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80" y="10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236E9F-986E-43AB-A383-DF6D1AC1F68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445371-05AB-4F0E-AC88-63867A768BAA}">
      <dgm:prSet phldrT="[Text]"/>
      <dgm:spPr/>
      <dgm:t>
        <a:bodyPr/>
        <a:lstStyle/>
        <a:p>
          <a:r>
            <a:rPr lang="en-US" dirty="0"/>
            <a:t>Cleaning text for word cloud</a:t>
          </a:r>
        </a:p>
      </dgm:t>
    </dgm:pt>
    <dgm:pt modelId="{19BD2698-B84E-4074-87A5-6270DFD35566}" type="parTrans" cxnId="{2AC8998C-9318-460E-B811-02F7B45B39AC}">
      <dgm:prSet/>
      <dgm:spPr/>
      <dgm:t>
        <a:bodyPr/>
        <a:lstStyle/>
        <a:p>
          <a:endParaRPr lang="en-US"/>
        </a:p>
      </dgm:t>
    </dgm:pt>
    <dgm:pt modelId="{62E10C28-2D70-4169-88D1-EA138A4DE8BF}" type="sibTrans" cxnId="{2AC8998C-9318-460E-B811-02F7B45B39AC}">
      <dgm:prSet/>
      <dgm:spPr/>
      <dgm:t>
        <a:bodyPr/>
        <a:lstStyle/>
        <a:p>
          <a:endParaRPr lang="en-US"/>
        </a:p>
      </dgm:t>
    </dgm:pt>
    <dgm:pt modelId="{C232D6DF-8747-4491-A939-360E7F3E2627}">
      <dgm:prSet phldrT="[Text]"/>
      <dgm:spPr/>
      <dgm:t>
        <a:bodyPr/>
        <a:lstStyle/>
        <a:p>
          <a:r>
            <a:rPr lang="en-US" dirty="0"/>
            <a:t>Removed stop words</a:t>
          </a:r>
        </a:p>
      </dgm:t>
    </dgm:pt>
    <dgm:pt modelId="{0BA2FE8E-C0C4-424D-8067-E9781A7C603C}" type="parTrans" cxnId="{66710BD8-8BFA-4C2F-83D8-84D6F190AA0B}">
      <dgm:prSet/>
      <dgm:spPr/>
      <dgm:t>
        <a:bodyPr/>
        <a:lstStyle/>
        <a:p>
          <a:endParaRPr lang="en-US"/>
        </a:p>
      </dgm:t>
    </dgm:pt>
    <dgm:pt modelId="{6A82E673-A879-4218-832C-71EF427459F1}" type="sibTrans" cxnId="{66710BD8-8BFA-4C2F-83D8-84D6F190AA0B}">
      <dgm:prSet/>
      <dgm:spPr/>
      <dgm:t>
        <a:bodyPr/>
        <a:lstStyle/>
        <a:p>
          <a:endParaRPr lang="en-US"/>
        </a:p>
      </dgm:t>
    </dgm:pt>
    <dgm:pt modelId="{BAA947F0-2657-4B40-A467-F2B6BAC926A0}">
      <dgm:prSet phldrT="[Text]"/>
      <dgm:spPr/>
      <dgm:t>
        <a:bodyPr/>
        <a:lstStyle/>
        <a:p>
          <a:r>
            <a:rPr lang="en-US" dirty="0"/>
            <a:t>Lemmatization</a:t>
          </a:r>
        </a:p>
      </dgm:t>
    </dgm:pt>
    <dgm:pt modelId="{672B7C21-88E9-4ABE-955A-B1C0E7CED70A}" type="parTrans" cxnId="{8DA193A2-7DA1-4826-9F14-16C02C74AC5F}">
      <dgm:prSet/>
      <dgm:spPr/>
      <dgm:t>
        <a:bodyPr/>
        <a:lstStyle/>
        <a:p>
          <a:endParaRPr lang="en-US"/>
        </a:p>
      </dgm:t>
    </dgm:pt>
    <dgm:pt modelId="{D55FBA07-6968-4AE1-A96B-6C4FED3FE8A7}" type="sibTrans" cxnId="{8DA193A2-7DA1-4826-9F14-16C02C74AC5F}">
      <dgm:prSet/>
      <dgm:spPr/>
      <dgm:t>
        <a:bodyPr/>
        <a:lstStyle/>
        <a:p>
          <a:endParaRPr lang="en-US"/>
        </a:p>
      </dgm:t>
    </dgm:pt>
    <dgm:pt modelId="{D0E31E0F-59C1-4172-95E8-F6C5A9D3D571}">
      <dgm:prSet phldrT="[Text]"/>
      <dgm:spPr/>
      <dgm:t>
        <a:bodyPr/>
        <a:lstStyle/>
        <a:p>
          <a:r>
            <a:rPr lang="en-US" dirty="0"/>
            <a:t>Converting time</a:t>
          </a:r>
        </a:p>
      </dgm:t>
    </dgm:pt>
    <dgm:pt modelId="{B375484E-EF80-4838-96E7-3A26E0DACB20}" type="parTrans" cxnId="{AEE6841A-3A17-4982-A099-6827DD178035}">
      <dgm:prSet/>
      <dgm:spPr/>
      <dgm:t>
        <a:bodyPr/>
        <a:lstStyle/>
        <a:p>
          <a:endParaRPr lang="en-US"/>
        </a:p>
      </dgm:t>
    </dgm:pt>
    <dgm:pt modelId="{24FAE4B7-DDCE-43D6-9532-75884C89F7E3}" type="sibTrans" cxnId="{AEE6841A-3A17-4982-A099-6827DD178035}">
      <dgm:prSet/>
      <dgm:spPr/>
      <dgm:t>
        <a:bodyPr/>
        <a:lstStyle/>
        <a:p>
          <a:endParaRPr lang="en-US"/>
        </a:p>
      </dgm:t>
    </dgm:pt>
    <dgm:pt modelId="{C6A9DA2E-640D-4214-85BD-617297FEDC48}">
      <dgm:prSet phldrT="[Text]"/>
      <dgm:spPr/>
      <dgm:t>
        <a:bodyPr/>
        <a:lstStyle/>
        <a:p>
          <a:r>
            <a:rPr lang="en-US" dirty="0"/>
            <a:t>Reddit API outputs seconds since </a:t>
          </a:r>
          <a:r>
            <a:rPr lang="en-US" dirty="0" err="1"/>
            <a:t>unix</a:t>
          </a:r>
          <a:r>
            <a:rPr lang="en-US" dirty="0"/>
            <a:t> epoch</a:t>
          </a:r>
        </a:p>
      </dgm:t>
    </dgm:pt>
    <dgm:pt modelId="{50D7BFF9-9E28-4488-8FA0-C49BB2CD143F}" type="parTrans" cxnId="{D646CF12-ECBB-4B32-8496-E2FE563BD6AB}">
      <dgm:prSet/>
      <dgm:spPr/>
      <dgm:t>
        <a:bodyPr/>
        <a:lstStyle/>
        <a:p>
          <a:endParaRPr lang="en-US"/>
        </a:p>
      </dgm:t>
    </dgm:pt>
    <dgm:pt modelId="{C6288091-8190-4EB3-847C-3A139CCC8BC7}" type="sibTrans" cxnId="{D646CF12-ECBB-4B32-8496-E2FE563BD6AB}">
      <dgm:prSet/>
      <dgm:spPr/>
      <dgm:t>
        <a:bodyPr/>
        <a:lstStyle/>
        <a:p>
          <a:endParaRPr lang="en-US"/>
        </a:p>
      </dgm:t>
    </dgm:pt>
    <dgm:pt modelId="{82D8BB8A-F5F7-47DC-B439-4D4A6DCB08DB}">
      <dgm:prSet phldrT="[Text]"/>
      <dgm:spPr/>
      <dgm:t>
        <a:bodyPr/>
        <a:lstStyle/>
        <a:p>
          <a:r>
            <a:rPr lang="en-US" dirty="0"/>
            <a:t>Converted to US central time</a:t>
          </a:r>
        </a:p>
      </dgm:t>
    </dgm:pt>
    <dgm:pt modelId="{DB423D59-498B-4DD3-8094-D02D205C6F24}" type="parTrans" cxnId="{DAA55A2F-3BF5-4377-A393-E3EBC2260CB1}">
      <dgm:prSet/>
      <dgm:spPr/>
      <dgm:t>
        <a:bodyPr/>
        <a:lstStyle/>
        <a:p>
          <a:endParaRPr lang="en-US"/>
        </a:p>
      </dgm:t>
    </dgm:pt>
    <dgm:pt modelId="{617840DC-0723-4FCB-917F-C42F1C73A389}" type="sibTrans" cxnId="{DAA55A2F-3BF5-4377-A393-E3EBC2260CB1}">
      <dgm:prSet/>
      <dgm:spPr/>
      <dgm:t>
        <a:bodyPr/>
        <a:lstStyle/>
        <a:p>
          <a:endParaRPr lang="en-US"/>
        </a:p>
      </dgm:t>
    </dgm:pt>
    <dgm:pt modelId="{E82F942F-EFD3-45CD-ACE6-061BD981C31A}">
      <dgm:prSet phldrT="[Text]"/>
      <dgm:spPr/>
      <dgm:t>
        <a:bodyPr/>
        <a:lstStyle/>
        <a:p>
          <a:r>
            <a:rPr lang="en-US" dirty="0"/>
            <a:t>Cleaning text data for sentiment analysis</a:t>
          </a:r>
        </a:p>
      </dgm:t>
    </dgm:pt>
    <dgm:pt modelId="{79F9B3F3-1BEB-4875-85F1-1B9B4C9BC2B2}" type="parTrans" cxnId="{B1319334-CED5-4566-B76C-D7AF298A5485}">
      <dgm:prSet/>
      <dgm:spPr/>
      <dgm:t>
        <a:bodyPr/>
        <a:lstStyle/>
        <a:p>
          <a:endParaRPr lang="en-US"/>
        </a:p>
      </dgm:t>
    </dgm:pt>
    <dgm:pt modelId="{3B9B76D3-F989-4FC4-ACC9-D741CEBA7946}" type="sibTrans" cxnId="{B1319334-CED5-4566-B76C-D7AF298A5485}">
      <dgm:prSet/>
      <dgm:spPr/>
      <dgm:t>
        <a:bodyPr/>
        <a:lstStyle/>
        <a:p>
          <a:endParaRPr lang="en-US"/>
        </a:p>
      </dgm:t>
    </dgm:pt>
    <dgm:pt modelId="{9309C218-CA73-4D4F-A5F9-1C9809F4BC11}">
      <dgm:prSet phldrT="[Text]"/>
      <dgm:spPr/>
      <dgm:t>
        <a:bodyPr/>
        <a:lstStyle/>
        <a:p>
          <a:r>
            <a:rPr lang="en-US" dirty="0"/>
            <a:t>Remove non ascii characters</a:t>
          </a:r>
        </a:p>
      </dgm:t>
    </dgm:pt>
    <dgm:pt modelId="{A6DC885D-CB27-4992-AD47-8A9523AF930C}" type="parTrans" cxnId="{D301536E-7C60-4180-B6B3-68046B0F4F10}">
      <dgm:prSet/>
      <dgm:spPr/>
      <dgm:t>
        <a:bodyPr/>
        <a:lstStyle/>
        <a:p>
          <a:endParaRPr lang="en-US"/>
        </a:p>
      </dgm:t>
    </dgm:pt>
    <dgm:pt modelId="{54BF2094-E9D5-49F8-BB7C-8F5ED9C8EB02}" type="sibTrans" cxnId="{D301536E-7C60-4180-B6B3-68046B0F4F10}">
      <dgm:prSet/>
      <dgm:spPr/>
      <dgm:t>
        <a:bodyPr/>
        <a:lstStyle/>
        <a:p>
          <a:endParaRPr lang="en-US"/>
        </a:p>
      </dgm:t>
    </dgm:pt>
    <dgm:pt modelId="{0C0C332C-FE2B-436C-A3DD-724BFFE1E694}">
      <dgm:prSet phldrT="[Text]"/>
      <dgm:spPr/>
      <dgm:t>
        <a:bodyPr/>
        <a:lstStyle/>
        <a:p>
          <a:r>
            <a:rPr lang="en-US" dirty="0"/>
            <a:t>Remove emojis</a:t>
          </a:r>
        </a:p>
      </dgm:t>
    </dgm:pt>
    <dgm:pt modelId="{D76FD430-5855-412B-A8F1-0665D0E02810}" type="parTrans" cxnId="{25E934E2-2FD6-4224-95CD-A25531180E59}">
      <dgm:prSet/>
      <dgm:spPr/>
      <dgm:t>
        <a:bodyPr/>
        <a:lstStyle/>
        <a:p>
          <a:endParaRPr lang="en-US"/>
        </a:p>
      </dgm:t>
    </dgm:pt>
    <dgm:pt modelId="{70288E34-E59E-43B3-8A23-6FBFD794C93D}" type="sibTrans" cxnId="{25E934E2-2FD6-4224-95CD-A25531180E59}">
      <dgm:prSet/>
      <dgm:spPr/>
      <dgm:t>
        <a:bodyPr/>
        <a:lstStyle/>
        <a:p>
          <a:endParaRPr lang="en-US"/>
        </a:p>
      </dgm:t>
    </dgm:pt>
    <dgm:pt modelId="{E82458A6-AE19-4C5D-8EDB-99D805FD2435}" type="pres">
      <dgm:prSet presAssocID="{C3236E9F-986E-43AB-A383-DF6D1AC1F68B}" presName="Name0" presStyleCnt="0">
        <dgm:presLayoutVars>
          <dgm:dir/>
          <dgm:animLvl val="lvl"/>
          <dgm:resizeHandles val="exact"/>
        </dgm:presLayoutVars>
      </dgm:prSet>
      <dgm:spPr/>
    </dgm:pt>
    <dgm:pt modelId="{1F8055B5-888F-4BBB-AAF1-2F3255E81E96}" type="pres">
      <dgm:prSet presAssocID="{03445371-05AB-4F0E-AC88-63867A768BAA}" presName="linNode" presStyleCnt="0"/>
      <dgm:spPr/>
    </dgm:pt>
    <dgm:pt modelId="{71CEB461-FDFF-4C28-B584-B691A21587C3}" type="pres">
      <dgm:prSet presAssocID="{03445371-05AB-4F0E-AC88-63867A768BA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59B2AB0D-0CD2-4510-ABAA-768DB6596D43}" type="pres">
      <dgm:prSet presAssocID="{03445371-05AB-4F0E-AC88-63867A768BAA}" presName="descendantText" presStyleLbl="alignAccFollowNode1" presStyleIdx="0" presStyleCnt="3">
        <dgm:presLayoutVars>
          <dgm:bulletEnabled val="1"/>
        </dgm:presLayoutVars>
      </dgm:prSet>
      <dgm:spPr/>
    </dgm:pt>
    <dgm:pt modelId="{D261F9C4-2509-4888-A930-6744659BCD03}" type="pres">
      <dgm:prSet presAssocID="{62E10C28-2D70-4169-88D1-EA138A4DE8BF}" presName="sp" presStyleCnt="0"/>
      <dgm:spPr/>
    </dgm:pt>
    <dgm:pt modelId="{B2FB3D4B-5ACB-44F6-BAEF-EA7CD7FD1975}" type="pres">
      <dgm:prSet presAssocID="{D0E31E0F-59C1-4172-95E8-F6C5A9D3D571}" presName="linNode" presStyleCnt="0"/>
      <dgm:spPr/>
    </dgm:pt>
    <dgm:pt modelId="{BF959207-7AB4-4CE4-BA41-F32AB138BA6E}" type="pres">
      <dgm:prSet presAssocID="{D0E31E0F-59C1-4172-95E8-F6C5A9D3D571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F34F253-7104-4299-89AA-231C8C99C817}" type="pres">
      <dgm:prSet presAssocID="{D0E31E0F-59C1-4172-95E8-F6C5A9D3D571}" presName="descendantText" presStyleLbl="alignAccFollowNode1" presStyleIdx="1" presStyleCnt="3">
        <dgm:presLayoutVars>
          <dgm:bulletEnabled val="1"/>
        </dgm:presLayoutVars>
      </dgm:prSet>
      <dgm:spPr/>
    </dgm:pt>
    <dgm:pt modelId="{7D7B378C-6B5D-4CBA-A109-67289547190F}" type="pres">
      <dgm:prSet presAssocID="{24FAE4B7-DDCE-43D6-9532-75884C89F7E3}" presName="sp" presStyleCnt="0"/>
      <dgm:spPr/>
    </dgm:pt>
    <dgm:pt modelId="{961E63FB-9F17-4404-8E00-5F99C53AECC0}" type="pres">
      <dgm:prSet presAssocID="{E82F942F-EFD3-45CD-ACE6-061BD981C31A}" presName="linNode" presStyleCnt="0"/>
      <dgm:spPr/>
    </dgm:pt>
    <dgm:pt modelId="{61D5A1A4-943E-428A-8C03-9451E8D9BACE}" type="pres">
      <dgm:prSet presAssocID="{E82F942F-EFD3-45CD-ACE6-061BD981C31A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57B1493-0DB2-4062-979B-E3078DCBAACB}" type="pres">
      <dgm:prSet presAssocID="{E82F942F-EFD3-45CD-ACE6-061BD981C31A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D646CF12-ECBB-4B32-8496-E2FE563BD6AB}" srcId="{D0E31E0F-59C1-4172-95E8-F6C5A9D3D571}" destId="{C6A9DA2E-640D-4214-85BD-617297FEDC48}" srcOrd="0" destOrd="0" parTransId="{50D7BFF9-9E28-4488-8FA0-C49BB2CD143F}" sibTransId="{C6288091-8190-4EB3-847C-3A139CCC8BC7}"/>
    <dgm:cxn modelId="{AEE6841A-3A17-4982-A099-6827DD178035}" srcId="{C3236E9F-986E-43AB-A383-DF6D1AC1F68B}" destId="{D0E31E0F-59C1-4172-95E8-F6C5A9D3D571}" srcOrd="1" destOrd="0" parTransId="{B375484E-EF80-4838-96E7-3A26E0DACB20}" sibTransId="{24FAE4B7-DDCE-43D6-9532-75884C89F7E3}"/>
    <dgm:cxn modelId="{7AD0BA1F-1CB8-4A28-A858-454C84A9EC41}" type="presOf" srcId="{E82F942F-EFD3-45CD-ACE6-061BD981C31A}" destId="{61D5A1A4-943E-428A-8C03-9451E8D9BACE}" srcOrd="0" destOrd="0" presId="urn:microsoft.com/office/officeart/2005/8/layout/vList5"/>
    <dgm:cxn modelId="{64C33522-379E-41EB-AB49-EE15CDF80735}" type="presOf" srcId="{0C0C332C-FE2B-436C-A3DD-724BFFE1E694}" destId="{E57B1493-0DB2-4062-979B-E3078DCBAACB}" srcOrd="0" destOrd="1" presId="urn:microsoft.com/office/officeart/2005/8/layout/vList5"/>
    <dgm:cxn modelId="{DAA55A2F-3BF5-4377-A393-E3EBC2260CB1}" srcId="{D0E31E0F-59C1-4172-95E8-F6C5A9D3D571}" destId="{82D8BB8A-F5F7-47DC-B439-4D4A6DCB08DB}" srcOrd="1" destOrd="0" parTransId="{DB423D59-498B-4DD3-8094-D02D205C6F24}" sibTransId="{617840DC-0723-4FCB-917F-C42F1C73A389}"/>
    <dgm:cxn modelId="{B1319334-CED5-4566-B76C-D7AF298A5485}" srcId="{C3236E9F-986E-43AB-A383-DF6D1AC1F68B}" destId="{E82F942F-EFD3-45CD-ACE6-061BD981C31A}" srcOrd="2" destOrd="0" parTransId="{79F9B3F3-1BEB-4875-85F1-1B9B4C9BC2B2}" sibTransId="{3B9B76D3-F989-4FC4-ACC9-D741CEBA7946}"/>
    <dgm:cxn modelId="{D6762869-F1FE-4868-B531-2A67F85FD0A6}" type="presOf" srcId="{C232D6DF-8747-4491-A939-360E7F3E2627}" destId="{59B2AB0D-0CD2-4510-ABAA-768DB6596D43}" srcOrd="0" destOrd="0" presId="urn:microsoft.com/office/officeart/2005/8/layout/vList5"/>
    <dgm:cxn modelId="{D301536E-7C60-4180-B6B3-68046B0F4F10}" srcId="{E82F942F-EFD3-45CD-ACE6-061BD981C31A}" destId="{9309C218-CA73-4D4F-A5F9-1C9809F4BC11}" srcOrd="0" destOrd="0" parTransId="{A6DC885D-CB27-4992-AD47-8A9523AF930C}" sibTransId="{54BF2094-E9D5-49F8-BB7C-8F5ED9C8EB02}"/>
    <dgm:cxn modelId="{D8663880-B842-4772-9094-F2A4F73D7A88}" type="presOf" srcId="{C3236E9F-986E-43AB-A383-DF6D1AC1F68B}" destId="{E82458A6-AE19-4C5D-8EDB-99D805FD2435}" srcOrd="0" destOrd="0" presId="urn:microsoft.com/office/officeart/2005/8/layout/vList5"/>
    <dgm:cxn modelId="{2AC8998C-9318-460E-B811-02F7B45B39AC}" srcId="{C3236E9F-986E-43AB-A383-DF6D1AC1F68B}" destId="{03445371-05AB-4F0E-AC88-63867A768BAA}" srcOrd="0" destOrd="0" parTransId="{19BD2698-B84E-4074-87A5-6270DFD35566}" sibTransId="{62E10C28-2D70-4169-88D1-EA138A4DE8BF}"/>
    <dgm:cxn modelId="{C78B3F96-E110-4E24-AABB-9464E4A98E3C}" type="presOf" srcId="{03445371-05AB-4F0E-AC88-63867A768BAA}" destId="{71CEB461-FDFF-4C28-B584-B691A21587C3}" srcOrd="0" destOrd="0" presId="urn:microsoft.com/office/officeart/2005/8/layout/vList5"/>
    <dgm:cxn modelId="{8DA193A2-7DA1-4826-9F14-16C02C74AC5F}" srcId="{03445371-05AB-4F0E-AC88-63867A768BAA}" destId="{BAA947F0-2657-4B40-A467-F2B6BAC926A0}" srcOrd="1" destOrd="0" parTransId="{672B7C21-88E9-4ABE-955A-B1C0E7CED70A}" sibTransId="{D55FBA07-6968-4AE1-A96B-6C4FED3FE8A7}"/>
    <dgm:cxn modelId="{3A336EA7-FC88-4641-94D5-E6328572389B}" type="presOf" srcId="{D0E31E0F-59C1-4172-95E8-F6C5A9D3D571}" destId="{BF959207-7AB4-4CE4-BA41-F32AB138BA6E}" srcOrd="0" destOrd="0" presId="urn:microsoft.com/office/officeart/2005/8/layout/vList5"/>
    <dgm:cxn modelId="{66710BD8-8BFA-4C2F-83D8-84D6F190AA0B}" srcId="{03445371-05AB-4F0E-AC88-63867A768BAA}" destId="{C232D6DF-8747-4491-A939-360E7F3E2627}" srcOrd="0" destOrd="0" parTransId="{0BA2FE8E-C0C4-424D-8067-E9781A7C603C}" sibTransId="{6A82E673-A879-4218-832C-71EF427459F1}"/>
    <dgm:cxn modelId="{25E934E2-2FD6-4224-95CD-A25531180E59}" srcId="{E82F942F-EFD3-45CD-ACE6-061BD981C31A}" destId="{0C0C332C-FE2B-436C-A3DD-724BFFE1E694}" srcOrd="1" destOrd="0" parTransId="{D76FD430-5855-412B-A8F1-0665D0E02810}" sibTransId="{70288E34-E59E-43B3-8A23-6FBFD794C93D}"/>
    <dgm:cxn modelId="{1897F6F3-C7E6-4387-8600-4CCD28846C03}" type="presOf" srcId="{9309C218-CA73-4D4F-A5F9-1C9809F4BC11}" destId="{E57B1493-0DB2-4062-979B-E3078DCBAACB}" srcOrd="0" destOrd="0" presId="urn:microsoft.com/office/officeart/2005/8/layout/vList5"/>
    <dgm:cxn modelId="{AEEE33FA-9ED2-4EC6-918F-3F62A6EA4AEB}" type="presOf" srcId="{BAA947F0-2657-4B40-A467-F2B6BAC926A0}" destId="{59B2AB0D-0CD2-4510-ABAA-768DB6596D43}" srcOrd="0" destOrd="1" presId="urn:microsoft.com/office/officeart/2005/8/layout/vList5"/>
    <dgm:cxn modelId="{1D6F1EFE-450F-41A6-9425-270043FB3CD5}" type="presOf" srcId="{82D8BB8A-F5F7-47DC-B439-4D4A6DCB08DB}" destId="{1F34F253-7104-4299-89AA-231C8C99C817}" srcOrd="0" destOrd="1" presId="urn:microsoft.com/office/officeart/2005/8/layout/vList5"/>
    <dgm:cxn modelId="{3BB9C6FF-769A-4129-98E5-B814C11B90EB}" type="presOf" srcId="{C6A9DA2E-640D-4214-85BD-617297FEDC48}" destId="{1F34F253-7104-4299-89AA-231C8C99C817}" srcOrd="0" destOrd="0" presId="urn:microsoft.com/office/officeart/2005/8/layout/vList5"/>
    <dgm:cxn modelId="{832EBB23-283E-44E8-B44E-D6C007930EEB}" type="presParOf" srcId="{E82458A6-AE19-4C5D-8EDB-99D805FD2435}" destId="{1F8055B5-888F-4BBB-AAF1-2F3255E81E96}" srcOrd="0" destOrd="0" presId="urn:microsoft.com/office/officeart/2005/8/layout/vList5"/>
    <dgm:cxn modelId="{B242A9BF-35FF-4902-B76A-541028D35157}" type="presParOf" srcId="{1F8055B5-888F-4BBB-AAF1-2F3255E81E96}" destId="{71CEB461-FDFF-4C28-B584-B691A21587C3}" srcOrd="0" destOrd="0" presId="urn:microsoft.com/office/officeart/2005/8/layout/vList5"/>
    <dgm:cxn modelId="{5A113D82-95B4-45E8-A15B-96F5F62BD97D}" type="presParOf" srcId="{1F8055B5-888F-4BBB-AAF1-2F3255E81E96}" destId="{59B2AB0D-0CD2-4510-ABAA-768DB6596D43}" srcOrd="1" destOrd="0" presId="urn:microsoft.com/office/officeart/2005/8/layout/vList5"/>
    <dgm:cxn modelId="{CADA103E-B9F4-4B76-A0D5-3A4A6F1501EB}" type="presParOf" srcId="{E82458A6-AE19-4C5D-8EDB-99D805FD2435}" destId="{D261F9C4-2509-4888-A930-6744659BCD03}" srcOrd="1" destOrd="0" presId="urn:microsoft.com/office/officeart/2005/8/layout/vList5"/>
    <dgm:cxn modelId="{8B3E0F07-0B12-4CBE-9155-CDB4E0CAEBC9}" type="presParOf" srcId="{E82458A6-AE19-4C5D-8EDB-99D805FD2435}" destId="{B2FB3D4B-5ACB-44F6-BAEF-EA7CD7FD1975}" srcOrd="2" destOrd="0" presId="urn:microsoft.com/office/officeart/2005/8/layout/vList5"/>
    <dgm:cxn modelId="{90BAADF4-983C-4D8F-A397-7B960DD6D355}" type="presParOf" srcId="{B2FB3D4B-5ACB-44F6-BAEF-EA7CD7FD1975}" destId="{BF959207-7AB4-4CE4-BA41-F32AB138BA6E}" srcOrd="0" destOrd="0" presId="urn:microsoft.com/office/officeart/2005/8/layout/vList5"/>
    <dgm:cxn modelId="{82F9EE3C-97AA-47CC-8824-0E4AF438E8C7}" type="presParOf" srcId="{B2FB3D4B-5ACB-44F6-BAEF-EA7CD7FD1975}" destId="{1F34F253-7104-4299-89AA-231C8C99C817}" srcOrd="1" destOrd="0" presId="urn:microsoft.com/office/officeart/2005/8/layout/vList5"/>
    <dgm:cxn modelId="{A09A6EE7-0A71-4F0A-9816-15C19EBEDC70}" type="presParOf" srcId="{E82458A6-AE19-4C5D-8EDB-99D805FD2435}" destId="{7D7B378C-6B5D-4CBA-A109-67289547190F}" srcOrd="3" destOrd="0" presId="urn:microsoft.com/office/officeart/2005/8/layout/vList5"/>
    <dgm:cxn modelId="{949A463F-1244-453E-99D7-63BEB2819799}" type="presParOf" srcId="{E82458A6-AE19-4C5D-8EDB-99D805FD2435}" destId="{961E63FB-9F17-4404-8E00-5F99C53AECC0}" srcOrd="4" destOrd="0" presId="urn:microsoft.com/office/officeart/2005/8/layout/vList5"/>
    <dgm:cxn modelId="{79D8AEB1-1EAC-4EEF-9124-2D630E29FDF4}" type="presParOf" srcId="{961E63FB-9F17-4404-8E00-5F99C53AECC0}" destId="{61D5A1A4-943E-428A-8C03-9451E8D9BACE}" srcOrd="0" destOrd="0" presId="urn:microsoft.com/office/officeart/2005/8/layout/vList5"/>
    <dgm:cxn modelId="{04941472-6B87-4E5B-98D2-A8BFDAA87508}" type="presParOf" srcId="{961E63FB-9F17-4404-8E00-5F99C53AECC0}" destId="{E57B1493-0DB2-4062-979B-E3078DCBAAC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2AB0D-0CD2-4510-ABAA-768DB6596D43}">
      <dsp:nvSpPr>
        <dsp:cNvPr id="0" name=""/>
        <dsp:cNvSpPr/>
      </dsp:nvSpPr>
      <dsp:spPr>
        <a:xfrm rot="5400000">
          <a:off x="4802041" y="-1820475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Removed stop words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Lemmatization</a:t>
          </a:r>
        </a:p>
      </dsp:txBody>
      <dsp:txXfrm rot="-5400000">
        <a:off x="2839212" y="197117"/>
        <a:ext cx="4992725" cy="1012303"/>
      </dsp:txXfrm>
    </dsp:sp>
    <dsp:sp modelId="{71CEB461-FDFF-4C28-B584-B691A21587C3}">
      <dsp:nvSpPr>
        <dsp:cNvPr id="0" name=""/>
        <dsp:cNvSpPr/>
      </dsp:nvSpPr>
      <dsp:spPr>
        <a:xfrm>
          <a:off x="0" y="2124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Cleaning text for word cloud</a:t>
          </a:r>
        </a:p>
      </dsp:txBody>
      <dsp:txXfrm>
        <a:off x="68454" y="70578"/>
        <a:ext cx="2702304" cy="1265378"/>
      </dsp:txXfrm>
    </dsp:sp>
    <dsp:sp modelId="{1F34F253-7104-4299-89AA-231C8C99C817}">
      <dsp:nvSpPr>
        <dsp:cNvPr id="0" name=""/>
        <dsp:cNvSpPr/>
      </dsp:nvSpPr>
      <dsp:spPr>
        <a:xfrm rot="5400000">
          <a:off x="4802041" y="-348075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Reddit API outputs seconds since </a:t>
          </a:r>
          <a:r>
            <a:rPr lang="en-US" sz="2100" kern="1200" dirty="0" err="1"/>
            <a:t>unix</a:t>
          </a:r>
          <a:r>
            <a:rPr lang="en-US" sz="2100" kern="1200" dirty="0"/>
            <a:t> epoch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Converted to US central time</a:t>
          </a:r>
        </a:p>
      </dsp:txBody>
      <dsp:txXfrm rot="-5400000">
        <a:off x="2839212" y="1669517"/>
        <a:ext cx="4992725" cy="1012303"/>
      </dsp:txXfrm>
    </dsp:sp>
    <dsp:sp modelId="{BF959207-7AB4-4CE4-BA41-F32AB138BA6E}">
      <dsp:nvSpPr>
        <dsp:cNvPr id="0" name=""/>
        <dsp:cNvSpPr/>
      </dsp:nvSpPr>
      <dsp:spPr>
        <a:xfrm>
          <a:off x="0" y="1474525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Converting time</a:t>
          </a:r>
        </a:p>
      </dsp:txBody>
      <dsp:txXfrm>
        <a:off x="68454" y="1542979"/>
        <a:ext cx="2702304" cy="1265378"/>
      </dsp:txXfrm>
    </dsp:sp>
    <dsp:sp modelId="{E57B1493-0DB2-4062-979B-E3078DCBAACB}">
      <dsp:nvSpPr>
        <dsp:cNvPr id="0" name=""/>
        <dsp:cNvSpPr/>
      </dsp:nvSpPr>
      <dsp:spPr>
        <a:xfrm rot="5400000">
          <a:off x="4802041" y="1124325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Remove non ascii characters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Remove emojis</a:t>
          </a:r>
        </a:p>
      </dsp:txBody>
      <dsp:txXfrm rot="-5400000">
        <a:off x="2839212" y="3141918"/>
        <a:ext cx="4992725" cy="1012303"/>
      </dsp:txXfrm>
    </dsp:sp>
    <dsp:sp modelId="{61D5A1A4-943E-428A-8C03-9451E8D9BACE}">
      <dsp:nvSpPr>
        <dsp:cNvPr id="0" name=""/>
        <dsp:cNvSpPr/>
      </dsp:nvSpPr>
      <dsp:spPr>
        <a:xfrm>
          <a:off x="0" y="2946926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Cleaning text data for sentiment analysis</a:t>
          </a:r>
        </a:p>
      </dsp:txBody>
      <dsp:txXfrm>
        <a:off x="68454" y="3015380"/>
        <a:ext cx="2702304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B643-D407-470F-8B85-01D08C506417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35C1-8D99-43DD-B988-4D4ADAD3E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0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B643-D407-470F-8B85-01D08C506417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35C1-8D99-43DD-B988-4D4ADAD3E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7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B643-D407-470F-8B85-01D08C506417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35C1-8D99-43DD-B988-4D4ADAD3E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1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B643-D407-470F-8B85-01D08C506417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35C1-8D99-43DD-B988-4D4ADAD3E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6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B643-D407-470F-8B85-01D08C506417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35C1-8D99-43DD-B988-4D4ADAD3E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1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B643-D407-470F-8B85-01D08C506417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35C1-8D99-43DD-B988-4D4ADAD3E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4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B643-D407-470F-8B85-01D08C506417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35C1-8D99-43DD-B988-4D4ADAD3E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3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B643-D407-470F-8B85-01D08C506417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35C1-8D99-43DD-B988-4D4ADAD3E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2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B643-D407-470F-8B85-01D08C506417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35C1-8D99-43DD-B988-4D4ADAD3E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9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B643-D407-470F-8B85-01D08C506417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35C1-8D99-43DD-B988-4D4ADAD3E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39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B643-D407-470F-8B85-01D08C506417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35C1-8D99-43DD-B988-4D4ADAD3E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1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0B643-D407-470F-8B85-01D08C506417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735C1-8D99-43DD-B988-4D4ADAD3E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7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AC67C-D5EA-4721-2DDC-F94E289D5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99055"/>
            <a:ext cx="7772400" cy="2387600"/>
          </a:xfrm>
        </p:spPr>
        <p:txBody>
          <a:bodyPr/>
          <a:lstStyle/>
          <a:p>
            <a:r>
              <a:rPr lang="en-US" dirty="0"/>
              <a:t>Sentiment Analysis of Reddit Data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2CAEA57-2CF4-38CB-8072-FB78F7511851}"/>
              </a:ext>
            </a:extLst>
          </p:cNvPr>
          <p:cNvCxnSpPr>
            <a:cxnSpLocks/>
          </p:cNvCxnSpPr>
          <p:nvPr/>
        </p:nvCxnSpPr>
        <p:spPr>
          <a:xfrm>
            <a:off x="629785" y="3448681"/>
            <a:ext cx="823565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Brand - Reddit">
            <a:extLst>
              <a:ext uri="{FF2B5EF4-FFF2-40B4-BE49-F238E27FC236}">
                <a16:creationId xmlns:a16="http://schemas.microsoft.com/office/drawing/2014/main" id="{24042C33-8779-C3CA-0FF8-9EC49626B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75" y="3780395"/>
            <a:ext cx="2313250" cy="231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929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C6135-BC25-5C68-8500-30FFA71D0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C170F-1516-57B6-D5E9-D60DFB947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0608B8-DADC-A612-573D-4AB4D0F6D67A}"/>
              </a:ext>
            </a:extLst>
          </p:cNvPr>
          <p:cNvCxnSpPr>
            <a:cxnSpLocks/>
          </p:cNvCxnSpPr>
          <p:nvPr/>
        </p:nvCxnSpPr>
        <p:spPr>
          <a:xfrm>
            <a:off x="628650" y="1311044"/>
            <a:ext cx="823565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76AC46-5E6E-FA32-3424-E0FBF2011A13}"/>
              </a:ext>
            </a:extLst>
          </p:cNvPr>
          <p:cNvCxnSpPr>
            <a:cxnSpLocks/>
          </p:cNvCxnSpPr>
          <p:nvPr/>
        </p:nvCxnSpPr>
        <p:spPr>
          <a:xfrm>
            <a:off x="466283" y="1311044"/>
            <a:ext cx="839802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515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A626E-2B62-0020-5246-A67AD611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740DC-EAAE-E303-BA60-6C0514078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84D957-FE56-35A6-2242-C1265FA23F1F}"/>
              </a:ext>
            </a:extLst>
          </p:cNvPr>
          <p:cNvCxnSpPr>
            <a:cxnSpLocks/>
          </p:cNvCxnSpPr>
          <p:nvPr/>
        </p:nvCxnSpPr>
        <p:spPr>
          <a:xfrm>
            <a:off x="628650" y="1311044"/>
            <a:ext cx="823565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1DF535-C6A1-D277-39FA-D84DE9F8B12E}"/>
              </a:ext>
            </a:extLst>
          </p:cNvPr>
          <p:cNvCxnSpPr>
            <a:cxnSpLocks/>
          </p:cNvCxnSpPr>
          <p:nvPr/>
        </p:nvCxnSpPr>
        <p:spPr>
          <a:xfrm>
            <a:off x="466283" y="1311044"/>
            <a:ext cx="839802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756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BCB3D-9854-8155-287A-9B2D6CD8D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14710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8903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7C9E-8E71-63F4-C151-63ECC406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68D12-88D2-376E-8663-5C0E1C7B2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283" y="1811299"/>
            <a:ext cx="7886700" cy="4351338"/>
          </a:xfrm>
        </p:spPr>
        <p:txBody>
          <a:bodyPr/>
          <a:lstStyle/>
          <a:p>
            <a:r>
              <a:rPr lang="en-US" dirty="0"/>
              <a:t>Does mood fluctuate throughout the day?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991655A-E027-BEF1-8724-A351EED4A755}"/>
              </a:ext>
            </a:extLst>
          </p:cNvPr>
          <p:cNvCxnSpPr>
            <a:cxnSpLocks/>
          </p:cNvCxnSpPr>
          <p:nvPr/>
        </p:nvCxnSpPr>
        <p:spPr>
          <a:xfrm>
            <a:off x="466283" y="1311044"/>
            <a:ext cx="839802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26C9DA6E-51C4-9E34-8DB9-EFAC4F69DD51}"/>
              </a:ext>
            </a:extLst>
          </p:cNvPr>
          <p:cNvGrpSpPr/>
          <p:nvPr/>
        </p:nvGrpSpPr>
        <p:grpSpPr>
          <a:xfrm>
            <a:off x="466283" y="2941053"/>
            <a:ext cx="8235656" cy="1951577"/>
            <a:chOff x="628650" y="3298963"/>
            <a:chExt cx="6096000" cy="19515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4D84CCE-CD39-BCB9-11C0-B2F43EE24123}"/>
                </a:ext>
              </a:extLst>
            </p:cNvPr>
            <p:cNvSpPr/>
            <p:nvPr/>
          </p:nvSpPr>
          <p:spPr>
            <a:xfrm>
              <a:off x="3067050" y="3315775"/>
              <a:ext cx="3657600" cy="1934765"/>
            </a:xfrm>
            <a:custGeom>
              <a:avLst/>
              <a:gdLst>
                <a:gd name="connsiteX0" fmla="*/ 0 w 3657600"/>
                <a:gd name="connsiteY0" fmla="*/ 241846 h 1934765"/>
                <a:gd name="connsiteX1" fmla="*/ 2690218 w 3657600"/>
                <a:gd name="connsiteY1" fmla="*/ 241846 h 1934765"/>
                <a:gd name="connsiteX2" fmla="*/ 2690218 w 3657600"/>
                <a:gd name="connsiteY2" fmla="*/ 0 h 1934765"/>
                <a:gd name="connsiteX3" fmla="*/ 3657600 w 3657600"/>
                <a:gd name="connsiteY3" fmla="*/ 967383 h 1934765"/>
                <a:gd name="connsiteX4" fmla="*/ 2690218 w 3657600"/>
                <a:gd name="connsiteY4" fmla="*/ 1934765 h 1934765"/>
                <a:gd name="connsiteX5" fmla="*/ 2690218 w 3657600"/>
                <a:gd name="connsiteY5" fmla="*/ 1692919 h 1934765"/>
                <a:gd name="connsiteX6" fmla="*/ 0 w 3657600"/>
                <a:gd name="connsiteY6" fmla="*/ 1692919 h 1934765"/>
                <a:gd name="connsiteX7" fmla="*/ 0 w 3657600"/>
                <a:gd name="connsiteY7" fmla="*/ 241846 h 193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57600" h="1934765">
                  <a:moveTo>
                    <a:pt x="0" y="241846"/>
                  </a:moveTo>
                  <a:lnTo>
                    <a:pt x="2690218" y="241846"/>
                  </a:lnTo>
                  <a:lnTo>
                    <a:pt x="2690218" y="0"/>
                  </a:lnTo>
                  <a:lnTo>
                    <a:pt x="3657600" y="967383"/>
                  </a:lnTo>
                  <a:lnTo>
                    <a:pt x="2690218" y="1934765"/>
                  </a:lnTo>
                  <a:lnTo>
                    <a:pt x="2690218" y="1692919"/>
                  </a:lnTo>
                  <a:lnTo>
                    <a:pt x="0" y="1692919"/>
                  </a:lnTo>
                  <a:lnTo>
                    <a:pt x="0" y="241846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210" tIns="271056" rIns="754747" bIns="271056" numCol="1" spcCol="1270" anchor="ctr" anchorCtr="0">
              <a:noAutofit/>
            </a:bodyPr>
            <a:lstStyle/>
            <a:p>
              <a:pPr marL="0" lvl="1" algn="ctr" defTabSz="2044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kern="1200" dirty="0"/>
                <a:t>If you can pinpoint which part of the day consumers are most positive than you could reasonably assume they would respond more favorably to ads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E00B14-D74D-4C63-D573-AE187A212762}"/>
                </a:ext>
              </a:extLst>
            </p:cNvPr>
            <p:cNvSpPr/>
            <p:nvPr/>
          </p:nvSpPr>
          <p:spPr>
            <a:xfrm>
              <a:off x="628650" y="3298963"/>
              <a:ext cx="2438400" cy="1934765"/>
            </a:xfrm>
            <a:custGeom>
              <a:avLst/>
              <a:gdLst>
                <a:gd name="connsiteX0" fmla="*/ 0 w 2438400"/>
                <a:gd name="connsiteY0" fmla="*/ 322467 h 1934765"/>
                <a:gd name="connsiteX1" fmla="*/ 322467 w 2438400"/>
                <a:gd name="connsiteY1" fmla="*/ 0 h 1934765"/>
                <a:gd name="connsiteX2" fmla="*/ 2115933 w 2438400"/>
                <a:gd name="connsiteY2" fmla="*/ 0 h 1934765"/>
                <a:gd name="connsiteX3" fmla="*/ 2438400 w 2438400"/>
                <a:gd name="connsiteY3" fmla="*/ 322467 h 1934765"/>
                <a:gd name="connsiteX4" fmla="*/ 2438400 w 2438400"/>
                <a:gd name="connsiteY4" fmla="*/ 1612298 h 1934765"/>
                <a:gd name="connsiteX5" fmla="*/ 2115933 w 2438400"/>
                <a:gd name="connsiteY5" fmla="*/ 1934765 h 1934765"/>
                <a:gd name="connsiteX6" fmla="*/ 322467 w 2438400"/>
                <a:gd name="connsiteY6" fmla="*/ 1934765 h 1934765"/>
                <a:gd name="connsiteX7" fmla="*/ 0 w 2438400"/>
                <a:gd name="connsiteY7" fmla="*/ 1612298 h 1934765"/>
                <a:gd name="connsiteX8" fmla="*/ 0 w 2438400"/>
                <a:gd name="connsiteY8" fmla="*/ 322467 h 193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00" h="1934765">
                  <a:moveTo>
                    <a:pt x="0" y="322467"/>
                  </a:moveTo>
                  <a:cubicBezTo>
                    <a:pt x="0" y="144373"/>
                    <a:pt x="144373" y="0"/>
                    <a:pt x="322467" y="0"/>
                  </a:cubicBezTo>
                  <a:lnTo>
                    <a:pt x="2115933" y="0"/>
                  </a:lnTo>
                  <a:cubicBezTo>
                    <a:pt x="2294027" y="0"/>
                    <a:pt x="2438400" y="144373"/>
                    <a:pt x="2438400" y="322467"/>
                  </a:cubicBezTo>
                  <a:lnTo>
                    <a:pt x="2438400" y="1612298"/>
                  </a:lnTo>
                  <a:cubicBezTo>
                    <a:pt x="2438400" y="1790392"/>
                    <a:pt x="2294027" y="1934765"/>
                    <a:pt x="2115933" y="1934765"/>
                  </a:cubicBezTo>
                  <a:lnTo>
                    <a:pt x="322467" y="1934765"/>
                  </a:lnTo>
                  <a:cubicBezTo>
                    <a:pt x="144373" y="1934765"/>
                    <a:pt x="0" y="1790392"/>
                    <a:pt x="0" y="1612298"/>
                  </a:cubicBezTo>
                  <a:lnTo>
                    <a:pt x="0" y="32246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3047" tIns="208747" rIns="323047" bIns="208747" numCol="1" spcCol="1270" anchor="t" anchorCtr="0">
              <a:noAutofit/>
            </a:bodyPr>
            <a:lstStyle/>
            <a:p>
              <a:pPr marL="0" lvl="0" indent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Business Case</a:t>
              </a:r>
            </a:p>
          </p:txBody>
        </p:sp>
      </p:grpSp>
      <p:pic>
        <p:nvPicPr>
          <p:cNvPr id="13" name="Picture 12" descr="Range of moods sticky notes">
            <a:extLst>
              <a:ext uri="{FF2B5EF4-FFF2-40B4-BE49-F238E27FC236}">
                <a16:creationId xmlns:a16="http://schemas.microsoft.com/office/drawing/2014/main" id="{7FEB9CF6-63F6-758B-76FD-DA4653EA2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2898" y1="45815" x2="52898" y2="45815"/>
                        <a14:foregroundMark x1="49555" y1="42297" x2="55055" y2="50546"/>
                        <a14:foregroundMark x1="73308" y1="47594" x2="83122" y2="59078"/>
                        <a14:foregroundMark x1="87059" y1="63769" x2="87059" y2="63769"/>
                        <a14:foregroundMark x1="60555" y1="47594" x2="60555" y2="475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58" y="2957865"/>
            <a:ext cx="3085911" cy="205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31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BED52-A5A4-170E-9025-82C62DA0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5C32F-7D87-41B8-A945-5ECDB956D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283" y="1819569"/>
            <a:ext cx="7886700" cy="4351338"/>
          </a:xfrm>
        </p:spPr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Sentiment analysis is an NLP (Natural Language Processing) technique used generally to determine if human speech is positive, negative, or neutral.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46E452-BADB-5CF4-1D64-F799B94F81BA}"/>
              </a:ext>
            </a:extLst>
          </p:cNvPr>
          <p:cNvCxnSpPr>
            <a:cxnSpLocks/>
          </p:cNvCxnSpPr>
          <p:nvPr/>
        </p:nvCxnSpPr>
        <p:spPr>
          <a:xfrm>
            <a:off x="628650" y="1311044"/>
            <a:ext cx="823565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1192E4-A542-8679-C4E9-43EE2800312B}"/>
              </a:ext>
            </a:extLst>
          </p:cNvPr>
          <p:cNvCxnSpPr>
            <a:cxnSpLocks/>
          </p:cNvCxnSpPr>
          <p:nvPr/>
        </p:nvCxnSpPr>
        <p:spPr>
          <a:xfrm>
            <a:off x="466283" y="1311044"/>
            <a:ext cx="839802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B33446A-5C71-148B-4438-EFC1F8E0D4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96" b="21046"/>
          <a:stretch/>
        </p:blipFill>
        <p:spPr>
          <a:xfrm>
            <a:off x="1653186" y="3429000"/>
            <a:ext cx="5625679" cy="3017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CF0DBF-445F-FCD4-1394-6C2F628D2B31}"/>
              </a:ext>
            </a:extLst>
          </p:cNvPr>
          <p:cNvSpPr txBox="1"/>
          <p:nvPr/>
        </p:nvSpPr>
        <p:spPr>
          <a:xfrm>
            <a:off x="3165829" y="6446748"/>
            <a:ext cx="2600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https://monkeylearn.com/sentiment-analysis/</a:t>
            </a:r>
          </a:p>
        </p:txBody>
      </p:sp>
    </p:spTree>
    <p:extLst>
      <p:ext uri="{BB962C8B-B14F-4D97-AF65-F5344CB8AC3E}">
        <p14:creationId xmlns:p14="http://schemas.microsoft.com/office/powerpoint/2010/main" val="122492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1949B-6F59-91F8-63BE-3E08FDD5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AD30B4F-4012-2F4F-6037-595601358F8F}"/>
              </a:ext>
            </a:extLst>
          </p:cNvPr>
          <p:cNvGrpSpPr/>
          <p:nvPr/>
        </p:nvGrpSpPr>
        <p:grpSpPr>
          <a:xfrm>
            <a:off x="466283" y="1562363"/>
            <a:ext cx="8478385" cy="3179195"/>
            <a:chOff x="466283" y="1562363"/>
            <a:chExt cx="8478385" cy="317919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89AC8A4-17F0-6F55-3C4F-89BD3A08CB9C}"/>
                </a:ext>
              </a:extLst>
            </p:cNvPr>
            <p:cNvSpPr/>
            <p:nvPr/>
          </p:nvSpPr>
          <p:spPr>
            <a:xfrm>
              <a:off x="466283" y="1562363"/>
              <a:ext cx="1899150" cy="1259914"/>
            </a:xfrm>
            <a:custGeom>
              <a:avLst/>
              <a:gdLst>
                <a:gd name="connsiteX0" fmla="*/ 0 w 1899150"/>
                <a:gd name="connsiteY0" fmla="*/ 125991 h 1259914"/>
                <a:gd name="connsiteX1" fmla="*/ 125991 w 1899150"/>
                <a:gd name="connsiteY1" fmla="*/ 0 h 1259914"/>
                <a:gd name="connsiteX2" fmla="*/ 1773159 w 1899150"/>
                <a:gd name="connsiteY2" fmla="*/ 0 h 1259914"/>
                <a:gd name="connsiteX3" fmla="*/ 1899150 w 1899150"/>
                <a:gd name="connsiteY3" fmla="*/ 125991 h 1259914"/>
                <a:gd name="connsiteX4" fmla="*/ 1899150 w 1899150"/>
                <a:gd name="connsiteY4" fmla="*/ 1133923 h 1259914"/>
                <a:gd name="connsiteX5" fmla="*/ 1773159 w 1899150"/>
                <a:gd name="connsiteY5" fmla="*/ 1259914 h 1259914"/>
                <a:gd name="connsiteX6" fmla="*/ 125991 w 1899150"/>
                <a:gd name="connsiteY6" fmla="*/ 1259914 h 1259914"/>
                <a:gd name="connsiteX7" fmla="*/ 0 w 1899150"/>
                <a:gd name="connsiteY7" fmla="*/ 1133923 h 1259914"/>
                <a:gd name="connsiteX8" fmla="*/ 0 w 1899150"/>
                <a:gd name="connsiteY8" fmla="*/ 125991 h 1259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9150" h="1259914">
                  <a:moveTo>
                    <a:pt x="0" y="125991"/>
                  </a:moveTo>
                  <a:cubicBezTo>
                    <a:pt x="0" y="56408"/>
                    <a:pt x="56408" y="0"/>
                    <a:pt x="125991" y="0"/>
                  </a:cubicBezTo>
                  <a:lnTo>
                    <a:pt x="1773159" y="0"/>
                  </a:lnTo>
                  <a:cubicBezTo>
                    <a:pt x="1842742" y="0"/>
                    <a:pt x="1899150" y="56408"/>
                    <a:pt x="1899150" y="125991"/>
                  </a:cubicBezTo>
                  <a:lnTo>
                    <a:pt x="1899150" y="1133923"/>
                  </a:lnTo>
                  <a:cubicBezTo>
                    <a:pt x="1899150" y="1203506"/>
                    <a:pt x="1842742" y="1259914"/>
                    <a:pt x="1773159" y="1259914"/>
                  </a:cubicBezTo>
                  <a:lnTo>
                    <a:pt x="125991" y="1259914"/>
                  </a:lnTo>
                  <a:cubicBezTo>
                    <a:pt x="56408" y="1259914"/>
                    <a:pt x="0" y="1203506"/>
                    <a:pt x="0" y="1133923"/>
                  </a:cubicBezTo>
                  <a:lnTo>
                    <a:pt x="0" y="12599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480931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Connect to reddit API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5711ADC-09C8-FE38-2A89-B68916B81726}"/>
                </a:ext>
              </a:extLst>
            </p:cNvPr>
            <p:cNvSpPr/>
            <p:nvPr/>
          </p:nvSpPr>
          <p:spPr>
            <a:xfrm>
              <a:off x="878272" y="2601787"/>
              <a:ext cx="1899150" cy="2139771"/>
            </a:xfrm>
            <a:custGeom>
              <a:avLst/>
              <a:gdLst>
                <a:gd name="connsiteX0" fmla="*/ 0 w 1899150"/>
                <a:gd name="connsiteY0" fmla="*/ 189915 h 3397535"/>
                <a:gd name="connsiteX1" fmla="*/ 189915 w 1899150"/>
                <a:gd name="connsiteY1" fmla="*/ 0 h 3397535"/>
                <a:gd name="connsiteX2" fmla="*/ 1709235 w 1899150"/>
                <a:gd name="connsiteY2" fmla="*/ 0 h 3397535"/>
                <a:gd name="connsiteX3" fmla="*/ 1899150 w 1899150"/>
                <a:gd name="connsiteY3" fmla="*/ 189915 h 3397535"/>
                <a:gd name="connsiteX4" fmla="*/ 1899150 w 1899150"/>
                <a:gd name="connsiteY4" fmla="*/ 3207620 h 3397535"/>
                <a:gd name="connsiteX5" fmla="*/ 1709235 w 1899150"/>
                <a:gd name="connsiteY5" fmla="*/ 3397535 h 3397535"/>
                <a:gd name="connsiteX6" fmla="*/ 189915 w 1899150"/>
                <a:gd name="connsiteY6" fmla="*/ 3397535 h 3397535"/>
                <a:gd name="connsiteX7" fmla="*/ 0 w 1899150"/>
                <a:gd name="connsiteY7" fmla="*/ 3207620 h 3397535"/>
                <a:gd name="connsiteX8" fmla="*/ 0 w 1899150"/>
                <a:gd name="connsiteY8" fmla="*/ 189915 h 339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9150" h="3397535">
                  <a:moveTo>
                    <a:pt x="0" y="189915"/>
                  </a:moveTo>
                  <a:cubicBezTo>
                    <a:pt x="0" y="85028"/>
                    <a:pt x="85028" y="0"/>
                    <a:pt x="189915" y="0"/>
                  </a:cubicBezTo>
                  <a:lnTo>
                    <a:pt x="1709235" y="0"/>
                  </a:lnTo>
                  <a:cubicBezTo>
                    <a:pt x="1814122" y="0"/>
                    <a:pt x="1899150" y="85028"/>
                    <a:pt x="1899150" y="189915"/>
                  </a:cubicBezTo>
                  <a:lnTo>
                    <a:pt x="1899150" y="3207620"/>
                  </a:lnTo>
                  <a:cubicBezTo>
                    <a:pt x="1899150" y="3312507"/>
                    <a:pt x="1814122" y="3397535"/>
                    <a:pt x="1709235" y="3397535"/>
                  </a:cubicBezTo>
                  <a:lnTo>
                    <a:pt x="189915" y="3397535"/>
                  </a:lnTo>
                  <a:cubicBezTo>
                    <a:pt x="85028" y="3397535"/>
                    <a:pt x="0" y="3312507"/>
                    <a:pt x="0" y="3207620"/>
                  </a:cubicBezTo>
                  <a:lnTo>
                    <a:pt x="0" y="189915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528" tIns="176528" rIns="176528" bIns="176528" numCol="1" spcCol="1270" anchor="t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700" kern="1200" dirty="0"/>
                <a:t>Very similar to other API’s with the use of authentication keys etc.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B4C35FB-D7A8-6273-1630-215EFEFE093B}"/>
                </a:ext>
              </a:extLst>
            </p:cNvPr>
            <p:cNvSpPr/>
            <p:nvPr/>
          </p:nvSpPr>
          <p:spPr>
            <a:xfrm>
              <a:off x="2668607" y="1881389"/>
              <a:ext cx="615782" cy="472833"/>
            </a:xfrm>
            <a:custGeom>
              <a:avLst/>
              <a:gdLst>
                <a:gd name="connsiteX0" fmla="*/ 0 w 615782"/>
                <a:gd name="connsiteY0" fmla="*/ 94567 h 472833"/>
                <a:gd name="connsiteX1" fmla="*/ 379366 w 615782"/>
                <a:gd name="connsiteY1" fmla="*/ 94567 h 472833"/>
                <a:gd name="connsiteX2" fmla="*/ 379366 w 615782"/>
                <a:gd name="connsiteY2" fmla="*/ 0 h 472833"/>
                <a:gd name="connsiteX3" fmla="*/ 615782 w 615782"/>
                <a:gd name="connsiteY3" fmla="*/ 236417 h 472833"/>
                <a:gd name="connsiteX4" fmla="*/ 379366 w 615782"/>
                <a:gd name="connsiteY4" fmla="*/ 472833 h 472833"/>
                <a:gd name="connsiteX5" fmla="*/ 379366 w 615782"/>
                <a:gd name="connsiteY5" fmla="*/ 378266 h 472833"/>
                <a:gd name="connsiteX6" fmla="*/ 0 w 615782"/>
                <a:gd name="connsiteY6" fmla="*/ 378266 h 472833"/>
                <a:gd name="connsiteX7" fmla="*/ 0 w 615782"/>
                <a:gd name="connsiteY7" fmla="*/ 94567 h 472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5782" h="472833">
                  <a:moveTo>
                    <a:pt x="0" y="94567"/>
                  </a:moveTo>
                  <a:lnTo>
                    <a:pt x="379366" y="94567"/>
                  </a:lnTo>
                  <a:lnTo>
                    <a:pt x="379366" y="0"/>
                  </a:lnTo>
                  <a:lnTo>
                    <a:pt x="615782" y="236417"/>
                  </a:lnTo>
                  <a:lnTo>
                    <a:pt x="379366" y="472833"/>
                  </a:lnTo>
                  <a:lnTo>
                    <a:pt x="379366" y="378266"/>
                  </a:lnTo>
                  <a:lnTo>
                    <a:pt x="0" y="378266"/>
                  </a:lnTo>
                  <a:lnTo>
                    <a:pt x="0" y="94567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94567" rIns="141850" bIns="9456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5544752-4250-E7D9-118F-0C12F228018A}"/>
                </a:ext>
              </a:extLst>
            </p:cNvPr>
            <p:cNvSpPr/>
            <p:nvPr/>
          </p:nvSpPr>
          <p:spPr>
            <a:xfrm>
              <a:off x="3527286" y="1562363"/>
              <a:ext cx="1899150" cy="1243882"/>
            </a:xfrm>
            <a:custGeom>
              <a:avLst/>
              <a:gdLst>
                <a:gd name="connsiteX0" fmla="*/ 0 w 1899150"/>
                <a:gd name="connsiteY0" fmla="*/ 124388 h 1243882"/>
                <a:gd name="connsiteX1" fmla="*/ 124388 w 1899150"/>
                <a:gd name="connsiteY1" fmla="*/ 0 h 1243882"/>
                <a:gd name="connsiteX2" fmla="*/ 1774762 w 1899150"/>
                <a:gd name="connsiteY2" fmla="*/ 0 h 1243882"/>
                <a:gd name="connsiteX3" fmla="*/ 1899150 w 1899150"/>
                <a:gd name="connsiteY3" fmla="*/ 124388 h 1243882"/>
                <a:gd name="connsiteX4" fmla="*/ 1899150 w 1899150"/>
                <a:gd name="connsiteY4" fmla="*/ 1119494 h 1243882"/>
                <a:gd name="connsiteX5" fmla="*/ 1774762 w 1899150"/>
                <a:gd name="connsiteY5" fmla="*/ 1243882 h 1243882"/>
                <a:gd name="connsiteX6" fmla="*/ 124388 w 1899150"/>
                <a:gd name="connsiteY6" fmla="*/ 1243882 h 1243882"/>
                <a:gd name="connsiteX7" fmla="*/ 0 w 1899150"/>
                <a:gd name="connsiteY7" fmla="*/ 1119494 h 1243882"/>
                <a:gd name="connsiteX8" fmla="*/ 0 w 1899150"/>
                <a:gd name="connsiteY8" fmla="*/ 124388 h 124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9150" h="1243882">
                  <a:moveTo>
                    <a:pt x="0" y="124388"/>
                  </a:moveTo>
                  <a:cubicBezTo>
                    <a:pt x="0" y="55690"/>
                    <a:pt x="55690" y="0"/>
                    <a:pt x="124388" y="0"/>
                  </a:cubicBezTo>
                  <a:lnTo>
                    <a:pt x="1774762" y="0"/>
                  </a:lnTo>
                  <a:cubicBezTo>
                    <a:pt x="1843460" y="0"/>
                    <a:pt x="1899150" y="55690"/>
                    <a:pt x="1899150" y="124388"/>
                  </a:cubicBezTo>
                  <a:lnTo>
                    <a:pt x="1899150" y="1119494"/>
                  </a:lnTo>
                  <a:cubicBezTo>
                    <a:pt x="1899150" y="1188192"/>
                    <a:pt x="1843460" y="1243882"/>
                    <a:pt x="1774762" y="1243882"/>
                  </a:cubicBezTo>
                  <a:lnTo>
                    <a:pt x="124388" y="1243882"/>
                  </a:lnTo>
                  <a:cubicBezTo>
                    <a:pt x="55690" y="1243882"/>
                    <a:pt x="0" y="1188192"/>
                    <a:pt x="0" y="1119494"/>
                  </a:cubicBezTo>
                  <a:lnTo>
                    <a:pt x="0" y="12438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475587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Specify the subreddit and pull the most recent 1000 posts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A1A71F5-C743-DA82-05EC-C988C96C828C}"/>
                </a:ext>
              </a:extLst>
            </p:cNvPr>
            <p:cNvSpPr/>
            <p:nvPr/>
          </p:nvSpPr>
          <p:spPr>
            <a:xfrm>
              <a:off x="3956604" y="2601787"/>
              <a:ext cx="1899150" cy="2139771"/>
            </a:xfrm>
            <a:custGeom>
              <a:avLst/>
              <a:gdLst>
                <a:gd name="connsiteX0" fmla="*/ 0 w 1899150"/>
                <a:gd name="connsiteY0" fmla="*/ 189915 h 4083031"/>
                <a:gd name="connsiteX1" fmla="*/ 189915 w 1899150"/>
                <a:gd name="connsiteY1" fmla="*/ 0 h 4083031"/>
                <a:gd name="connsiteX2" fmla="*/ 1709235 w 1899150"/>
                <a:gd name="connsiteY2" fmla="*/ 0 h 4083031"/>
                <a:gd name="connsiteX3" fmla="*/ 1899150 w 1899150"/>
                <a:gd name="connsiteY3" fmla="*/ 189915 h 4083031"/>
                <a:gd name="connsiteX4" fmla="*/ 1899150 w 1899150"/>
                <a:gd name="connsiteY4" fmla="*/ 3893116 h 4083031"/>
                <a:gd name="connsiteX5" fmla="*/ 1709235 w 1899150"/>
                <a:gd name="connsiteY5" fmla="*/ 4083031 h 4083031"/>
                <a:gd name="connsiteX6" fmla="*/ 189915 w 1899150"/>
                <a:gd name="connsiteY6" fmla="*/ 4083031 h 4083031"/>
                <a:gd name="connsiteX7" fmla="*/ 0 w 1899150"/>
                <a:gd name="connsiteY7" fmla="*/ 3893116 h 4083031"/>
                <a:gd name="connsiteX8" fmla="*/ 0 w 1899150"/>
                <a:gd name="connsiteY8" fmla="*/ 189915 h 408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9150" h="4083031">
                  <a:moveTo>
                    <a:pt x="0" y="189915"/>
                  </a:moveTo>
                  <a:cubicBezTo>
                    <a:pt x="0" y="85028"/>
                    <a:pt x="85028" y="0"/>
                    <a:pt x="189915" y="0"/>
                  </a:cubicBezTo>
                  <a:lnTo>
                    <a:pt x="1709235" y="0"/>
                  </a:lnTo>
                  <a:cubicBezTo>
                    <a:pt x="1814122" y="0"/>
                    <a:pt x="1899150" y="85028"/>
                    <a:pt x="1899150" y="189915"/>
                  </a:cubicBezTo>
                  <a:lnTo>
                    <a:pt x="1899150" y="3893116"/>
                  </a:lnTo>
                  <a:cubicBezTo>
                    <a:pt x="1899150" y="3998003"/>
                    <a:pt x="1814122" y="4083031"/>
                    <a:pt x="1709235" y="4083031"/>
                  </a:cubicBezTo>
                  <a:lnTo>
                    <a:pt x="189915" y="4083031"/>
                  </a:lnTo>
                  <a:cubicBezTo>
                    <a:pt x="85028" y="4083031"/>
                    <a:pt x="0" y="3998003"/>
                    <a:pt x="0" y="3893116"/>
                  </a:cubicBezTo>
                  <a:lnTo>
                    <a:pt x="0" y="189915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528" tIns="176528" rIns="176528" bIns="176528" numCol="1" spcCol="1270" anchor="t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700" kern="1200" dirty="0"/>
                <a:t>I extracted posts from “r/Depression” thinking this would have the most dramatic differences in sentiment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8DFEF2C-4E20-DBB0-6258-BB31342900AD}"/>
                </a:ext>
              </a:extLst>
            </p:cNvPr>
            <p:cNvSpPr/>
            <p:nvPr/>
          </p:nvSpPr>
          <p:spPr>
            <a:xfrm>
              <a:off x="5711933" y="1858775"/>
              <a:ext cx="608933" cy="472833"/>
            </a:xfrm>
            <a:custGeom>
              <a:avLst/>
              <a:gdLst>
                <a:gd name="connsiteX0" fmla="*/ 0 w 608933"/>
                <a:gd name="connsiteY0" fmla="*/ 94567 h 472833"/>
                <a:gd name="connsiteX1" fmla="*/ 372517 w 608933"/>
                <a:gd name="connsiteY1" fmla="*/ 94567 h 472833"/>
                <a:gd name="connsiteX2" fmla="*/ 372517 w 608933"/>
                <a:gd name="connsiteY2" fmla="*/ 0 h 472833"/>
                <a:gd name="connsiteX3" fmla="*/ 608933 w 608933"/>
                <a:gd name="connsiteY3" fmla="*/ 236417 h 472833"/>
                <a:gd name="connsiteX4" fmla="*/ 372517 w 608933"/>
                <a:gd name="connsiteY4" fmla="*/ 472833 h 472833"/>
                <a:gd name="connsiteX5" fmla="*/ 372517 w 608933"/>
                <a:gd name="connsiteY5" fmla="*/ 378266 h 472833"/>
                <a:gd name="connsiteX6" fmla="*/ 0 w 608933"/>
                <a:gd name="connsiteY6" fmla="*/ 378266 h 472833"/>
                <a:gd name="connsiteX7" fmla="*/ 0 w 608933"/>
                <a:gd name="connsiteY7" fmla="*/ 94567 h 472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8933" h="472833">
                  <a:moveTo>
                    <a:pt x="0" y="94567"/>
                  </a:moveTo>
                  <a:lnTo>
                    <a:pt x="372517" y="94567"/>
                  </a:lnTo>
                  <a:lnTo>
                    <a:pt x="372517" y="0"/>
                  </a:lnTo>
                  <a:lnTo>
                    <a:pt x="608933" y="236417"/>
                  </a:lnTo>
                  <a:lnTo>
                    <a:pt x="372517" y="472833"/>
                  </a:lnTo>
                  <a:lnTo>
                    <a:pt x="372517" y="378266"/>
                  </a:lnTo>
                  <a:lnTo>
                    <a:pt x="0" y="378266"/>
                  </a:lnTo>
                  <a:lnTo>
                    <a:pt x="0" y="94567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94567" rIns="141850" bIns="9456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DFD3549-B858-27DE-3D2A-0A09B4DC9DB8}"/>
                </a:ext>
              </a:extLst>
            </p:cNvPr>
            <p:cNvSpPr/>
            <p:nvPr/>
          </p:nvSpPr>
          <p:spPr>
            <a:xfrm>
              <a:off x="6616200" y="1562363"/>
              <a:ext cx="1899150" cy="1243882"/>
            </a:xfrm>
            <a:custGeom>
              <a:avLst/>
              <a:gdLst>
                <a:gd name="connsiteX0" fmla="*/ 0 w 1899150"/>
                <a:gd name="connsiteY0" fmla="*/ 73440 h 734399"/>
                <a:gd name="connsiteX1" fmla="*/ 73440 w 1899150"/>
                <a:gd name="connsiteY1" fmla="*/ 0 h 734399"/>
                <a:gd name="connsiteX2" fmla="*/ 1825710 w 1899150"/>
                <a:gd name="connsiteY2" fmla="*/ 0 h 734399"/>
                <a:gd name="connsiteX3" fmla="*/ 1899150 w 1899150"/>
                <a:gd name="connsiteY3" fmla="*/ 73440 h 734399"/>
                <a:gd name="connsiteX4" fmla="*/ 1899150 w 1899150"/>
                <a:gd name="connsiteY4" fmla="*/ 660959 h 734399"/>
                <a:gd name="connsiteX5" fmla="*/ 1825710 w 1899150"/>
                <a:gd name="connsiteY5" fmla="*/ 734399 h 734399"/>
                <a:gd name="connsiteX6" fmla="*/ 73440 w 1899150"/>
                <a:gd name="connsiteY6" fmla="*/ 734399 h 734399"/>
                <a:gd name="connsiteX7" fmla="*/ 0 w 1899150"/>
                <a:gd name="connsiteY7" fmla="*/ 660959 h 734399"/>
                <a:gd name="connsiteX8" fmla="*/ 0 w 1899150"/>
                <a:gd name="connsiteY8" fmla="*/ 73440 h 73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9150" h="734399">
                  <a:moveTo>
                    <a:pt x="0" y="73440"/>
                  </a:moveTo>
                  <a:cubicBezTo>
                    <a:pt x="0" y="32880"/>
                    <a:pt x="32880" y="0"/>
                    <a:pt x="73440" y="0"/>
                  </a:cubicBezTo>
                  <a:lnTo>
                    <a:pt x="1825710" y="0"/>
                  </a:lnTo>
                  <a:cubicBezTo>
                    <a:pt x="1866270" y="0"/>
                    <a:pt x="1899150" y="32880"/>
                    <a:pt x="1899150" y="73440"/>
                  </a:cubicBezTo>
                  <a:lnTo>
                    <a:pt x="1899150" y="660959"/>
                  </a:lnTo>
                  <a:cubicBezTo>
                    <a:pt x="1899150" y="701519"/>
                    <a:pt x="1866270" y="734399"/>
                    <a:pt x="1825710" y="734399"/>
                  </a:cubicBezTo>
                  <a:lnTo>
                    <a:pt x="73440" y="734399"/>
                  </a:lnTo>
                  <a:cubicBezTo>
                    <a:pt x="32880" y="734399"/>
                    <a:pt x="0" y="701519"/>
                    <a:pt x="0" y="660959"/>
                  </a:cubicBezTo>
                  <a:lnTo>
                    <a:pt x="0" y="7344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904" tIns="120904" rIns="120904" bIns="309569" numCol="1" spcCol="1270" anchor="t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Extract only headers needed for analysis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DE3511-74AB-9736-CDC9-31CEBF551892}"/>
                </a:ext>
              </a:extLst>
            </p:cNvPr>
            <p:cNvSpPr/>
            <p:nvPr/>
          </p:nvSpPr>
          <p:spPr>
            <a:xfrm>
              <a:off x="7045518" y="2601788"/>
              <a:ext cx="1899150" cy="2139770"/>
            </a:xfrm>
            <a:custGeom>
              <a:avLst/>
              <a:gdLst>
                <a:gd name="connsiteX0" fmla="*/ 0 w 1899150"/>
                <a:gd name="connsiteY0" fmla="*/ 189915 h 3729375"/>
                <a:gd name="connsiteX1" fmla="*/ 189915 w 1899150"/>
                <a:gd name="connsiteY1" fmla="*/ 0 h 3729375"/>
                <a:gd name="connsiteX2" fmla="*/ 1709235 w 1899150"/>
                <a:gd name="connsiteY2" fmla="*/ 0 h 3729375"/>
                <a:gd name="connsiteX3" fmla="*/ 1899150 w 1899150"/>
                <a:gd name="connsiteY3" fmla="*/ 189915 h 3729375"/>
                <a:gd name="connsiteX4" fmla="*/ 1899150 w 1899150"/>
                <a:gd name="connsiteY4" fmla="*/ 3539460 h 3729375"/>
                <a:gd name="connsiteX5" fmla="*/ 1709235 w 1899150"/>
                <a:gd name="connsiteY5" fmla="*/ 3729375 h 3729375"/>
                <a:gd name="connsiteX6" fmla="*/ 189915 w 1899150"/>
                <a:gd name="connsiteY6" fmla="*/ 3729375 h 3729375"/>
                <a:gd name="connsiteX7" fmla="*/ 0 w 1899150"/>
                <a:gd name="connsiteY7" fmla="*/ 3539460 h 3729375"/>
                <a:gd name="connsiteX8" fmla="*/ 0 w 1899150"/>
                <a:gd name="connsiteY8" fmla="*/ 189915 h 372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9150" h="3729375">
                  <a:moveTo>
                    <a:pt x="0" y="189915"/>
                  </a:moveTo>
                  <a:cubicBezTo>
                    <a:pt x="0" y="85028"/>
                    <a:pt x="85028" y="0"/>
                    <a:pt x="189915" y="0"/>
                  </a:cubicBezTo>
                  <a:lnTo>
                    <a:pt x="1709235" y="0"/>
                  </a:lnTo>
                  <a:cubicBezTo>
                    <a:pt x="1814122" y="0"/>
                    <a:pt x="1899150" y="85028"/>
                    <a:pt x="1899150" y="189915"/>
                  </a:cubicBezTo>
                  <a:lnTo>
                    <a:pt x="1899150" y="3539460"/>
                  </a:lnTo>
                  <a:cubicBezTo>
                    <a:pt x="1899150" y="3644347"/>
                    <a:pt x="1814122" y="3729375"/>
                    <a:pt x="1709235" y="3729375"/>
                  </a:cubicBezTo>
                  <a:lnTo>
                    <a:pt x="189915" y="3729375"/>
                  </a:lnTo>
                  <a:cubicBezTo>
                    <a:pt x="85028" y="3729375"/>
                    <a:pt x="0" y="3644347"/>
                    <a:pt x="0" y="3539460"/>
                  </a:cubicBezTo>
                  <a:lnTo>
                    <a:pt x="0" y="189915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528" tIns="176528" rIns="176528" bIns="176528" numCol="1" spcCol="1270" anchor="t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700" kern="1200" dirty="0"/>
                <a:t>Reddit gathers many metadata values for each post, I only pulled data relevant to the project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71D06F-1855-C5F8-C625-F46EC9B93BA2}"/>
              </a:ext>
            </a:extLst>
          </p:cNvPr>
          <p:cNvCxnSpPr>
            <a:cxnSpLocks/>
          </p:cNvCxnSpPr>
          <p:nvPr/>
        </p:nvCxnSpPr>
        <p:spPr>
          <a:xfrm>
            <a:off x="628650" y="1311044"/>
            <a:ext cx="823565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10E1E3-FFBB-8A24-B62D-E9E866944C25}"/>
              </a:ext>
            </a:extLst>
          </p:cNvPr>
          <p:cNvCxnSpPr>
            <a:cxnSpLocks/>
          </p:cNvCxnSpPr>
          <p:nvPr/>
        </p:nvCxnSpPr>
        <p:spPr>
          <a:xfrm>
            <a:off x="466283" y="1311044"/>
            <a:ext cx="839802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47CF3F07-E5DD-14B3-B69A-7131DC7EE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44" y="5346500"/>
            <a:ext cx="7988711" cy="40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77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AD90D-A18B-28F1-D306-DB70B414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83AAB7B-40D9-1975-01D0-56B850BFC7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71903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EE6758C-1D1B-CE1E-8EA6-54A52E4DE6CF}"/>
              </a:ext>
            </a:extLst>
          </p:cNvPr>
          <p:cNvCxnSpPr>
            <a:cxnSpLocks/>
          </p:cNvCxnSpPr>
          <p:nvPr/>
        </p:nvCxnSpPr>
        <p:spPr>
          <a:xfrm>
            <a:off x="628650" y="1311044"/>
            <a:ext cx="823565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EEA0C9-177C-D6B9-20A3-D782150308FC}"/>
              </a:ext>
            </a:extLst>
          </p:cNvPr>
          <p:cNvCxnSpPr>
            <a:cxnSpLocks/>
          </p:cNvCxnSpPr>
          <p:nvPr/>
        </p:nvCxnSpPr>
        <p:spPr>
          <a:xfrm>
            <a:off x="466283" y="1311044"/>
            <a:ext cx="839802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731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5292-ED92-9CAC-0D78-53A6D50AB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DBF659-8593-F459-0D37-B18D0A3EA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269" y="1595312"/>
            <a:ext cx="5599462" cy="290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4107AD-E819-275E-1D3F-31AB7544AB24}"/>
              </a:ext>
            </a:extLst>
          </p:cNvPr>
          <p:cNvCxnSpPr>
            <a:cxnSpLocks/>
          </p:cNvCxnSpPr>
          <p:nvPr/>
        </p:nvCxnSpPr>
        <p:spPr>
          <a:xfrm>
            <a:off x="628650" y="1311044"/>
            <a:ext cx="823565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C39926-2A53-1786-9501-F7DB1443A16B}"/>
              </a:ext>
            </a:extLst>
          </p:cNvPr>
          <p:cNvCxnSpPr>
            <a:cxnSpLocks/>
          </p:cNvCxnSpPr>
          <p:nvPr/>
        </p:nvCxnSpPr>
        <p:spPr>
          <a:xfrm>
            <a:off x="466283" y="1311044"/>
            <a:ext cx="839802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871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4D63-F289-662E-A0F9-5A21AB5DC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164124" cy="1325563"/>
          </a:xfrm>
        </p:spPr>
        <p:txBody>
          <a:bodyPr/>
          <a:lstStyle/>
          <a:p>
            <a:r>
              <a:rPr lang="en-US" dirty="0"/>
              <a:t>Sentiment Analysis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7DA77-C01A-D63C-4B9F-BBDD11430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AD60ACF-CA84-0B8A-66A8-D5027F693420}"/>
              </a:ext>
            </a:extLst>
          </p:cNvPr>
          <p:cNvCxnSpPr>
            <a:cxnSpLocks/>
          </p:cNvCxnSpPr>
          <p:nvPr/>
        </p:nvCxnSpPr>
        <p:spPr>
          <a:xfrm>
            <a:off x="628650" y="1311044"/>
            <a:ext cx="823565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B89D42-E7B0-2F92-C7A8-14BD6C2D0821}"/>
              </a:ext>
            </a:extLst>
          </p:cNvPr>
          <p:cNvCxnSpPr>
            <a:cxnSpLocks/>
          </p:cNvCxnSpPr>
          <p:nvPr/>
        </p:nvCxnSpPr>
        <p:spPr>
          <a:xfrm>
            <a:off x="466283" y="1311044"/>
            <a:ext cx="839802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19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2F322-24EA-0860-72B1-D0F968F5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C4B04C-35EF-58D4-415D-E569D13B9E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336697"/>
            <a:ext cx="7886700" cy="332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69C59B-0148-A6E9-4BE1-3C3A0C588201}"/>
              </a:ext>
            </a:extLst>
          </p:cNvPr>
          <p:cNvCxnSpPr>
            <a:cxnSpLocks/>
          </p:cNvCxnSpPr>
          <p:nvPr/>
        </p:nvCxnSpPr>
        <p:spPr>
          <a:xfrm>
            <a:off x="628650" y="1311044"/>
            <a:ext cx="823565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A04B29-6A48-2F0A-AE41-37D980D3A67B}"/>
              </a:ext>
            </a:extLst>
          </p:cNvPr>
          <p:cNvCxnSpPr>
            <a:cxnSpLocks/>
          </p:cNvCxnSpPr>
          <p:nvPr/>
        </p:nvCxnSpPr>
        <p:spPr>
          <a:xfrm>
            <a:off x="466283" y="1311044"/>
            <a:ext cx="839802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320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260EC94-159C-F1F0-06A2-C1A2A39966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336697"/>
            <a:ext cx="7886700" cy="332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256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195</Words>
  <Application>Microsoft Office PowerPoint</Application>
  <PresentationFormat>On-screen Show (4:3)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Office Theme</vt:lpstr>
      <vt:lpstr>Sentiment Analysis of Reddit Data</vt:lpstr>
      <vt:lpstr>Research Question</vt:lpstr>
      <vt:lpstr>Sentiment Analysis</vt:lpstr>
      <vt:lpstr>Dataset</vt:lpstr>
      <vt:lpstr>Data Cleaning</vt:lpstr>
      <vt:lpstr>Word cloud</vt:lpstr>
      <vt:lpstr>Sentiment Analysis implementation</vt:lpstr>
      <vt:lpstr>Results</vt:lpstr>
      <vt:lpstr>PowerPoint Presentation</vt:lpstr>
      <vt:lpstr>Statistical Analysis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Cessna</dc:creator>
  <cp:lastModifiedBy>Anthony Cessna</cp:lastModifiedBy>
  <cp:revision>10</cp:revision>
  <dcterms:created xsi:type="dcterms:W3CDTF">2022-07-22T19:08:03Z</dcterms:created>
  <dcterms:modified xsi:type="dcterms:W3CDTF">2022-07-26T22:55:17Z</dcterms:modified>
</cp:coreProperties>
</file>