
<file path=[Content_Types].xml><?xml version="1.0" encoding="utf-8"?>
<Types xmlns="http://schemas.openxmlformats.org/package/2006/content-types">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38404800" cx="438912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3824">
          <p15:clr>
            <a:srgbClr val="A4A3A4"/>
          </p15:clr>
        </p15:guide>
      </p15:sldGuideLst>
    </p:ext>
    <p:ext uri="GoogleSlidesCustomDataVersion2">
      <go:slidesCustomData xmlns:go="http://customooxmlschemas.google.com/" r:id="rId8" roundtripDataSignature="AMtx7miLJq2HSveiJvICaXR2IRuCR9Lr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9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1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4" y="0"/>
            <a:ext cx="2971800" cy="4651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1pPr>
            <a:lvl2pPr indent="-228600" lvl="1" marL="9144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2pPr>
            <a:lvl3pPr indent="-228600" lvl="2" marL="13716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3pPr>
            <a:lvl4pPr indent="-228600" lvl="3" marL="18288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4pPr>
            <a:lvl5pPr indent="-228600" lvl="4" marL="22860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71800" cy="4651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 name="Google Shape;47;p1:notes"/>
          <p:cNvSpPr/>
          <p:nvPr>
            <p:ph idx="2"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1:notes"/>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9cd56b1093_0_0:notes"/>
          <p:cNvSpPr txBox="1"/>
          <p:nvPr>
            <p:ph idx="12" type="sldNum"/>
          </p:nvPr>
        </p:nvSpPr>
        <p:spPr>
          <a:xfrm>
            <a:off x="3884614" y="8829675"/>
            <a:ext cx="2971800" cy="4650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5" name="Google Shape;55;g39cd56b1093_0_0:notes"/>
          <p:cNvSpPr/>
          <p:nvPr>
            <p:ph idx="2" type="sldImg"/>
          </p:nvPr>
        </p:nvSpPr>
        <p:spPr>
          <a:xfrm>
            <a:off x="1438275" y="696913"/>
            <a:ext cx="39816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g39cd56b1093_0_0:notes"/>
          <p:cNvSpPr txBox="1"/>
          <p:nvPr>
            <p:ph idx="1" type="body"/>
          </p:nvPr>
        </p:nvSpPr>
        <p:spPr>
          <a:xfrm>
            <a:off x="685800" y="4414838"/>
            <a:ext cx="5486400" cy="4184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 name="Shape 41"/>
        <p:cNvGrpSpPr/>
        <p:nvPr/>
      </p:nvGrpSpPr>
      <p:grpSpPr>
        <a:xfrm>
          <a:off x="0" y="0"/>
          <a:ext cx="0" cy="0"/>
          <a:chOff x="0" y="0"/>
          <a:chExt cx="0" cy="0"/>
        </a:xfrm>
      </p:grpSpPr>
      <p:sp>
        <p:nvSpPr>
          <p:cNvPr id="42" name="Google Shape;42;p13"/>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43" name="Google Shape;43;p13"/>
          <p:cNvSpPr txBox="1"/>
          <p:nvPr>
            <p:ph idx="1" type="body"/>
          </p:nvPr>
        </p:nvSpPr>
        <p:spPr>
          <a:xfrm rot="5400000">
            <a:off x="9272474" y="1881925"/>
            <a:ext cx="25346257" cy="39503351"/>
          </a:xfrm>
          <a:prstGeom prst="rect">
            <a:avLst/>
          </a:prstGeom>
          <a:noFill/>
          <a:ln>
            <a:noFill/>
          </a:ln>
        </p:spPr>
        <p:txBody>
          <a:bodyPr anchorCtr="0" anchor="t" bIns="45700" lIns="91425" spcFirstLastPara="1" rIns="91425" wrap="square" tIns="45700">
            <a:noAutofit/>
          </a:bodyPr>
          <a:lstStyle>
            <a:lvl1pPr indent="-558800" lvl="0" marL="4572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19" name="Google Shape;19;p6"/>
          <p:cNvSpPr txBox="1"/>
          <p:nvPr>
            <p:ph idx="1" type="body"/>
          </p:nvPr>
        </p:nvSpPr>
        <p:spPr>
          <a:xfrm>
            <a:off x="2193927" y="8960472"/>
            <a:ext cx="39503351" cy="25346257"/>
          </a:xfrm>
          <a:prstGeom prst="rect">
            <a:avLst/>
          </a:prstGeom>
          <a:noFill/>
          <a:ln>
            <a:noFill/>
          </a:ln>
        </p:spPr>
        <p:txBody>
          <a:bodyPr anchorCtr="0" anchor="t" bIns="45700" lIns="91425" spcFirstLastPara="1" rIns="91425" wrap="square" tIns="45700">
            <a:noAutofit/>
          </a:bodyPr>
          <a:lstStyle>
            <a:lvl1pPr indent="-558800" lvl="0" marL="4572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8"/>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23" name="Google Shape;23;p8"/>
          <p:cNvSpPr txBox="1"/>
          <p:nvPr>
            <p:ph idx="1" type="body"/>
          </p:nvPr>
        </p:nvSpPr>
        <p:spPr>
          <a:xfrm>
            <a:off x="2193927" y="8960472"/>
            <a:ext cx="19599275" cy="25346257"/>
          </a:xfrm>
          <a:prstGeom prst="rect">
            <a:avLst/>
          </a:prstGeom>
          <a:noFill/>
          <a:ln>
            <a:noFill/>
          </a:ln>
        </p:spPr>
        <p:txBody>
          <a:bodyPr anchorCtr="0" anchor="t" bIns="45700" lIns="91425" spcFirstLastPara="1" rIns="91425" wrap="square" tIns="45700">
            <a:noAutofit/>
          </a:bodyPr>
          <a:lstStyle>
            <a:lvl1pPr indent="-584200" lvl="0" marL="457200" marR="0" rtl="0" algn="l">
              <a:lnSpc>
                <a:spcPct val="100000"/>
              </a:lnSpc>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24" name="Google Shape;24;p8"/>
          <p:cNvSpPr txBox="1"/>
          <p:nvPr>
            <p:ph idx="2" type="body"/>
          </p:nvPr>
        </p:nvSpPr>
        <p:spPr>
          <a:xfrm>
            <a:off x="22098000" y="8960472"/>
            <a:ext cx="19599276" cy="25346257"/>
          </a:xfrm>
          <a:prstGeom prst="rect">
            <a:avLst/>
          </a:prstGeom>
          <a:noFill/>
          <a:ln>
            <a:noFill/>
          </a:ln>
        </p:spPr>
        <p:txBody>
          <a:bodyPr anchorCtr="0" anchor="t" bIns="45700" lIns="91425" spcFirstLastPara="1" rIns="91425" wrap="square" tIns="45700">
            <a:noAutofit/>
          </a:bodyPr>
          <a:lstStyle>
            <a:lvl1pPr indent="-584200" lvl="0" marL="457200" marR="0" rtl="0" algn="l">
              <a:lnSpc>
                <a:spcPct val="100000"/>
              </a:lnSpc>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9"/>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27" name="Google Shape;27;p9"/>
          <p:cNvSpPr txBox="1"/>
          <p:nvPr>
            <p:ph idx="1" type="body"/>
          </p:nvPr>
        </p:nvSpPr>
        <p:spPr>
          <a:xfrm>
            <a:off x="2193926" y="8596198"/>
            <a:ext cx="19392900" cy="358418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lnSpc>
                <a:spcPct val="100000"/>
              </a:lnSpc>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100000"/>
              </a:lnSpc>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28" name="Google Shape;28;p9"/>
          <p:cNvSpPr txBox="1"/>
          <p:nvPr>
            <p:ph idx="2" type="body"/>
          </p:nvPr>
        </p:nvSpPr>
        <p:spPr>
          <a:xfrm>
            <a:off x="2193926" y="12180385"/>
            <a:ext cx="19392900" cy="22126342"/>
          </a:xfrm>
          <a:prstGeom prst="rect">
            <a:avLst/>
          </a:prstGeom>
          <a:noFill/>
          <a:ln>
            <a:noFill/>
          </a:ln>
        </p:spPr>
        <p:txBody>
          <a:bodyPr anchorCtr="0" anchor="t" bIns="45700" lIns="91425" spcFirstLastPara="1" rIns="91425" wrap="square" tIns="45700">
            <a:noAutofit/>
          </a:bodyPr>
          <a:lstStyle>
            <a:lvl1pPr indent="-533400" lvl="0" marL="4572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29" name="Google Shape;29;p9"/>
          <p:cNvSpPr txBox="1"/>
          <p:nvPr>
            <p:ph idx="3" type="body"/>
          </p:nvPr>
        </p:nvSpPr>
        <p:spPr>
          <a:xfrm>
            <a:off x="22294852" y="8596198"/>
            <a:ext cx="19402426" cy="358418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lnSpc>
                <a:spcPct val="100000"/>
              </a:lnSpc>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100000"/>
              </a:lnSpc>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4" type="body"/>
          </p:nvPr>
        </p:nvSpPr>
        <p:spPr>
          <a:xfrm>
            <a:off x="22294852" y="12180385"/>
            <a:ext cx="19402426" cy="22126342"/>
          </a:xfrm>
          <a:prstGeom prst="rect">
            <a:avLst/>
          </a:prstGeom>
          <a:noFill/>
          <a:ln>
            <a:noFill/>
          </a:ln>
        </p:spPr>
        <p:txBody>
          <a:bodyPr anchorCtr="0" anchor="t" bIns="45700" lIns="91425" spcFirstLastPara="1" rIns="91425" wrap="square" tIns="45700">
            <a:noAutofit/>
          </a:bodyPr>
          <a:lstStyle>
            <a:lvl1pPr indent="-533400" lvl="0" marL="4572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11"/>
          <p:cNvSpPr txBox="1"/>
          <p:nvPr>
            <p:ph type="title"/>
          </p:nvPr>
        </p:nvSpPr>
        <p:spPr>
          <a:xfrm>
            <a:off x="2193926" y="1528646"/>
            <a:ext cx="14439900" cy="650813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1" sz="4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35" name="Google Shape;35;p11"/>
          <p:cNvSpPr txBox="1"/>
          <p:nvPr>
            <p:ph idx="1" type="body"/>
          </p:nvPr>
        </p:nvSpPr>
        <p:spPr>
          <a:xfrm>
            <a:off x="17160877" y="1528648"/>
            <a:ext cx="24536399" cy="32778079"/>
          </a:xfrm>
          <a:prstGeom prst="rect">
            <a:avLst/>
          </a:prstGeom>
          <a:noFill/>
          <a:ln>
            <a:noFill/>
          </a:ln>
        </p:spPr>
        <p:txBody>
          <a:bodyPr anchorCtr="0" anchor="t" bIns="45700" lIns="91425" spcFirstLastPara="1" rIns="91425" wrap="square" tIns="45700">
            <a:noAutofit/>
          </a:bodyPr>
          <a:lstStyle>
            <a:lvl1pPr indent="-635000" lvl="0" marL="457200" marR="0" rtl="0" algn="l">
              <a:lnSpc>
                <a:spcPct val="100000"/>
              </a:lnSpc>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1pPr>
            <a:lvl2pPr indent="-584200" lvl="1" marL="914400" marR="0" rtl="0" algn="l">
              <a:lnSpc>
                <a:spcPct val="100000"/>
              </a:lnSpc>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2pPr>
            <a:lvl3pPr indent="-533400" lvl="2" marL="13716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3pPr>
            <a:lvl4pPr indent="-482600" lvl="3" marL="18288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4pPr>
            <a:lvl5pPr indent="-482600" lvl="4" marL="22860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5pPr>
            <a:lvl6pPr indent="-482600" lvl="5" marL="2743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6pPr>
            <a:lvl7pPr indent="-482600" lvl="6" marL="3200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7pPr>
            <a:lvl8pPr indent="-482600" lvl="7" marL="36576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8pPr>
            <a:lvl9pPr indent="-482600" lvl="8" marL="41148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9pPr>
          </a:lstStyle>
          <a:p/>
        </p:txBody>
      </p:sp>
      <p:sp>
        <p:nvSpPr>
          <p:cNvPr id="36" name="Google Shape;36;p11"/>
          <p:cNvSpPr txBox="1"/>
          <p:nvPr>
            <p:ph idx="2" type="body"/>
          </p:nvPr>
        </p:nvSpPr>
        <p:spPr>
          <a:xfrm>
            <a:off x="2193926" y="8036779"/>
            <a:ext cx="14439900" cy="262699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12"/>
          <p:cNvSpPr txBox="1"/>
          <p:nvPr>
            <p:ph type="title"/>
          </p:nvPr>
        </p:nvSpPr>
        <p:spPr>
          <a:xfrm>
            <a:off x="8604251" y="26884663"/>
            <a:ext cx="26333450" cy="3171129"/>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1" sz="4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39" name="Google Shape;39;p12"/>
          <p:cNvSpPr/>
          <p:nvPr>
            <p:ph idx="2" type="pic"/>
          </p:nvPr>
        </p:nvSpPr>
        <p:spPr>
          <a:xfrm>
            <a:off x="8604251" y="3431325"/>
            <a:ext cx="26333450" cy="23043529"/>
          </a:xfrm>
          <a:prstGeom prst="rect">
            <a:avLst/>
          </a:prstGeom>
          <a:noFill/>
          <a:ln>
            <a:noFill/>
          </a:ln>
        </p:spPr>
      </p:sp>
      <p:sp>
        <p:nvSpPr>
          <p:cNvPr id="40" name="Google Shape;40;p12"/>
          <p:cNvSpPr txBox="1"/>
          <p:nvPr>
            <p:ph idx="1" type="body"/>
          </p:nvPr>
        </p:nvSpPr>
        <p:spPr>
          <a:xfrm>
            <a:off x="8604251" y="30055791"/>
            <a:ext cx="26333450" cy="450788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p:nvPr/>
        </p:nvSpPr>
        <p:spPr>
          <a:xfrm>
            <a:off x="43213019" y="6657123"/>
            <a:ext cx="685800" cy="31800645"/>
          </a:xfrm>
          <a:prstGeom prst="rect">
            <a:avLst/>
          </a:prstGeom>
          <a:solidFill>
            <a:srgbClr val="29459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Arial"/>
              <a:ea typeface="Arial"/>
              <a:cs typeface="Arial"/>
              <a:sym typeface="Arial"/>
            </a:endParaRPr>
          </a:p>
        </p:txBody>
      </p:sp>
      <p:sp>
        <p:nvSpPr>
          <p:cNvPr id="11" name="Google Shape;11;p3"/>
          <p:cNvSpPr/>
          <p:nvPr/>
        </p:nvSpPr>
        <p:spPr>
          <a:xfrm>
            <a:off x="0" y="6657123"/>
            <a:ext cx="685800" cy="31800645"/>
          </a:xfrm>
          <a:prstGeom prst="rect">
            <a:avLst/>
          </a:prstGeom>
          <a:solidFill>
            <a:srgbClr val="76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Arial"/>
              <a:ea typeface="Arial"/>
              <a:cs typeface="Arial"/>
              <a:sym typeface="Arial"/>
            </a:endParaRPr>
          </a:p>
        </p:txBody>
      </p:sp>
      <p:pic>
        <p:nvPicPr>
          <p:cNvPr id="12" name="Google Shape;12;p3"/>
          <p:cNvPicPr preferRelativeResize="0"/>
          <p:nvPr/>
        </p:nvPicPr>
        <p:blipFill rotWithShape="1">
          <a:blip r:embed="rId1">
            <a:alphaModFix/>
          </a:blip>
          <a:srcRect b="0" l="0" r="0" t="0"/>
          <a:stretch/>
        </p:blipFill>
        <p:spPr>
          <a:xfrm>
            <a:off x="472492" y="518070"/>
            <a:ext cx="8961120" cy="5679649"/>
          </a:xfrm>
          <a:prstGeom prst="rect">
            <a:avLst/>
          </a:prstGeom>
          <a:noFill/>
          <a:ln>
            <a:noFill/>
          </a:ln>
        </p:spPr>
      </p:pic>
      <p:cxnSp>
        <p:nvCxnSpPr>
          <p:cNvPr id="13" name="Google Shape;13;p3"/>
          <p:cNvCxnSpPr/>
          <p:nvPr/>
        </p:nvCxnSpPr>
        <p:spPr>
          <a:xfrm>
            <a:off x="-48126" y="6657123"/>
            <a:ext cx="43946946" cy="0"/>
          </a:xfrm>
          <a:prstGeom prst="straightConnector1">
            <a:avLst/>
          </a:prstGeom>
          <a:noFill/>
          <a:ln cap="flat" cmpd="sng" w="317500">
            <a:solidFill>
              <a:srgbClr val="B5AF67"/>
            </a:solidFill>
            <a:prstDash val="solid"/>
            <a:round/>
            <a:headEnd len="sm" w="sm" type="none"/>
            <a:tailEnd len="sm" w="sm" type="none"/>
          </a:ln>
        </p:spPr>
      </p:cxnSp>
      <p:cxnSp>
        <p:nvCxnSpPr>
          <p:cNvPr id="14" name="Google Shape;14;p3"/>
          <p:cNvCxnSpPr/>
          <p:nvPr/>
        </p:nvCxnSpPr>
        <p:spPr>
          <a:xfrm>
            <a:off x="-48126" y="38351831"/>
            <a:ext cx="43946946" cy="52968"/>
          </a:xfrm>
          <a:prstGeom prst="straightConnector1">
            <a:avLst/>
          </a:prstGeom>
          <a:noFill/>
          <a:ln cap="flat" cmpd="sng" w="381000">
            <a:solidFill>
              <a:srgbClr val="B5AF67"/>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nvSpPr>
        <p:spPr>
          <a:xfrm>
            <a:off x="9296400" y="1410538"/>
            <a:ext cx="27352200" cy="3168900"/>
          </a:xfrm>
          <a:prstGeom prst="rect">
            <a:avLst/>
          </a:prstGeom>
          <a:noFill/>
          <a:ln>
            <a:noFill/>
          </a:ln>
        </p:spPr>
        <p:txBody>
          <a:bodyPr anchorCtr="0" anchor="t" bIns="44825" lIns="89675" spcFirstLastPara="1" rIns="89675" wrap="square" tIns="44825">
            <a:spAutoFit/>
          </a:bodyPr>
          <a:lstStyle/>
          <a:p>
            <a:pPr indent="0" lvl="0" marL="0" marR="0" rtl="0" algn="ctr">
              <a:lnSpc>
                <a:spcPct val="100000"/>
              </a:lnSpc>
              <a:spcBef>
                <a:spcPts val="0"/>
              </a:spcBef>
              <a:spcAft>
                <a:spcPts val="0"/>
              </a:spcAft>
              <a:buClr>
                <a:srgbClr val="000000"/>
              </a:buClr>
              <a:buSzPts val="8000"/>
              <a:buFont typeface="Arial"/>
              <a:buNone/>
            </a:pPr>
            <a:r>
              <a:rPr b="1" lang="en-US" sz="8000">
                <a:solidFill>
                  <a:schemeClr val="dk1"/>
                </a:solidFill>
                <a:latin typeface="Calibri"/>
                <a:ea typeface="Calibri"/>
                <a:cs typeface="Calibri"/>
                <a:sym typeface="Calibri"/>
              </a:rPr>
              <a:t>Title</a:t>
            </a:r>
            <a:endParaRPr b="1" i="1" sz="69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Calibri"/>
                <a:ea typeface="Calibri"/>
                <a:cs typeface="Calibri"/>
                <a:sym typeface="Calibri"/>
              </a:rPr>
              <a:t>Team Member Names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Faculty Advisor(s): (their name/s), Dept. of ____, Florida Institute of Technology</a:t>
            </a:r>
            <a:endParaRPr b="1" i="0" sz="4800" u="none" cap="none" strike="noStrike">
              <a:solidFill>
                <a:schemeClr val="dk1"/>
              </a:solidFill>
              <a:latin typeface="Calibri"/>
              <a:ea typeface="Calibri"/>
              <a:cs typeface="Calibri"/>
              <a:sym typeface="Calibri"/>
            </a:endParaRPr>
          </a:p>
        </p:txBody>
      </p:sp>
      <p:sp>
        <p:nvSpPr>
          <p:cNvPr id="51" name="Google Shape;51;p1"/>
          <p:cNvSpPr txBox="1"/>
          <p:nvPr/>
        </p:nvSpPr>
        <p:spPr>
          <a:xfrm>
            <a:off x="8086727" y="7273927"/>
            <a:ext cx="184731" cy="16927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Calibri"/>
              <a:ea typeface="Calibri"/>
              <a:cs typeface="Calibri"/>
              <a:sym typeface="Calibri"/>
            </a:endParaRPr>
          </a:p>
        </p:txBody>
      </p:sp>
      <p:sp>
        <p:nvSpPr>
          <p:cNvPr id="52" name="Google Shape;52;p1"/>
          <p:cNvSpPr txBox="1"/>
          <p:nvPr/>
        </p:nvSpPr>
        <p:spPr>
          <a:xfrm>
            <a:off x="731520" y="7299825"/>
            <a:ext cx="42142500" cy="1865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rgbClr val="760000"/>
                </a:solidFill>
                <a:latin typeface="Calibri"/>
                <a:ea typeface="Calibri"/>
                <a:cs typeface="Calibri"/>
                <a:sym typeface="Calibri"/>
              </a:rPr>
              <a:t>	</a:t>
            </a:r>
            <a:r>
              <a:rPr b="1" i="0" lang="en-US" sz="7200" u="sng" cap="none" strike="noStrike">
                <a:solidFill>
                  <a:srgbClr val="760000"/>
                </a:solidFill>
                <a:latin typeface="Calibri"/>
                <a:ea typeface="Calibri"/>
                <a:cs typeface="Calibri"/>
                <a:sym typeface="Calibri"/>
              </a:rPr>
              <a:t>INSTRUCTIONS</a:t>
            </a:r>
            <a:endParaRPr b="1" i="0" sz="7000" u="sng" cap="none" strike="noStrike">
              <a:solidFill>
                <a:srgbClr val="760000"/>
              </a:solidFill>
              <a:latin typeface="Calibri"/>
              <a:ea typeface="Calibri"/>
              <a:cs typeface="Calibri"/>
              <a:sym typeface="Calibri"/>
            </a:endParaRPr>
          </a:p>
          <a:p>
            <a:pPr indent="-685800" lvl="0" marL="685800" marR="0" rtl="0" algn="l">
              <a:lnSpc>
                <a:spcPct val="100000"/>
              </a:lnSpc>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Do not use a color background</a:t>
            </a:r>
            <a:endParaRPr b="0" i="0" sz="1400" u="none" cap="none" strike="noStrike">
              <a:solidFill>
                <a:srgbClr val="000000"/>
              </a:solidFill>
              <a:latin typeface="Arial"/>
              <a:ea typeface="Arial"/>
              <a:cs typeface="Arial"/>
              <a:sym typeface="Arial"/>
            </a:endParaRPr>
          </a:p>
          <a:p>
            <a:pPr indent="-685800" lvl="0" marL="685800" marR="0" rtl="0" algn="l">
              <a:lnSpc>
                <a:spcPct val="100000"/>
              </a:lnSpc>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Keep all content within the gold lines and blue and crimson bars (other than title block and icons)</a:t>
            </a:r>
            <a:endParaRPr b="0" i="0" sz="1400" u="none" cap="none" strike="noStrike">
              <a:solidFill>
                <a:srgbClr val="000000"/>
              </a:solidFill>
              <a:latin typeface="Arial"/>
              <a:ea typeface="Arial"/>
              <a:cs typeface="Arial"/>
              <a:sym typeface="Arial"/>
            </a:endParaRPr>
          </a:p>
          <a:p>
            <a:pPr indent="-685800" lvl="0" marL="685800" marR="0" rtl="0" algn="l">
              <a:lnSpc>
                <a:spcPct val="100000"/>
              </a:lnSpc>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Do not change the size of the poster</a:t>
            </a:r>
            <a:endParaRPr b="0" i="0" sz="1400" u="none" cap="none" strike="noStrike">
              <a:solidFill>
                <a:srgbClr val="000000"/>
              </a:solidFill>
              <a:latin typeface="Arial"/>
              <a:ea typeface="Arial"/>
              <a:cs typeface="Arial"/>
              <a:sym typeface="Arial"/>
            </a:endParaRPr>
          </a:p>
          <a:p>
            <a:pPr indent="-685800" lvl="0" marL="685800" marR="0" rtl="0" algn="l">
              <a:lnSpc>
                <a:spcPct val="100000"/>
              </a:lnSpc>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Please keep the text readable.  The only font allowed is “Calibri”. It is available on all Microsoft products . Minimum font size is 48 pts.</a:t>
            </a:r>
            <a:endParaRPr b="0" i="0" sz="1400" u="none" cap="none" strike="noStrike">
              <a:solidFill>
                <a:srgbClr val="000000"/>
              </a:solidFill>
              <a:latin typeface="Arial"/>
              <a:ea typeface="Arial"/>
              <a:cs typeface="Arial"/>
              <a:sym typeface="Arial"/>
            </a:endParaRPr>
          </a:p>
          <a:p>
            <a:pPr indent="-685800" lvl="0" marL="685800" marR="0" rtl="0" algn="l">
              <a:lnSpc>
                <a:spcPct val="100000"/>
              </a:lnSpc>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The size is already set to exactly the print size. Please arrange and size all the images and text properly.</a:t>
            </a:r>
            <a:endParaRPr b="0" i="0" sz="1400" u="none" cap="none" strike="noStrike">
              <a:solidFill>
                <a:srgbClr val="000000"/>
              </a:solidFill>
              <a:latin typeface="Arial"/>
              <a:ea typeface="Arial"/>
              <a:cs typeface="Arial"/>
              <a:sym typeface="Arial"/>
            </a:endParaRPr>
          </a:p>
          <a:p>
            <a:pPr indent="-685800" lvl="0" marL="685800" marR="0" rtl="0" algn="l">
              <a:lnSpc>
                <a:spcPct val="100000"/>
              </a:lnSpc>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Ensure that all images are at least 300 dpi</a:t>
            </a:r>
            <a:endParaRPr b="0" i="0" sz="1400" u="none" cap="none" strike="noStrike">
              <a:solidFill>
                <a:srgbClr val="000000"/>
              </a:solidFill>
              <a:latin typeface="Arial"/>
              <a:ea typeface="Arial"/>
              <a:cs typeface="Arial"/>
              <a:sym typeface="Arial"/>
            </a:endParaRPr>
          </a:p>
          <a:p>
            <a:pPr indent="-685800" lvl="0" marL="685800" marR="0" rtl="0" algn="l">
              <a:lnSpc>
                <a:spcPct val="100000"/>
              </a:lnSpc>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The name of any faculty should be put in as “Dr. [First Name] [Middle Initial]. [Last Name], Dept. Of [name of department], [name of institution] </a:t>
            </a:r>
            <a:endParaRPr b="0" i="0" sz="1400" u="none" cap="none" strike="noStrike">
              <a:solidFill>
                <a:srgbClr val="000000"/>
              </a:solidFill>
              <a:latin typeface="Arial"/>
              <a:ea typeface="Arial"/>
              <a:cs typeface="Arial"/>
              <a:sym typeface="Arial"/>
            </a:endParaRPr>
          </a:p>
          <a:p>
            <a:pPr indent="-685800" lvl="0" marL="685800" marR="0" rtl="0" algn="l">
              <a:lnSpc>
                <a:spcPct val="100000"/>
              </a:lnSpc>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Names of any sponsors, mentors, volunteers, helpers, etc. can be put in the acknowledgements section. Put in text only. Do not put in any additional logos in the poster other than the ones already in the template.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600"/>
              <a:buFont typeface="Arial"/>
              <a:buNone/>
            </a:pPr>
            <a:r>
              <a:t/>
            </a:r>
            <a:endParaRPr b="1" i="1" sz="56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600"/>
              <a:buFont typeface="Arial"/>
              <a:buNone/>
            </a:pPr>
            <a:r>
              <a:rPr b="1" i="1" lang="en-US" sz="5600" u="none" cap="none" strike="noStrike">
                <a:solidFill>
                  <a:schemeClr val="dk1"/>
                </a:solidFill>
                <a:latin typeface="Calibri"/>
                <a:ea typeface="Calibri"/>
                <a:cs typeface="Calibri"/>
                <a:sym typeface="Calibri"/>
              </a:rPr>
              <a:t>	</a:t>
            </a:r>
            <a:r>
              <a:rPr b="1" i="1" lang="en-US" sz="5600" u="sng" cap="none" strike="noStrike">
                <a:solidFill>
                  <a:schemeClr val="dk1"/>
                </a:solidFill>
                <a:latin typeface="Calibri"/>
                <a:ea typeface="Calibri"/>
                <a:cs typeface="Calibri"/>
                <a:sym typeface="Calibri"/>
              </a:rPr>
              <a:t>Your Poster file should be named as follows</a:t>
            </a:r>
            <a:r>
              <a:rPr b="1" i="0" lang="en-US" sz="5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600"/>
              <a:buFont typeface="Arial"/>
              <a:buNone/>
            </a:pPr>
            <a:r>
              <a:rPr b="1" i="0" lang="en-US" sz="5600" u="none" cap="none" strike="noStrike">
                <a:solidFill>
                  <a:schemeClr val="dk1"/>
                </a:solidFill>
                <a:latin typeface="Calibri"/>
                <a:ea typeface="Calibri"/>
                <a:cs typeface="Calibri"/>
                <a:sym typeface="Calibri"/>
              </a:rPr>
              <a:t>	SHOWCASE_SPRING2024_POSTER_CAPSTONE MAJOR_YOURTEAMNAME*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600"/>
              <a:buFont typeface="Arial"/>
              <a:buNone/>
            </a:pPr>
            <a:r>
              <a:rPr b="1" i="0" lang="en-US" sz="5600" u="none" cap="none" strike="noStrike">
                <a:solidFill>
                  <a:schemeClr val="dk1"/>
                </a:solidFill>
                <a:latin typeface="Calibri"/>
                <a:ea typeface="Calibri"/>
                <a:cs typeface="Calibri"/>
                <a:sym typeface="Calibri"/>
              </a:rPr>
              <a:t>	(</a:t>
            </a:r>
            <a:r>
              <a:rPr b="1" i="0" lang="en-US" sz="5600" u="sng" cap="none" strike="noStrike">
                <a:solidFill>
                  <a:schemeClr val="dk1"/>
                </a:solidFill>
                <a:latin typeface="Calibri"/>
                <a:ea typeface="Calibri"/>
                <a:cs typeface="Calibri"/>
                <a:sym typeface="Calibri"/>
              </a:rPr>
              <a:t>Example:</a:t>
            </a:r>
            <a:r>
              <a:rPr b="1" i="0" lang="en-US" sz="5600" u="none" cap="none" strike="noStrike">
                <a:solidFill>
                  <a:schemeClr val="dk1"/>
                </a:solidFill>
                <a:latin typeface="Calibri"/>
                <a:ea typeface="Calibri"/>
                <a:cs typeface="Calibri"/>
                <a:sym typeface="Calibri"/>
              </a:rPr>
              <a:t> SHOWCASE_SPRING2024_POSTER_ME_SUNNUCLEAR)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600"/>
              <a:buFont typeface="Arial"/>
              <a:buNone/>
            </a:pPr>
            <a:r>
              <a:rPr b="1" i="0" lang="en-US" sz="5600" u="none" cap="none" strike="noStrike">
                <a:solidFill>
                  <a:schemeClr val="dk1"/>
                </a:solidFill>
                <a:latin typeface="Calibri"/>
                <a:ea typeface="Calibri"/>
                <a:cs typeface="Calibri"/>
                <a:sym typeface="Calibri"/>
              </a:rPr>
              <a:t>	Note: The project name should be exactly as the registered project 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600"/>
              <a:buFont typeface="Arial"/>
              <a:buNone/>
            </a:pPr>
            <a:r>
              <a:rPr b="1" i="0" lang="en-US" sz="5600" u="none" cap="none" strike="noStrike">
                <a:solidFill>
                  <a:schemeClr val="dk1"/>
                </a:solidFill>
                <a:latin typeface="Calibri"/>
                <a:ea typeface="Calibri"/>
                <a:cs typeface="Calibri"/>
                <a:sym typeface="Calibri"/>
              </a:rPr>
              <a:t>	*If this is an individual project, please place the title of your project instead of the team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600"/>
              <a:buFont typeface="Arial"/>
              <a:buNone/>
            </a:pPr>
            <a:r>
              <a:rPr b="0" i="0" lang="en-US" sz="5600" u="none" cap="none" strike="noStrike">
                <a:solidFill>
                  <a:schemeClr val="dk1"/>
                </a:solidFill>
                <a:latin typeface="Calibri"/>
                <a:ea typeface="Calibri"/>
                <a:cs typeface="Calibri"/>
                <a:sym typeface="Calibri"/>
              </a:rPr>
              <a:t>	</a:t>
            </a:r>
            <a:endParaRPr b="1" i="1" sz="72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7200"/>
              <a:buFont typeface="Arial"/>
              <a:buNone/>
            </a:pPr>
            <a:r>
              <a:rPr b="1" i="1" lang="en-US" sz="7200" u="none" cap="none" strike="noStrike">
                <a:solidFill>
                  <a:srgbClr val="FF0000"/>
                </a:solidFill>
                <a:latin typeface="Calibri"/>
                <a:ea typeface="Calibri"/>
                <a:cs typeface="Calibri"/>
                <a:sym typeface="Calibri"/>
              </a:rPr>
              <a:t>Please follow all instructions above.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200"/>
              <a:buFont typeface="Arial"/>
              <a:buNone/>
            </a:pPr>
            <a:r>
              <a:rPr b="1" i="1" lang="en-US" sz="7200" u="none" cap="none" strike="noStrike">
                <a:solidFill>
                  <a:srgbClr val="FF0000"/>
                </a:solidFill>
                <a:latin typeface="Calibri"/>
                <a:ea typeface="Calibri"/>
                <a:cs typeface="Calibri"/>
                <a:sym typeface="Calibri"/>
              </a:rPr>
              <a:t>The submission may be rejected if the formatting guidelines are violated or the file is not properly named.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400"/>
              <a:buFont typeface="Arial"/>
              <a:buNone/>
            </a:pPr>
            <a:r>
              <a:rPr b="1" i="0" lang="en-US" sz="10400" u="none" cap="none" strike="noStrike">
                <a:solidFill>
                  <a:schemeClr val="dk1"/>
                </a:solidFill>
                <a:latin typeface="Calibri"/>
                <a:ea typeface="Calibri"/>
                <a:cs typeface="Calibri"/>
                <a:sym typeface="Calibri"/>
              </a:rPr>
              <a:t>	</a:t>
            </a:r>
            <a:r>
              <a:rPr b="1" i="0" lang="en-US" sz="7200" u="none" cap="none" strike="noStrike">
                <a:solidFill>
                  <a:schemeClr val="dk1"/>
                </a:solidFill>
                <a:latin typeface="Calibri"/>
                <a:ea typeface="Calibri"/>
                <a:cs typeface="Calibri"/>
                <a:sym typeface="Calibri"/>
              </a:rPr>
              <a:t>**delete this text box**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39cd56b1093_0_0"/>
          <p:cNvSpPr txBox="1"/>
          <p:nvPr/>
        </p:nvSpPr>
        <p:spPr>
          <a:xfrm>
            <a:off x="9296400" y="1410538"/>
            <a:ext cx="27352200" cy="4815900"/>
          </a:xfrm>
          <a:prstGeom prst="rect">
            <a:avLst/>
          </a:prstGeom>
          <a:noFill/>
          <a:ln>
            <a:noFill/>
          </a:ln>
        </p:spPr>
        <p:txBody>
          <a:bodyPr anchorCtr="0" anchor="t" bIns="44825" lIns="89675" spcFirstLastPara="1" rIns="89675" wrap="square" tIns="44825">
            <a:spAutoFit/>
          </a:bodyPr>
          <a:lstStyle/>
          <a:p>
            <a:pPr indent="0" lvl="0" marL="0" marR="0" rtl="0" algn="ctr">
              <a:lnSpc>
                <a:spcPct val="100000"/>
              </a:lnSpc>
              <a:spcBef>
                <a:spcPts val="0"/>
              </a:spcBef>
              <a:spcAft>
                <a:spcPts val="0"/>
              </a:spcAft>
              <a:buClr>
                <a:srgbClr val="000000"/>
              </a:buClr>
              <a:buSzPts val="8000"/>
              <a:buFont typeface="Arial"/>
              <a:buNone/>
            </a:pPr>
            <a:r>
              <a:rPr b="1" lang="en-US" sz="8000">
                <a:solidFill>
                  <a:schemeClr val="dk1"/>
                </a:solidFill>
                <a:latin typeface="Calibri"/>
                <a:ea typeface="Calibri"/>
                <a:cs typeface="Calibri"/>
                <a:sym typeface="Calibri"/>
              </a:rPr>
              <a:t>Cool Cyber Games</a:t>
            </a:r>
            <a:endParaRPr b="1" sz="8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8000"/>
              <a:buFont typeface="Arial"/>
              <a:buNone/>
            </a:pPr>
            <a:r>
              <a:rPr b="1" i="1" lang="en-US" sz="6900">
                <a:solidFill>
                  <a:schemeClr val="dk1"/>
                </a:solidFill>
                <a:latin typeface="Calibri"/>
                <a:ea typeface="Calibri"/>
                <a:cs typeface="Calibri"/>
                <a:sym typeface="Calibri"/>
              </a:rPr>
              <a:t>Cyber Security learning platform</a:t>
            </a:r>
            <a:endParaRPr b="1" i="1" sz="69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6600"/>
              <a:buFont typeface="Arial"/>
              <a:buNone/>
            </a:pPr>
            <a:r>
              <a:rPr b="1" lang="en-US" sz="5800">
                <a:solidFill>
                  <a:schemeClr val="dk1"/>
                </a:solidFill>
                <a:latin typeface="Calibri"/>
                <a:ea typeface="Calibri"/>
                <a:cs typeface="Calibri"/>
                <a:sym typeface="Calibri"/>
              </a:rPr>
              <a:t>Matthew Goembel, Anthony Clayton, Benjamin Allerton, </a:t>
            </a:r>
            <a:r>
              <a:rPr b="1" lang="en-US" sz="5800">
                <a:solidFill>
                  <a:schemeClr val="dk1"/>
                </a:solidFill>
                <a:latin typeface="Calibri"/>
                <a:ea typeface="Calibri"/>
                <a:cs typeface="Calibri"/>
                <a:sym typeface="Calibri"/>
              </a:rPr>
              <a:t>Ludendorff</a:t>
            </a:r>
            <a:r>
              <a:rPr b="1" lang="en-US" sz="5800">
                <a:solidFill>
                  <a:schemeClr val="dk1"/>
                </a:solidFill>
                <a:latin typeface="Calibri"/>
                <a:ea typeface="Calibri"/>
                <a:cs typeface="Calibri"/>
                <a:sym typeface="Calibri"/>
              </a:rPr>
              <a:t> Brice</a:t>
            </a:r>
            <a:endParaRPr b="0" i="0" sz="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n-US" sz="5000" u="none" cap="none" strike="noStrike">
                <a:solidFill>
                  <a:schemeClr val="dk1"/>
                </a:solidFill>
                <a:latin typeface="Calibri"/>
                <a:ea typeface="Calibri"/>
                <a:cs typeface="Calibri"/>
                <a:sym typeface="Calibri"/>
              </a:rPr>
              <a:t>Faculty Advisor(s): </a:t>
            </a:r>
            <a:r>
              <a:rPr b="1" lang="en-US" sz="5000">
                <a:solidFill>
                  <a:schemeClr val="dk1"/>
                </a:solidFill>
                <a:latin typeface="Calibri"/>
                <a:ea typeface="Calibri"/>
                <a:cs typeface="Calibri"/>
                <a:sym typeface="Calibri"/>
              </a:rPr>
              <a:t>Dr. Sneha Sudhakaran</a:t>
            </a:r>
            <a:r>
              <a:rPr b="1" i="0" lang="en-US" sz="5000" u="none" cap="none" strike="noStrike">
                <a:solidFill>
                  <a:schemeClr val="dk1"/>
                </a:solidFill>
                <a:latin typeface="Calibri"/>
                <a:ea typeface="Calibri"/>
                <a:cs typeface="Calibri"/>
                <a:sym typeface="Calibri"/>
              </a:rPr>
              <a:t>, Dept. of </a:t>
            </a:r>
            <a:r>
              <a:rPr b="1" lang="en-US" sz="5000">
                <a:solidFill>
                  <a:schemeClr val="dk1"/>
                </a:solidFill>
                <a:latin typeface="Calibri"/>
                <a:ea typeface="Calibri"/>
                <a:cs typeface="Calibri"/>
                <a:sym typeface="Calibri"/>
              </a:rPr>
              <a:t>Electrical Engineering and Computer Science</a:t>
            </a:r>
            <a:r>
              <a:rPr b="1" i="0" lang="en-US" sz="5000" u="none" cap="none" strike="noStrike">
                <a:solidFill>
                  <a:schemeClr val="dk1"/>
                </a:solidFill>
                <a:latin typeface="Calibri"/>
                <a:ea typeface="Calibri"/>
                <a:cs typeface="Calibri"/>
                <a:sym typeface="Calibri"/>
              </a:rPr>
              <a:t>, Florida Institute of Technology</a:t>
            </a:r>
            <a:endParaRPr b="1" i="0" sz="4400" u="none" cap="none" strike="noStrike">
              <a:solidFill>
                <a:schemeClr val="dk1"/>
              </a:solidFill>
              <a:latin typeface="Calibri"/>
              <a:ea typeface="Calibri"/>
              <a:cs typeface="Calibri"/>
              <a:sym typeface="Calibri"/>
            </a:endParaRPr>
          </a:p>
        </p:txBody>
      </p:sp>
      <p:sp>
        <p:nvSpPr>
          <p:cNvPr id="59" name="Google Shape;59;g39cd56b1093_0_0"/>
          <p:cNvSpPr txBox="1"/>
          <p:nvPr/>
        </p:nvSpPr>
        <p:spPr>
          <a:xfrm>
            <a:off x="8086727" y="7273927"/>
            <a:ext cx="184800" cy="169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Calibri"/>
              <a:ea typeface="Calibri"/>
              <a:cs typeface="Calibri"/>
              <a:sym typeface="Calibri"/>
            </a:endParaRPr>
          </a:p>
        </p:txBody>
      </p:sp>
      <p:pic>
        <p:nvPicPr>
          <p:cNvPr id="60" name="Google Shape;60;g39cd56b1093_0_0"/>
          <p:cNvPicPr preferRelativeResize="0"/>
          <p:nvPr/>
        </p:nvPicPr>
        <p:blipFill>
          <a:blip r:embed="rId3">
            <a:alphaModFix/>
          </a:blip>
          <a:stretch>
            <a:fillRect/>
          </a:stretch>
        </p:blipFill>
        <p:spPr>
          <a:xfrm>
            <a:off x="31219725" y="24499550"/>
            <a:ext cx="14068024" cy="13778775"/>
          </a:xfrm>
          <a:prstGeom prst="rect">
            <a:avLst/>
          </a:prstGeom>
          <a:noFill/>
          <a:ln>
            <a:noFill/>
          </a:ln>
        </p:spPr>
      </p:pic>
      <p:sp>
        <p:nvSpPr>
          <p:cNvPr id="61" name="Google Shape;61;g39cd56b1093_0_0"/>
          <p:cNvSpPr txBox="1"/>
          <p:nvPr/>
        </p:nvSpPr>
        <p:spPr>
          <a:xfrm>
            <a:off x="30785275" y="7374975"/>
            <a:ext cx="11915400" cy="163155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US" sz="6000" u="sng"/>
              <a:t>Project Summary</a:t>
            </a:r>
            <a:endParaRPr b="1" sz="6000" u="sng"/>
          </a:p>
          <a:p>
            <a:pPr indent="0" lvl="0" marL="0" rtl="0" algn="l">
              <a:lnSpc>
                <a:spcPct val="135000"/>
              </a:lnSpc>
              <a:spcBef>
                <a:spcPts val="0"/>
              </a:spcBef>
              <a:spcAft>
                <a:spcPts val="0"/>
              </a:spcAft>
              <a:buNone/>
            </a:pPr>
            <a:r>
              <a:rPr lang="en-US" sz="4200">
                <a:solidFill>
                  <a:schemeClr val="dk1"/>
                </a:solidFill>
              </a:rPr>
              <a:t>Cool Cyber Games is an interactive cybersecurity learning platform that teaches players real-world digital safety skills through fun, gamified experiences. Each game focuses on a core cybersecurity topic—such as phishing, password security, and file safety—allowing users to learn, apply, and test their knowledge in engaging, story-driven challenges.</a:t>
            </a:r>
            <a:endParaRPr b="1" sz="6000" u="sng"/>
          </a:p>
        </p:txBody>
      </p:sp>
      <p:sp>
        <p:nvSpPr>
          <p:cNvPr id="62" name="Google Shape;62;g39cd56b1093_0_0"/>
          <p:cNvSpPr txBox="1"/>
          <p:nvPr/>
        </p:nvSpPr>
        <p:spPr>
          <a:xfrm>
            <a:off x="9782913" y="7440113"/>
            <a:ext cx="10842000" cy="15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6000" u="sng"/>
              <a:t>Games &amp; Development</a:t>
            </a:r>
            <a:endParaRPr b="1" sz="6000" u="sng"/>
          </a:p>
        </p:txBody>
      </p:sp>
      <p:sp>
        <p:nvSpPr>
          <p:cNvPr id="63" name="Google Shape;63;g39cd56b1093_0_0"/>
          <p:cNvSpPr txBox="1"/>
          <p:nvPr/>
        </p:nvSpPr>
        <p:spPr>
          <a:xfrm>
            <a:off x="30588325" y="17296900"/>
            <a:ext cx="12446100" cy="11918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US" sz="6000" u="sng"/>
              <a:t>Impact &amp; Future Directions</a:t>
            </a:r>
            <a:endParaRPr b="1" sz="6000" u="sng"/>
          </a:p>
          <a:p>
            <a:pPr indent="0" lvl="0" marL="0" rtl="0" algn="ctr">
              <a:lnSpc>
                <a:spcPct val="100000"/>
              </a:lnSpc>
              <a:spcBef>
                <a:spcPts val="0"/>
              </a:spcBef>
              <a:spcAft>
                <a:spcPts val="0"/>
              </a:spcAft>
              <a:buNone/>
            </a:pPr>
            <a:r>
              <a:t/>
            </a:r>
            <a:endParaRPr b="1" sz="6000" u="sng"/>
          </a:p>
          <a:p>
            <a:pPr indent="0" lvl="0" marL="0" rtl="0" algn="l">
              <a:lnSpc>
                <a:spcPct val="135000"/>
              </a:lnSpc>
              <a:spcBef>
                <a:spcPts val="0"/>
              </a:spcBef>
              <a:spcAft>
                <a:spcPts val="0"/>
              </a:spcAft>
              <a:buNone/>
            </a:pPr>
            <a:r>
              <a:rPr lang="en-US" sz="4200"/>
              <a:t>Major impact stems from being able to teach all generations a wide range of beginner friendly Cyber-Security topics through video games. </a:t>
            </a:r>
            <a:r>
              <a:rPr lang="en-US" sz="4200">
                <a:solidFill>
                  <a:schemeClr val="dk1"/>
                </a:solidFill>
              </a:rPr>
              <a:t>Moving forward we hope to create more diverse games and delve into deeper and more niche concepts to help people truly understand all cybersecurity   concepts.</a:t>
            </a:r>
            <a:endParaRPr sz="4200">
              <a:solidFill>
                <a:schemeClr val="dk1"/>
              </a:solidFill>
            </a:endParaRPr>
          </a:p>
          <a:p>
            <a:pPr indent="457200" lvl="0" marL="3657600" rtl="0" algn="l">
              <a:lnSpc>
                <a:spcPct val="135000"/>
              </a:lnSpc>
              <a:spcBef>
                <a:spcPts val="0"/>
              </a:spcBef>
              <a:spcAft>
                <a:spcPts val="0"/>
              </a:spcAft>
              <a:buClr>
                <a:schemeClr val="dk1"/>
              </a:buClr>
              <a:buSzPts val="1100"/>
              <a:buFont typeface="Arial"/>
              <a:buNone/>
            </a:pPr>
            <a:r>
              <a:t/>
            </a:r>
            <a:endParaRPr sz="4200">
              <a:solidFill>
                <a:schemeClr val="dk1"/>
              </a:solidFill>
            </a:endParaRPr>
          </a:p>
        </p:txBody>
      </p:sp>
      <p:sp>
        <p:nvSpPr>
          <p:cNvPr id="64" name="Google Shape;64;g39cd56b1093_0_0"/>
          <p:cNvSpPr txBox="1"/>
          <p:nvPr/>
        </p:nvSpPr>
        <p:spPr>
          <a:xfrm>
            <a:off x="1262200" y="9314850"/>
            <a:ext cx="13336800" cy="1527000"/>
          </a:xfrm>
          <a:prstGeom prst="rect">
            <a:avLst/>
          </a:prstGeom>
          <a:noFill/>
          <a:ln>
            <a:noFill/>
          </a:ln>
        </p:spPr>
        <p:txBody>
          <a:bodyPr anchorCtr="0" anchor="t" bIns="91425" lIns="91425" spcFirstLastPara="1" rIns="91425" wrap="square" tIns="91425">
            <a:noAutofit/>
          </a:bodyPr>
          <a:lstStyle/>
          <a:p>
            <a:pPr indent="0" lvl="0" marL="0" rtl="0" algn="ctr">
              <a:lnSpc>
                <a:spcPct val="135000"/>
              </a:lnSpc>
              <a:spcBef>
                <a:spcPts val="0"/>
              </a:spcBef>
              <a:spcAft>
                <a:spcPts val="0"/>
              </a:spcAft>
              <a:buNone/>
            </a:pPr>
            <a:r>
              <a:rPr b="1" lang="en-US" sz="4800"/>
              <a:t>Malware Maze</a:t>
            </a:r>
            <a:endParaRPr b="1" sz="4800"/>
          </a:p>
          <a:p>
            <a:pPr indent="0" lvl="0" marL="0" rtl="0" algn="l">
              <a:lnSpc>
                <a:spcPct val="135000"/>
              </a:lnSpc>
              <a:spcBef>
                <a:spcPts val="0"/>
              </a:spcBef>
              <a:spcAft>
                <a:spcPts val="0"/>
              </a:spcAft>
              <a:buNone/>
            </a:pPr>
            <a:r>
              <a:rPr b="1" lang="en-US" sz="4000">
                <a:solidFill>
                  <a:schemeClr val="dk1"/>
                </a:solidFill>
              </a:rPr>
              <a:t>Description: </a:t>
            </a:r>
            <a:r>
              <a:rPr lang="en-US" sz="4000">
                <a:solidFill>
                  <a:schemeClr val="dk1"/>
                </a:solidFill>
              </a:rPr>
              <a:t>Navigate a digital maze while learning to recognize and avoid phishing and malware threats.</a:t>
            </a:r>
            <a:endParaRPr sz="4000">
              <a:solidFill>
                <a:schemeClr val="dk1"/>
              </a:solidFill>
            </a:endParaRPr>
          </a:p>
          <a:p>
            <a:pPr indent="0" lvl="0" marL="0" rtl="0" algn="l">
              <a:lnSpc>
                <a:spcPct val="135000"/>
              </a:lnSpc>
              <a:spcBef>
                <a:spcPts val="0"/>
              </a:spcBef>
              <a:spcAft>
                <a:spcPts val="0"/>
              </a:spcAft>
              <a:buClr>
                <a:schemeClr val="dk1"/>
              </a:buClr>
              <a:buSzPts val="1100"/>
              <a:buFont typeface="Arial"/>
              <a:buNone/>
            </a:pPr>
            <a:r>
              <a:rPr b="1" lang="en-US" sz="4000">
                <a:solidFill>
                  <a:schemeClr val="dk1"/>
                </a:solidFill>
              </a:rPr>
              <a:t>Objective: </a:t>
            </a:r>
            <a:r>
              <a:rPr lang="en-US" sz="4000">
                <a:solidFill>
                  <a:schemeClr val="dk1"/>
                </a:solidFill>
              </a:rPr>
              <a:t>Identify safe paths and “neutralize” malware monsters to unlock the next challenge.</a:t>
            </a:r>
            <a:endParaRPr sz="4000">
              <a:solidFill>
                <a:schemeClr val="dk1"/>
              </a:solidFill>
            </a:endParaRPr>
          </a:p>
          <a:p>
            <a:pPr indent="0" lvl="0" marL="0" rtl="0" algn="l">
              <a:lnSpc>
                <a:spcPct val="135000"/>
              </a:lnSpc>
              <a:spcBef>
                <a:spcPts val="0"/>
              </a:spcBef>
              <a:spcAft>
                <a:spcPts val="0"/>
              </a:spcAft>
              <a:buNone/>
            </a:pPr>
            <a:r>
              <a:rPr b="1" lang="en-US" sz="4000"/>
              <a:t>Estimated Time:</a:t>
            </a:r>
            <a:r>
              <a:rPr lang="en-US" sz="4000"/>
              <a:t> 15 minutes</a:t>
            </a:r>
            <a:endParaRPr sz="4000"/>
          </a:p>
          <a:p>
            <a:pPr indent="0" lvl="0" marL="0" rtl="0" algn="l">
              <a:lnSpc>
                <a:spcPct val="135000"/>
              </a:lnSpc>
              <a:spcBef>
                <a:spcPts val="0"/>
              </a:spcBef>
              <a:spcAft>
                <a:spcPts val="0"/>
              </a:spcAft>
              <a:buNone/>
            </a:pPr>
            <a:r>
              <a:rPr b="1" lang="en-US" sz="4000"/>
              <a:t>Skills:</a:t>
            </a:r>
            <a:r>
              <a:rPr lang="en-US" sz="4000"/>
              <a:t> Phishing detection, Malware avoidance</a:t>
            </a:r>
            <a:endParaRPr sz="4000"/>
          </a:p>
          <a:p>
            <a:pPr indent="0" lvl="0" marL="0" rtl="0" algn="l">
              <a:lnSpc>
                <a:spcPct val="135000"/>
              </a:lnSpc>
              <a:spcBef>
                <a:spcPts val="0"/>
              </a:spcBef>
              <a:spcAft>
                <a:spcPts val="0"/>
              </a:spcAft>
              <a:buNone/>
            </a:pPr>
            <a:r>
              <a:rPr b="1" lang="en-US" sz="4000"/>
              <a:t>Tools: </a:t>
            </a:r>
            <a:r>
              <a:rPr lang="en-US" sz="4000"/>
              <a:t>Godot Engine, Figma, Piskel, Itch.io, GenAI, Custom assets</a:t>
            </a:r>
            <a:endParaRPr sz="4000"/>
          </a:p>
        </p:txBody>
      </p:sp>
      <p:sp>
        <p:nvSpPr>
          <p:cNvPr id="65" name="Google Shape;65;g39cd56b1093_0_0"/>
          <p:cNvSpPr txBox="1"/>
          <p:nvPr/>
        </p:nvSpPr>
        <p:spPr>
          <a:xfrm>
            <a:off x="15294025" y="9314850"/>
            <a:ext cx="13830900" cy="1527000"/>
          </a:xfrm>
          <a:prstGeom prst="rect">
            <a:avLst/>
          </a:prstGeom>
          <a:noFill/>
          <a:ln>
            <a:noFill/>
          </a:ln>
        </p:spPr>
        <p:txBody>
          <a:bodyPr anchorCtr="0" anchor="t" bIns="91425" lIns="91425" spcFirstLastPara="1" rIns="91425" wrap="square" tIns="91425">
            <a:noAutofit/>
          </a:bodyPr>
          <a:lstStyle/>
          <a:p>
            <a:pPr indent="0" lvl="0" marL="0" rtl="0" algn="ctr">
              <a:lnSpc>
                <a:spcPct val="135000"/>
              </a:lnSpc>
              <a:spcBef>
                <a:spcPts val="0"/>
              </a:spcBef>
              <a:spcAft>
                <a:spcPts val="0"/>
              </a:spcAft>
              <a:buNone/>
            </a:pPr>
            <a:r>
              <a:rPr b="1" lang="en-US" sz="4800" u="sng"/>
              <a:t>Master the Password</a:t>
            </a:r>
            <a:endParaRPr b="1" sz="4800" u="sng"/>
          </a:p>
          <a:p>
            <a:pPr indent="0" lvl="0" marL="0" rtl="0" algn="l">
              <a:lnSpc>
                <a:spcPct val="135000"/>
              </a:lnSpc>
              <a:spcBef>
                <a:spcPts val="0"/>
              </a:spcBef>
              <a:spcAft>
                <a:spcPts val="0"/>
              </a:spcAft>
              <a:buNone/>
            </a:pPr>
            <a:r>
              <a:rPr b="1" lang="en-US" sz="4000">
                <a:solidFill>
                  <a:schemeClr val="dk1"/>
                </a:solidFill>
              </a:rPr>
              <a:t>Description</a:t>
            </a:r>
            <a:r>
              <a:rPr lang="en-US" sz="4000">
                <a:solidFill>
                  <a:schemeClr val="dk1"/>
                </a:solidFill>
              </a:rPr>
              <a:t>: </a:t>
            </a:r>
            <a:r>
              <a:rPr lang="en-US" sz="4000"/>
              <a:t>Learn and apply password security techniques as you explore this top-down 2D game.</a:t>
            </a:r>
            <a:endParaRPr sz="4000"/>
          </a:p>
          <a:p>
            <a:pPr indent="0" lvl="0" marL="0" rtl="0" algn="l">
              <a:lnSpc>
                <a:spcPct val="135000"/>
              </a:lnSpc>
              <a:spcBef>
                <a:spcPts val="0"/>
              </a:spcBef>
              <a:spcAft>
                <a:spcPts val="0"/>
              </a:spcAft>
              <a:buClr>
                <a:schemeClr val="dk1"/>
              </a:buClr>
              <a:buSzPts val="1100"/>
              <a:buFont typeface="Arial"/>
              <a:buNone/>
            </a:pPr>
            <a:r>
              <a:rPr b="1" lang="en-US" sz="4000">
                <a:solidFill>
                  <a:schemeClr val="dk1"/>
                </a:solidFill>
              </a:rPr>
              <a:t>Objective: </a:t>
            </a:r>
            <a:r>
              <a:rPr lang="en-US" sz="4000">
                <a:solidFill>
                  <a:schemeClr val="dk1"/>
                </a:solidFill>
              </a:rPr>
              <a:t>Collect chests to earn characters to use in password challenges.</a:t>
            </a:r>
            <a:endParaRPr sz="4000">
              <a:solidFill>
                <a:schemeClr val="dk1"/>
              </a:solidFill>
            </a:endParaRPr>
          </a:p>
          <a:p>
            <a:pPr indent="0" lvl="0" marL="0" rtl="0" algn="l">
              <a:lnSpc>
                <a:spcPct val="135000"/>
              </a:lnSpc>
              <a:spcBef>
                <a:spcPts val="0"/>
              </a:spcBef>
              <a:spcAft>
                <a:spcPts val="0"/>
              </a:spcAft>
              <a:buClr>
                <a:schemeClr val="dk1"/>
              </a:buClr>
              <a:buSzPts val="1100"/>
              <a:buFont typeface="Arial"/>
              <a:buNone/>
            </a:pPr>
            <a:r>
              <a:rPr b="1" lang="en-US" sz="4000">
                <a:solidFill>
                  <a:schemeClr val="dk1"/>
                </a:solidFill>
              </a:rPr>
              <a:t>Estimated Time:</a:t>
            </a:r>
            <a:r>
              <a:rPr lang="en-US" sz="4000">
                <a:solidFill>
                  <a:schemeClr val="dk1"/>
                </a:solidFill>
              </a:rPr>
              <a:t> 20 minutes</a:t>
            </a:r>
            <a:endParaRPr sz="4000">
              <a:solidFill>
                <a:schemeClr val="dk1"/>
              </a:solidFill>
            </a:endParaRPr>
          </a:p>
          <a:p>
            <a:pPr indent="0" lvl="0" marL="0" rtl="0" algn="l">
              <a:lnSpc>
                <a:spcPct val="135000"/>
              </a:lnSpc>
              <a:spcBef>
                <a:spcPts val="0"/>
              </a:spcBef>
              <a:spcAft>
                <a:spcPts val="0"/>
              </a:spcAft>
              <a:buClr>
                <a:schemeClr val="dk1"/>
              </a:buClr>
              <a:buSzPts val="1100"/>
              <a:buFont typeface="Arial"/>
              <a:buNone/>
            </a:pPr>
            <a:r>
              <a:rPr b="1" lang="en-US" sz="4000">
                <a:solidFill>
                  <a:schemeClr val="dk1"/>
                </a:solidFill>
              </a:rPr>
              <a:t>Skills:</a:t>
            </a:r>
            <a:r>
              <a:rPr lang="en-US" sz="4000">
                <a:solidFill>
                  <a:schemeClr val="dk1"/>
                </a:solidFill>
              </a:rPr>
              <a:t> Password Security, Cyber Defense Awareness</a:t>
            </a:r>
            <a:endParaRPr sz="4000">
              <a:solidFill>
                <a:schemeClr val="dk1"/>
              </a:solidFill>
            </a:endParaRPr>
          </a:p>
          <a:p>
            <a:pPr indent="0" lvl="0" marL="0" rtl="0" algn="l">
              <a:lnSpc>
                <a:spcPct val="135000"/>
              </a:lnSpc>
              <a:spcBef>
                <a:spcPts val="0"/>
              </a:spcBef>
              <a:spcAft>
                <a:spcPts val="0"/>
              </a:spcAft>
              <a:buClr>
                <a:schemeClr val="dk1"/>
              </a:buClr>
              <a:buSzPts val="1100"/>
              <a:buFont typeface="Arial"/>
              <a:buNone/>
            </a:pPr>
            <a:r>
              <a:rPr b="1" lang="en-US" sz="4000">
                <a:solidFill>
                  <a:schemeClr val="dk1"/>
                </a:solidFill>
              </a:rPr>
              <a:t>Tools: </a:t>
            </a:r>
            <a:r>
              <a:rPr lang="en-US" sz="4000">
                <a:solidFill>
                  <a:schemeClr val="dk1"/>
                </a:solidFill>
              </a:rPr>
              <a:t>Unity Engine, Itch.io, GenAI, Custom assets, bosca ceoil.</a:t>
            </a:r>
            <a:endParaRPr sz="4000"/>
          </a:p>
        </p:txBody>
      </p:sp>
      <p:sp>
        <p:nvSpPr>
          <p:cNvPr id="66" name="Google Shape;66;g39cd56b1093_0_0"/>
          <p:cNvSpPr txBox="1"/>
          <p:nvPr/>
        </p:nvSpPr>
        <p:spPr>
          <a:xfrm>
            <a:off x="1422425" y="21467725"/>
            <a:ext cx="13176600" cy="2610600"/>
          </a:xfrm>
          <a:prstGeom prst="rect">
            <a:avLst/>
          </a:prstGeom>
          <a:noFill/>
          <a:ln>
            <a:noFill/>
          </a:ln>
        </p:spPr>
        <p:txBody>
          <a:bodyPr anchorCtr="0" anchor="t" bIns="91425" lIns="91425" spcFirstLastPara="1" rIns="91425" wrap="square" tIns="91425">
            <a:noAutofit/>
          </a:bodyPr>
          <a:lstStyle/>
          <a:p>
            <a:pPr indent="0" lvl="0" marL="0" rtl="0" algn="ctr">
              <a:lnSpc>
                <a:spcPct val="135000"/>
              </a:lnSpc>
              <a:spcBef>
                <a:spcPts val="0"/>
              </a:spcBef>
              <a:spcAft>
                <a:spcPts val="0"/>
              </a:spcAft>
              <a:buNone/>
            </a:pPr>
            <a:r>
              <a:rPr b="1" lang="en-US" sz="4800" u="sng"/>
              <a:t>File Inspector</a:t>
            </a:r>
            <a:endParaRPr b="1" sz="4800" u="sng"/>
          </a:p>
          <a:p>
            <a:pPr indent="0" lvl="0" marL="0" rtl="0" algn="l">
              <a:lnSpc>
                <a:spcPct val="135000"/>
              </a:lnSpc>
              <a:spcBef>
                <a:spcPts val="0"/>
              </a:spcBef>
              <a:spcAft>
                <a:spcPts val="0"/>
              </a:spcAft>
              <a:buNone/>
            </a:pPr>
            <a:r>
              <a:rPr b="1" lang="en-US" sz="4200"/>
              <a:t>Description</a:t>
            </a:r>
            <a:r>
              <a:rPr lang="en-US" sz="4200"/>
              <a:t>: Learn and identify the different file types you may come </a:t>
            </a:r>
            <a:r>
              <a:rPr lang="en-US" sz="4200"/>
              <a:t>across</a:t>
            </a:r>
            <a:r>
              <a:rPr lang="en-US" sz="4200"/>
              <a:t> on the internet and </a:t>
            </a:r>
            <a:r>
              <a:rPr lang="en-US" sz="4200"/>
              <a:t>their</a:t>
            </a:r>
            <a:r>
              <a:rPr lang="en-US" sz="4200"/>
              <a:t> properties. </a:t>
            </a:r>
            <a:endParaRPr sz="4200"/>
          </a:p>
          <a:p>
            <a:pPr indent="0" lvl="0" marL="0" rtl="0" algn="l">
              <a:lnSpc>
                <a:spcPct val="135000"/>
              </a:lnSpc>
              <a:spcBef>
                <a:spcPts val="0"/>
              </a:spcBef>
              <a:spcAft>
                <a:spcPts val="0"/>
              </a:spcAft>
              <a:buClr>
                <a:schemeClr val="dk1"/>
              </a:buClr>
              <a:buSzPts val="1100"/>
              <a:buFont typeface="Arial"/>
              <a:buNone/>
            </a:pPr>
            <a:r>
              <a:rPr b="1" lang="en-US" sz="4000">
                <a:solidFill>
                  <a:schemeClr val="dk1"/>
                </a:solidFill>
              </a:rPr>
              <a:t>Objective: </a:t>
            </a:r>
            <a:r>
              <a:rPr lang="en-US" sz="4000">
                <a:solidFill>
                  <a:schemeClr val="dk1"/>
                </a:solidFill>
              </a:rPr>
              <a:t>Pick out and determine safe file types and potentially dangerous ones</a:t>
            </a:r>
            <a:endParaRPr sz="4000">
              <a:solidFill>
                <a:schemeClr val="dk1"/>
              </a:solidFill>
            </a:endParaRPr>
          </a:p>
          <a:p>
            <a:pPr indent="0" lvl="0" marL="0" rtl="0" algn="l">
              <a:lnSpc>
                <a:spcPct val="135000"/>
              </a:lnSpc>
              <a:spcBef>
                <a:spcPts val="0"/>
              </a:spcBef>
              <a:spcAft>
                <a:spcPts val="0"/>
              </a:spcAft>
              <a:buClr>
                <a:schemeClr val="dk1"/>
              </a:buClr>
              <a:buSzPts val="1100"/>
              <a:buFont typeface="Arial"/>
              <a:buNone/>
            </a:pPr>
            <a:r>
              <a:rPr b="1" lang="en-US" sz="4000">
                <a:solidFill>
                  <a:schemeClr val="dk1"/>
                </a:solidFill>
              </a:rPr>
              <a:t>Estimated Time:</a:t>
            </a:r>
            <a:r>
              <a:rPr lang="en-US" sz="4000">
                <a:solidFill>
                  <a:schemeClr val="dk1"/>
                </a:solidFill>
              </a:rPr>
              <a:t> 10-15 min</a:t>
            </a:r>
            <a:endParaRPr sz="4000">
              <a:solidFill>
                <a:schemeClr val="dk1"/>
              </a:solidFill>
            </a:endParaRPr>
          </a:p>
          <a:p>
            <a:pPr indent="0" lvl="0" marL="0" rtl="0" algn="l">
              <a:lnSpc>
                <a:spcPct val="135000"/>
              </a:lnSpc>
              <a:spcBef>
                <a:spcPts val="0"/>
              </a:spcBef>
              <a:spcAft>
                <a:spcPts val="0"/>
              </a:spcAft>
              <a:buClr>
                <a:schemeClr val="dk1"/>
              </a:buClr>
              <a:buSzPts val="1100"/>
              <a:buFont typeface="Arial"/>
              <a:buNone/>
            </a:pPr>
            <a:r>
              <a:rPr b="1" lang="en-US" sz="4000">
                <a:solidFill>
                  <a:schemeClr val="dk1"/>
                </a:solidFill>
              </a:rPr>
              <a:t>Skills:</a:t>
            </a:r>
            <a:r>
              <a:rPr lang="en-US" sz="4000">
                <a:solidFill>
                  <a:schemeClr val="dk1"/>
                </a:solidFill>
              </a:rPr>
              <a:t> Malware avoidance, General</a:t>
            </a:r>
            <a:endParaRPr sz="4000">
              <a:solidFill>
                <a:schemeClr val="dk1"/>
              </a:solidFill>
            </a:endParaRPr>
          </a:p>
          <a:p>
            <a:pPr indent="0" lvl="0" marL="0" rtl="0" algn="l">
              <a:lnSpc>
                <a:spcPct val="135000"/>
              </a:lnSpc>
              <a:spcBef>
                <a:spcPts val="0"/>
              </a:spcBef>
              <a:spcAft>
                <a:spcPts val="0"/>
              </a:spcAft>
              <a:buClr>
                <a:schemeClr val="dk1"/>
              </a:buClr>
              <a:buSzPts val="1100"/>
              <a:buFont typeface="Arial"/>
              <a:buNone/>
            </a:pPr>
            <a:r>
              <a:rPr lang="en-US" sz="4000">
                <a:solidFill>
                  <a:schemeClr val="dk1"/>
                </a:solidFill>
              </a:rPr>
              <a:t> Computer knowledge</a:t>
            </a:r>
            <a:endParaRPr sz="4000">
              <a:solidFill>
                <a:schemeClr val="dk1"/>
              </a:solidFill>
            </a:endParaRPr>
          </a:p>
          <a:p>
            <a:pPr indent="0" lvl="0" marL="0" rtl="0" algn="l">
              <a:lnSpc>
                <a:spcPct val="135000"/>
              </a:lnSpc>
              <a:spcBef>
                <a:spcPts val="0"/>
              </a:spcBef>
              <a:spcAft>
                <a:spcPts val="0"/>
              </a:spcAft>
              <a:buNone/>
            </a:pPr>
            <a:r>
              <a:rPr b="1" lang="en-US" sz="4000">
                <a:solidFill>
                  <a:schemeClr val="dk1"/>
                </a:solidFill>
              </a:rPr>
              <a:t>Tools: </a:t>
            </a:r>
            <a:r>
              <a:rPr lang="en-US" sz="4000">
                <a:solidFill>
                  <a:schemeClr val="dk1"/>
                </a:solidFill>
              </a:rPr>
              <a:t>React + Vite + Tailwind + </a:t>
            </a:r>
            <a:endParaRPr sz="4000">
              <a:solidFill>
                <a:schemeClr val="dk1"/>
              </a:solidFill>
            </a:endParaRPr>
          </a:p>
          <a:p>
            <a:pPr indent="0" lvl="0" marL="0" rtl="0" algn="l">
              <a:lnSpc>
                <a:spcPct val="135000"/>
              </a:lnSpc>
              <a:spcBef>
                <a:spcPts val="0"/>
              </a:spcBef>
              <a:spcAft>
                <a:spcPts val="0"/>
              </a:spcAft>
              <a:buClr>
                <a:schemeClr val="dk1"/>
              </a:buClr>
              <a:buSzPts val="1100"/>
              <a:buFont typeface="Arial"/>
              <a:buNone/>
            </a:pPr>
            <a:r>
              <a:rPr lang="en-US" sz="4000">
                <a:solidFill>
                  <a:schemeClr val="dk1"/>
                </a:solidFill>
              </a:rPr>
              <a:t>Zustand + Framer Motion</a:t>
            </a:r>
            <a:endParaRPr sz="4200"/>
          </a:p>
        </p:txBody>
      </p:sp>
      <p:sp>
        <p:nvSpPr>
          <p:cNvPr id="67" name="Google Shape;67;g39cd56b1093_0_0"/>
          <p:cNvSpPr txBox="1"/>
          <p:nvPr/>
        </p:nvSpPr>
        <p:spPr>
          <a:xfrm>
            <a:off x="15811675" y="21772525"/>
            <a:ext cx="13718700" cy="8978700"/>
          </a:xfrm>
          <a:prstGeom prst="rect">
            <a:avLst/>
          </a:prstGeom>
          <a:noFill/>
          <a:ln>
            <a:noFill/>
          </a:ln>
        </p:spPr>
        <p:txBody>
          <a:bodyPr anchorCtr="0" anchor="t" bIns="91425" lIns="91425" spcFirstLastPara="1" rIns="91425" wrap="square" tIns="91425">
            <a:noAutofit/>
          </a:bodyPr>
          <a:lstStyle/>
          <a:p>
            <a:pPr indent="0" lvl="0" marL="0" rtl="0" algn="ctr">
              <a:lnSpc>
                <a:spcPct val="135000"/>
              </a:lnSpc>
              <a:spcBef>
                <a:spcPts val="0"/>
              </a:spcBef>
              <a:spcAft>
                <a:spcPts val="0"/>
              </a:spcAft>
              <a:buNone/>
            </a:pPr>
            <a:r>
              <a:rPr b="1" lang="en-US" sz="4800" u="sng"/>
              <a:t>Web Quest:</a:t>
            </a:r>
            <a:endParaRPr b="1" sz="4800" u="sng"/>
          </a:p>
          <a:p>
            <a:pPr indent="0" lvl="0" marL="0" rtl="0" algn="l">
              <a:lnSpc>
                <a:spcPct val="135000"/>
              </a:lnSpc>
              <a:spcBef>
                <a:spcPts val="0"/>
              </a:spcBef>
              <a:spcAft>
                <a:spcPts val="0"/>
              </a:spcAft>
              <a:buNone/>
            </a:pPr>
            <a:r>
              <a:rPr b="1" lang="en-US" sz="4200">
                <a:solidFill>
                  <a:schemeClr val="dk1"/>
                </a:solidFill>
              </a:rPr>
              <a:t>Description: </a:t>
            </a:r>
            <a:r>
              <a:rPr lang="en-US" sz="4200"/>
              <a:t>Learn how to read web links to keep you and your data safe in this Mario-esque learning game.</a:t>
            </a:r>
            <a:endParaRPr sz="4200"/>
          </a:p>
          <a:p>
            <a:pPr indent="0" lvl="0" marL="0" rtl="0" algn="l">
              <a:lnSpc>
                <a:spcPct val="135000"/>
              </a:lnSpc>
              <a:spcBef>
                <a:spcPts val="0"/>
              </a:spcBef>
              <a:spcAft>
                <a:spcPts val="0"/>
              </a:spcAft>
              <a:buNone/>
            </a:pPr>
            <a:r>
              <a:rPr b="1" lang="en-US" sz="4200"/>
              <a:t>Objective: </a:t>
            </a:r>
            <a:r>
              <a:rPr lang="en-US" sz="4200"/>
              <a:t>Traverse levels and determine safe web links while avoiding pesky popups.</a:t>
            </a:r>
            <a:endParaRPr sz="4200"/>
          </a:p>
          <a:p>
            <a:pPr indent="0" lvl="0" marL="0" rtl="0" algn="l">
              <a:lnSpc>
                <a:spcPct val="135000"/>
              </a:lnSpc>
              <a:spcBef>
                <a:spcPts val="0"/>
              </a:spcBef>
              <a:spcAft>
                <a:spcPts val="0"/>
              </a:spcAft>
              <a:buNone/>
            </a:pPr>
            <a:r>
              <a:rPr b="1" lang="en-US" sz="4200"/>
              <a:t>Estimated time:</a:t>
            </a:r>
            <a:r>
              <a:rPr lang="en-US" sz="4200"/>
              <a:t> 10-15 minutes</a:t>
            </a:r>
            <a:endParaRPr sz="4200"/>
          </a:p>
          <a:p>
            <a:pPr indent="0" lvl="0" marL="0" rtl="0" algn="l">
              <a:lnSpc>
                <a:spcPct val="135000"/>
              </a:lnSpc>
              <a:spcBef>
                <a:spcPts val="0"/>
              </a:spcBef>
              <a:spcAft>
                <a:spcPts val="0"/>
              </a:spcAft>
              <a:buNone/>
            </a:pPr>
            <a:r>
              <a:rPr b="1" lang="en-US" sz="4200"/>
              <a:t>Skills:</a:t>
            </a:r>
            <a:r>
              <a:rPr lang="en-US" sz="4200"/>
              <a:t> Web security, observation awareness</a:t>
            </a:r>
            <a:endParaRPr sz="4200"/>
          </a:p>
          <a:p>
            <a:pPr indent="0" lvl="0" marL="0" rtl="0" algn="l">
              <a:lnSpc>
                <a:spcPct val="135000"/>
              </a:lnSpc>
              <a:spcBef>
                <a:spcPts val="0"/>
              </a:spcBef>
              <a:spcAft>
                <a:spcPts val="0"/>
              </a:spcAft>
              <a:buNone/>
            </a:pPr>
            <a:r>
              <a:rPr b="1" lang="en-US" sz="4200"/>
              <a:t>Tools: </a:t>
            </a:r>
            <a:r>
              <a:rPr lang="en-US" sz="4200"/>
              <a:t>Godot, GenAI, Custom Assets, Bandlab</a:t>
            </a:r>
            <a:endParaRPr sz="4200"/>
          </a:p>
          <a:p>
            <a:pPr indent="0" lvl="0" marL="0" rtl="0" algn="ctr">
              <a:lnSpc>
                <a:spcPct val="135000"/>
              </a:lnSpc>
              <a:spcBef>
                <a:spcPts val="0"/>
              </a:spcBef>
              <a:spcAft>
                <a:spcPts val="0"/>
              </a:spcAft>
              <a:buNone/>
            </a:pPr>
            <a:r>
              <a:t/>
            </a:r>
            <a:endParaRPr b="1" sz="4800" u="sng"/>
          </a:p>
        </p:txBody>
      </p:sp>
      <p:pic>
        <p:nvPicPr>
          <p:cNvPr id="68" name="Google Shape;68;g39cd56b1093_0_0"/>
          <p:cNvPicPr preferRelativeResize="0"/>
          <p:nvPr/>
        </p:nvPicPr>
        <p:blipFill rotWithShape="1">
          <a:blip r:embed="rId4">
            <a:alphaModFix/>
          </a:blip>
          <a:srcRect b="0" l="15081" r="0" t="0"/>
          <a:stretch/>
        </p:blipFill>
        <p:spPr>
          <a:xfrm>
            <a:off x="1474800" y="17013627"/>
            <a:ext cx="5706976" cy="4008971"/>
          </a:xfrm>
          <a:prstGeom prst="rect">
            <a:avLst/>
          </a:prstGeom>
          <a:noFill/>
          <a:ln>
            <a:noFill/>
          </a:ln>
        </p:spPr>
      </p:pic>
      <p:pic>
        <p:nvPicPr>
          <p:cNvPr id="69" name="Google Shape;69;g39cd56b1093_0_0"/>
          <p:cNvPicPr preferRelativeResize="0"/>
          <p:nvPr/>
        </p:nvPicPr>
        <p:blipFill>
          <a:blip r:embed="rId5">
            <a:alphaModFix/>
          </a:blip>
          <a:stretch>
            <a:fillRect/>
          </a:stretch>
        </p:blipFill>
        <p:spPr>
          <a:xfrm>
            <a:off x="7981158" y="17013629"/>
            <a:ext cx="6289242" cy="4008972"/>
          </a:xfrm>
          <a:prstGeom prst="rect">
            <a:avLst/>
          </a:prstGeom>
          <a:noFill/>
          <a:ln>
            <a:noFill/>
          </a:ln>
        </p:spPr>
      </p:pic>
      <p:sp>
        <p:nvSpPr>
          <p:cNvPr id="70" name="Google Shape;70;g39cd56b1093_0_0"/>
          <p:cNvSpPr txBox="1"/>
          <p:nvPr/>
        </p:nvSpPr>
        <p:spPr>
          <a:xfrm>
            <a:off x="9559438" y="31419725"/>
            <a:ext cx="10842000" cy="15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6000" u="sng"/>
              <a:t>Backend</a:t>
            </a:r>
            <a:r>
              <a:rPr b="1" lang="en-US" sz="6000" u="sng"/>
              <a:t> &amp; Website</a:t>
            </a:r>
            <a:endParaRPr b="1" sz="6000" u="sng"/>
          </a:p>
        </p:txBody>
      </p:sp>
      <p:sp>
        <p:nvSpPr>
          <p:cNvPr id="71" name="Google Shape;71;g39cd56b1093_0_0"/>
          <p:cNvSpPr txBox="1"/>
          <p:nvPr/>
        </p:nvSpPr>
        <p:spPr>
          <a:xfrm>
            <a:off x="1474800" y="32379500"/>
            <a:ext cx="20108700" cy="78486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200"/>
              </a:spcBef>
              <a:spcAft>
                <a:spcPts val="0"/>
              </a:spcAft>
              <a:buClr>
                <a:schemeClr val="dk1"/>
              </a:buClr>
              <a:buSzPts val="1100"/>
              <a:buFont typeface="Arial"/>
              <a:buNone/>
            </a:pPr>
            <a:r>
              <a:rPr b="1" lang="en-US" sz="4200">
                <a:solidFill>
                  <a:schemeClr val="dk1"/>
                </a:solidFill>
              </a:rPr>
              <a:t>Architecture Overview:</a:t>
            </a:r>
            <a:endParaRPr b="1" sz="4200">
              <a:solidFill>
                <a:schemeClr val="dk1"/>
              </a:solidFill>
            </a:endParaRPr>
          </a:p>
          <a:p>
            <a:pPr indent="-495300" lvl="0" marL="457200" rtl="0" algn="l">
              <a:lnSpc>
                <a:spcPct val="125000"/>
              </a:lnSpc>
              <a:spcBef>
                <a:spcPts val="1200"/>
              </a:spcBef>
              <a:spcAft>
                <a:spcPts val="0"/>
              </a:spcAft>
              <a:buClr>
                <a:schemeClr val="dk1"/>
              </a:buClr>
              <a:buSzPts val="4200"/>
              <a:buChar char="●"/>
            </a:pPr>
            <a:r>
              <a:rPr b="1" lang="en-US" sz="4200">
                <a:solidFill>
                  <a:schemeClr val="dk1"/>
                </a:solidFill>
              </a:rPr>
              <a:t>Frontend:</a:t>
            </a:r>
            <a:r>
              <a:rPr lang="en-US" sz="4200">
                <a:solidFill>
                  <a:schemeClr val="dk1"/>
                </a:solidFill>
              </a:rPr>
              <a:t> HTML5-exported Godot games embedded on coolcybergames.com</a:t>
            </a:r>
            <a:endParaRPr sz="4200">
              <a:solidFill>
                <a:schemeClr val="dk1"/>
              </a:solidFill>
            </a:endParaRPr>
          </a:p>
          <a:p>
            <a:pPr indent="-495300" lvl="0" marL="457200" rtl="0" algn="l">
              <a:lnSpc>
                <a:spcPct val="125000"/>
              </a:lnSpc>
              <a:spcBef>
                <a:spcPts val="1200"/>
              </a:spcBef>
              <a:spcAft>
                <a:spcPts val="0"/>
              </a:spcAft>
              <a:buClr>
                <a:schemeClr val="dk1"/>
              </a:buClr>
              <a:buSzPts val="4200"/>
              <a:buChar char="●"/>
            </a:pPr>
            <a:r>
              <a:rPr b="1" lang="en-US" sz="4200">
                <a:solidFill>
                  <a:schemeClr val="dk1"/>
                </a:solidFill>
              </a:rPr>
              <a:t>Backend:</a:t>
            </a:r>
            <a:r>
              <a:rPr lang="en-US" sz="4200">
                <a:solidFill>
                  <a:schemeClr val="dk1"/>
                </a:solidFill>
              </a:rPr>
              <a:t> Node.js + Express API managing authentication, score tracking, and achievements</a:t>
            </a:r>
            <a:endParaRPr sz="4200">
              <a:solidFill>
                <a:schemeClr val="dk1"/>
              </a:solidFill>
            </a:endParaRPr>
          </a:p>
          <a:p>
            <a:pPr indent="-495300" lvl="0" marL="457200" rtl="0" algn="l">
              <a:lnSpc>
                <a:spcPct val="125000"/>
              </a:lnSpc>
              <a:spcBef>
                <a:spcPts val="1200"/>
              </a:spcBef>
              <a:spcAft>
                <a:spcPts val="0"/>
              </a:spcAft>
              <a:buClr>
                <a:schemeClr val="dk1"/>
              </a:buClr>
              <a:buSzPts val="4200"/>
              <a:buChar char="●"/>
            </a:pPr>
            <a:r>
              <a:rPr b="1" lang="en-US" sz="4200">
                <a:solidFill>
                  <a:schemeClr val="dk1"/>
                </a:solidFill>
              </a:rPr>
              <a:t>Database:</a:t>
            </a:r>
            <a:r>
              <a:rPr lang="en-US" sz="4200">
                <a:solidFill>
                  <a:schemeClr val="dk1"/>
                </a:solidFill>
              </a:rPr>
              <a:t> MongoDB storing user profiles, game progress, and leaderboard stats</a:t>
            </a:r>
            <a:endParaRPr sz="4200">
              <a:solidFill>
                <a:schemeClr val="dk1"/>
              </a:solidFill>
            </a:endParaRPr>
          </a:p>
          <a:p>
            <a:pPr indent="-495300" lvl="0" marL="457200" rtl="0" algn="l">
              <a:lnSpc>
                <a:spcPct val="125000"/>
              </a:lnSpc>
              <a:spcBef>
                <a:spcPts val="1200"/>
              </a:spcBef>
              <a:spcAft>
                <a:spcPts val="1200"/>
              </a:spcAft>
              <a:buClr>
                <a:schemeClr val="dk1"/>
              </a:buClr>
              <a:buSzPts val="4200"/>
              <a:buChar char="●"/>
            </a:pPr>
            <a:r>
              <a:rPr b="1" lang="en-US" sz="4200">
                <a:solidFill>
                  <a:schemeClr val="dk1"/>
                </a:solidFill>
              </a:rPr>
              <a:t>Hosting:</a:t>
            </a:r>
            <a:r>
              <a:rPr lang="en-US" sz="4200">
                <a:solidFill>
                  <a:schemeClr val="dk1"/>
                </a:solidFill>
              </a:rPr>
              <a:t> Render (server) + Git LFS for large WASM game files</a:t>
            </a:r>
            <a:endParaRPr/>
          </a:p>
        </p:txBody>
      </p:sp>
      <p:pic>
        <p:nvPicPr>
          <p:cNvPr id="72" name="Google Shape;72;g39cd56b1093_0_0" title="Screenshot 2025-10-26 213747.png"/>
          <p:cNvPicPr preferRelativeResize="0"/>
          <p:nvPr/>
        </p:nvPicPr>
        <p:blipFill>
          <a:blip r:embed="rId6">
            <a:alphaModFix/>
          </a:blip>
          <a:stretch>
            <a:fillRect/>
          </a:stretch>
        </p:blipFill>
        <p:spPr>
          <a:xfrm>
            <a:off x="15524625" y="17296911"/>
            <a:ext cx="6635544" cy="3692863"/>
          </a:xfrm>
          <a:prstGeom prst="rect">
            <a:avLst/>
          </a:prstGeom>
          <a:noFill/>
          <a:ln cap="flat" cmpd="sng" w="42325">
            <a:solidFill>
              <a:schemeClr val="dk2"/>
            </a:solidFill>
            <a:prstDash val="solid"/>
            <a:round/>
            <a:headEnd len="sm" w="sm" type="none"/>
            <a:tailEnd len="sm" w="sm" type="none"/>
          </a:ln>
        </p:spPr>
      </p:pic>
      <p:pic>
        <p:nvPicPr>
          <p:cNvPr id="73" name="Google Shape;73;g39cd56b1093_0_0" title="Screenshot 2025-10-26 211852.png"/>
          <p:cNvPicPr preferRelativeResize="0"/>
          <p:nvPr/>
        </p:nvPicPr>
        <p:blipFill>
          <a:blip r:embed="rId7">
            <a:alphaModFix/>
          </a:blip>
          <a:stretch>
            <a:fillRect/>
          </a:stretch>
        </p:blipFill>
        <p:spPr>
          <a:xfrm>
            <a:off x="22397991" y="16135698"/>
            <a:ext cx="5572715" cy="4854077"/>
          </a:xfrm>
          <a:prstGeom prst="rect">
            <a:avLst/>
          </a:prstGeom>
          <a:noFill/>
          <a:ln cap="flat" cmpd="sng" w="42325">
            <a:solidFill>
              <a:schemeClr val="dk1"/>
            </a:solidFill>
            <a:prstDash val="solid"/>
            <a:round/>
            <a:headEnd len="sm" w="sm" type="none"/>
            <a:tailEnd len="sm" w="sm" type="none"/>
          </a:ln>
        </p:spPr>
      </p:pic>
      <p:pic>
        <p:nvPicPr>
          <p:cNvPr id="74" name="Google Shape;74;g39cd56b1093_0_0"/>
          <p:cNvPicPr preferRelativeResize="0"/>
          <p:nvPr/>
        </p:nvPicPr>
        <p:blipFill>
          <a:blip r:embed="rId8">
            <a:alphaModFix/>
          </a:blip>
          <a:stretch>
            <a:fillRect/>
          </a:stretch>
        </p:blipFill>
        <p:spPr>
          <a:xfrm>
            <a:off x="9922563" y="26382475"/>
            <a:ext cx="4165025" cy="3692874"/>
          </a:xfrm>
          <a:prstGeom prst="rect">
            <a:avLst/>
          </a:prstGeom>
          <a:noFill/>
          <a:ln>
            <a:noFill/>
          </a:ln>
        </p:spPr>
      </p:pic>
      <p:sp>
        <p:nvSpPr>
          <p:cNvPr id="75" name="Google Shape;75;g39cd56b1093_0_0"/>
          <p:cNvSpPr txBox="1"/>
          <p:nvPr/>
        </p:nvSpPr>
        <p:spPr>
          <a:xfrm>
            <a:off x="21945600" y="32379500"/>
            <a:ext cx="12795600" cy="54690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200"/>
              </a:spcBef>
              <a:spcAft>
                <a:spcPts val="0"/>
              </a:spcAft>
              <a:buNone/>
            </a:pPr>
            <a:r>
              <a:rPr b="1" lang="en-US" sz="4200">
                <a:solidFill>
                  <a:schemeClr val="dk1"/>
                </a:solidFill>
              </a:rPr>
              <a:t>Key Features:</a:t>
            </a:r>
            <a:endParaRPr b="1" sz="4200">
              <a:solidFill>
                <a:schemeClr val="dk1"/>
              </a:solidFill>
            </a:endParaRPr>
          </a:p>
          <a:p>
            <a:pPr indent="-495300" lvl="0" marL="457200" rtl="0" algn="l">
              <a:lnSpc>
                <a:spcPct val="135000"/>
              </a:lnSpc>
              <a:spcBef>
                <a:spcPts val="1200"/>
              </a:spcBef>
              <a:spcAft>
                <a:spcPts val="0"/>
              </a:spcAft>
              <a:buClr>
                <a:schemeClr val="dk1"/>
              </a:buClr>
              <a:buSzPts val="4200"/>
              <a:buChar char="●"/>
            </a:pPr>
            <a:r>
              <a:rPr lang="en-US" sz="4200">
                <a:solidFill>
                  <a:schemeClr val="dk1"/>
                </a:solidFill>
              </a:rPr>
              <a:t>Secure login with Google OAuth</a:t>
            </a:r>
            <a:endParaRPr sz="4200">
              <a:solidFill>
                <a:schemeClr val="dk1"/>
              </a:solidFill>
            </a:endParaRPr>
          </a:p>
          <a:p>
            <a:pPr indent="-495300" lvl="0" marL="457200" rtl="0" algn="l">
              <a:lnSpc>
                <a:spcPct val="135000"/>
              </a:lnSpc>
              <a:spcBef>
                <a:spcPts val="1200"/>
              </a:spcBef>
              <a:spcAft>
                <a:spcPts val="0"/>
              </a:spcAft>
              <a:buClr>
                <a:schemeClr val="dk1"/>
              </a:buClr>
              <a:buSzPts val="4200"/>
              <a:buChar char="●"/>
            </a:pPr>
            <a:r>
              <a:rPr lang="en-US" sz="4200">
                <a:solidFill>
                  <a:schemeClr val="dk1"/>
                </a:solidFill>
              </a:rPr>
              <a:t>Real-time leaderboard updates via API calls</a:t>
            </a:r>
            <a:endParaRPr sz="4200">
              <a:solidFill>
                <a:schemeClr val="dk1"/>
              </a:solidFill>
            </a:endParaRPr>
          </a:p>
          <a:p>
            <a:pPr indent="-495300" lvl="0" marL="457200" rtl="0" algn="l">
              <a:lnSpc>
                <a:spcPct val="135000"/>
              </a:lnSpc>
              <a:spcBef>
                <a:spcPts val="1200"/>
              </a:spcBef>
              <a:spcAft>
                <a:spcPts val="0"/>
              </a:spcAft>
              <a:buClr>
                <a:schemeClr val="dk1"/>
              </a:buClr>
              <a:buSzPts val="4200"/>
              <a:buChar char="●"/>
            </a:pPr>
            <a:r>
              <a:rPr lang="en-US" sz="4200">
                <a:solidFill>
                  <a:schemeClr val="dk1"/>
                </a:solidFill>
              </a:rPr>
              <a:t>Automatic score syncing after each game</a:t>
            </a:r>
            <a:endParaRPr sz="4200">
              <a:solidFill>
                <a:schemeClr val="dk1"/>
              </a:solidFill>
            </a:endParaRPr>
          </a:p>
          <a:p>
            <a:pPr indent="-495300" lvl="0" marL="457200" rtl="0" algn="l">
              <a:lnSpc>
                <a:spcPct val="135000"/>
              </a:lnSpc>
              <a:spcBef>
                <a:spcPts val="1200"/>
              </a:spcBef>
              <a:spcAft>
                <a:spcPts val="0"/>
              </a:spcAft>
              <a:buClr>
                <a:schemeClr val="dk1"/>
              </a:buClr>
              <a:buSzPts val="4200"/>
              <a:buChar char="●"/>
            </a:pPr>
            <a:r>
              <a:rPr lang="en-US" sz="4200">
                <a:solidFill>
                  <a:schemeClr val="dk1"/>
                </a:solidFill>
              </a:rPr>
              <a:t>Admin dashboard for monitoring player metrics</a:t>
            </a:r>
            <a:endParaRPr sz="4200">
              <a:solidFill>
                <a:schemeClr val="dk1"/>
              </a:solidFill>
            </a:endParaRPr>
          </a:p>
          <a:p>
            <a:pPr indent="0" lvl="0" marL="0" rtl="0" algn="l">
              <a:lnSpc>
                <a:spcPct val="125000"/>
              </a:lnSpc>
              <a:spcBef>
                <a:spcPts val="1200"/>
              </a:spcBef>
              <a:spcAft>
                <a:spcPts val="1200"/>
              </a:spcAft>
              <a:buNone/>
            </a:pPr>
            <a:r>
              <a:t/>
            </a:r>
            <a:endParaRPr>
              <a:solidFill>
                <a:schemeClr val="dk1"/>
              </a:solidFill>
            </a:endParaRPr>
          </a:p>
        </p:txBody>
      </p:sp>
      <p:pic>
        <p:nvPicPr>
          <p:cNvPr id="76" name="Google Shape;76;g39cd56b1093_0_0"/>
          <p:cNvPicPr preferRelativeResize="0"/>
          <p:nvPr/>
        </p:nvPicPr>
        <p:blipFill>
          <a:blip r:embed="rId9">
            <a:alphaModFix/>
          </a:blip>
          <a:stretch>
            <a:fillRect/>
          </a:stretch>
        </p:blipFill>
        <p:spPr>
          <a:xfrm>
            <a:off x="22398000" y="28888275"/>
            <a:ext cx="4703136" cy="2610600"/>
          </a:xfrm>
          <a:prstGeom prst="rect">
            <a:avLst/>
          </a:prstGeom>
          <a:noFill/>
          <a:ln>
            <a:noFill/>
          </a:ln>
        </p:spPr>
      </p:pic>
      <p:pic>
        <p:nvPicPr>
          <p:cNvPr id="77" name="Google Shape;77;g39cd56b1093_0_0"/>
          <p:cNvPicPr preferRelativeResize="0"/>
          <p:nvPr/>
        </p:nvPicPr>
        <p:blipFill>
          <a:blip r:embed="rId10">
            <a:alphaModFix/>
          </a:blip>
          <a:stretch>
            <a:fillRect/>
          </a:stretch>
        </p:blipFill>
        <p:spPr>
          <a:xfrm>
            <a:off x="16124600" y="28888276"/>
            <a:ext cx="4710620" cy="261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2007-04-04T14:17:42Z</dcterms:created>
  <dc:creator>shopper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0x0101008CB6C76999A8E946924D195080FADDE7</vt:lpwstr>
  </property>
</Properties>
</file>