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swald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4a5812bc2b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4a5812bc2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4a5812bc2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4a5812bc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a5812bc2b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4a5812bc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BUZZ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idx="4294967295" type="ctrTitle"/>
          </p:nvPr>
        </p:nvSpPr>
        <p:spPr>
          <a:xfrm>
            <a:off x="652975" y="19306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WHAT NEXT?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537" name="Google Shape;537;p22"/>
          <p:cNvSpPr txBox="1"/>
          <p:nvPr>
            <p:ph idx="4294967295" type="subTitle"/>
          </p:nvPr>
        </p:nvSpPr>
        <p:spPr>
          <a:xfrm>
            <a:off x="685800" y="3146486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These insights help us understand Social Buzz’s user base but, with full-scale analysis, we can dig deeper.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8" name="Google Shape;538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22"/>
          <p:cNvSpPr txBox="1"/>
          <p:nvPr/>
        </p:nvSpPr>
        <p:spPr>
          <a:xfrm>
            <a:off x="3039175" y="4106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show you how!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 txBox="1"/>
          <p:nvPr>
            <p:ph idx="4294967295" type="ctrTitle"/>
          </p:nvPr>
        </p:nvSpPr>
        <p:spPr>
          <a:xfrm>
            <a:off x="1275150" y="128927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5" name="Google Shape;545;p23"/>
          <p:cNvSpPr txBox="1"/>
          <p:nvPr>
            <p:ph idx="4294967295" type="subTitle"/>
          </p:nvPr>
        </p:nvSpPr>
        <p:spPr>
          <a:xfrm>
            <a:off x="1275163" y="2276524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/>
              <a:t>We hope these insights make you confident in our understanding of your business.</a:t>
            </a:r>
            <a:endParaRPr b="1" sz="2500"/>
          </a:p>
        </p:txBody>
      </p:sp>
      <p:sp>
        <p:nvSpPr>
          <p:cNvPr id="546" name="Google Shape;546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600" y="3424200"/>
            <a:ext cx="1982849" cy="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idx="4294967295" type="ctrTitle"/>
          </p:nvPr>
        </p:nvSpPr>
        <p:spPr>
          <a:xfrm>
            <a:off x="1275150" y="128927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HELLO,</a:t>
            </a:r>
            <a:endParaRPr sz="8000"/>
          </a:p>
        </p:txBody>
      </p:sp>
      <p:sp>
        <p:nvSpPr>
          <p:cNvPr id="470" name="Google Shape;470;p1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I’m </a:t>
            </a:r>
            <a:r>
              <a:rPr b="1" lang="en" sz="3600"/>
              <a:t>Anthony Cusimano.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the </a:t>
            </a:r>
            <a:r>
              <a:rPr lang="en"/>
              <a:t>data analyst for this project and will present key insight into the content posted on Social Buzz.</a:t>
            </a:r>
            <a:endParaRPr b="1" sz="3600"/>
          </a:p>
        </p:txBody>
      </p:sp>
      <p:sp>
        <p:nvSpPr>
          <p:cNvPr id="471" name="Google Shape;471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idx="4294967295" type="ctrTitle"/>
          </p:nvPr>
        </p:nvSpPr>
        <p:spPr>
          <a:xfrm>
            <a:off x="5857975" y="1511163"/>
            <a:ext cx="300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January</a:t>
            </a:r>
            <a:endParaRPr sz="5000"/>
          </a:p>
        </p:txBody>
      </p:sp>
      <p:sp>
        <p:nvSpPr>
          <p:cNvPr id="477" name="Google Shape;477;p15"/>
          <p:cNvSpPr txBox="1"/>
          <p:nvPr>
            <p:ph idx="4294967295" type="subTitle"/>
          </p:nvPr>
        </p:nvSpPr>
        <p:spPr>
          <a:xfrm>
            <a:off x="6420625" y="2670975"/>
            <a:ext cx="187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Month with the most posts</a:t>
            </a:r>
            <a:endParaRPr sz="1800"/>
          </a:p>
        </p:txBody>
      </p:sp>
      <p:sp>
        <p:nvSpPr>
          <p:cNvPr id="478" name="Google Shape;47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15"/>
          <p:cNvSpPr txBox="1"/>
          <p:nvPr>
            <p:ph idx="4294967295" type="ctrTitle"/>
          </p:nvPr>
        </p:nvSpPr>
        <p:spPr>
          <a:xfrm>
            <a:off x="243000" y="1511163"/>
            <a:ext cx="300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Animals</a:t>
            </a:r>
            <a:endParaRPr sz="5000"/>
          </a:p>
        </p:txBody>
      </p:sp>
      <p:sp>
        <p:nvSpPr>
          <p:cNvPr id="480" name="Google Shape;480;p15"/>
          <p:cNvSpPr txBox="1"/>
          <p:nvPr>
            <p:ph idx="4294967295" type="subTitle"/>
          </p:nvPr>
        </p:nvSpPr>
        <p:spPr>
          <a:xfrm>
            <a:off x="805650" y="2670975"/>
            <a:ext cx="187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Most popular post category</a:t>
            </a:r>
            <a:endParaRPr sz="1800"/>
          </a:p>
        </p:txBody>
      </p:sp>
      <p:sp>
        <p:nvSpPr>
          <p:cNvPr id="481" name="Google Shape;481;p15"/>
          <p:cNvSpPr txBox="1"/>
          <p:nvPr>
            <p:ph idx="4294967295" type="ctrTitle"/>
          </p:nvPr>
        </p:nvSpPr>
        <p:spPr>
          <a:xfrm>
            <a:off x="3050475" y="1511163"/>
            <a:ext cx="300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Audio</a:t>
            </a:r>
            <a:endParaRPr sz="5000"/>
          </a:p>
        </p:txBody>
      </p:sp>
      <p:sp>
        <p:nvSpPr>
          <p:cNvPr id="482" name="Google Shape;482;p15"/>
          <p:cNvSpPr txBox="1"/>
          <p:nvPr>
            <p:ph idx="4294967295" type="subTitle"/>
          </p:nvPr>
        </p:nvSpPr>
        <p:spPr>
          <a:xfrm>
            <a:off x="3613125" y="2670975"/>
            <a:ext cx="187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Content type with most positive ratings</a:t>
            </a:r>
            <a:endParaRPr sz="1800"/>
          </a:p>
        </p:txBody>
      </p:sp>
      <p:sp>
        <p:nvSpPr>
          <p:cNvPr id="483" name="Google Shape;483;p15"/>
          <p:cNvSpPr txBox="1"/>
          <p:nvPr>
            <p:ph idx="4294967295"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HIGHLIGHTS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solidFill>
                  <a:schemeClr val="accent2"/>
                </a:solidFill>
              </a:rPr>
              <a:t>TARGETS</a:t>
            </a:r>
            <a:r>
              <a:rPr lang="en"/>
              <a:t> TO ACCOMPLISH</a:t>
            </a:r>
            <a:endParaRPr/>
          </a:p>
        </p:txBody>
      </p:sp>
      <p:sp>
        <p:nvSpPr>
          <p:cNvPr id="489" name="Google Shape;489;p16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IPO Completion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Guidance to ensure a smooth IPO process </a:t>
            </a:r>
            <a:endParaRPr/>
          </a:p>
        </p:txBody>
      </p:sp>
      <p:sp>
        <p:nvSpPr>
          <p:cNvPr id="490" name="Google Shape;490;p16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Scalability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Experienced </a:t>
            </a:r>
            <a:r>
              <a:rPr lang="en"/>
              <a:t>assistance</a:t>
            </a:r>
            <a:r>
              <a:rPr lang="en"/>
              <a:t> to manage Social Buzz’s rapid growth</a:t>
            </a:r>
            <a:endParaRPr/>
          </a:p>
        </p:txBody>
      </p:sp>
      <p:sp>
        <p:nvSpPr>
          <p:cNvPr id="491" name="Google Shape;491;p16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 Practices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 on the best ways to handle big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16"/>
          <p:cNvSpPr txBox="1"/>
          <p:nvPr/>
        </p:nvSpPr>
        <p:spPr>
          <a:xfrm>
            <a:off x="1355700" y="3398100"/>
            <a:ext cx="6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can we do when there are already over 100,000 new posts </a:t>
            </a:r>
            <a:r>
              <a:rPr lang="en" sz="16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day</a:t>
            </a: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BY </a:t>
            </a:r>
            <a:r>
              <a:rPr lang="en">
                <a:solidFill>
                  <a:schemeClr val="accent2"/>
                </a:solidFill>
              </a:rPr>
              <a:t>ANALYZING </a:t>
            </a:r>
            <a:r>
              <a:rPr lang="en"/>
              <a:t>CURRENT DATA</a:t>
            </a:r>
            <a:endParaRPr/>
          </a:p>
        </p:txBody>
      </p:sp>
      <p:sp>
        <p:nvSpPr>
          <p:cNvPr id="499" name="Google Shape;499;p17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fmla="val 3012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b="1"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</a:t>
            </a:r>
            <a:endParaRPr b="1"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Google Shape;501;p17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and Insights</a:t>
            </a:r>
            <a:endParaRPr b="1"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Google Shape;502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/>
          <p:nvPr>
            <p:ph type="title"/>
          </p:nvPr>
        </p:nvSpPr>
        <p:spPr>
          <a:xfrm>
            <a:off x="1937550" y="338000"/>
            <a:ext cx="526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</a:t>
            </a:r>
            <a:r>
              <a:rPr lang="en">
                <a:solidFill>
                  <a:srgbClr val="3468BC"/>
                </a:solidFill>
              </a:rPr>
              <a:t>POPULAR</a:t>
            </a:r>
            <a:r>
              <a:rPr lang="en"/>
              <a:t> CATEGORIES?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8" name="Google Shape;508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9" name="Google Shape;5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13" y="1053800"/>
            <a:ext cx="4591375" cy="31625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"/>
          <p:cNvSpPr txBox="1"/>
          <p:nvPr>
            <p:ph type="title"/>
          </p:nvPr>
        </p:nvSpPr>
        <p:spPr>
          <a:xfrm>
            <a:off x="1937550" y="338000"/>
            <a:ext cx="526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68BC"/>
                </a:solidFill>
              </a:rPr>
              <a:t>MAKEUP </a:t>
            </a:r>
            <a:r>
              <a:rPr lang="en"/>
              <a:t>OF THE TOP 5 CATEGORIES</a:t>
            </a:r>
            <a:endParaRPr/>
          </a:p>
        </p:txBody>
      </p:sp>
      <p:sp>
        <p:nvSpPr>
          <p:cNvPr id="515" name="Google Shape;515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01" y="1115550"/>
            <a:ext cx="4076074" cy="30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0"/>
          <p:cNvSpPr txBox="1"/>
          <p:nvPr>
            <p:ph type="title"/>
          </p:nvPr>
        </p:nvSpPr>
        <p:spPr>
          <a:xfrm>
            <a:off x="1651950" y="328475"/>
            <a:ext cx="58401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POSTS GET THE HIGHEST SCORE </a:t>
            </a:r>
            <a:r>
              <a:rPr lang="en">
                <a:solidFill>
                  <a:schemeClr val="accent2"/>
                </a:solidFill>
              </a:rPr>
              <a:t>ON AVERAGE?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2" name="Google Shape;522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Google Shape;5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313" y="1044275"/>
            <a:ext cx="3837375" cy="3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idx="1" type="body"/>
          </p:nvPr>
        </p:nvSpPr>
        <p:spPr>
          <a:xfrm>
            <a:off x="1131500" y="1552950"/>
            <a:ext cx="32574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Most Engagement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Animals</a:t>
            </a:r>
            <a:r>
              <a:rPr lang="en"/>
              <a:t>, </a:t>
            </a:r>
            <a:r>
              <a:rPr lang="en">
                <a:solidFill>
                  <a:srgbClr val="3468BC"/>
                </a:solidFill>
              </a:rPr>
              <a:t>Science</a:t>
            </a:r>
            <a:r>
              <a:rPr lang="en"/>
              <a:t>, </a:t>
            </a:r>
            <a:r>
              <a:rPr lang="en">
                <a:solidFill>
                  <a:schemeClr val="accent2"/>
                </a:solidFill>
              </a:rPr>
              <a:t>Healthy Eating</a:t>
            </a:r>
            <a:r>
              <a:rPr lang="en"/>
              <a:t>, </a:t>
            </a:r>
            <a:r>
              <a:rPr lang="en">
                <a:solidFill>
                  <a:srgbClr val="3468BC"/>
                </a:solidFill>
              </a:rPr>
              <a:t>Technology</a:t>
            </a:r>
            <a:r>
              <a:rPr lang="en"/>
              <a:t>, and </a:t>
            </a:r>
            <a:r>
              <a:rPr lang="en">
                <a:solidFill>
                  <a:schemeClr val="accent2"/>
                </a:solidFill>
              </a:rPr>
              <a:t>Food </a:t>
            </a:r>
            <a:r>
              <a:rPr lang="en"/>
              <a:t>have the most post reactions </a:t>
            </a:r>
            <a:endParaRPr/>
          </a:p>
        </p:txBody>
      </p:sp>
      <p:sp>
        <p:nvSpPr>
          <p:cNvPr id="529" name="Google Shape;529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</a:t>
            </a:r>
            <a:r>
              <a:rPr lang="en">
                <a:solidFill>
                  <a:schemeClr val="accent2"/>
                </a:solidFill>
              </a:rPr>
              <a:t>TAKE AWAY?</a:t>
            </a:r>
            <a:endParaRPr/>
          </a:p>
        </p:txBody>
      </p:sp>
      <p:sp>
        <p:nvSpPr>
          <p:cNvPr id="530" name="Google Shape;530;p21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Best Overall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68BC"/>
                </a:solidFill>
              </a:rPr>
              <a:t>Technology </a:t>
            </a:r>
            <a:r>
              <a:rPr lang="en"/>
              <a:t>and</a:t>
            </a:r>
            <a:r>
              <a:rPr b="1" lang="en">
                <a:solidFill>
                  <a:srgbClr val="3468BC"/>
                </a:solidFill>
              </a:rPr>
              <a:t> Healthy Eating</a:t>
            </a:r>
            <a:r>
              <a:rPr lang="en">
                <a:solidFill>
                  <a:srgbClr val="3468BC"/>
                </a:solidFill>
              </a:rPr>
              <a:t> </a:t>
            </a:r>
            <a:r>
              <a:rPr lang="en"/>
              <a:t>are both in the most posted categories and are in the top 5 for average scores per post</a:t>
            </a:r>
            <a:endParaRPr/>
          </a:p>
        </p:txBody>
      </p:sp>
      <p:sp>
        <p:nvSpPr>
          <p:cNvPr id="531" name="Google Shape;531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0D513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