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014D8-0766-409F-9E98-D18BE9B1EE01}" v="100" dt="2023-11-30T23:03:5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22FB-C3C8-4AAC-A44E-E014B7EB9464}"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4B335-E5A7-43A5-8258-1E77BA63EB88}" type="slidenum">
              <a:rPr lang="en-US" smtClean="0"/>
              <a:t>‹#›</a:t>
            </a:fld>
            <a:endParaRPr lang="en-US"/>
          </a:p>
        </p:txBody>
      </p:sp>
    </p:spTree>
    <p:extLst>
      <p:ext uri="{BB962C8B-B14F-4D97-AF65-F5344CB8AC3E}">
        <p14:creationId xmlns:p14="http://schemas.microsoft.com/office/powerpoint/2010/main" val="276331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4B335-E5A7-43A5-8258-1E77BA63EB88}" type="slidenum">
              <a:rPr lang="en-US" smtClean="0"/>
              <a:t>3</a:t>
            </a:fld>
            <a:endParaRPr lang="en-US"/>
          </a:p>
        </p:txBody>
      </p:sp>
    </p:spTree>
    <p:extLst>
      <p:ext uri="{BB962C8B-B14F-4D97-AF65-F5344CB8AC3E}">
        <p14:creationId xmlns:p14="http://schemas.microsoft.com/office/powerpoint/2010/main" val="27915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0B3C-8607-24DF-8AF6-840FBFA0C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2C4DF-7671-BFA1-908F-70836347D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538F4-9168-2163-B824-EFC066631B96}"/>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BD973B3F-B88B-3DC8-1B91-EC290630D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1A94D-26F6-76DE-2EBD-0F42496D0FEE}"/>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64352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3D0D-7FB9-2262-F5E5-BEA2626B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7D9725-6E0D-3C10-115F-20380832E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79EF0-082F-BE2C-8CCA-80C3AB1A6C09}"/>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3070EC6D-B8D6-C3DF-A281-0166015BD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9E6E8-3756-5E53-BF2C-4868A3CA1E8D}"/>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8593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04A73-4025-3C9E-20C2-7B40C4ED3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EDB01-43E9-6BE5-24CA-FAC639E3E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97F07-6703-A264-6871-E79D9930DD52}"/>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ABF63364-8F79-556A-3311-4A408A520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CCA3D-35AC-E3D8-C639-42CF1A54FCD4}"/>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28783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7144-B092-DE54-CA69-AF15C6A18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55DE5-557E-57B4-FB9E-87BF0535A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EFB22-9E73-9CD4-3267-E7244DE191F6}"/>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68C05DFE-D492-2B48-2006-C124DE338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1308B-E95A-DB2C-A601-B8BE29B198FA}"/>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74644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99B8-6728-9DAC-28B9-C6E539A04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5D435-7FAC-9B7A-1259-41D4F098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285D6-2034-AA8B-02BC-6F54AC09BA99}"/>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C0A0CACC-D8B7-E345-44A9-D0B22C778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AA2DE-E114-D8A7-1B4E-047D0B6F4100}"/>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99524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6980-F082-6B2B-835C-4686D2C54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E0093-6FBA-F2AD-F367-E3864C077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6CCEF-C579-4891-6877-758CB2F3B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6A7429-B1BC-E11F-1FE4-0DB772A7AB92}"/>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6" name="Footer Placeholder 5">
            <a:extLst>
              <a:ext uri="{FF2B5EF4-FFF2-40B4-BE49-F238E27FC236}">
                <a16:creationId xmlns:a16="http://schemas.microsoft.com/office/drawing/2014/main" id="{4575EB91-73BD-A08E-0C8F-01B834322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2774-2DD7-576E-5850-06DD65366B84}"/>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387218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6A49-FD21-997A-F69C-2AE289969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5E4B1-45AF-8E82-95F2-E4D3FED8A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59C77-1493-45C6-0F29-C76E7626F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B484B-32E8-677B-19BD-981FDC381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9F4D1-581E-002E-E945-43E2EBD1F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A2E0B-DA41-2872-6285-4B53B2C4F247}"/>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8" name="Footer Placeholder 7">
            <a:extLst>
              <a:ext uri="{FF2B5EF4-FFF2-40B4-BE49-F238E27FC236}">
                <a16:creationId xmlns:a16="http://schemas.microsoft.com/office/drawing/2014/main" id="{6A806ED5-A246-8C9B-AEB1-C96F0E9AC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130B5-23F0-80BD-6C81-FDA0BA87EABD}"/>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60509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223B-C4B2-436D-EAB2-D5BC80899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BCF3FB-1FF3-02CF-1301-1C064EE45477}"/>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4" name="Footer Placeholder 3">
            <a:extLst>
              <a:ext uri="{FF2B5EF4-FFF2-40B4-BE49-F238E27FC236}">
                <a16:creationId xmlns:a16="http://schemas.microsoft.com/office/drawing/2014/main" id="{A306912C-9C63-68A2-1EEE-550D6F4A1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13398-7238-06DC-BDDF-B42F13116F85}"/>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92728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778FC-4F67-519C-DCFD-4CA756FE5B1F}"/>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3" name="Footer Placeholder 2">
            <a:extLst>
              <a:ext uri="{FF2B5EF4-FFF2-40B4-BE49-F238E27FC236}">
                <a16:creationId xmlns:a16="http://schemas.microsoft.com/office/drawing/2014/main" id="{34824864-D23D-5E14-9C51-CD2308B49B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7BE504-4BFA-147F-732B-54C2AF530A8B}"/>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81447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0A34-511E-47D8-7700-6860E2D17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83C890-1E60-36CE-7CB9-AD6858EDA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FD70DD-DE47-22D7-77BC-DB6CC8F9D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DAD28-3FC6-C5BE-9949-187F746042FC}"/>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6" name="Footer Placeholder 5">
            <a:extLst>
              <a:ext uri="{FF2B5EF4-FFF2-40B4-BE49-F238E27FC236}">
                <a16:creationId xmlns:a16="http://schemas.microsoft.com/office/drawing/2014/main" id="{F0506BC7-847C-B760-A2EC-59C84DB68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94E2A-2F82-6D30-2109-029BEC22C079}"/>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88317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5F4C-C4B3-0F69-8211-47491BFCA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03AC0-3B03-992F-7E74-CE381F29D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0FF925-F688-4303-C1B8-5CE65B760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2829B-1102-364E-7899-B756923DA923}"/>
              </a:ext>
            </a:extLst>
          </p:cNvPr>
          <p:cNvSpPr>
            <a:spLocks noGrp="1"/>
          </p:cNvSpPr>
          <p:nvPr>
            <p:ph type="dt" sz="half" idx="10"/>
          </p:nvPr>
        </p:nvSpPr>
        <p:spPr/>
        <p:txBody>
          <a:bodyPr/>
          <a:lstStyle/>
          <a:p>
            <a:fld id="{E9C32F48-8B62-4B95-89CF-FF4A410E0DD4}" type="datetimeFigureOut">
              <a:rPr lang="en-US" smtClean="0"/>
              <a:t>11/30/2023</a:t>
            </a:fld>
            <a:endParaRPr lang="en-US"/>
          </a:p>
        </p:txBody>
      </p:sp>
      <p:sp>
        <p:nvSpPr>
          <p:cNvPr id="6" name="Footer Placeholder 5">
            <a:extLst>
              <a:ext uri="{FF2B5EF4-FFF2-40B4-BE49-F238E27FC236}">
                <a16:creationId xmlns:a16="http://schemas.microsoft.com/office/drawing/2014/main" id="{C018750B-9579-D367-959C-FAAC0084C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182B1-7F73-3021-DEFB-E0719DE49F06}"/>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83784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5C71F-AA89-B602-2F5A-C043D3B43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646F2-1C12-207F-EEB5-CE32953F1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6FCA3-ACC2-B4BE-A7B6-E8A818E5D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32F48-8B62-4B95-89CF-FF4A410E0DD4}" type="datetimeFigureOut">
              <a:rPr lang="en-US" smtClean="0"/>
              <a:t>11/30/2023</a:t>
            </a:fld>
            <a:endParaRPr lang="en-US"/>
          </a:p>
        </p:txBody>
      </p:sp>
      <p:sp>
        <p:nvSpPr>
          <p:cNvPr id="5" name="Footer Placeholder 4">
            <a:extLst>
              <a:ext uri="{FF2B5EF4-FFF2-40B4-BE49-F238E27FC236}">
                <a16:creationId xmlns:a16="http://schemas.microsoft.com/office/drawing/2014/main" id="{B6B7B5D2-59F6-2B19-FA8A-77C2098C5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85A3D-4F78-98E2-DD22-BBB4BBF82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E797E-27EA-4B6B-A270-4D95D6275284}" type="slidenum">
              <a:rPr lang="en-US" smtClean="0"/>
              <a:t>‹#›</a:t>
            </a:fld>
            <a:endParaRPr lang="en-US"/>
          </a:p>
        </p:txBody>
      </p:sp>
    </p:spTree>
    <p:extLst>
      <p:ext uri="{BB962C8B-B14F-4D97-AF65-F5344CB8AC3E}">
        <p14:creationId xmlns:p14="http://schemas.microsoft.com/office/powerpoint/2010/main" val="356038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8F528651-E744-BD7B-DA77-10DD11EB038F}"/>
              </a:ext>
            </a:extLst>
          </p:cNvPr>
          <p:cNvSpPr>
            <a:spLocks noGrp="1"/>
          </p:cNvSpPr>
          <p:nvPr>
            <p:ph type="ctrTitle"/>
          </p:nvPr>
        </p:nvSpPr>
        <p:spPr>
          <a:xfrm>
            <a:off x="1932903" y="949325"/>
            <a:ext cx="8071706" cy="2387600"/>
          </a:xfrm>
        </p:spPr>
        <p:txBody>
          <a:bodyPr>
            <a:normAutofit/>
          </a:bodyPr>
          <a:lstStyle/>
          <a:p>
            <a:pPr algn="l"/>
            <a:r>
              <a:rPr lang="en-US" sz="6600">
                <a:solidFill>
                  <a:schemeClr val="bg1"/>
                </a:solidFill>
              </a:rPr>
              <a:t>Miles Study</a:t>
            </a:r>
          </a:p>
        </p:txBody>
      </p:sp>
      <p:sp>
        <p:nvSpPr>
          <p:cNvPr id="3" name="Subtitle 2">
            <a:extLst>
              <a:ext uri="{FF2B5EF4-FFF2-40B4-BE49-F238E27FC236}">
                <a16:creationId xmlns:a16="http://schemas.microsoft.com/office/drawing/2014/main" id="{04E600C9-DF78-8DE2-B3E0-E7C13D97DD36}"/>
              </a:ext>
            </a:extLst>
          </p:cNvPr>
          <p:cNvSpPr>
            <a:spLocks noGrp="1"/>
          </p:cNvSpPr>
          <p:nvPr>
            <p:ph type="subTitle" idx="1"/>
          </p:nvPr>
        </p:nvSpPr>
        <p:spPr>
          <a:xfrm>
            <a:off x="1932902" y="3429000"/>
            <a:ext cx="8071697" cy="1655762"/>
          </a:xfrm>
        </p:spPr>
        <p:txBody>
          <a:bodyPr>
            <a:normAutofit/>
          </a:bodyPr>
          <a:lstStyle/>
          <a:p>
            <a:pPr algn="l"/>
            <a:r>
              <a:rPr lang="en-US" sz="3200">
                <a:solidFill>
                  <a:schemeClr val="bg1"/>
                </a:solidFill>
              </a:rPr>
              <a:t>By Anthony Davis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38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F1F24D-72BF-1C3D-F9CC-4FBC093B8532}"/>
              </a:ext>
            </a:extLst>
          </p:cNvPr>
          <p:cNvSpPr>
            <a:spLocks noGrp="1"/>
          </p:cNvSpPr>
          <p:nvPr>
            <p:ph type="title"/>
          </p:nvPr>
        </p:nvSpPr>
        <p:spPr>
          <a:xfrm>
            <a:off x="6217919" y="669925"/>
            <a:ext cx="4635609" cy="1325563"/>
          </a:xfrm>
        </p:spPr>
        <p:txBody>
          <a:bodyPr anchor="b">
            <a:normAutofit/>
          </a:bodyPr>
          <a:lstStyle/>
          <a:p>
            <a:r>
              <a:rPr lang="en-US" sz="3800">
                <a:solidFill>
                  <a:schemeClr val="bg1"/>
                </a:solidFill>
              </a:rPr>
              <a:t>Study Question:</a:t>
            </a:r>
          </a:p>
        </p:txBody>
      </p:sp>
      <p:pic>
        <p:nvPicPr>
          <p:cNvPr id="5" name="Picture 4" descr="Time compass on hand">
            <a:extLst>
              <a:ext uri="{FF2B5EF4-FFF2-40B4-BE49-F238E27FC236}">
                <a16:creationId xmlns:a16="http://schemas.microsoft.com/office/drawing/2014/main" id="{C5881F10-5727-812C-FD6F-A338F58198BC}"/>
              </a:ext>
            </a:extLst>
          </p:cNvPr>
          <p:cNvPicPr>
            <a:picLocks noChangeAspect="1"/>
          </p:cNvPicPr>
          <p:nvPr/>
        </p:nvPicPr>
        <p:blipFill>
          <a:blip r:embed="rId2"/>
          <a:stretch>
            <a:fillRect/>
          </a:stretch>
        </p:blipFill>
        <p:spPr>
          <a:xfrm>
            <a:off x="0" y="1516094"/>
            <a:ext cx="5753102" cy="3825812"/>
          </a:xfrm>
          <a:prstGeom prst="rect">
            <a:avLst/>
          </a:prstGeom>
        </p:spPr>
      </p:pic>
      <p:cxnSp>
        <p:nvCxnSpPr>
          <p:cNvPr id="11" name="Straight Connector 10">
            <a:extLst>
              <a:ext uri="{FF2B5EF4-FFF2-40B4-BE49-F238E27FC236}">
                <a16:creationId xmlns:a16="http://schemas.microsoft.com/office/drawing/2014/main" id="{CEA14AE1-71AB-4B18-826E-F563FF428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CCC64F-47F4-1FE0-DE51-01168C39AE28}"/>
              </a:ext>
            </a:extLst>
          </p:cNvPr>
          <p:cNvSpPr>
            <a:spLocks noGrp="1"/>
          </p:cNvSpPr>
          <p:nvPr>
            <p:ph idx="1"/>
          </p:nvPr>
        </p:nvSpPr>
        <p:spPr>
          <a:xfrm>
            <a:off x="6217919" y="2400304"/>
            <a:ext cx="4635609" cy="3441692"/>
          </a:xfrm>
        </p:spPr>
        <p:txBody>
          <a:bodyPr>
            <a:normAutofit/>
          </a:bodyPr>
          <a:lstStyle/>
          <a:p>
            <a:pPr marL="0" indent="0">
              <a:buNone/>
            </a:pPr>
            <a:r>
              <a:rPr lang="en-US" sz="2000">
                <a:solidFill>
                  <a:schemeClr val="bg1"/>
                </a:solidFill>
              </a:rPr>
              <a:t>How many miles do I drive per day in comparison to the national average?</a:t>
            </a:r>
          </a:p>
        </p:txBody>
      </p:sp>
    </p:spTree>
    <p:extLst>
      <p:ext uri="{BB962C8B-B14F-4D97-AF65-F5344CB8AC3E}">
        <p14:creationId xmlns:p14="http://schemas.microsoft.com/office/powerpoint/2010/main" val="409516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Data Collection</a:t>
            </a:r>
            <a:endParaRPr lang="en-US">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14D15D-ECF9-0127-417F-04968263FF94}"/>
              </a:ext>
            </a:extLst>
          </p:cNvPr>
          <p:cNvSpPr>
            <a:spLocks noGrp="1"/>
          </p:cNvSpPr>
          <p:nvPr>
            <p:ph idx="1"/>
          </p:nvPr>
        </p:nvSpPr>
        <p:spPr>
          <a:xfrm>
            <a:off x="866704" y="2288833"/>
            <a:ext cx="7285564" cy="3711571"/>
          </a:xfrm>
        </p:spPr>
        <p:txBody>
          <a:bodyPr>
            <a:normAutofit/>
          </a:bodyPr>
          <a:lstStyle/>
          <a:p>
            <a:r>
              <a:rPr lang="en-US" sz="2000" dirty="0">
                <a:solidFill>
                  <a:schemeClr val="bg1"/>
                </a:solidFill>
              </a:rPr>
              <a:t>Variables: y(dependent variable) = Number of Miles driven</a:t>
            </a:r>
          </a:p>
          <a:p>
            <a:pPr marL="0" indent="0">
              <a:buNone/>
            </a:pPr>
            <a:r>
              <a:rPr lang="en-US" sz="2000" dirty="0">
                <a:solidFill>
                  <a:schemeClr val="bg1"/>
                </a:solidFill>
              </a:rPr>
              <a:t>	       x(independent variable) = days (numbered 1-14, 	  	        			       no skipped days in collection)</a:t>
            </a:r>
          </a:p>
          <a:p>
            <a:r>
              <a:rPr lang="en-US" sz="2000" dirty="0">
                <a:solidFill>
                  <a:schemeClr val="bg1"/>
                </a:solidFill>
              </a:rPr>
              <a:t>Collection Process: I used two apps on my phone, one from insurance and one from the car manufacturer. Double checked with odometer, all values were within .4 miles of each other, used the largest total miles results for testing.</a:t>
            </a:r>
          </a:p>
        </p:txBody>
      </p:sp>
      <p:pic>
        <p:nvPicPr>
          <p:cNvPr id="5" name="Picture 4" descr="A screenshot of a table&#10;&#10;Description automatically generated">
            <a:extLst>
              <a:ext uri="{FF2B5EF4-FFF2-40B4-BE49-F238E27FC236}">
                <a16:creationId xmlns:a16="http://schemas.microsoft.com/office/drawing/2014/main" id="{15E31938-35D7-DC34-91C8-D1A995C2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865" y="428795"/>
            <a:ext cx="2930432" cy="6000410"/>
          </a:xfrm>
          <a:prstGeom prst="rect">
            <a:avLst/>
          </a:prstGeom>
        </p:spPr>
      </p:pic>
      <p:cxnSp>
        <p:nvCxnSpPr>
          <p:cNvPr id="21" name="Straight Connector 2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0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Testing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14D15D-ECF9-0127-417F-04968263FF94}"/>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My overall claim: On average, I drive less than the average American per day.</a:t>
            </a:r>
          </a:p>
          <a:p>
            <a:pPr marL="0" indent="0">
              <a:buNone/>
            </a:pPr>
            <a:endParaRPr lang="en-US" sz="2000" dirty="0">
              <a:solidFill>
                <a:schemeClr val="bg1"/>
              </a:solidFill>
            </a:endParaRPr>
          </a:p>
          <a:p>
            <a:pPr marL="0" indent="0">
              <a:buNone/>
            </a:pPr>
            <a:r>
              <a:rPr lang="en-US" sz="2000" dirty="0">
                <a:solidFill>
                  <a:schemeClr val="bg1"/>
                </a:solidFill>
              </a:rPr>
              <a:t>Null hypothesis(Ho) = I drive the same amount as the average American per day on average</a:t>
            </a:r>
          </a:p>
          <a:p>
            <a:pPr marL="0" indent="0">
              <a:buNone/>
            </a:pPr>
            <a:r>
              <a:rPr lang="en-US" sz="2000" dirty="0">
                <a:solidFill>
                  <a:schemeClr val="bg1"/>
                </a:solidFill>
              </a:rPr>
              <a:t>Alternative Hypothesis(Ha) = I drive less than the average American per day as average</a:t>
            </a:r>
          </a:p>
          <a:p>
            <a:pPr marL="0" indent="0">
              <a:buNone/>
            </a:pPr>
            <a:endParaRPr lang="en-US" sz="2000" dirty="0">
              <a:solidFill>
                <a:schemeClr val="bg1"/>
              </a:solidFill>
            </a:endParaRPr>
          </a:p>
          <a:p>
            <a:pPr marL="0" indent="0">
              <a:buNone/>
            </a:pPr>
            <a:r>
              <a:rPr lang="en-US" sz="2000" dirty="0">
                <a:solidFill>
                  <a:schemeClr val="bg1"/>
                </a:solidFill>
              </a:rPr>
              <a:t>Test used = t test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6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838200" y="669924"/>
            <a:ext cx="4508946" cy="1325563"/>
          </a:xfrm>
        </p:spPr>
        <p:txBody>
          <a:bodyPr anchor="b">
            <a:normAutofit/>
          </a:bodyPr>
          <a:lstStyle/>
          <a:p>
            <a:pPr algn="r"/>
            <a:r>
              <a:rPr lang="en-US" dirty="0">
                <a:solidFill>
                  <a:schemeClr val="bg1"/>
                </a:solidFill>
              </a:rPr>
              <a:t>Results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black text on a white background&#10;&#10;Description automatically generated">
            <a:extLst>
              <a:ext uri="{FF2B5EF4-FFF2-40B4-BE49-F238E27FC236}">
                <a16:creationId xmlns:a16="http://schemas.microsoft.com/office/drawing/2014/main" id="{10F98C17-E373-7EC5-1F3B-C6928926C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64" y="4516439"/>
            <a:ext cx="5571719" cy="1568159"/>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DDD35F1-8062-A5A0-352A-AAB480657FF7}"/>
                  </a:ext>
                </a:extLst>
              </p:cNvPr>
              <p:cNvSpPr txBox="1"/>
              <p:nvPr/>
            </p:nvSpPr>
            <p:spPr>
              <a:xfrm>
                <a:off x="1399564" y="2380903"/>
                <a:ext cx="9042092" cy="2031325"/>
              </a:xfrm>
              <a:prstGeom prst="rect">
                <a:avLst/>
              </a:prstGeom>
              <a:noFill/>
            </p:spPr>
            <p:txBody>
              <a:bodyPr wrap="square" rtlCol="0">
                <a:spAutoFit/>
              </a:bodyPr>
              <a:lstStyle/>
              <a:p>
                <a:r>
                  <a:rPr lang="en-US" dirty="0">
                    <a:solidFill>
                      <a:schemeClr val="bg1"/>
                    </a:solidFill>
                  </a:rPr>
                  <a:t>t-value = -6.9302</a:t>
                </a:r>
              </a:p>
              <a:p>
                <a:r>
                  <a:rPr lang="en-US" dirty="0">
                    <a:solidFill>
                      <a:schemeClr val="bg1"/>
                    </a:solidFill>
                  </a:rPr>
                  <a:t>p-value = 5.185</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−6</m:t>
                        </m:r>
                      </m:sup>
                    </m:sSup>
                  </m:oMath>
                </a14:m>
                <a:endParaRPr lang="en-US" dirty="0">
                  <a:solidFill>
                    <a:schemeClr val="bg1"/>
                  </a:solidFill>
                </a:endParaRPr>
              </a:p>
              <a:p>
                <a:endParaRPr lang="en-US" dirty="0">
                  <a:solidFill>
                    <a:schemeClr val="bg1"/>
                  </a:solidFill>
                </a:endParaRPr>
              </a:p>
              <a:p>
                <a:r>
                  <a:rPr lang="en-US" dirty="0">
                    <a:solidFill>
                      <a:schemeClr val="bg1"/>
                    </a:solidFill>
                  </a:rPr>
                  <a:t>Using a significance level of 0.05:</a:t>
                </a:r>
              </a:p>
              <a:p>
                <a:r>
                  <a:rPr lang="en-US" dirty="0">
                    <a:solidFill>
                      <a:schemeClr val="bg1"/>
                    </a:solidFill>
                  </a:rPr>
                  <a:t>P-value is 5.185</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−6</m:t>
                        </m:r>
                      </m:sup>
                    </m:sSup>
                  </m:oMath>
                </a14:m>
                <a:r>
                  <a:rPr lang="en-US" dirty="0">
                    <a:solidFill>
                      <a:schemeClr val="bg1"/>
                    </a:solidFill>
                  </a:rPr>
                  <a:t> which is less than the significance level. Therefore, we can reject the Ho. The data does provide enough evidence to conclude that mean miles driven by me per day is less than the US average driven per day.</a:t>
                </a:r>
              </a:p>
            </p:txBody>
          </p:sp>
        </mc:Choice>
        <mc:Fallback>
          <p:sp>
            <p:nvSpPr>
              <p:cNvPr id="14" name="TextBox 13">
                <a:extLst>
                  <a:ext uri="{FF2B5EF4-FFF2-40B4-BE49-F238E27FC236}">
                    <a16:creationId xmlns:a16="http://schemas.microsoft.com/office/drawing/2014/main" id="{4DDD35F1-8062-A5A0-352A-AAB480657FF7}"/>
                  </a:ext>
                </a:extLst>
              </p:cNvPr>
              <p:cNvSpPr txBox="1">
                <a:spLocks noRot="1" noChangeAspect="1" noMove="1" noResize="1" noEditPoints="1" noAdjustHandles="1" noChangeArrowheads="1" noChangeShapeType="1" noTextEdit="1"/>
              </p:cNvSpPr>
              <p:nvPr/>
            </p:nvSpPr>
            <p:spPr>
              <a:xfrm>
                <a:off x="1399564" y="2380903"/>
                <a:ext cx="9042092" cy="2031325"/>
              </a:xfrm>
              <a:prstGeom prst="rect">
                <a:avLst/>
              </a:prstGeom>
              <a:blipFill>
                <a:blip r:embed="rId3"/>
                <a:stretch>
                  <a:fillRect l="-607" t="-1802" b="-3904"/>
                </a:stretch>
              </a:blipFill>
            </p:spPr>
            <p:txBody>
              <a:bodyPr/>
              <a:lstStyle/>
              <a:p>
                <a:r>
                  <a:rPr lang="en-US">
                    <a:noFill/>
                  </a:rPr>
                  <a:t> </a:t>
                </a:r>
              </a:p>
            </p:txBody>
          </p:sp>
        </mc:Fallback>
      </mc:AlternateContent>
    </p:spTree>
    <p:extLst>
      <p:ext uri="{BB962C8B-B14F-4D97-AF65-F5344CB8AC3E}">
        <p14:creationId xmlns:p14="http://schemas.microsoft.com/office/powerpoint/2010/main" val="114574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128BEEE-DE41-E542-5B4C-D6DD55549A7B}"/>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Graph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a line graph&#10;&#10;Description automatically generated">
            <a:extLst>
              <a:ext uri="{FF2B5EF4-FFF2-40B4-BE49-F238E27FC236}">
                <a16:creationId xmlns:a16="http://schemas.microsoft.com/office/drawing/2014/main" id="{1299A36A-1883-43B8-61D3-39FC70F62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0705" y="2425346"/>
            <a:ext cx="5717573" cy="3525837"/>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210F6E-8999-4F62-D193-E56530DB3401}"/>
              </a:ext>
            </a:extLst>
          </p:cNvPr>
          <p:cNvSpPr txBox="1"/>
          <p:nvPr/>
        </p:nvSpPr>
        <p:spPr>
          <a:xfrm>
            <a:off x="1194318" y="2491273"/>
            <a:ext cx="3284376" cy="923330"/>
          </a:xfrm>
          <a:prstGeom prst="rect">
            <a:avLst/>
          </a:prstGeom>
          <a:noFill/>
        </p:spPr>
        <p:txBody>
          <a:bodyPr wrap="square" rtlCol="0">
            <a:spAutoFit/>
          </a:bodyPr>
          <a:lstStyle/>
          <a:p>
            <a:r>
              <a:rPr lang="en-US" dirty="0">
                <a:solidFill>
                  <a:schemeClr val="bg1"/>
                </a:solidFill>
              </a:rPr>
              <a:t>Black = My miles driven</a:t>
            </a:r>
          </a:p>
          <a:p>
            <a:endParaRPr lang="en-US" dirty="0">
              <a:solidFill>
                <a:schemeClr val="bg1"/>
              </a:solidFill>
            </a:endParaRPr>
          </a:p>
          <a:p>
            <a:r>
              <a:rPr lang="en-US" dirty="0">
                <a:solidFill>
                  <a:srgbClr val="FF0000"/>
                </a:solidFill>
              </a:rPr>
              <a:t>Red </a:t>
            </a:r>
            <a:r>
              <a:rPr lang="en-US" dirty="0">
                <a:solidFill>
                  <a:schemeClr val="bg1"/>
                </a:solidFill>
              </a:rPr>
              <a:t>= Average US miles driven</a:t>
            </a:r>
            <a:endParaRPr lang="en-US" dirty="0">
              <a:solidFill>
                <a:srgbClr val="FF0000"/>
              </a:solidFill>
            </a:endParaRPr>
          </a:p>
        </p:txBody>
      </p:sp>
    </p:spTree>
    <p:extLst>
      <p:ext uri="{BB962C8B-B14F-4D97-AF65-F5344CB8AC3E}">
        <p14:creationId xmlns:p14="http://schemas.microsoft.com/office/powerpoint/2010/main" val="170986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244</Words>
  <Application>Microsoft Office PowerPoint</Application>
  <PresentationFormat>Widescreen</PresentationFormat>
  <Paragraphs>26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Miles Study</vt:lpstr>
      <vt:lpstr>Study Question:</vt:lpstr>
      <vt:lpstr>Data Collection</vt:lpstr>
      <vt:lpstr>Testing</vt:lpstr>
      <vt:lpstr>Results</vt:lpstr>
      <vt:lpstr>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 Study</dc:title>
  <dc:creator>Davis, Anthony J</dc:creator>
  <cp:lastModifiedBy>Davis, Anthony J</cp:lastModifiedBy>
  <cp:revision>1</cp:revision>
  <dcterms:created xsi:type="dcterms:W3CDTF">2023-11-30T21:46:01Z</dcterms:created>
  <dcterms:modified xsi:type="dcterms:W3CDTF">2023-11-30T23:05:21Z</dcterms:modified>
</cp:coreProperties>
</file>