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8"/>
  </p:notesMasterIdLst>
  <p:sldIdLst>
    <p:sldId id="264" r:id="rId2"/>
    <p:sldId id="319" r:id="rId3"/>
    <p:sldId id="324" r:id="rId4"/>
    <p:sldId id="325" r:id="rId5"/>
    <p:sldId id="326" r:id="rId6"/>
    <p:sldId id="327" r:id="rId7"/>
    <p:sldId id="328" r:id="rId8"/>
    <p:sldId id="329" r:id="rId9"/>
    <p:sldId id="321" r:id="rId10"/>
    <p:sldId id="257" r:id="rId11"/>
    <p:sldId id="279" r:id="rId12"/>
    <p:sldId id="280" r:id="rId13"/>
    <p:sldId id="281" r:id="rId14"/>
    <p:sldId id="282" r:id="rId15"/>
    <p:sldId id="292" r:id="rId16"/>
    <p:sldId id="322" r:id="rId17"/>
    <p:sldId id="258" r:id="rId18"/>
    <p:sldId id="294" r:id="rId19"/>
    <p:sldId id="330" r:id="rId20"/>
    <p:sldId id="297" r:id="rId21"/>
    <p:sldId id="284" r:id="rId22"/>
    <p:sldId id="293" r:id="rId23"/>
    <p:sldId id="295" r:id="rId24"/>
    <p:sldId id="296" r:id="rId25"/>
    <p:sldId id="323" r:id="rId26"/>
    <p:sldId id="270" r:id="rId27"/>
    <p:sldId id="300" r:id="rId28"/>
    <p:sldId id="302" r:id="rId29"/>
    <p:sldId id="305" r:id="rId30"/>
    <p:sldId id="307" r:id="rId31"/>
    <p:sldId id="308" r:id="rId32"/>
    <p:sldId id="309" r:id="rId33"/>
    <p:sldId id="310" r:id="rId34"/>
    <p:sldId id="299" r:id="rId35"/>
    <p:sldId id="331" r:id="rId36"/>
    <p:sldId id="332" r:id="rId37"/>
    <p:sldId id="262" r:id="rId38"/>
    <p:sldId id="311" r:id="rId39"/>
    <p:sldId id="274" r:id="rId40"/>
    <p:sldId id="275" r:id="rId41"/>
    <p:sldId id="313" r:id="rId42"/>
    <p:sldId id="276" r:id="rId43"/>
    <p:sldId id="317" r:id="rId44"/>
    <p:sldId id="316" r:id="rId45"/>
    <p:sldId id="318" r:id="rId46"/>
    <p:sldId id="263" r:id="rId47"/>
  </p:sldIdLst>
  <p:sldSz cx="9144000" cy="6858000" type="screen4x3"/>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61" autoAdjust="0"/>
    <p:restoredTop sz="94660"/>
  </p:normalViewPr>
  <p:slideViewPr>
    <p:cSldViewPr snapToObjects="1">
      <p:cViewPr varScale="1">
        <p:scale>
          <a:sx n="72" d="100"/>
          <a:sy n="72" d="100"/>
        </p:scale>
        <p:origin x="-108"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C154C5-1A3B-4989-A7ED-6E6083A87352}" type="datetimeFigureOut">
              <a:rPr lang="en-US" smtClean="0"/>
              <a:pPr/>
              <a:t>9/23/2009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CF5CF-0229-4C40-8160-436908AD1E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658CEF0-44E2-4997-9C22-83E88926A0BF}" type="slidenum">
              <a:rPr lang="en-US"/>
              <a:pPr/>
              <a:t>3</a:t>
            </a:fld>
            <a:endParaRPr 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CFB7671-E9CC-4B9D-8759-DC38E3B9E31A}" type="slidenum">
              <a:rPr lang="zh-CN" altLang="en-US" smtClean="0"/>
              <a:pPr/>
              <a:t>45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F7D2C30-912D-417B-A84F-B603A4CC02D2}" type="slidenum">
              <a:rPr lang="en-US"/>
              <a:pPr/>
              <a:t>4</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15B5DC0-A1FA-49D3-815A-E37C29A52586}" type="slidenum">
              <a:rPr lang="en-US"/>
              <a:pPr/>
              <a:t>5</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8297166-E573-4C24-8869-E309FE2315E4}" type="slidenum">
              <a:rPr lang="en-US"/>
              <a:pPr/>
              <a:t>6</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7DE38B2-8E07-4EFE-9D98-C5D63A0354D0}" type="slidenum">
              <a:rPr lang="en-US"/>
              <a:pPr/>
              <a:t>7</a:t>
            </a:fld>
            <a:endParaRPr lang="en-US"/>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B984A-F39E-4807-9EF9-CFCD1D6795C3}" type="slidenum">
              <a:rPr lang="en-US"/>
              <a:pPr/>
              <a:t>29</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03692-596B-4EAF-97FD-4E7C4A2FCE6B}" type="slidenum">
              <a:rPr lang="en-US"/>
              <a:pPr/>
              <a:t>30</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CFB7671-E9CC-4B9D-8759-DC38E3B9E31A}" type="slidenum">
              <a:rPr lang="zh-CN" altLang="en-US" smtClean="0"/>
              <a:pPr/>
              <a:t>43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FCFB7671-E9CC-4B9D-8759-DC38E3B9E31A}" type="slidenum">
              <a:rPr lang="zh-CN" altLang="en-US" smtClean="0"/>
              <a:pPr/>
              <a:t>44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84C4DE2B-823C-482E-ACE0-943AEEA0ECF5}" type="datetime1">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7A0EC9A-9004-430B-A545-C4113B2F51A7}" type="datetime1">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D227D40D-B63C-4699-AC04-0E75494B9268}" type="datetime1">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37542-B116-4AD6-92EC-72021D6150E3}" type="datetime1">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5EA9100-E5E4-4470-8905-EF2E1B85832F}" type="datetime1">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AF1054FF-4D2C-4640-AC82-21BD30B265B8}" type="datetime1">
              <a:rPr lang="en-US" smtClean="0"/>
              <a:pPr/>
              <a:t>9/23/2009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172D9D4A-DEB1-4055-A8BB-980F1176CD18}" type="datetime1">
              <a:rPr lang="en-US" smtClean="0"/>
              <a:pPr/>
              <a:t>9/23/2009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9B696197-F0F0-40FA-BDB5-8710BE101B9A}" type="datetime1">
              <a:rPr lang="en-US" smtClean="0"/>
              <a:pPr/>
              <a:t>9/23/2009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BD01B29A-7669-48DF-BEBA-00A939F0E0C6}" type="datetime1">
              <a:rPr lang="en-US" smtClean="0"/>
              <a:pPr/>
              <a:t>9/23/2009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C5E52-3B02-48D4-88AB-AD33DB5E434A}" type="datetime1">
              <a:rPr lang="en-US" smtClean="0"/>
              <a:pPr/>
              <a:t>9/23/2009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058647A-EDC4-4C24-9744-08BF3861AD9D}" type="datetime1">
              <a:rPr lang="en-US" smtClean="0"/>
              <a:pPr/>
              <a:t>9/23/2009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C384A882-930B-451E-B256-602BF9A5D3EB}" type="datetime1">
              <a:rPr lang="en-US" smtClean="0"/>
              <a:pPr/>
              <a:t>9/23/2009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B39CF-1819-2C42-BB67-254B8396E7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C00EE-0D5C-4821-9085-AAC98DFC0DF1}" type="datetime1">
              <a:rPr lang="en-US" smtClean="0"/>
              <a:pPr/>
              <a:t>9/23/2009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B39CF-1819-2C42-BB67-254B8396E7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upload.wikimedia.org/wikipedia/commons/d/dd/Zkip_alibaba1.png" TargetMode="External"/><Relationship Id="rId1" Type="http://schemas.openxmlformats.org/officeDocument/2006/relationships/slideLayout" Target="../slideLayouts/slideLayout12.xml"/><Relationship Id="rId6" Type="http://schemas.openxmlformats.org/officeDocument/2006/relationships/hyperlink" Target="http://upload.wikimedia.org/wikipedia/commons/a/a1/Zkip_alibaba3.png" TargetMode="External"/><Relationship Id="rId5" Type="http://schemas.openxmlformats.org/officeDocument/2006/relationships/image" Target="../media/image3.png"/><Relationship Id="rId4" Type="http://schemas.openxmlformats.org/officeDocument/2006/relationships/hyperlink" Target="http://upload.wikimedia.org/wikipedia/commons/c/cc/Zkip_alibaba2.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w3.org/TR/2008/REC-xmldsig-core-20080610/" TargetMode="External"/><Relationship Id="rId2" Type="http://schemas.openxmlformats.org/officeDocument/2006/relationships/hyperlink" Target="http://www.w3.org/TR/xmlenc-core/"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www.galexia.com/public/research/articles/research_articles-pa03.html" TargetMode="Externa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oasis-open.org/committees/download.php/16790/wss-v1.1-spec-os-SOAPMessageSecurity.pdf"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docs.oasis-open.org/ws-sx/ws-trust/v1.4/os/ws-trust-1.4-spec-os.pdf"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download.boulder.ibm.com/ibmdl/pub/software/dw/specs/ws-secon/ws-secureconversation.pdf"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www.oasis-open.org/committees/tc_home.php?wg_abbrev=xacml" TargetMode="External"/><Relationship Id="rId2" Type="http://schemas.openxmlformats.org/officeDocument/2006/relationships/hyperlink" Target="http://www.w3.org/TR/ws-policy/" TargetMode="External"/><Relationship Id="rId1" Type="http://schemas.openxmlformats.org/officeDocument/2006/relationships/slideLayout" Target="../slideLayouts/slideLayout12.xml"/><Relationship Id="rId4" Type="http://schemas.openxmlformats.org/officeDocument/2006/relationships/hyperlink" Target="http://en.wikipedia.org/wiki/List_of_Web_service_specification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Issues in Adaptive Service-based Systems</a:t>
            </a:r>
            <a:endParaRPr lang="en-US" dirty="0"/>
          </a:p>
        </p:txBody>
      </p:sp>
      <p:sp>
        <p:nvSpPr>
          <p:cNvPr id="3" name="Subtitle 2"/>
          <p:cNvSpPr>
            <a:spLocks noGrp="1"/>
          </p:cNvSpPr>
          <p:nvPr>
            <p:ph type="subTitle" idx="1"/>
          </p:nvPr>
        </p:nvSpPr>
        <p:spPr/>
        <p:txBody>
          <a:bodyPr/>
          <a:lstStyle/>
          <a:p>
            <a:r>
              <a:rPr lang="en-US" dirty="0" smtClean="0"/>
              <a:t>Yin </a:t>
            </a:r>
            <a:r>
              <a:rPr lang="en-US" dirty="0" err="1" smtClean="0"/>
              <a:t>Yin</a:t>
            </a:r>
            <a:endParaRPr lang="en-US" dirty="0" smtClean="0"/>
          </a:p>
          <a:p>
            <a:r>
              <a:rPr lang="en-US" dirty="0" smtClean="0"/>
              <a:t>Arizona State University</a:t>
            </a:r>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p>
        </p:txBody>
      </p:sp>
      <p:sp>
        <p:nvSpPr>
          <p:cNvPr id="3" name="Text Placeholder 2"/>
          <p:cNvSpPr>
            <a:spLocks noGrp="1"/>
          </p:cNvSpPr>
          <p:nvPr>
            <p:ph type="body" idx="1"/>
          </p:nvPr>
        </p:nvSpPr>
        <p:spPr/>
        <p:txBody>
          <a:bodyPr>
            <a:normAutofit fontScale="85000" lnSpcReduction="10000"/>
          </a:bodyPr>
          <a:lstStyle/>
          <a:p>
            <a:pPr lvl="0"/>
            <a:r>
              <a:rPr lang="en-US" dirty="0" smtClean="0"/>
              <a:t>Encryption</a:t>
            </a:r>
          </a:p>
          <a:p>
            <a:pPr lvl="1"/>
            <a:r>
              <a:rPr lang="en-US" dirty="0" smtClean="0"/>
              <a:t>Symmetric Encryption</a:t>
            </a:r>
          </a:p>
          <a:p>
            <a:pPr lvl="2"/>
            <a:r>
              <a:rPr lang="en-US" dirty="0" smtClean="0"/>
              <a:t>The message sender and receiver share the same key for both encryption and decryption</a:t>
            </a:r>
          </a:p>
          <a:p>
            <a:pPr lvl="2"/>
            <a:r>
              <a:rPr lang="en-US" dirty="0" smtClean="0"/>
              <a:t>M </a:t>
            </a:r>
            <a:r>
              <a:rPr lang="en-US" dirty="0" smtClean="0">
                <a:sym typeface="Wingdings" pitchFamily="2" charset="2"/>
              </a:rPr>
              <a:t> C = </a:t>
            </a:r>
            <a:r>
              <a:rPr lang="en-US" dirty="0" err="1" smtClean="0">
                <a:sym typeface="Wingdings" pitchFamily="2" charset="2"/>
              </a:rPr>
              <a:t>Enc</a:t>
            </a:r>
            <a:r>
              <a:rPr lang="en-US" baseline="-25000" dirty="0" err="1" smtClean="0">
                <a:sym typeface="Wingdings" pitchFamily="2" charset="2"/>
              </a:rPr>
              <a:t>k</a:t>
            </a:r>
            <a:r>
              <a:rPr lang="en-US" dirty="0" smtClean="0">
                <a:sym typeface="Wingdings" pitchFamily="2" charset="2"/>
              </a:rPr>
              <a:t>(M), C  M = Dec</a:t>
            </a:r>
            <a:r>
              <a:rPr lang="en-US" baseline="-25000" dirty="0" smtClean="0">
                <a:sym typeface="Wingdings" pitchFamily="2" charset="2"/>
              </a:rPr>
              <a:t>k</a:t>
            </a:r>
            <a:r>
              <a:rPr lang="en-US" dirty="0" smtClean="0">
                <a:sym typeface="Wingdings" pitchFamily="2" charset="2"/>
              </a:rPr>
              <a:t>(C)</a:t>
            </a:r>
            <a:endParaRPr lang="en-US" dirty="0" smtClean="0"/>
          </a:p>
          <a:p>
            <a:pPr lvl="2"/>
            <a:r>
              <a:rPr lang="en-US" dirty="0" smtClean="0"/>
              <a:t>AES encryption supporting 128, 192, 256 bits key length</a:t>
            </a:r>
          </a:p>
          <a:p>
            <a:pPr lvl="2"/>
            <a:r>
              <a:rPr lang="en-US" dirty="0" smtClean="0"/>
              <a:t>Triple DES supporting 168 bits key length</a:t>
            </a:r>
          </a:p>
          <a:p>
            <a:pPr lvl="1"/>
            <a:r>
              <a:rPr lang="en-US" dirty="0" smtClean="0"/>
              <a:t>Asymmetric Encryption</a:t>
            </a:r>
          </a:p>
          <a:p>
            <a:pPr lvl="2"/>
            <a:r>
              <a:rPr lang="en-US" dirty="0" smtClean="0"/>
              <a:t>The message sender encrypts message with the receiver’s public key, and the receiver decrypts the encrypted message with the secret key</a:t>
            </a:r>
          </a:p>
          <a:p>
            <a:pPr lvl="2"/>
            <a:r>
              <a:rPr lang="en-US" dirty="0" smtClean="0"/>
              <a:t>M </a:t>
            </a:r>
            <a:r>
              <a:rPr lang="en-US" dirty="0" smtClean="0">
                <a:sym typeface="Wingdings" pitchFamily="2" charset="2"/>
              </a:rPr>
              <a:t> C = </a:t>
            </a:r>
            <a:r>
              <a:rPr lang="en-US" dirty="0" err="1" smtClean="0">
                <a:sym typeface="Wingdings" pitchFamily="2" charset="2"/>
              </a:rPr>
              <a:t>Enc</a:t>
            </a:r>
            <a:r>
              <a:rPr lang="en-US" baseline="-25000" dirty="0" err="1" smtClean="0">
                <a:sym typeface="Wingdings" pitchFamily="2" charset="2"/>
              </a:rPr>
              <a:t>pk</a:t>
            </a:r>
            <a:r>
              <a:rPr lang="en-US" dirty="0" smtClean="0">
                <a:sym typeface="Wingdings" pitchFamily="2" charset="2"/>
              </a:rPr>
              <a:t>(M), C M = </a:t>
            </a:r>
            <a:r>
              <a:rPr lang="en-US" dirty="0" err="1" smtClean="0">
                <a:sym typeface="Wingdings" pitchFamily="2" charset="2"/>
              </a:rPr>
              <a:t>D</a:t>
            </a:r>
            <a:r>
              <a:rPr lang="en-US" baseline="-25000" dirty="0" err="1" smtClean="0">
                <a:sym typeface="Wingdings" pitchFamily="2" charset="2"/>
              </a:rPr>
              <a:t>sk</a:t>
            </a:r>
            <a:r>
              <a:rPr lang="en-US" dirty="0" smtClean="0">
                <a:sym typeface="Wingdings" pitchFamily="2" charset="2"/>
              </a:rPr>
              <a:t>(C)</a:t>
            </a:r>
            <a:endParaRPr lang="en-US" dirty="0" smtClean="0"/>
          </a:p>
          <a:p>
            <a:pPr lvl="2"/>
            <a:r>
              <a:rPr lang="en-US" dirty="0" smtClean="0"/>
              <a:t>RSA encryption supporting key lengths from 1024 bits to 4096 bits</a:t>
            </a:r>
          </a:p>
        </p:txBody>
      </p:sp>
      <p:sp>
        <p:nvSpPr>
          <p:cNvPr id="4" name="Slide Number Placeholder 3"/>
          <p:cNvSpPr>
            <a:spLocks noGrp="1"/>
          </p:cNvSpPr>
          <p:nvPr>
            <p:ph type="sldNum" sz="quarter" idx="12"/>
          </p:nvPr>
        </p:nvSpPr>
        <p:spPr/>
        <p:txBody>
          <a:bodyPr/>
          <a:lstStyle/>
          <a:p>
            <a:fld id="{954B39CF-1819-2C42-BB67-254B8396E70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Homomorphic</a:t>
            </a:r>
            <a:r>
              <a:rPr lang="en-US" dirty="0" smtClean="0"/>
              <a:t> Encryption </a:t>
            </a:r>
          </a:p>
        </p:txBody>
      </p:sp>
      <p:sp>
        <p:nvSpPr>
          <p:cNvPr id="3" name="Text Placeholder 2"/>
          <p:cNvSpPr>
            <a:spLocks noGrp="1"/>
          </p:cNvSpPr>
          <p:nvPr>
            <p:ph type="body" idx="1"/>
          </p:nvPr>
        </p:nvSpPr>
        <p:spPr/>
        <p:txBody>
          <a:bodyPr>
            <a:normAutofit fontScale="92500" lnSpcReduction="10000"/>
          </a:bodyPr>
          <a:lstStyle/>
          <a:p>
            <a:r>
              <a:rPr lang="en-US" dirty="0" err="1" smtClean="0"/>
              <a:t>Homomorphic</a:t>
            </a:r>
            <a:r>
              <a:rPr lang="en-US" dirty="0" smtClean="0"/>
              <a:t> Encryption</a:t>
            </a:r>
          </a:p>
          <a:p>
            <a:pPr lvl="1"/>
            <a:r>
              <a:rPr lang="en-US" dirty="0" smtClean="0"/>
              <a:t>Additive </a:t>
            </a:r>
            <a:r>
              <a:rPr lang="en-US" dirty="0" err="1" smtClean="0"/>
              <a:t>homomorphic</a:t>
            </a:r>
            <a:r>
              <a:rPr lang="en-US" dirty="0" smtClean="0"/>
              <a:t> encryption</a:t>
            </a:r>
          </a:p>
          <a:p>
            <a:pPr lvl="2"/>
            <a:r>
              <a:rPr lang="en-US" dirty="0" smtClean="0"/>
              <a:t>Compute E(m1+m2) from E(m1) and E(m2) without decryption</a:t>
            </a:r>
          </a:p>
          <a:p>
            <a:pPr lvl="2"/>
            <a:r>
              <a:rPr lang="en-US" dirty="0" smtClean="0"/>
              <a:t>RSA encryption is additive </a:t>
            </a:r>
            <a:r>
              <a:rPr lang="en-US" dirty="0" err="1" smtClean="0"/>
              <a:t>homomorphic</a:t>
            </a:r>
            <a:endParaRPr lang="en-US" dirty="0" smtClean="0"/>
          </a:p>
          <a:p>
            <a:pPr lvl="3"/>
            <a:r>
              <a:rPr lang="en-US" dirty="0" smtClean="0"/>
              <a:t>E(m</a:t>
            </a:r>
            <a:r>
              <a:rPr lang="en-US" baseline="-25000" dirty="0" smtClean="0"/>
              <a:t>1</a:t>
            </a:r>
            <a:r>
              <a:rPr lang="en-US" dirty="0" smtClean="0"/>
              <a:t>) = m</a:t>
            </a:r>
            <a:r>
              <a:rPr lang="en-US" baseline="-25000" dirty="0" smtClean="0"/>
              <a:t>1</a:t>
            </a:r>
            <a:r>
              <a:rPr lang="en-US" baseline="30000" dirty="0" smtClean="0"/>
              <a:t>pk</a:t>
            </a:r>
            <a:r>
              <a:rPr lang="en-US" dirty="0" smtClean="0"/>
              <a:t>, E(m</a:t>
            </a:r>
            <a:r>
              <a:rPr lang="en-US" baseline="-25000" dirty="0" smtClean="0"/>
              <a:t>2</a:t>
            </a:r>
            <a:r>
              <a:rPr lang="en-US" dirty="0" smtClean="0"/>
              <a:t>) = m</a:t>
            </a:r>
            <a:r>
              <a:rPr lang="en-US" baseline="-25000" dirty="0" smtClean="0"/>
              <a:t>2</a:t>
            </a:r>
            <a:r>
              <a:rPr lang="en-US" baseline="30000" dirty="0" smtClean="0"/>
              <a:t>pk</a:t>
            </a:r>
          </a:p>
          <a:p>
            <a:pPr lvl="3"/>
            <a:r>
              <a:rPr lang="en-US" dirty="0" smtClean="0"/>
              <a:t>E(m</a:t>
            </a:r>
            <a:r>
              <a:rPr lang="en-US" baseline="-25000" dirty="0" smtClean="0"/>
              <a:t>1</a:t>
            </a:r>
            <a:r>
              <a:rPr lang="en-US" dirty="0" smtClean="0"/>
              <a:t>m</a:t>
            </a:r>
            <a:r>
              <a:rPr lang="en-US" baseline="-25000" dirty="0" smtClean="0"/>
              <a:t>2</a:t>
            </a:r>
            <a:r>
              <a:rPr lang="en-US" dirty="0" smtClean="0"/>
              <a:t>) = E(m</a:t>
            </a:r>
            <a:r>
              <a:rPr lang="en-US" baseline="-25000" dirty="0" smtClean="0"/>
              <a:t>1</a:t>
            </a:r>
            <a:r>
              <a:rPr lang="en-US" dirty="0" smtClean="0"/>
              <a:t>)E(m</a:t>
            </a:r>
            <a:r>
              <a:rPr lang="en-US" baseline="-25000" dirty="0" smtClean="0"/>
              <a:t>2</a:t>
            </a:r>
            <a:r>
              <a:rPr lang="en-US" dirty="0" smtClean="0"/>
              <a:t>) = (m</a:t>
            </a:r>
            <a:r>
              <a:rPr lang="en-US" baseline="-25000" dirty="0" smtClean="0"/>
              <a:t>1</a:t>
            </a:r>
            <a:r>
              <a:rPr lang="en-US" dirty="0" smtClean="0"/>
              <a:t>m</a:t>
            </a:r>
            <a:r>
              <a:rPr lang="en-US" baseline="-25000" dirty="0" smtClean="0"/>
              <a:t>2</a:t>
            </a:r>
            <a:r>
              <a:rPr lang="en-US" dirty="0" smtClean="0"/>
              <a:t>)</a:t>
            </a:r>
            <a:r>
              <a:rPr lang="en-US" baseline="30000" dirty="0" err="1" smtClean="0"/>
              <a:t>pk</a:t>
            </a:r>
            <a:endParaRPr lang="en-US" baseline="30000" dirty="0" smtClean="0"/>
          </a:p>
          <a:p>
            <a:pPr lvl="1"/>
            <a:r>
              <a:rPr lang="en-US" dirty="0" smtClean="0"/>
              <a:t>Multiplicative </a:t>
            </a:r>
            <a:r>
              <a:rPr lang="en-US" dirty="0" err="1" smtClean="0"/>
              <a:t>homomorphic</a:t>
            </a:r>
            <a:r>
              <a:rPr lang="en-US" dirty="0" smtClean="0"/>
              <a:t> encryption</a:t>
            </a:r>
          </a:p>
          <a:p>
            <a:pPr lvl="2"/>
            <a:r>
              <a:rPr lang="en-US" dirty="0" smtClean="0"/>
              <a:t>Compute E(m</a:t>
            </a:r>
            <a:r>
              <a:rPr lang="en-US" baseline="-25000" dirty="0" smtClean="0"/>
              <a:t>1</a:t>
            </a:r>
            <a:r>
              <a:rPr lang="en-US" dirty="0" smtClean="0"/>
              <a:t>*m</a:t>
            </a:r>
            <a:r>
              <a:rPr lang="en-US" baseline="-25000" dirty="0" smtClean="0"/>
              <a:t>2</a:t>
            </a:r>
            <a:r>
              <a:rPr lang="en-US" dirty="0" smtClean="0"/>
              <a:t>) from E(m</a:t>
            </a:r>
            <a:r>
              <a:rPr lang="en-US" baseline="-25000" dirty="0" smtClean="0"/>
              <a:t>1</a:t>
            </a:r>
            <a:r>
              <a:rPr lang="en-US" dirty="0" smtClean="0"/>
              <a:t>) and E(m</a:t>
            </a:r>
            <a:r>
              <a:rPr lang="en-US" baseline="-25000" dirty="0" smtClean="0"/>
              <a:t>2</a:t>
            </a:r>
            <a:r>
              <a:rPr lang="en-US" dirty="0" smtClean="0"/>
              <a:t>) without decryption</a:t>
            </a:r>
          </a:p>
          <a:p>
            <a:pPr lvl="2"/>
            <a:r>
              <a:rPr lang="en-US" dirty="0" err="1" smtClean="0"/>
              <a:t>Paillier</a:t>
            </a:r>
            <a:r>
              <a:rPr lang="en-US" dirty="0" smtClean="0"/>
              <a:t> encryption is multiplicative </a:t>
            </a:r>
            <a:r>
              <a:rPr lang="en-US" dirty="0" err="1" smtClean="0"/>
              <a:t>homomorphic</a:t>
            </a:r>
            <a:r>
              <a:rPr lang="en-US" dirty="0" smtClean="0"/>
              <a:t> [Pai99]</a:t>
            </a:r>
          </a:p>
          <a:p>
            <a:pPr lvl="3"/>
            <a:r>
              <a:rPr lang="en-US" dirty="0" smtClean="0"/>
              <a:t>E(m</a:t>
            </a:r>
            <a:r>
              <a:rPr lang="en-US" baseline="-25000" dirty="0" smtClean="0"/>
              <a:t>1</a:t>
            </a:r>
            <a:r>
              <a:rPr lang="en-US" dirty="0" smtClean="0"/>
              <a:t>) = g</a:t>
            </a:r>
            <a:r>
              <a:rPr lang="en-US" baseline="30000" dirty="0" smtClean="0"/>
              <a:t>m1</a:t>
            </a:r>
            <a:r>
              <a:rPr lang="en-US" dirty="0" smtClean="0"/>
              <a:t>r</a:t>
            </a:r>
            <a:r>
              <a:rPr lang="en-US" baseline="-25000" dirty="0" smtClean="0"/>
              <a:t>1</a:t>
            </a:r>
            <a:r>
              <a:rPr lang="en-US" baseline="30000" dirty="0" smtClean="0"/>
              <a:t>n</a:t>
            </a:r>
            <a:r>
              <a:rPr lang="en-US" dirty="0" smtClean="0"/>
              <a:t>, E(m</a:t>
            </a:r>
            <a:r>
              <a:rPr lang="en-US" baseline="-25000" dirty="0" smtClean="0"/>
              <a:t>2</a:t>
            </a:r>
            <a:r>
              <a:rPr lang="en-US" dirty="0" smtClean="0"/>
              <a:t>) = g</a:t>
            </a:r>
            <a:r>
              <a:rPr lang="en-US" baseline="30000" dirty="0" smtClean="0"/>
              <a:t>m2</a:t>
            </a:r>
            <a:r>
              <a:rPr lang="en-US" dirty="0" smtClean="0"/>
              <a:t>r</a:t>
            </a:r>
            <a:r>
              <a:rPr lang="en-US" baseline="-25000" dirty="0" smtClean="0"/>
              <a:t>2</a:t>
            </a:r>
            <a:r>
              <a:rPr lang="en-US" baseline="30000" dirty="0" smtClean="0"/>
              <a:t>n</a:t>
            </a:r>
            <a:endParaRPr lang="en-US" dirty="0" smtClean="0"/>
          </a:p>
          <a:p>
            <a:pPr lvl="3"/>
            <a:r>
              <a:rPr lang="en-US" dirty="0" smtClean="0"/>
              <a:t>E(m</a:t>
            </a:r>
            <a:r>
              <a:rPr lang="en-US" baseline="-25000" dirty="0" smtClean="0"/>
              <a:t>1</a:t>
            </a:r>
            <a:r>
              <a:rPr lang="en-US" dirty="0" smtClean="0"/>
              <a:t>+m</a:t>
            </a:r>
            <a:r>
              <a:rPr lang="en-US" baseline="-25000" dirty="0" smtClean="0"/>
              <a:t>2</a:t>
            </a:r>
            <a:r>
              <a:rPr lang="en-US" dirty="0" smtClean="0"/>
              <a:t>) = E(m</a:t>
            </a:r>
            <a:r>
              <a:rPr lang="en-US" baseline="-25000" dirty="0" smtClean="0"/>
              <a:t>1</a:t>
            </a:r>
            <a:r>
              <a:rPr lang="en-US" dirty="0" smtClean="0"/>
              <a:t>)E(m</a:t>
            </a:r>
            <a:r>
              <a:rPr lang="en-US" baseline="-25000" dirty="0" smtClean="0"/>
              <a:t>2</a:t>
            </a:r>
            <a:r>
              <a:rPr lang="en-US" dirty="0" smtClean="0"/>
              <a:t>) = g</a:t>
            </a:r>
            <a:r>
              <a:rPr lang="en-US" baseline="30000" dirty="0" smtClean="0"/>
              <a:t>m1+m2</a:t>
            </a:r>
            <a:r>
              <a:rPr lang="en-US" dirty="0" smtClean="0"/>
              <a:t>(r</a:t>
            </a:r>
            <a:r>
              <a:rPr lang="en-US" baseline="-25000" dirty="0" smtClean="0"/>
              <a:t>1</a:t>
            </a:r>
            <a:r>
              <a:rPr lang="en-US" dirty="0" smtClean="0"/>
              <a:t>r</a:t>
            </a:r>
            <a:r>
              <a:rPr lang="en-US" baseline="-25000" dirty="0" smtClean="0"/>
              <a:t>2</a:t>
            </a:r>
            <a:r>
              <a:rPr lang="en-US" dirty="0" smtClean="0"/>
              <a:t>)</a:t>
            </a:r>
            <a:r>
              <a:rPr lang="en-US" baseline="30000" dirty="0" smtClean="0"/>
              <a:t>n</a:t>
            </a:r>
            <a:r>
              <a:rPr lang="en-US" dirty="0" smtClean="0"/>
              <a:t> </a:t>
            </a:r>
          </a:p>
        </p:txBody>
      </p:sp>
      <p:sp>
        <p:nvSpPr>
          <p:cNvPr id="4" name="Slide Number Placeholder 3"/>
          <p:cNvSpPr>
            <a:spLocks noGrp="1"/>
          </p:cNvSpPr>
          <p:nvPr>
            <p:ph type="sldNum" sz="quarter" idx="12"/>
          </p:nvPr>
        </p:nvSpPr>
        <p:spPr/>
        <p:txBody>
          <a:bodyPr/>
          <a:lstStyle/>
          <a:p>
            <a:fld id="{954B39CF-1819-2C42-BB67-254B8396E70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tech-faq.com/cerberus.jpg"/>
          <p:cNvPicPr>
            <a:picLocks noChangeAspect="1" noChangeArrowheads="1"/>
          </p:cNvPicPr>
          <p:nvPr/>
        </p:nvPicPr>
        <p:blipFill>
          <a:blip r:embed="rId2"/>
          <a:srcRect/>
          <a:stretch>
            <a:fillRect/>
          </a:stretch>
        </p:blipFill>
        <p:spPr bwMode="auto">
          <a:xfrm>
            <a:off x="6762782" y="4429132"/>
            <a:ext cx="2381250" cy="2200275"/>
          </a:xfrm>
          <a:prstGeom prst="rect">
            <a:avLst/>
          </a:prstGeom>
          <a:noFill/>
        </p:spPr>
      </p:pic>
      <p:sp>
        <p:nvSpPr>
          <p:cNvPr id="2" name="Title 1"/>
          <p:cNvSpPr>
            <a:spLocks noGrp="1"/>
          </p:cNvSpPr>
          <p:nvPr>
            <p:ph type="title"/>
          </p:nvPr>
        </p:nvSpPr>
        <p:spPr/>
        <p:txBody>
          <a:bodyPr/>
          <a:lstStyle/>
          <a:p>
            <a:r>
              <a:rPr lang="en-US" dirty="0" smtClean="0"/>
              <a:t>Kerberos</a:t>
            </a:r>
          </a:p>
        </p:txBody>
      </p:sp>
      <p:sp>
        <p:nvSpPr>
          <p:cNvPr id="3" name="Text Placeholder 2"/>
          <p:cNvSpPr>
            <a:spLocks noGrp="1"/>
          </p:cNvSpPr>
          <p:nvPr>
            <p:ph type="body" idx="1"/>
          </p:nvPr>
        </p:nvSpPr>
        <p:spPr/>
        <p:txBody>
          <a:bodyPr>
            <a:normAutofit fontScale="92500" lnSpcReduction="20000"/>
          </a:bodyPr>
          <a:lstStyle/>
          <a:p>
            <a:r>
              <a:rPr lang="en-US" dirty="0" smtClean="0"/>
              <a:t>Kerberos is an authentication protocol developed at MIT (</a:t>
            </a:r>
            <a:r>
              <a:rPr lang="en-US" dirty="0" err="1" smtClean="0"/>
              <a:t>myasu</a:t>
            </a:r>
            <a:r>
              <a:rPr lang="en-US" dirty="0" smtClean="0"/>
              <a:t>)</a:t>
            </a:r>
          </a:p>
          <a:p>
            <a:pPr lvl="1"/>
            <a:r>
              <a:rPr lang="en-US" altLang="zh-CN" dirty="0" smtClean="0"/>
              <a:t>Login the </a:t>
            </a:r>
            <a:r>
              <a:rPr lang="en-US" altLang="zh-CN" dirty="0" err="1" smtClean="0"/>
              <a:t>kerberos</a:t>
            </a:r>
            <a:r>
              <a:rPr lang="en-US" altLang="zh-CN" dirty="0" smtClean="0"/>
              <a:t> server one time and then get the access to several services without the password</a:t>
            </a:r>
            <a:endParaRPr lang="en-US" dirty="0" smtClean="0"/>
          </a:p>
          <a:p>
            <a:pPr lvl="1"/>
            <a:r>
              <a:rPr lang="en-US" dirty="0" smtClean="0"/>
              <a:t>No client passwords on service servers</a:t>
            </a:r>
          </a:p>
          <a:p>
            <a:r>
              <a:rPr lang="en-US" dirty="0" smtClean="0"/>
              <a:t>Authentication Process</a:t>
            </a:r>
          </a:p>
          <a:p>
            <a:pPr lvl="1"/>
            <a:r>
              <a:rPr lang="en-US" dirty="0" smtClean="0"/>
              <a:t>Client logins the ticket granting service (TGS) to obtain a ticket-granting ticket (TGT)</a:t>
            </a:r>
          </a:p>
          <a:p>
            <a:pPr lvl="1"/>
            <a:r>
              <a:rPr lang="en-US" dirty="0" smtClean="0"/>
              <a:t>To access a service, the client obtains a service-granting ticket (SGT) with TGT</a:t>
            </a:r>
          </a:p>
          <a:p>
            <a:pPr lvl="1"/>
            <a:r>
              <a:rPr lang="en-US" dirty="0" smtClean="0"/>
              <a:t>The  client access the service with SGT</a:t>
            </a:r>
          </a:p>
        </p:txBody>
      </p:sp>
      <p:sp>
        <p:nvSpPr>
          <p:cNvPr id="5" name="Slide Number Placeholder 4"/>
          <p:cNvSpPr>
            <a:spLocks noGrp="1"/>
          </p:cNvSpPr>
          <p:nvPr>
            <p:ph type="sldNum" sz="quarter" idx="12"/>
          </p:nvPr>
        </p:nvSpPr>
        <p:spPr/>
        <p:txBody>
          <a:bodyPr/>
          <a:lstStyle/>
          <a:p>
            <a:fld id="{954B39CF-1819-2C42-BB67-254B8396E70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 </a:t>
            </a:r>
          </a:p>
        </p:txBody>
      </p:sp>
      <p:sp>
        <p:nvSpPr>
          <p:cNvPr id="3" name="Text Placeholder 2"/>
          <p:cNvSpPr>
            <a:spLocks noGrp="1"/>
          </p:cNvSpPr>
          <p:nvPr>
            <p:ph type="body" idx="1"/>
          </p:nvPr>
        </p:nvSpPr>
        <p:spPr/>
        <p:txBody>
          <a:bodyPr/>
          <a:lstStyle/>
          <a:p>
            <a:pPr lvl="0"/>
            <a:r>
              <a:rPr lang="en-US" dirty="0" smtClean="0"/>
              <a:t>Digital Signature</a:t>
            </a:r>
          </a:p>
          <a:p>
            <a:pPr lvl="1"/>
            <a:r>
              <a:rPr lang="en-US" dirty="0" smtClean="0"/>
              <a:t>Designed to protect message integrity</a:t>
            </a:r>
          </a:p>
          <a:p>
            <a:pPr lvl="1"/>
            <a:r>
              <a:rPr lang="en-US" dirty="0" smtClean="0"/>
              <a:t>MD5 supports 128 bits key length</a:t>
            </a:r>
          </a:p>
          <a:p>
            <a:pPr lvl="1"/>
            <a:r>
              <a:rPr lang="en-US" dirty="0" smtClean="0"/>
              <a:t>SHA supports 160 bits to 512 bits length</a:t>
            </a:r>
          </a:p>
        </p:txBody>
      </p:sp>
      <p:sp>
        <p:nvSpPr>
          <p:cNvPr id="4" name="Slide Number Placeholder 3"/>
          <p:cNvSpPr>
            <a:spLocks noGrp="1"/>
          </p:cNvSpPr>
          <p:nvPr>
            <p:ph type="sldNum" sz="quarter" idx="12"/>
          </p:nvPr>
        </p:nvSpPr>
        <p:spPr/>
        <p:txBody>
          <a:bodyPr/>
          <a:lstStyle/>
          <a:p>
            <a:fld id="{954B39CF-1819-2C42-BB67-254B8396E70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Knowledge </a:t>
            </a:r>
          </a:p>
        </p:txBody>
      </p:sp>
      <p:sp>
        <p:nvSpPr>
          <p:cNvPr id="3" name="Text Placeholder 2"/>
          <p:cNvSpPr>
            <a:spLocks noGrp="1"/>
          </p:cNvSpPr>
          <p:nvPr>
            <p:ph type="body" idx="1"/>
          </p:nvPr>
        </p:nvSpPr>
        <p:spPr/>
        <p:txBody>
          <a:bodyPr/>
          <a:lstStyle/>
          <a:p>
            <a:pPr lvl="0"/>
            <a:r>
              <a:rPr lang="en-US" dirty="0" smtClean="0"/>
              <a:t>Zero-Knowledge</a:t>
            </a:r>
          </a:p>
          <a:p>
            <a:pPr lvl="1"/>
            <a:r>
              <a:rPr lang="en-US" dirty="0" smtClean="0"/>
              <a:t>Prove the possession of some knowledge without releasing the knowledge, </a:t>
            </a:r>
          </a:p>
          <a:p>
            <a:pPr lvl="1"/>
            <a:r>
              <a:rPr lang="en-US" dirty="0" smtClean="0"/>
              <a:t>e.g., convince the server that you have the correct password without showing the password to the server</a:t>
            </a:r>
          </a:p>
        </p:txBody>
      </p:sp>
      <p:sp>
        <p:nvSpPr>
          <p:cNvPr id="4" name="Slide Number Placeholder 3"/>
          <p:cNvSpPr>
            <a:spLocks noGrp="1"/>
          </p:cNvSpPr>
          <p:nvPr>
            <p:ph type="sldNum" sz="quarter" idx="12"/>
          </p:nvPr>
        </p:nvSpPr>
        <p:spPr/>
        <p:txBody>
          <a:bodyPr/>
          <a:lstStyle/>
          <a:p>
            <a:fld id="{954B39CF-1819-2C42-BB67-254B8396E70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Knowledge Example</a:t>
            </a:r>
          </a:p>
        </p:txBody>
      </p:sp>
      <p:sp>
        <p:nvSpPr>
          <p:cNvPr id="3" name="Text Placeholder 2"/>
          <p:cNvSpPr>
            <a:spLocks noGrp="1"/>
          </p:cNvSpPr>
          <p:nvPr>
            <p:ph type="body" idx="1"/>
          </p:nvPr>
        </p:nvSpPr>
        <p:spPr>
          <a:xfrm>
            <a:off x="457200" y="1600200"/>
            <a:ext cx="8229600" cy="3400436"/>
          </a:xfrm>
        </p:spPr>
        <p:txBody>
          <a:bodyPr>
            <a:normAutofit fontScale="77500" lnSpcReduction="20000"/>
          </a:bodyPr>
          <a:lstStyle/>
          <a:p>
            <a:pPr lvl="0"/>
            <a:r>
              <a:rPr lang="en-US" dirty="0" smtClean="0"/>
              <a:t>Zero-Knowledge Example from Wiki</a:t>
            </a:r>
          </a:p>
          <a:p>
            <a:pPr lvl="1"/>
            <a:r>
              <a:rPr lang="en-US" dirty="0" smtClean="0"/>
              <a:t>The girl has uncovered the secret word used to open the magic door in a cave. She wants to convince the boy that she knows the secret word without telling him the secret.</a:t>
            </a:r>
          </a:p>
          <a:p>
            <a:pPr lvl="1"/>
            <a:r>
              <a:rPr lang="en-US" dirty="0" smtClean="0"/>
              <a:t>First, the boy waits outside the cave, and the girl randomly takes either path A or B</a:t>
            </a:r>
          </a:p>
          <a:p>
            <a:pPr lvl="1"/>
            <a:r>
              <a:rPr lang="en-US" dirty="0" smtClean="0"/>
              <a:t>Second, the boy enters the cave and randomly asks the girl return from either A or B</a:t>
            </a:r>
          </a:p>
          <a:p>
            <a:pPr lvl="1"/>
            <a:r>
              <a:rPr lang="en-US" dirty="0" smtClean="0"/>
              <a:t>If the girl knows the secret work, she can always return by the asked path; otherwise, the chance that she can return by the asked path is only 50%.</a:t>
            </a:r>
          </a:p>
        </p:txBody>
      </p:sp>
      <p:pic>
        <p:nvPicPr>
          <p:cNvPr id="40963" name="Picture 3" descr="File:Zkip alibaba1.png">
            <a:hlinkClick r:id="rId2"/>
          </p:cNvPr>
          <p:cNvPicPr>
            <a:picLocks noChangeAspect="1" noChangeArrowheads="1"/>
          </p:cNvPicPr>
          <p:nvPr/>
        </p:nvPicPr>
        <p:blipFill>
          <a:blip r:embed="rId3"/>
          <a:srcRect/>
          <a:stretch>
            <a:fillRect/>
          </a:stretch>
        </p:blipFill>
        <p:spPr bwMode="auto">
          <a:xfrm>
            <a:off x="591146" y="5221880"/>
            <a:ext cx="2337780" cy="1636144"/>
          </a:xfrm>
          <a:prstGeom prst="rect">
            <a:avLst/>
          </a:prstGeom>
          <a:noFill/>
        </p:spPr>
      </p:pic>
      <p:pic>
        <p:nvPicPr>
          <p:cNvPr id="1027" name="Picture 3" descr="File:Zkip alibaba2.png">
            <a:hlinkClick r:id="rId4"/>
          </p:cNvPr>
          <p:cNvPicPr>
            <a:picLocks noChangeAspect="1" noChangeArrowheads="1"/>
          </p:cNvPicPr>
          <p:nvPr/>
        </p:nvPicPr>
        <p:blipFill>
          <a:blip r:embed="rId5"/>
          <a:srcRect/>
          <a:stretch>
            <a:fillRect/>
          </a:stretch>
        </p:blipFill>
        <p:spPr bwMode="auto">
          <a:xfrm>
            <a:off x="3500430" y="5070738"/>
            <a:ext cx="2200245" cy="1787286"/>
          </a:xfrm>
          <a:prstGeom prst="rect">
            <a:avLst/>
          </a:prstGeom>
          <a:noFill/>
        </p:spPr>
      </p:pic>
      <p:pic>
        <p:nvPicPr>
          <p:cNvPr id="1029" name="Picture 5" descr="File:Zkip alibaba3.png">
            <a:hlinkClick r:id="rId6"/>
          </p:cNvPr>
          <p:cNvPicPr>
            <a:picLocks noChangeAspect="1" noChangeArrowheads="1"/>
          </p:cNvPicPr>
          <p:nvPr/>
        </p:nvPicPr>
        <p:blipFill>
          <a:blip r:embed="rId7"/>
          <a:srcRect/>
          <a:stretch>
            <a:fillRect/>
          </a:stretch>
        </p:blipFill>
        <p:spPr bwMode="auto">
          <a:xfrm>
            <a:off x="6404352" y="4992370"/>
            <a:ext cx="2296720" cy="1865654"/>
          </a:xfrm>
          <a:prstGeom prst="rect">
            <a:avLst/>
          </a:prstGeom>
          <a:noFill/>
        </p:spPr>
      </p:pic>
      <p:sp>
        <p:nvSpPr>
          <p:cNvPr id="7" name="Slide Number Placeholder 6"/>
          <p:cNvSpPr>
            <a:spLocks noGrp="1"/>
          </p:cNvSpPr>
          <p:nvPr>
            <p:ph type="sldNum" sz="quarter" idx="12"/>
          </p:nvPr>
        </p:nvSpPr>
        <p:spPr/>
        <p:txBody>
          <a:bodyPr/>
          <a:lstStyle/>
          <a:p>
            <a:fld id="{954B39CF-1819-2C42-BB67-254B8396E70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SOA security standards </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954B39CF-1819-2C42-BB67-254B8396E70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 Standard Overview</a:t>
            </a:r>
          </a:p>
        </p:txBody>
      </p:sp>
      <p:sp>
        <p:nvSpPr>
          <p:cNvPr id="3" name="Text Placeholder 2"/>
          <p:cNvSpPr>
            <a:spLocks noGrp="1"/>
          </p:cNvSpPr>
          <p:nvPr>
            <p:ph type="body" idx="1"/>
          </p:nvPr>
        </p:nvSpPr>
        <p:spPr>
          <a:xfrm>
            <a:off x="457200" y="1142984"/>
            <a:ext cx="8229600" cy="2286016"/>
          </a:xfrm>
        </p:spPr>
        <p:txBody>
          <a:bodyPr>
            <a:normAutofit fontScale="85000" lnSpcReduction="20000"/>
          </a:bodyPr>
          <a:lstStyle/>
          <a:p>
            <a:pPr lvl="0"/>
            <a:r>
              <a:rPr lang="en-US" smtClean="0"/>
              <a:t>Standard Layer</a:t>
            </a:r>
            <a:endParaRPr lang="en-US" dirty="0" smtClean="0"/>
          </a:p>
          <a:p>
            <a:pPr lvl="1"/>
            <a:r>
              <a:rPr lang="en-US" dirty="0" smtClean="0"/>
              <a:t>Protocol Layer (HTTP, SMTP, FTP)</a:t>
            </a:r>
          </a:p>
          <a:p>
            <a:pPr lvl="1"/>
            <a:r>
              <a:rPr lang="en-US" dirty="0" smtClean="0"/>
              <a:t>Data Representation Layer (XML)</a:t>
            </a:r>
          </a:p>
          <a:p>
            <a:pPr lvl="1"/>
            <a:r>
              <a:rPr lang="en-US" dirty="0" smtClean="0"/>
              <a:t>Messaging Layer (SOAP)</a:t>
            </a:r>
          </a:p>
          <a:p>
            <a:pPr lvl="1"/>
            <a:r>
              <a:rPr lang="en-US" dirty="0" smtClean="0"/>
              <a:t>Description Layer (WSDL)</a:t>
            </a:r>
          </a:p>
          <a:p>
            <a:pPr lvl="1"/>
            <a:r>
              <a:rPr lang="en-US" dirty="0" smtClean="0"/>
              <a:t>Application Layer (Security, BPEL4WS, …)</a:t>
            </a:r>
          </a:p>
          <a:p>
            <a:pPr lvl="1"/>
            <a:endParaRPr lang="en-US" dirty="0" smtClean="0"/>
          </a:p>
        </p:txBody>
      </p:sp>
      <p:pic>
        <p:nvPicPr>
          <p:cNvPr id="4" name="Picture 3"/>
          <p:cNvPicPr/>
          <p:nvPr/>
        </p:nvPicPr>
        <p:blipFill>
          <a:blip r:embed="rId2"/>
          <a:srcRect/>
          <a:stretch>
            <a:fillRect/>
          </a:stretch>
        </p:blipFill>
        <p:spPr bwMode="auto">
          <a:xfrm>
            <a:off x="72699" y="3427519"/>
            <a:ext cx="9071333" cy="343050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954B39CF-1819-2C42-BB67-254B8396E70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Encryption and Signature</a:t>
            </a:r>
          </a:p>
        </p:txBody>
      </p:sp>
      <p:sp>
        <p:nvSpPr>
          <p:cNvPr id="3" name="Text Placeholder 2"/>
          <p:cNvSpPr>
            <a:spLocks noGrp="1"/>
          </p:cNvSpPr>
          <p:nvPr>
            <p:ph type="body" idx="1"/>
          </p:nvPr>
        </p:nvSpPr>
        <p:spPr/>
        <p:txBody>
          <a:bodyPr>
            <a:normAutofit fontScale="92500" lnSpcReduction="20000"/>
          </a:bodyPr>
          <a:lstStyle/>
          <a:p>
            <a:pPr lvl="0"/>
            <a:r>
              <a:rPr lang="en-US" dirty="0" smtClean="0"/>
              <a:t>Both XML encryption and signature are W3C recommended standards</a:t>
            </a:r>
          </a:p>
          <a:p>
            <a:pPr lvl="0"/>
            <a:r>
              <a:rPr lang="en-US" dirty="0" smtClean="0"/>
              <a:t>XML Encryption</a:t>
            </a:r>
          </a:p>
          <a:p>
            <a:pPr lvl="1"/>
            <a:r>
              <a:rPr lang="en-US" dirty="0" smtClean="0"/>
              <a:t>Define the process and format to encrypt data and represent the result in XML</a:t>
            </a:r>
          </a:p>
          <a:p>
            <a:pPr lvl="1"/>
            <a:r>
              <a:rPr lang="en-US" dirty="0" smtClean="0"/>
              <a:t>Available at </a:t>
            </a:r>
            <a:r>
              <a:rPr lang="en-US" dirty="0" smtClean="0">
                <a:hlinkClick r:id="rId2"/>
              </a:rPr>
              <a:t>http://www.w3.org/TR/xmlenc-core/</a:t>
            </a:r>
            <a:endParaRPr lang="en-US" dirty="0" smtClean="0"/>
          </a:p>
          <a:p>
            <a:pPr lvl="0"/>
            <a:r>
              <a:rPr lang="en-US" dirty="0" smtClean="0"/>
              <a:t>XML Signature</a:t>
            </a:r>
          </a:p>
          <a:p>
            <a:pPr lvl="1"/>
            <a:r>
              <a:rPr lang="en-US" dirty="0" smtClean="0"/>
              <a:t>Define the process and format to create XML-based digital signatures for any type of data including XML.</a:t>
            </a:r>
          </a:p>
          <a:p>
            <a:pPr lvl="1"/>
            <a:r>
              <a:rPr lang="en-US" dirty="0" smtClean="0"/>
              <a:t>Available at </a:t>
            </a:r>
            <a:r>
              <a:rPr lang="en-US" dirty="0" smtClean="0">
                <a:hlinkClick r:id="rId3"/>
              </a:rPr>
              <a:t>http://www.w3.org/TR/2008/REC-xmldsig-core-20080610/</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954B39CF-1819-2C42-BB67-254B8396E70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http://www.galexia.com/public/research/articles/research_articles00005.png"/>
          <p:cNvPicPr>
            <a:picLocks noChangeAspect="1" noChangeArrowheads="1"/>
          </p:cNvPicPr>
          <p:nvPr/>
        </p:nvPicPr>
        <p:blipFill>
          <a:blip r:embed="rId2"/>
          <a:srcRect/>
          <a:stretch>
            <a:fillRect/>
          </a:stretch>
        </p:blipFill>
        <p:spPr bwMode="auto">
          <a:xfrm>
            <a:off x="550074" y="1785926"/>
            <a:ext cx="8308206" cy="4521914"/>
          </a:xfrm>
          <a:prstGeom prst="rect">
            <a:avLst/>
          </a:prstGeom>
          <a:noFill/>
        </p:spPr>
      </p:pic>
      <p:sp>
        <p:nvSpPr>
          <p:cNvPr id="2" name="Title 1"/>
          <p:cNvSpPr>
            <a:spLocks noGrp="1"/>
          </p:cNvSpPr>
          <p:nvPr>
            <p:ph type="title"/>
          </p:nvPr>
        </p:nvSpPr>
        <p:spPr/>
        <p:txBody>
          <a:bodyPr/>
          <a:lstStyle/>
          <a:p>
            <a:r>
              <a:rPr lang="en-US" dirty="0" smtClean="0"/>
              <a:t>WS Security Standards Roadmap</a:t>
            </a:r>
            <a:endParaRPr lang="en-US" dirty="0"/>
          </a:p>
        </p:txBody>
      </p:sp>
      <p:sp>
        <p:nvSpPr>
          <p:cNvPr id="4" name="Slide Number Placeholder 3"/>
          <p:cNvSpPr>
            <a:spLocks noGrp="1"/>
          </p:cNvSpPr>
          <p:nvPr>
            <p:ph type="sldNum" sz="quarter" idx="12"/>
          </p:nvPr>
        </p:nvSpPr>
        <p:spPr/>
        <p:txBody>
          <a:bodyPr/>
          <a:lstStyle/>
          <a:p>
            <a:fld id="{954B39CF-1819-2C42-BB67-254B8396E708}" type="slidenum">
              <a:rPr lang="en-US" smtClean="0"/>
              <a:pPr/>
              <a:t>19</a:t>
            </a:fld>
            <a:endParaRPr lang="en-US"/>
          </a:p>
        </p:txBody>
      </p:sp>
      <p:sp>
        <p:nvSpPr>
          <p:cNvPr id="6" name="Rectangle 5"/>
          <p:cNvSpPr/>
          <p:nvPr/>
        </p:nvSpPr>
        <p:spPr>
          <a:xfrm>
            <a:off x="3857588" y="6429396"/>
            <a:ext cx="4357750" cy="246221"/>
          </a:xfrm>
          <a:prstGeom prst="rect">
            <a:avLst/>
          </a:prstGeom>
        </p:spPr>
        <p:txBody>
          <a:bodyPr wrap="square">
            <a:spAutoFit/>
          </a:bodyPr>
          <a:lstStyle/>
          <a:p>
            <a:r>
              <a:rPr lang="en-US" sz="1000" dirty="0" smtClean="0">
                <a:hlinkClick r:id="rId3"/>
              </a:rPr>
              <a:t>http://www.galexia.com/public/research/articles/research_articles-pa03.html</a:t>
            </a:r>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Cryptography techniques</a:t>
            </a:r>
          </a:p>
          <a:p>
            <a:pPr marL="514350" indent="-514350">
              <a:buFont typeface="+mj-lt"/>
              <a:buAutoNum type="arabicPeriod"/>
            </a:pPr>
            <a:r>
              <a:rPr lang="en-US" dirty="0" smtClean="0"/>
              <a:t>SOA security standards </a:t>
            </a:r>
          </a:p>
          <a:p>
            <a:pPr marL="514350" indent="-514350">
              <a:buFont typeface="+mj-lt"/>
              <a:buAutoNum type="arabicPeriod"/>
            </a:pPr>
            <a:r>
              <a:rPr lang="en-US" dirty="0" smtClean="0"/>
              <a:t>Three special topics</a:t>
            </a:r>
          </a:p>
          <a:p>
            <a:pPr marL="971550" lvl="1" indent="-514350">
              <a:buFont typeface="Arial" pitchFamily="34" charset="0"/>
              <a:buChar char="•"/>
            </a:pPr>
            <a:r>
              <a:rPr lang="en-US" dirty="0" smtClean="0"/>
              <a:t>Secure service discovery</a:t>
            </a:r>
          </a:p>
          <a:p>
            <a:pPr marL="971550" lvl="1" indent="-514350">
              <a:buFont typeface="Arial" pitchFamily="34" charset="0"/>
              <a:buChar char="•"/>
            </a:pPr>
            <a:r>
              <a:rPr lang="en-US" dirty="0" smtClean="0"/>
              <a:t>Data privacy in service composition</a:t>
            </a:r>
          </a:p>
          <a:p>
            <a:pPr marL="971550" lvl="1" indent="-514350">
              <a:buFont typeface="Arial" pitchFamily="34" charset="0"/>
              <a:buChar char="•"/>
            </a:pPr>
            <a:r>
              <a:rPr lang="en-US" dirty="0" smtClean="0"/>
              <a:t>Performance</a:t>
            </a:r>
          </a:p>
          <a:p>
            <a:pPr lvl="1"/>
            <a:endParaRPr lang="en-US" dirty="0"/>
          </a:p>
        </p:txBody>
      </p:sp>
      <p:sp>
        <p:nvSpPr>
          <p:cNvPr id="4" name="Slide Number Placeholder 3"/>
          <p:cNvSpPr>
            <a:spLocks noGrp="1"/>
          </p:cNvSpPr>
          <p:nvPr>
            <p:ph type="sldNum" sz="quarter" idx="12"/>
          </p:nvPr>
        </p:nvSpPr>
        <p:spPr/>
        <p:txBody>
          <a:bodyPr/>
          <a:lstStyle/>
          <a:p>
            <a:fld id="{954B39CF-1819-2C42-BB67-254B8396E70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WS-Security</a:t>
            </a:r>
          </a:p>
        </p:txBody>
      </p:sp>
      <p:sp>
        <p:nvSpPr>
          <p:cNvPr id="3" name="Text Placeholder 2"/>
          <p:cNvSpPr>
            <a:spLocks noGrp="1"/>
          </p:cNvSpPr>
          <p:nvPr>
            <p:ph type="body" idx="1"/>
          </p:nvPr>
        </p:nvSpPr>
        <p:spPr/>
        <p:txBody>
          <a:bodyPr>
            <a:normAutofit lnSpcReduction="10000"/>
          </a:bodyPr>
          <a:lstStyle/>
          <a:p>
            <a:pPr lvl="0"/>
            <a:r>
              <a:rPr lang="en-US" dirty="0" smtClean="0"/>
              <a:t>The OASIS standard for web service to secure SOAP message exchange</a:t>
            </a:r>
          </a:p>
          <a:p>
            <a:pPr lvl="1"/>
            <a:r>
              <a:rPr lang="en-US" dirty="0" smtClean="0"/>
              <a:t>Confidentiality with XML encryption</a:t>
            </a:r>
          </a:p>
          <a:p>
            <a:pPr lvl="1"/>
            <a:r>
              <a:rPr lang="en-US" dirty="0" smtClean="0"/>
              <a:t>Integrity with XML signature</a:t>
            </a:r>
          </a:p>
          <a:p>
            <a:pPr lvl="1"/>
            <a:r>
              <a:rPr lang="en-US" dirty="0" smtClean="0"/>
              <a:t>Provide end-to-end protection</a:t>
            </a:r>
          </a:p>
          <a:p>
            <a:pPr lvl="1"/>
            <a:r>
              <a:rPr lang="en-US" dirty="0" smtClean="0"/>
              <a:t>Incorporate security features in SOAP header</a:t>
            </a:r>
          </a:p>
          <a:p>
            <a:r>
              <a:rPr lang="en-US" dirty="0" smtClean="0"/>
              <a:t>Available at </a:t>
            </a:r>
            <a:r>
              <a:rPr lang="en-US" dirty="0" smtClean="0">
                <a:hlinkClick r:id="rId2"/>
              </a:rPr>
              <a:t>http://www.oasis-open.org/committees/download.php/16790/wss-v1.1-spec-os-SOAPMessageSecurity.pdf</a:t>
            </a:r>
            <a:endParaRPr lang="en-US" dirty="0" smtClean="0"/>
          </a:p>
        </p:txBody>
      </p:sp>
      <p:sp>
        <p:nvSpPr>
          <p:cNvPr id="4" name="Slide Number Placeholder 3"/>
          <p:cNvSpPr>
            <a:spLocks noGrp="1"/>
          </p:cNvSpPr>
          <p:nvPr>
            <p:ph type="sldNum" sz="quarter" idx="12"/>
          </p:nvPr>
        </p:nvSpPr>
        <p:spPr/>
        <p:txBody>
          <a:bodyPr/>
          <a:lstStyle/>
          <a:p>
            <a:fld id="{954B39CF-1819-2C42-BB67-254B8396E70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00298" cy="1143000"/>
          </a:xfrm>
        </p:spPr>
        <p:txBody>
          <a:bodyPr>
            <a:normAutofit/>
          </a:bodyPr>
          <a:lstStyle/>
          <a:p>
            <a:r>
              <a:rPr lang="en-US" sz="3600" dirty="0" smtClean="0"/>
              <a:t>WS-Security</a:t>
            </a:r>
          </a:p>
        </p:txBody>
      </p:sp>
      <p:pic>
        <p:nvPicPr>
          <p:cNvPr id="23553" name="Picture 1"/>
          <p:cNvPicPr>
            <a:picLocks noChangeAspect="1" noChangeArrowheads="1"/>
          </p:cNvPicPr>
          <p:nvPr/>
        </p:nvPicPr>
        <p:blipFill>
          <a:blip r:embed="rId2"/>
          <a:srcRect/>
          <a:stretch>
            <a:fillRect/>
          </a:stretch>
        </p:blipFill>
        <p:spPr bwMode="auto">
          <a:xfrm>
            <a:off x="2786050" y="18142"/>
            <a:ext cx="6357950" cy="2839354"/>
          </a:xfrm>
          <a:prstGeom prst="rect">
            <a:avLst/>
          </a:prstGeom>
          <a:noFill/>
          <a:ln w="9525">
            <a:noFill/>
            <a:miter lim="800000"/>
            <a:headEnd/>
            <a:tailEnd/>
          </a:ln>
          <a:effectLst/>
        </p:spPr>
      </p:pic>
      <p:pic>
        <p:nvPicPr>
          <p:cNvPr id="23554" name="Picture 2"/>
          <p:cNvPicPr>
            <a:picLocks noChangeAspect="1" noChangeArrowheads="1"/>
          </p:cNvPicPr>
          <p:nvPr/>
        </p:nvPicPr>
        <p:blipFill>
          <a:blip r:embed="rId3"/>
          <a:srcRect/>
          <a:stretch>
            <a:fillRect/>
          </a:stretch>
        </p:blipFill>
        <p:spPr bwMode="auto">
          <a:xfrm>
            <a:off x="2786050" y="2871227"/>
            <a:ext cx="6357950" cy="3986773"/>
          </a:xfrm>
          <a:prstGeom prst="rect">
            <a:avLst/>
          </a:prstGeom>
          <a:noFill/>
          <a:ln w="9525">
            <a:noFill/>
            <a:miter lim="800000"/>
            <a:headEnd/>
            <a:tailEnd/>
          </a:ln>
          <a:effectLst/>
        </p:spPr>
      </p:pic>
      <p:sp>
        <p:nvSpPr>
          <p:cNvPr id="6" name="Rectangle 5"/>
          <p:cNvSpPr/>
          <p:nvPr/>
        </p:nvSpPr>
        <p:spPr>
          <a:xfrm>
            <a:off x="2786050" y="1011206"/>
            <a:ext cx="6215106" cy="846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6"/>
          <p:cNvSpPr/>
          <p:nvPr/>
        </p:nvSpPr>
        <p:spPr>
          <a:xfrm>
            <a:off x="2786050" y="1857364"/>
            <a:ext cx="6215106" cy="3643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Rectangle 7"/>
          <p:cNvSpPr/>
          <p:nvPr/>
        </p:nvSpPr>
        <p:spPr>
          <a:xfrm>
            <a:off x="3286116" y="3178826"/>
            <a:ext cx="5572164" cy="21431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Rectangle 8"/>
          <p:cNvSpPr/>
          <p:nvPr/>
        </p:nvSpPr>
        <p:spPr>
          <a:xfrm>
            <a:off x="3286116" y="4339764"/>
            <a:ext cx="5572164" cy="21431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11" name="Straight Arrow Connector 10"/>
          <p:cNvCxnSpPr/>
          <p:nvPr/>
        </p:nvCxnSpPr>
        <p:spPr>
          <a:xfrm rot="5400000" flipH="1" flipV="1">
            <a:off x="1726156" y="1797602"/>
            <a:ext cx="1214446" cy="905342"/>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139665" y="2577108"/>
            <a:ext cx="2003443" cy="923330"/>
          </a:xfrm>
          <a:prstGeom prst="rect">
            <a:avLst/>
          </a:prstGeom>
          <a:noFill/>
        </p:spPr>
        <p:txBody>
          <a:bodyPr wrap="square" rtlCol="0">
            <a:spAutoFit/>
          </a:bodyPr>
          <a:lstStyle/>
          <a:p>
            <a:r>
              <a:rPr lang="en-US" altLang="zh-CN" dirty="0" smtClean="0"/>
              <a:t>Security Token provides encoded </a:t>
            </a:r>
          </a:p>
          <a:p>
            <a:r>
              <a:rPr lang="en-US" altLang="zh-CN" dirty="0" smtClean="0"/>
              <a:t>username</a:t>
            </a:r>
            <a:endParaRPr lang="zh-CN" altLang="en-US" dirty="0"/>
          </a:p>
        </p:txBody>
      </p:sp>
      <p:cxnSp>
        <p:nvCxnSpPr>
          <p:cNvPr id="13" name="Straight Arrow Connector 12"/>
          <p:cNvCxnSpPr/>
          <p:nvPr/>
        </p:nvCxnSpPr>
        <p:spPr>
          <a:xfrm flipV="1">
            <a:off x="1880708" y="3178826"/>
            <a:ext cx="905342" cy="514607"/>
          </a:xfrm>
          <a:prstGeom prst="straightConnector1">
            <a:avLst/>
          </a:prstGeom>
          <a:ln>
            <a:solidFill>
              <a:srgbClr val="FF0000"/>
            </a:solidFill>
            <a:tailEnd type="arrow"/>
          </a:ln>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285720" y="3693433"/>
            <a:ext cx="1594988" cy="646331"/>
          </a:xfrm>
          <a:prstGeom prst="rect">
            <a:avLst/>
          </a:prstGeom>
          <a:noFill/>
        </p:spPr>
        <p:txBody>
          <a:bodyPr wrap="none" rtlCol="0">
            <a:spAutoFit/>
          </a:bodyPr>
          <a:lstStyle/>
          <a:p>
            <a:r>
              <a:rPr lang="en-US" altLang="zh-CN" dirty="0" smtClean="0"/>
              <a:t>XML Signature </a:t>
            </a:r>
          </a:p>
          <a:p>
            <a:r>
              <a:rPr lang="en-US" altLang="zh-CN" dirty="0" smtClean="0"/>
              <a:t>for Integrity</a:t>
            </a:r>
            <a:endParaRPr lang="zh-CN" altLang="en-US" dirty="0"/>
          </a:p>
        </p:txBody>
      </p:sp>
      <p:cxnSp>
        <p:nvCxnSpPr>
          <p:cNvPr id="15" name="Straight Arrow Connector 14"/>
          <p:cNvCxnSpPr>
            <a:stCxn id="16" idx="3"/>
            <a:endCxn id="8" idx="1"/>
          </p:cNvCxnSpPr>
          <p:nvPr/>
        </p:nvCxnSpPr>
        <p:spPr>
          <a:xfrm flipV="1">
            <a:off x="2078198" y="3285983"/>
            <a:ext cx="1207918" cy="1591261"/>
          </a:xfrm>
          <a:prstGeom prst="straightConnector1">
            <a:avLst/>
          </a:prstGeom>
          <a:ln>
            <a:solidFill>
              <a:schemeClr val="tx2">
                <a:lumMod val="60000"/>
                <a:lumOff val="40000"/>
              </a:schemeClr>
            </a:solidFill>
            <a:tailEnd type="arrow"/>
          </a:ln>
        </p:spPr>
        <p:style>
          <a:lnRef idx="3">
            <a:schemeClr val="accent5"/>
          </a:lnRef>
          <a:fillRef idx="0">
            <a:schemeClr val="accent5"/>
          </a:fillRef>
          <a:effectRef idx="2">
            <a:schemeClr val="accent5"/>
          </a:effectRef>
          <a:fontRef idx="minor">
            <a:schemeClr val="tx1"/>
          </a:fontRef>
        </p:style>
      </p:cxnSp>
      <p:sp>
        <p:nvSpPr>
          <p:cNvPr id="16" name="TextBox 15"/>
          <p:cNvSpPr txBox="1"/>
          <p:nvPr/>
        </p:nvSpPr>
        <p:spPr>
          <a:xfrm>
            <a:off x="285720" y="4554078"/>
            <a:ext cx="1792478" cy="646331"/>
          </a:xfrm>
          <a:prstGeom prst="rect">
            <a:avLst/>
          </a:prstGeom>
          <a:noFill/>
        </p:spPr>
        <p:txBody>
          <a:bodyPr wrap="none" rtlCol="0">
            <a:spAutoFit/>
          </a:bodyPr>
          <a:lstStyle/>
          <a:p>
            <a:r>
              <a:rPr lang="en-US" altLang="zh-CN" dirty="0" smtClean="0"/>
              <a:t>Only S11:Body is </a:t>
            </a:r>
          </a:p>
          <a:p>
            <a:r>
              <a:rPr lang="en-US" altLang="zh-CN" dirty="0" smtClean="0"/>
              <a:t>signed</a:t>
            </a:r>
            <a:endParaRPr lang="zh-CN" altLang="en-US" dirty="0"/>
          </a:p>
        </p:txBody>
      </p:sp>
      <p:cxnSp>
        <p:nvCxnSpPr>
          <p:cNvPr id="17" name="Straight Arrow Connector 16"/>
          <p:cNvCxnSpPr>
            <a:endCxn id="9" idx="1"/>
          </p:cNvCxnSpPr>
          <p:nvPr/>
        </p:nvCxnSpPr>
        <p:spPr>
          <a:xfrm flipV="1">
            <a:off x="1857388" y="4446921"/>
            <a:ext cx="1428728" cy="1196657"/>
          </a:xfrm>
          <a:prstGeom prst="straightConnector1">
            <a:avLst/>
          </a:prstGeom>
          <a:ln>
            <a:solidFill>
              <a:schemeClr val="tx2">
                <a:lumMod val="60000"/>
                <a:lumOff val="40000"/>
              </a:schemeClr>
            </a:solidFill>
            <a:tailEnd type="arrow"/>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211103" y="5643578"/>
            <a:ext cx="1646285" cy="369332"/>
          </a:xfrm>
          <a:prstGeom prst="rect">
            <a:avLst/>
          </a:prstGeom>
          <a:noFill/>
        </p:spPr>
        <p:txBody>
          <a:bodyPr wrap="none" rtlCol="0">
            <a:spAutoFit/>
          </a:bodyPr>
          <a:lstStyle/>
          <a:p>
            <a:r>
              <a:rPr lang="en-US" altLang="zh-CN" dirty="0" smtClean="0"/>
              <a:t>Signature Value</a:t>
            </a:r>
            <a:endParaRPr lang="zh-CN" altLang="en-US" dirty="0"/>
          </a:p>
        </p:txBody>
      </p:sp>
      <p:sp>
        <p:nvSpPr>
          <p:cNvPr id="19" name="Rectangle 18"/>
          <p:cNvSpPr/>
          <p:nvPr/>
        </p:nvSpPr>
        <p:spPr>
          <a:xfrm>
            <a:off x="2500298" y="500042"/>
            <a:ext cx="6643734" cy="535785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20" name="Straight Arrow Connector 19"/>
          <p:cNvCxnSpPr/>
          <p:nvPr/>
        </p:nvCxnSpPr>
        <p:spPr>
          <a:xfrm flipV="1">
            <a:off x="2154088" y="1011207"/>
            <a:ext cx="346210" cy="631843"/>
          </a:xfrm>
          <a:prstGeom prst="straightConnector1">
            <a:avLst/>
          </a:prstGeom>
          <a:ln>
            <a:solidFill>
              <a:srgbClr val="00B050"/>
            </a:solidFill>
            <a:tailEnd type="arrow"/>
          </a:ln>
        </p:spPr>
        <p:style>
          <a:lnRef idx="3">
            <a:schemeClr val="accent5"/>
          </a:lnRef>
          <a:fillRef idx="0">
            <a:schemeClr val="accent5"/>
          </a:fillRef>
          <a:effectRef idx="2">
            <a:schemeClr val="accent5"/>
          </a:effectRef>
          <a:fontRef idx="minor">
            <a:schemeClr val="tx1"/>
          </a:fontRef>
        </p:style>
      </p:cxnSp>
      <p:sp>
        <p:nvSpPr>
          <p:cNvPr id="21" name="TextBox 20"/>
          <p:cNvSpPr txBox="1"/>
          <p:nvPr/>
        </p:nvSpPr>
        <p:spPr>
          <a:xfrm>
            <a:off x="35688" y="1181385"/>
            <a:ext cx="2118400" cy="923330"/>
          </a:xfrm>
          <a:prstGeom prst="rect">
            <a:avLst/>
          </a:prstGeom>
          <a:noFill/>
        </p:spPr>
        <p:txBody>
          <a:bodyPr wrap="none" rtlCol="0">
            <a:spAutoFit/>
          </a:bodyPr>
          <a:lstStyle/>
          <a:p>
            <a:r>
              <a:rPr lang="en-US" altLang="zh-CN" dirty="0" smtClean="0"/>
              <a:t>Security features are</a:t>
            </a:r>
          </a:p>
          <a:p>
            <a:r>
              <a:rPr lang="en-US" altLang="zh-CN" dirty="0" smtClean="0"/>
              <a:t>Incorporated in the </a:t>
            </a:r>
          </a:p>
          <a:p>
            <a:r>
              <a:rPr lang="en-US" altLang="zh-CN" dirty="0" smtClean="0"/>
              <a:t>SOAP header</a:t>
            </a:r>
            <a:endParaRPr lang="zh-CN" altLang="en-US" dirty="0"/>
          </a:p>
        </p:txBody>
      </p:sp>
      <p:sp>
        <p:nvSpPr>
          <p:cNvPr id="22" name="Slide Number Placeholder 21"/>
          <p:cNvSpPr>
            <a:spLocks noGrp="1"/>
          </p:cNvSpPr>
          <p:nvPr>
            <p:ph type="sldNum" sz="quarter" idx="12"/>
          </p:nvPr>
        </p:nvSpPr>
        <p:spPr/>
        <p:txBody>
          <a:bodyPr/>
          <a:lstStyle/>
          <a:p>
            <a:fld id="{954B39CF-1819-2C42-BB67-254B8396E70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WS-Trust</a:t>
            </a:r>
          </a:p>
        </p:txBody>
      </p:sp>
      <p:sp>
        <p:nvSpPr>
          <p:cNvPr id="3" name="Text Placeholder 2"/>
          <p:cNvSpPr>
            <a:spLocks noGrp="1"/>
          </p:cNvSpPr>
          <p:nvPr>
            <p:ph type="body" idx="1"/>
          </p:nvPr>
        </p:nvSpPr>
        <p:spPr/>
        <p:txBody>
          <a:bodyPr>
            <a:normAutofit/>
          </a:bodyPr>
          <a:lstStyle/>
          <a:p>
            <a:pPr lvl="0"/>
            <a:r>
              <a:rPr lang="en-US" dirty="0" smtClean="0"/>
              <a:t>WS-Trust extends WS-Security</a:t>
            </a:r>
          </a:p>
          <a:p>
            <a:pPr lvl="1"/>
            <a:r>
              <a:rPr lang="en-US" dirty="0" smtClean="0"/>
              <a:t>Define </a:t>
            </a:r>
            <a:r>
              <a:rPr lang="en-US" b="1" dirty="0" smtClean="0"/>
              <a:t>Security Token Service (STS)</a:t>
            </a:r>
            <a:r>
              <a:rPr lang="en-US" dirty="0" smtClean="0"/>
              <a:t> to issue, renew, and validate security tokens</a:t>
            </a:r>
          </a:p>
          <a:p>
            <a:pPr lvl="1"/>
            <a:r>
              <a:rPr lang="en-US" dirty="0" smtClean="0"/>
              <a:t>Define Token Request and Token Response messages, as well as the ways to establish, assess, and broker trust relationships between participants in a secure message exchange</a:t>
            </a:r>
            <a:r>
              <a:rPr lang="en-US" altLang="zh-CN" dirty="0" smtClean="0"/>
              <a:t>. </a:t>
            </a:r>
            <a:endParaRPr lang="en-US" dirty="0" smtClean="0"/>
          </a:p>
          <a:p>
            <a:pPr lvl="0"/>
            <a:r>
              <a:rPr lang="en-US" dirty="0" smtClean="0"/>
              <a:t>Available at </a:t>
            </a:r>
            <a:r>
              <a:rPr lang="en-US" dirty="0" smtClean="0">
                <a:hlinkClick r:id="rId2"/>
              </a:rPr>
              <a:t>http://docs.oasis-open.org/ws-sx/ws-trust/v1.4/os/ws-trust-1.4-spec-os.pdf</a:t>
            </a:r>
            <a:endParaRPr lang="en-US" dirty="0" smtClean="0"/>
          </a:p>
          <a:p>
            <a:pPr lvl="0"/>
            <a:endParaRPr lang="en-US" dirty="0" smtClean="0"/>
          </a:p>
        </p:txBody>
      </p:sp>
      <p:sp>
        <p:nvSpPr>
          <p:cNvPr id="4" name="Slide Number Placeholder 3"/>
          <p:cNvSpPr>
            <a:spLocks noGrp="1"/>
          </p:cNvSpPr>
          <p:nvPr>
            <p:ph type="sldNum" sz="quarter" idx="12"/>
          </p:nvPr>
        </p:nvSpPr>
        <p:spPr/>
        <p:txBody>
          <a:bodyPr/>
          <a:lstStyle/>
          <a:p>
            <a:fld id="{954B39CF-1819-2C42-BB67-254B8396E70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a:t>
            </a:r>
            <a:r>
              <a:rPr lang="en-US" dirty="0" err="1" smtClean="0"/>
              <a:t>SecureConversation</a:t>
            </a:r>
            <a:endParaRPr lang="en-US" dirty="0" smtClean="0"/>
          </a:p>
        </p:txBody>
      </p:sp>
      <p:sp>
        <p:nvSpPr>
          <p:cNvPr id="3" name="Text Placeholder 2"/>
          <p:cNvSpPr>
            <a:spLocks noGrp="1"/>
          </p:cNvSpPr>
          <p:nvPr>
            <p:ph type="body" idx="1"/>
          </p:nvPr>
        </p:nvSpPr>
        <p:spPr/>
        <p:txBody>
          <a:bodyPr>
            <a:normAutofit fontScale="92500" lnSpcReduction="10000"/>
          </a:bodyPr>
          <a:lstStyle/>
          <a:p>
            <a:pPr lvl="0"/>
            <a:r>
              <a:rPr lang="en-US" dirty="0" smtClean="0"/>
              <a:t>WS-</a:t>
            </a:r>
            <a:r>
              <a:rPr lang="en-US" dirty="0" err="1" smtClean="0"/>
              <a:t>SecureConversation</a:t>
            </a:r>
            <a:r>
              <a:rPr lang="en-US" dirty="0" smtClean="0"/>
              <a:t> extends WS-Security</a:t>
            </a:r>
          </a:p>
          <a:p>
            <a:pPr lvl="1"/>
            <a:r>
              <a:rPr lang="en-US" dirty="0" smtClean="0"/>
              <a:t>Define</a:t>
            </a:r>
            <a:r>
              <a:rPr lang="en-US" altLang="zh-CN" dirty="0" smtClean="0"/>
              <a:t> security context for better performance and security</a:t>
            </a:r>
          </a:p>
          <a:p>
            <a:pPr lvl="1"/>
            <a:r>
              <a:rPr lang="en-US" altLang="zh-CN" dirty="0" smtClean="0"/>
              <a:t> Define the establishment and sharing of security context, and session key derivation from the negotiated common secret.</a:t>
            </a:r>
          </a:p>
          <a:p>
            <a:pPr lvl="0"/>
            <a:r>
              <a:rPr lang="en-US" dirty="0" smtClean="0"/>
              <a:t>Available at </a:t>
            </a:r>
            <a:r>
              <a:rPr lang="en-US" dirty="0" smtClean="0">
                <a:hlinkClick r:id="rId2"/>
              </a:rPr>
              <a:t>http://download.boulder.ibm.com/ibmdl/pub/software/dw/specs/ws-secon/ws-secureconversation.pdf</a:t>
            </a:r>
            <a:endParaRPr lang="en-US" dirty="0" smtClean="0"/>
          </a:p>
        </p:txBody>
      </p:sp>
      <p:sp>
        <p:nvSpPr>
          <p:cNvPr id="4" name="Slide Number Placeholder 3"/>
          <p:cNvSpPr>
            <a:spLocks noGrp="1"/>
          </p:cNvSpPr>
          <p:nvPr>
            <p:ph type="sldNum" sz="quarter" idx="12"/>
          </p:nvPr>
        </p:nvSpPr>
        <p:spPr/>
        <p:txBody>
          <a:bodyPr/>
          <a:lstStyle/>
          <a:p>
            <a:fld id="{954B39CF-1819-2C42-BB67-254B8396E70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Policies</a:t>
            </a:r>
          </a:p>
        </p:txBody>
      </p:sp>
      <p:sp>
        <p:nvSpPr>
          <p:cNvPr id="3" name="Text Placeholder 2"/>
          <p:cNvSpPr>
            <a:spLocks noGrp="1"/>
          </p:cNvSpPr>
          <p:nvPr>
            <p:ph type="body" idx="1"/>
          </p:nvPr>
        </p:nvSpPr>
        <p:spPr>
          <a:xfrm>
            <a:off x="457200" y="1600200"/>
            <a:ext cx="8229600" cy="4686320"/>
          </a:xfrm>
        </p:spPr>
        <p:txBody>
          <a:bodyPr>
            <a:normAutofit fontScale="85000" lnSpcReduction="20000"/>
          </a:bodyPr>
          <a:lstStyle/>
          <a:p>
            <a:r>
              <a:rPr lang="en-US" dirty="0" smtClean="0"/>
              <a:t>WS-Policy </a:t>
            </a:r>
          </a:p>
          <a:p>
            <a:pPr lvl="1"/>
            <a:r>
              <a:rPr lang="en-US" dirty="0" smtClean="0"/>
              <a:t>allows web services to specify their policies using XML, and web service consumers to specify their policy requirements.</a:t>
            </a:r>
            <a:r>
              <a:rPr lang="en-US" altLang="zh-CN" dirty="0" smtClean="0"/>
              <a:t> </a:t>
            </a:r>
            <a:endParaRPr lang="en-US" dirty="0" smtClean="0"/>
          </a:p>
          <a:p>
            <a:pPr lvl="1"/>
            <a:r>
              <a:rPr lang="en-US" dirty="0" smtClean="0"/>
              <a:t>Available at </a:t>
            </a:r>
            <a:r>
              <a:rPr lang="en-US" dirty="0" smtClean="0">
                <a:hlinkClick r:id="rId2"/>
              </a:rPr>
              <a:t>http://www.w3.org/TR/ws-policy/</a:t>
            </a:r>
            <a:endParaRPr lang="en-US" dirty="0" smtClean="0"/>
          </a:p>
          <a:p>
            <a:r>
              <a:rPr lang="en-US" dirty="0" smtClean="0"/>
              <a:t>XAMCL</a:t>
            </a:r>
          </a:p>
          <a:p>
            <a:pPr lvl="1"/>
            <a:r>
              <a:rPr lang="en-US" dirty="0" err="1" smtClean="0"/>
              <a:t>eXtensible</a:t>
            </a:r>
            <a:r>
              <a:rPr lang="en-US" dirty="0" smtClean="0"/>
              <a:t> Access Control Markup Language (XACML) focuses on the specification of access control policies</a:t>
            </a:r>
          </a:p>
          <a:p>
            <a:pPr lvl="1"/>
            <a:r>
              <a:rPr lang="en-US" dirty="0" smtClean="0"/>
              <a:t>Available at </a:t>
            </a:r>
            <a:r>
              <a:rPr lang="en-US" dirty="0" smtClean="0">
                <a:hlinkClick r:id="rId3"/>
              </a:rPr>
              <a:t>http://www.oasis-open.org/committees/tc_home.php?wg_abbrev=xacml</a:t>
            </a:r>
            <a:endParaRPr lang="en-US" dirty="0" smtClean="0"/>
          </a:p>
          <a:p>
            <a:r>
              <a:rPr lang="en-US" dirty="0" smtClean="0"/>
              <a:t>The list for WS standards can be find at </a:t>
            </a:r>
            <a:r>
              <a:rPr lang="en-US" dirty="0" smtClean="0">
                <a:hlinkClick r:id="rId4"/>
              </a:rPr>
              <a:t>http://en.wikipedia.org/wiki/List_of_Web_service_specifications</a:t>
            </a:r>
            <a:endParaRPr lang="en-US" dirty="0" smtClean="0"/>
          </a:p>
          <a:p>
            <a:pPr lvl="1"/>
            <a:endParaRPr lang="en-US" dirty="0" smtClean="0"/>
          </a:p>
          <a:p>
            <a:pPr lvl="0"/>
            <a:endParaRPr lang="en-US" dirty="0" smtClean="0"/>
          </a:p>
        </p:txBody>
      </p:sp>
      <p:sp>
        <p:nvSpPr>
          <p:cNvPr id="4" name="Slide Number Placeholder 3"/>
          <p:cNvSpPr>
            <a:spLocks noGrp="1"/>
          </p:cNvSpPr>
          <p:nvPr>
            <p:ph type="sldNum" sz="quarter" idx="12"/>
          </p:nvPr>
        </p:nvSpPr>
        <p:spPr/>
        <p:txBody>
          <a:bodyPr/>
          <a:lstStyle/>
          <a:p>
            <a:fld id="{954B39CF-1819-2C42-BB67-254B8396E70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084525"/>
          </a:xfrm>
        </p:spPr>
        <p:txBody>
          <a:bodyPr>
            <a:normAutofit/>
          </a:bodyPr>
          <a:lstStyle/>
          <a:p>
            <a:pPr lvl="0"/>
            <a:r>
              <a:rPr lang="en-US" dirty="0" smtClean="0"/>
              <a:t>Three special topics</a:t>
            </a:r>
            <a:br>
              <a:rPr lang="en-US" dirty="0" smtClean="0"/>
            </a:br>
            <a:r>
              <a:rPr lang="en-US" dirty="0" smtClean="0"/>
              <a:t/>
            </a:r>
            <a:br>
              <a:rPr lang="en-US" dirty="0" smtClean="0"/>
            </a:br>
            <a:endParaRPr lang="en-US" dirty="0"/>
          </a:p>
        </p:txBody>
      </p:sp>
      <p:sp>
        <p:nvSpPr>
          <p:cNvPr id="6" name="Rectangle 5"/>
          <p:cNvSpPr/>
          <p:nvPr/>
        </p:nvSpPr>
        <p:spPr>
          <a:xfrm>
            <a:off x="685800" y="3500438"/>
            <a:ext cx="7772400" cy="1384995"/>
          </a:xfrm>
          <a:prstGeom prst="rect">
            <a:avLst/>
          </a:prstGeom>
        </p:spPr>
        <p:txBody>
          <a:bodyPr wrap="square">
            <a:spAutoFit/>
          </a:bodyPr>
          <a:lstStyle/>
          <a:p>
            <a:pPr marL="398463" indent="-398463">
              <a:buFont typeface="Arial" pitchFamily="34" charset="0"/>
              <a:buChar char="•"/>
            </a:pPr>
            <a:r>
              <a:rPr lang="en-US" sz="2800" dirty="0" smtClean="0">
                <a:solidFill>
                  <a:prstClr val="black"/>
                </a:solidFill>
                <a:ea typeface="+mj-ea"/>
                <a:cs typeface="+mj-cs"/>
              </a:rPr>
              <a:t>Secure service discovery</a:t>
            </a:r>
          </a:p>
          <a:p>
            <a:pPr marL="398463" indent="-398463">
              <a:buFont typeface="Arial" pitchFamily="34" charset="0"/>
              <a:buChar char="•"/>
            </a:pPr>
            <a:r>
              <a:rPr lang="en-US" sz="2800" dirty="0" smtClean="0">
                <a:solidFill>
                  <a:prstClr val="black"/>
                </a:solidFill>
                <a:ea typeface="+mj-ea"/>
                <a:cs typeface="+mj-cs"/>
              </a:rPr>
              <a:t>Data privacy in service composition</a:t>
            </a:r>
          </a:p>
          <a:p>
            <a:pPr marL="398463" indent="-398463">
              <a:buFont typeface="Arial" pitchFamily="34" charset="0"/>
              <a:buChar char="•"/>
            </a:pPr>
            <a:r>
              <a:rPr lang="en-US" sz="2800" dirty="0" smtClean="0">
                <a:solidFill>
                  <a:prstClr val="black"/>
                </a:solidFill>
                <a:ea typeface="+mj-ea"/>
                <a:cs typeface="+mj-cs"/>
              </a:rPr>
              <a:t>Performance</a:t>
            </a:r>
            <a:endParaRPr lang="en-US" sz="1200" dirty="0"/>
          </a:p>
        </p:txBody>
      </p:sp>
      <p:sp>
        <p:nvSpPr>
          <p:cNvPr id="7" name="Slide Number Placeholder 6"/>
          <p:cNvSpPr>
            <a:spLocks noGrp="1"/>
          </p:cNvSpPr>
          <p:nvPr>
            <p:ph type="sldNum" sz="quarter" idx="12"/>
          </p:nvPr>
        </p:nvSpPr>
        <p:spPr/>
        <p:txBody>
          <a:bodyPr/>
          <a:lstStyle/>
          <a:p>
            <a:fld id="{954B39CF-1819-2C42-BB67-254B8396E70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rchitecture.jpg"/>
          <p:cNvPicPr>
            <a:picLocks noChangeAspect="1"/>
          </p:cNvPicPr>
          <p:nvPr/>
        </p:nvPicPr>
        <p:blipFill>
          <a:blip r:embed="rId2"/>
          <a:stretch>
            <a:fillRect/>
          </a:stretch>
        </p:blipFill>
        <p:spPr>
          <a:xfrm>
            <a:off x="1714480" y="3786190"/>
            <a:ext cx="5715040" cy="3071810"/>
          </a:xfrm>
          <a:prstGeom prst="rect">
            <a:avLst/>
          </a:prstGeom>
        </p:spPr>
      </p:pic>
      <p:sp>
        <p:nvSpPr>
          <p:cNvPr id="2" name="Title 1"/>
          <p:cNvSpPr>
            <a:spLocks noGrp="1"/>
          </p:cNvSpPr>
          <p:nvPr>
            <p:ph type="title"/>
          </p:nvPr>
        </p:nvSpPr>
        <p:spPr/>
        <p:txBody>
          <a:bodyPr/>
          <a:lstStyle/>
          <a:p>
            <a:r>
              <a:rPr lang="en-US" smtClean="0"/>
              <a:t>Service Discovery</a:t>
            </a:r>
            <a:endParaRPr lang="en-US" dirty="0"/>
          </a:p>
        </p:txBody>
      </p:sp>
      <p:sp>
        <p:nvSpPr>
          <p:cNvPr id="3" name="Content Placeholder 2"/>
          <p:cNvSpPr>
            <a:spLocks noGrp="1"/>
          </p:cNvSpPr>
          <p:nvPr>
            <p:ph idx="1"/>
          </p:nvPr>
        </p:nvSpPr>
        <p:spPr>
          <a:xfrm>
            <a:off x="457200" y="1417638"/>
            <a:ext cx="8472518" cy="2368552"/>
          </a:xfrm>
        </p:spPr>
        <p:txBody>
          <a:bodyPr>
            <a:normAutofit fontScale="85000" lnSpcReduction="20000"/>
          </a:bodyPr>
          <a:lstStyle/>
          <a:p>
            <a:r>
              <a:rPr lang="en-US" dirty="0" smtClean="0"/>
              <a:t>The service provider (SP) registers the service to the service directory (SD)</a:t>
            </a:r>
          </a:p>
          <a:p>
            <a:r>
              <a:rPr lang="en-US" dirty="0" smtClean="0"/>
              <a:t>The service requester (SR) requests services from SD, which searches all registered services and returns the matched service</a:t>
            </a:r>
          </a:p>
          <a:p>
            <a:r>
              <a:rPr lang="en-US" dirty="0" smtClean="0"/>
              <a:t>The SR interacts with the matched service</a:t>
            </a:r>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Security Challenges in Service Discovery</a:t>
            </a:r>
            <a:endParaRPr lang="en-US" sz="3600"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The service registration should be protected</a:t>
            </a:r>
          </a:p>
          <a:p>
            <a:pPr lvl="1"/>
            <a:r>
              <a:rPr lang="en-US" dirty="0" smtClean="0"/>
              <a:t>The confidentiality and integrity of the service registration should be protected</a:t>
            </a:r>
          </a:p>
          <a:p>
            <a:pPr lvl="2"/>
            <a:r>
              <a:rPr lang="en-US" dirty="0" smtClean="0"/>
              <a:t>XML Encryption, XML Signature</a:t>
            </a:r>
          </a:p>
          <a:p>
            <a:pPr lvl="1"/>
            <a:r>
              <a:rPr lang="en-US" dirty="0" smtClean="0"/>
              <a:t>The access to the service registration should be restricted and authorized</a:t>
            </a:r>
          </a:p>
          <a:p>
            <a:pPr lvl="2"/>
            <a:r>
              <a:rPr lang="en-US" dirty="0" smtClean="0"/>
              <a:t>WS-Trust, XAMCL</a:t>
            </a:r>
          </a:p>
          <a:p>
            <a:endParaRPr lang="en-US" dirty="0" smtClean="0">
              <a:solidFill>
                <a:srgbClr val="FF0000"/>
              </a:solidFill>
            </a:endParaRPr>
          </a:p>
          <a:p>
            <a:r>
              <a:rPr lang="en-US" dirty="0" smtClean="0">
                <a:solidFill>
                  <a:srgbClr val="FF0000"/>
                </a:solidFill>
              </a:rPr>
              <a:t>Problem: Whether the above security mechanisms are sufficient for the protection of service registration?</a:t>
            </a:r>
          </a:p>
        </p:txBody>
      </p:sp>
      <p:sp>
        <p:nvSpPr>
          <p:cNvPr id="4" name="灯片编号占位符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Security Challenges in Service Discovery (cont.)</a:t>
            </a:r>
            <a:endParaRPr lang="en-US" sz="3200" dirty="0"/>
          </a:p>
        </p:txBody>
      </p:sp>
      <p:sp>
        <p:nvSpPr>
          <p:cNvPr id="3" name="Content Placeholder 2"/>
          <p:cNvSpPr>
            <a:spLocks noGrp="1"/>
          </p:cNvSpPr>
          <p:nvPr>
            <p:ph idx="1"/>
          </p:nvPr>
        </p:nvSpPr>
        <p:spPr>
          <a:xfrm>
            <a:off x="457200" y="1600200"/>
            <a:ext cx="8229600" cy="4756150"/>
          </a:xfrm>
        </p:spPr>
        <p:txBody>
          <a:bodyPr>
            <a:normAutofit fontScale="92500"/>
          </a:bodyPr>
          <a:lstStyle/>
          <a:p>
            <a:r>
              <a:rPr lang="en-US" dirty="0" smtClean="0"/>
              <a:t>Challenges</a:t>
            </a:r>
          </a:p>
          <a:p>
            <a:pPr lvl="1"/>
            <a:r>
              <a:rPr lang="en-US" dirty="0" smtClean="0"/>
              <a:t>If the service registration is encrypted, how the service directory matches services for the service requester</a:t>
            </a:r>
          </a:p>
          <a:p>
            <a:pPr lvl="1"/>
            <a:r>
              <a:rPr lang="en-US" dirty="0" smtClean="0"/>
              <a:t>If the service directory is malicious, how to enforce the access control to the service registration </a:t>
            </a:r>
          </a:p>
          <a:p>
            <a:pPr lvl="1"/>
            <a:r>
              <a:rPr lang="en-US" dirty="0" smtClean="0"/>
              <a:t>Restricted access to service registration cannot hide services from unauthorized requesters, who may try to pass the authorization or prevent authorized requesters from accessing services by Deny-of-Service attack </a:t>
            </a:r>
          </a:p>
          <a:p>
            <a:pPr lvl="1"/>
            <a:endParaRPr lang="en-US" dirty="0" smtClean="0"/>
          </a:p>
        </p:txBody>
      </p:sp>
      <p:sp>
        <p:nvSpPr>
          <p:cNvPr id="4" name="灯片编号占位符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838200" y="838200"/>
            <a:ext cx="7772400" cy="3019428"/>
          </a:xfrm>
        </p:spPr>
        <p:txBody>
          <a:bodyPr>
            <a:noAutofit/>
          </a:bodyPr>
          <a:lstStyle/>
          <a:p>
            <a:pPr marL="533400" indent="-533400">
              <a:lnSpc>
                <a:spcPct val="90000"/>
              </a:lnSpc>
              <a:buFont typeface="Arial" charset="0"/>
              <a:buAutoNum type="arabicPeriod"/>
            </a:pPr>
            <a:r>
              <a:rPr lang="en-US" sz="2800" dirty="0"/>
              <a:t>SP--&gt;SD: (E(service1), E(w1), E(w2))</a:t>
            </a:r>
          </a:p>
          <a:p>
            <a:pPr marL="533400" indent="-533400">
              <a:lnSpc>
                <a:spcPct val="90000"/>
              </a:lnSpc>
              <a:buFont typeface="Arial" charset="0"/>
              <a:buAutoNum type="arabicPeriod"/>
            </a:pPr>
            <a:r>
              <a:rPr lang="en-US" sz="2800" dirty="0"/>
              <a:t>SR--&gt;SD: E’(w1)</a:t>
            </a:r>
          </a:p>
          <a:p>
            <a:pPr marL="533400" indent="-533400">
              <a:lnSpc>
                <a:spcPct val="90000"/>
              </a:lnSpc>
              <a:buFont typeface="Arial" charset="0"/>
              <a:buAutoNum type="arabicPeriod"/>
            </a:pPr>
            <a:r>
              <a:rPr lang="en-US" sz="2800" dirty="0">
                <a:solidFill>
                  <a:srgbClr val="FF0000"/>
                </a:solidFill>
              </a:rPr>
              <a:t>SD: E’(w1) matches E(w1)</a:t>
            </a:r>
          </a:p>
          <a:p>
            <a:pPr marL="533400" indent="-533400">
              <a:lnSpc>
                <a:spcPct val="90000"/>
              </a:lnSpc>
              <a:buFont typeface="Arial" charset="0"/>
              <a:buAutoNum type="arabicPeriod"/>
            </a:pPr>
            <a:r>
              <a:rPr lang="en-US" sz="2800" dirty="0"/>
              <a:t>SD--&gt;SR: E(service1)</a:t>
            </a:r>
          </a:p>
          <a:p>
            <a:pPr marL="533400" indent="-533400">
              <a:lnSpc>
                <a:spcPct val="90000"/>
              </a:lnSpc>
              <a:buFont typeface="Arial" charset="0"/>
              <a:buAutoNum type="arabicPeriod"/>
            </a:pPr>
            <a:r>
              <a:rPr lang="en-US" sz="2800" dirty="0">
                <a:solidFill>
                  <a:srgbClr val="FF0000"/>
                </a:solidFill>
              </a:rPr>
              <a:t>SR: decrypt E(service1) by w1</a:t>
            </a:r>
          </a:p>
          <a:p>
            <a:pPr marL="533400" indent="-533400">
              <a:lnSpc>
                <a:spcPct val="90000"/>
              </a:lnSpc>
              <a:buFont typeface="Arial" charset="0"/>
              <a:buAutoNum type="arabicPeriod"/>
            </a:pPr>
            <a:r>
              <a:rPr lang="en-US" sz="2800" dirty="0"/>
              <a:t>SR interacts with SP</a:t>
            </a:r>
            <a:endParaRPr lang="en-US" sz="2000" dirty="0"/>
          </a:p>
        </p:txBody>
      </p:sp>
      <p:sp>
        <p:nvSpPr>
          <p:cNvPr id="9222" name="Rectangle 6"/>
          <p:cNvSpPr>
            <a:spLocks noGrp="1" noChangeArrowheads="1"/>
          </p:cNvSpPr>
          <p:nvPr>
            <p:ph type="title"/>
          </p:nvPr>
        </p:nvSpPr>
        <p:spPr>
          <a:xfrm>
            <a:off x="0" y="0"/>
            <a:ext cx="8877272" cy="762000"/>
          </a:xfrm>
        </p:spPr>
        <p:txBody>
          <a:bodyPr>
            <a:noAutofit/>
          </a:bodyPr>
          <a:lstStyle/>
          <a:p>
            <a:r>
              <a:rPr lang="en-US" sz="3200" dirty="0" smtClean="0"/>
              <a:t>Security Challenges in Service Discovery (cont.)</a:t>
            </a:r>
            <a:endParaRPr lang="en-US" sz="3200" dirty="0"/>
          </a:p>
        </p:txBody>
      </p:sp>
      <p:sp>
        <p:nvSpPr>
          <p:cNvPr id="9223" name="Rectangle 7"/>
          <p:cNvSpPr>
            <a:spLocks noChangeArrowheads="1"/>
          </p:cNvSpPr>
          <p:nvPr/>
        </p:nvSpPr>
        <p:spPr bwMode="auto">
          <a:xfrm>
            <a:off x="571472" y="3857629"/>
            <a:ext cx="8305800" cy="2899255"/>
          </a:xfrm>
          <a:prstGeom prst="rect">
            <a:avLst/>
          </a:prstGeom>
          <a:noFill/>
          <a:ln w="9525">
            <a:noFill/>
            <a:miter lim="800000"/>
            <a:headEnd/>
            <a:tailEnd/>
          </a:ln>
          <a:effectLst/>
        </p:spPr>
        <p:txBody>
          <a:bodyPr wrap="square">
            <a:spAutoFit/>
          </a:bodyPr>
          <a:lstStyle/>
          <a:p>
            <a:pPr marL="457200" indent="-457200" eaLnBrk="1" hangingPunct="1">
              <a:spcBef>
                <a:spcPct val="20000"/>
              </a:spcBef>
              <a:buFont typeface="Arial" charset="0"/>
              <a:buNone/>
            </a:pPr>
            <a:r>
              <a:rPr lang="en-US" sz="2400" dirty="0">
                <a:latin typeface="+mj-lt"/>
              </a:rPr>
              <a:t>Challenges</a:t>
            </a:r>
          </a:p>
          <a:p>
            <a:pPr marL="457200" indent="-457200" eaLnBrk="1" hangingPunct="1">
              <a:spcBef>
                <a:spcPct val="20000"/>
              </a:spcBef>
              <a:buFont typeface="+mj-lt"/>
              <a:buAutoNum type="arabicPeriod"/>
            </a:pPr>
            <a:r>
              <a:rPr lang="en-US" sz="2400" dirty="0">
                <a:latin typeface="+mj-lt"/>
              </a:rPr>
              <a:t>How to match </a:t>
            </a:r>
            <a:r>
              <a:rPr lang="en-US" sz="2400" dirty="0" smtClean="0">
                <a:latin typeface="+mj-lt"/>
              </a:rPr>
              <a:t>encrypted </a:t>
            </a:r>
            <a:r>
              <a:rPr lang="en-US" sz="2400" dirty="0">
                <a:latin typeface="+mj-lt"/>
              </a:rPr>
              <a:t>service keywords </a:t>
            </a:r>
            <a:r>
              <a:rPr lang="en-US" sz="2400" dirty="0" smtClean="0">
                <a:latin typeface="+mj-lt"/>
              </a:rPr>
              <a:t>without decryption, i.e., match E’(w1) and E(w1)</a:t>
            </a:r>
          </a:p>
          <a:p>
            <a:pPr marL="457200" indent="-457200" eaLnBrk="1" hangingPunct="1">
              <a:spcBef>
                <a:spcPct val="20000"/>
              </a:spcBef>
              <a:buFont typeface="+mj-lt"/>
              <a:buAutoNum type="arabicPeriod"/>
            </a:pPr>
            <a:r>
              <a:rPr lang="en-US" sz="2400" dirty="0" smtClean="0">
                <a:latin typeface="+mj-lt"/>
              </a:rPr>
              <a:t>How to control the matching between encrypted keywords with SR’s access permission</a:t>
            </a:r>
          </a:p>
          <a:p>
            <a:pPr marL="457200" indent="-457200" eaLnBrk="1" hangingPunct="1">
              <a:spcBef>
                <a:spcPct val="20000"/>
              </a:spcBef>
              <a:buFont typeface="+mj-lt"/>
              <a:buAutoNum type="arabicPeriod"/>
            </a:pPr>
            <a:r>
              <a:rPr lang="en-US" sz="2400" dirty="0" smtClean="0">
                <a:latin typeface="+mj-lt"/>
              </a:rPr>
              <a:t>How </a:t>
            </a:r>
            <a:r>
              <a:rPr lang="en-US" sz="2400" dirty="0">
                <a:latin typeface="+mj-lt"/>
              </a:rPr>
              <a:t>to decrypt the service description with any </a:t>
            </a:r>
            <a:r>
              <a:rPr lang="en-US" sz="2400" dirty="0" smtClean="0">
                <a:latin typeface="+mj-lt"/>
              </a:rPr>
              <a:t>keyword, i.e., decrypt E(service1) with either w1 or w2</a:t>
            </a:r>
            <a:endParaRPr lang="en-US" sz="2400" dirty="0">
              <a:latin typeface="+mj-lt"/>
            </a:endParaRPr>
          </a:p>
        </p:txBody>
      </p:sp>
      <p:sp>
        <p:nvSpPr>
          <p:cNvPr id="6" name="Slide Number Placeholder 5"/>
          <p:cNvSpPr>
            <a:spLocks noGrp="1"/>
          </p:cNvSpPr>
          <p:nvPr>
            <p:ph type="sldNum" sz="quarter" idx="12"/>
          </p:nvPr>
        </p:nvSpPr>
        <p:spPr/>
        <p:txBody>
          <a:bodyPr/>
          <a:lstStyle/>
          <a:p>
            <a:fld id="{954B39CF-1819-2C42-BB67-254B8396E70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22031" y="1"/>
            <a:ext cx="8229600" cy="904875"/>
          </a:xfrm>
          <a:noFill/>
          <a:ln/>
        </p:spPr>
        <p:txBody>
          <a:bodyPr/>
          <a:lstStyle/>
          <a:p>
            <a:pPr>
              <a:lnSpc>
                <a:spcPct val="90000"/>
              </a:lnSpc>
            </a:pPr>
            <a:r>
              <a:rPr lang="en-US" altLang="zh-CN">
                <a:ea typeface="宋体" pitchFamily="2" charset="-122"/>
              </a:rPr>
              <a:t>Introduction</a:t>
            </a:r>
          </a:p>
        </p:txBody>
      </p:sp>
      <p:sp>
        <p:nvSpPr>
          <p:cNvPr id="259075" name="Rectangle 3"/>
          <p:cNvSpPr>
            <a:spLocks noGrp="1" noChangeArrowheads="1"/>
          </p:cNvSpPr>
          <p:nvPr>
            <p:ph type="body" idx="1"/>
          </p:nvPr>
        </p:nvSpPr>
        <p:spPr>
          <a:xfrm>
            <a:off x="140677" y="1066800"/>
            <a:ext cx="8088923" cy="5029200"/>
          </a:xfrm>
        </p:spPr>
        <p:txBody>
          <a:bodyPr/>
          <a:lstStyle/>
          <a:p>
            <a:r>
              <a:rPr lang="en-US" altLang="zh-CN">
                <a:ea typeface="宋体" pitchFamily="2" charset="-122"/>
              </a:rPr>
              <a:t>Operation environments for software systems become more complex</a:t>
            </a:r>
          </a:p>
          <a:p>
            <a:pPr lvl="1"/>
            <a:r>
              <a:rPr lang="en-US" altLang="zh-CN">
                <a:ea typeface="宋体" pitchFamily="2" charset="-122"/>
              </a:rPr>
              <a:t>Large-scale and geographically dispersed: need to handle the complexity in deployment and management</a:t>
            </a:r>
          </a:p>
          <a:p>
            <a:pPr lvl="1"/>
            <a:r>
              <a:rPr lang="en-US" altLang="zh-CN">
                <a:ea typeface="宋体" pitchFamily="2" charset="-122"/>
              </a:rPr>
              <a:t>Heterogeneous: need seamless integration of various systems</a:t>
            </a:r>
          </a:p>
          <a:p>
            <a:pPr lvl="1"/>
            <a:r>
              <a:rPr lang="en-US" altLang="zh-CN">
                <a:ea typeface="宋体" pitchFamily="2" charset="-122"/>
              </a:rPr>
              <a:t>Dynamic: need to handle various changes in the environments, such as various failures, attacks, and system upgrades</a:t>
            </a:r>
          </a:p>
        </p:txBody>
      </p:sp>
      <p:sp>
        <p:nvSpPr>
          <p:cNvPr id="5" name="Slide Number Placeholder 4"/>
          <p:cNvSpPr>
            <a:spLocks noGrp="1"/>
          </p:cNvSpPr>
          <p:nvPr>
            <p:ph type="sldNum" sz="quarter" idx="12"/>
          </p:nvPr>
        </p:nvSpPr>
        <p:spPr/>
        <p:txBody>
          <a:bodyPr/>
          <a:lstStyle/>
          <a:p>
            <a:fld id="{954B39CF-1819-2C42-BB67-254B8396E70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r>
              <a:rPr lang="en-US" sz="3200" dirty="0" smtClean="0"/>
              <a:t>Controlled Privacy Preserving Keyword Search</a:t>
            </a:r>
            <a:endParaRPr lang="en-US" sz="3200" dirty="0"/>
          </a:p>
        </p:txBody>
      </p:sp>
      <p:sp>
        <p:nvSpPr>
          <p:cNvPr id="11267" name="Rectangle 3"/>
          <p:cNvSpPr>
            <a:spLocks noGrp="1" noChangeArrowheads="1"/>
          </p:cNvSpPr>
          <p:nvPr>
            <p:ph type="body" idx="1"/>
          </p:nvPr>
        </p:nvSpPr>
        <p:spPr>
          <a:xfrm>
            <a:off x="685800" y="1417638"/>
            <a:ext cx="7772400" cy="4648200"/>
          </a:xfrm>
        </p:spPr>
        <p:txBody>
          <a:bodyPr/>
          <a:lstStyle/>
          <a:p>
            <a:pPr>
              <a:buFontTx/>
              <a:buChar char="•"/>
            </a:pPr>
            <a:r>
              <a:rPr lang="en-US" altLang="zh-CN" dirty="0" smtClean="0"/>
              <a:t>Control search through </a:t>
            </a:r>
            <a:r>
              <a:rPr lang="en-US" altLang="zh-CN" dirty="0" err="1" smtClean="0">
                <a:solidFill>
                  <a:srgbClr val="FF0000"/>
                </a:solidFill>
              </a:rPr>
              <a:t>AccessKey</a:t>
            </a:r>
            <a:r>
              <a:rPr lang="en-US" altLang="zh-CN" dirty="0" smtClean="0">
                <a:solidFill>
                  <a:srgbClr val="FF0000"/>
                </a:solidFill>
              </a:rPr>
              <a:t> </a:t>
            </a:r>
            <a:r>
              <a:rPr lang="en-US" altLang="zh-CN" dirty="0" smtClean="0"/>
              <a:t>and </a:t>
            </a:r>
            <a:r>
              <a:rPr lang="en-US" altLang="zh-CN" dirty="0" smtClean="0">
                <a:solidFill>
                  <a:srgbClr val="FF0000"/>
                </a:solidFill>
              </a:rPr>
              <a:t>Keyword</a:t>
            </a:r>
            <a:r>
              <a:rPr lang="en-US" altLang="zh-CN" dirty="0" smtClean="0"/>
              <a:t> </a:t>
            </a:r>
            <a:r>
              <a:rPr lang="en-US" dirty="0" smtClean="0"/>
              <a:t>[</a:t>
            </a:r>
            <a:r>
              <a:rPr lang="en-US" altLang="zh-CN" dirty="0" smtClean="0"/>
              <a:t>Yau-ASIACCS08</a:t>
            </a:r>
            <a:r>
              <a:rPr lang="en-US" dirty="0" smtClean="0"/>
              <a:t>]</a:t>
            </a:r>
            <a:endParaRPr lang="en-US" altLang="zh-CN" dirty="0" smtClean="0"/>
          </a:p>
          <a:p>
            <a:pPr lvl="1">
              <a:buFontTx/>
              <a:buChar char="–"/>
            </a:pPr>
            <a:r>
              <a:rPr lang="en-US" altLang="zh-CN" dirty="0" err="1" smtClean="0"/>
              <a:t>AccessKey</a:t>
            </a:r>
            <a:r>
              <a:rPr lang="en-US" altLang="zh-CN" dirty="0" smtClean="0"/>
              <a:t> = {k</a:t>
            </a:r>
            <a:r>
              <a:rPr lang="en-US" altLang="zh-CN" baseline="-25000" dirty="0" smtClean="0"/>
              <a:t>1</a:t>
            </a:r>
            <a:r>
              <a:rPr lang="en-US" altLang="zh-CN" dirty="0" smtClean="0"/>
              <a:t>, k</a:t>
            </a:r>
            <a:r>
              <a:rPr lang="en-US" altLang="zh-CN" baseline="-25000" dirty="0" smtClean="0"/>
              <a:t>2</a:t>
            </a:r>
            <a:r>
              <a:rPr lang="en-US" altLang="zh-CN" dirty="0" smtClean="0"/>
              <a:t>, …, k</a:t>
            </a:r>
            <a:r>
              <a:rPr lang="en-US" altLang="zh-CN" baseline="-25000" dirty="0" smtClean="0"/>
              <a:t>m</a:t>
            </a:r>
            <a:r>
              <a:rPr lang="en-US" altLang="zh-CN" dirty="0" smtClean="0"/>
              <a:t>}</a:t>
            </a:r>
          </a:p>
          <a:p>
            <a:pPr lvl="1">
              <a:buFontTx/>
              <a:buChar char="–"/>
            </a:pPr>
            <a:r>
              <a:rPr lang="en-US" altLang="zh-CN" dirty="0" smtClean="0"/>
              <a:t>Keyword = {kw</a:t>
            </a:r>
            <a:r>
              <a:rPr lang="en-US" altLang="zh-CN" baseline="-25000" dirty="0" smtClean="0"/>
              <a:t>1</a:t>
            </a:r>
            <a:r>
              <a:rPr lang="en-US" altLang="zh-CN" dirty="0" smtClean="0"/>
              <a:t>, kw</a:t>
            </a:r>
            <a:r>
              <a:rPr lang="en-US" altLang="zh-CN" baseline="-25000" dirty="0" smtClean="0"/>
              <a:t>2</a:t>
            </a:r>
            <a:r>
              <a:rPr lang="en-US" altLang="zh-CN" dirty="0" smtClean="0"/>
              <a:t>, …, </a:t>
            </a:r>
            <a:r>
              <a:rPr lang="en-US" altLang="zh-CN" dirty="0" err="1" smtClean="0"/>
              <a:t>kw</a:t>
            </a:r>
            <a:r>
              <a:rPr lang="en-US" altLang="zh-CN" baseline="-25000" dirty="0" err="1" smtClean="0"/>
              <a:t>n</a:t>
            </a:r>
            <a:r>
              <a:rPr lang="en-US" altLang="zh-CN" dirty="0" smtClean="0"/>
              <a:t>}</a:t>
            </a:r>
          </a:p>
          <a:p>
            <a:pPr lvl="1">
              <a:buFontTx/>
              <a:buChar char="–"/>
            </a:pPr>
            <a:r>
              <a:rPr lang="en-US" altLang="zh-CN" dirty="0" smtClean="0"/>
              <a:t>Service S matches the query (k, </a:t>
            </a:r>
            <a:r>
              <a:rPr lang="en-US" altLang="zh-CN" dirty="0" err="1" smtClean="0"/>
              <a:t>kw</a:t>
            </a:r>
            <a:r>
              <a:rPr lang="en-US" altLang="zh-CN" dirty="0" smtClean="0"/>
              <a:t>) if and only if </a:t>
            </a:r>
          </a:p>
          <a:p>
            <a:pPr lvl="2">
              <a:buFontTx/>
              <a:buChar char="–"/>
            </a:pPr>
            <a:r>
              <a:rPr lang="en-US" altLang="zh-CN" dirty="0" smtClean="0"/>
              <a:t>The requester knows one access key k</a:t>
            </a:r>
            <a:r>
              <a:rPr lang="en-US" altLang="zh-CN" baseline="-25000" dirty="0" smtClean="0"/>
              <a:t> </a:t>
            </a:r>
            <a:r>
              <a:rPr lang="en-US" altLang="zh-CN" dirty="0" smtClean="0"/>
              <a:t>∈</a:t>
            </a:r>
            <a:r>
              <a:rPr lang="en-US" altLang="zh-CN" baseline="-25000" dirty="0" smtClean="0"/>
              <a:t> </a:t>
            </a:r>
            <a:r>
              <a:rPr lang="en-US" altLang="zh-CN" dirty="0" err="1" smtClean="0"/>
              <a:t>AccessKey</a:t>
            </a:r>
            <a:endParaRPr lang="en-US" altLang="zh-CN" dirty="0" smtClean="0"/>
          </a:p>
          <a:p>
            <a:pPr lvl="2">
              <a:buFontTx/>
              <a:buChar char="–"/>
            </a:pPr>
            <a:r>
              <a:rPr lang="en-US" altLang="zh-CN" dirty="0" smtClean="0"/>
              <a:t>The requester search service with keyword </a:t>
            </a:r>
            <a:r>
              <a:rPr lang="en-US" altLang="zh-CN" dirty="0" err="1" smtClean="0"/>
              <a:t>kw</a:t>
            </a:r>
            <a:r>
              <a:rPr lang="en-US" altLang="zh-CN" dirty="0" smtClean="0"/>
              <a:t> ∈ Keyword</a:t>
            </a:r>
          </a:p>
          <a:p>
            <a:pPr lvl="1"/>
            <a:endParaRPr lang="en-US" dirty="0"/>
          </a:p>
        </p:txBody>
      </p:sp>
      <p:sp>
        <p:nvSpPr>
          <p:cNvPr id="4" name="Slide Number Placeholder 3"/>
          <p:cNvSpPr>
            <a:spLocks noGrp="1"/>
          </p:cNvSpPr>
          <p:nvPr>
            <p:ph type="sldNum" sz="quarter" idx="12"/>
          </p:nvPr>
        </p:nvSpPr>
        <p:spPr/>
        <p:txBody>
          <a:bodyPr/>
          <a:lstStyle/>
          <a:p>
            <a:fld id="{954B39CF-1819-2C42-BB67-254B8396E70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ea typeface="宋体" pitchFamily="2" charset="-122"/>
              </a:rPr>
              <a:t>Controlled Keyword Search Example</a:t>
            </a:r>
            <a:endParaRPr lang="en-US" dirty="0"/>
          </a:p>
        </p:txBody>
      </p:sp>
      <p:sp>
        <p:nvSpPr>
          <p:cNvPr id="3" name="Content Placeholder 2"/>
          <p:cNvSpPr>
            <a:spLocks noGrp="1"/>
          </p:cNvSpPr>
          <p:nvPr>
            <p:ph idx="1"/>
          </p:nvPr>
        </p:nvSpPr>
        <p:spPr/>
        <p:txBody>
          <a:bodyPr>
            <a:normAutofit fontScale="92500"/>
          </a:bodyPr>
          <a:lstStyle/>
          <a:p>
            <a:pPr>
              <a:buFontTx/>
              <a:buChar char="•"/>
            </a:pPr>
            <a:r>
              <a:rPr lang="en-US" altLang="zh-CN" dirty="0" smtClean="0"/>
              <a:t>Example: service S has two access keys {k</a:t>
            </a:r>
            <a:r>
              <a:rPr lang="en-US" altLang="zh-CN" baseline="-25000" dirty="0" smtClean="0"/>
              <a:t>1</a:t>
            </a:r>
            <a:r>
              <a:rPr lang="en-US" altLang="zh-CN" dirty="0" smtClean="0"/>
              <a:t>, k</a:t>
            </a:r>
            <a:r>
              <a:rPr lang="en-US" altLang="zh-CN" baseline="-25000" dirty="0" smtClean="0"/>
              <a:t>2</a:t>
            </a:r>
            <a:r>
              <a:rPr lang="en-US" altLang="zh-CN" dirty="0" smtClean="0"/>
              <a:t>} and two keywords {kw</a:t>
            </a:r>
            <a:r>
              <a:rPr lang="en-US" altLang="zh-CN" baseline="-25000" dirty="0" smtClean="0"/>
              <a:t>1</a:t>
            </a:r>
            <a:r>
              <a:rPr lang="en-US" altLang="zh-CN" dirty="0" smtClean="0"/>
              <a:t>, kw</a:t>
            </a:r>
            <a:r>
              <a:rPr lang="en-US" altLang="zh-CN" baseline="-25000" dirty="0" smtClean="0"/>
              <a:t>2</a:t>
            </a:r>
            <a:r>
              <a:rPr lang="en-US" altLang="zh-CN" dirty="0" smtClean="0"/>
              <a:t>}</a:t>
            </a:r>
          </a:p>
          <a:p>
            <a:pPr lvl="1">
              <a:buFontTx/>
              <a:buChar char="–"/>
            </a:pPr>
            <a:r>
              <a:rPr lang="en-US" altLang="zh-CN" dirty="0" smtClean="0"/>
              <a:t>Service requester queries service m with (k</a:t>
            </a:r>
            <a:r>
              <a:rPr lang="en-US" altLang="zh-CN" baseline="-25000" dirty="0" smtClean="0"/>
              <a:t>1</a:t>
            </a:r>
            <a:r>
              <a:rPr lang="en-US" altLang="zh-CN" dirty="0" smtClean="0"/>
              <a:t>, kw</a:t>
            </a:r>
            <a:r>
              <a:rPr lang="en-US" altLang="zh-CN" baseline="-25000" dirty="0" smtClean="0"/>
              <a:t>1</a:t>
            </a:r>
            <a:r>
              <a:rPr lang="en-US" altLang="zh-CN" dirty="0" smtClean="0"/>
              <a:t>):</a:t>
            </a:r>
          </a:p>
          <a:p>
            <a:pPr lvl="2">
              <a:buFontTx/>
              <a:buChar char="•"/>
            </a:pPr>
            <a:r>
              <a:rPr lang="en-US" altLang="zh-CN" dirty="0" smtClean="0"/>
              <a:t>S matches the query because both k</a:t>
            </a:r>
            <a:r>
              <a:rPr lang="en-US" altLang="zh-CN" baseline="-25000" dirty="0" smtClean="0"/>
              <a:t>1</a:t>
            </a:r>
            <a:r>
              <a:rPr lang="en-US" altLang="zh-CN" dirty="0" smtClean="0"/>
              <a:t> and kw</a:t>
            </a:r>
            <a:r>
              <a:rPr lang="en-US" altLang="zh-CN" baseline="-25000" dirty="0" smtClean="0"/>
              <a:t>1</a:t>
            </a:r>
            <a:r>
              <a:rPr lang="en-US" altLang="zh-CN" dirty="0" smtClean="0"/>
              <a:t> are correct</a:t>
            </a:r>
          </a:p>
          <a:p>
            <a:pPr lvl="1">
              <a:buFontTx/>
              <a:buChar char="–"/>
            </a:pPr>
            <a:r>
              <a:rPr lang="en-US" altLang="zh-CN" dirty="0" smtClean="0"/>
              <a:t>Service requester queries service m with (k</a:t>
            </a:r>
            <a:r>
              <a:rPr lang="en-US" altLang="zh-CN" baseline="-25000" dirty="0" smtClean="0"/>
              <a:t>1</a:t>
            </a:r>
            <a:r>
              <a:rPr lang="en-US" altLang="zh-CN" dirty="0" smtClean="0"/>
              <a:t>, kw</a:t>
            </a:r>
            <a:r>
              <a:rPr lang="en-US" altLang="zh-CN" baseline="-25000" dirty="0" smtClean="0"/>
              <a:t>3</a:t>
            </a:r>
            <a:r>
              <a:rPr lang="en-US" altLang="zh-CN" dirty="0" smtClean="0"/>
              <a:t>):</a:t>
            </a:r>
          </a:p>
          <a:p>
            <a:pPr lvl="2">
              <a:buFontTx/>
              <a:buChar char="•"/>
            </a:pPr>
            <a:r>
              <a:rPr lang="en-US" altLang="zh-CN" dirty="0" smtClean="0"/>
              <a:t>S does not matches the query because kw</a:t>
            </a:r>
            <a:r>
              <a:rPr lang="en-US" altLang="zh-CN" baseline="-25000" dirty="0" smtClean="0"/>
              <a:t>3</a:t>
            </a:r>
            <a:r>
              <a:rPr lang="en-US" altLang="zh-CN" dirty="0" smtClean="0"/>
              <a:t> is not a correct keyword attached with m</a:t>
            </a:r>
          </a:p>
          <a:p>
            <a:pPr lvl="1">
              <a:buFontTx/>
              <a:buChar char="–"/>
            </a:pPr>
            <a:r>
              <a:rPr lang="en-US" altLang="zh-CN" dirty="0" smtClean="0"/>
              <a:t>Service requester queries service m with (k</a:t>
            </a:r>
            <a:r>
              <a:rPr lang="en-US" altLang="zh-CN" baseline="-25000" dirty="0" smtClean="0"/>
              <a:t>3</a:t>
            </a:r>
            <a:r>
              <a:rPr lang="en-US" altLang="zh-CN" dirty="0" smtClean="0"/>
              <a:t>, kw</a:t>
            </a:r>
            <a:r>
              <a:rPr lang="en-US" altLang="zh-CN" baseline="-25000" dirty="0" smtClean="0"/>
              <a:t>1</a:t>
            </a:r>
            <a:r>
              <a:rPr lang="en-US" altLang="zh-CN" dirty="0" smtClean="0"/>
              <a:t>):</a:t>
            </a:r>
          </a:p>
          <a:p>
            <a:pPr lvl="2">
              <a:buFontTx/>
              <a:buChar char="•"/>
            </a:pPr>
            <a:r>
              <a:rPr lang="en-US" altLang="zh-CN" dirty="0" smtClean="0"/>
              <a:t>S does not matches the query because k</a:t>
            </a:r>
            <a:r>
              <a:rPr lang="en-US" altLang="zh-CN" baseline="-25000" dirty="0" smtClean="0"/>
              <a:t>3</a:t>
            </a:r>
            <a:r>
              <a:rPr lang="en-US" altLang="zh-CN" dirty="0" smtClean="0"/>
              <a:t> is not a correct access key even though kw</a:t>
            </a:r>
            <a:r>
              <a:rPr lang="en-US" altLang="zh-CN" baseline="-25000" dirty="0" smtClean="0"/>
              <a:t>1</a:t>
            </a:r>
            <a:r>
              <a:rPr lang="en-US" altLang="zh-CN" dirty="0" smtClean="0"/>
              <a:t> is correct</a:t>
            </a:r>
          </a:p>
          <a:p>
            <a:endParaRPr lang="en-US" dirty="0"/>
          </a:p>
        </p:txBody>
      </p:sp>
      <p:sp>
        <p:nvSpPr>
          <p:cNvPr id="4" name="Slide Number Placeholder 3"/>
          <p:cNvSpPr>
            <a:spLocks noGrp="1"/>
          </p:cNvSpPr>
          <p:nvPr>
            <p:ph type="sldNum" sz="quarter" idx="12"/>
          </p:nvPr>
        </p:nvSpPr>
        <p:spPr/>
        <p:txBody>
          <a:bodyPr/>
          <a:lstStyle/>
          <a:p>
            <a:fld id="{954B39CF-1819-2C42-BB67-254B8396E70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51692" y="0"/>
            <a:ext cx="8229600" cy="914400"/>
          </a:xfrm>
        </p:spPr>
        <p:txBody>
          <a:bodyPr/>
          <a:lstStyle/>
          <a:p>
            <a:pPr eaLnBrk="1" hangingPunct="1"/>
            <a:r>
              <a:rPr lang="en-US" altLang="zh-CN" sz="3200" dirty="0" smtClean="0">
                <a:ea typeface="宋体" pitchFamily="2" charset="-122"/>
              </a:rPr>
              <a:t>Controlled Search Polynomial</a:t>
            </a:r>
          </a:p>
        </p:txBody>
      </p:sp>
      <p:sp>
        <p:nvSpPr>
          <p:cNvPr id="37892" name="Rectangle 3"/>
          <p:cNvSpPr>
            <a:spLocks noGrp="1" noChangeArrowheads="1"/>
          </p:cNvSpPr>
          <p:nvPr>
            <p:ph type="body" idx="1"/>
          </p:nvPr>
        </p:nvSpPr>
        <p:spPr>
          <a:xfrm>
            <a:off x="140677" y="990600"/>
            <a:ext cx="9003323" cy="5181600"/>
          </a:xfrm>
        </p:spPr>
        <p:txBody>
          <a:bodyPr/>
          <a:lstStyle/>
          <a:p>
            <a:pPr eaLnBrk="1" hangingPunct="1"/>
            <a:endParaRPr lang="en-US" altLang="zh-CN" sz="2800" b="1" i="1" dirty="0" smtClean="0">
              <a:solidFill>
                <a:schemeClr val="accent2"/>
              </a:solidFill>
              <a:ea typeface="宋体" pitchFamily="2" charset="-122"/>
            </a:endParaRPr>
          </a:p>
          <a:p>
            <a:pPr eaLnBrk="1" hangingPunct="1">
              <a:buFontTx/>
              <a:buNone/>
            </a:pPr>
            <a:endParaRPr lang="en-US" altLang="zh-CN" b="1" i="1" dirty="0" smtClean="0">
              <a:solidFill>
                <a:schemeClr val="accent2"/>
              </a:solidFill>
              <a:ea typeface="宋体" pitchFamily="2" charset="-122"/>
            </a:endParaRPr>
          </a:p>
          <a:p>
            <a:pPr eaLnBrk="1" hangingPunct="1">
              <a:buFontTx/>
              <a:buNone/>
            </a:pPr>
            <a:r>
              <a:rPr lang="en-US" altLang="zh-CN" b="1" i="1" dirty="0" smtClean="0">
                <a:solidFill>
                  <a:schemeClr val="accent2"/>
                </a:solidFill>
                <a:ea typeface="宋体" pitchFamily="2" charset="-122"/>
              </a:rPr>
              <a:t>	</a:t>
            </a:r>
          </a:p>
        </p:txBody>
      </p:sp>
      <p:sp>
        <p:nvSpPr>
          <p:cNvPr id="37894" name="灯片编号占位符 3"/>
          <p:cNvSpPr txBox="1">
            <a:spLocks noGrp="1"/>
          </p:cNvSpPr>
          <p:nvPr/>
        </p:nvSpPr>
        <p:spPr bwMode="gray">
          <a:xfrm>
            <a:off x="7999535" y="6659564"/>
            <a:ext cx="370742" cy="122237"/>
          </a:xfrm>
          <a:prstGeom prst="rect">
            <a:avLst/>
          </a:prstGeom>
          <a:noFill/>
          <a:ln w="9525">
            <a:noFill/>
            <a:miter lim="800000"/>
            <a:headEnd/>
            <a:tailEnd/>
          </a:ln>
        </p:spPr>
        <p:txBody>
          <a:bodyPr lIns="0" tIns="0" rIns="0" bIns="0" anchor="ctr">
            <a:spAutoFit/>
          </a:bodyPr>
          <a:lstStyle/>
          <a:p>
            <a:pPr algn="r" eaLnBrk="0" hangingPunct="0"/>
            <a:r>
              <a:rPr lang="en-US" altLang="zh-CN" sz="800">
                <a:solidFill>
                  <a:srgbClr val="5A93B6"/>
                </a:solidFill>
                <a:latin typeface="Futura Bk" pitchFamily="34" charset="0"/>
              </a:rPr>
              <a:t> </a:t>
            </a:r>
            <a:fld id="{04F4F4CA-189D-43C5-A781-372DEDA97D29}" type="slidenum">
              <a:rPr lang="en-US" altLang="zh-CN" sz="800">
                <a:solidFill>
                  <a:srgbClr val="5A93B6"/>
                </a:solidFill>
                <a:latin typeface="Futura Bk" pitchFamily="34" charset="0"/>
              </a:rPr>
              <a:pPr algn="r" eaLnBrk="0" hangingPunct="0"/>
              <a:t>32</a:t>
            </a:fld>
            <a:endParaRPr lang="en-US" altLang="zh-CN" sz="800">
              <a:solidFill>
                <a:srgbClr val="5A93B6"/>
              </a:solidFill>
              <a:latin typeface="Futura Bk" pitchFamily="34" charset="0"/>
            </a:endParaRPr>
          </a:p>
        </p:txBody>
      </p:sp>
      <p:sp>
        <p:nvSpPr>
          <p:cNvPr id="37895" name="Rectangle 6"/>
          <p:cNvSpPr>
            <a:spLocks noChangeArrowheads="1"/>
          </p:cNvSpPr>
          <p:nvPr/>
        </p:nvSpPr>
        <p:spPr bwMode="auto">
          <a:xfrm>
            <a:off x="281354" y="1143000"/>
            <a:ext cx="8721969" cy="5181600"/>
          </a:xfrm>
          <a:prstGeom prst="rect">
            <a:avLst/>
          </a:prstGeom>
          <a:noFill/>
          <a:ln w="9525">
            <a:noFill/>
            <a:miter lim="800000"/>
            <a:headEnd/>
            <a:tailEnd/>
          </a:ln>
        </p:spPr>
        <p:txBody>
          <a:bodyPr/>
          <a:lstStyle/>
          <a:p>
            <a:pPr marL="342900" indent="-342900">
              <a:lnSpc>
                <a:spcPct val="80000"/>
              </a:lnSpc>
              <a:spcBef>
                <a:spcPct val="20000"/>
              </a:spcBef>
              <a:buFontTx/>
              <a:buChar char="•"/>
            </a:pPr>
            <a:r>
              <a:rPr lang="en-US" altLang="zh-CN" sz="2800" dirty="0" smtClean="0"/>
              <a:t>The </a:t>
            </a:r>
            <a:r>
              <a:rPr lang="en-US" altLang="zh-CN" sz="2800" dirty="0" smtClean="0">
                <a:solidFill>
                  <a:srgbClr val="FF0000"/>
                </a:solidFill>
              </a:rPr>
              <a:t>Controlled </a:t>
            </a:r>
            <a:r>
              <a:rPr lang="en-US" altLang="zh-CN" sz="2800" dirty="0">
                <a:solidFill>
                  <a:srgbClr val="FF0000"/>
                </a:solidFill>
              </a:rPr>
              <a:t>Search Polynomial F</a:t>
            </a:r>
            <a:r>
              <a:rPr lang="en-US" altLang="zh-CN" sz="2800" baseline="-25000" dirty="0">
                <a:solidFill>
                  <a:srgbClr val="FF0000"/>
                </a:solidFill>
              </a:rPr>
              <a:t> </a:t>
            </a:r>
            <a:r>
              <a:rPr lang="en-US" altLang="zh-CN" sz="2800" dirty="0">
                <a:solidFill>
                  <a:srgbClr val="FF0000"/>
                </a:solidFill>
              </a:rPr>
              <a:t>(x)</a:t>
            </a:r>
            <a:r>
              <a:rPr lang="en-US" altLang="zh-CN" sz="2800" dirty="0"/>
              <a:t> </a:t>
            </a:r>
            <a:r>
              <a:rPr lang="en-US" altLang="zh-CN" sz="2800" dirty="0" smtClean="0"/>
              <a:t>for service S</a:t>
            </a:r>
          </a:p>
          <a:p>
            <a:pPr marL="742950" lvl="1" indent="-285750">
              <a:lnSpc>
                <a:spcPct val="80000"/>
              </a:lnSpc>
              <a:spcBef>
                <a:spcPct val="20000"/>
              </a:spcBef>
              <a:buFontTx/>
              <a:buChar char="–"/>
            </a:pPr>
            <a:r>
              <a:rPr lang="en-US" altLang="zh-CN" sz="2400" dirty="0" smtClean="0"/>
              <a:t>S has </a:t>
            </a:r>
            <a:r>
              <a:rPr lang="en-US" altLang="zh-CN" sz="2400" dirty="0" smtClean="0">
                <a:solidFill>
                  <a:srgbClr val="FF0000"/>
                </a:solidFill>
              </a:rPr>
              <a:t>m access keys </a:t>
            </a:r>
            <a:r>
              <a:rPr lang="en-US" altLang="zh-CN" sz="2400" dirty="0" smtClean="0"/>
              <a:t>and </a:t>
            </a:r>
            <a:r>
              <a:rPr lang="en-US" altLang="zh-CN" sz="2400" dirty="0" smtClean="0">
                <a:solidFill>
                  <a:srgbClr val="FF0000"/>
                </a:solidFill>
              </a:rPr>
              <a:t>n keywords</a:t>
            </a:r>
            <a:endParaRPr lang="en-US" altLang="zh-CN" sz="2400" dirty="0" smtClean="0"/>
          </a:p>
          <a:p>
            <a:pPr marL="742950" lvl="1" indent="-285750">
              <a:lnSpc>
                <a:spcPct val="80000"/>
              </a:lnSpc>
              <a:spcBef>
                <a:spcPct val="20000"/>
              </a:spcBef>
              <a:buFontTx/>
              <a:buChar char="–"/>
            </a:pPr>
            <a:r>
              <a:rPr lang="en-US" altLang="zh-CN" sz="2400" dirty="0" smtClean="0"/>
              <a:t>The matching between S and a query (k, </a:t>
            </a:r>
            <a:r>
              <a:rPr lang="en-US" altLang="zh-CN" sz="2400" dirty="0" err="1" smtClean="0"/>
              <a:t>kw</a:t>
            </a:r>
            <a:r>
              <a:rPr lang="en-US" altLang="zh-CN" sz="2400" dirty="0" smtClean="0"/>
              <a:t>) is done by evaluating </a:t>
            </a:r>
            <a:r>
              <a:rPr lang="en-US" altLang="zh-CN" sz="2400" b="1" dirty="0" smtClean="0">
                <a:solidFill>
                  <a:srgbClr val="FF0000"/>
                </a:solidFill>
              </a:rPr>
              <a:t>F(k</a:t>
            </a:r>
            <a:r>
              <a:rPr lang="en-US" altLang="zh-CN" sz="2400" b="1" dirty="0">
                <a:solidFill>
                  <a:srgbClr val="FF0000"/>
                </a:solidFill>
              </a:rPr>
              <a:t>) + F(</a:t>
            </a:r>
            <a:r>
              <a:rPr lang="en-US" altLang="zh-CN" sz="2400" b="1" dirty="0" err="1">
                <a:solidFill>
                  <a:srgbClr val="FF0000"/>
                </a:solidFill>
              </a:rPr>
              <a:t>kw</a:t>
            </a:r>
            <a:r>
              <a:rPr lang="en-US" altLang="zh-CN" sz="2400" b="1" dirty="0">
                <a:solidFill>
                  <a:srgbClr val="FF0000"/>
                </a:solidFill>
              </a:rPr>
              <a:t>)</a:t>
            </a:r>
            <a:r>
              <a:rPr lang="en-US" altLang="zh-CN" sz="2400" dirty="0"/>
              <a:t> </a:t>
            </a:r>
            <a:endParaRPr lang="en-US" altLang="zh-CN" sz="2400" dirty="0" smtClean="0"/>
          </a:p>
          <a:p>
            <a:pPr marL="1200150" lvl="2" indent="-285750">
              <a:lnSpc>
                <a:spcPct val="80000"/>
              </a:lnSpc>
              <a:spcBef>
                <a:spcPct val="20000"/>
              </a:spcBef>
              <a:buFontTx/>
              <a:buChar char="–"/>
            </a:pPr>
            <a:r>
              <a:rPr lang="en-US" altLang="zh-CN" sz="2400" dirty="0" smtClean="0"/>
              <a:t>If match, the value is </a:t>
            </a:r>
            <a:r>
              <a:rPr lang="en-US" altLang="zh-CN" sz="2400" dirty="0"/>
              <a:t>in the range [1, …, </a:t>
            </a:r>
            <a:r>
              <a:rPr lang="en-US" altLang="zh-CN" sz="2400" dirty="0" smtClean="0"/>
              <a:t>m]</a:t>
            </a:r>
          </a:p>
          <a:p>
            <a:pPr marL="1200150" lvl="2" indent="-285750">
              <a:lnSpc>
                <a:spcPct val="80000"/>
              </a:lnSpc>
              <a:spcBef>
                <a:spcPct val="20000"/>
              </a:spcBef>
              <a:buFontTx/>
              <a:buChar char="–"/>
            </a:pPr>
            <a:r>
              <a:rPr lang="en-US" altLang="zh-CN" sz="2400" dirty="0" smtClean="0"/>
              <a:t>Otherwise, the value is in the range [1, …, m] with negligible probability</a:t>
            </a:r>
            <a:endParaRPr lang="en-US" altLang="zh-CN" sz="2400" dirty="0"/>
          </a:p>
          <a:p>
            <a:pPr marL="342900" indent="-342900">
              <a:lnSpc>
                <a:spcPct val="80000"/>
              </a:lnSpc>
              <a:spcBef>
                <a:spcPct val="20000"/>
              </a:spcBef>
              <a:buFontTx/>
              <a:buChar char="•"/>
            </a:pPr>
            <a:r>
              <a:rPr lang="en-US" altLang="zh-CN" sz="2800" dirty="0"/>
              <a:t>Secure evaluation of the polynomial F(x) </a:t>
            </a:r>
            <a:endParaRPr lang="en-US" altLang="zh-CN" sz="2400" dirty="0"/>
          </a:p>
          <a:p>
            <a:pPr marL="742950" lvl="1" indent="-285750">
              <a:lnSpc>
                <a:spcPct val="80000"/>
              </a:lnSpc>
              <a:spcBef>
                <a:spcPct val="20000"/>
              </a:spcBef>
              <a:buFontTx/>
              <a:buChar char="–"/>
            </a:pPr>
            <a:r>
              <a:rPr lang="en-US" altLang="zh-CN" sz="2400" dirty="0" smtClean="0"/>
              <a:t>F(x) is sensitive because it contains information about the service’s access keys and keywords</a:t>
            </a:r>
          </a:p>
          <a:p>
            <a:pPr marL="742950" lvl="1" indent="-285750">
              <a:lnSpc>
                <a:spcPct val="80000"/>
              </a:lnSpc>
              <a:spcBef>
                <a:spcPct val="20000"/>
              </a:spcBef>
              <a:buFontTx/>
              <a:buChar char="–"/>
            </a:pPr>
            <a:r>
              <a:rPr lang="en-US" altLang="zh-CN" sz="2400" dirty="0" smtClean="0"/>
              <a:t>k and </a:t>
            </a:r>
            <a:r>
              <a:rPr lang="en-US" altLang="zh-CN" sz="2400" dirty="0" err="1" smtClean="0"/>
              <a:t>kw</a:t>
            </a:r>
            <a:r>
              <a:rPr lang="en-US" altLang="zh-CN" sz="2400" dirty="0" smtClean="0"/>
              <a:t> is sensitive because it indicates what the service requester is looking for</a:t>
            </a:r>
          </a:p>
          <a:p>
            <a:pPr marL="742950" lvl="1" indent="-285750">
              <a:lnSpc>
                <a:spcPct val="80000"/>
              </a:lnSpc>
              <a:spcBef>
                <a:spcPct val="20000"/>
              </a:spcBef>
              <a:buFontTx/>
              <a:buChar char="–"/>
            </a:pPr>
            <a:r>
              <a:rPr lang="en-US" altLang="zh-CN" sz="2400" dirty="0" smtClean="0"/>
              <a:t>Evaluate F(k) + F(</a:t>
            </a:r>
            <a:r>
              <a:rPr lang="en-US" altLang="zh-CN" sz="2400" dirty="0" err="1" smtClean="0"/>
              <a:t>kw</a:t>
            </a:r>
            <a:r>
              <a:rPr lang="en-US" altLang="zh-CN" sz="2400" dirty="0" smtClean="0"/>
              <a:t>) without knowing the value of F(x)’s coefficients, k and </a:t>
            </a:r>
            <a:r>
              <a:rPr lang="en-US" altLang="zh-CN" sz="2400" dirty="0" err="1" smtClean="0"/>
              <a:t>kw</a:t>
            </a:r>
            <a:r>
              <a:rPr lang="en-US" altLang="zh-CN" sz="2400" dirty="0" smtClean="0"/>
              <a:t>, with BGN encryption scheme [Bon05]</a:t>
            </a:r>
          </a:p>
        </p:txBody>
      </p:sp>
      <p:sp>
        <p:nvSpPr>
          <p:cNvPr id="8" name="Slide Number Placeholder 7"/>
          <p:cNvSpPr>
            <a:spLocks noGrp="1"/>
          </p:cNvSpPr>
          <p:nvPr>
            <p:ph type="sldNum" sz="quarter" idx="12"/>
          </p:nvPr>
        </p:nvSpPr>
        <p:spPr/>
        <p:txBody>
          <a:bodyPr/>
          <a:lstStyle/>
          <a:p>
            <a:fld id="{954B39CF-1819-2C42-BB67-254B8396E70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51692" y="0"/>
            <a:ext cx="8229600" cy="914400"/>
          </a:xfrm>
        </p:spPr>
        <p:txBody>
          <a:bodyPr/>
          <a:lstStyle/>
          <a:p>
            <a:pPr eaLnBrk="1" hangingPunct="1"/>
            <a:r>
              <a:rPr lang="en-US" altLang="zh-CN" sz="3200" dirty="0" smtClean="0">
                <a:ea typeface="宋体" pitchFamily="2" charset="-122"/>
              </a:rPr>
              <a:t>Controlled Secure Service Discovery</a:t>
            </a:r>
          </a:p>
        </p:txBody>
      </p:sp>
      <p:sp>
        <p:nvSpPr>
          <p:cNvPr id="38916" name="Rectangle 3"/>
          <p:cNvSpPr>
            <a:spLocks noGrp="1" noChangeArrowheads="1"/>
          </p:cNvSpPr>
          <p:nvPr>
            <p:ph type="body" idx="1"/>
          </p:nvPr>
        </p:nvSpPr>
        <p:spPr>
          <a:xfrm>
            <a:off x="140677" y="990600"/>
            <a:ext cx="9003323" cy="5181600"/>
          </a:xfrm>
        </p:spPr>
        <p:txBody>
          <a:bodyPr/>
          <a:lstStyle/>
          <a:p>
            <a:pPr eaLnBrk="1" hangingPunct="1"/>
            <a:endParaRPr lang="en-US" altLang="zh-CN" sz="2800" b="1" i="1" dirty="0" smtClean="0">
              <a:solidFill>
                <a:schemeClr val="accent2"/>
              </a:solidFill>
              <a:ea typeface="宋体" pitchFamily="2" charset="-122"/>
            </a:endParaRPr>
          </a:p>
          <a:p>
            <a:pPr eaLnBrk="1" hangingPunct="1">
              <a:buFontTx/>
              <a:buNone/>
            </a:pPr>
            <a:endParaRPr lang="en-US" altLang="zh-CN" b="1" i="1" dirty="0" smtClean="0">
              <a:solidFill>
                <a:schemeClr val="accent2"/>
              </a:solidFill>
              <a:ea typeface="宋体" pitchFamily="2" charset="-122"/>
            </a:endParaRPr>
          </a:p>
          <a:p>
            <a:pPr eaLnBrk="1" hangingPunct="1">
              <a:buFontTx/>
              <a:buNone/>
            </a:pPr>
            <a:r>
              <a:rPr lang="en-US" altLang="zh-CN" b="1" i="1" dirty="0" smtClean="0">
                <a:solidFill>
                  <a:schemeClr val="accent2"/>
                </a:solidFill>
                <a:ea typeface="宋体" pitchFamily="2" charset="-122"/>
              </a:rPr>
              <a:t>	</a:t>
            </a:r>
          </a:p>
        </p:txBody>
      </p:sp>
      <p:sp>
        <p:nvSpPr>
          <p:cNvPr id="38918" name="灯片编号占位符 3"/>
          <p:cNvSpPr txBox="1">
            <a:spLocks noGrp="1"/>
          </p:cNvSpPr>
          <p:nvPr/>
        </p:nvSpPr>
        <p:spPr bwMode="gray">
          <a:xfrm>
            <a:off x="7999535" y="6659564"/>
            <a:ext cx="370742" cy="122237"/>
          </a:xfrm>
          <a:prstGeom prst="rect">
            <a:avLst/>
          </a:prstGeom>
          <a:noFill/>
          <a:ln w="9525">
            <a:noFill/>
            <a:miter lim="800000"/>
            <a:headEnd/>
            <a:tailEnd/>
          </a:ln>
        </p:spPr>
        <p:txBody>
          <a:bodyPr lIns="0" tIns="0" rIns="0" bIns="0" anchor="ctr">
            <a:spAutoFit/>
          </a:bodyPr>
          <a:lstStyle/>
          <a:p>
            <a:pPr algn="r" eaLnBrk="0" hangingPunct="0"/>
            <a:r>
              <a:rPr lang="en-US" altLang="zh-CN" sz="800">
                <a:solidFill>
                  <a:srgbClr val="5A93B6"/>
                </a:solidFill>
                <a:latin typeface="Futura Bk" pitchFamily="34" charset="0"/>
              </a:rPr>
              <a:t> </a:t>
            </a:r>
            <a:fld id="{AAB6E7EF-6732-4559-A179-665C2D7F52CE}" type="slidenum">
              <a:rPr lang="en-US" altLang="zh-CN" sz="800">
                <a:solidFill>
                  <a:srgbClr val="5A93B6"/>
                </a:solidFill>
                <a:latin typeface="Futura Bk" pitchFamily="34" charset="0"/>
              </a:rPr>
              <a:pPr algn="r" eaLnBrk="0" hangingPunct="0"/>
              <a:t>33</a:t>
            </a:fld>
            <a:endParaRPr lang="en-US" altLang="zh-CN" sz="800">
              <a:solidFill>
                <a:srgbClr val="5A93B6"/>
              </a:solidFill>
              <a:latin typeface="Futura Bk" pitchFamily="34" charset="0"/>
            </a:endParaRPr>
          </a:p>
        </p:txBody>
      </p:sp>
      <p:sp>
        <p:nvSpPr>
          <p:cNvPr id="8" name="Slide Number Placeholder 7"/>
          <p:cNvSpPr>
            <a:spLocks noGrp="1"/>
          </p:cNvSpPr>
          <p:nvPr>
            <p:ph type="sldNum" sz="quarter" idx="12"/>
          </p:nvPr>
        </p:nvSpPr>
        <p:spPr/>
        <p:txBody>
          <a:bodyPr/>
          <a:lstStyle/>
          <a:p>
            <a:fld id="{954B39CF-1819-2C42-BB67-254B8396E708}" type="slidenum">
              <a:rPr lang="en-US" smtClean="0"/>
              <a:pPr/>
              <a:t>33</a:t>
            </a:fld>
            <a:endParaRPr lang="en-US"/>
          </a:p>
        </p:txBody>
      </p:sp>
      <p:sp>
        <p:nvSpPr>
          <p:cNvPr id="7" name="Rectangle 6"/>
          <p:cNvSpPr>
            <a:spLocks noChangeArrowheads="1"/>
          </p:cNvSpPr>
          <p:nvPr/>
        </p:nvSpPr>
        <p:spPr bwMode="auto">
          <a:xfrm>
            <a:off x="351692" y="1143000"/>
            <a:ext cx="8335108" cy="5181600"/>
          </a:xfrm>
          <a:prstGeom prst="rect">
            <a:avLst/>
          </a:prstGeom>
          <a:noFill/>
          <a:ln w="9525">
            <a:noFill/>
            <a:miter lim="800000"/>
            <a:headEnd/>
            <a:tailEnd/>
          </a:ln>
        </p:spPr>
        <p:txBody>
          <a:bodyPr/>
          <a:lstStyle/>
          <a:p>
            <a:pPr marL="342900" indent="-342900">
              <a:lnSpc>
                <a:spcPct val="80000"/>
              </a:lnSpc>
              <a:spcBef>
                <a:spcPct val="20000"/>
              </a:spcBef>
              <a:buFont typeface="Arial" pitchFamily="34" charset="0"/>
              <a:buChar char="•"/>
            </a:pPr>
            <a:r>
              <a:rPr lang="en-US" altLang="zh-CN" sz="2800" dirty="0"/>
              <a:t>The service directory securely matches the service </a:t>
            </a:r>
            <a:r>
              <a:rPr lang="en-US" altLang="zh-CN" sz="2800" dirty="0" smtClean="0"/>
              <a:t>S </a:t>
            </a:r>
            <a:r>
              <a:rPr lang="en-US" altLang="zh-CN" sz="2800" dirty="0"/>
              <a:t>against the Query(k, </a:t>
            </a:r>
            <a:r>
              <a:rPr lang="en-US" altLang="zh-CN" sz="2800" dirty="0" err="1"/>
              <a:t>kw</a:t>
            </a:r>
            <a:r>
              <a:rPr lang="en-US" altLang="zh-CN" sz="2800" dirty="0" smtClean="0"/>
              <a:t>)</a:t>
            </a:r>
          </a:p>
          <a:p>
            <a:pPr marL="342900" indent="-342900">
              <a:lnSpc>
                <a:spcPct val="80000"/>
              </a:lnSpc>
              <a:spcBef>
                <a:spcPct val="20000"/>
              </a:spcBef>
              <a:buFont typeface="Arial" pitchFamily="34" charset="0"/>
              <a:buChar char="•"/>
            </a:pPr>
            <a:endParaRPr lang="en-US" altLang="zh-CN" sz="2800" dirty="0" smtClean="0"/>
          </a:p>
          <a:p>
            <a:pPr marL="742950" lvl="1" indent="-285750">
              <a:lnSpc>
                <a:spcPct val="80000"/>
              </a:lnSpc>
              <a:spcBef>
                <a:spcPct val="20000"/>
              </a:spcBef>
              <a:buFontTx/>
              <a:buChar char="–"/>
            </a:pPr>
            <a:r>
              <a:rPr lang="en-US" altLang="zh-CN" sz="2400" dirty="0" smtClean="0"/>
              <a:t>The </a:t>
            </a:r>
            <a:r>
              <a:rPr lang="en-US" altLang="zh-CN" sz="2400" dirty="0"/>
              <a:t>service provider of </a:t>
            </a:r>
            <a:r>
              <a:rPr lang="en-US" altLang="zh-CN" sz="2400" dirty="0" smtClean="0"/>
              <a:t>S constructs and sends the encrypted </a:t>
            </a:r>
            <a:r>
              <a:rPr lang="en-US" altLang="zh-CN" sz="2400" dirty="0" smtClean="0">
                <a:solidFill>
                  <a:srgbClr val="FF0000"/>
                </a:solidFill>
              </a:rPr>
              <a:t>F(x</a:t>
            </a:r>
            <a:r>
              <a:rPr lang="en-US" altLang="zh-CN" sz="2400" dirty="0">
                <a:solidFill>
                  <a:srgbClr val="FF0000"/>
                </a:solidFill>
              </a:rPr>
              <a:t>)</a:t>
            </a:r>
            <a:r>
              <a:rPr lang="en-US" altLang="zh-CN" sz="2400" dirty="0"/>
              <a:t> </a:t>
            </a:r>
            <a:r>
              <a:rPr lang="en-US" altLang="zh-CN" sz="2400" dirty="0" smtClean="0"/>
              <a:t>to </a:t>
            </a:r>
            <a:r>
              <a:rPr lang="en-US" altLang="zh-CN" sz="2400" dirty="0"/>
              <a:t>the service </a:t>
            </a:r>
            <a:r>
              <a:rPr lang="en-US" altLang="zh-CN" sz="2400" dirty="0" smtClean="0"/>
              <a:t>directory</a:t>
            </a:r>
          </a:p>
          <a:p>
            <a:pPr marL="742950" lvl="1" indent="-285750">
              <a:lnSpc>
                <a:spcPct val="80000"/>
              </a:lnSpc>
              <a:spcBef>
                <a:spcPct val="20000"/>
              </a:spcBef>
              <a:buFontTx/>
              <a:buChar char="–"/>
            </a:pPr>
            <a:endParaRPr lang="en-US" altLang="zh-CN" sz="2400" dirty="0" smtClean="0"/>
          </a:p>
          <a:p>
            <a:pPr marL="742950" lvl="1" indent="-285750">
              <a:lnSpc>
                <a:spcPct val="80000"/>
              </a:lnSpc>
              <a:spcBef>
                <a:spcPct val="20000"/>
              </a:spcBef>
              <a:buFontTx/>
              <a:buChar char="–"/>
            </a:pPr>
            <a:r>
              <a:rPr lang="en-US" altLang="zh-CN" sz="2400" dirty="0" smtClean="0"/>
              <a:t>The </a:t>
            </a:r>
            <a:r>
              <a:rPr lang="en-US" altLang="zh-CN" sz="2400" dirty="0"/>
              <a:t>service requester </a:t>
            </a:r>
            <a:r>
              <a:rPr lang="en-US" altLang="zh-CN" sz="2400" dirty="0" smtClean="0"/>
              <a:t>sends </a:t>
            </a:r>
            <a:r>
              <a:rPr lang="en-US" altLang="zh-CN" sz="2400" dirty="0"/>
              <a:t>the encrypted </a:t>
            </a:r>
            <a:r>
              <a:rPr lang="en-US" altLang="zh-CN" sz="2400" dirty="0" smtClean="0"/>
              <a:t>query </a:t>
            </a:r>
            <a:r>
              <a:rPr lang="en-US" altLang="zh-CN" sz="2400" dirty="0" smtClean="0">
                <a:solidFill>
                  <a:srgbClr val="FF0000"/>
                </a:solidFill>
              </a:rPr>
              <a:t>(k, </a:t>
            </a:r>
            <a:r>
              <a:rPr lang="en-US" altLang="zh-CN" sz="2400" dirty="0" err="1" smtClean="0">
                <a:solidFill>
                  <a:srgbClr val="FF0000"/>
                </a:solidFill>
              </a:rPr>
              <a:t>kw</a:t>
            </a:r>
            <a:r>
              <a:rPr lang="en-US" altLang="zh-CN" sz="2400" dirty="0" smtClean="0">
                <a:solidFill>
                  <a:srgbClr val="FF0000"/>
                </a:solidFill>
              </a:rPr>
              <a:t>)</a:t>
            </a:r>
            <a:r>
              <a:rPr lang="en-US" altLang="zh-CN" sz="2400" dirty="0" smtClean="0"/>
              <a:t> </a:t>
            </a:r>
            <a:r>
              <a:rPr lang="en-US" altLang="zh-CN" sz="2400" dirty="0"/>
              <a:t>to the service </a:t>
            </a:r>
            <a:r>
              <a:rPr lang="en-US" altLang="zh-CN" sz="2400" dirty="0" smtClean="0"/>
              <a:t>directory</a:t>
            </a:r>
          </a:p>
          <a:p>
            <a:pPr marL="742950" lvl="1" indent="-285750">
              <a:lnSpc>
                <a:spcPct val="80000"/>
              </a:lnSpc>
              <a:spcBef>
                <a:spcPct val="20000"/>
              </a:spcBef>
              <a:buFontTx/>
              <a:buChar char="–"/>
            </a:pPr>
            <a:endParaRPr lang="en-US" altLang="zh-CN" sz="2400" dirty="0" smtClean="0"/>
          </a:p>
          <a:p>
            <a:pPr marL="742950" lvl="1" indent="-285750">
              <a:lnSpc>
                <a:spcPct val="80000"/>
              </a:lnSpc>
              <a:spcBef>
                <a:spcPct val="20000"/>
              </a:spcBef>
              <a:buFontTx/>
              <a:buChar char="–"/>
            </a:pPr>
            <a:r>
              <a:rPr lang="en-US" altLang="zh-CN" sz="2400" dirty="0" smtClean="0"/>
              <a:t>The </a:t>
            </a:r>
            <a:r>
              <a:rPr lang="en-US" altLang="zh-CN" sz="2400" dirty="0"/>
              <a:t>service directory evaluates the value of </a:t>
            </a:r>
            <a:r>
              <a:rPr lang="en-US" altLang="zh-CN" sz="2400" dirty="0">
                <a:solidFill>
                  <a:srgbClr val="FF0000"/>
                </a:solidFill>
              </a:rPr>
              <a:t>F(k) + F(</a:t>
            </a:r>
            <a:r>
              <a:rPr lang="en-US" altLang="zh-CN" sz="2400" dirty="0" err="1">
                <a:solidFill>
                  <a:srgbClr val="FF0000"/>
                </a:solidFill>
              </a:rPr>
              <a:t>kw</a:t>
            </a:r>
            <a:r>
              <a:rPr lang="en-US" altLang="zh-CN" sz="2400" dirty="0">
                <a:solidFill>
                  <a:srgbClr val="FF0000"/>
                </a:solidFill>
              </a:rPr>
              <a:t>) </a:t>
            </a:r>
            <a:r>
              <a:rPr lang="en-US" altLang="zh-CN" sz="2400" dirty="0"/>
              <a:t>from the encrypted F(x) and the encrypted query </a:t>
            </a:r>
            <a:r>
              <a:rPr lang="en-US" altLang="zh-CN" sz="2400" dirty="0" smtClean="0"/>
              <a:t>(</a:t>
            </a:r>
            <a:r>
              <a:rPr lang="en-US" altLang="zh-CN" sz="2400" dirty="0"/>
              <a:t>k, </a:t>
            </a:r>
            <a:r>
              <a:rPr lang="en-US" altLang="zh-CN" sz="2400" dirty="0" err="1"/>
              <a:t>kw</a:t>
            </a:r>
            <a:r>
              <a:rPr lang="en-US" altLang="zh-CN" sz="2400" dirty="0"/>
              <a:t>)</a:t>
            </a:r>
            <a:r>
              <a:rPr lang="en-US" altLang="zh-CN" sz="2800" dirty="0"/>
              <a:t>  </a:t>
            </a:r>
          </a:p>
          <a:p>
            <a:pPr marL="1200150" lvl="2" indent="-285750">
              <a:lnSpc>
                <a:spcPct val="80000"/>
              </a:lnSpc>
              <a:spcBef>
                <a:spcPct val="20000"/>
              </a:spcBef>
              <a:buFont typeface="Wingdings" pitchFamily="2" charset="2"/>
              <a:buChar char="ü"/>
            </a:pPr>
            <a:r>
              <a:rPr lang="en-US" altLang="zh-CN" sz="2400" dirty="0"/>
              <a:t>If </a:t>
            </a:r>
            <a:r>
              <a:rPr lang="en-US" altLang="zh-CN" sz="2400" dirty="0" smtClean="0"/>
              <a:t>1 &lt;= </a:t>
            </a:r>
            <a:r>
              <a:rPr lang="en-US" altLang="zh-CN" sz="2400" dirty="0"/>
              <a:t>F(k)+F(</a:t>
            </a:r>
            <a:r>
              <a:rPr lang="en-US" altLang="zh-CN" sz="2400" dirty="0" err="1"/>
              <a:t>kw</a:t>
            </a:r>
            <a:r>
              <a:rPr lang="en-US" altLang="zh-CN" sz="2400" dirty="0"/>
              <a:t>) </a:t>
            </a:r>
            <a:r>
              <a:rPr lang="en-US" altLang="zh-CN" sz="2400" dirty="0" smtClean="0"/>
              <a:t>&lt;= m, </a:t>
            </a:r>
            <a:r>
              <a:rPr lang="en-US" altLang="zh-CN" sz="2400" dirty="0"/>
              <a:t>the match succeeds, where </a:t>
            </a:r>
            <a:r>
              <a:rPr lang="en-US" altLang="zh-CN" sz="2400" dirty="0" smtClean="0"/>
              <a:t>m </a:t>
            </a:r>
            <a:r>
              <a:rPr lang="en-US" altLang="zh-CN" sz="2400" dirty="0"/>
              <a:t>is the number of the service </a:t>
            </a:r>
            <a:r>
              <a:rPr lang="en-US" altLang="zh-CN" sz="2400" dirty="0" smtClean="0"/>
              <a:t>S’s </a:t>
            </a:r>
            <a:r>
              <a:rPr lang="en-US" altLang="zh-CN" sz="2400" dirty="0"/>
              <a:t>access keys</a:t>
            </a:r>
          </a:p>
          <a:p>
            <a:pPr marL="1200150" lvl="2" indent="-285750">
              <a:lnSpc>
                <a:spcPct val="80000"/>
              </a:lnSpc>
              <a:spcBef>
                <a:spcPct val="20000"/>
              </a:spcBef>
              <a:buFont typeface="Wingdings" pitchFamily="2" charset="2"/>
              <a:buChar char="ü"/>
            </a:pPr>
            <a:r>
              <a:rPr lang="en-US" altLang="zh-CN" sz="2400" dirty="0"/>
              <a:t>Otherwise, the match fails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Privacy in Service Composition</a:t>
            </a:r>
            <a:endParaRPr lang="en-US" dirty="0"/>
          </a:p>
        </p:txBody>
      </p:sp>
      <p:sp>
        <p:nvSpPr>
          <p:cNvPr id="3" name="Content Placeholder 2"/>
          <p:cNvSpPr>
            <a:spLocks noGrp="1"/>
          </p:cNvSpPr>
          <p:nvPr>
            <p:ph idx="1"/>
          </p:nvPr>
        </p:nvSpPr>
        <p:spPr/>
        <p:txBody>
          <a:bodyPr>
            <a:normAutofit/>
          </a:bodyPr>
          <a:lstStyle/>
          <a:p>
            <a:r>
              <a:rPr lang="en-US" dirty="0" smtClean="0"/>
              <a:t>In service composition, information is shared among services</a:t>
            </a:r>
          </a:p>
          <a:p>
            <a:r>
              <a:rPr lang="en-US" dirty="0" smtClean="0"/>
              <a:t>Protect service consumers from malicious services</a:t>
            </a:r>
          </a:p>
          <a:p>
            <a:pPr lvl="1"/>
            <a:r>
              <a:rPr lang="en-US" dirty="0" smtClean="0"/>
              <a:t>Malicious services may reveal consumers’ sensitive information</a:t>
            </a:r>
          </a:p>
          <a:p>
            <a:pPr lvl="1"/>
            <a:r>
              <a:rPr lang="en-US" smtClean="0"/>
              <a:t>Malicious services </a:t>
            </a:r>
            <a:r>
              <a:rPr lang="en-US" dirty="0" smtClean="0"/>
              <a:t>may abuse consumers’ information for other purposes </a:t>
            </a:r>
          </a:p>
          <a:p>
            <a:endParaRPr lang="en-US" dirty="0" smtClean="0"/>
          </a:p>
          <a:p>
            <a:endParaRPr 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Privacy Preserving Data Sharing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Services’ behaviors should be audited, and services’ capability on consumers’ information should be restricted [Yau-TSC08]</a:t>
            </a:r>
          </a:p>
          <a:p>
            <a:pPr lvl="1"/>
            <a:r>
              <a:rPr lang="en-US" dirty="0" smtClean="0"/>
              <a:t>The data flow in service composition is specified by a query plan, which defines </a:t>
            </a:r>
          </a:p>
          <a:p>
            <a:pPr lvl="2"/>
            <a:r>
              <a:rPr lang="en-US" dirty="0" smtClean="0"/>
              <a:t>The data should be shared</a:t>
            </a:r>
          </a:p>
          <a:p>
            <a:pPr lvl="2"/>
            <a:r>
              <a:rPr lang="en-US" dirty="0" smtClean="0"/>
              <a:t>The operations on the shared data</a:t>
            </a:r>
          </a:p>
          <a:p>
            <a:pPr lvl="2"/>
            <a:r>
              <a:rPr lang="en-US" dirty="0" smtClean="0"/>
              <a:t>The output of the entire information flow</a:t>
            </a:r>
          </a:p>
          <a:p>
            <a:pPr lvl="1"/>
            <a:r>
              <a:rPr lang="en-US" dirty="0" smtClean="0"/>
              <a:t>Only the output of the entire information flow is released to the consumers of the composed services</a:t>
            </a:r>
          </a:p>
          <a:p>
            <a:pPr lvl="1"/>
            <a:r>
              <a:rPr lang="en-US" dirty="0" smtClean="0"/>
              <a:t>All other data including inputs and intermediate results are protected</a:t>
            </a:r>
          </a:p>
        </p:txBody>
      </p:sp>
      <p:sp>
        <p:nvSpPr>
          <p:cNvPr id="4" name="Slide Number Placeholder 3"/>
          <p:cNvSpPr>
            <a:spLocks noGrp="1"/>
          </p:cNvSpPr>
          <p:nvPr>
            <p:ph type="sldNum" sz="quarter" idx="12"/>
          </p:nvPr>
        </p:nvSpPr>
        <p:spPr/>
        <p:txBody>
          <a:bodyPr/>
          <a:lstStyle/>
          <a:p>
            <a:fld id="{954B39CF-1819-2C42-BB67-254B8396E70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Privacy Preserving Data Sharing (cont.)</a:t>
            </a:r>
            <a:endParaRPr lang="en-US" dirty="0"/>
          </a:p>
        </p:txBody>
      </p:sp>
      <p:sp>
        <p:nvSpPr>
          <p:cNvPr id="3" name="Content Placeholder 2"/>
          <p:cNvSpPr>
            <a:spLocks noGrp="1"/>
          </p:cNvSpPr>
          <p:nvPr>
            <p:ph idx="1"/>
          </p:nvPr>
        </p:nvSpPr>
        <p:spPr>
          <a:xfrm>
            <a:off x="457200" y="1600200"/>
            <a:ext cx="8229600" cy="4756150"/>
          </a:xfrm>
        </p:spPr>
        <p:txBody>
          <a:bodyPr>
            <a:normAutofit fontScale="85000" lnSpcReduction="10000"/>
          </a:bodyPr>
          <a:lstStyle/>
          <a:p>
            <a:pPr marL="514350" indent="-514350">
              <a:buFont typeface="+mj-lt"/>
              <a:buAutoNum type="arabicPeriod"/>
            </a:pPr>
            <a:r>
              <a:rPr lang="en-US" dirty="0" smtClean="0"/>
              <a:t>The consumer sends request to a trusted repository</a:t>
            </a:r>
          </a:p>
          <a:p>
            <a:pPr marL="514350" indent="-514350">
              <a:buFont typeface="+mj-lt"/>
              <a:buAutoNum type="arabicPeriod"/>
            </a:pPr>
            <a:r>
              <a:rPr lang="en-US" dirty="0" smtClean="0"/>
              <a:t>The repository construct the query plan graph based on consumer’s request</a:t>
            </a:r>
          </a:p>
          <a:p>
            <a:pPr marL="514350" indent="-514350">
              <a:buFont typeface="+mj-lt"/>
              <a:buAutoNum type="arabicPeriod"/>
            </a:pPr>
            <a:r>
              <a:rPr lang="en-US" dirty="0" smtClean="0"/>
              <a:t>Services share data based on need-to-share</a:t>
            </a:r>
          </a:p>
          <a:p>
            <a:pPr marL="514350" indent="-514350">
              <a:buFont typeface="+mj-lt"/>
              <a:buAutoNum type="arabicPeriod"/>
            </a:pPr>
            <a:r>
              <a:rPr lang="en-US" dirty="0" smtClean="0"/>
              <a:t>The shared data is encrypted and shared with services based on need-to-know</a:t>
            </a:r>
          </a:p>
          <a:p>
            <a:pPr marL="514350" indent="-514350">
              <a:buFont typeface="+mj-lt"/>
              <a:buAutoNum type="arabicPeriod"/>
            </a:pPr>
            <a:r>
              <a:rPr lang="en-US" dirty="0" smtClean="0"/>
              <a:t>The service who obtains the shared data cannot decrypt it, but can operate the encrypted data according to the query plan graph</a:t>
            </a:r>
          </a:p>
          <a:p>
            <a:pPr marL="514350" indent="-514350">
              <a:buFont typeface="+mj-lt"/>
              <a:buAutoNum type="arabicPeriod"/>
            </a:pPr>
            <a:r>
              <a:rPr lang="en-US" dirty="0" smtClean="0"/>
              <a:t>The usage of shared data is restricted to the operations specified in a query plan graph</a:t>
            </a:r>
          </a:p>
          <a:p>
            <a:endParaRPr lang="en-US" dirty="0"/>
          </a:p>
        </p:txBody>
      </p:sp>
      <p:sp>
        <p:nvSpPr>
          <p:cNvPr id="4" name="Slide Number Placeholder 3"/>
          <p:cNvSpPr>
            <a:spLocks noGrp="1"/>
          </p:cNvSpPr>
          <p:nvPr>
            <p:ph type="sldNum" sz="quarter" idx="12"/>
          </p:nvPr>
        </p:nvSpPr>
        <p:spPr/>
        <p:txBody>
          <a:bodyPr/>
          <a:lstStyle/>
          <a:p>
            <a:fld id="{954B39CF-1819-2C42-BB67-254B8396E70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p>
        </p:txBody>
      </p:sp>
      <p:sp>
        <p:nvSpPr>
          <p:cNvPr id="3" name="Text Placeholder 2"/>
          <p:cNvSpPr>
            <a:spLocks noGrp="1"/>
          </p:cNvSpPr>
          <p:nvPr>
            <p:ph type="body" idx="1"/>
          </p:nvPr>
        </p:nvSpPr>
        <p:spPr/>
        <p:txBody>
          <a:bodyPr/>
          <a:lstStyle/>
          <a:p>
            <a:pPr lvl="0"/>
            <a:r>
              <a:rPr lang="en-US" dirty="0" smtClean="0"/>
              <a:t>Security is not free, and paying the security penalty is unavoidable</a:t>
            </a:r>
          </a:p>
          <a:p>
            <a:pPr lvl="0"/>
            <a:r>
              <a:rPr lang="en-US" dirty="0" smtClean="0"/>
              <a:t>Cost</a:t>
            </a:r>
          </a:p>
          <a:p>
            <a:pPr lvl="1"/>
            <a:r>
              <a:rPr lang="en-US" dirty="0" smtClean="0"/>
              <a:t>Compare SSL and WS-Security for message integrity [Shi04]</a:t>
            </a:r>
          </a:p>
          <a:p>
            <a:pPr lvl="2"/>
            <a:r>
              <a:rPr lang="en-US" dirty="0" smtClean="0"/>
              <a:t>SSL adds 10X slowdown, WS-Security adds 100X</a:t>
            </a:r>
          </a:p>
          <a:p>
            <a:pPr lvl="1"/>
            <a:r>
              <a:rPr lang="en-US" dirty="0" smtClean="0"/>
              <a:t>XML overhead [Liu05]</a:t>
            </a:r>
          </a:p>
          <a:p>
            <a:pPr lvl="2"/>
            <a:r>
              <a:rPr lang="en-US" dirty="0" smtClean="0"/>
              <a:t>10ms to sign or encrypt 100KB</a:t>
            </a:r>
          </a:p>
          <a:p>
            <a:pPr lvl="2"/>
            <a:r>
              <a:rPr lang="en-US" dirty="0" smtClean="0"/>
              <a:t>WS-Security takes 100-200ms to do the same</a:t>
            </a:r>
          </a:p>
        </p:txBody>
      </p:sp>
      <p:sp>
        <p:nvSpPr>
          <p:cNvPr id="4" name="Slide Number Placeholder 3"/>
          <p:cNvSpPr>
            <a:spLocks noGrp="1"/>
          </p:cNvSpPr>
          <p:nvPr>
            <p:ph type="sldNum" sz="quarter" idx="12"/>
          </p:nvPr>
        </p:nvSpPr>
        <p:spPr/>
        <p:txBody>
          <a:bodyPr/>
          <a:lstStyle/>
          <a:p>
            <a:fld id="{954B39CF-1819-2C42-BB67-254B8396E70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(cont.)</a:t>
            </a:r>
            <a:endParaRPr lang="en-US" dirty="0"/>
          </a:p>
        </p:txBody>
      </p:sp>
      <p:sp>
        <p:nvSpPr>
          <p:cNvPr id="3" name="Text Placeholder 2"/>
          <p:cNvSpPr>
            <a:spLocks noGrp="1"/>
          </p:cNvSpPr>
          <p:nvPr>
            <p:ph type="body" idx="1"/>
          </p:nvPr>
        </p:nvSpPr>
        <p:spPr>
          <a:xfrm>
            <a:off x="457200" y="1600201"/>
            <a:ext cx="8229600" cy="895350"/>
          </a:xfrm>
        </p:spPr>
        <p:txBody>
          <a:bodyPr>
            <a:normAutofit fontScale="92500" lnSpcReduction="20000"/>
          </a:bodyPr>
          <a:lstStyle/>
          <a:p>
            <a:r>
              <a:rPr lang="en-US" dirty="0" smtClean="0"/>
              <a:t>Comparison of performance of Web services, WS-Security, RMI, and RMI–SSL [Jur06]</a:t>
            </a:r>
            <a:endParaRPr lang="en-US" dirty="0"/>
          </a:p>
        </p:txBody>
      </p:sp>
      <p:pic>
        <p:nvPicPr>
          <p:cNvPr id="2050" name="Picture 2"/>
          <p:cNvPicPr>
            <a:picLocks noChangeAspect="1" noChangeArrowheads="1"/>
          </p:cNvPicPr>
          <p:nvPr/>
        </p:nvPicPr>
        <p:blipFill>
          <a:blip r:embed="rId2"/>
          <a:srcRect/>
          <a:stretch>
            <a:fillRect/>
          </a:stretch>
        </p:blipFill>
        <p:spPr bwMode="auto">
          <a:xfrm>
            <a:off x="1142976" y="2495550"/>
            <a:ext cx="7143750" cy="43624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954B39CF-1819-2C42-BB67-254B8396E70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ormal-128.JPG"/>
          <p:cNvPicPr/>
          <p:nvPr/>
        </p:nvPicPr>
        <p:blipFill>
          <a:blip r:embed="rId2"/>
          <a:stretch>
            <a:fillRect/>
          </a:stretch>
        </p:blipFill>
        <p:spPr>
          <a:xfrm>
            <a:off x="2071670" y="2601240"/>
            <a:ext cx="5744921" cy="4218803"/>
          </a:xfrm>
          <a:prstGeom prst="rect">
            <a:avLst/>
          </a:prstGeom>
        </p:spPr>
      </p:pic>
      <p:sp>
        <p:nvSpPr>
          <p:cNvPr id="2" name="Title 1"/>
          <p:cNvSpPr>
            <a:spLocks noGrp="1"/>
          </p:cNvSpPr>
          <p:nvPr>
            <p:ph type="title"/>
          </p:nvPr>
        </p:nvSpPr>
        <p:spPr>
          <a:xfrm>
            <a:off x="457200" y="-24"/>
            <a:ext cx="8229600" cy="1143000"/>
          </a:xfrm>
        </p:spPr>
        <p:txBody>
          <a:bodyPr>
            <a:normAutofit/>
          </a:bodyPr>
          <a:lstStyle/>
          <a:p>
            <a:r>
              <a:rPr lang="en-US" dirty="0" smtClean="0"/>
              <a:t>Performance (cont.)</a:t>
            </a:r>
            <a:endParaRPr lang="en-US" dirty="0"/>
          </a:p>
        </p:txBody>
      </p:sp>
      <p:sp>
        <p:nvSpPr>
          <p:cNvPr id="3" name="Content Placeholder 2"/>
          <p:cNvSpPr>
            <a:spLocks noGrp="1"/>
          </p:cNvSpPr>
          <p:nvPr>
            <p:ph idx="1"/>
          </p:nvPr>
        </p:nvSpPr>
        <p:spPr>
          <a:xfrm>
            <a:off x="457200" y="1071546"/>
            <a:ext cx="8229600" cy="1857388"/>
          </a:xfrm>
        </p:spPr>
        <p:txBody>
          <a:bodyPr>
            <a:normAutofit fontScale="92500" lnSpcReduction="10000"/>
          </a:bodyPr>
          <a:lstStyle/>
          <a:p>
            <a:r>
              <a:rPr lang="en-US" dirty="0" smtClean="0"/>
              <a:t>Security as Service</a:t>
            </a:r>
          </a:p>
          <a:p>
            <a:pPr lvl="1"/>
            <a:r>
              <a:rPr lang="en-US" dirty="0" smtClean="0"/>
              <a:t>Improve the reusability of security mechanisms</a:t>
            </a:r>
          </a:p>
          <a:p>
            <a:pPr lvl="1"/>
            <a:r>
              <a:rPr lang="en-US" dirty="0" smtClean="0"/>
              <a:t>The performance of a security service providing AES encryption with 128-bits key [Yau-M09]</a:t>
            </a:r>
          </a:p>
        </p:txBody>
      </p:sp>
      <p:sp>
        <p:nvSpPr>
          <p:cNvPr id="4" name="灯片编号占位符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22031" y="1"/>
            <a:ext cx="8229600" cy="904875"/>
          </a:xfrm>
          <a:noFill/>
          <a:ln/>
        </p:spPr>
        <p:txBody>
          <a:bodyPr/>
          <a:lstStyle/>
          <a:p>
            <a:pPr>
              <a:lnSpc>
                <a:spcPct val="90000"/>
              </a:lnSpc>
            </a:pPr>
            <a:r>
              <a:rPr lang="en-US" altLang="zh-CN">
                <a:ea typeface="宋体" pitchFamily="2" charset="-122"/>
              </a:rPr>
              <a:t>Definition of Adaptive Software</a:t>
            </a:r>
            <a:endParaRPr lang="en-US" altLang="zh-CN" sz="2800">
              <a:ea typeface="宋体" pitchFamily="2" charset="-122"/>
            </a:endParaRPr>
          </a:p>
        </p:txBody>
      </p:sp>
      <p:sp>
        <p:nvSpPr>
          <p:cNvPr id="263171" name="Rectangle 3"/>
          <p:cNvSpPr>
            <a:spLocks noGrp="1" noChangeArrowheads="1"/>
          </p:cNvSpPr>
          <p:nvPr>
            <p:ph type="body" idx="1"/>
          </p:nvPr>
        </p:nvSpPr>
        <p:spPr>
          <a:xfrm>
            <a:off x="140677" y="1066800"/>
            <a:ext cx="8510954" cy="5029200"/>
          </a:xfrm>
        </p:spPr>
        <p:txBody>
          <a:bodyPr/>
          <a:lstStyle/>
          <a:p>
            <a:r>
              <a:rPr lang="en-US" sz="2800" b="1" i="1" dirty="0">
                <a:solidFill>
                  <a:srgbClr val="FF0000"/>
                </a:solidFill>
              </a:rPr>
              <a:t>Adaptive software</a:t>
            </a:r>
            <a:r>
              <a:rPr lang="en-US" sz="2800" dirty="0"/>
              <a:t>: software </a:t>
            </a:r>
            <a:r>
              <a:rPr lang="en-US" sz="2800" dirty="0">
                <a:latin typeface="Times New Roman"/>
              </a:rPr>
              <a:t>“</a:t>
            </a:r>
            <a:r>
              <a:rPr lang="en-US" sz="2800" i="1" dirty="0"/>
              <a:t>evaluates its own behavior and changes behavior when the evaluation indicates that it is not accomplishing what the software is intended to do, or when better functionality or performance is possible</a:t>
            </a:r>
            <a:r>
              <a:rPr lang="en-US" sz="2800" dirty="0">
                <a:latin typeface="Times New Roman"/>
              </a:rPr>
              <a:t>”</a:t>
            </a:r>
            <a:r>
              <a:rPr lang="en-US" sz="2800" dirty="0"/>
              <a:t> </a:t>
            </a:r>
            <a:r>
              <a:rPr lang="en-US" sz="2800" dirty="0" smtClean="0"/>
              <a:t>[Lad03] </a:t>
            </a:r>
            <a:endParaRPr lang="en-US" sz="2800" dirty="0"/>
          </a:p>
          <a:p>
            <a:r>
              <a:rPr lang="en-US" sz="2800" dirty="0"/>
              <a:t>Key characteristics: </a:t>
            </a:r>
          </a:p>
          <a:p>
            <a:pPr lvl="1"/>
            <a:r>
              <a:rPr lang="en-US" sz="2400" dirty="0"/>
              <a:t>Aware of its own behavior and changes in the </a:t>
            </a:r>
            <a:r>
              <a:rPr lang="en-US" sz="2400" dirty="0" smtClean="0"/>
              <a:t>environment</a:t>
            </a:r>
            <a:endParaRPr lang="en-US" sz="2400" dirty="0"/>
          </a:p>
          <a:p>
            <a:pPr lvl="1"/>
            <a:r>
              <a:rPr lang="en-US" sz="2400" dirty="0"/>
              <a:t>Aware of the goal of users</a:t>
            </a:r>
          </a:p>
          <a:p>
            <a:pPr lvl="1"/>
            <a:r>
              <a:rPr lang="en-US" sz="2400" dirty="0"/>
              <a:t>Capable of changing its own behavior</a:t>
            </a:r>
            <a:endParaRPr lang="en-US" altLang="zh-CN" sz="2400" dirty="0">
              <a:ea typeface="宋体" pitchFamily="2" charset="-122"/>
            </a:endParaRPr>
          </a:p>
        </p:txBody>
      </p:sp>
      <p:sp>
        <p:nvSpPr>
          <p:cNvPr id="5" name="Slide Number Placeholder 4"/>
          <p:cNvSpPr>
            <a:spLocks noGrp="1"/>
          </p:cNvSpPr>
          <p:nvPr>
            <p:ph type="sldNum" sz="quarter" idx="12"/>
          </p:nvPr>
        </p:nvSpPr>
        <p:spPr/>
        <p:txBody>
          <a:bodyPr/>
          <a:lstStyle/>
          <a:p>
            <a:fld id="{954B39CF-1819-2C42-BB67-254B8396E70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Adaptable Service-based Software</a:t>
            </a:r>
            <a:endParaRPr lang="en-US" dirty="0"/>
          </a:p>
        </p:txBody>
      </p:sp>
      <p:sp>
        <p:nvSpPr>
          <p:cNvPr id="3" name="Content Placeholder 2"/>
          <p:cNvSpPr>
            <a:spLocks noGrp="1"/>
          </p:cNvSpPr>
          <p:nvPr>
            <p:ph idx="1"/>
          </p:nvPr>
        </p:nvSpPr>
        <p:spPr/>
        <p:txBody>
          <a:bodyPr>
            <a:normAutofit lnSpcReduction="10000"/>
          </a:bodyPr>
          <a:lstStyle/>
          <a:p>
            <a:r>
              <a:rPr lang="en-US" dirty="0" smtClean="0"/>
              <a:t>Adaptable service-based software systems (ASBS) with QoS monitoring and analyzing [</a:t>
            </a:r>
            <a:r>
              <a:rPr lang="en-US" altLang="zh-CN" dirty="0" smtClean="0"/>
              <a:t>Yau-FTDCS08</a:t>
            </a:r>
            <a:r>
              <a:rPr lang="en-US" dirty="0" smtClean="0"/>
              <a:t>]</a:t>
            </a:r>
          </a:p>
          <a:p>
            <a:pPr lvl="1"/>
            <a:r>
              <a:rPr lang="en-US" dirty="0" smtClean="0"/>
              <a:t>The QoS monitoring capability obtains the measurements of various QoS features as well as system situations concerning QoS. </a:t>
            </a:r>
          </a:p>
          <a:p>
            <a:pPr lvl="1"/>
            <a:r>
              <a:rPr lang="en-US" dirty="0" smtClean="0"/>
              <a:t>The QoS adaptation capability analyze system situations and adjusts configurations and service operations of ASBS to satisfy the requirements in various QoS features simultaneously. </a:t>
            </a:r>
          </a:p>
          <a:p>
            <a:pPr lvl="1"/>
            <a:endParaRPr lang="en-US" dirty="0" smtClean="0"/>
          </a:p>
          <a:p>
            <a:endParaRPr lang="en-US" dirty="0" smtClean="0"/>
          </a:p>
        </p:txBody>
      </p:sp>
      <p:sp>
        <p:nvSpPr>
          <p:cNvPr id="4" name="灯片编号占位符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Tradeoff between Performance and Security </a:t>
            </a:r>
            <a:endParaRPr lang="en-US" sz="3200" dirty="0"/>
          </a:p>
        </p:txBody>
      </p:sp>
      <p:sp>
        <p:nvSpPr>
          <p:cNvPr id="3" name="Content Placeholder 2"/>
          <p:cNvSpPr>
            <a:spLocks noGrp="1"/>
          </p:cNvSpPr>
          <p:nvPr>
            <p:ph idx="1"/>
          </p:nvPr>
        </p:nvSpPr>
        <p:spPr/>
        <p:txBody>
          <a:bodyPr>
            <a:normAutofit fontScale="92500"/>
          </a:bodyPr>
          <a:lstStyle/>
          <a:p>
            <a:r>
              <a:rPr lang="en-US" dirty="0" smtClean="0"/>
              <a:t>Analyze and adaptive control the tradeoff between security and performance [Yau-ICWS09]</a:t>
            </a:r>
          </a:p>
          <a:p>
            <a:pPr lvl="1"/>
            <a:r>
              <a:rPr lang="en-US" dirty="0" smtClean="0"/>
              <a:t>Develop quantitative metrics for performance and security</a:t>
            </a:r>
          </a:p>
          <a:p>
            <a:pPr lvl="1"/>
            <a:r>
              <a:rPr lang="en-US" dirty="0" smtClean="0"/>
              <a:t>Combine performance and security metrics as a tradeoff objective function</a:t>
            </a:r>
          </a:p>
          <a:p>
            <a:pPr lvl="1"/>
            <a:r>
              <a:rPr lang="en-US" dirty="0" smtClean="0"/>
              <a:t>Adjust the security configuration to minimize the value of the tradeoff objective function, which represents the best tradeoff between performance and security</a:t>
            </a:r>
          </a:p>
        </p:txBody>
      </p:sp>
      <p:sp>
        <p:nvSpPr>
          <p:cNvPr id="4" name="灯片编号占位符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Security Configuration Vector</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A security configuration vector </a:t>
            </a:r>
            <a:r>
              <a:rPr lang="en-US" b="1" i="1" dirty="0" smtClean="0">
                <a:latin typeface="Times New Roman" pitchFamily="18" charset="0"/>
                <a:cs typeface="Times New Roman" pitchFamily="18" charset="0"/>
              </a:rPr>
              <a:t>SCV</a:t>
            </a:r>
            <a:r>
              <a:rPr lang="en-US" b="1" dirty="0" smtClean="0">
                <a:latin typeface="Times New Roman" pitchFamily="18" charset="0"/>
                <a:cs typeface="Times New Roman" pitchFamily="18" charset="0"/>
              </a:rPr>
              <a:t> = {</a:t>
            </a:r>
            <a:r>
              <a:rPr lang="en-US" b="1" i="1" dirty="0" smtClean="0">
                <a:latin typeface="Times New Roman" pitchFamily="18" charset="0"/>
                <a:cs typeface="Times New Roman" pitchFamily="18" charset="0"/>
              </a:rPr>
              <a:t>F, A, l, p</a:t>
            </a:r>
            <a:r>
              <a:rPr lang="en-US" b="1" dirty="0" smtClean="0">
                <a:latin typeface="Times New Roman" pitchFamily="18" charset="0"/>
                <a:cs typeface="Times New Roman" pitchFamily="18" charset="0"/>
              </a:rPr>
              <a:t>} </a:t>
            </a:r>
            <a:r>
              <a:rPr lang="en-US" dirty="0" smtClean="0"/>
              <a:t>describes what and how security mechanism is used, including</a:t>
            </a:r>
          </a:p>
          <a:p>
            <a:pPr lvl="1"/>
            <a:r>
              <a:rPr lang="en-US" i="1" dirty="0" smtClean="0"/>
              <a:t>Security Functionality </a:t>
            </a:r>
            <a:r>
              <a:rPr lang="en-US" b="1" i="1" dirty="0" smtClean="0"/>
              <a:t>F</a:t>
            </a:r>
            <a:r>
              <a:rPr lang="en-US" dirty="0" smtClean="0"/>
              <a:t>: what protection the security mechanism provides</a:t>
            </a:r>
          </a:p>
          <a:p>
            <a:pPr lvl="1"/>
            <a:r>
              <a:rPr lang="en-US" i="1" dirty="0" smtClean="0"/>
              <a:t>Algorithm Name </a:t>
            </a:r>
            <a:r>
              <a:rPr lang="en-US" b="1" i="1" dirty="0" smtClean="0"/>
              <a:t>A</a:t>
            </a:r>
            <a:r>
              <a:rPr lang="en-US" dirty="0" smtClean="0"/>
              <a:t>: what security algorithm is used to provide the security functionality</a:t>
            </a:r>
          </a:p>
          <a:p>
            <a:pPr lvl="1"/>
            <a:r>
              <a:rPr lang="en-US" i="1" dirty="0" smtClean="0"/>
              <a:t>Key Length </a:t>
            </a:r>
            <a:r>
              <a:rPr lang="en-US" b="1" i="1" dirty="0" smtClean="0">
                <a:latin typeface="Times New Roman" pitchFamily="18" charset="0"/>
                <a:cs typeface="Times New Roman" pitchFamily="18" charset="0"/>
              </a:rPr>
              <a:t>l</a:t>
            </a:r>
            <a:r>
              <a:rPr lang="en-US" dirty="0" smtClean="0"/>
              <a:t>: how long of the key used by the security algorithm</a:t>
            </a:r>
          </a:p>
          <a:p>
            <a:pPr lvl="1"/>
            <a:r>
              <a:rPr lang="en-US" i="1" dirty="0" smtClean="0"/>
              <a:t>Protection Percentage </a:t>
            </a:r>
            <a:r>
              <a:rPr lang="en-US" b="1" i="1" dirty="0" smtClean="0"/>
              <a:t>p</a:t>
            </a:r>
            <a:r>
              <a:rPr lang="en-US" dirty="0" smtClean="0"/>
              <a:t>: how many data packages are protected by the security mechanism</a:t>
            </a:r>
          </a:p>
          <a:p>
            <a:pPr lvl="1"/>
            <a:endParaRPr lang="en-US" dirty="0" smtClean="0"/>
          </a:p>
          <a:p>
            <a:endParaRPr lang="en-US" dirty="0" smtClean="0"/>
          </a:p>
        </p:txBody>
      </p:sp>
      <p:sp>
        <p:nvSpPr>
          <p:cNvPr id="4" name="灯片编号占位符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Performance Metric</a:t>
            </a:r>
            <a:endParaRPr lang="zh-CN" altLang="en-US" dirty="0"/>
          </a:p>
        </p:txBody>
      </p:sp>
      <p:sp>
        <p:nvSpPr>
          <p:cNvPr id="3" name="内容占位符 2"/>
          <p:cNvSpPr>
            <a:spLocks noGrp="1"/>
          </p:cNvSpPr>
          <p:nvPr>
            <p:ph idx="1"/>
          </p:nvPr>
        </p:nvSpPr>
        <p:spPr>
          <a:xfrm>
            <a:off x="457200" y="1371600"/>
            <a:ext cx="8382000" cy="4525963"/>
          </a:xfrm>
        </p:spPr>
        <p:txBody>
          <a:bodyPr>
            <a:normAutofit/>
          </a:bodyPr>
          <a:lstStyle/>
          <a:p>
            <a:r>
              <a:rPr lang="en-US" dirty="0" smtClean="0"/>
              <a:t>Performance usually has natural metrics which are easy to be quantified</a:t>
            </a:r>
          </a:p>
          <a:p>
            <a:pPr lvl="1"/>
            <a:r>
              <a:rPr lang="en-US" dirty="0" smtClean="0"/>
              <a:t>Delay</a:t>
            </a:r>
          </a:p>
          <a:p>
            <a:pPr lvl="1"/>
            <a:r>
              <a:rPr lang="en-US" dirty="0" smtClean="0"/>
              <a:t>CPU percentage</a:t>
            </a:r>
          </a:p>
          <a:p>
            <a:pPr lvl="1"/>
            <a:r>
              <a:rPr lang="en-US" dirty="0" smtClean="0"/>
              <a:t>Throughput</a:t>
            </a:r>
          </a:p>
          <a:p>
            <a:r>
              <a:rPr lang="en-US" dirty="0" smtClean="0"/>
              <a:t>Because performance is related to the used security mechanism, we measure performance with the security configuration vector (SCV)</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Metric</a:t>
            </a:r>
            <a:endParaRPr lang="en-US" dirty="0"/>
          </a:p>
        </p:txBody>
      </p:sp>
      <p:sp>
        <p:nvSpPr>
          <p:cNvPr id="3" name="Content Placeholder 2"/>
          <p:cNvSpPr>
            <a:spLocks noGrp="1"/>
          </p:cNvSpPr>
          <p:nvPr>
            <p:ph idx="1"/>
          </p:nvPr>
        </p:nvSpPr>
        <p:spPr>
          <a:xfrm>
            <a:off x="457200" y="1600200"/>
            <a:ext cx="8229600" cy="4114799"/>
          </a:xfrm>
        </p:spPr>
        <p:txBody>
          <a:bodyPr>
            <a:normAutofit fontScale="92500" lnSpcReduction="20000"/>
          </a:bodyPr>
          <a:lstStyle/>
          <a:p>
            <a:r>
              <a:rPr lang="en-US" dirty="0" smtClean="0"/>
              <a:t>We measure security as the attacker’s probability of successfully attacking one package</a:t>
            </a:r>
          </a:p>
          <a:p>
            <a:pPr lvl="1"/>
            <a:r>
              <a:rPr lang="en-US" dirty="0" smtClean="0"/>
              <a:t>The package is protected with probability </a:t>
            </a:r>
            <a:r>
              <a:rPr lang="en-US" i="1" dirty="0" smtClean="0"/>
              <a:t>p</a:t>
            </a:r>
          </a:p>
          <a:p>
            <a:pPr lvl="1"/>
            <a:r>
              <a:rPr lang="en-US" dirty="0" smtClean="0"/>
              <a:t>If the package is not protected, the attacker successes with probability 1</a:t>
            </a:r>
          </a:p>
          <a:p>
            <a:pPr lvl="1"/>
            <a:r>
              <a:rPr lang="en-US" dirty="0" smtClean="0"/>
              <a:t>If the package is protected, the attacker with computing power </a:t>
            </a:r>
            <a:r>
              <a:rPr lang="en-US" i="1" dirty="0" smtClean="0"/>
              <a:t>c</a:t>
            </a:r>
            <a:r>
              <a:rPr lang="en-US" dirty="0" smtClean="0"/>
              <a:t> success with probability </a:t>
            </a:r>
            <a:r>
              <a:rPr lang="en-US" i="1" dirty="0" err="1" smtClean="0">
                <a:latin typeface="Times New Roman" pitchFamily="18" charset="0"/>
                <a:cs typeface="Times New Roman" pitchFamily="18" charset="0"/>
              </a:rPr>
              <a:t>cv</a:t>
            </a:r>
            <a:r>
              <a:rPr lang="en-US" i="1" dirty="0" smtClean="0">
                <a:latin typeface="Times New Roman" pitchFamily="18" charset="0"/>
                <a:cs typeface="Times New Roman" pitchFamily="18" charset="0"/>
              </a:rPr>
              <a:t>(l)</a:t>
            </a:r>
            <a:r>
              <a:rPr lang="en-US" dirty="0" smtClean="0"/>
              <a:t>, where </a:t>
            </a:r>
            <a:r>
              <a:rPr lang="en-US" i="1" dirty="0" smtClean="0">
                <a:latin typeface="Times New Roman" pitchFamily="18" charset="0"/>
                <a:cs typeface="Times New Roman" pitchFamily="18" charset="0"/>
              </a:rPr>
              <a:t>v(l)</a:t>
            </a:r>
            <a:r>
              <a:rPr lang="en-US" dirty="0" smtClean="0"/>
              <a:t> is the vulnerability of the security algorithm with key length </a:t>
            </a:r>
            <a:r>
              <a:rPr lang="en-US" i="1" dirty="0" smtClean="0">
                <a:latin typeface="Times New Roman" pitchFamily="18" charset="0"/>
                <a:cs typeface="Times New Roman" pitchFamily="18" charset="0"/>
              </a:rPr>
              <a:t>l</a:t>
            </a:r>
          </a:p>
          <a:p>
            <a:pPr lvl="1"/>
            <a:r>
              <a:rPr lang="en-US" dirty="0" smtClean="0"/>
              <a:t>The vulnerability is determined by the algorithm design and attacking techniques</a:t>
            </a:r>
            <a:endParaRPr lang="en-US" dirty="0"/>
          </a:p>
        </p:txBody>
      </p:sp>
      <p:sp>
        <p:nvSpPr>
          <p:cNvPr id="6" name="灯片编号占位符 5"/>
          <p:cNvSpPr>
            <a:spLocks noGrp="1"/>
          </p:cNvSpPr>
          <p:nvPr>
            <p:ph type="sldNum" sz="quarter" idx="12"/>
          </p:nvPr>
        </p:nvSpPr>
        <p:spPr/>
        <p:txBody>
          <a:bodyPr/>
          <a:lstStyle/>
          <a:p>
            <a:fld id="{B6F15528-21DE-4FAA-801E-634DDDAF4B2B}" type="slidenum">
              <a:rPr lang="en-US" smtClean="0"/>
              <a:pPr/>
              <a:t>44</a:t>
            </a:fld>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21" name="Object 1"/>
          <p:cNvGraphicFramePr>
            <a:graphicFrameLocks noChangeAspect="1"/>
          </p:cNvGraphicFramePr>
          <p:nvPr/>
        </p:nvGraphicFramePr>
        <p:xfrm>
          <a:off x="2514600" y="5762644"/>
          <a:ext cx="3577167" cy="381000"/>
        </p:xfrm>
        <a:graphic>
          <a:graphicData uri="http://schemas.openxmlformats.org/presentationml/2006/ole">
            <p:oleObj spid="_x0000_s4098" name="Formula" r:id="rId4" imgW="1610360" imgH="167640" progId="Equation.Ribbit">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 Objective Function</a:t>
            </a:r>
            <a:endParaRPr lang="en-US" dirty="0"/>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dirty="0" smtClean="0"/>
              <a:t>Combine security and performance metric together with two weights</a:t>
            </a:r>
          </a:p>
          <a:p>
            <a:pPr lvl="1"/>
            <a:r>
              <a:rPr lang="en-US" dirty="0" smtClean="0"/>
              <a:t>G(SCV, t) = a*S(l, p, c) + b*D(SCV, t)</a:t>
            </a:r>
          </a:p>
          <a:p>
            <a:r>
              <a:rPr lang="en-US" dirty="0" smtClean="0"/>
              <a:t>Linear tradeoff objective function</a:t>
            </a:r>
          </a:p>
          <a:p>
            <a:pPr lvl="1"/>
            <a:r>
              <a:rPr lang="en-US" dirty="0" smtClean="0"/>
              <a:t>The weights </a:t>
            </a:r>
            <a:r>
              <a:rPr lang="en-US" i="1" dirty="0" smtClean="0"/>
              <a:t>a</a:t>
            </a:r>
            <a:r>
              <a:rPr lang="en-US" dirty="0" smtClean="0"/>
              <a:t> and </a:t>
            </a:r>
            <a:r>
              <a:rPr lang="en-US" i="1" dirty="0" smtClean="0"/>
              <a:t>b</a:t>
            </a:r>
            <a:r>
              <a:rPr lang="en-US" dirty="0" smtClean="0"/>
              <a:t> are constants</a:t>
            </a:r>
          </a:p>
          <a:p>
            <a:pPr lvl="1"/>
            <a:r>
              <a:rPr lang="en-US" dirty="0" smtClean="0"/>
              <a:t>Performance biased objective function</a:t>
            </a:r>
          </a:p>
          <a:p>
            <a:pPr lvl="2"/>
            <a:r>
              <a:rPr lang="en-US" dirty="0" smtClean="0"/>
              <a:t>Set </a:t>
            </a:r>
            <a:r>
              <a:rPr lang="en-US" i="1" dirty="0" smtClean="0"/>
              <a:t>a=1, b=0</a:t>
            </a:r>
          </a:p>
          <a:p>
            <a:pPr lvl="2"/>
            <a:r>
              <a:rPr lang="en-US" dirty="0" smtClean="0"/>
              <a:t> </a:t>
            </a:r>
          </a:p>
          <a:p>
            <a:pPr lvl="1"/>
            <a:r>
              <a:rPr lang="en-US" dirty="0" smtClean="0"/>
              <a:t>Security biased objective function</a:t>
            </a:r>
          </a:p>
          <a:p>
            <a:pPr lvl="2"/>
            <a:r>
              <a:rPr lang="en-US" dirty="0" smtClean="0"/>
              <a:t>Set  </a:t>
            </a:r>
            <a:r>
              <a:rPr lang="en-US" i="1" dirty="0" smtClean="0"/>
              <a:t>a= 0, b=1</a:t>
            </a:r>
            <a:r>
              <a:rPr lang="en-US" dirty="0" smtClean="0"/>
              <a:t>,</a:t>
            </a:r>
          </a:p>
          <a:p>
            <a:pPr lvl="2"/>
            <a:r>
              <a:rPr lang="en-US" dirty="0" smtClean="0"/>
              <a:t> </a:t>
            </a:r>
          </a:p>
          <a:p>
            <a:endParaRPr lang="en-US" dirty="0"/>
          </a:p>
        </p:txBody>
      </p:sp>
      <p:sp>
        <p:nvSpPr>
          <p:cNvPr id="10" name="灯片编号占位符 9"/>
          <p:cNvSpPr>
            <a:spLocks noGrp="1"/>
          </p:cNvSpPr>
          <p:nvPr>
            <p:ph type="sldNum" sz="quarter" idx="12"/>
          </p:nvPr>
        </p:nvSpPr>
        <p:spPr/>
        <p:txBody>
          <a:bodyPr/>
          <a:lstStyle/>
          <a:p>
            <a:fld id="{B6F15528-21DE-4FAA-801E-634DDDAF4B2B}" type="slidenum">
              <a:rPr lang="en-US" smtClean="0"/>
              <a:pPr/>
              <a:t>45</a:t>
            </a:fld>
            <a:endParaRPr 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892" name="Object 4"/>
          <p:cNvGraphicFramePr>
            <a:graphicFrameLocks noChangeAspect="1"/>
          </p:cNvGraphicFramePr>
          <p:nvPr/>
        </p:nvGraphicFramePr>
        <p:xfrm>
          <a:off x="1676400" y="4720828"/>
          <a:ext cx="2317750" cy="279808"/>
        </p:xfrm>
        <a:graphic>
          <a:graphicData uri="http://schemas.openxmlformats.org/presentationml/2006/ole">
            <p:oleObj spid="_x0000_s5122" name="Formula" r:id="rId4" imgW="1421280" imgH="167760" progId="Equation.Ribbit">
              <p:embed/>
            </p:oleObj>
          </a:graphicData>
        </a:graphic>
      </p:graphicFrame>
      <p:graphicFrame>
        <p:nvGraphicFramePr>
          <p:cNvPr id="37893" name="Object 5"/>
          <p:cNvGraphicFramePr>
            <a:graphicFrameLocks noChangeAspect="1"/>
          </p:cNvGraphicFramePr>
          <p:nvPr/>
        </p:nvGraphicFramePr>
        <p:xfrm>
          <a:off x="1676400" y="5904887"/>
          <a:ext cx="2336800" cy="310195"/>
        </p:xfrm>
        <a:graphic>
          <a:graphicData uri="http://schemas.openxmlformats.org/presentationml/2006/ole">
            <p:oleObj spid="_x0000_s5123" name="Formula" r:id="rId5" imgW="1291680" imgH="167760" progId="Equation.Ribbit">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lstStyle/>
          <a:p>
            <a:r>
              <a:rPr lang="en-US" dirty="0" smtClean="0"/>
              <a:t>References</a:t>
            </a:r>
          </a:p>
        </p:txBody>
      </p:sp>
      <p:sp>
        <p:nvSpPr>
          <p:cNvPr id="3" name="Text Placeholder 2"/>
          <p:cNvSpPr>
            <a:spLocks noGrp="1"/>
          </p:cNvSpPr>
          <p:nvPr>
            <p:ph type="body" idx="1"/>
          </p:nvPr>
        </p:nvSpPr>
        <p:spPr>
          <a:xfrm>
            <a:off x="457200" y="785794"/>
            <a:ext cx="8229600" cy="5935681"/>
          </a:xfrm>
        </p:spPr>
        <p:txBody>
          <a:bodyPr>
            <a:normAutofit lnSpcReduction="10000"/>
          </a:bodyPr>
          <a:lstStyle/>
          <a:p>
            <a:r>
              <a:rPr lang="en-US" altLang="zh-CN" sz="1600" dirty="0" smtClean="0"/>
              <a:t>[Bon05] D. </a:t>
            </a:r>
            <a:r>
              <a:rPr lang="en-US" altLang="zh-CN" sz="1600" dirty="0" err="1" smtClean="0"/>
              <a:t>Boneh</a:t>
            </a:r>
            <a:r>
              <a:rPr lang="en-US" altLang="zh-CN" sz="1600" dirty="0" smtClean="0"/>
              <a:t>, E. </a:t>
            </a:r>
            <a:r>
              <a:rPr lang="en-US" altLang="zh-CN" sz="1600" dirty="0" err="1" smtClean="0"/>
              <a:t>Goh</a:t>
            </a:r>
            <a:r>
              <a:rPr lang="en-US" altLang="zh-CN" sz="1600" dirty="0" smtClean="0"/>
              <a:t>, K. </a:t>
            </a:r>
            <a:r>
              <a:rPr lang="en-US" altLang="zh-CN" sz="1600" dirty="0" err="1" smtClean="0"/>
              <a:t>Nissim</a:t>
            </a:r>
            <a:r>
              <a:rPr lang="en-US" altLang="zh-CN" sz="1600" dirty="0" smtClean="0"/>
              <a:t>, “Evaluating 2-DNF Formulas on </a:t>
            </a:r>
            <a:r>
              <a:rPr lang="en-US" altLang="zh-CN" sz="1600" dirty="0" err="1" smtClean="0"/>
              <a:t>Ciphertexts</a:t>
            </a:r>
            <a:r>
              <a:rPr lang="en-US" altLang="zh-CN" sz="1600" dirty="0" smtClean="0"/>
              <a:t>,” TCC 2005, pp. 325-341</a:t>
            </a:r>
            <a:endParaRPr lang="zh-CN" altLang="en-US" sz="1600" dirty="0" smtClean="0"/>
          </a:p>
          <a:p>
            <a:r>
              <a:rPr lang="en-US" sz="1600" dirty="0" smtClean="0"/>
              <a:t>[Juric06] M. B. </a:t>
            </a:r>
            <a:r>
              <a:rPr lang="en-US" sz="1600" dirty="0" err="1" smtClean="0"/>
              <a:t>Juric</a:t>
            </a:r>
            <a:r>
              <a:rPr lang="en-US" sz="1600" dirty="0" smtClean="0"/>
              <a:t>, I. </a:t>
            </a:r>
            <a:r>
              <a:rPr lang="en-US" sz="1600" dirty="0" err="1" smtClean="0"/>
              <a:t>Rozman</a:t>
            </a:r>
            <a:r>
              <a:rPr lang="en-US" sz="1600" dirty="0" smtClean="0"/>
              <a:t>, B. </a:t>
            </a:r>
            <a:r>
              <a:rPr lang="en-US" sz="1600" dirty="0" err="1" smtClean="0"/>
              <a:t>Brumen</a:t>
            </a:r>
            <a:r>
              <a:rPr lang="en-US" sz="1600" dirty="0" smtClean="0"/>
              <a:t>, M. </a:t>
            </a:r>
            <a:r>
              <a:rPr lang="en-US" sz="1600" dirty="0" err="1" smtClean="0"/>
              <a:t>Colnaric</a:t>
            </a:r>
            <a:r>
              <a:rPr lang="en-US" sz="1600" dirty="0" smtClean="0"/>
              <a:t>, M. </a:t>
            </a:r>
            <a:r>
              <a:rPr lang="en-US" sz="1600" dirty="0" err="1" smtClean="0"/>
              <a:t>Hericko</a:t>
            </a:r>
            <a:r>
              <a:rPr lang="en-US" sz="1600" dirty="0" smtClean="0"/>
              <a:t>, “Comparison of performance of Web services, WS-Security, RMI, and RMI-SSL,” J. of Systems and Software, Vol. 79(5), May 2006, pp. 689-700</a:t>
            </a:r>
          </a:p>
          <a:p>
            <a:r>
              <a:rPr lang="en-US" sz="1600" dirty="0" smtClean="0"/>
              <a:t>[Lad03] R. </a:t>
            </a:r>
            <a:r>
              <a:rPr lang="en-US" sz="1600" dirty="0" err="1" smtClean="0"/>
              <a:t>Laddaga</a:t>
            </a:r>
            <a:r>
              <a:rPr lang="en-US" sz="1600" dirty="0" smtClean="0"/>
              <a:t>, P. Robertson, and H. </a:t>
            </a:r>
            <a:r>
              <a:rPr lang="en-US" sz="1600" dirty="0" err="1" smtClean="0"/>
              <a:t>Shrobe</a:t>
            </a:r>
            <a:r>
              <a:rPr lang="en-US" sz="1600" dirty="0" smtClean="0"/>
              <a:t>, “Introduction to self-adaptive software: Applications”,}, LNCS, Vol. 2614, 2003, pp. 1-5.</a:t>
            </a:r>
          </a:p>
          <a:p>
            <a:r>
              <a:rPr lang="en-US" altLang="zh-CN" sz="1600" dirty="0" smtClean="0"/>
              <a:t>[Liu05] H. Liu, S. </a:t>
            </a:r>
            <a:r>
              <a:rPr lang="en-US" altLang="zh-CN" sz="1600" dirty="0" err="1" smtClean="0"/>
              <a:t>Pallickara</a:t>
            </a:r>
            <a:r>
              <a:rPr lang="en-US" altLang="zh-CN" sz="1600" dirty="0" smtClean="0"/>
              <a:t>, and G. Fox, “Performance of Web services security”, 13th Annual Mardi Gras Conf., 2005.</a:t>
            </a:r>
          </a:p>
          <a:p>
            <a:r>
              <a:rPr lang="en-US" altLang="zh-CN" sz="1600" dirty="0" smtClean="0"/>
              <a:t>[Pai99] P. </a:t>
            </a:r>
            <a:r>
              <a:rPr lang="en-US" altLang="zh-CN" sz="1600" dirty="0" err="1" smtClean="0"/>
              <a:t>Paillier</a:t>
            </a:r>
            <a:r>
              <a:rPr lang="en-US" altLang="zh-CN" sz="1600" dirty="0" smtClean="0"/>
              <a:t>, ”Public-Key Cryptosystems Based on Composite Degree </a:t>
            </a:r>
            <a:r>
              <a:rPr lang="en-US" altLang="zh-CN" sz="1600" dirty="0" err="1" smtClean="0"/>
              <a:t>Residuosity</a:t>
            </a:r>
            <a:r>
              <a:rPr lang="en-US" altLang="zh-CN" sz="1600" dirty="0" smtClean="0"/>
              <a:t> Classes“, EUROCRYPT 1999, pp223-238.</a:t>
            </a:r>
          </a:p>
          <a:p>
            <a:r>
              <a:rPr lang="en-US" altLang="zh-CN" sz="1600" dirty="0" smtClean="0"/>
              <a:t>[Shi04] S. </a:t>
            </a:r>
            <a:r>
              <a:rPr lang="en-US" altLang="zh-CN" sz="1600" dirty="0" err="1" smtClean="0"/>
              <a:t>Shirasuna</a:t>
            </a:r>
            <a:r>
              <a:rPr lang="en-US" altLang="zh-CN" sz="1600" dirty="0" smtClean="0"/>
              <a:t>, A. </a:t>
            </a:r>
            <a:r>
              <a:rPr lang="en-US" altLang="zh-CN" sz="1600" dirty="0" err="1" smtClean="0"/>
              <a:t>Slominski</a:t>
            </a:r>
            <a:r>
              <a:rPr lang="en-US" altLang="zh-CN" sz="1600" dirty="0" smtClean="0"/>
              <a:t>, L. Fang, ”Dennis Gannon: Performance Comparison of Security Mechanisms for Grid Services,” GRID 2004, pp. 360-364</a:t>
            </a:r>
          </a:p>
          <a:p>
            <a:r>
              <a:rPr lang="en-US" altLang="zh-CN" sz="1600" dirty="0" smtClean="0"/>
              <a:t>[Yau-ASIACCS08] </a:t>
            </a:r>
            <a:r>
              <a:rPr lang="en-US" sz="1600" dirty="0" smtClean="0"/>
              <a:t>S. S. </a:t>
            </a:r>
            <a:r>
              <a:rPr lang="en-US" sz="1600" dirty="0" err="1" smtClean="0"/>
              <a:t>Yau</a:t>
            </a:r>
            <a:r>
              <a:rPr lang="en-US" sz="1600" dirty="0" smtClean="0"/>
              <a:t> and Y. Yin, “Controlled Privacy Preserving Keyword Search,” ASIACCS 2008, p. 321-324.</a:t>
            </a:r>
            <a:endParaRPr lang="zh-CN" altLang="en-US" sz="1600" dirty="0" smtClean="0"/>
          </a:p>
          <a:p>
            <a:r>
              <a:rPr lang="en-US" sz="1600" dirty="0" smtClean="0"/>
              <a:t>[Yau-TSC08] S. S. </a:t>
            </a:r>
            <a:r>
              <a:rPr lang="en-US" sz="1600" dirty="0" err="1" smtClean="0"/>
              <a:t>Yau</a:t>
            </a:r>
            <a:r>
              <a:rPr lang="en-US" sz="1600" dirty="0" smtClean="0"/>
              <a:t> and Y. Yin, “A Privacy Preserving Repository for Data Integration across Data Sharing Services”, IEEE Trans. on  Services Computing, Vol. 1(3), 2008, pp. 130-140</a:t>
            </a:r>
          </a:p>
          <a:p>
            <a:r>
              <a:rPr lang="en-US" altLang="zh-CN" sz="1600" dirty="0" smtClean="0"/>
              <a:t>[Yau-FTDCS08] </a:t>
            </a:r>
            <a:r>
              <a:rPr lang="en-US" sz="1600" dirty="0" smtClean="0"/>
              <a:t>S. S. </a:t>
            </a:r>
            <a:r>
              <a:rPr lang="en-US" sz="1600" dirty="0" err="1" smtClean="0"/>
              <a:t>Yau</a:t>
            </a:r>
            <a:r>
              <a:rPr lang="en-US" sz="1600" dirty="0" smtClean="0"/>
              <a:t>, N. Ye, H. </a:t>
            </a:r>
            <a:r>
              <a:rPr lang="en-US" sz="1600" dirty="0" err="1" smtClean="0"/>
              <a:t>Sarjoughian</a:t>
            </a:r>
            <a:r>
              <a:rPr lang="en-US" sz="1600" dirty="0" smtClean="0"/>
              <a:t>, and D. Huang, “Developing Service-based Software Systems with QoS Monitoring and Adaptation,” FTDCS  2008, pp.74-80.</a:t>
            </a:r>
          </a:p>
          <a:p>
            <a:r>
              <a:rPr lang="en-US" sz="1600" dirty="0" smtClean="0"/>
              <a:t>[Yau-ICWS09] S. S. </a:t>
            </a:r>
            <a:r>
              <a:rPr lang="en-US" sz="1600" dirty="0" err="1" smtClean="0"/>
              <a:t>Yau</a:t>
            </a:r>
            <a:r>
              <a:rPr lang="en-US" sz="1600" dirty="0" smtClean="0"/>
              <a:t>, Y. Yin, H. G. An, "An Adaptive Tradeoff Model for Service Performance and Security in Service-Based Systems,” ICWS 2009, pp.287-294</a:t>
            </a:r>
          </a:p>
          <a:p>
            <a:r>
              <a:rPr lang="en-US" altLang="zh-CN" sz="1600" dirty="0" smtClean="0"/>
              <a:t>[Yau-M09] S. S. </a:t>
            </a:r>
            <a:r>
              <a:rPr lang="en-US" altLang="zh-CN" sz="1600" dirty="0" err="1" smtClean="0"/>
              <a:t>Yau</a:t>
            </a:r>
            <a:r>
              <a:rPr lang="en-US" altLang="zh-CN" sz="1600" dirty="0" smtClean="0"/>
              <a:t>, Y. Yin, H. G. An, “An Adaptive Tradeoff Model for Service Performance and Security in Service-based Systems”, manuscript, 2009</a:t>
            </a:r>
          </a:p>
        </p:txBody>
      </p:sp>
      <p:sp>
        <p:nvSpPr>
          <p:cNvPr id="4" name="Slide Number Placeholder 3"/>
          <p:cNvSpPr>
            <a:spLocks noGrp="1"/>
          </p:cNvSpPr>
          <p:nvPr>
            <p:ph type="sldNum" sz="quarter" idx="12"/>
          </p:nvPr>
        </p:nvSpPr>
        <p:spPr/>
        <p:txBody>
          <a:bodyPr/>
          <a:lstStyle/>
          <a:p>
            <a:fld id="{954B39CF-1819-2C42-BB67-254B8396E708}"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11015" y="0"/>
            <a:ext cx="8932985" cy="914400"/>
          </a:xfrm>
        </p:spPr>
        <p:txBody>
          <a:bodyPr/>
          <a:lstStyle/>
          <a:p>
            <a:r>
              <a:rPr lang="en-US"/>
              <a:t>Service-based Systems (SBS)</a:t>
            </a:r>
            <a:endParaRPr lang="en-US" altLang="zh-CN">
              <a:ea typeface="宋体" pitchFamily="2" charset="-122"/>
            </a:endParaRPr>
          </a:p>
        </p:txBody>
      </p:sp>
      <p:sp>
        <p:nvSpPr>
          <p:cNvPr id="246787" name="Rectangle 3"/>
          <p:cNvSpPr>
            <a:spLocks noGrp="1" noChangeArrowheads="1"/>
          </p:cNvSpPr>
          <p:nvPr>
            <p:ph type="body" sz="half" idx="1"/>
          </p:nvPr>
        </p:nvSpPr>
        <p:spPr>
          <a:xfrm>
            <a:off x="211015" y="990600"/>
            <a:ext cx="8088923" cy="5181600"/>
          </a:xfrm>
        </p:spPr>
        <p:txBody>
          <a:bodyPr/>
          <a:lstStyle/>
          <a:p>
            <a:pPr>
              <a:lnSpc>
                <a:spcPct val="80000"/>
              </a:lnSpc>
            </a:pPr>
            <a:r>
              <a:rPr lang="en-US" altLang="zh-CN" dirty="0">
                <a:ea typeface="宋体" pitchFamily="2" charset="-122"/>
              </a:rPr>
              <a:t>Based on </a:t>
            </a:r>
            <a:r>
              <a:rPr lang="en-US" altLang="zh-CN" b="1" i="1" dirty="0">
                <a:solidFill>
                  <a:srgbClr val="FF0000"/>
                </a:solidFill>
                <a:ea typeface="宋体" pitchFamily="2" charset="-122"/>
              </a:rPr>
              <a:t>service-oriented architecture</a:t>
            </a:r>
          </a:p>
          <a:p>
            <a:pPr>
              <a:lnSpc>
                <a:spcPct val="80000"/>
              </a:lnSpc>
            </a:pPr>
            <a:r>
              <a:rPr lang="en-US" altLang="zh-CN" b="1" i="1" dirty="0" smtClean="0">
                <a:solidFill>
                  <a:srgbClr val="FF0000"/>
                </a:solidFill>
                <a:ea typeface="宋体" pitchFamily="2" charset="-122"/>
              </a:rPr>
              <a:t>Services</a:t>
            </a:r>
            <a:r>
              <a:rPr lang="en-US" altLang="zh-CN" b="1" i="1" dirty="0" smtClean="0">
                <a:ea typeface="宋体" pitchFamily="2" charset="-122"/>
              </a:rPr>
              <a:t> </a:t>
            </a:r>
            <a:r>
              <a:rPr lang="en-US" altLang="zh-CN" dirty="0">
                <a:ea typeface="宋体" pitchFamily="2" charset="-122"/>
              </a:rPr>
              <a:t>in SBS provide </a:t>
            </a:r>
            <a:r>
              <a:rPr lang="en-US" altLang="zh-CN" b="1" i="1" dirty="0">
                <a:solidFill>
                  <a:srgbClr val="FF0000"/>
                </a:solidFill>
                <a:ea typeface="宋体" pitchFamily="2" charset="-122"/>
              </a:rPr>
              <a:t>standard interfaces</a:t>
            </a:r>
            <a:r>
              <a:rPr lang="en-US" altLang="zh-CN" dirty="0">
                <a:solidFill>
                  <a:srgbClr val="FF0000"/>
                </a:solidFill>
                <a:ea typeface="宋体" pitchFamily="2" charset="-122"/>
              </a:rPr>
              <a:t> </a:t>
            </a:r>
            <a:r>
              <a:rPr lang="en-US" altLang="zh-CN" dirty="0">
                <a:ea typeface="宋体" pitchFamily="2" charset="-122"/>
              </a:rPr>
              <a:t>for users to access capabilities offered by various providers</a:t>
            </a:r>
          </a:p>
          <a:p>
            <a:pPr lvl="1">
              <a:lnSpc>
                <a:spcPct val="80000"/>
              </a:lnSpc>
            </a:pPr>
            <a:r>
              <a:rPr lang="en-US" altLang="zh-CN" sz="2600" dirty="0">
                <a:ea typeface="宋体" pitchFamily="2" charset="-122"/>
              </a:rPr>
              <a:t>Deployed and operated on geographically-dispersed computer systems</a:t>
            </a:r>
          </a:p>
          <a:p>
            <a:pPr lvl="1">
              <a:lnSpc>
                <a:spcPct val="80000"/>
              </a:lnSpc>
            </a:pPr>
            <a:r>
              <a:rPr lang="en-US" altLang="zh-CN" sz="2600" dirty="0">
                <a:ea typeface="宋体" pitchFamily="2" charset="-122"/>
              </a:rPr>
              <a:t>Provide various QoS levels at different costs</a:t>
            </a:r>
          </a:p>
          <a:p>
            <a:pPr lvl="2">
              <a:lnSpc>
                <a:spcPct val="80000"/>
              </a:lnSpc>
            </a:pPr>
            <a:r>
              <a:rPr lang="en-US" altLang="zh-CN" sz="2400" dirty="0">
                <a:ea typeface="宋体" pitchFamily="2" charset="-122"/>
              </a:rPr>
              <a:t>Service delays, security, etc</a:t>
            </a:r>
            <a:r>
              <a:rPr lang="en-US" altLang="zh-CN" sz="2400" dirty="0" smtClean="0">
                <a:ea typeface="宋体" pitchFamily="2" charset="-122"/>
              </a:rPr>
              <a:t>.</a:t>
            </a:r>
          </a:p>
          <a:p>
            <a:pPr>
              <a:lnSpc>
                <a:spcPct val="80000"/>
              </a:lnSpc>
            </a:pPr>
            <a:r>
              <a:rPr lang="en-US" altLang="zh-CN" dirty="0" smtClean="0">
                <a:ea typeface="宋体" pitchFamily="2" charset="-122"/>
              </a:rPr>
              <a:t>Adopted in various application domains</a:t>
            </a:r>
          </a:p>
          <a:p>
            <a:pPr lvl="1">
              <a:lnSpc>
                <a:spcPct val="80000"/>
              </a:lnSpc>
            </a:pPr>
            <a:r>
              <a:rPr lang="en-US" altLang="zh-CN" dirty="0" smtClean="0">
                <a:ea typeface="宋体" pitchFamily="2" charset="-122"/>
              </a:rPr>
              <a:t>Industrial process control</a:t>
            </a:r>
          </a:p>
          <a:p>
            <a:pPr lvl="1">
              <a:lnSpc>
                <a:spcPct val="80000"/>
              </a:lnSpc>
            </a:pPr>
            <a:r>
              <a:rPr lang="en-US" altLang="zh-CN" dirty="0" smtClean="0">
                <a:ea typeface="宋体" pitchFamily="2" charset="-122"/>
              </a:rPr>
              <a:t>E-business</a:t>
            </a:r>
          </a:p>
          <a:p>
            <a:pPr lvl="1">
              <a:lnSpc>
                <a:spcPct val="80000"/>
              </a:lnSpc>
            </a:pPr>
            <a:r>
              <a:rPr lang="en-US" altLang="zh-CN" dirty="0" smtClean="0">
                <a:ea typeface="宋体" pitchFamily="2" charset="-122"/>
              </a:rPr>
              <a:t>Homeland security</a:t>
            </a:r>
          </a:p>
          <a:p>
            <a:pPr lvl="1">
              <a:lnSpc>
                <a:spcPct val="80000"/>
              </a:lnSpc>
            </a:pPr>
            <a:r>
              <a:rPr lang="en-US" altLang="zh-CN" dirty="0" smtClean="0">
                <a:latin typeface="Times New Roman"/>
                <a:ea typeface="宋体" pitchFamily="2" charset="-122"/>
              </a:rPr>
              <a:t>…</a:t>
            </a:r>
            <a:endParaRPr lang="en-US" dirty="0" smtClean="0">
              <a:ea typeface="宋体" pitchFamily="2" charset="-122"/>
            </a:endParaRPr>
          </a:p>
          <a:p>
            <a:pPr lvl="2">
              <a:lnSpc>
                <a:spcPct val="80000"/>
              </a:lnSpc>
            </a:pPr>
            <a:endParaRPr lang="en-US" altLang="zh-CN" sz="2400" dirty="0">
              <a:ea typeface="宋体" pitchFamily="2" charset="-122"/>
            </a:endParaRPr>
          </a:p>
        </p:txBody>
      </p:sp>
      <p:sp>
        <p:nvSpPr>
          <p:cNvPr id="5" name="Slide Number Placeholder 4"/>
          <p:cNvSpPr>
            <a:spLocks noGrp="1"/>
          </p:cNvSpPr>
          <p:nvPr>
            <p:ph type="sldNum" sz="quarter" idx="12"/>
          </p:nvPr>
        </p:nvSpPr>
        <p:spPr/>
        <p:txBody>
          <a:bodyPr/>
          <a:lstStyle/>
          <a:p>
            <a:fld id="{954B39CF-1819-2C42-BB67-254B8396E70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211015" y="0"/>
            <a:ext cx="8932985" cy="914400"/>
          </a:xfrm>
        </p:spPr>
        <p:txBody>
          <a:bodyPr/>
          <a:lstStyle/>
          <a:p>
            <a:r>
              <a:rPr lang="en-US"/>
              <a:t>Service-based Systems (SBS) </a:t>
            </a:r>
            <a:r>
              <a:rPr lang="en-US" sz="2800"/>
              <a:t>(cont.)</a:t>
            </a:r>
            <a:endParaRPr lang="en-US" altLang="zh-CN" sz="2800">
              <a:ea typeface="宋体" pitchFamily="2" charset="-122"/>
            </a:endParaRPr>
          </a:p>
        </p:txBody>
      </p:sp>
      <p:sp>
        <p:nvSpPr>
          <p:cNvPr id="265219" name="Rectangle 3"/>
          <p:cNvSpPr>
            <a:spLocks noGrp="1" noChangeArrowheads="1"/>
          </p:cNvSpPr>
          <p:nvPr>
            <p:ph type="body" sz="half" idx="1"/>
          </p:nvPr>
        </p:nvSpPr>
        <p:spPr>
          <a:xfrm>
            <a:off x="211015" y="990600"/>
            <a:ext cx="7877908" cy="5181600"/>
          </a:xfrm>
        </p:spPr>
        <p:txBody>
          <a:bodyPr>
            <a:normAutofit lnSpcReduction="10000"/>
          </a:bodyPr>
          <a:lstStyle/>
          <a:p>
            <a:pPr>
              <a:lnSpc>
                <a:spcPct val="90000"/>
              </a:lnSpc>
            </a:pPr>
            <a:r>
              <a:rPr lang="en-US" altLang="zh-CN" dirty="0">
                <a:ea typeface="宋体" pitchFamily="2" charset="-122"/>
              </a:rPr>
              <a:t>Services in SBS often need to be composed to </a:t>
            </a:r>
            <a:r>
              <a:rPr lang="en-US" altLang="zh-CN" b="1" i="1" dirty="0">
                <a:solidFill>
                  <a:srgbClr val="FF0000"/>
                </a:solidFill>
                <a:ea typeface="宋体" pitchFamily="2" charset="-122"/>
              </a:rPr>
              <a:t>workflows (business processes)</a:t>
            </a:r>
            <a:r>
              <a:rPr lang="en-US" altLang="zh-CN" dirty="0">
                <a:solidFill>
                  <a:schemeClr val="accent2"/>
                </a:solidFill>
                <a:ea typeface="宋体" pitchFamily="2" charset="-122"/>
              </a:rPr>
              <a:t> </a:t>
            </a:r>
            <a:r>
              <a:rPr lang="en-US" altLang="zh-CN" dirty="0">
                <a:ea typeface="宋体" pitchFamily="2" charset="-122"/>
              </a:rPr>
              <a:t>to provide functionality not provided by any individual service</a:t>
            </a:r>
          </a:p>
          <a:p>
            <a:pPr lvl="1">
              <a:lnSpc>
                <a:spcPct val="90000"/>
              </a:lnSpc>
            </a:pPr>
            <a:r>
              <a:rPr lang="en-US" altLang="zh-CN" sz="2700" dirty="0">
                <a:ea typeface="宋体" pitchFamily="2" charset="-122"/>
              </a:rPr>
              <a:t>Can be manually specified or automatically synthesized </a:t>
            </a:r>
          </a:p>
          <a:p>
            <a:pPr lvl="1">
              <a:lnSpc>
                <a:spcPct val="90000"/>
              </a:lnSpc>
            </a:pPr>
            <a:r>
              <a:rPr lang="en-US" altLang="zh-CN" sz="2700" dirty="0">
                <a:ea typeface="宋体" pitchFamily="2" charset="-122"/>
              </a:rPr>
              <a:t>Can have complex control flow structures</a:t>
            </a:r>
          </a:p>
          <a:p>
            <a:pPr lvl="2">
              <a:lnSpc>
                <a:spcPct val="90000"/>
              </a:lnSpc>
            </a:pPr>
            <a:r>
              <a:rPr lang="en-US" altLang="zh-CN" sz="2400" dirty="0">
                <a:ea typeface="宋体" pitchFamily="2" charset="-122"/>
              </a:rPr>
              <a:t>Sequence, parallel split/join, exclusive choice, non-deterministic choice, etc.</a:t>
            </a:r>
            <a:endParaRPr lang="en-US" altLang="zh-CN" sz="2800" dirty="0">
              <a:ea typeface="宋体" pitchFamily="2" charset="-122"/>
            </a:endParaRPr>
          </a:p>
          <a:p>
            <a:pPr lvl="1">
              <a:lnSpc>
                <a:spcPct val="90000"/>
              </a:lnSpc>
            </a:pPr>
            <a:r>
              <a:rPr lang="en-US" altLang="zh-CN" sz="2700" dirty="0">
                <a:ea typeface="宋体" pitchFamily="2" charset="-122"/>
              </a:rPr>
              <a:t>Often need to meet certain QoS expectations of users</a:t>
            </a:r>
          </a:p>
          <a:p>
            <a:pPr lvl="2">
              <a:lnSpc>
                <a:spcPct val="90000"/>
              </a:lnSpc>
            </a:pPr>
            <a:r>
              <a:rPr lang="en-US" altLang="zh-CN" sz="2400" dirty="0">
                <a:ea typeface="宋体" pitchFamily="2" charset="-122"/>
              </a:rPr>
              <a:t>Deadline for completing the entire workflow, maximum limit for the usage of a certain resource, etc.</a:t>
            </a:r>
          </a:p>
        </p:txBody>
      </p:sp>
      <p:sp>
        <p:nvSpPr>
          <p:cNvPr id="5" name="Slide Number Placeholder 4"/>
          <p:cNvSpPr>
            <a:spLocks noGrp="1"/>
          </p:cNvSpPr>
          <p:nvPr>
            <p:ph type="sldNum" sz="quarter" idx="12"/>
          </p:nvPr>
        </p:nvSpPr>
        <p:spPr/>
        <p:txBody>
          <a:bodyPr/>
          <a:lstStyle/>
          <a:p>
            <a:fld id="{954B39CF-1819-2C42-BB67-254B8396E70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211015" y="0"/>
            <a:ext cx="8932985" cy="914400"/>
          </a:xfrm>
        </p:spPr>
        <p:txBody>
          <a:bodyPr/>
          <a:lstStyle/>
          <a:p>
            <a:r>
              <a:rPr lang="en-US"/>
              <a:t>Service-based Systems (SBS) </a:t>
            </a:r>
            <a:r>
              <a:rPr lang="en-US" sz="2800"/>
              <a:t>(cont.)</a:t>
            </a:r>
            <a:endParaRPr lang="en-US" altLang="zh-CN" sz="2800">
              <a:ea typeface="宋体" pitchFamily="2" charset="-122"/>
            </a:endParaRPr>
          </a:p>
        </p:txBody>
      </p:sp>
      <p:sp>
        <p:nvSpPr>
          <p:cNvPr id="384003" name="Rectangle 3"/>
          <p:cNvSpPr>
            <a:spLocks noGrp="1" noChangeArrowheads="1"/>
          </p:cNvSpPr>
          <p:nvPr>
            <p:ph type="body" sz="half" idx="1"/>
          </p:nvPr>
        </p:nvSpPr>
        <p:spPr>
          <a:xfrm>
            <a:off x="211015" y="990600"/>
            <a:ext cx="7737231" cy="5181600"/>
          </a:xfrm>
        </p:spPr>
        <p:txBody>
          <a:bodyPr/>
          <a:lstStyle/>
          <a:p>
            <a:r>
              <a:rPr lang="en-US" altLang="zh-CN" sz="3200" dirty="0">
                <a:ea typeface="宋体" pitchFamily="2" charset="-122"/>
              </a:rPr>
              <a:t>SBS is a good candidate for the desired adaptive software systems </a:t>
            </a:r>
          </a:p>
          <a:p>
            <a:pPr lvl="1"/>
            <a:r>
              <a:rPr lang="en-US" altLang="zh-CN" sz="2800" dirty="0">
                <a:ea typeface="宋体" pitchFamily="2" charset="-122"/>
              </a:rPr>
              <a:t>Facilitate </a:t>
            </a:r>
            <a:r>
              <a:rPr lang="en-US" altLang="zh-CN" sz="2800" b="1" i="1" dirty="0">
                <a:solidFill>
                  <a:srgbClr val="FF0000"/>
                </a:solidFill>
                <a:ea typeface="宋体" pitchFamily="2" charset="-122"/>
              </a:rPr>
              <a:t>interoperation of heterogeneous systems</a:t>
            </a:r>
            <a:r>
              <a:rPr lang="en-US" altLang="zh-CN" sz="2800" dirty="0">
                <a:ea typeface="宋体" pitchFamily="2" charset="-122"/>
              </a:rPr>
              <a:t> through standard protocols governing the interaction of services</a:t>
            </a:r>
          </a:p>
          <a:p>
            <a:pPr lvl="2"/>
            <a:r>
              <a:rPr lang="en-US" altLang="zh-CN" sz="2400" dirty="0">
                <a:ea typeface="宋体" pitchFamily="2" charset="-122"/>
              </a:rPr>
              <a:t>Ease the integration of heterogeneous systems </a:t>
            </a:r>
          </a:p>
          <a:p>
            <a:pPr lvl="1"/>
            <a:r>
              <a:rPr lang="en-US" altLang="zh-CN" sz="2800" dirty="0">
                <a:ea typeface="宋体" pitchFamily="2" charset="-122"/>
              </a:rPr>
              <a:t>Enable </a:t>
            </a:r>
            <a:r>
              <a:rPr lang="en-US" altLang="zh-CN" sz="2800" b="1" i="1" dirty="0">
                <a:solidFill>
                  <a:srgbClr val="FF0000"/>
                </a:solidFill>
                <a:ea typeface="宋体" pitchFamily="2" charset="-122"/>
              </a:rPr>
              <a:t>rapid composition</a:t>
            </a:r>
            <a:r>
              <a:rPr lang="en-US" altLang="zh-CN" sz="2800" dirty="0">
                <a:solidFill>
                  <a:srgbClr val="FF0000"/>
                </a:solidFill>
                <a:ea typeface="宋体" pitchFamily="2" charset="-122"/>
              </a:rPr>
              <a:t> </a:t>
            </a:r>
            <a:r>
              <a:rPr lang="en-US" altLang="zh-CN" sz="2800" dirty="0">
                <a:ea typeface="宋体" pitchFamily="2" charset="-122"/>
              </a:rPr>
              <a:t>of applications from distributed services</a:t>
            </a:r>
          </a:p>
          <a:p>
            <a:pPr lvl="2"/>
            <a:r>
              <a:rPr lang="en-US" altLang="zh-CN" sz="2400" dirty="0">
                <a:ea typeface="宋体" pitchFamily="2" charset="-122"/>
              </a:rPr>
              <a:t>Reduce development cost</a:t>
            </a:r>
          </a:p>
          <a:p>
            <a:pPr lvl="2"/>
            <a:r>
              <a:rPr lang="en-US" altLang="zh-CN" sz="2400" dirty="0">
                <a:ea typeface="宋体" pitchFamily="2" charset="-122"/>
              </a:rPr>
              <a:t>Offer great extensibility</a:t>
            </a:r>
          </a:p>
        </p:txBody>
      </p:sp>
      <p:sp>
        <p:nvSpPr>
          <p:cNvPr id="5" name="Slide Number Placeholder 4"/>
          <p:cNvSpPr>
            <a:spLocks noGrp="1"/>
          </p:cNvSpPr>
          <p:nvPr>
            <p:ph type="sldNum" sz="quarter" idx="12"/>
          </p:nvPr>
        </p:nvSpPr>
        <p:spPr/>
        <p:txBody>
          <a:bodyPr/>
          <a:lstStyle/>
          <a:p>
            <a:fld id="{954B39CF-1819-2C42-BB67-254B8396E70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 of SBS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Message confidentiality and integrity</a:t>
            </a:r>
          </a:p>
          <a:p>
            <a:pPr lvl="1"/>
            <a:r>
              <a:rPr lang="en-US" dirty="0" smtClean="0"/>
              <a:t>The interaction among services are through messages, which may contain sensitive information</a:t>
            </a:r>
          </a:p>
          <a:p>
            <a:pPr lvl="1"/>
            <a:r>
              <a:rPr lang="en-US" dirty="0" smtClean="0"/>
              <a:t>Protect messages from outsider attackers</a:t>
            </a:r>
          </a:p>
          <a:p>
            <a:r>
              <a:rPr lang="en-US" dirty="0" smtClean="0"/>
              <a:t>Information Privacy</a:t>
            </a:r>
          </a:p>
          <a:p>
            <a:pPr lvl="1"/>
            <a:r>
              <a:rPr lang="en-US" dirty="0" smtClean="0"/>
              <a:t>Information is shared among services</a:t>
            </a:r>
          </a:p>
          <a:p>
            <a:pPr lvl="1"/>
            <a:r>
              <a:rPr lang="en-US" dirty="0" smtClean="0"/>
              <a:t>Protect sensitive information from abusing</a:t>
            </a:r>
          </a:p>
          <a:p>
            <a:r>
              <a:rPr lang="en-US" dirty="0" smtClean="0"/>
              <a:t>Authentication and authorization</a:t>
            </a:r>
          </a:p>
          <a:p>
            <a:pPr lvl="1"/>
            <a:r>
              <a:rPr lang="en-US" dirty="0" smtClean="0"/>
              <a:t>The access to services are restricted</a:t>
            </a:r>
          </a:p>
          <a:p>
            <a:pPr lvl="1"/>
            <a:r>
              <a:rPr lang="en-US" dirty="0" smtClean="0"/>
              <a:t>The connected services are the actual services that consumers intend to use</a:t>
            </a:r>
          </a:p>
        </p:txBody>
      </p:sp>
      <p:sp>
        <p:nvSpPr>
          <p:cNvPr id="4" name="Slide Number Placeholder 3"/>
          <p:cNvSpPr>
            <a:spLocks noGrp="1"/>
          </p:cNvSpPr>
          <p:nvPr>
            <p:ph type="sldNum" sz="quarter" idx="12"/>
          </p:nvPr>
        </p:nvSpPr>
        <p:spPr/>
        <p:txBody>
          <a:bodyPr/>
          <a:lstStyle/>
          <a:p>
            <a:fld id="{954B39CF-1819-2C42-BB67-254B8396E70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 techniques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954B39CF-1819-2C42-BB67-254B8396E708}"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6.0&quot;&gt;&lt;object type=&quot;1&quot; unique_id=&quot;10001&quot;&gt;&lt;object type=&quot;2&quot; unique_id=&quot;10002&quot;&gt;&lt;object type=&quot;3&quot; unique_id=&quot;10003&quot;&gt;&lt;property id=&quot;20148&quot; value=&quot;5&quot;/&gt;&lt;property id=&quot;20300&quot; value=&quot;Slide 1 - &amp;quot;Security Issues in Adaptive Service-based Systems&amp;quot;&quot;/&gt;&lt;property id=&quot;20307&quot; value=&quot;264&quot;/&gt;&lt;/object&gt;&lt;object type=&quot;3&quot; unique_id=&quot;10008&quot;&gt;&lt;property id=&quot;20148&quot; value=&quot;5&quot;/&gt;&lt;property id=&quot;20300&quot; value=&quot;Slide 10 - &amp;quot;Encryption&amp;quot;&quot;/&gt;&lt;property id=&quot;20307&quot; value=&quot;257&quot;/&gt;&lt;/object&gt;&lt;object type=&quot;3&quot; unique_id=&quot;10009&quot;&gt;&lt;property id=&quot;20148&quot; value=&quot;5&quot;/&gt;&lt;property id=&quot;20300&quot; value=&quot;Slide 11 - &amp;quot;Homomorphic Encryption &amp;quot;&quot;/&gt;&lt;property id=&quot;20307&quot; value=&quot;279&quot;/&gt;&lt;/object&gt;&lt;object type=&quot;3&quot; unique_id=&quot;10010&quot;&gt;&lt;property id=&quot;20148&quot; value=&quot;5&quot;/&gt;&lt;property id=&quot;20300&quot; value=&quot;Slide 12 - &amp;quot;Kerberos&amp;quot;&quot;/&gt;&lt;property id=&quot;20307&quot; value=&quot;280&quot;/&gt;&lt;/object&gt;&lt;object type=&quot;3&quot; unique_id=&quot;10011&quot;&gt;&lt;property id=&quot;20148&quot; value=&quot;5&quot;/&gt;&lt;property id=&quot;20300&quot; value=&quot;Slide 13 - &amp;quot;Digital Signature &amp;quot;&quot;/&gt;&lt;property id=&quot;20307&quot; value=&quot;281&quot;/&gt;&lt;/object&gt;&lt;object type=&quot;3&quot; unique_id=&quot;10012&quot;&gt;&lt;property id=&quot;20148&quot; value=&quot;5&quot;/&gt;&lt;property id=&quot;20300&quot; value=&quot;Slide 14 - &amp;quot;Zero Knowledge &amp;quot;&quot;/&gt;&lt;property id=&quot;20307&quot; value=&quot;282&quot;/&gt;&lt;/object&gt;&lt;object type=&quot;3&quot; unique_id=&quot;10013&quot;&gt;&lt;property id=&quot;20148&quot; value=&quot;5&quot;/&gt;&lt;property id=&quot;20300&quot; value=&quot;Slide 15 - &amp;quot;Zero Knowledge Example&amp;quot;&quot;/&gt;&lt;property id=&quot;20307&quot; value=&quot;292&quot;/&gt;&lt;/object&gt;&lt;object type=&quot;3&quot; unique_id=&quot;10014&quot;&gt;&lt;property id=&quot;20148&quot; value=&quot;5&quot;/&gt;&lt;property id=&quot;20300&quot; value=&quot;Slide 17 - &amp;quot;WS Standard Overview&amp;quot;&quot;/&gt;&lt;property id=&quot;20307&quot; value=&quot;258&quot;/&gt;&lt;/object&gt;&lt;object type=&quot;3&quot; unique_id=&quot;10015&quot;&gt;&lt;property id=&quot;20148&quot; value=&quot;5&quot;/&gt;&lt;property id=&quot;20300&quot; value=&quot;Slide 18 - &amp;quot;XML Encryption and Signature&amp;quot;&quot;/&gt;&lt;property id=&quot;20307&quot; value=&quot;294&quot;/&gt;&lt;/object&gt;&lt;object type=&quot;3&quot; unique_id=&quot;10016&quot;&gt;&lt;property id=&quot;20148&quot; value=&quot;5&quot;/&gt;&lt;property id=&quot;20300&quot; value=&quot;Slide 20 - &amp;quot;WS-Security&amp;quot;&quot;/&gt;&lt;property id=&quot;20307&quot; value=&quot;297&quot;/&gt;&lt;/object&gt;&lt;object type=&quot;3&quot; unique_id=&quot;10017&quot;&gt;&lt;property id=&quot;20148&quot; value=&quot;5&quot;/&gt;&lt;property id=&quot;20300&quot; value=&quot;Slide 21 - &amp;quot;WS-Security&amp;quot;&quot;/&gt;&lt;property id=&quot;20307&quot; value=&quot;284&quot;/&gt;&lt;/object&gt;&lt;object type=&quot;3&quot; unique_id=&quot;10018&quot;&gt;&lt;property id=&quot;20148&quot; value=&quot;5&quot;/&gt;&lt;property id=&quot;20300&quot; value=&quot;Slide 22 - &amp;quot;WS-Trust&amp;quot;&quot;/&gt;&lt;property id=&quot;20307&quot; value=&quot;293&quot;/&gt;&lt;/object&gt;&lt;object type=&quot;3&quot; unique_id=&quot;10019&quot;&gt;&lt;property id=&quot;20148&quot; value=&quot;5&quot;/&gt;&lt;property id=&quot;20300&quot; value=&quot;Slide 23 - &amp;quot;WS-SecureConversation&amp;quot;&quot;/&gt;&lt;property id=&quot;20307&quot; value=&quot;295&quot;/&gt;&lt;/object&gt;&lt;object type=&quot;3&quot; unique_id=&quot;10020&quot;&gt;&lt;property id=&quot;20148&quot; value=&quot;5&quot;/&gt;&lt;property id=&quot;20300&quot; value=&quot;Slide 24 - &amp;quot;Other Policies&amp;quot;&quot;/&gt;&lt;property id=&quot;20307&quot; value=&quot;296&quot;/&gt;&lt;/object&gt;&lt;object type=&quot;3&quot; unique_id=&quot;10026&quot;&gt;&lt;property id=&quot;20148&quot; value=&quot;5&quot;/&gt;&lt;property id=&quot;20300&quot; value=&quot;Slide 26 - &amp;quot;Service Discovery&amp;quot;&quot;/&gt;&lt;property id=&quot;20307&quot; value=&quot;270&quot;/&gt;&lt;/object&gt;&lt;object type=&quot;3&quot; unique_id=&quot;10027&quot;&gt;&lt;property id=&quot;20148&quot; value=&quot;5&quot;/&gt;&lt;property id=&quot;20300&quot; value=&quot;Slide 27 - &amp;quot;Security Challenges in Service Discovery&amp;quot;&quot;/&gt;&lt;property id=&quot;20307&quot; value=&quot;300&quot;/&gt;&lt;/object&gt;&lt;object type=&quot;3&quot; unique_id=&quot;10028&quot;&gt;&lt;property id=&quot;20148&quot; value=&quot;5&quot;/&gt;&lt;property id=&quot;20300&quot; value=&quot;Slide 28 - &amp;quot;Security Challenges in Service Discovery (cont.)&amp;quot;&quot;/&gt;&lt;property id=&quot;20307&quot; value=&quot;302&quot;/&gt;&lt;/object&gt;&lt;object type=&quot;3&quot; unique_id=&quot;10029&quot;&gt;&lt;property id=&quot;20148&quot; value=&quot;5&quot;/&gt;&lt;property id=&quot;20300&quot; value=&quot;Slide 29 - &amp;quot;Security Challenges in Service Discovery (cont.)&amp;quot;&quot;/&gt;&lt;property id=&quot;20307&quot; value=&quot;305&quot;/&gt;&lt;/object&gt;&lt;object type=&quot;3&quot; unique_id=&quot;10031&quot;&gt;&lt;property id=&quot;20148&quot; value=&quot;5&quot;/&gt;&lt;property id=&quot;20300&quot; value=&quot;Slide 30 - &amp;quot;Controlled Privacy Preserving Keyword Search&amp;quot;&quot;/&gt;&lt;property id=&quot;20307&quot; value=&quot;307&quot;/&gt;&lt;/object&gt;&lt;object type=&quot;3&quot; unique_id=&quot;10037&quot;&gt;&lt;property id=&quot;20148&quot; value=&quot;5&quot;/&gt;&lt;property id=&quot;20300&quot; value=&quot;Slide 34 - &amp;quot;Data Privacy in Service Composition&amp;quot;&quot;/&gt;&lt;property id=&quot;20307&quot; value=&quot;299&quot;/&gt;&lt;/object&gt;&lt;object type=&quot;3&quot; unique_id=&quot;10038&quot;&gt;&lt;property id=&quot;20148&quot; value=&quot;5&quot;/&gt;&lt;property id=&quot;20300&quot; value=&quot;Slide 37 - &amp;quot;Performance&amp;quot;&quot;/&gt;&lt;property id=&quot;20307&quot; value=&quot;262&quot;/&gt;&lt;/object&gt;&lt;object type=&quot;3&quot; unique_id=&quot;10039&quot;&gt;&lt;property id=&quot;20148&quot; value=&quot;5&quot;/&gt;&lt;property id=&quot;20300&quot; value=&quot;Slide 39 - &amp;quot;Performance (cont.)&amp;quot;&quot;/&gt;&lt;property id=&quot;20307&quot; value=&quot;274&quot;/&gt;&lt;/object&gt;&lt;object type=&quot;3&quot; unique_id=&quot;10040&quot;&gt;&lt;property id=&quot;20148&quot; value=&quot;5&quot;/&gt;&lt;property id=&quot;20300&quot; value=&quot;Slide 40 - &amp;quot;Adaptable Service-based Software&amp;quot;&quot;/&gt;&lt;property id=&quot;20307&quot; value=&quot;275&quot;/&gt;&lt;/object&gt;&lt;object type=&quot;3&quot; unique_id=&quot;10041&quot;&gt;&lt;property id=&quot;20148&quot; value=&quot;5&quot;/&gt;&lt;property id=&quot;20300&quot; value=&quot;Slide 42 - &amp;quot;Security Configuration Vector&amp;quot;&quot;/&gt;&lt;property id=&quot;20307&quot; value=&quot;276&quot;/&gt;&lt;/object&gt;&lt;object type=&quot;3&quot; unique_id=&quot;10043&quot;&gt;&lt;property id=&quot;20148&quot; value=&quot;5&quot;/&gt;&lt;property id=&quot;20300&quot; value=&quot;Slide 46 - &amp;quot;References&amp;quot;&quot;/&gt;&lt;property id=&quot;20307&quot; value=&quot;263&quot;/&gt;&lt;/object&gt;&lt;object type=&quot;3&quot; unique_id=&quot;10474&quot;&gt;&lt;property id=&quot;20148&quot; value=&quot;5&quot;/&gt;&lt;property id=&quot;20300&quot; value=&quot;Slide 31 - &amp;quot;Controlled Keyword Search Example&amp;quot;&quot;/&gt;&lt;property id=&quot;20307&quot; value=&quot;308&quot;/&gt;&lt;/object&gt;&lt;object type=&quot;3&quot; unique_id=&quot;10475&quot;&gt;&lt;property id=&quot;20148&quot; value=&quot;5&quot;/&gt;&lt;property id=&quot;20300&quot; value=&quot;Slide 32 - &amp;quot;Controlled Search Polynomial&amp;quot;&quot;/&gt;&lt;property id=&quot;20307&quot; value=&quot;309&quot;/&gt;&lt;/object&gt;&lt;object type=&quot;3&quot; unique_id=&quot;10476&quot;&gt;&lt;property id=&quot;20148&quot; value=&quot;5&quot;/&gt;&lt;property id=&quot;20300&quot; value=&quot;Slide 33 - &amp;quot;Controlled Secure Service Discovery&amp;quot;&quot;/&gt;&lt;property id=&quot;20307&quot; value=&quot;310&quot;/&gt;&lt;/object&gt;&lt;object type=&quot;3&quot; unique_id=&quot;10477&quot;&gt;&lt;property id=&quot;20148&quot; value=&quot;5&quot;/&gt;&lt;property id=&quot;20300&quot; value=&quot;Slide 38 - &amp;quot;Performance (cont.)&amp;quot;&quot;/&gt;&lt;property id=&quot;20307&quot; value=&quot;311&quot;/&gt;&lt;/object&gt;&lt;object type=&quot;3&quot; unique_id=&quot;10478&quot;&gt;&lt;property id=&quot;20148&quot; value=&quot;5&quot;/&gt;&lt;property id=&quot;20300&quot; value=&quot;Slide 41 - &amp;quot;Tradeoff between Performance and Security &amp;quot;&quot;/&gt;&lt;property id=&quot;20307&quot; value=&quot;313&quot;/&gt;&lt;/object&gt;&lt;object type=&quot;3&quot; unique_id=&quot;11411&quot;&gt;&lt;property id=&quot;20148&quot; value=&quot;5&quot;/&gt;&lt;property id=&quot;20300&quot; value=&quot;Slide 2 - &amp;quot;Outline&amp;quot;&quot;/&gt;&lt;property id=&quot;20307&quot; value=&quot;319&quot;/&gt;&lt;/object&gt;&lt;object type=&quot;3&quot; unique_id=&quot;11412&quot;&gt;&lt;property id=&quot;20148&quot; value=&quot;5&quot;/&gt;&lt;property id=&quot;20300&quot; value=&quot;Slide 3 - &amp;quot;Introduction&amp;quot;&quot;/&gt;&lt;property id=&quot;20307&quot; value=&quot;324&quot;/&gt;&lt;/object&gt;&lt;object type=&quot;3&quot; unique_id=&quot;11413&quot;&gt;&lt;property id=&quot;20148&quot; value=&quot;5&quot;/&gt;&lt;property id=&quot;20300&quot; value=&quot;Slide 4 - &amp;quot;Definition of Adaptive Software&amp;quot;&quot;/&gt;&lt;property id=&quot;20307&quot; value=&quot;325&quot;/&gt;&lt;/object&gt;&lt;object type=&quot;3&quot; unique_id=&quot;11414&quot;&gt;&lt;property id=&quot;20148&quot; value=&quot;5&quot;/&gt;&lt;property id=&quot;20300&quot; value=&quot;Slide 5 - &amp;quot;Service-based Systems (SBS)&amp;quot;&quot;/&gt;&lt;property id=&quot;20307&quot; value=&quot;326&quot;/&gt;&lt;/object&gt;&lt;object type=&quot;3&quot; unique_id=&quot;11415&quot;&gt;&lt;property id=&quot;20148&quot; value=&quot;5&quot;/&gt;&lt;property id=&quot;20300&quot; value=&quot;Slide 6 - &amp;quot;Service-based Systems (SBS) (cont.)&amp;quot;&quot;/&gt;&lt;property id=&quot;20307&quot; value=&quot;327&quot;/&gt;&lt;/object&gt;&lt;object type=&quot;3&quot; unique_id=&quot;11416&quot;&gt;&lt;property id=&quot;20148&quot; value=&quot;5&quot;/&gt;&lt;property id=&quot;20300&quot; value=&quot;Slide 7 - &amp;quot;Service-based Systems (SBS) (cont.)&amp;quot;&quot;/&gt;&lt;property id=&quot;20307&quot; value=&quot;328&quot;/&gt;&lt;/object&gt;&lt;object type=&quot;3&quot; unique_id=&quot;11417&quot;&gt;&lt;property id=&quot;20148&quot; value=&quot;5&quot;/&gt;&lt;property id=&quot;20300&quot; value=&quot;Slide 9 - &amp;quot;Cryptography techniques&amp;quot;&quot;/&gt;&lt;property id=&quot;20307&quot; value=&quot;321&quot;/&gt;&lt;/object&gt;&lt;object type=&quot;3&quot; unique_id=&quot;11418&quot;&gt;&lt;property id=&quot;20148&quot; value=&quot;5&quot;/&gt;&lt;property id=&quot;20300&quot; value=&quot;Slide 16 - &amp;quot;SOA security standards &amp;quot;&quot;/&gt;&lt;property id=&quot;20307&quot; value=&quot;322&quot;/&gt;&lt;/object&gt;&lt;object type=&quot;3&quot; unique_id=&quot;11419&quot;&gt;&lt;property id=&quot;20148&quot; value=&quot;5&quot;/&gt;&lt;property id=&quot;20300&quot; value=&quot;Slide 25 - &amp;quot;Three special topics&amp;#x0D;&amp;#x0A;&amp;#x0D;&amp;#x0A;&amp;quot;&quot;/&gt;&lt;property id=&quot;20307&quot; value=&quot;323&quot;/&gt;&lt;/object&gt;&lt;object type=&quot;3&quot; unique_id=&quot;11420&quot;&gt;&lt;property id=&quot;20148&quot; value=&quot;5&quot;/&gt;&lt;property id=&quot;20300&quot; value=&quot;Slide 43 - &amp;quot;Performance Metric&amp;quot;&quot;/&gt;&lt;property id=&quot;20307&quot; value=&quot;317&quot;/&gt;&lt;/object&gt;&lt;object type=&quot;3&quot; unique_id=&quot;11421&quot;&gt;&lt;property id=&quot;20148&quot; value=&quot;5&quot;/&gt;&lt;property id=&quot;20300&quot; value=&quot;Slide 44 - &amp;quot;Security Metric&amp;quot;&quot;/&gt;&lt;property id=&quot;20307&quot; value=&quot;316&quot;/&gt;&lt;/object&gt;&lt;object type=&quot;3&quot; unique_id=&quot;11422&quot;&gt;&lt;property id=&quot;20148&quot; value=&quot;5&quot;/&gt;&lt;property id=&quot;20300&quot; value=&quot;Slide 45 - &amp;quot;Tradeoff Objective Function&amp;quot;&quot;/&gt;&lt;property id=&quot;20307&quot; value=&quot;318&quot;/&gt;&lt;/object&gt;&lt;object type=&quot;3&quot; unique_id=&quot;11616&quot;&gt;&lt;property id=&quot;20148&quot; value=&quot;5&quot;/&gt;&lt;property id=&quot;20300&quot; value=&quot;Slide 8 - &amp;quot;Security Requirements of SBS&amp;quot;&quot;/&gt;&lt;property id=&quot;20307&quot; value=&quot;329&quot;/&gt;&lt;/object&gt;&lt;object type=&quot;3&quot; unique_id=&quot;11617&quot;&gt;&lt;property id=&quot;20148&quot; value=&quot;5&quot;/&gt;&lt;property id=&quot;20300&quot; value=&quot;Slide 19 - &amp;quot;WS Security Standards Roadmap&amp;quot;&quot;/&gt;&lt;property id=&quot;20307&quot; value=&quot;330&quot;/&gt;&lt;/object&gt;&lt;object type=&quot;3&quot; unique_id=&quot;11618&quot;&gt;&lt;property id=&quot;20148&quot; value=&quot;5&quot;/&gt;&lt;property id=&quot;20300&quot; value=&quot;Slide 35 - &amp;quot;Privacy Preserving Data Sharing&amp;quot;&quot;/&gt;&lt;property id=&quot;20307&quot; value=&quot;331&quot;/&gt;&lt;/object&gt;&lt;object type=&quot;3&quot; unique_id=&quot;11619&quot;&gt;&lt;property id=&quot;20148&quot; value=&quot;5&quot;/&gt;&lt;property id=&quot;20300&quot; value=&quot;Slide 36 - &amp;quot;Privacy Preserving Data Sharing (cont.)&amp;quot;&quot;/&gt;&lt;property id=&quot;20307&quot; value=&quot;332&quot;/&gt;&lt;/object&gt;&lt;/object&gt;&lt;object type=&quot;8&quot; unique_id=&quot;10086&quo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2540</Words>
  <Application>Microsoft Office PowerPoint</Application>
  <PresentationFormat>On-screen Show (4:3)</PresentationFormat>
  <Paragraphs>373</Paragraphs>
  <Slides>46</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Formula</vt:lpstr>
      <vt:lpstr>Security Issues in Adaptive Service-based Systems</vt:lpstr>
      <vt:lpstr>Outline</vt:lpstr>
      <vt:lpstr>Introduction</vt:lpstr>
      <vt:lpstr>Definition of Adaptive Software</vt:lpstr>
      <vt:lpstr>Service-based Systems (SBS)</vt:lpstr>
      <vt:lpstr>Service-based Systems (SBS) (cont.)</vt:lpstr>
      <vt:lpstr>Service-based Systems (SBS) (cont.)</vt:lpstr>
      <vt:lpstr>Security Requirements of SBS</vt:lpstr>
      <vt:lpstr>Cryptography techniques</vt:lpstr>
      <vt:lpstr>Encryption</vt:lpstr>
      <vt:lpstr>Homomorphic Encryption </vt:lpstr>
      <vt:lpstr>Kerberos</vt:lpstr>
      <vt:lpstr>Digital Signature </vt:lpstr>
      <vt:lpstr>Zero Knowledge </vt:lpstr>
      <vt:lpstr>Zero Knowledge Example</vt:lpstr>
      <vt:lpstr>SOA security standards </vt:lpstr>
      <vt:lpstr>WS Standard Overview</vt:lpstr>
      <vt:lpstr>XML Encryption and Signature</vt:lpstr>
      <vt:lpstr>WS Security Standards Roadmap</vt:lpstr>
      <vt:lpstr>WS-Security</vt:lpstr>
      <vt:lpstr>WS-Security</vt:lpstr>
      <vt:lpstr>WS-Trust</vt:lpstr>
      <vt:lpstr>WS-SecureConversation</vt:lpstr>
      <vt:lpstr>Other Policies</vt:lpstr>
      <vt:lpstr>Three special topics  </vt:lpstr>
      <vt:lpstr>Service Discovery</vt:lpstr>
      <vt:lpstr>Security Challenges in Service Discovery</vt:lpstr>
      <vt:lpstr>Security Challenges in Service Discovery (cont.)</vt:lpstr>
      <vt:lpstr>Security Challenges in Service Discovery (cont.)</vt:lpstr>
      <vt:lpstr>Controlled Privacy Preserving Keyword Search</vt:lpstr>
      <vt:lpstr>Controlled Keyword Search Example</vt:lpstr>
      <vt:lpstr>Controlled Search Polynomial</vt:lpstr>
      <vt:lpstr>Controlled Secure Service Discovery</vt:lpstr>
      <vt:lpstr>Data Privacy in Service Composition</vt:lpstr>
      <vt:lpstr>Privacy Preserving Data Sharing</vt:lpstr>
      <vt:lpstr>Privacy Preserving Data Sharing (cont.)</vt:lpstr>
      <vt:lpstr>Performance</vt:lpstr>
      <vt:lpstr>Performance (cont.)</vt:lpstr>
      <vt:lpstr>Performance (cont.)</vt:lpstr>
      <vt:lpstr>Adaptable Service-based Software</vt:lpstr>
      <vt:lpstr>Tradeoff between Performance and Security </vt:lpstr>
      <vt:lpstr>Security Configuration Vector</vt:lpstr>
      <vt:lpstr>Performance Metric</vt:lpstr>
      <vt:lpstr>Security Metric</vt:lpstr>
      <vt:lpstr>Tradeoff Objective Function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Application Security in Service-Oriented Architecture</dc:title>
  <dc:creator>Ting Yin</dc:creator>
  <cp:lastModifiedBy>School of Computing and Informatics</cp:lastModifiedBy>
  <cp:revision>123</cp:revision>
  <dcterms:created xsi:type="dcterms:W3CDTF">2009-09-22T18:12:11Z</dcterms:created>
  <dcterms:modified xsi:type="dcterms:W3CDTF">2009-09-23T19:55:06Z</dcterms:modified>
</cp:coreProperties>
</file>