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m" ContentType="application/vnd.ms-word.document.macroEnabled.12"/>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646" r:id="rId5"/>
    <p:sldId id="669" r:id="rId6"/>
    <p:sldId id="670" r:id="rId7"/>
    <p:sldId id="671" r:id="rId8"/>
    <p:sldId id="672" r:id="rId9"/>
    <p:sldId id="673" r:id="rId10"/>
    <p:sldId id="674" r:id="rId11"/>
    <p:sldId id="625" r:id="rId12"/>
    <p:sldId id="574" r:id="rId13"/>
    <p:sldId id="589" r:id="rId14"/>
    <p:sldId id="631" r:id="rId15"/>
    <p:sldId id="632" r:id="rId16"/>
    <p:sldId id="653" r:id="rId17"/>
    <p:sldId id="277" r:id="rId18"/>
    <p:sldId id="596" r:id="rId19"/>
    <p:sldId id="634" r:id="rId20"/>
    <p:sldId id="635" r:id="rId21"/>
    <p:sldId id="511" r:id="rId22"/>
    <p:sldId id="603" r:id="rId23"/>
    <p:sldId id="636" r:id="rId24"/>
    <p:sldId id="637" r:id="rId25"/>
    <p:sldId id="341" r:id="rId26"/>
    <p:sldId id="609" r:id="rId27"/>
    <p:sldId id="638" r:id="rId28"/>
    <p:sldId id="639" r:id="rId29"/>
    <p:sldId id="540" r:id="rId30"/>
    <p:sldId id="619" r:id="rId31"/>
    <p:sldId id="641" r:id="rId32"/>
    <p:sldId id="661" r:id="rId33"/>
    <p:sldId id="662" r:id="rId34"/>
    <p:sldId id="663" r:id="rId35"/>
    <p:sldId id="558" r:id="rId36"/>
    <p:sldId id="503" r:id="rId37"/>
    <p:sldId id="559" r:id="rId38"/>
    <p:sldId id="504" r:id="rId39"/>
    <p:sldId id="505" r:id="rId40"/>
    <p:sldId id="560" r:id="rId41"/>
    <p:sldId id="506" r:id="rId42"/>
    <p:sldId id="561" r:id="rId43"/>
    <p:sldId id="569" r:id="rId44"/>
    <p:sldId id="562" r:id="rId45"/>
    <p:sldId id="508" r:id="rId46"/>
    <p:sldId id="568" r:id="rId47"/>
    <p:sldId id="538" r:id="rId48"/>
    <p:sldId id="567" r:id="rId49"/>
    <p:sldId id="548" r:id="rId50"/>
    <p:sldId id="660" r:id="rId51"/>
    <p:sldId id="658" r:id="rId52"/>
    <p:sldId id="659" r:id="rId53"/>
    <p:sldId id="647" r:id="rId54"/>
    <p:sldId id="648" r:id="rId55"/>
    <p:sldId id="649" r:id="rId56"/>
    <p:sldId id="650" r:id="rId57"/>
    <p:sldId id="651" r:id="rId58"/>
    <p:sldId id="652" r:id="rId59"/>
  </p:sldIdLst>
  <p:sldSz cx="9144000" cy="6858000" type="screen4x3"/>
  <p:notesSz cx="7023100" cy="93091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010"/>
    <a:srgbClr val="3399FF"/>
    <a:srgbClr val="6699FF"/>
    <a:srgbClr val="6666FF"/>
    <a:srgbClr val="0066FF"/>
    <a:srgbClr val="030101"/>
    <a:srgbClr val="9E0000"/>
    <a:srgbClr val="11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457" autoAdjust="0"/>
    <p:restoredTop sz="91529" autoAdjust="0"/>
  </p:normalViewPr>
  <p:slideViewPr>
    <p:cSldViewPr snapToGrid="0">
      <p:cViewPr varScale="1">
        <p:scale>
          <a:sx n="115" d="100"/>
          <a:sy n="115" d="100"/>
        </p:scale>
        <p:origin x="2160" y="10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3" d="100"/>
          <a:sy n="53" d="100"/>
        </p:scale>
        <p:origin x="-585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defTabSz="904875">
              <a:defRPr sz="1200" b="0">
                <a:latin typeface="Arial" charset="0"/>
              </a:defRPr>
            </a:lvl1pPr>
          </a:lstStyle>
          <a:p>
            <a:pPr>
              <a:defRPr/>
            </a:pPr>
            <a:endParaRPr lang="en-US"/>
          </a:p>
        </p:txBody>
      </p:sp>
      <p:sp>
        <p:nvSpPr>
          <p:cNvPr id="284675" name="Rectangle 3"/>
          <p:cNvSpPr>
            <a:spLocks noGrp="1" noChangeArrowheads="1"/>
          </p:cNvSpPr>
          <p:nvPr>
            <p:ph type="dt" sz="quarter"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r" defTabSz="904875">
              <a:defRPr sz="1200" b="0">
                <a:latin typeface="Arial" charset="0"/>
              </a:defRPr>
            </a:lvl1pPr>
          </a:lstStyle>
          <a:p>
            <a:pPr>
              <a:defRPr/>
            </a:pPr>
            <a:endParaRPr lang="en-US"/>
          </a:p>
        </p:txBody>
      </p:sp>
      <p:sp>
        <p:nvSpPr>
          <p:cNvPr id="284676" name="Rectangle 4"/>
          <p:cNvSpPr>
            <a:spLocks noGrp="1" noChangeArrowheads="1"/>
          </p:cNvSpPr>
          <p:nvPr>
            <p:ph type="ftr" sz="quarter" idx="2"/>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defTabSz="904875">
              <a:defRPr sz="1200" b="0">
                <a:latin typeface="Arial" charset="0"/>
              </a:defRPr>
            </a:lvl1pPr>
          </a:lstStyle>
          <a:p>
            <a:pPr>
              <a:defRPr/>
            </a:pPr>
            <a:endParaRPr lang="en-US"/>
          </a:p>
        </p:txBody>
      </p:sp>
      <p:sp>
        <p:nvSpPr>
          <p:cNvPr id="284677" name="Rectangle 5"/>
          <p:cNvSpPr>
            <a:spLocks noGrp="1" noChangeArrowheads="1"/>
          </p:cNvSpPr>
          <p:nvPr>
            <p:ph type="sldNum" sz="quarter" idx="3"/>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r" defTabSz="904875">
              <a:defRPr sz="1200" b="0">
                <a:latin typeface="Arial" charset="0"/>
              </a:defRPr>
            </a:lvl1pPr>
          </a:lstStyle>
          <a:p>
            <a:pPr>
              <a:defRPr/>
            </a:pPr>
            <a:fld id="{CF0A5686-A4F5-48F9-940C-BC3268B37B43}" type="slidenum">
              <a:rPr lang="en-US"/>
              <a:pPr>
                <a:defRPr/>
              </a:pPr>
              <a:t>‹#›</a:t>
            </a:fld>
            <a:endParaRPr lang="en-US" dirty="0"/>
          </a:p>
        </p:txBody>
      </p:sp>
    </p:spTree>
    <p:extLst>
      <p:ext uri="{BB962C8B-B14F-4D97-AF65-F5344CB8AC3E}">
        <p14:creationId xmlns:p14="http://schemas.microsoft.com/office/powerpoint/2010/main" val="75880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defTabSz="933450">
              <a:defRPr sz="1200" b="0">
                <a:latin typeface="Arial" charset="0"/>
              </a:defRPr>
            </a:lvl1pPr>
          </a:lstStyle>
          <a:p>
            <a:pPr>
              <a:defRPr/>
            </a:pPr>
            <a:endParaRPr lang="en-US"/>
          </a:p>
        </p:txBody>
      </p:sp>
      <p:sp>
        <p:nvSpPr>
          <p:cNvPr id="24579" name="Rectangle 3"/>
          <p:cNvSpPr>
            <a:spLocks noGrp="1" noChangeArrowheads="1"/>
          </p:cNvSpPr>
          <p:nvPr>
            <p:ph type="dt"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algn="r" defTabSz="933450">
              <a:defRPr sz="1200" b="0">
                <a:latin typeface="Arial" charset="0"/>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84275" y="696913"/>
            <a:ext cx="4656138" cy="3492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703263" y="4422775"/>
            <a:ext cx="5616575"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defTabSz="933450">
              <a:defRPr sz="1200" b="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algn="r" defTabSz="933450">
              <a:defRPr sz="1200" b="0">
                <a:latin typeface="Arial" charset="0"/>
              </a:defRPr>
            </a:lvl1pPr>
          </a:lstStyle>
          <a:p>
            <a:pPr>
              <a:defRPr/>
            </a:pPr>
            <a:fld id="{591B0D47-9BCE-4302-A082-6C721DA4ACD7}" type="slidenum">
              <a:rPr lang="en-US"/>
              <a:pPr>
                <a:defRPr/>
              </a:pPr>
              <a:t>‹#›</a:t>
            </a:fld>
            <a:endParaRPr lang="en-US" dirty="0"/>
          </a:p>
        </p:txBody>
      </p:sp>
    </p:spTree>
    <p:extLst>
      <p:ext uri="{BB962C8B-B14F-4D97-AF65-F5344CB8AC3E}">
        <p14:creationId xmlns:p14="http://schemas.microsoft.com/office/powerpoint/2010/main" val="310027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91B0D47-9BCE-4302-A082-6C721DA4ACD7}" type="slidenum">
              <a:rPr lang="en-US" smtClean="0"/>
              <a:pPr>
                <a:defRPr/>
              </a:pPr>
              <a:t>1</a:t>
            </a:fld>
            <a:endParaRPr lang="en-US" dirty="0"/>
          </a:p>
        </p:txBody>
      </p:sp>
    </p:spTree>
    <p:extLst>
      <p:ext uri="{BB962C8B-B14F-4D97-AF65-F5344CB8AC3E}">
        <p14:creationId xmlns:p14="http://schemas.microsoft.com/office/powerpoint/2010/main" val="221615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29E2914A-1668-4CB6-89BF-20B81EEFD3AD}" type="slidenum">
              <a:rPr lang="en-US" b="0" smtClean="0"/>
              <a:pPr eaLnBrk="1" hangingPunct="1"/>
              <a:t>23</a:t>
            </a:fld>
            <a:endParaRPr lang="en-US" b="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89688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77098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55339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3321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EA8692D0-3B52-4B14-BE95-DB79BAC9395B}" type="slidenum">
              <a:rPr lang="en-US" b="0" smtClean="0"/>
              <a:pPr eaLnBrk="1" hangingPunct="1"/>
              <a:t>30</a:t>
            </a:fld>
            <a:endParaRPr lang="en-US"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00162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A1B1927E-2DB8-457C-AD58-C9FD926AFE53}" type="slidenum">
              <a:rPr lang="en-US" b="0" smtClean="0"/>
              <a:pPr eaLnBrk="1" hangingPunct="1"/>
              <a:t>31</a:t>
            </a:fld>
            <a:endParaRPr lang="en-US" b="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68514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570974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274215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8200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02064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A14F0573-4F95-47A9-BEC1-9E6A7A6607D9}" type="slidenum">
              <a:rPr lang="en-US" sz="1200" b="0"/>
              <a:pPr algn="r" eaLnBrk="1" hangingPunct="1"/>
              <a:t>8</a:t>
            </a:fld>
            <a:endParaRPr lang="en-US" sz="1200" b="0"/>
          </a:p>
        </p:txBody>
      </p:sp>
      <p:sp>
        <p:nvSpPr>
          <p:cNvPr id="91139" name="Slide Image Placeholder 1"/>
          <p:cNvSpPr>
            <a:spLocks noGrp="1" noRot="1" noChangeAspect="1" noTextEdit="1"/>
          </p:cNvSpPr>
          <p:nvPr>
            <p:ph type="sldImg"/>
          </p:nvPr>
        </p:nvSpPr>
        <p:spPr>
          <a:ln/>
        </p:spPr>
      </p:sp>
      <p:sp>
        <p:nvSpPr>
          <p:cNvPr id="91140" name="Notes Placeholder 2"/>
          <p:cNvSpPr>
            <a:spLocks noGrp="1"/>
          </p:cNvSpPr>
          <p:nvPr>
            <p:ph type="body" idx="1"/>
          </p:nvPr>
        </p:nvSpPr>
        <p:spPr>
          <a:noFill/>
        </p:spPr>
        <p:txBody>
          <a:bodyPr lIns="93302" tIns="46652" rIns="93302" bIns="46652"/>
          <a:lstStyle/>
          <a:p>
            <a:pPr defTabSz="457200" eaLnBrk="1" hangingPunct="1">
              <a:spcBef>
                <a:spcPct val="0"/>
              </a:spcBef>
            </a:pPr>
            <a:r>
              <a:rPr lang="en-US" smtClean="0"/>
              <a:t>Details of work packages (i.e. deliverables) are 40% available.  Sources for deliverables:</a:t>
            </a:r>
          </a:p>
          <a:p>
            <a:pPr defTabSz="457200" eaLnBrk="1" hangingPunct="1">
              <a:spcBef>
                <a:spcPct val="0"/>
              </a:spcBef>
              <a:buFontTx/>
              <a:buAutoNum type="arabicParenR"/>
            </a:pPr>
            <a:r>
              <a:rPr lang="en-US" smtClean="0"/>
              <a:t>Past programs (e.g. 787, F-35)</a:t>
            </a:r>
          </a:p>
          <a:p>
            <a:pPr defTabSz="457200" eaLnBrk="1" hangingPunct="1">
              <a:spcBef>
                <a:spcPct val="0"/>
              </a:spcBef>
              <a:buFontTx/>
              <a:buAutoNum type="arabicParenR"/>
            </a:pPr>
            <a:r>
              <a:rPr lang="en-US" smtClean="0"/>
              <a:t>Brainstorm sessions ran by Rick Fosdick</a:t>
            </a:r>
          </a:p>
          <a:p>
            <a:pPr defTabSz="457200" eaLnBrk="1" hangingPunct="1">
              <a:spcBef>
                <a:spcPct val="0"/>
              </a:spcBef>
              <a:buFontTx/>
              <a:buAutoNum type="arabicParenR"/>
            </a:pPr>
            <a:r>
              <a:rPr lang="en-US" smtClean="0"/>
              <a:t>ARP4754 is main guidance for assurance </a:t>
            </a:r>
          </a:p>
          <a:p>
            <a:pPr defTabSz="457200" eaLnBrk="1" hangingPunct="1">
              <a:spcBef>
                <a:spcPct val="0"/>
              </a:spcBef>
              <a:buFontTx/>
              <a:buAutoNum type="arabicParenR"/>
            </a:pPr>
            <a:r>
              <a:rPr lang="en-US" smtClean="0"/>
              <a:t>Cross-check with CMMI and other disciplines</a:t>
            </a:r>
          </a:p>
          <a:p>
            <a:pPr defTabSz="457200" eaLnBrk="1" hangingPunct="1">
              <a:spcBef>
                <a:spcPct val="0"/>
              </a:spcBef>
            </a:pPr>
            <a:endParaRPr lang="en-US" smtClean="0"/>
          </a:p>
          <a:p>
            <a:pPr defTabSz="457200" eaLnBrk="1" hangingPunct="1">
              <a:spcBef>
                <a:spcPct val="0"/>
              </a:spcBef>
            </a:pPr>
            <a:r>
              <a:rPr lang="en-US" smtClean="0"/>
              <a:t>SE work packages do not include Box (LRUs, Software, anything below Allocations) deliverables</a:t>
            </a:r>
          </a:p>
          <a:p>
            <a:pPr defTabSz="457200" eaLnBrk="1" hangingPunct="1">
              <a:spcBef>
                <a:spcPct val="0"/>
              </a:spcBef>
            </a:pPr>
            <a:endParaRPr lang="en-US" smtClean="0"/>
          </a:p>
          <a:p>
            <a:pPr defTabSz="457200" eaLnBrk="1" hangingPunct="1">
              <a:spcBef>
                <a:spcPct val="0"/>
              </a:spcBef>
            </a:pPr>
            <a:r>
              <a:rPr lang="en-US" smtClean="0"/>
              <a:t>Version history</a:t>
            </a:r>
          </a:p>
          <a:p>
            <a:pPr defTabSz="457200" eaLnBrk="1" hangingPunct="1">
              <a:spcBef>
                <a:spcPct val="0"/>
              </a:spcBef>
            </a:pPr>
            <a:r>
              <a:rPr lang="en-US" smtClean="0"/>
              <a:t>3/15/09 – added “Test Equipment Definition” work package, added “TSE: Test Systems and Equipment” team acronym, changed “Test Script Generation” from the red “IAT” to the green “TSE”, added “Test Equipment Build and Verification” work package, changed “SOF Testing” to “System SOF Testing” and changed the work package from red to orange, added “Box SOF and Qualification” work package, changed “Qual Test and Flight Test Support” to Flight Test Support”, added “System Qualification Testing” work package, added “Regression Testing” work package, added “Development and Qualification Labs” team acronym</a:t>
            </a:r>
          </a:p>
        </p:txBody>
      </p:sp>
      <p:sp>
        <p:nvSpPr>
          <p:cNvPr id="91141" name="Slide Number Placeholder 3"/>
          <p:cNvSpPr txBox="1">
            <a:spLocks noGrp="1"/>
          </p:cNvSpPr>
          <p:nvPr/>
        </p:nvSpPr>
        <p:spPr bwMode="auto">
          <a:xfrm>
            <a:off x="3978275" y="8842375"/>
            <a:ext cx="30432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2" tIns="46652" rIns="93302" bIns="46652" anchor="b"/>
          <a:lstStyle>
            <a:lvl1pPr defTabSz="465138" eaLnBrk="0" hangingPunct="0">
              <a:defRPr b="1">
                <a:solidFill>
                  <a:schemeClr val="tx1"/>
                </a:solidFill>
                <a:latin typeface="Arial" charset="0"/>
              </a:defRPr>
            </a:lvl1pPr>
            <a:lvl2pPr marL="742950" indent="-285750" defTabSz="465138" eaLnBrk="0" hangingPunct="0">
              <a:defRPr b="1">
                <a:solidFill>
                  <a:schemeClr val="tx1"/>
                </a:solidFill>
                <a:latin typeface="Arial" charset="0"/>
              </a:defRPr>
            </a:lvl2pPr>
            <a:lvl3pPr marL="1143000" indent="-228600" defTabSz="465138" eaLnBrk="0" hangingPunct="0">
              <a:defRPr b="1">
                <a:solidFill>
                  <a:schemeClr val="tx1"/>
                </a:solidFill>
                <a:latin typeface="Arial" charset="0"/>
              </a:defRPr>
            </a:lvl3pPr>
            <a:lvl4pPr marL="1600200" indent="-228600" defTabSz="465138" eaLnBrk="0" hangingPunct="0">
              <a:defRPr b="1">
                <a:solidFill>
                  <a:schemeClr val="tx1"/>
                </a:solidFill>
                <a:latin typeface="Arial" charset="0"/>
              </a:defRPr>
            </a:lvl4pPr>
            <a:lvl5pPr marL="2057400" indent="-228600" defTabSz="465138" eaLnBrk="0" hangingPunct="0">
              <a:defRPr b="1">
                <a:solidFill>
                  <a:schemeClr val="tx1"/>
                </a:solidFill>
                <a:latin typeface="Arial" charset="0"/>
              </a:defRPr>
            </a:lvl5pPr>
            <a:lvl6pPr marL="2514600" indent="-228600" defTabSz="465138" eaLnBrk="0" fontAlgn="base" hangingPunct="0">
              <a:spcBef>
                <a:spcPct val="0"/>
              </a:spcBef>
              <a:spcAft>
                <a:spcPct val="0"/>
              </a:spcAft>
              <a:defRPr b="1">
                <a:solidFill>
                  <a:schemeClr val="tx1"/>
                </a:solidFill>
                <a:latin typeface="Arial" charset="0"/>
              </a:defRPr>
            </a:lvl6pPr>
            <a:lvl7pPr marL="2971800" indent="-228600" defTabSz="465138" eaLnBrk="0" fontAlgn="base" hangingPunct="0">
              <a:spcBef>
                <a:spcPct val="0"/>
              </a:spcBef>
              <a:spcAft>
                <a:spcPct val="0"/>
              </a:spcAft>
              <a:defRPr b="1">
                <a:solidFill>
                  <a:schemeClr val="tx1"/>
                </a:solidFill>
                <a:latin typeface="Arial" charset="0"/>
              </a:defRPr>
            </a:lvl7pPr>
            <a:lvl8pPr marL="3429000" indent="-228600" defTabSz="465138" eaLnBrk="0" fontAlgn="base" hangingPunct="0">
              <a:spcBef>
                <a:spcPct val="0"/>
              </a:spcBef>
              <a:spcAft>
                <a:spcPct val="0"/>
              </a:spcAft>
              <a:defRPr b="1">
                <a:solidFill>
                  <a:schemeClr val="tx1"/>
                </a:solidFill>
                <a:latin typeface="Arial" charset="0"/>
              </a:defRPr>
            </a:lvl8pPr>
            <a:lvl9pPr marL="3886200" indent="-228600" defTabSz="465138" eaLnBrk="0" fontAlgn="base" hangingPunct="0">
              <a:spcBef>
                <a:spcPct val="0"/>
              </a:spcBef>
              <a:spcAft>
                <a:spcPct val="0"/>
              </a:spcAft>
              <a:defRPr b="1">
                <a:solidFill>
                  <a:schemeClr val="tx1"/>
                </a:solidFill>
                <a:latin typeface="Arial" charset="0"/>
              </a:defRPr>
            </a:lvl9pPr>
          </a:lstStyle>
          <a:p>
            <a:pPr algn="r" eaLnBrk="1" hangingPunct="1"/>
            <a:fld id="{98686737-34B9-40B0-A5C3-EA63FB0D08D6}" type="slidenum">
              <a:rPr lang="en-US" sz="1200" b="0">
                <a:ea typeface="ＭＳ Ｐゴシック" pitchFamily="34" charset="-128"/>
              </a:rPr>
              <a:pPr algn="r" eaLnBrk="1" hangingPunct="1"/>
              <a:t>8</a:t>
            </a:fld>
            <a:endParaRPr lang="en-US" sz="1200" b="0">
              <a:ea typeface="ＭＳ Ｐゴシック" pitchFamily="34" charset="-128"/>
            </a:endParaRPr>
          </a:p>
        </p:txBody>
      </p:sp>
    </p:spTree>
    <p:extLst>
      <p:ext uri="{BB962C8B-B14F-4D97-AF65-F5344CB8AC3E}">
        <p14:creationId xmlns:p14="http://schemas.microsoft.com/office/powerpoint/2010/main" val="1786458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60902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576729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69967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3674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E25D1AE-49AA-43BB-95E5-9D6D5F9DC10A}" type="slidenum">
              <a:rPr lang="en-US" b="0" smtClean="0"/>
              <a:pPr eaLnBrk="1" hangingPunct="1"/>
              <a:t>9</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981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93D15F05-3287-455E-9E6F-B394CD0E199D}" type="slidenum">
              <a:rPr lang="en-US" b="0" smtClean="0"/>
              <a:pPr eaLnBrk="1" hangingPunct="1"/>
              <a:t>10</a:t>
            </a:fld>
            <a:endParaRPr lang="en-US" b="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3762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1AC5625-0E5D-436B-B528-384FA38BF113}" type="slidenum">
              <a:rPr lang="en-US" b="0" smtClean="0"/>
              <a:pPr eaLnBrk="1" hangingPunct="1"/>
              <a:t>14</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4082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755513C-3A79-4F12-AB3D-B3942ADDE644}" type="slidenum">
              <a:rPr lang="en-US" b="0" smtClean="0"/>
              <a:pPr eaLnBrk="1" hangingPunct="1"/>
              <a:t>15</a:t>
            </a:fld>
            <a:endParaRPr lang="en-US" b="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6546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7EBBE4F9-7BDB-4264-80AF-9332AC8A7F4C}" type="slidenum">
              <a:rPr lang="en-US" b="0" smtClean="0"/>
              <a:pPr eaLnBrk="1" hangingPunct="1"/>
              <a:t>18</a:t>
            </a:fld>
            <a:endParaRPr lang="en-US" b="0" smtClean="0"/>
          </a:p>
        </p:txBody>
      </p:sp>
      <p:sp>
        <p:nvSpPr>
          <p:cNvPr id="113667" name="Rectangle 2"/>
          <p:cNvSpPr>
            <a:spLocks noGrp="1" noRot="1" noChangeAspect="1" noChangeArrowheads="1" noTextEdit="1"/>
          </p:cNvSpPr>
          <p:nvPr>
            <p:ph type="sldImg"/>
          </p:nvPr>
        </p:nvSpPr>
        <p:spPr>
          <a:xfrm>
            <a:off x="1185863" y="696913"/>
            <a:ext cx="4656137" cy="3492500"/>
          </a:xfrm>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9985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EBF2204B-1510-40A0-BC27-B4F2767AE5C5}" type="slidenum">
              <a:rPr lang="en-US" b="0" smtClean="0"/>
              <a:pPr eaLnBrk="1" hangingPunct="1"/>
              <a:t>19</a:t>
            </a:fld>
            <a:endParaRPr lang="en-US" b="0" smtClean="0"/>
          </a:p>
        </p:txBody>
      </p:sp>
      <p:sp>
        <p:nvSpPr>
          <p:cNvPr id="118787" name="Rectangle 2"/>
          <p:cNvSpPr>
            <a:spLocks noGrp="1" noRot="1" noChangeAspect="1" noChangeArrowheads="1" noTextEdit="1"/>
          </p:cNvSpPr>
          <p:nvPr>
            <p:ph type="sldImg"/>
          </p:nvPr>
        </p:nvSpPr>
        <p:spPr>
          <a:xfrm>
            <a:off x="1185863" y="696913"/>
            <a:ext cx="4656137" cy="3492500"/>
          </a:xfrm>
          <a:ln/>
        </p:spPr>
      </p:sp>
      <p:sp>
        <p:nvSpPr>
          <p:cNvPr id="1187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2248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D11DB96-3525-475C-B921-618924B064C4}" type="slidenum">
              <a:rPr lang="en-US" b="0" smtClean="0"/>
              <a:pPr eaLnBrk="1" hangingPunct="1"/>
              <a:t>22</a:t>
            </a:fld>
            <a:endParaRPr 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0703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EDA9D-C3D7-4EB2-A645-4FDE530E0C1D}"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6725408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24866E-C443-4888-9085-62641B38CE29}" type="slidenum">
              <a:rPr lang="en-US"/>
              <a:pPr>
                <a:defRPr/>
              </a:pPr>
              <a:t>‹#›</a:t>
            </a:fld>
            <a:endParaRPr lang="en-US" dirty="0"/>
          </a:p>
        </p:txBody>
      </p:sp>
    </p:spTree>
    <p:extLst>
      <p:ext uri="{BB962C8B-B14F-4D97-AF65-F5344CB8AC3E}">
        <p14:creationId xmlns:p14="http://schemas.microsoft.com/office/powerpoint/2010/main" val="8927065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61D5EA-3D53-4B15-850E-292E1D7D4C29}" type="slidenum">
              <a:rPr lang="en-US"/>
              <a:pPr>
                <a:defRPr/>
              </a:pPr>
              <a:t>‹#›</a:t>
            </a:fld>
            <a:endParaRPr lang="en-US" dirty="0"/>
          </a:p>
        </p:txBody>
      </p:sp>
    </p:spTree>
    <p:extLst>
      <p:ext uri="{BB962C8B-B14F-4D97-AF65-F5344CB8AC3E}">
        <p14:creationId xmlns:p14="http://schemas.microsoft.com/office/powerpoint/2010/main" val="32062344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CB2CD0-A8D0-4932-923C-3346D625C266}" type="slidenum">
              <a:rPr lang="en-US"/>
              <a:pPr>
                <a:defRPr/>
              </a:pPr>
              <a:t>‹#›</a:t>
            </a:fld>
            <a:endParaRPr lang="en-US" dirty="0"/>
          </a:p>
        </p:txBody>
      </p:sp>
    </p:spTree>
    <p:extLst>
      <p:ext uri="{BB962C8B-B14F-4D97-AF65-F5344CB8AC3E}">
        <p14:creationId xmlns:p14="http://schemas.microsoft.com/office/powerpoint/2010/main" val="876058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3B19BC5-C56D-4AAD-9036-49BC6063EAA5}" type="slidenum">
              <a:rPr lang="en-US"/>
              <a:pPr>
                <a:defRPr/>
              </a:pPr>
              <a:t>‹#›</a:t>
            </a:fld>
            <a:endParaRPr lang="en-US" dirty="0"/>
          </a:p>
        </p:txBody>
      </p:sp>
    </p:spTree>
    <p:extLst>
      <p:ext uri="{BB962C8B-B14F-4D97-AF65-F5344CB8AC3E}">
        <p14:creationId xmlns:p14="http://schemas.microsoft.com/office/powerpoint/2010/main" val="503483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7A6E6-3E98-4056-9D37-17CF38A98D9A}" type="slidenum">
              <a:rPr lang="en-US"/>
              <a:pPr>
                <a:defRPr/>
              </a:pPr>
              <a:t>‹#›</a:t>
            </a:fld>
            <a:endParaRPr lang="en-US" dirty="0"/>
          </a:p>
        </p:txBody>
      </p:sp>
      <p:sp>
        <p:nvSpPr>
          <p:cNvPr id="7"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1614001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98AA36-FBAD-4336-B54D-0694209CDA25}" type="slidenum">
              <a:rPr lang="en-US"/>
              <a:pPr>
                <a:defRPr/>
              </a:pPr>
              <a:t>‹#›</a:t>
            </a:fld>
            <a:endParaRPr lang="en-US" dirty="0"/>
          </a:p>
        </p:txBody>
      </p:sp>
    </p:spTree>
    <p:extLst>
      <p:ext uri="{BB962C8B-B14F-4D97-AF65-F5344CB8AC3E}">
        <p14:creationId xmlns:p14="http://schemas.microsoft.com/office/powerpoint/2010/main" val="2470445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5C46E3-1A14-4DAF-99AD-C9FA0E34500D}" type="slidenum">
              <a:rPr lang="en-US"/>
              <a:pPr>
                <a:defRPr/>
              </a:pPr>
              <a:t>‹#›</a:t>
            </a:fld>
            <a:endParaRPr lang="en-US" dirty="0"/>
          </a:p>
        </p:txBody>
      </p:sp>
    </p:spTree>
    <p:extLst>
      <p:ext uri="{BB962C8B-B14F-4D97-AF65-F5344CB8AC3E}">
        <p14:creationId xmlns:p14="http://schemas.microsoft.com/office/powerpoint/2010/main" val="611596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02D0FE-8284-4718-9A58-AB2EA978EB75}" type="slidenum">
              <a:rPr lang="en-US"/>
              <a:pPr>
                <a:defRPr/>
              </a:pPr>
              <a:t>‹#›</a:t>
            </a:fld>
            <a:endParaRPr lang="en-US" dirty="0"/>
          </a:p>
        </p:txBody>
      </p:sp>
    </p:spTree>
    <p:extLst>
      <p:ext uri="{BB962C8B-B14F-4D97-AF65-F5344CB8AC3E}">
        <p14:creationId xmlns:p14="http://schemas.microsoft.com/office/powerpoint/2010/main" val="22134027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A7AA5EE-9FBC-41EC-B53B-C303DAEC6D4A}" type="slidenum">
              <a:rPr lang="en-US"/>
              <a:pPr>
                <a:defRPr/>
              </a:pPr>
              <a:t>‹#›</a:t>
            </a:fld>
            <a:endParaRPr lang="en-US" dirty="0"/>
          </a:p>
        </p:txBody>
      </p:sp>
    </p:spTree>
    <p:extLst>
      <p:ext uri="{BB962C8B-B14F-4D97-AF65-F5344CB8AC3E}">
        <p14:creationId xmlns:p14="http://schemas.microsoft.com/office/powerpoint/2010/main" val="14782591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026AD58-45D5-4926-BAF5-0CA080A8DA2D}" type="slidenum">
              <a:rPr lang="en-US"/>
              <a:pPr>
                <a:defRPr/>
              </a:pPr>
              <a:t>‹#›</a:t>
            </a:fld>
            <a:endParaRPr lang="en-US" dirty="0"/>
          </a:p>
        </p:txBody>
      </p:sp>
    </p:spTree>
    <p:extLst>
      <p:ext uri="{BB962C8B-B14F-4D97-AF65-F5344CB8AC3E}">
        <p14:creationId xmlns:p14="http://schemas.microsoft.com/office/powerpoint/2010/main" val="1322305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284BCD-C18D-40F5-92D5-210644CCEEB3}" type="slidenum">
              <a:rPr lang="en-US"/>
              <a:pPr>
                <a:defRPr/>
              </a:pPr>
              <a:t>‹#›</a:t>
            </a:fld>
            <a:endParaRPr lang="en-US" dirty="0"/>
          </a:p>
        </p:txBody>
      </p:sp>
    </p:spTree>
    <p:extLst>
      <p:ext uri="{BB962C8B-B14F-4D97-AF65-F5344CB8AC3E}">
        <p14:creationId xmlns:p14="http://schemas.microsoft.com/office/powerpoint/2010/main" val="14870561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6E270F-6806-4DA4-BE81-623AB298A9F5}" type="slidenum">
              <a:rPr lang="en-US"/>
              <a:pPr>
                <a:defRPr/>
              </a:pPr>
              <a:t>‹#›</a:t>
            </a:fld>
            <a:endParaRPr lang="en-US" dirty="0"/>
          </a:p>
        </p:txBody>
      </p:sp>
    </p:spTree>
    <p:extLst>
      <p:ext uri="{BB962C8B-B14F-4D97-AF65-F5344CB8AC3E}">
        <p14:creationId xmlns:p14="http://schemas.microsoft.com/office/powerpoint/2010/main" val="38713531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pPr>
              <a:defRPr/>
            </a:pPr>
            <a:fld id="{8F8DE9C8-79A9-42AB-A419-27E4FC23E74E}"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3" name="fc" descr=" "/>
          <p:cNvSpPr txBox="1"/>
          <p:nvPr userDrawn="1"/>
        </p:nvSpPr>
        <p:spPr>
          <a:xfrm>
            <a:off x="0" y="6537960"/>
            <a:ext cx="9144000" cy="223138"/>
          </a:xfrm>
          <a:prstGeom prst="rect">
            <a:avLst/>
          </a:prstGeom>
          <a:noFill/>
        </p:spPr>
        <p:txBody>
          <a:bodyPr vert="horz" rtlCol="0">
            <a:spAutoFit/>
          </a:bodyPr>
          <a:lstStyle/>
          <a:p>
            <a:pPr algn="ctr"/>
            <a:r>
              <a:rPr lang="en-US" sz="850" b="0" i="0" u="none" baseline="0" smtClean="0">
                <a:solidFill>
                  <a:srgbClr val="000000"/>
                </a:solidFill>
                <a:latin typeface="Microsoft Sans Serif" panose="020B0604020202020204" pitchFamily="34" charset="0"/>
              </a:rPr>
              <a:t> </a:t>
            </a:r>
            <a:endParaRPr lang="en-US" sz="850" b="0" i="0" u="none" baseline="0">
              <a:solidFill>
                <a:srgbClr val="000000"/>
              </a:solidFill>
              <a:latin typeface="Microsoft Sans Serif" panose="020B0604020202020204" pitchFamily="34" charset="0"/>
            </a:endParaRPr>
          </a:p>
        </p:txBody>
      </p:sp>
      <p:sp>
        <p:nvSpPr>
          <p:cNvPr id="2" name="hc" descr="*DO NOT TRANSMIT OUTSIDE OF MOOG USA OR TO Non-U.S. PERSONS*.  This document contains Technology or Technical Data as defined in the EAR or ITAR but has not been assigned export jurisdiction.  Contact your local trade compliance representative for assistance."/>
          <p:cNvSpPr txBox="1"/>
          <p:nvPr userDrawn="1"/>
        </p:nvSpPr>
        <p:spPr>
          <a:xfrm>
            <a:off x="0" y="0"/>
            <a:ext cx="9144000" cy="338554"/>
          </a:xfrm>
          <a:prstGeom prst="rect">
            <a:avLst/>
          </a:prstGeom>
          <a:noFill/>
        </p:spPr>
        <p:txBody>
          <a:bodyPr vert="horz" rtlCol="0">
            <a:spAutoFit/>
          </a:bodyPr>
          <a:lstStyle/>
          <a:p>
            <a:pPr algn="ctr"/>
            <a:r>
              <a:rPr lang="en-US" sz="800" b="0" i="0" u="none" baseline="0" smtClean="0">
                <a:solidFill>
                  <a:srgbClr val="000000"/>
                </a:solidFill>
                <a:latin typeface="Microsoft Sans Serif" panose="020B0604020202020204" pitchFamily="34" charset="0"/>
              </a:rPr>
              <a:t>*DO NOT TRANSMIT OUTSIDE OF MOOG USA OR TO Non-U.S. PERSONS*.  This document contains Technology or Technical Data as defined in the EAR or ITAR but has not been assigned export jurisdiction.  Contact your local trade compliance representative for assistance.</a:t>
            </a:r>
            <a:endParaRPr lang="en-US" sz="800" b="0" i="0" u="none" baseline="0">
              <a:solidFill>
                <a:srgbClr val="0000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Macro-Enabled_Document.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Macro-Enabled_Document1.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Macro-Enabled_Document2.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Macro-Enabled_Document3.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Macro-Enabled_Document4.docm"/><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Macro-Enabled_Document5.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Macro-Enabled_Document6.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Macro-Enabled_Document7.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Macro-Enabled_Document8.docm"/><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_rels/slide3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3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3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42.xml"/><Relationship Id="rId18" Type="http://schemas.openxmlformats.org/officeDocument/2006/relationships/slide" Target="slide31.xml"/><Relationship Id="rId26" Type="http://schemas.openxmlformats.org/officeDocument/2006/relationships/slide" Target="slide26.xml"/><Relationship Id="rId39" Type="http://schemas.openxmlformats.org/officeDocument/2006/relationships/slide" Target="slide20.xml"/><Relationship Id="rId3" Type="http://schemas.openxmlformats.org/officeDocument/2006/relationships/image" Target="../media/image6.png"/><Relationship Id="rId21" Type="http://schemas.openxmlformats.org/officeDocument/2006/relationships/slide" Target="slide51.xml"/><Relationship Id="rId34" Type="http://schemas.openxmlformats.org/officeDocument/2006/relationships/slide" Target="slide19.xml"/><Relationship Id="rId7" Type="http://schemas.openxmlformats.org/officeDocument/2006/relationships/slide" Target="slide13.xml"/><Relationship Id="rId12" Type="http://schemas.openxmlformats.org/officeDocument/2006/relationships/slide" Target="slide38.xml"/><Relationship Id="rId17" Type="http://schemas.openxmlformats.org/officeDocument/2006/relationships/slide" Target="slide49.xml"/><Relationship Id="rId25" Type="http://schemas.openxmlformats.org/officeDocument/2006/relationships/slide" Target="slide22.xml"/><Relationship Id="rId33" Type="http://schemas.openxmlformats.org/officeDocument/2006/relationships/slide" Target="slide41.xml"/><Relationship Id="rId38" Type="http://schemas.openxmlformats.org/officeDocument/2006/relationships/slide" Target="slide17.xml"/><Relationship Id="rId2" Type="http://schemas.openxmlformats.org/officeDocument/2006/relationships/notesSlide" Target="../notesSlides/notesSlide2.xml"/><Relationship Id="rId16" Type="http://schemas.openxmlformats.org/officeDocument/2006/relationships/slide" Target="slide48.xml"/><Relationship Id="rId20" Type="http://schemas.openxmlformats.org/officeDocument/2006/relationships/slide" Target="slide27.xml"/><Relationship Id="rId29" Type="http://schemas.openxmlformats.org/officeDocument/2006/relationships/slide" Target="slide15.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40.xml"/><Relationship Id="rId24" Type="http://schemas.openxmlformats.org/officeDocument/2006/relationships/slide" Target="slide54.xml"/><Relationship Id="rId32" Type="http://schemas.openxmlformats.org/officeDocument/2006/relationships/slide" Target="slide39.xml"/><Relationship Id="rId37" Type="http://schemas.openxmlformats.org/officeDocument/2006/relationships/slide" Target="slide12.xml"/><Relationship Id="rId5" Type="http://schemas.openxmlformats.org/officeDocument/2006/relationships/image" Target="../media/image1.jpeg"/><Relationship Id="rId15" Type="http://schemas.openxmlformats.org/officeDocument/2006/relationships/slide" Target="slide46.xml"/><Relationship Id="rId23" Type="http://schemas.openxmlformats.org/officeDocument/2006/relationships/slide" Target="slide53.xml"/><Relationship Id="rId28" Type="http://schemas.openxmlformats.org/officeDocument/2006/relationships/slide" Target="slide28.xml"/><Relationship Id="rId36" Type="http://schemas.openxmlformats.org/officeDocument/2006/relationships/slide" Target="slide9.xml"/><Relationship Id="rId10" Type="http://schemas.openxmlformats.org/officeDocument/2006/relationships/slide" Target="slide35.xml"/><Relationship Id="rId19" Type="http://schemas.openxmlformats.org/officeDocument/2006/relationships/slide" Target="slide30.xml"/><Relationship Id="rId31" Type="http://schemas.openxmlformats.org/officeDocument/2006/relationships/slide" Target="slide18.xml"/><Relationship Id="rId4" Type="http://schemas.openxmlformats.org/officeDocument/2006/relationships/slide" Target="slide50.xml"/><Relationship Id="rId9" Type="http://schemas.openxmlformats.org/officeDocument/2006/relationships/slide" Target="slide33.xml"/><Relationship Id="rId14" Type="http://schemas.openxmlformats.org/officeDocument/2006/relationships/slide" Target="slide44.xml"/><Relationship Id="rId22" Type="http://schemas.openxmlformats.org/officeDocument/2006/relationships/slide" Target="slide23.xml"/><Relationship Id="rId27" Type="http://schemas.openxmlformats.org/officeDocument/2006/relationships/slide" Target="slide29.xml"/><Relationship Id="rId30" Type="http://schemas.openxmlformats.org/officeDocument/2006/relationships/slide" Target="slide34.xml"/><Relationship Id="rId35" Type="http://schemas.openxmlformats.org/officeDocument/2006/relationships/slide" Target="slide4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619125" y="1885950"/>
            <a:ext cx="7772400" cy="24193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5400" dirty="0" smtClean="0"/>
              <a:t>ACG Electronics</a:t>
            </a:r>
          </a:p>
          <a:p>
            <a:pPr algn="ctr" eaLnBrk="1" hangingPunct="1"/>
            <a:r>
              <a:rPr lang="en-US" sz="5400" dirty="0" err="1" smtClean="0"/>
              <a:t>Swimlane</a:t>
            </a:r>
            <a:endParaRPr lang="en-US" sz="5400" dirty="0"/>
          </a:p>
          <a:p>
            <a:pPr algn="ctr" eaLnBrk="1" hangingPunct="1"/>
            <a:r>
              <a:rPr lang="en-US" sz="3200" dirty="0" smtClean="0"/>
              <a:t>(Common Development Process)</a:t>
            </a:r>
          </a:p>
        </p:txBody>
      </p:sp>
      <p:sp>
        <p:nvSpPr>
          <p:cNvPr id="4" name="TextBox 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1" name="Rectangle 4"/>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17412" name="Rectangle 5"/>
          <p:cNvSpPr>
            <a:spLocks noChangeArrowheads="1"/>
          </p:cNvSpPr>
          <p:nvPr/>
        </p:nvSpPr>
        <p:spPr bwMode="auto">
          <a:xfrm>
            <a:off x="762000" y="1447800"/>
            <a:ext cx="10668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17413"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7414" name="Rectangle 7"/>
          <p:cNvSpPr>
            <a:spLocks noChangeArrowheads="1"/>
          </p:cNvSpPr>
          <p:nvPr/>
        </p:nvSpPr>
        <p:spPr bwMode="auto">
          <a:xfrm>
            <a:off x="2667000" y="2057400"/>
            <a:ext cx="3124200" cy="29718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dirty="0"/>
              <a:t>Design/Analysis</a:t>
            </a:r>
          </a:p>
          <a:p>
            <a:r>
              <a:rPr lang="en-US" sz="900" b="0" dirty="0"/>
              <a:t> Perform Design trades (120)</a:t>
            </a:r>
          </a:p>
          <a:p>
            <a:r>
              <a:rPr lang="en-US" sz="900" b="0" dirty="0"/>
              <a:t>Generate CCA Block diagram, Area, power </a:t>
            </a:r>
            <a:r>
              <a:rPr lang="en-US" sz="900" b="0" dirty="0" err="1"/>
              <a:t>est</a:t>
            </a:r>
            <a:r>
              <a:rPr lang="en-US" sz="900" b="0" dirty="0"/>
              <a:t> (120)</a:t>
            </a:r>
          </a:p>
          <a:p>
            <a:r>
              <a:rPr lang="en-US" sz="900" b="0" dirty="0"/>
              <a:t>Grounding Scheme (40)</a:t>
            </a:r>
          </a:p>
          <a:p>
            <a:r>
              <a:rPr lang="en-US" sz="900" b="0" dirty="0"/>
              <a:t>Generate Source Control Drawing as needed</a:t>
            </a:r>
          </a:p>
          <a:p>
            <a:r>
              <a:rPr lang="en-US" sz="900" b="0" dirty="0"/>
              <a:t>Magnetics Design (120)</a:t>
            </a:r>
          </a:p>
          <a:p>
            <a:r>
              <a:rPr lang="en-US" sz="900" b="0" dirty="0"/>
              <a:t>Generate Library models (</a:t>
            </a:r>
            <a:r>
              <a:rPr lang="en-US" sz="900" b="0" dirty="0">
                <a:solidFill>
                  <a:srgbClr val="4F81BD"/>
                </a:solidFill>
              </a:rPr>
              <a:t>60</a:t>
            </a:r>
            <a:r>
              <a:rPr lang="en-US" sz="900" b="0" dirty="0"/>
              <a:t>)</a:t>
            </a:r>
          </a:p>
          <a:p>
            <a:r>
              <a:rPr lang="en-US" sz="900" b="0" dirty="0"/>
              <a:t>Generate Schematics (100/</a:t>
            </a:r>
            <a:r>
              <a:rPr lang="en-US" sz="900" b="0" dirty="0">
                <a:solidFill>
                  <a:schemeClr val="folHlink"/>
                </a:solidFill>
              </a:rPr>
              <a:t>60</a:t>
            </a:r>
            <a:r>
              <a:rPr lang="en-US" sz="900" b="0" dirty="0"/>
              <a:t>)</a:t>
            </a:r>
          </a:p>
          <a:p>
            <a:r>
              <a:rPr lang="en-US" sz="900" b="0" dirty="0"/>
              <a:t>Generate BOM, DTC and Obsolescence report  (</a:t>
            </a:r>
            <a:r>
              <a:rPr lang="en-US" sz="900" b="0" dirty="0">
                <a:solidFill>
                  <a:srgbClr val="4F81BD"/>
                </a:solidFill>
              </a:rPr>
              <a:t>60</a:t>
            </a:r>
            <a:r>
              <a:rPr lang="en-US" sz="900" b="0" dirty="0"/>
              <a:t>)</a:t>
            </a:r>
          </a:p>
          <a:p>
            <a:r>
              <a:rPr lang="en-US" sz="900" b="0" dirty="0"/>
              <a:t>Perform preliminary parts placement (</a:t>
            </a:r>
            <a:r>
              <a:rPr lang="en-US" sz="900" b="0" dirty="0">
                <a:solidFill>
                  <a:schemeClr val="folHlink"/>
                </a:solidFill>
              </a:rPr>
              <a:t>80</a:t>
            </a:r>
            <a:r>
              <a:rPr lang="en-US" sz="900" b="0" dirty="0"/>
              <a:t>)</a:t>
            </a:r>
          </a:p>
          <a:p>
            <a:r>
              <a:rPr lang="en-US" sz="900" b="0" dirty="0"/>
              <a:t>Perform Design Analysis / </a:t>
            </a:r>
            <a:r>
              <a:rPr lang="en-US" sz="900" b="0" dirty="0" err="1"/>
              <a:t>sim</a:t>
            </a:r>
            <a:r>
              <a:rPr lang="en-US" sz="900" b="0" dirty="0"/>
              <a:t> – Stress, </a:t>
            </a:r>
            <a:r>
              <a:rPr lang="en-US" sz="900" b="0" dirty="0" err="1"/>
              <a:t>derating</a:t>
            </a:r>
            <a:r>
              <a:rPr lang="en-US" sz="900" b="0" dirty="0"/>
              <a:t> (80)</a:t>
            </a:r>
          </a:p>
          <a:p>
            <a:r>
              <a:rPr lang="en-US" sz="900" b="0" dirty="0"/>
              <a:t>High Voltage Risk Identification (40</a:t>
            </a:r>
            <a:r>
              <a:rPr lang="en-US" sz="900" b="0" dirty="0" smtClean="0"/>
              <a:t>)</a:t>
            </a:r>
          </a:p>
          <a:p>
            <a:r>
              <a:rPr lang="en-US" sz="900" b="0" dirty="0" smtClean="0"/>
              <a:t>Program High </a:t>
            </a:r>
            <a:r>
              <a:rPr lang="en-US" sz="900" b="0" dirty="0"/>
              <a:t>Voltage Guideline (20)</a:t>
            </a:r>
          </a:p>
          <a:p>
            <a:r>
              <a:rPr lang="en-US" sz="900" b="0" dirty="0" smtClean="0"/>
              <a:t>Update </a:t>
            </a:r>
            <a:r>
              <a:rPr lang="en-US" sz="900" b="0" dirty="0"/>
              <a:t>CCA HRD(80)</a:t>
            </a:r>
          </a:p>
          <a:p>
            <a:r>
              <a:rPr lang="en-US" sz="900" b="0" dirty="0"/>
              <a:t>Generate CCA Test equipment requirements (40)</a:t>
            </a:r>
          </a:p>
          <a:p>
            <a:r>
              <a:rPr lang="en-US" sz="900" u="sng" dirty="0"/>
              <a:t>Reviews and other support</a:t>
            </a:r>
          </a:p>
          <a:p>
            <a:r>
              <a:rPr lang="en-US" sz="900" b="0" dirty="0"/>
              <a:t>Prototype / Risk mitigation plan and testing (80/</a:t>
            </a:r>
            <a:r>
              <a:rPr lang="en-US" sz="900" b="0" dirty="0">
                <a:solidFill>
                  <a:srgbClr val="FC3520"/>
                </a:solidFill>
              </a:rPr>
              <a:t>80</a:t>
            </a:r>
            <a:r>
              <a:rPr lang="en-US" sz="900" b="0" dirty="0"/>
              <a:t>)</a:t>
            </a:r>
          </a:p>
          <a:p>
            <a:r>
              <a:rPr lang="en-US" sz="900" b="0" dirty="0"/>
              <a:t>Generate DFMAT compliance report (40)</a:t>
            </a:r>
          </a:p>
          <a:p>
            <a:r>
              <a:rPr lang="en-US" sz="900" b="0" dirty="0"/>
              <a:t>Support Reliability / FMEA analysis (20)</a:t>
            </a:r>
          </a:p>
          <a:p>
            <a:r>
              <a:rPr lang="en-US" sz="900" b="0" dirty="0"/>
              <a:t>Capture design data in repository (40)</a:t>
            </a:r>
          </a:p>
          <a:p>
            <a:r>
              <a:rPr lang="en-US" sz="900" b="0" dirty="0"/>
              <a:t>Support Peer Review with EMC and SMEs (40)</a:t>
            </a:r>
          </a:p>
          <a:p>
            <a:r>
              <a:rPr lang="en-US" sz="900" b="0" dirty="0"/>
              <a:t>Prepare PDR package (80)</a:t>
            </a:r>
          </a:p>
        </p:txBody>
      </p:sp>
      <p:sp>
        <p:nvSpPr>
          <p:cNvPr id="17415" name="Line 15"/>
          <p:cNvSpPr>
            <a:spLocks noChangeShapeType="1"/>
          </p:cNvSpPr>
          <p:nvPr/>
        </p:nvSpPr>
        <p:spPr bwMode="auto">
          <a:xfrm>
            <a:off x="5791200" y="2057400"/>
            <a:ext cx="2503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16"/>
          <p:cNvSpPr>
            <a:spLocks noChangeShapeType="1"/>
          </p:cNvSpPr>
          <p:nvPr/>
        </p:nvSpPr>
        <p:spPr bwMode="auto">
          <a:xfrm>
            <a:off x="5791200" y="5029200"/>
            <a:ext cx="2579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19"/>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20"/>
          <p:cNvSpPr>
            <a:spLocks noChangeShapeType="1"/>
          </p:cNvSpPr>
          <p:nvPr/>
        </p:nvSpPr>
        <p:spPr bwMode="auto">
          <a:xfrm>
            <a:off x="8294688" y="20574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21"/>
          <p:cNvSpPr>
            <a:spLocks noChangeShapeType="1"/>
          </p:cNvSpPr>
          <p:nvPr/>
        </p:nvSpPr>
        <p:spPr bwMode="auto">
          <a:xfrm flipH="1">
            <a:off x="8370888" y="3505200"/>
            <a:ext cx="6858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Text Box 22"/>
          <p:cNvSpPr txBox="1">
            <a:spLocks noChangeArrowheads="1"/>
          </p:cNvSpPr>
          <p:nvPr/>
        </p:nvSpPr>
        <p:spPr bwMode="auto">
          <a:xfrm>
            <a:off x="914400" y="1447800"/>
            <a:ext cx="877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17421" name="Text Box 23"/>
          <p:cNvSpPr txBox="1">
            <a:spLocks noChangeArrowheads="1"/>
          </p:cNvSpPr>
          <p:nvPr/>
        </p:nvSpPr>
        <p:spPr bwMode="auto">
          <a:xfrm>
            <a:off x="3657600" y="1447800"/>
            <a:ext cx="1476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17422" name="Text Box 24"/>
          <p:cNvSpPr txBox="1">
            <a:spLocks noChangeArrowheads="1"/>
          </p:cNvSpPr>
          <p:nvPr/>
        </p:nvSpPr>
        <p:spPr bwMode="auto">
          <a:xfrm>
            <a:off x="6248400" y="1447800"/>
            <a:ext cx="1544638" cy="369888"/>
          </a:xfrm>
          <a:prstGeom prst="rect">
            <a:avLst/>
          </a:prstGeom>
          <a:solidFill>
            <a:schemeClr val="accent2"/>
          </a:solidFill>
          <a:ln w="9525">
            <a:solidFill>
              <a:srgbClr val="030101"/>
            </a:solidFill>
            <a:miter lim="800000"/>
            <a:headEnd/>
            <a:tailEnd/>
          </a:ln>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17423"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(1220 hours)</a:t>
            </a:r>
          </a:p>
          <a:p>
            <a:pPr eaLnBrk="1" hangingPunct="1"/>
            <a:r>
              <a:rPr lang="en-US" sz="1200" b="0" dirty="0"/>
              <a:t>- PDVT </a:t>
            </a:r>
            <a:r>
              <a:rPr lang="en-US" sz="1200" b="0" dirty="0" smtClean="0"/>
              <a:t>(880 </a:t>
            </a:r>
            <a:r>
              <a:rPr lang="en-US" sz="1200" b="0" dirty="0" err="1"/>
              <a:t>hrs</a:t>
            </a:r>
            <a:r>
              <a:rPr lang="en-US" sz="1200" b="0" dirty="0">
                <a:solidFill>
                  <a:schemeClr val="accent2"/>
                </a:solidFill>
              </a:rPr>
              <a:t>)</a:t>
            </a:r>
          </a:p>
          <a:p>
            <a:pPr eaLnBrk="1" hangingPunct="1"/>
            <a:r>
              <a:rPr lang="en-US" sz="1200" b="0" dirty="0"/>
              <a:t>- </a:t>
            </a:r>
            <a:r>
              <a:rPr lang="en-US" sz="1200" b="0" dirty="0">
                <a:solidFill>
                  <a:srgbClr val="0000FF"/>
                </a:solidFill>
              </a:rPr>
              <a:t>Components (120 </a:t>
            </a:r>
            <a:r>
              <a:rPr lang="en-US" sz="1200" b="0" dirty="0" err="1">
                <a:solidFill>
                  <a:srgbClr val="0000FF"/>
                </a:solidFill>
              </a:rPr>
              <a:t>hrs</a:t>
            </a:r>
            <a:r>
              <a:rPr lang="en-US" sz="1200" b="0" dirty="0">
                <a:solidFill>
                  <a:srgbClr val="0000FF"/>
                </a:solidFill>
              </a:rPr>
              <a:t> )</a:t>
            </a:r>
          </a:p>
          <a:p>
            <a:pPr eaLnBrk="1" hangingPunct="1">
              <a:buFontTx/>
              <a:buChar char="-"/>
            </a:pPr>
            <a:r>
              <a:rPr lang="en-US" sz="1200" b="0" dirty="0">
                <a:solidFill>
                  <a:srgbClr val="009900"/>
                </a:solidFill>
              </a:rPr>
              <a:t> PWB design (140 </a:t>
            </a:r>
            <a:r>
              <a:rPr lang="en-US" sz="1200" b="0" dirty="0" err="1">
                <a:solidFill>
                  <a:srgbClr val="009900"/>
                </a:solidFill>
              </a:rPr>
              <a:t>hrs</a:t>
            </a:r>
            <a:r>
              <a:rPr lang="en-US" sz="1200" b="0" dirty="0">
                <a:solidFill>
                  <a:srgbClr val="009900"/>
                </a:solidFill>
              </a:rPr>
              <a:t>)</a:t>
            </a:r>
          </a:p>
          <a:p>
            <a:pPr eaLnBrk="1" hangingPunct="1">
              <a:buFontTx/>
              <a:buChar char="-"/>
            </a:pPr>
            <a:r>
              <a:rPr lang="en-US" sz="1200" b="0" dirty="0">
                <a:solidFill>
                  <a:srgbClr val="FC3520"/>
                </a:solidFill>
              </a:rPr>
              <a:t> EE Tech (80 </a:t>
            </a:r>
            <a:r>
              <a:rPr lang="en-US" sz="1200" b="0" dirty="0" err="1">
                <a:solidFill>
                  <a:srgbClr val="FC3520"/>
                </a:solidFill>
              </a:rPr>
              <a:t>hrs</a:t>
            </a:r>
            <a:r>
              <a:rPr lang="en-US" sz="1200" b="0" dirty="0">
                <a:solidFill>
                  <a:srgbClr val="FC3520"/>
                </a:solidFill>
              </a:rPr>
              <a:t>)</a:t>
            </a:r>
          </a:p>
        </p:txBody>
      </p:sp>
      <p:sp>
        <p:nvSpPr>
          <p:cNvPr id="17424" name="Rectangle 26"/>
          <p:cNvSpPr>
            <a:spLocks noChangeArrowheads="1"/>
          </p:cNvSpPr>
          <p:nvPr/>
        </p:nvSpPr>
        <p:spPr bwMode="auto">
          <a:xfrm>
            <a:off x="1981200" y="304800"/>
            <a:ext cx="5486400" cy="457200"/>
          </a:xfrm>
          <a:prstGeom prst="rect">
            <a:avLst/>
          </a:prstGeom>
          <a:solidFill>
            <a:schemeClr val="accent2"/>
          </a:solidFill>
          <a:ln w="9525">
            <a:solidFill>
              <a:srgbClr val="000000"/>
            </a:solidFill>
            <a:miter lim="800000"/>
            <a:headEnd/>
            <a:tailEnd/>
          </a:ln>
        </p:spPr>
        <p:txBody>
          <a:bodyPr/>
          <a:lstStyle/>
          <a:p>
            <a:pPr algn="ctr"/>
            <a:r>
              <a:rPr lang="en-US" sz="2000" dirty="0">
                <a:solidFill>
                  <a:schemeClr val="bg1"/>
                </a:solidFill>
              </a:rPr>
              <a:t>Preliminary Design – </a:t>
            </a:r>
            <a:r>
              <a:rPr lang="en-US" sz="2000" dirty="0" smtClean="0">
                <a:solidFill>
                  <a:schemeClr val="bg1"/>
                </a:solidFill>
              </a:rPr>
              <a:t>PDVT </a:t>
            </a:r>
            <a:r>
              <a:rPr lang="en-US" sz="1400" dirty="0" smtClean="0">
                <a:solidFill>
                  <a:schemeClr val="bg1"/>
                </a:solidFill>
              </a:rPr>
              <a:t>WP9</a:t>
            </a:r>
            <a:endParaRPr lang="en-US" sz="2000" dirty="0">
              <a:solidFill>
                <a:schemeClr val="bg1"/>
              </a:solidFill>
            </a:endParaRPr>
          </a:p>
        </p:txBody>
      </p:sp>
      <p:sp>
        <p:nvSpPr>
          <p:cNvPr id="17425" name="Rectangle 32"/>
          <p:cNvSpPr>
            <a:spLocks noChangeArrowheads="1"/>
          </p:cNvSpPr>
          <p:nvPr/>
        </p:nvSpPr>
        <p:spPr bwMode="auto">
          <a:xfrm>
            <a:off x="5715000" y="2047653"/>
            <a:ext cx="30480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pPr>
            <a:r>
              <a:rPr lang="en-US" sz="900" b="0" dirty="0">
                <a:cs typeface="Times New Roman" pitchFamily="18" charset="0"/>
              </a:rPr>
              <a:t>Requirements - CCA HRD, update as required 		(E release) Doors REV</a:t>
            </a:r>
            <a:endParaRPr lang="en-US" sz="900" b="0" dirty="0"/>
          </a:p>
          <a:p>
            <a:pPr eaLnBrk="0" hangingPunct="0">
              <a:buFontTx/>
              <a:buAutoNum type="arabicPeriod"/>
            </a:pPr>
            <a:r>
              <a:rPr lang="en-US" sz="900" b="0" dirty="0">
                <a:cs typeface="Times New Roman" pitchFamily="18" charset="0"/>
              </a:rPr>
              <a:t>Requirements – Preliminary Compliance Matrix </a:t>
            </a:r>
          </a:p>
          <a:p>
            <a:pPr lvl="1" eaLnBrk="0" hangingPunct="0"/>
            <a:r>
              <a:rPr lang="en-US" sz="900" b="0" dirty="0">
                <a:cs typeface="Times New Roman" pitchFamily="18" charset="0"/>
              </a:rPr>
              <a:t>(with MOC defined) (E release)</a:t>
            </a:r>
            <a:endParaRPr lang="en-US" sz="900" b="0" dirty="0"/>
          </a:p>
          <a:p>
            <a:pPr eaLnBrk="0" hangingPunct="0">
              <a:buFontTx/>
              <a:buAutoNum type="arabicPeriod"/>
            </a:pPr>
            <a:r>
              <a:rPr lang="en-US" sz="900" b="0" dirty="0">
                <a:cs typeface="Times New Roman" pitchFamily="18" charset="0"/>
              </a:rPr>
              <a:t>Trade Study</a:t>
            </a:r>
          </a:p>
          <a:p>
            <a:pPr lvl="1" eaLnBrk="0" hangingPunct="0"/>
            <a:r>
              <a:rPr lang="en-US" sz="900" b="0" dirty="0">
                <a:cs typeface="Times New Roman" pitchFamily="18" charset="0"/>
              </a:rPr>
              <a:t>if needed – project memo</a:t>
            </a:r>
            <a:endParaRPr lang="en-US" sz="900" b="0" dirty="0"/>
          </a:p>
          <a:p>
            <a:pPr eaLnBrk="0" hangingPunct="0">
              <a:buFontTx/>
              <a:buAutoNum type="arabicPeriod"/>
            </a:pPr>
            <a:r>
              <a:rPr lang="en-US" sz="900" b="0" dirty="0">
                <a:cs typeface="Times New Roman" pitchFamily="18" charset="0"/>
              </a:rPr>
              <a:t>Area, power estimates </a:t>
            </a:r>
          </a:p>
          <a:p>
            <a:pPr lvl="1" eaLnBrk="0" hangingPunct="0"/>
            <a:r>
              <a:rPr lang="en-US" sz="900" b="0" dirty="0">
                <a:cs typeface="Times New Roman" pitchFamily="18" charset="0"/>
              </a:rPr>
              <a:t>if needed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Peer review with SME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 DTC compliance &amp; Obsolescence summary </a:t>
            </a:r>
          </a:p>
          <a:p>
            <a:pPr lvl="1" eaLnBrk="0" hangingPunct="0"/>
            <a:r>
              <a:rPr lang="en-US" sz="900" b="0" dirty="0">
                <a:cs typeface="Times New Roman" pitchFamily="18" charset="0"/>
              </a:rPr>
              <a:t>project memo </a:t>
            </a:r>
            <a:endParaRPr lang="en-US" sz="900" b="0" dirty="0"/>
          </a:p>
          <a:p>
            <a:pPr eaLnBrk="0" hangingPunct="0">
              <a:buFontTx/>
              <a:buAutoNum type="arabicPeriod"/>
            </a:pPr>
            <a:r>
              <a:rPr lang="en-US" sz="900" b="0" dirty="0">
                <a:cs typeface="Times New Roman" pitchFamily="18" charset="0"/>
              </a:rPr>
              <a:t>ABOM – long lead items if needed </a:t>
            </a:r>
          </a:p>
          <a:p>
            <a:pPr lvl="1" eaLnBrk="0" hangingPunct="0"/>
            <a:r>
              <a:rPr lang="en-US" sz="900" b="0" dirty="0">
                <a:cs typeface="Times New Roman" pitchFamily="18" charset="0"/>
              </a:rPr>
              <a:t>project memo or spread </a:t>
            </a:r>
            <a:r>
              <a:rPr lang="en-US" sz="900" b="0" dirty="0" smtClean="0">
                <a:cs typeface="Times New Roman" pitchFamily="18" charset="0"/>
              </a:rPr>
              <a:t>sheet</a:t>
            </a:r>
          </a:p>
          <a:p>
            <a:pPr marL="228600" indent="-228600" eaLnBrk="0" hangingPunct="0">
              <a:buFont typeface="+mj-lt"/>
              <a:buAutoNum type="arabicPeriod"/>
            </a:pPr>
            <a:r>
              <a:rPr lang="en-US" sz="900" b="0" dirty="0" smtClean="0"/>
              <a:t>High </a:t>
            </a:r>
            <a:r>
              <a:rPr lang="en-US" sz="900" b="0" dirty="0"/>
              <a:t>Voltage Guideline</a:t>
            </a:r>
          </a:p>
          <a:p>
            <a:pPr eaLnBrk="0" hangingPunct="0">
              <a:buFontTx/>
              <a:buAutoNum type="arabicPeriod"/>
            </a:pPr>
            <a:r>
              <a:rPr lang="en-US" sz="900" b="0" dirty="0" smtClean="0">
                <a:cs typeface="Times New Roman" pitchFamily="18" charset="0"/>
              </a:rPr>
              <a:t> PDR </a:t>
            </a:r>
            <a:r>
              <a:rPr lang="en-US" sz="900" b="0" dirty="0">
                <a:cs typeface="Times New Roman" pitchFamily="18" charset="0"/>
              </a:rPr>
              <a:t>review package – as </a:t>
            </a:r>
            <a:r>
              <a:rPr lang="en-US" sz="900" b="0" dirty="0" smtClean="0">
                <a:cs typeface="Times New Roman" pitchFamily="18" charset="0"/>
              </a:rPr>
              <a:t>required</a:t>
            </a:r>
          </a:p>
          <a:p>
            <a:pPr eaLnBrk="0" hangingPunct="0">
              <a:buFontTx/>
              <a:buAutoNum type="arabicPeriod"/>
            </a:pPr>
            <a:r>
              <a:rPr lang="en-US" sz="900" b="0" dirty="0" smtClean="0">
                <a:cs typeface="Times New Roman" pitchFamily="18" charset="0"/>
              </a:rPr>
              <a:t>PDR PDVT checklists</a:t>
            </a:r>
            <a:endParaRPr lang="en-US" sz="900" b="0" dirty="0"/>
          </a:p>
        </p:txBody>
      </p:sp>
      <p:sp>
        <p:nvSpPr>
          <p:cNvPr id="17426" name="Line 8"/>
          <p:cNvSpPr>
            <a:spLocks noChangeShapeType="1"/>
          </p:cNvSpPr>
          <p:nvPr/>
        </p:nvSpPr>
        <p:spPr bwMode="auto">
          <a:xfrm>
            <a:off x="446088" y="2667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9"/>
          <p:cNvSpPr>
            <a:spLocks noChangeShapeType="1"/>
          </p:cNvSpPr>
          <p:nvPr/>
        </p:nvSpPr>
        <p:spPr bwMode="auto">
          <a:xfrm>
            <a:off x="446088" y="4495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Line 10"/>
          <p:cNvSpPr>
            <a:spLocks noChangeShapeType="1"/>
          </p:cNvSpPr>
          <p:nvPr/>
        </p:nvSpPr>
        <p:spPr bwMode="auto">
          <a:xfrm>
            <a:off x="2198688" y="26670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Line 11"/>
          <p:cNvSpPr>
            <a:spLocks noChangeShapeType="1"/>
          </p:cNvSpPr>
          <p:nvPr/>
        </p:nvSpPr>
        <p:spPr bwMode="auto">
          <a:xfrm flipV="1">
            <a:off x="2122488" y="3581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Text Box 12"/>
          <p:cNvSpPr txBox="1">
            <a:spLocks noChangeArrowheads="1"/>
          </p:cNvSpPr>
          <p:nvPr/>
        </p:nvSpPr>
        <p:spPr bwMode="auto">
          <a:xfrm>
            <a:off x="446088" y="2670175"/>
            <a:ext cx="2133600" cy="1754188"/>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Requirements - HRD</a:t>
            </a:r>
          </a:p>
          <a:p>
            <a:pPr eaLnBrk="1" hangingPunct="1"/>
            <a:r>
              <a:rPr lang="en-US" sz="900" b="0"/>
              <a:t>CCA Requirement – HRD</a:t>
            </a:r>
          </a:p>
          <a:p>
            <a:pPr eaLnBrk="1" hangingPunct="1"/>
            <a:r>
              <a:rPr lang="en-US" sz="900" u="sng"/>
              <a:t>Plans</a:t>
            </a:r>
          </a:p>
          <a:p>
            <a:pPr eaLnBrk="1" hangingPunct="1"/>
            <a:r>
              <a:rPr lang="en-US" sz="900" b="0"/>
              <a:t>DTC targets and DFMAT plans</a:t>
            </a:r>
          </a:p>
          <a:p>
            <a:pPr eaLnBrk="1" hangingPunct="1"/>
            <a:r>
              <a:rPr lang="en-US" sz="900" b="0"/>
              <a:t>Grounding Approach</a:t>
            </a:r>
          </a:p>
          <a:p>
            <a:pPr eaLnBrk="1" hangingPunct="1"/>
            <a:r>
              <a:rPr lang="en-US" sz="900" b="0"/>
              <a:t>Risk Mitigation Plan</a:t>
            </a:r>
          </a:p>
          <a:p>
            <a:pPr eaLnBrk="1" hangingPunct="1"/>
            <a:r>
              <a:rPr lang="en-US" sz="900" b="0"/>
              <a:t>Program IMS &amp; ETCs</a:t>
            </a:r>
          </a:p>
          <a:p>
            <a:pPr eaLnBrk="1" hangingPunct="1"/>
            <a:r>
              <a:rPr lang="en-US" sz="900" b="0"/>
              <a:t>High Voltage Control Plan</a:t>
            </a:r>
          </a:p>
          <a:p>
            <a:pPr eaLnBrk="1" hangingPunct="1"/>
            <a:r>
              <a:rPr lang="en-US" sz="900" u="sng"/>
              <a:t>Guidelines</a:t>
            </a:r>
            <a:r>
              <a:rPr lang="en-US" sz="900" b="0"/>
              <a:t> </a:t>
            </a:r>
          </a:p>
          <a:p>
            <a:pPr eaLnBrk="1" hangingPunct="1"/>
            <a:r>
              <a:rPr lang="en-US" sz="900" b="0"/>
              <a:t>Platform Functional Elements</a:t>
            </a:r>
          </a:p>
          <a:p>
            <a:pPr eaLnBrk="1" hangingPunct="1"/>
            <a:r>
              <a:rPr lang="en-US" sz="900" b="0"/>
              <a:t>Guidelines &amp; Checklists</a:t>
            </a:r>
          </a:p>
        </p:txBody>
      </p:sp>
      <p:sp>
        <p:nvSpPr>
          <p:cNvPr id="17431" name="Line 13"/>
          <p:cNvSpPr>
            <a:spLocks noChangeShapeType="1"/>
          </p:cNvSpPr>
          <p:nvPr/>
        </p:nvSpPr>
        <p:spPr bwMode="auto">
          <a:xfrm>
            <a:off x="446088" y="26670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Action Button: Back or Previous 24">
            <a:hlinkClick r:id="rId4" action="ppaction://hlinksldjump" highlightClick="1"/>
          </p:cNvPr>
          <p:cNvSpPr>
            <a:spLocks noChangeArrowheads="1"/>
          </p:cNvSpPr>
          <p:nvPr/>
        </p:nvSpPr>
        <p:spPr bwMode="auto">
          <a:xfrm>
            <a:off x="827088" y="5757863"/>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17433" name="TextBox 25"/>
          <p:cNvSpPr txBox="1">
            <a:spLocks noChangeArrowheads="1"/>
          </p:cNvSpPr>
          <p:nvPr/>
        </p:nvSpPr>
        <p:spPr bwMode="auto">
          <a:xfrm>
            <a:off x="449263" y="52498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7434" name="Action Button: Forward or Next 26">
            <a:hlinkClick r:id="rId5" action="ppaction://hlinksldjump" highlightClick="1"/>
          </p:cNvPr>
          <p:cNvSpPr>
            <a:spLocks noChangeArrowheads="1"/>
          </p:cNvSpPr>
          <p:nvPr/>
        </p:nvSpPr>
        <p:spPr bwMode="auto">
          <a:xfrm>
            <a:off x="7661275" y="5711825"/>
            <a:ext cx="509588"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17435" name="TextBox 27"/>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Phase 3 Exit Criteria</a:t>
            </a:r>
          </a:p>
        </p:txBody>
      </p:sp>
      <p:graphicFrame>
        <p:nvGraphicFramePr>
          <p:cNvPr id="20483" name="Content Placeholder 2"/>
          <p:cNvGraphicFramePr>
            <a:graphicFrameLocks noGrp="1" noChangeAspect="1"/>
          </p:cNvGraphicFramePr>
          <p:nvPr>
            <p:ph idx="1"/>
          </p:nvPr>
        </p:nvGraphicFramePr>
        <p:xfrm>
          <a:off x="430213" y="1257300"/>
          <a:ext cx="8207375" cy="5267325"/>
        </p:xfrm>
        <a:graphic>
          <a:graphicData uri="http://schemas.openxmlformats.org/presentationml/2006/ole">
            <mc:AlternateContent xmlns:mc="http://schemas.openxmlformats.org/markup-compatibility/2006">
              <mc:Choice xmlns:v="urn:schemas-microsoft-com:vml" Requires="v">
                <p:oleObj spid="_x0000_s20569" name="Visio" r:id="rId3" imgW="6095140" imgH="3911676" progId="Visio.Drawing.11">
                  <p:embed/>
                </p:oleObj>
              </mc:Choice>
              <mc:Fallback>
                <p:oleObj name="Visio" r:id="rId3" imgW="6095140" imgH="3911676" progId="Visio.Drawing.11">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1257300"/>
                        <a:ext cx="82073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1507" name="Content Placeholder 2"/>
          <p:cNvGraphicFramePr>
            <a:graphicFrameLocks noGrp="1" noChangeAspect="1"/>
          </p:cNvGraphicFramePr>
          <p:nvPr>
            <p:ph idx="1"/>
            <p:extLst>
              <p:ext uri="{D42A27DB-BD31-4B8C-83A1-F6EECF244321}">
                <p14:modId xmlns:p14="http://schemas.microsoft.com/office/powerpoint/2010/main" val="32068670"/>
              </p:ext>
            </p:extLst>
          </p:nvPr>
        </p:nvGraphicFramePr>
        <p:xfrm>
          <a:off x="33338" y="1157288"/>
          <a:ext cx="8847137" cy="4972050"/>
        </p:xfrm>
        <a:graphic>
          <a:graphicData uri="http://schemas.openxmlformats.org/presentationml/2006/ole">
            <mc:AlternateContent xmlns:mc="http://schemas.openxmlformats.org/markup-compatibility/2006">
              <mc:Choice xmlns:v="urn:schemas-microsoft-com:vml" Requires="v">
                <p:oleObj spid="_x0000_s21599" name="Macro-Enabled Template" r:id="rId3" imgW="11907763" imgH="6943000" progId="Word.DocumentMacroEnabled.12">
                  <p:embed/>
                </p:oleObj>
              </mc:Choice>
              <mc:Fallback>
                <p:oleObj name="Macro-Enabled Template" r:id="rId3" imgW="11907763" imgH="69430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3338" y="1157288"/>
                        <a:ext cx="8847137" cy="4972050"/>
                      </a:xfrm>
                      <a:prstGeom prst="rect">
                        <a:avLst/>
                      </a:prstGeom>
                      <a:noFill/>
                      <a:ln>
                        <a:noFill/>
                      </a:ln>
                      <a:extLst/>
                    </p:spPr>
                  </p:pic>
                </p:oleObj>
              </mc:Fallback>
            </mc:AlternateContent>
          </a:graphicData>
        </a:graphic>
      </p:graphicFrame>
      <p:sp>
        <p:nvSpPr>
          <p:cNvPr id="21508"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09"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1510"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11"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2531" name="Content Placeholder 2"/>
          <p:cNvGraphicFramePr>
            <a:graphicFrameLocks noGrp="1" noChangeAspect="1"/>
          </p:cNvGraphicFramePr>
          <p:nvPr>
            <p:ph idx="1"/>
            <p:extLst>
              <p:ext uri="{D42A27DB-BD31-4B8C-83A1-F6EECF244321}">
                <p14:modId xmlns:p14="http://schemas.microsoft.com/office/powerpoint/2010/main" val="3023179537"/>
              </p:ext>
            </p:extLst>
          </p:nvPr>
        </p:nvGraphicFramePr>
        <p:xfrm>
          <a:off x="254000" y="1000125"/>
          <a:ext cx="8550275" cy="5362575"/>
        </p:xfrm>
        <a:graphic>
          <a:graphicData uri="http://schemas.openxmlformats.org/presentationml/2006/ole">
            <mc:AlternateContent xmlns:mc="http://schemas.openxmlformats.org/markup-compatibility/2006">
              <mc:Choice xmlns:v="urn:schemas-microsoft-com:vml" Requires="v">
                <p:oleObj spid="_x0000_s22624" name="Macro-Enabled Template" r:id="rId3" imgW="8159407" imgH="5118572" progId="Word.DocumentMacroEnabled.12">
                  <p:embed/>
                </p:oleObj>
              </mc:Choice>
              <mc:Fallback>
                <p:oleObj name="Macro-Enabled Template" r:id="rId3" imgW="8159407" imgH="5118572"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254000" y="1000125"/>
                        <a:ext cx="855027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2"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3"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2534"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5"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4 – Detail Design </a:t>
            </a:r>
            <a:br>
              <a:rPr lang="en-US" sz="3200" smtClean="0"/>
            </a:br>
            <a:r>
              <a:rPr lang="en-US" sz="3200" smtClean="0"/>
              <a:t>Work Packages</a:t>
            </a:r>
          </a:p>
        </p:txBody>
      </p:sp>
      <p:sp>
        <p:nvSpPr>
          <p:cNvPr id="23555" name="Action Button: Back or Previous 3">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355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248400" y="1447800"/>
            <a:ext cx="1447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8675" name="Rectangle 3"/>
          <p:cNvSpPr>
            <a:spLocks noChangeArrowheads="1"/>
          </p:cNvSpPr>
          <p:nvPr/>
        </p:nvSpPr>
        <p:spPr bwMode="auto">
          <a:xfrm>
            <a:off x="3733800" y="1447800"/>
            <a:ext cx="8382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8677" name="Line 6"/>
          <p:cNvSpPr>
            <a:spLocks noChangeShapeType="1"/>
          </p:cNvSpPr>
          <p:nvPr/>
        </p:nvSpPr>
        <p:spPr bwMode="auto">
          <a:xfrm>
            <a:off x="457200"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8"/>
          <p:cNvSpPr>
            <a:spLocks noChangeShapeType="1"/>
          </p:cNvSpPr>
          <p:nvPr/>
        </p:nvSpPr>
        <p:spPr bwMode="auto">
          <a:xfrm>
            <a:off x="2133600" y="2362200"/>
            <a:ext cx="457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9"/>
          <p:cNvSpPr>
            <a:spLocks noChangeShapeType="1"/>
          </p:cNvSpPr>
          <p:nvPr/>
        </p:nvSpPr>
        <p:spPr bwMode="auto">
          <a:xfrm flipV="1">
            <a:off x="2057400" y="3429000"/>
            <a:ext cx="533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Text Box 10"/>
          <p:cNvSpPr txBox="1">
            <a:spLocks noChangeArrowheads="1"/>
          </p:cNvSpPr>
          <p:nvPr/>
        </p:nvSpPr>
        <p:spPr bwMode="auto">
          <a:xfrm>
            <a:off x="457200" y="2514600"/>
            <a:ext cx="2286000" cy="1754188"/>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 - HRD</a:t>
            </a:r>
          </a:p>
          <a:p>
            <a:pPr eaLnBrk="1" hangingPunct="1"/>
            <a:r>
              <a:rPr lang="en-US" sz="900" b="0"/>
              <a:t>CCA Requirement – HRD</a:t>
            </a:r>
          </a:p>
          <a:p>
            <a:pPr eaLnBrk="1" hangingPunct="1"/>
            <a:r>
              <a:rPr lang="en-US" sz="900" u="sng"/>
              <a:t>Design Documentation</a:t>
            </a:r>
          </a:p>
          <a:p>
            <a:pPr eaLnBrk="1" hangingPunct="1"/>
            <a:r>
              <a:rPr lang="en-US" sz="900" b="0"/>
              <a:t>Preliminary design data &amp; doc’s</a:t>
            </a:r>
          </a:p>
          <a:p>
            <a:pPr eaLnBrk="1" hangingPunct="1"/>
            <a:r>
              <a:rPr lang="en-US" sz="900" b="0"/>
              <a:t>Risk mitigation test results</a:t>
            </a:r>
          </a:p>
          <a:p>
            <a:pPr eaLnBrk="1" hangingPunct="1"/>
            <a:r>
              <a:rPr lang="en-US" sz="900" u="sng"/>
              <a:t>Plans</a:t>
            </a:r>
          </a:p>
          <a:p>
            <a:pPr eaLnBrk="1" hangingPunct="1"/>
            <a:r>
              <a:rPr lang="en-US" sz="900" b="0"/>
              <a:t>DTC targets and DFMAT plans</a:t>
            </a:r>
          </a:p>
          <a:p>
            <a:pPr eaLnBrk="1" hangingPunct="1"/>
            <a:r>
              <a:rPr lang="en-US" sz="900" b="0"/>
              <a:t>Guidelines &amp; Checklists</a:t>
            </a:r>
          </a:p>
          <a:p>
            <a:pPr eaLnBrk="1" hangingPunct="1"/>
            <a:r>
              <a:rPr lang="en-US" sz="900" b="0"/>
              <a:t>High Voltage Control Plan</a:t>
            </a:r>
          </a:p>
          <a:p>
            <a:pPr eaLnBrk="1" hangingPunct="1"/>
            <a:r>
              <a:rPr lang="en-US" sz="900" b="0"/>
              <a:t>Program IMS &amp; ETCs</a:t>
            </a:r>
          </a:p>
          <a:p>
            <a:pPr eaLnBrk="1" hangingPunct="1"/>
            <a:endParaRPr lang="en-US" sz="900"/>
          </a:p>
        </p:txBody>
      </p:sp>
      <p:sp>
        <p:nvSpPr>
          <p:cNvPr id="28681" name="Line 11"/>
          <p:cNvSpPr>
            <a:spLocks noChangeShapeType="1"/>
          </p:cNvSpPr>
          <p:nvPr/>
        </p:nvSpPr>
        <p:spPr bwMode="auto">
          <a:xfrm flipH="1">
            <a:off x="457200" y="2362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Text Box 18"/>
          <p:cNvSpPr txBox="1">
            <a:spLocks noChangeArrowheads="1"/>
          </p:cNvSpPr>
          <p:nvPr/>
        </p:nvSpPr>
        <p:spPr bwMode="auto">
          <a:xfrm>
            <a:off x="914400" y="1524000"/>
            <a:ext cx="877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28683" name="Text Box 19"/>
          <p:cNvSpPr txBox="1">
            <a:spLocks noChangeArrowheads="1"/>
          </p:cNvSpPr>
          <p:nvPr/>
        </p:nvSpPr>
        <p:spPr bwMode="auto">
          <a:xfrm>
            <a:off x="3733800" y="1447800"/>
            <a:ext cx="822325"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a:t>
            </a:r>
          </a:p>
        </p:txBody>
      </p:sp>
      <p:sp>
        <p:nvSpPr>
          <p:cNvPr id="28684" name="Text Box 20"/>
          <p:cNvSpPr txBox="1">
            <a:spLocks noChangeArrowheads="1"/>
          </p:cNvSpPr>
          <p:nvPr/>
        </p:nvSpPr>
        <p:spPr bwMode="auto">
          <a:xfrm>
            <a:off x="6248400" y="1447800"/>
            <a:ext cx="154463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28685" name="Rectangle 22"/>
          <p:cNvSpPr>
            <a:spLocks noChangeArrowheads="1"/>
          </p:cNvSpPr>
          <p:nvPr/>
        </p:nvSpPr>
        <p:spPr bwMode="auto">
          <a:xfrm>
            <a:off x="2057400" y="381000"/>
            <a:ext cx="5562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686" name="Rectangle 23"/>
          <p:cNvSpPr>
            <a:spLocks noGrp="1" noChangeArrowheads="1"/>
          </p:cNvSpPr>
          <p:nvPr>
            <p:ph type="title"/>
          </p:nvPr>
        </p:nvSpPr>
        <p:spPr>
          <a:xfrm>
            <a:off x="1905000" y="304800"/>
            <a:ext cx="5562600" cy="457200"/>
          </a:xfrm>
        </p:spPr>
        <p:txBody>
          <a:bodyPr/>
          <a:lstStyle/>
          <a:p>
            <a:pPr eaLnBrk="1" hangingPunct="1"/>
            <a:r>
              <a:rPr lang="en-US" sz="2000" smtClean="0"/>
              <a:t>Preliminary design – Digital Work package</a:t>
            </a:r>
          </a:p>
        </p:txBody>
      </p:sp>
      <p:sp>
        <p:nvSpPr>
          <p:cNvPr id="28687" name="Rectangle 24"/>
          <p:cNvSpPr>
            <a:spLocks noChangeArrowheads="1"/>
          </p:cNvSpPr>
          <p:nvPr/>
        </p:nvSpPr>
        <p:spPr bwMode="auto">
          <a:xfrm>
            <a:off x="1981200" y="304800"/>
            <a:ext cx="5562600" cy="457200"/>
          </a:xfrm>
          <a:prstGeom prst="rect">
            <a:avLst/>
          </a:prstGeom>
          <a:solidFill>
            <a:schemeClr val="accent2"/>
          </a:solidFill>
          <a:ln w="9525">
            <a:solidFill>
              <a:srgbClr val="000000"/>
            </a:solidFill>
            <a:miter lim="800000"/>
            <a:headEnd/>
            <a:tailEnd/>
          </a:ln>
        </p:spPr>
        <p:txBody>
          <a:bodyPr/>
          <a:lstStyle/>
          <a:p>
            <a:pPr algn="ctr"/>
            <a:r>
              <a:rPr lang="en-US" sz="2000" dirty="0">
                <a:solidFill>
                  <a:schemeClr val="bg1"/>
                </a:solidFill>
              </a:rPr>
              <a:t>Detailed Design </a:t>
            </a:r>
            <a:r>
              <a:rPr lang="en-US" sz="2000" dirty="0" smtClean="0">
                <a:solidFill>
                  <a:schemeClr val="bg1"/>
                </a:solidFill>
              </a:rPr>
              <a:t>– PDVT </a:t>
            </a:r>
            <a:r>
              <a:rPr lang="en-US" sz="1400" dirty="0" smtClean="0">
                <a:solidFill>
                  <a:schemeClr val="bg1"/>
                </a:solidFill>
              </a:rPr>
              <a:t>WP17</a:t>
            </a:r>
            <a:endParaRPr lang="en-US" sz="2000" dirty="0">
              <a:solidFill>
                <a:schemeClr val="bg1"/>
              </a:solidFill>
            </a:endParaRPr>
          </a:p>
        </p:txBody>
      </p:sp>
      <p:sp>
        <p:nvSpPr>
          <p:cNvPr id="28688" name="Rectangle 46"/>
          <p:cNvSpPr>
            <a:spLocks noChangeArrowheads="1"/>
          </p:cNvSpPr>
          <p:nvPr/>
        </p:nvSpPr>
        <p:spPr bwMode="auto">
          <a:xfrm>
            <a:off x="2590800" y="1981200"/>
            <a:ext cx="3071813" cy="3290888"/>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b="0"/>
          </a:p>
        </p:txBody>
      </p:sp>
      <p:grpSp>
        <p:nvGrpSpPr>
          <p:cNvPr id="28689" name="Group 48"/>
          <p:cNvGrpSpPr>
            <a:grpSpLocks/>
          </p:cNvGrpSpPr>
          <p:nvPr/>
        </p:nvGrpSpPr>
        <p:grpSpPr bwMode="auto">
          <a:xfrm>
            <a:off x="5672138" y="1979613"/>
            <a:ext cx="3471862" cy="3292475"/>
            <a:chOff x="3648" y="1440"/>
            <a:chExt cx="1872" cy="1536"/>
          </a:xfrm>
        </p:grpSpPr>
        <p:sp>
          <p:nvSpPr>
            <p:cNvPr id="28698" name="Line 49"/>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9" name="Line 50"/>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0" name="Line 51"/>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52"/>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0" name="Text Box 53"/>
          <p:cNvSpPr txBox="1">
            <a:spLocks noChangeArrowheads="1"/>
          </p:cNvSpPr>
          <p:nvPr/>
        </p:nvSpPr>
        <p:spPr bwMode="auto">
          <a:xfrm>
            <a:off x="2598738" y="5427315"/>
            <a:ext cx="27432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p>
          <a:p>
            <a:pPr eaLnBrk="1" hangingPunct="1"/>
            <a:r>
              <a:rPr lang="en-US" sz="800" b="0" dirty="0"/>
              <a:t> </a:t>
            </a:r>
            <a:r>
              <a:rPr lang="en-US" sz="1200" b="0" dirty="0"/>
              <a:t>- PDVT </a:t>
            </a:r>
            <a:r>
              <a:rPr lang="en-US" sz="1200" b="0" dirty="0" smtClean="0"/>
              <a:t>(1880</a:t>
            </a:r>
            <a:r>
              <a:rPr lang="en-US" sz="1200" b="0" dirty="0">
                <a:solidFill>
                  <a:schemeClr val="accent2"/>
                </a:solidFill>
              </a:rPr>
              <a:t>)</a:t>
            </a:r>
          </a:p>
          <a:p>
            <a:pPr eaLnBrk="1" hangingPunct="1"/>
            <a:r>
              <a:rPr lang="en-US" sz="1200" b="0" dirty="0"/>
              <a:t>- C</a:t>
            </a:r>
            <a:r>
              <a:rPr lang="en-US" sz="1200" b="0" dirty="0">
                <a:solidFill>
                  <a:srgbClr val="0000FF"/>
                </a:solidFill>
              </a:rPr>
              <a:t>omponents ( 120 )</a:t>
            </a:r>
          </a:p>
          <a:p>
            <a:pPr eaLnBrk="1" hangingPunct="1"/>
            <a:r>
              <a:rPr lang="en-US" sz="1200" b="0" dirty="0" smtClean="0">
                <a:solidFill>
                  <a:srgbClr val="009900"/>
                </a:solidFill>
              </a:rPr>
              <a:t>- PWB design </a:t>
            </a:r>
            <a:r>
              <a:rPr lang="en-US" sz="1200" b="0" dirty="0">
                <a:solidFill>
                  <a:srgbClr val="009900"/>
                </a:solidFill>
              </a:rPr>
              <a:t>( </a:t>
            </a:r>
            <a:r>
              <a:rPr lang="en-US" sz="1200" b="0" dirty="0" smtClean="0">
                <a:solidFill>
                  <a:srgbClr val="009900"/>
                </a:solidFill>
              </a:rPr>
              <a:t>360)</a:t>
            </a:r>
          </a:p>
          <a:p>
            <a:pPr eaLnBrk="1" hangingPunct="1"/>
            <a:r>
              <a:rPr lang="en-US" sz="1200" b="0" dirty="0" smtClean="0">
                <a:solidFill>
                  <a:srgbClr val="009900"/>
                </a:solidFill>
              </a:rPr>
              <a:t>- PACT (60)</a:t>
            </a:r>
            <a:endParaRPr lang="en-US" sz="1200" b="0" dirty="0">
              <a:solidFill>
                <a:srgbClr val="009900"/>
              </a:solidFill>
            </a:endParaRPr>
          </a:p>
          <a:p>
            <a:pPr eaLnBrk="1" hangingPunct="1"/>
            <a:r>
              <a:rPr lang="en-US" sz="1200" b="0" dirty="0">
                <a:solidFill>
                  <a:srgbClr val="FC3520"/>
                </a:solidFill>
              </a:rPr>
              <a:t>- EE Tech ( 120)</a:t>
            </a:r>
          </a:p>
        </p:txBody>
      </p:sp>
      <p:sp>
        <p:nvSpPr>
          <p:cNvPr id="28691" name="Line 69"/>
          <p:cNvSpPr>
            <a:spLocks noChangeShapeType="1"/>
          </p:cNvSpPr>
          <p:nvPr/>
        </p:nvSpPr>
        <p:spPr bwMode="auto">
          <a:xfrm>
            <a:off x="4572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Rectangle 29"/>
          <p:cNvSpPr>
            <a:spLocks noChangeArrowheads="1"/>
          </p:cNvSpPr>
          <p:nvPr/>
        </p:nvSpPr>
        <p:spPr bwMode="auto">
          <a:xfrm>
            <a:off x="5688013" y="1963922"/>
            <a:ext cx="37433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pPr>
            <a:r>
              <a:rPr lang="en-US" sz="900" b="0" dirty="0">
                <a:cs typeface="Times New Roman" pitchFamily="18" charset="0"/>
              </a:rPr>
              <a:t>Design trade study – if needed, project memo</a:t>
            </a:r>
            <a:r>
              <a:rPr lang="en-US" sz="900" b="0" i="1"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Estimate - Area, power  if needed, project memo</a:t>
            </a:r>
            <a:endParaRPr lang="en-US" sz="900" b="0" dirty="0"/>
          </a:p>
          <a:p>
            <a:pPr eaLnBrk="0" hangingPunct="0">
              <a:buFontTx/>
              <a:buAutoNum type="arabicPeriod"/>
              <a:tabLst>
                <a:tab pos="342900" algn="l"/>
              </a:tabLst>
            </a:pPr>
            <a:r>
              <a:rPr lang="en-US" sz="900" b="0" dirty="0">
                <a:cs typeface="Times New Roman" pitchFamily="18" charset="0"/>
              </a:rPr>
              <a:t>Block diagram (Card), MRE document (EO release)</a:t>
            </a:r>
            <a:endParaRPr lang="en-US" sz="900" b="0" dirty="0"/>
          </a:p>
          <a:p>
            <a:pPr eaLnBrk="0" hangingPunct="0">
              <a:buFontTx/>
              <a:buAutoNum type="arabicPeriod"/>
              <a:tabLst>
                <a:tab pos="342900" algn="l"/>
              </a:tabLst>
            </a:pPr>
            <a:r>
              <a:rPr lang="en-US" sz="900" b="0" dirty="0">
                <a:cs typeface="Times New Roman" pitchFamily="18" charset="0"/>
              </a:rPr>
              <a:t>Requirement CCA card HRD – if needed </a:t>
            </a:r>
          </a:p>
          <a:p>
            <a:pPr lvl="1" eaLnBrk="0" hangingPunct="0">
              <a:tabLst>
                <a:tab pos="342900" algn="l"/>
              </a:tabLst>
            </a:pPr>
            <a:r>
              <a:rPr lang="en-US" sz="900" b="0" dirty="0">
                <a:cs typeface="Times New Roman" pitchFamily="18" charset="0"/>
              </a:rPr>
              <a:t>(EO release) REV Doors – clear case </a:t>
            </a:r>
            <a:endParaRPr lang="en-US" sz="900" b="0" dirty="0"/>
          </a:p>
          <a:p>
            <a:pPr eaLnBrk="0" hangingPunct="0">
              <a:buFontTx/>
              <a:buAutoNum type="arabicPeriod"/>
              <a:tabLst>
                <a:tab pos="342900" algn="l"/>
              </a:tabLst>
            </a:pPr>
            <a:r>
              <a:rPr lang="en-US" sz="900" b="0" dirty="0">
                <a:cs typeface="Times New Roman" pitchFamily="18" charset="0"/>
              </a:rPr>
              <a:t>Schematic Peer Review – project memo 		– results of review with SME </a:t>
            </a:r>
            <a:endParaRPr lang="en-US" sz="900" b="0" dirty="0"/>
          </a:p>
          <a:p>
            <a:pPr eaLnBrk="0" hangingPunct="0">
              <a:buFontTx/>
              <a:buAutoNum type="arabicPeriod"/>
              <a:tabLst>
                <a:tab pos="342900" algn="l"/>
              </a:tabLst>
            </a:pPr>
            <a:r>
              <a:rPr lang="en-US" sz="900" b="0" dirty="0">
                <a:cs typeface="Times New Roman" pitchFamily="18" charset="0"/>
              </a:rPr>
              <a:t>Schematic checklist </a:t>
            </a:r>
          </a:p>
          <a:p>
            <a:pPr lvl="1" eaLnBrk="0" hangingPunct="0">
              <a:tabLst>
                <a:tab pos="342900" algn="l"/>
              </a:tabLst>
            </a:pPr>
            <a:r>
              <a:rPr lang="en-US" sz="900" b="0" dirty="0">
                <a:cs typeface="Times New Roman" pitchFamily="18" charset="0"/>
              </a:rPr>
              <a:t>error report completed and resolved – team center</a:t>
            </a:r>
            <a:endParaRPr lang="en-US" sz="900" b="0" dirty="0"/>
          </a:p>
          <a:p>
            <a:pPr eaLnBrk="0" hangingPunct="0">
              <a:buFontTx/>
              <a:buAutoNum type="arabicPeriod"/>
              <a:tabLst>
                <a:tab pos="342900" algn="l"/>
              </a:tabLst>
            </a:pPr>
            <a:r>
              <a:rPr lang="en-US" sz="900" b="0" dirty="0">
                <a:cs typeface="Times New Roman" pitchFamily="18" charset="0"/>
              </a:rPr>
              <a:t>Schematic (E release until built – EO release prior to </a:t>
            </a:r>
            <a:r>
              <a:rPr lang="en-US" sz="900" b="0" dirty="0" err="1">
                <a:cs typeface="Times New Roman" pitchFamily="18" charset="0"/>
              </a:rPr>
              <a:t>qual</a:t>
            </a:r>
            <a:r>
              <a:rPr lang="en-US" sz="900" b="0" dirty="0">
                <a:cs typeface="Times New Roman" pitchFamily="18" charset="0"/>
              </a:rPr>
              <a:t>) </a:t>
            </a:r>
          </a:p>
          <a:p>
            <a:pPr lvl="1" eaLnBrk="0" hangingPunct="0">
              <a:tabLst>
                <a:tab pos="342900" algn="l"/>
              </a:tabLst>
            </a:pPr>
            <a:r>
              <a:rPr lang="en-US" sz="900" b="0" dirty="0">
                <a:cs typeface="Times New Roman" pitchFamily="18" charset="0"/>
              </a:rPr>
              <a:t>data base in team center</a:t>
            </a:r>
            <a:endParaRPr lang="en-US" sz="900" b="0" dirty="0"/>
          </a:p>
          <a:p>
            <a:pPr eaLnBrk="0" hangingPunct="0">
              <a:buFontTx/>
              <a:buAutoNum type="arabicPeriod"/>
              <a:tabLst>
                <a:tab pos="342900" algn="l"/>
              </a:tabLst>
            </a:pPr>
            <a:r>
              <a:rPr lang="en-US" sz="900" b="0" dirty="0">
                <a:cs typeface="Times New Roman" pitchFamily="18" charset="0"/>
              </a:rPr>
              <a:t>Board layout guidelines for each CCA, (EDP) – team center</a:t>
            </a:r>
            <a:endParaRPr lang="en-US" sz="900" b="0" dirty="0"/>
          </a:p>
          <a:p>
            <a:pPr eaLnBrk="0" hangingPunct="0">
              <a:buFontTx/>
              <a:buAutoNum type="arabicPeriod"/>
              <a:tabLst>
                <a:tab pos="342900" algn="l"/>
              </a:tabLst>
            </a:pPr>
            <a:r>
              <a:rPr lang="en-US" sz="900" b="0" dirty="0">
                <a:cs typeface="Times New Roman" pitchFamily="18" charset="0"/>
              </a:rPr>
              <a:t>Board layout Peer Review, part placement and 		trace routing checklist – project file   </a:t>
            </a:r>
            <a:endParaRPr lang="en-US" sz="900" b="0" dirty="0"/>
          </a:p>
          <a:p>
            <a:pPr eaLnBrk="0" hangingPunct="0">
              <a:buFontTx/>
              <a:buAutoNum type="arabicPeriod"/>
              <a:tabLst>
                <a:tab pos="342900" algn="l"/>
              </a:tabLst>
            </a:pPr>
            <a:r>
              <a:rPr lang="en-US" sz="900" b="0" dirty="0">
                <a:cs typeface="Times New Roman" pitchFamily="18" charset="0"/>
              </a:rPr>
              <a:t>CCA assembly drawing (E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BOM – (E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Analysis (initial / final after </a:t>
            </a:r>
            <a:r>
              <a:rPr lang="en-US" sz="900" b="0" dirty="0" err="1">
                <a:cs typeface="Times New Roman" pitchFamily="18" charset="0"/>
              </a:rPr>
              <a:t>qual</a:t>
            </a:r>
            <a:r>
              <a:rPr lang="en-US" sz="900" b="0" dirty="0">
                <a:cs typeface="Times New Roman" pitchFamily="18" charset="0"/>
              </a:rPr>
              <a:t>) 			– Sensitivity and </a:t>
            </a:r>
            <a:r>
              <a:rPr lang="en-US" sz="900" b="0" dirty="0" err="1">
                <a:cs typeface="Times New Roman" pitchFamily="18" charset="0"/>
              </a:rPr>
              <a:t>Derating</a:t>
            </a:r>
            <a:r>
              <a:rPr lang="en-US" sz="900" b="0" dirty="0">
                <a:cs typeface="Times New Roman" pitchFamily="18" charset="0"/>
              </a:rPr>
              <a:t>, project memo</a:t>
            </a:r>
            <a:endParaRPr lang="en-US" sz="900" b="0" dirty="0"/>
          </a:p>
          <a:p>
            <a:pPr eaLnBrk="0" hangingPunct="0">
              <a:buFontTx/>
              <a:buAutoNum type="arabicPeriod"/>
              <a:tabLst>
                <a:tab pos="342900" algn="l"/>
              </a:tabLst>
            </a:pPr>
            <a:r>
              <a:rPr lang="en-US" sz="900" b="0" dirty="0">
                <a:cs typeface="Times New Roman" pitchFamily="18" charset="0"/>
              </a:rPr>
              <a:t>Test Procedure (E release)</a:t>
            </a:r>
            <a:endParaRPr lang="en-US" sz="900" b="0" dirty="0"/>
          </a:p>
          <a:p>
            <a:pPr eaLnBrk="0" hangingPunct="0">
              <a:buFontTx/>
              <a:buAutoNum type="arabicPeriod"/>
              <a:tabLst>
                <a:tab pos="342900" algn="l"/>
              </a:tabLst>
            </a:pPr>
            <a:r>
              <a:rPr lang="en-US" sz="900" b="0" dirty="0">
                <a:cs typeface="Times New Roman" pitchFamily="18" charset="0"/>
              </a:rPr>
              <a:t>CDR review package – as required</a:t>
            </a:r>
          </a:p>
          <a:p>
            <a:pPr eaLnBrk="0" hangingPunct="0">
              <a:buFontTx/>
              <a:buAutoNum type="arabicPeriod"/>
              <a:tabLst>
                <a:tab pos="342900" algn="l"/>
              </a:tabLst>
            </a:pPr>
            <a:r>
              <a:rPr lang="en-US" sz="900" b="0" dirty="0">
                <a:cs typeface="Times New Roman" pitchFamily="18" charset="0"/>
              </a:rPr>
              <a:t> </a:t>
            </a:r>
            <a:r>
              <a:rPr lang="en-US" sz="900" b="0" dirty="0" smtClean="0">
                <a:cs typeface="Times New Roman" pitchFamily="18" charset="0"/>
              </a:rPr>
              <a:t>2D &amp; 3D </a:t>
            </a:r>
            <a:r>
              <a:rPr lang="en-US" sz="900" b="0" dirty="0">
                <a:cs typeface="Times New Roman" pitchFamily="18" charset="0"/>
              </a:rPr>
              <a:t>HV </a:t>
            </a:r>
            <a:r>
              <a:rPr lang="en-US" sz="900" b="0" dirty="0" smtClean="0">
                <a:cs typeface="Times New Roman" pitchFamily="18" charset="0"/>
              </a:rPr>
              <a:t>Analysis </a:t>
            </a:r>
            <a:r>
              <a:rPr lang="en-US" sz="900" b="0" dirty="0">
                <a:cs typeface="Times New Roman" pitchFamily="18" charset="0"/>
              </a:rPr>
              <a:t>Report – </a:t>
            </a:r>
            <a:r>
              <a:rPr lang="en-US" sz="900" b="0" dirty="0" smtClean="0">
                <a:cs typeface="Times New Roman" pitchFamily="18" charset="0"/>
              </a:rPr>
              <a:t>(E-Release)</a:t>
            </a:r>
          </a:p>
          <a:p>
            <a:pPr eaLnBrk="0" hangingPunct="0">
              <a:buFontTx/>
              <a:buAutoNum type="arabicPeriod"/>
              <a:tabLst>
                <a:tab pos="342900" algn="l"/>
              </a:tabLst>
            </a:pPr>
            <a:r>
              <a:rPr lang="en-US" sz="900" b="0" dirty="0" smtClean="0">
                <a:cs typeface="Times New Roman" pitchFamily="18" charset="0"/>
              </a:rPr>
              <a:t>PDVT CDR Checklist</a:t>
            </a:r>
            <a:endParaRPr lang="en-US" sz="900" b="0" dirty="0"/>
          </a:p>
        </p:txBody>
      </p:sp>
      <p:sp>
        <p:nvSpPr>
          <p:cNvPr id="28693" name="Text Box 26"/>
          <p:cNvSpPr txBox="1">
            <a:spLocks noChangeArrowheads="1"/>
          </p:cNvSpPr>
          <p:nvPr/>
        </p:nvSpPr>
        <p:spPr bwMode="auto">
          <a:xfrm>
            <a:off x="2598738" y="1938338"/>
            <a:ext cx="30638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Finalize block diagram (80)</a:t>
            </a:r>
          </a:p>
          <a:p>
            <a:pPr eaLnBrk="1" hangingPunct="1"/>
            <a:r>
              <a:rPr lang="en-US" sz="900" b="0" dirty="0"/>
              <a:t>Update CCA HRD (120)</a:t>
            </a:r>
            <a:endParaRPr lang="en-US" sz="900" u="sng" dirty="0"/>
          </a:p>
          <a:p>
            <a:pPr eaLnBrk="1" hangingPunct="1"/>
            <a:r>
              <a:rPr lang="en-US" sz="900" u="sng" dirty="0"/>
              <a:t>Design</a:t>
            </a:r>
          </a:p>
          <a:p>
            <a:pPr eaLnBrk="1" hangingPunct="1"/>
            <a:r>
              <a:rPr lang="en-US" sz="900" b="0" dirty="0"/>
              <a:t>Finalize schematic (240)</a:t>
            </a:r>
          </a:p>
          <a:p>
            <a:pPr eaLnBrk="1" hangingPunct="1"/>
            <a:r>
              <a:rPr lang="en-US" sz="900" b="0" dirty="0"/>
              <a:t>Magnetic design (360)</a:t>
            </a:r>
          </a:p>
          <a:p>
            <a:pPr eaLnBrk="1" hangingPunct="1"/>
            <a:r>
              <a:rPr lang="en-US" sz="900" b="0" dirty="0"/>
              <a:t>Generate EDP (40)</a:t>
            </a:r>
          </a:p>
          <a:p>
            <a:pPr eaLnBrk="1" hangingPunct="1"/>
            <a:r>
              <a:rPr lang="en-US" sz="900" b="0" dirty="0"/>
              <a:t>Perform board layout / trace route </a:t>
            </a:r>
            <a:r>
              <a:rPr lang="en-US" sz="900" b="0" dirty="0">
                <a:solidFill>
                  <a:srgbClr val="33CC33"/>
                </a:solidFill>
              </a:rPr>
              <a:t>(360)</a:t>
            </a:r>
            <a:endParaRPr lang="en-US" sz="900" u="sng" dirty="0">
              <a:solidFill>
                <a:srgbClr val="33CC33"/>
              </a:solidFill>
            </a:endParaRPr>
          </a:p>
          <a:p>
            <a:pPr eaLnBrk="1" hangingPunct="1"/>
            <a:r>
              <a:rPr lang="en-US" sz="900" u="sng" dirty="0"/>
              <a:t>Analysis</a:t>
            </a:r>
          </a:p>
          <a:p>
            <a:pPr eaLnBrk="1" hangingPunct="1"/>
            <a:r>
              <a:rPr lang="en-US" sz="900" b="0" dirty="0"/>
              <a:t>Finalize Design Analysis, Stress, Loop Stability (320)</a:t>
            </a:r>
          </a:p>
          <a:p>
            <a:pPr eaLnBrk="1" hangingPunct="1"/>
            <a:r>
              <a:rPr lang="en-US" sz="900" b="0" dirty="0"/>
              <a:t>Support Reliability / FMEA analysis (40)</a:t>
            </a:r>
          </a:p>
          <a:p>
            <a:pPr eaLnBrk="1" hangingPunct="1"/>
            <a:r>
              <a:rPr lang="en-US" sz="900" b="0" dirty="0"/>
              <a:t>Generate requirement to design compliance matrix (160)</a:t>
            </a:r>
          </a:p>
          <a:p>
            <a:pPr eaLnBrk="1" hangingPunct="1"/>
            <a:r>
              <a:rPr lang="en-US" sz="900" b="0" dirty="0"/>
              <a:t>2D&amp;3D </a:t>
            </a:r>
            <a:r>
              <a:rPr lang="en-US" sz="900" b="0" dirty="0" smtClean="0"/>
              <a:t>HV analysis </a:t>
            </a:r>
            <a:r>
              <a:rPr lang="en-US" sz="900" b="0" dirty="0"/>
              <a:t>(HV) (</a:t>
            </a:r>
            <a:r>
              <a:rPr lang="en-US" sz="900" b="0" dirty="0" smtClean="0"/>
              <a:t>120/</a:t>
            </a:r>
            <a:r>
              <a:rPr lang="en-US" sz="900" b="0" dirty="0">
                <a:solidFill>
                  <a:srgbClr val="33CC33"/>
                </a:solidFill>
              </a:rPr>
              <a:t>60</a:t>
            </a:r>
            <a:r>
              <a:rPr lang="en-US" sz="900" b="0" dirty="0" smtClean="0"/>
              <a:t>)</a:t>
            </a:r>
            <a:endParaRPr lang="en-US" sz="900" b="0" dirty="0"/>
          </a:p>
          <a:p>
            <a:pPr eaLnBrk="1" hangingPunct="1"/>
            <a:r>
              <a:rPr lang="en-US" sz="900" u="sng" dirty="0"/>
              <a:t> </a:t>
            </a:r>
            <a:r>
              <a:rPr lang="en-US" sz="900" u="sng" dirty="0" smtClean="0"/>
              <a:t>Components</a:t>
            </a:r>
          </a:p>
          <a:p>
            <a:pPr eaLnBrk="1" hangingPunct="1"/>
            <a:r>
              <a:rPr lang="en-US" sz="900" b="0" dirty="0" smtClean="0"/>
              <a:t>Finalize BOM, DTC and Obsolescence </a:t>
            </a:r>
            <a:r>
              <a:rPr lang="en-US" sz="900" b="0" dirty="0" smtClean="0">
                <a:solidFill>
                  <a:schemeClr val="accent2"/>
                </a:solidFill>
              </a:rPr>
              <a:t>(80)</a:t>
            </a:r>
          </a:p>
          <a:p>
            <a:pPr eaLnBrk="1" hangingPunct="1"/>
            <a:r>
              <a:rPr lang="en-US" sz="900" b="0" dirty="0" smtClean="0"/>
              <a:t>Generate </a:t>
            </a:r>
            <a:r>
              <a:rPr lang="en-US" sz="900" b="0" dirty="0"/>
              <a:t>library models as needed </a:t>
            </a:r>
            <a:r>
              <a:rPr lang="en-US" sz="900" b="0" dirty="0">
                <a:solidFill>
                  <a:schemeClr val="accent2"/>
                </a:solidFill>
              </a:rPr>
              <a:t>(40)</a:t>
            </a:r>
          </a:p>
          <a:p>
            <a:pPr eaLnBrk="1" hangingPunct="1"/>
            <a:r>
              <a:rPr lang="en-US" sz="900" u="sng" dirty="0"/>
              <a:t>Test</a:t>
            </a:r>
            <a:endParaRPr lang="en-US" sz="900" b="0" dirty="0"/>
          </a:p>
          <a:p>
            <a:pPr eaLnBrk="1" hangingPunct="1"/>
            <a:r>
              <a:rPr lang="en-US" sz="900" b="0" dirty="0"/>
              <a:t>Finalize prototype risk testing </a:t>
            </a:r>
            <a:r>
              <a:rPr lang="en-US" sz="900" b="0" dirty="0">
                <a:solidFill>
                  <a:srgbClr val="FC3520"/>
                </a:solidFill>
              </a:rPr>
              <a:t>(120)</a:t>
            </a:r>
            <a:endParaRPr lang="en-US" sz="900" u="sng" dirty="0">
              <a:solidFill>
                <a:srgbClr val="FC3520"/>
              </a:solidFill>
            </a:endParaRPr>
          </a:p>
          <a:p>
            <a:pPr eaLnBrk="1" hangingPunct="1"/>
            <a:r>
              <a:rPr lang="en-US" sz="900" u="sng" dirty="0"/>
              <a:t>Reviews / Reports</a:t>
            </a:r>
          </a:p>
          <a:p>
            <a:pPr eaLnBrk="1" hangingPunct="1"/>
            <a:r>
              <a:rPr lang="en-US" sz="900" b="0" dirty="0"/>
              <a:t>Schematic, layout and tracing routing review (80)</a:t>
            </a:r>
          </a:p>
          <a:p>
            <a:pPr eaLnBrk="1" hangingPunct="1"/>
            <a:r>
              <a:rPr lang="en-US" sz="900" b="0" dirty="0"/>
              <a:t>Update DMFAT compliance report (40)</a:t>
            </a:r>
          </a:p>
          <a:p>
            <a:pPr eaLnBrk="1" hangingPunct="1"/>
            <a:r>
              <a:rPr lang="en-US" sz="900" b="0" dirty="0"/>
              <a:t>Prepare CDR package (60)</a:t>
            </a:r>
          </a:p>
          <a:p>
            <a:pPr eaLnBrk="1" hangingPunct="1"/>
            <a:r>
              <a:rPr lang="en-US" sz="900" b="0" dirty="0"/>
              <a:t>Generate SDRL documents (60)</a:t>
            </a:r>
          </a:p>
          <a:p>
            <a:pPr eaLnBrk="1" hangingPunct="1"/>
            <a:r>
              <a:rPr lang="en-US" sz="900" b="0" dirty="0"/>
              <a:t>Prepare design doc – HDD (160)</a:t>
            </a:r>
          </a:p>
        </p:txBody>
      </p:sp>
      <p:sp>
        <p:nvSpPr>
          <p:cNvPr id="28694" name="Action Button: Back or Previous 25">
            <a:hlinkClick r:id="rId4" action="ppaction://hlinksldjump" highlightClick="1"/>
          </p:cNvPr>
          <p:cNvSpPr>
            <a:spLocks noChangeArrowheads="1"/>
          </p:cNvSpPr>
          <p:nvPr/>
        </p:nvSpPr>
        <p:spPr bwMode="auto">
          <a:xfrm>
            <a:off x="835025" y="5757863"/>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28695" name="TextBox 26"/>
          <p:cNvSpPr txBox="1">
            <a:spLocks noChangeArrowheads="1"/>
          </p:cNvSpPr>
          <p:nvPr/>
        </p:nvSpPr>
        <p:spPr bwMode="auto">
          <a:xfrm>
            <a:off x="457200" y="52498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8696" name="Action Button: Forward or Next 27">
            <a:hlinkClick r:id="rId5" action="ppaction://hlinksldjump" highlightClick="1"/>
          </p:cNvPr>
          <p:cNvSpPr>
            <a:spLocks noChangeArrowheads="1"/>
          </p:cNvSpPr>
          <p:nvPr/>
        </p:nvSpPr>
        <p:spPr bwMode="auto">
          <a:xfrm>
            <a:off x="7661275" y="5711825"/>
            <a:ext cx="509588"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28697" name="TextBox 28"/>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6725" y="0"/>
            <a:ext cx="8229600" cy="676275"/>
          </a:xfrm>
        </p:spPr>
        <p:txBody>
          <a:bodyPr/>
          <a:lstStyle/>
          <a:p>
            <a:r>
              <a:rPr lang="en-US" smtClean="0"/>
              <a:t>Phase 4 Exit Criteria</a:t>
            </a:r>
          </a:p>
        </p:txBody>
      </p:sp>
      <p:graphicFrame>
        <p:nvGraphicFramePr>
          <p:cNvPr id="31747" name="Content Placeholder 2"/>
          <p:cNvGraphicFramePr>
            <a:graphicFrameLocks noGrp="1" noChangeAspect="1"/>
          </p:cNvGraphicFramePr>
          <p:nvPr>
            <p:ph idx="1"/>
            <p:extLst>
              <p:ext uri="{D42A27DB-BD31-4B8C-83A1-F6EECF244321}">
                <p14:modId xmlns:p14="http://schemas.microsoft.com/office/powerpoint/2010/main" val="359789692"/>
              </p:ext>
            </p:extLst>
          </p:nvPr>
        </p:nvGraphicFramePr>
        <p:xfrm>
          <a:off x="628516" y="669706"/>
          <a:ext cx="7198128" cy="6327775"/>
        </p:xfrm>
        <a:graphic>
          <a:graphicData uri="http://schemas.openxmlformats.org/presentationml/2006/ole">
            <mc:AlternateContent xmlns:mc="http://schemas.openxmlformats.org/markup-compatibility/2006">
              <mc:Choice xmlns:v="urn:schemas-microsoft-com:vml" Requires="v">
                <p:oleObj spid="_x0000_s31839" name="Macro-Enabled Template" r:id="rId3" imgW="6083841" imgH="7945607" progId="Word.DocumentMacroEnabled.12">
                  <p:embed/>
                </p:oleObj>
              </mc:Choice>
              <mc:Fallback>
                <p:oleObj name="Macro-Enabled Template" r:id="rId3" imgW="6083841" imgH="7945607"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28516" y="669706"/>
                        <a:ext cx="7198128" cy="6327775"/>
                      </a:xfrm>
                      <a:prstGeom prst="rect">
                        <a:avLst/>
                      </a:prstGeom>
                      <a:noFill/>
                      <a:ln>
                        <a:noFill/>
                      </a:ln>
                      <a:extLst/>
                    </p:spPr>
                  </p:pic>
                </p:oleObj>
              </mc:Fallback>
            </mc:AlternateContent>
          </a:graphicData>
        </a:graphic>
      </p:graphicFrame>
      <p:sp>
        <p:nvSpPr>
          <p:cNvPr id="31748" name="Action Button: Back or Previous 3">
            <a:hlinkClick r:id="rId5" action="ppaction://hlinksldjump" highlightClick="1"/>
          </p:cNvPr>
          <p:cNvSpPr>
            <a:spLocks noChangeArrowheads="1"/>
          </p:cNvSpPr>
          <p:nvPr/>
        </p:nvSpPr>
        <p:spPr bwMode="auto">
          <a:xfrm>
            <a:off x="5308600" y="6264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49"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50" name="TextBox 3"/>
          <p:cNvSpPr txBox="1">
            <a:spLocks noChangeArrowheads="1"/>
          </p:cNvSpPr>
          <p:nvPr/>
        </p:nvSpPr>
        <p:spPr bwMode="auto">
          <a:xfrm>
            <a:off x="5883275" y="6323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1751"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6725" y="0"/>
            <a:ext cx="8229600" cy="714375"/>
          </a:xfrm>
        </p:spPr>
        <p:txBody>
          <a:bodyPr/>
          <a:lstStyle/>
          <a:p>
            <a:r>
              <a:rPr lang="en-US" smtClean="0"/>
              <a:t>Phase 4 Exit Criteria</a:t>
            </a:r>
          </a:p>
        </p:txBody>
      </p:sp>
      <p:graphicFrame>
        <p:nvGraphicFramePr>
          <p:cNvPr id="32771" name="Content Placeholder 2"/>
          <p:cNvGraphicFramePr>
            <a:graphicFrameLocks noGrp="1" noChangeAspect="1"/>
          </p:cNvGraphicFramePr>
          <p:nvPr>
            <p:ph idx="1"/>
            <p:extLst>
              <p:ext uri="{D42A27DB-BD31-4B8C-83A1-F6EECF244321}">
                <p14:modId xmlns:p14="http://schemas.microsoft.com/office/powerpoint/2010/main" val="409798554"/>
              </p:ext>
            </p:extLst>
          </p:nvPr>
        </p:nvGraphicFramePr>
        <p:xfrm>
          <a:off x="606425" y="568325"/>
          <a:ext cx="7682552" cy="7150100"/>
        </p:xfrm>
        <a:graphic>
          <a:graphicData uri="http://schemas.openxmlformats.org/presentationml/2006/ole">
            <mc:AlternateContent xmlns:mc="http://schemas.openxmlformats.org/markup-compatibility/2006">
              <mc:Choice xmlns:v="urn:schemas-microsoft-com:vml" Requires="v">
                <p:oleObj spid="_x0000_s32864" name="Macro-Enabled Template" r:id="rId3" imgW="6089304" imgH="7164788" progId="Word.DocumentMacroEnabled.12">
                  <p:embed/>
                </p:oleObj>
              </mc:Choice>
              <mc:Fallback>
                <p:oleObj name="Macro-Enabled Template" r:id="rId3" imgW="6089304" imgH="7164788"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06425" y="568325"/>
                        <a:ext cx="7682552" cy="7150100"/>
                      </a:xfrm>
                      <a:prstGeom prst="rect">
                        <a:avLst/>
                      </a:prstGeom>
                      <a:noFill/>
                      <a:ln>
                        <a:noFill/>
                      </a:ln>
                      <a:extLst/>
                    </p:spPr>
                  </p:pic>
                </p:oleObj>
              </mc:Fallback>
            </mc:AlternateContent>
          </a:graphicData>
        </a:graphic>
      </p:graphicFrame>
      <p:sp>
        <p:nvSpPr>
          <p:cNvPr id="32772" name="Action Button: Back or Previous 3">
            <a:hlinkClick r:id="rId5" action="ppaction://hlinksldjump" highlightClick="1"/>
          </p:cNvPr>
          <p:cNvSpPr>
            <a:spLocks noChangeArrowheads="1"/>
          </p:cNvSpPr>
          <p:nvPr/>
        </p:nvSpPr>
        <p:spPr bwMode="auto">
          <a:xfrm>
            <a:off x="5121275" y="6249988"/>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3" name="TextBox 3"/>
          <p:cNvSpPr txBox="1">
            <a:spLocks noChangeArrowheads="1"/>
          </p:cNvSpPr>
          <p:nvPr/>
        </p:nvSpPr>
        <p:spPr bwMode="auto">
          <a:xfrm>
            <a:off x="5695950" y="63087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2774"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5"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5 – Item Build and Test </a:t>
            </a:r>
            <a:br>
              <a:rPr lang="en-US" sz="3200" smtClean="0"/>
            </a:br>
            <a:r>
              <a:rPr lang="en-US" sz="3200" smtClean="0"/>
              <a:t>Work Packages</a:t>
            </a:r>
          </a:p>
        </p:txBody>
      </p:sp>
      <p:sp>
        <p:nvSpPr>
          <p:cNvPr id="337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379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752600" y="381000"/>
            <a:ext cx="6553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8915" name="Rectangle 3"/>
          <p:cNvSpPr>
            <a:spLocks noChangeArrowheads="1"/>
          </p:cNvSpPr>
          <p:nvPr/>
        </p:nvSpPr>
        <p:spPr bwMode="auto">
          <a:xfrm>
            <a:off x="6248400" y="1447800"/>
            <a:ext cx="1447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8916" name="Rectangle 4"/>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8917" name="Rectangle 5"/>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8918" name="Rectangle 6"/>
          <p:cNvSpPr>
            <a:spLocks noGrp="1" noChangeArrowheads="1"/>
          </p:cNvSpPr>
          <p:nvPr>
            <p:ph type="title"/>
          </p:nvPr>
        </p:nvSpPr>
        <p:spPr>
          <a:xfrm>
            <a:off x="1600200" y="304800"/>
            <a:ext cx="5562600" cy="457200"/>
          </a:xfrm>
        </p:spPr>
        <p:txBody>
          <a:bodyPr/>
          <a:lstStyle/>
          <a:p>
            <a:pPr eaLnBrk="1" hangingPunct="1"/>
            <a:r>
              <a:rPr lang="en-US" sz="2400" smtClean="0">
                <a:solidFill>
                  <a:schemeClr val="tx1"/>
                </a:solidFill>
              </a:rPr>
              <a:t>Qual Test Work Package</a:t>
            </a:r>
          </a:p>
        </p:txBody>
      </p:sp>
      <p:sp>
        <p:nvSpPr>
          <p:cNvPr id="38919" name="Text Box 7"/>
          <p:cNvSpPr txBox="1">
            <a:spLocks noChangeArrowheads="1"/>
          </p:cNvSpPr>
          <p:nvPr/>
        </p:nvSpPr>
        <p:spPr bwMode="auto">
          <a:xfrm>
            <a:off x="914400" y="1524000"/>
            <a:ext cx="87788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38920" name="Text Box 8"/>
          <p:cNvSpPr txBox="1">
            <a:spLocks noChangeArrowheads="1"/>
          </p:cNvSpPr>
          <p:nvPr/>
        </p:nvSpPr>
        <p:spPr bwMode="auto">
          <a:xfrm>
            <a:off x="3657600" y="1447800"/>
            <a:ext cx="1476375"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38921" name="Text Box 9"/>
          <p:cNvSpPr txBox="1">
            <a:spLocks noChangeArrowheads="1"/>
          </p:cNvSpPr>
          <p:nvPr/>
        </p:nvSpPr>
        <p:spPr bwMode="auto">
          <a:xfrm>
            <a:off x="6248400" y="1447800"/>
            <a:ext cx="154463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38922" name="Rectangle 10"/>
          <p:cNvSpPr>
            <a:spLocks noChangeArrowheads="1"/>
          </p:cNvSpPr>
          <p:nvPr/>
        </p:nvSpPr>
        <p:spPr bwMode="auto">
          <a:xfrm>
            <a:off x="1676400" y="304800"/>
            <a:ext cx="6553200" cy="457200"/>
          </a:xfrm>
          <a:prstGeom prst="rect">
            <a:avLst/>
          </a:prstGeom>
          <a:solidFill>
            <a:schemeClr val="accent2"/>
          </a:solidFill>
          <a:ln w="9525">
            <a:solidFill>
              <a:srgbClr val="000000"/>
            </a:solidFill>
            <a:miter lim="800000"/>
            <a:headEnd/>
            <a:tailEnd/>
          </a:ln>
        </p:spPr>
        <p:txBody>
          <a:bodyPr/>
          <a:lstStyle/>
          <a:p>
            <a:pPr algn="ctr"/>
            <a:r>
              <a:rPr lang="en-US" sz="2000" dirty="0">
                <a:solidFill>
                  <a:schemeClr val="bg1"/>
                </a:solidFill>
              </a:rPr>
              <a:t>Item Build and Test </a:t>
            </a:r>
            <a:r>
              <a:rPr lang="en-US" sz="2000" dirty="0" smtClean="0">
                <a:solidFill>
                  <a:schemeClr val="bg1"/>
                </a:solidFill>
              </a:rPr>
              <a:t>– PDVT </a:t>
            </a:r>
            <a:r>
              <a:rPr lang="en-US" sz="1400" dirty="0" smtClean="0">
                <a:solidFill>
                  <a:schemeClr val="bg1"/>
                </a:solidFill>
              </a:rPr>
              <a:t>WP25 </a:t>
            </a:r>
            <a:endParaRPr lang="en-US" sz="2000" dirty="0">
              <a:solidFill>
                <a:schemeClr val="bg1"/>
              </a:solidFill>
            </a:endParaRPr>
          </a:p>
        </p:txBody>
      </p:sp>
      <p:sp>
        <p:nvSpPr>
          <p:cNvPr id="38923" name="Line 11"/>
          <p:cNvSpPr>
            <a:spLocks noChangeShapeType="1"/>
          </p:cNvSpPr>
          <p:nvPr/>
        </p:nvSpPr>
        <p:spPr bwMode="auto">
          <a:xfrm flipH="1" flipV="1">
            <a:off x="8424863"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2"/>
          <p:cNvSpPr>
            <a:spLocks noChangeShapeType="1"/>
          </p:cNvSpPr>
          <p:nvPr/>
        </p:nvSpPr>
        <p:spPr bwMode="auto">
          <a:xfrm flipH="1">
            <a:off x="6519863"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p:cNvSpPr>
            <a:spLocks noChangeShapeType="1"/>
          </p:cNvSpPr>
          <p:nvPr/>
        </p:nvSpPr>
        <p:spPr bwMode="auto">
          <a:xfrm>
            <a:off x="6519863"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p:cNvSpPr>
            <a:spLocks noChangeShapeType="1"/>
          </p:cNvSpPr>
          <p:nvPr/>
        </p:nvSpPr>
        <p:spPr bwMode="auto">
          <a:xfrm>
            <a:off x="6519863" y="4495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Line 15"/>
          <p:cNvSpPr>
            <a:spLocks noChangeShapeType="1"/>
          </p:cNvSpPr>
          <p:nvPr/>
        </p:nvSpPr>
        <p:spPr bwMode="auto">
          <a:xfrm flipV="1">
            <a:off x="8424863" y="3429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Line 16"/>
          <p:cNvSpPr>
            <a:spLocks noChangeShapeType="1"/>
          </p:cNvSpPr>
          <p:nvPr/>
        </p:nvSpPr>
        <p:spPr bwMode="auto">
          <a:xfrm flipH="1">
            <a:off x="2252663"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Line 17"/>
          <p:cNvSpPr>
            <a:spLocks noChangeShapeType="1"/>
          </p:cNvSpPr>
          <p:nvPr/>
        </p:nvSpPr>
        <p:spPr bwMode="auto">
          <a:xfrm flipH="1" flipV="1">
            <a:off x="2328863"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Line 18"/>
          <p:cNvSpPr>
            <a:spLocks noChangeShapeType="1"/>
          </p:cNvSpPr>
          <p:nvPr/>
        </p:nvSpPr>
        <p:spPr bwMode="auto">
          <a:xfrm flipH="1">
            <a:off x="152400" y="4724400"/>
            <a:ext cx="2100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19"/>
          <p:cNvSpPr>
            <a:spLocks noChangeShapeType="1"/>
          </p:cNvSpPr>
          <p:nvPr/>
        </p:nvSpPr>
        <p:spPr bwMode="auto">
          <a:xfrm flipH="1">
            <a:off x="152400" y="2286000"/>
            <a:ext cx="2176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Line 20"/>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3" name="Text Box 23"/>
          <p:cNvSpPr txBox="1">
            <a:spLocks noChangeArrowheads="1"/>
          </p:cNvSpPr>
          <p:nvPr/>
        </p:nvSpPr>
        <p:spPr bwMode="auto">
          <a:xfrm>
            <a:off x="2895600" y="5257800"/>
            <a:ext cx="2743200"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p>
          <a:p>
            <a:pPr eaLnBrk="1" hangingPunct="1"/>
            <a:r>
              <a:rPr lang="en-US" sz="800" b="0" dirty="0"/>
              <a:t> </a:t>
            </a:r>
            <a:r>
              <a:rPr lang="en-US" sz="1200" b="0" dirty="0"/>
              <a:t>- PDVT </a:t>
            </a:r>
            <a:r>
              <a:rPr lang="en-US" sz="1200" b="0" dirty="0" smtClean="0"/>
              <a:t>(760 </a:t>
            </a:r>
            <a:r>
              <a:rPr lang="en-US" sz="1200" b="0" dirty="0" err="1"/>
              <a:t>hrs</a:t>
            </a:r>
            <a:r>
              <a:rPr lang="en-US" sz="1200" b="0" dirty="0">
                <a:solidFill>
                  <a:schemeClr val="accent2"/>
                </a:solidFill>
              </a:rPr>
              <a:t>)</a:t>
            </a:r>
          </a:p>
          <a:p>
            <a:pPr eaLnBrk="1" hangingPunct="1"/>
            <a:r>
              <a:rPr lang="en-US" sz="1200" b="0" dirty="0"/>
              <a:t>- </a:t>
            </a:r>
            <a:r>
              <a:rPr lang="en-US" sz="1200" b="0" dirty="0">
                <a:solidFill>
                  <a:schemeClr val="accent2"/>
                </a:solidFill>
              </a:rPr>
              <a:t>C</a:t>
            </a:r>
            <a:r>
              <a:rPr lang="en-US" sz="1200" b="0" dirty="0">
                <a:solidFill>
                  <a:srgbClr val="0000FF"/>
                </a:solidFill>
              </a:rPr>
              <a:t>omponents (10 </a:t>
            </a:r>
            <a:r>
              <a:rPr lang="en-US" sz="1200" b="0" dirty="0" err="1">
                <a:solidFill>
                  <a:srgbClr val="0000FF"/>
                </a:solidFill>
              </a:rPr>
              <a:t>hrs</a:t>
            </a:r>
            <a:r>
              <a:rPr lang="en-US" sz="1200" b="0" dirty="0">
                <a:solidFill>
                  <a:srgbClr val="0000FF"/>
                </a:solidFill>
              </a:rPr>
              <a:t> )</a:t>
            </a:r>
          </a:p>
          <a:p>
            <a:pPr eaLnBrk="1" hangingPunct="1"/>
            <a:r>
              <a:rPr lang="en-US" sz="1200" b="0" dirty="0">
                <a:solidFill>
                  <a:srgbClr val="009900"/>
                </a:solidFill>
              </a:rPr>
              <a:t>- PWB design (10 </a:t>
            </a:r>
            <a:r>
              <a:rPr lang="en-US" sz="1200" b="0" dirty="0" err="1">
                <a:solidFill>
                  <a:srgbClr val="009900"/>
                </a:solidFill>
              </a:rPr>
              <a:t>hrs</a:t>
            </a:r>
            <a:r>
              <a:rPr lang="en-US" sz="1200" b="0" dirty="0">
                <a:solidFill>
                  <a:srgbClr val="009900"/>
                </a:solidFill>
              </a:rPr>
              <a:t>)</a:t>
            </a:r>
          </a:p>
          <a:p>
            <a:pPr eaLnBrk="1" hangingPunct="1"/>
            <a:r>
              <a:rPr lang="en-US" sz="1200" b="0" dirty="0">
                <a:solidFill>
                  <a:srgbClr val="FC3520"/>
                </a:solidFill>
              </a:rPr>
              <a:t>- EE Tech </a:t>
            </a:r>
            <a:r>
              <a:rPr lang="en-US" sz="1200" b="0" dirty="0" smtClean="0">
                <a:solidFill>
                  <a:srgbClr val="FC3520"/>
                </a:solidFill>
              </a:rPr>
              <a:t>(350 </a:t>
            </a:r>
            <a:r>
              <a:rPr lang="en-US" sz="1200" b="0" dirty="0" err="1">
                <a:solidFill>
                  <a:srgbClr val="FC3520"/>
                </a:solidFill>
              </a:rPr>
              <a:t>hrs</a:t>
            </a:r>
            <a:r>
              <a:rPr lang="en-US" sz="1200" b="0" dirty="0">
                <a:solidFill>
                  <a:srgbClr val="FC3520"/>
                </a:solidFill>
              </a:rPr>
              <a:t>)</a:t>
            </a:r>
          </a:p>
        </p:txBody>
      </p:sp>
      <p:sp>
        <p:nvSpPr>
          <p:cNvPr id="38934" name="Rectangle 24"/>
          <p:cNvSpPr>
            <a:spLocks noChangeArrowheads="1"/>
          </p:cNvSpPr>
          <p:nvPr/>
        </p:nvSpPr>
        <p:spPr bwMode="auto">
          <a:xfrm>
            <a:off x="2709863" y="2057400"/>
            <a:ext cx="38100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dirty="0"/>
              <a:t>Build</a:t>
            </a:r>
          </a:p>
          <a:p>
            <a:r>
              <a:rPr lang="en-US" sz="900" b="0" dirty="0"/>
              <a:t>  Support CCA build / procurement activities (40/</a:t>
            </a:r>
            <a:r>
              <a:rPr lang="en-US" sz="900" b="0" dirty="0">
                <a:solidFill>
                  <a:schemeClr val="accent2"/>
                </a:solidFill>
              </a:rPr>
              <a:t>5</a:t>
            </a:r>
            <a:r>
              <a:rPr lang="en-US" sz="900" b="0" dirty="0"/>
              <a:t>/</a:t>
            </a:r>
            <a:r>
              <a:rPr lang="en-US" sz="900" b="0" dirty="0">
                <a:solidFill>
                  <a:srgbClr val="FF0000"/>
                </a:solidFill>
              </a:rPr>
              <a:t>10</a:t>
            </a:r>
            <a:r>
              <a:rPr lang="en-US" sz="900" b="0" dirty="0"/>
              <a:t>)</a:t>
            </a:r>
          </a:p>
          <a:p>
            <a:r>
              <a:rPr lang="en-US" sz="900" u="sng" dirty="0"/>
              <a:t>Documents</a:t>
            </a:r>
          </a:p>
          <a:p>
            <a:r>
              <a:rPr lang="en-US" sz="900" b="0" dirty="0"/>
              <a:t> Develop CCA test procedure (60/</a:t>
            </a:r>
            <a:r>
              <a:rPr lang="en-US" sz="900" b="0" dirty="0">
                <a:solidFill>
                  <a:srgbClr val="FF0000"/>
                </a:solidFill>
              </a:rPr>
              <a:t>10</a:t>
            </a:r>
            <a:r>
              <a:rPr lang="en-US" sz="900" b="0" dirty="0"/>
              <a:t>)</a:t>
            </a:r>
          </a:p>
          <a:p>
            <a:r>
              <a:rPr lang="en-US" sz="900" b="0" dirty="0"/>
              <a:t>Generate design changes, support generation of rework instructions, </a:t>
            </a:r>
          </a:p>
          <a:p>
            <a:r>
              <a:rPr lang="en-US" sz="900" b="0" dirty="0"/>
              <a:t>  retest, &amp; update the design drawings (80/</a:t>
            </a:r>
            <a:r>
              <a:rPr lang="en-US" sz="900" b="0" dirty="0">
                <a:solidFill>
                  <a:schemeClr val="accent2"/>
                </a:solidFill>
              </a:rPr>
              <a:t>5</a:t>
            </a:r>
            <a:r>
              <a:rPr lang="en-US" sz="900" b="0" dirty="0"/>
              <a:t>/</a:t>
            </a:r>
            <a:r>
              <a:rPr lang="en-US" sz="900" b="0" dirty="0">
                <a:solidFill>
                  <a:srgbClr val="009900"/>
                </a:solidFill>
              </a:rPr>
              <a:t>10</a:t>
            </a:r>
            <a:r>
              <a:rPr lang="en-US" sz="900" b="0" dirty="0"/>
              <a:t>/</a:t>
            </a:r>
            <a:r>
              <a:rPr lang="en-US" sz="900" b="0" dirty="0">
                <a:solidFill>
                  <a:srgbClr val="FF0000"/>
                </a:solidFill>
              </a:rPr>
              <a:t>10</a:t>
            </a:r>
            <a:r>
              <a:rPr lang="en-US" sz="900" b="0" dirty="0"/>
              <a:t>)</a:t>
            </a:r>
          </a:p>
          <a:p>
            <a:r>
              <a:rPr lang="en-US" sz="900" b="0" dirty="0"/>
              <a:t> CCA test coverage analysis as appropriate (60)</a:t>
            </a:r>
          </a:p>
          <a:p>
            <a:r>
              <a:rPr lang="en-US" sz="900" u="sng" dirty="0"/>
              <a:t>Test and Integrate</a:t>
            </a:r>
          </a:p>
          <a:p>
            <a:r>
              <a:rPr lang="en-US" sz="900" b="0" dirty="0"/>
              <a:t>Test CCA (120/</a:t>
            </a:r>
            <a:r>
              <a:rPr lang="en-US" sz="900" b="0" dirty="0">
                <a:solidFill>
                  <a:srgbClr val="FC3520"/>
                </a:solidFill>
              </a:rPr>
              <a:t>80</a:t>
            </a:r>
            <a:r>
              <a:rPr lang="en-US" sz="900" b="0" dirty="0"/>
              <a:t>)</a:t>
            </a:r>
          </a:p>
          <a:p>
            <a:r>
              <a:rPr lang="en-US" sz="900" b="0" dirty="0"/>
              <a:t>Document CCA test results</a:t>
            </a:r>
          </a:p>
          <a:p>
            <a:r>
              <a:rPr lang="en-US" sz="900" b="0" dirty="0"/>
              <a:t>Update test procedure as required (80)</a:t>
            </a:r>
          </a:p>
          <a:p>
            <a:r>
              <a:rPr lang="en-US" sz="900" b="0" dirty="0"/>
              <a:t>Perform robustness / risk mitigation testing as appropriate (80/</a:t>
            </a:r>
            <a:r>
              <a:rPr lang="en-US" sz="900" b="0" dirty="0">
                <a:solidFill>
                  <a:srgbClr val="FF0000"/>
                </a:solidFill>
              </a:rPr>
              <a:t>40</a:t>
            </a:r>
            <a:endParaRPr lang="en-US" sz="900" b="0" dirty="0"/>
          </a:p>
          <a:p>
            <a:r>
              <a:rPr lang="en-US" sz="900" b="0" dirty="0"/>
              <a:t>(environmental, voltage, frequency, </a:t>
            </a:r>
            <a:r>
              <a:rPr lang="en-US" sz="900" b="0" dirty="0" smtClean="0"/>
              <a:t>etc</a:t>
            </a:r>
            <a:r>
              <a:rPr lang="en-US" sz="900" b="0" dirty="0"/>
              <a:t>.)</a:t>
            </a:r>
          </a:p>
          <a:p>
            <a:r>
              <a:rPr lang="en-US" sz="900" b="0" dirty="0"/>
              <a:t>CCA Integration into Box (40</a:t>
            </a:r>
            <a:r>
              <a:rPr lang="en-US" sz="900" b="0" dirty="0" smtClean="0"/>
              <a:t>)</a:t>
            </a:r>
          </a:p>
          <a:p>
            <a:r>
              <a:rPr lang="en-US" sz="900" b="0" dirty="0"/>
              <a:t>Perform PWB, CCA, Component, </a:t>
            </a:r>
            <a:r>
              <a:rPr lang="en-US" sz="900" b="0" dirty="0" err="1"/>
              <a:t>Assy</a:t>
            </a:r>
            <a:r>
              <a:rPr lang="en-US" sz="900" b="0" dirty="0"/>
              <a:t>, &amp; Box Level HV altitude </a:t>
            </a:r>
            <a:endParaRPr lang="en-US" sz="900" b="0" dirty="0" smtClean="0"/>
          </a:p>
          <a:p>
            <a:r>
              <a:rPr lang="en-US" sz="900" b="0" dirty="0" smtClean="0"/>
              <a:t>  tests </a:t>
            </a:r>
            <a:r>
              <a:rPr lang="en-US" sz="900" b="0" dirty="0"/>
              <a:t>(200/200</a:t>
            </a:r>
            <a:r>
              <a:rPr lang="en-US" sz="900" b="0" dirty="0" smtClean="0"/>
              <a:t>)</a:t>
            </a:r>
            <a:endParaRPr lang="en-US" sz="900" dirty="0"/>
          </a:p>
          <a:p>
            <a:endParaRPr lang="en-US" sz="900" b="0" dirty="0"/>
          </a:p>
        </p:txBody>
      </p:sp>
      <p:sp>
        <p:nvSpPr>
          <p:cNvPr id="38935" name="Rectangle 25"/>
          <p:cNvSpPr>
            <a:spLocks noChangeArrowheads="1"/>
          </p:cNvSpPr>
          <p:nvPr/>
        </p:nvSpPr>
        <p:spPr bwMode="auto">
          <a:xfrm>
            <a:off x="68263" y="2482850"/>
            <a:ext cx="2570162"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r>
              <a:rPr lang="en-US" sz="900" u="sng"/>
              <a:t>Design Data</a:t>
            </a:r>
          </a:p>
          <a:p>
            <a:r>
              <a:rPr lang="en-US" sz="900" b="0"/>
              <a:t>  CCA Gerber files</a:t>
            </a:r>
          </a:p>
          <a:p>
            <a:r>
              <a:rPr lang="en-US" sz="900" b="0"/>
              <a:t>  Box Req’t  &amp; Design Doc – HRD &amp; HDD </a:t>
            </a:r>
          </a:p>
          <a:p>
            <a:r>
              <a:rPr lang="en-US" sz="900" b="0"/>
              <a:t>  Board req’t &amp; Design Doc  - CCA HRD &amp;HDD</a:t>
            </a:r>
          </a:p>
          <a:p>
            <a:r>
              <a:rPr lang="en-US" sz="900" b="0"/>
              <a:t>  Released Schem’s, BOM, CCA &amp; box Assy’s</a:t>
            </a:r>
          </a:p>
          <a:p>
            <a:r>
              <a:rPr lang="en-US" sz="900" b="0"/>
              <a:t> </a:t>
            </a:r>
            <a:r>
              <a:rPr lang="en-US" sz="900" u="sng"/>
              <a:t>Plans</a:t>
            </a:r>
          </a:p>
          <a:p>
            <a:r>
              <a:rPr lang="en-US" sz="900" b="0"/>
              <a:t>  Program IMS &amp; ETCs </a:t>
            </a:r>
          </a:p>
          <a:p>
            <a:r>
              <a:rPr lang="en-US" sz="900" b="0"/>
              <a:t>  CCA DTC target/actuals and DFMAT plans</a:t>
            </a:r>
          </a:p>
          <a:p>
            <a:r>
              <a:rPr lang="en-US" sz="900" b="0"/>
              <a:t>  Test concept / Risk mitigation plan</a:t>
            </a:r>
          </a:p>
          <a:p>
            <a:r>
              <a:rPr lang="en-US" sz="900" u="sng"/>
              <a:t>Hardware</a:t>
            </a:r>
          </a:p>
          <a:p>
            <a:r>
              <a:rPr lang="en-US" sz="900" b="0"/>
              <a:t>  Assembled CCAs</a:t>
            </a:r>
          </a:p>
          <a:p>
            <a:r>
              <a:rPr lang="en-US" sz="900" b="0"/>
              <a:t>  CCA/Box Devel Test equipment &amp; Test SW</a:t>
            </a:r>
          </a:p>
          <a:p>
            <a:r>
              <a:rPr lang="en-US" sz="900" b="0"/>
              <a:t>  CCA/Box Development test plan</a:t>
            </a:r>
          </a:p>
          <a:p>
            <a:r>
              <a:rPr lang="en-US" sz="900" b="0"/>
              <a:t>  Lab equipment for test &amp; troubleshooting</a:t>
            </a:r>
          </a:p>
        </p:txBody>
      </p:sp>
      <p:sp>
        <p:nvSpPr>
          <p:cNvPr id="38936" name="Rectangle 31"/>
          <p:cNvSpPr>
            <a:spLocks noChangeArrowheads="1"/>
          </p:cNvSpPr>
          <p:nvPr/>
        </p:nvSpPr>
        <p:spPr bwMode="auto">
          <a:xfrm>
            <a:off x="6519863" y="2396649"/>
            <a:ext cx="233910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dirty="0"/>
          </a:p>
          <a:p>
            <a:pPr eaLnBrk="0" hangingPunct="0">
              <a:buFontTx/>
              <a:buAutoNum type="arabicPeriod"/>
              <a:tabLst>
                <a:tab pos="342900" algn="l"/>
              </a:tabLst>
            </a:pPr>
            <a:r>
              <a:rPr lang="en-US" sz="900" b="0" dirty="0">
                <a:cs typeface="Times New Roman" pitchFamily="18" charset="0"/>
              </a:rPr>
              <a:t>Document Test results project file –</a:t>
            </a:r>
          </a:p>
          <a:p>
            <a:pPr eaLnBrk="0" hangingPunct="0">
              <a:tabLst>
                <a:tab pos="342900" algn="l"/>
              </a:tabLst>
            </a:pPr>
            <a:r>
              <a:rPr lang="en-US" sz="900" b="0" dirty="0">
                <a:cs typeface="Times New Roman" pitchFamily="18" charset="0"/>
              </a:rPr>
              <a:t>	spread sheet or memo</a:t>
            </a:r>
            <a:endParaRPr lang="en-US" sz="900" b="0" dirty="0"/>
          </a:p>
          <a:p>
            <a:pPr eaLnBrk="0" hangingPunct="0">
              <a:buFontTx/>
              <a:buAutoNum type="arabicPeriod"/>
              <a:tabLst>
                <a:tab pos="342900" algn="l"/>
              </a:tabLst>
            </a:pPr>
            <a:r>
              <a:rPr lang="en-US" sz="900" b="0" dirty="0">
                <a:cs typeface="Times New Roman" pitchFamily="18" charset="0"/>
              </a:rPr>
              <a:t>Document Test coverage and test limits </a:t>
            </a:r>
          </a:p>
          <a:p>
            <a:pPr lvl="1" eaLnBrk="0" hangingPunct="0">
              <a:tabLst>
                <a:tab pos="342900" algn="l"/>
              </a:tabLst>
            </a:pPr>
            <a:r>
              <a:rPr lang="en-US" sz="900" b="0" dirty="0">
                <a:cs typeface="Times New Roman" pitchFamily="18" charset="0"/>
              </a:rPr>
              <a:t>project file</a:t>
            </a:r>
          </a:p>
          <a:p>
            <a:pPr eaLnBrk="0" hangingPunct="0">
              <a:buFontTx/>
              <a:buAutoNum type="arabicPeriod"/>
              <a:tabLst>
                <a:tab pos="342900" algn="l"/>
              </a:tabLst>
            </a:pPr>
            <a:r>
              <a:rPr lang="en-US" sz="900" b="0" dirty="0"/>
              <a:t>Risk Mitigation test report – if needed </a:t>
            </a:r>
          </a:p>
          <a:p>
            <a:pPr lvl="1" eaLnBrk="0" hangingPunct="0">
              <a:tabLst>
                <a:tab pos="342900" algn="l"/>
              </a:tabLst>
            </a:pPr>
            <a:r>
              <a:rPr lang="en-US" sz="900" b="0" dirty="0"/>
              <a:t>project memo</a:t>
            </a:r>
          </a:p>
          <a:p>
            <a:pPr eaLnBrk="0" hangingPunct="0">
              <a:buFontTx/>
              <a:buAutoNum type="arabicPeriod"/>
              <a:tabLst>
                <a:tab pos="342900" algn="l"/>
              </a:tabLst>
            </a:pPr>
            <a:r>
              <a:rPr lang="en-US" sz="900" b="0" dirty="0">
                <a:cs typeface="Times New Roman" pitchFamily="18" charset="0"/>
              </a:rPr>
              <a:t>Board test procedure document </a:t>
            </a:r>
          </a:p>
          <a:p>
            <a:pPr lvl="1" eaLnBrk="0" hangingPunct="0">
              <a:tabLst>
                <a:tab pos="342900" algn="l"/>
              </a:tabLst>
            </a:pPr>
            <a:r>
              <a:rPr lang="en-US" sz="900" b="0" dirty="0">
                <a:cs typeface="Times New Roman" pitchFamily="18" charset="0"/>
              </a:rPr>
              <a:t>(E Release</a:t>
            </a:r>
            <a:r>
              <a:rPr lang="en-US" sz="900" b="0" dirty="0" smtClean="0">
                <a:cs typeface="Times New Roman" pitchFamily="18" charset="0"/>
              </a:rPr>
              <a:t>)</a:t>
            </a:r>
          </a:p>
          <a:p>
            <a:pPr marL="228600" indent="-228600" eaLnBrk="0" hangingPunct="0">
              <a:buFont typeface="+mj-lt"/>
              <a:buAutoNum type="arabicPeriod"/>
              <a:tabLst>
                <a:tab pos="342900" algn="l"/>
              </a:tabLst>
            </a:pPr>
            <a:r>
              <a:rPr lang="en-US" sz="900" b="0" dirty="0" smtClean="0">
                <a:cs typeface="Times New Roman" pitchFamily="18" charset="0"/>
              </a:rPr>
              <a:t>HV Altitude test reports (E Release)</a:t>
            </a:r>
            <a:endParaRPr lang="en-US" sz="900" b="0" dirty="0"/>
          </a:p>
        </p:txBody>
      </p:sp>
      <p:sp>
        <p:nvSpPr>
          <p:cNvPr id="38937" name="Action Button: Back or Previous 24">
            <a:hlinkClick r:id="rId4" action="ppaction://hlinksldjump" highlightClick="1"/>
          </p:cNvPr>
          <p:cNvSpPr>
            <a:spLocks noChangeArrowheads="1"/>
          </p:cNvSpPr>
          <p:nvPr/>
        </p:nvSpPr>
        <p:spPr bwMode="auto">
          <a:xfrm>
            <a:off x="720725" y="5749925"/>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38938" name="TextBox 25"/>
          <p:cNvSpPr txBox="1">
            <a:spLocks noChangeArrowheads="1"/>
          </p:cNvSpPr>
          <p:nvPr/>
        </p:nvSpPr>
        <p:spPr bwMode="auto">
          <a:xfrm>
            <a:off x="387350" y="52022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8939" name="Action Button: Forward or Next 26">
            <a:hlinkClick r:id="rId5" action="ppaction://hlinksldjump" highlightClick="1"/>
          </p:cNvPr>
          <p:cNvSpPr>
            <a:spLocks noChangeArrowheads="1"/>
          </p:cNvSpPr>
          <p:nvPr/>
        </p:nvSpPr>
        <p:spPr bwMode="auto">
          <a:xfrm>
            <a:off x="7546975" y="5664200"/>
            <a:ext cx="509588"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38940" name="TextBox 27"/>
          <p:cNvSpPr txBox="1">
            <a:spLocks noChangeArrowheads="1"/>
          </p:cNvSpPr>
          <p:nvPr/>
        </p:nvSpPr>
        <p:spPr bwMode="auto">
          <a:xfrm>
            <a:off x="7105650" y="51863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56" t="26776" r="33068" b="13954"/>
          <a:stretch/>
        </p:blipFill>
        <p:spPr bwMode="auto">
          <a:xfrm>
            <a:off x="1098919" y="142875"/>
            <a:ext cx="7225064" cy="651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091796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1987" name="Content Placeholder 2"/>
          <p:cNvGraphicFramePr>
            <a:graphicFrameLocks noGrp="1" noChangeAspect="1"/>
          </p:cNvGraphicFramePr>
          <p:nvPr>
            <p:ph idx="1"/>
          </p:nvPr>
        </p:nvGraphicFramePr>
        <p:xfrm>
          <a:off x="260350" y="1095375"/>
          <a:ext cx="8404225" cy="6715125"/>
        </p:xfrm>
        <a:graphic>
          <a:graphicData uri="http://schemas.openxmlformats.org/presentationml/2006/ole">
            <mc:AlternateContent xmlns:mc="http://schemas.openxmlformats.org/markup-compatibility/2006">
              <mc:Choice xmlns:v="urn:schemas-microsoft-com:vml" Requires="v">
                <p:oleObj spid="_x0000_s42075" name="Macro-Enabled Template" r:id="rId3" imgW="6240786" imgH="4986198" progId="Word.DocumentMacroEnabled.12">
                  <p:embed/>
                </p:oleObj>
              </mc:Choice>
              <mc:Fallback>
                <p:oleObj name="Macro-Enabled Template" r:id="rId3" imgW="6240786" imgH="4986198"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1095375"/>
                        <a:ext cx="8404225" cy="671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3011" name="Content Placeholder 2"/>
          <p:cNvGraphicFramePr>
            <a:graphicFrameLocks noGrp="1" noChangeAspect="1"/>
          </p:cNvGraphicFramePr>
          <p:nvPr>
            <p:ph idx="1"/>
            <p:extLst>
              <p:ext uri="{D42A27DB-BD31-4B8C-83A1-F6EECF244321}">
                <p14:modId xmlns:p14="http://schemas.microsoft.com/office/powerpoint/2010/main" val="846158165"/>
              </p:ext>
            </p:extLst>
          </p:nvPr>
        </p:nvGraphicFramePr>
        <p:xfrm>
          <a:off x="312738" y="863600"/>
          <a:ext cx="8691562" cy="6108700"/>
        </p:xfrm>
        <a:graphic>
          <a:graphicData uri="http://schemas.openxmlformats.org/presentationml/2006/ole">
            <mc:AlternateContent xmlns:mc="http://schemas.openxmlformats.org/markup-compatibility/2006">
              <mc:Choice xmlns:v="urn:schemas-microsoft-com:vml" Requires="v">
                <p:oleObj spid="_x0000_s43104" name="Macro-Enabled Template" r:id="rId3" imgW="6229217" imgH="5604700" progId="Word.DocumentMacroEnabled.12">
                  <p:embed/>
                </p:oleObj>
              </mc:Choice>
              <mc:Fallback>
                <p:oleObj name="Macro-Enabled Template" r:id="rId3" imgW="6229217" imgH="56047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12738" y="863600"/>
                        <a:ext cx="8691562" cy="6108700"/>
                      </a:xfrm>
                      <a:prstGeom prst="rect">
                        <a:avLst/>
                      </a:prstGeom>
                      <a:noFill/>
                      <a:ln>
                        <a:noFill/>
                      </a:ln>
                      <a:extLst/>
                    </p:spPr>
                  </p:pic>
                </p:oleObj>
              </mc:Fallback>
            </mc:AlternateContent>
          </a:graphicData>
        </a:graphic>
      </p:graphicFrame>
      <p:sp>
        <p:nvSpPr>
          <p:cNvPr id="43012" name="Action Button: Back or Previous 2">
            <a:hlinkClick r:id="rId5" action="ppaction://hlinksldjump" highlightClick="1"/>
          </p:cNvPr>
          <p:cNvSpPr>
            <a:spLocks noChangeArrowheads="1"/>
          </p:cNvSpPr>
          <p:nvPr/>
        </p:nvSpPr>
        <p:spPr bwMode="auto">
          <a:xfrm>
            <a:off x="701675" y="616585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3" name="TextBox 3"/>
          <p:cNvSpPr txBox="1">
            <a:spLocks noChangeArrowheads="1"/>
          </p:cNvSpPr>
          <p:nvPr/>
        </p:nvSpPr>
        <p:spPr bwMode="auto">
          <a:xfrm>
            <a:off x="1276350" y="61944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3014" name="Action Button: Forward or Next 2">
            <a:hlinkClick r:id="rId7" action="ppaction://hlinksldjump" highlightClick="1"/>
          </p:cNvPr>
          <p:cNvSpPr>
            <a:spLocks noChangeArrowheads="1"/>
          </p:cNvSpPr>
          <p:nvPr/>
        </p:nvSpPr>
        <p:spPr bwMode="auto">
          <a:xfrm>
            <a:off x="7594600" y="6105525"/>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5" name="TextBox 30"/>
          <p:cNvSpPr txBox="1">
            <a:spLocks noChangeArrowheads="1"/>
          </p:cNvSpPr>
          <p:nvPr/>
        </p:nvSpPr>
        <p:spPr bwMode="auto">
          <a:xfrm>
            <a:off x="6203950" y="61579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6 – System Integration</a:t>
            </a:r>
            <a:br>
              <a:rPr lang="en-US" sz="3200" smtClean="0"/>
            </a:br>
            <a:r>
              <a:rPr lang="en-US" sz="3200" smtClean="0"/>
              <a:t>and SOF Work Packages</a:t>
            </a:r>
            <a:endParaRPr lang="en-US" sz="3200" b="1" smtClean="0"/>
          </a:p>
        </p:txBody>
      </p:sp>
      <p:sp>
        <p:nvSpPr>
          <p:cNvPr id="4403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403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flipV="1">
            <a:off x="1353344" y="608467"/>
            <a:ext cx="6703219" cy="398463"/>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9155" name="Rectangle 3"/>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9156" name="Rectangle 4"/>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49157" name="Text Box 6"/>
          <p:cNvSpPr txBox="1">
            <a:spLocks noChangeArrowheads="1"/>
          </p:cNvSpPr>
          <p:nvPr/>
        </p:nvSpPr>
        <p:spPr bwMode="auto">
          <a:xfrm>
            <a:off x="914400" y="1524000"/>
            <a:ext cx="877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49158" name="Text Box 7"/>
          <p:cNvSpPr txBox="1">
            <a:spLocks noChangeArrowheads="1"/>
          </p:cNvSpPr>
          <p:nvPr/>
        </p:nvSpPr>
        <p:spPr bwMode="auto">
          <a:xfrm>
            <a:off x="3657600" y="1447800"/>
            <a:ext cx="1476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49159" name="Text Box 8"/>
          <p:cNvSpPr txBox="1">
            <a:spLocks noChangeArrowheads="1"/>
          </p:cNvSpPr>
          <p:nvPr/>
        </p:nvSpPr>
        <p:spPr bwMode="auto">
          <a:xfrm>
            <a:off x="6248400" y="1447800"/>
            <a:ext cx="1544638" cy="369888"/>
          </a:xfrm>
          <a:prstGeom prst="rect">
            <a:avLst/>
          </a:prstGeom>
          <a:solidFill>
            <a:schemeClr val="accent2"/>
          </a:solidFill>
          <a:ln w="9525">
            <a:solidFill>
              <a:srgbClr val="030101"/>
            </a:solidFill>
            <a:miter lim="800000"/>
            <a:headEnd/>
            <a:tailEnd/>
          </a:ln>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49160" name="Rectangle 9"/>
          <p:cNvSpPr>
            <a:spLocks noChangeArrowheads="1"/>
          </p:cNvSpPr>
          <p:nvPr/>
        </p:nvSpPr>
        <p:spPr bwMode="auto">
          <a:xfrm>
            <a:off x="1247775" y="457200"/>
            <a:ext cx="6733851" cy="457200"/>
          </a:xfrm>
          <a:prstGeom prst="rect">
            <a:avLst/>
          </a:prstGeom>
          <a:solidFill>
            <a:schemeClr val="accent2"/>
          </a:solidFill>
          <a:ln w="9525" algn="ctr">
            <a:solidFill>
              <a:schemeClr val="tx1"/>
            </a:solidFill>
            <a:miter lim="800000"/>
            <a:headEnd/>
            <a:tailEnd/>
          </a:ln>
        </p:spPr>
        <p:txBody>
          <a:bodyPr wrap="none" anchor="ctr"/>
          <a:lstStyle/>
          <a:p>
            <a:pPr algn="ctr"/>
            <a:r>
              <a:rPr lang="en-US" sz="2000" dirty="0">
                <a:solidFill>
                  <a:schemeClr val="bg1"/>
                </a:solidFill>
              </a:rPr>
              <a:t> System Integration and SOF – Design Turn [PDVT</a:t>
            </a:r>
            <a:r>
              <a:rPr lang="en-US" sz="2000" dirty="0" smtClean="0">
                <a:solidFill>
                  <a:schemeClr val="bg1"/>
                </a:solidFill>
              </a:rPr>
              <a:t>] </a:t>
            </a:r>
            <a:r>
              <a:rPr lang="en-US" sz="1400" dirty="0" smtClean="0">
                <a:solidFill>
                  <a:schemeClr val="bg1"/>
                </a:solidFill>
              </a:rPr>
              <a:t>WP33</a:t>
            </a:r>
            <a:endParaRPr lang="en-US" sz="2000" dirty="0">
              <a:solidFill>
                <a:schemeClr val="bg1"/>
              </a:solidFill>
            </a:endParaRPr>
          </a:p>
        </p:txBody>
      </p:sp>
      <p:sp>
        <p:nvSpPr>
          <p:cNvPr id="49161"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2"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4"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9"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0"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1" name="Text Box 20"/>
          <p:cNvSpPr txBox="1">
            <a:spLocks noChangeArrowheads="1"/>
          </p:cNvSpPr>
          <p:nvPr/>
        </p:nvSpPr>
        <p:spPr bwMode="auto">
          <a:xfrm>
            <a:off x="3124200" y="5181600"/>
            <a:ext cx="2286000" cy="83099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marL="171450" indent="-171450" eaLnBrk="1" hangingPunct="1">
              <a:buFontTx/>
              <a:buChar char="-"/>
            </a:pPr>
            <a:r>
              <a:rPr lang="en-US" sz="1200" b="0" dirty="0" smtClean="0"/>
              <a:t>PDVT (520)</a:t>
            </a:r>
          </a:p>
          <a:p>
            <a:pPr marL="171450" indent="-171450" eaLnBrk="1" hangingPunct="1">
              <a:buFontTx/>
              <a:buChar char="-"/>
            </a:pPr>
            <a:r>
              <a:rPr lang="en-US" sz="1200" b="0" dirty="0" smtClean="0">
                <a:solidFill>
                  <a:srgbClr val="00B050"/>
                </a:solidFill>
              </a:rPr>
              <a:t>PACT (40)</a:t>
            </a:r>
          </a:p>
          <a:p>
            <a:pPr marL="171450" indent="-171450" eaLnBrk="1" hangingPunct="1">
              <a:buFontTx/>
              <a:buChar char="-"/>
            </a:pPr>
            <a:r>
              <a:rPr lang="en-US" sz="1200" b="0" dirty="0" smtClean="0">
                <a:solidFill>
                  <a:srgbClr val="FF3300"/>
                </a:solidFill>
              </a:rPr>
              <a:t>EE Tech (40)</a:t>
            </a:r>
            <a:endParaRPr lang="en-US" sz="1200" b="0" dirty="0">
              <a:solidFill>
                <a:srgbClr val="FF3300"/>
              </a:solidFill>
            </a:endParaRPr>
          </a:p>
        </p:txBody>
      </p:sp>
      <p:sp>
        <p:nvSpPr>
          <p:cNvPr id="49172" name="Rectangle 26"/>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49173" name="Line 27"/>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Rectangle 29"/>
          <p:cNvSpPr>
            <a:spLocks noChangeArrowheads="1"/>
          </p:cNvSpPr>
          <p:nvPr/>
        </p:nvSpPr>
        <p:spPr bwMode="auto">
          <a:xfrm>
            <a:off x="6248400" y="2232771"/>
            <a:ext cx="26035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buFontTx/>
              <a:buAutoNum type="arabicPeriod"/>
              <a:tabLst>
                <a:tab pos="342900" algn="l"/>
              </a:tabLst>
            </a:pPr>
            <a:r>
              <a:rPr lang="en-US" sz="900" b="0" dirty="0">
                <a:cs typeface="Times New Roman" pitchFamily="18" charset="0"/>
              </a:rPr>
              <a:t>Problem reports under configuration </a:t>
            </a:r>
            <a:endParaRPr lang="en-US" sz="900" b="0" dirty="0" smtClean="0">
              <a:cs typeface="Times New Roman" pitchFamily="18" charset="0"/>
            </a:endParaRPr>
          </a:p>
          <a:p>
            <a:pPr eaLnBrk="0" hangingPunct="0">
              <a:tabLst>
                <a:tab pos="342900" algn="l"/>
              </a:tabLst>
            </a:pPr>
            <a:r>
              <a:rPr lang="en-US" sz="900" b="0" dirty="0">
                <a:cs typeface="Times New Roman" pitchFamily="18" charset="0"/>
              </a:rPr>
              <a:t> </a:t>
            </a:r>
            <a:r>
              <a:rPr lang="en-US" sz="900" b="0" dirty="0" smtClean="0">
                <a:cs typeface="Times New Roman" pitchFamily="18" charset="0"/>
              </a:rPr>
              <a:t>    control clear quest</a:t>
            </a:r>
          </a:p>
          <a:p>
            <a:pPr marL="228600" indent="-228600" eaLnBrk="0" hangingPunct="0">
              <a:buFont typeface="+mj-lt"/>
              <a:buAutoNum type="arabicPeriod" startAt="2"/>
              <a:tabLst>
                <a:tab pos="342900" algn="l"/>
              </a:tabLst>
            </a:pPr>
            <a:r>
              <a:rPr lang="en-US" sz="900" b="0" dirty="0" smtClean="0">
                <a:cs typeface="Times New Roman" pitchFamily="18" charset="0"/>
              </a:rPr>
              <a:t>Updated </a:t>
            </a:r>
            <a:r>
              <a:rPr lang="en-US" sz="900" b="0" dirty="0">
                <a:cs typeface="Times New Roman" pitchFamily="18" charset="0"/>
              </a:rPr>
              <a:t>CCA  schematic – as </a:t>
            </a:r>
            <a:r>
              <a:rPr lang="en-US" sz="900" b="0" dirty="0" smtClean="0">
                <a:cs typeface="Times New Roman" pitchFamily="18" charset="0"/>
              </a:rPr>
              <a:t>required</a:t>
            </a:r>
          </a:p>
          <a:p>
            <a:pPr lvl="1" eaLnBrk="0" hangingPunct="0">
              <a:tabLst>
                <a:tab pos="342900" algn="l"/>
              </a:tabLst>
            </a:pPr>
            <a:r>
              <a:rPr lang="en-US" sz="900" b="0" dirty="0" smtClean="0">
                <a:cs typeface="Times New Roman" pitchFamily="18" charset="0"/>
              </a:rPr>
              <a:t>– EO release for </a:t>
            </a:r>
            <a:r>
              <a:rPr lang="en-US" sz="900" b="0" dirty="0" err="1" smtClean="0">
                <a:cs typeface="Times New Roman" pitchFamily="18" charset="0"/>
              </a:rPr>
              <a:t>qual</a:t>
            </a:r>
            <a:endParaRPr lang="en-US" sz="900" b="0" dirty="0" smtClean="0"/>
          </a:p>
          <a:p>
            <a:pPr marL="228600" indent="-228600" eaLnBrk="0" hangingPunct="0">
              <a:buFont typeface="+mj-lt"/>
              <a:buAutoNum type="arabicPeriod" startAt="3"/>
              <a:tabLst>
                <a:tab pos="342900" algn="l"/>
              </a:tabLst>
            </a:pPr>
            <a:r>
              <a:rPr lang="en-US" sz="900" b="0" dirty="0" smtClean="0">
                <a:cs typeface="Times New Roman" pitchFamily="18" charset="0"/>
              </a:rPr>
              <a:t>Update </a:t>
            </a:r>
            <a:r>
              <a:rPr lang="en-US" sz="900" b="0" dirty="0">
                <a:cs typeface="Times New Roman" pitchFamily="18" charset="0"/>
              </a:rPr>
              <a:t>CCA BOM – as required </a:t>
            </a:r>
            <a:endParaRPr lang="en-US" sz="900" b="0" dirty="0" smtClean="0">
              <a:cs typeface="Times New Roman" pitchFamily="18" charset="0"/>
            </a:endParaRPr>
          </a:p>
          <a:p>
            <a:pPr lvl="1" eaLnBrk="0" hangingPunct="0">
              <a:tabLst>
                <a:tab pos="342900" algn="l"/>
              </a:tabLst>
            </a:pPr>
            <a:r>
              <a:rPr lang="en-US" sz="900" b="0" dirty="0" smtClean="0">
                <a:cs typeface="Times New Roman" pitchFamily="18" charset="0"/>
              </a:rPr>
              <a:t>– EO release for </a:t>
            </a:r>
            <a:r>
              <a:rPr lang="en-US" sz="900" b="0" dirty="0" err="1" smtClean="0">
                <a:cs typeface="Times New Roman" pitchFamily="18" charset="0"/>
              </a:rPr>
              <a:t>qual</a:t>
            </a:r>
            <a:endParaRPr lang="en-US" sz="900" b="0" dirty="0" smtClean="0"/>
          </a:p>
          <a:p>
            <a:pPr eaLnBrk="0" hangingPunct="0">
              <a:buFontTx/>
              <a:buAutoNum type="arabicPeriod" startAt="3"/>
              <a:tabLst>
                <a:tab pos="342900" algn="l"/>
              </a:tabLst>
            </a:pPr>
            <a:r>
              <a:rPr lang="en-US" sz="900" b="0" dirty="0" smtClean="0">
                <a:cs typeface="Times New Roman" pitchFamily="18" charset="0"/>
              </a:rPr>
              <a:t>Update </a:t>
            </a:r>
            <a:r>
              <a:rPr lang="en-US" sz="900" b="0" dirty="0">
                <a:cs typeface="Times New Roman" pitchFamily="18" charset="0"/>
              </a:rPr>
              <a:t>CCA Assembly Drawing – as required </a:t>
            </a:r>
            <a:endParaRPr lang="en-US" sz="900" b="0" dirty="0" smtClean="0">
              <a:cs typeface="Times New Roman" pitchFamily="18" charset="0"/>
            </a:endParaRPr>
          </a:p>
          <a:p>
            <a:pPr lvl="1" eaLnBrk="0" hangingPunct="0">
              <a:tabLst>
                <a:tab pos="342900" algn="l"/>
              </a:tabLst>
            </a:pPr>
            <a:r>
              <a:rPr lang="en-US" sz="900" b="0" dirty="0" smtClean="0">
                <a:cs typeface="Times New Roman" pitchFamily="18" charset="0"/>
              </a:rPr>
              <a:t>– </a:t>
            </a:r>
            <a:r>
              <a:rPr lang="en-US" sz="900" b="0" dirty="0">
                <a:cs typeface="Times New Roman" pitchFamily="18" charset="0"/>
              </a:rPr>
              <a:t>EO release for </a:t>
            </a:r>
            <a:r>
              <a:rPr lang="en-US" sz="900" b="0" dirty="0" err="1">
                <a:cs typeface="Times New Roman" pitchFamily="18" charset="0"/>
              </a:rPr>
              <a:t>qual</a:t>
            </a:r>
            <a:endParaRPr lang="en-US" sz="900" b="0" dirty="0"/>
          </a:p>
          <a:p>
            <a:pPr eaLnBrk="0" hangingPunct="0">
              <a:buFontTx/>
              <a:buAutoNum type="arabicPeriod" startAt="3"/>
              <a:tabLst>
                <a:tab pos="342900" algn="l"/>
              </a:tabLst>
            </a:pPr>
            <a:r>
              <a:rPr lang="en-US" sz="900" b="0" dirty="0" err="1">
                <a:cs typeface="Times New Roman" pitchFamily="18" charset="0"/>
              </a:rPr>
              <a:t>DFx</a:t>
            </a:r>
            <a:r>
              <a:rPr lang="en-US" sz="900" b="0" dirty="0">
                <a:cs typeface="Times New Roman" pitchFamily="18" charset="0"/>
              </a:rPr>
              <a:t> (M,A,T) at Box level report</a:t>
            </a:r>
          </a:p>
          <a:p>
            <a:pPr lvl="1" eaLnBrk="0" hangingPunct="0">
              <a:tabLst>
                <a:tab pos="342900" algn="l"/>
              </a:tabLst>
            </a:pPr>
            <a:r>
              <a:rPr lang="en-US" sz="900" b="0" dirty="0">
                <a:cs typeface="Times New Roman" pitchFamily="18" charset="0"/>
              </a:rPr>
              <a:t> review project memo with MFG WP</a:t>
            </a:r>
            <a:endParaRPr lang="en-US" sz="900" b="0" dirty="0"/>
          </a:p>
          <a:p>
            <a:pPr eaLnBrk="0" hangingPunct="0">
              <a:buFontTx/>
              <a:buAutoNum type="arabicPeriod" startAt="3"/>
              <a:tabLst>
                <a:tab pos="342900" algn="l"/>
              </a:tabLst>
            </a:pPr>
            <a:r>
              <a:rPr lang="en-US" sz="900" b="0" dirty="0">
                <a:cs typeface="Times New Roman" pitchFamily="18" charset="0"/>
              </a:rPr>
              <a:t>Updated HRD, EO release new </a:t>
            </a:r>
            <a:r>
              <a:rPr lang="en-US" sz="900" b="0" dirty="0" smtClean="0">
                <a:cs typeface="Times New Roman" pitchFamily="18" charset="0"/>
              </a:rPr>
              <a:t>REV</a:t>
            </a:r>
          </a:p>
          <a:p>
            <a:pPr eaLnBrk="0" hangingPunct="0">
              <a:buFontTx/>
              <a:buAutoNum type="arabicPeriod" startAt="3"/>
              <a:tabLst>
                <a:tab pos="342900" algn="l"/>
              </a:tabLst>
            </a:pPr>
            <a:r>
              <a:rPr lang="en-US" sz="900" b="0" dirty="0"/>
              <a:t>Updated 2D &amp; 3D HV analyses – as required  </a:t>
            </a:r>
            <a:r>
              <a:rPr lang="en-US" sz="900" b="0" dirty="0" smtClean="0"/>
              <a:t> (</a:t>
            </a:r>
            <a:r>
              <a:rPr lang="en-US" sz="900" b="0" dirty="0"/>
              <a:t>E Release)</a:t>
            </a:r>
          </a:p>
          <a:p>
            <a:pPr eaLnBrk="0" hangingPunct="0">
              <a:buFontTx/>
              <a:buAutoNum type="arabicPeriod" startAt="3"/>
              <a:tabLst>
                <a:tab pos="342900" algn="l"/>
              </a:tabLst>
            </a:pPr>
            <a:r>
              <a:rPr lang="en-US" sz="900" b="0" dirty="0"/>
              <a:t>Updated  HV Altitude test reports – as required  (E Release)</a:t>
            </a:r>
          </a:p>
          <a:p>
            <a:pPr eaLnBrk="0" hangingPunct="0">
              <a:buFontTx/>
              <a:buAutoNum type="arabicPeriod" startAt="3"/>
              <a:tabLst>
                <a:tab pos="342900" algn="l"/>
              </a:tabLst>
            </a:pPr>
            <a:endParaRPr lang="en-US" sz="900" b="0" dirty="0"/>
          </a:p>
        </p:txBody>
      </p:sp>
      <p:sp>
        <p:nvSpPr>
          <p:cNvPr id="49175" name="Text Box 22"/>
          <p:cNvSpPr txBox="1">
            <a:spLocks noChangeArrowheads="1"/>
          </p:cNvSpPr>
          <p:nvPr/>
        </p:nvSpPr>
        <p:spPr bwMode="auto">
          <a:xfrm>
            <a:off x="142875" y="2571750"/>
            <a:ext cx="22098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Design requirements updates causing Design turns in CCAs</a:t>
            </a:r>
            <a:r>
              <a:rPr lang="en-US" sz="900" u="sng"/>
              <a:t> </a:t>
            </a:r>
          </a:p>
          <a:p>
            <a:pPr eaLnBrk="1" hangingPunct="1">
              <a:spcBef>
                <a:spcPct val="50000"/>
              </a:spcBef>
            </a:pPr>
            <a:r>
              <a:rPr lang="en-US" sz="900" u="sng"/>
              <a:t>Design Documentation</a:t>
            </a:r>
          </a:p>
          <a:p>
            <a:pPr eaLnBrk="1" hangingPunct="1">
              <a:spcBef>
                <a:spcPct val="50000"/>
              </a:spcBef>
            </a:pPr>
            <a:r>
              <a:rPr lang="en-US" sz="900" b="0"/>
              <a:t>Updated Hardware Allocation from System</a:t>
            </a:r>
            <a:r>
              <a:rPr lang="en-US" sz="900" u="sng"/>
              <a:t> Hardware</a:t>
            </a:r>
          </a:p>
          <a:p>
            <a:pPr eaLnBrk="1" hangingPunct="1"/>
            <a:r>
              <a:rPr lang="en-US" sz="900" b="0"/>
              <a:t>SOF CCA Build 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49176" name="Text Box 24"/>
          <p:cNvSpPr txBox="1">
            <a:spLocks noChangeArrowheads="1"/>
          </p:cNvSpPr>
          <p:nvPr/>
        </p:nvSpPr>
        <p:spPr bwMode="auto">
          <a:xfrm>
            <a:off x="2438400" y="2143125"/>
            <a:ext cx="38100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Test</a:t>
            </a:r>
          </a:p>
          <a:p>
            <a:pPr eaLnBrk="1" hangingPunct="1"/>
            <a:r>
              <a:rPr lang="en-US" sz="900" b="0" dirty="0"/>
              <a:t>Support SOF testing as required</a:t>
            </a:r>
          </a:p>
          <a:p>
            <a:pPr eaLnBrk="1" hangingPunct="1"/>
            <a:r>
              <a:rPr lang="en-US" sz="900" u="sng" dirty="0"/>
              <a:t>Reviews </a:t>
            </a:r>
          </a:p>
          <a:p>
            <a:pPr eaLnBrk="1" hangingPunct="1"/>
            <a:r>
              <a:rPr lang="en-US" sz="900" b="0" dirty="0"/>
              <a:t>Support System review and validation of changes (60)</a:t>
            </a:r>
          </a:p>
          <a:p>
            <a:pPr eaLnBrk="1" hangingPunct="1"/>
            <a:r>
              <a:rPr lang="en-US" sz="900" b="0" dirty="0"/>
              <a:t>Support peer review of test results</a:t>
            </a:r>
          </a:p>
          <a:p>
            <a:pPr eaLnBrk="1" hangingPunct="1"/>
            <a:r>
              <a:rPr lang="en-US" sz="900" b="0" dirty="0"/>
              <a:t>Hold CCA PRR (60) </a:t>
            </a:r>
          </a:p>
          <a:p>
            <a:pPr eaLnBrk="1" hangingPunct="1"/>
            <a:r>
              <a:rPr lang="en-US" sz="900" u="sng" dirty="0"/>
              <a:t>Documents</a:t>
            </a:r>
          </a:p>
          <a:p>
            <a:pPr eaLnBrk="1" hangingPunct="1"/>
            <a:r>
              <a:rPr lang="en-US" sz="900" b="0" dirty="0"/>
              <a:t>Create, update and resolve Problem reports (120)</a:t>
            </a:r>
          </a:p>
          <a:p>
            <a:pPr eaLnBrk="1" hangingPunct="1"/>
            <a:r>
              <a:rPr lang="en-US" sz="900" b="0" dirty="0"/>
              <a:t>Update design documentation: </a:t>
            </a:r>
          </a:p>
          <a:p>
            <a:pPr eaLnBrk="1" hangingPunct="1"/>
            <a:r>
              <a:rPr lang="en-US" sz="900" b="0" dirty="0"/>
              <a:t>     schematics, BOM, stability and transient analysis, </a:t>
            </a:r>
            <a:r>
              <a:rPr lang="en-US" sz="900" b="0" dirty="0" err="1"/>
              <a:t>derating</a:t>
            </a:r>
            <a:r>
              <a:rPr lang="en-US" sz="900" b="0" dirty="0"/>
              <a:t>,</a:t>
            </a:r>
          </a:p>
          <a:p>
            <a:pPr eaLnBrk="1" hangingPunct="1"/>
            <a:r>
              <a:rPr lang="en-US" sz="900" b="0" dirty="0"/>
              <a:t>     updated requirements (120)</a:t>
            </a:r>
          </a:p>
          <a:p>
            <a:pPr eaLnBrk="1" hangingPunct="1"/>
            <a:r>
              <a:rPr lang="en-US" sz="900" b="0" dirty="0"/>
              <a:t>Update CCA Test Procedure, as necessary (40)</a:t>
            </a:r>
          </a:p>
          <a:p>
            <a:pPr eaLnBrk="1" hangingPunct="1"/>
            <a:r>
              <a:rPr lang="en-US" sz="900" b="0" dirty="0"/>
              <a:t>Update HRD, as required (40</a:t>
            </a:r>
            <a:r>
              <a:rPr lang="en-US" sz="900" b="0" dirty="0" smtClean="0"/>
              <a:t>)</a:t>
            </a:r>
          </a:p>
          <a:p>
            <a:pPr eaLnBrk="1" hangingPunct="1"/>
            <a:r>
              <a:rPr lang="en-US" sz="900" b="0" dirty="0"/>
              <a:t>Update 2D &amp; 3D HV analysis (40/40)</a:t>
            </a:r>
          </a:p>
          <a:p>
            <a:pPr eaLnBrk="1" hangingPunct="1"/>
            <a:r>
              <a:rPr lang="en-US" sz="900" b="0" dirty="0"/>
              <a:t>Update PWB, CCA, Component, </a:t>
            </a:r>
            <a:r>
              <a:rPr lang="en-US" sz="900" b="0" dirty="0" err="1"/>
              <a:t>Assy</a:t>
            </a:r>
            <a:r>
              <a:rPr lang="en-US" sz="900" b="0" dirty="0"/>
              <a:t>, &amp; Box Level HV altitude tests </a:t>
            </a:r>
            <a:r>
              <a:rPr lang="en-US" sz="900" b="0" dirty="0" smtClean="0"/>
              <a:t>  </a:t>
            </a:r>
          </a:p>
          <a:p>
            <a:pPr eaLnBrk="1" hangingPunct="1"/>
            <a:r>
              <a:rPr lang="en-US" sz="900" b="0" dirty="0"/>
              <a:t> </a:t>
            </a:r>
            <a:r>
              <a:rPr lang="en-US" sz="900" b="0" dirty="0" smtClean="0"/>
              <a:t>  (</a:t>
            </a:r>
            <a:r>
              <a:rPr lang="en-US" sz="900" b="0" dirty="0"/>
              <a:t>40/</a:t>
            </a:r>
            <a:r>
              <a:rPr lang="en-US" sz="900" b="0" dirty="0">
                <a:solidFill>
                  <a:srgbClr val="FF0000"/>
                </a:solidFill>
              </a:rPr>
              <a:t>40</a:t>
            </a:r>
            <a:r>
              <a:rPr lang="en-US" sz="900" b="0" dirty="0"/>
              <a:t>)</a:t>
            </a:r>
          </a:p>
          <a:p>
            <a:pPr eaLnBrk="1" hangingPunct="1"/>
            <a:endParaRPr lang="en-US" sz="900" b="0" dirty="0"/>
          </a:p>
        </p:txBody>
      </p:sp>
      <p:sp>
        <p:nvSpPr>
          <p:cNvPr id="49177"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49178"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9179"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49180"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2227" name="Content Placeholder 2"/>
          <p:cNvGraphicFramePr>
            <a:graphicFrameLocks noGrp="1" noChangeAspect="1"/>
          </p:cNvGraphicFramePr>
          <p:nvPr>
            <p:ph idx="1"/>
          </p:nvPr>
        </p:nvGraphicFramePr>
        <p:xfrm>
          <a:off x="304800" y="1009650"/>
          <a:ext cx="8391525" cy="7448550"/>
        </p:xfrm>
        <a:graphic>
          <a:graphicData uri="http://schemas.openxmlformats.org/presentationml/2006/ole">
            <mc:AlternateContent xmlns:mc="http://schemas.openxmlformats.org/markup-compatibility/2006">
              <mc:Choice xmlns:v="urn:schemas-microsoft-com:vml" Requires="v">
                <p:oleObj spid="_x0000_s52319" name="Macro-Enabled Template" r:id="rId3" imgW="6229075" imgH="8047441" progId="Word.DocumentMacroEnabled.12">
                  <p:embed/>
                </p:oleObj>
              </mc:Choice>
              <mc:Fallback>
                <p:oleObj name="Macro-Enabled Template" r:id="rId3" imgW="6229075" imgH="8047441"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9650"/>
                        <a:ext cx="8391525" cy="744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2228"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29"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2230"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31"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3251" name="Content Placeholder 2"/>
          <p:cNvGraphicFramePr>
            <a:graphicFrameLocks noGrp="1" noChangeAspect="1"/>
          </p:cNvGraphicFramePr>
          <p:nvPr>
            <p:ph idx="1"/>
            <p:extLst>
              <p:ext uri="{D42A27DB-BD31-4B8C-83A1-F6EECF244321}">
                <p14:modId xmlns:p14="http://schemas.microsoft.com/office/powerpoint/2010/main" val="2272275937"/>
              </p:ext>
            </p:extLst>
          </p:nvPr>
        </p:nvGraphicFramePr>
        <p:xfrm>
          <a:off x="1335088" y="771525"/>
          <a:ext cx="6569075" cy="6191250"/>
        </p:xfrm>
        <a:graphic>
          <a:graphicData uri="http://schemas.openxmlformats.org/presentationml/2006/ole">
            <mc:AlternateContent xmlns:mc="http://schemas.openxmlformats.org/markup-compatibility/2006">
              <mc:Choice xmlns:v="urn:schemas-microsoft-com:vml" Requires="v">
                <p:oleObj spid="_x0000_s53346" name="Macro-Enabled Template" r:id="rId3" imgW="6386468" imgH="6870289" progId="Word.DocumentMacroEnabled.12">
                  <p:embed/>
                </p:oleObj>
              </mc:Choice>
              <mc:Fallback>
                <p:oleObj name="Macro-Enabled Template" r:id="rId3" imgW="6386468" imgH="687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1335088" y="771525"/>
                        <a:ext cx="6569075" cy="6191250"/>
                      </a:xfrm>
                      <a:prstGeom prst="rect">
                        <a:avLst/>
                      </a:prstGeom>
                      <a:noFill/>
                      <a:ln>
                        <a:noFill/>
                      </a:ln>
                      <a:extLst/>
                    </p:spPr>
                  </p:pic>
                </p:oleObj>
              </mc:Fallback>
            </mc:AlternateContent>
          </a:graphicData>
        </a:graphic>
      </p:graphicFrame>
      <p:sp>
        <p:nvSpPr>
          <p:cNvPr id="53252"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3"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3254"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5"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Certification </a:t>
            </a:r>
            <a:br>
              <a:rPr lang="en-US" sz="3200" smtClean="0"/>
            </a:br>
            <a:r>
              <a:rPr lang="en-US" sz="3200" smtClean="0"/>
              <a:t>Work Packages</a:t>
            </a:r>
            <a:endParaRPr lang="en-US" sz="3200" b="1" smtClean="0"/>
          </a:p>
        </p:txBody>
      </p:sp>
      <p:sp>
        <p:nvSpPr>
          <p:cNvPr id="593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9397" name="Action Button: Forward or Next 2">
            <a:hlinkClick r:id="rId4" action="ppaction://hlinksldjump" highlightClick="1"/>
          </p:cNvPr>
          <p:cNvSpPr>
            <a:spLocks noChangeArrowheads="1"/>
          </p:cNvSpPr>
          <p:nvPr/>
        </p:nvSpPr>
        <p:spPr bwMode="auto">
          <a:xfrm>
            <a:off x="7662863" y="5456238"/>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8" name="TextBox 30"/>
          <p:cNvSpPr txBox="1">
            <a:spLocks noChangeArrowheads="1"/>
          </p:cNvSpPr>
          <p:nvPr/>
        </p:nvSpPr>
        <p:spPr bwMode="auto">
          <a:xfrm>
            <a:off x="7221538" y="49784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720850" y="533400"/>
            <a:ext cx="597535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3491" name="Rectangle 2"/>
          <p:cNvSpPr>
            <a:spLocks noChangeArrowheads="1"/>
          </p:cNvSpPr>
          <p:nvPr/>
        </p:nvSpPr>
        <p:spPr bwMode="auto">
          <a:xfrm>
            <a:off x="6248400" y="1447800"/>
            <a:ext cx="14478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63492" name="Rectangle 3"/>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3493" name="Rectangle 4"/>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3494" name="Text Box 5"/>
          <p:cNvSpPr txBox="1">
            <a:spLocks noChangeArrowheads="1"/>
          </p:cNvSpPr>
          <p:nvPr/>
        </p:nvSpPr>
        <p:spPr bwMode="auto">
          <a:xfrm>
            <a:off x="914400" y="1524000"/>
            <a:ext cx="87788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63495" name="Text Box 6"/>
          <p:cNvSpPr txBox="1">
            <a:spLocks noChangeArrowheads="1"/>
          </p:cNvSpPr>
          <p:nvPr/>
        </p:nvSpPr>
        <p:spPr bwMode="auto">
          <a:xfrm>
            <a:off x="3657600" y="1447800"/>
            <a:ext cx="1476375"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63496" name="Text Box 7"/>
          <p:cNvSpPr txBox="1">
            <a:spLocks noChangeArrowheads="1"/>
          </p:cNvSpPr>
          <p:nvPr/>
        </p:nvSpPr>
        <p:spPr bwMode="auto">
          <a:xfrm>
            <a:off x="6248400" y="1447800"/>
            <a:ext cx="15446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63497" name="Rectangle 8"/>
          <p:cNvSpPr>
            <a:spLocks noChangeArrowheads="1"/>
          </p:cNvSpPr>
          <p:nvPr/>
        </p:nvSpPr>
        <p:spPr bwMode="auto">
          <a:xfrm>
            <a:off x="1676400" y="457200"/>
            <a:ext cx="5943600" cy="457200"/>
          </a:xfrm>
          <a:prstGeom prst="rect">
            <a:avLst/>
          </a:prstGeom>
          <a:solidFill>
            <a:schemeClr val="accent2"/>
          </a:solidFill>
          <a:ln w="9525" algn="ctr">
            <a:solidFill>
              <a:schemeClr val="tx1"/>
            </a:solidFill>
            <a:miter lim="800000"/>
            <a:headEnd/>
            <a:tailEnd/>
          </a:ln>
        </p:spPr>
        <p:txBody>
          <a:bodyPr wrap="none" anchor="ctr"/>
          <a:lstStyle/>
          <a:p>
            <a:pPr algn="ctr" eaLnBrk="0" hangingPunct="0"/>
            <a:r>
              <a:rPr lang="en-US" sz="2000" dirty="0">
                <a:solidFill>
                  <a:schemeClr val="bg1"/>
                </a:solidFill>
              </a:rPr>
              <a:t> Certification Phase – Design Turn [PDVT</a:t>
            </a:r>
            <a:r>
              <a:rPr lang="en-US" sz="2000" dirty="0" smtClean="0">
                <a:solidFill>
                  <a:schemeClr val="bg1"/>
                </a:solidFill>
              </a:rPr>
              <a:t>] </a:t>
            </a:r>
            <a:r>
              <a:rPr lang="en-US" sz="1400" dirty="0" smtClean="0">
                <a:solidFill>
                  <a:schemeClr val="bg1"/>
                </a:solidFill>
              </a:rPr>
              <a:t>WP44</a:t>
            </a:r>
            <a:endParaRPr lang="en-US" sz="2000" dirty="0">
              <a:solidFill>
                <a:schemeClr val="bg1"/>
              </a:solidFill>
            </a:endParaRPr>
          </a:p>
        </p:txBody>
      </p:sp>
      <p:sp>
        <p:nvSpPr>
          <p:cNvPr id="63498" name="Line 9"/>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9" name="Line 10"/>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0" name="Line 11"/>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1" name="Line 12"/>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13"/>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14"/>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15"/>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Line 16"/>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6" name="Line 17"/>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7" name="Text Box 18"/>
          <p:cNvSpPr txBox="1">
            <a:spLocks noChangeArrowheads="1"/>
          </p:cNvSpPr>
          <p:nvPr/>
        </p:nvSpPr>
        <p:spPr bwMode="auto">
          <a:xfrm>
            <a:off x="3124200" y="5603875"/>
            <a:ext cx="2286000" cy="101566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marL="171450" indent="-171450" eaLnBrk="1" hangingPunct="1">
              <a:buFontTx/>
              <a:buChar char="-"/>
            </a:pPr>
            <a:r>
              <a:rPr lang="en-US" sz="1200" b="0" dirty="0" smtClean="0"/>
              <a:t>PDVT </a:t>
            </a:r>
            <a:r>
              <a:rPr lang="en-US" sz="1200" b="0" dirty="0"/>
              <a:t>(</a:t>
            </a:r>
            <a:r>
              <a:rPr lang="en-US" sz="1200" b="0" dirty="0" smtClean="0"/>
              <a:t>680)</a:t>
            </a:r>
          </a:p>
          <a:p>
            <a:pPr marL="171450" indent="-171450" eaLnBrk="1" hangingPunct="1">
              <a:buFontTx/>
              <a:buChar char="-"/>
            </a:pPr>
            <a:r>
              <a:rPr lang="en-US" sz="1200" b="0" dirty="0" smtClean="0">
                <a:solidFill>
                  <a:srgbClr val="00B050"/>
                </a:solidFill>
              </a:rPr>
              <a:t>PACT (40)</a:t>
            </a:r>
          </a:p>
          <a:p>
            <a:pPr marL="171450" indent="-171450" eaLnBrk="1" hangingPunct="1">
              <a:buFontTx/>
              <a:buChar char="-"/>
            </a:pPr>
            <a:r>
              <a:rPr lang="en-US" sz="1200" b="0" dirty="0" smtClean="0">
                <a:solidFill>
                  <a:srgbClr val="FF0000"/>
                </a:solidFill>
              </a:rPr>
              <a:t>EE Tech (40</a:t>
            </a:r>
            <a:r>
              <a:rPr lang="en-US" sz="1200" b="0" dirty="0" smtClean="0"/>
              <a:t>)</a:t>
            </a:r>
          </a:p>
          <a:p>
            <a:pPr marL="171450" indent="-171450" eaLnBrk="1" hangingPunct="1">
              <a:buFontTx/>
              <a:buChar char="-"/>
            </a:pPr>
            <a:endParaRPr lang="en-US" sz="1200" b="0" dirty="0">
              <a:solidFill>
                <a:srgbClr val="FF3300"/>
              </a:solidFill>
            </a:endParaRPr>
          </a:p>
        </p:txBody>
      </p:sp>
      <p:sp>
        <p:nvSpPr>
          <p:cNvPr id="63508" name="Rectangle 21"/>
          <p:cNvSpPr>
            <a:spLocks noChangeArrowheads="1"/>
          </p:cNvSpPr>
          <p:nvPr/>
        </p:nvSpPr>
        <p:spPr bwMode="auto">
          <a:xfrm>
            <a:off x="2438400" y="1905000"/>
            <a:ext cx="3810000" cy="352425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3509" name="Line 2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0" name="Text Box 23"/>
          <p:cNvSpPr txBox="1">
            <a:spLocks noChangeArrowheads="1"/>
          </p:cNvSpPr>
          <p:nvPr/>
        </p:nvSpPr>
        <p:spPr bwMode="auto">
          <a:xfrm>
            <a:off x="95250" y="2495550"/>
            <a:ext cx="22098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dirty="0"/>
              <a:t>Problem Reports</a:t>
            </a:r>
          </a:p>
          <a:p>
            <a:pPr eaLnBrk="1" hangingPunct="1">
              <a:lnSpc>
                <a:spcPct val="50000"/>
              </a:lnSpc>
              <a:spcBef>
                <a:spcPct val="50000"/>
              </a:spcBef>
            </a:pPr>
            <a:r>
              <a:rPr lang="en-US" sz="900" b="0" dirty="0"/>
              <a:t>V+V actions / issues</a:t>
            </a:r>
          </a:p>
          <a:p>
            <a:pPr eaLnBrk="1" hangingPunct="1">
              <a:lnSpc>
                <a:spcPct val="50000"/>
              </a:lnSpc>
              <a:spcBef>
                <a:spcPct val="50000"/>
              </a:spcBef>
            </a:pPr>
            <a:r>
              <a:rPr lang="en-US" sz="900" b="0" dirty="0"/>
              <a:t>Blue / Red label problem list</a:t>
            </a:r>
          </a:p>
          <a:p>
            <a:pPr eaLnBrk="1" hangingPunct="1">
              <a:lnSpc>
                <a:spcPct val="50000"/>
              </a:lnSpc>
              <a:spcBef>
                <a:spcPct val="50000"/>
              </a:spcBef>
            </a:pPr>
            <a:r>
              <a:rPr lang="en-US" sz="900" b="0" dirty="0"/>
              <a:t>Power Quality Inputs</a:t>
            </a:r>
          </a:p>
          <a:p>
            <a:pPr eaLnBrk="1" hangingPunct="1">
              <a:spcBef>
                <a:spcPct val="50000"/>
              </a:spcBef>
            </a:pPr>
            <a:r>
              <a:rPr lang="en-US" sz="900" u="sng" dirty="0"/>
              <a:t>Qualification Data</a:t>
            </a:r>
          </a:p>
          <a:p>
            <a:pPr eaLnBrk="1" hangingPunct="1">
              <a:lnSpc>
                <a:spcPct val="50000"/>
              </a:lnSpc>
              <a:spcBef>
                <a:spcPct val="50000"/>
              </a:spcBef>
            </a:pPr>
            <a:r>
              <a:rPr lang="en-US" sz="900" b="0" dirty="0"/>
              <a:t>Environmental test issues</a:t>
            </a:r>
          </a:p>
          <a:p>
            <a:pPr eaLnBrk="1" hangingPunct="1">
              <a:lnSpc>
                <a:spcPct val="50000"/>
              </a:lnSpc>
              <a:spcBef>
                <a:spcPct val="50000"/>
              </a:spcBef>
            </a:pPr>
            <a:r>
              <a:rPr lang="en-US" sz="900" b="0" dirty="0"/>
              <a:t>EMI test issues</a:t>
            </a:r>
          </a:p>
          <a:p>
            <a:pPr eaLnBrk="1" hangingPunct="1">
              <a:spcBef>
                <a:spcPct val="50000"/>
              </a:spcBef>
            </a:pPr>
            <a:r>
              <a:rPr lang="en-US" sz="900" u="sng" dirty="0"/>
              <a:t>DFX Inputs</a:t>
            </a:r>
          </a:p>
          <a:p>
            <a:pPr eaLnBrk="1" hangingPunct="1">
              <a:lnSpc>
                <a:spcPct val="50000"/>
              </a:lnSpc>
              <a:spcBef>
                <a:spcPct val="50000"/>
              </a:spcBef>
            </a:pPr>
            <a:r>
              <a:rPr lang="en-US" sz="900" b="0" dirty="0"/>
              <a:t>Manufacturability DFX inputs</a:t>
            </a:r>
          </a:p>
          <a:p>
            <a:pPr eaLnBrk="1" hangingPunct="1">
              <a:lnSpc>
                <a:spcPct val="50000"/>
              </a:lnSpc>
              <a:spcBef>
                <a:spcPct val="50000"/>
              </a:spcBef>
            </a:pPr>
            <a:r>
              <a:rPr lang="en-US" sz="900" b="0" dirty="0"/>
              <a:t>DTC updates</a:t>
            </a:r>
          </a:p>
          <a:p>
            <a:pPr eaLnBrk="1" hangingPunct="1">
              <a:lnSpc>
                <a:spcPct val="50000"/>
              </a:lnSpc>
              <a:spcBef>
                <a:spcPct val="50000"/>
              </a:spcBef>
            </a:pPr>
            <a:endParaRPr lang="en-US" sz="900" u="sng" dirty="0"/>
          </a:p>
          <a:p>
            <a:pPr eaLnBrk="1" hangingPunct="1">
              <a:lnSpc>
                <a:spcPct val="50000"/>
              </a:lnSpc>
              <a:spcBef>
                <a:spcPct val="50000"/>
              </a:spcBef>
            </a:pPr>
            <a:r>
              <a:rPr lang="en-US" sz="900" u="sng" dirty="0"/>
              <a:t>Requirements</a:t>
            </a:r>
          </a:p>
          <a:p>
            <a:pPr eaLnBrk="1" hangingPunct="1">
              <a:lnSpc>
                <a:spcPct val="50000"/>
              </a:lnSpc>
              <a:spcBef>
                <a:spcPct val="50000"/>
              </a:spcBef>
            </a:pPr>
            <a:r>
              <a:rPr lang="en-US" sz="900" b="0" dirty="0"/>
              <a:t>CCA design requirements updates</a:t>
            </a:r>
          </a:p>
        </p:txBody>
      </p:sp>
      <p:sp>
        <p:nvSpPr>
          <p:cNvPr id="63511" name="Text Box 24"/>
          <p:cNvSpPr txBox="1">
            <a:spLocks noChangeArrowheads="1"/>
          </p:cNvSpPr>
          <p:nvPr/>
        </p:nvSpPr>
        <p:spPr bwMode="auto">
          <a:xfrm>
            <a:off x="2495550" y="1971675"/>
            <a:ext cx="37528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50000"/>
              </a:lnSpc>
              <a:spcBef>
                <a:spcPct val="50000"/>
              </a:spcBef>
            </a:pPr>
            <a:r>
              <a:rPr lang="en-US" sz="900" u="sng" dirty="0"/>
              <a:t>Requirements</a:t>
            </a:r>
          </a:p>
          <a:p>
            <a:pPr eaLnBrk="1" hangingPunct="1"/>
            <a:r>
              <a:rPr lang="en-US" sz="900" b="0" dirty="0"/>
              <a:t>Update requirements – as required (40)</a:t>
            </a:r>
          </a:p>
          <a:p>
            <a:pPr eaLnBrk="1" hangingPunct="1"/>
            <a:r>
              <a:rPr lang="en-US" sz="900" b="0" dirty="0"/>
              <a:t>Update compliance matrix / HVR (40)</a:t>
            </a:r>
          </a:p>
          <a:p>
            <a:pPr eaLnBrk="1" hangingPunct="1"/>
            <a:r>
              <a:rPr lang="en-US" sz="900" b="0" dirty="0"/>
              <a:t>Insure that CCA is compatible with Aircraft capability and has been verified. (40)</a:t>
            </a:r>
          </a:p>
          <a:p>
            <a:pPr eaLnBrk="1" hangingPunct="1"/>
            <a:r>
              <a:rPr lang="en-US" sz="900" b="0" dirty="0"/>
              <a:t>Insure power requirements compatible with SW / FW (40)</a:t>
            </a:r>
            <a:endParaRPr lang="en-US" sz="900" u="sng" dirty="0"/>
          </a:p>
          <a:p>
            <a:pPr eaLnBrk="1" hangingPunct="1"/>
            <a:r>
              <a:rPr lang="en-US" sz="900" u="sng" dirty="0"/>
              <a:t>Design Changes</a:t>
            </a:r>
          </a:p>
          <a:p>
            <a:pPr eaLnBrk="1" hangingPunct="1">
              <a:lnSpc>
                <a:spcPct val="50000"/>
              </a:lnSpc>
              <a:spcBef>
                <a:spcPct val="50000"/>
              </a:spcBef>
            </a:pPr>
            <a:r>
              <a:rPr lang="en-US" sz="900" b="0" dirty="0"/>
              <a:t>Evaluate design and manufacturability DFX inputs (40)</a:t>
            </a:r>
          </a:p>
          <a:p>
            <a:pPr eaLnBrk="1" hangingPunct="1">
              <a:lnSpc>
                <a:spcPct val="50000"/>
              </a:lnSpc>
              <a:spcBef>
                <a:spcPct val="50000"/>
              </a:spcBef>
            </a:pPr>
            <a:r>
              <a:rPr lang="en-US" sz="900" b="0" dirty="0"/>
              <a:t>Evaluate </a:t>
            </a:r>
            <a:r>
              <a:rPr lang="en-US" sz="900" b="0" dirty="0" err="1"/>
              <a:t>Qual</a:t>
            </a:r>
            <a:r>
              <a:rPr lang="en-US" sz="900" b="0" dirty="0"/>
              <a:t> changes and incorporate (40)</a:t>
            </a:r>
          </a:p>
          <a:p>
            <a:pPr eaLnBrk="1" hangingPunct="1">
              <a:lnSpc>
                <a:spcPct val="50000"/>
              </a:lnSpc>
              <a:spcBef>
                <a:spcPct val="50000"/>
              </a:spcBef>
            </a:pPr>
            <a:r>
              <a:rPr lang="en-US" sz="900" b="0" dirty="0"/>
              <a:t>Update Schematic / BOM (40)</a:t>
            </a:r>
          </a:p>
          <a:p>
            <a:pPr eaLnBrk="1" hangingPunct="1">
              <a:lnSpc>
                <a:spcPct val="50000"/>
              </a:lnSpc>
              <a:spcBef>
                <a:spcPct val="50000"/>
              </a:spcBef>
            </a:pPr>
            <a:r>
              <a:rPr lang="en-US" sz="900" b="0" dirty="0"/>
              <a:t>Update Analysis (performance / Stress) (40)</a:t>
            </a:r>
          </a:p>
          <a:p>
            <a:pPr eaLnBrk="1" hangingPunct="1">
              <a:lnSpc>
                <a:spcPct val="50000"/>
              </a:lnSpc>
              <a:spcBef>
                <a:spcPct val="50000"/>
              </a:spcBef>
            </a:pPr>
            <a:r>
              <a:rPr lang="en-US" sz="900" b="0" dirty="0"/>
              <a:t>Update part placement and trace routing instructions (40)</a:t>
            </a:r>
          </a:p>
          <a:p>
            <a:pPr eaLnBrk="1" hangingPunct="1">
              <a:lnSpc>
                <a:spcPct val="50000"/>
              </a:lnSpc>
              <a:spcBef>
                <a:spcPct val="50000"/>
              </a:spcBef>
            </a:pPr>
            <a:r>
              <a:rPr lang="en-US" sz="900" b="0" dirty="0"/>
              <a:t>Update design documentation / description (40)</a:t>
            </a:r>
          </a:p>
          <a:p>
            <a:pPr eaLnBrk="1" hangingPunct="1">
              <a:lnSpc>
                <a:spcPct val="70000"/>
              </a:lnSpc>
              <a:spcBef>
                <a:spcPct val="50000"/>
              </a:spcBef>
            </a:pPr>
            <a:r>
              <a:rPr lang="en-US" sz="900" b="0" dirty="0"/>
              <a:t>Update CCA Test Procedure, as necessary (40)</a:t>
            </a:r>
          </a:p>
          <a:p>
            <a:pPr eaLnBrk="1" hangingPunct="1">
              <a:lnSpc>
                <a:spcPct val="70000"/>
              </a:lnSpc>
              <a:spcBef>
                <a:spcPct val="50000"/>
              </a:spcBef>
            </a:pPr>
            <a:r>
              <a:rPr lang="en-US" sz="900" b="0" dirty="0"/>
              <a:t>Update 2D &amp; 3D HV analysis (40/</a:t>
            </a:r>
            <a:r>
              <a:rPr lang="en-US" sz="900" b="0" dirty="0">
                <a:solidFill>
                  <a:srgbClr val="00B050"/>
                </a:solidFill>
              </a:rPr>
              <a:t>40)</a:t>
            </a:r>
          </a:p>
          <a:p>
            <a:pPr eaLnBrk="1" hangingPunct="1">
              <a:lnSpc>
                <a:spcPct val="70000"/>
              </a:lnSpc>
              <a:spcBef>
                <a:spcPct val="50000"/>
              </a:spcBef>
            </a:pPr>
            <a:r>
              <a:rPr lang="en-US" sz="900" b="0" dirty="0"/>
              <a:t>Update PWB, CCA, Component, </a:t>
            </a:r>
            <a:r>
              <a:rPr lang="en-US" sz="900" b="0" dirty="0" err="1"/>
              <a:t>Assy</a:t>
            </a:r>
            <a:r>
              <a:rPr lang="en-US" sz="900" b="0" dirty="0"/>
              <a:t>, &amp; Box Level HV altitude tests (40/</a:t>
            </a:r>
            <a:r>
              <a:rPr lang="en-US" sz="900" b="0" dirty="0">
                <a:solidFill>
                  <a:srgbClr val="FF0000"/>
                </a:solidFill>
              </a:rPr>
              <a:t>40</a:t>
            </a:r>
            <a:r>
              <a:rPr lang="en-US" sz="900" b="0" dirty="0" smtClean="0"/>
              <a:t>)</a:t>
            </a:r>
            <a:endParaRPr lang="en-US" sz="900" b="0" dirty="0"/>
          </a:p>
          <a:p>
            <a:pPr eaLnBrk="1" hangingPunct="1">
              <a:lnSpc>
                <a:spcPct val="50000"/>
              </a:lnSpc>
              <a:spcBef>
                <a:spcPct val="50000"/>
              </a:spcBef>
            </a:pPr>
            <a:r>
              <a:rPr lang="en-US" sz="900" u="sng" dirty="0"/>
              <a:t>PWB Updates</a:t>
            </a:r>
          </a:p>
          <a:p>
            <a:pPr eaLnBrk="1" hangingPunct="1">
              <a:lnSpc>
                <a:spcPct val="50000"/>
              </a:lnSpc>
              <a:spcBef>
                <a:spcPct val="50000"/>
              </a:spcBef>
            </a:pPr>
            <a:r>
              <a:rPr lang="en-US" sz="900" b="0" dirty="0"/>
              <a:t>Review part placement changes (40)</a:t>
            </a:r>
          </a:p>
          <a:p>
            <a:pPr eaLnBrk="1" hangingPunct="1">
              <a:lnSpc>
                <a:spcPct val="50000"/>
              </a:lnSpc>
              <a:spcBef>
                <a:spcPct val="50000"/>
              </a:spcBef>
            </a:pPr>
            <a:r>
              <a:rPr lang="en-US" sz="900" b="0" dirty="0"/>
              <a:t>Review trace routing changes (40)</a:t>
            </a:r>
          </a:p>
          <a:p>
            <a:pPr eaLnBrk="1" hangingPunct="1">
              <a:lnSpc>
                <a:spcPct val="50000"/>
              </a:lnSpc>
              <a:spcBef>
                <a:spcPct val="50000"/>
              </a:spcBef>
            </a:pPr>
            <a:r>
              <a:rPr lang="en-US" sz="900" u="sng" dirty="0"/>
              <a:t>Problem Reports</a:t>
            </a:r>
          </a:p>
          <a:p>
            <a:pPr eaLnBrk="1" hangingPunct="1">
              <a:lnSpc>
                <a:spcPct val="50000"/>
              </a:lnSpc>
              <a:spcBef>
                <a:spcPct val="50000"/>
              </a:spcBef>
            </a:pPr>
            <a:r>
              <a:rPr lang="en-US" sz="900" b="0" dirty="0"/>
              <a:t>Close out all PRR actions (40)</a:t>
            </a:r>
          </a:p>
          <a:p>
            <a:pPr eaLnBrk="1" hangingPunct="1">
              <a:lnSpc>
                <a:spcPct val="70000"/>
              </a:lnSpc>
              <a:spcBef>
                <a:spcPct val="50000"/>
              </a:spcBef>
            </a:pPr>
            <a:r>
              <a:rPr lang="en-US" sz="900" u="sng" dirty="0"/>
              <a:t>Production</a:t>
            </a:r>
          </a:p>
          <a:p>
            <a:pPr eaLnBrk="1" hangingPunct="1">
              <a:lnSpc>
                <a:spcPct val="50000"/>
              </a:lnSpc>
              <a:spcBef>
                <a:spcPct val="50000"/>
              </a:spcBef>
            </a:pPr>
            <a:r>
              <a:rPr lang="en-US" sz="900" b="0" dirty="0" smtClean="0"/>
              <a:t>Support production Hardware Build / readiness review (40)</a:t>
            </a:r>
            <a:endParaRPr lang="en-US" sz="900" u="sng" dirty="0"/>
          </a:p>
        </p:txBody>
      </p:sp>
      <p:sp>
        <p:nvSpPr>
          <p:cNvPr id="63512" name="Rectangle 27"/>
          <p:cNvSpPr>
            <a:spLocks noChangeArrowheads="1"/>
          </p:cNvSpPr>
          <p:nvPr/>
        </p:nvSpPr>
        <p:spPr bwMode="auto">
          <a:xfrm>
            <a:off x="6330950" y="2505801"/>
            <a:ext cx="24320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buFontTx/>
              <a:buAutoNum type="arabicPeriod"/>
            </a:pPr>
            <a:r>
              <a:rPr lang="en-US" sz="900" b="0" dirty="0">
                <a:cs typeface="Times New Roman" pitchFamily="18" charset="0"/>
              </a:rPr>
              <a:t>Updated CCA Drawing Package, EO release  </a:t>
            </a:r>
          </a:p>
          <a:p>
            <a:pPr marL="685800" lvl="1" indent="-228600" eaLnBrk="0" hangingPunct="0">
              <a:buFont typeface="Arial" charset="0"/>
              <a:buAutoNum type="alphaLcParenR"/>
            </a:pPr>
            <a:r>
              <a:rPr lang="en-US" sz="900" b="0" dirty="0">
                <a:cs typeface="Times New Roman" pitchFamily="18" charset="0"/>
              </a:rPr>
              <a:t>Schematic</a:t>
            </a:r>
          </a:p>
          <a:p>
            <a:pPr marL="685800" lvl="1" indent="-228600" eaLnBrk="0" hangingPunct="0">
              <a:buFont typeface="Arial" charset="0"/>
              <a:buAutoNum type="alphaLcParenR"/>
            </a:pPr>
            <a:r>
              <a:rPr lang="en-US" sz="900" b="0" dirty="0">
                <a:cs typeface="Times New Roman" pitchFamily="18" charset="0"/>
              </a:rPr>
              <a:t>BOM</a:t>
            </a:r>
          </a:p>
          <a:p>
            <a:pPr marL="685800" lvl="1" indent="-228600" eaLnBrk="0" hangingPunct="0">
              <a:buFont typeface="Arial" charset="0"/>
              <a:buAutoNum type="alphaLcParenR"/>
            </a:pPr>
            <a:r>
              <a:rPr lang="en-US" sz="900" b="0" dirty="0">
                <a:cs typeface="Times New Roman" pitchFamily="18" charset="0"/>
              </a:rPr>
              <a:t>Assembly Drawing</a:t>
            </a:r>
          </a:p>
          <a:p>
            <a:pPr eaLnBrk="0" hangingPunct="0">
              <a:buFontTx/>
              <a:buAutoNum type="arabicPeriod"/>
            </a:pPr>
            <a:r>
              <a:rPr lang="en-US" sz="900" b="0" dirty="0">
                <a:cs typeface="Times New Roman" pitchFamily="18" charset="0"/>
              </a:rPr>
              <a:t>Updated  CCA Test Procedure</a:t>
            </a:r>
          </a:p>
          <a:p>
            <a:pPr eaLnBrk="0" hangingPunct="0">
              <a:buFontTx/>
              <a:buAutoNum type="arabicPeriod"/>
            </a:pPr>
            <a:r>
              <a:rPr lang="en-US" sz="900" b="0" dirty="0">
                <a:cs typeface="Times New Roman" pitchFamily="18" charset="0"/>
              </a:rPr>
              <a:t>Updated Analysis, Project </a:t>
            </a:r>
            <a:r>
              <a:rPr lang="en-US" sz="900" b="0" dirty="0" smtClean="0">
                <a:cs typeface="Times New Roman" pitchFamily="18" charset="0"/>
              </a:rPr>
              <a:t>Memo</a:t>
            </a:r>
          </a:p>
          <a:p>
            <a:pPr eaLnBrk="0" hangingPunct="0">
              <a:buFontTx/>
              <a:buAutoNum type="arabicPeriod"/>
            </a:pPr>
            <a:r>
              <a:rPr lang="en-US" sz="900" b="0" dirty="0">
                <a:cs typeface="Times New Roman" pitchFamily="18" charset="0"/>
              </a:rPr>
              <a:t>Updated 2D &amp; 3D HV analyses – as required   (E Release)</a:t>
            </a:r>
          </a:p>
          <a:p>
            <a:pPr eaLnBrk="0" hangingPunct="0">
              <a:buFontTx/>
              <a:buAutoNum type="arabicPeriod"/>
            </a:pPr>
            <a:r>
              <a:rPr lang="en-US" sz="900" b="0" dirty="0">
                <a:cs typeface="Times New Roman" pitchFamily="18" charset="0"/>
              </a:rPr>
              <a:t>Updated  HV Altitude test reports  - as required  (E Release)</a:t>
            </a:r>
          </a:p>
          <a:p>
            <a:pPr eaLnBrk="0" hangingPunct="0">
              <a:buFontTx/>
              <a:buAutoNum type="arabicPeriod"/>
            </a:pPr>
            <a:endParaRPr lang="en-US" sz="900" b="0" dirty="0">
              <a:cs typeface="Times New Roman" pitchFamily="18" charset="0"/>
            </a:endParaRPr>
          </a:p>
        </p:txBody>
      </p:sp>
      <p:sp>
        <p:nvSpPr>
          <p:cNvPr id="63513"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63514"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3515" name="Action Button: Forward or Next 26">
            <a:hlinkClick r:id="rId4" action="ppaction://hlinksldjump" highlightClick="1"/>
          </p:cNvPr>
          <p:cNvSpPr>
            <a:spLocks noChangeArrowheads="1"/>
          </p:cNvSpPr>
          <p:nvPr/>
        </p:nvSpPr>
        <p:spPr bwMode="auto">
          <a:xfrm>
            <a:off x="7378700" y="5429250"/>
            <a:ext cx="508000"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63516"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6725" y="0"/>
            <a:ext cx="8229600" cy="676275"/>
          </a:xfrm>
        </p:spPr>
        <p:txBody>
          <a:bodyPr/>
          <a:lstStyle/>
          <a:p>
            <a:r>
              <a:rPr lang="en-US" smtClean="0"/>
              <a:t>Phase 8 Exit Criteria</a:t>
            </a:r>
          </a:p>
        </p:txBody>
      </p:sp>
      <p:graphicFrame>
        <p:nvGraphicFramePr>
          <p:cNvPr id="67587" name="Content Placeholder 2"/>
          <p:cNvGraphicFramePr>
            <a:graphicFrameLocks noGrp="1" noChangeAspect="1"/>
          </p:cNvGraphicFramePr>
          <p:nvPr>
            <p:ph idx="1"/>
            <p:extLst>
              <p:ext uri="{D42A27DB-BD31-4B8C-83A1-F6EECF244321}">
                <p14:modId xmlns:p14="http://schemas.microsoft.com/office/powerpoint/2010/main" val="482274087"/>
              </p:ext>
            </p:extLst>
          </p:nvPr>
        </p:nvGraphicFramePr>
        <p:xfrm>
          <a:off x="444500" y="600075"/>
          <a:ext cx="5872163" cy="5864958"/>
        </p:xfrm>
        <a:graphic>
          <a:graphicData uri="http://schemas.openxmlformats.org/presentationml/2006/ole">
            <mc:AlternateContent xmlns:mc="http://schemas.openxmlformats.org/markup-compatibility/2006">
              <mc:Choice xmlns:v="urn:schemas-microsoft-com:vml" Requires="v">
                <p:oleObj spid="_x0000_s67682" name="Macro-Enabled Template" r:id="rId3" imgW="6468512" imgH="7030289" progId="Word.DocumentMacroEnabled.12">
                  <p:embed/>
                </p:oleObj>
              </mc:Choice>
              <mc:Fallback>
                <p:oleObj name="Macro-Enabled Template" r:id="rId3" imgW="6468512" imgH="703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444500" y="600075"/>
                        <a:ext cx="5872163" cy="5864958"/>
                      </a:xfrm>
                      <a:prstGeom prst="rect">
                        <a:avLst/>
                      </a:prstGeom>
                      <a:noFill/>
                      <a:ln>
                        <a:noFill/>
                      </a:ln>
                      <a:extLst/>
                    </p:spPr>
                  </p:pic>
                </p:oleObj>
              </mc:Fallback>
            </mc:AlternateContent>
          </a:graphicData>
        </a:graphic>
      </p:graphicFrame>
      <p:sp>
        <p:nvSpPr>
          <p:cNvPr id="67588" name="Action Button: Back or Previous 2">
            <a:hlinkClick r:id="rId5" action="ppaction://hlinksldjump" highlightClick="1"/>
          </p:cNvPr>
          <p:cNvSpPr>
            <a:spLocks noChangeArrowheads="1"/>
          </p:cNvSpPr>
          <p:nvPr/>
        </p:nvSpPr>
        <p:spPr bwMode="auto">
          <a:xfrm>
            <a:off x="5397500" y="607060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89" name="TextBox 3"/>
          <p:cNvSpPr txBox="1">
            <a:spLocks noChangeArrowheads="1"/>
          </p:cNvSpPr>
          <p:nvPr/>
        </p:nvSpPr>
        <p:spPr bwMode="auto">
          <a:xfrm>
            <a:off x="4989513" y="56086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7590" name="Action Button: Forward or Next 2">
            <a:hlinkClick r:id="rId5" action="ppaction://hlinksldjump" highlightClick="1"/>
          </p:cNvPr>
          <p:cNvSpPr>
            <a:spLocks noChangeArrowheads="1"/>
          </p:cNvSpPr>
          <p:nvPr/>
        </p:nvSpPr>
        <p:spPr bwMode="auto">
          <a:xfrm>
            <a:off x="7748588" y="6070600"/>
            <a:ext cx="509587" cy="519113"/>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91" name="TextBox 30"/>
          <p:cNvSpPr txBox="1">
            <a:spLocks noChangeArrowheads="1"/>
          </p:cNvSpPr>
          <p:nvPr/>
        </p:nvSpPr>
        <p:spPr bwMode="auto">
          <a:xfrm>
            <a:off x="7307263" y="56118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156867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629" t="26776" r="10326" b="13951"/>
          <a:stretch/>
        </p:blipFill>
        <p:spPr bwMode="auto">
          <a:xfrm>
            <a:off x="446809" y="142875"/>
            <a:ext cx="8335684"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p:cNvSpPr>
            <a:spLocks noChangeArrowheads="1"/>
          </p:cNvSpPr>
          <p:nvPr/>
        </p:nvSpPr>
        <p:spPr bwMode="auto">
          <a:xfrm>
            <a:off x="1124816" y="467591"/>
            <a:ext cx="7343775"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6387"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8"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9"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90"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6391"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6392"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6393"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6394" name="Rectangle 12"/>
          <p:cNvSpPr>
            <a:spLocks noChangeArrowheads="1"/>
          </p:cNvSpPr>
          <p:nvPr/>
        </p:nvSpPr>
        <p:spPr bwMode="auto">
          <a:xfrm>
            <a:off x="1050471" y="381000"/>
            <a:ext cx="7331529"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Product Maturation/EIS (FPY &gt; 92</a:t>
            </a:r>
            <a:r>
              <a:rPr lang="en-US" sz="2000" b="0" dirty="0" smtClean="0">
                <a:solidFill>
                  <a:srgbClr val="FFFFFF"/>
                </a:solidFill>
              </a:rPr>
              <a:t>%) </a:t>
            </a:r>
            <a:r>
              <a:rPr lang="en-US" sz="1400" b="0" dirty="0" smtClean="0">
                <a:solidFill>
                  <a:srgbClr val="FFFFFF"/>
                </a:solidFill>
              </a:rPr>
              <a:t>WP49</a:t>
            </a:r>
            <a:endParaRPr lang="en-US" sz="2000" b="0" dirty="0">
              <a:solidFill>
                <a:srgbClr val="FFFFFF"/>
              </a:solidFill>
            </a:endParaRPr>
          </a:p>
        </p:txBody>
      </p:sp>
      <p:sp>
        <p:nvSpPr>
          <p:cNvPr id="16395"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(100% LOE)</a:t>
            </a:r>
            <a:endParaRPr lang="en-US" sz="1200" b="0">
              <a:solidFill>
                <a:srgbClr val="FF3300"/>
              </a:solidFill>
            </a:endParaRPr>
          </a:p>
        </p:txBody>
      </p:sp>
      <p:sp>
        <p:nvSpPr>
          <p:cNvPr id="16401" name="Text Box 24"/>
          <p:cNvSpPr txBox="1">
            <a:spLocks noChangeArrowheads="1"/>
          </p:cNvSpPr>
          <p:nvPr/>
        </p:nvSpPr>
        <p:spPr bwMode="auto">
          <a:xfrm>
            <a:off x="152400" y="2282825"/>
            <a:ext cx="2209800" cy="236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u="sng"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a:t>
            </a:r>
            <a:r>
              <a:rPr lang="en-US" sz="900" b="0" dirty="0" smtClean="0"/>
              <a:t>Status, Errata</a:t>
            </a:r>
          </a:p>
          <a:p>
            <a:pPr eaLnBrk="1" hangingPunct="1">
              <a:spcBef>
                <a:spcPct val="20000"/>
              </a:spcBef>
            </a:pPr>
            <a:r>
              <a:rPr lang="en-US" sz="900" b="0" dirty="0" smtClean="0"/>
              <a:t>Fielded MTBUR, DMC</a:t>
            </a:r>
            <a:endParaRPr lang="en-US" sz="900" b="0" dirty="0"/>
          </a:p>
        </p:txBody>
      </p:sp>
      <p:grpSp>
        <p:nvGrpSpPr>
          <p:cNvPr id="16402" name="Group 29"/>
          <p:cNvGrpSpPr>
            <a:grpSpLocks/>
          </p:cNvGrpSpPr>
          <p:nvPr/>
        </p:nvGrpSpPr>
        <p:grpSpPr bwMode="auto">
          <a:xfrm>
            <a:off x="152400" y="2286000"/>
            <a:ext cx="2286000" cy="2362200"/>
            <a:chOff x="336" y="1440"/>
            <a:chExt cx="1344" cy="1488"/>
          </a:xfrm>
        </p:grpSpPr>
        <p:sp>
          <p:nvSpPr>
            <p:cNvPr id="16410"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5825"/>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eaLnBrk="0" hangingPunct="0">
              <a:buFont typeface="Arial" charset="0"/>
              <a:buAutoNum type="arabicPeriod"/>
              <a:tabLst>
                <a:tab pos="342900" algn="l"/>
              </a:tabLst>
              <a:defRPr/>
            </a:pPr>
            <a:r>
              <a:rPr lang="en-US" sz="900" b="0" dirty="0">
                <a:latin typeface="Arial" charset="0"/>
              </a:rPr>
              <a:t>Refresh Strategy</a:t>
            </a:r>
          </a:p>
          <a:p>
            <a:pPr marL="228600" indent="-228600" eaLnBrk="0" hangingPunct="0">
              <a:buFont typeface="Arial" charset="0"/>
              <a:buAutoNum type="arabicPeriod"/>
              <a:tabLst>
                <a:tab pos="342900" algn="l"/>
              </a:tabLst>
              <a:defRPr/>
            </a:pPr>
            <a:r>
              <a:rPr lang="en-US" sz="900" b="0" dirty="0">
                <a:latin typeface="Arial" charset="0"/>
              </a:rPr>
              <a:t>Support Weekly Manufacturing-Design meetings</a:t>
            </a:r>
          </a:p>
          <a:p>
            <a:pPr marL="228600" indent="-228600" eaLnBrk="0" hangingPunct="0">
              <a:buFont typeface="Arial" charset="0"/>
              <a:buAutoNum type="arabicPeriod"/>
              <a:tabLst>
                <a:tab pos="342900" algn="l"/>
              </a:tabLst>
              <a:defRPr/>
            </a:pPr>
            <a:r>
              <a:rPr lang="en-US" sz="900" b="0" dirty="0">
                <a:latin typeface="Arial" charset="0"/>
              </a:rPr>
              <a:t>Updated drawings, BOMs, ATP, HASS, ATP Limits, etc as required</a:t>
            </a:r>
          </a:p>
          <a:p>
            <a:pPr marL="228600" indent="-228600" eaLnBrk="0" hangingPunct="0">
              <a:buFont typeface="Arial" charset="0"/>
              <a:buAutoNum type="arabicPeriod"/>
              <a:tabLst>
                <a:tab pos="342900" algn="l"/>
              </a:tabLst>
              <a:defRPr/>
            </a:pPr>
            <a:r>
              <a:rPr lang="en-US" sz="900" b="0" dirty="0">
                <a:latin typeface="Arial" charset="0"/>
              </a:rPr>
              <a:t>Delta Qual documents as required</a:t>
            </a:r>
          </a:p>
          <a:p>
            <a:pPr eaLnBrk="0" hangingPunct="0">
              <a:tabLst>
                <a:tab pos="342900" algn="l"/>
              </a:tabLst>
              <a:defRPr/>
            </a:pPr>
            <a:endParaRPr lang="en-US" sz="900" b="0" dirty="0">
              <a:latin typeface="Arial" charset="0"/>
            </a:endParaRPr>
          </a:p>
        </p:txBody>
      </p:sp>
      <p:sp>
        <p:nvSpPr>
          <p:cNvPr id="16404" name="Text Box 27"/>
          <p:cNvSpPr txBox="1">
            <a:spLocks noChangeArrowheads="1"/>
          </p:cNvSpPr>
          <p:nvPr/>
        </p:nvSpPr>
        <p:spPr bwMode="auto">
          <a:xfrm>
            <a:off x="2517775" y="1989138"/>
            <a:ext cx="37306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Lead Tasks</a:t>
            </a:r>
          </a:p>
          <a:p>
            <a:pPr eaLnBrk="1" hangingPunct="1"/>
            <a:r>
              <a:rPr lang="en-US" sz="900" b="0" dirty="0"/>
              <a:t>Conduct EIS Review (entry event when FPY &gt; 92%)</a:t>
            </a:r>
          </a:p>
          <a:p>
            <a:pPr eaLnBrk="1" hangingPunct="1"/>
            <a:r>
              <a:rPr lang="en-US" sz="900" b="0" dirty="0"/>
              <a:t>Program Reviews (Moog with Moog customers)</a:t>
            </a:r>
          </a:p>
          <a:p>
            <a:pPr eaLnBrk="1" hangingPunct="1"/>
            <a:r>
              <a:rPr lang="en-US" sz="900" b="0" dirty="0"/>
              <a:t>Lead RCCAs as required.</a:t>
            </a:r>
          </a:p>
          <a:p>
            <a:pPr eaLnBrk="1" hangingPunct="1"/>
            <a:r>
              <a:rPr lang="en-US" sz="900" b="0" dirty="0"/>
              <a:t>Develop solutions to design problems</a:t>
            </a:r>
          </a:p>
          <a:p>
            <a:pPr eaLnBrk="1" hangingPunct="1"/>
            <a:r>
              <a:rPr lang="en-US" sz="900" b="0" dirty="0"/>
              <a:t>Actively work to reduce NCs and improve FPY</a:t>
            </a:r>
          </a:p>
          <a:p>
            <a:pPr eaLnBrk="1" hangingPunct="1"/>
            <a:r>
              <a:rPr lang="en-US" sz="900" b="0" dirty="0"/>
              <a:t>Review ATP Limits with respect to FPY, NCs and parametric data and </a:t>
            </a:r>
          </a:p>
          <a:p>
            <a:pPr eaLnBrk="1" hangingPunct="1"/>
            <a:r>
              <a:rPr lang="en-US" sz="900" b="0" dirty="0"/>
              <a:t>   make changes as appropriate</a:t>
            </a:r>
          </a:p>
          <a:p>
            <a:pPr eaLnBrk="1" hangingPunct="1"/>
            <a:r>
              <a:rPr lang="en-US" sz="900" b="0" dirty="0"/>
              <a:t>Lead Cost/Product/Process improvement initiatives as required </a:t>
            </a:r>
          </a:p>
          <a:p>
            <a:pPr eaLnBrk="1" hangingPunct="1"/>
            <a:r>
              <a:rPr lang="en-US" sz="900" b="0" dirty="0"/>
              <a:t>Lead Delta Qualification/Certification, QBS, </a:t>
            </a:r>
            <a:r>
              <a:rPr lang="en-US" sz="900" b="0" dirty="0" err="1"/>
              <a:t>etc</a:t>
            </a:r>
            <a:r>
              <a:rPr lang="en-US" sz="900" b="0" dirty="0"/>
              <a:t> activities as </a:t>
            </a:r>
            <a:r>
              <a:rPr lang="en-US" sz="900" b="0" dirty="0" smtClean="0"/>
              <a:t>required</a:t>
            </a:r>
          </a:p>
          <a:p>
            <a:pPr eaLnBrk="1" hangingPunct="1"/>
            <a:r>
              <a:rPr lang="en-US" sz="900" b="0" dirty="0"/>
              <a:t>Create and Maintain problem reports</a:t>
            </a:r>
          </a:p>
          <a:p>
            <a:pPr eaLnBrk="1" hangingPunct="1"/>
            <a:endParaRPr lang="en-US" sz="900" b="0" dirty="0"/>
          </a:p>
          <a:p>
            <a:pPr eaLnBrk="1" hangingPunct="1"/>
            <a:r>
              <a:rPr lang="en-US" sz="900" u="sng" dirty="0"/>
              <a:t>Support Tasks</a:t>
            </a:r>
          </a:p>
          <a:p>
            <a:pPr eaLnBrk="1" hangingPunct="1"/>
            <a:r>
              <a:rPr lang="en-US" sz="900" b="0" dirty="0"/>
              <a:t>CRB Support</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Review supplier performance data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6405"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6406"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6407"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6408"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604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1371600" y="457200"/>
            <a:ext cx="7086600"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7411"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2"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3"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4"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7415"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7416"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7417"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7418" name="Rectangle 12"/>
          <p:cNvSpPr>
            <a:spLocks noChangeArrowheads="1"/>
          </p:cNvSpPr>
          <p:nvPr/>
        </p:nvSpPr>
        <p:spPr bwMode="auto">
          <a:xfrm>
            <a:off x="1295400" y="381000"/>
            <a:ext cx="7086600"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Sustainment (FPY &gt; 99</a:t>
            </a:r>
            <a:r>
              <a:rPr lang="en-US" sz="2000" b="0" dirty="0" smtClean="0">
                <a:solidFill>
                  <a:srgbClr val="FFFFFF"/>
                </a:solidFill>
              </a:rPr>
              <a:t>%) </a:t>
            </a:r>
            <a:r>
              <a:rPr lang="en-US" sz="1400" b="0" dirty="0" smtClean="0">
                <a:solidFill>
                  <a:srgbClr val="FFFFFF"/>
                </a:solidFill>
              </a:rPr>
              <a:t>WP51</a:t>
            </a:r>
            <a:endParaRPr lang="en-US" sz="2000" b="0" dirty="0">
              <a:solidFill>
                <a:srgbClr val="FFFFFF"/>
              </a:solidFill>
            </a:endParaRPr>
          </a:p>
        </p:txBody>
      </p:sp>
      <p:sp>
        <p:nvSpPr>
          <p:cNvPr id="17419"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(25% LOE)</a:t>
            </a:r>
            <a:endParaRPr lang="en-US" sz="1200" b="0">
              <a:solidFill>
                <a:srgbClr val="FF3300"/>
              </a:solidFill>
            </a:endParaRPr>
          </a:p>
        </p:txBody>
      </p:sp>
      <p:sp>
        <p:nvSpPr>
          <p:cNvPr id="17425" name="Text Box 24"/>
          <p:cNvSpPr txBox="1">
            <a:spLocks noChangeArrowheads="1"/>
          </p:cNvSpPr>
          <p:nvPr/>
        </p:nvSpPr>
        <p:spPr bwMode="auto">
          <a:xfrm>
            <a:off x="152400" y="2305050"/>
            <a:ext cx="2209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b="0"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50000"/>
              </a:spcBef>
            </a:pPr>
            <a:endParaRPr lang="en-US" sz="900" b="0" dirty="0"/>
          </a:p>
        </p:txBody>
      </p:sp>
      <p:grpSp>
        <p:nvGrpSpPr>
          <p:cNvPr id="17426" name="Group 29"/>
          <p:cNvGrpSpPr>
            <a:grpSpLocks/>
          </p:cNvGrpSpPr>
          <p:nvPr/>
        </p:nvGrpSpPr>
        <p:grpSpPr bwMode="auto">
          <a:xfrm>
            <a:off x="152400" y="2286000"/>
            <a:ext cx="2286000" cy="2362200"/>
            <a:chOff x="336" y="1440"/>
            <a:chExt cx="1344" cy="1488"/>
          </a:xfrm>
        </p:grpSpPr>
        <p:sp>
          <p:nvSpPr>
            <p:cNvPr id="17434"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6"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2650"/>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a:buFont typeface="Arial" charset="0"/>
              <a:buAutoNum type="arabicPeriod"/>
              <a:tabLst>
                <a:tab pos="342900" algn="l"/>
              </a:tabLst>
              <a:defRPr/>
            </a:pPr>
            <a:r>
              <a:rPr lang="en-US" sz="900" b="0" dirty="0">
                <a:latin typeface="Arial" charset="0"/>
              </a:rPr>
              <a:t>Refresh Strategy</a:t>
            </a:r>
          </a:p>
          <a:p>
            <a:pPr marL="228600" indent="-228600">
              <a:buFont typeface="Arial" charset="0"/>
              <a:buAutoNum type="arabicPeriod"/>
              <a:tabLst>
                <a:tab pos="342900" algn="l"/>
              </a:tabLst>
              <a:defRPr/>
            </a:pPr>
            <a:r>
              <a:rPr lang="en-US" sz="900" b="0" dirty="0">
                <a:latin typeface="Arial" charset="0"/>
              </a:rPr>
              <a:t>Support Weekly Manufacturing-Design meetings</a:t>
            </a:r>
          </a:p>
          <a:p>
            <a:pPr marL="228600" indent="-228600">
              <a:buFont typeface="Arial" charset="0"/>
              <a:buAutoNum type="arabicPeriod"/>
              <a:tabLst>
                <a:tab pos="342900" algn="l"/>
              </a:tabLst>
              <a:defRPr/>
            </a:pPr>
            <a:r>
              <a:rPr lang="en-US" sz="900" b="0" dirty="0">
                <a:latin typeface="Arial" charset="0"/>
              </a:rPr>
              <a:t>Updated drawings, BOMs, ATP, HASS, ATP Limits, etc as required</a:t>
            </a:r>
          </a:p>
          <a:p>
            <a:pPr marL="228600" indent="-228600">
              <a:buFont typeface="Arial" charset="0"/>
              <a:buAutoNum type="arabicPeriod"/>
              <a:tabLst>
                <a:tab pos="342900" algn="l"/>
              </a:tabLst>
              <a:defRPr/>
            </a:pPr>
            <a:r>
              <a:rPr lang="en-US" sz="900" b="0" dirty="0">
                <a:latin typeface="Arial" charset="0"/>
              </a:rPr>
              <a:t>Delta Qual documents as required</a:t>
            </a:r>
          </a:p>
          <a:p>
            <a:pPr eaLnBrk="0" hangingPunct="0">
              <a:buFontTx/>
              <a:buAutoNum type="arabicPeriod"/>
              <a:tabLst>
                <a:tab pos="342900" algn="l"/>
              </a:tabLst>
              <a:defRPr/>
            </a:pPr>
            <a:endParaRPr lang="en-US" sz="900" b="0" dirty="0">
              <a:latin typeface="Arial" charset="0"/>
            </a:endParaRPr>
          </a:p>
        </p:txBody>
      </p:sp>
      <p:sp>
        <p:nvSpPr>
          <p:cNvPr id="17428" name="Text Box 27"/>
          <p:cNvSpPr txBox="1">
            <a:spLocks noChangeArrowheads="1"/>
          </p:cNvSpPr>
          <p:nvPr/>
        </p:nvSpPr>
        <p:spPr bwMode="auto">
          <a:xfrm>
            <a:off x="2517775" y="1989138"/>
            <a:ext cx="3788217"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Support Tasks</a:t>
            </a:r>
          </a:p>
          <a:p>
            <a:pPr eaLnBrk="1" hangingPunct="1"/>
            <a:r>
              <a:rPr lang="en-US" sz="900" b="0" dirty="0"/>
              <a:t>CRB Support</a:t>
            </a:r>
          </a:p>
          <a:p>
            <a:pPr eaLnBrk="1" hangingPunct="1"/>
            <a:r>
              <a:rPr lang="en-US" sz="900" b="0" dirty="0"/>
              <a:t>Program Reviews (Moog with Moog customers)</a:t>
            </a:r>
          </a:p>
          <a:p>
            <a:pPr eaLnBrk="1" hangingPunct="1"/>
            <a:r>
              <a:rPr lang="en-US" sz="900" b="0" dirty="0"/>
              <a:t>Support RCCAs as required</a:t>
            </a:r>
          </a:p>
          <a:p>
            <a:pPr eaLnBrk="1" hangingPunct="1"/>
            <a:r>
              <a:rPr lang="en-US" sz="900" b="0" dirty="0"/>
              <a:t>Develop Refresh Strategy working with Program team, customer and </a:t>
            </a:r>
          </a:p>
          <a:p>
            <a:pPr eaLnBrk="1" hangingPunct="1"/>
            <a:r>
              <a:rPr lang="en-US" sz="900" b="0" dirty="0"/>
              <a:t>  manufacturing engineering</a:t>
            </a:r>
          </a:p>
          <a:p>
            <a:pPr eaLnBrk="1" hangingPunct="1"/>
            <a:r>
              <a:rPr lang="en-US" sz="900" b="0" dirty="0"/>
              <a:t>Cost/Product/Process improvement initiatives as required </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Delta Qualification/Certification, QBS, </a:t>
            </a:r>
            <a:r>
              <a:rPr lang="en-US" sz="900" b="0" dirty="0" err="1"/>
              <a:t>etc</a:t>
            </a:r>
            <a:r>
              <a:rPr lang="en-US" sz="900" b="0" dirty="0"/>
              <a:t> activities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r>
              <a:rPr lang="en-US" sz="900" b="0" dirty="0"/>
              <a:t>Review ATP Limits with respect to FPY, NCs and parametric data and </a:t>
            </a:r>
          </a:p>
          <a:p>
            <a:pPr eaLnBrk="1" hangingPunct="1"/>
            <a:r>
              <a:rPr lang="en-US" sz="900" b="0" dirty="0"/>
              <a:t>   make changes as </a:t>
            </a:r>
            <a:r>
              <a:rPr lang="en-US" sz="900" b="0" dirty="0" smtClean="0"/>
              <a:t>appropriate</a:t>
            </a:r>
          </a:p>
          <a:p>
            <a:pPr eaLnBrk="1" hangingPunct="1"/>
            <a:r>
              <a:rPr lang="en-US" sz="900" b="0" dirty="0"/>
              <a:t>Create and Maintain problem reports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7429"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7430"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7431"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7432"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040519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1 – MFG </a:t>
            </a:r>
            <a:br>
              <a:rPr lang="en-US" sz="3200" smtClean="0"/>
            </a:br>
            <a:r>
              <a:rPr lang="en-US" sz="3200" smtClean="0"/>
              <a:t>Work Packages</a:t>
            </a:r>
            <a:endParaRPr lang="en-US" sz="3200" b="1" smtClean="0"/>
          </a:p>
        </p:txBody>
      </p:sp>
      <p:sp>
        <p:nvSpPr>
          <p:cNvPr id="3"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a:blip r:embed="rId3"/>
            <a:tile tx="0" ty="0" sx="100000" sy="100000" flip="none" algn="tl"/>
          </a:blipFill>
          <a:ln w="9525" algn="ctr">
            <a:solidFill>
              <a:schemeClr val="tx1"/>
            </a:solidFill>
            <a:round/>
            <a:headEnd/>
            <a:tailEnd/>
          </a:ln>
          <a:effectLst/>
        </p:spPr>
        <p:txBody>
          <a:bodyPr/>
          <a:lstStyle/>
          <a:p>
            <a:pPr>
              <a:defRPr/>
            </a:pPr>
            <a:endParaRPr lang="en-US" dirty="0">
              <a:blipFill>
                <a:blip r:embed="rId3"/>
                <a:tile tx="0" ty="0" sx="100000" sy="100000" flip="none" algn="tl"/>
              </a:blipFill>
              <a:latin typeface="Arial" pitchFamily="34" charset="0"/>
            </a:endParaRPr>
          </a:p>
        </p:txBody>
      </p:sp>
      <p:sp>
        <p:nvSpPr>
          <p:cNvPr id="68612" name="TextBox 1"/>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8613" name="Action Button: Forward or Next 2">
            <a:hlinkClick r:id="rId5" action="ppaction://hlinksldjump" highlightClick="1"/>
          </p:cNvPr>
          <p:cNvSpPr>
            <a:spLocks noChangeArrowheads="1"/>
          </p:cNvSpPr>
          <p:nvPr/>
        </p:nvSpPr>
        <p:spPr bwMode="auto">
          <a:xfrm>
            <a:off x="7526338" y="5443538"/>
            <a:ext cx="511175"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68614" name="TextBox 30"/>
          <p:cNvSpPr txBox="1">
            <a:spLocks noChangeArrowheads="1"/>
          </p:cNvSpPr>
          <p:nvPr/>
        </p:nvSpPr>
        <p:spPr bwMode="auto">
          <a:xfrm>
            <a:off x="7085013" y="49657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7"/>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69635" name="Text Box 2"/>
          <p:cNvSpPr txBox="1">
            <a:spLocks noChangeArrowheads="1"/>
          </p:cNvSpPr>
          <p:nvPr/>
        </p:nvSpPr>
        <p:spPr bwMode="auto">
          <a:xfrm>
            <a:off x="5791200" y="2819400"/>
            <a:ext cx="2514600" cy="369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b="0"/>
              <a:t>1. DTC feedback to project team</a:t>
            </a:r>
          </a:p>
          <a:p>
            <a:pPr eaLnBrk="1" hangingPunct="1"/>
            <a:r>
              <a:rPr lang="en-US" sz="900" b="0"/>
              <a:t>2. EMCP1(MFG plan)</a:t>
            </a:r>
            <a:r>
              <a:rPr lang="en-US" sz="900"/>
              <a:t> </a:t>
            </a:r>
          </a:p>
        </p:txBody>
      </p:sp>
      <p:sp>
        <p:nvSpPr>
          <p:cNvPr id="69636"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9" name="Line 9"/>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Line 10"/>
          <p:cNvSpPr>
            <a:spLocks noChangeShapeType="1"/>
          </p:cNvSpPr>
          <p:nvPr/>
        </p:nvSpPr>
        <p:spPr bwMode="auto">
          <a:xfrm>
            <a:off x="5791200" y="4724400"/>
            <a:ext cx="2362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1" name="Line 11"/>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Line 12"/>
          <p:cNvSpPr>
            <a:spLocks noChangeShapeType="1"/>
          </p:cNvSpPr>
          <p:nvPr/>
        </p:nvSpPr>
        <p:spPr bwMode="auto">
          <a:xfrm flipH="1">
            <a:off x="8153400" y="3429000"/>
            <a:ext cx="76200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Text Box 13"/>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9644" name="Text Box 14"/>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9645" name="Text Box 15"/>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9646" name="Text Box 1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(28)</a:t>
            </a:r>
          </a:p>
          <a:p>
            <a:pPr eaLnBrk="1" hangingPunct="1">
              <a:buFontTx/>
              <a:buChar char="-"/>
            </a:pPr>
            <a:r>
              <a:rPr lang="en-US" sz="1200" b="0" dirty="0"/>
              <a:t>Prod/</a:t>
            </a:r>
            <a:r>
              <a:rPr lang="en-US" sz="1200" b="0" dirty="0" err="1"/>
              <a:t>Proc</a:t>
            </a:r>
            <a:r>
              <a:rPr lang="en-US" sz="1200" b="0" dirty="0"/>
              <a:t> Engineering (32)</a:t>
            </a:r>
          </a:p>
          <a:p>
            <a:pPr eaLnBrk="1" hangingPunct="1">
              <a:buFontTx/>
              <a:buChar char="-"/>
            </a:pPr>
            <a:r>
              <a:rPr lang="en-US" sz="1200" b="0" dirty="0"/>
              <a:t>Supply Chain (16)</a:t>
            </a:r>
          </a:p>
          <a:p>
            <a:pPr eaLnBrk="1" hangingPunct="1">
              <a:buFontTx/>
              <a:buChar char="-"/>
            </a:pPr>
            <a:r>
              <a:rPr lang="en-US" sz="1200" b="0" dirty="0"/>
              <a:t>76 hours total</a:t>
            </a:r>
          </a:p>
        </p:txBody>
      </p:sp>
      <p:sp>
        <p:nvSpPr>
          <p:cNvPr id="69647" name="Rectangle 17"/>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Requirements Definition - </a:t>
            </a:r>
            <a:r>
              <a:rPr lang="en-US" sz="2000" b="0" dirty="0" err="1">
                <a:solidFill>
                  <a:schemeClr val="tx2"/>
                </a:solidFill>
              </a:rPr>
              <a:t>Mfg</a:t>
            </a:r>
            <a:r>
              <a:rPr lang="en-US" sz="2000" b="0" dirty="0">
                <a:solidFill>
                  <a:schemeClr val="tx2"/>
                </a:solidFill>
              </a:rPr>
              <a:t> Project </a:t>
            </a:r>
            <a:r>
              <a:rPr lang="en-US" sz="2000" b="0" dirty="0" smtClean="0">
                <a:solidFill>
                  <a:schemeClr val="tx2"/>
                </a:solidFill>
              </a:rPr>
              <a:t>Plan </a:t>
            </a:r>
            <a:r>
              <a:rPr lang="en-US" sz="1400" b="0" dirty="0" smtClean="0">
                <a:solidFill>
                  <a:schemeClr val="tx2"/>
                </a:solidFill>
              </a:rPr>
              <a:t>WP4</a:t>
            </a:r>
            <a:endParaRPr lang="en-US" sz="2000" b="0" dirty="0">
              <a:solidFill>
                <a:schemeClr val="tx2"/>
              </a:solidFill>
            </a:endParaRPr>
          </a:p>
        </p:txBody>
      </p:sp>
      <p:sp>
        <p:nvSpPr>
          <p:cNvPr id="69648" name="Text Box 19"/>
          <p:cNvSpPr txBox="1">
            <a:spLocks noChangeArrowheads="1"/>
          </p:cNvSpPr>
          <p:nvPr/>
        </p:nvSpPr>
        <p:spPr bwMode="auto">
          <a:xfrm>
            <a:off x="533400" y="2438400"/>
            <a:ext cx="2362200" cy="1892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Spec/SOW</a:t>
            </a:r>
          </a:p>
          <a:p>
            <a:pPr eaLnBrk="1" hangingPunct="1"/>
            <a:r>
              <a:rPr lang="en-US" sz="900" b="0" dirty="0"/>
              <a:t>Box HRD</a:t>
            </a:r>
          </a:p>
          <a:p>
            <a:pPr eaLnBrk="1" hangingPunct="1"/>
            <a:r>
              <a:rPr lang="en-US" sz="900" b="0" dirty="0"/>
              <a:t>Proposal Baseline</a:t>
            </a:r>
          </a:p>
          <a:p>
            <a:pPr eaLnBrk="1" hangingPunct="1"/>
            <a:r>
              <a:rPr lang="en-US" sz="900" b="0" dirty="0"/>
              <a:t>DTC Targets</a:t>
            </a:r>
          </a:p>
          <a:p>
            <a:pPr eaLnBrk="1" hangingPunct="1"/>
            <a:r>
              <a:rPr lang="en-US" sz="900" u="sng" dirty="0"/>
              <a:t>Schedule</a:t>
            </a:r>
          </a:p>
          <a:p>
            <a:pPr eaLnBrk="1" hangingPunct="1"/>
            <a:r>
              <a:rPr lang="en-US" sz="900" b="0" dirty="0"/>
              <a:t>Updated quantities and milestones</a:t>
            </a:r>
          </a:p>
          <a:p>
            <a:pPr eaLnBrk="1" hangingPunct="1"/>
            <a:r>
              <a:rPr lang="en-US" sz="900" u="sng" dirty="0"/>
              <a:t>Plans</a:t>
            </a:r>
          </a:p>
          <a:p>
            <a:pPr eaLnBrk="1" hangingPunct="1"/>
            <a:r>
              <a:rPr lang="en-US" sz="900" b="0" dirty="0"/>
              <a:t>Quality flow down</a:t>
            </a:r>
          </a:p>
          <a:p>
            <a:pPr eaLnBrk="1" hangingPunct="1"/>
            <a:r>
              <a:rPr lang="en-US" sz="900" b="0" dirty="0"/>
              <a:t>Proposal EMCP0</a:t>
            </a:r>
          </a:p>
          <a:p>
            <a:pPr eaLnBrk="1" hangingPunct="1"/>
            <a:r>
              <a:rPr lang="en-US" sz="900" b="0" dirty="0"/>
              <a:t>Cert/Project Plan</a:t>
            </a:r>
          </a:p>
          <a:p>
            <a:pPr eaLnBrk="1" hangingPunct="1"/>
            <a:r>
              <a:rPr lang="en-US" sz="900" b="0" dirty="0"/>
              <a:t>Preliminary product structure</a:t>
            </a:r>
          </a:p>
          <a:p>
            <a:pPr eaLnBrk="1" hangingPunct="1"/>
            <a:endParaRPr lang="en-US" sz="900" b="0" dirty="0"/>
          </a:p>
        </p:txBody>
      </p:sp>
      <p:grpSp>
        <p:nvGrpSpPr>
          <p:cNvPr id="69649" name="Group 28"/>
          <p:cNvGrpSpPr>
            <a:grpSpLocks/>
          </p:cNvGrpSpPr>
          <p:nvPr/>
        </p:nvGrpSpPr>
        <p:grpSpPr bwMode="auto">
          <a:xfrm>
            <a:off x="533400" y="2362200"/>
            <a:ext cx="2133600" cy="2590800"/>
            <a:chOff x="336" y="1488"/>
            <a:chExt cx="1344" cy="1632"/>
          </a:xfrm>
        </p:grpSpPr>
        <p:sp>
          <p:nvSpPr>
            <p:cNvPr id="69656" name="Line 6"/>
            <p:cNvSpPr>
              <a:spLocks noChangeShapeType="1"/>
            </p:cNvSpPr>
            <p:nvPr/>
          </p:nvSpPr>
          <p:spPr bwMode="auto">
            <a:xfrm>
              <a:off x="336" y="148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20"/>
            <p:cNvSpPr>
              <a:spLocks noChangeShapeType="1"/>
            </p:cNvSpPr>
            <p:nvPr/>
          </p:nvSpPr>
          <p:spPr bwMode="auto">
            <a:xfrm>
              <a:off x="336" y="1488"/>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1"/>
            <p:cNvSpPr>
              <a:spLocks noChangeShapeType="1"/>
            </p:cNvSpPr>
            <p:nvPr/>
          </p:nvSpPr>
          <p:spPr bwMode="auto">
            <a:xfrm>
              <a:off x="1392" y="1488"/>
              <a:ext cx="288" cy="7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2"/>
            <p:cNvSpPr>
              <a:spLocks noChangeShapeType="1"/>
            </p:cNvSpPr>
            <p:nvPr/>
          </p:nvSpPr>
          <p:spPr bwMode="auto">
            <a:xfrm flipV="1">
              <a:off x="1344" y="2269"/>
              <a:ext cx="336" cy="8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9650" name="Line 24"/>
          <p:cNvSpPr>
            <a:spLocks noChangeShapeType="1"/>
          </p:cNvSpPr>
          <p:nvPr/>
        </p:nvSpPr>
        <p:spPr bwMode="auto">
          <a:xfrm>
            <a:off x="533400" y="4953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Project Preparation</a:t>
            </a:r>
          </a:p>
          <a:p>
            <a:r>
              <a:rPr lang="en-US" sz="900" b="0" dirty="0">
                <a:solidFill>
                  <a:srgbClr val="000000"/>
                </a:solidFill>
              </a:rPr>
              <a:t>Review Proposal Baseline including budgets (8)</a:t>
            </a:r>
          </a:p>
          <a:p>
            <a:r>
              <a:rPr lang="en-US" sz="900" b="0" dirty="0">
                <a:solidFill>
                  <a:srgbClr val="000000"/>
                </a:solidFill>
              </a:rPr>
              <a:t>Review product relative to platforms for synergy (4)</a:t>
            </a:r>
            <a:endParaRPr lang="en-US" sz="900" b="0" dirty="0">
              <a:solidFill>
                <a:srgbClr val="0431F2"/>
              </a:solidFill>
            </a:endParaRPr>
          </a:p>
          <a:p>
            <a:r>
              <a:rPr lang="en-US" sz="900" b="0" dirty="0">
                <a:solidFill>
                  <a:srgbClr val="000000"/>
                </a:solidFill>
              </a:rPr>
              <a:t>Review plan for magnetic sourcing (4)</a:t>
            </a:r>
          </a:p>
          <a:p>
            <a:r>
              <a:rPr lang="en-US" sz="900" b="0" dirty="0">
                <a:solidFill>
                  <a:srgbClr val="000000"/>
                </a:solidFill>
              </a:rPr>
              <a:t>Review plan for cable assemblies sourcing (4)</a:t>
            </a:r>
          </a:p>
          <a:p>
            <a:r>
              <a:rPr lang="en-US" sz="900" b="0" dirty="0">
                <a:solidFill>
                  <a:srgbClr val="000000"/>
                </a:solidFill>
              </a:rPr>
              <a:t>Review plan for mechanicals including box (8)</a:t>
            </a:r>
          </a:p>
          <a:p>
            <a:r>
              <a:rPr lang="en-US" sz="900" u="sng" dirty="0"/>
              <a:t>Design Requirements &amp; Standards</a:t>
            </a:r>
          </a:p>
          <a:p>
            <a:r>
              <a:rPr lang="en-US" sz="900" b="0" dirty="0">
                <a:solidFill>
                  <a:srgbClr val="000000"/>
                </a:solidFill>
              </a:rPr>
              <a:t>Capabilities gap analysis </a:t>
            </a:r>
          </a:p>
          <a:p>
            <a:r>
              <a:rPr lang="en-US" sz="900" b="0" dirty="0">
                <a:solidFill>
                  <a:srgbClr val="000000"/>
                </a:solidFill>
              </a:rPr>
              <a:t>(capacity, equipment, processes, materials, </a:t>
            </a:r>
            <a:r>
              <a:rPr lang="en-US" sz="900" b="0" dirty="0" err="1">
                <a:solidFill>
                  <a:srgbClr val="000000"/>
                </a:solidFill>
              </a:rPr>
              <a:t>etc</a:t>
            </a:r>
            <a:r>
              <a:rPr lang="en-US" sz="900" b="0" dirty="0">
                <a:solidFill>
                  <a:srgbClr val="000000"/>
                </a:solidFill>
              </a:rPr>
              <a:t>) (8)</a:t>
            </a:r>
          </a:p>
          <a:p>
            <a:r>
              <a:rPr lang="en-US" sz="900" b="0" dirty="0">
                <a:solidFill>
                  <a:srgbClr val="000000"/>
                </a:solidFill>
              </a:rPr>
              <a:t>Review DTC targets versus plan/actuals (8)</a:t>
            </a:r>
          </a:p>
          <a:p>
            <a:r>
              <a:rPr lang="en-US" sz="900" b="0" dirty="0">
                <a:solidFill>
                  <a:srgbClr val="000000"/>
                </a:solidFill>
              </a:rPr>
              <a:t>Defined prototype and production build locations</a:t>
            </a:r>
          </a:p>
          <a:p>
            <a:r>
              <a:rPr lang="en-US" sz="900" b="0" dirty="0">
                <a:solidFill>
                  <a:srgbClr val="000000"/>
                </a:solidFill>
              </a:rPr>
              <a:t>Update EMCP1 (32)</a:t>
            </a:r>
          </a:p>
        </p:txBody>
      </p:sp>
      <p:sp>
        <p:nvSpPr>
          <p:cNvPr id="69652" name="Action Button: Back or Previous 22">
            <a:hlinkClick r:id="rId3" action="ppaction://hlinksldjump" highlightClick="1"/>
          </p:cNvPr>
          <p:cNvSpPr>
            <a:spLocks noChangeArrowheads="1"/>
          </p:cNvSpPr>
          <p:nvPr/>
        </p:nvSpPr>
        <p:spPr bwMode="auto">
          <a:xfrm>
            <a:off x="796925" y="574992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69653" name="TextBox 24"/>
          <p:cNvSpPr txBox="1">
            <a:spLocks noChangeArrowheads="1"/>
          </p:cNvSpPr>
          <p:nvPr/>
        </p:nvSpPr>
        <p:spPr bwMode="auto">
          <a:xfrm>
            <a:off x="419100" y="52593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9654" name="Action Button: Forward or Next 25">
            <a:hlinkClick r:id="rId4" action="ppaction://hlinksldjump" highlightClick="1"/>
          </p:cNvPr>
          <p:cNvSpPr>
            <a:spLocks noChangeArrowheads="1"/>
          </p:cNvSpPr>
          <p:nvPr/>
        </p:nvSpPr>
        <p:spPr bwMode="auto">
          <a:xfrm>
            <a:off x="7670800" y="5629275"/>
            <a:ext cx="509588" cy="566738"/>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69655" name="TextBox 26"/>
          <p:cNvSpPr txBox="1">
            <a:spLocks noChangeArrowheads="1"/>
          </p:cNvSpPr>
          <p:nvPr/>
        </p:nvSpPr>
        <p:spPr bwMode="auto">
          <a:xfrm>
            <a:off x="7229475" y="51514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3 – MFG </a:t>
            </a:r>
            <a:br>
              <a:rPr lang="en-US" sz="3200" smtClean="0"/>
            </a:br>
            <a:r>
              <a:rPr lang="en-US" sz="3200" smtClean="0"/>
              <a:t>Work Packages</a:t>
            </a:r>
            <a:endParaRPr lang="en-US" sz="3200" b="1" smtClean="0"/>
          </a:p>
        </p:txBody>
      </p:sp>
      <p:sp>
        <p:nvSpPr>
          <p:cNvPr id="7065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066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ChangeArrowheads="1"/>
          </p:cNvSpPr>
          <p:nvPr/>
        </p:nvSpPr>
        <p:spPr bwMode="auto">
          <a:xfrm>
            <a:off x="1372245" y="594102"/>
            <a:ext cx="6425985"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1683" name="Text Box 2"/>
          <p:cNvSpPr txBox="1">
            <a:spLocks noChangeArrowheads="1"/>
          </p:cNvSpPr>
          <p:nvPr/>
        </p:nvSpPr>
        <p:spPr bwMode="auto">
          <a:xfrm>
            <a:off x="381000" y="2720975"/>
            <a:ext cx="2286000" cy="1477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Updated quantities and</a:t>
            </a:r>
          </a:p>
          <a:p>
            <a:pPr eaLnBrk="1" hangingPunct="1"/>
            <a:r>
              <a:rPr lang="en-US" sz="900" b="0"/>
              <a:t>  milestones</a:t>
            </a:r>
          </a:p>
          <a:p>
            <a:pPr eaLnBrk="1" hangingPunct="1"/>
            <a:r>
              <a:rPr lang="en-US" sz="900" b="0"/>
              <a:t>Updated Box HRD</a:t>
            </a:r>
          </a:p>
          <a:p>
            <a:r>
              <a:rPr lang="en-US" sz="900" u="sng"/>
              <a:t>Plans</a:t>
            </a:r>
          </a:p>
          <a:p>
            <a:pPr eaLnBrk="1" hangingPunct="1"/>
            <a:r>
              <a:rPr lang="en-US" sz="900" b="0"/>
              <a:t>EMCP1</a:t>
            </a:r>
          </a:p>
          <a:p>
            <a:pPr eaLnBrk="1" hangingPunct="1"/>
            <a:r>
              <a:rPr lang="en-US" sz="900" b="0"/>
              <a:t>Revised project plan/scope changes</a:t>
            </a:r>
          </a:p>
          <a:p>
            <a:r>
              <a:rPr lang="en-US" sz="900" u="sng"/>
              <a:t>DFX</a:t>
            </a:r>
          </a:p>
          <a:p>
            <a:pPr eaLnBrk="1" hangingPunct="1"/>
            <a:r>
              <a:rPr lang="en-US" sz="900" b="0"/>
              <a:t>Revised DTC Targets</a:t>
            </a:r>
          </a:p>
        </p:txBody>
      </p:sp>
      <p:sp>
        <p:nvSpPr>
          <p:cNvPr id="71684"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168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168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1690" name="Rectangle 9"/>
          <p:cNvSpPr>
            <a:spLocks noChangeArrowheads="1"/>
          </p:cNvSpPr>
          <p:nvPr/>
        </p:nvSpPr>
        <p:spPr bwMode="auto">
          <a:xfrm>
            <a:off x="1201119" y="457200"/>
            <a:ext cx="6488731"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Prelim.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WP12</a:t>
            </a:r>
            <a:endParaRPr lang="en-US" sz="2000" b="0" dirty="0">
              <a:solidFill>
                <a:schemeClr val="tx2"/>
              </a:solidFill>
            </a:endParaRPr>
          </a:p>
        </p:txBody>
      </p:sp>
      <p:sp>
        <p:nvSpPr>
          <p:cNvPr id="71691" name="Text Box 10"/>
          <p:cNvSpPr txBox="1">
            <a:spLocks noChangeArrowheads="1"/>
          </p:cNvSpPr>
          <p:nvPr/>
        </p:nvSpPr>
        <p:spPr bwMode="auto">
          <a:xfrm>
            <a:off x="5867400" y="2862263"/>
            <a:ext cx="2438400" cy="785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Process flow diagram</a:t>
            </a:r>
          </a:p>
          <a:p>
            <a:pPr eaLnBrk="1" hangingPunct="1">
              <a:buFont typeface="Arial" charset="0"/>
              <a:buAutoNum type="arabicPeriod"/>
            </a:pPr>
            <a:r>
              <a:rPr lang="en-US" sz="900" b="0"/>
              <a:t>DTC feedback to project team</a:t>
            </a:r>
          </a:p>
          <a:p>
            <a:pPr eaLnBrk="1" hangingPunct="1">
              <a:buFont typeface="Arial" charset="0"/>
              <a:buAutoNum type="arabicPeriod"/>
            </a:pPr>
            <a:r>
              <a:rPr lang="en-US" sz="900" b="0"/>
              <a:t>EMCP2 </a:t>
            </a:r>
          </a:p>
        </p:txBody>
      </p:sp>
      <p:sp>
        <p:nvSpPr>
          <p:cNvPr id="71692" name="Line 11"/>
          <p:cNvSpPr>
            <a:spLocks noChangeShapeType="1"/>
          </p:cNvSpPr>
          <p:nvPr/>
        </p:nvSpPr>
        <p:spPr bwMode="auto">
          <a:xfrm>
            <a:off x="457200" y="2743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3" name="Line 12"/>
          <p:cNvSpPr>
            <a:spLocks noChangeShapeType="1"/>
          </p:cNvSpPr>
          <p:nvPr/>
        </p:nvSpPr>
        <p:spPr bwMode="auto">
          <a:xfrm>
            <a:off x="430213" y="4681538"/>
            <a:ext cx="17033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Requirement Reviews</a:t>
            </a:r>
          </a:p>
          <a:p>
            <a:r>
              <a:rPr lang="en-US" sz="900" b="0">
                <a:solidFill>
                  <a:srgbClr val="000000"/>
                </a:solidFill>
              </a:rPr>
              <a:t>Review preliminary block diagrams /allocations (24)</a:t>
            </a:r>
          </a:p>
          <a:p>
            <a:r>
              <a:rPr lang="en-US" sz="900" b="0">
                <a:solidFill>
                  <a:srgbClr val="000000"/>
                </a:solidFill>
              </a:rPr>
              <a:t>Review preliminary BOM and schematics(32)</a:t>
            </a:r>
          </a:p>
          <a:p>
            <a:r>
              <a:rPr lang="en-US" sz="900" b="0">
                <a:solidFill>
                  <a:srgbClr val="000000"/>
                </a:solidFill>
              </a:rPr>
              <a:t>Review preliminary Box design (24)</a:t>
            </a:r>
          </a:p>
          <a:p>
            <a:r>
              <a:rPr lang="en-US" sz="900" u="sng"/>
              <a:t>Plans</a:t>
            </a:r>
          </a:p>
          <a:p>
            <a:r>
              <a:rPr lang="en-US" sz="900" b="0">
                <a:solidFill>
                  <a:srgbClr val="000000"/>
                </a:solidFill>
              </a:rPr>
              <a:t>Updated EMCP2 (32)</a:t>
            </a:r>
          </a:p>
          <a:p>
            <a:r>
              <a:rPr lang="en-US" sz="900" b="0">
                <a:solidFill>
                  <a:srgbClr val="000000"/>
                </a:solidFill>
              </a:rPr>
              <a:t>Review risk management plan (16)</a:t>
            </a:r>
          </a:p>
          <a:p>
            <a:r>
              <a:rPr lang="en-US" sz="900" b="0">
                <a:solidFill>
                  <a:srgbClr val="000000"/>
                </a:solidFill>
              </a:rPr>
              <a:t>Review DTC targets versus plan/actuals (16)</a:t>
            </a:r>
          </a:p>
          <a:p>
            <a:r>
              <a:rPr lang="en-US" sz="900" u="sng"/>
              <a:t>DFX</a:t>
            </a:r>
          </a:p>
          <a:p>
            <a:r>
              <a:rPr lang="en-US" sz="900" b="0">
                <a:solidFill>
                  <a:srgbClr val="000000"/>
                </a:solidFill>
              </a:rPr>
              <a:t>Conduct DFx (M,A,T) reviews (40)</a:t>
            </a:r>
          </a:p>
          <a:p>
            <a:endParaRPr lang="en-US" sz="900" b="0">
              <a:solidFill>
                <a:srgbClr val="000000"/>
              </a:solidFill>
            </a:endParaRPr>
          </a:p>
        </p:txBody>
      </p:sp>
      <p:sp>
        <p:nvSpPr>
          <p:cNvPr id="71695" name="Line 14"/>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2"/>
          <p:cNvSpPr>
            <a:spLocks noChangeShapeType="1"/>
          </p:cNvSpPr>
          <p:nvPr/>
        </p:nvSpPr>
        <p:spPr bwMode="auto">
          <a:xfrm>
            <a:off x="430213" y="2743200"/>
            <a:ext cx="0" cy="193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2" name="Line 23"/>
          <p:cNvSpPr>
            <a:spLocks noChangeShapeType="1"/>
          </p:cNvSpPr>
          <p:nvPr/>
        </p:nvSpPr>
        <p:spPr bwMode="auto">
          <a:xfrm>
            <a:off x="2209800" y="2743200"/>
            <a:ext cx="457200" cy="981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3" name="Line 24"/>
          <p:cNvSpPr>
            <a:spLocks noChangeShapeType="1"/>
          </p:cNvSpPr>
          <p:nvPr/>
        </p:nvSpPr>
        <p:spPr bwMode="auto">
          <a:xfrm flipV="1">
            <a:off x="2133600" y="3732213"/>
            <a:ext cx="533400" cy="949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(36)</a:t>
            </a:r>
          </a:p>
          <a:p>
            <a:pPr eaLnBrk="1" hangingPunct="1">
              <a:buFontTx/>
              <a:buChar char="-"/>
            </a:pPr>
            <a:r>
              <a:rPr lang="en-US" sz="1200" b="0" dirty="0"/>
              <a:t>Prod/</a:t>
            </a:r>
            <a:r>
              <a:rPr lang="en-US" sz="1200" b="0" dirty="0" err="1"/>
              <a:t>Proc</a:t>
            </a:r>
            <a:r>
              <a:rPr lang="en-US" sz="1200" b="0" dirty="0"/>
              <a:t> Engineering (128)</a:t>
            </a:r>
          </a:p>
          <a:p>
            <a:pPr eaLnBrk="1" hangingPunct="1">
              <a:buFontTx/>
              <a:buChar char="-"/>
            </a:pPr>
            <a:r>
              <a:rPr lang="en-US" sz="1200" b="0" dirty="0"/>
              <a:t>Supply Chain (20) </a:t>
            </a:r>
          </a:p>
          <a:p>
            <a:pPr eaLnBrk="1" hangingPunct="1">
              <a:buFontTx/>
              <a:buChar char="-"/>
            </a:pPr>
            <a:r>
              <a:rPr lang="en-US" sz="1200" b="0" dirty="0"/>
              <a:t>184 hours total</a:t>
            </a:r>
          </a:p>
        </p:txBody>
      </p:sp>
      <p:sp>
        <p:nvSpPr>
          <p:cNvPr id="71705" name="Action Button: Back or Previous 23">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1706"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1707" name="Action Button: Forward or Next 26">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1708" name="TextBox 27"/>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ChangeArrowheads="1"/>
          </p:cNvSpPr>
          <p:nvPr/>
        </p:nvSpPr>
        <p:spPr bwMode="auto">
          <a:xfrm>
            <a:off x="1828800" y="609600"/>
            <a:ext cx="5867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2707" name="Text Box 2"/>
          <p:cNvSpPr txBox="1">
            <a:spLocks noChangeArrowheads="1"/>
          </p:cNvSpPr>
          <p:nvPr/>
        </p:nvSpPr>
        <p:spPr bwMode="auto">
          <a:xfrm>
            <a:off x="320675" y="2319338"/>
            <a:ext cx="23622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CCA Risk Build data as required </a:t>
            </a:r>
          </a:p>
          <a:p>
            <a:pPr eaLnBrk="1" hangingPunct="1"/>
            <a:r>
              <a:rPr lang="en-US" sz="900" b="0"/>
              <a:t>Updated quantities and</a:t>
            </a:r>
          </a:p>
          <a:p>
            <a:pPr eaLnBrk="1" hangingPunct="1"/>
            <a:r>
              <a:rPr lang="en-US" sz="900" b="0"/>
              <a:t>  milestones</a:t>
            </a:r>
          </a:p>
          <a:p>
            <a:pPr eaLnBrk="1" hangingPunct="1"/>
            <a:r>
              <a:rPr lang="en-US" sz="900" b="0"/>
              <a:t>PDR materials</a:t>
            </a:r>
          </a:p>
          <a:p>
            <a:r>
              <a:rPr lang="en-US" sz="900" u="sng"/>
              <a:t>Plans</a:t>
            </a:r>
          </a:p>
          <a:p>
            <a:pPr eaLnBrk="1" hangingPunct="1"/>
            <a:r>
              <a:rPr lang="en-US" sz="900" b="0"/>
              <a:t>EMCP2</a:t>
            </a:r>
          </a:p>
          <a:p>
            <a:pPr eaLnBrk="1" hangingPunct="1"/>
            <a:r>
              <a:rPr lang="en-US" sz="900" b="0"/>
              <a:t>Revised project plan/scope changes</a:t>
            </a:r>
          </a:p>
          <a:p>
            <a:r>
              <a:rPr lang="en-US" sz="900" u="sng"/>
              <a:t>DFX</a:t>
            </a:r>
          </a:p>
          <a:p>
            <a:pPr eaLnBrk="1" hangingPunct="1"/>
            <a:r>
              <a:rPr lang="en-US" sz="900" b="0"/>
              <a:t>Revised DTC targets</a:t>
            </a:r>
          </a:p>
        </p:txBody>
      </p:sp>
      <p:sp>
        <p:nvSpPr>
          <p:cNvPr id="72708"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09"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0"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271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2713"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2714" name="Rectangle 9"/>
          <p:cNvSpPr>
            <a:spLocks noChangeArrowheads="1"/>
          </p:cNvSpPr>
          <p:nvPr/>
        </p:nvSpPr>
        <p:spPr bwMode="auto">
          <a:xfrm>
            <a:off x="1676400" y="457200"/>
            <a:ext cx="5867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Prototype/Risk Mitigation Build</a:t>
            </a:r>
          </a:p>
        </p:txBody>
      </p:sp>
      <p:sp>
        <p:nvSpPr>
          <p:cNvPr id="72715"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6"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Requirement Reviews</a:t>
            </a:r>
          </a:p>
          <a:p>
            <a:r>
              <a:rPr lang="en-US" sz="900" b="0" dirty="0">
                <a:solidFill>
                  <a:srgbClr val="000000"/>
                </a:solidFill>
              </a:rPr>
              <a:t>Review preliminary design box and CCA (80)</a:t>
            </a:r>
          </a:p>
          <a:p>
            <a:r>
              <a:rPr lang="en-US" sz="900" u="sng" dirty="0"/>
              <a:t>Plans</a:t>
            </a:r>
          </a:p>
          <a:p>
            <a:r>
              <a:rPr lang="en-US" sz="900" b="0" dirty="0">
                <a:solidFill>
                  <a:srgbClr val="000000"/>
                </a:solidFill>
              </a:rPr>
              <a:t>Updated and released EMCP3 (24)</a:t>
            </a:r>
          </a:p>
          <a:p>
            <a:r>
              <a:rPr lang="en-US" sz="900" b="0" dirty="0">
                <a:solidFill>
                  <a:srgbClr val="000000"/>
                </a:solidFill>
              </a:rPr>
              <a:t>Refine AWs, TWs if required to support product and</a:t>
            </a:r>
          </a:p>
          <a:p>
            <a:r>
              <a:rPr lang="en-US" sz="900" b="0" dirty="0">
                <a:solidFill>
                  <a:srgbClr val="000000"/>
                </a:solidFill>
              </a:rPr>
              <a:t>   process engineering per EMCP (180)</a:t>
            </a:r>
          </a:p>
          <a:p>
            <a:r>
              <a:rPr lang="en-US" sz="900" u="sng" dirty="0"/>
              <a:t>DFX</a:t>
            </a:r>
          </a:p>
          <a:p>
            <a:r>
              <a:rPr lang="en-US" sz="900" b="0" dirty="0">
                <a:solidFill>
                  <a:srgbClr val="000000"/>
                </a:solidFill>
              </a:rPr>
              <a:t>Review DTC targets versus plan/actuals (16)</a:t>
            </a:r>
          </a:p>
          <a:p>
            <a:r>
              <a:rPr lang="en-US" sz="900" b="0" dirty="0">
                <a:solidFill>
                  <a:srgbClr val="000000"/>
                </a:solidFill>
              </a:rPr>
              <a:t>Conduct </a:t>
            </a:r>
            <a:r>
              <a:rPr lang="en-US" sz="900" b="0" dirty="0" err="1">
                <a:solidFill>
                  <a:srgbClr val="000000"/>
                </a:solidFill>
              </a:rPr>
              <a:t>DFx</a:t>
            </a:r>
            <a:r>
              <a:rPr lang="en-US" sz="900" b="0" dirty="0">
                <a:solidFill>
                  <a:srgbClr val="000000"/>
                </a:solidFill>
              </a:rPr>
              <a:t> (M,A,T) reviews (80</a:t>
            </a:r>
            <a:r>
              <a:rPr lang="en-US" sz="900" b="0" dirty="0" smtClean="0">
                <a:solidFill>
                  <a:srgbClr val="000000"/>
                </a:solidFill>
              </a:rPr>
              <a:t>)</a:t>
            </a:r>
            <a:endParaRPr lang="en-US" sz="900" b="0" dirty="0">
              <a:solidFill>
                <a:srgbClr val="000000"/>
              </a:solidFill>
            </a:endParaRPr>
          </a:p>
        </p:txBody>
      </p:sp>
      <p:sp>
        <p:nvSpPr>
          <p:cNvPr id="72717"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2"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4"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5"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Text Box 25"/>
          <p:cNvSpPr txBox="1">
            <a:spLocks noChangeArrowheads="1"/>
          </p:cNvSpPr>
          <p:nvPr/>
        </p:nvSpPr>
        <p:spPr bwMode="auto">
          <a:xfrm>
            <a:off x="5867400" y="2786063"/>
            <a:ext cx="2492375" cy="1201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dirty="0" err="1"/>
              <a:t>DFx</a:t>
            </a:r>
            <a:r>
              <a:rPr lang="en-US" sz="900" b="0" dirty="0"/>
              <a:t> (M,A,T) at Box level summary</a:t>
            </a:r>
          </a:p>
          <a:p>
            <a:pPr eaLnBrk="1" hangingPunct="1">
              <a:buFont typeface="Arial" charset="0"/>
              <a:buAutoNum type="arabicPeriod"/>
            </a:pPr>
            <a:r>
              <a:rPr lang="en-US" sz="900" b="0" dirty="0" err="1"/>
              <a:t>DFx</a:t>
            </a:r>
            <a:r>
              <a:rPr lang="en-US" sz="900" b="0" dirty="0"/>
              <a:t> (M,A,T) at CCA level summary</a:t>
            </a:r>
          </a:p>
          <a:p>
            <a:pPr eaLnBrk="1" hangingPunct="1">
              <a:buFont typeface="Arial" charset="0"/>
              <a:buAutoNum type="arabicPeriod"/>
            </a:pPr>
            <a:r>
              <a:rPr lang="en-US" sz="900" b="0" dirty="0"/>
              <a:t>AWs and TWs if required</a:t>
            </a:r>
          </a:p>
          <a:p>
            <a:pPr eaLnBrk="1" hangingPunct="1">
              <a:buFont typeface="Arial" charset="0"/>
              <a:buAutoNum type="arabicPeriod"/>
            </a:pPr>
            <a:r>
              <a:rPr lang="en-US" sz="900" b="0" dirty="0"/>
              <a:t>Prototype/risk mitigation CCAs, as required</a:t>
            </a:r>
          </a:p>
          <a:p>
            <a:pPr eaLnBrk="1" hangingPunct="1">
              <a:buFont typeface="Arial" charset="0"/>
              <a:buAutoNum type="arabicPeriod"/>
            </a:pPr>
            <a:r>
              <a:rPr lang="en-US" sz="900" b="0" dirty="0"/>
              <a:t>Product/Process/Ops PDR materials</a:t>
            </a:r>
          </a:p>
          <a:p>
            <a:pPr eaLnBrk="1" hangingPunct="1">
              <a:buFont typeface="Arial" charset="0"/>
              <a:buAutoNum type="arabicPeriod"/>
            </a:pPr>
            <a:r>
              <a:rPr lang="en-US" sz="900" b="0" dirty="0"/>
              <a:t>DTC feedback to project team </a:t>
            </a:r>
          </a:p>
          <a:p>
            <a:pPr eaLnBrk="1" hangingPunct="1">
              <a:buFont typeface="Arial" charset="0"/>
              <a:buAutoNum type="arabicPeriod"/>
            </a:pPr>
            <a:r>
              <a:rPr lang="en-US" sz="900" b="0" dirty="0"/>
              <a:t>EMCP3</a:t>
            </a:r>
          </a:p>
        </p:txBody>
      </p:sp>
      <p:sp>
        <p:nvSpPr>
          <p:cNvPr id="72727" name="Text Box 2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(340)</a:t>
            </a:r>
          </a:p>
          <a:p>
            <a:pPr eaLnBrk="1" hangingPunct="1">
              <a:buFontTx/>
              <a:buChar char="-"/>
            </a:pPr>
            <a:r>
              <a:rPr lang="en-US" sz="1200" b="0" dirty="0"/>
              <a:t>Supply Chain (16)</a:t>
            </a:r>
          </a:p>
          <a:p>
            <a:pPr eaLnBrk="1" hangingPunct="1">
              <a:buFontTx/>
              <a:buChar char="-"/>
            </a:pPr>
            <a:r>
              <a:rPr lang="en-US" sz="1200" b="0" dirty="0"/>
              <a:t>380 hours total</a:t>
            </a:r>
          </a:p>
        </p:txBody>
      </p:sp>
      <p:sp>
        <p:nvSpPr>
          <p:cNvPr id="7272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272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2730"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2731"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4 – MFG </a:t>
            </a:r>
            <a:br>
              <a:rPr lang="en-US" sz="3200" smtClean="0"/>
            </a:br>
            <a:r>
              <a:rPr lang="en-US" sz="3200" smtClean="0"/>
              <a:t>Work Packages</a:t>
            </a:r>
            <a:endParaRPr lang="en-US" sz="3200" b="1" smtClean="0"/>
          </a:p>
        </p:txBody>
      </p:sp>
      <p:sp>
        <p:nvSpPr>
          <p:cNvPr id="73731" name="Action Button: Back or Previous 3">
            <a:hlinkClick r:id="rId4" action="ppaction://hlinksldjump" highlightClick="1"/>
          </p:cNvPr>
          <p:cNvSpPr>
            <a:spLocks noChangeArrowheads="1"/>
          </p:cNvSpPr>
          <p:nvPr/>
        </p:nvSpPr>
        <p:spPr bwMode="auto">
          <a:xfrm>
            <a:off x="796925" y="59563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2" name="TextBox 3"/>
          <p:cNvSpPr txBox="1">
            <a:spLocks noChangeArrowheads="1"/>
          </p:cNvSpPr>
          <p:nvPr/>
        </p:nvSpPr>
        <p:spPr bwMode="auto">
          <a:xfrm>
            <a:off x="419100" y="54483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3733" name="Action Button: Forward or Next 2">
            <a:hlinkClick r:id="rId5" action="ppaction://hlinksldjump" highlightClick="1"/>
          </p:cNvPr>
          <p:cNvSpPr>
            <a:spLocks noChangeArrowheads="1"/>
          </p:cNvSpPr>
          <p:nvPr/>
        </p:nvSpPr>
        <p:spPr bwMode="auto">
          <a:xfrm>
            <a:off x="7689850" y="5895975"/>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4" name="TextBox 30"/>
          <p:cNvSpPr txBox="1">
            <a:spLocks noChangeArrowheads="1"/>
          </p:cNvSpPr>
          <p:nvPr/>
        </p:nvSpPr>
        <p:spPr bwMode="auto">
          <a:xfrm>
            <a:off x="7248525" y="54181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4755" name="Text Box 2"/>
          <p:cNvSpPr txBox="1">
            <a:spLocks noChangeArrowheads="1"/>
          </p:cNvSpPr>
          <p:nvPr/>
        </p:nvSpPr>
        <p:spPr bwMode="auto">
          <a:xfrm>
            <a:off x="533400" y="2403475"/>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Project</a:t>
            </a:r>
          </a:p>
          <a:p>
            <a:pPr eaLnBrk="1" hangingPunct="1"/>
            <a:r>
              <a:rPr lang="en-US" sz="900" b="0"/>
              <a:t>Revised project plan</a:t>
            </a:r>
          </a:p>
          <a:p>
            <a:pPr eaLnBrk="1" hangingPunct="1"/>
            <a:r>
              <a:rPr lang="en-US" sz="900" b="0"/>
              <a:t>     / scope changes</a:t>
            </a:r>
          </a:p>
          <a:p>
            <a:r>
              <a:rPr lang="en-US" sz="900" u="sng"/>
              <a:t>Plans</a:t>
            </a:r>
          </a:p>
          <a:p>
            <a:pPr eaLnBrk="1" hangingPunct="1"/>
            <a:r>
              <a:rPr lang="en-US" sz="900" b="0"/>
              <a:t>EMCP3</a:t>
            </a:r>
          </a:p>
          <a:p>
            <a:pPr eaLnBrk="1" hangingPunct="1"/>
            <a:r>
              <a:rPr lang="en-US" sz="900" b="0"/>
              <a:t>Latest AW, TW</a:t>
            </a:r>
          </a:p>
          <a:p>
            <a:r>
              <a:rPr lang="en-US" sz="900" u="sng"/>
              <a:t>Requirements</a:t>
            </a:r>
          </a:p>
          <a:p>
            <a:pPr eaLnBrk="1" hangingPunct="1"/>
            <a:r>
              <a:rPr lang="en-US" sz="900" b="0"/>
              <a:t>CCA TRDs</a:t>
            </a:r>
          </a:p>
          <a:p>
            <a:pPr eaLnBrk="1" hangingPunct="1"/>
            <a:r>
              <a:rPr lang="en-US" sz="900" b="0"/>
              <a:t>Detailed Design Package</a:t>
            </a:r>
          </a:p>
          <a:p>
            <a:pPr eaLnBrk="1" hangingPunct="1"/>
            <a:r>
              <a:rPr lang="en-US" sz="900" b="0"/>
              <a:t>Revised DTC Targets</a:t>
            </a:r>
          </a:p>
          <a:p>
            <a:pPr eaLnBrk="1" hangingPunct="1"/>
            <a:r>
              <a:rPr lang="en-US" sz="900" b="0"/>
              <a:t>Special test Reqs (HASS, etc)</a:t>
            </a:r>
          </a:p>
        </p:txBody>
      </p:sp>
      <p:sp>
        <p:nvSpPr>
          <p:cNvPr id="74756"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9"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4760"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4761"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4762" name="Rectangle 9"/>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Detailed Design -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WP20</a:t>
            </a:r>
            <a:endParaRPr lang="en-US" sz="2000" b="0" dirty="0">
              <a:solidFill>
                <a:schemeClr val="tx2"/>
              </a:solidFill>
            </a:endParaRPr>
          </a:p>
        </p:txBody>
      </p:sp>
      <p:sp>
        <p:nvSpPr>
          <p:cNvPr id="74763" name="Line 11"/>
          <p:cNvSpPr>
            <a:spLocks noChangeShapeType="1"/>
          </p:cNvSpPr>
          <p:nvPr/>
        </p:nvSpPr>
        <p:spPr bwMode="auto">
          <a:xfrm>
            <a:off x="533400" y="240188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4" name="Line 12"/>
          <p:cNvSpPr>
            <a:spLocks noChangeShapeType="1"/>
          </p:cNvSpPr>
          <p:nvPr/>
        </p:nvSpPr>
        <p:spPr bwMode="auto">
          <a:xfrm>
            <a:off x="533400" y="4418013"/>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5"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Design Support / Reviews</a:t>
            </a:r>
          </a:p>
          <a:p>
            <a:r>
              <a:rPr lang="en-US" sz="900" b="0">
                <a:solidFill>
                  <a:srgbClr val="000000"/>
                </a:solidFill>
              </a:rPr>
              <a:t>Review detailed drawings box and CCA (120)</a:t>
            </a:r>
          </a:p>
          <a:p>
            <a:r>
              <a:rPr lang="en-US" sz="900" b="0">
                <a:solidFill>
                  <a:srgbClr val="000000"/>
                </a:solidFill>
              </a:rPr>
              <a:t>Review DTC targets versus plan/actuals (32)</a:t>
            </a:r>
          </a:p>
          <a:p>
            <a:r>
              <a:rPr lang="en-US" sz="900" b="0">
                <a:solidFill>
                  <a:srgbClr val="000000"/>
                </a:solidFill>
              </a:rPr>
              <a:t>Review TRD (Test Requirement Docs) (32)</a:t>
            </a:r>
          </a:p>
          <a:p>
            <a:r>
              <a:rPr lang="en-US" sz="900" u="sng"/>
              <a:t>Drawings</a:t>
            </a:r>
          </a:p>
          <a:p>
            <a:r>
              <a:rPr lang="en-US" sz="900" b="0">
                <a:solidFill>
                  <a:srgbClr val="000000"/>
                </a:solidFill>
              </a:rPr>
              <a:t>Update EMCP4 (24)</a:t>
            </a:r>
          </a:p>
          <a:p>
            <a:r>
              <a:rPr lang="en-US" sz="900" b="0">
                <a:solidFill>
                  <a:srgbClr val="000000"/>
                </a:solidFill>
              </a:rPr>
              <a:t>Refine AW with CEM Process Engineering (160)</a:t>
            </a:r>
          </a:p>
          <a:p>
            <a:r>
              <a:rPr lang="en-US" sz="900" b="0">
                <a:solidFill>
                  <a:srgbClr val="000000"/>
                </a:solidFill>
              </a:rPr>
              <a:t>Refine TW with CEM Product Engineering (160)</a:t>
            </a:r>
          </a:p>
          <a:p>
            <a:r>
              <a:rPr lang="en-US" sz="900" u="sng"/>
              <a:t>Production</a:t>
            </a:r>
          </a:p>
          <a:p>
            <a:r>
              <a:rPr lang="en-US" sz="900" b="0">
                <a:solidFill>
                  <a:srgbClr val="000000"/>
                </a:solidFill>
              </a:rPr>
              <a:t>Visit CCA CEM and audit per strategy (300)</a:t>
            </a:r>
          </a:p>
        </p:txBody>
      </p:sp>
      <p:sp>
        <p:nvSpPr>
          <p:cNvPr id="74766" name="Line 14"/>
          <p:cNvSpPr>
            <a:spLocks noChangeShapeType="1"/>
          </p:cNvSpPr>
          <p:nvPr/>
        </p:nvSpPr>
        <p:spPr bwMode="auto">
          <a:xfrm flipV="1">
            <a:off x="2133600" y="3352800"/>
            <a:ext cx="533400" cy="1069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7"/>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8"/>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Line 19"/>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0" name="Line 20"/>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1" name="Line 21"/>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2" name="Line 23"/>
          <p:cNvSpPr>
            <a:spLocks noChangeShapeType="1"/>
          </p:cNvSpPr>
          <p:nvPr/>
        </p:nvSpPr>
        <p:spPr bwMode="auto">
          <a:xfrm flipH="1">
            <a:off x="533400" y="2408238"/>
            <a:ext cx="0" cy="2014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3" name="Line 24"/>
          <p:cNvSpPr>
            <a:spLocks noChangeShapeType="1"/>
          </p:cNvSpPr>
          <p:nvPr/>
        </p:nvSpPr>
        <p:spPr bwMode="auto">
          <a:xfrm>
            <a:off x="2209800" y="2408238"/>
            <a:ext cx="457200" cy="944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(40)</a:t>
            </a:r>
          </a:p>
          <a:p>
            <a:pPr eaLnBrk="1" hangingPunct="1">
              <a:buFontTx/>
              <a:buChar char="-"/>
            </a:pPr>
            <a:r>
              <a:rPr lang="en-US" sz="1200" b="0" dirty="0"/>
              <a:t>Prod/</a:t>
            </a:r>
            <a:r>
              <a:rPr lang="en-US" sz="1200" b="0" dirty="0" err="1"/>
              <a:t>Proc</a:t>
            </a:r>
            <a:r>
              <a:rPr lang="en-US" sz="1200" b="0" dirty="0"/>
              <a:t> Engineering (748)</a:t>
            </a:r>
          </a:p>
          <a:p>
            <a:pPr eaLnBrk="1" hangingPunct="1">
              <a:buFontTx/>
              <a:buChar char="-"/>
            </a:pPr>
            <a:r>
              <a:rPr lang="en-US" sz="1200" b="0" dirty="0"/>
              <a:t>Supply Chain (40)</a:t>
            </a:r>
          </a:p>
          <a:p>
            <a:pPr eaLnBrk="1" hangingPunct="1">
              <a:buFontTx/>
              <a:buChar char="-"/>
            </a:pPr>
            <a:r>
              <a:rPr lang="en-US" sz="1200" b="0" dirty="0"/>
              <a:t>828 hours total</a:t>
            </a:r>
          </a:p>
        </p:txBody>
      </p:sp>
      <p:sp>
        <p:nvSpPr>
          <p:cNvPr id="74775" name="Rectangle 29"/>
          <p:cNvSpPr>
            <a:spLocks noChangeArrowheads="1"/>
          </p:cNvSpPr>
          <p:nvPr/>
        </p:nvSpPr>
        <p:spPr bwMode="auto">
          <a:xfrm>
            <a:off x="5715000" y="3127375"/>
            <a:ext cx="2332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dirty="0">
                <a:cs typeface="Times New Roman" pitchFamily="18" charset="0"/>
              </a:rPr>
              <a:t>MFG - DFMAT – Peer review with MFG </a:t>
            </a:r>
          </a:p>
          <a:p>
            <a:pPr lvl="1" eaLnBrk="0" hangingPunct="0">
              <a:tabLst>
                <a:tab pos="342900" algn="l"/>
              </a:tabLst>
            </a:pPr>
            <a:r>
              <a:rPr lang="en-US" sz="900" b="0" dirty="0">
                <a:cs typeface="Times New Roman" pitchFamily="18" charset="0"/>
              </a:rPr>
              <a:t>project memo / action resolution</a:t>
            </a:r>
            <a:endParaRPr lang="en-US" sz="900" b="0" dirty="0"/>
          </a:p>
          <a:p>
            <a:pPr eaLnBrk="0" hangingPunct="0">
              <a:buFontTx/>
              <a:buAutoNum type="arabicPeriod"/>
              <a:tabLst>
                <a:tab pos="342900" algn="l"/>
              </a:tabLst>
            </a:pPr>
            <a:r>
              <a:rPr lang="en-US" sz="900" b="0" dirty="0">
                <a:cs typeface="Times New Roman" pitchFamily="18" charset="0"/>
              </a:rPr>
              <a:t>MFG - EMCP4 (MFG plan update</a:t>
            </a:r>
            <a:r>
              <a:rPr lang="en-US" sz="900" b="0" dirty="0" smtClean="0">
                <a:cs typeface="Times New Roman" pitchFamily="18" charset="0"/>
              </a:rPr>
              <a:t>)</a:t>
            </a:r>
            <a:endParaRPr lang="en-US" sz="900" b="0" dirty="0" smtClean="0"/>
          </a:p>
          <a:p>
            <a:pPr eaLnBrk="0" hangingPunct="0">
              <a:buFontTx/>
              <a:buAutoNum type="arabicPeriod"/>
              <a:tabLst>
                <a:tab pos="342900" algn="l"/>
              </a:tabLst>
            </a:pPr>
            <a:r>
              <a:rPr lang="en-US" sz="900" b="0" dirty="0" smtClean="0">
                <a:cs typeface="Times New Roman" pitchFamily="18" charset="0"/>
              </a:rPr>
              <a:t>CDR </a:t>
            </a:r>
            <a:r>
              <a:rPr lang="en-US" sz="900" b="0" dirty="0">
                <a:cs typeface="Times New Roman" pitchFamily="18" charset="0"/>
              </a:rPr>
              <a:t>review package – as required</a:t>
            </a:r>
            <a:endParaRPr lang="en-US" sz="900" b="0" dirty="0"/>
          </a:p>
        </p:txBody>
      </p:sp>
      <p:sp>
        <p:nvSpPr>
          <p:cNvPr id="7477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477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477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477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5 – MFG </a:t>
            </a:r>
            <a:br>
              <a:rPr lang="en-US" sz="3200" smtClean="0"/>
            </a:br>
            <a:r>
              <a:rPr lang="en-US" sz="3200" smtClean="0"/>
              <a:t>Work Packages</a:t>
            </a:r>
            <a:endParaRPr lang="en-US" sz="3200" b="1" smtClean="0"/>
          </a:p>
        </p:txBody>
      </p:sp>
      <p:sp>
        <p:nvSpPr>
          <p:cNvPr id="7577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578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492" t="26355" r="7200" b="13952"/>
          <a:stretch/>
        </p:blipFill>
        <p:spPr bwMode="auto">
          <a:xfrm>
            <a:off x="342901" y="93519"/>
            <a:ext cx="8099350" cy="65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ChangeArrowheads="1"/>
          </p:cNvSpPr>
          <p:nvPr/>
        </p:nvSpPr>
        <p:spPr bwMode="auto">
          <a:xfrm>
            <a:off x="2069023" y="609600"/>
            <a:ext cx="558972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6803" name="Text Box 2"/>
          <p:cNvSpPr txBox="1">
            <a:spLocks noChangeArrowheads="1"/>
          </p:cNvSpPr>
          <p:nvPr/>
        </p:nvSpPr>
        <p:spPr bwMode="auto">
          <a:xfrm>
            <a:off x="463550" y="2290763"/>
            <a:ext cx="2438400" cy="2030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dirty="0"/>
              <a:t>Design Data/Requirements</a:t>
            </a:r>
          </a:p>
          <a:p>
            <a:pPr eaLnBrk="1" hangingPunct="1"/>
            <a:r>
              <a:rPr lang="en-US" sz="900" b="0" dirty="0"/>
              <a:t>CCA </a:t>
            </a:r>
            <a:r>
              <a:rPr lang="en-US" sz="900" b="0" dirty="0" err="1"/>
              <a:t>Dev</a:t>
            </a:r>
            <a:r>
              <a:rPr lang="en-US" sz="900" b="0" dirty="0"/>
              <a:t> Test Procedure</a:t>
            </a:r>
          </a:p>
          <a:p>
            <a:pPr eaLnBrk="1" hangingPunct="1"/>
            <a:r>
              <a:rPr lang="en-US" sz="900" b="0" dirty="0"/>
              <a:t>Released PLD code </a:t>
            </a:r>
          </a:p>
          <a:p>
            <a:pPr eaLnBrk="1" hangingPunct="1"/>
            <a:r>
              <a:rPr lang="en-US" sz="900" b="0" dirty="0"/>
              <a:t>Box ATP test requirements</a:t>
            </a:r>
          </a:p>
          <a:p>
            <a:pPr eaLnBrk="1" hangingPunct="1"/>
            <a:r>
              <a:rPr lang="en-US" sz="900" b="0" dirty="0"/>
              <a:t>Box ATP limits justification</a:t>
            </a:r>
          </a:p>
          <a:p>
            <a:pPr eaLnBrk="1" hangingPunct="1"/>
            <a:r>
              <a:rPr lang="en-US" sz="900" b="0" dirty="0"/>
              <a:t>Box ATP</a:t>
            </a:r>
          </a:p>
          <a:p>
            <a:r>
              <a:rPr lang="en-US" sz="900" u="sng" dirty="0"/>
              <a:t>Plans</a:t>
            </a:r>
          </a:p>
          <a:p>
            <a:pPr eaLnBrk="1" hangingPunct="1"/>
            <a:r>
              <a:rPr lang="en-US" sz="900" b="0" dirty="0"/>
              <a:t>EMCP4</a:t>
            </a:r>
          </a:p>
          <a:p>
            <a:pPr eaLnBrk="1" hangingPunct="1"/>
            <a:r>
              <a:rPr lang="en-US" sz="900" b="0" dirty="0"/>
              <a:t>Revised project plan/scope changes</a:t>
            </a:r>
          </a:p>
          <a:p>
            <a:pPr eaLnBrk="1" hangingPunct="1"/>
            <a:r>
              <a:rPr lang="en-US" sz="900" b="0" dirty="0"/>
              <a:t>Latest AW, TW</a:t>
            </a:r>
          </a:p>
          <a:p>
            <a:pPr eaLnBrk="1" hangingPunct="1"/>
            <a:r>
              <a:rPr lang="en-US" sz="900" b="0" dirty="0"/>
              <a:t>Revised DTC Targets</a:t>
            </a:r>
          </a:p>
          <a:p>
            <a:r>
              <a:rPr lang="en-US" sz="900" u="sng" dirty="0"/>
              <a:t>Hardware/other</a:t>
            </a:r>
          </a:p>
          <a:p>
            <a:pPr eaLnBrk="1" hangingPunct="1"/>
            <a:r>
              <a:rPr lang="en-US" sz="900" b="0" dirty="0"/>
              <a:t>POB hardware, tooling</a:t>
            </a:r>
          </a:p>
          <a:p>
            <a:pPr eaLnBrk="1" hangingPunct="1"/>
            <a:r>
              <a:rPr lang="en-US" sz="900" b="0" dirty="0"/>
              <a:t>CCA </a:t>
            </a:r>
            <a:r>
              <a:rPr lang="en-US" sz="900" b="0" dirty="0" err="1"/>
              <a:t>Dev</a:t>
            </a:r>
            <a:r>
              <a:rPr lang="en-US" sz="900" b="0" dirty="0"/>
              <a:t> Test Fixtures</a:t>
            </a:r>
          </a:p>
        </p:txBody>
      </p:sp>
      <p:sp>
        <p:nvSpPr>
          <p:cNvPr id="76804"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680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6809"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6810" name="Rectangle 9"/>
          <p:cNvSpPr>
            <a:spLocks noChangeArrowheads="1"/>
          </p:cNvSpPr>
          <p:nvPr/>
        </p:nvSpPr>
        <p:spPr bwMode="auto">
          <a:xfrm>
            <a:off x="1914041" y="457200"/>
            <a:ext cx="5625883"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Item Build &amp; Test – </a:t>
            </a:r>
            <a:r>
              <a:rPr lang="en-US" sz="2000" b="0" dirty="0" err="1">
                <a:solidFill>
                  <a:schemeClr val="tx2"/>
                </a:solidFill>
              </a:rPr>
              <a:t>Dev</a:t>
            </a:r>
            <a:r>
              <a:rPr lang="en-US" sz="2000" b="0" dirty="0">
                <a:solidFill>
                  <a:schemeClr val="tx2"/>
                </a:solidFill>
              </a:rPr>
              <a:t> HW Build </a:t>
            </a:r>
            <a:r>
              <a:rPr lang="en-US" sz="2000" b="0" dirty="0" smtClean="0">
                <a:solidFill>
                  <a:schemeClr val="tx2"/>
                </a:solidFill>
              </a:rPr>
              <a:t>CCA/Item </a:t>
            </a:r>
            <a:r>
              <a:rPr lang="en-US" sz="1400" b="0" dirty="0" smtClean="0">
                <a:solidFill>
                  <a:schemeClr val="tx2"/>
                </a:solidFill>
              </a:rPr>
              <a:t>WP28</a:t>
            </a:r>
            <a:endParaRPr lang="en-US" sz="2000" b="0" dirty="0">
              <a:solidFill>
                <a:schemeClr val="tx2"/>
              </a:solidFill>
            </a:endParaRPr>
          </a:p>
        </p:txBody>
      </p:sp>
      <p:sp>
        <p:nvSpPr>
          <p:cNvPr id="76811" name="Text Box 10"/>
          <p:cNvSpPr txBox="1">
            <a:spLocks noChangeArrowheads="1"/>
          </p:cNvSpPr>
          <p:nvPr/>
        </p:nvSpPr>
        <p:spPr bwMode="auto">
          <a:xfrm>
            <a:off x="5819775" y="2657475"/>
            <a:ext cx="268605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Hardware CCA (turn0), QTY based on project need	</a:t>
            </a:r>
          </a:p>
          <a:p>
            <a:pPr eaLnBrk="1" hangingPunct="1">
              <a:buFont typeface="Arial" charset="0"/>
              <a:buAutoNum type="arabicPeriod"/>
            </a:pPr>
            <a:r>
              <a:rPr lang="en-US" sz="900" b="0"/>
              <a:t>Hardware box (turn0), Qty based on project need</a:t>
            </a:r>
          </a:p>
          <a:p>
            <a:pPr eaLnBrk="1" hangingPunct="1">
              <a:buFont typeface="Arial" charset="0"/>
              <a:buAutoNum type="arabicPeriod"/>
            </a:pPr>
            <a:r>
              <a:rPr lang="en-US" sz="900" b="0"/>
              <a:t>Updated AW, TW if required</a:t>
            </a:r>
          </a:p>
          <a:p>
            <a:pPr eaLnBrk="1" hangingPunct="1">
              <a:buFont typeface="Arial" charset="0"/>
              <a:buAutoNum type="arabicPeriod"/>
            </a:pPr>
            <a:r>
              <a:rPr lang="en-US" sz="900" b="0"/>
              <a:t>Proof of build report – Project memo</a:t>
            </a:r>
          </a:p>
          <a:p>
            <a:pPr eaLnBrk="1" hangingPunct="1">
              <a:buFont typeface="Arial" charset="0"/>
              <a:buAutoNum type="arabicPeriod"/>
            </a:pPr>
            <a:r>
              <a:rPr lang="en-US" sz="900" b="0"/>
              <a:t>DTC feedback to project team - Project memo</a:t>
            </a:r>
          </a:p>
          <a:p>
            <a:pPr eaLnBrk="1" hangingPunct="1">
              <a:buFont typeface="Arial" charset="0"/>
              <a:buAutoNum type="arabicPeriod"/>
            </a:pPr>
            <a:r>
              <a:rPr lang="en-US" sz="900" b="0"/>
              <a:t>EMCP5</a:t>
            </a:r>
          </a:p>
        </p:txBody>
      </p:sp>
      <p:sp>
        <p:nvSpPr>
          <p:cNvPr id="76812" name="Line 11"/>
          <p:cNvSpPr>
            <a:spLocks noChangeShapeType="1"/>
          </p:cNvSpPr>
          <p:nvPr/>
        </p:nvSpPr>
        <p:spPr bwMode="auto">
          <a:xfrm flipV="1">
            <a:off x="457200" y="22891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3" name="Line 12"/>
          <p:cNvSpPr>
            <a:spLocks noChangeShapeType="1"/>
          </p:cNvSpPr>
          <p:nvPr/>
        </p:nvSpPr>
        <p:spPr bwMode="auto">
          <a:xfrm>
            <a:off x="457200" y="4572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Build</a:t>
            </a:r>
          </a:p>
          <a:p>
            <a:r>
              <a:rPr lang="en-US" sz="900" b="0">
                <a:solidFill>
                  <a:srgbClr val="000000"/>
                </a:solidFill>
              </a:rPr>
              <a:t>Liaison with CEM (120)</a:t>
            </a:r>
          </a:p>
          <a:p>
            <a:r>
              <a:rPr lang="en-US" sz="900" b="0">
                <a:solidFill>
                  <a:srgbClr val="000000"/>
                </a:solidFill>
              </a:rPr>
              <a:t>Update box and CCA AWs &amp; TWs if required (200)</a:t>
            </a:r>
          </a:p>
          <a:p>
            <a:r>
              <a:rPr lang="en-US" sz="900" b="0">
                <a:solidFill>
                  <a:srgbClr val="000000"/>
                </a:solidFill>
              </a:rPr>
              <a:t>Conduct POB and report (280)</a:t>
            </a:r>
          </a:p>
          <a:p>
            <a:r>
              <a:rPr lang="en-US" sz="900" u="sng"/>
              <a:t>Documents</a:t>
            </a:r>
          </a:p>
          <a:p>
            <a:r>
              <a:rPr lang="en-US" sz="900" b="0">
                <a:solidFill>
                  <a:srgbClr val="000000"/>
                </a:solidFill>
              </a:rPr>
              <a:t>Update EMCP5 (8)</a:t>
            </a:r>
          </a:p>
          <a:p>
            <a:r>
              <a:rPr lang="en-US" sz="900" u="sng"/>
              <a:t>Test</a:t>
            </a:r>
          </a:p>
          <a:p>
            <a:r>
              <a:rPr lang="en-US" sz="900" b="0">
                <a:solidFill>
                  <a:srgbClr val="000000"/>
                </a:solidFill>
              </a:rPr>
              <a:t>Support box and CCA Test Procedures as required (200)</a:t>
            </a:r>
          </a:p>
          <a:p>
            <a:r>
              <a:rPr lang="en-US" sz="900" b="0">
                <a:solidFill>
                  <a:srgbClr val="000000"/>
                </a:solidFill>
              </a:rPr>
              <a:t>Support Des Engineering testing (24)</a:t>
            </a:r>
          </a:p>
          <a:p>
            <a:r>
              <a:rPr lang="en-US" sz="900" u="sng"/>
              <a:t>Reviews / Reports</a:t>
            </a:r>
          </a:p>
          <a:p>
            <a:r>
              <a:rPr lang="en-US" sz="900" b="0">
                <a:solidFill>
                  <a:srgbClr val="000000"/>
                </a:solidFill>
              </a:rPr>
              <a:t>Validate DTC actuals (40)</a:t>
            </a:r>
          </a:p>
          <a:p>
            <a:r>
              <a:rPr lang="en-US" sz="900" b="0">
                <a:solidFill>
                  <a:srgbClr val="000000"/>
                </a:solidFill>
              </a:rPr>
              <a:t>Review DTC targets versus plan/actuals (24)</a:t>
            </a:r>
          </a:p>
          <a:p>
            <a:r>
              <a:rPr lang="en-US" sz="900" b="0">
                <a:solidFill>
                  <a:srgbClr val="000000"/>
                </a:solidFill>
              </a:rPr>
              <a:t>Support MRB (120)</a:t>
            </a:r>
          </a:p>
          <a:p>
            <a:endParaRPr lang="en-US" sz="900" b="0">
              <a:solidFill>
                <a:srgbClr val="000000"/>
              </a:solidFill>
            </a:endParaRPr>
          </a:p>
        </p:txBody>
      </p:sp>
      <p:sp>
        <p:nvSpPr>
          <p:cNvPr id="76815" name="Line 14"/>
          <p:cNvSpPr>
            <a:spLocks noChangeShapeType="1"/>
          </p:cNvSpPr>
          <p:nvPr/>
        </p:nvSpPr>
        <p:spPr bwMode="auto">
          <a:xfrm flipV="1">
            <a:off x="2133600" y="3505200"/>
            <a:ext cx="533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1" name="Line 22"/>
          <p:cNvSpPr>
            <a:spLocks noChangeShapeType="1"/>
          </p:cNvSpPr>
          <p:nvPr/>
        </p:nvSpPr>
        <p:spPr bwMode="auto">
          <a:xfrm>
            <a:off x="457200" y="2289175"/>
            <a:ext cx="0" cy="2282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2" name="Line 23"/>
          <p:cNvSpPr>
            <a:spLocks noChangeShapeType="1"/>
          </p:cNvSpPr>
          <p:nvPr/>
        </p:nvSpPr>
        <p:spPr bwMode="auto">
          <a:xfrm>
            <a:off x="2209800" y="2282825"/>
            <a:ext cx="457200" cy="1222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3" name="Text Box 24"/>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(80)</a:t>
            </a:r>
          </a:p>
          <a:p>
            <a:pPr eaLnBrk="1" hangingPunct="1">
              <a:buFontTx/>
              <a:buChar char="-"/>
            </a:pPr>
            <a:r>
              <a:rPr lang="en-US" sz="1200" b="0" dirty="0"/>
              <a:t>Prod/</a:t>
            </a:r>
            <a:r>
              <a:rPr lang="en-US" sz="1200" b="0" dirty="0" err="1"/>
              <a:t>Proc</a:t>
            </a:r>
            <a:r>
              <a:rPr lang="en-US" sz="1200" b="0" dirty="0"/>
              <a:t> Engineering (856)</a:t>
            </a:r>
          </a:p>
          <a:p>
            <a:pPr eaLnBrk="1" hangingPunct="1">
              <a:buFontTx/>
              <a:buChar char="-"/>
            </a:pPr>
            <a:r>
              <a:rPr lang="en-US" sz="1200" b="0" dirty="0"/>
              <a:t>Supply Chain (80)</a:t>
            </a:r>
          </a:p>
          <a:p>
            <a:pPr eaLnBrk="1" hangingPunct="1">
              <a:buFontTx/>
              <a:buChar char="-"/>
            </a:pPr>
            <a:r>
              <a:rPr lang="en-US" sz="1200" b="0" dirty="0"/>
              <a:t>1016 hours total</a:t>
            </a:r>
          </a:p>
        </p:txBody>
      </p:sp>
      <p:sp>
        <p:nvSpPr>
          <p:cNvPr id="76824"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6825"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6826"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6827"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6 – MFG </a:t>
            </a:r>
            <a:br>
              <a:rPr lang="en-US" sz="3200" smtClean="0"/>
            </a:br>
            <a:r>
              <a:rPr lang="en-US" sz="3200" smtClean="0"/>
              <a:t>Work Packages</a:t>
            </a:r>
            <a:endParaRPr lang="en-US" sz="3200" b="1" smtClean="0"/>
          </a:p>
        </p:txBody>
      </p:sp>
      <p:sp>
        <p:nvSpPr>
          <p:cNvPr id="77827"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28"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7829"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30"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1619573" y="601851"/>
            <a:ext cx="6579031"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solidFill>
                  <a:schemeClr val="tx2"/>
                </a:solidFill>
              </a:rPr>
              <a:t> </a:t>
            </a:r>
          </a:p>
        </p:txBody>
      </p:sp>
      <p:sp>
        <p:nvSpPr>
          <p:cNvPr id="78851" name="Text Box 2"/>
          <p:cNvSpPr txBox="1">
            <a:spLocks noChangeArrowheads="1"/>
          </p:cNvSpPr>
          <p:nvPr/>
        </p:nvSpPr>
        <p:spPr bwMode="auto">
          <a:xfrm>
            <a:off x="381000" y="2863850"/>
            <a:ext cx="2286000" cy="1089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Requirements</a:t>
            </a:r>
          </a:p>
          <a:p>
            <a:pPr eaLnBrk="1" hangingPunct="1"/>
            <a:r>
              <a:rPr lang="en-US" sz="900" b="0"/>
              <a:t>Revised project plan/scope changes</a:t>
            </a:r>
          </a:p>
          <a:p>
            <a:pPr eaLnBrk="1" hangingPunct="1"/>
            <a:r>
              <a:rPr lang="en-US" sz="900" b="0"/>
              <a:t>Revised DTC Targets</a:t>
            </a:r>
            <a:endParaRPr lang="en-US" sz="900" u="sng"/>
          </a:p>
          <a:p>
            <a:pPr eaLnBrk="1" hangingPunct="1">
              <a:spcBef>
                <a:spcPct val="20000"/>
              </a:spcBef>
            </a:pPr>
            <a:r>
              <a:rPr lang="en-US" sz="900" u="sng"/>
              <a:t>Design Documentation</a:t>
            </a:r>
          </a:p>
          <a:p>
            <a:pPr eaLnBrk="1" hangingPunct="1"/>
            <a:r>
              <a:rPr lang="en-US" sz="900" b="0"/>
              <a:t>EMCP5</a:t>
            </a:r>
          </a:p>
          <a:p>
            <a:pPr eaLnBrk="1" hangingPunct="1"/>
            <a:r>
              <a:rPr lang="en-US" sz="900" b="0"/>
              <a:t>Latest AW, TW</a:t>
            </a:r>
          </a:p>
          <a:p>
            <a:pPr eaLnBrk="1" hangingPunct="1"/>
            <a:r>
              <a:rPr lang="en-US" sz="900" b="0"/>
              <a:t>POB report from turn0 hwr</a:t>
            </a:r>
          </a:p>
        </p:txBody>
      </p:sp>
      <p:sp>
        <p:nvSpPr>
          <p:cNvPr id="78852" name="Rectangle 3"/>
          <p:cNvSpPr>
            <a:spLocks noChangeArrowheads="1"/>
          </p:cNvSpPr>
          <p:nvPr/>
        </p:nvSpPr>
        <p:spPr bwMode="auto">
          <a:xfrm>
            <a:off x="1524000" y="457200"/>
            <a:ext cx="6553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 System Integration and SOF – SOF Build </a:t>
            </a:r>
            <a:r>
              <a:rPr lang="en-US" sz="2000" b="0" dirty="0" smtClean="0">
                <a:solidFill>
                  <a:schemeClr val="tx2"/>
                </a:solidFill>
              </a:rPr>
              <a:t>CCA/Item </a:t>
            </a:r>
            <a:r>
              <a:rPr lang="en-US" sz="1400" b="0" dirty="0" smtClean="0">
                <a:solidFill>
                  <a:schemeClr val="tx2"/>
                </a:solidFill>
              </a:rPr>
              <a:t>WP36</a:t>
            </a:r>
            <a:endParaRPr lang="en-US" sz="2000" b="0" dirty="0">
              <a:solidFill>
                <a:schemeClr val="tx2"/>
              </a:solidFill>
            </a:endParaRPr>
          </a:p>
        </p:txBody>
      </p:sp>
      <p:sp>
        <p:nvSpPr>
          <p:cNvPr id="78853"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Test</a:t>
            </a:r>
          </a:p>
          <a:p>
            <a:r>
              <a:rPr lang="en-US" sz="900" b="0">
                <a:solidFill>
                  <a:srgbClr val="000000"/>
                </a:solidFill>
              </a:rPr>
              <a:t>Support Des Engineering testing (30)</a:t>
            </a:r>
          </a:p>
          <a:p>
            <a:endParaRPr lang="en-US" sz="900" b="0"/>
          </a:p>
          <a:p>
            <a:r>
              <a:rPr lang="en-US" sz="900" u="sng"/>
              <a:t>Reviews</a:t>
            </a:r>
          </a:p>
          <a:p>
            <a:r>
              <a:rPr lang="en-US" sz="900" b="0">
                <a:solidFill>
                  <a:srgbClr val="000000"/>
                </a:solidFill>
              </a:rPr>
              <a:t>Support MRB (60)</a:t>
            </a:r>
          </a:p>
          <a:p>
            <a:endParaRPr lang="en-US" sz="900" u="sng"/>
          </a:p>
          <a:p>
            <a:r>
              <a:rPr lang="en-US" sz="900" u="sng"/>
              <a:t>Documents</a:t>
            </a:r>
          </a:p>
          <a:p>
            <a:r>
              <a:rPr lang="en-US" sz="900" b="0">
                <a:solidFill>
                  <a:srgbClr val="000000"/>
                </a:solidFill>
              </a:rPr>
              <a:t>Updated EMCP6 (16)</a:t>
            </a:r>
            <a:endParaRPr lang="en-US" sz="900" b="0"/>
          </a:p>
          <a:p>
            <a:endParaRPr lang="en-US" sz="900" b="0">
              <a:solidFill>
                <a:srgbClr val="000000"/>
              </a:solidFill>
            </a:endParaRPr>
          </a:p>
          <a:p>
            <a:r>
              <a:rPr lang="en-US" sz="900" u="sng"/>
              <a:t>Production</a:t>
            </a:r>
          </a:p>
          <a:p>
            <a:r>
              <a:rPr lang="en-US" sz="900" b="0">
                <a:solidFill>
                  <a:srgbClr val="000000"/>
                </a:solidFill>
              </a:rPr>
              <a:t>Update box and CCA AWs (turn0 hardware plus cuts </a:t>
            </a:r>
          </a:p>
          <a:p>
            <a:r>
              <a:rPr lang="en-US" sz="900" b="0">
                <a:solidFill>
                  <a:srgbClr val="000000"/>
                </a:solidFill>
              </a:rPr>
              <a:t>   and jumper) &amp; TWs as required (80)</a:t>
            </a:r>
          </a:p>
          <a:p>
            <a:r>
              <a:rPr lang="en-US" sz="900" b="0">
                <a:solidFill>
                  <a:srgbClr val="000000"/>
                </a:solidFill>
              </a:rPr>
              <a:t>Liaison with CEM (160)</a:t>
            </a:r>
          </a:p>
          <a:p>
            <a:r>
              <a:rPr lang="en-US" sz="900" b="0">
                <a:solidFill>
                  <a:srgbClr val="000000"/>
                </a:solidFill>
              </a:rPr>
              <a:t>Review DTC targets versus plan/actuals (24)</a:t>
            </a:r>
          </a:p>
        </p:txBody>
      </p:sp>
      <p:sp>
        <p:nvSpPr>
          <p:cNvPr id="78856"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8"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9"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8870"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8871"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8872"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(16)</a:t>
            </a:r>
          </a:p>
          <a:p>
            <a:pPr eaLnBrk="1" hangingPunct="1">
              <a:buFontTx/>
              <a:buChar char="-"/>
            </a:pPr>
            <a:r>
              <a:rPr lang="en-US" sz="1200" b="0" dirty="0"/>
              <a:t>Prod/</a:t>
            </a:r>
            <a:r>
              <a:rPr lang="en-US" sz="1200" b="0" dirty="0" err="1"/>
              <a:t>Proc</a:t>
            </a:r>
            <a:r>
              <a:rPr lang="en-US" sz="1200" b="0" dirty="0"/>
              <a:t> Engineering (338)</a:t>
            </a:r>
          </a:p>
          <a:p>
            <a:pPr eaLnBrk="1" hangingPunct="1">
              <a:buFontTx/>
              <a:buChar char="-"/>
            </a:pPr>
            <a:r>
              <a:rPr lang="en-US" sz="1200" b="0" dirty="0"/>
              <a:t>Supply Chain (16)</a:t>
            </a:r>
          </a:p>
          <a:p>
            <a:pPr eaLnBrk="1" hangingPunct="1">
              <a:buFontTx/>
              <a:buChar char="-"/>
            </a:pPr>
            <a:r>
              <a:rPr lang="en-US" sz="1200" b="0" dirty="0"/>
              <a:t>370 hours total</a:t>
            </a:r>
          </a:p>
        </p:txBody>
      </p:sp>
      <p:sp>
        <p:nvSpPr>
          <p:cNvPr id="78873" name="Rectangle 27"/>
          <p:cNvSpPr>
            <a:spLocks noChangeArrowheads="1"/>
          </p:cNvSpPr>
          <p:nvPr/>
        </p:nvSpPr>
        <p:spPr bwMode="auto">
          <a:xfrm>
            <a:off x="5791200" y="2925763"/>
            <a:ext cx="18716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endParaRPr lang="en-US" sz="900" b="0"/>
          </a:p>
          <a:p>
            <a:pPr eaLnBrk="0" hangingPunct="0">
              <a:buFontTx/>
              <a:buAutoNum type="arabicPeriod"/>
              <a:tabLst>
                <a:tab pos="342900" algn="l"/>
              </a:tabLst>
            </a:pPr>
            <a:r>
              <a:rPr lang="en-US" sz="900" b="0">
                <a:cs typeface="Times New Roman" pitchFamily="18" charset="0"/>
              </a:rPr>
              <a:t>SOF LRU build</a:t>
            </a:r>
          </a:p>
          <a:p>
            <a:pPr lvl="1" eaLnBrk="0" hangingPunct="0">
              <a:tabLst>
                <a:tab pos="342900" algn="l"/>
              </a:tabLst>
            </a:pPr>
            <a:r>
              <a:rPr lang="en-US" sz="900" b="0">
                <a:cs typeface="Times New Roman" pitchFamily="18" charset="0"/>
              </a:rPr>
              <a:t>QTY based on project</a:t>
            </a:r>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project memo</a:t>
            </a:r>
            <a:endParaRPr lang="en-US" sz="900" b="0"/>
          </a:p>
          <a:p>
            <a:pPr eaLnBrk="0" hangingPunct="0">
              <a:buFontTx/>
              <a:buAutoNum type="arabicPeriod"/>
              <a:tabLst>
                <a:tab pos="342900" algn="l"/>
              </a:tabLst>
            </a:pPr>
            <a:r>
              <a:rPr lang="en-US" sz="900" b="0">
                <a:cs typeface="Times New Roman" pitchFamily="18" charset="0"/>
              </a:rPr>
              <a:t>EMCP6 </a:t>
            </a:r>
            <a:endParaRPr lang="en-US" sz="900" b="0"/>
          </a:p>
        </p:txBody>
      </p:sp>
      <p:sp>
        <p:nvSpPr>
          <p:cNvPr id="78874"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8875"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8876" name="Action Button: Forward or Next 27">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8877" name="TextBox 28"/>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7 – MFG </a:t>
            </a:r>
            <a:br>
              <a:rPr lang="en-US" sz="3200" smtClean="0"/>
            </a:br>
            <a:r>
              <a:rPr lang="en-US" sz="3200" smtClean="0"/>
              <a:t>Work Packages</a:t>
            </a:r>
            <a:endParaRPr lang="en-US" sz="3200" b="1" smtClean="0"/>
          </a:p>
        </p:txBody>
      </p:sp>
      <p:sp>
        <p:nvSpPr>
          <p:cNvPr id="79875" name="Action Button: Back or Previous 2">
            <a:hlinkClick r:id="rId4" action="ppaction://hlinksldjump" highlightClick="1"/>
          </p:cNvPr>
          <p:cNvSpPr>
            <a:spLocks noChangeArrowheads="1"/>
          </p:cNvSpPr>
          <p:nvPr/>
        </p:nvSpPr>
        <p:spPr bwMode="auto">
          <a:xfrm>
            <a:off x="827088"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6" name="TextBox 3"/>
          <p:cNvSpPr txBox="1">
            <a:spLocks noChangeArrowheads="1"/>
          </p:cNvSpPr>
          <p:nvPr/>
        </p:nvSpPr>
        <p:spPr bwMode="auto">
          <a:xfrm>
            <a:off x="449263"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9877" name="Action Button: Forward or Next 2">
            <a:hlinkClick r:id="rId4"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1205345" y="609600"/>
            <a:ext cx="7144905" cy="457200"/>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0899" name="Text Box 2"/>
          <p:cNvSpPr txBox="1">
            <a:spLocks noChangeArrowheads="1"/>
          </p:cNvSpPr>
          <p:nvPr/>
        </p:nvSpPr>
        <p:spPr bwMode="auto">
          <a:xfrm>
            <a:off x="419100" y="2924175"/>
            <a:ext cx="2362200" cy="923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Design Documentation</a:t>
            </a:r>
          </a:p>
          <a:p>
            <a:pPr eaLnBrk="1" hangingPunct="1"/>
            <a:r>
              <a:rPr lang="en-US" sz="900" b="0"/>
              <a:t>SOF design and BOM update</a:t>
            </a:r>
          </a:p>
          <a:p>
            <a:pPr eaLnBrk="1" hangingPunct="1"/>
            <a:r>
              <a:rPr lang="en-US" sz="900" b="0"/>
              <a:t>Assembly Drawings</a:t>
            </a:r>
          </a:p>
          <a:p>
            <a:pPr eaLnBrk="1" hangingPunct="1"/>
            <a:r>
              <a:rPr lang="en-US" sz="900" u="sng"/>
              <a:t>Plans</a:t>
            </a:r>
          </a:p>
          <a:p>
            <a:pPr eaLnBrk="1" hangingPunct="1"/>
            <a:r>
              <a:rPr lang="en-US" sz="900" b="0"/>
              <a:t>Revised project plan/scope changes</a:t>
            </a:r>
          </a:p>
          <a:p>
            <a:pPr eaLnBrk="1" hangingPunct="1"/>
            <a:r>
              <a:rPr lang="en-US" sz="900" b="0"/>
              <a:t>Revised DTC Targets</a:t>
            </a:r>
          </a:p>
        </p:txBody>
      </p:sp>
      <p:sp>
        <p:nvSpPr>
          <p:cNvPr id="80900" name="Rectangle 3"/>
          <p:cNvSpPr>
            <a:spLocks noChangeArrowheads="1"/>
          </p:cNvSpPr>
          <p:nvPr/>
        </p:nvSpPr>
        <p:spPr bwMode="auto">
          <a:xfrm>
            <a:off x="1114425" y="457200"/>
            <a:ext cx="7115175"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Qualification Phase – Production Readiness </a:t>
            </a:r>
            <a:r>
              <a:rPr lang="en-US" sz="2000" b="0" dirty="0" err="1">
                <a:solidFill>
                  <a:schemeClr val="tx2"/>
                </a:solidFill>
              </a:rPr>
              <a:t>Qual</a:t>
            </a:r>
            <a:r>
              <a:rPr lang="en-US" sz="2000" b="0" dirty="0">
                <a:solidFill>
                  <a:schemeClr val="tx2"/>
                </a:solidFill>
              </a:rPr>
              <a:t> </a:t>
            </a:r>
            <a:r>
              <a:rPr lang="en-US" sz="2000" b="0" dirty="0" smtClean="0">
                <a:solidFill>
                  <a:schemeClr val="tx2"/>
                </a:solidFill>
              </a:rPr>
              <a:t>Builds </a:t>
            </a:r>
            <a:r>
              <a:rPr lang="en-US" sz="1400" b="0" dirty="0" smtClean="0">
                <a:solidFill>
                  <a:schemeClr val="tx2"/>
                </a:solidFill>
              </a:rPr>
              <a:t>WP40</a:t>
            </a:r>
            <a:endParaRPr lang="en-US" sz="2000" b="0" dirty="0">
              <a:solidFill>
                <a:schemeClr val="tx2"/>
              </a:solidFill>
            </a:endParaRPr>
          </a:p>
        </p:txBody>
      </p:sp>
      <p:sp>
        <p:nvSpPr>
          <p:cNvPr id="80901"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2"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3" name="Rectangle 7"/>
          <p:cNvSpPr>
            <a:spLocks noChangeArrowheads="1"/>
          </p:cNvSpPr>
          <p:nvPr/>
        </p:nvSpPr>
        <p:spPr bwMode="auto">
          <a:xfrm>
            <a:off x="2667000" y="1905000"/>
            <a:ext cx="3124200" cy="2867025"/>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r>
              <a:rPr lang="en-US" sz="900" u="sng">
                <a:solidFill>
                  <a:srgbClr val="000000"/>
                </a:solidFill>
              </a:rPr>
              <a:t>Qualification Build</a:t>
            </a:r>
          </a:p>
          <a:p>
            <a:r>
              <a:rPr lang="en-US" sz="900" b="0">
                <a:solidFill>
                  <a:srgbClr val="000000"/>
                </a:solidFill>
              </a:rPr>
              <a:t>Liaison with CEM (320)</a:t>
            </a:r>
          </a:p>
          <a:p>
            <a:r>
              <a:rPr lang="en-US" sz="900" b="0">
                <a:solidFill>
                  <a:srgbClr val="000000"/>
                </a:solidFill>
              </a:rPr>
              <a:t>Update box and CCA AWs &amp; TWs if required (100)</a:t>
            </a:r>
          </a:p>
          <a:p>
            <a:r>
              <a:rPr lang="en-US" sz="900" b="0">
                <a:solidFill>
                  <a:srgbClr val="000000"/>
                </a:solidFill>
              </a:rPr>
              <a:t>Coordinate cable builds (80)</a:t>
            </a:r>
          </a:p>
          <a:p>
            <a:r>
              <a:rPr lang="en-US" sz="900" u="sng">
                <a:solidFill>
                  <a:srgbClr val="000000"/>
                </a:solidFill>
              </a:rPr>
              <a:t>Production Readiness Review</a:t>
            </a:r>
          </a:p>
          <a:p>
            <a:r>
              <a:rPr lang="en-US" sz="900" b="0">
                <a:solidFill>
                  <a:srgbClr val="000000"/>
                </a:solidFill>
              </a:rPr>
              <a:t>Support box and CCA Test Procedures as required (180)</a:t>
            </a:r>
          </a:p>
          <a:p>
            <a:r>
              <a:rPr lang="en-US" sz="900" b="0">
                <a:solidFill>
                  <a:srgbClr val="000000"/>
                </a:solidFill>
              </a:rPr>
              <a:t>Support DTC targets versus plan/actuals (40)</a:t>
            </a:r>
          </a:p>
          <a:p>
            <a:r>
              <a:rPr lang="en-US" sz="900" b="0">
                <a:solidFill>
                  <a:srgbClr val="000000"/>
                </a:solidFill>
              </a:rPr>
              <a:t>Support MRB (120)</a:t>
            </a:r>
          </a:p>
          <a:p>
            <a:r>
              <a:rPr lang="en-US" sz="900" u="sng">
                <a:solidFill>
                  <a:srgbClr val="000000"/>
                </a:solidFill>
              </a:rPr>
              <a:t>Plans</a:t>
            </a:r>
          </a:p>
          <a:p>
            <a:r>
              <a:rPr lang="en-US" sz="900" b="0">
                <a:solidFill>
                  <a:srgbClr val="000000"/>
                </a:solidFill>
              </a:rPr>
              <a:t>Updated EMCP7 (16)</a:t>
            </a:r>
          </a:p>
          <a:p>
            <a:r>
              <a:rPr lang="en-US" sz="900" u="sng">
                <a:solidFill>
                  <a:srgbClr val="000000"/>
                </a:solidFill>
              </a:rPr>
              <a:t>Reviews</a:t>
            </a:r>
          </a:p>
          <a:p>
            <a:r>
              <a:rPr lang="en-US" sz="900" b="0">
                <a:solidFill>
                  <a:srgbClr val="000000"/>
                </a:solidFill>
              </a:rPr>
              <a:t>DFX reviews (24)</a:t>
            </a: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p:txBody>
      </p:sp>
      <p:sp>
        <p:nvSpPr>
          <p:cNvPr id="80904"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5"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5"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6"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7"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0918"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0919"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0920"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a:t>
            </a:r>
          </a:p>
          <a:p>
            <a:pPr eaLnBrk="1" hangingPunct="1">
              <a:buFontTx/>
              <a:buChar char="-"/>
            </a:pPr>
            <a:r>
              <a:rPr lang="en-US" sz="1200" b="0" dirty="0"/>
              <a:t>Prod/</a:t>
            </a:r>
            <a:r>
              <a:rPr lang="en-US" sz="1200" b="0" dirty="0" err="1"/>
              <a:t>Proc</a:t>
            </a:r>
            <a:r>
              <a:rPr lang="en-US" sz="1200" b="0" dirty="0"/>
              <a:t> Engineering (-)</a:t>
            </a:r>
          </a:p>
          <a:p>
            <a:pPr eaLnBrk="1" hangingPunct="1">
              <a:buFontTx/>
              <a:buChar char="-"/>
            </a:pPr>
            <a:r>
              <a:rPr lang="en-US" sz="1200" b="0" dirty="0"/>
              <a:t>Supply Chain (-)</a:t>
            </a:r>
          </a:p>
          <a:p>
            <a:pPr eaLnBrk="1" hangingPunct="1">
              <a:buFontTx/>
              <a:buChar char="-"/>
            </a:pPr>
            <a:r>
              <a:rPr lang="en-US" sz="1200" b="0" dirty="0"/>
              <a:t>880 hours total</a:t>
            </a:r>
          </a:p>
        </p:txBody>
      </p:sp>
      <p:sp>
        <p:nvSpPr>
          <p:cNvPr id="80921" name="Rectangle 28"/>
          <p:cNvSpPr>
            <a:spLocks noChangeArrowheads="1"/>
          </p:cNvSpPr>
          <p:nvPr/>
        </p:nvSpPr>
        <p:spPr bwMode="auto">
          <a:xfrm>
            <a:off x="5791200" y="3040063"/>
            <a:ext cx="20447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 Qualification LRU’s </a:t>
            </a:r>
          </a:p>
          <a:p>
            <a:pPr lvl="1" eaLnBrk="0" hangingPunct="0"/>
            <a:r>
              <a:rPr lang="en-US" sz="900" b="0" dirty="0">
                <a:cs typeface="Times New Roman" pitchFamily="18" charset="0"/>
              </a:rPr>
              <a:t>QTY based on project</a:t>
            </a:r>
          </a:p>
          <a:p>
            <a:pPr eaLnBrk="0" hangingPunct="0">
              <a:buFontTx/>
              <a:buAutoNum type="arabicPeriod"/>
            </a:pPr>
            <a:r>
              <a:rPr lang="en-US" sz="900" b="0" dirty="0" err="1" smtClean="0">
                <a:cs typeface="Times New Roman" pitchFamily="18" charset="0"/>
              </a:rPr>
              <a:t>DFx</a:t>
            </a:r>
            <a:r>
              <a:rPr lang="en-US" sz="900" b="0" dirty="0" smtClean="0">
                <a:cs typeface="Times New Roman" pitchFamily="18" charset="0"/>
              </a:rPr>
              <a:t> </a:t>
            </a:r>
            <a:r>
              <a:rPr lang="en-US" sz="900" b="0" dirty="0">
                <a:cs typeface="Times New Roman" pitchFamily="18" charset="0"/>
              </a:rPr>
              <a:t>(M,A,T) at Box level summary</a:t>
            </a:r>
          </a:p>
          <a:p>
            <a:pPr lvl="1" eaLnBrk="0" hangingPunct="0"/>
            <a:r>
              <a:rPr lang="en-US" sz="900" b="0" dirty="0">
                <a:cs typeface="Times New Roman" pitchFamily="18" charset="0"/>
              </a:rPr>
              <a:t> memo MFG </a:t>
            </a:r>
            <a:r>
              <a:rPr lang="en-US" sz="900" b="0" dirty="0" smtClean="0">
                <a:cs typeface="Times New Roman" pitchFamily="18" charset="0"/>
              </a:rPr>
              <a:t>WP</a:t>
            </a:r>
            <a:endParaRPr lang="en-US" sz="900" b="0" dirty="0" smtClean="0"/>
          </a:p>
          <a:p>
            <a:pPr eaLnBrk="0" hangingPunct="0">
              <a:buFontTx/>
              <a:buAutoNum type="arabicPeriod"/>
            </a:pPr>
            <a:r>
              <a:rPr lang="en-US" sz="900" b="0" dirty="0" smtClean="0">
                <a:cs typeface="Times New Roman" pitchFamily="18" charset="0"/>
              </a:rPr>
              <a:t>EMCP7</a:t>
            </a:r>
            <a:endParaRPr lang="en-US" sz="900" b="0" dirty="0"/>
          </a:p>
        </p:txBody>
      </p:sp>
      <p:sp>
        <p:nvSpPr>
          <p:cNvPr id="80922"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0923"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0924" name="Action Button: Forward or Next 27">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0925" name="TextBox 28"/>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MFG </a:t>
            </a:r>
            <a:br>
              <a:rPr lang="en-US" sz="3200" smtClean="0"/>
            </a:br>
            <a:r>
              <a:rPr lang="en-US" sz="3200" smtClean="0"/>
              <a:t>Work Packages</a:t>
            </a:r>
            <a:endParaRPr lang="en-US" sz="3200" b="1"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1720850" y="609600"/>
            <a:ext cx="6423025" cy="371475"/>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2947" name="Text Box 2"/>
          <p:cNvSpPr txBox="1">
            <a:spLocks noChangeArrowheads="1"/>
          </p:cNvSpPr>
          <p:nvPr/>
        </p:nvSpPr>
        <p:spPr bwMode="auto">
          <a:xfrm>
            <a:off x="554038" y="2579688"/>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Reports</a:t>
            </a:r>
          </a:p>
          <a:p>
            <a:pPr eaLnBrk="1" hangingPunct="1"/>
            <a:r>
              <a:rPr lang="en-US" sz="900" b="0"/>
              <a:t>POB report from turn1 hwr</a:t>
            </a:r>
          </a:p>
          <a:p>
            <a:pPr eaLnBrk="1" hangingPunct="1">
              <a:spcBef>
                <a:spcPct val="50000"/>
              </a:spcBef>
            </a:pPr>
            <a:r>
              <a:rPr lang="en-US" sz="900" u="sng"/>
              <a:t>Project</a:t>
            </a:r>
          </a:p>
          <a:p>
            <a:pPr eaLnBrk="1" hangingPunct="1">
              <a:spcBef>
                <a:spcPct val="50000"/>
              </a:spcBef>
            </a:pPr>
            <a:r>
              <a:rPr lang="en-US" sz="900" b="0"/>
              <a:t>Revised project plan/scope changes </a:t>
            </a:r>
          </a:p>
          <a:p>
            <a:pPr eaLnBrk="1" hangingPunct="1">
              <a:spcBef>
                <a:spcPct val="50000"/>
              </a:spcBef>
            </a:pPr>
            <a:r>
              <a:rPr lang="en-US" sz="900" u="sng"/>
              <a:t>DFX Inputs</a:t>
            </a:r>
          </a:p>
          <a:p>
            <a:pPr eaLnBrk="1" hangingPunct="1"/>
            <a:r>
              <a:rPr lang="en-US" sz="900" b="0"/>
              <a:t>Revised DTC Targets</a:t>
            </a:r>
          </a:p>
          <a:p>
            <a:pPr eaLnBrk="1" hangingPunct="1">
              <a:spcBef>
                <a:spcPct val="50000"/>
              </a:spcBef>
            </a:pPr>
            <a:r>
              <a:rPr lang="en-US" sz="900" u="sng"/>
              <a:t>Requirements</a:t>
            </a:r>
          </a:p>
          <a:p>
            <a:pPr eaLnBrk="1" hangingPunct="1"/>
            <a:r>
              <a:rPr lang="en-US" sz="900" b="0"/>
              <a:t>EMCP7</a:t>
            </a:r>
          </a:p>
          <a:p>
            <a:pPr eaLnBrk="1" hangingPunct="1"/>
            <a:r>
              <a:rPr lang="en-US" sz="900" b="0"/>
              <a:t>Latest AW, TW</a:t>
            </a:r>
          </a:p>
        </p:txBody>
      </p:sp>
      <p:sp>
        <p:nvSpPr>
          <p:cNvPr id="82948" name="Rectangle 3"/>
          <p:cNvSpPr>
            <a:spLocks noChangeArrowheads="1"/>
          </p:cNvSpPr>
          <p:nvPr/>
        </p:nvSpPr>
        <p:spPr bwMode="auto">
          <a:xfrm>
            <a:off x="1676400" y="457200"/>
            <a:ext cx="6400800"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Certification Phase – Production Hardware </a:t>
            </a:r>
            <a:r>
              <a:rPr lang="en-US" sz="2000" b="0" dirty="0" smtClean="0">
                <a:solidFill>
                  <a:schemeClr val="tx2"/>
                </a:solidFill>
              </a:rPr>
              <a:t>Build </a:t>
            </a:r>
            <a:r>
              <a:rPr lang="en-US" sz="1400" b="0" dirty="0" smtClean="0">
                <a:solidFill>
                  <a:schemeClr val="tx2"/>
                </a:solidFill>
              </a:rPr>
              <a:t>WP48 </a:t>
            </a:r>
            <a:endParaRPr lang="en-US" sz="2000" b="0" dirty="0">
              <a:solidFill>
                <a:schemeClr val="tx2"/>
              </a:solidFill>
            </a:endParaRPr>
          </a:p>
        </p:txBody>
      </p:sp>
      <p:sp>
        <p:nvSpPr>
          <p:cNvPr id="82949" name="Line 5"/>
          <p:cNvSpPr>
            <a:spLocks noChangeShapeType="1"/>
          </p:cNvSpPr>
          <p:nvPr/>
        </p:nvSpPr>
        <p:spPr bwMode="auto">
          <a:xfrm>
            <a:off x="533400" y="23495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0" name="Line 6"/>
          <p:cNvSpPr>
            <a:spLocks noChangeShapeType="1"/>
          </p:cNvSpPr>
          <p:nvPr/>
        </p:nvSpPr>
        <p:spPr bwMode="auto">
          <a:xfrm>
            <a:off x="533400" y="4448175"/>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Production</a:t>
            </a:r>
          </a:p>
          <a:p>
            <a:r>
              <a:rPr lang="en-US" sz="900" b="0">
                <a:solidFill>
                  <a:srgbClr val="000000"/>
                </a:solidFill>
              </a:rPr>
              <a:t>Liaison with CEM (240)</a:t>
            </a:r>
          </a:p>
          <a:p>
            <a:r>
              <a:rPr lang="en-US" sz="900" b="0">
                <a:solidFill>
                  <a:srgbClr val="000000"/>
                </a:solidFill>
              </a:rPr>
              <a:t>Develop plan for production (120)</a:t>
            </a:r>
          </a:p>
          <a:p>
            <a:r>
              <a:rPr lang="en-US" sz="900" b="0">
                <a:solidFill>
                  <a:srgbClr val="000000"/>
                </a:solidFill>
              </a:rPr>
              <a:t>Develop plan for sustaining engineering (40)</a:t>
            </a:r>
          </a:p>
          <a:p>
            <a:r>
              <a:rPr lang="en-US" sz="900" u="sng"/>
              <a:t>Reviews </a:t>
            </a:r>
          </a:p>
          <a:p>
            <a:r>
              <a:rPr lang="en-US" sz="900" b="0">
                <a:solidFill>
                  <a:srgbClr val="000000"/>
                </a:solidFill>
              </a:rPr>
              <a:t>Review DTC targets versus plan/actuals (16)</a:t>
            </a:r>
          </a:p>
          <a:p>
            <a:r>
              <a:rPr lang="en-US" sz="900" b="0">
                <a:solidFill>
                  <a:srgbClr val="000000"/>
                </a:solidFill>
              </a:rPr>
              <a:t>Support MRB (120)</a:t>
            </a:r>
          </a:p>
          <a:p>
            <a:r>
              <a:rPr lang="en-US" sz="900" u="sng"/>
              <a:t>Plans</a:t>
            </a:r>
          </a:p>
          <a:p>
            <a:r>
              <a:rPr lang="en-US" sz="900" b="0">
                <a:solidFill>
                  <a:srgbClr val="000000"/>
                </a:solidFill>
              </a:rPr>
              <a:t>Update EMCP8 (16)</a:t>
            </a:r>
          </a:p>
        </p:txBody>
      </p:sp>
      <p:sp>
        <p:nvSpPr>
          <p:cNvPr id="82952" name="Line 8"/>
          <p:cNvSpPr>
            <a:spLocks noChangeShapeType="1"/>
          </p:cNvSpPr>
          <p:nvPr/>
        </p:nvSpPr>
        <p:spPr bwMode="auto">
          <a:xfrm flipV="1">
            <a:off x="2133600" y="3352800"/>
            <a:ext cx="533400" cy="1100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3"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6"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7"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7"/>
          <p:cNvSpPr>
            <a:spLocks noChangeShapeType="1"/>
          </p:cNvSpPr>
          <p:nvPr/>
        </p:nvSpPr>
        <p:spPr bwMode="auto">
          <a:xfrm flipH="1">
            <a:off x="533400" y="2349500"/>
            <a:ext cx="0" cy="2098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8"/>
          <p:cNvSpPr>
            <a:spLocks noChangeShapeType="1"/>
          </p:cNvSpPr>
          <p:nvPr/>
        </p:nvSpPr>
        <p:spPr bwMode="auto">
          <a:xfrm>
            <a:off x="2209800" y="2349500"/>
            <a:ext cx="457200" cy="1003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1"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2"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3"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2964"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2965"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2966"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(512)</a:t>
            </a:r>
          </a:p>
          <a:p>
            <a:pPr eaLnBrk="1" hangingPunct="1">
              <a:buFontTx/>
              <a:buChar char="-"/>
            </a:pPr>
            <a:r>
              <a:rPr lang="en-US" sz="1200" b="0" dirty="0"/>
              <a:t>Supply Chain (16) </a:t>
            </a:r>
            <a:br>
              <a:rPr lang="en-US" sz="1200" b="0" dirty="0"/>
            </a:br>
            <a:r>
              <a:rPr lang="en-US" sz="1200" b="0" dirty="0"/>
              <a:t>-552 hours total</a:t>
            </a:r>
          </a:p>
        </p:txBody>
      </p:sp>
      <p:sp>
        <p:nvSpPr>
          <p:cNvPr id="82967" name="Rectangle 27"/>
          <p:cNvSpPr>
            <a:spLocks noChangeArrowheads="1"/>
          </p:cNvSpPr>
          <p:nvPr/>
        </p:nvSpPr>
        <p:spPr bwMode="auto">
          <a:xfrm>
            <a:off x="5791200" y="3070225"/>
            <a:ext cx="2640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Successful transition of design to production</a:t>
            </a:r>
          </a:p>
          <a:p>
            <a:pPr eaLnBrk="0" hangingPunct="0">
              <a:buFontTx/>
              <a:buAutoNum type="arabicPeriod"/>
            </a:pPr>
            <a:r>
              <a:rPr lang="en-US" sz="900" b="0">
                <a:cs typeface="Times New Roman" pitchFamily="18" charset="0"/>
              </a:rPr>
              <a:t>Product engineers are trained</a:t>
            </a:r>
          </a:p>
          <a:p>
            <a:pPr eaLnBrk="0" hangingPunct="0">
              <a:buFontTx/>
              <a:buAutoNum type="arabicPeriod"/>
            </a:pPr>
            <a:r>
              <a:rPr lang="en-US" sz="900" b="0">
                <a:cs typeface="Times New Roman" pitchFamily="18" charset="0"/>
              </a:rPr>
              <a:t>Documentation to support build/test - released</a:t>
            </a:r>
          </a:p>
          <a:p>
            <a:pPr eaLnBrk="0" hangingPunct="0">
              <a:buFontTx/>
              <a:buAutoNum type="arabicPeriod"/>
            </a:pPr>
            <a:r>
              <a:rPr lang="en-US" sz="900" b="0">
                <a:cs typeface="Times New Roman" pitchFamily="18" charset="0"/>
              </a:rPr>
              <a:t>Updated AW, TW if required MFG </a:t>
            </a:r>
            <a:endParaRPr lang="en-US" sz="900" b="0"/>
          </a:p>
          <a:p>
            <a:pPr eaLnBrk="0" hangingPunct="0">
              <a:buFontTx/>
              <a:buAutoNum type="arabicPeriod"/>
            </a:pPr>
            <a:r>
              <a:rPr lang="en-US" sz="900" b="0">
                <a:cs typeface="Times New Roman" pitchFamily="18" charset="0"/>
              </a:rPr>
              <a:t>EMCP8</a:t>
            </a:r>
            <a:endParaRPr lang="en-US" sz="900" b="0"/>
          </a:p>
        </p:txBody>
      </p:sp>
      <p:sp>
        <p:nvSpPr>
          <p:cNvPr id="8296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296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2970" name="Action Button: Forward or Next 25">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2971" name="TextBox 26"/>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601228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5"/>
          <p:cNvSpPr txBox="1">
            <a:spLocks noChangeArrowheads="1"/>
          </p:cNvSpPr>
          <p:nvPr/>
        </p:nvSpPr>
        <p:spPr bwMode="auto">
          <a:xfrm>
            <a:off x="5805488" y="2305050"/>
            <a:ext cx="2432050" cy="1200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Generate Incident Database</a:t>
            </a:r>
          </a:p>
          <a:p>
            <a:pPr eaLnBrk="1" hangingPunct="1">
              <a:buFont typeface="Arial" pitchFamily="34" charset="0"/>
              <a:buAutoNum type="arabicPeriod"/>
            </a:pPr>
            <a:r>
              <a:rPr lang="en-US" sz="900" b="0"/>
              <a:t>Generate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p:txBody>
      </p:sp>
      <p:sp>
        <p:nvSpPr>
          <p:cNvPr id="18435" name="Rectangle 9"/>
          <p:cNvSpPr>
            <a:spLocks noChangeArrowheads="1"/>
          </p:cNvSpPr>
          <p:nvPr/>
        </p:nvSpPr>
        <p:spPr bwMode="auto">
          <a:xfrm>
            <a:off x="613064" y="550141"/>
            <a:ext cx="803910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8436" name="Text Box 2"/>
          <p:cNvSpPr txBox="1">
            <a:spLocks noChangeArrowheads="1"/>
          </p:cNvSpPr>
          <p:nvPr/>
        </p:nvSpPr>
        <p:spPr bwMode="auto">
          <a:xfrm>
            <a:off x="320675" y="2233613"/>
            <a:ext cx="2362200" cy="26407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smtClean="0"/>
              <a:t>Program/Design </a:t>
            </a:r>
            <a:r>
              <a:rPr lang="en-US" sz="900" u="sng" dirty="0"/>
              <a:t>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20000"/>
              </a:spcBef>
            </a:pPr>
            <a:endParaRPr lang="en-US" sz="900" b="0" dirty="0"/>
          </a:p>
          <a:p>
            <a:endParaRPr lang="en-US" sz="900" u="sng" dirty="0"/>
          </a:p>
          <a:p>
            <a:endParaRPr lang="en-US" sz="900" b="0" dirty="0"/>
          </a:p>
        </p:txBody>
      </p:sp>
      <p:sp>
        <p:nvSpPr>
          <p:cNvPr id="18437"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8"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9"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40"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8441"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8442"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8443" name="Rectangle 9"/>
          <p:cNvSpPr>
            <a:spLocks noChangeArrowheads="1"/>
          </p:cNvSpPr>
          <p:nvPr/>
        </p:nvSpPr>
        <p:spPr bwMode="auto">
          <a:xfrm>
            <a:off x="491837" y="457200"/>
            <a:ext cx="8077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Product Maturation/EIS (FPY &gt; 92</a:t>
            </a:r>
            <a:r>
              <a:rPr lang="en-US" sz="2000" b="0" dirty="0" smtClean="0">
                <a:solidFill>
                  <a:schemeClr val="tx2"/>
                </a:solidFill>
              </a:rPr>
              <a:t>%) </a:t>
            </a:r>
            <a:r>
              <a:rPr lang="en-US" sz="1400" b="0" dirty="0" smtClean="0">
                <a:solidFill>
                  <a:schemeClr val="tx2"/>
                </a:solidFill>
              </a:rPr>
              <a:t>WP50</a:t>
            </a:r>
            <a:endParaRPr lang="en-US" sz="2000" b="0" dirty="0">
              <a:solidFill>
                <a:schemeClr val="tx2"/>
              </a:solidFill>
            </a:endParaRPr>
          </a:p>
        </p:txBody>
      </p:sp>
      <p:sp>
        <p:nvSpPr>
          <p:cNvPr id="18444"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dirty="0"/>
          </a:p>
          <a:p>
            <a:r>
              <a:rPr lang="en-US" sz="900" u="sng" dirty="0"/>
              <a:t>Support Tasks</a:t>
            </a:r>
          </a:p>
          <a:p>
            <a:r>
              <a:rPr lang="en-US" sz="900" b="0" dirty="0"/>
              <a:t>Develop Plan for Every Part (P4EP)</a:t>
            </a:r>
          </a:p>
          <a:p>
            <a:r>
              <a:rPr lang="en-US" sz="900" b="0" dirty="0"/>
              <a:t>CRB support</a:t>
            </a:r>
          </a:p>
          <a:p>
            <a:r>
              <a:rPr lang="en-US" sz="900" b="0" dirty="0"/>
              <a:t>Supplier performance review meetings</a:t>
            </a:r>
          </a:p>
          <a:p>
            <a:r>
              <a:rPr lang="en-US" sz="900" b="0" dirty="0"/>
              <a:t>Support RCCAs as required</a:t>
            </a:r>
          </a:p>
          <a:p>
            <a:r>
              <a:rPr lang="en-US" sz="900" b="0" dirty="0"/>
              <a:t>Create and Maintain problem reports</a:t>
            </a:r>
          </a:p>
          <a:p>
            <a:endParaRPr lang="en-US" sz="900" u="sng" dirty="0" smtClean="0"/>
          </a:p>
          <a:p>
            <a:r>
              <a:rPr lang="en-US" sz="900" u="sng" dirty="0" smtClean="0"/>
              <a:t>Process </a:t>
            </a:r>
            <a:r>
              <a:rPr lang="en-US" sz="900" u="sng" dirty="0"/>
              <a:t>Data</a:t>
            </a:r>
          </a:p>
          <a:p>
            <a:r>
              <a:rPr lang="en-US" sz="900" b="0" dirty="0"/>
              <a:t>Process parametric data from CCA and Box ATP</a:t>
            </a:r>
          </a:p>
          <a:p>
            <a:r>
              <a:rPr lang="en-US" sz="900" b="0" dirty="0"/>
              <a:t>Lead test equipment maintenance and upgrade </a:t>
            </a:r>
            <a:r>
              <a:rPr lang="en-US" sz="900" b="0" dirty="0" smtClean="0"/>
              <a:t>activities</a:t>
            </a:r>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p:txBody>
      </p:sp>
      <p:sp>
        <p:nvSpPr>
          <p:cNvPr id="18446"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(50%/25% LOE)</a:t>
            </a:r>
          </a:p>
          <a:p>
            <a:pPr eaLnBrk="1" hangingPunct="1">
              <a:buFontTx/>
              <a:buChar char="-"/>
            </a:pPr>
            <a:r>
              <a:rPr lang="en-US" sz="1200" b="0"/>
              <a:t>Supply Chain (25% LOE)</a:t>
            </a:r>
          </a:p>
          <a:p>
            <a:pPr eaLnBrk="1" hangingPunct="1">
              <a:buFontTx/>
              <a:buChar char="-"/>
            </a:pPr>
            <a:r>
              <a:rPr lang="en-US" sz="1200" b="0"/>
              <a:t>QE (5% LOE)</a:t>
            </a:r>
          </a:p>
          <a:p>
            <a:pPr eaLnBrk="1" hangingPunct="1"/>
            <a:endParaRPr lang="en-US" sz="1200" b="0"/>
          </a:p>
        </p:txBody>
      </p:sp>
      <p:sp>
        <p:nvSpPr>
          <p:cNvPr id="1845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845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845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845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69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5"/>
          <p:cNvSpPr txBox="1">
            <a:spLocks noChangeArrowheads="1"/>
          </p:cNvSpPr>
          <p:nvPr/>
        </p:nvSpPr>
        <p:spPr bwMode="auto">
          <a:xfrm>
            <a:off x="5851525" y="2290763"/>
            <a:ext cx="22098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Maintain Incident Database</a:t>
            </a:r>
          </a:p>
          <a:p>
            <a:pPr eaLnBrk="1" hangingPunct="1">
              <a:buFont typeface="Arial" pitchFamily="34" charset="0"/>
              <a:buAutoNum type="arabicPeriod"/>
            </a:pPr>
            <a:r>
              <a:rPr lang="en-US" sz="900" b="0"/>
              <a:t>Maintain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a:p>
            <a:pPr eaLnBrk="1" hangingPunct="1">
              <a:buFont typeface="Arial" pitchFamily="34" charset="0"/>
              <a:buAutoNum type="arabicPeriod"/>
            </a:pPr>
            <a:endParaRPr lang="en-US" sz="900" b="0"/>
          </a:p>
          <a:p>
            <a:pPr eaLnBrk="1" hangingPunct="1">
              <a:buFont typeface="Arial" pitchFamily="34" charset="0"/>
              <a:buAutoNum type="arabicPeriod"/>
            </a:pPr>
            <a:endParaRPr lang="en-US" sz="900" b="0"/>
          </a:p>
        </p:txBody>
      </p:sp>
      <p:sp>
        <p:nvSpPr>
          <p:cNvPr id="19459" name="Rectangle 9"/>
          <p:cNvSpPr>
            <a:spLocks noChangeArrowheads="1"/>
          </p:cNvSpPr>
          <p:nvPr/>
        </p:nvSpPr>
        <p:spPr bwMode="auto">
          <a:xfrm>
            <a:off x="1080655" y="544657"/>
            <a:ext cx="6858001"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9460" name="Text Box 2"/>
          <p:cNvSpPr txBox="1">
            <a:spLocks noChangeArrowheads="1"/>
          </p:cNvSpPr>
          <p:nvPr/>
        </p:nvSpPr>
        <p:spPr bwMode="auto">
          <a:xfrm>
            <a:off x="320675" y="2249488"/>
            <a:ext cx="2362200" cy="24745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endParaRPr lang="en-US" sz="900" u="sng" dirty="0"/>
          </a:p>
          <a:p>
            <a:endParaRPr lang="en-US" sz="900" b="0" dirty="0"/>
          </a:p>
        </p:txBody>
      </p:sp>
      <p:sp>
        <p:nvSpPr>
          <p:cNvPr id="19461"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2"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3"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4"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9465"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9466"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9467" name="Rectangle 9"/>
          <p:cNvSpPr>
            <a:spLocks noChangeArrowheads="1"/>
          </p:cNvSpPr>
          <p:nvPr/>
        </p:nvSpPr>
        <p:spPr bwMode="auto">
          <a:xfrm>
            <a:off x="987137" y="457200"/>
            <a:ext cx="68580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Sustainment (FPY &gt; 99</a:t>
            </a:r>
            <a:r>
              <a:rPr lang="en-US" sz="2000" b="0" dirty="0" smtClean="0">
                <a:solidFill>
                  <a:schemeClr val="tx2"/>
                </a:solidFill>
              </a:rPr>
              <a:t>% </a:t>
            </a:r>
            <a:r>
              <a:rPr lang="en-US" sz="1400" b="0" dirty="0" smtClean="0">
                <a:solidFill>
                  <a:schemeClr val="tx2"/>
                </a:solidFill>
              </a:rPr>
              <a:t>WP52</a:t>
            </a:r>
            <a:endParaRPr lang="en-US" sz="2000" b="0" dirty="0">
              <a:solidFill>
                <a:schemeClr val="tx2"/>
              </a:solidFill>
            </a:endParaRPr>
          </a:p>
        </p:txBody>
      </p:sp>
      <p:sp>
        <p:nvSpPr>
          <p:cNvPr id="19468"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Rectangle 12"/>
          <p:cNvSpPr>
            <a:spLocks noChangeArrowheads="1"/>
          </p:cNvSpPr>
          <p:nvPr/>
        </p:nvSpPr>
        <p:spPr bwMode="auto">
          <a:xfrm>
            <a:off x="2667000" y="2073275"/>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Lead Tasks</a:t>
            </a:r>
          </a:p>
          <a:p>
            <a:r>
              <a:rPr lang="en-US" sz="900" b="0" dirty="0"/>
              <a:t>Conduct Product Maturation Entry Review (entry event</a:t>
            </a:r>
          </a:p>
          <a:p>
            <a:r>
              <a:rPr lang="en-US" sz="900" b="0" dirty="0"/>
              <a:t>  when FPY &gt; 99%) </a:t>
            </a:r>
          </a:p>
          <a:p>
            <a:r>
              <a:rPr lang="en-US" sz="900" b="0" dirty="0"/>
              <a:t>Lead RCCAs as </a:t>
            </a:r>
            <a:r>
              <a:rPr lang="en-US" sz="900" b="0" dirty="0" smtClean="0"/>
              <a:t>required</a:t>
            </a:r>
          </a:p>
          <a:p>
            <a:r>
              <a:rPr lang="en-US" sz="900" b="0" dirty="0"/>
              <a:t>Create and Maintain problem reports</a:t>
            </a:r>
          </a:p>
          <a:p>
            <a:endParaRPr lang="en-US" sz="900" b="0" dirty="0"/>
          </a:p>
          <a:p>
            <a:r>
              <a:rPr lang="en-US" sz="900" u="sng" dirty="0"/>
              <a:t>Support Tasks</a:t>
            </a:r>
          </a:p>
          <a:p>
            <a:r>
              <a:rPr lang="en-US" sz="900" b="0" dirty="0"/>
              <a:t>CRB support</a:t>
            </a:r>
          </a:p>
          <a:p>
            <a:r>
              <a:rPr lang="en-US" sz="900" b="0" dirty="0"/>
              <a:t>Supplier performance review meetings</a:t>
            </a:r>
          </a:p>
          <a:p>
            <a:endParaRPr lang="en-US" sz="900" b="0" dirty="0"/>
          </a:p>
          <a:p>
            <a:r>
              <a:rPr lang="en-US" sz="900" u="sng" dirty="0"/>
              <a:t>Process Data</a:t>
            </a:r>
          </a:p>
          <a:p>
            <a:r>
              <a:rPr lang="en-US" sz="900" b="0" dirty="0"/>
              <a:t>Process parametric data from CCA and Box ATP</a:t>
            </a:r>
          </a:p>
          <a:p>
            <a:r>
              <a:rPr lang="en-US" sz="900" b="0" dirty="0"/>
              <a:t>Lead test equipment maintenance and upgrade activities</a:t>
            </a:r>
          </a:p>
          <a:p>
            <a:endParaRPr lang="en-US" sz="900" b="0" dirty="0"/>
          </a:p>
          <a:p>
            <a:endParaRPr lang="en-US" sz="900" b="0" dirty="0"/>
          </a:p>
          <a:p>
            <a:endParaRPr lang="en-US" sz="900" u="sng" dirty="0"/>
          </a:p>
          <a:p>
            <a:endParaRPr lang="en-US" sz="900" u="sng" dirty="0"/>
          </a:p>
          <a:p>
            <a:endParaRPr lang="en-US" sz="900" u="sng" dirty="0"/>
          </a:p>
          <a:p>
            <a:endParaRPr lang="en-US" sz="900" b="0" dirty="0"/>
          </a:p>
        </p:txBody>
      </p:sp>
      <p:sp>
        <p:nvSpPr>
          <p:cNvPr id="19470"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6"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7"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(25%/10% LOE)</a:t>
            </a:r>
          </a:p>
          <a:p>
            <a:pPr eaLnBrk="1" hangingPunct="1">
              <a:buFontTx/>
              <a:buChar char="-"/>
            </a:pPr>
            <a:r>
              <a:rPr lang="en-US" sz="1200" b="0"/>
              <a:t>Supply Chain (10% LOE)</a:t>
            </a:r>
          </a:p>
          <a:p>
            <a:pPr eaLnBrk="1" hangingPunct="1">
              <a:buFontTx/>
              <a:buChar char="-"/>
            </a:pPr>
            <a:r>
              <a:rPr lang="en-US" sz="1200" b="0"/>
              <a:t>QE (5% LOE)</a:t>
            </a:r>
          </a:p>
          <a:p>
            <a:pPr eaLnBrk="1" hangingPunct="1"/>
            <a:endParaRPr lang="en-US" sz="1200" b="0"/>
          </a:p>
        </p:txBody>
      </p:sp>
      <p:sp>
        <p:nvSpPr>
          <p:cNvPr id="19480"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9481"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9482"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9483"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38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pic>
        <p:nvPicPr>
          <p:cNvPr id="7680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9140" t="26603" r="4180" b="14124"/>
          <a:stretch/>
        </p:blipFill>
        <p:spPr bwMode="auto">
          <a:xfrm>
            <a:off x="467591" y="142441"/>
            <a:ext cx="8538186"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274638"/>
            <a:ext cx="8229600" cy="344487"/>
          </a:xfrm>
        </p:spPr>
        <p:txBody>
          <a:bodyPr/>
          <a:lstStyle/>
          <a:p>
            <a:r>
              <a:rPr lang="en-US" sz="3000" smtClean="0"/>
              <a:t>Acronyms</a:t>
            </a:r>
          </a:p>
        </p:txBody>
      </p:sp>
      <p:graphicFrame>
        <p:nvGraphicFramePr>
          <p:cNvPr id="16" name="Table 15"/>
          <p:cNvGraphicFramePr>
            <a:graphicFrameLocks noGrp="1"/>
          </p:cNvGraphicFramePr>
          <p:nvPr/>
        </p:nvGraphicFramePr>
        <p:xfrm>
          <a:off x="466725" y="2293938"/>
          <a:ext cx="8229600" cy="59848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22">
                <a:tc gridSpan="2">
                  <a:txBody>
                    <a:bodyPr/>
                    <a:lstStyle/>
                    <a:p>
                      <a:pPr marL="0" algn="ctr" defTabSz="914400" rtl="0" eaLnBrk="1" fontAlgn="b" latinLnBrk="0" hangingPunct="1"/>
                      <a:r>
                        <a:rPr lang="en-US" sz="1400" b="1" u="none" strike="noStrike" kern="1200" dirty="0">
                          <a:solidFill>
                            <a:schemeClr val="dk1"/>
                          </a:solidFill>
                          <a:effectLst/>
                          <a:latin typeface="+mn-lt"/>
                          <a:ea typeface="+mn-ea"/>
                          <a:cs typeface="+mn-cs"/>
                        </a:rPr>
                        <a:t>B</a:t>
                      </a: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8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BOM </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Bill Of Materials</a:t>
                      </a:r>
                    </a:p>
                  </a:txBody>
                  <a:tcPr marL="9117" marR="9117" marT="9123" marB="0" anchor="ctr">
                    <a:solidFill>
                      <a:schemeClr val="accent1">
                        <a:lumMod val="90000"/>
                      </a:schemeClr>
                    </a:solidFill>
                  </a:tcPr>
                </a:tc>
                <a:extLst>
                  <a:ext uri="{0D108BD9-81ED-4DB2-BD59-A6C34878D82A}">
                    <a16:rowId xmlns:a16="http://schemas.microsoft.com/office/drawing/2014/main" val="10001"/>
                  </a:ext>
                </a:extLst>
              </a:tr>
              <a:tr h="19158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BLDC</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Brushless Direct Current</a:t>
                      </a: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76250" y="898525"/>
          <a:ext cx="8229600" cy="13573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89">
                <a:tc gridSpan="2">
                  <a:txBody>
                    <a:bodyPr/>
                    <a:lstStyle/>
                    <a:p>
                      <a:pPr algn="ctr" fontAlgn="b"/>
                      <a:r>
                        <a:rPr lang="en-US" sz="1400" b="1" u="none" strike="noStrike" dirty="0">
                          <a:effectLst/>
                        </a:rPr>
                        <a:t>A</a:t>
                      </a:r>
                      <a:endParaRPr lang="en-US" sz="1400" b="1" i="0" u="none" strike="noStrike" dirty="0">
                        <a:solidFill>
                          <a:srgbClr val="000000"/>
                        </a:solidFill>
                        <a:effectLst/>
                        <a:latin typeface="Arial"/>
                      </a:endParaRPr>
                    </a:p>
                  </a:txBody>
                  <a:tcPr marL="9117" marR="9117" marT="9122"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56">
                <a:tc>
                  <a:txBody>
                    <a:bodyPr/>
                    <a:lstStyle/>
                    <a:p>
                      <a:pPr algn="l" fontAlgn="ctr"/>
                      <a:r>
                        <a:rPr lang="en-US" sz="1100" u="none" strike="noStrike" dirty="0">
                          <a:effectLst/>
                        </a:rPr>
                        <a:t>ADVT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a:effectLst/>
                        </a:rPr>
                        <a:t>Analog Design Verification and Test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1"/>
                  </a:ext>
                </a:extLst>
              </a:tr>
              <a:tr h="184256">
                <a:tc>
                  <a:txBody>
                    <a:bodyPr/>
                    <a:lstStyle/>
                    <a:p>
                      <a:pPr algn="l" fontAlgn="ctr"/>
                      <a:r>
                        <a:rPr lang="en-US" sz="1100" u="none" strike="noStrike" dirty="0">
                          <a:effectLst/>
                        </a:rPr>
                        <a:t>ATP</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smtClean="0">
                          <a:effectLst/>
                        </a:rPr>
                        <a:t>Acceptance Test Procedure</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2"/>
                  </a:ext>
                </a:extLst>
              </a:tr>
              <a:tr h="191553">
                <a:tc>
                  <a:txBody>
                    <a:bodyPr/>
                    <a:lstStyle/>
                    <a:p>
                      <a:pPr algn="l" fontAlgn="ctr"/>
                      <a:r>
                        <a:rPr lang="en-US" sz="1100" u="none" strike="noStrike" dirty="0">
                          <a:effectLst/>
                        </a:rPr>
                        <a:t>ALT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Altitude</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3"/>
                  </a:ext>
                </a:extLst>
              </a:tr>
              <a:tr h="191553">
                <a:tc>
                  <a:txBody>
                    <a:bodyPr/>
                    <a:lstStyle/>
                    <a:p>
                      <a:pPr algn="l" fontAlgn="ctr"/>
                      <a:r>
                        <a:rPr lang="en-US" sz="1100" u="none" strike="noStrike" dirty="0">
                          <a:effectLst/>
                        </a:rPr>
                        <a:t>AW</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Worksheet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4"/>
                  </a:ext>
                </a:extLst>
              </a:tr>
              <a:tr h="191553">
                <a:tc>
                  <a:txBody>
                    <a:bodyPr/>
                    <a:lstStyle/>
                    <a:p>
                      <a:pPr algn="l" fontAlgn="ctr"/>
                      <a:r>
                        <a:rPr lang="en-US" sz="1100" u="none" strike="noStrike" dirty="0">
                          <a:effectLst/>
                        </a:rPr>
                        <a:t>ABOM</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smtClean="0">
                          <a:effectLst/>
                        </a:rPr>
                        <a:t>Advanced Bill of Material</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5"/>
                  </a:ext>
                </a:extLst>
              </a:tr>
              <a:tr h="191553">
                <a:tc>
                  <a:txBody>
                    <a:bodyPr/>
                    <a:lstStyle/>
                    <a:p>
                      <a:pPr algn="l" fontAlgn="ctr"/>
                      <a:r>
                        <a:rPr lang="en-US" sz="1100" u="none" strike="noStrike" dirty="0">
                          <a:effectLst/>
                        </a:rPr>
                        <a:t>A&amp;T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&amp; Test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nvGraphicFramePr>
        <p:xfrm>
          <a:off x="457200" y="2943225"/>
          <a:ext cx="8267700" cy="1462089"/>
        </p:xfrm>
        <a:graphic>
          <a:graphicData uri="http://schemas.openxmlformats.org/drawingml/2006/table">
            <a:tbl>
              <a:tblPr>
                <a:tableStyleId>{5C22544A-7EE6-4342-B048-85BDC9FD1C3A}</a:tableStyleId>
              </a:tblPr>
              <a:tblGrid>
                <a:gridCol w="1675514">
                  <a:extLst>
                    <a:ext uri="{9D8B030D-6E8A-4147-A177-3AD203B41FA5}">
                      <a16:colId xmlns:a16="http://schemas.microsoft.com/office/drawing/2014/main" val="20000"/>
                    </a:ext>
                  </a:extLst>
                </a:gridCol>
                <a:gridCol w="6592186">
                  <a:extLst>
                    <a:ext uri="{9D8B030D-6E8A-4147-A177-3AD203B41FA5}">
                      <a16:colId xmlns:a16="http://schemas.microsoft.com/office/drawing/2014/main" val="20001"/>
                    </a:ext>
                  </a:extLst>
                </a:gridCol>
              </a:tblGrid>
              <a:tr h="235189">
                <a:tc gridSpan="2">
                  <a:txBody>
                    <a:bodyPr/>
                    <a:lstStyle/>
                    <a:p>
                      <a:pPr algn="ctr" fontAlgn="b"/>
                      <a:r>
                        <a:rPr lang="en-US" sz="1400" b="1" u="none" strike="noStrike" dirty="0">
                          <a:effectLst/>
                        </a:rPr>
                        <a:t>C</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7950">
                <a:tc>
                  <a:txBody>
                    <a:bodyPr/>
                    <a:lstStyle/>
                    <a:p>
                      <a:pPr algn="l" fontAlgn="ctr"/>
                      <a:r>
                        <a:rPr lang="en-US" sz="1100" u="none" strike="noStrike" dirty="0">
                          <a:effectLst/>
                        </a:rPr>
                        <a:t>CCA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Circuit Card Assembly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205790">
                <a:tc>
                  <a:txBody>
                    <a:bodyPr/>
                    <a:lstStyle/>
                    <a:p>
                      <a:pPr algn="l" fontAlgn="ctr"/>
                      <a:r>
                        <a:rPr lang="en-US" sz="1100" u="none" strike="noStrike" dirty="0">
                          <a:effectLst/>
                        </a:rPr>
                        <a:t>CDR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Critical Design Review</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205790">
                <a:tc>
                  <a:txBody>
                    <a:bodyPr/>
                    <a:lstStyle/>
                    <a:p>
                      <a:pPr algn="l" fontAlgn="ctr"/>
                      <a:r>
                        <a:rPr lang="en-US" sz="1100" u="none" strike="noStrike" dirty="0">
                          <a:effectLst/>
                        </a:rPr>
                        <a:t>CR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Change Request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205790">
                <a:tc>
                  <a:txBody>
                    <a:bodyPr/>
                    <a:lstStyle/>
                    <a:p>
                      <a:pPr algn="l" fontAlgn="ctr"/>
                      <a:r>
                        <a:rPr lang="en-US" sz="1100" u="none" strike="noStrike" dirty="0">
                          <a:effectLst/>
                        </a:rPr>
                        <a:t>CM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Configuration Management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r h="205790">
                <a:tc>
                  <a:txBody>
                    <a:bodyPr/>
                    <a:lstStyle/>
                    <a:p>
                      <a:pPr algn="l" fontAlgn="ctr"/>
                      <a:r>
                        <a:rPr lang="en-US" sz="1100" u="none" strike="noStrike" dirty="0">
                          <a:effectLst/>
                        </a:rPr>
                        <a:t>CERT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Certification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5"/>
                  </a:ext>
                </a:extLst>
              </a:tr>
              <a:tr h="205790">
                <a:tc>
                  <a:txBody>
                    <a:bodyPr/>
                    <a:lstStyle/>
                    <a:p>
                      <a:pPr algn="l" fontAlgn="ctr"/>
                      <a:r>
                        <a:rPr lang="en-US" sz="1100" u="none" strike="noStrike" dirty="0">
                          <a:effectLst/>
                        </a:rPr>
                        <a:t>CEM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Contract Electronics Manufacturer</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11373151"/>
              </p:ext>
            </p:extLst>
          </p:nvPr>
        </p:nvGraphicFramePr>
        <p:xfrm>
          <a:off x="450850" y="4438650"/>
          <a:ext cx="8229600" cy="160449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6250">
                <a:tc gridSpan="2">
                  <a:txBody>
                    <a:bodyPr/>
                    <a:lstStyle/>
                    <a:p>
                      <a:pPr algn="ctr" fontAlgn="b"/>
                      <a:r>
                        <a:rPr lang="en-US" sz="1400" b="1" u="none" strike="noStrike" dirty="0">
                          <a:effectLst/>
                        </a:rPr>
                        <a:t>D</a:t>
                      </a:r>
                      <a:endParaRPr lang="en-US" sz="1400" b="1" i="0" u="none" strike="noStrike" dirty="0">
                        <a:solidFill>
                          <a:srgbClr val="000000"/>
                        </a:solidFill>
                        <a:effectLst/>
                        <a:latin typeface="Arial"/>
                      </a:endParaRPr>
                    </a:p>
                  </a:txBody>
                  <a:tcPr marL="9117" marR="9117" marT="9110"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0428">
                <a:tc>
                  <a:txBody>
                    <a:bodyPr/>
                    <a:lstStyle/>
                    <a:p>
                      <a:pPr algn="l" fontAlgn="ctr"/>
                      <a:r>
                        <a:rPr lang="en-US" sz="1100" u="none" strike="noStrike" dirty="0">
                          <a:effectLst/>
                        </a:rPr>
                        <a:t>DDVT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ctr"/>
                      <a:r>
                        <a:rPr lang="en-US" sz="1100" u="none" strike="noStrike" dirty="0">
                          <a:effectLst/>
                        </a:rPr>
                        <a:t>Digital Design Verification and Test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extLst>
                  <a:ext uri="{0D108BD9-81ED-4DB2-BD59-A6C34878D82A}">
                    <a16:rowId xmlns:a16="http://schemas.microsoft.com/office/drawing/2014/main" val="10001"/>
                  </a:ext>
                </a:extLst>
              </a:tr>
              <a:tr h="197969">
                <a:tc>
                  <a:txBody>
                    <a:bodyPr/>
                    <a:lstStyle/>
                    <a:p>
                      <a:pPr algn="l" fontAlgn="ctr"/>
                      <a:r>
                        <a:rPr lang="en-US" sz="1100" u="none" strike="noStrike" dirty="0">
                          <a:effectLst/>
                        </a:rPr>
                        <a:t>DFx (M,A,T)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x where x can be Manufacturing, Cost, Assembly and Test, etc</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2"/>
                  </a:ext>
                </a:extLst>
              </a:tr>
              <a:tr h="197969">
                <a:tc>
                  <a:txBody>
                    <a:bodyPr/>
                    <a:lstStyle/>
                    <a:p>
                      <a:pPr algn="l" fontAlgn="ctr"/>
                      <a:r>
                        <a:rPr lang="en-US" sz="1100" u="none" strike="noStrike" dirty="0">
                          <a:effectLst/>
                        </a:rPr>
                        <a:t>DTC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Design To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3"/>
                  </a:ext>
                </a:extLst>
              </a:tr>
              <a:tr h="197969">
                <a:tc>
                  <a:txBody>
                    <a:bodyPr/>
                    <a:lstStyle/>
                    <a:p>
                      <a:pPr algn="l" fontAlgn="ctr"/>
                      <a:r>
                        <a:rPr lang="en-US" sz="1100" u="none" strike="noStrike" dirty="0">
                          <a:effectLst/>
                        </a:rPr>
                        <a:t>DFMAT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Manufacturability, Assembly and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4"/>
                  </a:ext>
                </a:extLst>
              </a:tr>
              <a:tr h="197969">
                <a:tc>
                  <a:txBody>
                    <a:bodyPr/>
                    <a:lstStyle/>
                    <a:p>
                      <a:pPr algn="l" fontAlgn="ctr"/>
                      <a:r>
                        <a:rPr lang="en-US" sz="1100" u="none" strike="noStrike" dirty="0">
                          <a:effectLst/>
                        </a:rPr>
                        <a:t>DUT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Device Under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5"/>
                  </a:ext>
                </a:extLst>
              </a:tr>
              <a:tr h="197969">
                <a:tc>
                  <a:txBody>
                    <a:bodyPr/>
                    <a:lstStyle/>
                    <a:p>
                      <a:pPr algn="l" fontAlgn="ctr"/>
                      <a:r>
                        <a:rPr lang="en-US" sz="1100" u="none" strike="noStrike" dirty="0">
                          <a:effectLst/>
                        </a:rPr>
                        <a:t>DEV</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Development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6"/>
                  </a:ext>
                </a:extLst>
              </a:tr>
              <a:tr h="197969">
                <a:tc>
                  <a:txBody>
                    <a:bodyPr/>
                    <a:lstStyle/>
                    <a:p>
                      <a:pPr algn="l" fontAlgn="ctr"/>
                      <a:r>
                        <a:rPr lang="en-US" sz="1100" b="0" i="0" u="none" strike="noStrike" dirty="0" smtClean="0">
                          <a:solidFill>
                            <a:srgbClr val="000000"/>
                          </a:solidFill>
                          <a:effectLst/>
                          <a:latin typeface="Arial"/>
                        </a:rPr>
                        <a:t>DMC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Direct Maintenance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20"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4062" name="Rectangle 20"/>
          <p:cNvSpPr>
            <a:spLocks noChangeArrowheads="1"/>
          </p:cNvSpPr>
          <p:nvPr/>
        </p:nvSpPr>
        <p:spPr bwMode="auto">
          <a:xfrm>
            <a:off x="738188" y="6483350"/>
            <a:ext cx="220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274638"/>
            <a:ext cx="8229600" cy="449262"/>
          </a:xfrm>
        </p:spPr>
        <p:txBody>
          <a:bodyPr/>
          <a:lstStyle/>
          <a:p>
            <a:pPr algn="l"/>
            <a:r>
              <a:rPr lang="en-US" sz="2000" smtClean="0"/>
              <a:t>Acronyms (continued)</a:t>
            </a:r>
          </a:p>
        </p:txBody>
      </p:sp>
      <p:graphicFrame>
        <p:nvGraphicFramePr>
          <p:cNvPr id="9" name="Table 8"/>
          <p:cNvGraphicFramePr>
            <a:graphicFrameLocks noGrp="1"/>
          </p:cNvGraphicFramePr>
          <p:nvPr/>
        </p:nvGraphicFramePr>
        <p:xfrm>
          <a:off x="523875" y="1112838"/>
          <a:ext cx="8210550" cy="2122490"/>
        </p:xfrm>
        <a:graphic>
          <a:graphicData uri="http://schemas.openxmlformats.org/drawingml/2006/table">
            <a:tbl>
              <a:tblPr>
                <a:tableStyleId>{5C22544A-7EE6-4342-B048-85BDC9FD1C3A}</a:tableStyleId>
              </a:tblPr>
              <a:tblGrid>
                <a:gridCol w="1663932">
                  <a:extLst>
                    <a:ext uri="{9D8B030D-6E8A-4147-A177-3AD203B41FA5}">
                      <a16:colId xmlns:a16="http://schemas.microsoft.com/office/drawing/2014/main" val="20000"/>
                    </a:ext>
                  </a:extLst>
                </a:gridCol>
                <a:gridCol w="6546618">
                  <a:extLst>
                    <a:ext uri="{9D8B030D-6E8A-4147-A177-3AD203B41FA5}">
                      <a16:colId xmlns:a16="http://schemas.microsoft.com/office/drawing/2014/main" val="20001"/>
                    </a:ext>
                  </a:extLst>
                </a:gridCol>
              </a:tblGrid>
              <a:tr h="222480">
                <a:tc gridSpan="2">
                  <a:txBody>
                    <a:bodyPr/>
                    <a:lstStyle/>
                    <a:p>
                      <a:pPr algn="ctr" fontAlgn="b"/>
                      <a:r>
                        <a:rPr lang="en-US" sz="1400" b="1" u="none" strike="noStrike" dirty="0">
                          <a:effectLst/>
                        </a:rPr>
                        <a:t>E</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65">
                <a:tc>
                  <a:txBody>
                    <a:bodyPr/>
                    <a:lstStyle/>
                    <a:p>
                      <a:pPr algn="l" fontAlgn="ctr"/>
                      <a:r>
                        <a:rPr lang="en-US" sz="1100" u="none" strike="noStrike" dirty="0">
                          <a:effectLst/>
                        </a:rPr>
                        <a:t>EE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Electrical Engineering</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184165">
                <a:tc>
                  <a:txBody>
                    <a:bodyPr/>
                    <a:lstStyle/>
                    <a:p>
                      <a:pPr algn="l" fontAlgn="ctr"/>
                      <a:r>
                        <a:rPr lang="en-US" sz="1100" u="none" strike="noStrike" dirty="0">
                          <a:effectLst/>
                        </a:rPr>
                        <a:t>EMPT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Electronics Manufacturing Process and Test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2"/>
                  </a:ext>
                </a:extLst>
              </a:tr>
              <a:tr h="191460">
                <a:tc>
                  <a:txBody>
                    <a:bodyPr/>
                    <a:lstStyle/>
                    <a:p>
                      <a:pPr algn="l" fontAlgn="ctr"/>
                      <a:r>
                        <a:rPr lang="en-US" sz="1100" u="none" strike="noStrike" dirty="0">
                          <a:effectLst/>
                        </a:rPr>
                        <a:t>EDP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Design Plan (Special Instructions used for PWB Layout definition)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191460">
                <a:tc>
                  <a:txBody>
                    <a:bodyPr/>
                    <a:lstStyle/>
                    <a:p>
                      <a:pPr algn="l" fontAlgn="ctr"/>
                      <a:r>
                        <a:rPr lang="en-US" sz="1100" u="none" strike="noStrike" dirty="0">
                          <a:effectLst/>
                        </a:rPr>
                        <a:t>EO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Engineering Order: form and procedure for implementing design changes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191460">
                <a:tc>
                  <a:txBody>
                    <a:bodyPr/>
                    <a:lstStyle/>
                    <a:p>
                      <a:pPr algn="l" fontAlgn="ctr"/>
                      <a:r>
                        <a:rPr lang="en-US" sz="1100" u="none" strike="noStrike" dirty="0">
                          <a:effectLst/>
                        </a:rPr>
                        <a:t>EMC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Compliance (Compatibility)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191460">
                <a:tc>
                  <a:txBody>
                    <a:bodyPr/>
                    <a:lstStyle/>
                    <a:p>
                      <a:pPr algn="l" fontAlgn="ctr"/>
                      <a:r>
                        <a:rPr lang="en-US" sz="1100" u="none" strike="noStrike" dirty="0">
                          <a:effectLst/>
                        </a:rPr>
                        <a:t>EMI</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Interference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191460">
                <a:tc>
                  <a:txBody>
                    <a:bodyPr/>
                    <a:lstStyle/>
                    <a:p>
                      <a:pPr algn="l" fontAlgn="ctr"/>
                      <a:r>
                        <a:rPr lang="en-US" sz="1100" u="none" strike="noStrike" dirty="0">
                          <a:effectLst/>
                        </a:rPr>
                        <a:t>EM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Electro-Mechanical</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r h="191460">
                <a:tc>
                  <a:txBody>
                    <a:bodyPr/>
                    <a:lstStyle/>
                    <a:p>
                      <a:pPr algn="l" fontAlgn="ctr"/>
                      <a:r>
                        <a:rPr lang="en-US" sz="1100" u="none" strike="noStrike" dirty="0">
                          <a:effectLst/>
                        </a:rPr>
                        <a:t>ETC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Estimate To Complete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8"/>
                  </a:ext>
                </a:extLst>
              </a:tr>
              <a:tr h="191460">
                <a:tc>
                  <a:txBody>
                    <a:bodyPr/>
                    <a:lstStyle/>
                    <a:p>
                      <a:pPr algn="l" fontAlgn="ctr"/>
                      <a:r>
                        <a:rPr lang="en-US" sz="1100" u="none" strike="noStrike" dirty="0">
                          <a:effectLst/>
                        </a:rPr>
                        <a:t>EVMS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Earned Value Management System</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9"/>
                  </a:ext>
                </a:extLst>
              </a:tr>
              <a:tr h="191460">
                <a:tc>
                  <a:txBody>
                    <a:bodyPr/>
                    <a:lstStyle/>
                    <a:p>
                      <a:pPr algn="l" fontAlgn="ctr"/>
                      <a:r>
                        <a:rPr lang="en-US" sz="1100" u="none" strike="noStrike" dirty="0">
                          <a:effectLst/>
                        </a:rPr>
                        <a:t>EMCP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Manufacture Control Plan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10"/>
                  </a:ext>
                </a:extLst>
              </a:tr>
            </a:tbl>
          </a:graphicData>
        </a:graphic>
      </p:graphicFrame>
      <p:graphicFrame>
        <p:nvGraphicFramePr>
          <p:cNvPr id="10" name="Table 9"/>
          <p:cNvGraphicFramePr>
            <a:graphicFrameLocks noGrp="1"/>
          </p:cNvGraphicFramePr>
          <p:nvPr/>
        </p:nvGraphicFramePr>
        <p:xfrm>
          <a:off x="523875" y="3267075"/>
          <a:ext cx="8191500" cy="1766888"/>
        </p:xfrm>
        <a:graphic>
          <a:graphicData uri="http://schemas.openxmlformats.org/drawingml/2006/table">
            <a:tbl>
              <a:tblPr>
                <a:tableStyleId>{5C22544A-7EE6-4342-B048-85BDC9FD1C3A}</a:tableStyleId>
              </a:tblPr>
              <a:tblGrid>
                <a:gridCol w="1660072">
                  <a:extLst>
                    <a:ext uri="{9D8B030D-6E8A-4147-A177-3AD203B41FA5}">
                      <a16:colId xmlns:a16="http://schemas.microsoft.com/office/drawing/2014/main" val="20000"/>
                    </a:ext>
                  </a:extLst>
                </a:gridCol>
                <a:gridCol w="6531428">
                  <a:extLst>
                    <a:ext uri="{9D8B030D-6E8A-4147-A177-3AD203B41FA5}">
                      <a16:colId xmlns:a16="http://schemas.microsoft.com/office/drawing/2014/main" val="20001"/>
                    </a:ext>
                  </a:extLst>
                </a:gridCol>
              </a:tblGrid>
              <a:tr h="249151">
                <a:tc gridSpan="2">
                  <a:txBody>
                    <a:bodyPr/>
                    <a:lstStyle/>
                    <a:p>
                      <a:pPr algn="ctr" fontAlgn="b"/>
                      <a:r>
                        <a:rPr lang="en-US" sz="1400" b="1" u="none" strike="noStrike" dirty="0">
                          <a:effectLst/>
                        </a:rPr>
                        <a:t>F</a:t>
                      </a:r>
                      <a:endParaRPr lang="en-US" sz="1400" b="1" i="0" u="none" strike="noStrike" dirty="0">
                        <a:solidFill>
                          <a:srgbClr val="000000"/>
                        </a:solidFill>
                        <a:effectLst/>
                        <a:latin typeface="Arial"/>
                      </a:endParaRPr>
                    </a:p>
                  </a:txBody>
                  <a:tcPr marL="9117" marR="9117" marT="911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18006">
                <a:tc>
                  <a:txBody>
                    <a:bodyPr/>
                    <a:lstStyle/>
                    <a:p>
                      <a:pPr algn="l" fontAlgn="ctr"/>
                      <a:r>
                        <a:rPr lang="en-US" sz="1100" u="none" strike="noStrike" dirty="0">
                          <a:effectLst/>
                        </a:rPr>
                        <a:t>FCI</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Configuration Index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1"/>
                  </a:ext>
                </a:extLst>
              </a:tr>
              <a:tr h="218006">
                <a:tc>
                  <a:txBody>
                    <a:bodyPr/>
                    <a:lstStyle/>
                    <a:p>
                      <a:pPr algn="l" fontAlgn="ctr"/>
                      <a:r>
                        <a:rPr lang="en-US" sz="1100" u="none" strike="noStrike" dirty="0">
                          <a:effectLst/>
                        </a:rPr>
                        <a:t>FRD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Requirements Document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2"/>
                  </a:ext>
                </a:extLst>
              </a:tr>
              <a:tr h="209701">
                <a:tc>
                  <a:txBody>
                    <a:bodyPr/>
                    <a:lstStyle/>
                    <a:p>
                      <a:pPr algn="l" fontAlgn="ctr"/>
                      <a:r>
                        <a:rPr lang="en-US" sz="1100" u="none" strike="noStrike" dirty="0">
                          <a:effectLst/>
                        </a:rPr>
                        <a:t>FW V&amp;V</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ctr"/>
                      <a:r>
                        <a:rPr lang="en-US" sz="1100" u="none" strike="noStrike" dirty="0">
                          <a:effectLst/>
                        </a:rPr>
                        <a:t>Firmware Verification and Validation</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extLst>
                  <a:ext uri="{0D108BD9-81ED-4DB2-BD59-A6C34878D82A}">
                    <a16:rowId xmlns:a16="http://schemas.microsoft.com/office/drawing/2014/main" val="10003"/>
                  </a:ext>
                </a:extLst>
              </a:tr>
              <a:tr h="218006">
                <a:tc>
                  <a:txBody>
                    <a:bodyPr/>
                    <a:lstStyle/>
                    <a:p>
                      <a:pPr algn="l" fontAlgn="ctr"/>
                      <a:r>
                        <a:rPr lang="en-US" sz="1100" u="none" strike="noStrike" dirty="0">
                          <a:effectLst/>
                        </a:rPr>
                        <a:t>FEs</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Functional Elements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4"/>
                  </a:ext>
                </a:extLst>
              </a:tr>
              <a:tr h="218006">
                <a:tc>
                  <a:txBody>
                    <a:bodyPr/>
                    <a:lstStyle/>
                    <a:p>
                      <a:pPr algn="l" fontAlgn="ctr"/>
                      <a:r>
                        <a:rPr lang="en-US" sz="1100" u="none" strike="noStrike" dirty="0">
                          <a:effectLst/>
                        </a:rPr>
                        <a:t>FMEA</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Failure Mode Effects Analysis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5"/>
                  </a:ext>
                </a:extLst>
              </a:tr>
              <a:tr h="218006">
                <a:tc>
                  <a:txBody>
                    <a:bodyPr/>
                    <a:lstStyle/>
                    <a:p>
                      <a:pPr algn="l" fontAlgn="ctr"/>
                      <a:r>
                        <a:rPr lang="en-US" sz="1100" u="none" strike="noStrike" dirty="0">
                          <a:effectLst/>
                        </a:rPr>
                        <a:t>FDD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Design Drawing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6"/>
                  </a:ext>
                </a:extLst>
              </a:tr>
              <a:tr h="218006">
                <a:tc>
                  <a:txBody>
                    <a:bodyPr/>
                    <a:lstStyle/>
                    <a:p>
                      <a:pPr algn="l" fontAlgn="ctr"/>
                      <a:r>
                        <a:rPr lang="en-US" sz="1100" u="none" strike="noStrike" dirty="0">
                          <a:effectLst/>
                        </a:rPr>
                        <a:t>FW</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11"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5063" name="Rectangle 11"/>
          <p:cNvSpPr>
            <a:spLocks noChangeArrowheads="1"/>
          </p:cNvSpPr>
          <p:nvPr/>
        </p:nvSpPr>
        <p:spPr bwMode="auto">
          <a:xfrm>
            <a:off x="804863" y="6440488"/>
            <a:ext cx="21478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274638"/>
            <a:ext cx="8229600" cy="3921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85775" y="735013"/>
          <a:ext cx="8229600" cy="382270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09">
                <a:tc gridSpan="2">
                  <a:txBody>
                    <a:bodyPr/>
                    <a:lstStyle/>
                    <a:p>
                      <a:pPr algn="ctr" fontAlgn="b"/>
                      <a:r>
                        <a:rPr lang="en-US" sz="1400" b="1" u="none" strike="noStrike" dirty="0">
                          <a:effectLst/>
                        </a:rPr>
                        <a:t>H</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016">
                <a:tc>
                  <a:txBody>
                    <a:bodyPr/>
                    <a:lstStyle/>
                    <a:p>
                      <a:pPr algn="l" fontAlgn="ctr"/>
                      <a:r>
                        <a:rPr lang="en-US" sz="1100" u="none" strike="noStrike" dirty="0">
                          <a:effectLst/>
                        </a:rPr>
                        <a:t>HALT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Life Test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1"/>
                  </a:ext>
                </a:extLst>
              </a:tr>
              <a:tr h="191016">
                <a:tc>
                  <a:txBody>
                    <a:bodyPr/>
                    <a:lstStyle/>
                    <a:p>
                      <a:pPr algn="l" fontAlgn="ctr"/>
                      <a:r>
                        <a:rPr lang="en-US" sz="1100" u="none" strike="noStrike" dirty="0">
                          <a:effectLst/>
                        </a:rPr>
                        <a:t>HAS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Accomplishment Summary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016">
                <a:tc>
                  <a:txBody>
                    <a:bodyPr/>
                    <a:lstStyle/>
                    <a:p>
                      <a:pPr algn="l" fontAlgn="ctr"/>
                      <a:r>
                        <a:rPr lang="en-US" sz="1100" u="none" strike="noStrike" dirty="0">
                          <a:effectLst/>
                        </a:rPr>
                        <a:t>HASS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Stress Screens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83739">
                <a:tc>
                  <a:txBody>
                    <a:bodyPr/>
                    <a:lstStyle/>
                    <a:p>
                      <a:pPr algn="l" fontAlgn="ctr"/>
                      <a:r>
                        <a:rPr lang="en-US" sz="1100" u="none" strike="noStrike" dirty="0">
                          <a:effectLst/>
                        </a:rPr>
                        <a:t>HCMP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4"/>
                  </a:ext>
                </a:extLst>
              </a:tr>
              <a:tr h="183739">
                <a:tc>
                  <a:txBody>
                    <a:bodyPr/>
                    <a:lstStyle/>
                    <a:p>
                      <a:pPr algn="l" fontAlgn="ctr"/>
                      <a:r>
                        <a:rPr lang="en-US" sz="1100" u="none" strike="noStrike" dirty="0">
                          <a:effectLst/>
                        </a:rPr>
                        <a:t>HDP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Development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5"/>
                  </a:ext>
                </a:extLst>
              </a:tr>
              <a:tr h="191016">
                <a:tc>
                  <a:txBody>
                    <a:bodyPr/>
                    <a:lstStyle/>
                    <a:p>
                      <a:pPr algn="l" fontAlgn="ctr"/>
                      <a:r>
                        <a:rPr lang="en-US" sz="1100" u="none" strike="noStrike" dirty="0">
                          <a:effectLst/>
                        </a:rPr>
                        <a:t>HDD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Description Document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r h="183739">
                <a:tc>
                  <a:txBody>
                    <a:bodyPr/>
                    <a:lstStyle/>
                    <a:p>
                      <a:pPr algn="l" fontAlgn="ctr"/>
                      <a:r>
                        <a:rPr lang="en-US" sz="1100" u="none" strike="noStrike" dirty="0">
                          <a:effectLst/>
                        </a:rPr>
                        <a:t>HEPG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Engineering Process Group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7"/>
                  </a:ext>
                </a:extLst>
              </a:tr>
              <a:tr h="183739">
                <a:tc>
                  <a:txBody>
                    <a:bodyPr/>
                    <a:lstStyle/>
                    <a:p>
                      <a:pPr algn="l" fontAlgn="ctr"/>
                      <a:r>
                        <a:rPr lang="en-US" sz="1100" u="none" strike="noStrike" dirty="0">
                          <a:effectLst/>
                        </a:rPr>
                        <a:t>HVP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Verification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8"/>
                  </a:ext>
                </a:extLst>
              </a:tr>
              <a:tr h="191016">
                <a:tc>
                  <a:txBody>
                    <a:bodyPr/>
                    <a:lstStyle/>
                    <a:p>
                      <a:pPr algn="l" fontAlgn="ctr"/>
                      <a:r>
                        <a:rPr lang="en-US" sz="1100" u="none" strike="noStrike" dirty="0">
                          <a:effectLst/>
                        </a:rPr>
                        <a:t>HRD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Requirements Document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9"/>
                  </a:ext>
                </a:extLst>
              </a:tr>
              <a:tr h="191016">
                <a:tc>
                  <a:txBody>
                    <a:bodyPr/>
                    <a:lstStyle/>
                    <a:p>
                      <a:pPr algn="l" fontAlgn="ctr"/>
                      <a:r>
                        <a:rPr lang="en-US" sz="1100" u="none" strike="noStrike" dirty="0">
                          <a:effectLst/>
                        </a:rPr>
                        <a:t>HW</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0"/>
                  </a:ext>
                </a:extLst>
              </a:tr>
              <a:tr h="191016">
                <a:tc>
                  <a:txBody>
                    <a:bodyPr/>
                    <a:lstStyle/>
                    <a:p>
                      <a:pPr algn="l" fontAlgn="ctr"/>
                      <a:r>
                        <a:rPr lang="en-US" sz="1100" u="none" strike="noStrike" dirty="0">
                          <a:effectLst/>
                        </a:rPr>
                        <a:t>HV</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 Voltage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1"/>
                  </a:ext>
                </a:extLst>
              </a:tr>
              <a:tr h="191016">
                <a:tc>
                  <a:txBody>
                    <a:bodyPr/>
                    <a:lstStyle/>
                    <a:p>
                      <a:pPr algn="l" fontAlgn="ctr"/>
                      <a:r>
                        <a:rPr lang="en-US" sz="1100" u="none" strike="noStrike" dirty="0">
                          <a:effectLst/>
                        </a:rPr>
                        <a:t>HVR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Report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2"/>
                  </a:ext>
                </a:extLst>
              </a:tr>
              <a:tr h="191016">
                <a:tc>
                  <a:txBody>
                    <a:bodyPr/>
                    <a:lstStyle/>
                    <a:p>
                      <a:pPr algn="l" fontAlgn="ctr"/>
                      <a:r>
                        <a:rPr lang="en-US" sz="1100" u="none" strike="noStrike" dirty="0">
                          <a:effectLst/>
                        </a:rPr>
                        <a:t>HVCP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Cases and Procedures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3"/>
                  </a:ext>
                </a:extLst>
              </a:tr>
              <a:tr h="191016">
                <a:tc>
                  <a:txBody>
                    <a:bodyPr/>
                    <a:lstStyle/>
                    <a:p>
                      <a:pPr algn="l" fontAlgn="ctr"/>
                      <a:r>
                        <a:rPr lang="en-US" sz="1100" u="none" strike="noStrike" dirty="0">
                          <a:effectLst/>
                        </a:rPr>
                        <a:t>HVS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Verification Standards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4"/>
                  </a:ext>
                </a:extLst>
              </a:tr>
              <a:tr h="191016">
                <a:tc>
                  <a:txBody>
                    <a:bodyPr/>
                    <a:lstStyle/>
                    <a:p>
                      <a:pPr algn="l" fontAlgn="ctr"/>
                      <a:r>
                        <a:rPr lang="en-US" sz="1100" u="none" strike="noStrike" dirty="0">
                          <a:effectLst/>
                        </a:rPr>
                        <a:t>HVTCP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 </a:t>
                      </a:r>
                      <a:r>
                        <a:rPr lang="en-US" sz="1100" u="none" strike="noStrike" dirty="0" smtClean="0">
                          <a:effectLst/>
                        </a:rPr>
                        <a:t>Hardware Verification Test Cases and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5"/>
                  </a:ext>
                </a:extLst>
              </a:tr>
              <a:tr h="191016">
                <a:tc>
                  <a:txBody>
                    <a:bodyPr/>
                    <a:lstStyle/>
                    <a:p>
                      <a:pPr algn="l" fontAlgn="ctr"/>
                      <a:r>
                        <a:rPr lang="en-US" sz="1100" u="none" strike="noStrike" dirty="0">
                          <a:effectLst/>
                        </a:rPr>
                        <a:t>HVTP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Test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6"/>
                  </a:ext>
                </a:extLst>
              </a:tr>
              <a:tr h="191016">
                <a:tc>
                  <a:txBody>
                    <a:bodyPr/>
                    <a:lstStyle/>
                    <a:p>
                      <a:pPr algn="l" fontAlgn="ctr"/>
                      <a:r>
                        <a:rPr lang="en-US" sz="1100" u="none" strike="noStrike" dirty="0">
                          <a:effectLst/>
                        </a:rPr>
                        <a:t>HCMP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7"/>
                  </a:ext>
                </a:extLst>
              </a:tr>
              <a:tr h="191016">
                <a:tc>
                  <a:txBody>
                    <a:bodyPr/>
                    <a:lstStyle/>
                    <a:p>
                      <a:pPr algn="l" fontAlgn="ctr"/>
                      <a:r>
                        <a:rPr lang="en-US" sz="1100" u="none" strike="noStrike" dirty="0">
                          <a:effectLst/>
                        </a:rPr>
                        <a:t>HPAP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Process Assurance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8"/>
                  </a:ext>
                </a:extLst>
              </a:tr>
              <a:tr h="191016">
                <a:tc>
                  <a:txBody>
                    <a:bodyPr/>
                    <a:lstStyle/>
                    <a:p>
                      <a:pPr algn="l" fontAlgn="ctr"/>
                      <a:r>
                        <a:rPr lang="en-US" sz="1100" u="none" strike="noStrike" dirty="0">
                          <a:effectLst/>
                        </a:rPr>
                        <a:t>HRS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Requirements Specification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9"/>
                  </a:ext>
                </a:extLst>
              </a:tr>
            </a:tbl>
          </a:graphicData>
        </a:graphic>
      </p:graphicFrame>
      <p:graphicFrame>
        <p:nvGraphicFramePr>
          <p:cNvPr id="5" name="Table 4"/>
          <p:cNvGraphicFramePr>
            <a:graphicFrameLocks noGrp="1"/>
          </p:cNvGraphicFramePr>
          <p:nvPr/>
        </p:nvGraphicFramePr>
        <p:xfrm>
          <a:off x="495300" y="4591050"/>
          <a:ext cx="8229600" cy="163830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1018">
                <a:tc gridSpan="2">
                  <a:txBody>
                    <a:bodyPr/>
                    <a:lstStyle/>
                    <a:p>
                      <a:pPr algn="ctr" fontAlgn="b"/>
                      <a:r>
                        <a:rPr lang="en-US" sz="1400" b="1" u="none" strike="noStrike" dirty="0">
                          <a:effectLst/>
                        </a:rPr>
                        <a:t>I</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4439">
                <a:tc>
                  <a:txBody>
                    <a:bodyPr/>
                    <a:lstStyle/>
                    <a:p>
                      <a:pPr algn="l" fontAlgn="ctr"/>
                      <a:r>
                        <a:rPr lang="en-US" sz="1100" u="none" strike="noStrike" dirty="0">
                          <a:effectLst/>
                        </a:rPr>
                        <a:t>ICD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Interface Control Diagram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202141">
                <a:tc>
                  <a:txBody>
                    <a:bodyPr/>
                    <a:lstStyle/>
                    <a:p>
                      <a:pPr algn="l" fontAlgn="ctr"/>
                      <a:r>
                        <a:rPr lang="en-US" sz="1100" u="none" strike="noStrike" dirty="0">
                          <a:effectLst/>
                        </a:rPr>
                        <a:t>IDVT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Item Design Verification Test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2"/>
                  </a:ext>
                </a:extLst>
              </a:tr>
              <a:tr h="202141">
                <a:tc>
                  <a:txBody>
                    <a:bodyPr/>
                    <a:lstStyle/>
                    <a:p>
                      <a:pPr algn="l" fontAlgn="ctr"/>
                      <a:r>
                        <a:rPr lang="en-US" sz="1100" u="none" strike="noStrike" dirty="0">
                          <a:effectLst/>
                        </a:rPr>
                        <a:t>IP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Intellectual Property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202141">
                <a:tc>
                  <a:txBody>
                    <a:bodyPr/>
                    <a:lstStyle/>
                    <a:p>
                      <a:pPr algn="l" fontAlgn="ctr"/>
                      <a:r>
                        <a:rPr lang="en-US" sz="1100" u="none" strike="noStrike" dirty="0">
                          <a:effectLst/>
                        </a:rPr>
                        <a:t>IPT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Product Teams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202141">
                <a:tc>
                  <a:txBody>
                    <a:bodyPr/>
                    <a:lstStyle/>
                    <a:p>
                      <a:pPr algn="l" fontAlgn="ctr"/>
                      <a:r>
                        <a:rPr lang="en-US" sz="1100" u="none" strike="noStrike" dirty="0">
                          <a:effectLst/>
                        </a:rPr>
                        <a:t>IR&amp;D</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Internal Research and Development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202141">
                <a:tc>
                  <a:txBody>
                    <a:bodyPr/>
                    <a:lstStyle/>
                    <a:p>
                      <a:pPr algn="l" fontAlgn="ctr"/>
                      <a:r>
                        <a:rPr lang="en-US" sz="1100" u="none" strike="noStrike" dirty="0">
                          <a:effectLst/>
                        </a:rPr>
                        <a:t>IO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Input /Output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202141">
                <a:tc>
                  <a:txBody>
                    <a:bodyPr/>
                    <a:lstStyle/>
                    <a:p>
                      <a:pPr algn="l" fontAlgn="ctr"/>
                      <a:r>
                        <a:rPr lang="en-US" sz="1100" u="none" strike="noStrike" dirty="0">
                          <a:effectLst/>
                        </a:rPr>
                        <a:t>IMS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Master Schedule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6" name="Action Button: Back or Previous 2">
            <a:hlinkClick r:id="rId2" action="ppaction://hlinksldjump" highlightClick="1"/>
          </p:cNvPr>
          <p:cNvSpPr>
            <a:spLocks noChangeArrowheads="1"/>
          </p:cNvSpPr>
          <p:nvPr/>
        </p:nvSpPr>
        <p:spPr bwMode="auto">
          <a:xfrm>
            <a:off x="119061" y="6270625"/>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6114" name="Rectangle 6"/>
          <p:cNvSpPr>
            <a:spLocks noChangeArrowheads="1"/>
          </p:cNvSpPr>
          <p:nvPr/>
        </p:nvSpPr>
        <p:spPr bwMode="auto">
          <a:xfrm>
            <a:off x="693738" y="6483350"/>
            <a:ext cx="2087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29686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38150" y="690563"/>
          <a:ext cx="8229600" cy="41433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94">
                <a:tc gridSpan="2">
                  <a:txBody>
                    <a:bodyPr/>
                    <a:lstStyle/>
                    <a:p>
                      <a:pPr algn="ctr" fontAlgn="b"/>
                      <a:r>
                        <a:rPr lang="en-US" sz="1400" b="1" u="none" strike="noStrike" dirty="0">
                          <a:effectLst/>
                        </a:rPr>
                        <a:t>K</a:t>
                      </a:r>
                      <a:endParaRPr lang="en-US" sz="1400" b="1" i="0" u="none" strike="noStrike" dirty="0">
                        <a:solidFill>
                          <a:srgbClr val="000000"/>
                        </a:solidFill>
                        <a:effectLst/>
                        <a:latin typeface="Arial"/>
                      </a:endParaRPr>
                    </a:p>
                  </a:txBody>
                  <a:tcPr marL="9117" marR="9117" marT="912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643">
                <a:tc>
                  <a:txBody>
                    <a:bodyPr/>
                    <a:lstStyle/>
                    <a:p>
                      <a:pPr algn="l" fontAlgn="ctr"/>
                      <a:r>
                        <a:rPr lang="en-US" sz="1100" u="none" strike="noStrike" dirty="0">
                          <a:effectLst/>
                        </a:rPr>
                        <a:t>Kt/Ke</a:t>
                      </a:r>
                      <a:endParaRPr lang="en-US" sz="1100" b="0" i="0" u="none" strike="noStrike" dirty="0">
                        <a:solidFill>
                          <a:srgbClr val="000000"/>
                        </a:solidFill>
                        <a:effectLst/>
                        <a:latin typeface="Arial"/>
                      </a:endParaRPr>
                    </a:p>
                  </a:txBody>
                  <a:tcPr marL="9117" marR="9117" marT="9126" marB="0" anchor="ctr">
                    <a:solidFill>
                      <a:schemeClr val="accent1">
                        <a:lumMod val="90000"/>
                      </a:schemeClr>
                    </a:solidFill>
                  </a:tcPr>
                </a:tc>
                <a:tc>
                  <a:txBody>
                    <a:bodyPr/>
                    <a:lstStyle/>
                    <a:p>
                      <a:pPr algn="l" fontAlgn="b"/>
                      <a:r>
                        <a:rPr lang="en-US" sz="1100" u="none" strike="noStrike" dirty="0">
                          <a:effectLst/>
                        </a:rPr>
                        <a:t>Torque constant (Kt)/Voltage constant (Ke)</a:t>
                      </a:r>
                      <a:endParaRPr lang="en-US" sz="1100" b="0" i="0" u="none" strike="noStrike" dirty="0">
                        <a:solidFill>
                          <a:srgbClr val="000000"/>
                        </a:solidFill>
                        <a:effectLst/>
                        <a:latin typeface="Arial"/>
                      </a:endParaRPr>
                    </a:p>
                  </a:txBody>
                  <a:tcPr marL="9117" marR="9117" marT="9126" marB="0" anchor="b">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0" y="1143000"/>
          <a:ext cx="8229600" cy="406401"/>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66">
                <a:tc gridSpan="2">
                  <a:txBody>
                    <a:bodyPr/>
                    <a:lstStyle/>
                    <a:p>
                      <a:pPr algn="ctr" fontAlgn="b"/>
                      <a:r>
                        <a:rPr lang="en-US" sz="1400" b="1" u="none" strike="noStrike" dirty="0">
                          <a:effectLst/>
                        </a:rPr>
                        <a:t>L</a:t>
                      </a:r>
                      <a:endParaRPr lang="en-US" sz="1400" b="1" i="0" u="none" strike="noStrike" dirty="0">
                        <a:solidFill>
                          <a:srgbClr val="000000"/>
                        </a:solidFill>
                        <a:effectLst/>
                        <a:latin typeface="Arial"/>
                      </a:endParaRPr>
                    </a:p>
                  </a:txBody>
                  <a:tcPr marL="9117" marR="9117" marT="910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3934">
                <a:tc>
                  <a:txBody>
                    <a:bodyPr/>
                    <a:lstStyle/>
                    <a:p>
                      <a:pPr algn="l" fontAlgn="ctr"/>
                      <a:r>
                        <a:rPr lang="en-US" sz="1100" u="none" strike="noStrike" dirty="0">
                          <a:effectLst/>
                        </a:rPr>
                        <a:t>LRU </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tc>
                  <a:txBody>
                    <a:bodyPr/>
                    <a:lstStyle/>
                    <a:p>
                      <a:pPr algn="l" fontAlgn="ctr"/>
                      <a:r>
                        <a:rPr lang="en-US" sz="1100" u="none" strike="noStrike" dirty="0">
                          <a:effectLst/>
                        </a:rPr>
                        <a:t>Line Replaceable Unit</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64980270"/>
              </p:ext>
            </p:extLst>
          </p:nvPr>
        </p:nvGraphicFramePr>
        <p:xfrm>
          <a:off x="457200" y="1581150"/>
          <a:ext cx="8229600" cy="177623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959">
                <a:tc gridSpan="2">
                  <a:txBody>
                    <a:bodyPr/>
                    <a:lstStyle/>
                    <a:p>
                      <a:pPr algn="ctr" fontAlgn="b"/>
                      <a:r>
                        <a:rPr lang="en-US" sz="1400" b="1" u="none" strike="noStrike" dirty="0">
                          <a:effectLst/>
                        </a:rPr>
                        <a:t>M</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7657">
                <a:tc>
                  <a:txBody>
                    <a:bodyPr/>
                    <a:lstStyle/>
                    <a:p>
                      <a:pPr algn="l" fontAlgn="ctr"/>
                      <a:r>
                        <a:rPr lang="en-US" sz="1100" u="none" strike="noStrike" dirty="0">
                          <a:effectLst/>
                        </a:rPr>
                        <a:t>MDVT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Motor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5089">
                <a:tc>
                  <a:txBody>
                    <a:bodyPr/>
                    <a:lstStyle/>
                    <a:p>
                      <a:pPr algn="l" fontAlgn="ctr"/>
                      <a:r>
                        <a:rPr lang="en-US" sz="1100" u="none" strike="noStrike" dirty="0">
                          <a:effectLst/>
                        </a:rPr>
                        <a:t>MECH</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2"/>
                  </a:ext>
                </a:extLst>
              </a:tr>
              <a:tr h="195089">
                <a:tc>
                  <a:txBody>
                    <a:bodyPr/>
                    <a:lstStyle/>
                    <a:p>
                      <a:pPr algn="l" fontAlgn="ctr"/>
                      <a:r>
                        <a:rPr lang="en-US" sz="1100" u="none" strike="noStrike" dirty="0">
                          <a:effectLst/>
                        </a:rPr>
                        <a:t>MOC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Means of Compliance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195089">
                <a:tc>
                  <a:txBody>
                    <a:bodyPr/>
                    <a:lstStyle/>
                    <a:p>
                      <a:pPr algn="l" fontAlgn="ctr"/>
                      <a:r>
                        <a:rPr lang="en-US" sz="1100" u="none" strike="noStrike" dirty="0">
                          <a:effectLst/>
                        </a:rPr>
                        <a:t>MBS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Moog Business 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195089">
                <a:tc>
                  <a:txBody>
                    <a:bodyPr/>
                    <a:lstStyle/>
                    <a:p>
                      <a:pPr algn="l" fontAlgn="ctr"/>
                      <a:r>
                        <a:rPr lang="en-US" sz="1100" u="none" strike="noStrike" dirty="0">
                          <a:effectLst/>
                        </a:rPr>
                        <a:t>MRB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Material Review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195089">
                <a:tc>
                  <a:txBody>
                    <a:bodyPr/>
                    <a:lstStyle/>
                    <a:p>
                      <a:pPr algn="l" fontAlgn="ctr"/>
                      <a:r>
                        <a:rPr lang="en-US" sz="1100" u="none" strike="noStrike" dirty="0">
                          <a:effectLst/>
                        </a:rPr>
                        <a:t>MFG</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Manufacturing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95089">
                <a:tc>
                  <a:txBody>
                    <a:bodyPr/>
                    <a:lstStyle/>
                    <a:p>
                      <a:pPr algn="l" fontAlgn="ctr"/>
                      <a:r>
                        <a:rPr lang="en-US" sz="1100" u="none" strike="noStrike" dirty="0">
                          <a:effectLst/>
                        </a:rPr>
                        <a:t>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 Engineering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95089">
                <a:tc>
                  <a:txBody>
                    <a:bodyPr/>
                    <a:lstStyle/>
                    <a:p>
                      <a:pPr algn="l" fontAlgn="ctr"/>
                      <a:r>
                        <a:rPr lang="en-US" sz="1100" b="0" i="0" u="none" strike="noStrike" dirty="0" smtClean="0">
                          <a:solidFill>
                            <a:srgbClr val="000000"/>
                          </a:solidFill>
                          <a:effectLst/>
                          <a:latin typeface="Arial"/>
                        </a:rPr>
                        <a:t>MTBUR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Mean Time Between</a:t>
                      </a:r>
                      <a:r>
                        <a:rPr lang="en-US" sz="1100" b="0" i="0" u="none" strike="noStrike" baseline="0" dirty="0" smtClean="0">
                          <a:solidFill>
                            <a:srgbClr val="000000"/>
                          </a:solidFill>
                          <a:effectLst/>
                          <a:latin typeface="Arial"/>
                        </a:rPr>
                        <a:t> Unscheduled Removal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nvGraphicFramePr>
        <p:xfrm>
          <a:off x="476250" y="3390900"/>
          <a:ext cx="8229600" cy="284321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75">
                <a:tc gridSpan="2">
                  <a:txBody>
                    <a:bodyPr/>
                    <a:lstStyle/>
                    <a:p>
                      <a:pPr algn="ctr" fontAlgn="b"/>
                      <a:r>
                        <a:rPr lang="en-US" sz="1400" b="1" u="none" strike="noStrike" dirty="0">
                          <a:effectLst/>
                        </a:rPr>
                        <a:t>P</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2547">
                <a:tc>
                  <a:txBody>
                    <a:bodyPr/>
                    <a:lstStyle/>
                    <a:p>
                      <a:pPr algn="l" fontAlgn="ctr"/>
                      <a:r>
                        <a:rPr lang="en-US" sz="1100" u="none" strike="noStrike" dirty="0">
                          <a:effectLst/>
                        </a:rPr>
                        <a:t>PHAC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Plan for Hardware Aspects of Certification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82547">
                <a:tc>
                  <a:txBody>
                    <a:bodyPr/>
                    <a:lstStyle/>
                    <a:p>
                      <a:pPr algn="l" fontAlgn="ctr"/>
                      <a:r>
                        <a:rPr lang="en-US" sz="1100" u="none" strike="noStrike" dirty="0">
                          <a:effectLst/>
                        </a:rPr>
                        <a:t>PLD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Programmable Logic Device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182547">
                <a:tc>
                  <a:txBody>
                    <a:bodyPr/>
                    <a:lstStyle/>
                    <a:p>
                      <a:pPr algn="l" fontAlgn="ctr"/>
                      <a:r>
                        <a:rPr lang="en-US" sz="1100" u="none" strike="noStrike" dirty="0">
                          <a:effectLst/>
                        </a:rPr>
                        <a:t>PRB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 Review Board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3"/>
                  </a:ext>
                </a:extLst>
              </a:tr>
              <a:tr h="182547">
                <a:tc>
                  <a:txBody>
                    <a:bodyPr/>
                    <a:lstStyle/>
                    <a:p>
                      <a:pPr algn="l" fontAlgn="ctr"/>
                      <a:r>
                        <a:rPr lang="en-US" sz="1100" u="none" strike="noStrike" dirty="0">
                          <a:effectLst/>
                        </a:rPr>
                        <a:t>PACT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Packaging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4"/>
                  </a:ext>
                </a:extLst>
              </a:tr>
              <a:tr h="182547">
                <a:tc>
                  <a:txBody>
                    <a:bodyPr/>
                    <a:lstStyle/>
                    <a:p>
                      <a:pPr algn="l" fontAlgn="ctr"/>
                      <a:r>
                        <a:rPr lang="en-US" sz="1100" u="none" strike="noStrike" dirty="0">
                          <a:effectLst/>
                        </a:rPr>
                        <a:t>PDVT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Power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5"/>
                  </a:ext>
                </a:extLst>
              </a:tr>
              <a:tr h="189778">
                <a:tc>
                  <a:txBody>
                    <a:bodyPr/>
                    <a:lstStyle/>
                    <a:p>
                      <a:pPr algn="l" fontAlgn="ctr"/>
                      <a:r>
                        <a:rPr lang="en-US" sz="1100" u="none" strike="noStrike" dirty="0">
                          <a:effectLst/>
                        </a:rPr>
                        <a:t>PDR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Preliminary Design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89778">
                <a:tc>
                  <a:txBody>
                    <a:bodyPr/>
                    <a:lstStyle/>
                    <a:p>
                      <a:pPr algn="l" fontAlgn="ctr"/>
                      <a:r>
                        <a:rPr lang="en-US" sz="1100" u="none" strike="noStrike" dirty="0">
                          <a:effectLst/>
                        </a:rPr>
                        <a:t>PRR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 Readiness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89778">
                <a:tc>
                  <a:txBody>
                    <a:bodyPr/>
                    <a:lstStyle/>
                    <a:p>
                      <a:pPr algn="l" fontAlgn="ctr"/>
                      <a:r>
                        <a:rPr lang="en-US" sz="1100" u="none" strike="noStrike" dirty="0">
                          <a:effectLst/>
                        </a:rPr>
                        <a:t>PN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Part Number</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189778">
                <a:tc>
                  <a:txBody>
                    <a:bodyPr/>
                    <a:lstStyle/>
                    <a:p>
                      <a:pPr algn="l" fontAlgn="ctr"/>
                      <a:r>
                        <a:rPr lang="en-US" sz="1100" u="none" strike="noStrike" dirty="0">
                          <a:effectLst/>
                        </a:rPr>
                        <a:t>PWB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Printed Wire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189778">
                <a:tc>
                  <a:txBody>
                    <a:bodyPr/>
                    <a:lstStyle/>
                    <a:p>
                      <a:pPr algn="l" fontAlgn="ctr"/>
                      <a:r>
                        <a:rPr lang="en-US" sz="1100" u="none" strike="noStrike" dirty="0">
                          <a:effectLst/>
                        </a:rPr>
                        <a:t>PPL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Preferred Parts List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189778">
                <a:tc>
                  <a:txBody>
                    <a:bodyPr/>
                    <a:lstStyle/>
                    <a:p>
                      <a:pPr algn="l" fontAlgn="ctr"/>
                      <a:r>
                        <a:rPr lang="en-US" sz="1100" u="none" strike="noStrike" dirty="0">
                          <a:effectLst/>
                        </a:rPr>
                        <a:t>PR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Problem Report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r h="189778">
                <a:tc>
                  <a:txBody>
                    <a:bodyPr/>
                    <a:lstStyle/>
                    <a:p>
                      <a:pPr algn="l" fontAlgn="ctr"/>
                      <a:r>
                        <a:rPr lang="en-US" sz="1100" u="none" strike="noStrike" dirty="0">
                          <a:effectLst/>
                        </a:rPr>
                        <a:t>POB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Proof of Build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2"/>
                  </a:ext>
                </a:extLst>
              </a:tr>
              <a:tr h="189778">
                <a:tc>
                  <a:txBody>
                    <a:bodyPr/>
                    <a:lstStyle/>
                    <a:p>
                      <a:pPr algn="l" fontAlgn="ctr"/>
                      <a:r>
                        <a:rPr lang="en-US" sz="1100" u="none" strike="noStrike" dirty="0">
                          <a:effectLst/>
                        </a:rPr>
                        <a:t>PROD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3"/>
                  </a:ext>
                </a:extLst>
              </a:tr>
              <a:tr h="189778">
                <a:tc>
                  <a:txBody>
                    <a:bodyPr/>
                    <a:lstStyle/>
                    <a:p>
                      <a:pPr algn="l" fontAlgn="ctr"/>
                      <a:r>
                        <a:rPr lang="en-US" sz="1100" u="none" strike="noStrike" dirty="0">
                          <a:effectLst/>
                        </a:rPr>
                        <a:t>PROC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Procedure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4"/>
                  </a:ext>
                </a:extLst>
              </a:tr>
            </a:tbl>
          </a:graphicData>
        </a:graphic>
      </p:graphicFrame>
      <p:sp>
        <p:nvSpPr>
          <p:cNvPr id="87140" name="Rectangle 8"/>
          <p:cNvSpPr>
            <a:spLocks noChangeArrowheads="1"/>
          </p:cNvSpPr>
          <p:nvPr/>
        </p:nvSpPr>
        <p:spPr bwMode="auto">
          <a:xfrm>
            <a:off x="700088" y="6483350"/>
            <a:ext cx="2147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Action Button: Back or Previous 2">
            <a:hlinkClick r:id="rId2" action="ppaction://hlinksldjump" highlightClick="1"/>
          </p:cNvPr>
          <p:cNvSpPr>
            <a:spLocks noChangeArrowheads="1"/>
          </p:cNvSpPr>
          <p:nvPr/>
        </p:nvSpPr>
        <p:spPr bwMode="auto">
          <a:xfrm>
            <a:off x="163512" y="6293881"/>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12" name="TextBox 1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5775" y="265113"/>
            <a:ext cx="8229600" cy="3540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57200" y="684213"/>
          <a:ext cx="8229600" cy="98107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92">
                <a:tc gridSpan="2">
                  <a:txBody>
                    <a:bodyPr/>
                    <a:lstStyle/>
                    <a:p>
                      <a:pPr algn="ctr" fontAlgn="b"/>
                      <a:r>
                        <a:rPr lang="en-US" sz="1400" b="1" u="none" strike="noStrike" dirty="0">
                          <a:effectLst/>
                        </a:rPr>
                        <a:t>Q</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75">
                <a:tc>
                  <a:txBody>
                    <a:bodyPr/>
                    <a:lstStyle/>
                    <a:p>
                      <a:pPr algn="l" fontAlgn="ctr"/>
                      <a:r>
                        <a:rPr lang="en-US" sz="1100" u="none" strike="noStrike" dirty="0">
                          <a:effectLst/>
                        </a:rPr>
                        <a:t>QA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Quality Assurance</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191469">
                <a:tc>
                  <a:txBody>
                    <a:bodyPr/>
                    <a:lstStyle/>
                    <a:p>
                      <a:pPr algn="l" fontAlgn="ctr"/>
                      <a:r>
                        <a:rPr lang="en-US" sz="1100" u="none" strike="noStrike" dirty="0">
                          <a:effectLst/>
                        </a:rPr>
                        <a:t>QUAL</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Qualification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469">
                <a:tc>
                  <a:txBody>
                    <a:bodyPr/>
                    <a:lstStyle/>
                    <a:p>
                      <a:pPr algn="l" fontAlgn="ctr"/>
                      <a:r>
                        <a:rPr lang="en-US" sz="1100" u="none" strike="noStrike" dirty="0">
                          <a:effectLst/>
                        </a:rPr>
                        <a:t>QTP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Qualification Test Procedure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91469">
                <a:tc>
                  <a:txBody>
                    <a:bodyPr/>
                    <a:lstStyle/>
                    <a:p>
                      <a:pPr algn="l" fontAlgn="ctr"/>
                      <a:r>
                        <a:rPr lang="en-US" sz="1100" u="none" strike="noStrike" dirty="0">
                          <a:effectLst/>
                        </a:rPr>
                        <a:t>QTY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Quality</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466725" y="1685925"/>
          <a:ext cx="8229600" cy="82708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163">
                <a:tc gridSpan="2">
                  <a:txBody>
                    <a:bodyPr/>
                    <a:lstStyle/>
                    <a:p>
                      <a:pPr algn="ctr" fontAlgn="b"/>
                      <a:r>
                        <a:rPr lang="en-US" sz="1400" b="1" u="none" strike="noStrike" dirty="0">
                          <a:effectLst/>
                        </a:rPr>
                        <a:t>R</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642">
                <a:tc>
                  <a:txBody>
                    <a:bodyPr/>
                    <a:lstStyle/>
                    <a:p>
                      <a:pPr algn="l" fontAlgn="ctr"/>
                      <a:r>
                        <a:rPr lang="en-US" sz="1100" u="none" strike="noStrike" dirty="0">
                          <a:effectLst/>
                        </a:rPr>
                        <a:t>RQMT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Requirement</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199642">
                <a:tc>
                  <a:txBody>
                    <a:bodyPr/>
                    <a:lstStyle/>
                    <a:p>
                      <a:pPr algn="l" fontAlgn="ctr"/>
                      <a:r>
                        <a:rPr lang="en-US" sz="1100" u="none" strike="noStrike" dirty="0">
                          <a:effectLst/>
                        </a:rPr>
                        <a:t>REV</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Revision</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199642">
                <a:tc>
                  <a:txBody>
                    <a:bodyPr/>
                    <a:lstStyle/>
                    <a:p>
                      <a:pPr algn="l" fontAlgn="ctr"/>
                      <a:r>
                        <a:rPr lang="en-US" sz="1100" u="none" strike="noStrike" dirty="0">
                          <a:effectLst/>
                        </a:rPr>
                        <a:t>Rtt/Ltt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smtClean="0">
                          <a:effectLst/>
                        </a:rPr>
                        <a:t>Terminal to Terminal Resistance and Inductance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76250" y="2533650"/>
          <a:ext cx="8229600" cy="2498720"/>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6660">
                <a:tc gridSpan="2">
                  <a:txBody>
                    <a:bodyPr/>
                    <a:lstStyle/>
                    <a:p>
                      <a:pPr algn="ctr" fontAlgn="b"/>
                      <a:r>
                        <a:rPr lang="en-US" sz="1400" b="1" i="0" u="none" strike="noStrike" dirty="0">
                          <a:effectLst/>
                        </a:rPr>
                        <a:t>S</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188">
                <a:tc>
                  <a:txBody>
                    <a:bodyPr/>
                    <a:lstStyle/>
                    <a:p>
                      <a:pPr algn="l" fontAlgn="ctr"/>
                      <a:r>
                        <a:rPr lang="en-US" sz="1100" u="none" strike="noStrike" dirty="0">
                          <a:effectLst/>
                        </a:rPr>
                        <a:t>SOF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Safety Of Flight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9188">
                <a:tc>
                  <a:txBody>
                    <a:bodyPr/>
                    <a:lstStyle/>
                    <a:p>
                      <a:pPr algn="l" fontAlgn="ctr"/>
                      <a:r>
                        <a:rPr lang="en-US" sz="1100" u="none" strike="noStrike" dirty="0">
                          <a:effectLst/>
                        </a:rPr>
                        <a:t>SOI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State of Involvement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207076">
                <a:tc>
                  <a:txBody>
                    <a:bodyPr/>
                    <a:lstStyle/>
                    <a:p>
                      <a:pPr algn="l" fontAlgn="ctr"/>
                      <a:r>
                        <a:rPr lang="en-US" sz="1100" u="none" strike="noStrike" dirty="0">
                          <a:effectLst/>
                        </a:rPr>
                        <a:t>SDRL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Subcontractor Data Requirement List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207076">
                <a:tc>
                  <a:txBody>
                    <a:bodyPr/>
                    <a:lstStyle/>
                    <a:p>
                      <a:pPr algn="l" fontAlgn="ctr"/>
                      <a:r>
                        <a:rPr lang="en-US" sz="1100" u="none" strike="noStrike" dirty="0">
                          <a:effectLst/>
                        </a:rPr>
                        <a:t>SRR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Requirements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207076">
                <a:tc>
                  <a:txBody>
                    <a:bodyPr/>
                    <a:lstStyle/>
                    <a:p>
                      <a:pPr algn="l" fontAlgn="ctr"/>
                      <a:r>
                        <a:rPr lang="en-US" sz="1100" u="none" strike="noStrike" dirty="0">
                          <a:effectLst/>
                        </a:rPr>
                        <a:t>SW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Software</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207076">
                <a:tc>
                  <a:txBody>
                    <a:bodyPr/>
                    <a:lstStyle/>
                    <a:p>
                      <a:pPr algn="l" fontAlgn="ctr"/>
                      <a:r>
                        <a:rPr lang="en-US" sz="1100" u="none" strike="noStrike" dirty="0">
                          <a:effectLst/>
                        </a:rPr>
                        <a:t>STE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Standard Test Equipment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207076">
                <a:tc>
                  <a:txBody>
                    <a:bodyPr/>
                    <a:lstStyle/>
                    <a:p>
                      <a:pPr algn="l" fontAlgn="ctr"/>
                      <a:r>
                        <a:rPr lang="en-US" sz="1100" u="none" strike="noStrike" dirty="0">
                          <a:effectLst/>
                        </a:rPr>
                        <a:t>SYS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207076">
                <a:tc>
                  <a:txBody>
                    <a:bodyPr/>
                    <a:lstStyle/>
                    <a:p>
                      <a:pPr algn="l" fontAlgn="ctr"/>
                      <a:r>
                        <a:rPr lang="en-US" sz="1100" u="none" strike="noStrike" dirty="0">
                          <a:effectLst/>
                        </a:rPr>
                        <a:t>SME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Subject Matter Expert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207076">
                <a:tc>
                  <a:txBody>
                    <a:bodyPr/>
                    <a:lstStyle/>
                    <a:p>
                      <a:pPr algn="l" fontAlgn="ctr"/>
                      <a:r>
                        <a:rPr lang="en-US" sz="1100" u="none" strike="noStrike" dirty="0">
                          <a:effectLst/>
                        </a:rPr>
                        <a:t>SOW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Statement Of Work</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207076">
                <a:tc>
                  <a:txBody>
                    <a:bodyPr/>
                    <a:lstStyle/>
                    <a:p>
                      <a:pPr algn="l" fontAlgn="ctr"/>
                      <a:r>
                        <a:rPr lang="en-US" sz="1100" u="none" strike="noStrike" dirty="0">
                          <a:effectLst/>
                        </a:rPr>
                        <a:t>SSMP</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Safety Management Plan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207076">
                <a:tc>
                  <a:txBody>
                    <a:bodyPr/>
                    <a:lstStyle/>
                    <a:p>
                      <a:pPr algn="l" fontAlgn="ctr"/>
                      <a:r>
                        <a:rPr lang="en-US" sz="1100" u="none" strike="noStrike" dirty="0">
                          <a:effectLst/>
                        </a:rPr>
                        <a:t>SPEC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Specification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bl>
          </a:graphicData>
        </a:graphic>
      </p:graphicFrame>
      <p:sp>
        <p:nvSpPr>
          <p:cNvPr id="88142" name="Rectangle 8"/>
          <p:cNvSpPr>
            <a:spLocks noChangeArrowheads="1"/>
          </p:cNvSpPr>
          <p:nvPr/>
        </p:nvSpPr>
        <p:spPr bwMode="auto">
          <a:xfrm>
            <a:off x="542925" y="6483350"/>
            <a:ext cx="208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  Return to summary page</a:t>
            </a:r>
          </a:p>
        </p:txBody>
      </p:sp>
      <p:sp>
        <p:nvSpPr>
          <p:cNvPr id="10" name="Action Button: Back or Previous 2">
            <a:hlinkClick r:id="rId2" action="ppaction://hlinksldjump" highlightClick="1"/>
          </p:cNvPr>
          <p:cNvSpPr>
            <a:spLocks noChangeArrowheads="1"/>
          </p:cNvSpPr>
          <p:nvPr/>
        </p:nvSpPr>
        <p:spPr bwMode="auto">
          <a:xfrm>
            <a:off x="77787" y="6290706"/>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274638"/>
            <a:ext cx="8229600" cy="382587"/>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542925" y="2057400"/>
          <a:ext cx="8229600" cy="82232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954">
                <a:tc gridSpan="2">
                  <a:txBody>
                    <a:bodyPr/>
                    <a:lstStyle/>
                    <a:p>
                      <a:pPr algn="ctr" fontAlgn="b"/>
                      <a:r>
                        <a:rPr lang="en-US" sz="1400" b="1" u="none" strike="noStrike" dirty="0">
                          <a:effectLst/>
                        </a:rPr>
                        <a:t>V</a:t>
                      </a:r>
                      <a:endParaRPr lang="en-US" sz="1400" b="1" i="0" u="none" strike="noStrike" dirty="0">
                        <a:solidFill>
                          <a:srgbClr val="000000"/>
                        </a:solidFill>
                        <a:effectLst/>
                        <a:latin typeface="Arial"/>
                      </a:endParaRPr>
                    </a:p>
                  </a:txBody>
                  <a:tcPr marL="9117" marR="9117" marT="911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2702">
                <a:tc>
                  <a:txBody>
                    <a:bodyPr/>
                    <a:lstStyle/>
                    <a:p>
                      <a:pPr algn="l" fontAlgn="ctr"/>
                      <a:r>
                        <a:rPr lang="en-US" sz="1100" u="none" strike="noStrike" dirty="0">
                          <a:effectLst/>
                        </a:rPr>
                        <a:t>V&amp;V </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ctr"/>
                      <a:r>
                        <a:rPr lang="en-US" sz="1100" u="none" strike="noStrike" dirty="0">
                          <a:effectLst/>
                        </a:rPr>
                        <a:t>Verification and Validation</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extLst>
                  <a:ext uri="{0D108BD9-81ED-4DB2-BD59-A6C34878D82A}">
                    <a16:rowId xmlns:a16="http://schemas.microsoft.com/office/drawing/2014/main" val="10001"/>
                  </a:ext>
                </a:extLst>
              </a:tr>
              <a:tr h="200334">
                <a:tc>
                  <a:txBody>
                    <a:bodyPr/>
                    <a:lstStyle/>
                    <a:p>
                      <a:pPr algn="l" fontAlgn="ctr"/>
                      <a:r>
                        <a:rPr lang="en-US" sz="1100" u="none" strike="noStrike" dirty="0">
                          <a:effectLst/>
                        </a:rPr>
                        <a:t>VHDL</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Very High-level Design Language</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2"/>
                  </a:ext>
                </a:extLst>
              </a:tr>
              <a:tr h="200334">
                <a:tc>
                  <a:txBody>
                    <a:bodyPr/>
                    <a:lstStyle/>
                    <a:p>
                      <a:pPr algn="l" fontAlgn="ctr"/>
                      <a:r>
                        <a:rPr lang="en-US" sz="1100" u="none" strike="noStrike" dirty="0">
                          <a:effectLst/>
                        </a:rPr>
                        <a:t>VIB</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Vibration</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42925" y="2905125"/>
          <a:ext cx="8229600" cy="8366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0790">
                <a:tc gridSpan="2">
                  <a:txBody>
                    <a:bodyPr/>
                    <a:lstStyle/>
                    <a:p>
                      <a:pPr algn="ctr" fontAlgn="b"/>
                      <a:r>
                        <a:rPr lang="en-US" sz="1400" b="1" u="none" strike="noStrike" dirty="0">
                          <a:effectLst/>
                        </a:rPr>
                        <a:t>W</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01941">
                <a:tc>
                  <a:txBody>
                    <a:bodyPr/>
                    <a:lstStyle/>
                    <a:p>
                      <a:pPr algn="l" fontAlgn="ctr"/>
                      <a:r>
                        <a:rPr lang="en-US" sz="1100" u="none" strike="noStrike" dirty="0">
                          <a:effectLst/>
                        </a:rPr>
                        <a:t>WP</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Package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201941">
                <a:tc>
                  <a:txBody>
                    <a:bodyPr/>
                    <a:lstStyle/>
                    <a:p>
                      <a:pPr algn="l" fontAlgn="ctr"/>
                      <a:r>
                        <a:rPr lang="en-US" sz="1100" u="none" strike="noStrike" dirty="0">
                          <a:effectLst/>
                        </a:rPr>
                        <a:t>WO</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Order</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201941">
                <a:tc>
                  <a:txBody>
                    <a:bodyPr/>
                    <a:lstStyle/>
                    <a:p>
                      <a:pPr algn="l" fontAlgn="ctr"/>
                      <a:r>
                        <a:rPr lang="en-US" sz="1100" u="none" strike="noStrike" dirty="0">
                          <a:effectLst/>
                        </a:rPr>
                        <a:t>WBS</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Breakdown Structure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533400" y="695325"/>
          <a:ext cx="8229600" cy="135096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33">
                <a:tc gridSpan="2">
                  <a:txBody>
                    <a:bodyPr/>
                    <a:lstStyle/>
                    <a:p>
                      <a:pPr algn="ctr" fontAlgn="b"/>
                      <a:r>
                        <a:rPr lang="en-US" sz="1400" b="1" u="none" strike="noStrike" dirty="0">
                          <a:effectLst/>
                        </a:rPr>
                        <a:t>T</a:t>
                      </a:r>
                      <a:endParaRPr lang="en-US" sz="1400" b="1" i="0" u="none" strike="noStrike" dirty="0">
                        <a:solidFill>
                          <a:srgbClr val="000000"/>
                        </a:solidFill>
                        <a:effectLst/>
                        <a:latin typeface="Arial"/>
                      </a:endParaRPr>
                    </a:p>
                  </a:txBody>
                  <a:tcPr marL="9117" marR="9117" marT="9119"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8072">
                <a:tc>
                  <a:txBody>
                    <a:bodyPr/>
                    <a:lstStyle/>
                    <a:p>
                      <a:pPr algn="l" fontAlgn="ctr"/>
                      <a:r>
                        <a:rPr lang="en-US" sz="1100" u="none" strike="noStrike" dirty="0">
                          <a:effectLst/>
                        </a:rPr>
                        <a:t>TRD</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Requirements Document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1"/>
                  </a:ext>
                </a:extLst>
              </a:tr>
              <a:tr h="188072">
                <a:tc>
                  <a:txBody>
                    <a:bodyPr/>
                    <a:lstStyle/>
                    <a:p>
                      <a:pPr algn="l" fontAlgn="ctr"/>
                      <a:r>
                        <a:rPr lang="en-US" sz="1100" u="none" strike="noStrike" dirty="0">
                          <a:effectLst/>
                        </a:rPr>
                        <a:t>TRR</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Readiness Review</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2"/>
                  </a:ext>
                </a:extLst>
              </a:tr>
              <a:tr h="188072">
                <a:tc>
                  <a:txBody>
                    <a:bodyPr/>
                    <a:lstStyle/>
                    <a:p>
                      <a:pPr algn="l" fontAlgn="ctr"/>
                      <a:r>
                        <a:rPr lang="en-US" sz="1100" u="none" strike="noStrike" dirty="0">
                          <a:effectLst/>
                        </a:rPr>
                        <a:t>TB</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a:t>
                      </a:r>
                      <a:r>
                        <a:rPr lang="en-US" sz="1100" u="none" strike="noStrike" dirty="0">
                          <a:effectLst/>
                        </a:rPr>
                        <a:t>Bench</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3"/>
                  </a:ext>
                </a:extLst>
              </a:tr>
              <a:tr h="188072">
                <a:tc>
                  <a:txBody>
                    <a:bodyPr/>
                    <a:lstStyle/>
                    <a:p>
                      <a:pPr algn="l" fontAlgn="ctr"/>
                      <a:r>
                        <a:rPr lang="en-US" sz="1100" u="none" strike="noStrike" dirty="0">
                          <a:effectLst/>
                        </a:rPr>
                        <a:t>TEMP</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Temperature</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4"/>
                  </a:ext>
                </a:extLst>
              </a:tr>
              <a:tr h="188072">
                <a:tc>
                  <a:txBody>
                    <a:bodyPr/>
                    <a:lstStyle/>
                    <a:p>
                      <a:pPr algn="l" fontAlgn="ctr"/>
                      <a:r>
                        <a:rPr lang="en-US" sz="1100" u="none" strike="noStrike" dirty="0">
                          <a:effectLst/>
                        </a:rPr>
                        <a:t>TWs</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Worksheet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5"/>
                  </a:ext>
                </a:extLst>
              </a:tr>
              <a:tr h="188072">
                <a:tc>
                  <a:txBody>
                    <a:bodyPr/>
                    <a:lstStyle/>
                    <a:p>
                      <a:pPr algn="l" fontAlgn="ctr"/>
                      <a:r>
                        <a:rPr lang="en-US" sz="1100" u="none" strike="noStrike" dirty="0">
                          <a:effectLst/>
                        </a:rPr>
                        <a:t>TE</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Equipment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6"/>
                  </a:ext>
                </a:extLst>
              </a:tr>
            </a:tbl>
          </a:graphicData>
        </a:graphic>
      </p:graphicFrame>
      <p:sp>
        <p:nvSpPr>
          <p:cNvPr id="8" name="Action Button: Back or Previous 2">
            <a:hlinkClick r:id="rId2" action="ppaction://hlinksldjump" highlightClick="1"/>
          </p:cNvPr>
          <p:cNvSpPr>
            <a:spLocks noChangeArrowheads="1"/>
          </p:cNvSpPr>
          <p:nvPr/>
        </p:nvSpPr>
        <p:spPr bwMode="auto">
          <a:xfrm>
            <a:off x="106362" y="6264274"/>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9151" name="Rectangle 8"/>
          <p:cNvSpPr>
            <a:spLocks noChangeArrowheads="1"/>
          </p:cNvSpPr>
          <p:nvPr/>
        </p:nvSpPr>
        <p:spPr bwMode="auto">
          <a:xfrm>
            <a:off x="681038" y="6483350"/>
            <a:ext cx="1995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Return to summary page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226" t="26741" r="16155" b="14272"/>
          <a:stretch/>
        </p:blipFill>
        <p:spPr bwMode="auto">
          <a:xfrm>
            <a:off x="1101437" y="140277"/>
            <a:ext cx="6598952" cy="648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39445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559" t="26590" r="1607" b="13951"/>
          <a:stretch/>
        </p:blipFill>
        <p:spPr bwMode="auto">
          <a:xfrm>
            <a:off x="1122807" y="83128"/>
            <a:ext cx="6667500" cy="65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91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2" y="684213"/>
            <a:ext cx="7452675" cy="615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Title 1"/>
          <p:cNvSpPr>
            <a:spLocks noGrp="1"/>
          </p:cNvSpPr>
          <p:nvPr>
            <p:ph type="title" idx="4294967295"/>
          </p:nvPr>
        </p:nvSpPr>
        <p:spPr>
          <a:xfrm>
            <a:off x="1438275" y="190500"/>
            <a:ext cx="6762750" cy="457200"/>
          </a:xfrm>
        </p:spPr>
        <p:txBody>
          <a:bodyPr/>
          <a:lstStyle/>
          <a:p>
            <a:pPr eaLnBrk="1" hangingPunct="1"/>
            <a:r>
              <a:rPr lang="en-US" sz="3000" dirty="0" smtClean="0"/>
              <a:t>EE Work Packages Summary</a:t>
            </a:r>
          </a:p>
        </p:txBody>
      </p:sp>
      <p:sp>
        <p:nvSpPr>
          <p:cNvPr id="3107" name="TextBox 1"/>
          <p:cNvSpPr txBox="1">
            <a:spLocks noChangeArrowheads="1"/>
          </p:cNvSpPr>
          <p:nvPr/>
        </p:nvSpPr>
        <p:spPr bwMode="auto">
          <a:xfrm>
            <a:off x="92075" y="6149201"/>
            <a:ext cx="53181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000" dirty="0">
                <a:solidFill>
                  <a:srgbClr val="0070C0"/>
                </a:solidFill>
              </a:rPr>
              <a:t>Assumptions – </a:t>
            </a:r>
            <a:r>
              <a:rPr lang="en-US" sz="1000" dirty="0" smtClean="0">
                <a:solidFill>
                  <a:srgbClr val="0070C0"/>
                </a:solidFill>
              </a:rPr>
              <a:t>High Voltage EM </a:t>
            </a:r>
            <a:r>
              <a:rPr lang="en-US" sz="1000" dirty="0">
                <a:solidFill>
                  <a:srgbClr val="0070C0"/>
                </a:solidFill>
              </a:rPr>
              <a:t>Box with 90% Reuse, 6 Unique CCAs, DO-254 Level A design, Microprocessor and PLD, BLDC Motor design with reuse of magnetic design (pole/slot)</a:t>
            </a:r>
          </a:p>
        </p:txBody>
      </p:sp>
      <p:sp>
        <p:nvSpPr>
          <p:cNvPr id="7234" name="Action Button: Forward or Next 2">
            <a:hlinkClick r:id="rId4" action="ppaction://hlinksldjump" highlightClick="1"/>
          </p:cNvPr>
          <p:cNvSpPr>
            <a:spLocks noChangeArrowheads="1"/>
          </p:cNvSpPr>
          <p:nvPr/>
        </p:nvSpPr>
        <p:spPr bwMode="auto">
          <a:xfrm>
            <a:off x="8632825" y="6343650"/>
            <a:ext cx="511175" cy="506413"/>
          </a:xfrm>
          <a:prstGeom prst="actionButtonForwardNext">
            <a:avLst/>
          </a:prstGeom>
          <a:blipFill dpi="0" rotWithShape="1">
            <a:blip r:embed="rId5">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68991" name="AutoShape 464"/>
          <p:cNvSpPr>
            <a:spLocks noChangeAspect="1" noChangeArrowheads="1" noTextEdit="1"/>
          </p:cNvSpPr>
          <p:nvPr/>
        </p:nvSpPr>
        <p:spPr bwMode="auto">
          <a:xfrm>
            <a:off x="815975" y="684213"/>
            <a:ext cx="7280275" cy="601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Box 1">
            <a:hlinkClick r:id="rId6" action="ppaction://hlinksldjump"/>
          </p:cNvPr>
          <p:cNvSpPr txBox="1"/>
          <p:nvPr/>
        </p:nvSpPr>
        <p:spPr>
          <a:xfrm>
            <a:off x="2720207" y="955959"/>
            <a:ext cx="519816" cy="261267"/>
          </a:xfrm>
          <a:prstGeom prst="rect">
            <a:avLst/>
          </a:prstGeom>
          <a:solidFill>
            <a:schemeClr val="bg1">
              <a:alpha val="0"/>
            </a:schemeClr>
          </a:solidFill>
        </p:spPr>
        <p:txBody>
          <a:bodyPr wrap="square" rtlCol="0">
            <a:spAutoFit/>
          </a:bodyPr>
          <a:lstStyle/>
          <a:p>
            <a:endParaRPr lang="en-US" dirty="0"/>
          </a:p>
        </p:txBody>
      </p:sp>
      <p:sp>
        <p:nvSpPr>
          <p:cNvPr id="459" name="TextBox 458">
            <a:hlinkClick r:id="rId7" action="ppaction://hlinksldjump"/>
          </p:cNvPr>
          <p:cNvSpPr txBox="1"/>
          <p:nvPr/>
        </p:nvSpPr>
        <p:spPr>
          <a:xfrm>
            <a:off x="2720207" y="1222763"/>
            <a:ext cx="519816" cy="261267"/>
          </a:xfrm>
          <a:prstGeom prst="rect">
            <a:avLst/>
          </a:prstGeom>
          <a:solidFill>
            <a:schemeClr val="bg1">
              <a:alpha val="0"/>
            </a:schemeClr>
          </a:solidFill>
        </p:spPr>
        <p:txBody>
          <a:bodyPr wrap="square" rtlCol="0">
            <a:spAutoFit/>
          </a:bodyPr>
          <a:lstStyle/>
          <a:p>
            <a:endParaRPr lang="en-US" dirty="0"/>
          </a:p>
        </p:txBody>
      </p:sp>
      <p:sp>
        <p:nvSpPr>
          <p:cNvPr id="460" name="TextBox 459">
            <a:hlinkClick r:id="rId8" action="ppaction://hlinksldjump"/>
          </p:cNvPr>
          <p:cNvSpPr txBox="1"/>
          <p:nvPr/>
        </p:nvSpPr>
        <p:spPr>
          <a:xfrm>
            <a:off x="2720206" y="1494238"/>
            <a:ext cx="519817" cy="261267"/>
          </a:xfrm>
          <a:prstGeom prst="rect">
            <a:avLst/>
          </a:prstGeom>
          <a:solidFill>
            <a:schemeClr val="bg1">
              <a:alpha val="0"/>
            </a:schemeClr>
          </a:solidFill>
        </p:spPr>
        <p:txBody>
          <a:bodyPr wrap="square" rtlCol="0">
            <a:spAutoFit/>
          </a:bodyPr>
          <a:lstStyle/>
          <a:p>
            <a:endParaRPr lang="en-US" dirty="0"/>
          </a:p>
        </p:txBody>
      </p:sp>
      <p:sp>
        <p:nvSpPr>
          <p:cNvPr id="461" name="TextBox 460">
            <a:hlinkClick r:id="rId9" action="ppaction://hlinksldjump"/>
          </p:cNvPr>
          <p:cNvSpPr txBox="1"/>
          <p:nvPr/>
        </p:nvSpPr>
        <p:spPr>
          <a:xfrm>
            <a:off x="2720190" y="1756187"/>
            <a:ext cx="519833" cy="405988"/>
          </a:xfrm>
          <a:prstGeom prst="rect">
            <a:avLst/>
          </a:prstGeom>
          <a:solidFill>
            <a:schemeClr val="bg1">
              <a:alpha val="0"/>
            </a:schemeClr>
          </a:solidFill>
        </p:spPr>
        <p:txBody>
          <a:bodyPr wrap="square" rtlCol="0">
            <a:spAutoFit/>
          </a:bodyPr>
          <a:lstStyle/>
          <a:p>
            <a:endParaRPr lang="en-US" dirty="0"/>
          </a:p>
        </p:txBody>
      </p:sp>
      <p:sp>
        <p:nvSpPr>
          <p:cNvPr id="462" name="TextBox 461">
            <a:hlinkClick r:id="rId10" action="ppaction://hlinksldjump"/>
          </p:cNvPr>
          <p:cNvSpPr txBox="1"/>
          <p:nvPr/>
        </p:nvSpPr>
        <p:spPr>
          <a:xfrm>
            <a:off x="2720191" y="4026946"/>
            <a:ext cx="519832" cy="502191"/>
          </a:xfrm>
          <a:prstGeom prst="rect">
            <a:avLst/>
          </a:prstGeom>
          <a:solidFill>
            <a:schemeClr val="bg1">
              <a:alpha val="0"/>
            </a:schemeClr>
          </a:solidFill>
        </p:spPr>
        <p:txBody>
          <a:bodyPr wrap="square" rtlCol="0">
            <a:spAutoFit/>
          </a:bodyPr>
          <a:lstStyle/>
          <a:p>
            <a:endParaRPr lang="en-US" dirty="0"/>
          </a:p>
        </p:txBody>
      </p:sp>
      <p:sp>
        <p:nvSpPr>
          <p:cNvPr id="464" name="TextBox 463">
            <a:hlinkClick r:id="rId11" action="ppaction://hlinksldjump"/>
          </p:cNvPr>
          <p:cNvSpPr txBox="1"/>
          <p:nvPr/>
        </p:nvSpPr>
        <p:spPr>
          <a:xfrm>
            <a:off x="5248258" y="5227080"/>
            <a:ext cx="519832" cy="502191"/>
          </a:xfrm>
          <a:prstGeom prst="rect">
            <a:avLst/>
          </a:prstGeom>
          <a:solidFill>
            <a:schemeClr val="bg1">
              <a:alpha val="0"/>
            </a:schemeClr>
          </a:solidFill>
        </p:spPr>
        <p:txBody>
          <a:bodyPr wrap="square" rtlCol="0">
            <a:spAutoFit/>
          </a:bodyPr>
          <a:lstStyle/>
          <a:p>
            <a:endParaRPr lang="en-US" dirty="0"/>
          </a:p>
        </p:txBody>
      </p:sp>
      <p:sp>
        <p:nvSpPr>
          <p:cNvPr id="465" name="TextBox 464">
            <a:hlinkClick r:id="rId12" action="ppaction://hlinksldjump"/>
          </p:cNvPr>
          <p:cNvSpPr txBox="1"/>
          <p:nvPr/>
        </p:nvSpPr>
        <p:spPr>
          <a:xfrm>
            <a:off x="5244335" y="2831542"/>
            <a:ext cx="519832" cy="502191"/>
          </a:xfrm>
          <a:prstGeom prst="rect">
            <a:avLst/>
          </a:prstGeom>
          <a:solidFill>
            <a:schemeClr val="bg1">
              <a:alpha val="0"/>
            </a:schemeClr>
          </a:solidFill>
        </p:spPr>
        <p:txBody>
          <a:bodyPr wrap="square" rtlCol="0">
            <a:spAutoFit/>
          </a:bodyPr>
          <a:lstStyle/>
          <a:p>
            <a:endParaRPr lang="en-US" dirty="0"/>
          </a:p>
        </p:txBody>
      </p:sp>
      <p:sp>
        <p:nvSpPr>
          <p:cNvPr id="466" name="TextBox 465">
            <a:hlinkClick r:id="rId13" action="ppaction://hlinksldjump"/>
          </p:cNvPr>
          <p:cNvSpPr txBox="1"/>
          <p:nvPr/>
        </p:nvSpPr>
        <p:spPr>
          <a:xfrm>
            <a:off x="7760968" y="2817252"/>
            <a:ext cx="537369" cy="265385"/>
          </a:xfrm>
          <a:prstGeom prst="rect">
            <a:avLst/>
          </a:prstGeom>
          <a:solidFill>
            <a:schemeClr val="bg1">
              <a:alpha val="0"/>
            </a:schemeClr>
          </a:solidFill>
        </p:spPr>
        <p:txBody>
          <a:bodyPr wrap="square" rtlCol="0">
            <a:spAutoFit/>
          </a:bodyPr>
          <a:lstStyle/>
          <a:p>
            <a:endParaRPr lang="en-US" dirty="0"/>
          </a:p>
        </p:txBody>
      </p:sp>
      <p:sp>
        <p:nvSpPr>
          <p:cNvPr id="467" name="TextBox 466">
            <a:hlinkClick r:id="rId14" action="ppaction://hlinksldjump"/>
          </p:cNvPr>
          <p:cNvSpPr txBox="1"/>
          <p:nvPr/>
        </p:nvSpPr>
        <p:spPr>
          <a:xfrm>
            <a:off x="7756285" y="3879964"/>
            <a:ext cx="537369" cy="265385"/>
          </a:xfrm>
          <a:prstGeom prst="rect">
            <a:avLst/>
          </a:prstGeom>
          <a:solidFill>
            <a:schemeClr val="bg1">
              <a:alpha val="0"/>
            </a:schemeClr>
          </a:solidFill>
        </p:spPr>
        <p:txBody>
          <a:bodyPr wrap="square" rtlCol="0">
            <a:spAutoFit/>
          </a:bodyPr>
          <a:lstStyle/>
          <a:p>
            <a:endParaRPr lang="en-US" dirty="0"/>
          </a:p>
        </p:txBody>
      </p:sp>
      <p:sp>
        <p:nvSpPr>
          <p:cNvPr id="468" name="TextBox 467">
            <a:hlinkClick r:id="rId15" action="ppaction://hlinksldjump"/>
          </p:cNvPr>
          <p:cNvSpPr txBox="1"/>
          <p:nvPr/>
        </p:nvSpPr>
        <p:spPr>
          <a:xfrm>
            <a:off x="7769212" y="5746097"/>
            <a:ext cx="519599" cy="241259"/>
          </a:xfrm>
          <a:prstGeom prst="rect">
            <a:avLst/>
          </a:prstGeom>
          <a:solidFill>
            <a:schemeClr val="bg1">
              <a:alpha val="0"/>
            </a:schemeClr>
          </a:solidFill>
        </p:spPr>
        <p:txBody>
          <a:bodyPr wrap="square" rtlCol="0">
            <a:spAutoFit/>
          </a:bodyPr>
          <a:lstStyle/>
          <a:p>
            <a:endParaRPr lang="en-US" dirty="0"/>
          </a:p>
        </p:txBody>
      </p:sp>
      <p:sp>
        <p:nvSpPr>
          <p:cNvPr id="469" name="TextBox 468">
            <a:hlinkClick r:id="rId16" action="ppaction://hlinksldjump"/>
          </p:cNvPr>
          <p:cNvSpPr txBox="1"/>
          <p:nvPr/>
        </p:nvSpPr>
        <p:spPr>
          <a:xfrm>
            <a:off x="7769768" y="6202668"/>
            <a:ext cx="519599" cy="199387"/>
          </a:xfrm>
          <a:prstGeom prst="rect">
            <a:avLst/>
          </a:prstGeom>
          <a:solidFill>
            <a:schemeClr val="bg1">
              <a:alpha val="0"/>
            </a:schemeClr>
          </a:solidFill>
        </p:spPr>
        <p:txBody>
          <a:bodyPr wrap="square" rtlCol="0">
            <a:spAutoFit/>
          </a:bodyPr>
          <a:lstStyle/>
          <a:p>
            <a:endParaRPr lang="en-US" dirty="0"/>
          </a:p>
        </p:txBody>
      </p:sp>
      <p:sp>
        <p:nvSpPr>
          <p:cNvPr id="470" name="TextBox 469">
            <a:hlinkClick r:id="rId17" action="ppaction://hlinksldjump"/>
          </p:cNvPr>
          <p:cNvSpPr txBox="1"/>
          <p:nvPr/>
        </p:nvSpPr>
        <p:spPr>
          <a:xfrm>
            <a:off x="7769752" y="6631322"/>
            <a:ext cx="519599" cy="199387"/>
          </a:xfrm>
          <a:prstGeom prst="rect">
            <a:avLst/>
          </a:prstGeom>
          <a:solidFill>
            <a:schemeClr val="bg1">
              <a:alpha val="0"/>
            </a:schemeClr>
          </a:solidFill>
        </p:spPr>
        <p:txBody>
          <a:bodyPr wrap="square" rtlCol="0">
            <a:spAutoFit/>
          </a:bodyPr>
          <a:lstStyle/>
          <a:p>
            <a:endParaRPr lang="en-US" dirty="0"/>
          </a:p>
        </p:txBody>
      </p:sp>
      <p:sp>
        <p:nvSpPr>
          <p:cNvPr id="471" name="TextBox 470">
            <a:hlinkClick r:id="rId18" action="ppaction://hlinksldjump"/>
          </p:cNvPr>
          <p:cNvSpPr txBox="1"/>
          <p:nvPr/>
        </p:nvSpPr>
        <p:spPr>
          <a:xfrm>
            <a:off x="7764973" y="6412208"/>
            <a:ext cx="519599" cy="199387"/>
          </a:xfrm>
          <a:prstGeom prst="rect">
            <a:avLst/>
          </a:prstGeom>
          <a:solidFill>
            <a:schemeClr val="bg1">
              <a:alpha val="0"/>
            </a:schemeClr>
          </a:solidFill>
        </p:spPr>
        <p:txBody>
          <a:bodyPr wrap="square" rtlCol="0">
            <a:spAutoFit/>
          </a:bodyPr>
          <a:lstStyle/>
          <a:p>
            <a:endParaRPr lang="en-US" dirty="0"/>
          </a:p>
        </p:txBody>
      </p:sp>
      <p:sp>
        <p:nvSpPr>
          <p:cNvPr id="472" name="TextBox 471">
            <a:hlinkClick r:id="rId19" action="ppaction://hlinksldjump"/>
          </p:cNvPr>
          <p:cNvSpPr txBox="1"/>
          <p:nvPr/>
        </p:nvSpPr>
        <p:spPr>
          <a:xfrm>
            <a:off x="7769720" y="6011637"/>
            <a:ext cx="519599" cy="181261"/>
          </a:xfrm>
          <a:prstGeom prst="rect">
            <a:avLst/>
          </a:prstGeom>
          <a:solidFill>
            <a:schemeClr val="bg1">
              <a:alpha val="0"/>
            </a:schemeClr>
          </a:solidFill>
        </p:spPr>
        <p:txBody>
          <a:bodyPr wrap="square" rtlCol="0">
            <a:spAutoFit/>
          </a:bodyPr>
          <a:lstStyle/>
          <a:p>
            <a:endParaRPr lang="en-US" dirty="0"/>
          </a:p>
        </p:txBody>
      </p:sp>
      <p:sp>
        <p:nvSpPr>
          <p:cNvPr id="473" name="TextBox 472">
            <a:hlinkClick r:id="" action="ppaction://noaction"/>
          </p:cNvPr>
          <p:cNvSpPr txBox="1"/>
          <p:nvPr/>
        </p:nvSpPr>
        <p:spPr>
          <a:xfrm>
            <a:off x="7764449" y="4145348"/>
            <a:ext cx="519599" cy="265385"/>
          </a:xfrm>
          <a:prstGeom prst="rect">
            <a:avLst/>
          </a:prstGeom>
          <a:solidFill>
            <a:schemeClr val="bg1">
              <a:alpha val="0"/>
            </a:schemeClr>
          </a:solidFill>
        </p:spPr>
        <p:txBody>
          <a:bodyPr wrap="square" rtlCol="0">
            <a:spAutoFit/>
          </a:bodyPr>
          <a:lstStyle/>
          <a:p>
            <a:endParaRPr lang="en-US" dirty="0"/>
          </a:p>
        </p:txBody>
      </p:sp>
      <p:sp>
        <p:nvSpPr>
          <p:cNvPr id="474" name="TextBox 473">
            <a:hlinkClick r:id="" action="ppaction://noaction"/>
          </p:cNvPr>
          <p:cNvSpPr txBox="1"/>
          <p:nvPr/>
        </p:nvSpPr>
        <p:spPr>
          <a:xfrm>
            <a:off x="7769196" y="4420800"/>
            <a:ext cx="519599" cy="219326"/>
          </a:xfrm>
          <a:prstGeom prst="rect">
            <a:avLst/>
          </a:prstGeom>
          <a:solidFill>
            <a:schemeClr val="bg1">
              <a:alpha val="0"/>
            </a:schemeClr>
          </a:solidFill>
        </p:spPr>
        <p:txBody>
          <a:bodyPr wrap="square" rtlCol="0">
            <a:spAutoFit/>
          </a:bodyPr>
          <a:lstStyle/>
          <a:p>
            <a:endParaRPr lang="en-US" dirty="0"/>
          </a:p>
        </p:txBody>
      </p:sp>
      <p:sp>
        <p:nvSpPr>
          <p:cNvPr id="475" name="TextBox 474">
            <a:hlinkClick r:id="" action="ppaction://noaction"/>
          </p:cNvPr>
          <p:cNvSpPr txBox="1"/>
          <p:nvPr/>
        </p:nvSpPr>
        <p:spPr>
          <a:xfrm>
            <a:off x="7769180" y="4644645"/>
            <a:ext cx="519599" cy="219326"/>
          </a:xfrm>
          <a:prstGeom prst="rect">
            <a:avLst/>
          </a:prstGeom>
          <a:solidFill>
            <a:schemeClr val="bg1">
              <a:alpha val="0"/>
            </a:schemeClr>
          </a:solidFill>
        </p:spPr>
        <p:txBody>
          <a:bodyPr wrap="square" rtlCol="0">
            <a:spAutoFit/>
          </a:bodyPr>
          <a:lstStyle/>
          <a:p>
            <a:endParaRPr lang="en-US" dirty="0"/>
          </a:p>
        </p:txBody>
      </p:sp>
      <p:sp>
        <p:nvSpPr>
          <p:cNvPr id="476" name="TextBox 475">
            <a:hlinkClick r:id="rId20" action="ppaction://hlinksldjump"/>
          </p:cNvPr>
          <p:cNvSpPr txBox="1"/>
          <p:nvPr/>
        </p:nvSpPr>
        <p:spPr>
          <a:xfrm>
            <a:off x="7764401" y="4878016"/>
            <a:ext cx="519599" cy="219326"/>
          </a:xfrm>
          <a:prstGeom prst="rect">
            <a:avLst/>
          </a:prstGeom>
          <a:solidFill>
            <a:schemeClr val="bg1">
              <a:alpha val="0"/>
            </a:schemeClr>
          </a:solidFill>
        </p:spPr>
        <p:txBody>
          <a:bodyPr wrap="square" rtlCol="0">
            <a:spAutoFit/>
          </a:bodyPr>
          <a:lstStyle/>
          <a:p>
            <a:endParaRPr lang="en-US" dirty="0"/>
          </a:p>
        </p:txBody>
      </p:sp>
      <p:sp>
        <p:nvSpPr>
          <p:cNvPr id="477" name="TextBox 476">
            <a:hlinkClick r:id="" action="ppaction://noaction"/>
          </p:cNvPr>
          <p:cNvSpPr txBox="1"/>
          <p:nvPr/>
        </p:nvSpPr>
        <p:spPr>
          <a:xfrm>
            <a:off x="7764385" y="5111831"/>
            <a:ext cx="519599" cy="199387"/>
          </a:xfrm>
          <a:prstGeom prst="rect">
            <a:avLst/>
          </a:prstGeom>
          <a:solidFill>
            <a:schemeClr val="bg1">
              <a:alpha val="0"/>
            </a:schemeClr>
          </a:solidFill>
        </p:spPr>
        <p:txBody>
          <a:bodyPr wrap="square" rtlCol="0">
            <a:spAutoFit/>
          </a:bodyPr>
          <a:lstStyle/>
          <a:p>
            <a:endParaRPr lang="en-US" dirty="0"/>
          </a:p>
        </p:txBody>
      </p:sp>
      <p:sp>
        <p:nvSpPr>
          <p:cNvPr id="478" name="TextBox 477">
            <a:hlinkClick r:id="" action="ppaction://noaction"/>
          </p:cNvPr>
          <p:cNvSpPr txBox="1"/>
          <p:nvPr/>
        </p:nvSpPr>
        <p:spPr>
          <a:xfrm>
            <a:off x="7769132" y="5321387"/>
            <a:ext cx="519599" cy="199387"/>
          </a:xfrm>
          <a:prstGeom prst="rect">
            <a:avLst/>
          </a:prstGeom>
          <a:solidFill>
            <a:schemeClr val="bg1">
              <a:alpha val="0"/>
            </a:schemeClr>
          </a:solidFill>
        </p:spPr>
        <p:txBody>
          <a:bodyPr wrap="square" rtlCol="0">
            <a:spAutoFit/>
          </a:bodyPr>
          <a:lstStyle/>
          <a:p>
            <a:endParaRPr lang="en-US" dirty="0"/>
          </a:p>
        </p:txBody>
      </p:sp>
      <p:sp>
        <p:nvSpPr>
          <p:cNvPr id="479" name="TextBox 478">
            <a:hlinkClick r:id="" action="ppaction://noaction"/>
          </p:cNvPr>
          <p:cNvSpPr txBox="1"/>
          <p:nvPr/>
        </p:nvSpPr>
        <p:spPr>
          <a:xfrm>
            <a:off x="7769116" y="5535706"/>
            <a:ext cx="519599" cy="199387"/>
          </a:xfrm>
          <a:prstGeom prst="rect">
            <a:avLst/>
          </a:prstGeom>
          <a:solidFill>
            <a:schemeClr val="bg1">
              <a:alpha val="0"/>
            </a:schemeClr>
          </a:solidFill>
        </p:spPr>
        <p:txBody>
          <a:bodyPr wrap="square" rtlCol="0">
            <a:spAutoFit/>
          </a:bodyPr>
          <a:lstStyle/>
          <a:p>
            <a:endParaRPr lang="en-US" dirty="0"/>
          </a:p>
        </p:txBody>
      </p:sp>
      <p:sp>
        <p:nvSpPr>
          <p:cNvPr id="480" name="TextBox 479">
            <a:hlinkClick r:id="" action="ppaction://noaction"/>
          </p:cNvPr>
          <p:cNvSpPr txBox="1"/>
          <p:nvPr/>
        </p:nvSpPr>
        <p:spPr>
          <a:xfrm>
            <a:off x="7759691" y="3082637"/>
            <a:ext cx="519599" cy="265385"/>
          </a:xfrm>
          <a:prstGeom prst="rect">
            <a:avLst/>
          </a:prstGeom>
          <a:solidFill>
            <a:schemeClr val="bg1">
              <a:alpha val="0"/>
            </a:schemeClr>
          </a:solidFill>
        </p:spPr>
        <p:txBody>
          <a:bodyPr wrap="square" rtlCol="0">
            <a:spAutoFit/>
          </a:bodyPr>
          <a:lstStyle/>
          <a:p>
            <a:endParaRPr lang="en-US" dirty="0"/>
          </a:p>
        </p:txBody>
      </p:sp>
      <p:sp>
        <p:nvSpPr>
          <p:cNvPr id="481" name="TextBox 480">
            <a:hlinkClick r:id="" action="ppaction://noaction"/>
          </p:cNvPr>
          <p:cNvSpPr txBox="1"/>
          <p:nvPr/>
        </p:nvSpPr>
        <p:spPr>
          <a:xfrm>
            <a:off x="7769201" y="3361412"/>
            <a:ext cx="519599" cy="241259"/>
          </a:xfrm>
          <a:prstGeom prst="rect">
            <a:avLst/>
          </a:prstGeom>
          <a:solidFill>
            <a:schemeClr val="bg1">
              <a:alpha val="0"/>
            </a:schemeClr>
          </a:solidFill>
        </p:spPr>
        <p:txBody>
          <a:bodyPr wrap="square" rtlCol="0">
            <a:spAutoFit/>
          </a:bodyPr>
          <a:lstStyle/>
          <a:p>
            <a:endParaRPr lang="en-US" dirty="0"/>
          </a:p>
        </p:txBody>
      </p:sp>
      <p:sp>
        <p:nvSpPr>
          <p:cNvPr id="482" name="TextBox 481">
            <a:hlinkClick r:id="" action="ppaction://noaction"/>
          </p:cNvPr>
          <p:cNvSpPr txBox="1"/>
          <p:nvPr/>
        </p:nvSpPr>
        <p:spPr>
          <a:xfrm>
            <a:off x="7769185" y="3616061"/>
            <a:ext cx="519599" cy="265385"/>
          </a:xfrm>
          <a:prstGeom prst="rect">
            <a:avLst/>
          </a:prstGeom>
          <a:solidFill>
            <a:schemeClr val="bg1">
              <a:alpha val="0"/>
            </a:schemeClr>
          </a:solidFill>
        </p:spPr>
        <p:txBody>
          <a:bodyPr wrap="square" rtlCol="0">
            <a:spAutoFit/>
          </a:bodyPr>
          <a:lstStyle/>
          <a:p>
            <a:endParaRPr lang="en-US" dirty="0"/>
          </a:p>
        </p:txBody>
      </p:sp>
      <p:sp>
        <p:nvSpPr>
          <p:cNvPr id="483" name="TextBox 482">
            <a:hlinkClick r:id="rId16" action="ppaction://hlinksldjump"/>
          </p:cNvPr>
          <p:cNvSpPr txBox="1"/>
          <p:nvPr/>
        </p:nvSpPr>
        <p:spPr>
          <a:xfrm>
            <a:off x="7764449" y="953793"/>
            <a:ext cx="519599" cy="265385"/>
          </a:xfrm>
          <a:prstGeom prst="rect">
            <a:avLst/>
          </a:prstGeom>
          <a:solidFill>
            <a:schemeClr val="bg1">
              <a:alpha val="0"/>
            </a:schemeClr>
          </a:solidFill>
        </p:spPr>
        <p:txBody>
          <a:bodyPr wrap="square" rtlCol="0">
            <a:spAutoFit/>
          </a:bodyPr>
          <a:lstStyle/>
          <a:p>
            <a:endParaRPr lang="en-US" dirty="0"/>
          </a:p>
        </p:txBody>
      </p:sp>
      <p:sp>
        <p:nvSpPr>
          <p:cNvPr id="484" name="TextBox 483">
            <a:hlinkClick r:id="rId17" action="ppaction://hlinksldjump"/>
          </p:cNvPr>
          <p:cNvSpPr txBox="1"/>
          <p:nvPr/>
        </p:nvSpPr>
        <p:spPr>
          <a:xfrm>
            <a:off x="7769196" y="1230031"/>
            <a:ext cx="519599" cy="265385"/>
          </a:xfrm>
          <a:prstGeom prst="rect">
            <a:avLst/>
          </a:prstGeom>
          <a:solidFill>
            <a:schemeClr val="bg1">
              <a:alpha val="0"/>
            </a:schemeClr>
          </a:solidFill>
        </p:spPr>
        <p:txBody>
          <a:bodyPr wrap="square" rtlCol="0">
            <a:spAutoFit/>
          </a:bodyPr>
          <a:lstStyle/>
          <a:p>
            <a:endParaRPr lang="en-US" dirty="0"/>
          </a:p>
        </p:txBody>
      </p:sp>
      <p:sp>
        <p:nvSpPr>
          <p:cNvPr id="485" name="TextBox 484">
            <a:hlinkClick r:id="rId4" action="ppaction://hlinksldjump"/>
          </p:cNvPr>
          <p:cNvSpPr txBox="1"/>
          <p:nvPr/>
        </p:nvSpPr>
        <p:spPr>
          <a:xfrm>
            <a:off x="7769180" y="1491980"/>
            <a:ext cx="519599" cy="265385"/>
          </a:xfrm>
          <a:prstGeom prst="rect">
            <a:avLst/>
          </a:prstGeom>
          <a:solidFill>
            <a:schemeClr val="bg1">
              <a:alpha val="0"/>
            </a:schemeClr>
          </a:solidFill>
        </p:spPr>
        <p:txBody>
          <a:bodyPr wrap="square" rtlCol="0">
            <a:spAutoFit/>
          </a:bodyPr>
          <a:lstStyle/>
          <a:p>
            <a:endParaRPr lang="en-US" dirty="0"/>
          </a:p>
        </p:txBody>
      </p:sp>
      <p:sp>
        <p:nvSpPr>
          <p:cNvPr id="486" name="TextBox 485">
            <a:hlinkClick r:id="rId21" action="ppaction://hlinksldjump"/>
          </p:cNvPr>
          <p:cNvSpPr txBox="1"/>
          <p:nvPr/>
        </p:nvSpPr>
        <p:spPr>
          <a:xfrm>
            <a:off x="7769164" y="1753929"/>
            <a:ext cx="519599" cy="265385"/>
          </a:xfrm>
          <a:prstGeom prst="rect">
            <a:avLst/>
          </a:prstGeom>
          <a:solidFill>
            <a:schemeClr val="bg1">
              <a:alpha val="0"/>
            </a:schemeClr>
          </a:solidFill>
        </p:spPr>
        <p:txBody>
          <a:bodyPr wrap="square" rtlCol="0">
            <a:spAutoFit/>
          </a:bodyPr>
          <a:lstStyle/>
          <a:p>
            <a:endParaRPr lang="en-US" dirty="0"/>
          </a:p>
        </p:txBody>
      </p:sp>
      <p:sp>
        <p:nvSpPr>
          <p:cNvPr id="487" name="TextBox 486">
            <a:hlinkClick r:id="rId22" action="ppaction://hlinksldjump"/>
          </p:cNvPr>
          <p:cNvSpPr txBox="1"/>
          <p:nvPr/>
        </p:nvSpPr>
        <p:spPr>
          <a:xfrm>
            <a:off x="7764385" y="2020641"/>
            <a:ext cx="519599" cy="265385"/>
          </a:xfrm>
          <a:prstGeom prst="rect">
            <a:avLst/>
          </a:prstGeom>
          <a:solidFill>
            <a:schemeClr val="bg1">
              <a:alpha val="0"/>
            </a:schemeClr>
          </a:solidFill>
        </p:spPr>
        <p:txBody>
          <a:bodyPr wrap="square" rtlCol="0">
            <a:spAutoFit/>
          </a:bodyPr>
          <a:lstStyle/>
          <a:p>
            <a:endParaRPr lang="en-US" dirty="0"/>
          </a:p>
        </p:txBody>
      </p:sp>
      <p:sp>
        <p:nvSpPr>
          <p:cNvPr id="488" name="TextBox 487">
            <a:hlinkClick r:id="rId23" action="ppaction://hlinksldjump"/>
          </p:cNvPr>
          <p:cNvSpPr txBox="1"/>
          <p:nvPr/>
        </p:nvSpPr>
        <p:spPr>
          <a:xfrm>
            <a:off x="7773895" y="2287353"/>
            <a:ext cx="519599" cy="265385"/>
          </a:xfrm>
          <a:prstGeom prst="rect">
            <a:avLst/>
          </a:prstGeom>
          <a:solidFill>
            <a:schemeClr val="bg1">
              <a:alpha val="0"/>
            </a:schemeClr>
          </a:solidFill>
        </p:spPr>
        <p:txBody>
          <a:bodyPr wrap="square" rtlCol="0">
            <a:spAutoFit/>
          </a:bodyPr>
          <a:lstStyle/>
          <a:p>
            <a:endParaRPr lang="en-US" dirty="0"/>
          </a:p>
        </p:txBody>
      </p:sp>
      <p:sp>
        <p:nvSpPr>
          <p:cNvPr id="489" name="TextBox 488">
            <a:hlinkClick r:id="rId24" action="ppaction://hlinksldjump"/>
          </p:cNvPr>
          <p:cNvSpPr txBox="1"/>
          <p:nvPr/>
        </p:nvSpPr>
        <p:spPr>
          <a:xfrm>
            <a:off x="7769116" y="2544539"/>
            <a:ext cx="519599" cy="265385"/>
          </a:xfrm>
          <a:prstGeom prst="rect">
            <a:avLst/>
          </a:prstGeom>
          <a:solidFill>
            <a:schemeClr val="bg1">
              <a:alpha val="0"/>
            </a:schemeClr>
          </a:solidFill>
        </p:spPr>
        <p:txBody>
          <a:bodyPr wrap="square" rtlCol="0">
            <a:spAutoFit/>
          </a:bodyPr>
          <a:lstStyle/>
          <a:p>
            <a:endParaRPr lang="en-US" dirty="0"/>
          </a:p>
        </p:txBody>
      </p:sp>
      <p:sp>
        <p:nvSpPr>
          <p:cNvPr id="492" name="TextBox 491">
            <a:hlinkClick r:id="rId25" action="ppaction://hlinksldjump"/>
          </p:cNvPr>
          <p:cNvSpPr txBox="1"/>
          <p:nvPr/>
        </p:nvSpPr>
        <p:spPr>
          <a:xfrm>
            <a:off x="5910901" y="965413"/>
            <a:ext cx="1853484" cy="2117223"/>
          </a:xfrm>
          <a:prstGeom prst="rect">
            <a:avLst/>
          </a:prstGeom>
          <a:solidFill>
            <a:schemeClr val="bg1">
              <a:alpha val="0"/>
            </a:schemeClr>
          </a:solidFill>
        </p:spPr>
        <p:txBody>
          <a:bodyPr wrap="square" rtlCol="0">
            <a:spAutoFit/>
          </a:bodyPr>
          <a:lstStyle/>
          <a:p>
            <a:endParaRPr lang="en-US" dirty="0"/>
          </a:p>
        </p:txBody>
      </p:sp>
      <p:sp>
        <p:nvSpPr>
          <p:cNvPr id="493" name="TextBox 492">
            <a:hlinkClick r:id="" action="ppaction://noaction"/>
          </p:cNvPr>
          <p:cNvSpPr txBox="1"/>
          <p:nvPr/>
        </p:nvSpPr>
        <p:spPr>
          <a:xfrm>
            <a:off x="5910883" y="3082636"/>
            <a:ext cx="1845401" cy="1063115"/>
          </a:xfrm>
          <a:prstGeom prst="rect">
            <a:avLst/>
          </a:prstGeom>
          <a:solidFill>
            <a:schemeClr val="bg1">
              <a:alpha val="0"/>
            </a:schemeClr>
          </a:solidFill>
        </p:spPr>
        <p:txBody>
          <a:bodyPr wrap="square" rtlCol="0">
            <a:spAutoFit/>
          </a:bodyPr>
          <a:lstStyle/>
          <a:p>
            <a:endParaRPr lang="en-US" dirty="0"/>
          </a:p>
        </p:txBody>
      </p:sp>
      <p:sp>
        <p:nvSpPr>
          <p:cNvPr id="496" name="TextBox 495">
            <a:hlinkClick r:id="rId26" action="ppaction://hlinksldjump"/>
          </p:cNvPr>
          <p:cNvSpPr txBox="1"/>
          <p:nvPr/>
        </p:nvSpPr>
        <p:spPr>
          <a:xfrm>
            <a:off x="5905608" y="4148785"/>
            <a:ext cx="1850676" cy="1862852"/>
          </a:xfrm>
          <a:prstGeom prst="rect">
            <a:avLst/>
          </a:prstGeom>
          <a:solidFill>
            <a:schemeClr val="bg1">
              <a:alpha val="0"/>
            </a:schemeClr>
          </a:solidFill>
        </p:spPr>
        <p:txBody>
          <a:bodyPr wrap="square" rtlCol="0">
            <a:spAutoFit/>
          </a:bodyPr>
          <a:lstStyle/>
          <a:p>
            <a:endParaRPr lang="en-US" dirty="0"/>
          </a:p>
        </p:txBody>
      </p:sp>
      <p:sp>
        <p:nvSpPr>
          <p:cNvPr id="499" name="TextBox 498">
            <a:hlinkClick r:id="rId27" action="ppaction://hlinksldjump"/>
          </p:cNvPr>
          <p:cNvSpPr txBox="1"/>
          <p:nvPr/>
        </p:nvSpPr>
        <p:spPr>
          <a:xfrm>
            <a:off x="5903657" y="6017019"/>
            <a:ext cx="1870238" cy="813690"/>
          </a:xfrm>
          <a:prstGeom prst="rect">
            <a:avLst/>
          </a:prstGeom>
          <a:solidFill>
            <a:schemeClr val="bg1">
              <a:alpha val="0"/>
            </a:schemeClr>
          </a:solidFill>
        </p:spPr>
        <p:txBody>
          <a:bodyPr wrap="square" rtlCol="0">
            <a:spAutoFit/>
          </a:bodyPr>
          <a:lstStyle/>
          <a:p>
            <a:endParaRPr lang="en-US" dirty="0"/>
          </a:p>
        </p:txBody>
      </p:sp>
      <p:sp>
        <p:nvSpPr>
          <p:cNvPr id="500" name="TextBox 499">
            <a:hlinkClick r:id="rId8" action="ppaction://hlinksldjump"/>
          </p:cNvPr>
          <p:cNvSpPr txBox="1"/>
          <p:nvPr/>
        </p:nvSpPr>
        <p:spPr>
          <a:xfrm>
            <a:off x="3375770" y="958784"/>
            <a:ext cx="1858936" cy="2374949"/>
          </a:xfrm>
          <a:prstGeom prst="rect">
            <a:avLst/>
          </a:prstGeom>
          <a:solidFill>
            <a:schemeClr val="bg1">
              <a:alpha val="0"/>
            </a:schemeClr>
          </a:solidFill>
        </p:spPr>
        <p:txBody>
          <a:bodyPr wrap="square" rtlCol="0">
            <a:spAutoFit/>
          </a:bodyPr>
          <a:lstStyle/>
          <a:p>
            <a:endParaRPr lang="en-US" dirty="0"/>
          </a:p>
        </p:txBody>
      </p:sp>
      <p:sp>
        <p:nvSpPr>
          <p:cNvPr id="502" name="TextBox 501">
            <a:hlinkClick r:id="rId28" action="ppaction://hlinksldjump"/>
          </p:cNvPr>
          <p:cNvSpPr txBox="1"/>
          <p:nvPr/>
        </p:nvSpPr>
        <p:spPr>
          <a:xfrm>
            <a:off x="5239565" y="962812"/>
            <a:ext cx="528525" cy="249464"/>
          </a:xfrm>
          <a:prstGeom prst="rect">
            <a:avLst/>
          </a:prstGeom>
          <a:solidFill>
            <a:schemeClr val="bg1">
              <a:alpha val="0"/>
            </a:schemeClr>
          </a:solidFill>
        </p:spPr>
        <p:txBody>
          <a:bodyPr wrap="square" rtlCol="0">
            <a:spAutoFit/>
          </a:bodyPr>
          <a:lstStyle/>
          <a:p>
            <a:endParaRPr lang="en-US" dirty="0"/>
          </a:p>
        </p:txBody>
      </p:sp>
      <p:sp>
        <p:nvSpPr>
          <p:cNvPr id="503" name="TextBox 502">
            <a:hlinkClick r:id="rId27" action="ppaction://hlinksldjump"/>
          </p:cNvPr>
          <p:cNvSpPr txBox="1"/>
          <p:nvPr/>
        </p:nvSpPr>
        <p:spPr>
          <a:xfrm>
            <a:off x="5239549" y="1234287"/>
            <a:ext cx="528525" cy="249464"/>
          </a:xfrm>
          <a:prstGeom prst="rect">
            <a:avLst/>
          </a:prstGeom>
          <a:solidFill>
            <a:schemeClr val="bg1">
              <a:alpha val="0"/>
            </a:schemeClr>
          </a:solidFill>
        </p:spPr>
        <p:txBody>
          <a:bodyPr wrap="square" rtlCol="0">
            <a:spAutoFit/>
          </a:bodyPr>
          <a:lstStyle/>
          <a:p>
            <a:endParaRPr lang="en-US" dirty="0"/>
          </a:p>
        </p:txBody>
      </p:sp>
      <p:sp>
        <p:nvSpPr>
          <p:cNvPr id="504" name="TextBox 503">
            <a:hlinkClick r:id="rId19" action="ppaction://hlinksldjump"/>
          </p:cNvPr>
          <p:cNvSpPr txBox="1"/>
          <p:nvPr/>
        </p:nvSpPr>
        <p:spPr>
          <a:xfrm>
            <a:off x="5239533" y="1496236"/>
            <a:ext cx="528525" cy="249464"/>
          </a:xfrm>
          <a:prstGeom prst="rect">
            <a:avLst/>
          </a:prstGeom>
          <a:solidFill>
            <a:schemeClr val="bg1">
              <a:alpha val="0"/>
            </a:schemeClr>
          </a:solidFill>
        </p:spPr>
        <p:txBody>
          <a:bodyPr wrap="square" rtlCol="0">
            <a:spAutoFit/>
          </a:bodyPr>
          <a:lstStyle/>
          <a:p>
            <a:endParaRPr lang="en-US" dirty="0"/>
          </a:p>
        </p:txBody>
      </p:sp>
      <p:sp>
        <p:nvSpPr>
          <p:cNvPr id="505" name="TextBox 504">
            <a:hlinkClick r:id="rId18" action="ppaction://hlinksldjump"/>
          </p:cNvPr>
          <p:cNvSpPr txBox="1"/>
          <p:nvPr/>
        </p:nvSpPr>
        <p:spPr>
          <a:xfrm>
            <a:off x="5234754" y="1762948"/>
            <a:ext cx="528525" cy="249464"/>
          </a:xfrm>
          <a:prstGeom prst="rect">
            <a:avLst/>
          </a:prstGeom>
          <a:solidFill>
            <a:schemeClr val="bg1">
              <a:alpha val="0"/>
            </a:schemeClr>
          </a:solidFill>
        </p:spPr>
        <p:txBody>
          <a:bodyPr wrap="square" rtlCol="0">
            <a:spAutoFit/>
          </a:bodyPr>
          <a:lstStyle/>
          <a:p>
            <a:endParaRPr lang="en-US" dirty="0"/>
          </a:p>
        </p:txBody>
      </p:sp>
      <p:sp>
        <p:nvSpPr>
          <p:cNvPr id="506" name="TextBox 505">
            <a:hlinkClick r:id="rId29" action="ppaction://hlinksldjump"/>
          </p:cNvPr>
          <p:cNvSpPr txBox="1"/>
          <p:nvPr/>
        </p:nvSpPr>
        <p:spPr>
          <a:xfrm>
            <a:off x="5239501" y="2029660"/>
            <a:ext cx="528525" cy="249464"/>
          </a:xfrm>
          <a:prstGeom prst="rect">
            <a:avLst/>
          </a:prstGeom>
          <a:solidFill>
            <a:schemeClr val="bg1">
              <a:alpha val="0"/>
            </a:schemeClr>
          </a:solidFill>
        </p:spPr>
        <p:txBody>
          <a:bodyPr wrap="square" rtlCol="0">
            <a:spAutoFit/>
          </a:bodyPr>
          <a:lstStyle/>
          <a:p>
            <a:endParaRPr lang="en-US" dirty="0"/>
          </a:p>
        </p:txBody>
      </p:sp>
      <p:sp>
        <p:nvSpPr>
          <p:cNvPr id="507" name="TextBox 506">
            <a:hlinkClick r:id="rId9" action="ppaction://hlinksldjump"/>
          </p:cNvPr>
          <p:cNvSpPr txBox="1"/>
          <p:nvPr/>
        </p:nvSpPr>
        <p:spPr>
          <a:xfrm>
            <a:off x="5234722" y="2296372"/>
            <a:ext cx="528525" cy="249464"/>
          </a:xfrm>
          <a:prstGeom prst="rect">
            <a:avLst/>
          </a:prstGeom>
          <a:solidFill>
            <a:schemeClr val="bg1">
              <a:alpha val="0"/>
            </a:schemeClr>
          </a:solidFill>
        </p:spPr>
        <p:txBody>
          <a:bodyPr wrap="square" rtlCol="0">
            <a:spAutoFit/>
          </a:bodyPr>
          <a:lstStyle/>
          <a:p>
            <a:endParaRPr lang="en-US" dirty="0"/>
          </a:p>
        </p:txBody>
      </p:sp>
      <p:sp>
        <p:nvSpPr>
          <p:cNvPr id="508" name="TextBox 507">
            <a:hlinkClick r:id="rId30" action="ppaction://hlinksldjump"/>
          </p:cNvPr>
          <p:cNvSpPr txBox="1"/>
          <p:nvPr/>
        </p:nvSpPr>
        <p:spPr>
          <a:xfrm>
            <a:off x="5234706" y="2558321"/>
            <a:ext cx="528525" cy="249464"/>
          </a:xfrm>
          <a:prstGeom prst="rect">
            <a:avLst/>
          </a:prstGeom>
          <a:solidFill>
            <a:schemeClr val="bg1">
              <a:alpha val="0"/>
            </a:schemeClr>
          </a:solidFill>
        </p:spPr>
        <p:txBody>
          <a:bodyPr wrap="square" rtlCol="0">
            <a:spAutoFit/>
          </a:bodyPr>
          <a:lstStyle/>
          <a:p>
            <a:endParaRPr lang="en-US" dirty="0"/>
          </a:p>
        </p:txBody>
      </p:sp>
      <p:sp>
        <p:nvSpPr>
          <p:cNvPr id="509" name="TextBox 508">
            <a:hlinkClick r:id="rId12"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0" name="TextBox 509">
            <a:hlinkClick r:id="rId31" action="ppaction://hlinksldjump"/>
          </p:cNvPr>
          <p:cNvSpPr txBox="1"/>
          <p:nvPr/>
        </p:nvSpPr>
        <p:spPr>
          <a:xfrm>
            <a:off x="3375765" y="3356859"/>
            <a:ext cx="1858941" cy="2374949"/>
          </a:xfrm>
          <a:prstGeom prst="rect">
            <a:avLst/>
          </a:prstGeom>
          <a:solidFill>
            <a:schemeClr val="bg1">
              <a:alpha val="0"/>
            </a:schemeClr>
          </a:solidFill>
        </p:spPr>
        <p:txBody>
          <a:bodyPr wrap="square" rtlCol="0">
            <a:spAutoFit/>
          </a:bodyPr>
          <a:lstStyle/>
          <a:p>
            <a:endParaRPr lang="en-US" dirty="0"/>
          </a:p>
        </p:txBody>
      </p:sp>
      <p:sp>
        <p:nvSpPr>
          <p:cNvPr id="512" name="TextBox 511">
            <a:hlinkClick r:id="rId12"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3" name="TextBox 512">
            <a:hlinkClick r:id="rId32" action="ppaction://hlinksldjump"/>
          </p:cNvPr>
          <p:cNvSpPr txBox="1"/>
          <p:nvPr/>
        </p:nvSpPr>
        <p:spPr>
          <a:xfrm>
            <a:off x="5239437" y="3620438"/>
            <a:ext cx="528525" cy="249464"/>
          </a:xfrm>
          <a:prstGeom prst="rect">
            <a:avLst/>
          </a:prstGeom>
          <a:solidFill>
            <a:schemeClr val="bg1">
              <a:alpha val="0"/>
            </a:schemeClr>
          </a:solidFill>
        </p:spPr>
        <p:txBody>
          <a:bodyPr wrap="square" rtlCol="0">
            <a:spAutoFit/>
          </a:bodyPr>
          <a:lstStyle/>
          <a:p>
            <a:endParaRPr lang="en-US" dirty="0"/>
          </a:p>
        </p:txBody>
      </p:sp>
      <p:sp>
        <p:nvSpPr>
          <p:cNvPr id="514" name="TextBox 513">
            <a:hlinkClick r:id="rId11" action="ppaction://hlinksldjump"/>
          </p:cNvPr>
          <p:cNvSpPr txBox="1"/>
          <p:nvPr/>
        </p:nvSpPr>
        <p:spPr>
          <a:xfrm>
            <a:off x="5244184" y="3887150"/>
            <a:ext cx="528525" cy="249464"/>
          </a:xfrm>
          <a:prstGeom prst="rect">
            <a:avLst/>
          </a:prstGeom>
          <a:solidFill>
            <a:schemeClr val="bg1">
              <a:alpha val="0"/>
            </a:schemeClr>
          </a:solidFill>
        </p:spPr>
        <p:txBody>
          <a:bodyPr wrap="square" rtlCol="0">
            <a:spAutoFit/>
          </a:bodyPr>
          <a:lstStyle/>
          <a:p>
            <a:endParaRPr lang="en-US" dirty="0"/>
          </a:p>
        </p:txBody>
      </p:sp>
      <p:sp>
        <p:nvSpPr>
          <p:cNvPr id="515" name="TextBox 514">
            <a:hlinkClick r:id="rId33" action="ppaction://hlinksldjump"/>
          </p:cNvPr>
          <p:cNvSpPr txBox="1"/>
          <p:nvPr/>
        </p:nvSpPr>
        <p:spPr>
          <a:xfrm>
            <a:off x="5239405" y="4153862"/>
            <a:ext cx="528525" cy="249464"/>
          </a:xfrm>
          <a:prstGeom prst="rect">
            <a:avLst/>
          </a:prstGeom>
          <a:solidFill>
            <a:schemeClr val="bg1">
              <a:alpha val="0"/>
            </a:schemeClr>
          </a:solidFill>
        </p:spPr>
        <p:txBody>
          <a:bodyPr wrap="square" rtlCol="0">
            <a:spAutoFit/>
          </a:bodyPr>
          <a:lstStyle/>
          <a:p>
            <a:endParaRPr lang="en-US" dirty="0"/>
          </a:p>
        </p:txBody>
      </p:sp>
      <p:sp>
        <p:nvSpPr>
          <p:cNvPr id="516" name="TextBox 515">
            <a:hlinkClick r:id="rId34" action="ppaction://hlinksldjump"/>
          </p:cNvPr>
          <p:cNvSpPr txBox="1"/>
          <p:nvPr/>
        </p:nvSpPr>
        <p:spPr>
          <a:xfrm>
            <a:off x="5239389" y="4415811"/>
            <a:ext cx="528525" cy="249464"/>
          </a:xfrm>
          <a:prstGeom prst="rect">
            <a:avLst/>
          </a:prstGeom>
          <a:solidFill>
            <a:schemeClr val="bg1">
              <a:alpha val="0"/>
            </a:schemeClr>
          </a:solidFill>
        </p:spPr>
        <p:txBody>
          <a:bodyPr wrap="square" rtlCol="0">
            <a:spAutoFit/>
          </a:bodyPr>
          <a:lstStyle/>
          <a:p>
            <a:endParaRPr lang="en-US" dirty="0"/>
          </a:p>
        </p:txBody>
      </p:sp>
      <p:sp>
        <p:nvSpPr>
          <p:cNvPr id="517" name="TextBox 516">
            <a:hlinkClick r:id="rId35" action="ppaction://hlinksldjump"/>
          </p:cNvPr>
          <p:cNvSpPr txBox="1"/>
          <p:nvPr/>
        </p:nvSpPr>
        <p:spPr>
          <a:xfrm>
            <a:off x="5244136" y="4692049"/>
            <a:ext cx="528525" cy="249464"/>
          </a:xfrm>
          <a:prstGeom prst="rect">
            <a:avLst/>
          </a:prstGeom>
          <a:solidFill>
            <a:schemeClr val="bg1">
              <a:alpha val="0"/>
            </a:schemeClr>
          </a:solidFill>
        </p:spPr>
        <p:txBody>
          <a:bodyPr wrap="square" rtlCol="0">
            <a:spAutoFit/>
          </a:bodyPr>
          <a:lstStyle/>
          <a:p>
            <a:endParaRPr lang="en-US" dirty="0"/>
          </a:p>
        </p:txBody>
      </p:sp>
      <p:sp>
        <p:nvSpPr>
          <p:cNvPr id="518" name="TextBox 517">
            <a:hlinkClick r:id="rId14" action="ppaction://hlinksldjump"/>
          </p:cNvPr>
          <p:cNvSpPr txBox="1"/>
          <p:nvPr/>
        </p:nvSpPr>
        <p:spPr>
          <a:xfrm>
            <a:off x="5239357" y="4949235"/>
            <a:ext cx="528525" cy="249464"/>
          </a:xfrm>
          <a:prstGeom prst="rect">
            <a:avLst/>
          </a:prstGeom>
          <a:solidFill>
            <a:schemeClr val="bg1">
              <a:alpha val="0"/>
            </a:schemeClr>
          </a:solidFill>
        </p:spPr>
        <p:txBody>
          <a:bodyPr wrap="square" rtlCol="0">
            <a:spAutoFit/>
          </a:bodyPr>
          <a:lstStyle/>
          <a:p>
            <a:endParaRPr lang="en-US" dirty="0"/>
          </a:p>
        </p:txBody>
      </p:sp>
      <p:sp>
        <p:nvSpPr>
          <p:cNvPr id="519" name="TextBox 518">
            <a:hlinkClick r:id="rId36" action="ppaction://hlinksldjump"/>
          </p:cNvPr>
          <p:cNvSpPr txBox="1"/>
          <p:nvPr/>
        </p:nvSpPr>
        <p:spPr>
          <a:xfrm>
            <a:off x="853320" y="953793"/>
            <a:ext cx="1866774" cy="276238"/>
          </a:xfrm>
          <a:prstGeom prst="rect">
            <a:avLst/>
          </a:prstGeom>
          <a:solidFill>
            <a:schemeClr val="bg1">
              <a:alpha val="0"/>
            </a:schemeClr>
          </a:solidFill>
        </p:spPr>
        <p:txBody>
          <a:bodyPr wrap="square" rtlCol="0">
            <a:spAutoFit/>
          </a:bodyPr>
          <a:lstStyle/>
          <a:p>
            <a:endParaRPr lang="en-US" dirty="0"/>
          </a:p>
        </p:txBody>
      </p:sp>
      <p:sp>
        <p:nvSpPr>
          <p:cNvPr id="521" name="TextBox 520">
            <a:hlinkClick r:id="rId37" action="ppaction://hlinksldjump"/>
          </p:cNvPr>
          <p:cNvSpPr txBox="1"/>
          <p:nvPr/>
        </p:nvSpPr>
        <p:spPr>
          <a:xfrm>
            <a:off x="858052" y="1230014"/>
            <a:ext cx="1862042" cy="916244"/>
          </a:xfrm>
          <a:prstGeom prst="rect">
            <a:avLst/>
          </a:prstGeom>
          <a:solidFill>
            <a:schemeClr val="bg1">
              <a:alpha val="0"/>
            </a:schemeClr>
          </a:solidFill>
        </p:spPr>
        <p:txBody>
          <a:bodyPr wrap="square" rtlCol="0">
            <a:spAutoFit/>
          </a:bodyPr>
          <a:lstStyle/>
          <a:p>
            <a:endParaRPr lang="en-US" dirty="0"/>
          </a:p>
        </p:txBody>
      </p:sp>
      <p:sp>
        <p:nvSpPr>
          <p:cNvPr id="522" name="TextBox 521">
            <a:hlinkClick r:id="rId36" action="ppaction://hlinksldjump"/>
          </p:cNvPr>
          <p:cNvSpPr txBox="1"/>
          <p:nvPr/>
        </p:nvSpPr>
        <p:spPr>
          <a:xfrm>
            <a:off x="853264" y="2149889"/>
            <a:ext cx="1866830" cy="2380574"/>
          </a:xfrm>
          <a:prstGeom prst="rect">
            <a:avLst/>
          </a:prstGeom>
          <a:solidFill>
            <a:schemeClr val="bg1">
              <a:alpha val="0"/>
            </a:schemeClr>
          </a:solidFill>
        </p:spPr>
        <p:txBody>
          <a:bodyPr wrap="square" rtlCol="0">
            <a:spAutoFit/>
          </a:bodyPr>
          <a:lstStyle/>
          <a:p>
            <a:endParaRPr lang="en-US" dirty="0"/>
          </a:p>
        </p:txBody>
      </p:sp>
      <p:sp>
        <p:nvSpPr>
          <p:cNvPr id="524" name="TextBox 523">
            <a:hlinkClick r:id="rId38" action="ppaction://hlinksldjump"/>
          </p:cNvPr>
          <p:cNvSpPr txBox="1"/>
          <p:nvPr/>
        </p:nvSpPr>
        <p:spPr>
          <a:xfrm>
            <a:off x="2720190" y="2151516"/>
            <a:ext cx="519817" cy="261267"/>
          </a:xfrm>
          <a:prstGeom prst="rect">
            <a:avLst/>
          </a:prstGeom>
          <a:solidFill>
            <a:schemeClr val="bg1">
              <a:alpha val="0"/>
            </a:schemeClr>
          </a:solidFill>
        </p:spPr>
        <p:txBody>
          <a:bodyPr wrap="square" rtlCol="0">
            <a:spAutoFit/>
          </a:bodyPr>
          <a:lstStyle/>
          <a:p>
            <a:endParaRPr lang="en-US" dirty="0"/>
          </a:p>
        </p:txBody>
      </p:sp>
      <p:sp>
        <p:nvSpPr>
          <p:cNvPr id="525" name="TextBox 524">
            <a:hlinkClick r:id="rId31" action="ppaction://hlinksldjump"/>
          </p:cNvPr>
          <p:cNvSpPr txBox="1"/>
          <p:nvPr/>
        </p:nvSpPr>
        <p:spPr>
          <a:xfrm>
            <a:off x="2720174" y="2422991"/>
            <a:ext cx="519817" cy="261267"/>
          </a:xfrm>
          <a:prstGeom prst="rect">
            <a:avLst/>
          </a:prstGeom>
          <a:solidFill>
            <a:schemeClr val="bg1">
              <a:alpha val="0"/>
            </a:schemeClr>
          </a:solidFill>
        </p:spPr>
        <p:txBody>
          <a:bodyPr wrap="square" rtlCol="0">
            <a:spAutoFit/>
          </a:bodyPr>
          <a:lstStyle/>
          <a:p>
            <a:endParaRPr lang="en-US" dirty="0"/>
          </a:p>
        </p:txBody>
      </p:sp>
      <p:sp>
        <p:nvSpPr>
          <p:cNvPr id="526" name="TextBox 525">
            <a:hlinkClick r:id="rId34" action="ppaction://hlinksldjump"/>
          </p:cNvPr>
          <p:cNvSpPr txBox="1"/>
          <p:nvPr/>
        </p:nvSpPr>
        <p:spPr>
          <a:xfrm>
            <a:off x="2720158" y="2684940"/>
            <a:ext cx="519817" cy="261267"/>
          </a:xfrm>
          <a:prstGeom prst="rect">
            <a:avLst/>
          </a:prstGeom>
          <a:solidFill>
            <a:schemeClr val="bg1">
              <a:alpha val="0"/>
            </a:schemeClr>
          </a:solidFill>
        </p:spPr>
        <p:txBody>
          <a:bodyPr wrap="square" rtlCol="0">
            <a:spAutoFit/>
          </a:bodyPr>
          <a:lstStyle/>
          <a:p>
            <a:endParaRPr lang="en-US" dirty="0"/>
          </a:p>
        </p:txBody>
      </p:sp>
      <p:sp>
        <p:nvSpPr>
          <p:cNvPr id="527" name="TextBox 526">
            <a:hlinkClick r:id="rId39" action="ppaction://hlinksldjump"/>
          </p:cNvPr>
          <p:cNvSpPr txBox="1"/>
          <p:nvPr/>
        </p:nvSpPr>
        <p:spPr>
          <a:xfrm>
            <a:off x="2720142" y="2951652"/>
            <a:ext cx="519817" cy="261267"/>
          </a:xfrm>
          <a:prstGeom prst="rect">
            <a:avLst/>
          </a:prstGeom>
          <a:solidFill>
            <a:schemeClr val="bg1">
              <a:alpha val="0"/>
            </a:schemeClr>
          </a:solidFill>
        </p:spPr>
        <p:txBody>
          <a:bodyPr wrap="square" rtlCol="0">
            <a:spAutoFit/>
          </a:bodyPr>
          <a:lstStyle/>
          <a:p>
            <a:endParaRPr lang="en-US" dirty="0"/>
          </a:p>
        </p:txBody>
      </p:sp>
      <p:sp>
        <p:nvSpPr>
          <p:cNvPr id="528" name="TextBox 527">
            <a:hlinkClick r:id="rId6" action="ppaction://hlinksldjump"/>
          </p:cNvPr>
          <p:cNvSpPr txBox="1"/>
          <p:nvPr/>
        </p:nvSpPr>
        <p:spPr>
          <a:xfrm>
            <a:off x="2720126" y="3218364"/>
            <a:ext cx="519817" cy="261267"/>
          </a:xfrm>
          <a:prstGeom prst="rect">
            <a:avLst/>
          </a:prstGeom>
          <a:solidFill>
            <a:schemeClr val="bg1">
              <a:alpha val="0"/>
            </a:schemeClr>
          </a:solidFill>
        </p:spPr>
        <p:txBody>
          <a:bodyPr wrap="square" rtlCol="0">
            <a:spAutoFit/>
          </a:bodyPr>
          <a:lstStyle/>
          <a:p>
            <a:endParaRPr lang="en-US" dirty="0"/>
          </a:p>
        </p:txBody>
      </p:sp>
      <p:sp>
        <p:nvSpPr>
          <p:cNvPr id="529" name="TextBox 528">
            <a:hlinkClick r:id="rId25" action="ppaction://hlinksldjump"/>
          </p:cNvPr>
          <p:cNvSpPr txBox="1"/>
          <p:nvPr/>
        </p:nvSpPr>
        <p:spPr>
          <a:xfrm>
            <a:off x="2720110" y="3485076"/>
            <a:ext cx="519817" cy="261267"/>
          </a:xfrm>
          <a:prstGeom prst="rect">
            <a:avLst/>
          </a:prstGeom>
          <a:solidFill>
            <a:schemeClr val="bg1">
              <a:alpha val="0"/>
            </a:schemeClr>
          </a:solidFill>
        </p:spPr>
        <p:txBody>
          <a:bodyPr wrap="square" rtlCol="0">
            <a:spAutoFit/>
          </a:bodyPr>
          <a:lstStyle/>
          <a:p>
            <a:endParaRPr lang="en-US" dirty="0"/>
          </a:p>
        </p:txBody>
      </p:sp>
      <p:sp>
        <p:nvSpPr>
          <p:cNvPr id="530" name="TextBox 529">
            <a:hlinkClick r:id="rId22" action="ppaction://hlinksldjump"/>
          </p:cNvPr>
          <p:cNvSpPr txBox="1"/>
          <p:nvPr/>
        </p:nvSpPr>
        <p:spPr>
          <a:xfrm>
            <a:off x="2720094" y="3747025"/>
            <a:ext cx="519817" cy="261267"/>
          </a:xfrm>
          <a:prstGeom prst="rect">
            <a:avLst/>
          </a:prstGeom>
          <a:solidFill>
            <a:schemeClr val="bg1">
              <a:alpha val="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600" smtClean="0">
                <a:solidFill>
                  <a:schemeClr val="tx1"/>
                </a:solidFill>
              </a:rPr>
              <a:t>PH 3 – Preliminary Design</a:t>
            </a:r>
            <a:br>
              <a:rPr lang="en-US" sz="3600" smtClean="0">
                <a:solidFill>
                  <a:schemeClr val="tx1"/>
                </a:solidFill>
              </a:rPr>
            </a:br>
            <a:r>
              <a:rPr lang="en-US" sz="3600" smtClean="0">
                <a:solidFill>
                  <a:schemeClr val="tx1"/>
                </a:solidFill>
              </a:rPr>
              <a:t>Work Packages</a:t>
            </a:r>
            <a:endParaRPr lang="en-US" sz="2000" smtClean="0">
              <a:solidFill>
                <a:schemeClr val="tx1"/>
              </a:solidFill>
            </a:endParaRPr>
          </a:p>
        </p:txBody>
      </p:sp>
      <p:sp>
        <p:nvSpPr>
          <p:cNvPr id="12291"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2"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2293"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4"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7B29AA2D2B8E469C23DEF8F6B5D37B" ma:contentTypeVersion="" ma:contentTypeDescription="Create a new document." ma:contentTypeScope="" ma:versionID="fcb7c5ba07ad308e96209c9f97740d4f">
  <xsd:schema xmlns:xsd="http://www.w3.org/2001/XMLSchema" xmlns:xs="http://www.w3.org/2001/XMLSchema" xmlns:p="http://schemas.microsoft.com/office/2006/metadata/properties" xmlns:ns1="http://schemas.microsoft.com/sharepoint/v3" xmlns:ns2="eb506f78-8049-4169-92e3-26702a21934a" xmlns:ns3="4804daa1-da41-453d-b037-6c5faeeef7fa" targetNamespace="http://schemas.microsoft.com/office/2006/metadata/properties" ma:root="true" ma:fieldsID="2854b47a3753a07391c5a45309d3fbc3" ns1:_="" ns2:_="" ns3:_="">
    <xsd:import namespace="http://schemas.microsoft.com/sharepoint/v3"/>
    <xsd:import namespace="eb506f78-8049-4169-92e3-26702a21934a"/>
    <xsd:import namespace="4804daa1-da41-453d-b037-6c5faeeef7fa"/>
    <xsd:element name="properties">
      <xsd:complexType>
        <xsd:sequence>
          <xsd:element name="documentManagement">
            <xsd:complexType>
              <xsd:all>
                <xsd:element ref="ns2: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b506f78-8049-4169-92e3-26702a21934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e3098634-abd6-4d1a-982a-e1b3d936bc2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04daa1-da41-453d-b037-6c5faeeef7f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f7aa6b7-efd3-4e34-99b7-3c87c287a546}" ma:internalName="TaxCatchAll" ma:showField="CatchAllData" ma:web="54775d70-7790-4727-b444-31e78fb166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TaxKeywordTaxHTField xmlns="eb506f78-8049-4169-92e3-26702a21934a">
      <Terms xmlns="http://schemas.microsoft.com/office/infopath/2007/PartnerControls"/>
    </TaxKeywordTaxHTField>
    <RatedBy xmlns="http://schemas.microsoft.com/sharepoint/v3">
      <UserInfo>
        <DisplayName/>
        <AccountId xsi:nil="true"/>
        <AccountType/>
      </UserInfo>
    </RatedBy>
    <TaxCatchAll xmlns="4804daa1-da41-453d-b037-6c5faeeef7fa"/>
  </documentManagement>
</p:properties>
</file>

<file path=customXml/itemProps1.xml><?xml version="1.0" encoding="utf-8"?>
<ds:datastoreItem xmlns:ds="http://schemas.openxmlformats.org/officeDocument/2006/customXml" ds:itemID="{F6FF36DA-0DE0-4DF1-B367-B86673EC4006}">
  <ds:schemaRefs>
    <ds:schemaRef ds:uri="http://schemas.microsoft.com/sharepoint/v3/contenttype/forms"/>
  </ds:schemaRefs>
</ds:datastoreItem>
</file>

<file path=customXml/itemProps2.xml><?xml version="1.0" encoding="utf-8"?>
<ds:datastoreItem xmlns:ds="http://schemas.openxmlformats.org/officeDocument/2006/customXml" ds:itemID="{727EE4F7-4E09-4D4C-85FC-57BB35DDB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506f78-8049-4169-92e3-26702a21934a"/>
    <ds:schemaRef ds:uri="4804daa1-da41-453d-b037-6c5faeeef7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22293B-39FA-4ED8-8D52-219000F4E742}">
  <ds:schemaRefs>
    <ds:schemaRef ds:uri="http://schemas.microsoft.com/office/infopath/2007/PartnerControls"/>
    <ds:schemaRef ds:uri="http://purl.org/dc/elements/1.1/"/>
    <ds:schemaRef ds:uri="http://schemas.microsoft.com/office/2006/metadata/properties"/>
    <ds:schemaRef ds:uri="4804daa1-da41-453d-b037-6c5faeeef7fa"/>
    <ds:schemaRef ds:uri="http://purl.org/dc/terms/"/>
    <ds:schemaRef ds:uri="eb506f78-8049-4169-92e3-26702a21934a"/>
    <ds:schemaRef ds:uri="http://schemas.microsoft.com/office/2006/documentManagement/types"/>
    <ds:schemaRef ds:uri="http://schemas.openxmlformats.org/package/2006/metadata/core-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Aspect</Template>
  <TotalTime>14992</TotalTime>
  <Words>4785</Words>
  <Application>Microsoft Office PowerPoint</Application>
  <PresentationFormat>On-screen Show (4:3)</PresentationFormat>
  <Paragraphs>1197</Paragraphs>
  <Slides>55</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2" baseType="lpstr">
      <vt:lpstr>ＭＳ Ｐゴシック</vt:lpstr>
      <vt:lpstr>Arial</vt:lpstr>
      <vt:lpstr>Microsoft Sans Serif</vt:lpstr>
      <vt:lpstr>Times New Roman</vt:lpstr>
      <vt:lpstr>Default Design</vt:lpstr>
      <vt:lpstr>Visio</vt:lpstr>
      <vt:lpstr>Macro-Enabled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 Work Packages Summary</vt:lpstr>
      <vt:lpstr>PH 3 – Preliminary Design Work Packages</vt:lpstr>
      <vt:lpstr>Qual Test Work Package</vt:lpstr>
      <vt:lpstr>Phase 3 Exit Criteria</vt:lpstr>
      <vt:lpstr>Phase 3 Exit Criteria</vt:lpstr>
      <vt:lpstr>Phase 3 Exit Criteria</vt:lpstr>
      <vt:lpstr>Phase 4 – Detail Design  Work Packages</vt:lpstr>
      <vt:lpstr>Preliminary design – Digital Work package</vt:lpstr>
      <vt:lpstr>Phase 4 Exit Criteria</vt:lpstr>
      <vt:lpstr>Phase 4 Exit Criteria</vt:lpstr>
      <vt:lpstr>Phase 5 – Item Build and Test  Work Packages</vt:lpstr>
      <vt:lpstr>Qual Test Work Package</vt:lpstr>
      <vt:lpstr>Phase 5 Exit Criteria</vt:lpstr>
      <vt:lpstr>Phase 5 Exit Criteria</vt:lpstr>
      <vt:lpstr>Phase 6 – System Integration and SOF Work Packages</vt:lpstr>
      <vt:lpstr>PowerPoint Presentation</vt:lpstr>
      <vt:lpstr>Phase 6 Exit Criteria</vt:lpstr>
      <vt:lpstr>Phase 6 Exit Criteria</vt:lpstr>
      <vt:lpstr>Phase 8 – Certification  Work Packages</vt:lpstr>
      <vt:lpstr>PowerPoint Presentation</vt:lpstr>
      <vt:lpstr>Phase 8 Exit Criteria</vt:lpstr>
      <vt:lpstr>Product Maturation/EIS and Sustainment Work Packages</vt:lpstr>
      <vt:lpstr>PowerPoint Presentation</vt:lpstr>
      <vt:lpstr>PowerPoint Presentation</vt:lpstr>
      <vt:lpstr>Phase 1 – MFG  Work Packages</vt:lpstr>
      <vt:lpstr>PowerPoint Presentation</vt:lpstr>
      <vt:lpstr>Phase 3 – MFG  Work Packages</vt:lpstr>
      <vt:lpstr>PowerPoint Presentation</vt:lpstr>
      <vt:lpstr>PowerPoint Presentation</vt:lpstr>
      <vt:lpstr>Phase 4 – MFG  Work Packages</vt:lpstr>
      <vt:lpstr>PowerPoint Presentation</vt:lpstr>
      <vt:lpstr>Phase 5 – MFG  Work Packages</vt:lpstr>
      <vt:lpstr>PowerPoint Presentation</vt:lpstr>
      <vt:lpstr>Phase 6 – MFG  Work Packages</vt:lpstr>
      <vt:lpstr>PowerPoint Presentation</vt:lpstr>
      <vt:lpstr>Phase 7 – MFG  Work Packages</vt:lpstr>
      <vt:lpstr>PowerPoint Presentation</vt:lpstr>
      <vt:lpstr>Phase 8 – MFG  Work Packages</vt:lpstr>
      <vt:lpstr>PowerPoint Presentation</vt:lpstr>
      <vt:lpstr>Product Maturation/EIS and Sustainment Work Packages</vt:lpstr>
      <vt:lpstr>PowerPoint Presentation</vt:lpstr>
      <vt:lpstr>PowerPoint Presentation</vt:lpstr>
      <vt:lpstr>Acronyms</vt:lpstr>
      <vt:lpstr>Acronyms (continued)</vt:lpstr>
      <vt:lpstr>Acronyms (continued)</vt:lpstr>
      <vt:lpstr>Acronyms (continued)</vt:lpstr>
      <vt:lpstr>Acronyms (continued)</vt:lpstr>
      <vt:lpstr>Acronyms (continued)</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Swimlane and Workpackages</dc:title>
  <dc:creator>Sushama Parekh</dc:creator>
  <cp:lastModifiedBy>Nguyen, Anthony</cp:lastModifiedBy>
  <cp:revision>751</cp:revision>
  <dcterms:created xsi:type="dcterms:W3CDTF">2009-02-11T12:39:45Z</dcterms:created>
  <dcterms:modified xsi:type="dcterms:W3CDTF">2019-08-20T16:16:39Z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0x010100C17B29AA2D2B8E469C23DEF8F6B5D37B</vt:lpwstr>
  </property>
  <property fmtid="{D5CDD505-2E9C-101B-9397-08002B2CF9AE}" pid="3" name="_dlc_policyId">
    <vt:lpwstr>0x01010039B892DDBEF0B54B81E56AC6DFC9FFE50700A75B08043029E54D93076ACEA6D1EB68|-1906662219</vt:lpwstr>
  </property>
  <property fmtid="{D5CDD505-2E9C-101B-9397-08002B2CF9AE}" pid="4" name="ItemRetentionFormula">
    <vt:lpwstr>&lt;formula id="Microsoft.Office.RecordsManagement.PolicyFeatures.Expiration.Formula.BuiltIn"&gt;&lt;number&gt;1&lt;/number&gt;&lt;property&gt;Created&lt;/property&gt;&lt;propertyId&gt;8c06beca-0777-48f7-91c7-6da68bc07b69&lt;/propertyId&gt;&lt;period&gt;years&lt;/period&gt;&lt;/formula&gt;</vt:lpwstr>
  </property>
  <property fmtid="{D5CDD505-2E9C-101B-9397-08002B2CF9AE}" pid="5" name="_dlc_DocIdItemGuid">
    <vt:lpwstr>dc688aab-5cd8-4beb-86dc-2ad6b2c04ad1</vt:lpwstr>
  </property>
  <property fmtid="{D5CDD505-2E9C-101B-9397-08002B2CF9AE}" pid="6" name="Site Application">
    <vt:lpwstr>146;#Aircraft Sites|2cb01b09-9ea7-49e2-8d7b-fbaa749da9b1</vt:lpwstr>
  </property>
  <property fmtid="{D5CDD505-2E9C-101B-9397-08002B2CF9AE}" pid="7" name="Process Code">
    <vt:lpwstr>184;#Control of Management Systems Documents|368b4bb9-405c-4a7b-8e3d-81700752bf59</vt:lpwstr>
  </property>
  <property fmtid="{D5CDD505-2E9C-101B-9397-08002B2CF9AE}" pid="8" name="Function">
    <vt:lpwstr>143;#All Functions|faf96b5f-0417-482d-927d-1cfa177b14db;#165;#Engineering|1fdb76d0-efb1-448d-b4bc-97e897f3b49a</vt:lpwstr>
  </property>
  <property fmtid="{D5CDD505-2E9C-101B-9397-08002B2CF9AE}" pid="9" name="TaxKeyword">
    <vt:lpwstr/>
  </property>
  <property fmtid="{D5CDD505-2E9C-101B-9397-08002B2CF9AE}" pid="10" name="TitusGUID">
    <vt:lpwstr>d4d0ca62-43f5-4be1-800c-6e8b94b1332c</vt:lpwstr>
  </property>
  <property fmtid="{D5CDD505-2E9C-101B-9397-08002B2CF9AE}" pid="11" name="techData">
    <vt:lpwstr>Yes</vt:lpwstr>
  </property>
  <property fmtid="{D5CDD505-2E9C-101B-9397-08002B2CF9AE}" pid="12" name="jurisdiction">
    <vt:lpwstr>NoJurisdiction</vt:lpwstr>
  </property>
  <property fmtid="{D5CDD505-2E9C-101B-9397-08002B2CF9AE}" pid="13" name="VisualMarking">
    <vt:lpwstr>Header</vt:lpwstr>
  </property>
</Properties>
</file>