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m" ContentType="application/vnd.ms-word.document.macroEnabled.12"/>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0"/>
  </p:notesMasterIdLst>
  <p:handoutMasterIdLst>
    <p:handoutMasterId r:id="rId61"/>
  </p:handoutMasterIdLst>
  <p:sldIdLst>
    <p:sldId id="646" r:id="rId5"/>
    <p:sldId id="669" r:id="rId6"/>
    <p:sldId id="670" r:id="rId7"/>
    <p:sldId id="671" r:id="rId8"/>
    <p:sldId id="672" r:id="rId9"/>
    <p:sldId id="673" r:id="rId10"/>
    <p:sldId id="674" r:id="rId11"/>
    <p:sldId id="625" r:id="rId12"/>
    <p:sldId id="574" r:id="rId13"/>
    <p:sldId id="590" r:id="rId14"/>
    <p:sldId id="631" r:id="rId15"/>
    <p:sldId id="632" r:id="rId16"/>
    <p:sldId id="653" r:id="rId17"/>
    <p:sldId id="277" r:id="rId18"/>
    <p:sldId id="597" r:id="rId19"/>
    <p:sldId id="634" r:id="rId20"/>
    <p:sldId id="635" r:id="rId21"/>
    <p:sldId id="511" r:id="rId22"/>
    <p:sldId id="604" r:id="rId23"/>
    <p:sldId id="636" r:id="rId24"/>
    <p:sldId id="637" r:id="rId25"/>
    <p:sldId id="341" r:id="rId26"/>
    <p:sldId id="610" r:id="rId27"/>
    <p:sldId id="638" r:id="rId28"/>
    <p:sldId id="639" r:id="rId29"/>
    <p:sldId id="540" r:id="rId30"/>
    <p:sldId id="621" r:id="rId31"/>
    <p:sldId id="641" r:id="rId32"/>
    <p:sldId id="661" r:id="rId33"/>
    <p:sldId id="662" r:id="rId34"/>
    <p:sldId id="663" r:id="rId35"/>
    <p:sldId id="558" r:id="rId36"/>
    <p:sldId id="503" r:id="rId37"/>
    <p:sldId id="559" r:id="rId38"/>
    <p:sldId id="504" r:id="rId39"/>
    <p:sldId id="505" r:id="rId40"/>
    <p:sldId id="560" r:id="rId41"/>
    <p:sldId id="506" r:id="rId42"/>
    <p:sldId id="561" r:id="rId43"/>
    <p:sldId id="569" r:id="rId44"/>
    <p:sldId id="562" r:id="rId45"/>
    <p:sldId id="508" r:id="rId46"/>
    <p:sldId id="568" r:id="rId47"/>
    <p:sldId id="538" r:id="rId48"/>
    <p:sldId id="567" r:id="rId49"/>
    <p:sldId id="548" r:id="rId50"/>
    <p:sldId id="660" r:id="rId51"/>
    <p:sldId id="658" r:id="rId52"/>
    <p:sldId id="659" r:id="rId53"/>
    <p:sldId id="647" r:id="rId54"/>
    <p:sldId id="648" r:id="rId55"/>
    <p:sldId id="649" r:id="rId56"/>
    <p:sldId id="650" r:id="rId57"/>
    <p:sldId id="651" r:id="rId58"/>
    <p:sldId id="652" r:id="rId59"/>
  </p:sldIdLst>
  <p:sldSz cx="9144000" cy="6858000" type="screen4x3"/>
  <p:notesSz cx="7023100" cy="93091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9010"/>
    <a:srgbClr val="3399FF"/>
    <a:srgbClr val="6699FF"/>
    <a:srgbClr val="6666FF"/>
    <a:srgbClr val="0066FF"/>
    <a:srgbClr val="030101"/>
    <a:srgbClr val="9E0000"/>
    <a:srgbClr val="11C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6457" autoAdjust="0"/>
    <p:restoredTop sz="91529" autoAdjust="0"/>
  </p:normalViewPr>
  <p:slideViewPr>
    <p:cSldViewPr snapToGrid="0">
      <p:cViewPr varScale="1">
        <p:scale>
          <a:sx n="115" d="100"/>
          <a:sy n="115" d="100"/>
        </p:scale>
        <p:origin x="2160" y="108"/>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0"/>
    </p:cViewPr>
  </p:sorterViewPr>
  <p:notesViewPr>
    <p:cSldViewPr snapToGrid="0">
      <p:cViewPr varScale="1">
        <p:scale>
          <a:sx n="53" d="100"/>
          <a:sy n="53" d="100"/>
        </p:scale>
        <p:origin x="-5856" y="-10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4674" name="Rectangle 2"/>
          <p:cNvSpPr>
            <a:spLocks noGrp="1" noChangeArrowheads="1"/>
          </p:cNvSpPr>
          <p:nvPr>
            <p:ph type="hdr" sz="quarter"/>
          </p:nvPr>
        </p:nvSpPr>
        <p:spPr bwMode="auto">
          <a:xfrm>
            <a:off x="0" y="0"/>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53" tIns="45277" rIns="90553" bIns="45277" numCol="1" anchor="t" anchorCtr="0" compatLnSpc="1">
            <a:prstTxWarp prst="textNoShape">
              <a:avLst/>
            </a:prstTxWarp>
          </a:bodyPr>
          <a:lstStyle>
            <a:lvl1pPr defTabSz="904875">
              <a:defRPr sz="1200" b="0">
                <a:latin typeface="Arial" charset="0"/>
              </a:defRPr>
            </a:lvl1pPr>
          </a:lstStyle>
          <a:p>
            <a:pPr>
              <a:defRPr/>
            </a:pPr>
            <a:endParaRPr lang="en-US"/>
          </a:p>
        </p:txBody>
      </p:sp>
      <p:sp>
        <p:nvSpPr>
          <p:cNvPr id="284675" name="Rectangle 3"/>
          <p:cNvSpPr>
            <a:spLocks noGrp="1" noChangeArrowheads="1"/>
          </p:cNvSpPr>
          <p:nvPr>
            <p:ph type="dt" sz="quarter" idx="1"/>
          </p:nvPr>
        </p:nvSpPr>
        <p:spPr bwMode="auto">
          <a:xfrm>
            <a:off x="3978275" y="0"/>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53" tIns="45277" rIns="90553" bIns="45277" numCol="1" anchor="t" anchorCtr="0" compatLnSpc="1">
            <a:prstTxWarp prst="textNoShape">
              <a:avLst/>
            </a:prstTxWarp>
          </a:bodyPr>
          <a:lstStyle>
            <a:lvl1pPr algn="r" defTabSz="904875">
              <a:defRPr sz="1200" b="0">
                <a:latin typeface="Arial" charset="0"/>
              </a:defRPr>
            </a:lvl1pPr>
          </a:lstStyle>
          <a:p>
            <a:pPr>
              <a:defRPr/>
            </a:pPr>
            <a:endParaRPr lang="en-US"/>
          </a:p>
        </p:txBody>
      </p:sp>
      <p:sp>
        <p:nvSpPr>
          <p:cNvPr id="284676" name="Rectangle 4"/>
          <p:cNvSpPr>
            <a:spLocks noGrp="1" noChangeArrowheads="1"/>
          </p:cNvSpPr>
          <p:nvPr>
            <p:ph type="ftr" sz="quarter" idx="2"/>
          </p:nvPr>
        </p:nvSpPr>
        <p:spPr bwMode="auto">
          <a:xfrm>
            <a:off x="0" y="8842375"/>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53" tIns="45277" rIns="90553" bIns="45277" numCol="1" anchor="b" anchorCtr="0" compatLnSpc="1">
            <a:prstTxWarp prst="textNoShape">
              <a:avLst/>
            </a:prstTxWarp>
          </a:bodyPr>
          <a:lstStyle>
            <a:lvl1pPr defTabSz="904875">
              <a:defRPr sz="1200" b="0">
                <a:latin typeface="Arial" charset="0"/>
              </a:defRPr>
            </a:lvl1pPr>
          </a:lstStyle>
          <a:p>
            <a:pPr>
              <a:defRPr/>
            </a:pPr>
            <a:endParaRPr lang="en-US"/>
          </a:p>
        </p:txBody>
      </p:sp>
      <p:sp>
        <p:nvSpPr>
          <p:cNvPr id="284677" name="Rectangle 5"/>
          <p:cNvSpPr>
            <a:spLocks noGrp="1" noChangeArrowheads="1"/>
          </p:cNvSpPr>
          <p:nvPr>
            <p:ph type="sldNum" sz="quarter" idx="3"/>
          </p:nvPr>
        </p:nvSpPr>
        <p:spPr bwMode="auto">
          <a:xfrm>
            <a:off x="3978275" y="8842375"/>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53" tIns="45277" rIns="90553" bIns="45277" numCol="1" anchor="b" anchorCtr="0" compatLnSpc="1">
            <a:prstTxWarp prst="textNoShape">
              <a:avLst/>
            </a:prstTxWarp>
          </a:bodyPr>
          <a:lstStyle>
            <a:lvl1pPr algn="r" defTabSz="904875">
              <a:defRPr sz="1200" b="0">
                <a:latin typeface="Arial" charset="0"/>
              </a:defRPr>
            </a:lvl1pPr>
          </a:lstStyle>
          <a:p>
            <a:pPr>
              <a:defRPr/>
            </a:pPr>
            <a:fld id="{CF0A5686-A4F5-48F9-940C-BC3268B37B43}" type="slidenum">
              <a:rPr lang="en-US"/>
              <a:pPr>
                <a:defRPr/>
              </a:pPr>
              <a:t>‹#›</a:t>
            </a:fld>
            <a:endParaRPr lang="en-US" dirty="0"/>
          </a:p>
        </p:txBody>
      </p:sp>
    </p:spTree>
    <p:extLst>
      <p:ext uri="{BB962C8B-B14F-4D97-AF65-F5344CB8AC3E}">
        <p14:creationId xmlns:p14="http://schemas.microsoft.com/office/powerpoint/2010/main" val="7588023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07" tIns="46654" rIns="93307" bIns="46654" numCol="1" anchor="t" anchorCtr="0" compatLnSpc="1">
            <a:prstTxWarp prst="textNoShape">
              <a:avLst/>
            </a:prstTxWarp>
          </a:bodyPr>
          <a:lstStyle>
            <a:lvl1pPr defTabSz="933450">
              <a:defRPr sz="1200" b="0">
                <a:latin typeface="Arial" charset="0"/>
              </a:defRPr>
            </a:lvl1pPr>
          </a:lstStyle>
          <a:p>
            <a:pPr>
              <a:defRPr/>
            </a:pPr>
            <a:endParaRPr lang="en-US"/>
          </a:p>
        </p:txBody>
      </p:sp>
      <p:sp>
        <p:nvSpPr>
          <p:cNvPr id="24579" name="Rectangle 3"/>
          <p:cNvSpPr>
            <a:spLocks noGrp="1" noChangeArrowheads="1"/>
          </p:cNvSpPr>
          <p:nvPr>
            <p:ph type="dt" idx="1"/>
          </p:nvPr>
        </p:nvSpPr>
        <p:spPr bwMode="auto">
          <a:xfrm>
            <a:off x="3978275" y="0"/>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07" tIns="46654" rIns="93307" bIns="46654" numCol="1" anchor="t" anchorCtr="0" compatLnSpc="1">
            <a:prstTxWarp prst="textNoShape">
              <a:avLst/>
            </a:prstTxWarp>
          </a:bodyPr>
          <a:lstStyle>
            <a:lvl1pPr algn="r" defTabSz="933450">
              <a:defRPr sz="1200" b="0">
                <a:latin typeface="Arial" charset="0"/>
              </a:defRPr>
            </a:lvl1pPr>
          </a:lstStyle>
          <a:p>
            <a:pPr>
              <a:defRPr/>
            </a:pPr>
            <a:endParaRPr lang="en-US"/>
          </a:p>
        </p:txBody>
      </p:sp>
      <p:sp>
        <p:nvSpPr>
          <p:cNvPr id="90116" name="Rectangle 4"/>
          <p:cNvSpPr>
            <a:spLocks noGrp="1" noRot="1" noChangeAspect="1" noChangeArrowheads="1" noTextEdit="1"/>
          </p:cNvSpPr>
          <p:nvPr>
            <p:ph type="sldImg" idx="2"/>
          </p:nvPr>
        </p:nvSpPr>
        <p:spPr bwMode="auto">
          <a:xfrm>
            <a:off x="1184275" y="696913"/>
            <a:ext cx="4656138" cy="34925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p:cNvSpPr>
            <a:spLocks noGrp="1" noChangeArrowheads="1"/>
          </p:cNvSpPr>
          <p:nvPr>
            <p:ph type="body" sz="quarter" idx="3"/>
          </p:nvPr>
        </p:nvSpPr>
        <p:spPr bwMode="auto">
          <a:xfrm>
            <a:off x="703263" y="4422775"/>
            <a:ext cx="5616575" cy="418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07" tIns="46654" rIns="93307" bIns="4665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4582" name="Rectangle 6"/>
          <p:cNvSpPr>
            <a:spLocks noGrp="1" noChangeArrowheads="1"/>
          </p:cNvSpPr>
          <p:nvPr>
            <p:ph type="ftr" sz="quarter" idx="4"/>
          </p:nvPr>
        </p:nvSpPr>
        <p:spPr bwMode="auto">
          <a:xfrm>
            <a:off x="0" y="8842375"/>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07" tIns="46654" rIns="93307" bIns="46654" numCol="1" anchor="b" anchorCtr="0" compatLnSpc="1">
            <a:prstTxWarp prst="textNoShape">
              <a:avLst/>
            </a:prstTxWarp>
          </a:bodyPr>
          <a:lstStyle>
            <a:lvl1pPr defTabSz="933450">
              <a:defRPr sz="1200" b="0">
                <a:latin typeface="Arial" charset="0"/>
              </a:defRPr>
            </a:lvl1pPr>
          </a:lstStyle>
          <a:p>
            <a:pPr>
              <a:defRPr/>
            </a:pPr>
            <a:endParaRPr lang="en-US"/>
          </a:p>
        </p:txBody>
      </p:sp>
      <p:sp>
        <p:nvSpPr>
          <p:cNvPr id="24583" name="Rectangle 7"/>
          <p:cNvSpPr>
            <a:spLocks noGrp="1" noChangeArrowheads="1"/>
          </p:cNvSpPr>
          <p:nvPr>
            <p:ph type="sldNum" sz="quarter" idx="5"/>
          </p:nvPr>
        </p:nvSpPr>
        <p:spPr bwMode="auto">
          <a:xfrm>
            <a:off x="3978275" y="8842375"/>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07" tIns="46654" rIns="93307" bIns="46654" numCol="1" anchor="b" anchorCtr="0" compatLnSpc="1">
            <a:prstTxWarp prst="textNoShape">
              <a:avLst/>
            </a:prstTxWarp>
          </a:bodyPr>
          <a:lstStyle>
            <a:lvl1pPr algn="r" defTabSz="933450">
              <a:defRPr sz="1200" b="0">
                <a:latin typeface="Arial" charset="0"/>
              </a:defRPr>
            </a:lvl1pPr>
          </a:lstStyle>
          <a:p>
            <a:pPr>
              <a:defRPr/>
            </a:pPr>
            <a:fld id="{591B0D47-9BCE-4302-A082-6C721DA4ACD7}" type="slidenum">
              <a:rPr lang="en-US"/>
              <a:pPr>
                <a:defRPr/>
              </a:pPr>
              <a:t>‹#›</a:t>
            </a:fld>
            <a:endParaRPr lang="en-US" dirty="0"/>
          </a:p>
        </p:txBody>
      </p:sp>
    </p:spTree>
    <p:extLst>
      <p:ext uri="{BB962C8B-B14F-4D97-AF65-F5344CB8AC3E}">
        <p14:creationId xmlns:p14="http://schemas.microsoft.com/office/powerpoint/2010/main" val="31002737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91B0D47-9BCE-4302-A082-6C721DA4ACD7}" type="slidenum">
              <a:rPr lang="en-US" smtClean="0"/>
              <a:pPr>
                <a:defRPr/>
              </a:pPr>
              <a:t>1</a:t>
            </a:fld>
            <a:endParaRPr lang="en-US" dirty="0"/>
          </a:p>
        </p:txBody>
      </p:sp>
    </p:spTree>
    <p:extLst>
      <p:ext uri="{BB962C8B-B14F-4D97-AF65-F5344CB8AC3E}">
        <p14:creationId xmlns:p14="http://schemas.microsoft.com/office/powerpoint/2010/main" val="2216154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68AC9751-AA85-4FFC-9015-50B2F6E12321}" type="slidenum">
              <a:rPr lang="en-US" b="0" smtClean="0"/>
              <a:pPr eaLnBrk="1" hangingPunct="1"/>
              <a:t>23</a:t>
            </a:fld>
            <a:endParaRPr lang="en-US" b="0"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223974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1770986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2845610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1133212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pitchFamily="34" charset="0"/>
              </a:defRPr>
            </a:lvl1pPr>
            <a:lvl2pPr marL="742950" indent="-285750" defTabSz="933450" eaLnBrk="0" hangingPunct="0">
              <a:defRPr b="1">
                <a:solidFill>
                  <a:schemeClr val="tx1"/>
                </a:solidFill>
                <a:latin typeface="Arial" pitchFamily="34" charset="0"/>
              </a:defRPr>
            </a:lvl2pPr>
            <a:lvl3pPr marL="1143000" indent="-228600" defTabSz="933450" eaLnBrk="0" hangingPunct="0">
              <a:defRPr b="1">
                <a:solidFill>
                  <a:schemeClr val="tx1"/>
                </a:solidFill>
                <a:latin typeface="Arial" pitchFamily="34" charset="0"/>
              </a:defRPr>
            </a:lvl3pPr>
            <a:lvl4pPr marL="1600200" indent="-228600" defTabSz="933450" eaLnBrk="0" hangingPunct="0">
              <a:defRPr b="1">
                <a:solidFill>
                  <a:schemeClr val="tx1"/>
                </a:solidFill>
                <a:latin typeface="Arial" pitchFamily="34" charset="0"/>
              </a:defRPr>
            </a:lvl4pPr>
            <a:lvl5pPr marL="2057400" indent="-228600" defTabSz="933450" eaLnBrk="0" hangingPunct="0">
              <a:defRPr b="1">
                <a:solidFill>
                  <a:schemeClr val="tx1"/>
                </a:solidFill>
                <a:latin typeface="Arial" pitchFamily="34" charset="0"/>
              </a:defRPr>
            </a:lvl5pPr>
            <a:lvl6pPr marL="2514600" indent="-228600" defTabSz="933450" eaLnBrk="0" fontAlgn="base" hangingPunct="0">
              <a:spcBef>
                <a:spcPct val="0"/>
              </a:spcBef>
              <a:spcAft>
                <a:spcPct val="0"/>
              </a:spcAft>
              <a:defRPr b="1">
                <a:solidFill>
                  <a:schemeClr val="tx1"/>
                </a:solidFill>
                <a:latin typeface="Arial" pitchFamily="34" charset="0"/>
              </a:defRPr>
            </a:lvl6pPr>
            <a:lvl7pPr marL="2971800" indent="-228600" defTabSz="933450" eaLnBrk="0" fontAlgn="base" hangingPunct="0">
              <a:spcBef>
                <a:spcPct val="0"/>
              </a:spcBef>
              <a:spcAft>
                <a:spcPct val="0"/>
              </a:spcAft>
              <a:defRPr b="1">
                <a:solidFill>
                  <a:schemeClr val="tx1"/>
                </a:solidFill>
                <a:latin typeface="Arial" pitchFamily="34" charset="0"/>
              </a:defRPr>
            </a:lvl7pPr>
            <a:lvl8pPr marL="3429000" indent="-228600" defTabSz="933450" eaLnBrk="0" fontAlgn="base" hangingPunct="0">
              <a:spcBef>
                <a:spcPct val="0"/>
              </a:spcBef>
              <a:spcAft>
                <a:spcPct val="0"/>
              </a:spcAft>
              <a:defRPr b="1">
                <a:solidFill>
                  <a:schemeClr val="tx1"/>
                </a:solidFill>
                <a:latin typeface="Arial" pitchFamily="34" charset="0"/>
              </a:defRPr>
            </a:lvl8pPr>
            <a:lvl9pPr marL="3886200" indent="-228600" defTabSz="933450" eaLnBrk="0" fontAlgn="base" hangingPunct="0">
              <a:spcBef>
                <a:spcPct val="0"/>
              </a:spcBef>
              <a:spcAft>
                <a:spcPct val="0"/>
              </a:spcAft>
              <a:defRPr b="1">
                <a:solidFill>
                  <a:schemeClr val="tx1"/>
                </a:solidFill>
                <a:latin typeface="Arial" pitchFamily="34" charset="0"/>
              </a:defRPr>
            </a:lvl9pPr>
          </a:lstStyle>
          <a:p>
            <a:pPr eaLnBrk="1" hangingPunct="1"/>
            <a:fld id="{EA8692D0-3B52-4B14-BE95-DB79BAC9395B}" type="slidenum">
              <a:rPr lang="en-US" b="0" smtClean="0"/>
              <a:pPr eaLnBrk="1" hangingPunct="1"/>
              <a:t>30</a:t>
            </a:fld>
            <a:endParaRPr lang="en-US" b="0"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600162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pitchFamily="34" charset="0"/>
              </a:defRPr>
            </a:lvl1pPr>
            <a:lvl2pPr marL="742950" indent="-285750" defTabSz="933450" eaLnBrk="0" hangingPunct="0">
              <a:defRPr b="1">
                <a:solidFill>
                  <a:schemeClr val="tx1"/>
                </a:solidFill>
                <a:latin typeface="Arial" pitchFamily="34" charset="0"/>
              </a:defRPr>
            </a:lvl2pPr>
            <a:lvl3pPr marL="1143000" indent="-228600" defTabSz="933450" eaLnBrk="0" hangingPunct="0">
              <a:defRPr b="1">
                <a:solidFill>
                  <a:schemeClr val="tx1"/>
                </a:solidFill>
                <a:latin typeface="Arial" pitchFamily="34" charset="0"/>
              </a:defRPr>
            </a:lvl3pPr>
            <a:lvl4pPr marL="1600200" indent="-228600" defTabSz="933450" eaLnBrk="0" hangingPunct="0">
              <a:defRPr b="1">
                <a:solidFill>
                  <a:schemeClr val="tx1"/>
                </a:solidFill>
                <a:latin typeface="Arial" pitchFamily="34" charset="0"/>
              </a:defRPr>
            </a:lvl4pPr>
            <a:lvl5pPr marL="2057400" indent="-228600" defTabSz="933450" eaLnBrk="0" hangingPunct="0">
              <a:defRPr b="1">
                <a:solidFill>
                  <a:schemeClr val="tx1"/>
                </a:solidFill>
                <a:latin typeface="Arial" pitchFamily="34" charset="0"/>
              </a:defRPr>
            </a:lvl5pPr>
            <a:lvl6pPr marL="2514600" indent="-228600" defTabSz="933450" eaLnBrk="0" fontAlgn="base" hangingPunct="0">
              <a:spcBef>
                <a:spcPct val="0"/>
              </a:spcBef>
              <a:spcAft>
                <a:spcPct val="0"/>
              </a:spcAft>
              <a:defRPr b="1">
                <a:solidFill>
                  <a:schemeClr val="tx1"/>
                </a:solidFill>
                <a:latin typeface="Arial" pitchFamily="34" charset="0"/>
              </a:defRPr>
            </a:lvl6pPr>
            <a:lvl7pPr marL="2971800" indent="-228600" defTabSz="933450" eaLnBrk="0" fontAlgn="base" hangingPunct="0">
              <a:spcBef>
                <a:spcPct val="0"/>
              </a:spcBef>
              <a:spcAft>
                <a:spcPct val="0"/>
              </a:spcAft>
              <a:defRPr b="1">
                <a:solidFill>
                  <a:schemeClr val="tx1"/>
                </a:solidFill>
                <a:latin typeface="Arial" pitchFamily="34" charset="0"/>
              </a:defRPr>
            </a:lvl7pPr>
            <a:lvl8pPr marL="3429000" indent="-228600" defTabSz="933450" eaLnBrk="0" fontAlgn="base" hangingPunct="0">
              <a:spcBef>
                <a:spcPct val="0"/>
              </a:spcBef>
              <a:spcAft>
                <a:spcPct val="0"/>
              </a:spcAft>
              <a:defRPr b="1">
                <a:solidFill>
                  <a:schemeClr val="tx1"/>
                </a:solidFill>
                <a:latin typeface="Arial" pitchFamily="34" charset="0"/>
              </a:defRPr>
            </a:lvl8pPr>
            <a:lvl9pPr marL="3886200" indent="-228600" defTabSz="933450" eaLnBrk="0" fontAlgn="base" hangingPunct="0">
              <a:spcBef>
                <a:spcPct val="0"/>
              </a:spcBef>
              <a:spcAft>
                <a:spcPct val="0"/>
              </a:spcAft>
              <a:defRPr b="1">
                <a:solidFill>
                  <a:schemeClr val="tx1"/>
                </a:solidFill>
                <a:latin typeface="Arial" pitchFamily="34" charset="0"/>
              </a:defRPr>
            </a:lvl9pPr>
          </a:lstStyle>
          <a:p>
            <a:pPr eaLnBrk="1" hangingPunct="1"/>
            <a:fld id="{A1B1927E-2DB8-457C-AD58-C9FD926AFE53}" type="slidenum">
              <a:rPr lang="en-US" b="0" smtClean="0"/>
              <a:pPr eaLnBrk="1" hangingPunct="1"/>
              <a:t>31</a:t>
            </a:fld>
            <a:endParaRPr lang="en-US" b="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768514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1570974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4274215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2082002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4020645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txBox="1">
            <a:spLocks noGrp="1" noChangeArrowheads="1"/>
          </p:cNvSpPr>
          <p:nvPr/>
        </p:nvSpPr>
        <p:spPr bwMode="auto">
          <a:xfrm>
            <a:off x="3978275" y="8842375"/>
            <a:ext cx="3043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307" tIns="46654" rIns="93307" bIns="46654" anchor="b"/>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algn="r" eaLnBrk="1" hangingPunct="1"/>
            <a:fld id="{A14F0573-4F95-47A9-BEC1-9E6A7A6607D9}" type="slidenum">
              <a:rPr lang="en-US" sz="1200" b="0"/>
              <a:pPr algn="r" eaLnBrk="1" hangingPunct="1"/>
              <a:t>8</a:t>
            </a:fld>
            <a:endParaRPr lang="en-US" sz="1200" b="0"/>
          </a:p>
        </p:txBody>
      </p:sp>
      <p:sp>
        <p:nvSpPr>
          <p:cNvPr id="91139" name="Slide Image Placeholder 1"/>
          <p:cNvSpPr>
            <a:spLocks noGrp="1" noRot="1" noChangeAspect="1" noTextEdit="1"/>
          </p:cNvSpPr>
          <p:nvPr>
            <p:ph type="sldImg"/>
          </p:nvPr>
        </p:nvSpPr>
        <p:spPr>
          <a:ln/>
        </p:spPr>
      </p:sp>
      <p:sp>
        <p:nvSpPr>
          <p:cNvPr id="91140" name="Notes Placeholder 2"/>
          <p:cNvSpPr>
            <a:spLocks noGrp="1"/>
          </p:cNvSpPr>
          <p:nvPr>
            <p:ph type="body" idx="1"/>
          </p:nvPr>
        </p:nvSpPr>
        <p:spPr>
          <a:noFill/>
        </p:spPr>
        <p:txBody>
          <a:bodyPr lIns="93302" tIns="46652" rIns="93302" bIns="46652"/>
          <a:lstStyle/>
          <a:p>
            <a:pPr defTabSz="457200" eaLnBrk="1" hangingPunct="1">
              <a:spcBef>
                <a:spcPct val="0"/>
              </a:spcBef>
            </a:pPr>
            <a:r>
              <a:rPr lang="en-US" smtClean="0"/>
              <a:t>Details of work packages (i.e. deliverables) are 40% available.  Sources for deliverables:</a:t>
            </a:r>
          </a:p>
          <a:p>
            <a:pPr defTabSz="457200" eaLnBrk="1" hangingPunct="1">
              <a:spcBef>
                <a:spcPct val="0"/>
              </a:spcBef>
              <a:buFontTx/>
              <a:buAutoNum type="arabicParenR"/>
            </a:pPr>
            <a:r>
              <a:rPr lang="en-US" smtClean="0"/>
              <a:t>Past programs (e.g. 787, F-35)</a:t>
            </a:r>
          </a:p>
          <a:p>
            <a:pPr defTabSz="457200" eaLnBrk="1" hangingPunct="1">
              <a:spcBef>
                <a:spcPct val="0"/>
              </a:spcBef>
              <a:buFontTx/>
              <a:buAutoNum type="arabicParenR"/>
            </a:pPr>
            <a:r>
              <a:rPr lang="en-US" smtClean="0"/>
              <a:t>Brainstorm sessions ran by Rick Fosdick</a:t>
            </a:r>
          </a:p>
          <a:p>
            <a:pPr defTabSz="457200" eaLnBrk="1" hangingPunct="1">
              <a:spcBef>
                <a:spcPct val="0"/>
              </a:spcBef>
              <a:buFontTx/>
              <a:buAutoNum type="arabicParenR"/>
            </a:pPr>
            <a:r>
              <a:rPr lang="en-US" smtClean="0"/>
              <a:t>ARP4754 is main guidance for assurance </a:t>
            </a:r>
          </a:p>
          <a:p>
            <a:pPr defTabSz="457200" eaLnBrk="1" hangingPunct="1">
              <a:spcBef>
                <a:spcPct val="0"/>
              </a:spcBef>
              <a:buFontTx/>
              <a:buAutoNum type="arabicParenR"/>
            </a:pPr>
            <a:r>
              <a:rPr lang="en-US" smtClean="0"/>
              <a:t>Cross-check with CMMI and other disciplines</a:t>
            </a:r>
          </a:p>
          <a:p>
            <a:pPr defTabSz="457200" eaLnBrk="1" hangingPunct="1">
              <a:spcBef>
                <a:spcPct val="0"/>
              </a:spcBef>
            </a:pPr>
            <a:endParaRPr lang="en-US" smtClean="0"/>
          </a:p>
          <a:p>
            <a:pPr defTabSz="457200" eaLnBrk="1" hangingPunct="1">
              <a:spcBef>
                <a:spcPct val="0"/>
              </a:spcBef>
            </a:pPr>
            <a:r>
              <a:rPr lang="en-US" smtClean="0"/>
              <a:t>SE work packages do not include Box (LRUs, Software, anything below Allocations) deliverables</a:t>
            </a:r>
          </a:p>
          <a:p>
            <a:pPr defTabSz="457200" eaLnBrk="1" hangingPunct="1">
              <a:spcBef>
                <a:spcPct val="0"/>
              </a:spcBef>
            </a:pPr>
            <a:endParaRPr lang="en-US" smtClean="0"/>
          </a:p>
          <a:p>
            <a:pPr defTabSz="457200" eaLnBrk="1" hangingPunct="1">
              <a:spcBef>
                <a:spcPct val="0"/>
              </a:spcBef>
            </a:pPr>
            <a:r>
              <a:rPr lang="en-US" smtClean="0"/>
              <a:t>Version history</a:t>
            </a:r>
          </a:p>
          <a:p>
            <a:pPr defTabSz="457200" eaLnBrk="1" hangingPunct="1">
              <a:spcBef>
                <a:spcPct val="0"/>
              </a:spcBef>
            </a:pPr>
            <a:r>
              <a:rPr lang="en-US" smtClean="0"/>
              <a:t>3/15/09 – added “Test Equipment Definition” work package, added “TSE: Test Systems and Equipment” team acronym, changed “Test Script Generation” from the red “IAT” to the green “TSE”, added “Test Equipment Build and Verification” work package, changed “SOF Testing” to “System SOF Testing” and changed the work package from red to orange, added “Box SOF and Qualification” work package, changed “Qual Test and Flight Test Support” to Flight Test Support”, added “System Qualification Testing” work package, added “Regression Testing” work package, added “Development and Qualification Labs” team acronym</a:t>
            </a:r>
          </a:p>
        </p:txBody>
      </p:sp>
      <p:sp>
        <p:nvSpPr>
          <p:cNvPr id="91141" name="Slide Number Placeholder 3"/>
          <p:cNvSpPr txBox="1">
            <a:spLocks noGrp="1"/>
          </p:cNvSpPr>
          <p:nvPr/>
        </p:nvSpPr>
        <p:spPr bwMode="auto">
          <a:xfrm>
            <a:off x="3978275" y="8842375"/>
            <a:ext cx="30432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302" tIns="46652" rIns="93302" bIns="46652" anchor="b"/>
          <a:lstStyle>
            <a:lvl1pPr defTabSz="465138" eaLnBrk="0" hangingPunct="0">
              <a:defRPr b="1">
                <a:solidFill>
                  <a:schemeClr val="tx1"/>
                </a:solidFill>
                <a:latin typeface="Arial" charset="0"/>
              </a:defRPr>
            </a:lvl1pPr>
            <a:lvl2pPr marL="742950" indent="-285750" defTabSz="465138" eaLnBrk="0" hangingPunct="0">
              <a:defRPr b="1">
                <a:solidFill>
                  <a:schemeClr val="tx1"/>
                </a:solidFill>
                <a:latin typeface="Arial" charset="0"/>
              </a:defRPr>
            </a:lvl2pPr>
            <a:lvl3pPr marL="1143000" indent="-228600" defTabSz="465138" eaLnBrk="0" hangingPunct="0">
              <a:defRPr b="1">
                <a:solidFill>
                  <a:schemeClr val="tx1"/>
                </a:solidFill>
                <a:latin typeface="Arial" charset="0"/>
              </a:defRPr>
            </a:lvl3pPr>
            <a:lvl4pPr marL="1600200" indent="-228600" defTabSz="465138" eaLnBrk="0" hangingPunct="0">
              <a:defRPr b="1">
                <a:solidFill>
                  <a:schemeClr val="tx1"/>
                </a:solidFill>
                <a:latin typeface="Arial" charset="0"/>
              </a:defRPr>
            </a:lvl4pPr>
            <a:lvl5pPr marL="2057400" indent="-228600" defTabSz="465138" eaLnBrk="0" hangingPunct="0">
              <a:defRPr b="1">
                <a:solidFill>
                  <a:schemeClr val="tx1"/>
                </a:solidFill>
                <a:latin typeface="Arial" charset="0"/>
              </a:defRPr>
            </a:lvl5pPr>
            <a:lvl6pPr marL="2514600" indent="-228600" defTabSz="465138" eaLnBrk="0" fontAlgn="base" hangingPunct="0">
              <a:spcBef>
                <a:spcPct val="0"/>
              </a:spcBef>
              <a:spcAft>
                <a:spcPct val="0"/>
              </a:spcAft>
              <a:defRPr b="1">
                <a:solidFill>
                  <a:schemeClr val="tx1"/>
                </a:solidFill>
                <a:latin typeface="Arial" charset="0"/>
              </a:defRPr>
            </a:lvl6pPr>
            <a:lvl7pPr marL="2971800" indent="-228600" defTabSz="465138" eaLnBrk="0" fontAlgn="base" hangingPunct="0">
              <a:spcBef>
                <a:spcPct val="0"/>
              </a:spcBef>
              <a:spcAft>
                <a:spcPct val="0"/>
              </a:spcAft>
              <a:defRPr b="1">
                <a:solidFill>
                  <a:schemeClr val="tx1"/>
                </a:solidFill>
                <a:latin typeface="Arial" charset="0"/>
              </a:defRPr>
            </a:lvl7pPr>
            <a:lvl8pPr marL="3429000" indent="-228600" defTabSz="465138" eaLnBrk="0" fontAlgn="base" hangingPunct="0">
              <a:spcBef>
                <a:spcPct val="0"/>
              </a:spcBef>
              <a:spcAft>
                <a:spcPct val="0"/>
              </a:spcAft>
              <a:defRPr b="1">
                <a:solidFill>
                  <a:schemeClr val="tx1"/>
                </a:solidFill>
                <a:latin typeface="Arial" charset="0"/>
              </a:defRPr>
            </a:lvl8pPr>
            <a:lvl9pPr marL="3886200" indent="-228600" defTabSz="465138" eaLnBrk="0" fontAlgn="base" hangingPunct="0">
              <a:spcBef>
                <a:spcPct val="0"/>
              </a:spcBef>
              <a:spcAft>
                <a:spcPct val="0"/>
              </a:spcAft>
              <a:defRPr b="1">
                <a:solidFill>
                  <a:schemeClr val="tx1"/>
                </a:solidFill>
                <a:latin typeface="Arial" charset="0"/>
              </a:defRPr>
            </a:lvl9pPr>
          </a:lstStyle>
          <a:p>
            <a:pPr algn="r" eaLnBrk="1" hangingPunct="1"/>
            <a:fld id="{98686737-34B9-40B0-A5C3-EA63FB0D08D6}" type="slidenum">
              <a:rPr lang="en-US" sz="1200" b="0">
                <a:ea typeface="ＭＳ Ｐゴシック" pitchFamily="34" charset="-128"/>
              </a:rPr>
              <a:pPr algn="r" eaLnBrk="1" hangingPunct="1"/>
              <a:t>8</a:t>
            </a:fld>
            <a:endParaRPr lang="en-US" sz="1200" b="0">
              <a:ea typeface="ＭＳ Ｐゴシック" pitchFamily="34" charset="-128"/>
            </a:endParaRPr>
          </a:p>
        </p:txBody>
      </p:sp>
    </p:spTree>
    <p:extLst>
      <p:ext uri="{BB962C8B-B14F-4D97-AF65-F5344CB8AC3E}">
        <p14:creationId xmlns:p14="http://schemas.microsoft.com/office/powerpoint/2010/main" val="17864580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960902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25767291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6996713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3367480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DE25D1AE-49AA-43BB-95E5-9D6D5F9DC10A}" type="slidenum">
              <a:rPr lang="en-US" b="0" smtClean="0"/>
              <a:pPr eaLnBrk="1" hangingPunct="1"/>
              <a:t>9</a:t>
            </a:fld>
            <a:endParaRPr lang="en-US" b="0"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59816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0AFD08BE-1CC6-41D7-B0C5-122E1CD673EE}" type="slidenum">
              <a:rPr lang="en-US" b="0" smtClean="0"/>
              <a:pPr eaLnBrk="1" hangingPunct="1"/>
              <a:t>10</a:t>
            </a:fld>
            <a:endParaRPr lang="en-US" b="0"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89552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C1AC5625-0E5D-436B-B528-384FA38BF113}" type="slidenum">
              <a:rPr lang="en-US" b="0" smtClean="0"/>
              <a:pPr eaLnBrk="1" hangingPunct="1"/>
              <a:t>14</a:t>
            </a:fld>
            <a:endParaRPr lang="en-US" b="0"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640825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D6C5B5EE-2333-4199-AA2D-FC83614F9F35}" type="slidenum">
              <a:rPr lang="en-US" b="0" smtClean="0"/>
              <a:pPr eaLnBrk="1" hangingPunct="1"/>
              <a:t>15</a:t>
            </a:fld>
            <a:endParaRPr lang="en-US" b="0"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89163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7EBBE4F9-7BDB-4264-80AF-9332AC8A7F4C}" type="slidenum">
              <a:rPr lang="en-US" b="0" smtClean="0"/>
              <a:pPr eaLnBrk="1" hangingPunct="1"/>
              <a:t>18</a:t>
            </a:fld>
            <a:endParaRPr lang="en-US" b="0" smtClean="0"/>
          </a:p>
        </p:txBody>
      </p:sp>
      <p:sp>
        <p:nvSpPr>
          <p:cNvPr id="113667" name="Rectangle 2"/>
          <p:cNvSpPr>
            <a:spLocks noGrp="1" noRot="1" noChangeAspect="1" noChangeArrowheads="1" noTextEdit="1"/>
          </p:cNvSpPr>
          <p:nvPr>
            <p:ph type="sldImg"/>
          </p:nvPr>
        </p:nvSpPr>
        <p:spPr>
          <a:xfrm>
            <a:off x="1185863" y="696913"/>
            <a:ext cx="4656137" cy="3492500"/>
          </a:xfrm>
          <a:ln/>
        </p:spPr>
      </p:sp>
      <p:sp>
        <p:nvSpPr>
          <p:cNvPr id="11366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699855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3A188730-DA95-4B3D-9D73-E163CA9E6CEC}" type="slidenum">
              <a:rPr lang="en-US" b="0" smtClean="0"/>
              <a:pPr eaLnBrk="1" hangingPunct="1"/>
              <a:t>19</a:t>
            </a:fld>
            <a:endParaRPr lang="en-US" b="0" smtClean="0"/>
          </a:p>
        </p:txBody>
      </p:sp>
      <p:sp>
        <p:nvSpPr>
          <p:cNvPr id="119811" name="Rectangle 2"/>
          <p:cNvSpPr>
            <a:spLocks noGrp="1" noRot="1" noChangeAspect="1" noChangeArrowheads="1" noTextEdit="1"/>
          </p:cNvSpPr>
          <p:nvPr>
            <p:ph type="sldImg"/>
          </p:nvPr>
        </p:nvSpPr>
        <p:spPr>
          <a:xfrm>
            <a:off x="1185863" y="696913"/>
            <a:ext cx="4656137" cy="3492500"/>
          </a:xfrm>
          <a:ln/>
        </p:spPr>
      </p:sp>
      <p:sp>
        <p:nvSpPr>
          <p:cNvPr id="11981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5310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defTabSz="933450" eaLnBrk="0" hangingPunct="0">
              <a:defRPr b="1">
                <a:solidFill>
                  <a:schemeClr val="tx1"/>
                </a:solidFill>
                <a:latin typeface="Arial" charset="0"/>
              </a:defRPr>
            </a:lvl1pPr>
            <a:lvl2pPr marL="742950" indent="-285750" defTabSz="933450" eaLnBrk="0" hangingPunct="0">
              <a:defRPr b="1">
                <a:solidFill>
                  <a:schemeClr val="tx1"/>
                </a:solidFill>
                <a:latin typeface="Arial" charset="0"/>
              </a:defRPr>
            </a:lvl2pPr>
            <a:lvl3pPr marL="1143000" indent="-228600" defTabSz="933450" eaLnBrk="0" hangingPunct="0">
              <a:defRPr b="1">
                <a:solidFill>
                  <a:schemeClr val="tx1"/>
                </a:solidFill>
                <a:latin typeface="Arial" charset="0"/>
              </a:defRPr>
            </a:lvl3pPr>
            <a:lvl4pPr marL="1600200" indent="-228600" defTabSz="933450" eaLnBrk="0" hangingPunct="0">
              <a:defRPr b="1">
                <a:solidFill>
                  <a:schemeClr val="tx1"/>
                </a:solidFill>
                <a:latin typeface="Arial" charset="0"/>
              </a:defRPr>
            </a:lvl4pPr>
            <a:lvl5pPr marL="2057400" indent="-228600" defTabSz="933450" eaLnBrk="0" hangingPunct="0">
              <a:defRPr b="1">
                <a:solidFill>
                  <a:schemeClr val="tx1"/>
                </a:solidFill>
                <a:latin typeface="Arial" charset="0"/>
              </a:defRPr>
            </a:lvl5pPr>
            <a:lvl6pPr marL="2514600" indent="-228600" defTabSz="933450" eaLnBrk="0" fontAlgn="base" hangingPunct="0">
              <a:spcBef>
                <a:spcPct val="0"/>
              </a:spcBef>
              <a:spcAft>
                <a:spcPct val="0"/>
              </a:spcAft>
              <a:defRPr b="1">
                <a:solidFill>
                  <a:schemeClr val="tx1"/>
                </a:solidFill>
                <a:latin typeface="Arial" charset="0"/>
              </a:defRPr>
            </a:lvl6pPr>
            <a:lvl7pPr marL="2971800" indent="-228600" defTabSz="933450" eaLnBrk="0" fontAlgn="base" hangingPunct="0">
              <a:spcBef>
                <a:spcPct val="0"/>
              </a:spcBef>
              <a:spcAft>
                <a:spcPct val="0"/>
              </a:spcAft>
              <a:defRPr b="1">
                <a:solidFill>
                  <a:schemeClr val="tx1"/>
                </a:solidFill>
                <a:latin typeface="Arial" charset="0"/>
              </a:defRPr>
            </a:lvl7pPr>
            <a:lvl8pPr marL="3429000" indent="-228600" defTabSz="933450" eaLnBrk="0" fontAlgn="base" hangingPunct="0">
              <a:spcBef>
                <a:spcPct val="0"/>
              </a:spcBef>
              <a:spcAft>
                <a:spcPct val="0"/>
              </a:spcAft>
              <a:defRPr b="1">
                <a:solidFill>
                  <a:schemeClr val="tx1"/>
                </a:solidFill>
                <a:latin typeface="Arial" charset="0"/>
              </a:defRPr>
            </a:lvl8pPr>
            <a:lvl9pPr marL="3886200" indent="-228600" defTabSz="933450" eaLnBrk="0" fontAlgn="base" hangingPunct="0">
              <a:spcBef>
                <a:spcPct val="0"/>
              </a:spcBef>
              <a:spcAft>
                <a:spcPct val="0"/>
              </a:spcAft>
              <a:defRPr b="1">
                <a:solidFill>
                  <a:schemeClr val="tx1"/>
                </a:solidFill>
                <a:latin typeface="Arial" charset="0"/>
              </a:defRPr>
            </a:lvl9pPr>
          </a:lstStyle>
          <a:p>
            <a:pPr eaLnBrk="1" hangingPunct="1"/>
            <a:fld id="{DD11DB96-3525-475C-B921-618924B064C4}" type="slidenum">
              <a:rPr lang="en-US" b="0" smtClean="0"/>
              <a:pPr eaLnBrk="1" hangingPunct="1"/>
              <a:t>22</a:t>
            </a:fld>
            <a:endParaRPr lang="en-US" b="0"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907030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E8EDA9D-C3D7-4EB2-A645-4FDE530E0C1D}" type="slidenum">
              <a:rPr lang="en-US"/>
              <a:pPr>
                <a:defRPr/>
              </a:pPr>
              <a:t>‹#›</a:t>
            </a:fld>
            <a:endParaRPr lang="en-US" dirty="0"/>
          </a:p>
        </p:txBody>
      </p:sp>
      <p:sp>
        <p:nvSpPr>
          <p:cNvPr id="8" name="Rectangle 5"/>
          <p:cNvSpPr>
            <a:spLocks noGrp="1" noChangeArrowheads="1"/>
          </p:cNvSpPr>
          <p:nvPr>
            <p:ph type="ftr" sz="quarter" idx="3"/>
          </p:nvPr>
        </p:nvSpPr>
        <p:spPr>
          <a:xfrm>
            <a:off x="3131949" y="6610027"/>
            <a:ext cx="2895600" cy="240216"/>
          </a:xfrm>
          <a:prstGeom prst="rect">
            <a:avLst/>
          </a:prstGeom>
          <a:ln/>
        </p:spPr>
        <p:txBody>
          <a:bodyPr/>
          <a:lstStyle>
            <a:lvl1pPr>
              <a:defRPr sz="1050"/>
            </a:lvl1pPr>
          </a:lstStyle>
          <a:p>
            <a:pPr>
              <a:defRPr/>
            </a:pPr>
            <a:r>
              <a:rPr lang="en-US" smtClean="0"/>
              <a:t>Updated: January 2, 2014</a:t>
            </a:r>
            <a:endParaRPr lang="en-US" dirty="0"/>
          </a:p>
        </p:txBody>
      </p:sp>
    </p:spTree>
    <p:extLst>
      <p:ext uri="{BB962C8B-B14F-4D97-AF65-F5344CB8AC3E}">
        <p14:creationId xmlns:p14="http://schemas.microsoft.com/office/powerpoint/2010/main" val="67254089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24866E-C443-4888-9085-62641B38CE29}" type="slidenum">
              <a:rPr lang="en-US"/>
              <a:pPr>
                <a:defRPr/>
              </a:pPr>
              <a:t>‹#›</a:t>
            </a:fld>
            <a:endParaRPr lang="en-US" dirty="0"/>
          </a:p>
        </p:txBody>
      </p:sp>
    </p:spTree>
    <p:extLst>
      <p:ext uri="{BB962C8B-B14F-4D97-AF65-F5344CB8AC3E}">
        <p14:creationId xmlns:p14="http://schemas.microsoft.com/office/powerpoint/2010/main" val="8927065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D61D5EA-3D53-4B15-850E-292E1D7D4C29}" type="slidenum">
              <a:rPr lang="en-US"/>
              <a:pPr>
                <a:defRPr/>
              </a:pPr>
              <a:t>‹#›</a:t>
            </a:fld>
            <a:endParaRPr lang="en-US" dirty="0"/>
          </a:p>
        </p:txBody>
      </p:sp>
    </p:spTree>
    <p:extLst>
      <p:ext uri="{BB962C8B-B14F-4D97-AF65-F5344CB8AC3E}">
        <p14:creationId xmlns:p14="http://schemas.microsoft.com/office/powerpoint/2010/main" val="320623449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FCB2CD0-A8D0-4932-923C-3346D625C266}" type="slidenum">
              <a:rPr lang="en-US"/>
              <a:pPr>
                <a:defRPr/>
              </a:pPr>
              <a:t>‹#›</a:t>
            </a:fld>
            <a:endParaRPr lang="en-US" dirty="0"/>
          </a:p>
        </p:txBody>
      </p:sp>
    </p:spTree>
    <p:extLst>
      <p:ext uri="{BB962C8B-B14F-4D97-AF65-F5344CB8AC3E}">
        <p14:creationId xmlns:p14="http://schemas.microsoft.com/office/powerpoint/2010/main" val="87605865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3B19BC5-C56D-4AAD-9036-49BC6063EAA5}" type="slidenum">
              <a:rPr lang="en-US"/>
              <a:pPr>
                <a:defRPr/>
              </a:pPr>
              <a:t>‹#›</a:t>
            </a:fld>
            <a:endParaRPr lang="en-US" dirty="0"/>
          </a:p>
        </p:txBody>
      </p:sp>
    </p:spTree>
    <p:extLst>
      <p:ext uri="{BB962C8B-B14F-4D97-AF65-F5344CB8AC3E}">
        <p14:creationId xmlns:p14="http://schemas.microsoft.com/office/powerpoint/2010/main" val="5034833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977A6E6-3E98-4056-9D37-17CF38A98D9A}" type="slidenum">
              <a:rPr lang="en-US"/>
              <a:pPr>
                <a:defRPr/>
              </a:pPr>
              <a:t>‹#›</a:t>
            </a:fld>
            <a:endParaRPr lang="en-US" dirty="0"/>
          </a:p>
        </p:txBody>
      </p:sp>
      <p:sp>
        <p:nvSpPr>
          <p:cNvPr id="7" name="Rectangle 5"/>
          <p:cNvSpPr>
            <a:spLocks noGrp="1" noChangeArrowheads="1"/>
          </p:cNvSpPr>
          <p:nvPr>
            <p:ph type="ftr" sz="quarter" idx="3"/>
          </p:nvPr>
        </p:nvSpPr>
        <p:spPr>
          <a:xfrm>
            <a:off x="3131949" y="6610027"/>
            <a:ext cx="2895600" cy="240216"/>
          </a:xfrm>
          <a:prstGeom prst="rect">
            <a:avLst/>
          </a:prstGeom>
          <a:ln/>
        </p:spPr>
        <p:txBody>
          <a:bodyPr/>
          <a:lstStyle>
            <a:lvl1pPr>
              <a:defRPr sz="1050"/>
            </a:lvl1pPr>
          </a:lstStyle>
          <a:p>
            <a:pPr>
              <a:defRPr/>
            </a:pPr>
            <a:r>
              <a:rPr lang="en-US" smtClean="0"/>
              <a:t>Updated: January 2, 2014</a:t>
            </a:r>
            <a:endParaRPr lang="en-US" dirty="0"/>
          </a:p>
        </p:txBody>
      </p:sp>
    </p:spTree>
    <p:extLst>
      <p:ext uri="{BB962C8B-B14F-4D97-AF65-F5344CB8AC3E}">
        <p14:creationId xmlns:p14="http://schemas.microsoft.com/office/powerpoint/2010/main" val="16140018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998AA36-FBAD-4336-B54D-0694209CDA25}" type="slidenum">
              <a:rPr lang="en-US"/>
              <a:pPr>
                <a:defRPr/>
              </a:pPr>
              <a:t>‹#›</a:t>
            </a:fld>
            <a:endParaRPr lang="en-US" dirty="0"/>
          </a:p>
        </p:txBody>
      </p:sp>
    </p:spTree>
    <p:extLst>
      <p:ext uri="{BB962C8B-B14F-4D97-AF65-F5344CB8AC3E}">
        <p14:creationId xmlns:p14="http://schemas.microsoft.com/office/powerpoint/2010/main" val="24704451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25C46E3-1A14-4DAF-99AD-C9FA0E34500D}" type="slidenum">
              <a:rPr lang="en-US"/>
              <a:pPr>
                <a:defRPr/>
              </a:pPr>
              <a:t>‹#›</a:t>
            </a:fld>
            <a:endParaRPr lang="en-US" dirty="0"/>
          </a:p>
        </p:txBody>
      </p:sp>
    </p:spTree>
    <p:extLst>
      <p:ext uri="{BB962C8B-B14F-4D97-AF65-F5344CB8AC3E}">
        <p14:creationId xmlns:p14="http://schemas.microsoft.com/office/powerpoint/2010/main" val="6115969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F02D0FE-8284-4718-9A58-AB2EA978EB75}" type="slidenum">
              <a:rPr lang="en-US"/>
              <a:pPr>
                <a:defRPr/>
              </a:pPr>
              <a:t>‹#›</a:t>
            </a:fld>
            <a:endParaRPr lang="en-US" dirty="0"/>
          </a:p>
        </p:txBody>
      </p:sp>
    </p:spTree>
    <p:extLst>
      <p:ext uri="{BB962C8B-B14F-4D97-AF65-F5344CB8AC3E}">
        <p14:creationId xmlns:p14="http://schemas.microsoft.com/office/powerpoint/2010/main" val="221340275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A7AA5EE-9FBC-41EC-B53B-C303DAEC6D4A}" type="slidenum">
              <a:rPr lang="en-US"/>
              <a:pPr>
                <a:defRPr/>
              </a:pPr>
              <a:t>‹#›</a:t>
            </a:fld>
            <a:endParaRPr lang="en-US" dirty="0"/>
          </a:p>
        </p:txBody>
      </p:sp>
    </p:spTree>
    <p:extLst>
      <p:ext uri="{BB962C8B-B14F-4D97-AF65-F5344CB8AC3E}">
        <p14:creationId xmlns:p14="http://schemas.microsoft.com/office/powerpoint/2010/main" val="147825913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31949" y="6610027"/>
            <a:ext cx="2895600" cy="240216"/>
          </a:xfrm>
          <a:prstGeom prst="rect">
            <a:avLst/>
          </a:prstGeom>
          <a:ln/>
        </p:spPr>
        <p:txBody>
          <a:bodyPr/>
          <a:lstStyle>
            <a:lvl1pPr>
              <a:defRPr sz="1050"/>
            </a:lvl1pPr>
          </a:lstStyle>
          <a:p>
            <a:pPr>
              <a:defRPr/>
            </a:pPr>
            <a:r>
              <a:rPr lang="en-US" smtClean="0"/>
              <a:t>Updated: January 2, 2014</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9026AD58-45D5-4926-BAF5-0CA080A8DA2D}" type="slidenum">
              <a:rPr lang="en-US"/>
              <a:pPr>
                <a:defRPr/>
              </a:pPr>
              <a:t>‹#›</a:t>
            </a:fld>
            <a:endParaRPr lang="en-US" dirty="0"/>
          </a:p>
        </p:txBody>
      </p:sp>
    </p:spTree>
    <p:extLst>
      <p:ext uri="{BB962C8B-B14F-4D97-AF65-F5344CB8AC3E}">
        <p14:creationId xmlns:p14="http://schemas.microsoft.com/office/powerpoint/2010/main" val="13223051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4284BCD-C18D-40F5-92D5-210644CCEEB3}" type="slidenum">
              <a:rPr lang="en-US"/>
              <a:pPr>
                <a:defRPr/>
              </a:pPr>
              <a:t>‹#›</a:t>
            </a:fld>
            <a:endParaRPr lang="en-US" dirty="0"/>
          </a:p>
        </p:txBody>
      </p:sp>
    </p:spTree>
    <p:extLst>
      <p:ext uri="{BB962C8B-B14F-4D97-AF65-F5344CB8AC3E}">
        <p14:creationId xmlns:p14="http://schemas.microsoft.com/office/powerpoint/2010/main" val="14870561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smtClean="0"/>
              <a:t>Updated: January 2, 2014</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E6E270F-6806-4DA4-BE81-623AB298A9F5}" type="slidenum">
              <a:rPr lang="en-US"/>
              <a:pPr>
                <a:defRPr/>
              </a:pPr>
              <a:t>‹#›</a:t>
            </a:fld>
            <a:endParaRPr lang="en-US" dirty="0"/>
          </a:p>
        </p:txBody>
      </p:sp>
    </p:spTree>
    <p:extLst>
      <p:ext uri="{BB962C8B-B14F-4D97-AF65-F5344CB8AC3E}">
        <p14:creationId xmlns:p14="http://schemas.microsoft.com/office/powerpoint/2010/main" val="387135318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438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Arial" charset="0"/>
              </a:defRPr>
            </a:lvl1pPr>
          </a:lstStyle>
          <a:p>
            <a:pPr>
              <a:defRPr/>
            </a:pPr>
            <a:fld id="{8F8DE9C8-79A9-42AB-A419-27E4FC23E74E}" type="slidenum">
              <a:rPr lang="en-US"/>
              <a:pPr>
                <a:defRPr/>
              </a:pPr>
              <a:t>‹#›</a:t>
            </a:fld>
            <a:endParaRPr lang="en-US" dirty="0"/>
          </a:p>
        </p:txBody>
      </p:sp>
      <p:sp>
        <p:nvSpPr>
          <p:cNvPr id="8" name="Rectangle 5"/>
          <p:cNvSpPr>
            <a:spLocks noGrp="1" noChangeArrowheads="1"/>
          </p:cNvSpPr>
          <p:nvPr>
            <p:ph type="ftr" sz="quarter" idx="3"/>
          </p:nvPr>
        </p:nvSpPr>
        <p:spPr>
          <a:xfrm>
            <a:off x="3131949" y="6610027"/>
            <a:ext cx="2895600" cy="240216"/>
          </a:xfrm>
          <a:prstGeom prst="rect">
            <a:avLst/>
          </a:prstGeom>
          <a:ln/>
        </p:spPr>
        <p:txBody>
          <a:bodyPr/>
          <a:lstStyle>
            <a:lvl1pPr>
              <a:defRPr sz="1050"/>
            </a:lvl1pPr>
          </a:lstStyle>
          <a:p>
            <a:pPr>
              <a:defRPr/>
            </a:pPr>
            <a:r>
              <a:rPr lang="en-US" smtClean="0"/>
              <a:t>Updated: January 2, 2014</a:t>
            </a:r>
            <a:endParaRPr lang="en-US" dirty="0"/>
          </a:p>
        </p:txBody>
      </p:sp>
      <p:sp>
        <p:nvSpPr>
          <p:cNvPr id="3" name="fc" descr=" "/>
          <p:cNvSpPr txBox="1"/>
          <p:nvPr userDrawn="1"/>
        </p:nvSpPr>
        <p:spPr>
          <a:xfrm>
            <a:off x="0" y="6537960"/>
            <a:ext cx="9144000" cy="223138"/>
          </a:xfrm>
          <a:prstGeom prst="rect">
            <a:avLst/>
          </a:prstGeom>
          <a:noFill/>
        </p:spPr>
        <p:txBody>
          <a:bodyPr vert="horz" rtlCol="0">
            <a:spAutoFit/>
          </a:bodyPr>
          <a:lstStyle/>
          <a:p>
            <a:pPr algn="ctr"/>
            <a:r>
              <a:rPr lang="en-US" sz="850" b="0" i="0" u="none" baseline="0" smtClean="0">
                <a:solidFill>
                  <a:srgbClr val="000000"/>
                </a:solidFill>
                <a:latin typeface="Microsoft Sans Serif" panose="020B0604020202020204" pitchFamily="34" charset="0"/>
              </a:rPr>
              <a:t> </a:t>
            </a:r>
            <a:endParaRPr lang="en-US" sz="850" b="0" i="0" u="none" baseline="0">
              <a:solidFill>
                <a:srgbClr val="000000"/>
              </a:solidFill>
              <a:latin typeface="Microsoft Sans Serif" panose="020B0604020202020204" pitchFamily="34" charset="0"/>
            </a:endParaRPr>
          </a:p>
        </p:txBody>
      </p:sp>
      <p:sp>
        <p:nvSpPr>
          <p:cNvPr id="2" name="hc" descr="*DO NOT TRANSMIT OUTSIDE OF MOOG USA OR TO Non-U.S. PERSONS*.  This document contains Technology or Technical Data as defined in the EAR or ITAR but has not been assigned export jurisdiction.  Contact your local trade compliance representative for assistance."/>
          <p:cNvSpPr txBox="1"/>
          <p:nvPr userDrawn="1"/>
        </p:nvSpPr>
        <p:spPr>
          <a:xfrm>
            <a:off x="0" y="0"/>
            <a:ext cx="9144000" cy="338554"/>
          </a:xfrm>
          <a:prstGeom prst="rect">
            <a:avLst/>
          </a:prstGeom>
          <a:noFill/>
        </p:spPr>
        <p:txBody>
          <a:bodyPr vert="horz" rtlCol="0">
            <a:spAutoFit/>
          </a:bodyPr>
          <a:lstStyle/>
          <a:p>
            <a:pPr algn="ctr"/>
            <a:r>
              <a:rPr lang="en-US" sz="800" b="0" i="0" u="none" baseline="0" smtClean="0">
                <a:solidFill>
                  <a:srgbClr val="000000"/>
                </a:solidFill>
                <a:latin typeface="Microsoft Sans Serif" panose="020B0604020202020204" pitchFamily="34" charset="0"/>
              </a:rPr>
              <a:t>*DO NOT TRANSMIT OUTSIDE OF MOOG USA OR TO Non-U.S. PERSONS*.  This document contains Technology or Technical Data as defined in the EAR or ITAR but has not been assigned export jurisdiction.  Contact your local trade compliance representative for assistance.</a:t>
            </a:r>
            <a:endParaRPr lang="en-US" sz="800" b="0" i="0" u="none" baseline="0">
              <a:solidFill>
                <a:srgbClr val="000000"/>
              </a:solidFill>
              <a:latin typeface="Microsoft Sans Serif"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slide" Target="slide4.xml"/><Relationship Id="rId4" Type="http://schemas.openxmlformats.org/officeDocument/2006/relationships/slide" Target="slide8.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Macro-Enabled_Document.docm"/><Relationship Id="rId7"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jpeg"/><Relationship Id="rId5" Type="http://schemas.openxmlformats.org/officeDocument/2006/relationships/slide" Target="slide8.x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Macro-Enabled_Document1.docm"/><Relationship Id="rId7"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jpeg"/><Relationship Id="rId5" Type="http://schemas.openxmlformats.org/officeDocument/2006/relationships/slide" Target="slide8.x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slide" Target="slide4.xml"/><Relationship Id="rId4" Type="http://schemas.openxmlformats.org/officeDocument/2006/relationships/slide" Target="slide8.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slide" Target="slide4.xml"/><Relationship Id="rId4" Type="http://schemas.openxmlformats.org/officeDocument/2006/relationships/slide" Target="slide8.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Macro-Enabled_Document2.docm"/><Relationship Id="rId7"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jpeg"/><Relationship Id="rId5" Type="http://schemas.openxmlformats.org/officeDocument/2006/relationships/slide" Target="slide8.xml"/><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Word_Macro-Enabled_Document3.docm"/><Relationship Id="rId7"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jpeg"/><Relationship Id="rId5" Type="http://schemas.openxmlformats.org/officeDocument/2006/relationships/slide" Target="slide8.xml"/><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slide" Target="slide5.xml"/><Relationship Id="rId4" Type="http://schemas.openxmlformats.org/officeDocument/2006/relationships/slide" Target="slide8.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slide" Target="slide5.xml"/><Relationship Id="rId4" Type="http://schemas.openxmlformats.org/officeDocument/2006/relationships/slide" Target="slide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Word_Macro-Enabled_Document4.docm"/><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2.emf"/></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Word_Macro-Enabled_Document5.docm"/><Relationship Id="rId7"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jpeg"/><Relationship Id="rId5" Type="http://schemas.openxmlformats.org/officeDocument/2006/relationships/slide" Target="slide8.xml"/><Relationship Id="rId4" Type="http://schemas.openxmlformats.org/officeDocument/2006/relationships/image" Target="../media/image13.emf"/></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slide" Target="slide5.xml"/><Relationship Id="rId4" Type="http://schemas.openxmlformats.org/officeDocument/2006/relationships/slide" Target="slide8.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slide" Target="slide5.xml"/><Relationship Id="rId4" Type="http://schemas.openxmlformats.org/officeDocument/2006/relationships/slide" Target="slide8.xml"/></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Word_Macro-Enabled_Document6.docm"/><Relationship Id="rId7"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jpeg"/><Relationship Id="rId5" Type="http://schemas.openxmlformats.org/officeDocument/2006/relationships/slide" Target="slide8.xml"/><Relationship Id="rId4" Type="http://schemas.openxmlformats.org/officeDocument/2006/relationships/image" Target="../media/image14.emf"/></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Word_Macro-Enabled_Document7.docm"/><Relationship Id="rId7"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jpeg"/><Relationship Id="rId5" Type="http://schemas.openxmlformats.org/officeDocument/2006/relationships/slide" Target="slide8.xml"/><Relationship Id="rId4" Type="http://schemas.openxmlformats.org/officeDocument/2006/relationships/image" Target="../media/image15.emf"/></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slide" Target="slide8.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slide" Target="slide8.xml"/></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Word_Macro-Enabled_Document8.docm"/><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jpeg"/><Relationship Id="rId5" Type="http://schemas.openxmlformats.org/officeDocument/2006/relationships/slide" Target="slide8.xml"/><Relationship Id="rId4" Type="http://schemas.openxmlformats.org/officeDocument/2006/relationships/image" Target="../media/image16.emf"/></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slide" Target="slide5.xml"/><Relationship Id="rId4" Type="http://schemas.openxmlformats.org/officeDocument/2006/relationships/slide" Target="slide8.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slide" Target="slide5.xml"/><Relationship Id="rId4" Type="http://schemas.openxmlformats.org/officeDocument/2006/relationships/slide" Target="slide8.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slide" Target="slide3.xml"/><Relationship Id="rId4" Type="http://schemas.openxmlformats.org/officeDocument/2006/relationships/slide" Target="slide8.xml"/></Relationships>
</file>

<file path=ppt/slides/_rels/slide3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slide" Target="slide3.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slide" Target="slide4.xml"/><Relationship Id="rId4" Type="http://schemas.openxmlformats.org/officeDocument/2006/relationships/slide" Target="slide8.xml"/></Relationships>
</file>

<file path=ppt/slides/_rels/slide3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slide" Target="slide4.xml"/></Relationships>
</file>

<file path=ppt/slides/_rels/slide36.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slide" Target="slide4.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slide" Target="slide4.xml"/><Relationship Id="rId4" Type="http://schemas.openxmlformats.org/officeDocument/2006/relationships/slide" Target="slide8.xml"/></Relationships>
</file>

<file path=ppt/slides/_rels/slide38.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slide" Target="slide4.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slide" Target="slide5.xml"/><Relationship Id="rId4" Type="http://schemas.openxmlformats.org/officeDocument/2006/relationships/slide" Target="slide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slide" Target="slide5.xml"/></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slide" Target="slide5.xml"/><Relationship Id="rId4" Type="http://schemas.openxmlformats.org/officeDocument/2006/relationships/slide" Target="slide8.xml"/></Relationships>
</file>

<file path=ppt/slides/_rels/slide4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slide" Target="slide5.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slide" Target="slide8.xml"/></Relationships>
</file>

<file path=ppt/slides/_rels/slide4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slide" Target="slide8.xml"/></Relationships>
</file>

<file path=ppt/slides/_rels/slide46.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slide" Target="slide8.xml"/></Relationships>
</file>

<file path=ppt/slides/_rels/slide48.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slide" Target="slide4.xml"/></Relationships>
</file>

<file path=ppt/slides/_rels/slide4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slide" Target="sl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8.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8.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8.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8.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8.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slide" Target="slide42.xml"/><Relationship Id="rId18" Type="http://schemas.openxmlformats.org/officeDocument/2006/relationships/slide" Target="slide31.xml"/><Relationship Id="rId26" Type="http://schemas.openxmlformats.org/officeDocument/2006/relationships/slide" Target="slide26.xml"/><Relationship Id="rId39" Type="http://schemas.openxmlformats.org/officeDocument/2006/relationships/slide" Target="slide20.xml"/><Relationship Id="rId3" Type="http://schemas.openxmlformats.org/officeDocument/2006/relationships/image" Target="../media/image6.png"/><Relationship Id="rId21" Type="http://schemas.openxmlformats.org/officeDocument/2006/relationships/slide" Target="slide51.xml"/><Relationship Id="rId34" Type="http://schemas.openxmlformats.org/officeDocument/2006/relationships/slide" Target="slide41.xml"/><Relationship Id="rId7" Type="http://schemas.openxmlformats.org/officeDocument/2006/relationships/slide" Target="slide13.xml"/><Relationship Id="rId12" Type="http://schemas.openxmlformats.org/officeDocument/2006/relationships/slide" Target="slide38.xml"/><Relationship Id="rId17" Type="http://schemas.openxmlformats.org/officeDocument/2006/relationships/slide" Target="slide49.xml"/><Relationship Id="rId25" Type="http://schemas.openxmlformats.org/officeDocument/2006/relationships/slide" Target="slide22.xml"/><Relationship Id="rId33" Type="http://schemas.openxmlformats.org/officeDocument/2006/relationships/slide" Target="slide39.xml"/><Relationship Id="rId38" Type="http://schemas.openxmlformats.org/officeDocument/2006/relationships/slide" Target="slide17.xml"/><Relationship Id="rId2" Type="http://schemas.openxmlformats.org/officeDocument/2006/relationships/notesSlide" Target="../notesSlides/notesSlide2.xml"/><Relationship Id="rId16" Type="http://schemas.openxmlformats.org/officeDocument/2006/relationships/slide" Target="slide48.xml"/><Relationship Id="rId20" Type="http://schemas.openxmlformats.org/officeDocument/2006/relationships/slide" Target="slide27.xml"/><Relationship Id="rId29" Type="http://schemas.openxmlformats.org/officeDocument/2006/relationships/slide" Target="slide32.xml"/><Relationship Id="rId1" Type="http://schemas.openxmlformats.org/officeDocument/2006/relationships/slideLayout" Target="../slideLayouts/slideLayout7.xml"/><Relationship Id="rId6" Type="http://schemas.openxmlformats.org/officeDocument/2006/relationships/slide" Target="slide10.xml"/><Relationship Id="rId11" Type="http://schemas.openxmlformats.org/officeDocument/2006/relationships/slide" Target="slide40.xml"/><Relationship Id="rId24" Type="http://schemas.openxmlformats.org/officeDocument/2006/relationships/slide" Target="slide54.xml"/><Relationship Id="rId32" Type="http://schemas.openxmlformats.org/officeDocument/2006/relationships/slide" Target="slide18.xml"/><Relationship Id="rId37" Type="http://schemas.openxmlformats.org/officeDocument/2006/relationships/slide" Target="slide12.xml"/><Relationship Id="rId40" Type="http://schemas.openxmlformats.org/officeDocument/2006/relationships/slide" Target="slide21.xml"/><Relationship Id="rId5" Type="http://schemas.openxmlformats.org/officeDocument/2006/relationships/image" Target="../media/image1.jpeg"/><Relationship Id="rId15" Type="http://schemas.openxmlformats.org/officeDocument/2006/relationships/slide" Target="slide46.xml"/><Relationship Id="rId23" Type="http://schemas.openxmlformats.org/officeDocument/2006/relationships/slide" Target="slide23.xml"/><Relationship Id="rId28" Type="http://schemas.openxmlformats.org/officeDocument/2006/relationships/slide" Target="slide28.xml"/><Relationship Id="rId36" Type="http://schemas.openxmlformats.org/officeDocument/2006/relationships/slide" Target="slide9.xml"/><Relationship Id="rId10" Type="http://schemas.openxmlformats.org/officeDocument/2006/relationships/slide" Target="slide35.xml"/><Relationship Id="rId19" Type="http://schemas.openxmlformats.org/officeDocument/2006/relationships/slide" Target="slide30.xml"/><Relationship Id="rId31" Type="http://schemas.openxmlformats.org/officeDocument/2006/relationships/slide" Target="slide34.xml"/><Relationship Id="rId4" Type="http://schemas.openxmlformats.org/officeDocument/2006/relationships/slide" Target="slide50.xml"/><Relationship Id="rId9" Type="http://schemas.openxmlformats.org/officeDocument/2006/relationships/slide" Target="slide33.xml"/><Relationship Id="rId14" Type="http://schemas.openxmlformats.org/officeDocument/2006/relationships/slide" Target="slide44.xml"/><Relationship Id="rId22" Type="http://schemas.openxmlformats.org/officeDocument/2006/relationships/slide" Target="slide52.xml"/><Relationship Id="rId27" Type="http://schemas.openxmlformats.org/officeDocument/2006/relationships/slide" Target="slide29.xml"/><Relationship Id="rId30" Type="http://schemas.openxmlformats.org/officeDocument/2006/relationships/slide" Target="slide15.xml"/><Relationship Id="rId35" Type="http://schemas.openxmlformats.org/officeDocument/2006/relationships/slide" Target="slide19.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slide" Target="slide4.xml"/><Relationship Id="rId4"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txBox="1">
            <a:spLocks noChangeArrowheads="1"/>
          </p:cNvSpPr>
          <p:nvPr/>
        </p:nvSpPr>
        <p:spPr bwMode="auto">
          <a:xfrm>
            <a:off x="619125" y="1885950"/>
            <a:ext cx="7772400" cy="2419350"/>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5400" dirty="0" smtClean="0"/>
              <a:t>ACG Electronics</a:t>
            </a:r>
          </a:p>
          <a:p>
            <a:pPr algn="ctr" eaLnBrk="1" hangingPunct="1"/>
            <a:r>
              <a:rPr lang="en-US" sz="5400" dirty="0" err="1" smtClean="0"/>
              <a:t>Swimlane</a:t>
            </a:r>
            <a:endParaRPr lang="en-US" sz="5400" dirty="0"/>
          </a:p>
          <a:p>
            <a:pPr algn="ctr" eaLnBrk="1" hangingPunct="1"/>
            <a:r>
              <a:rPr lang="en-US" sz="3200" dirty="0" smtClean="0"/>
              <a:t>(Common Development Process)</a:t>
            </a:r>
          </a:p>
        </p:txBody>
      </p:sp>
      <p:sp>
        <p:nvSpPr>
          <p:cNvPr id="4" name="TextBox 3"/>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27"/>
          <p:cNvGrpSpPr>
            <a:grpSpLocks/>
          </p:cNvGrpSpPr>
          <p:nvPr/>
        </p:nvGrpSpPr>
        <p:grpSpPr bwMode="auto">
          <a:xfrm>
            <a:off x="6248400" y="2341563"/>
            <a:ext cx="2819400" cy="2497138"/>
            <a:chOff x="3744" y="1536"/>
            <a:chExt cx="1776" cy="1104"/>
          </a:xfrm>
        </p:grpSpPr>
        <p:sp>
          <p:nvSpPr>
            <p:cNvPr id="18459" name="Line 11"/>
            <p:cNvSpPr>
              <a:spLocks noChangeShapeType="1"/>
            </p:cNvSpPr>
            <p:nvPr/>
          </p:nvSpPr>
          <p:spPr bwMode="auto">
            <a:xfrm>
              <a:off x="3840" y="1536"/>
              <a:ext cx="13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60" name="Line 12"/>
            <p:cNvSpPr>
              <a:spLocks noChangeShapeType="1"/>
            </p:cNvSpPr>
            <p:nvPr/>
          </p:nvSpPr>
          <p:spPr bwMode="auto">
            <a:xfrm>
              <a:off x="3744" y="2640"/>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61" name="Line 13"/>
            <p:cNvSpPr>
              <a:spLocks noChangeShapeType="1"/>
            </p:cNvSpPr>
            <p:nvPr/>
          </p:nvSpPr>
          <p:spPr bwMode="auto">
            <a:xfrm>
              <a:off x="5232" y="1536"/>
              <a:ext cx="288"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62" name="Line 14"/>
            <p:cNvSpPr>
              <a:spLocks noChangeShapeType="1"/>
            </p:cNvSpPr>
            <p:nvPr/>
          </p:nvSpPr>
          <p:spPr bwMode="auto">
            <a:xfrm flipH="1">
              <a:off x="5184" y="2064"/>
              <a:ext cx="336"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8435" name="Rectangle 20"/>
          <p:cNvSpPr>
            <a:spLocks noChangeArrowheads="1"/>
          </p:cNvSpPr>
          <p:nvPr/>
        </p:nvSpPr>
        <p:spPr bwMode="auto">
          <a:xfrm>
            <a:off x="2667000" y="2165350"/>
            <a:ext cx="3733800" cy="2917825"/>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endParaRPr lang="en-US" sz="900"/>
          </a:p>
        </p:txBody>
      </p:sp>
      <p:sp>
        <p:nvSpPr>
          <p:cNvPr id="18436" name="Rectangle 2"/>
          <p:cNvSpPr>
            <a:spLocks noChangeArrowheads="1"/>
          </p:cNvSpPr>
          <p:nvPr/>
        </p:nvSpPr>
        <p:spPr bwMode="auto">
          <a:xfrm>
            <a:off x="6248400" y="12954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5" name="Rectangle 3"/>
          <p:cNvSpPr>
            <a:spLocks noChangeArrowheads="1"/>
          </p:cNvSpPr>
          <p:nvPr/>
        </p:nvSpPr>
        <p:spPr bwMode="auto">
          <a:xfrm>
            <a:off x="3581400" y="1295400"/>
            <a:ext cx="1524000" cy="381000"/>
          </a:xfrm>
          <a:prstGeom prst="rect">
            <a:avLst/>
          </a:prstGeom>
          <a:solidFill>
            <a:schemeClr val="bg2">
              <a:lumMod val="60000"/>
              <a:lumOff val="40000"/>
            </a:schemeClr>
          </a:solidFill>
          <a:ln w="9525">
            <a:solidFill>
              <a:schemeClr val="tx1"/>
            </a:solidFill>
            <a:miter lim="800000"/>
            <a:headEnd/>
            <a:tailEnd/>
          </a:ln>
          <a:effectLst/>
        </p:spPr>
        <p:txBody>
          <a:bodyPr wrap="none" anchor="ctr"/>
          <a:lstStyle/>
          <a:p>
            <a:pPr>
              <a:defRPr/>
            </a:pPr>
            <a:endParaRPr lang="en-US" dirty="0">
              <a:latin typeface="Arial" pitchFamily="34" charset="0"/>
            </a:endParaRPr>
          </a:p>
        </p:txBody>
      </p:sp>
      <p:sp>
        <p:nvSpPr>
          <p:cNvPr id="15366" name="Rectangle 4"/>
          <p:cNvSpPr>
            <a:spLocks noChangeArrowheads="1"/>
          </p:cNvSpPr>
          <p:nvPr/>
        </p:nvSpPr>
        <p:spPr bwMode="auto">
          <a:xfrm>
            <a:off x="762000" y="1295400"/>
            <a:ext cx="1066800" cy="381000"/>
          </a:xfrm>
          <a:prstGeom prst="rect">
            <a:avLst/>
          </a:prstGeom>
          <a:solidFill>
            <a:schemeClr val="bg2">
              <a:lumMod val="60000"/>
              <a:lumOff val="40000"/>
            </a:schemeClr>
          </a:solidFill>
          <a:ln w="9525">
            <a:solidFill>
              <a:schemeClr val="tx1"/>
            </a:solidFill>
            <a:miter lim="800000"/>
            <a:headEnd/>
            <a:tailEnd/>
          </a:ln>
          <a:effectLst/>
        </p:spPr>
        <p:txBody>
          <a:bodyPr wrap="none" anchor="ctr"/>
          <a:lstStyle/>
          <a:p>
            <a:pPr>
              <a:defRPr/>
            </a:pPr>
            <a:endParaRPr lang="en-US" dirty="0">
              <a:latin typeface="Arial" pitchFamily="34" charset="0"/>
            </a:endParaRPr>
          </a:p>
        </p:txBody>
      </p:sp>
      <p:sp>
        <p:nvSpPr>
          <p:cNvPr id="18439" name="Text Box 9"/>
          <p:cNvSpPr txBox="1">
            <a:spLocks noChangeArrowheads="1"/>
          </p:cNvSpPr>
          <p:nvPr/>
        </p:nvSpPr>
        <p:spPr bwMode="auto">
          <a:xfrm>
            <a:off x="260350" y="2405063"/>
            <a:ext cx="2438400" cy="2032000"/>
          </a:xfrm>
          <a:prstGeom prst="rect">
            <a:avLst/>
          </a:prstGeom>
          <a:noFill/>
          <a:ln>
            <a:noFill/>
          </a:ln>
          <a:effectLst/>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dirty="0"/>
              <a:t>Requirements</a:t>
            </a:r>
          </a:p>
          <a:p>
            <a:pPr eaLnBrk="1" hangingPunct="1"/>
            <a:r>
              <a:rPr lang="en-US" sz="900" b="0" dirty="0"/>
              <a:t>Box HRD including envelope</a:t>
            </a:r>
          </a:p>
          <a:p>
            <a:pPr eaLnBrk="1" hangingPunct="1"/>
            <a:r>
              <a:rPr lang="en-US" sz="900" b="0" dirty="0"/>
              <a:t>Mission Profiles</a:t>
            </a:r>
          </a:p>
          <a:p>
            <a:pPr eaLnBrk="1" hangingPunct="1"/>
            <a:r>
              <a:rPr lang="en-US" sz="900" b="0" dirty="0"/>
              <a:t>Board Requirements – # and type of cards</a:t>
            </a:r>
          </a:p>
          <a:p>
            <a:pPr eaLnBrk="1" hangingPunct="1"/>
            <a:r>
              <a:rPr lang="en-US" sz="900" u="sng" dirty="0"/>
              <a:t>Plans</a:t>
            </a:r>
          </a:p>
          <a:p>
            <a:pPr eaLnBrk="1" hangingPunct="1"/>
            <a:r>
              <a:rPr lang="en-US" sz="900" b="0" dirty="0"/>
              <a:t>High voltage control plan</a:t>
            </a:r>
          </a:p>
          <a:p>
            <a:pPr eaLnBrk="1" hangingPunct="1"/>
            <a:r>
              <a:rPr lang="en-US" sz="900" b="0" dirty="0"/>
              <a:t>Risk mitigation plan</a:t>
            </a:r>
          </a:p>
          <a:p>
            <a:pPr eaLnBrk="1" hangingPunct="1"/>
            <a:r>
              <a:rPr lang="en-US" sz="900" b="0" dirty="0"/>
              <a:t>Grounding approach</a:t>
            </a:r>
          </a:p>
          <a:p>
            <a:pPr eaLnBrk="1" hangingPunct="1"/>
            <a:r>
              <a:rPr lang="en-US" sz="900" b="0" dirty="0"/>
              <a:t>Program IMS &amp; ETCs</a:t>
            </a:r>
          </a:p>
          <a:p>
            <a:pPr eaLnBrk="1" hangingPunct="1"/>
            <a:r>
              <a:rPr lang="en-US" sz="900" u="sng" dirty="0"/>
              <a:t>Guidelines</a:t>
            </a:r>
          </a:p>
          <a:p>
            <a:pPr eaLnBrk="1" hangingPunct="1"/>
            <a:r>
              <a:rPr lang="en-US" sz="900" b="0" dirty="0"/>
              <a:t>Board BOM as available</a:t>
            </a:r>
          </a:p>
          <a:p>
            <a:pPr eaLnBrk="1" hangingPunct="1"/>
            <a:r>
              <a:rPr lang="en-US" sz="900" b="0" dirty="0"/>
              <a:t>Board Power / Area Estimates</a:t>
            </a:r>
          </a:p>
          <a:p>
            <a:pPr eaLnBrk="1" hangingPunct="1"/>
            <a:r>
              <a:rPr lang="en-US" sz="900" b="0" dirty="0"/>
              <a:t>Platform Functional Elements (info only)</a:t>
            </a:r>
          </a:p>
          <a:p>
            <a:pPr eaLnBrk="1" hangingPunct="1"/>
            <a:r>
              <a:rPr lang="en-US" sz="900" b="0" dirty="0"/>
              <a:t>DTC targets and DFMAT plans</a:t>
            </a:r>
          </a:p>
        </p:txBody>
      </p:sp>
      <p:grpSp>
        <p:nvGrpSpPr>
          <p:cNvPr id="18440" name="Group 28"/>
          <p:cNvGrpSpPr>
            <a:grpSpLocks/>
          </p:cNvGrpSpPr>
          <p:nvPr/>
        </p:nvGrpSpPr>
        <p:grpSpPr bwMode="auto">
          <a:xfrm>
            <a:off x="228600" y="2417763"/>
            <a:ext cx="2438400" cy="1981200"/>
            <a:chOff x="144" y="1488"/>
            <a:chExt cx="1536" cy="1152"/>
          </a:xfrm>
        </p:grpSpPr>
        <p:sp>
          <p:nvSpPr>
            <p:cNvPr id="18454" name="Line 5"/>
            <p:cNvSpPr>
              <a:spLocks noChangeShapeType="1"/>
            </p:cNvSpPr>
            <p:nvPr/>
          </p:nvSpPr>
          <p:spPr bwMode="auto">
            <a:xfrm>
              <a:off x="144" y="1488"/>
              <a:ext cx="12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5" name="Line 6"/>
            <p:cNvSpPr>
              <a:spLocks noChangeShapeType="1"/>
            </p:cNvSpPr>
            <p:nvPr/>
          </p:nvSpPr>
          <p:spPr bwMode="auto">
            <a:xfrm>
              <a:off x="144" y="2640"/>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6" name="Line 7"/>
            <p:cNvSpPr>
              <a:spLocks noChangeShapeType="1"/>
            </p:cNvSpPr>
            <p:nvPr/>
          </p:nvSpPr>
          <p:spPr bwMode="auto">
            <a:xfrm>
              <a:off x="1440" y="1488"/>
              <a:ext cx="24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7" name="Line 8"/>
            <p:cNvSpPr>
              <a:spLocks noChangeShapeType="1"/>
            </p:cNvSpPr>
            <p:nvPr/>
          </p:nvSpPr>
          <p:spPr bwMode="auto">
            <a:xfrm flipV="1">
              <a:off x="1344" y="2112"/>
              <a:ext cx="336"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8" name="Line 10"/>
            <p:cNvSpPr>
              <a:spLocks noChangeShapeType="1"/>
            </p:cNvSpPr>
            <p:nvPr/>
          </p:nvSpPr>
          <p:spPr bwMode="auto">
            <a:xfrm>
              <a:off x="144" y="1488"/>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8441" name="Text Box 15"/>
          <p:cNvSpPr txBox="1">
            <a:spLocks noChangeArrowheads="1"/>
          </p:cNvSpPr>
          <p:nvPr/>
        </p:nvSpPr>
        <p:spPr bwMode="auto">
          <a:xfrm>
            <a:off x="914400" y="12954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18442" name="Text Box 16"/>
          <p:cNvSpPr txBox="1">
            <a:spLocks noChangeArrowheads="1"/>
          </p:cNvSpPr>
          <p:nvPr/>
        </p:nvSpPr>
        <p:spPr bwMode="auto">
          <a:xfrm>
            <a:off x="3657600" y="12954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15371" name="Text Box 17"/>
          <p:cNvSpPr txBox="1">
            <a:spLocks noChangeArrowheads="1"/>
          </p:cNvSpPr>
          <p:nvPr/>
        </p:nvSpPr>
        <p:spPr bwMode="auto">
          <a:xfrm>
            <a:off x="6248400" y="1295400"/>
            <a:ext cx="1441450" cy="366713"/>
          </a:xfrm>
          <a:prstGeom prst="rect">
            <a:avLst/>
          </a:prstGeom>
          <a:solidFill>
            <a:schemeClr val="bg2">
              <a:lumMod val="60000"/>
              <a:lumOff val="40000"/>
            </a:schemeClr>
          </a:solidFill>
          <a:ln>
            <a:noFill/>
          </a:ln>
          <a:effec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defRPr/>
            </a:pPr>
            <a:r>
              <a:rPr lang="en-US" b="0" dirty="0" smtClean="0"/>
              <a:t>Deliverables</a:t>
            </a:r>
          </a:p>
        </p:txBody>
      </p:sp>
      <p:sp>
        <p:nvSpPr>
          <p:cNvPr id="18444" name="Text Box 19"/>
          <p:cNvSpPr txBox="1">
            <a:spLocks noChangeArrowheads="1"/>
          </p:cNvSpPr>
          <p:nvPr/>
        </p:nvSpPr>
        <p:spPr bwMode="auto">
          <a:xfrm>
            <a:off x="3276600" y="5334000"/>
            <a:ext cx="2286000"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(740 hours)</a:t>
            </a:r>
            <a:endParaRPr lang="en-US" sz="1200" b="0"/>
          </a:p>
          <a:p>
            <a:pPr eaLnBrk="1" hangingPunct="1"/>
            <a:r>
              <a:rPr lang="en-US" sz="1200" b="0"/>
              <a:t>PACT (740)</a:t>
            </a:r>
          </a:p>
        </p:txBody>
      </p:sp>
      <p:sp>
        <p:nvSpPr>
          <p:cNvPr id="18445" name="Text Box 21"/>
          <p:cNvSpPr txBox="1">
            <a:spLocks noChangeArrowheads="1"/>
          </p:cNvSpPr>
          <p:nvPr/>
        </p:nvSpPr>
        <p:spPr bwMode="auto">
          <a:xfrm>
            <a:off x="2698750" y="2273146"/>
            <a:ext cx="3733800"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dirty="0"/>
              <a:t>Design/Analysis</a:t>
            </a:r>
          </a:p>
          <a:p>
            <a:pPr eaLnBrk="1" hangingPunct="1"/>
            <a:r>
              <a:rPr lang="en-US" sz="900" b="0" dirty="0"/>
              <a:t>Perform Packaging Design trades (60)</a:t>
            </a:r>
          </a:p>
          <a:p>
            <a:pPr eaLnBrk="1" hangingPunct="1"/>
            <a:r>
              <a:rPr lang="en-US" sz="900" b="0" dirty="0"/>
              <a:t>Generate preliminary Box volume and weight estimates (60)</a:t>
            </a:r>
          </a:p>
          <a:p>
            <a:pPr eaLnBrk="1" hangingPunct="1"/>
            <a:r>
              <a:rPr lang="en-US" sz="900" b="0" dirty="0"/>
              <a:t>Generate Source Control Drawings (80)</a:t>
            </a:r>
          </a:p>
          <a:p>
            <a:pPr eaLnBrk="1" hangingPunct="1"/>
            <a:r>
              <a:rPr lang="en-US" sz="900" b="0" dirty="0"/>
              <a:t>Define Library models (connectors / or standard material) (40)</a:t>
            </a:r>
          </a:p>
          <a:p>
            <a:pPr eaLnBrk="1" hangingPunct="1"/>
            <a:r>
              <a:rPr lang="en-US" sz="900" b="0" dirty="0"/>
              <a:t>Generate BOM, DTC and Obsolescence report (connectors, screws,</a:t>
            </a:r>
          </a:p>
          <a:p>
            <a:pPr eaLnBrk="1" hangingPunct="1"/>
            <a:r>
              <a:rPr lang="en-US" sz="900" b="0" dirty="0"/>
              <a:t>   long lead Items) (80)</a:t>
            </a:r>
          </a:p>
          <a:p>
            <a:pPr eaLnBrk="1" hangingPunct="1"/>
            <a:r>
              <a:rPr lang="en-US" sz="900" b="0" dirty="0"/>
              <a:t>Generate drawing tree (20)</a:t>
            </a:r>
          </a:p>
          <a:p>
            <a:pPr eaLnBrk="1" hangingPunct="1"/>
            <a:r>
              <a:rPr lang="en-US" sz="900" b="0" dirty="0"/>
              <a:t>Prepare preliminary 3D model (80)</a:t>
            </a:r>
          </a:p>
          <a:p>
            <a:pPr eaLnBrk="1" hangingPunct="1"/>
            <a:r>
              <a:rPr lang="en-US" sz="900" b="0" dirty="0"/>
              <a:t>Perform Preliminary Design Analysis / simulation –Thermal, Vibe,</a:t>
            </a:r>
          </a:p>
          <a:p>
            <a:pPr eaLnBrk="1" hangingPunct="1"/>
            <a:r>
              <a:rPr lang="en-US" sz="900" b="0" dirty="0"/>
              <a:t>   fatigue, tolerance stack-up (120)</a:t>
            </a:r>
          </a:p>
          <a:p>
            <a:pPr eaLnBrk="1" hangingPunct="1"/>
            <a:r>
              <a:rPr lang="en-US" sz="900" b="0" dirty="0"/>
              <a:t>Generate DFMAT concept (20)</a:t>
            </a:r>
          </a:p>
          <a:p>
            <a:pPr eaLnBrk="1" hangingPunct="1"/>
            <a:r>
              <a:rPr lang="en-US" sz="900" b="0" dirty="0"/>
              <a:t>Support high voltage and separation rules (20)</a:t>
            </a:r>
          </a:p>
          <a:p>
            <a:pPr eaLnBrk="1" hangingPunct="1"/>
            <a:r>
              <a:rPr lang="en-US" sz="900" u="sng" dirty="0"/>
              <a:t>Reviews and other support</a:t>
            </a:r>
          </a:p>
          <a:p>
            <a:pPr eaLnBrk="1" hangingPunct="1"/>
            <a:r>
              <a:rPr lang="en-US" sz="900" b="0" dirty="0"/>
              <a:t>Perform Peer Review with SMEs (40)</a:t>
            </a:r>
          </a:p>
          <a:p>
            <a:pPr eaLnBrk="1" hangingPunct="1"/>
            <a:r>
              <a:rPr lang="en-US" sz="900" b="0" dirty="0"/>
              <a:t>Prototype / Risk mitigation plan and testing (40)</a:t>
            </a:r>
          </a:p>
          <a:p>
            <a:pPr eaLnBrk="1" hangingPunct="1"/>
            <a:r>
              <a:rPr lang="en-US" sz="900" b="0" dirty="0"/>
              <a:t>Support Test equipment requirement doc for development testing (20)</a:t>
            </a:r>
          </a:p>
          <a:p>
            <a:pPr eaLnBrk="1" hangingPunct="1"/>
            <a:r>
              <a:rPr lang="en-US" sz="900" b="0" dirty="0"/>
              <a:t>Prepare PDR package (60)</a:t>
            </a:r>
          </a:p>
          <a:p>
            <a:pPr eaLnBrk="1" hangingPunct="1"/>
            <a:endParaRPr lang="en-US" sz="900" b="0" dirty="0"/>
          </a:p>
          <a:p>
            <a:pPr eaLnBrk="1" hangingPunct="1"/>
            <a:endParaRPr lang="en-US" sz="900" b="0" dirty="0"/>
          </a:p>
          <a:p>
            <a:pPr eaLnBrk="1" hangingPunct="1"/>
            <a:endParaRPr lang="en-US" sz="900" u="sng" dirty="0"/>
          </a:p>
        </p:txBody>
      </p:sp>
      <p:sp>
        <p:nvSpPr>
          <p:cNvPr id="18446" name="Rectangle 28"/>
          <p:cNvSpPr>
            <a:spLocks noChangeArrowheads="1"/>
          </p:cNvSpPr>
          <p:nvPr/>
        </p:nvSpPr>
        <p:spPr bwMode="auto">
          <a:xfrm>
            <a:off x="6400800" y="2412950"/>
            <a:ext cx="2284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Tx/>
              <a:buAutoNum type="arabicPeriod"/>
            </a:pPr>
            <a:r>
              <a:rPr lang="en-US" sz="800" b="0" dirty="0">
                <a:cs typeface="Times New Roman" pitchFamily="18" charset="0"/>
              </a:rPr>
              <a:t>Requirements – Box Level </a:t>
            </a:r>
          </a:p>
          <a:p>
            <a:pPr lvl="1" eaLnBrk="0" hangingPunct="0"/>
            <a:r>
              <a:rPr lang="en-US" sz="800" b="0" dirty="0">
                <a:cs typeface="Times New Roman" pitchFamily="18" charset="0"/>
              </a:rPr>
              <a:t>requirements check list – clear case</a:t>
            </a:r>
            <a:endParaRPr lang="en-US" sz="800" b="0" dirty="0"/>
          </a:p>
          <a:p>
            <a:pPr eaLnBrk="0" hangingPunct="0">
              <a:buFontTx/>
              <a:buAutoNum type="arabicPeriod"/>
            </a:pPr>
            <a:r>
              <a:rPr lang="en-US" sz="800" b="0" dirty="0">
                <a:cs typeface="Times New Roman" pitchFamily="18" charset="0"/>
              </a:rPr>
              <a:t>Trade Study – if </a:t>
            </a:r>
            <a:r>
              <a:rPr lang="en-US" sz="800" b="0" dirty="0" smtClean="0">
                <a:cs typeface="Times New Roman" pitchFamily="18" charset="0"/>
              </a:rPr>
              <a:t>needed Project Memo</a:t>
            </a:r>
            <a:endParaRPr lang="en-US" sz="800" b="0" dirty="0"/>
          </a:p>
          <a:p>
            <a:pPr eaLnBrk="0" hangingPunct="0">
              <a:buFontTx/>
              <a:buAutoNum type="arabicPeriod"/>
            </a:pPr>
            <a:r>
              <a:rPr lang="en-US" sz="800" b="0" dirty="0">
                <a:cs typeface="Times New Roman" pitchFamily="18" charset="0"/>
              </a:rPr>
              <a:t>BOM </a:t>
            </a:r>
            <a:r>
              <a:rPr lang="en-US" sz="800" b="0" dirty="0" smtClean="0">
                <a:cs typeface="Times New Roman" pitchFamily="18" charset="0"/>
              </a:rPr>
              <a:t>(</a:t>
            </a:r>
            <a:r>
              <a:rPr lang="en-US" sz="800" b="0" dirty="0">
                <a:cs typeface="Times New Roman" pitchFamily="18" charset="0"/>
              </a:rPr>
              <a:t>E release – if needed for prototype) </a:t>
            </a:r>
            <a:endParaRPr lang="en-US" sz="800" b="0" dirty="0"/>
          </a:p>
          <a:p>
            <a:pPr eaLnBrk="0" hangingPunct="0">
              <a:buFontTx/>
              <a:buAutoNum type="arabicPeriod"/>
            </a:pPr>
            <a:r>
              <a:rPr lang="en-US" sz="800" b="0" dirty="0">
                <a:cs typeface="Times New Roman" pitchFamily="18" charset="0"/>
              </a:rPr>
              <a:t>ABOM – long lead items if needed</a:t>
            </a:r>
          </a:p>
          <a:p>
            <a:pPr lvl="1" eaLnBrk="0" hangingPunct="0"/>
            <a:r>
              <a:rPr lang="en-US" sz="800" b="0" dirty="0">
                <a:cs typeface="Times New Roman" pitchFamily="18" charset="0"/>
              </a:rPr>
              <a:t> project memo or spread sheet</a:t>
            </a:r>
            <a:endParaRPr lang="en-US" sz="800" b="0" dirty="0"/>
          </a:p>
          <a:p>
            <a:pPr eaLnBrk="0" hangingPunct="0">
              <a:buFontTx/>
              <a:buAutoNum type="arabicPeriod"/>
            </a:pPr>
            <a:r>
              <a:rPr lang="en-US" sz="800" b="0" dirty="0">
                <a:cs typeface="Times New Roman" pitchFamily="18" charset="0"/>
              </a:rPr>
              <a:t>Packaging - Preliminary 3D CAD model </a:t>
            </a:r>
          </a:p>
          <a:p>
            <a:pPr lvl="1" eaLnBrk="0" hangingPunct="0"/>
            <a:r>
              <a:rPr lang="en-US" sz="800" b="0" dirty="0">
                <a:cs typeface="Times New Roman" pitchFamily="18" charset="0"/>
              </a:rPr>
              <a:t>(no release)</a:t>
            </a:r>
            <a:endParaRPr lang="en-US" sz="800" b="0" dirty="0"/>
          </a:p>
          <a:p>
            <a:pPr eaLnBrk="0" hangingPunct="0">
              <a:buFontTx/>
              <a:buAutoNum type="arabicPeriod"/>
            </a:pPr>
            <a:r>
              <a:rPr lang="en-US" sz="800" b="0" dirty="0">
                <a:cs typeface="Times New Roman" pitchFamily="18" charset="0"/>
              </a:rPr>
              <a:t>Packaging - Preliminary board DXF to CAD </a:t>
            </a:r>
          </a:p>
          <a:p>
            <a:pPr lvl="1" eaLnBrk="0" hangingPunct="0"/>
            <a:r>
              <a:rPr lang="en-US" sz="800" b="0" dirty="0">
                <a:cs typeface="Times New Roman" pitchFamily="18" charset="0"/>
              </a:rPr>
              <a:t>(no release) </a:t>
            </a:r>
            <a:endParaRPr lang="en-US" sz="800" b="0" dirty="0"/>
          </a:p>
          <a:p>
            <a:pPr eaLnBrk="0" hangingPunct="0">
              <a:buFontTx/>
              <a:buAutoNum type="arabicPeriod"/>
            </a:pPr>
            <a:r>
              <a:rPr lang="en-US" sz="800" b="0" dirty="0">
                <a:cs typeface="Times New Roman" pitchFamily="18" charset="0"/>
              </a:rPr>
              <a:t>Packaging - Preliminary Assembly Drawing </a:t>
            </a:r>
          </a:p>
          <a:p>
            <a:pPr lvl="1" eaLnBrk="0" hangingPunct="0"/>
            <a:r>
              <a:rPr lang="en-US" sz="800" b="0" dirty="0">
                <a:cs typeface="Times New Roman" pitchFamily="18" charset="0"/>
              </a:rPr>
              <a:t>(E release)</a:t>
            </a:r>
            <a:endParaRPr lang="en-US" sz="800" b="0" dirty="0"/>
          </a:p>
          <a:p>
            <a:pPr eaLnBrk="0" hangingPunct="0">
              <a:buFontTx/>
              <a:buAutoNum type="arabicPeriod"/>
            </a:pPr>
            <a:r>
              <a:rPr lang="en-US" sz="800" b="0" dirty="0">
                <a:cs typeface="Times New Roman" pitchFamily="18" charset="0"/>
              </a:rPr>
              <a:t>Packaging - Peer Review with </a:t>
            </a:r>
            <a:r>
              <a:rPr lang="en-US" sz="800" b="0" dirty="0" smtClean="0">
                <a:cs typeface="Times New Roman" pitchFamily="18" charset="0"/>
              </a:rPr>
              <a:t>SME</a:t>
            </a:r>
          </a:p>
          <a:p>
            <a:pPr eaLnBrk="0" hangingPunct="0"/>
            <a:r>
              <a:rPr lang="en-US" sz="800" b="0" dirty="0" smtClean="0">
                <a:cs typeface="Times New Roman" pitchFamily="18" charset="0"/>
              </a:rPr>
              <a:t>   project memo</a:t>
            </a:r>
          </a:p>
          <a:p>
            <a:pPr eaLnBrk="0" hangingPunct="0"/>
            <a:r>
              <a:rPr lang="en-US" sz="800" b="0" dirty="0" smtClean="0">
                <a:cs typeface="Times New Roman" pitchFamily="18" charset="0"/>
              </a:rPr>
              <a:t>9. Preliminary Design analysis / Simulation </a:t>
            </a:r>
          </a:p>
          <a:p>
            <a:pPr eaLnBrk="0" hangingPunct="0"/>
            <a:r>
              <a:rPr lang="en-US" sz="800" b="0" dirty="0">
                <a:cs typeface="Times New Roman" pitchFamily="18" charset="0"/>
              </a:rPr>
              <a:t> </a:t>
            </a:r>
            <a:r>
              <a:rPr lang="en-US" sz="800" b="0" dirty="0" smtClean="0">
                <a:cs typeface="Times New Roman" pitchFamily="18" charset="0"/>
              </a:rPr>
              <a:t>   - Thermal, </a:t>
            </a:r>
            <a:r>
              <a:rPr lang="en-US" sz="800" b="0" dirty="0" err="1" smtClean="0">
                <a:cs typeface="Times New Roman" pitchFamily="18" charset="0"/>
              </a:rPr>
              <a:t>Vib</a:t>
            </a:r>
            <a:r>
              <a:rPr lang="en-US" sz="800" b="0" dirty="0" smtClean="0">
                <a:cs typeface="Times New Roman" pitchFamily="18" charset="0"/>
              </a:rPr>
              <a:t>, Fatigue, Tolerance stack up</a:t>
            </a:r>
            <a:endParaRPr lang="en-US" sz="800" b="0" dirty="0"/>
          </a:p>
          <a:p>
            <a:pPr eaLnBrk="0" hangingPunct="0"/>
            <a:r>
              <a:rPr lang="en-US" sz="800" b="0" dirty="0" smtClean="0">
                <a:cs typeface="Times New Roman" pitchFamily="18" charset="0"/>
              </a:rPr>
              <a:t>10. PDR </a:t>
            </a:r>
            <a:r>
              <a:rPr lang="en-US" sz="800" b="0" dirty="0">
                <a:cs typeface="Times New Roman" pitchFamily="18" charset="0"/>
              </a:rPr>
              <a:t>review package – as </a:t>
            </a:r>
            <a:r>
              <a:rPr lang="en-US" sz="800" b="0" dirty="0" smtClean="0">
                <a:cs typeface="Times New Roman" pitchFamily="18" charset="0"/>
              </a:rPr>
              <a:t>required</a:t>
            </a:r>
          </a:p>
          <a:p>
            <a:pPr eaLnBrk="0" hangingPunct="0"/>
            <a:r>
              <a:rPr lang="en-US" sz="800" b="0" dirty="0" smtClean="0">
                <a:cs typeface="Times New Roman" pitchFamily="18" charset="0"/>
              </a:rPr>
              <a:t>11.PDR PACT checklists</a:t>
            </a:r>
            <a:endParaRPr lang="en-US" sz="800" b="0" dirty="0"/>
          </a:p>
        </p:txBody>
      </p:sp>
      <p:sp>
        <p:nvSpPr>
          <p:cNvPr id="18447" name="Rectangle 2"/>
          <p:cNvSpPr>
            <a:spLocks noChangeArrowheads="1"/>
          </p:cNvSpPr>
          <p:nvPr/>
        </p:nvSpPr>
        <p:spPr bwMode="auto">
          <a:xfrm>
            <a:off x="2057400" y="381000"/>
            <a:ext cx="5486400"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8448" name="Rectangle 6"/>
          <p:cNvSpPr>
            <a:spLocks noChangeArrowheads="1"/>
          </p:cNvSpPr>
          <p:nvPr/>
        </p:nvSpPr>
        <p:spPr bwMode="auto">
          <a:xfrm>
            <a:off x="1905000" y="3048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sz="2000" b="0">
                <a:solidFill>
                  <a:schemeClr val="tx2"/>
                </a:solidFill>
              </a:rPr>
              <a:t>Qual Test Work Package</a:t>
            </a:r>
          </a:p>
        </p:txBody>
      </p:sp>
      <p:sp>
        <p:nvSpPr>
          <p:cNvPr id="15377" name="Rectangle 26"/>
          <p:cNvSpPr>
            <a:spLocks noChangeArrowheads="1"/>
          </p:cNvSpPr>
          <p:nvPr/>
        </p:nvSpPr>
        <p:spPr bwMode="auto">
          <a:xfrm>
            <a:off x="1981200" y="304800"/>
            <a:ext cx="5486400" cy="457200"/>
          </a:xfrm>
          <a:prstGeom prst="rect">
            <a:avLst/>
          </a:prstGeom>
          <a:solidFill>
            <a:schemeClr val="bg2">
              <a:lumMod val="60000"/>
              <a:lumOff val="40000"/>
            </a:schemeClr>
          </a:solidFill>
          <a:ln w="9525">
            <a:solidFill>
              <a:srgbClr val="000000"/>
            </a:solidFill>
            <a:miter lim="800000"/>
            <a:headEnd/>
            <a:tailEnd/>
          </a:ln>
        </p:spPr>
        <p:txBody>
          <a:bodyPr/>
          <a:lstStyle/>
          <a:p>
            <a:pPr algn="ctr">
              <a:defRPr/>
            </a:pPr>
            <a:r>
              <a:rPr lang="en-US" sz="2000" b="0" dirty="0">
                <a:solidFill>
                  <a:schemeClr val="tx2"/>
                </a:solidFill>
                <a:latin typeface="Arial" pitchFamily="34" charset="0"/>
              </a:rPr>
              <a:t>Preliminary Design </a:t>
            </a:r>
            <a:r>
              <a:rPr lang="en-US" sz="2000" b="0" dirty="0" smtClean="0">
                <a:solidFill>
                  <a:schemeClr val="tx2"/>
                </a:solidFill>
                <a:latin typeface="Arial" pitchFamily="34" charset="0"/>
              </a:rPr>
              <a:t>– PACT </a:t>
            </a:r>
            <a:r>
              <a:rPr lang="en-US" sz="1400" b="0" dirty="0" smtClean="0">
                <a:solidFill>
                  <a:schemeClr val="tx2"/>
                </a:solidFill>
                <a:latin typeface="Arial" pitchFamily="34" charset="0"/>
              </a:rPr>
              <a:t>WP10</a:t>
            </a:r>
            <a:endParaRPr lang="en-US" sz="2000" b="0" dirty="0">
              <a:solidFill>
                <a:schemeClr val="tx2"/>
              </a:solidFill>
              <a:latin typeface="Arial" pitchFamily="34" charset="0"/>
            </a:endParaRPr>
          </a:p>
        </p:txBody>
      </p:sp>
      <p:sp>
        <p:nvSpPr>
          <p:cNvPr id="27" name="Action Button: Back or Previous 26">
            <a:hlinkClick r:id="rId4" action="ppaction://hlinksldjump" highlightClick="1"/>
          </p:cNvPr>
          <p:cNvSpPr/>
          <p:nvPr/>
        </p:nvSpPr>
        <p:spPr bwMode="auto">
          <a:xfrm>
            <a:off x="796925" y="5489575"/>
            <a:ext cx="574675" cy="520700"/>
          </a:xfrm>
          <a:prstGeom prst="actionButtonBackPrevious">
            <a:avLst/>
          </a:prstGeom>
          <a:solidFill>
            <a:schemeClr val="bg2">
              <a:lumMod val="60000"/>
              <a:lumOff val="40000"/>
            </a:schemeClr>
          </a:solidFill>
          <a:ln w="9525" cap="flat" cmpd="sng" algn="ctr">
            <a:solidFill>
              <a:schemeClr val="tx1"/>
            </a:solidFill>
            <a:prstDash val="solid"/>
            <a:round/>
            <a:headEnd type="none" w="med" len="med"/>
            <a:tailEnd type="none" w="med" len="med"/>
          </a:ln>
          <a:effectLst/>
          <a:extLst/>
        </p:spPr>
        <p:txBody>
          <a:bodyPr/>
          <a:lstStyle/>
          <a:p>
            <a:pPr>
              <a:defRPr/>
            </a:pPr>
            <a:endParaRPr lang="en-US" dirty="0"/>
          </a:p>
        </p:txBody>
      </p:sp>
      <p:sp>
        <p:nvSpPr>
          <p:cNvPr id="18451" name="TextBox 27"/>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29" name="Action Button: Forward or Next 28">
            <a:hlinkClick r:id="rId5" action="ppaction://hlinksldjump" highlightClick="1"/>
          </p:cNvPr>
          <p:cNvSpPr/>
          <p:nvPr/>
        </p:nvSpPr>
        <p:spPr bwMode="auto">
          <a:xfrm>
            <a:off x="7604125" y="5443538"/>
            <a:ext cx="509588" cy="566737"/>
          </a:xfrm>
          <a:prstGeom prst="actionButtonForwardNext">
            <a:avLst/>
          </a:prstGeom>
          <a:solidFill>
            <a:schemeClr val="accent3">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en-US" dirty="0"/>
          </a:p>
        </p:txBody>
      </p:sp>
      <p:sp>
        <p:nvSpPr>
          <p:cNvPr id="18453" name="TextBox 29"/>
          <p:cNvSpPr txBox="1">
            <a:spLocks noChangeArrowheads="1"/>
          </p:cNvSpPr>
          <p:nvPr/>
        </p:nvSpPr>
        <p:spPr bwMode="auto">
          <a:xfrm>
            <a:off x="7162800"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3" name="TextBox 32"/>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Phase 3 Exit Criteria</a:t>
            </a:r>
          </a:p>
        </p:txBody>
      </p:sp>
      <p:graphicFrame>
        <p:nvGraphicFramePr>
          <p:cNvPr id="20483" name="Content Placeholder 2"/>
          <p:cNvGraphicFramePr>
            <a:graphicFrameLocks noGrp="1" noChangeAspect="1"/>
          </p:cNvGraphicFramePr>
          <p:nvPr>
            <p:ph idx="1"/>
          </p:nvPr>
        </p:nvGraphicFramePr>
        <p:xfrm>
          <a:off x="430213" y="1257300"/>
          <a:ext cx="8207375" cy="5267325"/>
        </p:xfrm>
        <a:graphic>
          <a:graphicData uri="http://schemas.openxmlformats.org/presentationml/2006/ole">
            <mc:AlternateContent xmlns:mc="http://schemas.openxmlformats.org/markup-compatibility/2006">
              <mc:Choice xmlns:v="urn:schemas-microsoft-com:vml" Requires="v">
                <p:oleObj spid="_x0000_s20568" name="Visio" r:id="rId3" imgW="6095140" imgH="3911676" progId="Visio.Drawing.11">
                  <p:embed/>
                </p:oleObj>
              </mc:Choice>
              <mc:Fallback>
                <p:oleObj name="Visio" r:id="rId3" imgW="6095140" imgH="3911676" progId="Visio.Drawing.11">
                  <p:embed/>
                  <p:pic>
                    <p:nvPicPr>
                      <p:cNvPr id="0" name="Content Placeholder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213" y="1257300"/>
                        <a:ext cx="8207375" cy="526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TextBox 4"/>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0"/>
            <a:ext cx="8229600" cy="638175"/>
          </a:xfrm>
        </p:spPr>
        <p:txBody>
          <a:bodyPr/>
          <a:lstStyle/>
          <a:p>
            <a:r>
              <a:rPr lang="en-US" sz="3600" smtClean="0"/>
              <a:t>Phase 3 Exit Criteria</a:t>
            </a:r>
          </a:p>
        </p:txBody>
      </p:sp>
      <p:graphicFrame>
        <p:nvGraphicFramePr>
          <p:cNvPr id="21507" name="Content Placeholder 2"/>
          <p:cNvGraphicFramePr>
            <a:graphicFrameLocks noGrp="1" noChangeAspect="1"/>
          </p:cNvGraphicFramePr>
          <p:nvPr>
            <p:ph idx="1"/>
            <p:extLst>
              <p:ext uri="{D42A27DB-BD31-4B8C-83A1-F6EECF244321}">
                <p14:modId xmlns:p14="http://schemas.microsoft.com/office/powerpoint/2010/main" val="32068670"/>
              </p:ext>
            </p:extLst>
          </p:nvPr>
        </p:nvGraphicFramePr>
        <p:xfrm>
          <a:off x="33338" y="1157288"/>
          <a:ext cx="8847137" cy="4972050"/>
        </p:xfrm>
        <a:graphic>
          <a:graphicData uri="http://schemas.openxmlformats.org/presentationml/2006/ole">
            <mc:AlternateContent xmlns:mc="http://schemas.openxmlformats.org/markup-compatibility/2006">
              <mc:Choice xmlns:v="urn:schemas-microsoft-com:vml" Requires="v">
                <p:oleObj spid="_x0000_s21598" name="Macro-Enabled Template" r:id="rId3" imgW="11907763" imgH="6943000" progId="Word.DocumentMacroEnabled.12">
                  <p:embed/>
                </p:oleObj>
              </mc:Choice>
              <mc:Fallback>
                <p:oleObj name="Macro-Enabled Template" r:id="rId3" imgW="11907763" imgH="6943000" progId="Word.DocumentMacroEnabled.12">
                  <p:embed/>
                  <p:pic>
                    <p:nvPicPr>
                      <p:cNvPr id="0" name="Content Placeholder 2"/>
                      <p:cNvPicPr>
                        <a:picLocks noGrp="1" noChangeAspect="1" noChangeArrowheads="1"/>
                      </p:cNvPicPr>
                      <p:nvPr/>
                    </p:nvPicPr>
                    <p:blipFill>
                      <a:blip r:embed="rId4"/>
                      <a:srcRect/>
                      <a:stretch>
                        <a:fillRect/>
                      </a:stretch>
                    </p:blipFill>
                    <p:spPr bwMode="auto">
                      <a:xfrm>
                        <a:off x="33338" y="1157288"/>
                        <a:ext cx="8847137" cy="4972050"/>
                      </a:xfrm>
                      <a:prstGeom prst="rect">
                        <a:avLst/>
                      </a:prstGeom>
                      <a:noFill/>
                      <a:ln>
                        <a:noFill/>
                      </a:ln>
                      <a:extLst/>
                    </p:spPr>
                  </p:pic>
                </p:oleObj>
              </mc:Fallback>
            </mc:AlternateContent>
          </a:graphicData>
        </a:graphic>
      </p:graphicFrame>
      <p:sp>
        <p:nvSpPr>
          <p:cNvPr id="21508" name="Action Button: Back or Previous 2">
            <a:hlinkClick r:id="rId5" action="ppaction://hlinksldjump" highlightClick="1"/>
          </p:cNvPr>
          <p:cNvSpPr>
            <a:spLocks noChangeArrowheads="1"/>
          </p:cNvSpPr>
          <p:nvPr/>
        </p:nvSpPr>
        <p:spPr bwMode="auto">
          <a:xfrm>
            <a:off x="711200" y="6137275"/>
            <a:ext cx="574675" cy="520700"/>
          </a:xfrm>
          <a:prstGeom prst="actionButtonBackPrevious">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21509" name="TextBox 3"/>
          <p:cNvSpPr txBox="1">
            <a:spLocks noChangeArrowheads="1"/>
          </p:cNvSpPr>
          <p:nvPr/>
        </p:nvSpPr>
        <p:spPr bwMode="auto">
          <a:xfrm>
            <a:off x="1285875" y="619601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21510" name="Action Button: Forward or Next 2">
            <a:hlinkClick r:id="rId7" action="ppaction://hlinksldjump" highlightClick="1"/>
          </p:cNvPr>
          <p:cNvSpPr>
            <a:spLocks noChangeArrowheads="1"/>
          </p:cNvSpPr>
          <p:nvPr/>
        </p:nvSpPr>
        <p:spPr bwMode="auto">
          <a:xfrm>
            <a:off x="7604125" y="6076950"/>
            <a:ext cx="509588" cy="566738"/>
          </a:xfrm>
          <a:prstGeom prst="actionButtonForwardNext">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21511" name="TextBox 30"/>
          <p:cNvSpPr txBox="1">
            <a:spLocks noChangeArrowheads="1"/>
          </p:cNvSpPr>
          <p:nvPr/>
        </p:nvSpPr>
        <p:spPr bwMode="auto">
          <a:xfrm>
            <a:off x="6213475" y="6129338"/>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9" name="TextBox 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0"/>
            <a:ext cx="8229600" cy="638175"/>
          </a:xfrm>
        </p:spPr>
        <p:txBody>
          <a:bodyPr/>
          <a:lstStyle/>
          <a:p>
            <a:r>
              <a:rPr lang="en-US" sz="3600" smtClean="0"/>
              <a:t>Phase 3 Exit Criteria</a:t>
            </a:r>
          </a:p>
        </p:txBody>
      </p:sp>
      <p:graphicFrame>
        <p:nvGraphicFramePr>
          <p:cNvPr id="22531" name="Content Placeholder 2"/>
          <p:cNvGraphicFramePr>
            <a:graphicFrameLocks noGrp="1" noChangeAspect="1"/>
          </p:cNvGraphicFramePr>
          <p:nvPr>
            <p:ph idx="1"/>
            <p:extLst>
              <p:ext uri="{D42A27DB-BD31-4B8C-83A1-F6EECF244321}">
                <p14:modId xmlns:p14="http://schemas.microsoft.com/office/powerpoint/2010/main" val="3023179537"/>
              </p:ext>
            </p:extLst>
          </p:nvPr>
        </p:nvGraphicFramePr>
        <p:xfrm>
          <a:off x="254000" y="1000125"/>
          <a:ext cx="8550275" cy="5362575"/>
        </p:xfrm>
        <a:graphic>
          <a:graphicData uri="http://schemas.openxmlformats.org/presentationml/2006/ole">
            <mc:AlternateContent xmlns:mc="http://schemas.openxmlformats.org/markup-compatibility/2006">
              <mc:Choice xmlns:v="urn:schemas-microsoft-com:vml" Requires="v">
                <p:oleObj spid="_x0000_s22623" name="Macro-Enabled Template" r:id="rId3" imgW="8159407" imgH="5118572" progId="Word.DocumentMacroEnabled.12">
                  <p:embed/>
                </p:oleObj>
              </mc:Choice>
              <mc:Fallback>
                <p:oleObj name="Macro-Enabled Template" r:id="rId3" imgW="8159407" imgH="5118572" progId="Word.DocumentMacroEnabled.12">
                  <p:embed/>
                  <p:pic>
                    <p:nvPicPr>
                      <p:cNvPr id="0" name="Content Placeholder 2"/>
                      <p:cNvPicPr>
                        <a:picLocks noGrp="1" noChangeAspect="1" noChangeArrowheads="1"/>
                      </p:cNvPicPr>
                      <p:nvPr/>
                    </p:nvPicPr>
                    <p:blipFill>
                      <a:blip r:embed="rId4"/>
                      <a:srcRect/>
                      <a:stretch>
                        <a:fillRect/>
                      </a:stretch>
                    </p:blipFill>
                    <p:spPr bwMode="auto">
                      <a:xfrm>
                        <a:off x="254000" y="1000125"/>
                        <a:ext cx="8550275" cy="536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2532" name="Action Button: Back or Previous 2">
            <a:hlinkClick r:id="rId5" action="ppaction://hlinksldjump" highlightClick="1"/>
          </p:cNvPr>
          <p:cNvSpPr>
            <a:spLocks noChangeArrowheads="1"/>
          </p:cNvSpPr>
          <p:nvPr/>
        </p:nvSpPr>
        <p:spPr bwMode="auto">
          <a:xfrm>
            <a:off x="711200" y="6137275"/>
            <a:ext cx="574675" cy="520700"/>
          </a:xfrm>
          <a:prstGeom prst="actionButtonBackPrevious">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22533" name="TextBox 3"/>
          <p:cNvSpPr txBox="1">
            <a:spLocks noChangeArrowheads="1"/>
          </p:cNvSpPr>
          <p:nvPr/>
        </p:nvSpPr>
        <p:spPr bwMode="auto">
          <a:xfrm>
            <a:off x="1285875" y="619601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22534" name="Action Button: Forward or Next 2">
            <a:hlinkClick r:id="rId7" action="ppaction://hlinksldjump" highlightClick="1"/>
          </p:cNvPr>
          <p:cNvSpPr>
            <a:spLocks noChangeArrowheads="1"/>
          </p:cNvSpPr>
          <p:nvPr/>
        </p:nvSpPr>
        <p:spPr bwMode="auto">
          <a:xfrm>
            <a:off x="7604125" y="6076950"/>
            <a:ext cx="509588" cy="566738"/>
          </a:xfrm>
          <a:prstGeom prst="actionButtonForwardNext">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22535" name="TextBox 30"/>
          <p:cNvSpPr txBox="1">
            <a:spLocks noChangeArrowheads="1"/>
          </p:cNvSpPr>
          <p:nvPr/>
        </p:nvSpPr>
        <p:spPr bwMode="auto">
          <a:xfrm>
            <a:off x="6213475" y="6129338"/>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10" name="TextBox 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blipFill dpi="0" rotWithShape="1">
            <a:blip r:embed="rId3"/>
            <a:srcRect/>
            <a:tile tx="0" ty="0" sx="100000" sy="100000" flip="none" algn="tl"/>
          </a:blipFill>
        </p:spPr>
        <p:txBody>
          <a:bodyPr/>
          <a:lstStyle/>
          <a:p>
            <a:pPr eaLnBrk="1" hangingPunct="1"/>
            <a:r>
              <a:rPr lang="en-US" sz="3200" smtClean="0"/>
              <a:t>Phase 4 – Detail Design </a:t>
            </a:r>
            <a:br>
              <a:rPr lang="en-US" sz="3200" smtClean="0"/>
            </a:br>
            <a:r>
              <a:rPr lang="en-US" sz="3200" smtClean="0"/>
              <a:t>Work Packages</a:t>
            </a:r>
          </a:p>
        </p:txBody>
      </p:sp>
      <p:sp>
        <p:nvSpPr>
          <p:cNvPr id="23555" name="Action Button: Back or Previous 3">
            <a:hlinkClick r:id="rId4" action="ppaction://hlinksldjump" highlightClick="1"/>
          </p:cNvPr>
          <p:cNvSpPr>
            <a:spLocks noChangeArrowheads="1"/>
          </p:cNvSpPr>
          <p:nvPr/>
        </p:nvSpPr>
        <p:spPr bwMode="auto">
          <a:xfrm>
            <a:off x="796925"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23556" name="TextBox 3"/>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23557" name="Action Button: Forward or Next 2">
            <a:hlinkClick r:id="rId5" action="ppaction://hlinksldjump" highlightClick="1"/>
          </p:cNvPr>
          <p:cNvSpPr>
            <a:spLocks noChangeArrowheads="1"/>
          </p:cNvSpPr>
          <p:nvPr/>
        </p:nvSpPr>
        <p:spPr bwMode="auto">
          <a:xfrm>
            <a:off x="7689850" y="5429250"/>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23558"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2"/>
          <p:cNvSpPr>
            <a:spLocks noChangeArrowheads="1"/>
          </p:cNvSpPr>
          <p:nvPr/>
        </p:nvSpPr>
        <p:spPr bwMode="auto">
          <a:xfrm>
            <a:off x="2133600" y="449451"/>
            <a:ext cx="5513388" cy="599916"/>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3554" name="Rectangle 2"/>
          <p:cNvSpPr>
            <a:spLocks noChangeArrowheads="1"/>
          </p:cNvSpPr>
          <p:nvPr/>
        </p:nvSpPr>
        <p:spPr bwMode="auto">
          <a:xfrm>
            <a:off x="6248400" y="1447800"/>
            <a:ext cx="1447800" cy="381000"/>
          </a:xfrm>
          <a:prstGeom prst="rect">
            <a:avLst/>
          </a:prstGeom>
          <a:solidFill>
            <a:schemeClr val="bg2">
              <a:lumMod val="60000"/>
              <a:lumOff val="40000"/>
            </a:schemeClr>
          </a:solidFill>
          <a:ln w="9525">
            <a:solidFill>
              <a:schemeClr val="tx1"/>
            </a:solidFill>
            <a:miter lim="800000"/>
            <a:headEnd/>
            <a:tailEnd/>
          </a:ln>
          <a:effectLst/>
        </p:spPr>
        <p:txBody>
          <a:bodyPr wrap="none" anchor="ctr"/>
          <a:lstStyle/>
          <a:p>
            <a:pPr>
              <a:defRPr/>
            </a:pPr>
            <a:endParaRPr lang="en-US" dirty="0">
              <a:latin typeface="Arial" pitchFamily="34" charset="0"/>
            </a:endParaRPr>
          </a:p>
        </p:txBody>
      </p:sp>
      <p:sp>
        <p:nvSpPr>
          <p:cNvPr id="23555" name="Rectangle 3"/>
          <p:cNvSpPr>
            <a:spLocks noChangeArrowheads="1"/>
          </p:cNvSpPr>
          <p:nvPr/>
        </p:nvSpPr>
        <p:spPr bwMode="auto">
          <a:xfrm>
            <a:off x="3733800" y="1447800"/>
            <a:ext cx="838200" cy="381000"/>
          </a:xfrm>
          <a:prstGeom prst="rect">
            <a:avLst/>
          </a:prstGeom>
          <a:solidFill>
            <a:schemeClr val="bg2">
              <a:lumMod val="60000"/>
              <a:lumOff val="40000"/>
            </a:schemeClr>
          </a:solidFill>
          <a:ln w="9525">
            <a:solidFill>
              <a:schemeClr val="tx1"/>
            </a:solidFill>
            <a:miter lim="800000"/>
            <a:headEnd/>
            <a:tailEnd/>
          </a:ln>
          <a:effectLst/>
        </p:spPr>
        <p:txBody>
          <a:bodyPr wrap="none" anchor="ctr"/>
          <a:lstStyle/>
          <a:p>
            <a:pPr>
              <a:defRPr/>
            </a:pPr>
            <a:endParaRPr lang="en-US" dirty="0">
              <a:latin typeface="Arial" pitchFamily="34" charset="0"/>
            </a:endParaRPr>
          </a:p>
        </p:txBody>
      </p:sp>
      <p:sp>
        <p:nvSpPr>
          <p:cNvPr id="23556" name="Rectangle 4"/>
          <p:cNvSpPr>
            <a:spLocks noChangeArrowheads="1"/>
          </p:cNvSpPr>
          <p:nvPr/>
        </p:nvSpPr>
        <p:spPr bwMode="auto">
          <a:xfrm>
            <a:off x="762000" y="1524000"/>
            <a:ext cx="1066800" cy="381000"/>
          </a:xfrm>
          <a:prstGeom prst="rect">
            <a:avLst/>
          </a:prstGeom>
          <a:solidFill>
            <a:schemeClr val="bg2">
              <a:lumMod val="60000"/>
              <a:lumOff val="40000"/>
            </a:schemeClr>
          </a:solidFill>
          <a:ln w="9525">
            <a:solidFill>
              <a:schemeClr val="tx1"/>
            </a:solidFill>
            <a:miter lim="800000"/>
            <a:headEnd/>
            <a:tailEnd/>
          </a:ln>
          <a:effectLst/>
        </p:spPr>
        <p:txBody>
          <a:bodyPr wrap="none" anchor="ctr"/>
          <a:lstStyle/>
          <a:p>
            <a:pPr>
              <a:defRPr/>
            </a:pPr>
            <a:endParaRPr lang="en-US" dirty="0">
              <a:latin typeface="Arial" pitchFamily="34" charset="0"/>
            </a:endParaRPr>
          </a:p>
        </p:txBody>
      </p:sp>
      <p:sp>
        <p:nvSpPr>
          <p:cNvPr id="29702" name="Line 5"/>
          <p:cNvSpPr>
            <a:spLocks noChangeShapeType="1"/>
          </p:cNvSpPr>
          <p:nvPr/>
        </p:nvSpPr>
        <p:spPr bwMode="auto">
          <a:xfrm>
            <a:off x="381000" y="25146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3" name="Line 6"/>
          <p:cNvSpPr>
            <a:spLocks noChangeShapeType="1"/>
          </p:cNvSpPr>
          <p:nvPr/>
        </p:nvSpPr>
        <p:spPr bwMode="auto">
          <a:xfrm>
            <a:off x="381000" y="45720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4" name="Line 7"/>
          <p:cNvSpPr>
            <a:spLocks noChangeShapeType="1"/>
          </p:cNvSpPr>
          <p:nvPr/>
        </p:nvSpPr>
        <p:spPr bwMode="auto">
          <a:xfrm>
            <a:off x="2057400" y="2514600"/>
            <a:ext cx="5334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5" name="Line 8"/>
          <p:cNvSpPr>
            <a:spLocks noChangeShapeType="1"/>
          </p:cNvSpPr>
          <p:nvPr/>
        </p:nvSpPr>
        <p:spPr bwMode="auto">
          <a:xfrm flipV="1">
            <a:off x="2057400" y="3352800"/>
            <a:ext cx="533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6" name="Line 10"/>
          <p:cNvSpPr>
            <a:spLocks noChangeShapeType="1"/>
          </p:cNvSpPr>
          <p:nvPr/>
        </p:nvSpPr>
        <p:spPr bwMode="auto">
          <a:xfrm>
            <a:off x="381000" y="2514600"/>
            <a:ext cx="0"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7" name="Text Box 15"/>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29708" name="Text Box 16"/>
          <p:cNvSpPr txBox="1">
            <a:spLocks noChangeArrowheads="1"/>
          </p:cNvSpPr>
          <p:nvPr/>
        </p:nvSpPr>
        <p:spPr bwMode="auto">
          <a:xfrm>
            <a:off x="3733800" y="1447800"/>
            <a:ext cx="793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a:t>
            </a:r>
          </a:p>
        </p:txBody>
      </p:sp>
      <p:sp>
        <p:nvSpPr>
          <p:cNvPr id="29709" name="Text Box 17"/>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23565" name="Rectangle 18"/>
          <p:cNvSpPr>
            <a:spLocks noChangeArrowheads="1"/>
          </p:cNvSpPr>
          <p:nvPr/>
        </p:nvSpPr>
        <p:spPr bwMode="auto">
          <a:xfrm>
            <a:off x="1981200" y="381000"/>
            <a:ext cx="5562600" cy="525651"/>
          </a:xfrm>
          <a:prstGeom prst="rect">
            <a:avLst/>
          </a:prstGeom>
          <a:solidFill>
            <a:schemeClr val="bg2">
              <a:lumMod val="60000"/>
              <a:lumOff val="40000"/>
            </a:schemeClr>
          </a:solidFill>
          <a:ln w="9525">
            <a:solidFill>
              <a:srgbClr val="000000"/>
            </a:solidFill>
            <a:miter lim="800000"/>
            <a:headEnd/>
            <a:tailEnd/>
          </a:ln>
          <a:effectLst/>
        </p:spPr>
        <p:txBody>
          <a:bodyPr/>
          <a:lstStyle/>
          <a:p>
            <a:pPr algn="ctr">
              <a:defRPr/>
            </a:pPr>
            <a:r>
              <a:rPr lang="en-US" sz="2000" b="0" dirty="0">
                <a:latin typeface="Arial" pitchFamily="34" charset="0"/>
              </a:rPr>
              <a:t>Detailed Design </a:t>
            </a:r>
            <a:r>
              <a:rPr lang="en-US" sz="2000" b="0" dirty="0" smtClean="0">
                <a:latin typeface="Arial" pitchFamily="34" charset="0"/>
              </a:rPr>
              <a:t>– PACT </a:t>
            </a:r>
            <a:r>
              <a:rPr lang="en-US" sz="1400" b="0" dirty="0" smtClean="0">
                <a:latin typeface="Arial" pitchFamily="34" charset="0"/>
              </a:rPr>
              <a:t>WP18</a:t>
            </a:r>
            <a:endParaRPr lang="en-US" sz="2000" b="0" dirty="0">
              <a:latin typeface="Arial" pitchFamily="34" charset="0"/>
            </a:endParaRPr>
          </a:p>
        </p:txBody>
      </p:sp>
      <p:sp>
        <p:nvSpPr>
          <p:cNvPr id="23566" name="Rectangle 19"/>
          <p:cNvSpPr>
            <a:spLocks noChangeArrowheads="1"/>
          </p:cNvSpPr>
          <p:nvPr/>
        </p:nvSpPr>
        <p:spPr bwMode="auto">
          <a:xfrm>
            <a:off x="2581275" y="2027238"/>
            <a:ext cx="2997200" cy="3094037"/>
          </a:xfrm>
          <a:prstGeom prst="rect">
            <a:avLst/>
          </a:prstGeom>
          <a:solidFill>
            <a:schemeClr val="accent3">
              <a:lumMod val="85000"/>
            </a:schemeClr>
          </a:solidFill>
          <a:ln w="9525">
            <a:solidFill>
              <a:schemeClr val="tx1"/>
            </a:solidFill>
            <a:miter lim="800000"/>
            <a:headEnd/>
            <a:tailEnd/>
          </a:ln>
          <a:effectLst/>
        </p:spPr>
        <p:txBody>
          <a:bodyPr wrap="none" anchor="ctr"/>
          <a:lstStyle/>
          <a:p>
            <a:pPr>
              <a:defRPr/>
            </a:pPr>
            <a:endParaRPr lang="en-US" sz="900" dirty="0">
              <a:latin typeface="Arial" pitchFamily="34" charset="0"/>
            </a:endParaRPr>
          </a:p>
        </p:txBody>
      </p:sp>
      <p:sp>
        <p:nvSpPr>
          <p:cNvPr id="29712" name="Text Box 20"/>
          <p:cNvSpPr txBox="1">
            <a:spLocks noChangeArrowheads="1"/>
          </p:cNvSpPr>
          <p:nvPr/>
        </p:nvSpPr>
        <p:spPr bwMode="auto">
          <a:xfrm>
            <a:off x="3048000" y="5333206"/>
            <a:ext cx="1905000" cy="46166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p>
          <a:p>
            <a:pPr eaLnBrk="1" hangingPunct="1"/>
            <a:r>
              <a:rPr lang="en-US" sz="1200" b="0" dirty="0" smtClean="0"/>
              <a:t>- PACT </a:t>
            </a:r>
            <a:r>
              <a:rPr lang="en-US" sz="1200" b="0" dirty="0"/>
              <a:t>(1092)</a:t>
            </a:r>
          </a:p>
        </p:txBody>
      </p:sp>
      <p:sp>
        <p:nvSpPr>
          <p:cNvPr id="29713" name="Text Box 21"/>
          <p:cNvSpPr txBox="1">
            <a:spLocks noChangeArrowheads="1"/>
          </p:cNvSpPr>
          <p:nvPr/>
        </p:nvSpPr>
        <p:spPr bwMode="auto">
          <a:xfrm>
            <a:off x="2590800" y="2027238"/>
            <a:ext cx="2987675" cy="3000375"/>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a:t>Requirements</a:t>
            </a:r>
          </a:p>
          <a:p>
            <a:pPr eaLnBrk="1" hangingPunct="1"/>
            <a:r>
              <a:rPr lang="en-US" sz="900" b="0"/>
              <a:t>Support Detail ICD – Box / CCA pin-outs, I/O</a:t>
            </a:r>
          </a:p>
          <a:p>
            <a:pPr eaLnBrk="1" hangingPunct="1"/>
            <a:r>
              <a:rPr lang="en-US" sz="900" b="0"/>
              <a:t>  specification, interconnect definition (8)</a:t>
            </a:r>
          </a:p>
          <a:p>
            <a:pPr eaLnBrk="1" hangingPunct="1"/>
            <a:r>
              <a:rPr lang="en-US" sz="900" u="sng"/>
              <a:t>Design</a:t>
            </a:r>
          </a:p>
          <a:p>
            <a:pPr eaLnBrk="1" hangingPunct="1"/>
            <a:r>
              <a:rPr lang="en-US" sz="900" b="0"/>
              <a:t>Detail packaging design (240)</a:t>
            </a:r>
          </a:p>
          <a:p>
            <a:pPr eaLnBrk="1" hangingPunct="1"/>
            <a:r>
              <a:rPr lang="en-US" sz="900" u="sng"/>
              <a:t>Analysis</a:t>
            </a:r>
          </a:p>
          <a:p>
            <a:pPr eaLnBrk="1" hangingPunct="1"/>
            <a:r>
              <a:rPr lang="en-US" sz="900" b="0"/>
              <a:t>Finalize board level thermal, structural,</a:t>
            </a:r>
          </a:p>
          <a:p>
            <a:pPr eaLnBrk="1" hangingPunct="1"/>
            <a:r>
              <a:rPr lang="en-US" sz="900" b="0"/>
              <a:t>  mechanical tolerance, clearance analysis (80)</a:t>
            </a:r>
          </a:p>
          <a:p>
            <a:pPr eaLnBrk="1" hangingPunct="1"/>
            <a:r>
              <a:rPr lang="en-US" sz="900" b="0"/>
              <a:t>Finalize Box level thermal, structural, mechanical</a:t>
            </a:r>
          </a:p>
          <a:p>
            <a:pPr eaLnBrk="1" hangingPunct="1"/>
            <a:r>
              <a:rPr lang="en-US" sz="900" b="0"/>
              <a:t>  tolerance, 2D&amp;3D clearance sup’t (360)</a:t>
            </a:r>
          </a:p>
          <a:p>
            <a:pPr eaLnBrk="1" hangingPunct="1"/>
            <a:r>
              <a:rPr lang="en-US" sz="900" u="sng"/>
              <a:t>Components / Drawings</a:t>
            </a:r>
          </a:p>
          <a:p>
            <a:pPr eaLnBrk="1" hangingPunct="1"/>
            <a:r>
              <a:rPr lang="en-US" sz="900" b="0"/>
              <a:t>Finalize MBS BOM, Part, cable, assembly &amp;</a:t>
            </a:r>
          </a:p>
          <a:p>
            <a:pPr eaLnBrk="1" hangingPunct="1"/>
            <a:r>
              <a:rPr lang="en-US" sz="900" b="0"/>
              <a:t>  installation dwgs (160)</a:t>
            </a:r>
          </a:p>
          <a:p>
            <a:pPr eaLnBrk="1" hangingPunct="1"/>
            <a:r>
              <a:rPr lang="en-US" sz="900" b="0"/>
              <a:t>Support library models as needed (connectors, etc) (24)</a:t>
            </a:r>
            <a:r>
              <a:rPr lang="en-US" sz="900" u="sng"/>
              <a:t> </a:t>
            </a:r>
          </a:p>
          <a:p>
            <a:pPr eaLnBrk="1" hangingPunct="1"/>
            <a:r>
              <a:rPr lang="en-US" sz="900" u="sng"/>
              <a:t>Test</a:t>
            </a:r>
          </a:p>
          <a:p>
            <a:pPr eaLnBrk="1" hangingPunct="1"/>
            <a:r>
              <a:rPr lang="en-US" sz="900" b="0"/>
              <a:t>Complete risk reduction testing (80)</a:t>
            </a:r>
          </a:p>
          <a:p>
            <a:pPr eaLnBrk="1" hangingPunct="1"/>
            <a:r>
              <a:rPr lang="en-US" sz="900" u="sng"/>
              <a:t>Reviews / Reports</a:t>
            </a:r>
          </a:p>
          <a:p>
            <a:pPr eaLnBrk="1" hangingPunct="1"/>
            <a:r>
              <a:rPr lang="en-US" sz="900" b="0"/>
              <a:t>Detail power / area / weight estimates (80)</a:t>
            </a:r>
          </a:p>
          <a:p>
            <a:pPr eaLnBrk="1" hangingPunct="1"/>
            <a:r>
              <a:rPr lang="en-US" sz="900" b="0"/>
              <a:t>Peer Reviews with SME’s (20)</a:t>
            </a:r>
          </a:p>
          <a:p>
            <a:pPr eaLnBrk="1" hangingPunct="1"/>
            <a:r>
              <a:rPr lang="en-US" sz="900" b="0"/>
              <a:t>CDR preparation (40)</a:t>
            </a:r>
          </a:p>
        </p:txBody>
      </p:sp>
      <p:sp>
        <p:nvSpPr>
          <p:cNvPr id="29714" name="Text Box 22"/>
          <p:cNvSpPr txBox="1">
            <a:spLocks noChangeArrowheads="1"/>
          </p:cNvSpPr>
          <p:nvPr/>
        </p:nvSpPr>
        <p:spPr bwMode="auto">
          <a:xfrm>
            <a:off x="381000" y="2667000"/>
            <a:ext cx="2197100" cy="189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a:t>Requirements</a:t>
            </a:r>
          </a:p>
          <a:p>
            <a:pPr eaLnBrk="1" hangingPunct="1"/>
            <a:r>
              <a:rPr lang="en-US" sz="900" b="0"/>
              <a:t>Mission Profiles</a:t>
            </a:r>
          </a:p>
          <a:p>
            <a:pPr eaLnBrk="1" hangingPunct="1"/>
            <a:r>
              <a:rPr lang="en-US" sz="900" b="0"/>
              <a:t>High voltage control plan</a:t>
            </a:r>
          </a:p>
          <a:p>
            <a:pPr eaLnBrk="1" hangingPunct="1"/>
            <a:r>
              <a:rPr lang="en-US" sz="900" b="0"/>
              <a:t>Updated HRD and CCA HRDs</a:t>
            </a:r>
          </a:p>
          <a:p>
            <a:pPr eaLnBrk="1" hangingPunct="1"/>
            <a:r>
              <a:rPr lang="en-US" sz="900" u="sng"/>
              <a:t>Design Documentation</a:t>
            </a:r>
          </a:p>
          <a:p>
            <a:pPr eaLnBrk="1" hangingPunct="1"/>
            <a:r>
              <a:rPr lang="en-US" sz="900" b="0"/>
              <a:t>Preliminary design data &amp; documentation </a:t>
            </a:r>
          </a:p>
          <a:p>
            <a:pPr eaLnBrk="1" hangingPunct="1"/>
            <a:r>
              <a:rPr lang="en-US" sz="900" b="0"/>
              <a:t>Risk Mitigation test results</a:t>
            </a:r>
          </a:p>
          <a:p>
            <a:pPr eaLnBrk="1" hangingPunct="1"/>
            <a:r>
              <a:rPr lang="en-US" sz="900" u="sng"/>
              <a:t>Plans</a:t>
            </a:r>
          </a:p>
          <a:p>
            <a:pPr eaLnBrk="1" hangingPunct="1"/>
            <a:r>
              <a:rPr lang="en-US" sz="900" b="0"/>
              <a:t>Updated DTC and DFMAT</a:t>
            </a:r>
          </a:p>
          <a:p>
            <a:pPr eaLnBrk="1" hangingPunct="1"/>
            <a:r>
              <a:rPr lang="en-US" sz="900" b="0"/>
              <a:t>Updated Program IMS &amp; ETCs</a:t>
            </a:r>
          </a:p>
          <a:p>
            <a:pPr eaLnBrk="1" hangingPunct="1"/>
            <a:r>
              <a:rPr lang="en-US" sz="900" b="0"/>
              <a:t>Guidelines &amp; Checklists</a:t>
            </a:r>
          </a:p>
          <a:p>
            <a:pPr eaLnBrk="1" hangingPunct="1"/>
            <a:endParaRPr lang="en-US" sz="900" b="0"/>
          </a:p>
        </p:txBody>
      </p:sp>
      <p:grpSp>
        <p:nvGrpSpPr>
          <p:cNvPr id="29715" name="Group 27"/>
          <p:cNvGrpSpPr>
            <a:grpSpLocks/>
          </p:cNvGrpSpPr>
          <p:nvPr/>
        </p:nvGrpSpPr>
        <p:grpSpPr bwMode="auto">
          <a:xfrm>
            <a:off x="5588000" y="2020888"/>
            <a:ext cx="4106863" cy="3379787"/>
            <a:chOff x="3690" y="1440"/>
            <a:chExt cx="2352" cy="1776"/>
          </a:xfrm>
        </p:grpSpPr>
        <p:sp>
          <p:nvSpPr>
            <p:cNvPr id="29720" name="Line 11"/>
            <p:cNvSpPr>
              <a:spLocks noChangeShapeType="1"/>
            </p:cNvSpPr>
            <p:nvPr/>
          </p:nvSpPr>
          <p:spPr bwMode="auto">
            <a:xfrm>
              <a:off x="3696" y="1440"/>
              <a:ext cx="15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1" name="Line 12"/>
            <p:cNvSpPr>
              <a:spLocks noChangeShapeType="1"/>
            </p:cNvSpPr>
            <p:nvPr/>
          </p:nvSpPr>
          <p:spPr bwMode="auto">
            <a:xfrm>
              <a:off x="3696" y="3216"/>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2" name="Line 13"/>
            <p:cNvSpPr>
              <a:spLocks noChangeShapeType="1"/>
            </p:cNvSpPr>
            <p:nvPr/>
          </p:nvSpPr>
          <p:spPr bwMode="auto">
            <a:xfrm>
              <a:off x="5232" y="1440"/>
              <a:ext cx="48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3" name="Line 14"/>
            <p:cNvSpPr>
              <a:spLocks noChangeShapeType="1"/>
            </p:cNvSpPr>
            <p:nvPr/>
          </p:nvSpPr>
          <p:spPr bwMode="auto">
            <a:xfrm flipH="1">
              <a:off x="5184" y="2160"/>
              <a:ext cx="528" cy="10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5" name="Rectangle 27"/>
            <p:cNvSpPr>
              <a:spLocks noChangeArrowheads="1"/>
            </p:cNvSpPr>
            <p:nvPr/>
          </p:nvSpPr>
          <p:spPr bwMode="auto">
            <a:xfrm>
              <a:off x="3696" y="1531"/>
              <a:ext cx="2346" cy="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buFontTx/>
                <a:buAutoNum type="arabicPeriod"/>
                <a:tabLst>
                  <a:tab pos="342900" algn="l"/>
                </a:tabLst>
                <a:defRPr/>
              </a:pPr>
              <a:r>
                <a:rPr lang="en-US" sz="900" b="0" dirty="0">
                  <a:latin typeface="Arial" pitchFamily="34" charset="0"/>
                  <a:cs typeface="Times New Roman" pitchFamily="18" charset="0"/>
                </a:rPr>
                <a:t>Design trade study – if needed </a:t>
              </a:r>
            </a:p>
            <a:p>
              <a:pPr lvl="1" eaLnBrk="0" hangingPunct="0">
                <a:tabLst>
                  <a:tab pos="342900" algn="l"/>
                </a:tabLst>
                <a:defRPr/>
              </a:pPr>
              <a:r>
                <a:rPr lang="en-US" sz="900" b="0" dirty="0">
                  <a:latin typeface="Arial" pitchFamily="34" charset="0"/>
                  <a:cs typeface="Times New Roman" pitchFamily="18" charset="0"/>
                </a:rPr>
                <a:t>project memo</a:t>
              </a:r>
              <a:r>
                <a:rPr lang="en-US" sz="900" b="0" i="1" dirty="0">
                  <a:latin typeface="Arial" pitchFamily="34" charset="0"/>
                  <a:cs typeface="Times New Roman" pitchFamily="18" charset="0"/>
                </a:rPr>
                <a:t> </a:t>
              </a:r>
              <a:endParaRPr lang="en-US" sz="900" b="0" dirty="0">
                <a:latin typeface="Arial" pitchFamily="34" charset="0"/>
              </a:endParaRPr>
            </a:p>
            <a:p>
              <a:pPr eaLnBrk="0" hangingPunct="0">
                <a:buFontTx/>
                <a:buAutoNum type="arabicPeriod"/>
                <a:tabLst>
                  <a:tab pos="342900" algn="l"/>
                </a:tabLst>
                <a:defRPr/>
              </a:pPr>
              <a:r>
                <a:rPr lang="en-US" sz="900" b="0" dirty="0">
                  <a:latin typeface="Arial" pitchFamily="34" charset="0"/>
                  <a:cs typeface="Times New Roman" pitchFamily="18" charset="0"/>
                </a:rPr>
                <a:t>Box - Top Level Assembly Drawing </a:t>
              </a:r>
            </a:p>
            <a:p>
              <a:pPr lvl="1" eaLnBrk="0" hangingPunct="0">
                <a:tabLst>
                  <a:tab pos="342900" algn="l"/>
                </a:tabLst>
                <a:defRPr/>
              </a:pPr>
              <a:r>
                <a:rPr lang="en-US" sz="900" b="0" dirty="0">
                  <a:latin typeface="Arial" pitchFamily="34" charset="0"/>
                  <a:cs typeface="Times New Roman" pitchFamily="18" charset="0"/>
                </a:rPr>
                <a:t>E release until built – EO release prior to qual </a:t>
              </a:r>
            </a:p>
            <a:p>
              <a:pPr lvl="1" eaLnBrk="0" hangingPunct="0">
                <a:tabLst>
                  <a:tab pos="342900" algn="l"/>
                </a:tabLst>
                <a:defRPr/>
              </a:pPr>
              <a:r>
                <a:rPr lang="en-US" sz="900" b="0" dirty="0">
                  <a:latin typeface="Arial" pitchFamily="34" charset="0"/>
                  <a:cs typeface="Times New Roman" pitchFamily="18" charset="0"/>
                </a:rPr>
                <a:t>data base in team center </a:t>
              </a:r>
              <a:endParaRPr lang="en-US" sz="900" b="0" dirty="0">
                <a:latin typeface="Arial" pitchFamily="34" charset="0"/>
              </a:endParaRPr>
            </a:p>
            <a:p>
              <a:pPr eaLnBrk="0" hangingPunct="0">
                <a:buFontTx/>
                <a:buAutoNum type="arabicPeriod"/>
                <a:tabLst>
                  <a:tab pos="342900" algn="l"/>
                </a:tabLst>
                <a:defRPr/>
              </a:pPr>
              <a:r>
                <a:rPr lang="en-US" sz="900" b="0" dirty="0">
                  <a:latin typeface="Arial" pitchFamily="34" charset="0"/>
                  <a:cs typeface="Times New Roman" pitchFamily="18" charset="0"/>
                </a:rPr>
                <a:t>Box - Drawing (3 D exploded view – PDF format</a:t>
              </a:r>
            </a:p>
            <a:p>
              <a:pPr lvl="1" eaLnBrk="0" hangingPunct="0">
                <a:tabLst>
                  <a:tab pos="342900" algn="l"/>
                </a:tabLst>
                <a:defRPr/>
              </a:pPr>
              <a:r>
                <a:rPr lang="en-US" sz="900" b="0" dirty="0">
                  <a:latin typeface="Arial" pitchFamily="34" charset="0"/>
                  <a:cs typeface="Times New Roman" pitchFamily="18" charset="0"/>
                </a:rPr>
                <a:t> models and drawings in team center </a:t>
              </a:r>
              <a:endParaRPr lang="en-US" sz="900" b="0" dirty="0">
                <a:latin typeface="Arial" pitchFamily="34" charset="0"/>
              </a:endParaRPr>
            </a:p>
            <a:p>
              <a:pPr eaLnBrk="0" hangingPunct="0">
                <a:buFontTx/>
                <a:buAutoNum type="arabicPeriod"/>
                <a:tabLst>
                  <a:tab pos="342900" algn="l"/>
                </a:tabLst>
                <a:defRPr/>
              </a:pPr>
              <a:r>
                <a:rPr lang="en-US" sz="900" b="0" dirty="0">
                  <a:latin typeface="Arial" pitchFamily="34" charset="0"/>
                  <a:cs typeface="Times New Roman" pitchFamily="18" charset="0"/>
                </a:rPr>
                <a:t>Box - Installation Drawing </a:t>
              </a:r>
            </a:p>
            <a:p>
              <a:pPr lvl="1" eaLnBrk="0" hangingPunct="0">
                <a:tabLst>
                  <a:tab pos="342900" algn="l"/>
                </a:tabLst>
                <a:defRPr/>
              </a:pPr>
              <a:r>
                <a:rPr lang="en-US" sz="900" b="0" dirty="0">
                  <a:latin typeface="Arial" pitchFamily="34" charset="0"/>
                  <a:cs typeface="Times New Roman" pitchFamily="18" charset="0"/>
                </a:rPr>
                <a:t>E release until built – EO release after customer approval</a:t>
              </a:r>
            </a:p>
            <a:p>
              <a:pPr lvl="1" eaLnBrk="0" hangingPunct="0">
                <a:tabLst>
                  <a:tab pos="342900" algn="l"/>
                </a:tabLst>
                <a:defRPr/>
              </a:pPr>
              <a:r>
                <a:rPr lang="en-US" sz="900" b="0" dirty="0">
                  <a:latin typeface="Arial" pitchFamily="34" charset="0"/>
                  <a:cs typeface="Times New Roman" pitchFamily="18" charset="0"/>
                </a:rPr>
                <a:t>data base in team center</a:t>
              </a:r>
              <a:endParaRPr lang="en-US" sz="900" b="0" dirty="0">
                <a:latin typeface="Arial" pitchFamily="34" charset="0"/>
              </a:endParaRPr>
            </a:p>
            <a:p>
              <a:pPr eaLnBrk="0" hangingPunct="0">
                <a:buFontTx/>
                <a:buAutoNum type="arabicPeriod"/>
                <a:tabLst>
                  <a:tab pos="342900" algn="l"/>
                </a:tabLst>
                <a:defRPr/>
              </a:pPr>
              <a:r>
                <a:rPr lang="en-US" sz="900" b="0" dirty="0">
                  <a:latin typeface="Arial" pitchFamily="34" charset="0"/>
                  <a:cs typeface="Times New Roman" pitchFamily="18" charset="0"/>
                </a:rPr>
                <a:t>Box - Drawing - torque definitions</a:t>
              </a:r>
            </a:p>
            <a:p>
              <a:pPr lvl="1" eaLnBrk="0" hangingPunct="0">
                <a:tabLst>
                  <a:tab pos="342900" algn="l"/>
                </a:tabLst>
                <a:defRPr/>
              </a:pPr>
              <a:r>
                <a:rPr lang="en-US" sz="900" b="0" dirty="0">
                  <a:latin typeface="Arial" pitchFamily="34" charset="0"/>
                  <a:cs typeface="Times New Roman" pitchFamily="18" charset="0"/>
                </a:rPr>
                <a:t> data base in team center</a:t>
              </a:r>
              <a:endParaRPr lang="en-US" sz="900" b="0" dirty="0">
                <a:latin typeface="Arial" pitchFamily="34" charset="0"/>
              </a:endParaRPr>
            </a:p>
            <a:p>
              <a:pPr eaLnBrk="0" hangingPunct="0">
                <a:buFontTx/>
                <a:buAutoNum type="arabicPeriod"/>
                <a:tabLst>
                  <a:tab pos="342900" algn="l"/>
                </a:tabLst>
                <a:defRPr/>
              </a:pPr>
              <a:r>
                <a:rPr lang="en-US" sz="900" b="0" dirty="0">
                  <a:latin typeface="Arial" pitchFamily="34" charset="0"/>
                  <a:cs typeface="Times New Roman" pitchFamily="18" charset="0"/>
                </a:rPr>
                <a:t>Box - Detailed Size/volume, weight report </a:t>
              </a:r>
            </a:p>
            <a:p>
              <a:pPr lvl="1" eaLnBrk="0" hangingPunct="0">
                <a:tabLst>
                  <a:tab pos="342900" algn="l"/>
                </a:tabLst>
                <a:defRPr/>
              </a:pPr>
              <a:r>
                <a:rPr lang="en-US" sz="900" b="0" dirty="0">
                  <a:latin typeface="Arial" pitchFamily="34" charset="0"/>
                  <a:cs typeface="Times New Roman" pitchFamily="18" charset="0"/>
                </a:rPr>
                <a:t>memo or power point </a:t>
              </a:r>
              <a:endParaRPr lang="en-US" sz="900" b="0" dirty="0">
                <a:latin typeface="Arial" pitchFamily="34" charset="0"/>
              </a:endParaRPr>
            </a:p>
            <a:p>
              <a:pPr eaLnBrk="0" hangingPunct="0">
                <a:buFontTx/>
                <a:buAutoNum type="arabicPeriod"/>
                <a:tabLst>
                  <a:tab pos="342900" algn="l"/>
                </a:tabLst>
                <a:defRPr/>
              </a:pPr>
              <a:r>
                <a:rPr lang="en-US" sz="900" b="0" dirty="0">
                  <a:latin typeface="Arial" pitchFamily="34" charset="0"/>
                  <a:cs typeface="Times New Roman" pitchFamily="18" charset="0"/>
                </a:rPr>
                <a:t>Box - Peer Review –– results of review with SME</a:t>
              </a:r>
            </a:p>
            <a:p>
              <a:pPr lvl="1" eaLnBrk="0" hangingPunct="0">
                <a:tabLst>
                  <a:tab pos="342900" algn="l"/>
                </a:tabLst>
                <a:defRPr/>
              </a:pPr>
              <a:r>
                <a:rPr lang="en-US" sz="900" b="0" dirty="0">
                  <a:latin typeface="Arial" pitchFamily="34" charset="0"/>
                  <a:cs typeface="Times New Roman" pitchFamily="18" charset="0"/>
                </a:rPr>
                <a:t>project memo, project file</a:t>
              </a:r>
              <a:endParaRPr lang="en-US" sz="900" b="0" dirty="0">
                <a:latin typeface="Arial" pitchFamily="34" charset="0"/>
              </a:endParaRPr>
            </a:p>
            <a:p>
              <a:pPr eaLnBrk="0" hangingPunct="0">
                <a:buFontTx/>
                <a:buAutoNum type="arabicPeriod"/>
                <a:tabLst>
                  <a:tab pos="342900" algn="l"/>
                </a:tabLst>
                <a:defRPr/>
              </a:pPr>
              <a:r>
                <a:rPr lang="en-US" sz="900" b="0" dirty="0">
                  <a:latin typeface="Arial" pitchFamily="34" charset="0"/>
                  <a:cs typeface="Times New Roman" pitchFamily="18" charset="0"/>
                </a:rPr>
                <a:t>Box - Packaging check list / standards</a:t>
              </a:r>
            </a:p>
            <a:p>
              <a:pPr lvl="1" eaLnBrk="0" hangingPunct="0">
                <a:tabLst>
                  <a:tab pos="342900" algn="l"/>
                </a:tabLst>
                <a:defRPr/>
              </a:pPr>
              <a:r>
                <a:rPr lang="en-US" sz="900" b="0" dirty="0">
                  <a:latin typeface="Arial" pitchFamily="34" charset="0"/>
                  <a:cs typeface="Times New Roman" pitchFamily="18" charset="0"/>
                </a:rPr>
                <a:t>project file</a:t>
              </a:r>
              <a:endParaRPr lang="en-US" sz="900" b="0" dirty="0">
                <a:latin typeface="Arial" pitchFamily="34" charset="0"/>
              </a:endParaRPr>
            </a:p>
            <a:p>
              <a:pPr eaLnBrk="0" hangingPunct="0">
                <a:buFontTx/>
                <a:buAutoNum type="arabicPeriod"/>
                <a:tabLst>
                  <a:tab pos="342900" algn="l"/>
                </a:tabLst>
                <a:defRPr/>
              </a:pPr>
              <a:r>
                <a:rPr lang="en-US" sz="900" b="0" dirty="0">
                  <a:latin typeface="Arial" pitchFamily="34" charset="0"/>
                  <a:cs typeface="Times New Roman" pitchFamily="18" charset="0"/>
                </a:rPr>
                <a:t>Analysis (initial / final after qual) – Thermal / </a:t>
              </a:r>
            </a:p>
            <a:p>
              <a:pPr eaLnBrk="0" hangingPunct="0">
                <a:tabLst>
                  <a:tab pos="342900" algn="l"/>
                </a:tabLst>
                <a:defRPr/>
              </a:pPr>
              <a:r>
                <a:rPr lang="en-US" sz="900" b="0" dirty="0">
                  <a:latin typeface="Arial" pitchFamily="34" charset="0"/>
                  <a:cs typeface="Times New Roman" pitchFamily="18" charset="0"/>
                </a:rPr>
                <a:t>	Vib / Mech Tol report project file</a:t>
              </a:r>
              <a:endParaRPr lang="en-US" sz="900" b="0" dirty="0">
                <a:latin typeface="Arial" pitchFamily="34" charset="0"/>
              </a:endParaRPr>
            </a:p>
            <a:p>
              <a:pPr marL="228600" indent="-228600" eaLnBrk="0" hangingPunct="0">
                <a:buFont typeface="+mj-lt"/>
                <a:buAutoNum type="arabicPeriod" startAt="10"/>
                <a:tabLst>
                  <a:tab pos="342900" algn="l"/>
                </a:tabLst>
                <a:defRPr/>
              </a:pPr>
              <a:r>
                <a:rPr lang="en-US" sz="900" b="0" dirty="0">
                  <a:latin typeface="Arial" pitchFamily="34" charset="0"/>
                  <a:cs typeface="Times New Roman" pitchFamily="18" charset="0"/>
                </a:rPr>
                <a:t>CDR review package – as </a:t>
              </a:r>
              <a:r>
                <a:rPr lang="en-US" sz="900" b="0" dirty="0" smtClean="0">
                  <a:latin typeface="Arial" pitchFamily="34" charset="0"/>
                  <a:cs typeface="Times New Roman" pitchFamily="18" charset="0"/>
                </a:rPr>
                <a:t>required</a:t>
              </a:r>
            </a:p>
            <a:p>
              <a:pPr marL="228600" indent="-228600" eaLnBrk="0" hangingPunct="0">
                <a:buFont typeface="+mj-lt"/>
                <a:buAutoNum type="arabicPeriod" startAt="10"/>
                <a:tabLst>
                  <a:tab pos="342900" algn="l"/>
                </a:tabLst>
                <a:defRPr/>
              </a:pPr>
              <a:r>
                <a:rPr lang="en-US" sz="900" b="0" dirty="0" smtClean="0">
                  <a:latin typeface="Arial" pitchFamily="34" charset="0"/>
                  <a:cs typeface="Times New Roman" pitchFamily="18" charset="0"/>
                </a:rPr>
                <a:t>PACT CDR Checklist</a:t>
              </a:r>
              <a:endParaRPr lang="en-US" sz="900" b="0" dirty="0">
                <a:latin typeface="Arial" pitchFamily="34" charset="0"/>
              </a:endParaRPr>
            </a:p>
          </p:txBody>
        </p:sp>
        <p:sp>
          <p:nvSpPr>
            <p:cNvPr id="29725" name="Line 25"/>
            <p:cNvSpPr>
              <a:spLocks noChangeShapeType="1"/>
            </p:cNvSpPr>
            <p:nvPr/>
          </p:nvSpPr>
          <p:spPr bwMode="auto">
            <a:xfrm>
              <a:off x="3690" y="1446"/>
              <a:ext cx="0" cy="177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5" name="Action Button: Back or Previous 24">
            <a:hlinkClick r:id="rId4" action="ppaction://hlinksldjump" highlightClick="1"/>
          </p:cNvPr>
          <p:cNvSpPr/>
          <p:nvPr/>
        </p:nvSpPr>
        <p:spPr bwMode="auto">
          <a:xfrm>
            <a:off x="931863" y="6076950"/>
            <a:ext cx="574675" cy="520700"/>
          </a:xfrm>
          <a:prstGeom prst="actionButtonBackPrevious">
            <a:avLst/>
          </a:prstGeom>
          <a:solidFill>
            <a:schemeClr val="bg2">
              <a:lumMod val="60000"/>
              <a:lumOff val="40000"/>
            </a:schemeClr>
          </a:solidFill>
          <a:ln w="9525" cap="flat" cmpd="sng" algn="ctr">
            <a:solidFill>
              <a:schemeClr val="tx1"/>
            </a:solidFill>
            <a:prstDash val="solid"/>
            <a:round/>
            <a:headEnd type="none" w="med" len="med"/>
            <a:tailEnd type="none" w="med" len="med"/>
          </a:ln>
          <a:effectLst/>
          <a:extLst/>
        </p:spPr>
        <p:txBody>
          <a:bodyPr/>
          <a:lstStyle/>
          <a:p>
            <a:pPr>
              <a:defRPr/>
            </a:pPr>
            <a:endParaRPr lang="en-US" dirty="0"/>
          </a:p>
        </p:txBody>
      </p:sp>
      <p:sp>
        <p:nvSpPr>
          <p:cNvPr id="29717" name="TextBox 26"/>
          <p:cNvSpPr txBox="1">
            <a:spLocks noChangeArrowheads="1"/>
          </p:cNvSpPr>
          <p:nvPr/>
        </p:nvSpPr>
        <p:spPr bwMode="auto">
          <a:xfrm>
            <a:off x="554038" y="556895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28" name="Action Button: Forward or Next 27">
            <a:hlinkClick r:id="rId5" action="ppaction://hlinksldjump" highlightClick="1"/>
          </p:cNvPr>
          <p:cNvSpPr/>
          <p:nvPr/>
        </p:nvSpPr>
        <p:spPr bwMode="auto">
          <a:xfrm>
            <a:off x="7688263" y="6030913"/>
            <a:ext cx="508000" cy="566737"/>
          </a:xfrm>
          <a:prstGeom prst="actionButtonForwardNext">
            <a:avLst/>
          </a:prstGeom>
          <a:solidFill>
            <a:schemeClr val="bg1">
              <a:lumMod val="65000"/>
            </a:schemeClr>
          </a:solidFill>
          <a:ln w="9525" cap="flat" cmpd="sng" algn="ctr">
            <a:solidFill>
              <a:schemeClr val="tx1"/>
            </a:solidFill>
            <a:prstDash val="solid"/>
            <a:round/>
            <a:headEnd type="none" w="med" len="med"/>
            <a:tailEnd type="none" w="med" len="med"/>
          </a:ln>
          <a:effectLst/>
          <a:extLst/>
        </p:spPr>
        <p:txBody>
          <a:bodyPr/>
          <a:lstStyle/>
          <a:p>
            <a:pPr>
              <a:defRPr/>
            </a:pPr>
            <a:endParaRPr lang="en-US" dirty="0"/>
          </a:p>
        </p:txBody>
      </p:sp>
      <p:sp>
        <p:nvSpPr>
          <p:cNvPr id="29719" name="TextBox 28"/>
          <p:cNvSpPr txBox="1">
            <a:spLocks noChangeArrowheads="1"/>
          </p:cNvSpPr>
          <p:nvPr/>
        </p:nvSpPr>
        <p:spPr bwMode="auto">
          <a:xfrm>
            <a:off x="7246938" y="555148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4" name="TextBox 33"/>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66725" y="0"/>
            <a:ext cx="8229600" cy="676275"/>
          </a:xfrm>
        </p:spPr>
        <p:txBody>
          <a:bodyPr/>
          <a:lstStyle/>
          <a:p>
            <a:r>
              <a:rPr lang="en-US" smtClean="0"/>
              <a:t>Phase 4 Exit Criteria</a:t>
            </a:r>
          </a:p>
        </p:txBody>
      </p:sp>
      <p:graphicFrame>
        <p:nvGraphicFramePr>
          <p:cNvPr id="31747" name="Content Placeholder 2"/>
          <p:cNvGraphicFramePr>
            <a:graphicFrameLocks noGrp="1" noChangeAspect="1"/>
          </p:cNvGraphicFramePr>
          <p:nvPr>
            <p:ph idx="1"/>
            <p:extLst>
              <p:ext uri="{D42A27DB-BD31-4B8C-83A1-F6EECF244321}">
                <p14:modId xmlns:p14="http://schemas.microsoft.com/office/powerpoint/2010/main" val="359789692"/>
              </p:ext>
            </p:extLst>
          </p:nvPr>
        </p:nvGraphicFramePr>
        <p:xfrm>
          <a:off x="628516" y="669706"/>
          <a:ext cx="7198128" cy="6327775"/>
        </p:xfrm>
        <a:graphic>
          <a:graphicData uri="http://schemas.openxmlformats.org/presentationml/2006/ole">
            <mc:AlternateContent xmlns:mc="http://schemas.openxmlformats.org/markup-compatibility/2006">
              <mc:Choice xmlns:v="urn:schemas-microsoft-com:vml" Requires="v">
                <p:oleObj spid="_x0000_s31838" name="Macro-Enabled Template" r:id="rId3" imgW="6083841" imgH="7945607" progId="Word.DocumentMacroEnabled.12">
                  <p:embed/>
                </p:oleObj>
              </mc:Choice>
              <mc:Fallback>
                <p:oleObj name="Macro-Enabled Template" r:id="rId3" imgW="6083841" imgH="7945607" progId="Word.DocumentMacroEnabled.12">
                  <p:embed/>
                  <p:pic>
                    <p:nvPicPr>
                      <p:cNvPr id="0" name="Content Placeholder 2"/>
                      <p:cNvPicPr>
                        <a:picLocks noGrp="1" noChangeAspect="1" noChangeArrowheads="1"/>
                      </p:cNvPicPr>
                      <p:nvPr/>
                    </p:nvPicPr>
                    <p:blipFill>
                      <a:blip r:embed="rId4"/>
                      <a:srcRect/>
                      <a:stretch>
                        <a:fillRect/>
                      </a:stretch>
                    </p:blipFill>
                    <p:spPr bwMode="auto">
                      <a:xfrm>
                        <a:off x="628516" y="669706"/>
                        <a:ext cx="7198128" cy="6327775"/>
                      </a:xfrm>
                      <a:prstGeom prst="rect">
                        <a:avLst/>
                      </a:prstGeom>
                      <a:noFill/>
                      <a:ln>
                        <a:noFill/>
                      </a:ln>
                      <a:extLst/>
                    </p:spPr>
                  </p:pic>
                </p:oleObj>
              </mc:Fallback>
            </mc:AlternateContent>
          </a:graphicData>
        </a:graphic>
      </p:graphicFrame>
      <p:sp>
        <p:nvSpPr>
          <p:cNvPr id="31748" name="Action Button: Back or Previous 3">
            <a:hlinkClick r:id="rId5" action="ppaction://hlinksldjump" highlightClick="1"/>
          </p:cNvPr>
          <p:cNvSpPr>
            <a:spLocks noChangeArrowheads="1"/>
          </p:cNvSpPr>
          <p:nvPr/>
        </p:nvSpPr>
        <p:spPr bwMode="auto">
          <a:xfrm>
            <a:off x="5308600" y="6264275"/>
            <a:ext cx="574675" cy="520700"/>
          </a:xfrm>
          <a:prstGeom prst="actionButtonBackPrevious">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31749" name="Action Button: Forward or Next 2">
            <a:hlinkClick r:id="rId7" action="ppaction://hlinksldjump" highlightClick="1"/>
          </p:cNvPr>
          <p:cNvSpPr>
            <a:spLocks noChangeArrowheads="1"/>
          </p:cNvSpPr>
          <p:nvPr/>
        </p:nvSpPr>
        <p:spPr bwMode="auto">
          <a:xfrm>
            <a:off x="7899400" y="6189663"/>
            <a:ext cx="509588" cy="568325"/>
          </a:xfrm>
          <a:prstGeom prst="actionButtonForwardNext">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31750" name="TextBox 3"/>
          <p:cNvSpPr txBox="1">
            <a:spLocks noChangeArrowheads="1"/>
          </p:cNvSpPr>
          <p:nvPr/>
        </p:nvSpPr>
        <p:spPr bwMode="auto">
          <a:xfrm>
            <a:off x="5883275" y="632301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31751" name="TextBox 30"/>
          <p:cNvSpPr txBox="1">
            <a:spLocks noChangeArrowheads="1"/>
          </p:cNvSpPr>
          <p:nvPr/>
        </p:nvSpPr>
        <p:spPr bwMode="auto">
          <a:xfrm>
            <a:off x="7458075" y="5713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9" name="TextBox 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66725" y="0"/>
            <a:ext cx="8229600" cy="714375"/>
          </a:xfrm>
        </p:spPr>
        <p:txBody>
          <a:bodyPr/>
          <a:lstStyle/>
          <a:p>
            <a:r>
              <a:rPr lang="en-US" smtClean="0"/>
              <a:t>Phase 4 Exit Criteria</a:t>
            </a:r>
          </a:p>
        </p:txBody>
      </p:sp>
      <p:graphicFrame>
        <p:nvGraphicFramePr>
          <p:cNvPr id="32771" name="Content Placeholder 2"/>
          <p:cNvGraphicFramePr>
            <a:graphicFrameLocks noGrp="1" noChangeAspect="1"/>
          </p:cNvGraphicFramePr>
          <p:nvPr>
            <p:ph idx="1"/>
            <p:extLst>
              <p:ext uri="{D42A27DB-BD31-4B8C-83A1-F6EECF244321}">
                <p14:modId xmlns:p14="http://schemas.microsoft.com/office/powerpoint/2010/main" val="409798554"/>
              </p:ext>
            </p:extLst>
          </p:nvPr>
        </p:nvGraphicFramePr>
        <p:xfrm>
          <a:off x="606425" y="568325"/>
          <a:ext cx="7682552" cy="7150100"/>
        </p:xfrm>
        <a:graphic>
          <a:graphicData uri="http://schemas.openxmlformats.org/presentationml/2006/ole">
            <mc:AlternateContent xmlns:mc="http://schemas.openxmlformats.org/markup-compatibility/2006">
              <mc:Choice xmlns:v="urn:schemas-microsoft-com:vml" Requires="v">
                <p:oleObj spid="_x0000_s32863" name="Macro-Enabled Template" r:id="rId3" imgW="6089304" imgH="7164788" progId="Word.DocumentMacroEnabled.12">
                  <p:embed/>
                </p:oleObj>
              </mc:Choice>
              <mc:Fallback>
                <p:oleObj name="Macro-Enabled Template" r:id="rId3" imgW="6089304" imgH="7164788" progId="Word.DocumentMacroEnabled.12">
                  <p:embed/>
                  <p:pic>
                    <p:nvPicPr>
                      <p:cNvPr id="0" name="Content Placeholder 2"/>
                      <p:cNvPicPr>
                        <a:picLocks noGrp="1" noChangeAspect="1" noChangeArrowheads="1"/>
                      </p:cNvPicPr>
                      <p:nvPr/>
                    </p:nvPicPr>
                    <p:blipFill>
                      <a:blip r:embed="rId4"/>
                      <a:srcRect/>
                      <a:stretch>
                        <a:fillRect/>
                      </a:stretch>
                    </p:blipFill>
                    <p:spPr bwMode="auto">
                      <a:xfrm>
                        <a:off x="606425" y="568325"/>
                        <a:ext cx="7682552" cy="7150100"/>
                      </a:xfrm>
                      <a:prstGeom prst="rect">
                        <a:avLst/>
                      </a:prstGeom>
                      <a:noFill/>
                      <a:ln>
                        <a:noFill/>
                      </a:ln>
                      <a:extLst/>
                    </p:spPr>
                  </p:pic>
                </p:oleObj>
              </mc:Fallback>
            </mc:AlternateContent>
          </a:graphicData>
        </a:graphic>
      </p:graphicFrame>
      <p:sp>
        <p:nvSpPr>
          <p:cNvPr id="32772" name="Action Button: Back or Previous 3">
            <a:hlinkClick r:id="rId5" action="ppaction://hlinksldjump" highlightClick="1"/>
          </p:cNvPr>
          <p:cNvSpPr>
            <a:spLocks noChangeArrowheads="1"/>
          </p:cNvSpPr>
          <p:nvPr/>
        </p:nvSpPr>
        <p:spPr bwMode="auto">
          <a:xfrm>
            <a:off x="5121275" y="6249988"/>
            <a:ext cx="574675" cy="520700"/>
          </a:xfrm>
          <a:prstGeom prst="actionButtonBackPrevious">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32773" name="TextBox 3"/>
          <p:cNvSpPr txBox="1">
            <a:spLocks noChangeArrowheads="1"/>
          </p:cNvSpPr>
          <p:nvPr/>
        </p:nvSpPr>
        <p:spPr bwMode="auto">
          <a:xfrm>
            <a:off x="5695950" y="630872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32774" name="Action Button: Forward or Next 2">
            <a:hlinkClick r:id="rId7" action="ppaction://hlinksldjump" highlightClick="1"/>
          </p:cNvPr>
          <p:cNvSpPr>
            <a:spLocks noChangeArrowheads="1"/>
          </p:cNvSpPr>
          <p:nvPr/>
        </p:nvSpPr>
        <p:spPr bwMode="auto">
          <a:xfrm>
            <a:off x="7899400" y="6189663"/>
            <a:ext cx="509588" cy="568325"/>
          </a:xfrm>
          <a:prstGeom prst="actionButtonForwardNext">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32775" name="TextBox 30"/>
          <p:cNvSpPr txBox="1">
            <a:spLocks noChangeArrowheads="1"/>
          </p:cNvSpPr>
          <p:nvPr/>
        </p:nvSpPr>
        <p:spPr bwMode="auto">
          <a:xfrm>
            <a:off x="7458075" y="5713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10" name="TextBox 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a:blipFill dpi="0" rotWithShape="1">
            <a:blip r:embed="rId3"/>
            <a:srcRect/>
            <a:tile tx="0" ty="0" sx="100000" sy="100000" flip="none" algn="tl"/>
          </a:blipFill>
        </p:spPr>
        <p:txBody>
          <a:bodyPr/>
          <a:lstStyle/>
          <a:p>
            <a:pPr eaLnBrk="1" hangingPunct="1"/>
            <a:r>
              <a:rPr lang="en-US" sz="3200" smtClean="0"/>
              <a:t>Phase 5 – Item Build and Test </a:t>
            </a:r>
            <a:br>
              <a:rPr lang="en-US" sz="3200" smtClean="0"/>
            </a:br>
            <a:r>
              <a:rPr lang="en-US" sz="3200" smtClean="0"/>
              <a:t>Work Packages</a:t>
            </a:r>
          </a:p>
        </p:txBody>
      </p:sp>
      <p:sp>
        <p:nvSpPr>
          <p:cNvPr id="33795" name="Action Button: Back or Previous 2">
            <a:hlinkClick r:id="rId4" action="ppaction://hlinksldjump" highlightClick="1"/>
          </p:cNvPr>
          <p:cNvSpPr>
            <a:spLocks noChangeArrowheads="1"/>
          </p:cNvSpPr>
          <p:nvPr/>
        </p:nvSpPr>
        <p:spPr bwMode="auto">
          <a:xfrm>
            <a:off x="796925"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33796" name="TextBox 3"/>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33797" name="Action Button: Forward or Next 2">
            <a:hlinkClick r:id="rId5" action="ppaction://hlinksldjump" highlightClick="1"/>
          </p:cNvPr>
          <p:cNvSpPr>
            <a:spLocks noChangeArrowheads="1"/>
          </p:cNvSpPr>
          <p:nvPr/>
        </p:nvSpPr>
        <p:spPr bwMode="auto">
          <a:xfrm>
            <a:off x="7689850" y="5429250"/>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33798"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1752600" y="381000"/>
            <a:ext cx="6553200" cy="5334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31747" name="Rectangle 3"/>
          <p:cNvSpPr>
            <a:spLocks noChangeArrowheads="1"/>
          </p:cNvSpPr>
          <p:nvPr/>
        </p:nvSpPr>
        <p:spPr bwMode="auto">
          <a:xfrm>
            <a:off x="6248400" y="1447800"/>
            <a:ext cx="1447800" cy="381000"/>
          </a:xfrm>
          <a:prstGeom prst="rect">
            <a:avLst/>
          </a:prstGeom>
          <a:solidFill>
            <a:schemeClr val="accent3">
              <a:lumMod val="75000"/>
            </a:schemeClr>
          </a:solidFill>
          <a:ln w="9525">
            <a:solidFill>
              <a:schemeClr val="tx1"/>
            </a:solidFill>
            <a:miter lim="800000"/>
            <a:headEnd/>
            <a:tailEnd/>
          </a:ln>
          <a:effectLst/>
        </p:spPr>
        <p:txBody>
          <a:bodyPr wrap="none" anchor="ctr"/>
          <a:lstStyle/>
          <a:p>
            <a:pPr>
              <a:defRPr/>
            </a:pPr>
            <a:endParaRPr lang="en-US" dirty="0">
              <a:latin typeface="Arial" pitchFamily="34" charset="0"/>
            </a:endParaRPr>
          </a:p>
        </p:txBody>
      </p:sp>
      <p:sp>
        <p:nvSpPr>
          <p:cNvPr id="31748" name="Rectangle 4"/>
          <p:cNvSpPr>
            <a:spLocks noChangeArrowheads="1"/>
          </p:cNvSpPr>
          <p:nvPr/>
        </p:nvSpPr>
        <p:spPr bwMode="auto">
          <a:xfrm>
            <a:off x="3581400" y="1447800"/>
            <a:ext cx="1524000" cy="381000"/>
          </a:xfrm>
          <a:prstGeom prst="rect">
            <a:avLst/>
          </a:prstGeom>
          <a:solidFill>
            <a:schemeClr val="accent3">
              <a:lumMod val="75000"/>
            </a:schemeClr>
          </a:solidFill>
          <a:ln w="9525">
            <a:solidFill>
              <a:schemeClr val="tx1"/>
            </a:solidFill>
            <a:miter lim="800000"/>
            <a:headEnd/>
            <a:tailEnd/>
          </a:ln>
          <a:effectLst/>
        </p:spPr>
        <p:txBody>
          <a:bodyPr wrap="none" anchor="ctr"/>
          <a:lstStyle/>
          <a:p>
            <a:pPr>
              <a:defRPr/>
            </a:pPr>
            <a:endParaRPr lang="en-US" dirty="0">
              <a:latin typeface="Arial" pitchFamily="34" charset="0"/>
            </a:endParaRPr>
          </a:p>
        </p:txBody>
      </p:sp>
      <p:sp>
        <p:nvSpPr>
          <p:cNvPr id="31749" name="Rectangle 5"/>
          <p:cNvSpPr>
            <a:spLocks noChangeArrowheads="1"/>
          </p:cNvSpPr>
          <p:nvPr/>
        </p:nvSpPr>
        <p:spPr bwMode="auto">
          <a:xfrm>
            <a:off x="762000" y="1524000"/>
            <a:ext cx="1066800" cy="381000"/>
          </a:xfrm>
          <a:prstGeom prst="rect">
            <a:avLst/>
          </a:prstGeom>
          <a:solidFill>
            <a:schemeClr val="accent3">
              <a:lumMod val="75000"/>
            </a:schemeClr>
          </a:solidFill>
          <a:ln w="9525">
            <a:solidFill>
              <a:schemeClr val="tx1"/>
            </a:solidFill>
            <a:miter lim="800000"/>
            <a:headEnd/>
            <a:tailEnd/>
          </a:ln>
          <a:effectLst/>
        </p:spPr>
        <p:txBody>
          <a:bodyPr wrap="none" anchor="ctr"/>
          <a:lstStyle/>
          <a:p>
            <a:pPr>
              <a:defRPr/>
            </a:pPr>
            <a:endParaRPr lang="en-US" dirty="0">
              <a:latin typeface="Arial" pitchFamily="34" charset="0"/>
            </a:endParaRPr>
          </a:p>
        </p:txBody>
      </p:sp>
      <p:sp>
        <p:nvSpPr>
          <p:cNvPr id="39942" name="Rectangle 6"/>
          <p:cNvSpPr>
            <a:spLocks noGrp="1" noChangeArrowheads="1"/>
          </p:cNvSpPr>
          <p:nvPr>
            <p:ph type="title"/>
          </p:nvPr>
        </p:nvSpPr>
        <p:spPr>
          <a:xfrm>
            <a:off x="1600200" y="304800"/>
            <a:ext cx="5562600" cy="457200"/>
          </a:xfrm>
        </p:spPr>
        <p:txBody>
          <a:bodyPr/>
          <a:lstStyle/>
          <a:p>
            <a:pPr eaLnBrk="1" hangingPunct="1"/>
            <a:r>
              <a:rPr lang="en-US" sz="2400" smtClean="0"/>
              <a:t>Qual Test Work Package</a:t>
            </a:r>
          </a:p>
        </p:txBody>
      </p:sp>
      <p:sp>
        <p:nvSpPr>
          <p:cNvPr id="39943" name="Rectangle 7"/>
          <p:cNvSpPr>
            <a:spLocks noChangeArrowheads="1"/>
          </p:cNvSpPr>
          <p:nvPr/>
        </p:nvSpPr>
        <p:spPr bwMode="auto">
          <a:xfrm>
            <a:off x="2438400" y="2068513"/>
            <a:ext cx="3810000" cy="28194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endParaRPr lang="en-US" sz="900" u="sng"/>
          </a:p>
          <a:p>
            <a:endParaRPr lang="en-US" sz="900" u="sng"/>
          </a:p>
          <a:p>
            <a:endParaRPr lang="en-US" sz="900" u="sng"/>
          </a:p>
          <a:p>
            <a:r>
              <a:rPr lang="en-US" sz="900" u="sng"/>
              <a:t>Build</a:t>
            </a:r>
          </a:p>
          <a:p>
            <a:r>
              <a:rPr lang="en-US" sz="900" b="0"/>
              <a:t>Support Box build / procurement activities (40)</a:t>
            </a:r>
          </a:p>
          <a:p>
            <a:r>
              <a:rPr lang="en-US" sz="900" b="0"/>
              <a:t>Perform fit check (40/</a:t>
            </a:r>
            <a:r>
              <a:rPr lang="en-US" sz="900" b="0">
                <a:solidFill>
                  <a:srgbClr val="FC3520"/>
                </a:solidFill>
              </a:rPr>
              <a:t>40</a:t>
            </a:r>
            <a:r>
              <a:rPr lang="en-US" sz="900" b="0"/>
              <a:t>)</a:t>
            </a:r>
          </a:p>
          <a:p>
            <a:r>
              <a:rPr lang="en-US" sz="900" u="sng"/>
              <a:t>Documents</a:t>
            </a:r>
          </a:p>
          <a:p>
            <a:r>
              <a:rPr lang="en-US" sz="900" b="0"/>
              <a:t>Generate design changes (24)</a:t>
            </a:r>
          </a:p>
          <a:p>
            <a:r>
              <a:rPr lang="en-US" sz="900" b="0"/>
              <a:t>Generate design changes, support generation of rework instructions,  </a:t>
            </a:r>
          </a:p>
          <a:p>
            <a:r>
              <a:rPr lang="en-US" sz="900" b="0"/>
              <a:t>  retest, &amp; update the design drawings (80/</a:t>
            </a:r>
            <a:r>
              <a:rPr lang="en-US" sz="900" b="0">
                <a:solidFill>
                  <a:srgbClr val="FC3520"/>
                </a:solidFill>
              </a:rPr>
              <a:t>10</a:t>
            </a:r>
            <a:r>
              <a:rPr lang="en-US" sz="900" b="0"/>
              <a:t>)</a:t>
            </a:r>
          </a:p>
          <a:p>
            <a:r>
              <a:rPr lang="en-US" sz="900" b="0"/>
              <a:t>Create PR for requirement changes that require design modification </a:t>
            </a:r>
          </a:p>
          <a:p>
            <a:r>
              <a:rPr lang="en-US" sz="900" b="0"/>
              <a:t>  and resolve (20)</a:t>
            </a:r>
          </a:p>
          <a:p>
            <a:r>
              <a:rPr lang="en-US" sz="900" b="0"/>
              <a:t>Update DFMAT Document (40)</a:t>
            </a:r>
          </a:p>
          <a:p>
            <a:r>
              <a:rPr lang="en-US" sz="900" u="sng"/>
              <a:t>Test and Integrate</a:t>
            </a:r>
          </a:p>
          <a:p>
            <a:r>
              <a:rPr lang="en-US" sz="900" b="0"/>
              <a:t>Support risk mitigation test including thermal, vibration, Fit Check,</a:t>
            </a:r>
          </a:p>
          <a:p>
            <a:r>
              <a:rPr lang="en-US" sz="900" b="0"/>
              <a:t> weight, Sealing, etc…as appropriate (80)</a:t>
            </a:r>
          </a:p>
          <a:p>
            <a:endParaRPr lang="en-US" sz="900" b="0"/>
          </a:p>
          <a:p>
            <a:endParaRPr lang="en-US" sz="900" b="0"/>
          </a:p>
          <a:p>
            <a:endParaRPr lang="en-US" sz="900" b="0"/>
          </a:p>
          <a:p>
            <a:endParaRPr lang="en-US" sz="900" b="0"/>
          </a:p>
          <a:p>
            <a:endParaRPr lang="en-US" sz="900" b="0"/>
          </a:p>
        </p:txBody>
      </p:sp>
      <p:sp>
        <p:nvSpPr>
          <p:cNvPr id="39944" name="Text Box 8"/>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39945" name="Text Box 9"/>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39946" name="Text Box 10"/>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39947" name="Text Box 11"/>
          <p:cNvSpPr txBox="1">
            <a:spLocks noChangeArrowheads="1"/>
          </p:cNvSpPr>
          <p:nvPr/>
        </p:nvSpPr>
        <p:spPr bwMode="auto">
          <a:xfrm>
            <a:off x="3124200" y="5181600"/>
            <a:ext cx="2286000" cy="64928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(hrs)</a:t>
            </a:r>
          </a:p>
          <a:p>
            <a:pPr eaLnBrk="1" hangingPunct="1">
              <a:buFontTx/>
              <a:buChar char="-"/>
            </a:pPr>
            <a:r>
              <a:rPr lang="en-US" sz="1200" b="0"/>
              <a:t>PACT (344)</a:t>
            </a:r>
          </a:p>
          <a:p>
            <a:pPr eaLnBrk="1" hangingPunct="1">
              <a:buFontTx/>
              <a:buChar char="-"/>
            </a:pPr>
            <a:r>
              <a:rPr lang="en-US" sz="1200" b="0">
                <a:solidFill>
                  <a:srgbClr val="FF0000"/>
                </a:solidFill>
              </a:rPr>
              <a:t>EE Tech (50 hrs)</a:t>
            </a:r>
          </a:p>
        </p:txBody>
      </p:sp>
      <p:sp>
        <p:nvSpPr>
          <p:cNvPr id="31756" name="Rectangle 12"/>
          <p:cNvSpPr>
            <a:spLocks noChangeArrowheads="1"/>
          </p:cNvSpPr>
          <p:nvPr/>
        </p:nvSpPr>
        <p:spPr bwMode="auto">
          <a:xfrm>
            <a:off x="1676400" y="304800"/>
            <a:ext cx="6553200" cy="533400"/>
          </a:xfrm>
          <a:prstGeom prst="rect">
            <a:avLst/>
          </a:prstGeom>
          <a:solidFill>
            <a:schemeClr val="accent3">
              <a:lumMod val="75000"/>
            </a:schemeClr>
          </a:solidFill>
          <a:ln w="9525">
            <a:solidFill>
              <a:srgbClr val="000000"/>
            </a:solidFill>
            <a:miter lim="800000"/>
            <a:headEnd/>
            <a:tailEnd/>
          </a:ln>
        </p:spPr>
        <p:txBody>
          <a:bodyPr/>
          <a:lstStyle/>
          <a:p>
            <a:pPr algn="ctr">
              <a:defRPr/>
            </a:pPr>
            <a:r>
              <a:rPr lang="en-US" sz="2000" b="0" dirty="0">
                <a:latin typeface="Arial" pitchFamily="34" charset="0"/>
              </a:rPr>
              <a:t>Item Build and Test – </a:t>
            </a:r>
            <a:r>
              <a:rPr lang="en-US" sz="2000" b="0" dirty="0" smtClean="0">
                <a:latin typeface="Arial" pitchFamily="34" charset="0"/>
              </a:rPr>
              <a:t>PACT </a:t>
            </a:r>
            <a:r>
              <a:rPr lang="en-US" sz="1400" b="0" dirty="0" smtClean="0">
                <a:latin typeface="Arial" pitchFamily="34" charset="0"/>
              </a:rPr>
              <a:t>WP26 </a:t>
            </a:r>
            <a:endParaRPr lang="en-US" sz="2000" b="0" dirty="0">
              <a:latin typeface="Arial" pitchFamily="34" charset="0"/>
            </a:endParaRPr>
          </a:p>
        </p:txBody>
      </p:sp>
      <p:sp>
        <p:nvSpPr>
          <p:cNvPr id="39949" name="Line 13"/>
          <p:cNvSpPr>
            <a:spLocks noChangeShapeType="1"/>
          </p:cNvSpPr>
          <p:nvPr/>
        </p:nvSpPr>
        <p:spPr bwMode="auto">
          <a:xfrm flipH="1" flipV="1">
            <a:off x="8229600" y="2438400"/>
            <a:ext cx="6096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0" name="Line 14"/>
          <p:cNvSpPr>
            <a:spLocks noChangeShapeType="1"/>
          </p:cNvSpPr>
          <p:nvPr/>
        </p:nvSpPr>
        <p:spPr bwMode="auto">
          <a:xfrm flipH="1">
            <a:off x="6248400" y="24384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1" name="Line 15"/>
          <p:cNvSpPr>
            <a:spLocks noChangeShapeType="1"/>
          </p:cNvSpPr>
          <p:nvPr/>
        </p:nvSpPr>
        <p:spPr bwMode="auto">
          <a:xfrm>
            <a:off x="6248400"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2" name="Line 16"/>
          <p:cNvSpPr>
            <a:spLocks noChangeShapeType="1"/>
          </p:cNvSpPr>
          <p:nvPr/>
        </p:nvSpPr>
        <p:spPr bwMode="auto">
          <a:xfrm>
            <a:off x="6248400" y="4495800"/>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3" name="Line 17"/>
          <p:cNvSpPr>
            <a:spLocks noChangeShapeType="1"/>
          </p:cNvSpPr>
          <p:nvPr/>
        </p:nvSpPr>
        <p:spPr bwMode="auto">
          <a:xfrm flipV="1">
            <a:off x="8229600" y="3429000"/>
            <a:ext cx="6096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4" name="Line 18"/>
          <p:cNvSpPr>
            <a:spLocks noChangeShapeType="1"/>
          </p:cNvSpPr>
          <p:nvPr/>
        </p:nvSpPr>
        <p:spPr bwMode="auto">
          <a:xfrm flipH="1">
            <a:off x="1981200" y="3505200"/>
            <a:ext cx="4572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5" name="Line 19"/>
          <p:cNvSpPr>
            <a:spLocks noChangeShapeType="1"/>
          </p:cNvSpPr>
          <p:nvPr/>
        </p:nvSpPr>
        <p:spPr bwMode="auto">
          <a:xfrm flipH="1" flipV="1">
            <a:off x="2057400" y="2286000"/>
            <a:ext cx="3810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6" name="Line 20"/>
          <p:cNvSpPr>
            <a:spLocks noChangeShapeType="1"/>
          </p:cNvSpPr>
          <p:nvPr/>
        </p:nvSpPr>
        <p:spPr bwMode="auto">
          <a:xfrm flipH="1">
            <a:off x="152400" y="47244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7" name="Line 21"/>
          <p:cNvSpPr>
            <a:spLocks noChangeShapeType="1"/>
          </p:cNvSpPr>
          <p:nvPr/>
        </p:nvSpPr>
        <p:spPr bwMode="auto">
          <a:xfrm flipH="1">
            <a:off x="152400" y="22860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8" name="Line 22"/>
          <p:cNvSpPr>
            <a:spLocks noChangeShapeType="1"/>
          </p:cNvSpPr>
          <p:nvPr/>
        </p:nvSpPr>
        <p:spPr bwMode="auto">
          <a:xfrm flipV="1">
            <a:off x="152400" y="228600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9" name="Rectangle 23"/>
          <p:cNvSpPr>
            <a:spLocks noChangeArrowheads="1"/>
          </p:cNvSpPr>
          <p:nvPr/>
        </p:nvSpPr>
        <p:spPr bwMode="auto">
          <a:xfrm>
            <a:off x="152400" y="2339975"/>
            <a:ext cx="2025650"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spAutoFit/>
          </a:bodyPr>
          <a:lstStyle/>
          <a:p>
            <a:r>
              <a:rPr lang="en-US" sz="900" u="sng"/>
              <a:t>Design Data</a:t>
            </a:r>
          </a:p>
          <a:p>
            <a:r>
              <a:rPr lang="en-US" sz="900" b="0"/>
              <a:t>  Box Req’t  &amp; Design Doc – HRD &amp; HDD</a:t>
            </a:r>
          </a:p>
          <a:p>
            <a:r>
              <a:rPr lang="en-US" sz="900" b="0"/>
              <a:t>  Assembled CCAs, &amp; Chassis</a:t>
            </a:r>
          </a:p>
          <a:p>
            <a:r>
              <a:rPr lang="en-US" sz="900" u="sng"/>
              <a:t>Plans</a:t>
            </a:r>
          </a:p>
          <a:p>
            <a:r>
              <a:rPr lang="en-US" sz="900" b="0"/>
              <a:t>  Risk mitigation plan</a:t>
            </a:r>
          </a:p>
          <a:p>
            <a:r>
              <a:rPr lang="en-US" sz="900" b="0"/>
              <a:t>  Box DTC Target/actuals</a:t>
            </a:r>
          </a:p>
          <a:p>
            <a:r>
              <a:rPr lang="en-US" sz="900" b="0"/>
              <a:t>  Program IMS &amp; ETCs </a:t>
            </a:r>
          </a:p>
          <a:p>
            <a:r>
              <a:rPr lang="en-US" sz="900" u="sng"/>
              <a:t>Hardware</a:t>
            </a:r>
          </a:p>
          <a:p>
            <a:r>
              <a:rPr lang="en-US" sz="900" b="0"/>
              <a:t>  Assembled Box</a:t>
            </a:r>
          </a:p>
        </p:txBody>
      </p:sp>
      <p:sp>
        <p:nvSpPr>
          <p:cNvPr id="39960" name="Rectangle 28"/>
          <p:cNvSpPr>
            <a:spLocks noChangeArrowheads="1"/>
          </p:cNvSpPr>
          <p:nvPr/>
        </p:nvSpPr>
        <p:spPr bwMode="auto">
          <a:xfrm>
            <a:off x="6248400" y="2459038"/>
            <a:ext cx="189865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tabLst>
                <a:tab pos="342900" algn="l"/>
              </a:tabLst>
            </a:pPr>
            <a:endParaRPr lang="en-US" sz="900" b="0"/>
          </a:p>
          <a:p>
            <a:pPr eaLnBrk="0" hangingPunct="0">
              <a:buFontTx/>
              <a:buAutoNum type="arabicPeriod"/>
              <a:tabLst>
                <a:tab pos="342900" algn="l"/>
              </a:tabLst>
            </a:pPr>
            <a:r>
              <a:rPr lang="en-US" sz="900" b="0">
                <a:cs typeface="Times New Roman" pitchFamily="18" charset="0"/>
              </a:rPr>
              <a:t>Fit check – Project Memo </a:t>
            </a:r>
          </a:p>
          <a:p>
            <a:pPr eaLnBrk="0" hangingPunct="0">
              <a:buFontTx/>
              <a:buAutoNum type="arabicPeriod"/>
              <a:tabLst>
                <a:tab pos="342900" algn="l"/>
              </a:tabLst>
            </a:pPr>
            <a:r>
              <a:rPr lang="en-US" sz="900" b="0">
                <a:cs typeface="Times New Roman" pitchFamily="18" charset="0"/>
              </a:rPr>
              <a:t>Thermal survey – Project Memo</a:t>
            </a:r>
          </a:p>
          <a:p>
            <a:pPr eaLnBrk="0" hangingPunct="0">
              <a:buFontTx/>
              <a:buAutoNum type="arabicPeriod"/>
              <a:tabLst>
                <a:tab pos="342900" algn="l"/>
              </a:tabLst>
            </a:pPr>
            <a:r>
              <a:rPr lang="en-US" sz="900" b="0">
                <a:cs typeface="Times New Roman" pitchFamily="18" charset="0"/>
              </a:rPr>
              <a:t>Initial vibe – Project Memo</a:t>
            </a:r>
          </a:p>
        </p:txBody>
      </p:sp>
      <p:sp>
        <p:nvSpPr>
          <p:cNvPr id="25" name="Action Button: Back or Previous 24">
            <a:hlinkClick r:id="rId4" action="ppaction://hlinksldjump" highlightClick="1"/>
          </p:cNvPr>
          <p:cNvSpPr/>
          <p:nvPr/>
        </p:nvSpPr>
        <p:spPr bwMode="auto">
          <a:xfrm>
            <a:off x="796925" y="5489575"/>
            <a:ext cx="574675" cy="520700"/>
          </a:xfrm>
          <a:prstGeom prst="actionButtonBackPrevious">
            <a:avLst/>
          </a:prstGeom>
          <a:solidFill>
            <a:schemeClr val="accent3">
              <a:lumMod val="75000"/>
            </a:schemeClr>
          </a:solidFill>
          <a:ln w="9525" cap="flat" cmpd="sng" algn="ctr">
            <a:solidFill>
              <a:schemeClr val="tx1"/>
            </a:solidFill>
            <a:prstDash val="solid"/>
            <a:round/>
            <a:headEnd type="none" w="med" len="med"/>
            <a:tailEnd type="none" w="med" len="med"/>
          </a:ln>
          <a:effectLst/>
          <a:extLst/>
        </p:spPr>
        <p:txBody>
          <a:bodyPr/>
          <a:lstStyle/>
          <a:p>
            <a:pPr>
              <a:defRPr/>
            </a:pPr>
            <a:endParaRPr lang="en-US" dirty="0"/>
          </a:p>
        </p:txBody>
      </p:sp>
      <p:sp>
        <p:nvSpPr>
          <p:cNvPr id="39962" name="TextBox 25"/>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27" name="Action Button: Forward or Next 26">
            <a:hlinkClick r:id="rId5" action="ppaction://hlinksldjump" highlightClick="1"/>
          </p:cNvPr>
          <p:cNvSpPr/>
          <p:nvPr/>
        </p:nvSpPr>
        <p:spPr bwMode="auto">
          <a:xfrm>
            <a:off x="7546975" y="5394325"/>
            <a:ext cx="509588" cy="566738"/>
          </a:xfrm>
          <a:prstGeom prst="actionButtonForwardNext">
            <a:avLst/>
          </a:prstGeom>
          <a:solidFill>
            <a:schemeClr val="bg1">
              <a:lumMod val="65000"/>
            </a:schemeClr>
          </a:solidFill>
          <a:ln w="9525" cap="flat" cmpd="sng" algn="ctr">
            <a:solidFill>
              <a:schemeClr val="tx1"/>
            </a:solidFill>
            <a:prstDash val="solid"/>
            <a:round/>
            <a:headEnd type="none" w="med" len="med"/>
            <a:tailEnd type="none" w="med" len="med"/>
          </a:ln>
          <a:effectLst/>
          <a:extLst/>
        </p:spPr>
        <p:txBody>
          <a:bodyPr/>
          <a:lstStyle/>
          <a:p>
            <a:pPr>
              <a:defRPr/>
            </a:pPr>
            <a:endParaRPr lang="en-US" dirty="0"/>
          </a:p>
        </p:txBody>
      </p:sp>
      <p:sp>
        <p:nvSpPr>
          <p:cNvPr id="39964" name="TextBox 27"/>
          <p:cNvSpPr txBox="1">
            <a:spLocks noChangeArrowheads="1"/>
          </p:cNvSpPr>
          <p:nvPr/>
        </p:nvSpPr>
        <p:spPr bwMode="auto">
          <a:xfrm>
            <a:off x="7105650" y="4916488"/>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0" name="TextBox 2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4356" t="26776" r="33068" b="13954"/>
          <a:stretch/>
        </p:blipFill>
        <p:spPr bwMode="auto">
          <a:xfrm>
            <a:off x="1098919" y="142875"/>
            <a:ext cx="7225064" cy="6514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10917969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66725" y="0"/>
            <a:ext cx="8229600" cy="676275"/>
          </a:xfrm>
        </p:spPr>
        <p:txBody>
          <a:bodyPr/>
          <a:lstStyle/>
          <a:p>
            <a:r>
              <a:rPr lang="en-US" smtClean="0"/>
              <a:t>Phase 5 Exit Criteria</a:t>
            </a:r>
          </a:p>
        </p:txBody>
      </p:sp>
      <p:graphicFrame>
        <p:nvGraphicFramePr>
          <p:cNvPr id="41987" name="Content Placeholder 2"/>
          <p:cNvGraphicFramePr>
            <a:graphicFrameLocks noGrp="1" noChangeAspect="1"/>
          </p:cNvGraphicFramePr>
          <p:nvPr>
            <p:ph idx="1"/>
          </p:nvPr>
        </p:nvGraphicFramePr>
        <p:xfrm>
          <a:off x="260350" y="1095375"/>
          <a:ext cx="8404225" cy="6715125"/>
        </p:xfrm>
        <a:graphic>
          <a:graphicData uri="http://schemas.openxmlformats.org/presentationml/2006/ole">
            <mc:AlternateContent xmlns:mc="http://schemas.openxmlformats.org/markup-compatibility/2006">
              <mc:Choice xmlns:v="urn:schemas-microsoft-com:vml" Requires="v">
                <p:oleObj spid="_x0000_s42074" name="Macro-Enabled Template" r:id="rId3" imgW="6240786" imgH="4986198" progId="Word.DocumentMacroEnabled.12">
                  <p:embed/>
                </p:oleObj>
              </mc:Choice>
              <mc:Fallback>
                <p:oleObj name="Macro-Enabled Template" r:id="rId3" imgW="6240786" imgH="4986198" progId="Word.DocumentMacroEnabled.12">
                  <p:embed/>
                  <p:pic>
                    <p:nvPicPr>
                      <p:cNvPr id="0" name="Content Placeholder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350" y="1095375"/>
                        <a:ext cx="8404225" cy="671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 name="TextBox 6"/>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66725" y="0"/>
            <a:ext cx="8229600" cy="676275"/>
          </a:xfrm>
        </p:spPr>
        <p:txBody>
          <a:bodyPr/>
          <a:lstStyle/>
          <a:p>
            <a:r>
              <a:rPr lang="en-US" smtClean="0"/>
              <a:t>Phase 5 Exit Criteria</a:t>
            </a:r>
          </a:p>
        </p:txBody>
      </p:sp>
      <p:graphicFrame>
        <p:nvGraphicFramePr>
          <p:cNvPr id="43011" name="Content Placeholder 2"/>
          <p:cNvGraphicFramePr>
            <a:graphicFrameLocks noGrp="1" noChangeAspect="1"/>
          </p:cNvGraphicFramePr>
          <p:nvPr>
            <p:ph idx="1"/>
            <p:extLst>
              <p:ext uri="{D42A27DB-BD31-4B8C-83A1-F6EECF244321}">
                <p14:modId xmlns:p14="http://schemas.microsoft.com/office/powerpoint/2010/main" val="846158165"/>
              </p:ext>
            </p:extLst>
          </p:nvPr>
        </p:nvGraphicFramePr>
        <p:xfrm>
          <a:off x="312738" y="863600"/>
          <a:ext cx="8691562" cy="6108700"/>
        </p:xfrm>
        <a:graphic>
          <a:graphicData uri="http://schemas.openxmlformats.org/presentationml/2006/ole">
            <mc:AlternateContent xmlns:mc="http://schemas.openxmlformats.org/markup-compatibility/2006">
              <mc:Choice xmlns:v="urn:schemas-microsoft-com:vml" Requires="v">
                <p:oleObj spid="_x0000_s43103" name="Macro-Enabled Template" r:id="rId3" imgW="6229217" imgH="5604700" progId="Word.DocumentMacroEnabled.12">
                  <p:embed/>
                </p:oleObj>
              </mc:Choice>
              <mc:Fallback>
                <p:oleObj name="Macro-Enabled Template" r:id="rId3" imgW="6229217" imgH="5604700" progId="Word.DocumentMacroEnabled.12">
                  <p:embed/>
                  <p:pic>
                    <p:nvPicPr>
                      <p:cNvPr id="0" name="Content Placeholder 2"/>
                      <p:cNvPicPr>
                        <a:picLocks noGrp="1" noChangeAspect="1" noChangeArrowheads="1"/>
                      </p:cNvPicPr>
                      <p:nvPr/>
                    </p:nvPicPr>
                    <p:blipFill>
                      <a:blip r:embed="rId4"/>
                      <a:srcRect/>
                      <a:stretch>
                        <a:fillRect/>
                      </a:stretch>
                    </p:blipFill>
                    <p:spPr bwMode="auto">
                      <a:xfrm>
                        <a:off x="312738" y="863600"/>
                        <a:ext cx="8691562" cy="6108700"/>
                      </a:xfrm>
                      <a:prstGeom prst="rect">
                        <a:avLst/>
                      </a:prstGeom>
                      <a:noFill/>
                      <a:ln>
                        <a:noFill/>
                      </a:ln>
                      <a:extLst/>
                    </p:spPr>
                  </p:pic>
                </p:oleObj>
              </mc:Fallback>
            </mc:AlternateContent>
          </a:graphicData>
        </a:graphic>
      </p:graphicFrame>
      <p:sp>
        <p:nvSpPr>
          <p:cNvPr id="43012" name="Action Button: Back or Previous 2">
            <a:hlinkClick r:id="rId5" action="ppaction://hlinksldjump" highlightClick="1"/>
          </p:cNvPr>
          <p:cNvSpPr>
            <a:spLocks noChangeArrowheads="1"/>
          </p:cNvSpPr>
          <p:nvPr/>
        </p:nvSpPr>
        <p:spPr bwMode="auto">
          <a:xfrm>
            <a:off x="701675" y="6165850"/>
            <a:ext cx="574675" cy="520700"/>
          </a:xfrm>
          <a:prstGeom prst="actionButtonBackPrevious">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43013" name="TextBox 3"/>
          <p:cNvSpPr txBox="1">
            <a:spLocks noChangeArrowheads="1"/>
          </p:cNvSpPr>
          <p:nvPr/>
        </p:nvSpPr>
        <p:spPr bwMode="auto">
          <a:xfrm>
            <a:off x="1276350" y="619442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43014" name="Action Button: Forward or Next 2">
            <a:hlinkClick r:id="rId7" action="ppaction://hlinksldjump" highlightClick="1"/>
          </p:cNvPr>
          <p:cNvSpPr>
            <a:spLocks noChangeArrowheads="1"/>
          </p:cNvSpPr>
          <p:nvPr/>
        </p:nvSpPr>
        <p:spPr bwMode="auto">
          <a:xfrm>
            <a:off x="7594600" y="6105525"/>
            <a:ext cx="509588" cy="566738"/>
          </a:xfrm>
          <a:prstGeom prst="actionButtonForwardNext">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43015" name="TextBox 30"/>
          <p:cNvSpPr txBox="1">
            <a:spLocks noChangeArrowheads="1"/>
          </p:cNvSpPr>
          <p:nvPr/>
        </p:nvSpPr>
        <p:spPr bwMode="auto">
          <a:xfrm>
            <a:off x="6203950" y="61579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10" name="TextBox 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blipFill dpi="0" rotWithShape="1">
            <a:blip r:embed="rId3"/>
            <a:srcRect/>
            <a:tile tx="0" ty="0" sx="100000" sy="100000" flip="none" algn="tl"/>
          </a:blipFill>
        </p:spPr>
        <p:txBody>
          <a:bodyPr/>
          <a:lstStyle/>
          <a:p>
            <a:pPr eaLnBrk="1" hangingPunct="1"/>
            <a:r>
              <a:rPr lang="en-US" sz="3200" smtClean="0"/>
              <a:t>Phase 6 – System Integration</a:t>
            </a:r>
            <a:br>
              <a:rPr lang="en-US" sz="3200" smtClean="0"/>
            </a:br>
            <a:r>
              <a:rPr lang="en-US" sz="3200" smtClean="0"/>
              <a:t>and SOF Work Packages</a:t>
            </a:r>
            <a:endParaRPr lang="en-US" sz="3200" b="1" smtClean="0"/>
          </a:p>
        </p:txBody>
      </p:sp>
      <p:sp>
        <p:nvSpPr>
          <p:cNvPr id="44035" name="Action Button: Back or Previous 2">
            <a:hlinkClick r:id="rId4" action="ppaction://hlinksldjump" highlightClick="1"/>
          </p:cNvPr>
          <p:cNvSpPr>
            <a:spLocks noChangeArrowheads="1"/>
          </p:cNvSpPr>
          <p:nvPr/>
        </p:nvSpPr>
        <p:spPr bwMode="auto">
          <a:xfrm>
            <a:off x="796925"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44036" name="TextBox 3"/>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44037" name="Action Button: Forward or Next 2">
            <a:hlinkClick r:id="rId5" action="ppaction://hlinksldjump" highlightClick="1"/>
          </p:cNvPr>
          <p:cNvSpPr>
            <a:spLocks noChangeArrowheads="1"/>
          </p:cNvSpPr>
          <p:nvPr/>
        </p:nvSpPr>
        <p:spPr bwMode="auto">
          <a:xfrm>
            <a:off x="7689850" y="5429250"/>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44038"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1495586" y="582801"/>
            <a:ext cx="6433084"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50179" name="Rectangle 2"/>
          <p:cNvSpPr>
            <a:spLocks noChangeArrowheads="1"/>
          </p:cNvSpPr>
          <p:nvPr/>
        </p:nvSpPr>
        <p:spPr bwMode="auto">
          <a:xfrm>
            <a:off x="6248400" y="14478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p:cNvSpPr>
            <a:spLocks noChangeArrowheads="1"/>
          </p:cNvSpPr>
          <p:nvPr/>
        </p:nvSpPr>
        <p:spPr bwMode="auto">
          <a:xfrm>
            <a:off x="3581400" y="1447800"/>
            <a:ext cx="1524000" cy="381000"/>
          </a:xfrm>
          <a:prstGeom prst="rect">
            <a:avLst/>
          </a:prstGeom>
          <a:solidFill>
            <a:schemeClr val="bg2">
              <a:lumMod val="60000"/>
              <a:lumOff val="40000"/>
            </a:schemeClr>
          </a:solidFill>
          <a:ln w="9525">
            <a:solidFill>
              <a:schemeClr val="tx1"/>
            </a:solidFill>
            <a:miter lim="800000"/>
            <a:headEnd/>
            <a:tailEnd/>
          </a:ln>
          <a:effectLst/>
        </p:spPr>
        <p:txBody>
          <a:bodyPr wrap="none" anchor="ctr"/>
          <a:lstStyle/>
          <a:p>
            <a:pPr>
              <a:defRPr/>
            </a:pPr>
            <a:endParaRPr lang="en-US" dirty="0">
              <a:latin typeface="Arial" pitchFamily="34" charset="0"/>
            </a:endParaRPr>
          </a:p>
        </p:txBody>
      </p:sp>
      <p:sp>
        <p:nvSpPr>
          <p:cNvPr id="45060" name="Rectangle 4"/>
          <p:cNvSpPr>
            <a:spLocks noChangeArrowheads="1"/>
          </p:cNvSpPr>
          <p:nvPr/>
        </p:nvSpPr>
        <p:spPr bwMode="auto">
          <a:xfrm>
            <a:off x="762000" y="1524000"/>
            <a:ext cx="1066800" cy="381000"/>
          </a:xfrm>
          <a:prstGeom prst="rect">
            <a:avLst/>
          </a:prstGeom>
          <a:solidFill>
            <a:schemeClr val="bg2">
              <a:lumMod val="60000"/>
              <a:lumOff val="40000"/>
            </a:schemeClr>
          </a:solidFill>
          <a:ln w="9525">
            <a:solidFill>
              <a:schemeClr val="tx1"/>
            </a:solidFill>
            <a:miter lim="800000"/>
            <a:headEnd/>
            <a:tailEnd/>
          </a:ln>
          <a:effectLst/>
        </p:spPr>
        <p:txBody>
          <a:bodyPr wrap="none" anchor="ctr"/>
          <a:lstStyle/>
          <a:p>
            <a:pPr>
              <a:defRPr/>
            </a:pPr>
            <a:endParaRPr lang="en-US" dirty="0">
              <a:latin typeface="Arial" pitchFamily="34" charset="0"/>
            </a:endParaRPr>
          </a:p>
        </p:txBody>
      </p:sp>
      <p:sp>
        <p:nvSpPr>
          <p:cNvPr id="50182" name="Rectangle 5"/>
          <p:cNvSpPr>
            <a:spLocks noChangeArrowheads="1"/>
          </p:cNvSpPr>
          <p:nvPr/>
        </p:nvSpPr>
        <p:spPr bwMode="auto">
          <a:xfrm>
            <a:off x="2438400" y="2286000"/>
            <a:ext cx="3810000" cy="22860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pPr algn="ctr">
              <a:buFontTx/>
              <a:buChar char="•"/>
            </a:pPr>
            <a:endParaRPr lang="en-US" sz="900"/>
          </a:p>
        </p:txBody>
      </p:sp>
      <p:sp>
        <p:nvSpPr>
          <p:cNvPr id="50183"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50184"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3" name="Text Box 8"/>
          <p:cNvSpPr txBox="1">
            <a:spLocks noChangeArrowheads="1"/>
          </p:cNvSpPr>
          <p:nvPr/>
        </p:nvSpPr>
        <p:spPr bwMode="auto">
          <a:xfrm>
            <a:off x="6248400" y="1447800"/>
            <a:ext cx="1441450" cy="366713"/>
          </a:xfrm>
          <a:prstGeom prst="rect">
            <a:avLst/>
          </a:prstGeom>
          <a:solidFill>
            <a:schemeClr val="bg2">
              <a:lumMod val="60000"/>
              <a:lumOff val="40000"/>
            </a:schemeClr>
          </a:solidFill>
          <a:ln>
            <a:noFill/>
          </a:ln>
          <a:effec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defRPr/>
            </a:pPr>
            <a:r>
              <a:rPr lang="en-US" b="0" dirty="0" smtClean="0"/>
              <a:t>Deliverables</a:t>
            </a:r>
          </a:p>
        </p:txBody>
      </p:sp>
      <p:sp>
        <p:nvSpPr>
          <p:cNvPr id="45065" name="Rectangle 9"/>
          <p:cNvSpPr>
            <a:spLocks noChangeArrowheads="1"/>
          </p:cNvSpPr>
          <p:nvPr/>
        </p:nvSpPr>
        <p:spPr bwMode="auto">
          <a:xfrm>
            <a:off x="1371599" y="457200"/>
            <a:ext cx="6430169" cy="457200"/>
          </a:xfrm>
          <a:prstGeom prst="rect">
            <a:avLst/>
          </a:prstGeom>
          <a:solidFill>
            <a:schemeClr val="bg2">
              <a:lumMod val="60000"/>
              <a:lumOff val="40000"/>
            </a:schemeClr>
          </a:solidFill>
          <a:ln w="9525" algn="ctr">
            <a:solidFill>
              <a:schemeClr val="tx1"/>
            </a:solidFill>
            <a:miter lim="800000"/>
            <a:headEnd/>
            <a:tailEnd/>
          </a:ln>
          <a:effectLst/>
        </p:spPr>
        <p:txBody>
          <a:bodyPr wrap="none" anchor="ctr"/>
          <a:lstStyle/>
          <a:p>
            <a:pPr algn="ctr">
              <a:defRPr/>
            </a:pPr>
            <a:r>
              <a:rPr lang="en-US" sz="2000" b="0" dirty="0">
                <a:latin typeface="Arial" pitchFamily="34" charset="0"/>
              </a:rPr>
              <a:t> System Integration and SOF – Design Turn [PACT</a:t>
            </a:r>
            <a:r>
              <a:rPr lang="en-US" sz="2000" b="0" dirty="0" smtClean="0">
                <a:latin typeface="Arial" pitchFamily="34" charset="0"/>
              </a:rPr>
              <a:t>] </a:t>
            </a:r>
            <a:r>
              <a:rPr lang="en-US" sz="1400" b="0" dirty="0" smtClean="0">
                <a:latin typeface="Arial" pitchFamily="34" charset="0"/>
              </a:rPr>
              <a:t>WP34</a:t>
            </a:r>
            <a:endParaRPr lang="en-US" sz="2000" b="0" dirty="0">
              <a:latin typeface="Arial" pitchFamily="34" charset="0"/>
            </a:endParaRPr>
          </a:p>
        </p:txBody>
      </p:sp>
      <p:sp>
        <p:nvSpPr>
          <p:cNvPr id="50187" name="Line 10"/>
          <p:cNvSpPr>
            <a:spLocks noChangeShapeType="1"/>
          </p:cNvSpPr>
          <p:nvPr/>
        </p:nvSpPr>
        <p:spPr bwMode="auto">
          <a:xfrm flipH="1" flipV="1">
            <a:off x="8153400" y="2057400"/>
            <a:ext cx="9906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88" name="Line 11"/>
          <p:cNvSpPr>
            <a:spLocks noChangeShapeType="1"/>
          </p:cNvSpPr>
          <p:nvPr/>
        </p:nvSpPr>
        <p:spPr bwMode="auto">
          <a:xfrm flipH="1">
            <a:off x="6248400" y="2057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89" name="Line 12"/>
          <p:cNvSpPr>
            <a:spLocks noChangeShapeType="1"/>
          </p:cNvSpPr>
          <p:nvPr/>
        </p:nvSpPr>
        <p:spPr bwMode="auto">
          <a:xfrm>
            <a:off x="6248400"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0" name="Line 13"/>
          <p:cNvSpPr>
            <a:spLocks noChangeShapeType="1"/>
          </p:cNvSpPr>
          <p:nvPr/>
        </p:nvSpPr>
        <p:spPr bwMode="auto">
          <a:xfrm>
            <a:off x="6248400" y="48768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1" name="Line 14"/>
          <p:cNvSpPr>
            <a:spLocks noChangeShapeType="1"/>
          </p:cNvSpPr>
          <p:nvPr/>
        </p:nvSpPr>
        <p:spPr bwMode="auto">
          <a:xfrm flipV="1">
            <a:off x="8382000" y="3429000"/>
            <a:ext cx="7620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2" name="Line 15"/>
          <p:cNvSpPr>
            <a:spLocks noChangeShapeType="1"/>
          </p:cNvSpPr>
          <p:nvPr/>
        </p:nvSpPr>
        <p:spPr bwMode="auto">
          <a:xfrm flipH="1">
            <a:off x="1981200" y="3505200"/>
            <a:ext cx="4572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3" name="Line 16"/>
          <p:cNvSpPr>
            <a:spLocks noChangeShapeType="1"/>
          </p:cNvSpPr>
          <p:nvPr/>
        </p:nvSpPr>
        <p:spPr bwMode="auto">
          <a:xfrm flipH="1" flipV="1">
            <a:off x="2057400" y="2286000"/>
            <a:ext cx="3810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4" name="Line 17"/>
          <p:cNvSpPr>
            <a:spLocks noChangeShapeType="1"/>
          </p:cNvSpPr>
          <p:nvPr/>
        </p:nvSpPr>
        <p:spPr bwMode="auto">
          <a:xfrm flipH="1">
            <a:off x="152400" y="47244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5" name="Line 18"/>
          <p:cNvSpPr>
            <a:spLocks noChangeShapeType="1"/>
          </p:cNvSpPr>
          <p:nvPr/>
        </p:nvSpPr>
        <p:spPr bwMode="auto">
          <a:xfrm flipH="1">
            <a:off x="152400" y="22860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6" name="Line 19"/>
          <p:cNvSpPr>
            <a:spLocks noChangeShapeType="1"/>
          </p:cNvSpPr>
          <p:nvPr/>
        </p:nvSpPr>
        <p:spPr bwMode="auto">
          <a:xfrm flipV="1">
            <a:off x="152400" y="228600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7" name="Text Box 20"/>
          <p:cNvSpPr txBox="1">
            <a:spLocks noChangeArrowheads="1"/>
          </p:cNvSpPr>
          <p:nvPr/>
        </p:nvSpPr>
        <p:spPr bwMode="auto">
          <a:xfrm>
            <a:off x="3124200" y="5181600"/>
            <a:ext cx="2286000"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(hrs)</a:t>
            </a:r>
          </a:p>
          <a:p>
            <a:pPr eaLnBrk="1" hangingPunct="1"/>
            <a:r>
              <a:rPr lang="en-US" sz="1200" b="0"/>
              <a:t>- PACT (360)</a:t>
            </a:r>
            <a:endParaRPr lang="en-US" sz="1200" b="0">
              <a:solidFill>
                <a:srgbClr val="FF3300"/>
              </a:solidFill>
            </a:endParaRPr>
          </a:p>
        </p:txBody>
      </p:sp>
      <p:sp>
        <p:nvSpPr>
          <p:cNvPr id="50198" name="Rectangle 27"/>
          <p:cNvSpPr>
            <a:spLocks noChangeArrowheads="1"/>
          </p:cNvSpPr>
          <p:nvPr/>
        </p:nvSpPr>
        <p:spPr bwMode="auto">
          <a:xfrm>
            <a:off x="6248400" y="2763838"/>
            <a:ext cx="2486025"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tabLst>
                <a:tab pos="342900" algn="l"/>
              </a:tabLst>
            </a:pPr>
            <a:endParaRPr lang="en-US" sz="900" b="0"/>
          </a:p>
          <a:p>
            <a:pPr eaLnBrk="0" hangingPunct="0">
              <a:buFontTx/>
              <a:buAutoNum type="arabicPeriod"/>
              <a:tabLst>
                <a:tab pos="342900" algn="l"/>
              </a:tabLst>
            </a:pPr>
            <a:r>
              <a:rPr lang="en-US" sz="900" b="0">
                <a:cs typeface="Times New Roman" pitchFamily="18" charset="0"/>
              </a:rPr>
              <a:t>SOF Environmental qual test report </a:t>
            </a:r>
          </a:p>
          <a:p>
            <a:pPr lvl="1" eaLnBrk="0" hangingPunct="0">
              <a:tabLst>
                <a:tab pos="342900" algn="l"/>
              </a:tabLst>
            </a:pPr>
            <a:r>
              <a:rPr lang="en-US" sz="900" b="0"/>
              <a:t>Support SDRL</a:t>
            </a:r>
          </a:p>
          <a:p>
            <a:pPr eaLnBrk="0" hangingPunct="0">
              <a:buFontTx/>
              <a:buAutoNum type="arabicPeriod"/>
              <a:tabLst>
                <a:tab pos="342900" algn="l"/>
              </a:tabLst>
            </a:pPr>
            <a:r>
              <a:rPr lang="en-US" sz="900" b="0">
                <a:cs typeface="Times New Roman" pitchFamily="18" charset="0"/>
              </a:rPr>
              <a:t>DFx (M,A,T) at Box level report  </a:t>
            </a:r>
          </a:p>
          <a:p>
            <a:pPr lvl="1" eaLnBrk="0" hangingPunct="0">
              <a:tabLst>
                <a:tab pos="342900" algn="l"/>
              </a:tabLst>
            </a:pPr>
            <a:r>
              <a:rPr lang="en-US" sz="900" b="0">
                <a:cs typeface="Times New Roman" pitchFamily="18" charset="0"/>
              </a:rPr>
              <a:t> review project memo with MFG WP</a:t>
            </a:r>
            <a:endParaRPr lang="en-US" sz="900" b="0"/>
          </a:p>
        </p:txBody>
      </p:sp>
      <p:sp>
        <p:nvSpPr>
          <p:cNvPr id="50199" name="Text Box 22"/>
          <p:cNvSpPr txBox="1">
            <a:spLocks noChangeArrowheads="1"/>
          </p:cNvSpPr>
          <p:nvPr/>
        </p:nvSpPr>
        <p:spPr bwMode="auto">
          <a:xfrm>
            <a:off x="95250" y="2571750"/>
            <a:ext cx="2209800" cy="189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900" u="sng"/>
              <a:t>Requirements</a:t>
            </a:r>
          </a:p>
          <a:p>
            <a:pPr eaLnBrk="1" hangingPunct="1"/>
            <a:r>
              <a:rPr lang="en-US" sz="900" b="0"/>
              <a:t>SOF environmental test procedure</a:t>
            </a:r>
          </a:p>
          <a:p>
            <a:pPr eaLnBrk="1" hangingPunct="1"/>
            <a:r>
              <a:rPr lang="en-US" sz="900" b="0"/>
              <a:t>Design requirements updates </a:t>
            </a:r>
          </a:p>
          <a:p>
            <a:pPr eaLnBrk="1" hangingPunct="1"/>
            <a:endParaRPr lang="en-US" sz="900" u="sng"/>
          </a:p>
          <a:p>
            <a:pPr eaLnBrk="1" hangingPunct="1"/>
            <a:r>
              <a:rPr lang="en-US" sz="900" u="sng"/>
              <a:t>Design Documentation</a:t>
            </a:r>
          </a:p>
          <a:p>
            <a:pPr eaLnBrk="1" hangingPunct="1"/>
            <a:r>
              <a:rPr lang="en-US" sz="900" b="0"/>
              <a:t>Test data from previous phase</a:t>
            </a:r>
          </a:p>
          <a:p>
            <a:pPr eaLnBrk="1" hangingPunct="1"/>
            <a:r>
              <a:rPr lang="en-US" sz="900" b="0"/>
              <a:t>Design changes from previous phase</a:t>
            </a:r>
          </a:p>
          <a:p>
            <a:pPr eaLnBrk="1" hangingPunct="1"/>
            <a:endParaRPr lang="en-US" sz="900" u="sng"/>
          </a:p>
          <a:p>
            <a:pPr eaLnBrk="1" hangingPunct="1"/>
            <a:r>
              <a:rPr lang="en-US" sz="900" u="sng"/>
              <a:t>Hardware</a:t>
            </a:r>
          </a:p>
          <a:p>
            <a:pPr eaLnBrk="1" hangingPunct="1"/>
            <a:r>
              <a:rPr lang="en-US" sz="900" b="0"/>
              <a:t>Integrated Box from Build &amp; Test</a:t>
            </a:r>
          </a:p>
          <a:p>
            <a:pPr eaLnBrk="1" hangingPunct="1">
              <a:spcBef>
                <a:spcPct val="50000"/>
              </a:spcBef>
            </a:pPr>
            <a:endParaRPr lang="en-US" sz="900" b="0"/>
          </a:p>
          <a:p>
            <a:pPr eaLnBrk="1" hangingPunct="1">
              <a:spcBef>
                <a:spcPct val="50000"/>
              </a:spcBef>
            </a:pPr>
            <a:endParaRPr lang="en-US" sz="900" b="0"/>
          </a:p>
        </p:txBody>
      </p:sp>
      <p:sp>
        <p:nvSpPr>
          <p:cNvPr id="50200" name="Text Box 24"/>
          <p:cNvSpPr txBox="1">
            <a:spLocks noChangeArrowheads="1"/>
          </p:cNvSpPr>
          <p:nvPr/>
        </p:nvSpPr>
        <p:spPr bwMode="auto">
          <a:xfrm>
            <a:off x="2476500" y="2444750"/>
            <a:ext cx="38100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dirty="0"/>
              <a:t>Test</a:t>
            </a:r>
          </a:p>
          <a:p>
            <a:pPr eaLnBrk="1" hangingPunct="1"/>
            <a:r>
              <a:rPr lang="en-US" sz="900" b="0" dirty="0"/>
              <a:t>Support SOF testing as required</a:t>
            </a:r>
          </a:p>
          <a:p>
            <a:pPr eaLnBrk="1" hangingPunct="1"/>
            <a:r>
              <a:rPr lang="en-US" sz="900" u="sng" dirty="0"/>
              <a:t>Reviews </a:t>
            </a:r>
          </a:p>
          <a:p>
            <a:pPr eaLnBrk="1" hangingPunct="1"/>
            <a:r>
              <a:rPr lang="en-US" sz="900" b="0" dirty="0"/>
              <a:t>Support System review and validation of changes (60)</a:t>
            </a:r>
          </a:p>
          <a:p>
            <a:pPr eaLnBrk="1" hangingPunct="1"/>
            <a:r>
              <a:rPr lang="en-US" sz="900" b="0" dirty="0"/>
              <a:t>Support peer review of test results</a:t>
            </a:r>
          </a:p>
          <a:p>
            <a:pPr eaLnBrk="1" hangingPunct="1"/>
            <a:r>
              <a:rPr lang="en-US" sz="900" b="0" dirty="0"/>
              <a:t>Support Chassis PRR (60) </a:t>
            </a:r>
          </a:p>
          <a:p>
            <a:pPr eaLnBrk="1" hangingPunct="1"/>
            <a:r>
              <a:rPr lang="en-US" sz="900" u="sng" dirty="0"/>
              <a:t>Documents</a:t>
            </a:r>
          </a:p>
          <a:p>
            <a:pPr eaLnBrk="1" hangingPunct="1"/>
            <a:r>
              <a:rPr lang="en-US" sz="900" b="0" dirty="0"/>
              <a:t>Create, update and resolve Problem reports (120)</a:t>
            </a:r>
          </a:p>
          <a:p>
            <a:pPr eaLnBrk="1" hangingPunct="1"/>
            <a:r>
              <a:rPr lang="en-US" sz="900" b="0" dirty="0"/>
              <a:t>Update design documentation: </a:t>
            </a:r>
          </a:p>
          <a:p>
            <a:pPr eaLnBrk="1" hangingPunct="1"/>
            <a:r>
              <a:rPr lang="en-US" sz="900" b="0" dirty="0"/>
              <a:t>     chassis drawing, update thermal and </a:t>
            </a:r>
            <a:r>
              <a:rPr lang="en-US" sz="900" b="0" dirty="0" err="1"/>
              <a:t>vib</a:t>
            </a:r>
            <a:r>
              <a:rPr lang="en-US" sz="900" b="0" dirty="0"/>
              <a:t> analysis</a:t>
            </a:r>
          </a:p>
          <a:p>
            <a:pPr eaLnBrk="1" hangingPunct="1"/>
            <a:r>
              <a:rPr lang="en-US" sz="900" b="0" dirty="0"/>
              <a:t>     updated requirements (120)</a:t>
            </a:r>
          </a:p>
        </p:txBody>
      </p:sp>
      <p:sp>
        <p:nvSpPr>
          <p:cNvPr id="4" name="Action Button: Back or Previous 23">
            <a:hlinkClick r:id="rId4" action="ppaction://hlinksldjump" highlightClick="1"/>
          </p:cNvPr>
          <p:cNvSpPr>
            <a:spLocks noChangeArrowheads="1"/>
          </p:cNvSpPr>
          <p:nvPr/>
        </p:nvSpPr>
        <p:spPr bwMode="auto">
          <a:xfrm>
            <a:off x="796925" y="5489575"/>
            <a:ext cx="574675" cy="520700"/>
          </a:xfrm>
          <a:prstGeom prst="actionButtonBackPrevious">
            <a:avLst/>
          </a:prstGeom>
          <a:solidFill>
            <a:schemeClr val="bg2">
              <a:lumMod val="60000"/>
              <a:lumOff val="40000"/>
            </a:schemeClr>
          </a:solidFill>
          <a:ln w="9525" algn="ctr">
            <a:solidFill>
              <a:schemeClr val="tx1"/>
            </a:solidFill>
            <a:round/>
            <a:headEnd/>
            <a:tailEnd/>
          </a:ln>
          <a:effectLst/>
        </p:spPr>
        <p:txBody>
          <a:bodyPr/>
          <a:lstStyle/>
          <a:p>
            <a:pPr>
              <a:defRPr/>
            </a:pPr>
            <a:endParaRPr lang="en-US" dirty="0">
              <a:latin typeface="Arial" pitchFamily="34" charset="0"/>
            </a:endParaRPr>
          </a:p>
        </p:txBody>
      </p:sp>
      <p:sp>
        <p:nvSpPr>
          <p:cNvPr id="50202" name="TextBox 25"/>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27" name="Action Button: Forward or Next 26">
            <a:hlinkClick r:id="rId5" action="ppaction://hlinksldjump" highlightClick="1"/>
          </p:cNvPr>
          <p:cNvSpPr/>
          <p:nvPr/>
        </p:nvSpPr>
        <p:spPr bwMode="auto">
          <a:xfrm>
            <a:off x="7546975" y="5443538"/>
            <a:ext cx="509588" cy="566737"/>
          </a:xfrm>
          <a:prstGeom prst="actionButtonForwardNext">
            <a:avLst/>
          </a:prstGeom>
          <a:solidFill>
            <a:schemeClr val="bg1">
              <a:lumMod val="65000"/>
            </a:schemeClr>
          </a:solidFill>
          <a:ln w="9525" cap="flat" cmpd="sng" algn="ctr">
            <a:solidFill>
              <a:schemeClr val="tx1"/>
            </a:solidFill>
            <a:prstDash val="solid"/>
            <a:round/>
            <a:headEnd type="none" w="med" len="med"/>
            <a:tailEnd type="none" w="med" len="med"/>
          </a:ln>
          <a:effectLst/>
          <a:extLst/>
        </p:spPr>
        <p:txBody>
          <a:bodyPr/>
          <a:lstStyle/>
          <a:p>
            <a:pPr>
              <a:defRPr/>
            </a:pPr>
            <a:endParaRPr lang="en-US" dirty="0"/>
          </a:p>
        </p:txBody>
      </p:sp>
      <p:sp>
        <p:nvSpPr>
          <p:cNvPr id="50204" name="TextBox 27"/>
          <p:cNvSpPr txBox="1">
            <a:spLocks noChangeArrowheads="1"/>
          </p:cNvSpPr>
          <p:nvPr/>
        </p:nvSpPr>
        <p:spPr bwMode="auto">
          <a:xfrm>
            <a:off x="7105650"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0" name="TextBox 2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66725" y="0"/>
            <a:ext cx="8229600" cy="676275"/>
          </a:xfrm>
        </p:spPr>
        <p:txBody>
          <a:bodyPr/>
          <a:lstStyle/>
          <a:p>
            <a:r>
              <a:rPr lang="en-US" smtClean="0"/>
              <a:t>Phase 6 Exit Criteria</a:t>
            </a:r>
          </a:p>
        </p:txBody>
      </p:sp>
      <p:graphicFrame>
        <p:nvGraphicFramePr>
          <p:cNvPr id="52227" name="Content Placeholder 2"/>
          <p:cNvGraphicFramePr>
            <a:graphicFrameLocks noGrp="1" noChangeAspect="1"/>
          </p:cNvGraphicFramePr>
          <p:nvPr>
            <p:ph idx="1"/>
          </p:nvPr>
        </p:nvGraphicFramePr>
        <p:xfrm>
          <a:off x="304800" y="1009650"/>
          <a:ext cx="8391525" cy="7448550"/>
        </p:xfrm>
        <a:graphic>
          <a:graphicData uri="http://schemas.openxmlformats.org/presentationml/2006/ole">
            <mc:AlternateContent xmlns:mc="http://schemas.openxmlformats.org/markup-compatibility/2006">
              <mc:Choice xmlns:v="urn:schemas-microsoft-com:vml" Requires="v">
                <p:oleObj spid="_x0000_s52318" name="Macro-Enabled Template" r:id="rId3" imgW="6229075" imgH="8047441" progId="Word.DocumentMacroEnabled.12">
                  <p:embed/>
                </p:oleObj>
              </mc:Choice>
              <mc:Fallback>
                <p:oleObj name="Macro-Enabled Template" r:id="rId3" imgW="6229075" imgH="8047441" progId="Word.DocumentMacroEnabled.12">
                  <p:embed/>
                  <p:pic>
                    <p:nvPicPr>
                      <p:cNvPr id="0" name="Content Placeholder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009650"/>
                        <a:ext cx="8391525" cy="744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2228" name="Action Button: Back or Previous 2">
            <a:hlinkClick r:id="rId5" action="ppaction://hlinksldjump" highlightClick="1"/>
          </p:cNvPr>
          <p:cNvSpPr>
            <a:spLocks noChangeArrowheads="1"/>
          </p:cNvSpPr>
          <p:nvPr/>
        </p:nvSpPr>
        <p:spPr bwMode="auto">
          <a:xfrm>
            <a:off x="711200" y="6227763"/>
            <a:ext cx="574675" cy="520700"/>
          </a:xfrm>
          <a:prstGeom prst="actionButtonBackPrevious">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52229" name="TextBox 3"/>
          <p:cNvSpPr txBox="1">
            <a:spLocks noChangeArrowheads="1"/>
          </p:cNvSpPr>
          <p:nvPr/>
        </p:nvSpPr>
        <p:spPr bwMode="auto">
          <a:xfrm>
            <a:off x="1285875" y="625633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52230" name="Action Button: Forward or Next 2">
            <a:hlinkClick r:id="rId7" action="ppaction://hlinksldjump" highlightClick="1"/>
          </p:cNvPr>
          <p:cNvSpPr>
            <a:spLocks noChangeArrowheads="1"/>
          </p:cNvSpPr>
          <p:nvPr/>
        </p:nvSpPr>
        <p:spPr bwMode="auto">
          <a:xfrm>
            <a:off x="7604125" y="6167438"/>
            <a:ext cx="509588" cy="566737"/>
          </a:xfrm>
          <a:prstGeom prst="actionButtonForwardNext">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52231" name="TextBox 30"/>
          <p:cNvSpPr txBox="1">
            <a:spLocks noChangeArrowheads="1"/>
          </p:cNvSpPr>
          <p:nvPr/>
        </p:nvSpPr>
        <p:spPr bwMode="auto">
          <a:xfrm>
            <a:off x="6213475" y="6219825"/>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9" name="TextBox 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66725" y="0"/>
            <a:ext cx="8229600" cy="676275"/>
          </a:xfrm>
        </p:spPr>
        <p:txBody>
          <a:bodyPr/>
          <a:lstStyle/>
          <a:p>
            <a:r>
              <a:rPr lang="en-US" smtClean="0"/>
              <a:t>Phase 6 Exit Criteria</a:t>
            </a:r>
          </a:p>
        </p:txBody>
      </p:sp>
      <p:graphicFrame>
        <p:nvGraphicFramePr>
          <p:cNvPr id="53251" name="Content Placeholder 2"/>
          <p:cNvGraphicFramePr>
            <a:graphicFrameLocks noGrp="1" noChangeAspect="1"/>
          </p:cNvGraphicFramePr>
          <p:nvPr>
            <p:ph idx="1"/>
            <p:extLst>
              <p:ext uri="{D42A27DB-BD31-4B8C-83A1-F6EECF244321}">
                <p14:modId xmlns:p14="http://schemas.microsoft.com/office/powerpoint/2010/main" val="2272275937"/>
              </p:ext>
            </p:extLst>
          </p:nvPr>
        </p:nvGraphicFramePr>
        <p:xfrm>
          <a:off x="1335088" y="771525"/>
          <a:ext cx="6569075" cy="6191250"/>
        </p:xfrm>
        <a:graphic>
          <a:graphicData uri="http://schemas.openxmlformats.org/presentationml/2006/ole">
            <mc:AlternateContent xmlns:mc="http://schemas.openxmlformats.org/markup-compatibility/2006">
              <mc:Choice xmlns:v="urn:schemas-microsoft-com:vml" Requires="v">
                <p:oleObj spid="_x0000_s53345" name="Macro-Enabled Template" r:id="rId3" imgW="6386468" imgH="6870289" progId="Word.DocumentMacroEnabled.12">
                  <p:embed/>
                </p:oleObj>
              </mc:Choice>
              <mc:Fallback>
                <p:oleObj name="Macro-Enabled Template" r:id="rId3" imgW="6386468" imgH="6870289" progId="Word.DocumentMacroEnabled.12">
                  <p:embed/>
                  <p:pic>
                    <p:nvPicPr>
                      <p:cNvPr id="0" name="Content Placeholder 2"/>
                      <p:cNvPicPr>
                        <a:picLocks noGrp="1" noChangeAspect="1" noChangeArrowheads="1"/>
                      </p:cNvPicPr>
                      <p:nvPr/>
                    </p:nvPicPr>
                    <p:blipFill>
                      <a:blip r:embed="rId4"/>
                      <a:srcRect/>
                      <a:stretch>
                        <a:fillRect/>
                      </a:stretch>
                    </p:blipFill>
                    <p:spPr bwMode="auto">
                      <a:xfrm>
                        <a:off x="1335088" y="771525"/>
                        <a:ext cx="6569075" cy="6191250"/>
                      </a:xfrm>
                      <a:prstGeom prst="rect">
                        <a:avLst/>
                      </a:prstGeom>
                      <a:noFill/>
                      <a:ln>
                        <a:noFill/>
                      </a:ln>
                      <a:extLst/>
                    </p:spPr>
                  </p:pic>
                </p:oleObj>
              </mc:Fallback>
            </mc:AlternateContent>
          </a:graphicData>
        </a:graphic>
      </p:graphicFrame>
      <p:sp>
        <p:nvSpPr>
          <p:cNvPr id="53252" name="Action Button: Back or Previous 2">
            <a:hlinkClick r:id="rId5" action="ppaction://hlinksldjump" highlightClick="1"/>
          </p:cNvPr>
          <p:cNvSpPr>
            <a:spLocks noChangeArrowheads="1"/>
          </p:cNvSpPr>
          <p:nvPr/>
        </p:nvSpPr>
        <p:spPr bwMode="auto">
          <a:xfrm>
            <a:off x="711200" y="6227763"/>
            <a:ext cx="574675" cy="520700"/>
          </a:xfrm>
          <a:prstGeom prst="actionButtonBackPrevious">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53253" name="TextBox 3"/>
          <p:cNvSpPr txBox="1">
            <a:spLocks noChangeArrowheads="1"/>
          </p:cNvSpPr>
          <p:nvPr/>
        </p:nvSpPr>
        <p:spPr bwMode="auto">
          <a:xfrm>
            <a:off x="1285875" y="625633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53254" name="Action Button: Forward or Next 2">
            <a:hlinkClick r:id="rId7" action="ppaction://hlinksldjump" highlightClick="1"/>
          </p:cNvPr>
          <p:cNvSpPr>
            <a:spLocks noChangeArrowheads="1"/>
          </p:cNvSpPr>
          <p:nvPr/>
        </p:nvSpPr>
        <p:spPr bwMode="auto">
          <a:xfrm>
            <a:off x="7604125" y="6167438"/>
            <a:ext cx="509588" cy="566737"/>
          </a:xfrm>
          <a:prstGeom prst="actionButtonForwardNext">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53255" name="TextBox 30"/>
          <p:cNvSpPr txBox="1">
            <a:spLocks noChangeArrowheads="1"/>
          </p:cNvSpPr>
          <p:nvPr/>
        </p:nvSpPr>
        <p:spPr bwMode="auto">
          <a:xfrm>
            <a:off x="6213475" y="6219825"/>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10" name="TextBox 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smtClean="0"/>
              <a:t>Phase 8 – Certification </a:t>
            </a:r>
            <a:br>
              <a:rPr lang="en-US" sz="3200" smtClean="0"/>
            </a:br>
            <a:r>
              <a:rPr lang="en-US" sz="3200" smtClean="0"/>
              <a:t>Work Packages</a:t>
            </a:r>
            <a:endParaRPr lang="en-US" sz="3200" b="1" smtClean="0"/>
          </a:p>
        </p:txBody>
      </p:sp>
      <p:sp>
        <p:nvSpPr>
          <p:cNvPr id="59395" name="Action Button: Back or Previous 2">
            <a:hlinkClick r:id="rId4" action="ppaction://hlinksldjump" highlightClick="1"/>
          </p:cNvPr>
          <p:cNvSpPr>
            <a:spLocks noChangeArrowheads="1"/>
          </p:cNvSpPr>
          <p:nvPr/>
        </p:nvSpPr>
        <p:spPr bwMode="auto">
          <a:xfrm>
            <a:off x="796925"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59396" name="TextBox 3"/>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59397" name="Action Button: Forward or Next 2">
            <a:hlinkClick r:id="rId4" action="ppaction://hlinksldjump" highlightClick="1"/>
          </p:cNvPr>
          <p:cNvSpPr>
            <a:spLocks noChangeArrowheads="1"/>
          </p:cNvSpPr>
          <p:nvPr/>
        </p:nvSpPr>
        <p:spPr bwMode="auto">
          <a:xfrm>
            <a:off x="7662863" y="5456238"/>
            <a:ext cx="509587" cy="566737"/>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59398" name="TextBox 30"/>
          <p:cNvSpPr txBox="1">
            <a:spLocks noChangeArrowheads="1"/>
          </p:cNvSpPr>
          <p:nvPr/>
        </p:nvSpPr>
        <p:spPr bwMode="auto">
          <a:xfrm>
            <a:off x="7221538" y="4978400"/>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1746250" y="495300"/>
            <a:ext cx="5943600" cy="457200"/>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 name="Rectangle 2"/>
          <p:cNvSpPr>
            <a:spLocks noChangeArrowheads="1"/>
          </p:cNvSpPr>
          <p:nvPr/>
        </p:nvSpPr>
        <p:spPr bwMode="auto">
          <a:xfrm>
            <a:off x="6248400" y="1447800"/>
            <a:ext cx="1447800" cy="381000"/>
          </a:xfrm>
          <a:prstGeom prst="rect">
            <a:avLst/>
          </a:prstGeom>
          <a:solidFill>
            <a:schemeClr val="bg2">
              <a:lumMod val="60000"/>
              <a:lumOff val="40000"/>
            </a:schemeClr>
          </a:solidFill>
          <a:ln w="9525">
            <a:solidFill>
              <a:schemeClr val="tx1"/>
            </a:solidFill>
            <a:miter lim="800000"/>
            <a:headEnd/>
            <a:tailEnd/>
          </a:ln>
          <a:effectLst/>
        </p:spPr>
        <p:txBody>
          <a:bodyPr wrap="none" anchor="ctr"/>
          <a:lstStyle/>
          <a:p>
            <a:pPr>
              <a:defRPr/>
            </a:pPr>
            <a:endParaRPr lang="en-US" dirty="0">
              <a:latin typeface="Arial" pitchFamily="34" charset="0"/>
            </a:endParaRPr>
          </a:p>
        </p:txBody>
      </p:sp>
      <p:sp>
        <p:nvSpPr>
          <p:cNvPr id="58371" name="Rectangle 3"/>
          <p:cNvSpPr>
            <a:spLocks noChangeArrowheads="1"/>
          </p:cNvSpPr>
          <p:nvPr/>
        </p:nvSpPr>
        <p:spPr bwMode="auto">
          <a:xfrm>
            <a:off x="3581400" y="1447800"/>
            <a:ext cx="1524000" cy="381000"/>
          </a:xfrm>
          <a:prstGeom prst="rect">
            <a:avLst/>
          </a:prstGeom>
          <a:solidFill>
            <a:schemeClr val="bg2">
              <a:lumMod val="60000"/>
              <a:lumOff val="40000"/>
            </a:schemeClr>
          </a:solidFill>
          <a:ln w="9525">
            <a:solidFill>
              <a:schemeClr val="tx1"/>
            </a:solidFill>
            <a:miter lim="800000"/>
            <a:headEnd/>
            <a:tailEnd/>
          </a:ln>
          <a:effectLst/>
        </p:spPr>
        <p:txBody>
          <a:bodyPr wrap="none" anchor="ctr"/>
          <a:lstStyle/>
          <a:p>
            <a:pPr>
              <a:defRPr/>
            </a:pPr>
            <a:endParaRPr lang="en-US" dirty="0">
              <a:latin typeface="Arial" pitchFamily="34" charset="0"/>
            </a:endParaRPr>
          </a:p>
        </p:txBody>
      </p:sp>
      <p:sp>
        <p:nvSpPr>
          <p:cNvPr id="58372" name="Rectangle 4"/>
          <p:cNvSpPr>
            <a:spLocks noChangeArrowheads="1"/>
          </p:cNvSpPr>
          <p:nvPr/>
        </p:nvSpPr>
        <p:spPr bwMode="auto">
          <a:xfrm>
            <a:off x="762000" y="1524000"/>
            <a:ext cx="1066800" cy="381000"/>
          </a:xfrm>
          <a:prstGeom prst="rect">
            <a:avLst/>
          </a:prstGeom>
          <a:solidFill>
            <a:schemeClr val="bg2">
              <a:lumMod val="60000"/>
              <a:lumOff val="40000"/>
            </a:schemeClr>
          </a:solidFill>
          <a:ln w="9525">
            <a:solidFill>
              <a:schemeClr val="tx1"/>
            </a:solidFill>
            <a:miter lim="800000"/>
            <a:headEnd/>
            <a:tailEnd/>
          </a:ln>
          <a:effectLst/>
        </p:spPr>
        <p:txBody>
          <a:bodyPr wrap="none" anchor="ctr"/>
          <a:lstStyle/>
          <a:p>
            <a:pPr>
              <a:defRPr/>
            </a:pPr>
            <a:endParaRPr lang="en-US" dirty="0">
              <a:latin typeface="Arial" pitchFamily="34" charset="0"/>
            </a:endParaRPr>
          </a:p>
        </p:txBody>
      </p:sp>
      <p:sp>
        <p:nvSpPr>
          <p:cNvPr id="65542" name="Rectangle 5"/>
          <p:cNvSpPr>
            <a:spLocks noChangeArrowheads="1"/>
          </p:cNvSpPr>
          <p:nvPr/>
        </p:nvSpPr>
        <p:spPr bwMode="auto">
          <a:xfrm>
            <a:off x="2438400" y="1905000"/>
            <a:ext cx="3810000" cy="30480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pPr algn="ctr">
              <a:buFontTx/>
              <a:buChar char="•"/>
            </a:pPr>
            <a:endParaRPr lang="en-US" sz="900"/>
          </a:p>
        </p:txBody>
      </p:sp>
      <p:sp>
        <p:nvSpPr>
          <p:cNvPr id="65543"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65544"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65545" name="Text Box 8"/>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3" name="Rectangle 9"/>
          <p:cNvSpPr>
            <a:spLocks noChangeArrowheads="1"/>
          </p:cNvSpPr>
          <p:nvPr/>
        </p:nvSpPr>
        <p:spPr bwMode="auto">
          <a:xfrm>
            <a:off x="1676400" y="457200"/>
            <a:ext cx="5943600" cy="457200"/>
          </a:xfrm>
          <a:prstGeom prst="rect">
            <a:avLst/>
          </a:prstGeom>
          <a:solidFill>
            <a:schemeClr val="bg2">
              <a:lumMod val="60000"/>
              <a:lumOff val="40000"/>
            </a:schemeClr>
          </a:solidFill>
          <a:ln w="9525" algn="ctr">
            <a:solidFill>
              <a:schemeClr val="tx1"/>
            </a:solidFill>
            <a:miter lim="800000"/>
            <a:headEnd/>
            <a:tailEnd/>
          </a:ln>
          <a:effectLst/>
        </p:spPr>
        <p:txBody>
          <a:bodyPr wrap="none" anchor="ctr"/>
          <a:lstStyle/>
          <a:p>
            <a:pPr algn="ctr" eaLnBrk="0" hangingPunct="0">
              <a:defRPr/>
            </a:pPr>
            <a:r>
              <a:rPr lang="en-US" sz="2000" b="0" dirty="0">
                <a:solidFill>
                  <a:schemeClr val="tx2"/>
                </a:solidFill>
                <a:latin typeface="Arial" pitchFamily="34" charset="0"/>
              </a:rPr>
              <a:t> Certification Phase – Design Turn [PACT</a:t>
            </a:r>
            <a:r>
              <a:rPr lang="en-US" sz="2000" b="0" dirty="0" smtClean="0">
                <a:solidFill>
                  <a:schemeClr val="tx2"/>
                </a:solidFill>
                <a:latin typeface="Arial" pitchFamily="34" charset="0"/>
              </a:rPr>
              <a:t>] </a:t>
            </a:r>
            <a:r>
              <a:rPr lang="en-US" sz="1400" b="0" dirty="0" smtClean="0">
                <a:solidFill>
                  <a:schemeClr val="tx2"/>
                </a:solidFill>
                <a:latin typeface="Arial" pitchFamily="34" charset="0"/>
              </a:rPr>
              <a:t>WP46</a:t>
            </a:r>
            <a:endParaRPr lang="en-US" sz="2000" b="0" dirty="0">
              <a:solidFill>
                <a:schemeClr val="tx2"/>
              </a:solidFill>
              <a:latin typeface="Arial" pitchFamily="34" charset="0"/>
            </a:endParaRPr>
          </a:p>
        </p:txBody>
      </p:sp>
      <p:sp>
        <p:nvSpPr>
          <p:cNvPr id="65547" name="Line 10"/>
          <p:cNvSpPr>
            <a:spLocks noChangeShapeType="1"/>
          </p:cNvSpPr>
          <p:nvPr/>
        </p:nvSpPr>
        <p:spPr bwMode="auto">
          <a:xfrm flipH="1" flipV="1">
            <a:off x="8153400" y="2057400"/>
            <a:ext cx="9906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8" name="Line 11"/>
          <p:cNvSpPr>
            <a:spLocks noChangeShapeType="1"/>
          </p:cNvSpPr>
          <p:nvPr/>
        </p:nvSpPr>
        <p:spPr bwMode="auto">
          <a:xfrm flipH="1">
            <a:off x="6248400" y="2057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9" name="Line 12"/>
          <p:cNvSpPr>
            <a:spLocks noChangeShapeType="1"/>
          </p:cNvSpPr>
          <p:nvPr/>
        </p:nvSpPr>
        <p:spPr bwMode="auto">
          <a:xfrm>
            <a:off x="6248400"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0" name="Line 13"/>
          <p:cNvSpPr>
            <a:spLocks noChangeShapeType="1"/>
          </p:cNvSpPr>
          <p:nvPr/>
        </p:nvSpPr>
        <p:spPr bwMode="auto">
          <a:xfrm>
            <a:off x="6248400" y="48768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1" name="Line 14"/>
          <p:cNvSpPr>
            <a:spLocks noChangeShapeType="1"/>
          </p:cNvSpPr>
          <p:nvPr/>
        </p:nvSpPr>
        <p:spPr bwMode="auto">
          <a:xfrm flipV="1">
            <a:off x="8382000" y="3429000"/>
            <a:ext cx="7620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2" name="Line 15"/>
          <p:cNvSpPr>
            <a:spLocks noChangeShapeType="1"/>
          </p:cNvSpPr>
          <p:nvPr/>
        </p:nvSpPr>
        <p:spPr bwMode="auto">
          <a:xfrm flipH="1">
            <a:off x="1981200" y="3505200"/>
            <a:ext cx="4572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3" name="Line 16"/>
          <p:cNvSpPr>
            <a:spLocks noChangeShapeType="1"/>
          </p:cNvSpPr>
          <p:nvPr/>
        </p:nvSpPr>
        <p:spPr bwMode="auto">
          <a:xfrm flipH="1" flipV="1">
            <a:off x="2057400" y="2286000"/>
            <a:ext cx="3810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4" name="Line 17"/>
          <p:cNvSpPr>
            <a:spLocks noChangeShapeType="1"/>
          </p:cNvSpPr>
          <p:nvPr/>
        </p:nvSpPr>
        <p:spPr bwMode="auto">
          <a:xfrm flipH="1">
            <a:off x="152400" y="47244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5" name="Line 18"/>
          <p:cNvSpPr>
            <a:spLocks noChangeShapeType="1"/>
          </p:cNvSpPr>
          <p:nvPr/>
        </p:nvSpPr>
        <p:spPr bwMode="auto">
          <a:xfrm flipH="1">
            <a:off x="152400" y="22860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6" name="Line 19"/>
          <p:cNvSpPr>
            <a:spLocks noChangeShapeType="1"/>
          </p:cNvSpPr>
          <p:nvPr/>
        </p:nvSpPr>
        <p:spPr bwMode="auto">
          <a:xfrm flipV="1">
            <a:off x="152400" y="2286000"/>
            <a:ext cx="0" cy="2438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7" name="Text Box 20"/>
          <p:cNvSpPr txBox="1">
            <a:spLocks noChangeArrowheads="1"/>
          </p:cNvSpPr>
          <p:nvPr/>
        </p:nvSpPr>
        <p:spPr bwMode="auto">
          <a:xfrm>
            <a:off x="3124200" y="5181600"/>
            <a:ext cx="2286000"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a:t>Resources (hrs)</a:t>
            </a:r>
          </a:p>
          <a:p>
            <a:pPr eaLnBrk="1" hangingPunct="1"/>
            <a:r>
              <a:rPr lang="en-US" sz="1200" b="0"/>
              <a:t>- PACT (360)</a:t>
            </a:r>
            <a:endParaRPr lang="en-US" sz="1200" b="0">
              <a:solidFill>
                <a:srgbClr val="FF3300"/>
              </a:solidFill>
            </a:endParaRPr>
          </a:p>
        </p:txBody>
      </p:sp>
      <p:sp>
        <p:nvSpPr>
          <p:cNvPr id="65558" name="Text Box 21"/>
          <p:cNvSpPr txBox="1">
            <a:spLocks noChangeArrowheads="1"/>
          </p:cNvSpPr>
          <p:nvPr/>
        </p:nvSpPr>
        <p:spPr bwMode="auto">
          <a:xfrm>
            <a:off x="152400" y="2438400"/>
            <a:ext cx="220980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900" u="sng"/>
              <a:t>Hardware</a:t>
            </a:r>
          </a:p>
          <a:p>
            <a:pPr eaLnBrk="1" hangingPunct="1">
              <a:spcBef>
                <a:spcPct val="50000"/>
              </a:spcBef>
            </a:pPr>
            <a:r>
              <a:rPr lang="en-US" sz="900" b="0"/>
              <a:t>Qual CCA Build Hardware</a:t>
            </a:r>
          </a:p>
          <a:p>
            <a:pPr eaLnBrk="1" hangingPunct="1">
              <a:spcBef>
                <a:spcPct val="50000"/>
              </a:spcBef>
            </a:pPr>
            <a:r>
              <a:rPr lang="en-US" sz="900" b="0"/>
              <a:t>Integrated Box from Qual</a:t>
            </a:r>
          </a:p>
          <a:p>
            <a:pPr eaLnBrk="1" hangingPunct="1">
              <a:spcBef>
                <a:spcPct val="50000"/>
              </a:spcBef>
            </a:pPr>
            <a:r>
              <a:rPr lang="en-US" sz="900" u="sng"/>
              <a:t>DFX Inputs</a:t>
            </a:r>
          </a:p>
          <a:p>
            <a:pPr eaLnBrk="1" hangingPunct="1">
              <a:spcBef>
                <a:spcPct val="50000"/>
              </a:spcBef>
            </a:pPr>
            <a:r>
              <a:rPr lang="en-US" sz="900" b="0"/>
              <a:t>Manufacturability inputs for final design spin</a:t>
            </a:r>
            <a:endParaRPr lang="en-US" sz="900" u="sng"/>
          </a:p>
          <a:p>
            <a:pPr eaLnBrk="1" hangingPunct="1">
              <a:lnSpc>
                <a:spcPct val="50000"/>
              </a:lnSpc>
              <a:spcBef>
                <a:spcPct val="50000"/>
              </a:spcBef>
            </a:pPr>
            <a:r>
              <a:rPr lang="en-US" sz="900" u="sng"/>
              <a:t>Requirements</a:t>
            </a:r>
          </a:p>
          <a:p>
            <a:pPr eaLnBrk="1" hangingPunct="1">
              <a:spcBef>
                <a:spcPct val="50000"/>
              </a:spcBef>
            </a:pPr>
            <a:r>
              <a:rPr lang="en-US" sz="900" b="0"/>
              <a:t>Design requirements updates causing Design turns</a:t>
            </a:r>
          </a:p>
          <a:p>
            <a:pPr eaLnBrk="1" hangingPunct="1">
              <a:lnSpc>
                <a:spcPct val="50000"/>
              </a:lnSpc>
              <a:spcBef>
                <a:spcPct val="50000"/>
              </a:spcBef>
            </a:pPr>
            <a:endParaRPr lang="en-US" sz="900" b="0"/>
          </a:p>
          <a:p>
            <a:pPr eaLnBrk="1" hangingPunct="1">
              <a:spcBef>
                <a:spcPct val="50000"/>
              </a:spcBef>
            </a:pPr>
            <a:endParaRPr lang="en-US" sz="900" b="0"/>
          </a:p>
        </p:txBody>
      </p:sp>
      <p:sp>
        <p:nvSpPr>
          <p:cNvPr id="65559" name="Text Box 23"/>
          <p:cNvSpPr txBox="1">
            <a:spLocks noChangeArrowheads="1"/>
          </p:cNvSpPr>
          <p:nvPr/>
        </p:nvSpPr>
        <p:spPr bwMode="auto">
          <a:xfrm>
            <a:off x="2438400" y="2133600"/>
            <a:ext cx="3810000" cy="175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900" u="sng"/>
              <a:t>Design Changes</a:t>
            </a:r>
          </a:p>
          <a:p>
            <a:r>
              <a:rPr lang="en-US" sz="900" b="0"/>
              <a:t>Evaluate design and manufacturability requirements updates for best implementation in hardware (40)</a:t>
            </a:r>
          </a:p>
          <a:p>
            <a:r>
              <a:rPr lang="en-US" sz="900" b="0"/>
              <a:t>Update design documentation: drawings, BOM, analysis, simulation, etc… for updated requirements (120)</a:t>
            </a:r>
          </a:p>
          <a:p>
            <a:r>
              <a:rPr lang="en-US" sz="900" b="0"/>
              <a:t>Support System validation of changes (40)</a:t>
            </a:r>
          </a:p>
          <a:p>
            <a:r>
              <a:rPr lang="en-US" sz="900" u="sng"/>
              <a:t>Problem Reports</a:t>
            </a:r>
          </a:p>
          <a:p>
            <a:r>
              <a:rPr lang="en-US" sz="900" b="0"/>
              <a:t>Create and Maintain Problem reports (40)</a:t>
            </a:r>
          </a:p>
          <a:p>
            <a:r>
              <a:rPr lang="en-US" sz="900" u="sng"/>
              <a:t>Production</a:t>
            </a:r>
            <a:r>
              <a:rPr lang="en-US" sz="900" b="0"/>
              <a:t> </a:t>
            </a:r>
          </a:p>
          <a:p>
            <a:r>
              <a:rPr lang="en-US" sz="900" b="0"/>
              <a:t>Closeout Box PRR actions (40)</a:t>
            </a:r>
          </a:p>
          <a:p>
            <a:r>
              <a:rPr lang="en-US" sz="900" b="0"/>
              <a:t>Update Box ATP, as necessary (40)</a:t>
            </a:r>
          </a:p>
          <a:p>
            <a:r>
              <a:rPr lang="en-US" sz="900" b="0"/>
              <a:t>Support initial production Hardware Build (40)</a:t>
            </a:r>
          </a:p>
        </p:txBody>
      </p:sp>
      <p:sp>
        <p:nvSpPr>
          <p:cNvPr id="65560" name="Rectangle 27"/>
          <p:cNvSpPr>
            <a:spLocks noChangeArrowheads="1"/>
          </p:cNvSpPr>
          <p:nvPr/>
        </p:nvSpPr>
        <p:spPr bwMode="auto">
          <a:xfrm>
            <a:off x="6248400" y="2779713"/>
            <a:ext cx="2447925"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en-US" sz="900" b="0"/>
          </a:p>
          <a:p>
            <a:pPr eaLnBrk="0" hangingPunct="0">
              <a:buFontTx/>
              <a:buAutoNum type="arabicPeriod"/>
            </a:pPr>
            <a:r>
              <a:rPr lang="en-US" sz="900" b="0">
                <a:cs typeface="Times New Roman" pitchFamily="18" charset="0"/>
              </a:rPr>
              <a:t>Updated Drawings &amp; Models, EO release  </a:t>
            </a:r>
          </a:p>
          <a:p>
            <a:pPr lvl="1" eaLnBrk="0" hangingPunct="0">
              <a:buFontTx/>
              <a:buAutoNum type="arabicPeriod"/>
            </a:pPr>
            <a:r>
              <a:rPr lang="en-US" sz="900" b="0">
                <a:cs typeface="Times New Roman" pitchFamily="18" charset="0"/>
              </a:rPr>
              <a:t>BOM</a:t>
            </a:r>
          </a:p>
          <a:p>
            <a:pPr lvl="1" eaLnBrk="0" hangingPunct="0">
              <a:buFontTx/>
              <a:buAutoNum type="arabicPeriod"/>
            </a:pPr>
            <a:r>
              <a:rPr lang="en-US" sz="900" b="0">
                <a:cs typeface="Times New Roman" pitchFamily="18" charset="0"/>
              </a:rPr>
              <a:t>Assembly Drawing</a:t>
            </a:r>
          </a:p>
          <a:p>
            <a:pPr lvl="1" eaLnBrk="0" hangingPunct="0">
              <a:buFontTx/>
              <a:buAutoNum type="arabicPeriod"/>
            </a:pPr>
            <a:r>
              <a:rPr lang="en-US" sz="900" b="0">
                <a:cs typeface="Times New Roman" pitchFamily="18" charset="0"/>
              </a:rPr>
              <a:t>Chassis</a:t>
            </a:r>
          </a:p>
          <a:p>
            <a:pPr lvl="1" eaLnBrk="0" hangingPunct="0">
              <a:buFontTx/>
              <a:buAutoNum type="arabicPeriod"/>
            </a:pPr>
            <a:r>
              <a:rPr lang="en-US" sz="900" b="0">
                <a:cs typeface="Times New Roman" pitchFamily="18" charset="0"/>
              </a:rPr>
              <a:t>Mechanical Subassemblies</a:t>
            </a:r>
          </a:p>
          <a:p>
            <a:pPr eaLnBrk="0" hangingPunct="0">
              <a:buFontTx/>
              <a:buAutoNum type="arabicPeriod"/>
            </a:pPr>
            <a:r>
              <a:rPr lang="en-US" sz="900" b="0">
                <a:cs typeface="Times New Roman" pitchFamily="18" charset="0"/>
              </a:rPr>
              <a:t>Updated Analysis, Project Memo</a:t>
            </a:r>
          </a:p>
        </p:txBody>
      </p:sp>
      <p:sp>
        <p:nvSpPr>
          <p:cNvPr id="58392" name="Action Button: Back or Previous 23">
            <a:hlinkClick r:id="rId4" action="ppaction://hlinksldjump" highlightClick="1"/>
          </p:cNvPr>
          <p:cNvSpPr>
            <a:spLocks noChangeArrowheads="1"/>
          </p:cNvSpPr>
          <p:nvPr/>
        </p:nvSpPr>
        <p:spPr bwMode="auto">
          <a:xfrm>
            <a:off x="796925" y="5489575"/>
            <a:ext cx="574675" cy="520700"/>
          </a:xfrm>
          <a:prstGeom prst="actionButtonBackPrevious">
            <a:avLst/>
          </a:prstGeom>
          <a:solidFill>
            <a:schemeClr val="bg2">
              <a:lumMod val="60000"/>
              <a:lumOff val="40000"/>
            </a:schemeClr>
          </a:solidFill>
          <a:ln w="9525" algn="ctr">
            <a:solidFill>
              <a:schemeClr val="tx1"/>
            </a:solidFill>
            <a:round/>
            <a:headEnd/>
            <a:tailEnd/>
          </a:ln>
          <a:effectLst/>
        </p:spPr>
        <p:txBody>
          <a:bodyPr/>
          <a:lstStyle/>
          <a:p>
            <a:pPr>
              <a:defRPr/>
            </a:pPr>
            <a:endParaRPr lang="en-US" dirty="0">
              <a:latin typeface="Arial" pitchFamily="34" charset="0"/>
            </a:endParaRPr>
          </a:p>
        </p:txBody>
      </p:sp>
      <p:sp>
        <p:nvSpPr>
          <p:cNvPr id="65562" name="TextBox 25"/>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27" name="Action Button: Forward or Next 26">
            <a:hlinkClick r:id="rId4" action="ppaction://hlinksldjump" highlightClick="1"/>
          </p:cNvPr>
          <p:cNvSpPr/>
          <p:nvPr/>
        </p:nvSpPr>
        <p:spPr bwMode="auto">
          <a:xfrm>
            <a:off x="7378700" y="5429250"/>
            <a:ext cx="508000" cy="566738"/>
          </a:xfrm>
          <a:prstGeom prst="actionButtonForwardNext">
            <a:avLst/>
          </a:prstGeom>
          <a:solidFill>
            <a:schemeClr val="bg1">
              <a:lumMod val="65000"/>
            </a:schemeClr>
          </a:solidFill>
          <a:ln w="9525" cap="flat" cmpd="sng" algn="ctr">
            <a:solidFill>
              <a:schemeClr val="tx1"/>
            </a:solidFill>
            <a:prstDash val="solid"/>
            <a:round/>
            <a:headEnd type="none" w="med" len="med"/>
            <a:tailEnd type="none" w="med" len="med"/>
          </a:ln>
          <a:effectLst/>
          <a:extLst/>
        </p:spPr>
        <p:txBody>
          <a:bodyPr/>
          <a:lstStyle/>
          <a:p>
            <a:pPr>
              <a:defRPr/>
            </a:pPr>
            <a:endParaRPr lang="en-US" dirty="0"/>
          </a:p>
        </p:txBody>
      </p:sp>
      <p:sp>
        <p:nvSpPr>
          <p:cNvPr id="65564" name="TextBox 27"/>
          <p:cNvSpPr txBox="1">
            <a:spLocks noChangeArrowheads="1"/>
          </p:cNvSpPr>
          <p:nvPr/>
        </p:nvSpPr>
        <p:spPr bwMode="auto">
          <a:xfrm>
            <a:off x="6937375" y="4951413"/>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0" name="TextBox 2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66725" y="0"/>
            <a:ext cx="8229600" cy="676275"/>
          </a:xfrm>
        </p:spPr>
        <p:txBody>
          <a:bodyPr/>
          <a:lstStyle/>
          <a:p>
            <a:r>
              <a:rPr lang="en-US" smtClean="0"/>
              <a:t>Phase 8 Exit Criteria</a:t>
            </a:r>
          </a:p>
        </p:txBody>
      </p:sp>
      <p:graphicFrame>
        <p:nvGraphicFramePr>
          <p:cNvPr id="67587" name="Content Placeholder 2"/>
          <p:cNvGraphicFramePr>
            <a:graphicFrameLocks noGrp="1" noChangeAspect="1"/>
          </p:cNvGraphicFramePr>
          <p:nvPr>
            <p:ph idx="1"/>
            <p:extLst>
              <p:ext uri="{D42A27DB-BD31-4B8C-83A1-F6EECF244321}">
                <p14:modId xmlns:p14="http://schemas.microsoft.com/office/powerpoint/2010/main" val="482274087"/>
              </p:ext>
            </p:extLst>
          </p:nvPr>
        </p:nvGraphicFramePr>
        <p:xfrm>
          <a:off x="444500" y="600075"/>
          <a:ext cx="5872163" cy="5864958"/>
        </p:xfrm>
        <a:graphic>
          <a:graphicData uri="http://schemas.openxmlformats.org/presentationml/2006/ole">
            <mc:AlternateContent xmlns:mc="http://schemas.openxmlformats.org/markup-compatibility/2006">
              <mc:Choice xmlns:v="urn:schemas-microsoft-com:vml" Requires="v">
                <p:oleObj spid="_x0000_s67681" name="Macro-Enabled Template" r:id="rId3" imgW="6468512" imgH="7030289" progId="Word.DocumentMacroEnabled.12">
                  <p:embed/>
                </p:oleObj>
              </mc:Choice>
              <mc:Fallback>
                <p:oleObj name="Macro-Enabled Template" r:id="rId3" imgW="6468512" imgH="7030289" progId="Word.DocumentMacroEnabled.12">
                  <p:embed/>
                  <p:pic>
                    <p:nvPicPr>
                      <p:cNvPr id="0" name="Content Placeholder 2"/>
                      <p:cNvPicPr>
                        <a:picLocks noGrp="1" noChangeAspect="1" noChangeArrowheads="1"/>
                      </p:cNvPicPr>
                      <p:nvPr/>
                    </p:nvPicPr>
                    <p:blipFill>
                      <a:blip r:embed="rId4"/>
                      <a:srcRect/>
                      <a:stretch>
                        <a:fillRect/>
                      </a:stretch>
                    </p:blipFill>
                    <p:spPr bwMode="auto">
                      <a:xfrm>
                        <a:off x="444500" y="600075"/>
                        <a:ext cx="5872163" cy="5864958"/>
                      </a:xfrm>
                      <a:prstGeom prst="rect">
                        <a:avLst/>
                      </a:prstGeom>
                      <a:noFill/>
                      <a:ln>
                        <a:noFill/>
                      </a:ln>
                      <a:extLst/>
                    </p:spPr>
                  </p:pic>
                </p:oleObj>
              </mc:Fallback>
            </mc:AlternateContent>
          </a:graphicData>
        </a:graphic>
      </p:graphicFrame>
      <p:sp>
        <p:nvSpPr>
          <p:cNvPr id="67588" name="Action Button: Back or Previous 2">
            <a:hlinkClick r:id="rId5" action="ppaction://hlinksldjump" highlightClick="1"/>
          </p:cNvPr>
          <p:cNvSpPr>
            <a:spLocks noChangeArrowheads="1"/>
          </p:cNvSpPr>
          <p:nvPr/>
        </p:nvSpPr>
        <p:spPr bwMode="auto">
          <a:xfrm>
            <a:off x="5397500" y="6070600"/>
            <a:ext cx="574675" cy="520700"/>
          </a:xfrm>
          <a:prstGeom prst="actionButtonBackPrevious">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67589" name="TextBox 3"/>
          <p:cNvSpPr txBox="1">
            <a:spLocks noChangeArrowheads="1"/>
          </p:cNvSpPr>
          <p:nvPr/>
        </p:nvSpPr>
        <p:spPr bwMode="auto">
          <a:xfrm>
            <a:off x="4989513" y="560863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67590" name="Action Button: Forward or Next 2">
            <a:hlinkClick r:id="rId5" action="ppaction://hlinksldjump" highlightClick="1"/>
          </p:cNvPr>
          <p:cNvSpPr>
            <a:spLocks noChangeArrowheads="1"/>
          </p:cNvSpPr>
          <p:nvPr/>
        </p:nvSpPr>
        <p:spPr bwMode="auto">
          <a:xfrm>
            <a:off x="7748588" y="6070600"/>
            <a:ext cx="509587" cy="519113"/>
          </a:xfrm>
          <a:prstGeom prst="actionButtonForwardNext">
            <a:avLst/>
          </a:prstGeom>
          <a:blipFill dpi="0" rotWithShape="1">
            <a:blip r:embed="rId6"/>
            <a:srcRect/>
            <a:tile tx="0" ty="0" sx="100000" sy="100000" flip="none" algn="tl"/>
          </a:blipFill>
          <a:ln w="9525" algn="ctr">
            <a:solidFill>
              <a:schemeClr val="tx1"/>
            </a:solidFill>
            <a:round/>
            <a:headEnd/>
            <a:tailEnd/>
          </a:ln>
        </p:spPr>
        <p:txBody>
          <a:bodyPr/>
          <a:lstStyle/>
          <a:p>
            <a:endParaRPr lang="en-US"/>
          </a:p>
        </p:txBody>
      </p:sp>
      <p:sp>
        <p:nvSpPr>
          <p:cNvPr id="67591" name="TextBox 30"/>
          <p:cNvSpPr txBox="1">
            <a:spLocks noChangeArrowheads="1"/>
          </p:cNvSpPr>
          <p:nvPr/>
        </p:nvSpPr>
        <p:spPr bwMode="auto">
          <a:xfrm>
            <a:off x="7307263" y="56118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10" name="TextBox 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dirty="0" smtClean="0"/>
              <a:t>Product Maturation/EIS and Sustainment Work Packages</a:t>
            </a:r>
            <a:endParaRPr lang="en-US" sz="3200" b="1" dirty="0" smtClean="0"/>
          </a:p>
        </p:txBody>
      </p:sp>
      <p:sp>
        <p:nvSpPr>
          <p:cNvPr id="81923" name="Action Button: Back or Previous 2">
            <a:hlinkClick r:id="rId4" action="ppaction://hlinksldjump" highlightClick="1"/>
          </p:cNvPr>
          <p:cNvSpPr>
            <a:spLocks noChangeArrowheads="1"/>
          </p:cNvSpPr>
          <p:nvPr/>
        </p:nvSpPr>
        <p:spPr bwMode="auto">
          <a:xfrm>
            <a:off x="796925" y="5918200"/>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81924" name="TextBox 3"/>
          <p:cNvSpPr txBox="1">
            <a:spLocks noChangeArrowheads="1"/>
          </p:cNvSpPr>
          <p:nvPr/>
        </p:nvSpPr>
        <p:spPr bwMode="auto">
          <a:xfrm>
            <a:off x="419100" y="54102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81925" name="Action Button: Forward or Next 2">
            <a:hlinkClick r:id="rId4" action="ppaction://hlinksldjump" highlightClick="1"/>
          </p:cNvPr>
          <p:cNvSpPr>
            <a:spLocks noChangeArrowheads="1"/>
          </p:cNvSpPr>
          <p:nvPr/>
        </p:nvSpPr>
        <p:spPr bwMode="auto">
          <a:xfrm>
            <a:off x="7662863" y="5884863"/>
            <a:ext cx="509587" cy="566737"/>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81926" name="TextBox 30"/>
          <p:cNvSpPr txBox="1">
            <a:spLocks noChangeArrowheads="1"/>
          </p:cNvSpPr>
          <p:nvPr/>
        </p:nvSpPr>
        <p:spPr bwMode="auto">
          <a:xfrm>
            <a:off x="7221538" y="5407025"/>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31568678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3629" t="26776" r="10326" b="13951"/>
          <a:stretch/>
        </p:blipFill>
        <p:spPr bwMode="auto">
          <a:xfrm>
            <a:off x="446809" y="142875"/>
            <a:ext cx="8335684" cy="6515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21570265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2"/>
          <p:cNvSpPr>
            <a:spLocks noChangeArrowheads="1"/>
          </p:cNvSpPr>
          <p:nvPr/>
        </p:nvSpPr>
        <p:spPr bwMode="auto">
          <a:xfrm>
            <a:off x="1124816" y="467591"/>
            <a:ext cx="7343775" cy="5334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p>
        </p:txBody>
      </p:sp>
      <p:sp>
        <p:nvSpPr>
          <p:cNvPr id="16387" name="Rectangle 2"/>
          <p:cNvSpPr>
            <a:spLocks noChangeArrowheads="1"/>
          </p:cNvSpPr>
          <p:nvPr/>
        </p:nvSpPr>
        <p:spPr bwMode="auto">
          <a:xfrm>
            <a:off x="6248400" y="1447800"/>
            <a:ext cx="14478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16388" name="Rectangle 3"/>
          <p:cNvSpPr>
            <a:spLocks noChangeArrowheads="1"/>
          </p:cNvSpPr>
          <p:nvPr/>
        </p:nvSpPr>
        <p:spPr bwMode="auto">
          <a:xfrm>
            <a:off x="3581400" y="1447800"/>
            <a:ext cx="15240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16389" name="Rectangle 4"/>
          <p:cNvSpPr>
            <a:spLocks noChangeArrowheads="1"/>
          </p:cNvSpPr>
          <p:nvPr/>
        </p:nvSpPr>
        <p:spPr bwMode="auto">
          <a:xfrm>
            <a:off x="762000" y="1524000"/>
            <a:ext cx="10668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16390" name="Rectangle 5"/>
          <p:cNvSpPr>
            <a:spLocks noChangeArrowheads="1"/>
          </p:cNvSpPr>
          <p:nvPr/>
        </p:nvSpPr>
        <p:spPr bwMode="auto">
          <a:xfrm>
            <a:off x="2438400" y="1905000"/>
            <a:ext cx="3810000" cy="30480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pPr algn="ctr">
              <a:buFontTx/>
              <a:buChar char="•"/>
            </a:pPr>
            <a:endParaRPr lang="en-US" sz="900"/>
          </a:p>
        </p:txBody>
      </p:sp>
      <p:sp>
        <p:nvSpPr>
          <p:cNvPr id="16391" name="Text Box 8"/>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solidFill>
                  <a:srgbClr val="FFFFFF"/>
                </a:solidFill>
              </a:rPr>
              <a:t>Inputs</a:t>
            </a:r>
          </a:p>
        </p:txBody>
      </p:sp>
      <p:sp>
        <p:nvSpPr>
          <p:cNvPr id="16392" name="Text Box 9"/>
          <p:cNvSpPr txBox="1">
            <a:spLocks noChangeArrowheads="1"/>
          </p:cNvSpPr>
          <p:nvPr/>
        </p:nvSpPr>
        <p:spPr bwMode="auto">
          <a:xfrm>
            <a:off x="3663950" y="145415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solidFill>
                  <a:srgbClr val="FFFFFF"/>
                </a:solidFill>
              </a:rPr>
              <a:t>Tasks / ETC</a:t>
            </a:r>
          </a:p>
        </p:txBody>
      </p:sp>
      <p:sp>
        <p:nvSpPr>
          <p:cNvPr id="16393" name="Text Box 10"/>
          <p:cNvSpPr txBox="1">
            <a:spLocks noChangeArrowheads="1"/>
          </p:cNvSpPr>
          <p:nvPr/>
        </p:nvSpPr>
        <p:spPr bwMode="auto">
          <a:xfrm>
            <a:off x="6248400" y="1447800"/>
            <a:ext cx="1441450" cy="366713"/>
          </a:xfrm>
          <a:prstGeom prst="rect">
            <a:avLst/>
          </a:prstGeom>
          <a:solidFill>
            <a:srgbClr val="9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solidFill>
                  <a:srgbClr val="FFFFFF"/>
                </a:solidFill>
              </a:rPr>
              <a:t>Deliverables</a:t>
            </a:r>
          </a:p>
        </p:txBody>
      </p:sp>
      <p:sp>
        <p:nvSpPr>
          <p:cNvPr id="16394" name="Rectangle 12"/>
          <p:cNvSpPr>
            <a:spLocks noChangeArrowheads="1"/>
          </p:cNvSpPr>
          <p:nvPr/>
        </p:nvSpPr>
        <p:spPr bwMode="auto">
          <a:xfrm>
            <a:off x="1050471" y="381000"/>
            <a:ext cx="7331529" cy="533400"/>
          </a:xfrm>
          <a:prstGeom prst="rect">
            <a:avLst/>
          </a:prstGeom>
          <a:solidFill>
            <a:srgbClr val="9E0000"/>
          </a:solidFill>
          <a:ln w="9525" algn="ctr">
            <a:solidFill>
              <a:schemeClr val="tx1"/>
            </a:solidFill>
            <a:miter lim="800000"/>
            <a:headEnd/>
            <a:tailEnd/>
          </a:ln>
        </p:spPr>
        <p:txBody>
          <a:bodyPr wrap="none" anchor="ctr"/>
          <a:lstStyle/>
          <a:p>
            <a:pPr algn="ctr"/>
            <a:r>
              <a:rPr lang="en-US" sz="2000" b="0" dirty="0">
                <a:solidFill>
                  <a:srgbClr val="FFFFFF"/>
                </a:solidFill>
              </a:rPr>
              <a:t>Design Engineering – Product Maturation/EIS (FPY &gt; 92</a:t>
            </a:r>
            <a:r>
              <a:rPr lang="en-US" sz="2000" b="0" dirty="0" smtClean="0">
                <a:solidFill>
                  <a:srgbClr val="FFFFFF"/>
                </a:solidFill>
              </a:rPr>
              <a:t>%) </a:t>
            </a:r>
            <a:r>
              <a:rPr lang="en-US" sz="1400" b="0" dirty="0" smtClean="0">
                <a:solidFill>
                  <a:srgbClr val="FFFFFF"/>
                </a:solidFill>
              </a:rPr>
              <a:t>WP49</a:t>
            </a:r>
            <a:endParaRPr lang="en-US" sz="2000" b="0" dirty="0">
              <a:solidFill>
                <a:srgbClr val="FFFFFF"/>
              </a:solidFill>
            </a:endParaRPr>
          </a:p>
        </p:txBody>
      </p:sp>
      <p:sp>
        <p:nvSpPr>
          <p:cNvPr id="16395" name="Line 13"/>
          <p:cNvSpPr>
            <a:spLocks noChangeShapeType="1"/>
          </p:cNvSpPr>
          <p:nvPr/>
        </p:nvSpPr>
        <p:spPr bwMode="auto">
          <a:xfrm flipH="1" flipV="1">
            <a:off x="8153400" y="2057400"/>
            <a:ext cx="9906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6" name="Line 14"/>
          <p:cNvSpPr>
            <a:spLocks noChangeShapeType="1"/>
          </p:cNvSpPr>
          <p:nvPr/>
        </p:nvSpPr>
        <p:spPr bwMode="auto">
          <a:xfrm flipH="1">
            <a:off x="6248400" y="2057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7" name="Line 15"/>
          <p:cNvSpPr>
            <a:spLocks noChangeShapeType="1"/>
          </p:cNvSpPr>
          <p:nvPr/>
        </p:nvSpPr>
        <p:spPr bwMode="auto">
          <a:xfrm>
            <a:off x="6248400"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8" name="Line 16"/>
          <p:cNvSpPr>
            <a:spLocks noChangeShapeType="1"/>
          </p:cNvSpPr>
          <p:nvPr/>
        </p:nvSpPr>
        <p:spPr bwMode="auto">
          <a:xfrm>
            <a:off x="6248400" y="48768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9" name="Line 17"/>
          <p:cNvSpPr>
            <a:spLocks noChangeShapeType="1"/>
          </p:cNvSpPr>
          <p:nvPr/>
        </p:nvSpPr>
        <p:spPr bwMode="auto">
          <a:xfrm flipV="1">
            <a:off x="8382000" y="3429000"/>
            <a:ext cx="7620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0" name="Text Box 23"/>
          <p:cNvSpPr txBox="1">
            <a:spLocks noChangeArrowheads="1"/>
          </p:cNvSpPr>
          <p:nvPr/>
        </p:nvSpPr>
        <p:spPr bwMode="auto">
          <a:xfrm>
            <a:off x="3124200" y="5181600"/>
            <a:ext cx="2286000"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sz="1200"/>
              <a:t>Resources (hrs)</a:t>
            </a:r>
          </a:p>
          <a:p>
            <a:pPr eaLnBrk="1" hangingPunct="1"/>
            <a:r>
              <a:rPr lang="en-US" sz="1200" b="0"/>
              <a:t>- Project/IDVT (100% LOE)</a:t>
            </a:r>
            <a:endParaRPr lang="en-US" sz="1200" b="0">
              <a:solidFill>
                <a:srgbClr val="FF3300"/>
              </a:solidFill>
            </a:endParaRPr>
          </a:p>
        </p:txBody>
      </p:sp>
      <p:sp>
        <p:nvSpPr>
          <p:cNvPr id="16401" name="Text Box 24"/>
          <p:cNvSpPr txBox="1">
            <a:spLocks noChangeArrowheads="1"/>
          </p:cNvSpPr>
          <p:nvPr/>
        </p:nvSpPr>
        <p:spPr bwMode="auto">
          <a:xfrm>
            <a:off x="152400" y="2282825"/>
            <a:ext cx="2209800" cy="2363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spcBef>
                <a:spcPct val="20000"/>
              </a:spcBef>
            </a:pPr>
            <a:r>
              <a:rPr lang="en-US" sz="900" u="sng" dirty="0"/>
              <a:t>Manufacturing Data</a:t>
            </a:r>
          </a:p>
          <a:p>
            <a:pPr eaLnBrk="1" hangingPunct="1">
              <a:spcBef>
                <a:spcPct val="20000"/>
              </a:spcBef>
            </a:pPr>
            <a:r>
              <a:rPr lang="en-US" sz="900" b="0" dirty="0"/>
              <a:t>FPY (supply chain, CCA, Box)</a:t>
            </a:r>
          </a:p>
          <a:p>
            <a:pPr eaLnBrk="1" hangingPunct="1">
              <a:spcBef>
                <a:spcPct val="20000"/>
              </a:spcBef>
            </a:pPr>
            <a:r>
              <a:rPr lang="en-US" sz="900" b="0" dirty="0"/>
              <a:t>Product cost data</a:t>
            </a:r>
          </a:p>
          <a:p>
            <a:pPr eaLnBrk="1" hangingPunct="1">
              <a:spcBef>
                <a:spcPct val="20000"/>
              </a:spcBef>
            </a:pPr>
            <a:r>
              <a:rPr lang="en-US" sz="900" b="0" dirty="0"/>
              <a:t>NC history</a:t>
            </a:r>
          </a:p>
          <a:p>
            <a:pPr eaLnBrk="1" hangingPunct="1">
              <a:spcBef>
                <a:spcPct val="20000"/>
              </a:spcBef>
            </a:pPr>
            <a:r>
              <a:rPr lang="en-US" sz="900" b="0" dirty="0"/>
              <a:t>RURs</a:t>
            </a:r>
          </a:p>
          <a:p>
            <a:pPr eaLnBrk="1" hangingPunct="1">
              <a:spcBef>
                <a:spcPct val="20000"/>
              </a:spcBef>
            </a:pPr>
            <a:r>
              <a:rPr lang="en-US" sz="900" b="0" dirty="0"/>
              <a:t>Parametric ATP Data</a:t>
            </a:r>
          </a:p>
          <a:p>
            <a:pPr eaLnBrk="1" hangingPunct="1">
              <a:spcBef>
                <a:spcPct val="20000"/>
              </a:spcBef>
            </a:pPr>
            <a:r>
              <a:rPr lang="en-US" sz="900" b="0" dirty="0"/>
              <a:t>Supplier quality rating</a:t>
            </a:r>
          </a:p>
          <a:p>
            <a:pPr eaLnBrk="1" hangingPunct="1">
              <a:spcBef>
                <a:spcPct val="20000"/>
              </a:spcBef>
            </a:pPr>
            <a:r>
              <a:rPr lang="en-US" sz="900" b="0" dirty="0"/>
              <a:t>Supply chain sourcing strategies</a:t>
            </a:r>
          </a:p>
          <a:p>
            <a:pPr eaLnBrk="1" hangingPunct="1">
              <a:spcBef>
                <a:spcPct val="20000"/>
              </a:spcBef>
            </a:pPr>
            <a:endParaRPr lang="en-US" sz="900" u="sng" dirty="0"/>
          </a:p>
          <a:p>
            <a:pPr eaLnBrk="1" hangingPunct="1">
              <a:spcBef>
                <a:spcPct val="20000"/>
              </a:spcBef>
            </a:pPr>
            <a:r>
              <a:rPr lang="en-US" sz="900" u="sng" dirty="0"/>
              <a:t>Program/Design Data</a:t>
            </a:r>
          </a:p>
          <a:p>
            <a:pPr eaLnBrk="1" hangingPunct="1">
              <a:spcBef>
                <a:spcPct val="20000"/>
              </a:spcBef>
            </a:pPr>
            <a:r>
              <a:rPr lang="en-US" sz="900" b="0" dirty="0"/>
              <a:t>Customer demands (design change, new features, </a:t>
            </a:r>
            <a:r>
              <a:rPr lang="en-US" sz="900" b="0" dirty="0" err="1"/>
              <a:t>etc</a:t>
            </a:r>
            <a:r>
              <a:rPr lang="en-US" sz="900" b="0" dirty="0"/>
              <a:t>)</a:t>
            </a:r>
          </a:p>
          <a:p>
            <a:pPr eaLnBrk="1" hangingPunct="1">
              <a:spcBef>
                <a:spcPct val="20000"/>
              </a:spcBef>
            </a:pPr>
            <a:r>
              <a:rPr lang="en-US" sz="900" b="0" dirty="0"/>
              <a:t>Obsolescence </a:t>
            </a:r>
            <a:r>
              <a:rPr lang="en-US" sz="900" b="0" dirty="0" smtClean="0"/>
              <a:t>Status, Errata</a:t>
            </a:r>
          </a:p>
          <a:p>
            <a:pPr eaLnBrk="1" hangingPunct="1">
              <a:spcBef>
                <a:spcPct val="20000"/>
              </a:spcBef>
            </a:pPr>
            <a:r>
              <a:rPr lang="en-US" sz="900" b="0" dirty="0" smtClean="0"/>
              <a:t>Fielded MTBUR, DMC</a:t>
            </a:r>
            <a:endParaRPr lang="en-US" sz="900" b="0" dirty="0"/>
          </a:p>
        </p:txBody>
      </p:sp>
      <p:grpSp>
        <p:nvGrpSpPr>
          <p:cNvPr id="16402" name="Group 29"/>
          <p:cNvGrpSpPr>
            <a:grpSpLocks/>
          </p:cNvGrpSpPr>
          <p:nvPr/>
        </p:nvGrpSpPr>
        <p:grpSpPr bwMode="auto">
          <a:xfrm>
            <a:off x="152400" y="2286000"/>
            <a:ext cx="2286000" cy="2362200"/>
            <a:chOff x="336" y="1440"/>
            <a:chExt cx="1344" cy="1488"/>
          </a:xfrm>
        </p:grpSpPr>
        <p:sp>
          <p:nvSpPr>
            <p:cNvPr id="16410" name="Line 30"/>
            <p:cNvSpPr>
              <a:spLocks noChangeShapeType="1"/>
            </p:cNvSpPr>
            <p:nvPr/>
          </p:nvSpPr>
          <p:spPr bwMode="auto">
            <a:xfrm>
              <a:off x="336" y="1440"/>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1" name="Line 31"/>
            <p:cNvSpPr>
              <a:spLocks noChangeShapeType="1"/>
            </p:cNvSpPr>
            <p:nvPr/>
          </p:nvSpPr>
          <p:spPr bwMode="auto">
            <a:xfrm>
              <a:off x="336" y="2928"/>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2" name="Line 32"/>
            <p:cNvSpPr>
              <a:spLocks noChangeShapeType="1"/>
            </p:cNvSpPr>
            <p:nvPr/>
          </p:nvSpPr>
          <p:spPr bwMode="auto">
            <a:xfrm>
              <a:off x="1392" y="1440"/>
              <a:ext cx="288" cy="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3" name="Line 33"/>
            <p:cNvSpPr>
              <a:spLocks noChangeShapeType="1"/>
            </p:cNvSpPr>
            <p:nvPr/>
          </p:nvSpPr>
          <p:spPr bwMode="auto">
            <a:xfrm flipV="1">
              <a:off x="1344" y="2140"/>
              <a:ext cx="336" cy="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4" name="Line 34"/>
            <p:cNvSpPr>
              <a:spLocks noChangeShapeType="1"/>
            </p:cNvSpPr>
            <p:nvPr/>
          </p:nvSpPr>
          <p:spPr bwMode="auto">
            <a:xfrm>
              <a:off x="336" y="1440"/>
              <a:ext cx="0" cy="1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5075" name="Rectangle 28"/>
          <p:cNvSpPr>
            <a:spLocks noChangeArrowheads="1"/>
          </p:cNvSpPr>
          <p:nvPr/>
        </p:nvSpPr>
        <p:spPr bwMode="auto">
          <a:xfrm>
            <a:off x="6248400" y="2155825"/>
            <a:ext cx="2314575" cy="10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228600" indent="-228600" eaLnBrk="0" hangingPunct="0">
              <a:buFont typeface="Arial" charset="0"/>
              <a:buAutoNum type="arabicPeriod"/>
              <a:tabLst>
                <a:tab pos="342900" algn="l"/>
              </a:tabLst>
              <a:defRPr/>
            </a:pPr>
            <a:r>
              <a:rPr lang="en-US" sz="900" b="0" dirty="0">
                <a:latin typeface="Arial" charset="0"/>
              </a:rPr>
              <a:t>Refresh Strategy</a:t>
            </a:r>
          </a:p>
          <a:p>
            <a:pPr marL="228600" indent="-228600" eaLnBrk="0" hangingPunct="0">
              <a:buFont typeface="Arial" charset="0"/>
              <a:buAutoNum type="arabicPeriod"/>
              <a:tabLst>
                <a:tab pos="342900" algn="l"/>
              </a:tabLst>
              <a:defRPr/>
            </a:pPr>
            <a:r>
              <a:rPr lang="en-US" sz="900" b="0" dirty="0">
                <a:latin typeface="Arial" charset="0"/>
              </a:rPr>
              <a:t>Support Weekly Manufacturing-Design meetings</a:t>
            </a:r>
          </a:p>
          <a:p>
            <a:pPr marL="228600" indent="-228600" eaLnBrk="0" hangingPunct="0">
              <a:buFont typeface="Arial" charset="0"/>
              <a:buAutoNum type="arabicPeriod"/>
              <a:tabLst>
                <a:tab pos="342900" algn="l"/>
              </a:tabLst>
              <a:defRPr/>
            </a:pPr>
            <a:r>
              <a:rPr lang="en-US" sz="900" b="0" dirty="0">
                <a:latin typeface="Arial" charset="0"/>
              </a:rPr>
              <a:t>Updated drawings, BOMs, ATP, HASS, ATP Limits, etc as required</a:t>
            </a:r>
          </a:p>
          <a:p>
            <a:pPr marL="228600" indent="-228600" eaLnBrk="0" hangingPunct="0">
              <a:buFont typeface="Arial" charset="0"/>
              <a:buAutoNum type="arabicPeriod"/>
              <a:tabLst>
                <a:tab pos="342900" algn="l"/>
              </a:tabLst>
              <a:defRPr/>
            </a:pPr>
            <a:r>
              <a:rPr lang="en-US" sz="900" b="0" dirty="0">
                <a:latin typeface="Arial" charset="0"/>
              </a:rPr>
              <a:t>Delta Qual documents as required</a:t>
            </a:r>
          </a:p>
          <a:p>
            <a:pPr eaLnBrk="0" hangingPunct="0">
              <a:tabLst>
                <a:tab pos="342900" algn="l"/>
              </a:tabLst>
              <a:defRPr/>
            </a:pPr>
            <a:endParaRPr lang="en-US" sz="900" b="0" dirty="0">
              <a:latin typeface="Arial" charset="0"/>
            </a:endParaRPr>
          </a:p>
        </p:txBody>
      </p:sp>
      <p:sp>
        <p:nvSpPr>
          <p:cNvPr id="16404" name="Text Box 27"/>
          <p:cNvSpPr txBox="1">
            <a:spLocks noChangeArrowheads="1"/>
          </p:cNvSpPr>
          <p:nvPr/>
        </p:nvSpPr>
        <p:spPr bwMode="auto">
          <a:xfrm>
            <a:off x="2517775" y="1989138"/>
            <a:ext cx="3730625" cy="327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sz="900" u="sng" dirty="0"/>
              <a:t>Lead Tasks</a:t>
            </a:r>
          </a:p>
          <a:p>
            <a:pPr eaLnBrk="1" hangingPunct="1"/>
            <a:r>
              <a:rPr lang="en-US" sz="900" b="0" dirty="0"/>
              <a:t>Conduct EIS Review (entry event when FPY &gt; 92%)</a:t>
            </a:r>
          </a:p>
          <a:p>
            <a:pPr eaLnBrk="1" hangingPunct="1"/>
            <a:r>
              <a:rPr lang="en-US" sz="900" b="0" dirty="0"/>
              <a:t>Program Reviews (Moog with Moog customers)</a:t>
            </a:r>
          </a:p>
          <a:p>
            <a:pPr eaLnBrk="1" hangingPunct="1"/>
            <a:r>
              <a:rPr lang="en-US" sz="900" b="0" dirty="0"/>
              <a:t>Lead RCCAs as required.</a:t>
            </a:r>
          </a:p>
          <a:p>
            <a:pPr eaLnBrk="1" hangingPunct="1"/>
            <a:r>
              <a:rPr lang="en-US" sz="900" b="0" dirty="0"/>
              <a:t>Develop solutions to design problems</a:t>
            </a:r>
          </a:p>
          <a:p>
            <a:pPr eaLnBrk="1" hangingPunct="1"/>
            <a:r>
              <a:rPr lang="en-US" sz="900" b="0" dirty="0"/>
              <a:t>Actively work to reduce NCs and improve FPY</a:t>
            </a:r>
          </a:p>
          <a:p>
            <a:pPr eaLnBrk="1" hangingPunct="1"/>
            <a:r>
              <a:rPr lang="en-US" sz="900" b="0" dirty="0"/>
              <a:t>Review ATP Limits with respect to FPY, NCs and parametric data and </a:t>
            </a:r>
          </a:p>
          <a:p>
            <a:pPr eaLnBrk="1" hangingPunct="1"/>
            <a:r>
              <a:rPr lang="en-US" sz="900" b="0" dirty="0"/>
              <a:t>   make changes as appropriate</a:t>
            </a:r>
          </a:p>
          <a:p>
            <a:pPr eaLnBrk="1" hangingPunct="1"/>
            <a:r>
              <a:rPr lang="en-US" sz="900" b="0" dirty="0"/>
              <a:t>Lead Cost/Product/Process improvement initiatives as required </a:t>
            </a:r>
          </a:p>
          <a:p>
            <a:pPr eaLnBrk="1" hangingPunct="1"/>
            <a:r>
              <a:rPr lang="en-US" sz="900" b="0" dirty="0"/>
              <a:t>Lead Delta Qualification/Certification, QBS, </a:t>
            </a:r>
            <a:r>
              <a:rPr lang="en-US" sz="900" b="0" dirty="0" err="1"/>
              <a:t>etc</a:t>
            </a:r>
            <a:r>
              <a:rPr lang="en-US" sz="900" b="0" dirty="0"/>
              <a:t> activities as </a:t>
            </a:r>
            <a:r>
              <a:rPr lang="en-US" sz="900" b="0" dirty="0" smtClean="0"/>
              <a:t>required</a:t>
            </a:r>
          </a:p>
          <a:p>
            <a:pPr eaLnBrk="1" hangingPunct="1"/>
            <a:r>
              <a:rPr lang="en-US" sz="900" b="0" dirty="0"/>
              <a:t>Create and Maintain problem reports</a:t>
            </a:r>
          </a:p>
          <a:p>
            <a:pPr eaLnBrk="1" hangingPunct="1"/>
            <a:endParaRPr lang="en-US" sz="900" b="0" dirty="0"/>
          </a:p>
          <a:p>
            <a:pPr eaLnBrk="1" hangingPunct="1"/>
            <a:r>
              <a:rPr lang="en-US" sz="900" u="sng" dirty="0"/>
              <a:t>Support Tasks</a:t>
            </a:r>
          </a:p>
          <a:p>
            <a:pPr eaLnBrk="1" hangingPunct="1"/>
            <a:r>
              <a:rPr lang="en-US" sz="900" b="0" dirty="0"/>
              <a:t>CRB Support</a:t>
            </a:r>
          </a:p>
          <a:p>
            <a:pPr eaLnBrk="1" hangingPunct="1"/>
            <a:r>
              <a:rPr lang="en-US" sz="900" b="0" dirty="0"/>
              <a:t>Drawing, BOM, ATP, HASS, </a:t>
            </a:r>
            <a:r>
              <a:rPr lang="en-US" sz="900" b="0" dirty="0" err="1"/>
              <a:t>etc</a:t>
            </a:r>
            <a:r>
              <a:rPr lang="en-US" sz="900" b="0" dirty="0"/>
              <a:t> updates as required</a:t>
            </a:r>
          </a:p>
          <a:p>
            <a:pPr eaLnBrk="1" hangingPunct="1"/>
            <a:r>
              <a:rPr lang="en-US" sz="900" b="0" dirty="0"/>
              <a:t>Review supplier performance data as required</a:t>
            </a:r>
          </a:p>
          <a:p>
            <a:pPr eaLnBrk="1" hangingPunct="1"/>
            <a:r>
              <a:rPr lang="en-US" sz="900" b="0" dirty="0"/>
              <a:t>Support Reliability Testing activities (i.e. ongoing Proof of HASS, </a:t>
            </a:r>
            <a:r>
              <a:rPr lang="en-US" sz="900" b="0" dirty="0" err="1"/>
              <a:t>etc</a:t>
            </a:r>
            <a:r>
              <a:rPr lang="en-US" sz="900" b="0" dirty="0"/>
              <a:t>)</a:t>
            </a:r>
          </a:p>
          <a:p>
            <a:pPr eaLnBrk="1" hangingPunct="1"/>
            <a:r>
              <a:rPr lang="en-US" sz="900" b="0" dirty="0"/>
              <a:t>Support Supply Chain transitions as required</a:t>
            </a:r>
          </a:p>
          <a:p>
            <a:pPr eaLnBrk="1" hangingPunct="1"/>
            <a:r>
              <a:rPr lang="en-US" sz="900" b="0" dirty="0"/>
              <a:t>Review Parametric test data for shifts and out of family trends</a:t>
            </a:r>
          </a:p>
          <a:p>
            <a:pPr eaLnBrk="1" hangingPunct="1"/>
            <a:endParaRPr lang="en-US" sz="900" b="0" dirty="0"/>
          </a:p>
          <a:p>
            <a:pPr eaLnBrk="1" hangingPunct="1"/>
            <a:endParaRPr lang="en-US" sz="900" b="0" dirty="0"/>
          </a:p>
          <a:p>
            <a:pPr eaLnBrk="1" hangingPunct="1"/>
            <a:endParaRPr lang="en-US" sz="900" b="0" dirty="0"/>
          </a:p>
          <a:p>
            <a:pPr eaLnBrk="1" hangingPunct="1"/>
            <a:endParaRPr lang="en-US" sz="900" b="0" dirty="0"/>
          </a:p>
        </p:txBody>
      </p:sp>
      <p:sp>
        <p:nvSpPr>
          <p:cNvPr id="16405" name="Action Button: Back or Previous 24">
            <a:hlinkClick r:id="rId4" action="ppaction://hlinksldjump" highlightClick="1"/>
          </p:cNvPr>
          <p:cNvSpPr>
            <a:spLocks noChangeArrowheads="1"/>
          </p:cNvSpPr>
          <p:nvPr/>
        </p:nvSpPr>
        <p:spPr bwMode="auto">
          <a:xfrm>
            <a:off x="796925" y="5489575"/>
            <a:ext cx="574675" cy="520700"/>
          </a:xfrm>
          <a:prstGeom prst="actionButtonBackPrevious">
            <a:avLst/>
          </a:prstGeom>
          <a:solidFill>
            <a:srgbClr val="9E0000"/>
          </a:solidFill>
          <a:ln w="9525" algn="ctr">
            <a:solidFill>
              <a:schemeClr val="tx1"/>
            </a:solidFill>
            <a:round/>
            <a:headEnd/>
            <a:tailEnd/>
          </a:ln>
        </p:spPr>
        <p:txBody>
          <a:bodyPr/>
          <a:lstStyle/>
          <a:p>
            <a:endParaRPr lang="en-US"/>
          </a:p>
        </p:txBody>
      </p:sp>
      <p:sp>
        <p:nvSpPr>
          <p:cNvPr id="16406" name="TextBox 26"/>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sz="1200"/>
              <a:t>Return to summary page</a:t>
            </a:r>
          </a:p>
        </p:txBody>
      </p:sp>
      <p:sp>
        <p:nvSpPr>
          <p:cNvPr id="16407" name="Action Button: Forward or Next 27">
            <a:hlinkClick r:id="rId5" action="ppaction://hlinksldjump" highlightClick="1"/>
          </p:cNvPr>
          <p:cNvSpPr>
            <a:spLocks noChangeArrowheads="1"/>
          </p:cNvSpPr>
          <p:nvPr/>
        </p:nvSpPr>
        <p:spPr bwMode="auto">
          <a:xfrm>
            <a:off x="7546975" y="5443538"/>
            <a:ext cx="509588" cy="566737"/>
          </a:xfrm>
          <a:prstGeom prst="actionButtonForwardNext">
            <a:avLst/>
          </a:prstGeom>
          <a:solidFill>
            <a:srgbClr val="9E0000"/>
          </a:solidFill>
          <a:ln w="9525" algn="ctr">
            <a:solidFill>
              <a:schemeClr val="tx1"/>
            </a:solidFill>
            <a:round/>
            <a:headEnd/>
            <a:tailEnd/>
          </a:ln>
        </p:spPr>
        <p:txBody>
          <a:bodyPr/>
          <a:lstStyle/>
          <a:p>
            <a:endParaRPr lang="en-US"/>
          </a:p>
        </p:txBody>
      </p:sp>
      <p:sp>
        <p:nvSpPr>
          <p:cNvPr id="16408" name="TextBox 28"/>
          <p:cNvSpPr txBox="1">
            <a:spLocks noChangeArrowheads="1"/>
          </p:cNvSpPr>
          <p:nvPr/>
        </p:nvSpPr>
        <p:spPr bwMode="auto">
          <a:xfrm>
            <a:off x="7105650"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sz="1200"/>
              <a:t>Return to swimlane</a:t>
            </a:r>
          </a:p>
        </p:txBody>
      </p:sp>
      <p:sp>
        <p:nvSpPr>
          <p:cNvPr id="31" name="TextBox 30"/>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35986048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2"/>
          <p:cNvSpPr>
            <a:spLocks noChangeArrowheads="1"/>
          </p:cNvSpPr>
          <p:nvPr/>
        </p:nvSpPr>
        <p:spPr bwMode="auto">
          <a:xfrm>
            <a:off x="1371600" y="457200"/>
            <a:ext cx="7086600" cy="5334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p>
        </p:txBody>
      </p:sp>
      <p:sp>
        <p:nvSpPr>
          <p:cNvPr id="17411" name="Rectangle 2"/>
          <p:cNvSpPr>
            <a:spLocks noChangeArrowheads="1"/>
          </p:cNvSpPr>
          <p:nvPr/>
        </p:nvSpPr>
        <p:spPr bwMode="auto">
          <a:xfrm>
            <a:off x="6248400" y="1447800"/>
            <a:ext cx="14478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17412" name="Rectangle 3"/>
          <p:cNvSpPr>
            <a:spLocks noChangeArrowheads="1"/>
          </p:cNvSpPr>
          <p:nvPr/>
        </p:nvSpPr>
        <p:spPr bwMode="auto">
          <a:xfrm>
            <a:off x="3581400" y="1447800"/>
            <a:ext cx="15240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17413" name="Rectangle 4"/>
          <p:cNvSpPr>
            <a:spLocks noChangeArrowheads="1"/>
          </p:cNvSpPr>
          <p:nvPr/>
        </p:nvSpPr>
        <p:spPr bwMode="auto">
          <a:xfrm>
            <a:off x="762000" y="1524000"/>
            <a:ext cx="1066800" cy="381000"/>
          </a:xfrm>
          <a:prstGeom prst="rect">
            <a:avLst/>
          </a:prstGeom>
          <a:solidFill>
            <a:srgbClr val="9E0000"/>
          </a:solidFill>
          <a:ln w="9525">
            <a:solidFill>
              <a:schemeClr val="tx1"/>
            </a:solidFill>
            <a:miter lim="800000"/>
            <a:headEnd/>
            <a:tailEnd/>
          </a:ln>
        </p:spPr>
        <p:txBody>
          <a:bodyPr wrap="none" anchor="ctr"/>
          <a:lstStyle/>
          <a:p>
            <a:endParaRPr lang="en-US"/>
          </a:p>
        </p:txBody>
      </p:sp>
      <p:sp>
        <p:nvSpPr>
          <p:cNvPr id="17414" name="Rectangle 5"/>
          <p:cNvSpPr>
            <a:spLocks noChangeArrowheads="1"/>
          </p:cNvSpPr>
          <p:nvPr/>
        </p:nvSpPr>
        <p:spPr bwMode="auto">
          <a:xfrm>
            <a:off x="2438400" y="1905000"/>
            <a:ext cx="3810000" cy="3048000"/>
          </a:xfrm>
          <a:prstGeom prst="rect">
            <a:avLst/>
          </a:prstGeom>
          <a:blipFill dpi="0" rotWithShape="1">
            <a:blip r:embed="rId3"/>
            <a:srcRect/>
            <a:tile tx="0" ty="0" sx="100000" sy="100000" flip="none" algn="tl"/>
          </a:blipFill>
          <a:ln w="9525">
            <a:solidFill>
              <a:schemeClr val="tx1"/>
            </a:solidFill>
            <a:miter lim="800000"/>
            <a:headEnd/>
            <a:tailEnd/>
          </a:ln>
        </p:spPr>
        <p:txBody>
          <a:bodyPr wrap="none" anchor="ctr"/>
          <a:lstStyle/>
          <a:p>
            <a:pPr algn="ctr">
              <a:buFontTx/>
              <a:buChar char="•"/>
            </a:pPr>
            <a:endParaRPr lang="en-US" sz="900"/>
          </a:p>
        </p:txBody>
      </p:sp>
      <p:sp>
        <p:nvSpPr>
          <p:cNvPr id="17415" name="Text Box 8"/>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solidFill>
                  <a:srgbClr val="FFFFFF"/>
                </a:solidFill>
              </a:rPr>
              <a:t>Inputs</a:t>
            </a:r>
          </a:p>
        </p:txBody>
      </p:sp>
      <p:sp>
        <p:nvSpPr>
          <p:cNvPr id="17416" name="Text Box 9"/>
          <p:cNvSpPr txBox="1">
            <a:spLocks noChangeArrowheads="1"/>
          </p:cNvSpPr>
          <p:nvPr/>
        </p:nvSpPr>
        <p:spPr bwMode="auto">
          <a:xfrm>
            <a:off x="3663950" y="145415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solidFill>
                  <a:srgbClr val="FFFFFF"/>
                </a:solidFill>
              </a:rPr>
              <a:t>Tasks / ETC</a:t>
            </a:r>
          </a:p>
        </p:txBody>
      </p:sp>
      <p:sp>
        <p:nvSpPr>
          <p:cNvPr id="17417" name="Text Box 10"/>
          <p:cNvSpPr txBox="1">
            <a:spLocks noChangeArrowheads="1"/>
          </p:cNvSpPr>
          <p:nvPr/>
        </p:nvSpPr>
        <p:spPr bwMode="auto">
          <a:xfrm>
            <a:off x="6248400" y="1447800"/>
            <a:ext cx="1441450" cy="366713"/>
          </a:xfrm>
          <a:prstGeom prst="rect">
            <a:avLst/>
          </a:prstGeom>
          <a:solidFill>
            <a:srgbClr val="9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solidFill>
                  <a:srgbClr val="FFFFFF"/>
                </a:solidFill>
              </a:rPr>
              <a:t>Deliverables</a:t>
            </a:r>
          </a:p>
        </p:txBody>
      </p:sp>
      <p:sp>
        <p:nvSpPr>
          <p:cNvPr id="17418" name="Rectangle 12"/>
          <p:cNvSpPr>
            <a:spLocks noChangeArrowheads="1"/>
          </p:cNvSpPr>
          <p:nvPr/>
        </p:nvSpPr>
        <p:spPr bwMode="auto">
          <a:xfrm>
            <a:off x="1295400" y="381000"/>
            <a:ext cx="7086600" cy="533400"/>
          </a:xfrm>
          <a:prstGeom prst="rect">
            <a:avLst/>
          </a:prstGeom>
          <a:solidFill>
            <a:srgbClr val="9E0000"/>
          </a:solidFill>
          <a:ln w="9525" algn="ctr">
            <a:solidFill>
              <a:schemeClr val="tx1"/>
            </a:solidFill>
            <a:miter lim="800000"/>
            <a:headEnd/>
            <a:tailEnd/>
          </a:ln>
        </p:spPr>
        <p:txBody>
          <a:bodyPr wrap="none" anchor="ctr"/>
          <a:lstStyle/>
          <a:p>
            <a:pPr algn="ctr"/>
            <a:r>
              <a:rPr lang="en-US" sz="2000" b="0" dirty="0">
                <a:solidFill>
                  <a:srgbClr val="FFFFFF"/>
                </a:solidFill>
              </a:rPr>
              <a:t>Design Engineering – Sustainment (FPY &gt; 99</a:t>
            </a:r>
            <a:r>
              <a:rPr lang="en-US" sz="2000" b="0" dirty="0" smtClean="0">
                <a:solidFill>
                  <a:srgbClr val="FFFFFF"/>
                </a:solidFill>
              </a:rPr>
              <a:t>%) </a:t>
            </a:r>
            <a:r>
              <a:rPr lang="en-US" sz="1400" b="0" dirty="0" smtClean="0">
                <a:solidFill>
                  <a:srgbClr val="FFFFFF"/>
                </a:solidFill>
              </a:rPr>
              <a:t>WP51</a:t>
            </a:r>
            <a:endParaRPr lang="en-US" sz="2000" b="0" dirty="0">
              <a:solidFill>
                <a:srgbClr val="FFFFFF"/>
              </a:solidFill>
            </a:endParaRPr>
          </a:p>
        </p:txBody>
      </p:sp>
      <p:sp>
        <p:nvSpPr>
          <p:cNvPr id="17419" name="Line 13"/>
          <p:cNvSpPr>
            <a:spLocks noChangeShapeType="1"/>
          </p:cNvSpPr>
          <p:nvPr/>
        </p:nvSpPr>
        <p:spPr bwMode="auto">
          <a:xfrm flipH="1" flipV="1">
            <a:off x="8153400" y="2057400"/>
            <a:ext cx="9906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0" name="Line 14"/>
          <p:cNvSpPr>
            <a:spLocks noChangeShapeType="1"/>
          </p:cNvSpPr>
          <p:nvPr/>
        </p:nvSpPr>
        <p:spPr bwMode="auto">
          <a:xfrm flipH="1">
            <a:off x="6248400" y="2057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1" name="Line 15"/>
          <p:cNvSpPr>
            <a:spLocks noChangeShapeType="1"/>
          </p:cNvSpPr>
          <p:nvPr/>
        </p:nvSpPr>
        <p:spPr bwMode="auto">
          <a:xfrm>
            <a:off x="6248400" y="2057400"/>
            <a:ext cx="0" cy="2819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2" name="Line 16"/>
          <p:cNvSpPr>
            <a:spLocks noChangeShapeType="1"/>
          </p:cNvSpPr>
          <p:nvPr/>
        </p:nvSpPr>
        <p:spPr bwMode="auto">
          <a:xfrm>
            <a:off x="6248400" y="48768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3" name="Line 17"/>
          <p:cNvSpPr>
            <a:spLocks noChangeShapeType="1"/>
          </p:cNvSpPr>
          <p:nvPr/>
        </p:nvSpPr>
        <p:spPr bwMode="auto">
          <a:xfrm flipV="1">
            <a:off x="8382000" y="3429000"/>
            <a:ext cx="7620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4" name="Text Box 23"/>
          <p:cNvSpPr txBox="1">
            <a:spLocks noChangeArrowheads="1"/>
          </p:cNvSpPr>
          <p:nvPr/>
        </p:nvSpPr>
        <p:spPr bwMode="auto">
          <a:xfrm>
            <a:off x="3124200" y="5181600"/>
            <a:ext cx="2286000" cy="4667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sz="1200"/>
              <a:t>Resources (hrs)</a:t>
            </a:r>
          </a:p>
          <a:p>
            <a:pPr eaLnBrk="1" hangingPunct="1"/>
            <a:r>
              <a:rPr lang="en-US" sz="1200" b="0"/>
              <a:t>- Project/IDVT (25% LOE)</a:t>
            </a:r>
            <a:endParaRPr lang="en-US" sz="1200" b="0">
              <a:solidFill>
                <a:srgbClr val="FF3300"/>
              </a:solidFill>
            </a:endParaRPr>
          </a:p>
        </p:txBody>
      </p:sp>
      <p:sp>
        <p:nvSpPr>
          <p:cNvPr id="17425" name="Text Box 24"/>
          <p:cNvSpPr txBox="1">
            <a:spLocks noChangeArrowheads="1"/>
          </p:cNvSpPr>
          <p:nvPr/>
        </p:nvSpPr>
        <p:spPr bwMode="auto">
          <a:xfrm>
            <a:off x="152400" y="2305050"/>
            <a:ext cx="2209800"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spcBef>
                <a:spcPct val="20000"/>
              </a:spcBef>
            </a:pPr>
            <a:r>
              <a:rPr lang="en-US" sz="900" u="sng" dirty="0"/>
              <a:t>Manufacturing Data</a:t>
            </a:r>
          </a:p>
          <a:p>
            <a:pPr eaLnBrk="1" hangingPunct="1">
              <a:spcBef>
                <a:spcPct val="20000"/>
              </a:spcBef>
            </a:pPr>
            <a:r>
              <a:rPr lang="en-US" sz="900" b="0" dirty="0"/>
              <a:t>FPY (supply chain, CCA, Box)</a:t>
            </a:r>
          </a:p>
          <a:p>
            <a:pPr eaLnBrk="1" hangingPunct="1">
              <a:spcBef>
                <a:spcPct val="20000"/>
              </a:spcBef>
            </a:pPr>
            <a:r>
              <a:rPr lang="en-US" sz="900" b="0" dirty="0"/>
              <a:t>Product cost data</a:t>
            </a:r>
          </a:p>
          <a:p>
            <a:pPr eaLnBrk="1" hangingPunct="1">
              <a:spcBef>
                <a:spcPct val="20000"/>
              </a:spcBef>
            </a:pPr>
            <a:r>
              <a:rPr lang="en-US" sz="900" b="0" dirty="0"/>
              <a:t>NC history</a:t>
            </a:r>
          </a:p>
          <a:p>
            <a:pPr eaLnBrk="1" hangingPunct="1">
              <a:spcBef>
                <a:spcPct val="20000"/>
              </a:spcBef>
            </a:pPr>
            <a:r>
              <a:rPr lang="en-US" sz="900" b="0" dirty="0"/>
              <a:t>RURs</a:t>
            </a:r>
          </a:p>
          <a:p>
            <a:pPr eaLnBrk="1" hangingPunct="1">
              <a:spcBef>
                <a:spcPct val="20000"/>
              </a:spcBef>
            </a:pPr>
            <a:r>
              <a:rPr lang="en-US" sz="900" b="0" dirty="0"/>
              <a:t>Parametric ATP Data</a:t>
            </a:r>
          </a:p>
          <a:p>
            <a:pPr eaLnBrk="1" hangingPunct="1">
              <a:spcBef>
                <a:spcPct val="20000"/>
              </a:spcBef>
            </a:pPr>
            <a:r>
              <a:rPr lang="en-US" sz="900" b="0" dirty="0"/>
              <a:t>Supplier quality rating</a:t>
            </a:r>
          </a:p>
          <a:p>
            <a:pPr eaLnBrk="1" hangingPunct="1">
              <a:spcBef>
                <a:spcPct val="20000"/>
              </a:spcBef>
            </a:pPr>
            <a:r>
              <a:rPr lang="en-US" sz="900" b="0" dirty="0"/>
              <a:t>Supply chain sourcing strategies</a:t>
            </a:r>
          </a:p>
          <a:p>
            <a:pPr eaLnBrk="1" hangingPunct="1">
              <a:spcBef>
                <a:spcPct val="20000"/>
              </a:spcBef>
            </a:pPr>
            <a:endParaRPr lang="en-US" sz="900" b="0" dirty="0"/>
          </a:p>
          <a:p>
            <a:pPr eaLnBrk="1" hangingPunct="1">
              <a:spcBef>
                <a:spcPct val="20000"/>
              </a:spcBef>
            </a:pPr>
            <a:r>
              <a:rPr lang="en-US" sz="900" u="sng" dirty="0"/>
              <a:t>Program/Design Data</a:t>
            </a:r>
          </a:p>
          <a:p>
            <a:pPr eaLnBrk="1" hangingPunct="1">
              <a:spcBef>
                <a:spcPct val="20000"/>
              </a:spcBef>
            </a:pPr>
            <a:r>
              <a:rPr lang="en-US" sz="900" b="0" dirty="0"/>
              <a:t>Customer demands (design change, new features, </a:t>
            </a:r>
            <a:r>
              <a:rPr lang="en-US" sz="900" b="0" dirty="0" err="1"/>
              <a:t>etc</a:t>
            </a:r>
            <a:r>
              <a:rPr lang="en-US" sz="900" b="0" dirty="0"/>
              <a:t>)</a:t>
            </a:r>
          </a:p>
          <a:p>
            <a:pPr eaLnBrk="1" hangingPunct="1">
              <a:spcBef>
                <a:spcPct val="20000"/>
              </a:spcBef>
            </a:pPr>
            <a:r>
              <a:rPr lang="en-US" sz="900" b="0" dirty="0"/>
              <a:t>Obsolescence Status, Errata</a:t>
            </a:r>
          </a:p>
          <a:p>
            <a:pPr eaLnBrk="1" hangingPunct="1">
              <a:spcBef>
                <a:spcPct val="20000"/>
              </a:spcBef>
            </a:pPr>
            <a:r>
              <a:rPr lang="en-US" sz="900" b="0" dirty="0"/>
              <a:t>Fielded MTBUR, DMC</a:t>
            </a:r>
          </a:p>
          <a:p>
            <a:pPr eaLnBrk="1" hangingPunct="1">
              <a:spcBef>
                <a:spcPct val="50000"/>
              </a:spcBef>
            </a:pPr>
            <a:endParaRPr lang="en-US" sz="900" b="0" dirty="0"/>
          </a:p>
        </p:txBody>
      </p:sp>
      <p:grpSp>
        <p:nvGrpSpPr>
          <p:cNvPr id="17426" name="Group 29"/>
          <p:cNvGrpSpPr>
            <a:grpSpLocks/>
          </p:cNvGrpSpPr>
          <p:nvPr/>
        </p:nvGrpSpPr>
        <p:grpSpPr bwMode="auto">
          <a:xfrm>
            <a:off x="152400" y="2286000"/>
            <a:ext cx="2286000" cy="2362200"/>
            <a:chOff x="336" y="1440"/>
            <a:chExt cx="1344" cy="1488"/>
          </a:xfrm>
        </p:grpSpPr>
        <p:sp>
          <p:nvSpPr>
            <p:cNvPr id="17434" name="Line 30"/>
            <p:cNvSpPr>
              <a:spLocks noChangeShapeType="1"/>
            </p:cNvSpPr>
            <p:nvPr/>
          </p:nvSpPr>
          <p:spPr bwMode="auto">
            <a:xfrm>
              <a:off x="336" y="1440"/>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5" name="Line 31"/>
            <p:cNvSpPr>
              <a:spLocks noChangeShapeType="1"/>
            </p:cNvSpPr>
            <p:nvPr/>
          </p:nvSpPr>
          <p:spPr bwMode="auto">
            <a:xfrm>
              <a:off x="336" y="2928"/>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6" name="Line 32"/>
            <p:cNvSpPr>
              <a:spLocks noChangeShapeType="1"/>
            </p:cNvSpPr>
            <p:nvPr/>
          </p:nvSpPr>
          <p:spPr bwMode="auto">
            <a:xfrm>
              <a:off x="1392" y="1440"/>
              <a:ext cx="288" cy="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7" name="Line 33"/>
            <p:cNvSpPr>
              <a:spLocks noChangeShapeType="1"/>
            </p:cNvSpPr>
            <p:nvPr/>
          </p:nvSpPr>
          <p:spPr bwMode="auto">
            <a:xfrm flipV="1">
              <a:off x="1344" y="2140"/>
              <a:ext cx="336" cy="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8" name="Line 34"/>
            <p:cNvSpPr>
              <a:spLocks noChangeShapeType="1"/>
            </p:cNvSpPr>
            <p:nvPr/>
          </p:nvSpPr>
          <p:spPr bwMode="auto">
            <a:xfrm>
              <a:off x="336" y="1440"/>
              <a:ext cx="0" cy="1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5075" name="Rectangle 28"/>
          <p:cNvSpPr>
            <a:spLocks noChangeArrowheads="1"/>
          </p:cNvSpPr>
          <p:nvPr/>
        </p:nvSpPr>
        <p:spPr bwMode="auto">
          <a:xfrm>
            <a:off x="6248400" y="2152650"/>
            <a:ext cx="2314575" cy="10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228600" indent="-228600">
              <a:buFont typeface="Arial" charset="0"/>
              <a:buAutoNum type="arabicPeriod"/>
              <a:tabLst>
                <a:tab pos="342900" algn="l"/>
              </a:tabLst>
              <a:defRPr/>
            </a:pPr>
            <a:r>
              <a:rPr lang="en-US" sz="900" b="0" dirty="0">
                <a:latin typeface="Arial" charset="0"/>
              </a:rPr>
              <a:t>Refresh Strategy</a:t>
            </a:r>
          </a:p>
          <a:p>
            <a:pPr marL="228600" indent="-228600">
              <a:buFont typeface="Arial" charset="0"/>
              <a:buAutoNum type="arabicPeriod"/>
              <a:tabLst>
                <a:tab pos="342900" algn="l"/>
              </a:tabLst>
              <a:defRPr/>
            </a:pPr>
            <a:r>
              <a:rPr lang="en-US" sz="900" b="0" dirty="0">
                <a:latin typeface="Arial" charset="0"/>
              </a:rPr>
              <a:t>Support Weekly Manufacturing-Design meetings</a:t>
            </a:r>
          </a:p>
          <a:p>
            <a:pPr marL="228600" indent="-228600">
              <a:buFont typeface="Arial" charset="0"/>
              <a:buAutoNum type="arabicPeriod"/>
              <a:tabLst>
                <a:tab pos="342900" algn="l"/>
              </a:tabLst>
              <a:defRPr/>
            </a:pPr>
            <a:r>
              <a:rPr lang="en-US" sz="900" b="0" dirty="0">
                <a:latin typeface="Arial" charset="0"/>
              </a:rPr>
              <a:t>Updated drawings, BOMs, ATP, HASS, ATP Limits, etc as required</a:t>
            </a:r>
          </a:p>
          <a:p>
            <a:pPr marL="228600" indent="-228600">
              <a:buFont typeface="Arial" charset="0"/>
              <a:buAutoNum type="arabicPeriod"/>
              <a:tabLst>
                <a:tab pos="342900" algn="l"/>
              </a:tabLst>
              <a:defRPr/>
            </a:pPr>
            <a:r>
              <a:rPr lang="en-US" sz="900" b="0" dirty="0">
                <a:latin typeface="Arial" charset="0"/>
              </a:rPr>
              <a:t>Delta Qual documents as required</a:t>
            </a:r>
          </a:p>
          <a:p>
            <a:pPr eaLnBrk="0" hangingPunct="0">
              <a:buFontTx/>
              <a:buAutoNum type="arabicPeriod"/>
              <a:tabLst>
                <a:tab pos="342900" algn="l"/>
              </a:tabLst>
              <a:defRPr/>
            </a:pPr>
            <a:endParaRPr lang="en-US" sz="900" b="0" dirty="0">
              <a:latin typeface="Arial" charset="0"/>
            </a:endParaRPr>
          </a:p>
        </p:txBody>
      </p:sp>
      <p:sp>
        <p:nvSpPr>
          <p:cNvPr id="17428" name="Text Box 27"/>
          <p:cNvSpPr txBox="1">
            <a:spLocks noChangeArrowheads="1"/>
          </p:cNvSpPr>
          <p:nvPr/>
        </p:nvSpPr>
        <p:spPr bwMode="auto">
          <a:xfrm>
            <a:off x="2517775" y="1989138"/>
            <a:ext cx="3788217" cy="327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sz="900" u="sng" dirty="0"/>
              <a:t>Support Tasks</a:t>
            </a:r>
          </a:p>
          <a:p>
            <a:pPr eaLnBrk="1" hangingPunct="1"/>
            <a:r>
              <a:rPr lang="en-US" sz="900" b="0" dirty="0"/>
              <a:t>CRB Support</a:t>
            </a:r>
          </a:p>
          <a:p>
            <a:pPr eaLnBrk="1" hangingPunct="1"/>
            <a:r>
              <a:rPr lang="en-US" sz="900" b="0" dirty="0"/>
              <a:t>Program Reviews (Moog with Moog customers)</a:t>
            </a:r>
          </a:p>
          <a:p>
            <a:pPr eaLnBrk="1" hangingPunct="1"/>
            <a:r>
              <a:rPr lang="en-US" sz="900" b="0" dirty="0"/>
              <a:t>Support RCCAs as required</a:t>
            </a:r>
          </a:p>
          <a:p>
            <a:pPr eaLnBrk="1" hangingPunct="1"/>
            <a:r>
              <a:rPr lang="en-US" sz="900" b="0" dirty="0"/>
              <a:t>Develop Refresh Strategy working with Program team, customer and </a:t>
            </a:r>
          </a:p>
          <a:p>
            <a:pPr eaLnBrk="1" hangingPunct="1"/>
            <a:r>
              <a:rPr lang="en-US" sz="900" b="0" dirty="0"/>
              <a:t>  manufacturing engineering</a:t>
            </a:r>
          </a:p>
          <a:p>
            <a:pPr eaLnBrk="1" hangingPunct="1"/>
            <a:r>
              <a:rPr lang="en-US" sz="900" b="0" dirty="0"/>
              <a:t>Cost/Product/Process improvement initiatives as required </a:t>
            </a:r>
          </a:p>
          <a:p>
            <a:pPr eaLnBrk="1" hangingPunct="1"/>
            <a:r>
              <a:rPr lang="en-US" sz="900" b="0" dirty="0"/>
              <a:t>Drawing, BOM, ATP, HASS, </a:t>
            </a:r>
            <a:r>
              <a:rPr lang="en-US" sz="900" b="0" dirty="0" err="1"/>
              <a:t>etc</a:t>
            </a:r>
            <a:r>
              <a:rPr lang="en-US" sz="900" b="0" dirty="0"/>
              <a:t> updates as required</a:t>
            </a:r>
          </a:p>
          <a:p>
            <a:pPr eaLnBrk="1" hangingPunct="1"/>
            <a:r>
              <a:rPr lang="en-US" sz="900" b="0" dirty="0"/>
              <a:t>Delta Qualification/Certification, QBS, </a:t>
            </a:r>
            <a:r>
              <a:rPr lang="en-US" sz="900" b="0" dirty="0" err="1"/>
              <a:t>etc</a:t>
            </a:r>
            <a:r>
              <a:rPr lang="en-US" sz="900" b="0" dirty="0"/>
              <a:t> activities as required</a:t>
            </a:r>
          </a:p>
          <a:p>
            <a:pPr eaLnBrk="1" hangingPunct="1"/>
            <a:r>
              <a:rPr lang="en-US" sz="900" b="0" dirty="0"/>
              <a:t>Support Reliability Testing activities (i.e. ongoing Proof of HASS, </a:t>
            </a:r>
            <a:r>
              <a:rPr lang="en-US" sz="900" b="0" dirty="0" err="1"/>
              <a:t>etc</a:t>
            </a:r>
            <a:r>
              <a:rPr lang="en-US" sz="900" b="0" dirty="0"/>
              <a:t>)</a:t>
            </a:r>
          </a:p>
          <a:p>
            <a:pPr eaLnBrk="1" hangingPunct="1"/>
            <a:r>
              <a:rPr lang="en-US" sz="900" b="0" dirty="0"/>
              <a:t>Support Supply Chain transitions as required</a:t>
            </a:r>
          </a:p>
          <a:p>
            <a:pPr eaLnBrk="1" hangingPunct="1"/>
            <a:r>
              <a:rPr lang="en-US" sz="900" b="0" dirty="0"/>
              <a:t>Review Parametric test data for shifts and out of family trends</a:t>
            </a:r>
          </a:p>
          <a:p>
            <a:pPr eaLnBrk="1" hangingPunct="1"/>
            <a:r>
              <a:rPr lang="en-US" sz="900" b="0" dirty="0"/>
              <a:t>Review ATP Limits with respect to FPY, NCs and parametric data and </a:t>
            </a:r>
          </a:p>
          <a:p>
            <a:pPr eaLnBrk="1" hangingPunct="1"/>
            <a:r>
              <a:rPr lang="en-US" sz="900" b="0" dirty="0"/>
              <a:t>   make changes as </a:t>
            </a:r>
            <a:r>
              <a:rPr lang="en-US" sz="900" b="0" dirty="0" smtClean="0"/>
              <a:t>appropriate</a:t>
            </a:r>
          </a:p>
          <a:p>
            <a:pPr eaLnBrk="1" hangingPunct="1"/>
            <a:r>
              <a:rPr lang="en-US" sz="900" b="0" dirty="0"/>
              <a:t>Create and Maintain problem reports</a:t>
            </a:r>
          </a:p>
          <a:p>
            <a:pPr eaLnBrk="1" hangingPunct="1"/>
            <a:endParaRPr lang="en-US" sz="900" b="0" dirty="0"/>
          </a:p>
          <a:p>
            <a:pPr eaLnBrk="1" hangingPunct="1"/>
            <a:endParaRPr lang="en-US" sz="900" b="0" dirty="0"/>
          </a:p>
          <a:p>
            <a:pPr eaLnBrk="1" hangingPunct="1"/>
            <a:endParaRPr lang="en-US" sz="900" b="0" dirty="0"/>
          </a:p>
          <a:p>
            <a:pPr eaLnBrk="1" hangingPunct="1"/>
            <a:endParaRPr lang="en-US" sz="900" b="0" dirty="0"/>
          </a:p>
          <a:p>
            <a:pPr eaLnBrk="1" hangingPunct="1"/>
            <a:endParaRPr lang="en-US" sz="900" b="0" dirty="0"/>
          </a:p>
          <a:p>
            <a:pPr eaLnBrk="1" hangingPunct="1"/>
            <a:endParaRPr lang="en-US" sz="900" b="0" dirty="0"/>
          </a:p>
          <a:p>
            <a:pPr eaLnBrk="1" hangingPunct="1"/>
            <a:endParaRPr lang="en-US" sz="900" b="0" dirty="0"/>
          </a:p>
          <a:p>
            <a:pPr eaLnBrk="1" hangingPunct="1"/>
            <a:endParaRPr lang="en-US" sz="900" b="0" dirty="0"/>
          </a:p>
        </p:txBody>
      </p:sp>
      <p:sp>
        <p:nvSpPr>
          <p:cNvPr id="17429" name="Action Button: Back or Previous 24">
            <a:hlinkClick r:id="rId4" action="ppaction://hlinksldjump" highlightClick="1"/>
          </p:cNvPr>
          <p:cNvSpPr>
            <a:spLocks noChangeArrowheads="1"/>
          </p:cNvSpPr>
          <p:nvPr/>
        </p:nvSpPr>
        <p:spPr bwMode="auto">
          <a:xfrm>
            <a:off x="796925" y="5489575"/>
            <a:ext cx="574675" cy="520700"/>
          </a:xfrm>
          <a:prstGeom prst="actionButtonBackPrevious">
            <a:avLst/>
          </a:prstGeom>
          <a:solidFill>
            <a:srgbClr val="9E0000"/>
          </a:solidFill>
          <a:ln w="9525" algn="ctr">
            <a:solidFill>
              <a:schemeClr val="tx1"/>
            </a:solidFill>
            <a:round/>
            <a:headEnd/>
            <a:tailEnd/>
          </a:ln>
        </p:spPr>
        <p:txBody>
          <a:bodyPr/>
          <a:lstStyle/>
          <a:p>
            <a:endParaRPr lang="en-US"/>
          </a:p>
        </p:txBody>
      </p:sp>
      <p:sp>
        <p:nvSpPr>
          <p:cNvPr id="17430" name="TextBox 26"/>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sz="1200"/>
              <a:t>Return to summary page</a:t>
            </a:r>
          </a:p>
        </p:txBody>
      </p:sp>
      <p:sp>
        <p:nvSpPr>
          <p:cNvPr id="17431" name="Action Button: Forward or Next 27">
            <a:hlinkClick r:id="rId5" action="ppaction://hlinksldjump" highlightClick="1"/>
          </p:cNvPr>
          <p:cNvSpPr>
            <a:spLocks noChangeArrowheads="1"/>
          </p:cNvSpPr>
          <p:nvPr/>
        </p:nvSpPr>
        <p:spPr bwMode="auto">
          <a:xfrm>
            <a:off x="7546975" y="5443538"/>
            <a:ext cx="509588" cy="566737"/>
          </a:xfrm>
          <a:prstGeom prst="actionButtonForwardNext">
            <a:avLst/>
          </a:prstGeom>
          <a:solidFill>
            <a:srgbClr val="9E0000"/>
          </a:solidFill>
          <a:ln w="9525" algn="ctr">
            <a:solidFill>
              <a:schemeClr val="tx1"/>
            </a:solidFill>
            <a:round/>
            <a:headEnd/>
            <a:tailEnd/>
          </a:ln>
        </p:spPr>
        <p:txBody>
          <a:bodyPr/>
          <a:lstStyle/>
          <a:p>
            <a:endParaRPr lang="en-US"/>
          </a:p>
        </p:txBody>
      </p:sp>
      <p:sp>
        <p:nvSpPr>
          <p:cNvPr id="17432" name="TextBox 28"/>
          <p:cNvSpPr txBox="1">
            <a:spLocks noChangeArrowheads="1"/>
          </p:cNvSpPr>
          <p:nvPr/>
        </p:nvSpPr>
        <p:spPr bwMode="auto">
          <a:xfrm>
            <a:off x="7105650"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sz="1200"/>
              <a:t>Return to swimlane</a:t>
            </a:r>
          </a:p>
        </p:txBody>
      </p:sp>
      <p:sp>
        <p:nvSpPr>
          <p:cNvPr id="31" name="TextBox 30"/>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30405195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smtClean="0"/>
              <a:t>Phase 1 – MFG </a:t>
            </a:r>
            <a:br>
              <a:rPr lang="en-US" sz="3200" smtClean="0"/>
            </a:br>
            <a:r>
              <a:rPr lang="en-US" sz="3200" smtClean="0"/>
              <a:t>Work Packages</a:t>
            </a:r>
            <a:endParaRPr lang="en-US" sz="3200" b="1" smtClean="0"/>
          </a:p>
        </p:txBody>
      </p:sp>
      <p:sp>
        <p:nvSpPr>
          <p:cNvPr id="3" name="Action Button: Back or Previous 2">
            <a:hlinkClick r:id="rId4" action="ppaction://hlinksldjump" highlightClick="1"/>
          </p:cNvPr>
          <p:cNvSpPr>
            <a:spLocks noChangeArrowheads="1"/>
          </p:cNvSpPr>
          <p:nvPr/>
        </p:nvSpPr>
        <p:spPr bwMode="auto">
          <a:xfrm>
            <a:off x="796925" y="5489575"/>
            <a:ext cx="574675" cy="520700"/>
          </a:xfrm>
          <a:prstGeom prst="actionButtonBackPrevious">
            <a:avLst/>
          </a:prstGeom>
          <a:blipFill>
            <a:blip r:embed="rId3"/>
            <a:tile tx="0" ty="0" sx="100000" sy="100000" flip="none" algn="tl"/>
          </a:blipFill>
          <a:ln w="9525" algn="ctr">
            <a:solidFill>
              <a:schemeClr val="tx1"/>
            </a:solidFill>
            <a:round/>
            <a:headEnd/>
            <a:tailEnd/>
          </a:ln>
          <a:effectLst/>
        </p:spPr>
        <p:txBody>
          <a:bodyPr/>
          <a:lstStyle/>
          <a:p>
            <a:pPr>
              <a:defRPr/>
            </a:pPr>
            <a:endParaRPr lang="en-US" dirty="0">
              <a:blipFill>
                <a:blip r:embed="rId3"/>
                <a:tile tx="0" ty="0" sx="100000" sy="100000" flip="none" algn="tl"/>
              </a:blipFill>
              <a:latin typeface="Arial" pitchFamily="34" charset="0"/>
            </a:endParaRPr>
          </a:p>
        </p:txBody>
      </p:sp>
      <p:sp>
        <p:nvSpPr>
          <p:cNvPr id="68612" name="TextBox 1"/>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68613" name="Action Button: Forward or Next 2">
            <a:hlinkClick r:id="rId5" action="ppaction://hlinksldjump" highlightClick="1"/>
          </p:cNvPr>
          <p:cNvSpPr>
            <a:spLocks noChangeArrowheads="1"/>
          </p:cNvSpPr>
          <p:nvPr/>
        </p:nvSpPr>
        <p:spPr bwMode="auto">
          <a:xfrm>
            <a:off x="7526338" y="5443538"/>
            <a:ext cx="511175" cy="566737"/>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68614" name="TextBox 30"/>
          <p:cNvSpPr txBox="1">
            <a:spLocks noChangeArrowheads="1"/>
          </p:cNvSpPr>
          <p:nvPr/>
        </p:nvSpPr>
        <p:spPr bwMode="auto">
          <a:xfrm>
            <a:off x="7085013" y="4965700"/>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7"/>
          <p:cNvSpPr>
            <a:spLocks noChangeArrowheads="1"/>
          </p:cNvSpPr>
          <p:nvPr/>
        </p:nvSpPr>
        <p:spPr bwMode="auto">
          <a:xfrm>
            <a:off x="2133600" y="609600"/>
            <a:ext cx="5486400" cy="4572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solidFill>
                <a:schemeClr val="tx2"/>
              </a:solidFill>
            </a:endParaRPr>
          </a:p>
        </p:txBody>
      </p:sp>
      <p:sp>
        <p:nvSpPr>
          <p:cNvPr id="69635" name="Text Box 2"/>
          <p:cNvSpPr txBox="1">
            <a:spLocks noChangeArrowheads="1"/>
          </p:cNvSpPr>
          <p:nvPr/>
        </p:nvSpPr>
        <p:spPr bwMode="auto">
          <a:xfrm>
            <a:off x="5791200" y="2819400"/>
            <a:ext cx="2514600" cy="3698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b="0"/>
              <a:t>1. DTC feedback to project team</a:t>
            </a:r>
          </a:p>
          <a:p>
            <a:pPr eaLnBrk="1" hangingPunct="1"/>
            <a:r>
              <a:rPr lang="en-US" sz="900" b="0"/>
              <a:t>2. EMCP1(MFG plan)</a:t>
            </a:r>
            <a:r>
              <a:rPr lang="en-US" sz="900"/>
              <a:t> </a:t>
            </a:r>
          </a:p>
        </p:txBody>
      </p:sp>
      <p:sp>
        <p:nvSpPr>
          <p:cNvPr id="69636" name="Rectangle 3"/>
          <p:cNvSpPr>
            <a:spLocks noChangeArrowheads="1"/>
          </p:cNvSpPr>
          <p:nvPr/>
        </p:nvSpPr>
        <p:spPr bwMode="auto">
          <a:xfrm>
            <a:off x="6248400" y="1447800"/>
            <a:ext cx="1447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69637" name="Rectangle 4"/>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69638" name="Rectangle 5"/>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69639" name="Line 9"/>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0" name="Line 10"/>
          <p:cNvSpPr>
            <a:spLocks noChangeShapeType="1"/>
          </p:cNvSpPr>
          <p:nvPr/>
        </p:nvSpPr>
        <p:spPr bwMode="auto">
          <a:xfrm>
            <a:off x="5791200" y="4724400"/>
            <a:ext cx="23622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1" name="Line 11"/>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2" name="Line 12"/>
          <p:cNvSpPr>
            <a:spLocks noChangeShapeType="1"/>
          </p:cNvSpPr>
          <p:nvPr/>
        </p:nvSpPr>
        <p:spPr bwMode="auto">
          <a:xfrm flipH="1">
            <a:off x="8153400" y="3429000"/>
            <a:ext cx="762000" cy="127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3" name="Text Box 13"/>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69644" name="Text Box 14"/>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69645" name="Text Box 15"/>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69646" name="Text Box 16"/>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eaLnBrk="1" hangingPunct="1">
              <a:buFontTx/>
              <a:buChar char="-"/>
            </a:pPr>
            <a:r>
              <a:rPr lang="en-US" sz="1200" b="0" dirty="0"/>
              <a:t>Operations Lead (28)</a:t>
            </a:r>
          </a:p>
          <a:p>
            <a:pPr eaLnBrk="1" hangingPunct="1">
              <a:buFontTx/>
              <a:buChar char="-"/>
            </a:pPr>
            <a:r>
              <a:rPr lang="en-US" sz="1200" b="0" dirty="0"/>
              <a:t>Prod/</a:t>
            </a:r>
            <a:r>
              <a:rPr lang="en-US" sz="1200" b="0" dirty="0" err="1"/>
              <a:t>Proc</a:t>
            </a:r>
            <a:r>
              <a:rPr lang="en-US" sz="1200" b="0" dirty="0"/>
              <a:t> Engineering (32)</a:t>
            </a:r>
          </a:p>
          <a:p>
            <a:pPr eaLnBrk="1" hangingPunct="1">
              <a:buFontTx/>
              <a:buChar char="-"/>
            </a:pPr>
            <a:r>
              <a:rPr lang="en-US" sz="1200" b="0" dirty="0"/>
              <a:t>Supply Chain (16)</a:t>
            </a:r>
          </a:p>
          <a:p>
            <a:pPr eaLnBrk="1" hangingPunct="1">
              <a:buFontTx/>
              <a:buChar char="-"/>
            </a:pPr>
            <a:r>
              <a:rPr lang="en-US" sz="1200" b="0" dirty="0"/>
              <a:t>76 hours total</a:t>
            </a:r>
          </a:p>
        </p:txBody>
      </p:sp>
      <p:sp>
        <p:nvSpPr>
          <p:cNvPr id="69647" name="Rectangle 17"/>
          <p:cNvSpPr>
            <a:spLocks noChangeArrowheads="1"/>
          </p:cNvSpPr>
          <p:nvPr/>
        </p:nvSpPr>
        <p:spPr bwMode="auto">
          <a:xfrm>
            <a:off x="1981200" y="457200"/>
            <a:ext cx="5486400" cy="457200"/>
          </a:xfrm>
          <a:prstGeom prst="rect">
            <a:avLst/>
          </a:prstGeom>
          <a:solidFill>
            <a:srgbClr val="F09010"/>
          </a:solidFill>
          <a:ln w="9525" algn="ctr">
            <a:solidFill>
              <a:schemeClr val="tx1"/>
            </a:solidFill>
            <a:miter lim="800000"/>
            <a:headEnd/>
            <a:tailEnd/>
          </a:ln>
        </p:spPr>
        <p:txBody>
          <a:bodyPr wrap="none" anchor="ctr"/>
          <a:lstStyle/>
          <a:p>
            <a:pPr algn="ctr"/>
            <a:r>
              <a:rPr lang="en-US" sz="2000" b="0" dirty="0">
                <a:solidFill>
                  <a:schemeClr val="tx2"/>
                </a:solidFill>
              </a:rPr>
              <a:t>Requirements Definition - </a:t>
            </a:r>
            <a:r>
              <a:rPr lang="en-US" sz="2000" b="0" dirty="0" err="1">
                <a:solidFill>
                  <a:schemeClr val="tx2"/>
                </a:solidFill>
              </a:rPr>
              <a:t>Mfg</a:t>
            </a:r>
            <a:r>
              <a:rPr lang="en-US" sz="2000" b="0" dirty="0">
                <a:solidFill>
                  <a:schemeClr val="tx2"/>
                </a:solidFill>
              </a:rPr>
              <a:t> Project </a:t>
            </a:r>
            <a:r>
              <a:rPr lang="en-US" sz="2000" b="0" dirty="0" smtClean="0">
                <a:solidFill>
                  <a:schemeClr val="tx2"/>
                </a:solidFill>
              </a:rPr>
              <a:t>Plan </a:t>
            </a:r>
            <a:r>
              <a:rPr lang="en-US" sz="1400" b="0" dirty="0" smtClean="0">
                <a:solidFill>
                  <a:schemeClr val="tx2"/>
                </a:solidFill>
              </a:rPr>
              <a:t>WP4</a:t>
            </a:r>
            <a:endParaRPr lang="en-US" sz="2000" b="0" dirty="0">
              <a:solidFill>
                <a:schemeClr val="tx2"/>
              </a:solidFill>
            </a:endParaRPr>
          </a:p>
        </p:txBody>
      </p:sp>
      <p:sp>
        <p:nvSpPr>
          <p:cNvPr id="69648" name="Text Box 19"/>
          <p:cNvSpPr txBox="1">
            <a:spLocks noChangeArrowheads="1"/>
          </p:cNvSpPr>
          <p:nvPr/>
        </p:nvSpPr>
        <p:spPr bwMode="auto">
          <a:xfrm>
            <a:off x="533400" y="2438400"/>
            <a:ext cx="2362200" cy="1892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900" u="sng" dirty="0"/>
              <a:t>Requirements</a:t>
            </a:r>
          </a:p>
          <a:p>
            <a:pPr eaLnBrk="1" hangingPunct="1"/>
            <a:r>
              <a:rPr lang="en-US" sz="900" b="0" dirty="0"/>
              <a:t>Spec/SOW</a:t>
            </a:r>
          </a:p>
          <a:p>
            <a:pPr eaLnBrk="1" hangingPunct="1"/>
            <a:r>
              <a:rPr lang="en-US" sz="900" b="0" dirty="0"/>
              <a:t>Box HRD</a:t>
            </a:r>
          </a:p>
          <a:p>
            <a:pPr eaLnBrk="1" hangingPunct="1"/>
            <a:r>
              <a:rPr lang="en-US" sz="900" b="0" dirty="0"/>
              <a:t>Proposal Baseline</a:t>
            </a:r>
          </a:p>
          <a:p>
            <a:pPr eaLnBrk="1" hangingPunct="1"/>
            <a:r>
              <a:rPr lang="en-US" sz="900" b="0" dirty="0"/>
              <a:t>DTC Targets</a:t>
            </a:r>
          </a:p>
          <a:p>
            <a:pPr eaLnBrk="1" hangingPunct="1"/>
            <a:r>
              <a:rPr lang="en-US" sz="900" u="sng" dirty="0"/>
              <a:t>Schedule</a:t>
            </a:r>
          </a:p>
          <a:p>
            <a:pPr eaLnBrk="1" hangingPunct="1"/>
            <a:r>
              <a:rPr lang="en-US" sz="900" b="0" dirty="0"/>
              <a:t>Updated quantities and milestones</a:t>
            </a:r>
          </a:p>
          <a:p>
            <a:pPr eaLnBrk="1" hangingPunct="1"/>
            <a:r>
              <a:rPr lang="en-US" sz="900" u="sng" dirty="0"/>
              <a:t>Plans</a:t>
            </a:r>
          </a:p>
          <a:p>
            <a:pPr eaLnBrk="1" hangingPunct="1"/>
            <a:r>
              <a:rPr lang="en-US" sz="900" b="0" dirty="0"/>
              <a:t>Quality flow down</a:t>
            </a:r>
          </a:p>
          <a:p>
            <a:pPr eaLnBrk="1" hangingPunct="1"/>
            <a:r>
              <a:rPr lang="en-US" sz="900" b="0" dirty="0"/>
              <a:t>Proposal EMCP0</a:t>
            </a:r>
          </a:p>
          <a:p>
            <a:pPr eaLnBrk="1" hangingPunct="1"/>
            <a:r>
              <a:rPr lang="en-US" sz="900" b="0" dirty="0"/>
              <a:t>Cert/Project Plan</a:t>
            </a:r>
          </a:p>
          <a:p>
            <a:pPr eaLnBrk="1" hangingPunct="1"/>
            <a:r>
              <a:rPr lang="en-US" sz="900" b="0" dirty="0"/>
              <a:t>Preliminary product structure</a:t>
            </a:r>
          </a:p>
          <a:p>
            <a:pPr eaLnBrk="1" hangingPunct="1"/>
            <a:endParaRPr lang="en-US" sz="900" b="0" dirty="0"/>
          </a:p>
        </p:txBody>
      </p:sp>
      <p:grpSp>
        <p:nvGrpSpPr>
          <p:cNvPr id="69649" name="Group 28"/>
          <p:cNvGrpSpPr>
            <a:grpSpLocks/>
          </p:cNvGrpSpPr>
          <p:nvPr/>
        </p:nvGrpSpPr>
        <p:grpSpPr bwMode="auto">
          <a:xfrm>
            <a:off x="533400" y="2362200"/>
            <a:ext cx="2133600" cy="2590800"/>
            <a:chOff x="336" y="1488"/>
            <a:chExt cx="1344" cy="1632"/>
          </a:xfrm>
        </p:grpSpPr>
        <p:sp>
          <p:nvSpPr>
            <p:cNvPr id="69656" name="Line 6"/>
            <p:cNvSpPr>
              <a:spLocks noChangeShapeType="1"/>
            </p:cNvSpPr>
            <p:nvPr/>
          </p:nvSpPr>
          <p:spPr bwMode="auto">
            <a:xfrm>
              <a:off x="336" y="1488"/>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7" name="Line 20"/>
            <p:cNvSpPr>
              <a:spLocks noChangeShapeType="1"/>
            </p:cNvSpPr>
            <p:nvPr/>
          </p:nvSpPr>
          <p:spPr bwMode="auto">
            <a:xfrm>
              <a:off x="336" y="1488"/>
              <a:ext cx="0" cy="16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8" name="Line 21"/>
            <p:cNvSpPr>
              <a:spLocks noChangeShapeType="1"/>
            </p:cNvSpPr>
            <p:nvPr/>
          </p:nvSpPr>
          <p:spPr bwMode="auto">
            <a:xfrm>
              <a:off x="1392" y="1488"/>
              <a:ext cx="288" cy="7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9" name="Line 22"/>
            <p:cNvSpPr>
              <a:spLocks noChangeShapeType="1"/>
            </p:cNvSpPr>
            <p:nvPr/>
          </p:nvSpPr>
          <p:spPr bwMode="auto">
            <a:xfrm flipV="1">
              <a:off x="1344" y="2269"/>
              <a:ext cx="336" cy="85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9650" name="Line 24"/>
          <p:cNvSpPr>
            <a:spLocks noChangeShapeType="1"/>
          </p:cNvSpPr>
          <p:nvPr/>
        </p:nvSpPr>
        <p:spPr bwMode="auto">
          <a:xfrm>
            <a:off x="533400" y="49530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1" name="Rectangle 7"/>
          <p:cNvSpPr>
            <a:spLocks noChangeArrowheads="1"/>
          </p:cNvSpPr>
          <p:nvPr/>
        </p:nvSpPr>
        <p:spPr bwMode="auto">
          <a:xfrm>
            <a:off x="2667000" y="2057400"/>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r>
              <a:rPr lang="en-US" sz="900" u="sng" dirty="0"/>
              <a:t>Project Preparation</a:t>
            </a:r>
          </a:p>
          <a:p>
            <a:r>
              <a:rPr lang="en-US" sz="900" b="0" dirty="0">
                <a:solidFill>
                  <a:srgbClr val="000000"/>
                </a:solidFill>
              </a:rPr>
              <a:t>Review Proposal Baseline including budgets (8)</a:t>
            </a:r>
          </a:p>
          <a:p>
            <a:r>
              <a:rPr lang="en-US" sz="900" b="0" dirty="0">
                <a:solidFill>
                  <a:srgbClr val="000000"/>
                </a:solidFill>
              </a:rPr>
              <a:t>Review product relative to platforms for synergy (4)</a:t>
            </a:r>
            <a:endParaRPr lang="en-US" sz="900" b="0" dirty="0">
              <a:solidFill>
                <a:srgbClr val="0431F2"/>
              </a:solidFill>
            </a:endParaRPr>
          </a:p>
          <a:p>
            <a:r>
              <a:rPr lang="en-US" sz="900" b="0" dirty="0">
                <a:solidFill>
                  <a:srgbClr val="000000"/>
                </a:solidFill>
              </a:rPr>
              <a:t>Review plan for magnetic sourcing (4)</a:t>
            </a:r>
          </a:p>
          <a:p>
            <a:r>
              <a:rPr lang="en-US" sz="900" b="0" dirty="0">
                <a:solidFill>
                  <a:srgbClr val="000000"/>
                </a:solidFill>
              </a:rPr>
              <a:t>Review plan for cable assemblies sourcing (4)</a:t>
            </a:r>
          </a:p>
          <a:p>
            <a:r>
              <a:rPr lang="en-US" sz="900" b="0" dirty="0">
                <a:solidFill>
                  <a:srgbClr val="000000"/>
                </a:solidFill>
              </a:rPr>
              <a:t>Review plan for mechanicals including box (8)</a:t>
            </a:r>
          </a:p>
          <a:p>
            <a:r>
              <a:rPr lang="en-US" sz="900" u="sng" dirty="0"/>
              <a:t>Design Requirements &amp; Standards</a:t>
            </a:r>
          </a:p>
          <a:p>
            <a:r>
              <a:rPr lang="en-US" sz="900" b="0" dirty="0">
                <a:solidFill>
                  <a:srgbClr val="000000"/>
                </a:solidFill>
              </a:rPr>
              <a:t>Capabilities gap analysis </a:t>
            </a:r>
          </a:p>
          <a:p>
            <a:r>
              <a:rPr lang="en-US" sz="900" b="0" dirty="0">
                <a:solidFill>
                  <a:srgbClr val="000000"/>
                </a:solidFill>
              </a:rPr>
              <a:t>(capacity, equipment, processes, materials, </a:t>
            </a:r>
            <a:r>
              <a:rPr lang="en-US" sz="900" b="0" dirty="0" err="1">
                <a:solidFill>
                  <a:srgbClr val="000000"/>
                </a:solidFill>
              </a:rPr>
              <a:t>etc</a:t>
            </a:r>
            <a:r>
              <a:rPr lang="en-US" sz="900" b="0" dirty="0">
                <a:solidFill>
                  <a:srgbClr val="000000"/>
                </a:solidFill>
              </a:rPr>
              <a:t>) (8)</a:t>
            </a:r>
          </a:p>
          <a:p>
            <a:r>
              <a:rPr lang="en-US" sz="900" b="0" dirty="0">
                <a:solidFill>
                  <a:srgbClr val="000000"/>
                </a:solidFill>
              </a:rPr>
              <a:t>Review DTC targets versus plan/actuals (8)</a:t>
            </a:r>
          </a:p>
          <a:p>
            <a:r>
              <a:rPr lang="en-US" sz="900" b="0" dirty="0">
                <a:solidFill>
                  <a:srgbClr val="000000"/>
                </a:solidFill>
              </a:rPr>
              <a:t>Defined prototype and production build locations</a:t>
            </a:r>
          </a:p>
          <a:p>
            <a:r>
              <a:rPr lang="en-US" sz="900" b="0" dirty="0">
                <a:solidFill>
                  <a:srgbClr val="000000"/>
                </a:solidFill>
              </a:rPr>
              <a:t>Update EMCP1 (32)</a:t>
            </a:r>
          </a:p>
        </p:txBody>
      </p:sp>
      <p:sp>
        <p:nvSpPr>
          <p:cNvPr id="69652" name="Action Button: Back or Previous 22">
            <a:hlinkClick r:id="rId3" action="ppaction://hlinksldjump" highlightClick="1"/>
          </p:cNvPr>
          <p:cNvSpPr>
            <a:spLocks noChangeArrowheads="1"/>
          </p:cNvSpPr>
          <p:nvPr/>
        </p:nvSpPr>
        <p:spPr bwMode="auto">
          <a:xfrm>
            <a:off x="796925" y="574992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69653" name="TextBox 24"/>
          <p:cNvSpPr txBox="1">
            <a:spLocks noChangeArrowheads="1"/>
          </p:cNvSpPr>
          <p:nvPr/>
        </p:nvSpPr>
        <p:spPr bwMode="auto">
          <a:xfrm>
            <a:off x="419100" y="525938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69654" name="Action Button: Forward or Next 25">
            <a:hlinkClick r:id="rId4" action="ppaction://hlinksldjump" highlightClick="1"/>
          </p:cNvPr>
          <p:cNvSpPr>
            <a:spLocks noChangeArrowheads="1"/>
          </p:cNvSpPr>
          <p:nvPr/>
        </p:nvSpPr>
        <p:spPr bwMode="auto">
          <a:xfrm>
            <a:off x="7670800" y="5629275"/>
            <a:ext cx="509588" cy="566738"/>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69655" name="TextBox 26"/>
          <p:cNvSpPr txBox="1">
            <a:spLocks noChangeArrowheads="1"/>
          </p:cNvSpPr>
          <p:nvPr/>
        </p:nvSpPr>
        <p:spPr bwMode="auto">
          <a:xfrm>
            <a:off x="7229475" y="5151438"/>
            <a:ext cx="1390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29" name="TextBox 2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smtClean="0"/>
              <a:t>Phase 3 – MFG </a:t>
            </a:r>
            <a:br>
              <a:rPr lang="en-US" sz="3200" smtClean="0"/>
            </a:br>
            <a:r>
              <a:rPr lang="en-US" sz="3200" smtClean="0"/>
              <a:t>Work Packages</a:t>
            </a:r>
            <a:endParaRPr lang="en-US" sz="3200" b="1" smtClean="0"/>
          </a:p>
        </p:txBody>
      </p:sp>
      <p:sp>
        <p:nvSpPr>
          <p:cNvPr id="70659" name="Action Button: Back or Previous 2">
            <a:hlinkClick r:id="rId4" action="ppaction://hlinksldjump" highlightClick="1"/>
          </p:cNvPr>
          <p:cNvSpPr>
            <a:spLocks noChangeArrowheads="1"/>
          </p:cNvSpPr>
          <p:nvPr/>
        </p:nvSpPr>
        <p:spPr bwMode="auto">
          <a:xfrm>
            <a:off x="796925"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0660" name="TextBox 3"/>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0661" name="Action Button: Forward or Next 2">
            <a:hlinkClick r:id="rId5" action="ppaction://hlinksldjump" highlightClick="1"/>
          </p:cNvPr>
          <p:cNvSpPr>
            <a:spLocks noChangeArrowheads="1"/>
          </p:cNvSpPr>
          <p:nvPr/>
        </p:nvSpPr>
        <p:spPr bwMode="auto">
          <a:xfrm>
            <a:off x="7689850" y="5429250"/>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0662"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9"/>
          <p:cNvSpPr>
            <a:spLocks noChangeArrowheads="1"/>
          </p:cNvSpPr>
          <p:nvPr/>
        </p:nvSpPr>
        <p:spPr bwMode="auto">
          <a:xfrm>
            <a:off x="1372245" y="594102"/>
            <a:ext cx="6425985" cy="4572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solidFill>
                <a:schemeClr val="tx2"/>
              </a:solidFill>
            </a:endParaRPr>
          </a:p>
        </p:txBody>
      </p:sp>
      <p:sp>
        <p:nvSpPr>
          <p:cNvPr id="71683" name="Text Box 2"/>
          <p:cNvSpPr txBox="1">
            <a:spLocks noChangeArrowheads="1"/>
          </p:cNvSpPr>
          <p:nvPr/>
        </p:nvSpPr>
        <p:spPr bwMode="auto">
          <a:xfrm>
            <a:off x="381000" y="2720975"/>
            <a:ext cx="2286000" cy="14779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900" u="sng"/>
              <a:t>Requirements</a:t>
            </a:r>
          </a:p>
          <a:p>
            <a:pPr eaLnBrk="1" hangingPunct="1"/>
            <a:r>
              <a:rPr lang="en-US" sz="900" b="0"/>
              <a:t>Preliminary CCA Design Info</a:t>
            </a:r>
          </a:p>
          <a:p>
            <a:pPr eaLnBrk="1" hangingPunct="1"/>
            <a:r>
              <a:rPr lang="en-US" sz="900" b="0"/>
              <a:t>Updated quantities and</a:t>
            </a:r>
          </a:p>
          <a:p>
            <a:pPr eaLnBrk="1" hangingPunct="1"/>
            <a:r>
              <a:rPr lang="en-US" sz="900" b="0"/>
              <a:t>  milestones</a:t>
            </a:r>
          </a:p>
          <a:p>
            <a:pPr eaLnBrk="1" hangingPunct="1"/>
            <a:r>
              <a:rPr lang="en-US" sz="900" b="0"/>
              <a:t>Updated Box HRD</a:t>
            </a:r>
          </a:p>
          <a:p>
            <a:r>
              <a:rPr lang="en-US" sz="900" u="sng"/>
              <a:t>Plans</a:t>
            </a:r>
          </a:p>
          <a:p>
            <a:pPr eaLnBrk="1" hangingPunct="1"/>
            <a:r>
              <a:rPr lang="en-US" sz="900" b="0"/>
              <a:t>EMCP1</a:t>
            </a:r>
          </a:p>
          <a:p>
            <a:pPr eaLnBrk="1" hangingPunct="1"/>
            <a:r>
              <a:rPr lang="en-US" sz="900" b="0"/>
              <a:t>Revised project plan/scope changes</a:t>
            </a:r>
          </a:p>
          <a:p>
            <a:r>
              <a:rPr lang="en-US" sz="900" u="sng"/>
              <a:t>DFX</a:t>
            </a:r>
          </a:p>
          <a:p>
            <a:pPr eaLnBrk="1" hangingPunct="1"/>
            <a:r>
              <a:rPr lang="en-US" sz="900" b="0"/>
              <a:t>Revised DTC Targets</a:t>
            </a:r>
          </a:p>
        </p:txBody>
      </p:sp>
      <p:sp>
        <p:nvSpPr>
          <p:cNvPr id="71684" name="Rectangle 3"/>
          <p:cNvSpPr>
            <a:spLocks noChangeArrowheads="1"/>
          </p:cNvSpPr>
          <p:nvPr/>
        </p:nvSpPr>
        <p:spPr bwMode="auto">
          <a:xfrm>
            <a:off x="6248400" y="1447800"/>
            <a:ext cx="1447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1685" name="Rectangle 4"/>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1686" name="Rectangle 5"/>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1687"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71688"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71689" name="Text Box 8"/>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71690" name="Rectangle 9"/>
          <p:cNvSpPr>
            <a:spLocks noChangeArrowheads="1"/>
          </p:cNvSpPr>
          <p:nvPr/>
        </p:nvSpPr>
        <p:spPr bwMode="auto">
          <a:xfrm>
            <a:off x="1201119" y="457200"/>
            <a:ext cx="6488731" cy="457200"/>
          </a:xfrm>
          <a:prstGeom prst="rect">
            <a:avLst/>
          </a:prstGeom>
          <a:solidFill>
            <a:srgbClr val="F09010"/>
          </a:solidFill>
          <a:ln w="9525" algn="ctr">
            <a:solidFill>
              <a:schemeClr val="tx1"/>
            </a:solidFill>
            <a:miter lim="800000"/>
            <a:headEnd/>
            <a:tailEnd/>
          </a:ln>
        </p:spPr>
        <p:txBody>
          <a:bodyPr wrap="none" anchor="ctr"/>
          <a:lstStyle/>
          <a:p>
            <a:pPr algn="ctr"/>
            <a:r>
              <a:rPr lang="en-US" sz="2000" b="0" dirty="0">
                <a:solidFill>
                  <a:schemeClr val="tx2"/>
                </a:solidFill>
              </a:rPr>
              <a:t>Preliminary Design – Prelim. </a:t>
            </a:r>
            <a:r>
              <a:rPr lang="en-US" sz="2000" b="0" dirty="0" err="1">
                <a:solidFill>
                  <a:schemeClr val="tx2"/>
                </a:solidFill>
              </a:rPr>
              <a:t>Mfg</a:t>
            </a:r>
            <a:r>
              <a:rPr lang="en-US" sz="2000" b="0" dirty="0">
                <a:solidFill>
                  <a:schemeClr val="tx2"/>
                </a:solidFill>
              </a:rPr>
              <a:t> process </a:t>
            </a:r>
            <a:r>
              <a:rPr lang="en-US" sz="2000" b="0" dirty="0" smtClean="0">
                <a:solidFill>
                  <a:schemeClr val="tx2"/>
                </a:solidFill>
              </a:rPr>
              <a:t>definition </a:t>
            </a:r>
            <a:r>
              <a:rPr lang="en-US" sz="1400" b="0" dirty="0" smtClean="0">
                <a:solidFill>
                  <a:schemeClr val="tx2"/>
                </a:solidFill>
              </a:rPr>
              <a:t>WP12</a:t>
            </a:r>
            <a:endParaRPr lang="en-US" sz="2000" b="0" dirty="0">
              <a:solidFill>
                <a:schemeClr val="tx2"/>
              </a:solidFill>
            </a:endParaRPr>
          </a:p>
        </p:txBody>
      </p:sp>
      <p:sp>
        <p:nvSpPr>
          <p:cNvPr id="71691" name="Text Box 10"/>
          <p:cNvSpPr txBox="1">
            <a:spLocks noChangeArrowheads="1"/>
          </p:cNvSpPr>
          <p:nvPr/>
        </p:nvSpPr>
        <p:spPr bwMode="auto">
          <a:xfrm>
            <a:off x="5867400" y="2862263"/>
            <a:ext cx="2438400" cy="7858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buFont typeface="Arial" charset="0"/>
              <a:buAutoNum type="arabicPeriod"/>
            </a:pPr>
            <a:r>
              <a:rPr lang="en-US" sz="900" b="0"/>
              <a:t>DFx (M,A,T) at Box level summary</a:t>
            </a:r>
          </a:p>
          <a:p>
            <a:pPr eaLnBrk="1" hangingPunct="1">
              <a:buFont typeface="Arial" charset="0"/>
              <a:buAutoNum type="arabicPeriod"/>
            </a:pPr>
            <a:r>
              <a:rPr lang="en-US" sz="900" b="0"/>
              <a:t>DFx (M,A,T) at CCA level summary</a:t>
            </a:r>
          </a:p>
          <a:p>
            <a:pPr eaLnBrk="1" hangingPunct="1">
              <a:buFont typeface="Arial" charset="0"/>
              <a:buAutoNum type="arabicPeriod"/>
            </a:pPr>
            <a:r>
              <a:rPr lang="en-US" sz="900" b="0"/>
              <a:t>Process flow diagram</a:t>
            </a:r>
          </a:p>
          <a:p>
            <a:pPr eaLnBrk="1" hangingPunct="1">
              <a:buFont typeface="Arial" charset="0"/>
              <a:buAutoNum type="arabicPeriod"/>
            </a:pPr>
            <a:r>
              <a:rPr lang="en-US" sz="900" b="0"/>
              <a:t>DTC feedback to project team</a:t>
            </a:r>
          </a:p>
          <a:p>
            <a:pPr eaLnBrk="1" hangingPunct="1">
              <a:buFont typeface="Arial" charset="0"/>
              <a:buAutoNum type="arabicPeriod"/>
            </a:pPr>
            <a:r>
              <a:rPr lang="en-US" sz="900" b="0"/>
              <a:t>EMCP2 </a:t>
            </a:r>
          </a:p>
        </p:txBody>
      </p:sp>
      <p:sp>
        <p:nvSpPr>
          <p:cNvPr id="71692" name="Line 11"/>
          <p:cNvSpPr>
            <a:spLocks noChangeShapeType="1"/>
          </p:cNvSpPr>
          <p:nvPr/>
        </p:nvSpPr>
        <p:spPr bwMode="auto">
          <a:xfrm>
            <a:off x="457200" y="27432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3" name="Line 12"/>
          <p:cNvSpPr>
            <a:spLocks noChangeShapeType="1"/>
          </p:cNvSpPr>
          <p:nvPr/>
        </p:nvSpPr>
        <p:spPr bwMode="auto">
          <a:xfrm>
            <a:off x="430213" y="4681538"/>
            <a:ext cx="17033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4" name="Rectangle 13"/>
          <p:cNvSpPr>
            <a:spLocks noChangeArrowheads="1"/>
          </p:cNvSpPr>
          <p:nvPr/>
        </p:nvSpPr>
        <p:spPr bwMode="auto">
          <a:xfrm>
            <a:off x="2667000" y="2057400"/>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r>
              <a:rPr lang="en-US" sz="900" u="sng"/>
              <a:t>Requirement Reviews</a:t>
            </a:r>
          </a:p>
          <a:p>
            <a:r>
              <a:rPr lang="en-US" sz="900" b="0">
                <a:solidFill>
                  <a:srgbClr val="000000"/>
                </a:solidFill>
              </a:rPr>
              <a:t>Review preliminary block diagrams /allocations (24)</a:t>
            </a:r>
          </a:p>
          <a:p>
            <a:r>
              <a:rPr lang="en-US" sz="900" b="0">
                <a:solidFill>
                  <a:srgbClr val="000000"/>
                </a:solidFill>
              </a:rPr>
              <a:t>Review preliminary BOM and schematics(32)</a:t>
            </a:r>
          </a:p>
          <a:p>
            <a:r>
              <a:rPr lang="en-US" sz="900" b="0">
                <a:solidFill>
                  <a:srgbClr val="000000"/>
                </a:solidFill>
              </a:rPr>
              <a:t>Review preliminary Box design (24)</a:t>
            </a:r>
          </a:p>
          <a:p>
            <a:r>
              <a:rPr lang="en-US" sz="900" u="sng"/>
              <a:t>Plans</a:t>
            </a:r>
          </a:p>
          <a:p>
            <a:r>
              <a:rPr lang="en-US" sz="900" b="0">
                <a:solidFill>
                  <a:srgbClr val="000000"/>
                </a:solidFill>
              </a:rPr>
              <a:t>Updated EMCP2 (32)</a:t>
            </a:r>
          </a:p>
          <a:p>
            <a:r>
              <a:rPr lang="en-US" sz="900" b="0">
                <a:solidFill>
                  <a:srgbClr val="000000"/>
                </a:solidFill>
              </a:rPr>
              <a:t>Review risk management plan (16)</a:t>
            </a:r>
          </a:p>
          <a:p>
            <a:r>
              <a:rPr lang="en-US" sz="900" b="0">
                <a:solidFill>
                  <a:srgbClr val="000000"/>
                </a:solidFill>
              </a:rPr>
              <a:t>Review DTC targets versus plan/actuals (16)</a:t>
            </a:r>
          </a:p>
          <a:p>
            <a:r>
              <a:rPr lang="en-US" sz="900" u="sng"/>
              <a:t>DFX</a:t>
            </a:r>
          </a:p>
          <a:p>
            <a:r>
              <a:rPr lang="en-US" sz="900" b="0">
                <a:solidFill>
                  <a:srgbClr val="000000"/>
                </a:solidFill>
              </a:rPr>
              <a:t>Conduct DFx (M,A,T) reviews (40)</a:t>
            </a:r>
          </a:p>
          <a:p>
            <a:endParaRPr lang="en-US" sz="900" b="0">
              <a:solidFill>
                <a:srgbClr val="000000"/>
              </a:solidFill>
            </a:endParaRPr>
          </a:p>
        </p:txBody>
      </p:sp>
      <p:sp>
        <p:nvSpPr>
          <p:cNvPr id="71695" name="Line 14"/>
          <p:cNvSpPr>
            <a:spLocks noChangeShapeType="1"/>
          </p:cNvSpPr>
          <p:nvPr/>
        </p:nvSpPr>
        <p:spPr bwMode="auto">
          <a:xfrm flipH="1">
            <a:off x="457200" y="27432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6" name="Line 16"/>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7" name="Line 17"/>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8" name="Line 18"/>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9" name="Line 19"/>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0" name="Line 20"/>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1" name="Line 22"/>
          <p:cNvSpPr>
            <a:spLocks noChangeShapeType="1"/>
          </p:cNvSpPr>
          <p:nvPr/>
        </p:nvSpPr>
        <p:spPr bwMode="auto">
          <a:xfrm>
            <a:off x="430213" y="2743200"/>
            <a:ext cx="0" cy="1938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2" name="Line 23"/>
          <p:cNvSpPr>
            <a:spLocks noChangeShapeType="1"/>
          </p:cNvSpPr>
          <p:nvPr/>
        </p:nvSpPr>
        <p:spPr bwMode="auto">
          <a:xfrm>
            <a:off x="2209800" y="2743200"/>
            <a:ext cx="457200" cy="9810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3" name="Line 24"/>
          <p:cNvSpPr>
            <a:spLocks noChangeShapeType="1"/>
          </p:cNvSpPr>
          <p:nvPr/>
        </p:nvSpPr>
        <p:spPr bwMode="auto">
          <a:xfrm flipV="1">
            <a:off x="2133600" y="3732213"/>
            <a:ext cx="533400" cy="949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4" name="Text Box 25"/>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eaLnBrk="1" hangingPunct="1">
              <a:buFontTx/>
              <a:buChar char="-"/>
            </a:pPr>
            <a:r>
              <a:rPr lang="en-US" sz="1200" b="0" dirty="0"/>
              <a:t>Operations Lead (36)</a:t>
            </a:r>
          </a:p>
          <a:p>
            <a:pPr eaLnBrk="1" hangingPunct="1">
              <a:buFontTx/>
              <a:buChar char="-"/>
            </a:pPr>
            <a:r>
              <a:rPr lang="en-US" sz="1200" b="0" dirty="0"/>
              <a:t>Prod/</a:t>
            </a:r>
            <a:r>
              <a:rPr lang="en-US" sz="1200" b="0" dirty="0" err="1"/>
              <a:t>Proc</a:t>
            </a:r>
            <a:r>
              <a:rPr lang="en-US" sz="1200" b="0" dirty="0"/>
              <a:t> Engineering (128)</a:t>
            </a:r>
          </a:p>
          <a:p>
            <a:pPr eaLnBrk="1" hangingPunct="1">
              <a:buFontTx/>
              <a:buChar char="-"/>
            </a:pPr>
            <a:r>
              <a:rPr lang="en-US" sz="1200" b="0" dirty="0"/>
              <a:t>Supply Chain (20) </a:t>
            </a:r>
          </a:p>
          <a:p>
            <a:pPr eaLnBrk="1" hangingPunct="1">
              <a:buFontTx/>
              <a:buChar char="-"/>
            </a:pPr>
            <a:r>
              <a:rPr lang="en-US" sz="1200" b="0" dirty="0"/>
              <a:t>184 hours total</a:t>
            </a:r>
          </a:p>
        </p:txBody>
      </p:sp>
      <p:sp>
        <p:nvSpPr>
          <p:cNvPr id="71705" name="Action Button: Back or Previous 23">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71706" name="TextBox 25"/>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1707" name="Action Button: Forward or Next 26">
            <a:hlinkClick r:id="rId4" action="ppaction://hlinksldjump" highlightClick="1"/>
          </p:cNvPr>
          <p:cNvSpPr>
            <a:spLocks noChangeArrowheads="1"/>
          </p:cNvSpPr>
          <p:nvPr/>
        </p:nvSpPr>
        <p:spPr bwMode="auto">
          <a:xfrm>
            <a:off x="7442200"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71708" name="TextBox 27"/>
          <p:cNvSpPr txBox="1">
            <a:spLocks noChangeArrowheads="1"/>
          </p:cNvSpPr>
          <p:nvPr/>
        </p:nvSpPr>
        <p:spPr bwMode="auto">
          <a:xfrm>
            <a:off x="7000875"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0" name="TextBox 2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9"/>
          <p:cNvSpPr>
            <a:spLocks noChangeArrowheads="1"/>
          </p:cNvSpPr>
          <p:nvPr/>
        </p:nvSpPr>
        <p:spPr bwMode="auto">
          <a:xfrm>
            <a:off x="1828800" y="609600"/>
            <a:ext cx="5867400" cy="4572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solidFill>
                <a:schemeClr val="tx2"/>
              </a:solidFill>
            </a:endParaRPr>
          </a:p>
        </p:txBody>
      </p:sp>
      <p:sp>
        <p:nvSpPr>
          <p:cNvPr id="72707" name="Text Box 2"/>
          <p:cNvSpPr txBox="1">
            <a:spLocks noChangeArrowheads="1"/>
          </p:cNvSpPr>
          <p:nvPr/>
        </p:nvSpPr>
        <p:spPr bwMode="auto">
          <a:xfrm>
            <a:off x="320675" y="2319338"/>
            <a:ext cx="2362200" cy="16144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900" u="sng"/>
              <a:t>Requirements</a:t>
            </a:r>
          </a:p>
          <a:p>
            <a:pPr eaLnBrk="1" hangingPunct="1"/>
            <a:r>
              <a:rPr lang="en-US" sz="900" b="0"/>
              <a:t>Preliminary CCA Design Info</a:t>
            </a:r>
          </a:p>
          <a:p>
            <a:pPr eaLnBrk="1" hangingPunct="1"/>
            <a:r>
              <a:rPr lang="en-US" sz="900" b="0"/>
              <a:t>CCA Risk Build data as required </a:t>
            </a:r>
          </a:p>
          <a:p>
            <a:pPr eaLnBrk="1" hangingPunct="1"/>
            <a:r>
              <a:rPr lang="en-US" sz="900" b="0"/>
              <a:t>Updated quantities and</a:t>
            </a:r>
          </a:p>
          <a:p>
            <a:pPr eaLnBrk="1" hangingPunct="1"/>
            <a:r>
              <a:rPr lang="en-US" sz="900" b="0"/>
              <a:t>  milestones</a:t>
            </a:r>
          </a:p>
          <a:p>
            <a:pPr eaLnBrk="1" hangingPunct="1"/>
            <a:r>
              <a:rPr lang="en-US" sz="900" b="0"/>
              <a:t>PDR materials</a:t>
            </a:r>
          </a:p>
          <a:p>
            <a:r>
              <a:rPr lang="en-US" sz="900" u="sng"/>
              <a:t>Plans</a:t>
            </a:r>
          </a:p>
          <a:p>
            <a:pPr eaLnBrk="1" hangingPunct="1"/>
            <a:r>
              <a:rPr lang="en-US" sz="900" b="0"/>
              <a:t>EMCP2</a:t>
            </a:r>
          </a:p>
          <a:p>
            <a:pPr eaLnBrk="1" hangingPunct="1"/>
            <a:r>
              <a:rPr lang="en-US" sz="900" b="0"/>
              <a:t>Revised project plan/scope changes</a:t>
            </a:r>
          </a:p>
          <a:p>
            <a:r>
              <a:rPr lang="en-US" sz="900" u="sng"/>
              <a:t>DFX</a:t>
            </a:r>
          </a:p>
          <a:p>
            <a:pPr eaLnBrk="1" hangingPunct="1"/>
            <a:r>
              <a:rPr lang="en-US" sz="900" b="0"/>
              <a:t>Revised DTC targets</a:t>
            </a:r>
          </a:p>
        </p:txBody>
      </p:sp>
      <p:sp>
        <p:nvSpPr>
          <p:cNvPr id="72708" name="Rectangle 3"/>
          <p:cNvSpPr>
            <a:spLocks noChangeArrowheads="1"/>
          </p:cNvSpPr>
          <p:nvPr/>
        </p:nvSpPr>
        <p:spPr bwMode="auto">
          <a:xfrm>
            <a:off x="6248400" y="1447800"/>
            <a:ext cx="1447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2709" name="Rectangle 4"/>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2710" name="Rectangle 5"/>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2711"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72712"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72713" name="Text Box 8"/>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72714" name="Rectangle 9"/>
          <p:cNvSpPr>
            <a:spLocks noChangeArrowheads="1"/>
          </p:cNvSpPr>
          <p:nvPr/>
        </p:nvSpPr>
        <p:spPr bwMode="auto">
          <a:xfrm>
            <a:off x="1676400" y="457200"/>
            <a:ext cx="5867400" cy="457200"/>
          </a:xfrm>
          <a:prstGeom prst="rect">
            <a:avLst/>
          </a:prstGeom>
          <a:solidFill>
            <a:srgbClr val="F09010"/>
          </a:solidFill>
          <a:ln w="9525" algn="ctr">
            <a:solidFill>
              <a:schemeClr val="tx1"/>
            </a:solidFill>
            <a:miter lim="800000"/>
            <a:headEnd/>
            <a:tailEnd/>
          </a:ln>
        </p:spPr>
        <p:txBody>
          <a:bodyPr wrap="none" anchor="ctr"/>
          <a:lstStyle/>
          <a:p>
            <a:pPr algn="ctr"/>
            <a:r>
              <a:rPr lang="en-US" sz="2000" b="0" dirty="0">
                <a:solidFill>
                  <a:schemeClr val="tx2"/>
                </a:solidFill>
              </a:rPr>
              <a:t>Preliminary Design – Prototype/Risk Mitigation Build</a:t>
            </a:r>
          </a:p>
        </p:txBody>
      </p:sp>
      <p:sp>
        <p:nvSpPr>
          <p:cNvPr id="72715" name="Line 11"/>
          <p:cNvSpPr>
            <a:spLocks noChangeShapeType="1"/>
          </p:cNvSpPr>
          <p:nvPr/>
        </p:nvSpPr>
        <p:spPr bwMode="auto">
          <a:xfrm>
            <a:off x="293688" y="2209800"/>
            <a:ext cx="1916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6" name="Rectangle 12"/>
          <p:cNvSpPr>
            <a:spLocks noChangeArrowheads="1"/>
          </p:cNvSpPr>
          <p:nvPr/>
        </p:nvSpPr>
        <p:spPr bwMode="auto">
          <a:xfrm>
            <a:off x="2667000" y="2057400"/>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r>
              <a:rPr lang="en-US" sz="900" u="sng" dirty="0"/>
              <a:t>Requirement Reviews</a:t>
            </a:r>
          </a:p>
          <a:p>
            <a:r>
              <a:rPr lang="en-US" sz="900" b="0" dirty="0">
                <a:solidFill>
                  <a:srgbClr val="000000"/>
                </a:solidFill>
              </a:rPr>
              <a:t>Review preliminary design box and CCA (80)</a:t>
            </a:r>
          </a:p>
          <a:p>
            <a:r>
              <a:rPr lang="en-US" sz="900" u="sng" dirty="0"/>
              <a:t>Plans</a:t>
            </a:r>
          </a:p>
          <a:p>
            <a:r>
              <a:rPr lang="en-US" sz="900" b="0" dirty="0">
                <a:solidFill>
                  <a:srgbClr val="000000"/>
                </a:solidFill>
              </a:rPr>
              <a:t>Updated and released EMCP3 (24)</a:t>
            </a:r>
          </a:p>
          <a:p>
            <a:r>
              <a:rPr lang="en-US" sz="900" b="0" dirty="0">
                <a:solidFill>
                  <a:srgbClr val="000000"/>
                </a:solidFill>
              </a:rPr>
              <a:t>Refine AWs, TWs if required to support product and</a:t>
            </a:r>
          </a:p>
          <a:p>
            <a:r>
              <a:rPr lang="en-US" sz="900" b="0" dirty="0">
                <a:solidFill>
                  <a:srgbClr val="000000"/>
                </a:solidFill>
              </a:rPr>
              <a:t>   process engineering per EMCP (180)</a:t>
            </a:r>
          </a:p>
          <a:p>
            <a:r>
              <a:rPr lang="en-US" sz="900" u="sng" dirty="0"/>
              <a:t>DFX</a:t>
            </a:r>
          </a:p>
          <a:p>
            <a:r>
              <a:rPr lang="en-US" sz="900" b="0" dirty="0">
                <a:solidFill>
                  <a:srgbClr val="000000"/>
                </a:solidFill>
              </a:rPr>
              <a:t>Review DTC targets versus plan/actuals (16)</a:t>
            </a:r>
          </a:p>
          <a:p>
            <a:r>
              <a:rPr lang="en-US" sz="900" b="0" dirty="0">
                <a:solidFill>
                  <a:srgbClr val="000000"/>
                </a:solidFill>
              </a:rPr>
              <a:t>Conduct </a:t>
            </a:r>
            <a:r>
              <a:rPr lang="en-US" sz="900" b="0" dirty="0" err="1">
                <a:solidFill>
                  <a:srgbClr val="000000"/>
                </a:solidFill>
              </a:rPr>
              <a:t>DFx</a:t>
            </a:r>
            <a:r>
              <a:rPr lang="en-US" sz="900" b="0" dirty="0">
                <a:solidFill>
                  <a:srgbClr val="000000"/>
                </a:solidFill>
              </a:rPr>
              <a:t> (M,A,T) reviews (80</a:t>
            </a:r>
            <a:r>
              <a:rPr lang="en-US" sz="900" b="0" dirty="0" smtClean="0">
                <a:solidFill>
                  <a:srgbClr val="000000"/>
                </a:solidFill>
              </a:rPr>
              <a:t>)</a:t>
            </a:r>
            <a:endParaRPr lang="en-US" sz="900" b="0" dirty="0">
              <a:solidFill>
                <a:srgbClr val="000000"/>
              </a:solidFill>
            </a:endParaRPr>
          </a:p>
        </p:txBody>
      </p:sp>
      <p:sp>
        <p:nvSpPr>
          <p:cNvPr id="72717" name="Line 14"/>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8" name="Line 15"/>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9" name="Line 16"/>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0" name="Line 17"/>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1" name="Line 18"/>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2" name="Line 20"/>
          <p:cNvSpPr>
            <a:spLocks noChangeShapeType="1"/>
          </p:cNvSpPr>
          <p:nvPr/>
        </p:nvSpPr>
        <p:spPr bwMode="auto">
          <a:xfrm>
            <a:off x="293688" y="2209800"/>
            <a:ext cx="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3" name="Line 21"/>
          <p:cNvSpPr>
            <a:spLocks noChangeShapeType="1"/>
          </p:cNvSpPr>
          <p:nvPr/>
        </p:nvSpPr>
        <p:spPr bwMode="auto">
          <a:xfrm>
            <a:off x="2209800" y="2209800"/>
            <a:ext cx="457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4" name="Line 22"/>
          <p:cNvSpPr>
            <a:spLocks noChangeShapeType="1"/>
          </p:cNvSpPr>
          <p:nvPr/>
        </p:nvSpPr>
        <p:spPr bwMode="auto">
          <a:xfrm>
            <a:off x="293688" y="4495800"/>
            <a:ext cx="1916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5" name="Line 24"/>
          <p:cNvSpPr>
            <a:spLocks noChangeShapeType="1"/>
          </p:cNvSpPr>
          <p:nvPr/>
        </p:nvSpPr>
        <p:spPr bwMode="auto">
          <a:xfrm flipV="1">
            <a:off x="2209800" y="3352800"/>
            <a:ext cx="457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6" name="Text Box 25"/>
          <p:cNvSpPr txBox="1">
            <a:spLocks noChangeArrowheads="1"/>
          </p:cNvSpPr>
          <p:nvPr/>
        </p:nvSpPr>
        <p:spPr bwMode="auto">
          <a:xfrm>
            <a:off x="5867400" y="2786063"/>
            <a:ext cx="2492375" cy="12017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buFont typeface="Arial" charset="0"/>
              <a:buAutoNum type="arabicPeriod"/>
            </a:pPr>
            <a:r>
              <a:rPr lang="en-US" sz="900" b="0" dirty="0" err="1"/>
              <a:t>DFx</a:t>
            </a:r>
            <a:r>
              <a:rPr lang="en-US" sz="900" b="0" dirty="0"/>
              <a:t> (M,A,T) at Box level summary</a:t>
            </a:r>
          </a:p>
          <a:p>
            <a:pPr eaLnBrk="1" hangingPunct="1">
              <a:buFont typeface="Arial" charset="0"/>
              <a:buAutoNum type="arabicPeriod"/>
            </a:pPr>
            <a:r>
              <a:rPr lang="en-US" sz="900" b="0" dirty="0" err="1"/>
              <a:t>DFx</a:t>
            </a:r>
            <a:r>
              <a:rPr lang="en-US" sz="900" b="0" dirty="0"/>
              <a:t> (M,A,T) at CCA level summary</a:t>
            </a:r>
          </a:p>
          <a:p>
            <a:pPr eaLnBrk="1" hangingPunct="1">
              <a:buFont typeface="Arial" charset="0"/>
              <a:buAutoNum type="arabicPeriod"/>
            </a:pPr>
            <a:r>
              <a:rPr lang="en-US" sz="900" b="0" dirty="0"/>
              <a:t>AWs and TWs if required</a:t>
            </a:r>
          </a:p>
          <a:p>
            <a:pPr eaLnBrk="1" hangingPunct="1">
              <a:buFont typeface="Arial" charset="0"/>
              <a:buAutoNum type="arabicPeriod"/>
            </a:pPr>
            <a:r>
              <a:rPr lang="en-US" sz="900" b="0" dirty="0"/>
              <a:t>Prototype/risk mitigation CCAs, as required</a:t>
            </a:r>
          </a:p>
          <a:p>
            <a:pPr eaLnBrk="1" hangingPunct="1">
              <a:buFont typeface="Arial" charset="0"/>
              <a:buAutoNum type="arabicPeriod"/>
            </a:pPr>
            <a:r>
              <a:rPr lang="en-US" sz="900" b="0" dirty="0"/>
              <a:t>Product/Process/Ops PDR materials</a:t>
            </a:r>
          </a:p>
          <a:p>
            <a:pPr eaLnBrk="1" hangingPunct="1">
              <a:buFont typeface="Arial" charset="0"/>
              <a:buAutoNum type="arabicPeriod"/>
            </a:pPr>
            <a:r>
              <a:rPr lang="en-US" sz="900" b="0" dirty="0"/>
              <a:t>DTC feedback to project team </a:t>
            </a:r>
          </a:p>
          <a:p>
            <a:pPr eaLnBrk="1" hangingPunct="1">
              <a:buFont typeface="Arial" charset="0"/>
              <a:buAutoNum type="arabicPeriod"/>
            </a:pPr>
            <a:r>
              <a:rPr lang="en-US" sz="900" b="0" dirty="0"/>
              <a:t>EMCP3</a:t>
            </a:r>
          </a:p>
        </p:txBody>
      </p:sp>
      <p:sp>
        <p:nvSpPr>
          <p:cNvPr id="72727" name="Text Box 26"/>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eaLnBrk="1" hangingPunct="1">
              <a:buFontTx/>
              <a:buChar char="-"/>
            </a:pPr>
            <a:r>
              <a:rPr lang="en-US" sz="1200" b="0" dirty="0"/>
              <a:t>Operations Lead (24)</a:t>
            </a:r>
          </a:p>
          <a:p>
            <a:pPr eaLnBrk="1" hangingPunct="1">
              <a:buFontTx/>
              <a:buChar char="-"/>
            </a:pPr>
            <a:r>
              <a:rPr lang="en-US" sz="1200" b="0" dirty="0"/>
              <a:t>Prod/</a:t>
            </a:r>
            <a:r>
              <a:rPr lang="en-US" sz="1200" b="0" dirty="0" err="1"/>
              <a:t>Proc</a:t>
            </a:r>
            <a:r>
              <a:rPr lang="en-US" sz="1200" b="0" dirty="0"/>
              <a:t> Engineering (340)</a:t>
            </a:r>
          </a:p>
          <a:p>
            <a:pPr eaLnBrk="1" hangingPunct="1">
              <a:buFontTx/>
              <a:buChar char="-"/>
            </a:pPr>
            <a:r>
              <a:rPr lang="en-US" sz="1200" b="0" dirty="0"/>
              <a:t>Supply Chain (16)</a:t>
            </a:r>
          </a:p>
          <a:p>
            <a:pPr eaLnBrk="1" hangingPunct="1">
              <a:buFontTx/>
              <a:buChar char="-"/>
            </a:pPr>
            <a:r>
              <a:rPr lang="en-US" sz="1200" b="0" dirty="0"/>
              <a:t>380 hours total</a:t>
            </a:r>
          </a:p>
        </p:txBody>
      </p:sp>
      <p:sp>
        <p:nvSpPr>
          <p:cNvPr id="72728" name="Action Button: Back or Previous 22">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72729" name="TextBox 24"/>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2730" name="Action Button: Forward or Next 25">
            <a:hlinkClick r:id="rId4" action="ppaction://hlinksldjump" highlightClick="1"/>
          </p:cNvPr>
          <p:cNvSpPr>
            <a:spLocks noChangeArrowheads="1"/>
          </p:cNvSpPr>
          <p:nvPr/>
        </p:nvSpPr>
        <p:spPr bwMode="auto">
          <a:xfrm>
            <a:off x="7442200"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72731" name="TextBox 26"/>
          <p:cNvSpPr txBox="1">
            <a:spLocks noChangeArrowheads="1"/>
          </p:cNvSpPr>
          <p:nvPr/>
        </p:nvSpPr>
        <p:spPr bwMode="auto">
          <a:xfrm>
            <a:off x="7000875"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29" name="TextBox 2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smtClean="0"/>
              <a:t>Phase 4 – MFG </a:t>
            </a:r>
            <a:br>
              <a:rPr lang="en-US" sz="3200" smtClean="0"/>
            </a:br>
            <a:r>
              <a:rPr lang="en-US" sz="3200" smtClean="0"/>
              <a:t>Work Packages</a:t>
            </a:r>
            <a:endParaRPr lang="en-US" sz="3200" b="1" smtClean="0"/>
          </a:p>
        </p:txBody>
      </p:sp>
      <p:sp>
        <p:nvSpPr>
          <p:cNvPr id="73731" name="Action Button: Back or Previous 3">
            <a:hlinkClick r:id="rId4" action="ppaction://hlinksldjump" highlightClick="1"/>
          </p:cNvPr>
          <p:cNvSpPr>
            <a:spLocks noChangeArrowheads="1"/>
          </p:cNvSpPr>
          <p:nvPr/>
        </p:nvSpPr>
        <p:spPr bwMode="auto">
          <a:xfrm>
            <a:off x="796925" y="5956300"/>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3732" name="TextBox 3"/>
          <p:cNvSpPr txBox="1">
            <a:spLocks noChangeArrowheads="1"/>
          </p:cNvSpPr>
          <p:nvPr/>
        </p:nvSpPr>
        <p:spPr bwMode="auto">
          <a:xfrm>
            <a:off x="419100" y="54483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3733" name="Action Button: Forward or Next 2">
            <a:hlinkClick r:id="rId5" action="ppaction://hlinksldjump" highlightClick="1"/>
          </p:cNvPr>
          <p:cNvSpPr>
            <a:spLocks noChangeArrowheads="1"/>
          </p:cNvSpPr>
          <p:nvPr/>
        </p:nvSpPr>
        <p:spPr bwMode="auto">
          <a:xfrm>
            <a:off x="7689850" y="5895975"/>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3734" name="TextBox 30"/>
          <p:cNvSpPr txBox="1">
            <a:spLocks noChangeArrowheads="1"/>
          </p:cNvSpPr>
          <p:nvPr/>
        </p:nvSpPr>
        <p:spPr bwMode="auto">
          <a:xfrm>
            <a:off x="7248525" y="5418138"/>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9"/>
          <p:cNvSpPr>
            <a:spLocks noChangeArrowheads="1"/>
          </p:cNvSpPr>
          <p:nvPr/>
        </p:nvSpPr>
        <p:spPr bwMode="auto">
          <a:xfrm>
            <a:off x="2133600" y="609600"/>
            <a:ext cx="5486400" cy="4572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solidFill>
                <a:schemeClr val="tx2"/>
              </a:solidFill>
            </a:endParaRPr>
          </a:p>
        </p:txBody>
      </p:sp>
      <p:sp>
        <p:nvSpPr>
          <p:cNvPr id="74755" name="Text Box 2"/>
          <p:cNvSpPr txBox="1">
            <a:spLocks noChangeArrowheads="1"/>
          </p:cNvSpPr>
          <p:nvPr/>
        </p:nvSpPr>
        <p:spPr bwMode="auto">
          <a:xfrm>
            <a:off x="533400" y="2403475"/>
            <a:ext cx="2286000" cy="1616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900" u="sng"/>
              <a:t>Project</a:t>
            </a:r>
          </a:p>
          <a:p>
            <a:pPr eaLnBrk="1" hangingPunct="1"/>
            <a:r>
              <a:rPr lang="en-US" sz="900" b="0"/>
              <a:t>Revised project plan</a:t>
            </a:r>
          </a:p>
          <a:p>
            <a:pPr eaLnBrk="1" hangingPunct="1"/>
            <a:r>
              <a:rPr lang="en-US" sz="900" b="0"/>
              <a:t>     / scope changes</a:t>
            </a:r>
          </a:p>
          <a:p>
            <a:r>
              <a:rPr lang="en-US" sz="900" u="sng"/>
              <a:t>Plans</a:t>
            </a:r>
          </a:p>
          <a:p>
            <a:pPr eaLnBrk="1" hangingPunct="1"/>
            <a:r>
              <a:rPr lang="en-US" sz="900" b="0"/>
              <a:t>EMCP3</a:t>
            </a:r>
          </a:p>
          <a:p>
            <a:pPr eaLnBrk="1" hangingPunct="1"/>
            <a:r>
              <a:rPr lang="en-US" sz="900" b="0"/>
              <a:t>Latest AW, TW</a:t>
            </a:r>
          </a:p>
          <a:p>
            <a:r>
              <a:rPr lang="en-US" sz="900" u="sng"/>
              <a:t>Requirements</a:t>
            </a:r>
          </a:p>
          <a:p>
            <a:pPr eaLnBrk="1" hangingPunct="1"/>
            <a:r>
              <a:rPr lang="en-US" sz="900" b="0"/>
              <a:t>CCA TRDs</a:t>
            </a:r>
          </a:p>
          <a:p>
            <a:pPr eaLnBrk="1" hangingPunct="1"/>
            <a:r>
              <a:rPr lang="en-US" sz="900" b="0"/>
              <a:t>Detailed Design Package</a:t>
            </a:r>
          </a:p>
          <a:p>
            <a:pPr eaLnBrk="1" hangingPunct="1"/>
            <a:r>
              <a:rPr lang="en-US" sz="900" b="0"/>
              <a:t>Revised DTC Targets</a:t>
            </a:r>
          </a:p>
          <a:p>
            <a:pPr eaLnBrk="1" hangingPunct="1"/>
            <a:r>
              <a:rPr lang="en-US" sz="900" b="0"/>
              <a:t>Special test Reqs (HASS, etc)</a:t>
            </a:r>
          </a:p>
        </p:txBody>
      </p:sp>
      <p:sp>
        <p:nvSpPr>
          <p:cNvPr id="74756" name="Rectangle 3"/>
          <p:cNvSpPr>
            <a:spLocks noChangeArrowheads="1"/>
          </p:cNvSpPr>
          <p:nvPr/>
        </p:nvSpPr>
        <p:spPr bwMode="auto">
          <a:xfrm>
            <a:off x="6248400" y="14478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7" name="Rectangle 4"/>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4758" name="Rectangle 5"/>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4759"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74760"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74761" name="Text Box 8"/>
          <p:cNvSpPr txBox="1">
            <a:spLocks noChangeArrowheads="1"/>
          </p:cNvSpPr>
          <p:nvPr/>
        </p:nvSpPr>
        <p:spPr bwMode="auto">
          <a:xfrm>
            <a:off x="6248400" y="1447800"/>
            <a:ext cx="1441450" cy="366713"/>
          </a:xfrm>
          <a:prstGeom prst="rect">
            <a:avLst/>
          </a:prstGeom>
          <a:solidFill>
            <a:srgbClr val="F0901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74762" name="Rectangle 9"/>
          <p:cNvSpPr>
            <a:spLocks noChangeArrowheads="1"/>
          </p:cNvSpPr>
          <p:nvPr/>
        </p:nvSpPr>
        <p:spPr bwMode="auto">
          <a:xfrm>
            <a:off x="1981200" y="457200"/>
            <a:ext cx="5486400" cy="457200"/>
          </a:xfrm>
          <a:prstGeom prst="rect">
            <a:avLst/>
          </a:prstGeom>
          <a:solidFill>
            <a:srgbClr val="F09010"/>
          </a:solidFill>
          <a:ln w="9525" algn="ctr">
            <a:solidFill>
              <a:schemeClr val="tx1"/>
            </a:solidFill>
            <a:miter lim="800000"/>
            <a:headEnd/>
            <a:tailEnd/>
          </a:ln>
        </p:spPr>
        <p:txBody>
          <a:bodyPr wrap="none" anchor="ctr"/>
          <a:lstStyle/>
          <a:p>
            <a:pPr algn="ctr"/>
            <a:r>
              <a:rPr lang="en-US" sz="2000" b="0" dirty="0">
                <a:solidFill>
                  <a:schemeClr val="tx2"/>
                </a:solidFill>
              </a:rPr>
              <a:t>Detailed Design - </a:t>
            </a:r>
            <a:r>
              <a:rPr lang="en-US" sz="2000" b="0" dirty="0" err="1">
                <a:solidFill>
                  <a:schemeClr val="tx2"/>
                </a:solidFill>
              </a:rPr>
              <a:t>Mfg</a:t>
            </a:r>
            <a:r>
              <a:rPr lang="en-US" sz="2000" b="0" dirty="0">
                <a:solidFill>
                  <a:schemeClr val="tx2"/>
                </a:solidFill>
              </a:rPr>
              <a:t> Process </a:t>
            </a:r>
            <a:r>
              <a:rPr lang="en-US" sz="2000" b="0" dirty="0" smtClean="0">
                <a:solidFill>
                  <a:schemeClr val="tx2"/>
                </a:solidFill>
              </a:rPr>
              <a:t>definition </a:t>
            </a:r>
            <a:r>
              <a:rPr lang="en-US" sz="1400" b="0" dirty="0" smtClean="0">
                <a:solidFill>
                  <a:schemeClr val="tx2"/>
                </a:solidFill>
              </a:rPr>
              <a:t>WP20</a:t>
            </a:r>
            <a:endParaRPr lang="en-US" sz="2000" b="0" dirty="0">
              <a:solidFill>
                <a:schemeClr val="tx2"/>
              </a:solidFill>
            </a:endParaRPr>
          </a:p>
        </p:txBody>
      </p:sp>
      <p:sp>
        <p:nvSpPr>
          <p:cNvPr id="74763" name="Line 11"/>
          <p:cNvSpPr>
            <a:spLocks noChangeShapeType="1"/>
          </p:cNvSpPr>
          <p:nvPr/>
        </p:nvSpPr>
        <p:spPr bwMode="auto">
          <a:xfrm>
            <a:off x="533400" y="2401888"/>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4" name="Line 12"/>
          <p:cNvSpPr>
            <a:spLocks noChangeShapeType="1"/>
          </p:cNvSpPr>
          <p:nvPr/>
        </p:nvSpPr>
        <p:spPr bwMode="auto">
          <a:xfrm>
            <a:off x="533400" y="4418013"/>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5" name="Rectangle 13"/>
          <p:cNvSpPr>
            <a:spLocks noChangeArrowheads="1"/>
          </p:cNvSpPr>
          <p:nvPr/>
        </p:nvSpPr>
        <p:spPr bwMode="auto">
          <a:xfrm>
            <a:off x="2667000" y="2057400"/>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r>
              <a:rPr lang="en-US" sz="900" u="sng"/>
              <a:t>Design Support / Reviews</a:t>
            </a:r>
          </a:p>
          <a:p>
            <a:r>
              <a:rPr lang="en-US" sz="900" b="0">
                <a:solidFill>
                  <a:srgbClr val="000000"/>
                </a:solidFill>
              </a:rPr>
              <a:t>Review detailed drawings box and CCA (120)</a:t>
            </a:r>
          </a:p>
          <a:p>
            <a:r>
              <a:rPr lang="en-US" sz="900" b="0">
                <a:solidFill>
                  <a:srgbClr val="000000"/>
                </a:solidFill>
              </a:rPr>
              <a:t>Review DTC targets versus plan/actuals (32)</a:t>
            </a:r>
          </a:p>
          <a:p>
            <a:r>
              <a:rPr lang="en-US" sz="900" b="0">
                <a:solidFill>
                  <a:srgbClr val="000000"/>
                </a:solidFill>
              </a:rPr>
              <a:t>Review TRD (Test Requirement Docs) (32)</a:t>
            </a:r>
          </a:p>
          <a:p>
            <a:r>
              <a:rPr lang="en-US" sz="900" u="sng"/>
              <a:t>Drawings</a:t>
            </a:r>
          </a:p>
          <a:p>
            <a:r>
              <a:rPr lang="en-US" sz="900" b="0">
                <a:solidFill>
                  <a:srgbClr val="000000"/>
                </a:solidFill>
              </a:rPr>
              <a:t>Update EMCP4 (24)</a:t>
            </a:r>
          </a:p>
          <a:p>
            <a:r>
              <a:rPr lang="en-US" sz="900" b="0">
                <a:solidFill>
                  <a:srgbClr val="000000"/>
                </a:solidFill>
              </a:rPr>
              <a:t>Refine AW with CEM Process Engineering (160)</a:t>
            </a:r>
          </a:p>
          <a:p>
            <a:r>
              <a:rPr lang="en-US" sz="900" b="0">
                <a:solidFill>
                  <a:srgbClr val="000000"/>
                </a:solidFill>
              </a:rPr>
              <a:t>Refine TW with CEM Product Engineering (160)</a:t>
            </a:r>
          </a:p>
          <a:p>
            <a:r>
              <a:rPr lang="en-US" sz="900" u="sng"/>
              <a:t>Production</a:t>
            </a:r>
          </a:p>
          <a:p>
            <a:r>
              <a:rPr lang="en-US" sz="900" b="0">
                <a:solidFill>
                  <a:srgbClr val="000000"/>
                </a:solidFill>
              </a:rPr>
              <a:t>Visit CCA CEM and audit per strategy (300)</a:t>
            </a:r>
          </a:p>
        </p:txBody>
      </p:sp>
      <p:sp>
        <p:nvSpPr>
          <p:cNvPr id="74766" name="Line 14"/>
          <p:cNvSpPr>
            <a:spLocks noChangeShapeType="1"/>
          </p:cNvSpPr>
          <p:nvPr/>
        </p:nvSpPr>
        <p:spPr bwMode="auto">
          <a:xfrm flipV="1">
            <a:off x="2133600" y="3352800"/>
            <a:ext cx="533400" cy="1069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7" name="Line 17"/>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8" name="Line 18"/>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9" name="Line 19"/>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0" name="Line 20"/>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1" name="Line 21"/>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2" name="Line 23"/>
          <p:cNvSpPr>
            <a:spLocks noChangeShapeType="1"/>
          </p:cNvSpPr>
          <p:nvPr/>
        </p:nvSpPr>
        <p:spPr bwMode="auto">
          <a:xfrm flipH="1">
            <a:off x="533400" y="2408238"/>
            <a:ext cx="0" cy="2014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3" name="Line 24"/>
          <p:cNvSpPr>
            <a:spLocks noChangeShapeType="1"/>
          </p:cNvSpPr>
          <p:nvPr/>
        </p:nvSpPr>
        <p:spPr bwMode="auto">
          <a:xfrm>
            <a:off x="2209800" y="2408238"/>
            <a:ext cx="457200" cy="9445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4" name="Text Box 25"/>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eaLnBrk="1" hangingPunct="1">
              <a:buFontTx/>
              <a:buChar char="-"/>
            </a:pPr>
            <a:r>
              <a:rPr lang="en-US" sz="1200" b="0" dirty="0"/>
              <a:t>Operations Lead (40)</a:t>
            </a:r>
          </a:p>
          <a:p>
            <a:pPr eaLnBrk="1" hangingPunct="1">
              <a:buFontTx/>
              <a:buChar char="-"/>
            </a:pPr>
            <a:r>
              <a:rPr lang="en-US" sz="1200" b="0" dirty="0"/>
              <a:t>Prod/</a:t>
            </a:r>
            <a:r>
              <a:rPr lang="en-US" sz="1200" b="0" dirty="0" err="1"/>
              <a:t>Proc</a:t>
            </a:r>
            <a:r>
              <a:rPr lang="en-US" sz="1200" b="0" dirty="0"/>
              <a:t> Engineering (748)</a:t>
            </a:r>
          </a:p>
          <a:p>
            <a:pPr eaLnBrk="1" hangingPunct="1">
              <a:buFontTx/>
              <a:buChar char="-"/>
            </a:pPr>
            <a:r>
              <a:rPr lang="en-US" sz="1200" b="0" dirty="0"/>
              <a:t>Supply Chain (40)</a:t>
            </a:r>
          </a:p>
          <a:p>
            <a:pPr eaLnBrk="1" hangingPunct="1">
              <a:buFontTx/>
              <a:buChar char="-"/>
            </a:pPr>
            <a:r>
              <a:rPr lang="en-US" sz="1200" b="0" dirty="0"/>
              <a:t>828 hours total</a:t>
            </a:r>
          </a:p>
        </p:txBody>
      </p:sp>
      <p:sp>
        <p:nvSpPr>
          <p:cNvPr id="74775" name="Rectangle 29"/>
          <p:cNvSpPr>
            <a:spLocks noChangeArrowheads="1"/>
          </p:cNvSpPr>
          <p:nvPr/>
        </p:nvSpPr>
        <p:spPr bwMode="auto">
          <a:xfrm>
            <a:off x="5715000" y="3127375"/>
            <a:ext cx="233203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Tx/>
              <a:buAutoNum type="arabicPeriod"/>
              <a:tabLst>
                <a:tab pos="342900" algn="l"/>
              </a:tabLst>
            </a:pPr>
            <a:r>
              <a:rPr lang="en-US" sz="900" b="0" dirty="0">
                <a:cs typeface="Times New Roman" pitchFamily="18" charset="0"/>
              </a:rPr>
              <a:t>MFG - DFMAT – Peer review with MFG </a:t>
            </a:r>
          </a:p>
          <a:p>
            <a:pPr lvl="1" eaLnBrk="0" hangingPunct="0">
              <a:tabLst>
                <a:tab pos="342900" algn="l"/>
              </a:tabLst>
            </a:pPr>
            <a:r>
              <a:rPr lang="en-US" sz="900" b="0" dirty="0">
                <a:cs typeface="Times New Roman" pitchFamily="18" charset="0"/>
              </a:rPr>
              <a:t>project memo / action resolution</a:t>
            </a:r>
            <a:endParaRPr lang="en-US" sz="900" b="0" dirty="0"/>
          </a:p>
          <a:p>
            <a:pPr eaLnBrk="0" hangingPunct="0">
              <a:buFontTx/>
              <a:buAutoNum type="arabicPeriod"/>
              <a:tabLst>
                <a:tab pos="342900" algn="l"/>
              </a:tabLst>
            </a:pPr>
            <a:r>
              <a:rPr lang="en-US" sz="900" b="0" dirty="0">
                <a:cs typeface="Times New Roman" pitchFamily="18" charset="0"/>
              </a:rPr>
              <a:t>MFG - EMCP4 (MFG plan update</a:t>
            </a:r>
            <a:r>
              <a:rPr lang="en-US" sz="900" b="0" dirty="0" smtClean="0">
                <a:cs typeface="Times New Roman" pitchFamily="18" charset="0"/>
              </a:rPr>
              <a:t>)</a:t>
            </a:r>
            <a:endParaRPr lang="en-US" sz="900" b="0" dirty="0" smtClean="0"/>
          </a:p>
          <a:p>
            <a:pPr eaLnBrk="0" hangingPunct="0">
              <a:buFontTx/>
              <a:buAutoNum type="arabicPeriod"/>
              <a:tabLst>
                <a:tab pos="342900" algn="l"/>
              </a:tabLst>
            </a:pPr>
            <a:r>
              <a:rPr lang="en-US" sz="900" b="0" dirty="0" smtClean="0">
                <a:cs typeface="Times New Roman" pitchFamily="18" charset="0"/>
              </a:rPr>
              <a:t>CDR </a:t>
            </a:r>
            <a:r>
              <a:rPr lang="en-US" sz="900" b="0" dirty="0">
                <a:cs typeface="Times New Roman" pitchFamily="18" charset="0"/>
              </a:rPr>
              <a:t>review package – as required</a:t>
            </a:r>
            <a:endParaRPr lang="en-US" sz="900" b="0" dirty="0"/>
          </a:p>
        </p:txBody>
      </p:sp>
      <p:sp>
        <p:nvSpPr>
          <p:cNvPr id="74776" name="Action Button: Back or Previous 22">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74777" name="TextBox 24"/>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4778" name="Action Button: Forward or Next 25">
            <a:hlinkClick r:id="rId4" action="ppaction://hlinksldjump" highlightClick="1"/>
          </p:cNvPr>
          <p:cNvSpPr>
            <a:spLocks noChangeArrowheads="1"/>
          </p:cNvSpPr>
          <p:nvPr/>
        </p:nvSpPr>
        <p:spPr bwMode="auto">
          <a:xfrm>
            <a:off x="7442200"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74779" name="TextBox 26"/>
          <p:cNvSpPr txBox="1">
            <a:spLocks noChangeArrowheads="1"/>
          </p:cNvSpPr>
          <p:nvPr/>
        </p:nvSpPr>
        <p:spPr bwMode="auto">
          <a:xfrm>
            <a:off x="7000875"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29" name="TextBox 2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smtClean="0"/>
              <a:t>Phase 5 – MFG </a:t>
            </a:r>
            <a:br>
              <a:rPr lang="en-US" sz="3200" smtClean="0"/>
            </a:br>
            <a:r>
              <a:rPr lang="en-US" sz="3200" smtClean="0"/>
              <a:t>Work Packages</a:t>
            </a:r>
            <a:endParaRPr lang="en-US" sz="3200" b="1" smtClean="0"/>
          </a:p>
        </p:txBody>
      </p:sp>
      <p:sp>
        <p:nvSpPr>
          <p:cNvPr id="75779" name="Action Button: Back or Previous 2">
            <a:hlinkClick r:id="rId4" action="ppaction://hlinksldjump" highlightClick="1"/>
          </p:cNvPr>
          <p:cNvSpPr>
            <a:spLocks noChangeArrowheads="1"/>
          </p:cNvSpPr>
          <p:nvPr/>
        </p:nvSpPr>
        <p:spPr bwMode="auto">
          <a:xfrm>
            <a:off x="796925"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5780" name="TextBox 3"/>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5781" name="Action Button: Forward or Next 2">
            <a:hlinkClick r:id="rId5" action="ppaction://hlinksldjump" highlightClick="1"/>
          </p:cNvPr>
          <p:cNvSpPr>
            <a:spLocks noChangeArrowheads="1"/>
          </p:cNvSpPr>
          <p:nvPr/>
        </p:nvSpPr>
        <p:spPr bwMode="auto">
          <a:xfrm>
            <a:off x="7689850" y="5429250"/>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5782"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7492" t="26355" r="7200" b="13952"/>
          <a:stretch/>
        </p:blipFill>
        <p:spPr bwMode="auto">
          <a:xfrm>
            <a:off x="342901" y="93519"/>
            <a:ext cx="8099350" cy="6561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21570265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9"/>
          <p:cNvSpPr>
            <a:spLocks noChangeArrowheads="1"/>
          </p:cNvSpPr>
          <p:nvPr/>
        </p:nvSpPr>
        <p:spPr bwMode="auto">
          <a:xfrm>
            <a:off x="2069023" y="609600"/>
            <a:ext cx="5589722" cy="4572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solidFill>
                <a:schemeClr val="tx2"/>
              </a:solidFill>
            </a:endParaRPr>
          </a:p>
        </p:txBody>
      </p:sp>
      <p:sp>
        <p:nvSpPr>
          <p:cNvPr id="76803" name="Text Box 2"/>
          <p:cNvSpPr txBox="1">
            <a:spLocks noChangeArrowheads="1"/>
          </p:cNvSpPr>
          <p:nvPr/>
        </p:nvSpPr>
        <p:spPr bwMode="auto">
          <a:xfrm>
            <a:off x="463550" y="2290763"/>
            <a:ext cx="2438400" cy="20304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900" u="sng" dirty="0"/>
              <a:t>Design Data/Requirements</a:t>
            </a:r>
          </a:p>
          <a:p>
            <a:pPr eaLnBrk="1" hangingPunct="1"/>
            <a:r>
              <a:rPr lang="en-US" sz="900" b="0" dirty="0"/>
              <a:t>CCA </a:t>
            </a:r>
            <a:r>
              <a:rPr lang="en-US" sz="900" b="0" dirty="0" err="1"/>
              <a:t>Dev</a:t>
            </a:r>
            <a:r>
              <a:rPr lang="en-US" sz="900" b="0" dirty="0"/>
              <a:t> Test Procedure</a:t>
            </a:r>
          </a:p>
          <a:p>
            <a:pPr eaLnBrk="1" hangingPunct="1"/>
            <a:r>
              <a:rPr lang="en-US" sz="900" b="0" dirty="0"/>
              <a:t>Released PLD code </a:t>
            </a:r>
          </a:p>
          <a:p>
            <a:pPr eaLnBrk="1" hangingPunct="1"/>
            <a:r>
              <a:rPr lang="en-US" sz="900" b="0" dirty="0"/>
              <a:t>Box ATP test requirements</a:t>
            </a:r>
          </a:p>
          <a:p>
            <a:pPr eaLnBrk="1" hangingPunct="1"/>
            <a:r>
              <a:rPr lang="en-US" sz="900" b="0" dirty="0"/>
              <a:t>Box ATP limits justification</a:t>
            </a:r>
          </a:p>
          <a:p>
            <a:pPr eaLnBrk="1" hangingPunct="1"/>
            <a:r>
              <a:rPr lang="en-US" sz="900" b="0" dirty="0"/>
              <a:t>Box ATP</a:t>
            </a:r>
          </a:p>
          <a:p>
            <a:r>
              <a:rPr lang="en-US" sz="900" u="sng" dirty="0"/>
              <a:t>Plans</a:t>
            </a:r>
          </a:p>
          <a:p>
            <a:pPr eaLnBrk="1" hangingPunct="1"/>
            <a:r>
              <a:rPr lang="en-US" sz="900" b="0" dirty="0"/>
              <a:t>EMCP4</a:t>
            </a:r>
          </a:p>
          <a:p>
            <a:pPr eaLnBrk="1" hangingPunct="1"/>
            <a:r>
              <a:rPr lang="en-US" sz="900" b="0" dirty="0"/>
              <a:t>Revised project plan/scope changes</a:t>
            </a:r>
          </a:p>
          <a:p>
            <a:pPr eaLnBrk="1" hangingPunct="1"/>
            <a:r>
              <a:rPr lang="en-US" sz="900" b="0" dirty="0"/>
              <a:t>Latest AW, TW</a:t>
            </a:r>
          </a:p>
          <a:p>
            <a:pPr eaLnBrk="1" hangingPunct="1"/>
            <a:r>
              <a:rPr lang="en-US" sz="900" b="0" dirty="0"/>
              <a:t>Revised DTC Targets</a:t>
            </a:r>
          </a:p>
          <a:p>
            <a:r>
              <a:rPr lang="en-US" sz="900" u="sng" dirty="0"/>
              <a:t>Hardware/other</a:t>
            </a:r>
          </a:p>
          <a:p>
            <a:pPr eaLnBrk="1" hangingPunct="1"/>
            <a:r>
              <a:rPr lang="en-US" sz="900" b="0" dirty="0"/>
              <a:t>POB hardware, tooling</a:t>
            </a:r>
          </a:p>
          <a:p>
            <a:pPr eaLnBrk="1" hangingPunct="1"/>
            <a:r>
              <a:rPr lang="en-US" sz="900" b="0" dirty="0"/>
              <a:t>CCA </a:t>
            </a:r>
            <a:r>
              <a:rPr lang="en-US" sz="900" b="0" dirty="0" err="1"/>
              <a:t>Dev</a:t>
            </a:r>
            <a:r>
              <a:rPr lang="en-US" sz="900" b="0" dirty="0"/>
              <a:t> Test Fixtures</a:t>
            </a:r>
          </a:p>
        </p:txBody>
      </p:sp>
      <p:sp>
        <p:nvSpPr>
          <p:cNvPr id="76804" name="Rectangle 3"/>
          <p:cNvSpPr>
            <a:spLocks noChangeArrowheads="1"/>
          </p:cNvSpPr>
          <p:nvPr/>
        </p:nvSpPr>
        <p:spPr bwMode="auto">
          <a:xfrm>
            <a:off x="6248400" y="14478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5" name="Rectangle 4"/>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6806" name="Rectangle 5"/>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6807"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76808"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76809" name="Text Box 8"/>
          <p:cNvSpPr txBox="1">
            <a:spLocks noChangeArrowheads="1"/>
          </p:cNvSpPr>
          <p:nvPr/>
        </p:nvSpPr>
        <p:spPr bwMode="auto">
          <a:xfrm>
            <a:off x="6248400" y="1447800"/>
            <a:ext cx="1441450" cy="366713"/>
          </a:xfrm>
          <a:prstGeom prst="rect">
            <a:avLst/>
          </a:prstGeom>
          <a:solidFill>
            <a:srgbClr val="F0901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76810" name="Rectangle 9"/>
          <p:cNvSpPr>
            <a:spLocks noChangeArrowheads="1"/>
          </p:cNvSpPr>
          <p:nvPr/>
        </p:nvSpPr>
        <p:spPr bwMode="auto">
          <a:xfrm>
            <a:off x="1914041" y="457200"/>
            <a:ext cx="5625883" cy="457200"/>
          </a:xfrm>
          <a:prstGeom prst="rect">
            <a:avLst/>
          </a:prstGeom>
          <a:solidFill>
            <a:srgbClr val="F09010"/>
          </a:solidFill>
          <a:ln w="9525" algn="ctr">
            <a:solidFill>
              <a:schemeClr val="tx1"/>
            </a:solidFill>
            <a:miter lim="800000"/>
            <a:headEnd/>
            <a:tailEnd/>
          </a:ln>
        </p:spPr>
        <p:txBody>
          <a:bodyPr wrap="none" anchor="ctr"/>
          <a:lstStyle/>
          <a:p>
            <a:pPr algn="ctr" eaLnBrk="0" hangingPunct="0"/>
            <a:r>
              <a:rPr lang="en-US" sz="2000" b="0" dirty="0">
                <a:solidFill>
                  <a:schemeClr val="tx2"/>
                </a:solidFill>
              </a:rPr>
              <a:t>Item Build &amp; Test – </a:t>
            </a:r>
            <a:r>
              <a:rPr lang="en-US" sz="2000" b="0" dirty="0" err="1">
                <a:solidFill>
                  <a:schemeClr val="tx2"/>
                </a:solidFill>
              </a:rPr>
              <a:t>Dev</a:t>
            </a:r>
            <a:r>
              <a:rPr lang="en-US" sz="2000" b="0" dirty="0">
                <a:solidFill>
                  <a:schemeClr val="tx2"/>
                </a:solidFill>
              </a:rPr>
              <a:t> HW Build </a:t>
            </a:r>
            <a:r>
              <a:rPr lang="en-US" sz="2000" b="0" dirty="0" smtClean="0">
                <a:solidFill>
                  <a:schemeClr val="tx2"/>
                </a:solidFill>
              </a:rPr>
              <a:t>CCA/Item </a:t>
            </a:r>
            <a:r>
              <a:rPr lang="en-US" sz="1400" b="0" dirty="0" smtClean="0">
                <a:solidFill>
                  <a:schemeClr val="tx2"/>
                </a:solidFill>
              </a:rPr>
              <a:t>WP28</a:t>
            </a:r>
            <a:endParaRPr lang="en-US" sz="2000" b="0" dirty="0">
              <a:solidFill>
                <a:schemeClr val="tx2"/>
              </a:solidFill>
            </a:endParaRPr>
          </a:p>
        </p:txBody>
      </p:sp>
      <p:sp>
        <p:nvSpPr>
          <p:cNvPr id="76811" name="Text Box 10"/>
          <p:cNvSpPr txBox="1">
            <a:spLocks noChangeArrowheads="1"/>
          </p:cNvSpPr>
          <p:nvPr/>
        </p:nvSpPr>
        <p:spPr bwMode="auto">
          <a:xfrm>
            <a:off x="5819775" y="2657475"/>
            <a:ext cx="2686050" cy="1616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buFont typeface="Arial" charset="0"/>
              <a:buAutoNum type="arabicPeriod"/>
            </a:pPr>
            <a:r>
              <a:rPr lang="en-US" sz="900" b="0"/>
              <a:t>DFx (M,A,T) at Box level summary</a:t>
            </a:r>
          </a:p>
          <a:p>
            <a:pPr eaLnBrk="1" hangingPunct="1">
              <a:buFont typeface="Arial" charset="0"/>
              <a:buAutoNum type="arabicPeriod"/>
            </a:pPr>
            <a:r>
              <a:rPr lang="en-US" sz="900" b="0"/>
              <a:t>DFx (M,A,T) at CCA level summary</a:t>
            </a:r>
          </a:p>
          <a:p>
            <a:pPr eaLnBrk="1" hangingPunct="1">
              <a:buFont typeface="Arial" charset="0"/>
              <a:buAutoNum type="arabicPeriod"/>
            </a:pPr>
            <a:r>
              <a:rPr lang="en-US" sz="900" b="0"/>
              <a:t>Hardware CCA (turn0), QTY based on project need	</a:t>
            </a:r>
          </a:p>
          <a:p>
            <a:pPr eaLnBrk="1" hangingPunct="1">
              <a:buFont typeface="Arial" charset="0"/>
              <a:buAutoNum type="arabicPeriod"/>
            </a:pPr>
            <a:r>
              <a:rPr lang="en-US" sz="900" b="0"/>
              <a:t>Hardware box (turn0), Qty based on project need</a:t>
            </a:r>
          </a:p>
          <a:p>
            <a:pPr eaLnBrk="1" hangingPunct="1">
              <a:buFont typeface="Arial" charset="0"/>
              <a:buAutoNum type="arabicPeriod"/>
            </a:pPr>
            <a:r>
              <a:rPr lang="en-US" sz="900" b="0"/>
              <a:t>Updated AW, TW if required</a:t>
            </a:r>
          </a:p>
          <a:p>
            <a:pPr eaLnBrk="1" hangingPunct="1">
              <a:buFont typeface="Arial" charset="0"/>
              <a:buAutoNum type="arabicPeriod"/>
            </a:pPr>
            <a:r>
              <a:rPr lang="en-US" sz="900" b="0"/>
              <a:t>Proof of build report – Project memo</a:t>
            </a:r>
          </a:p>
          <a:p>
            <a:pPr eaLnBrk="1" hangingPunct="1">
              <a:buFont typeface="Arial" charset="0"/>
              <a:buAutoNum type="arabicPeriod"/>
            </a:pPr>
            <a:r>
              <a:rPr lang="en-US" sz="900" b="0"/>
              <a:t>DTC feedback to project team - Project memo</a:t>
            </a:r>
          </a:p>
          <a:p>
            <a:pPr eaLnBrk="1" hangingPunct="1">
              <a:buFont typeface="Arial" charset="0"/>
              <a:buAutoNum type="arabicPeriod"/>
            </a:pPr>
            <a:r>
              <a:rPr lang="en-US" sz="900" b="0"/>
              <a:t>EMCP5</a:t>
            </a:r>
          </a:p>
        </p:txBody>
      </p:sp>
      <p:sp>
        <p:nvSpPr>
          <p:cNvPr id="76812" name="Line 11"/>
          <p:cNvSpPr>
            <a:spLocks noChangeShapeType="1"/>
          </p:cNvSpPr>
          <p:nvPr/>
        </p:nvSpPr>
        <p:spPr bwMode="auto">
          <a:xfrm flipV="1">
            <a:off x="457200" y="2289175"/>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3" name="Line 12"/>
          <p:cNvSpPr>
            <a:spLocks noChangeShapeType="1"/>
          </p:cNvSpPr>
          <p:nvPr/>
        </p:nvSpPr>
        <p:spPr bwMode="auto">
          <a:xfrm>
            <a:off x="457200" y="45720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4" name="Rectangle 13"/>
          <p:cNvSpPr>
            <a:spLocks noChangeArrowheads="1"/>
          </p:cNvSpPr>
          <p:nvPr/>
        </p:nvSpPr>
        <p:spPr bwMode="auto">
          <a:xfrm>
            <a:off x="2667000" y="2057400"/>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r>
              <a:rPr lang="en-US" sz="900" u="sng"/>
              <a:t>Build</a:t>
            </a:r>
          </a:p>
          <a:p>
            <a:r>
              <a:rPr lang="en-US" sz="900" b="0">
                <a:solidFill>
                  <a:srgbClr val="000000"/>
                </a:solidFill>
              </a:rPr>
              <a:t>Liaison with CEM (120)</a:t>
            </a:r>
          </a:p>
          <a:p>
            <a:r>
              <a:rPr lang="en-US" sz="900" b="0">
                <a:solidFill>
                  <a:srgbClr val="000000"/>
                </a:solidFill>
              </a:rPr>
              <a:t>Update box and CCA AWs &amp; TWs if required (200)</a:t>
            </a:r>
          </a:p>
          <a:p>
            <a:r>
              <a:rPr lang="en-US" sz="900" b="0">
                <a:solidFill>
                  <a:srgbClr val="000000"/>
                </a:solidFill>
              </a:rPr>
              <a:t>Conduct POB and report (280)</a:t>
            </a:r>
          </a:p>
          <a:p>
            <a:r>
              <a:rPr lang="en-US" sz="900" u="sng"/>
              <a:t>Documents</a:t>
            </a:r>
          </a:p>
          <a:p>
            <a:r>
              <a:rPr lang="en-US" sz="900" b="0">
                <a:solidFill>
                  <a:srgbClr val="000000"/>
                </a:solidFill>
              </a:rPr>
              <a:t>Update EMCP5 (8)</a:t>
            </a:r>
          </a:p>
          <a:p>
            <a:r>
              <a:rPr lang="en-US" sz="900" u="sng"/>
              <a:t>Test</a:t>
            </a:r>
          </a:p>
          <a:p>
            <a:r>
              <a:rPr lang="en-US" sz="900" b="0">
                <a:solidFill>
                  <a:srgbClr val="000000"/>
                </a:solidFill>
              </a:rPr>
              <a:t>Support box and CCA Test Procedures as required (200)</a:t>
            </a:r>
          </a:p>
          <a:p>
            <a:r>
              <a:rPr lang="en-US" sz="900" b="0">
                <a:solidFill>
                  <a:srgbClr val="000000"/>
                </a:solidFill>
              </a:rPr>
              <a:t>Support Des Engineering testing (24)</a:t>
            </a:r>
          </a:p>
          <a:p>
            <a:r>
              <a:rPr lang="en-US" sz="900" u="sng"/>
              <a:t>Reviews / Reports</a:t>
            </a:r>
          </a:p>
          <a:p>
            <a:r>
              <a:rPr lang="en-US" sz="900" b="0">
                <a:solidFill>
                  <a:srgbClr val="000000"/>
                </a:solidFill>
              </a:rPr>
              <a:t>Validate DTC actuals (40)</a:t>
            </a:r>
          </a:p>
          <a:p>
            <a:r>
              <a:rPr lang="en-US" sz="900" b="0">
                <a:solidFill>
                  <a:srgbClr val="000000"/>
                </a:solidFill>
              </a:rPr>
              <a:t>Review DTC targets versus plan/actuals (24)</a:t>
            </a:r>
          </a:p>
          <a:p>
            <a:r>
              <a:rPr lang="en-US" sz="900" b="0">
                <a:solidFill>
                  <a:srgbClr val="000000"/>
                </a:solidFill>
              </a:rPr>
              <a:t>Support MRB (120)</a:t>
            </a:r>
          </a:p>
          <a:p>
            <a:endParaRPr lang="en-US" sz="900" b="0">
              <a:solidFill>
                <a:srgbClr val="000000"/>
              </a:solidFill>
            </a:endParaRPr>
          </a:p>
        </p:txBody>
      </p:sp>
      <p:sp>
        <p:nvSpPr>
          <p:cNvPr id="76815" name="Line 14"/>
          <p:cNvSpPr>
            <a:spLocks noChangeShapeType="1"/>
          </p:cNvSpPr>
          <p:nvPr/>
        </p:nvSpPr>
        <p:spPr bwMode="auto">
          <a:xfrm flipV="1">
            <a:off x="2133600" y="3505200"/>
            <a:ext cx="5334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6" name="Line 16"/>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7" name="Line 17"/>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8" name="Line 18"/>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9" name="Line 19"/>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0" name="Line 20"/>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1" name="Line 22"/>
          <p:cNvSpPr>
            <a:spLocks noChangeShapeType="1"/>
          </p:cNvSpPr>
          <p:nvPr/>
        </p:nvSpPr>
        <p:spPr bwMode="auto">
          <a:xfrm>
            <a:off x="457200" y="2289175"/>
            <a:ext cx="0" cy="2282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2" name="Line 23"/>
          <p:cNvSpPr>
            <a:spLocks noChangeShapeType="1"/>
          </p:cNvSpPr>
          <p:nvPr/>
        </p:nvSpPr>
        <p:spPr bwMode="auto">
          <a:xfrm>
            <a:off x="2209800" y="2282825"/>
            <a:ext cx="457200" cy="12223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3" name="Text Box 24"/>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eaLnBrk="1" hangingPunct="1">
              <a:buFontTx/>
              <a:buChar char="-"/>
            </a:pPr>
            <a:r>
              <a:rPr lang="en-US" sz="1200" b="0" dirty="0"/>
              <a:t>Operations Lead (80)</a:t>
            </a:r>
          </a:p>
          <a:p>
            <a:pPr eaLnBrk="1" hangingPunct="1">
              <a:buFontTx/>
              <a:buChar char="-"/>
            </a:pPr>
            <a:r>
              <a:rPr lang="en-US" sz="1200" b="0" dirty="0"/>
              <a:t>Prod/</a:t>
            </a:r>
            <a:r>
              <a:rPr lang="en-US" sz="1200" b="0" dirty="0" err="1"/>
              <a:t>Proc</a:t>
            </a:r>
            <a:r>
              <a:rPr lang="en-US" sz="1200" b="0" dirty="0"/>
              <a:t> Engineering (856)</a:t>
            </a:r>
          </a:p>
          <a:p>
            <a:pPr eaLnBrk="1" hangingPunct="1">
              <a:buFontTx/>
              <a:buChar char="-"/>
            </a:pPr>
            <a:r>
              <a:rPr lang="en-US" sz="1200" b="0" dirty="0"/>
              <a:t>Supply Chain (80)</a:t>
            </a:r>
          </a:p>
          <a:p>
            <a:pPr eaLnBrk="1" hangingPunct="1">
              <a:buFontTx/>
              <a:buChar char="-"/>
            </a:pPr>
            <a:r>
              <a:rPr lang="en-US" sz="1200" b="0" dirty="0"/>
              <a:t>1016 hours total</a:t>
            </a:r>
          </a:p>
        </p:txBody>
      </p:sp>
      <p:sp>
        <p:nvSpPr>
          <p:cNvPr id="76824" name="Action Button: Back or Previous 22">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76825" name="TextBox 24"/>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6826" name="Action Button: Forward or Next 25">
            <a:hlinkClick r:id="rId4" action="ppaction://hlinksldjump" highlightClick="1"/>
          </p:cNvPr>
          <p:cNvSpPr>
            <a:spLocks noChangeArrowheads="1"/>
          </p:cNvSpPr>
          <p:nvPr/>
        </p:nvSpPr>
        <p:spPr bwMode="auto">
          <a:xfrm>
            <a:off x="7442200"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76827" name="TextBox 26"/>
          <p:cNvSpPr txBox="1">
            <a:spLocks noChangeArrowheads="1"/>
          </p:cNvSpPr>
          <p:nvPr/>
        </p:nvSpPr>
        <p:spPr bwMode="auto">
          <a:xfrm>
            <a:off x="7000875"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29" name="TextBox 2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smtClean="0"/>
              <a:t>Phase 6 – MFG </a:t>
            </a:r>
            <a:br>
              <a:rPr lang="en-US" sz="3200" smtClean="0"/>
            </a:br>
            <a:r>
              <a:rPr lang="en-US" sz="3200" smtClean="0"/>
              <a:t>Work Packages</a:t>
            </a:r>
            <a:endParaRPr lang="en-US" sz="3200" b="1" smtClean="0"/>
          </a:p>
        </p:txBody>
      </p:sp>
      <p:sp>
        <p:nvSpPr>
          <p:cNvPr id="77827" name="Action Button: Back or Previous 2">
            <a:hlinkClick r:id="rId4" action="ppaction://hlinksldjump" highlightClick="1"/>
          </p:cNvPr>
          <p:cNvSpPr>
            <a:spLocks noChangeArrowheads="1"/>
          </p:cNvSpPr>
          <p:nvPr/>
        </p:nvSpPr>
        <p:spPr bwMode="auto">
          <a:xfrm>
            <a:off x="796925"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7828" name="TextBox 3"/>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7829" name="Action Button: Forward or Next 2">
            <a:hlinkClick r:id="rId5" action="ppaction://hlinksldjump" highlightClick="1"/>
          </p:cNvPr>
          <p:cNvSpPr>
            <a:spLocks noChangeArrowheads="1"/>
          </p:cNvSpPr>
          <p:nvPr/>
        </p:nvSpPr>
        <p:spPr bwMode="auto">
          <a:xfrm>
            <a:off x="7689850" y="5429250"/>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7830"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ChangeArrowheads="1"/>
          </p:cNvSpPr>
          <p:nvPr/>
        </p:nvSpPr>
        <p:spPr bwMode="auto">
          <a:xfrm>
            <a:off x="1619573" y="601851"/>
            <a:ext cx="6579031" cy="457200"/>
          </a:xfrm>
          <a:prstGeom prst="rect">
            <a:avLst/>
          </a:prstGeom>
          <a:solidFill>
            <a:schemeClr val="tx1"/>
          </a:solidFill>
          <a:ln w="9525" algn="ctr">
            <a:solidFill>
              <a:schemeClr val="tx1"/>
            </a:solidFill>
            <a:miter lim="800000"/>
            <a:headEnd/>
            <a:tailEnd/>
          </a:ln>
        </p:spPr>
        <p:txBody>
          <a:bodyPr wrap="none" anchor="ctr"/>
          <a:lstStyle/>
          <a:p>
            <a:pPr algn="ctr"/>
            <a:r>
              <a:rPr lang="en-US" sz="2000" b="0">
                <a:solidFill>
                  <a:schemeClr val="tx2"/>
                </a:solidFill>
              </a:rPr>
              <a:t> </a:t>
            </a:r>
          </a:p>
        </p:txBody>
      </p:sp>
      <p:sp>
        <p:nvSpPr>
          <p:cNvPr id="78851" name="Text Box 2"/>
          <p:cNvSpPr txBox="1">
            <a:spLocks noChangeArrowheads="1"/>
          </p:cNvSpPr>
          <p:nvPr/>
        </p:nvSpPr>
        <p:spPr bwMode="auto">
          <a:xfrm>
            <a:off x="381000" y="2863850"/>
            <a:ext cx="2286000" cy="1089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20000"/>
              </a:spcBef>
            </a:pPr>
            <a:r>
              <a:rPr lang="en-US" sz="900" u="sng"/>
              <a:t>Requirements</a:t>
            </a:r>
          </a:p>
          <a:p>
            <a:pPr eaLnBrk="1" hangingPunct="1"/>
            <a:r>
              <a:rPr lang="en-US" sz="900" b="0"/>
              <a:t>Revised project plan/scope changes</a:t>
            </a:r>
          </a:p>
          <a:p>
            <a:pPr eaLnBrk="1" hangingPunct="1"/>
            <a:r>
              <a:rPr lang="en-US" sz="900" b="0"/>
              <a:t>Revised DTC Targets</a:t>
            </a:r>
            <a:endParaRPr lang="en-US" sz="900" u="sng"/>
          </a:p>
          <a:p>
            <a:pPr eaLnBrk="1" hangingPunct="1">
              <a:spcBef>
                <a:spcPct val="20000"/>
              </a:spcBef>
            </a:pPr>
            <a:r>
              <a:rPr lang="en-US" sz="900" u="sng"/>
              <a:t>Design Documentation</a:t>
            </a:r>
          </a:p>
          <a:p>
            <a:pPr eaLnBrk="1" hangingPunct="1"/>
            <a:r>
              <a:rPr lang="en-US" sz="900" b="0"/>
              <a:t>EMCP5</a:t>
            </a:r>
          </a:p>
          <a:p>
            <a:pPr eaLnBrk="1" hangingPunct="1"/>
            <a:r>
              <a:rPr lang="en-US" sz="900" b="0"/>
              <a:t>Latest AW, TW</a:t>
            </a:r>
          </a:p>
          <a:p>
            <a:pPr eaLnBrk="1" hangingPunct="1"/>
            <a:r>
              <a:rPr lang="en-US" sz="900" b="0"/>
              <a:t>POB report from turn0 hwr</a:t>
            </a:r>
          </a:p>
        </p:txBody>
      </p:sp>
      <p:sp>
        <p:nvSpPr>
          <p:cNvPr id="78852" name="Rectangle 3"/>
          <p:cNvSpPr>
            <a:spLocks noChangeArrowheads="1"/>
          </p:cNvSpPr>
          <p:nvPr/>
        </p:nvSpPr>
        <p:spPr bwMode="auto">
          <a:xfrm>
            <a:off x="1524000" y="457200"/>
            <a:ext cx="6553200" cy="457200"/>
          </a:xfrm>
          <a:prstGeom prst="rect">
            <a:avLst/>
          </a:prstGeom>
          <a:solidFill>
            <a:srgbClr val="F09010"/>
          </a:solidFill>
          <a:ln w="9525" algn="ctr">
            <a:solidFill>
              <a:schemeClr val="tx1"/>
            </a:solidFill>
            <a:miter lim="800000"/>
            <a:headEnd/>
            <a:tailEnd/>
          </a:ln>
        </p:spPr>
        <p:txBody>
          <a:bodyPr wrap="none" anchor="ctr"/>
          <a:lstStyle/>
          <a:p>
            <a:pPr algn="ctr"/>
            <a:r>
              <a:rPr lang="en-US" sz="2000" b="0" dirty="0">
                <a:solidFill>
                  <a:schemeClr val="tx2"/>
                </a:solidFill>
              </a:rPr>
              <a:t> System Integration and SOF – SOF Build </a:t>
            </a:r>
            <a:r>
              <a:rPr lang="en-US" sz="2000" b="0" dirty="0" smtClean="0">
                <a:solidFill>
                  <a:schemeClr val="tx2"/>
                </a:solidFill>
              </a:rPr>
              <a:t>CCA/Item </a:t>
            </a:r>
            <a:r>
              <a:rPr lang="en-US" sz="1400" b="0" dirty="0" smtClean="0">
                <a:solidFill>
                  <a:schemeClr val="tx2"/>
                </a:solidFill>
              </a:rPr>
              <a:t>WP36</a:t>
            </a:r>
            <a:endParaRPr lang="en-US" sz="2000" b="0" dirty="0">
              <a:solidFill>
                <a:schemeClr val="tx2"/>
              </a:solidFill>
            </a:endParaRPr>
          </a:p>
        </p:txBody>
      </p:sp>
      <p:sp>
        <p:nvSpPr>
          <p:cNvPr id="78853" name="Line 5"/>
          <p:cNvSpPr>
            <a:spLocks noChangeShapeType="1"/>
          </p:cNvSpPr>
          <p:nvPr/>
        </p:nvSpPr>
        <p:spPr bwMode="auto">
          <a:xfrm>
            <a:off x="533400" y="27432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4" name="Line 6"/>
          <p:cNvSpPr>
            <a:spLocks noChangeShapeType="1"/>
          </p:cNvSpPr>
          <p:nvPr/>
        </p:nvSpPr>
        <p:spPr bwMode="auto">
          <a:xfrm>
            <a:off x="533400" y="40386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5" name="Rectangle 7"/>
          <p:cNvSpPr>
            <a:spLocks noChangeArrowheads="1"/>
          </p:cNvSpPr>
          <p:nvPr/>
        </p:nvSpPr>
        <p:spPr bwMode="auto">
          <a:xfrm>
            <a:off x="2667000" y="2057400"/>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r>
              <a:rPr lang="en-US" sz="900" u="sng"/>
              <a:t>Test</a:t>
            </a:r>
          </a:p>
          <a:p>
            <a:r>
              <a:rPr lang="en-US" sz="900" b="0">
                <a:solidFill>
                  <a:srgbClr val="000000"/>
                </a:solidFill>
              </a:rPr>
              <a:t>Support Des Engineering testing (30)</a:t>
            </a:r>
          </a:p>
          <a:p>
            <a:endParaRPr lang="en-US" sz="900" b="0"/>
          </a:p>
          <a:p>
            <a:r>
              <a:rPr lang="en-US" sz="900" u="sng"/>
              <a:t>Reviews</a:t>
            </a:r>
          </a:p>
          <a:p>
            <a:r>
              <a:rPr lang="en-US" sz="900" b="0">
                <a:solidFill>
                  <a:srgbClr val="000000"/>
                </a:solidFill>
              </a:rPr>
              <a:t>Support MRB (60)</a:t>
            </a:r>
          </a:p>
          <a:p>
            <a:endParaRPr lang="en-US" sz="900" u="sng"/>
          </a:p>
          <a:p>
            <a:r>
              <a:rPr lang="en-US" sz="900" u="sng"/>
              <a:t>Documents</a:t>
            </a:r>
          </a:p>
          <a:p>
            <a:r>
              <a:rPr lang="en-US" sz="900" b="0">
                <a:solidFill>
                  <a:srgbClr val="000000"/>
                </a:solidFill>
              </a:rPr>
              <a:t>Updated EMCP6 (16)</a:t>
            </a:r>
            <a:endParaRPr lang="en-US" sz="900" b="0"/>
          </a:p>
          <a:p>
            <a:endParaRPr lang="en-US" sz="900" b="0">
              <a:solidFill>
                <a:srgbClr val="000000"/>
              </a:solidFill>
            </a:endParaRPr>
          </a:p>
          <a:p>
            <a:r>
              <a:rPr lang="en-US" sz="900" u="sng"/>
              <a:t>Production</a:t>
            </a:r>
          </a:p>
          <a:p>
            <a:r>
              <a:rPr lang="en-US" sz="900" b="0">
                <a:solidFill>
                  <a:srgbClr val="000000"/>
                </a:solidFill>
              </a:rPr>
              <a:t>Update box and CCA AWs (turn0 hardware plus cuts </a:t>
            </a:r>
          </a:p>
          <a:p>
            <a:r>
              <a:rPr lang="en-US" sz="900" b="0">
                <a:solidFill>
                  <a:srgbClr val="000000"/>
                </a:solidFill>
              </a:rPr>
              <a:t>   and jumper) &amp; TWs as required (80)</a:t>
            </a:r>
          </a:p>
          <a:p>
            <a:r>
              <a:rPr lang="en-US" sz="900" b="0">
                <a:solidFill>
                  <a:srgbClr val="000000"/>
                </a:solidFill>
              </a:rPr>
              <a:t>Liaison with CEM (160)</a:t>
            </a:r>
          </a:p>
          <a:p>
            <a:r>
              <a:rPr lang="en-US" sz="900" b="0">
                <a:solidFill>
                  <a:srgbClr val="000000"/>
                </a:solidFill>
              </a:rPr>
              <a:t>Review DTC targets versus plan/actuals (24)</a:t>
            </a:r>
          </a:p>
        </p:txBody>
      </p:sp>
      <p:sp>
        <p:nvSpPr>
          <p:cNvPr id="78856" name="Line 8"/>
          <p:cNvSpPr>
            <a:spLocks noChangeShapeType="1"/>
          </p:cNvSpPr>
          <p:nvPr/>
        </p:nvSpPr>
        <p:spPr bwMode="auto">
          <a:xfrm flipV="1">
            <a:off x="2133600" y="335280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7" name="Line 9"/>
          <p:cNvSpPr>
            <a:spLocks noChangeShapeType="1"/>
          </p:cNvSpPr>
          <p:nvPr/>
        </p:nvSpPr>
        <p:spPr bwMode="auto">
          <a:xfrm flipH="1">
            <a:off x="457200" y="27432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8" name="Line 10"/>
          <p:cNvSpPr>
            <a:spLocks noChangeShapeType="1"/>
          </p:cNvSpPr>
          <p:nvPr/>
        </p:nvSpPr>
        <p:spPr bwMode="auto">
          <a:xfrm>
            <a:off x="457200" y="40386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9" name="Line 11"/>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0" name="Line 12"/>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1" name="Line 13"/>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2" name="Line 14"/>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3" name="Line 15"/>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4" name="Line 17"/>
          <p:cNvSpPr>
            <a:spLocks noChangeShapeType="1"/>
          </p:cNvSpPr>
          <p:nvPr/>
        </p:nvSpPr>
        <p:spPr bwMode="auto">
          <a:xfrm>
            <a:off x="457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5" name="Line 18"/>
          <p:cNvSpPr>
            <a:spLocks noChangeShapeType="1"/>
          </p:cNvSpPr>
          <p:nvPr/>
        </p:nvSpPr>
        <p:spPr bwMode="auto">
          <a:xfrm>
            <a:off x="2209800" y="27432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6" name="Rectangle 19"/>
          <p:cNvSpPr>
            <a:spLocks noChangeArrowheads="1"/>
          </p:cNvSpPr>
          <p:nvPr/>
        </p:nvSpPr>
        <p:spPr bwMode="auto">
          <a:xfrm>
            <a:off x="6248400" y="14478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7" name="Rectangle 20"/>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8868" name="Rectangle 21"/>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78869" name="Text Box 22"/>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78870" name="Text Box 23"/>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78871" name="Text Box 24"/>
          <p:cNvSpPr txBox="1">
            <a:spLocks noChangeArrowheads="1"/>
          </p:cNvSpPr>
          <p:nvPr/>
        </p:nvSpPr>
        <p:spPr bwMode="auto">
          <a:xfrm>
            <a:off x="6248400" y="1447800"/>
            <a:ext cx="1441450" cy="366713"/>
          </a:xfrm>
          <a:prstGeom prst="rect">
            <a:avLst/>
          </a:prstGeom>
          <a:solidFill>
            <a:srgbClr val="F0901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78872" name="Text Box 25"/>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eaLnBrk="1" hangingPunct="1">
              <a:buFontTx/>
              <a:buChar char="-"/>
            </a:pPr>
            <a:r>
              <a:rPr lang="en-US" sz="1200" b="0" dirty="0"/>
              <a:t>Operations Lead (16)</a:t>
            </a:r>
          </a:p>
          <a:p>
            <a:pPr eaLnBrk="1" hangingPunct="1">
              <a:buFontTx/>
              <a:buChar char="-"/>
            </a:pPr>
            <a:r>
              <a:rPr lang="en-US" sz="1200" b="0" dirty="0"/>
              <a:t>Prod/</a:t>
            </a:r>
            <a:r>
              <a:rPr lang="en-US" sz="1200" b="0" dirty="0" err="1"/>
              <a:t>Proc</a:t>
            </a:r>
            <a:r>
              <a:rPr lang="en-US" sz="1200" b="0" dirty="0"/>
              <a:t> Engineering (338)</a:t>
            </a:r>
          </a:p>
          <a:p>
            <a:pPr eaLnBrk="1" hangingPunct="1">
              <a:buFontTx/>
              <a:buChar char="-"/>
            </a:pPr>
            <a:r>
              <a:rPr lang="en-US" sz="1200" b="0" dirty="0"/>
              <a:t>Supply Chain (16)</a:t>
            </a:r>
          </a:p>
          <a:p>
            <a:pPr eaLnBrk="1" hangingPunct="1">
              <a:buFontTx/>
              <a:buChar char="-"/>
            </a:pPr>
            <a:r>
              <a:rPr lang="en-US" sz="1200" b="0" dirty="0"/>
              <a:t>370 hours total</a:t>
            </a:r>
          </a:p>
        </p:txBody>
      </p:sp>
      <p:sp>
        <p:nvSpPr>
          <p:cNvPr id="78873" name="Rectangle 27"/>
          <p:cNvSpPr>
            <a:spLocks noChangeArrowheads="1"/>
          </p:cNvSpPr>
          <p:nvPr/>
        </p:nvSpPr>
        <p:spPr bwMode="auto">
          <a:xfrm>
            <a:off x="5791200" y="2925763"/>
            <a:ext cx="1871663"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Tx/>
              <a:buAutoNum type="arabicPeriod"/>
              <a:tabLst>
                <a:tab pos="342900" algn="l"/>
              </a:tabLst>
            </a:pPr>
            <a:endParaRPr lang="en-US" sz="900" b="0"/>
          </a:p>
          <a:p>
            <a:pPr eaLnBrk="0" hangingPunct="0">
              <a:buFontTx/>
              <a:buAutoNum type="arabicPeriod"/>
              <a:tabLst>
                <a:tab pos="342900" algn="l"/>
              </a:tabLst>
            </a:pPr>
            <a:r>
              <a:rPr lang="en-US" sz="900" b="0">
                <a:cs typeface="Times New Roman" pitchFamily="18" charset="0"/>
              </a:rPr>
              <a:t>SOF LRU build</a:t>
            </a:r>
          </a:p>
          <a:p>
            <a:pPr lvl="1" eaLnBrk="0" hangingPunct="0">
              <a:tabLst>
                <a:tab pos="342900" algn="l"/>
              </a:tabLst>
            </a:pPr>
            <a:r>
              <a:rPr lang="en-US" sz="900" b="0">
                <a:cs typeface="Times New Roman" pitchFamily="18" charset="0"/>
              </a:rPr>
              <a:t>QTY based on project</a:t>
            </a:r>
          </a:p>
          <a:p>
            <a:pPr eaLnBrk="0" hangingPunct="0">
              <a:buFontTx/>
              <a:buAutoNum type="arabicPeriod"/>
              <a:tabLst>
                <a:tab pos="342900" algn="l"/>
              </a:tabLst>
            </a:pPr>
            <a:r>
              <a:rPr lang="en-US" sz="900" b="0">
                <a:cs typeface="Times New Roman" pitchFamily="18" charset="0"/>
              </a:rPr>
              <a:t>DFx (M,A,T) at Box level report</a:t>
            </a:r>
          </a:p>
          <a:p>
            <a:pPr lvl="1" eaLnBrk="0" hangingPunct="0">
              <a:tabLst>
                <a:tab pos="342900" algn="l"/>
              </a:tabLst>
            </a:pPr>
            <a:r>
              <a:rPr lang="en-US" sz="900" b="0">
                <a:cs typeface="Times New Roman" pitchFamily="18" charset="0"/>
              </a:rPr>
              <a:t>project memo</a:t>
            </a:r>
            <a:endParaRPr lang="en-US" sz="900" b="0"/>
          </a:p>
          <a:p>
            <a:pPr eaLnBrk="0" hangingPunct="0">
              <a:buFontTx/>
              <a:buAutoNum type="arabicPeriod"/>
              <a:tabLst>
                <a:tab pos="342900" algn="l"/>
              </a:tabLst>
            </a:pPr>
            <a:r>
              <a:rPr lang="en-US" sz="900" b="0">
                <a:cs typeface="Times New Roman" pitchFamily="18" charset="0"/>
              </a:rPr>
              <a:t>EMCP6 </a:t>
            </a:r>
            <a:endParaRPr lang="en-US" sz="900" b="0"/>
          </a:p>
        </p:txBody>
      </p:sp>
      <p:sp>
        <p:nvSpPr>
          <p:cNvPr id="78874" name="Action Button: Back or Previous 24">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78875" name="TextBox 26"/>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8876" name="Action Button: Forward or Next 27">
            <a:hlinkClick r:id="rId4" action="ppaction://hlinksldjump" highlightClick="1"/>
          </p:cNvPr>
          <p:cNvSpPr>
            <a:spLocks noChangeArrowheads="1"/>
          </p:cNvSpPr>
          <p:nvPr/>
        </p:nvSpPr>
        <p:spPr bwMode="auto">
          <a:xfrm>
            <a:off x="7442200"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78877" name="TextBox 28"/>
          <p:cNvSpPr txBox="1">
            <a:spLocks noChangeArrowheads="1"/>
          </p:cNvSpPr>
          <p:nvPr/>
        </p:nvSpPr>
        <p:spPr bwMode="auto">
          <a:xfrm>
            <a:off x="7000875"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1" name="TextBox 30"/>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smtClean="0"/>
              <a:t>Phase 7 – MFG </a:t>
            </a:r>
            <a:br>
              <a:rPr lang="en-US" sz="3200" smtClean="0"/>
            </a:br>
            <a:r>
              <a:rPr lang="en-US" sz="3200" smtClean="0"/>
              <a:t>Work Packages</a:t>
            </a:r>
            <a:endParaRPr lang="en-US" sz="3200" b="1" smtClean="0"/>
          </a:p>
        </p:txBody>
      </p:sp>
      <p:sp>
        <p:nvSpPr>
          <p:cNvPr id="79875" name="Action Button: Back or Previous 2">
            <a:hlinkClick r:id="rId4" action="ppaction://hlinksldjump" highlightClick="1"/>
          </p:cNvPr>
          <p:cNvSpPr>
            <a:spLocks noChangeArrowheads="1"/>
          </p:cNvSpPr>
          <p:nvPr/>
        </p:nvSpPr>
        <p:spPr bwMode="auto">
          <a:xfrm>
            <a:off x="827088"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9876" name="TextBox 3"/>
          <p:cNvSpPr txBox="1">
            <a:spLocks noChangeArrowheads="1"/>
          </p:cNvSpPr>
          <p:nvPr/>
        </p:nvSpPr>
        <p:spPr bwMode="auto">
          <a:xfrm>
            <a:off x="449263"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79877" name="Action Button: Forward or Next 2">
            <a:hlinkClick r:id="rId4" action="ppaction://hlinksldjump" highlightClick="1"/>
          </p:cNvPr>
          <p:cNvSpPr>
            <a:spLocks noChangeArrowheads="1"/>
          </p:cNvSpPr>
          <p:nvPr/>
        </p:nvSpPr>
        <p:spPr bwMode="auto">
          <a:xfrm>
            <a:off x="7689850" y="5429250"/>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79878"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ChangeArrowheads="1"/>
          </p:cNvSpPr>
          <p:nvPr/>
        </p:nvSpPr>
        <p:spPr bwMode="auto">
          <a:xfrm>
            <a:off x="1205345" y="609600"/>
            <a:ext cx="7144905" cy="457200"/>
          </a:xfrm>
          <a:prstGeom prst="rect">
            <a:avLst/>
          </a:prstGeom>
          <a:solidFill>
            <a:schemeClr val="tx1"/>
          </a:solidFill>
          <a:ln w="9525" algn="ctr">
            <a:solidFill>
              <a:schemeClr val="tx1"/>
            </a:solidFill>
            <a:miter lim="800000"/>
            <a:headEnd/>
            <a:tailEnd/>
          </a:ln>
        </p:spPr>
        <p:txBody>
          <a:bodyPr wrap="none" anchor="ctr"/>
          <a:lstStyle/>
          <a:p>
            <a:pPr algn="ctr" eaLnBrk="0" hangingPunct="0"/>
            <a:endParaRPr lang="en-US" sz="2000" b="0">
              <a:solidFill>
                <a:schemeClr val="tx2"/>
              </a:solidFill>
            </a:endParaRPr>
          </a:p>
        </p:txBody>
      </p:sp>
      <p:sp>
        <p:nvSpPr>
          <p:cNvPr id="80899" name="Text Box 2"/>
          <p:cNvSpPr txBox="1">
            <a:spLocks noChangeArrowheads="1"/>
          </p:cNvSpPr>
          <p:nvPr/>
        </p:nvSpPr>
        <p:spPr bwMode="auto">
          <a:xfrm>
            <a:off x="419100" y="2924175"/>
            <a:ext cx="2362200" cy="9239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20000"/>
              </a:spcBef>
            </a:pPr>
            <a:r>
              <a:rPr lang="en-US" sz="900" u="sng"/>
              <a:t>Design Documentation</a:t>
            </a:r>
          </a:p>
          <a:p>
            <a:pPr eaLnBrk="1" hangingPunct="1"/>
            <a:r>
              <a:rPr lang="en-US" sz="900" b="0"/>
              <a:t>SOF design and BOM update</a:t>
            </a:r>
          </a:p>
          <a:p>
            <a:pPr eaLnBrk="1" hangingPunct="1"/>
            <a:r>
              <a:rPr lang="en-US" sz="900" b="0"/>
              <a:t>Assembly Drawings</a:t>
            </a:r>
          </a:p>
          <a:p>
            <a:pPr eaLnBrk="1" hangingPunct="1"/>
            <a:r>
              <a:rPr lang="en-US" sz="900" u="sng"/>
              <a:t>Plans</a:t>
            </a:r>
          </a:p>
          <a:p>
            <a:pPr eaLnBrk="1" hangingPunct="1"/>
            <a:r>
              <a:rPr lang="en-US" sz="900" b="0"/>
              <a:t>Revised project plan/scope changes</a:t>
            </a:r>
          </a:p>
          <a:p>
            <a:pPr eaLnBrk="1" hangingPunct="1"/>
            <a:r>
              <a:rPr lang="en-US" sz="900" b="0"/>
              <a:t>Revised DTC Targets</a:t>
            </a:r>
          </a:p>
        </p:txBody>
      </p:sp>
      <p:sp>
        <p:nvSpPr>
          <p:cNvPr id="80900" name="Rectangle 3"/>
          <p:cNvSpPr>
            <a:spLocks noChangeArrowheads="1"/>
          </p:cNvSpPr>
          <p:nvPr/>
        </p:nvSpPr>
        <p:spPr bwMode="auto">
          <a:xfrm>
            <a:off x="1114425" y="457200"/>
            <a:ext cx="7115175" cy="457200"/>
          </a:xfrm>
          <a:prstGeom prst="rect">
            <a:avLst/>
          </a:prstGeom>
          <a:solidFill>
            <a:srgbClr val="F09010"/>
          </a:solidFill>
          <a:ln w="9525" algn="ctr">
            <a:solidFill>
              <a:schemeClr val="tx1"/>
            </a:solidFill>
            <a:miter lim="800000"/>
            <a:headEnd/>
            <a:tailEnd/>
          </a:ln>
        </p:spPr>
        <p:txBody>
          <a:bodyPr wrap="none" anchor="ctr"/>
          <a:lstStyle/>
          <a:p>
            <a:pPr algn="ctr" eaLnBrk="0" hangingPunct="0"/>
            <a:r>
              <a:rPr lang="en-US" sz="2000" b="0" dirty="0">
                <a:solidFill>
                  <a:schemeClr val="tx2"/>
                </a:solidFill>
              </a:rPr>
              <a:t>Qualification Phase – Production Readiness </a:t>
            </a:r>
            <a:r>
              <a:rPr lang="en-US" sz="2000" b="0" dirty="0" err="1">
                <a:solidFill>
                  <a:schemeClr val="tx2"/>
                </a:solidFill>
              </a:rPr>
              <a:t>Qual</a:t>
            </a:r>
            <a:r>
              <a:rPr lang="en-US" sz="2000" b="0" dirty="0">
                <a:solidFill>
                  <a:schemeClr val="tx2"/>
                </a:solidFill>
              </a:rPr>
              <a:t> </a:t>
            </a:r>
            <a:r>
              <a:rPr lang="en-US" sz="2000" b="0" dirty="0" smtClean="0">
                <a:solidFill>
                  <a:schemeClr val="tx2"/>
                </a:solidFill>
              </a:rPr>
              <a:t>Builds </a:t>
            </a:r>
            <a:r>
              <a:rPr lang="en-US" sz="1400" b="0" dirty="0" smtClean="0">
                <a:solidFill>
                  <a:schemeClr val="tx2"/>
                </a:solidFill>
              </a:rPr>
              <a:t>WP40</a:t>
            </a:r>
            <a:endParaRPr lang="en-US" sz="2000" b="0" dirty="0">
              <a:solidFill>
                <a:schemeClr val="tx2"/>
              </a:solidFill>
            </a:endParaRPr>
          </a:p>
        </p:txBody>
      </p:sp>
      <p:sp>
        <p:nvSpPr>
          <p:cNvPr id="80901" name="Line 5"/>
          <p:cNvSpPr>
            <a:spLocks noChangeShapeType="1"/>
          </p:cNvSpPr>
          <p:nvPr/>
        </p:nvSpPr>
        <p:spPr bwMode="auto">
          <a:xfrm>
            <a:off x="533400" y="27432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2" name="Line 6"/>
          <p:cNvSpPr>
            <a:spLocks noChangeShapeType="1"/>
          </p:cNvSpPr>
          <p:nvPr/>
        </p:nvSpPr>
        <p:spPr bwMode="auto">
          <a:xfrm>
            <a:off x="533400" y="40386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3" name="Rectangle 7"/>
          <p:cNvSpPr>
            <a:spLocks noChangeArrowheads="1"/>
          </p:cNvSpPr>
          <p:nvPr/>
        </p:nvSpPr>
        <p:spPr bwMode="auto">
          <a:xfrm>
            <a:off x="2667000" y="1905000"/>
            <a:ext cx="3124200" cy="2867025"/>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endParaRPr lang="en-US" sz="900" u="sng">
              <a:solidFill>
                <a:srgbClr val="000000"/>
              </a:solidFill>
            </a:endParaRPr>
          </a:p>
          <a:p>
            <a:endParaRPr lang="en-US" sz="900" u="sng">
              <a:solidFill>
                <a:srgbClr val="000000"/>
              </a:solidFill>
            </a:endParaRPr>
          </a:p>
          <a:p>
            <a:endParaRPr lang="en-US" sz="900" u="sng">
              <a:solidFill>
                <a:srgbClr val="000000"/>
              </a:solidFill>
            </a:endParaRPr>
          </a:p>
          <a:p>
            <a:endParaRPr lang="en-US" sz="900" u="sng">
              <a:solidFill>
                <a:srgbClr val="000000"/>
              </a:solidFill>
            </a:endParaRPr>
          </a:p>
          <a:p>
            <a:endParaRPr lang="en-US" sz="900" u="sng">
              <a:solidFill>
                <a:srgbClr val="000000"/>
              </a:solidFill>
            </a:endParaRPr>
          </a:p>
          <a:p>
            <a:endParaRPr lang="en-US" sz="900" u="sng">
              <a:solidFill>
                <a:srgbClr val="000000"/>
              </a:solidFill>
            </a:endParaRPr>
          </a:p>
          <a:p>
            <a:endParaRPr lang="en-US" sz="900" u="sng">
              <a:solidFill>
                <a:srgbClr val="000000"/>
              </a:solidFill>
            </a:endParaRPr>
          </a:p>
          <a:p>
            <a:r>
              <a:rPr lang="en-US" sz="900" u="sng">
                <a:solidFill>
                  <a:srgbClr val="000000"/>
                </a:solidFill>
              </a:rPr>
              <a:t>Qualification Build</a:t>
            </a:r>
          </a:p>
          <a:p>
            <a:r>
              <a:rPr lang="en-US" sz="900" b="0">
                <a:solidFill>
                  <a:srgbClr val="000000"/>
                </a:solidFill>
              </a:rPr>
              <a:t>Liaison with CEM (320)</a:t>
            </a:r>
          </a:p>
          <a:p>
            <a:r>
              <a:rPr lang="en-US" sz="900" b="0">
                <a:solidFill>
                  <a:srgbClr val="000000"/>
                </a:solidFill>
              </a:rPr>
              <a:t>Update box and CCA AWs &amp; TWs if required (100)</a:t>
            </a:r>
          </a:p>
          <a:p>
            <a:r>
              <a:rPr lang="en-US" sz="900" b="0">
                <a:solidFill>
                  <a:srgbClr val="000000"/>
                </a:solidFill>
              </a:rPr>
              <a:t>Coordinate cable builds (80)</a:t>
            </a:r>
          </a:p>
          <a:p>
            <a:r>
              <a:rPr lang="en-US" sz="900" u="sng">
                <a:solidFill>
                  <a:srgbClr val="000000"/>
                </a:solidFill>
              </a:rPr>
              <a:t>Production Readiness Review</a:t>
            </a:r>
          </a:p>
          <a:p>
            <a:r>
              <a:rPr lang="en-US" sz="900" b="0">
                <a:solidFill>
                  <a:srgbClr val="000000"/>
                </a:solidFill>
              </a:rPr>
              <a:t>Support box and CCA Test Procedures as required (180)</a:t>
            </a:r>
          </a:p>
          <a:p>
            <a:r>
              <a:rPr lang="en-US" sz="900" b="0">
                <a:solidFill>
                  <a:srgbClr val="000000"/>
                </a:solidFill>
              </a:rPr>
              <a:t>Support DTC targets versus plan/actuals (40)</a:t>
            </a:r>
          </a:p>
          <a:p>
            <a:r>
              <a:rPr lang="en-US" sz="900" b="0">
                <a:solidFill>
                  <a:srgbClr val="000000"/>
                </a:solidFill>
              </a:rPr>
              <a:t>Support MRB (120)</a:t>
            </a:r>
          </a:p>
          <a:p>
            <a:r>
              <a:rPr lang="en-US" sz="900" u="sng">
                <a:solidFill>
                  <a:srgbClr val="000000"/>
                </a:solidFill>
              </a:rPr>
              <a:t>Plans</a:t>
            </a:r>
          </a:p>
          <a:p>
            <a:r>
              <a:rPr lang="en-US" sz="900" b="0">
                <a:solidFill>
                  <a:srgbClr val="000000"/>
                </a:solidFill>
              </a:rPr>
              <a:t>Updated EMCP7 (16)</a:t>
            </a:r>
          </a:p>
          <a:p>
            <a:r>
              <a:rPr lang="en-US" sz="900" u="sng">
                <a:solidFill>
                  <a:srgbClr val="000000"/>
                </a:solidFill>
              </a:rPr>
              <a:t>Reviews</a:t>
            </a:r>
          </a:p>
          <a:p>
            <a:r>
              <a:rPr lang="en-US" sz="900" b="0">
                <a:solidFill>
                  <a:srgbClr val="000000"/>
                </a:solidFill>
              </a:rPr>
              <a:t>DFX reviews (24)</a:t>
            </a:r>
          </a:p>
          <a:p>
            <a:endParaRPr lang="en-US" sz="900" b="0">
              <a:solidFill>
                <a:srgbClr val="000000"/>
              </a:solidFill>
            </a:endParaRPr>
          </a:p>
          <a:p>
            <a:endParaRPr lang="en-US" sz="900" b="0">
              <a:solidFill>
                <a:srgbClr val="000000"/>
              </a:solidFill>
            </a:endParaRPr>
          </a:p>
          <a:p>
            <a:endParaRPr lang="en-US" sz="900" b="0">
              <a:solidFill>
                <a:srgbClr val="000000"/>
              </a:solidFill>
            </a:endParaRPr>
          </a:p>
          <a:p>
            <a:endParaRPr lang="en-US" sz="900" b="0">
              <a:solidFill>
                <a:srgbClr val="000000"/>
              </a:solidFill>
            </a:endParaRPr>
          </a:p>
          <a:p>
            <a:endParaRPr lang="en-US" sz="900" b="0">
              <a:solidFill>
                <a:srgbClr val="000000"/>
              </a:solidFill>
            </a:endParaRPr>
          </a:p>
          <a:p>
            <a:endParaRPr lang="en-US" sz="900" b="0">
              <a:solidFill>
                <a:srgbClr val="000000"/>
              </a:solidFill>
            </a:endParaRPr>
          </a:p>
          <a:p>
            <a:endParaRPr lang="en-US" sz="900" b="0">
              <a:solidFill>
                <a:srgbClr val="000000"/>
              </a:solidFill>
            </a:endParaRPr>
          </a:p>
          <a:p>
            <a:endParaRPr lang="en-US" sz="900" b="0">
              <a:solidFill>
                <a:srgbClr val="000000"/>
              </a:solidFill>
            </a:endParaRPr>
          </a:p>
          <a:p>
            <a:endParaRPr lang="en-US" sz="900" b="0">
              <a:solidFill>
                <a:srgbClr val="000000"/>
              </a:solidFill>
            </a:endParaRPr>
          </a:p>
          <a:p>
            <a:endParaRPr lang="en-US" sz="900" b="0">
              <a:solidFill>
                <a:srgbClr val="000000"/>
              </a:solidFill>
            </a:endParaRPr>
          </a:p>
          <a:p>
            <a:endParaRPr lang="en-US" sz="900" b="0">
              <a:solidFill>
                <a:srgbClr val="000000"/>
              </a:solidFill>
            </a:endParaRPr>
          </a:p>
        </p:txBody>
      </p:sp>
      <p:sp>
        <p:nvSpPr>
          <p:cNvPr id="80904" name="Line 8"/>
          <p:cNvSpPr>
            <a:spLocks noChangeShapeType="1"/>
          </p:cNvSpPr>
          <p:nvPr/>
        </p:nvSpPr>
        <p:spPr bwMode="auto">
          <a:xfrm flipV="1">
            <a:off x="2133600" y="335280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5" name="Line 9"/>
          <p:cNvSpPr>
            <a:spLocks noChangeShapeType="1"/>
          </p:cNvSpPr>
          <p:nvPr/>
        </p:nvSpPr>
        <p:spPr bwMode="auto">
          <a:xfrm flipH="1">
            <a:off x="457200" y="27432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6" name="Line 10"/>
          <p:cNvSpPr>
            <a:spLocks noChangeShapeType="1"/>
          </p:cNvSpPr>
          <p:nvPr/>
        </p:nvSpPr>
        <p:spPr bwMode="auto">
          <a:xfrm>
            <a:off x="457200" y="40386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7" name="Line 11"/>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8" name="Line 12"/>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9" name="Line 13"/>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0" name="Line 14"/>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1" name="Line 15"/>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2" name="Line 17"/>
          <p:cNvSpPr>
            <a:spLocks noChangeShapeType="1"/>
          </p:cNvSpPr>
          <p:nvPr/>
        </p:nvSpPr>
        <p:spPr bwMode="auto">
          <a:xfrm>
            <a:off x="457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3" name="Line 18"/>
          <p:cNvSpPr>
            <a:spLocks noChangeShapeType="1"/>
          </p:cNvSpPr>
          <p:nvPr/>
        </p:nvSpPr>
        <p:spPr bwMode="auto">
          <a:xfrm>
            <a:off x="2209800" y="2743200"/>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4" name="Rectangle 19"/>
          <p:cNvSpPr>
            <a:spLocks noChangeArrowheads="1"/>
          </p:cNvSpPr>
          <p:nvPr/>
        </p:nvSpPr>
        <p:spPr bwMode="auto">
          <a:xfrm>
            <a:off x="6248400" y="14478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15" name="Rectangle 20"/>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80916" name="Rectangle 21"/>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80917" name="Text Box 22"/>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80918" name="Text Box 23"/>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80919" name="Text Box 24"/>
          <p:cNvSpPr txBox="1">
            <a:spLocks noChangeArrowheads="1"/>
          </p:cNvSpPr>
          <p:nvPr/>
        </p:nvSpPr>
        <p:spPr bwMode="auto">
          <a:xfrm>
            <a:off x="6248400" y="1447800"/>
            <a:ext cx="1441450" cy="366713"/>
          </a:xfrm>
          <a:prstGeom prst="rect">
            <a:avLst/>
          </a:prstGeom>
          <a:solidFill>
            <a:srgbClr val="F0901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80920" name="Text Box 25"/>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eaLnBrk="1" hangingPunct="1">
              <a:buFontTx/>
              <a:buChar char="-"/>
            </a:pPr>
            <a:r>
              <a:rPr lang="en-US" sz="1200" b="0" dirty="0"/>
              <a:t>Operations Lead (-)</a:t>
            </a:r>
          </a:p>
          <a:p>
            <a:pPr eaLnBrk="1" hangingPunct="1">
              <a:buFontTx/>
              <a:buChar char="-"/>
            </a:pPr>
            <a:r>
              <a:rPr lang="en-US" sz="1200" b="0" dirty="0"/>
              <a:t>Prod/</a:t>
            </a:r>
            <a:r>
              <a:rPr lang="en-US" sz="1200" b="0" dirty="0" err="1"/>
              <a:t>Proc</a:t>
            </a:r>
            <a:r>
              <a:rPr lang="en-US" sz="1200" b="0" dirty="0"/>
              <a:t> Engineering (-)</a:t>
            </a:r>
          </a:p>
          <a:p>
            <a:pPr eaLnBrk="1" hangingPunct="1">
              <a:buFontTx/>
              <a:buChar char="-"/>
            </a:pPr>
            <a:r>
              <a:rPr lang="en-US" sz="1200" b="0" dirty="0"/>
              <a:t>Supply Chain (-)</a:t>
            </a:r>
          </a:p>
          <a:p>
            <a:pPr eaLnBrk="1" hangingPunct="1">
              <a:buFontTx/>
              <a:buChar char="-"/>
            </a:pPr>
            <a:r>
              <a:rPr lang="en-US" sz="1200" b="0" dirty="0"/>
              <a:t>880 hours total</a:t>
            </a:r>
          </a:p>
        </p:txBody>
      </p:sp>
      <p:sp>
        <p:nvSpPr>
          <p:cNvPr id="80921" name="Rectangle 28"/>
          <p:cNvSpPr>
            <a:spLocks noChangeArrowheads="1"/>
          </p:cNvSpPr>
          <p:nvPr/>
        </p:nvSpPr>
        <p:spPr bwMode="auto">
          <a:xfrm>
            <a:off x="5791200" y="3040063"/>
            <a:ext cx="2044700" cy="78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Tx/>
              <a:buAutoNum type="arabicPeriod"/>
            </a:pPr>
            <a:r>
              <a:rPr lang="en-US" sz="900" b="0" dirty="0">
                <a:cs typeface="Times New Roman" pitchFamily="18" charset="0"/>
              </a:rPr>
              <a:t> Qualification LRU’s </a:t>
            </a:r>
          </a:p>
          <a:p>
            <a:pPr lvl="1" eaLnBrk="0" hangingPunct="0"/>
            <a:r>
              <a:rPr lang="en-US" sz="900" b="0" dirty="0">
                <a:cs typeface="Times New Roman" pitchFamily="18" charset="0"/>
              </a:rPr>
              <a:t>QTY based on project</a:t>
            </a:r>
          </a:p>
          <a:p>
            <a:pPr eaLnBrk="0" hangingPunct="0">
              <a:buFontTx/>
              <a:buAutoNum type="arabicPeriod"/>
            </a:pPr>
            <a:r>
              <a:rPr lang="en-US" sz="900" b="0" dirty="0" err="1" smtClean="0">
                <a:cs typeface="Times New Roman" pitchFamily="18" charset="0"/>
              </a:rPr>
              <a:t>DFx</a:t>
            </a:r>
            <a:r>
              <a:rPr lang="en-US" sz="900" b="0" dirty="0" smtClean="0">
                <a:cs typeface="Times New Roman" pitchFamily="18" charset="0"/>
              </a:rPr>
              <a:t> </a:t>
            </a:r>
            <a:r>
              <a:rPr lang="en-US" sz="900" b="0" dirty="0">
                <a:cs typeface="Times New Roman" pitchFamily="18" charset="0"/>
              </a:rPr>
              <a:t>(M,A,T) at Box level summary</a:t>
            </a:r>
          </a:p>
          <a:p>
            <a:pPr lvl="1" eaLnBrk="0" hangingPunct="0"/>
            <a:r>
              <a:rPr lang="en-US" sz="900" b="0" dirty="0">
                <a:cs typeface="Times New Roman" pitchFamily="18" charset="0"/>
              </a:rPr>
              <a:t> memo MFG </a:t>
            </a:r>
            <a:r>
              <a:rPr lang="en-US" sz="900" b="0" dirty="0" smtClean="0">
                <a:cs typeface="Times New Roman" pitchFamily="18" charset="0"/>
              </a:rPr>
              <a:t>WP</a:t>
            </a:r>
            <a:endParaRPr lang="en-US" sz="900" b="0" dirty="0" smtClean="0"/>
          </a:p>
          <a:p>
            <a:pPr eaLnBrk="0" hangingPunct="0">
              <a:buFontTx/>
              <a:buAutoNum type="arabicPeriod"/>
            </a:pPr>
            <a:r>
              <a:rPr lang="en-US" sz="900" b="0" dirty="0" smtClean="0">
                <a:cs typeface="Times New Roman" pitchFamily="18" charset="0"/>
              </a:rPr>
              <a:t>EMCP7</a:t>
            </a:r>
            <a:endParaRPr lang="en-US" sz="900" b="0" dirty="0"/>
          </a:p>
        </p:txBody>
      </p:sp>
      <p:sp>
        <p:nvSpPr>
          <p:cNvPr id="80922" name="Action Button: Back or Previous 24">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80923" name="TextBox 26"/>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80924" name="Action Button: Forward or Next 27">
            <a:hlinkClick r:id="rId3" action="ppaction://hlinksldjump" highlightClick="1"/>
          </p:cNvPr>
          <p:cNvSpPr>
            <a:spLocks noChangeArrowheads="1"/>
          </p:cNvSpPr>
          <p:nvPr/>
        </p:nvSpPr>
        <p:spPr bwMode="auto">
          <a:xfrm>
            <a:off x="7400925"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80925" name="TextBox 28"/>
          <p:cNvSpPr txBox="1">
            <a:spLocks noChangeArrowheads="1"/>
          </p:cNvSpPr>
          <p:nvPr/>
        </p:nvSpPr>
        <p:spPr bwMode="auto">
          <a:xfrm>
            <a:off x="6959600"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31" name="TextBox 30"/>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smtClean="0"/>
              <a:t>Phase 8 – MFG </a:t>
            </a:r>
            <a:br>
              <a:rPr lang="en-US" sz="3200" smtClean="0"/>
            </a:br>
            <a:r>
              <a:rPr lang="en-US" sz="3200" smtClean="0"/>
              <a:t>Work Packages</a:t>
            </a:r>
            <a:endParaRPr lang="en-US" sz="3200" b="1" smtClean="0"/>
          </a:p>
        </p:txBody>
      </p:sp>
      <p:sp>
        <p:nvSpPr>
          <p:cNvPr id="81923" name="Action Button: Back or Previous 2">
            <a:hlinkClick r:id="rId4" action="ppaction://hlinksldjump" highlightClick="1"/>
          </p:cNvPr>
          <p:cNvSpPr>
            <a:spLocks noChangeArrowheads="1"/>
          </p:cNvSpPr>
          <p:nvPr/>
        </p:nvSpPr>
        <p:spPr bwMode="auto">
          <a:xfrm>
            <a:off x="796925" y="5918200"/>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81924" name="TextBox 3"/>
          <p:cNvSpPr txBox="1">
            <a:spLocks noChangeArrowheads="1"/>
          </p:cNvSpPr>
          <p:nvPr/>
        </p:nvSpPr>
        <p:spPr bwMode="auto">
          <a:xfrm>
            <a:off x="419100" y="54102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81925" name="Action Button: Forward or Next 2">
            <a:hlinkClick r:id="rId4" action="ppaction://hlinksldjump" highlightClick="1"/>
          </p:cNvPr>
          <p:cNvSpPr>
            <a:spLocks noChangeArrowheads="1"/>
          </p:cNvSpPr>
          <p:nvPr/>
        </p:nvSpPr>
        <p:spPr bwMode="auto">
          <a:xfrm>
            <a:off x="7662863" y="5884863"/>
            <a:ext cx="509587" cy="566737"/>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81926" name="TextBox 30"/>
          <p:cNvSpPr txBox="1">
            <a:spLocks noChangeArrowheads="1"/>
          </p:cNvSpPr>
          <p:nvPr/>
        </p:nvSpPr>
        <p:spPr bwMode="auto">
          <a:xfrm>
            <a:off x="7221538" y="5407025"/>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ChangeArrowheads="1"/>
          </p:cNvSpPr>
          <p:nvPr/>
        </p:nvSpPr>
        <p:spPr bwMode="auto">
          <a:xfrm>
            <a:off x="1720850" y="609600"/>
            <a:ext cx="6423025" cy="371475"/>
          </a:xfrm>
          <a:prstGeom prst="rect">
            <a:avLst/>
          </a:prstGeom>
          <a:solidFill>
            <a:schemeClr val="tx1"/>
          </a:solidFill>
          <a:ln w="9525" algn="ctr">
            <a:solidFill>
              <a:schemeClr val="tx1"/>
            </a:solidFill>
            <a:miter lim="800000"/>
            <a:headEnd/>
            <a:tailEnd/>
          </a:ln>
        </p:spPr>
        <p:txBody>
          <a:bodyPr wrap="none" anchor="ctr"/>
          <a:lstStyle/>
          <a:p>
            <a:pPr algn="ctr" eaLnBrk="0" hangingPunct="0"/>
            <a:endParaRPr lang="en-US" sz="2000" b="0">
              <a:solidFill>
                <a:schemeClr val="tx2"/>
              </a:solidFill>
            </a:endParaRPr>
          </a:p>
        </p:txBody>
      </p:sp>
      <p:sp>
        <p:nvSpPr>
          <p:cNvPr id="82947" name="Text Box 2"/>
          <p:cNvSpPr txBox="1">
            <a:spLocks noChangeArrowheads="1"/>
          </p:cNvSpPr>
          <p:nvPr/>
        </p:nvSpPr>
        <p:spPr bwMode="auto">
          <a:xfrm>
            <a:off x="554038" y="2579688"/>
            <a:ext cx="2286000" cy="1616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spcBef>
                <a:spcPct val="50000"/>
              </a:spcBef>
            </a:pPr>
            <a:r>
              <a:rPr lang="en-US" sz="900" u="sng"/>
              <a:t>Reports</a:t>
            </a:r>
          </a:p>
          <a:p>
            <a:pPr eaLnBrk="1" hangingPunct="1"/>
            <a:r>
              <a:rPr lang="en-US" sz="900" b="0"/>
              <a:t>POB report from turn1 hwr</a:t>
            </a:r>
          </a:p>
          <a:p>
            <a:pPr eaLnBrk="1" hangingPunct="1">
              <a:spcBef>
                <a:spcPct val="50000"/>
              </a:spcBef>
            </a:pPr>
            <a:r>
              <a:rPr lang="en-US" sz="900" u="sng"/>
              <a:t>Project</a:t>
            </a:r>
          </a:p>
          <a:p>
            <a:pPr eaLnBrk="1" hangingPunct="1">
              <a:spcBef>
                <a:spcPct val="50000"/>
              </a:spcBef>
            </a:pPr>
            <a:r>
              <a:rPr lang="en-US" sz="900" b="0"/>
              <a:t>Revised project plan/scope changes </a:t>
            </a:r>
          </a:p>
          <a:p>
            <a:pPr eaLnBrk="1" hangingPunct="1">
              <a:spcBef>
                <a:spcPct val="50000"/>
              </a:spcBef>
            </a:pPr>
            <a:r>
              <a:rPr lang="en-US" sz="900" u="sng"/>
              <a:t>DFX Inputs</a:t>
            </a:r>
          </a:p>
          <a:p>
            <a:pPr eaLnBrk="1" hangingPunct="1"/>
            <a:r>
              <a:rPr lang="en-US" sz="900" b="0"/>
              <a:t>Revised DTC Targets</a:t>
            </a:r>
          </a:p>
          <a:p>
            <a:pPr eaLnBrk="1" hangingPunct="1">
              <a:spcBef>
                <a:spcPct val="50000"/>
              </a:spcBef>
            </a:pPr>
            <a:r>
              <a:rPr lang="en-US" sz="900" u="sng"/>
              <a:t>Requirements</a:t>
            </a:r>
          </a:p>
          <a:p>
            <a:pPr eaLnBrk="1" hangingPunct="1"/>
            <a:r>
              <a:rPr lang="en-US" sz="900" b="0"/>
              <a:t>EMCP7</a:t>
            </a:r>
          </a:p>
          <a:p>
            <a:pPr eaLnBrk="1" hangingPunct="1"/>
            <a:r>
              <a:rPr lang="en-US" sz="900" b="0"/>
              <a:t>Latest AW, TW</a:t>
            </a:r>
          </a:p>
        </p:txBody>
      </p:sp>
      <p:sp>
        <p:nvSpPr>
          <p:cNvPr id="82948" name="Rectangle 3"/>
          <p:cNvSpPr>
            <a:spLocks noChangeArrowheads="1"/>
          </p:cNvSpPr>
          <p:nvPr/>
        </p:nvSpPr>
        <p:spPr bwMode="auto">
          <a:xfrm>
            <a:off x="1676400" y="457200"/>
            <a:ext cx="6400800" cy="457200"/>
          </a:xfrm>
          <a:prstGeom prst="rect">
            <a:avLst/>
          </a:prstGeom>
          <a:solidFill>
            <a:srgbClr val="F09010"/>
          </a:solidFill>
          <a:ln w="9525" algn="ctr">
            <a:solidFill>
              <a:schemeClr val="tx1"/>
            </a:solidFill>
            <a:miter lim="800000"/>
            <a:headEnd/>
            <a:tailEnd/>
          </a:ln>
        </p:spPr>
        <p:txBody>
          <a:bodyPr wrap="none" anchor="ctr"/>
          <a:lstStyle/>
          <a:p>
            <a:pPr algn="ctr" eaLnBrk="0" hangingPunct="0"/>
            <a:r>
              <a:rPr lang="en-US" sz="2000" b="0" dirty="0">
                <a:solidFill>
                  <a:schemeClr val="tx2"/>
                </a:solidFill>
              </a:rPr>
              <a:t>Certification Phase – Production Hardware </a:t>
            </a:r>
            <a:r>
              <a:rPr lang="en-US" sz="2000" b="0" dirty="0" smtClean="0">
                <a:solidFill>
                  <a:schemeClr val="tx2"/>
                </a:solidFill>
              </a:rPr>
              <a:t>Build </a:t>
            </a:r>
            <a:r>
              <a:rPr lang="en-US" sz="1400" b="0" dirty="0" smtClean="0">
                <a:solidFill>
                  <a:schemeClr val="tx2"/>
                </a:solidFill>
              </a:rPr>
              <a:t>WP48 </a:t>
            </a:r>
            <a:endParaRPr lang="en-US" sz="2000" b="0" dirty="0">
              <a:solidFill>
                <a:schemeClr val="tx2"/>
              </a:solidFill>
            </a:endParaRPr>
          </a:p>
        </p:txBody>
      </p:sp>
      <p:sp>
        <p:nvSpPr>
          <p:cNvPr id="82949" name="Line 5"/>
          <p:cNvSpPr>
            <a:spLocks noChangeShapeType="1"/>
          </p:cNvSpPr>
          <p:nvPr/>
        </p:nvSpPr>
        <p:spPr bwMode="auto">
          <a:xfrm>
            <a:off x="533400" y="23495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0" name="Line 6"/>
          <p:cNvSpPr>
            <a:spLocks noChangeShapeType="1"/>
          </p:cNvSpPr>
          <p:nvPr/>
        </p:nvSpPr>
        <p:spPr bwMode="auto">
          <a:xfrm>
            <a:off x="533400" y="4448175"/>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1" name="Rectangle 7"/>
          <p:cNvSpPr>
            <a:spLocks noChangeArrowheads="1"/>
          </p:cNvSpPr>
          <p:nvPr/>
        </p:nvSpPr>
        <p:spPr bwMode="auto">
          <a:xfrm>
            <a:off x="2667000" y="2057400"/>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r>
              <a:rPr lang="en-US" sz="900" u="sng"/>
              <a:t>Production</a:t>
            </a:r>
          </a:p>
          <a:p>
            <a:r>
              <a:rPr lang="en-US" sz="900" b="0">
                <a:solidFill>
                  <a:srgbClr val="000000"/>
                </a:solidFill>
              </a:rPr>
              <a:t>Liaison with CEM (240)</a:t>
            </a:r>
          </a:p>
          <a:p>
            <a:r>
              <a:rPr lang="en-US" sz="900" b="0">
                <a:solidFill>
                  <a:srgbClr val="000000"/>
                </a:solidFill>
              </a:rPr>
              <a:t>Develop plan for production (120)</a:t>
            </a:r>
          </a:p>
          <a:p>
            <a:r>
              <a:rPr lang="en-US" sz="900" b="0">
                <a:solidFill>
                  <a:srgbClr val="000000"/>
                </a:solidFill>
              </a:rPr>
              <a:t>Develop plan for sustaining engineering (40)</a:t>
            </a:r>
          </a:p>
          <a:p>
            <a:r>
              <a:rPr lang="en-US" sz="900" u="sng"/>
              <a:t>Reviews </a:t>
            </a:r>
          </a:p>
          <a:p>
            <a:r>
              <a:rPr lang="en-US" sz="900" b="0">
                <a:solidFill>
                  <a:srgbClr val="000000"/>
                </a:solidFill>
              </a:rPr>
              <a:t>Review DTC targets versus plan/actuals (16)</a:t>
            </a:r>
          </a:p>
          <a:p>
            <a:r>
              <a:rPr lang="en-US" sz="900" b="0">
                <a:solidFill>
                  <a:srgbClr val="000000"/>
                </a:solidFill>
              </a:rPr>
              <a:t>Support MRB (120)</a:t>
            </a:r>
          </a:p>
          <a:p>
            <a:r>
              <a:rPr lang="en-US" sz="900" u="sng"/>
              <a:t>Plans</a:t>
            </a:r>
          </a:p>
          <a:p>
            <a:r>
              <a:rPr lang="en-US" sz="900" b="0">
                <a:solidFill>
                  <a:srgbClr val="000000"/>
                </a:solidFill>
              </a:rPr>
              <a:t>Update EMCP8 (16)</a:t>
            </a:r>
          </a:p>
        </p:txBody>
      </p:sp>
      <p:sp>
        <p:nvSpPr>
          <p:cNvPr id="82952" name="Line 8"/>
          <p:cNvSpPr>
            <a:spLocks noChangeShapeType="1"/>
          </p:cNvSpPr>
          <p:nvPr/>
        </p:nvSpPr>
        <p:spPr bwMode="auto">
          <a:xfrm flipV="1">
            <a:off x="2133600" y="3352800"/>
            <a:ext cx="533400" cy="11001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3" name="Line 11"/>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4" name="Line 12"/>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5" name="Line 13"/>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6" name="Line 14"/>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7" name="Line 15"/>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8" name="Line 17"/>
          <p:cNvSpPr>
            <a:spLocks noChangeShapeType="1"/>
          </p:cNvSpPr>
          <p:nvPr/>
        </p:nvSpPr>
        <p:spPr bwMode="auto">
          <a:xfrm flipH="1">
            <a:off x="533400" y="2349500"/>
            <a:ext cx="0" cy="2098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9" name="Line 18"/>
          <p:cNvSpPr>
            <a:spLocks noChangeShapeType="1"/>
          </p:cNvSpPr>
          <p:nvPr/>
        </p:nvSpPr>
        <p:spPr bwMode="auto">
          <a:xfrm>
            <a:off x="2209800" y="2349500"/>
            <a:ext cx="457200" cy="1003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60" name="Rectangle 19"/>
          <p:cNvSpPr>
            <a:spLocks noChangeArrowheads="1"/>
          </p:cNvSpPr>
          <p:nvPr/>
        </p:nvSpPr>
        <p:spPr bwMode="auto">
          <a:xfrm>
            <a:off x="6248400" y="1447800"/>
            <a:ext cx="14478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61" name="Rectangle 20"/>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82962" name="Rectangle 21"/>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82963" name="Text Box 22"/>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Inputs</a:t>
            </a:r>
          </a:p>
        </p:txBody>
      </p:sp>
      <p:sp>
        <p:nvSpPr>
          <p:cNvPr id="82964" name="Text Box 23"/>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Tasks / ETC</a:t>
            </a:r>
          </a:p>
        </p:txBody>
      </p:sp>
      <p:sp>
        <p:nvSpPr>
          <p:cNvPr id="82965" name="Text Box 24"/>
          <p:cNvSpPr txBox="1">
            <a:spLocks noChangeArrowheads="1"/>
          </p:cNvSpPr>
          <p:nvPr/>
        </p:nvSpPr>
        <p:spPr bwMode="auto">
          <a:xfrm>
            <a:off x="6248400" y="1447800"/>
            <a:ext cx="1441450" cy="366713"/>
          </a:xfrm>
          <a:prstGeom prst="rect">
            <a:avLst/>
          </a:prstGeom>
          <a:solidFill>
            <a:srgbClr val="F0901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b="0"/>
              <a:t>Deliverables</a:t>
            </a:r>
          </a:p>
        </p:txBody>
      </p:sp>
      <p:sp>
        <p:nvSpPr>
          <p:cNvPr id="82966" name="Text Box 25"/>
          <p:cNvSpPr txBox="1">
            <a:spLocks noChangeArrowheads="1"/>
          </p:cNvSpPr>
          <p:nvPr/>
        </p:nvSpPr>
        <p:spPr bwMode="auto">
          <a:xfrm>
            <a:off x="3124200" y="5181600"/>
            <a:ext cx="2286000" cy="10144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200" dirty="0"/>
              <a:t>Resources (</a:t>
            </a:r>
            <a:r>
              <a:rPr lang="en-US" sz="1200" dirty="0" err="1"/>
              <a:t>hrs</a:t>
            </a:r>
            <a:r>
              <a:rPr lang="en-US" sz="1200" dirty="0"/>
              <a:t>)</a:t>
            </a:r>
          </a:p>
          <a:p>
            <a:pPr eaLnBrk="1" hangingPunct="1">
              <a:buFontTx/>
              <a:buChar char="-"/>
            </a:pPr>
            <a:r>
              <a:rPr lang="en-US" sz="1200" b="0" dirty="0"/>
              <a:t>Operations Lead (24)</a:t>
            </a:r>
          </a:p>
          <a:p>
            <a:pPr eaLnBrk="1" hangingPunct="1">
              <a:buFontTx/>
              <a:buChar char="-"/>
            </a:pPr>
            <a:r>
              <a:rPr lang="en-US" sz="1200" b="0" dirty="0"/>
              <a:t>Prod/</a:t>
            </a:r>
            <a:r>
              <a:rPr lang="en-US" sz="1200" b="0" dirty="0" err="1"/>
              <a:t>Proc</a:t>
            </a:r>
            <a:r>
              <a:rPr lang="en-US" sz="1200" b="0" dirty="0"/>
              <a:t> Engineering (512)</a:t>
            </a:r>
          </a:p>
          <a:p>
            <a:pPr eaLnBrk="1" hangingPunct="1">
              <a:buFontTx/>
              <a:buChar char="-"/>
            </a:pPr>
            <a:r>
              <a:rPr lang="en-US" sz="1200" b="0" dirty="0"/>
              <a:t>Supply Chain (16) </a:t>
            </a:r>
            <a:br>
              <a:rPr lang="en-US" sz="1200" b="0" dirty="0"/>
            </a:br>
            <a:r>
              <a:rPr lang="en-US" sz="1200" b="0" dirty="0"/>
              <a:t>-552 hours total</a:t>
            </a:r>
          </a:p>
        </p:txBody>
      </p:sp>
      <p:sp>
        <p:nvSpPr>
          <p:cNvPr id="82967" name="Rectangle 27"/>
          <p:cNvSpPr>
            <a:spLocks noChangeArrowheads="1"/>
          </p:cNvSpPr>
          <p:nvPr/>
        </p:nvSpPr>
        <p:spPr bwMode="auto">
          <a:xfrm>
            <a:off x="5791200" y="3070225"/>
            <a:ext cx="2640013"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buFontTx/>
              <a:buAutoNum type="arabicPeriod"/>
            </a:pPr>
            <a:r>
              <a:rPr lang="en-US" sz="900" b="0">
                <a:cs typeface="Times New Roman" pitchFamily="18" charset="0"/>
              </a:rPr>
              <a:t>Successful transition of design to production</a:t>
            </a:r>
          </a:p>
          <a:p>
            <a:pPr eaLnBrk="0" hangingPunct="0">
              <a:buFontTx/>
              <a:buAutoNum type="arabicPeriod"/>
            </a:pPr>
            <a:r>
              <a:rPr lang="en-US" sz="900" b="0">
                <a:cs typeface="Times New Roman" pitchFamily="18" charset="0"/>
              </a:rPr>
              <a:t>Product engineers are trained</a:t>
            </a:r>
          </a:p>
          <a:p>
            <a:pPr eaLnBrk="0" hangingPunct="0">
              <a:buFontTx/>
              <a:buAutoNum type="arabicPeriod"/>
            </a:pPr>
            <a:r>
              <a:rPr lang="en-US" sz="900" b="0">
                <a:cs typeface="Times New Roman" pitchFamily="18" charset="0"/>
              </a:rPr>
              <a:t>Documentation to support build/test - released</a:t>
            </a:r>
          </a:p>
          <a:p>
            <a:pPr eaLnBrk="0" hangingPunct="0">
              <a:buFontTx/>
              <a:buAutoNum type="arabicPeriod"/>
            </a:pPr>
            <a:r>
              <a:rPr lang="en-US" sz="900" b="0">
                <a:cs typeface="Times New Roman" pitchFamily="18" charset="0"/>
              </a:rPr>
              <a:t>Updated AW, TW if required MFG </a:t>
            </a:r>
            <a:endParaRPr lang="en-US" sz="900" b="0"/>
          </a:p>
          <a:p>
            <a:pPr eaLnBrk="0" hangingPunct="0">
              <a:buFontTx/>
              <a:buAutoNum type="arabicPeriod"/>
            </a:pPr>
            <a:r>
              <a:rPr lang="en-US" sz="900" b="0">
                <a:cs typeface="Times New Roman" pitchFamily="18" charset="0"/>
              </a:rPr>
              <a:t>EMCP8</a:t>
            </a:r>
            <a:endParaRPr lang="en-US" sz="900" b="0"/>
          </a:p>
        </p:txBody>
      </p:sp>
      <p:sp>
        <p:nvSpPr>
          <p:cNvPr id="82968" name="Action Button: Back or Previous 22">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82969" name="TextBox 24"/>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82970" name="Action Button: Forward or Next 25">
            <a:hlinkClick r:id="rId3" action="ppaction://hlinksldjump" highlightClick="1"/>
          </p:cNvPr>
          <p:cNvSpPr>
            <a:spLocks noChangeArrowheads="1"/>
          </p:cNvSpPr>
          <p:nvPr/>
        </p:nvSpPr>
        <p:spPr bwMode="auto">
          <a:xfrm>
            <a:off x="7400925"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82971" name="TextBox 26"/>
          <p:cNvSpPr txBox="1">
            <a:spLocks noChangeArrowheads="1"/>
          </p:cNvSpPr>
          <p:nvPr/>
        </p:nvSpPr>
        <p:spPr bwMode="auto">
          <a:xfrm>
            <a:off x="6959600"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29" name="TextBox 2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ctrTitle"/>
          </p:nvPr>
        </p:nvSpPr>
        <p:spPr>
          <a:blipFill dpi="0" rotWithShape="1">
            <a:blip r:embed="rId3"/>
            <a:srcRect/>
            <a:tile tx="0" ty="0" sx="100000" sy="100000" flip="none" algn="tl"/>
          </a:blipFill>
        </p:spPr>
        <p:txBody>
          <a:bodyPr/>
          <a:lstStyle/>
          <a:p>
            <a:r>
              <a:rPr lang="en-US" sz="3200" dirty="0" smtClean="0"/>
              <a:t>Product Maturation/EIS and Sustainment Work Packages</a:t>
            </a:r>
            <a:endParaRPr lang="en-US" sz="3200" b="1" dirty="0" smtClean="0"/>
          </a:p>
        </p:txBody>
      </p:sp>
      <p:sp>
        <p:nvSpPr>
          <p:cNvPr id="81923" name="Action Button: Back or Previous 2">
            <a:hlinkClick r:id="rId4" action="ppaction://hlinksldjump" highlightClick="1"/>
          </p:cNvPr>
          <p:cNvSpPr>
            <a:spLocks noChangeArrowheads="1"/>
          </p:cNvSpPr>
          <p:nvPr/>
        </p:nvSpPr>
        <p:spPr bwMode="auto">
          <a:xfrm>
            <a:off x="796925" y="5918200"/>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81924" name="TextBox 3"/>
          <p:cNvSpPr txBox="1">
            <a:spLocks noChangeArrowheads="1"/>
          </p:cNvSpPr>
          <p:nvPr/>
        </p:nvSpPr>
        <p:spPr bwMode="auto">
          <a:xfrm>
            <a:off x="419100" y="54102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81925" name="Action Button: Forward or Next 2">
            <a:hlinkClick r:id="rId4" action="ppaction://hlinksldjump" highlightClick="1"/>
          </p:cNvPr>
          <p:cNvSpPr>
            <a:spLocks noChangeArrowheads="1"/>
          </p:cNvSpPr>
          <p:nvPr/>
        </p:nvSpPr>
        <p:spPr bwMode="auto">
          <a:xfrm>
            <a:off x="7662863" y="5884863"/>
            <a:ext cx="509587" cy="566737"/>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81926" name="TextBox 30"/>
          <p:cNvSpPr txBox="1">
            <a:spLocks noChangeArrowheads="1"/>
          </p:cNvSpPr>
          <p:nvPr/>
        </p:nvSpPr>
        <p:spPr bwMode="auto">
          <a:xfrm>
            <a:off x="7221538" y="5407025"/>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6012284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5"/>
          <p:cNvSpPr txBox="1">
            <a:spLocks noChangeArrowheads="1"/>
          </p:cNvSpPr>
          <p:nvPr/>
        </p:nvSpPr>
        <p:spPr bwMode="auto">
          <a:xfrm>
            <a:off x="5805488" y="2305050"/>
            <a:ext cx="2432050" cy="1200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buFont typeface="Arial" pitchFamily="34" charset="0"/>
              <a:buAutoNum type="arabicPeriod"/>
            </a:pPr>
            <a:r>
              <a:rPr lang="en-US" sz="900" b="0"/>
              <a:t>Generate Incident Database</a:t>
            </a:r>
          </a:p>
          <a:p>
            <a:pPr eaLnBrk="1" hangingPunct="1">
              <a:buFont typeface="Arial" pitchFamily="34" charset="0"/>
              <a:buAutoNum type="arabicPeriod"/>
            </a:pPr>
            <a:r>
              <a:rPr lang="en-US" sz="900" b="0"/>
              <a:t>Generate parametric data summary</a:t>
            </a:r>
          </a:p>
          <a:p>
            <a:pPr eaLnBrk="1" hangingPunct="1">
              <a:buFont typeface="Arial" pitchFamily="34" charset="0"/>
              <a:buAutoNum type="arabicPeriod"/>
            </a:pPr>
            <a:r>
              <a:rPr lang="en-US" sz="900" b="0"/>
              <a:t>Lead weekly Manufacturing-Design meeting ‘Product Yield Top Concerns’</a:t>
            </a:r>
          </a:p>
          <a:p>
            <a:pPr eaLnBrk="1" hangingPunct="1">
              <a:buFont typeface="Arial" pitchFamily="34" charset="0"/>
              <a:buAutoNum type="arabicPeriod"/>
            </a:pPr>
            <a:r>
              <a:rPr lang="en-US" sz="900" b="0"/>
              <a:t>Conduct Monthly Manufacturing Review meeting with LRU team (FPY, NC, on Hold, cost, etc)</a:t>
            </a:r>
          </a:p>
          <a:p>
            <a:pPr eaLnBrk="1" hangingPunct="1">
              <a:buFont typeface="Arial" pitchFamily="34" charset="0"/>
              <a:buAutoNum type="arabicPeriod"/>
            </a:pPr>
            <a:r>
              <a:rPr lang="en-US" sz="900" b="0"/>
              <a:t>Update TW, AW as required</a:t>
            </a:r>
          </a:p>
        </p:txBody>
      </p:sp>
      <p:sp>
        <p:nvSpPr>
          <p:cNvPr id="18435" name="Rectangle 9"/>
          <p:cNvSpPr>
            <a:spLocks noChangeArrowheads="1"/>
          </p:cNvSpPr>
          <p:nvPr/>
        </p:nvSpPr>
        <p:spPr bwMode="auto">
          <a:xfrm>
            <a:off x="613064" y="550141"/>
            <a:ext cx="8039102" cy="4572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solidFill>
                <a:schemeClr val="tx2"/>
              </a:solidFill>
            </a:endParaRPr>
          </a:p>
        </p:txBody>
      </p:sp>
      <p:sp>
        <p:nvSpPr>
          <p:cNvPr id="18436" name="Text Box 2"/>
          <p:cNvSpPr txBox="1">
            <a:spLocks noChangeArrowheads="1"/>
          </p:cNvSpPr>
          <p:nvPr/>
        </p:nvSpPr>
        <p:spPr bwMode="auto">
          <a:xfrm>
            <a:off x="320675" y="2233613"/>
            <a:ext cx="2362200" cy="264072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spcBef>
                <a:spcPct val="20000"/>
              </a:spcBef>
            </a:pPr>
            <a:r>
              <a:rPr lang="en-US" sz="900" u="sng" dirty="0"/>
              <a:t>Manufacturing Data</a:t>
            </a:r>
          </a:p>
          <a:p>
            <a:pPr eaLnBrk="1" hangingPunct="1">
              <a:spcBef>
                <a:spcPct val="20000"/>
              </a:spcBef>
            </a:pPr>
            <a:r>
              <a:rPr lang="en-US" sz="900" b="0" dirty="0"/>
              <a:t>FPY (supply chain, CCA, Box)</a:t>
            </a:r>
          </a:p>
          <a:p>
            <a:pPr eaLnBrk="1" hangingPunct="1">
              <a:spcBef>
                <a:spcPct val="20000"/>
              </a:spcBef>
            </a:pPr>
            <a:r>
              <a:rPr lang="en-US" sz="900" b="0" dirty="0"/>
              <a:t>Product cost data</a:t>
            </a:r>
          </a:p>
          <a:p>
            <a:pPr eaLnBrk="1" hangingPunct="1">
              <a:spcBef>
                <a:spcPct val="20000"/>
              </a:spcBef>
            </a:pPr>
            <a:r>
              <a:rPr lang="en-US" sz="900" b="0" dirty="0"/>
              <a:t>NC history</a:t>
            </a:r>
          </a:p>
          <a:p>
            <a:pPr eaLnBrk="1" hangingPunct="1">
              <a:spcBef>
                <a:spcPct val="20000"/>
              </a:spcBef>
            </a:pPr>
            <a:r>
              <a:rPr lang="en-US" sz="900" b="0" dirty="0"/>
              <a:t>RURs</a:t>
            </a:r>
          </a:p>
          <a:p>
            <a:pPr eaLnBrk="1" hangingPunct="1">
              <a:spcBef>
                <a:spcPct val="20000"/>
              </a:spcBef>
            </a:pPr>
            <a:r>
              <a:rPr lang="en-US" sz="900" b="0" dirty="0"/>
              <a:t>Parametric ATP Data</a:t>
            </a:r>
          </a:p>
          <a:p>
            <a:pPr eaLnBrk="1" hangingPunct="1">
              <a:spcBef>
                <a:spcPct val="20000"/>
              </a:spcBef>
            </a:pPr>
            <a:r>
              <a:rPr lang="en-US" sz="900" b="0" dirty="0"/>
              <a:t>Supplier quality rating</a:t>
            </a:r>
          </a:p>
          <a:p>
            <a:pPr eaLnBrk="1" hangingPunct="1">
              <a:spcBef>
                <a:spcPct val="20000"/>
              </a:spcBef>
            </a:pPr>
            <a:r>
              <a:rPr lang="en-US" sz="900" b="0" dirty="0"/>
              <a:t>Supply chain sourcing strategies</a:t>
            </a:r>
          </a:p>
          <a:p>
            <a:pPr eaLnBrk="1" hangingPunct="1">
              <a:spcBef>
                <a:spcPct val="20000"/>
              </a:spcBef>
            </a:pPr>
            <a:r>
              <a:rPr lang="en-US" sz="900" u="sng" dirty="0" smtClean="0"/>
              <a:t>Program/Design </a:t>
            </a:r>
            <a:r>
              <a:rPr lang="en-US" sz="900" u="sng" dirty="0"/>
              <a:t>Data</a:t>
            </a:r>
          </a:p>
          <a:p>
            <a:pPr eaLnBrk="1" hangingPunct="1">
              <a:spcBef>
                <a:spcPct val="20000"/>
              </a:spcBef>
            </a:pPr>
            <a:r>
              <a:rPr lang="en-US" sz="900" b="0" dirty="0"/>
              <a:t>Customer demands (design change, new features, </a:t>
            </a:r>
            <a:r>
              <a:rPr lang="en-US" sz="900" b="0" dirty="0" err="1"/>
              <a:t>etc</a:t>
            </a:r>
            <a:r>
              <a:rPr lang="en-US" sz="900" b="0" dirty="0"/>
              <a:t>)</a:t>
            </a:r>
          </a:p>
          <a:p>
            <a:pPr eaLnBrk="1" hangingPunct="1">
              <a:spcBef>
                <a:spcPct val="20000"/>
              </a:spcBef>
            </a:pPr>
            <a:r>
              <a:rPr lang="en-US" sz="900" b="0" dirty="0"/>
              <a:t>Obsolescence Status, Errata</a:t>
            </a:r>
          </a:p>
          <a:p>
            <a:pPr eaLnBrk="1" hangingPunct="1">
              <a:spcBef>
                <a:spcPct val="20000"/>
              </a:spcBef>
            </a:pPr>
            <a:r>
              <a:rPr lang="en-US" sz="900" b="0" dirty="0"/>
              <a:t>Fielded MTBUR, DMC</a:t>
            </a:r>
          </a:p>
          <a:p>
            <a:pPr eaLnBrk="1" hangingPunct="1">
              <a:spcBef>
                <a:spcPct val="20000"/>
              </a:spcBef>
            </a:pPr>
            <a:endParaRPr lang="en-US" sz="900" b="0" dirty="0"/>
          </a:p>
          <a:p>
            <a:endParaRPr lang="en-US" sz="900" u="sng" dirty="0"/>
          </a:p>
          <a:p>
            <a:endParaRPr lang="en-US" sz="900" b="0" dirty="0"/>
          </a:p>
        </p:txBody>
      </p:sp>
      <p:sp>
        <p:nvSpPr>
          <p:cNvPr id="18437" name="Rectangle 3"/>
          <p:cNvSpPr>
            <a:spLocks noChangeArrowheads="1"/>
          </p:cNvSpPr>
          <p:nvPr/>
        </p:nvSpPr>
        <p:spPr bwMode="auto">
          <a:xfrm>
            <a:off x="6248400" y="1447800"/>
            <a:ext cx="1447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18438" name="Rectangle 4"/>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18439" name="Rectangle 5"/>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18440"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t>Inputs</a:t>
            </a:r>
          </a:p>
        </p:txBody>
      </p:sp>
      <p:sp>
        <p:nvSpPr>
          <p:cNvPr id="18441"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t>Tasks / ETC</a:t>
            </a:r>
          </a:p>
        </p:txBody>
      </p:sp>
      <p:sp>
        <p:nvSpPr>
          <p:cNvPr id="18442" name="Text Box 8"/>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t>Deliverables</a:t>
            </a:r>
          </a:p>
        </p:txBody>
      </p:sp>
      <p:sp>
        <p:nvSpPr>
          <p:cNvPr id="18443" name="Rectangle 9"/>
          <p:cNvSpPr>
            <a:spLocks noChangeArrowheads="1"/>
          </p:cNvSpPr>
          <p:nvPr/>
        </p:nvSpPr>
        <p:spPr bwMode="auto">
          <a:xfrm>
            <a:off x="491837" y="457200"/>
            <a:ext cx="8077200" cy="457200"/>
          </a:xfrm>
          <a:prstGeom prst="rect">
            <a:avLst/>
          </a:prstGeom>
          <a:solidFill>
            <a:srgbClr val="F09010"/>
          </a:solidFill>
          <a:ln w="9525" algn="ctr">
            <a:solidFill>
              <a:schemeClr val="tx1"/>
            </a:solidFill>
            <a:miter lim="800000"/>
            <a:headEnd/>
            <a:tailEnd/>
          </a:ln>
        </p:spPr>
        <p:txBody>
          <a:bodyPr wrap="none" anchor="ctr"/>
          <a:lstStyle/>
          <a:p>
            <a:pPr algn="ctr"/>
            <a:r>
              <a:rPr lang="en-US" sz="2000" b="0" dirty="0">
                <a:solidFill>
                  <a:schemeClr val="tx2"/>
                </a:solidFill>
              </a:rPr>
              <a:t>Manufacturing Engineering – Product Maturation/EIS (FPY &gt; 92</a:t>
            </a:r>
            <a:r>
              <a:rPr lang="en-US" sz="2000" b="0" dirty="0" smtClean="0">
                <a:solidFill>
                  <a:schemeClr val="tx2"/>
                </a:solidFill>
              </a:rPr>
              <a:t>%) </a:t>
            </a:r>
            <a:r>
              <a:rPr lang="en-US" sz="1400" b="0" dirty="0" smtClean="0">
                <a:solidFill>
                  <a:schemeClr val="tx2"/>
                </a:solidFill>
              </a:rPr>
              <a:t>WP50</a:t>
            </a:r>
            <a:endParaRPr lang="en-US" sz="2000" b="0" dirty="0">
              <a:solidFill>
                <a:schemeClr val="tx2"/>
              </a:solidFill>
            </a:endParaRPr>
          </a:p>
        </p:txBody>
      </p:sp>
      <p:sp>
        <p:nvSpPr>
          <p:cNvPr id="18444" name="Line 11"/>
          <p:cNvSpPr>
            <a:spLocks noChangeShapeType="1"/>
          </p:cNvSpPr>
          <p:nvPr/>
        </p:nvSpPr>
        <p:spPr bwMode="auto">
          <a:xfrm>
            <a:off x="293688" y="2209800"/>
            <a:ext cx="1916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5" name="Rectangle 12"/>
          <p:cNvSpPr>
            <a:spLocks noChangeArrowheads="1"/>
          </p:cNvSpPr>
          <p:nvPr/>
        </p:nvSpPr>
        <p:spPr bwMode="auto">
          <a:xfrm>
            <a:off x="2667000" y="2057400"/>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endParaRPr lang="en-US" sz="900" u="sng" dirty="0"/>
          </a:p>
          <a:p>
            <a:r>
              <a:rPr lang="en-US" sz="900" u="sng" dirty="0"/>
              <a:t>Support Tasks</a:t>
            </a:r>
          </a:p>
          <a:p>
            <a:r>
              <a:rPr lang="en-US" sz="900" b="0" dirty="0"/>
              <a:t>Develop Plan for Every Part (P4EP)</a:t>
            </a:r>
          </a:p>
          <a:p>
            <a:r>
              <a:rPr lang="en-US" sz="900" b="0" dirty="0"/>
              <a:t>CRB support</a:t>
            </a:r>
          </a:p>
          <a:p>
            <a:r>
              <a:rPr lang="en-US" sz="900" b="0" dirty="0"/>
              <a:t>Supplier performance review meetings</a:t>
            </a:r>
          </a:p>
          <a:p>
            <a:r>
              <a:rPr lang="en-US" sz="900" b="0" dirty="0"/>
              <a:t>Support RCCAs as required</a:t>
            </a:r>
          </a:p>
          <a:p>
            <a:r>
              <a:rPr lang="en-US" sz="900" b="0" dirty="0"/>
              <a:t>Create and Maintain problem reports</a:t>
            </a:r>
          </a:p>
          <a:p>
            <a:endParaRPr lang="en-US" sz="900" u="sng" dirty="0" smtClean="0"/>
          </a:p>
          <a:p>
            <a:r>
              <a:rPr lang="en-US" sz="900" u="sng" dirty="0" smtClean="0"/>
              <a:t>Process </a:t>
            </a:r>
            <a:r>
              <a:rPr lang="en-US" sz="900" u="sng" dirty="0"/>
              <a:t>Data</a:t>
            </a:r>
          </a:p>
          <a:p>
            <a:r>
              <a:rPr lang="en-US" sz="900" b="0" dirty="0"/>
              <a:t>Process parametric data from CCA and Box ATP</a:t>
            </a:r>
          </a:p>
          <a:p>
            <a:r>
              <a:rPr lang="en-US" sz="900" b="0" dirty="0"/>
              <a:t>Lead test equipment maintenance and upgrade </a:t>
            </a:r>
            <a:r>
              <a:rPr lang="en-US" sz="900" b="0" dirty="0" smtClean="0"/>
              <a:t>activities</a:t>
            </a:r>
            <a:endParaRPr lang="en-US" sz="900" b="0" dirty="0"/>
          </a:p>
          <a:p>
            <a:endParaRPr lang="en-US" sz="900" b="0" dirty="0"/>
          </a:p>
          <a:p>
            <a:endParaRPr lang="en-US" sz="900" b="0" dirty="0"/>
          </a:p>
          <a:p>
            <a:endParaRPr lang="en-US" sz="900" b="0" dirty="0"/>
          </a:p>
          <a:p>
            <a:endParaRPr lang="en-US" sz="900" b="0" dirty="0"/>
          </a:p>
          <a:p>
            <a:endParaRPr lang="en-US" sz="900" b="0" dirty="0"/>
          </a:p>
          <a:p>
            <a:endParaRPr lang="en-US" sz="900" b="0" dirty="0"/>
          </a:p>
          <a:p>
            <a:endParaRPr lang="en-US" sz="900" b="0" dirty="0"/>
          </a:p>
          <a:p>
            <a:endParaRPr lang="en-US" sz="900" b="0" dirty="0"/>
          </a:p>
          <a:p>
            <a:endParaRPr lang="en-US" sz="900" b="0" dirty="0"/>
          </a:p>
          <a:p>
            <a:endParaRPr lang="en-US" sz="900" b="0" dirty="0"/>
          </a:p>
        </p:txBody>
      </p:sp>
      <p:sp>
        <p:nvSpPr>
          <p:cNvPr id="18446" name="Line 14"/>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7" name="Line 15"/>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8" name="Line 16"/>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9" name="Line 17"/>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0" name="Line 18"/>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1" name="Line 20"/>
          <p:cNvSpPr>
            <a:spLocks noChangeShapeType="1"/>
          </p:cNvSpPr>
          <p:nvPr/>
        </p:nvSpPr>
        <p:spPr bwMode="auto">
          <a:xfrm>
            <a:off x="293688" y="2209800"/>
            <a:ext cx="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2" name="Line 21"/>
          <p:cNvSpPr>
            <a:spLocks noChangeShapeType="1"/>
          </p:cNvSpPr>
          <p:nvPr/>
        </p:nvSpPr>
        <p:spPr bwMode="auto">
          <a:xfrm>
            <a:off x="2209800" y="2209800"/>
            <a:ext cx="457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3" name="Line 22"/>
          <p:cNvSpPr>
            <a:spLocks noChangeShapeType="1"/>
          </p:cNvSpPr>
          <p:nvPr/>
        </p:nvSpPr>
        <p:spPr bwMode="auto">
          <a:xfrm>
            <a:off x="293688" y="4495800"/>
            <a:ext cx="1916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4" name="Line 24"/>
          <p:cNvSpPr>
            <a:spLocks noChangeShapeType="1"/>
          </p:cNvSpPr>
          <p:nvPr/>
        </p:nvSpPr>
        <p:spPr bwMode="auto">
          <a:xfrm flipV="1">
            <a:off x="2209800" y="3352800"/>
            <a:ext cx="457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5" name="Text Box 26"/>
          <p:cNvSpPr txBox="1">
            <a:spLocks noChangeArrowheads="1"/>
          </p:cNvSpPr>
          <p:nvPr/>
        </p:nvSpPr>
        <p:spPr bwMode="auto">
          <a:xfrm>
            <a:off x="3124200" y="5181600"/>
            <a:ext cx="2743200" cy="10160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sz="1200"/>
              <a:t>Resources (hrs)</a:t>
            </a:r>
          </a:p>
          <a:p>
            <a:pPr eaLnBrk="1" hangingPunct="1">
              <a:buFontTx/>
              <a:buChar char="-"/>
            </a:pPr>
            <a:r>
              <a:rPr lang="en-US" sz="1200" b="0"/>
              <a:t>Product/Proc Eng (50%/25% LOE)</a:t>
            </a:r>
          </a:p>
          <a:p>
            <a:pPr eaLnBrk="1" hangingPunct="1">
              <a:buFontTx/>
              <a:buChar char="-"/>
            </a:pPr>
            <a:r>
              <a:rPr lang="en-US" sz="1200" b="0"/>
              <a:t>Supply Chain (25% LOE)</a:t>
            </a:r>
          </a:p>
          <a:p>
            <a:pPr eaLnBrk="1" hangingPunct="1">
              <a:buFontTx/>
              <a:buChar char="-"/>
            </a:pPr>
            <a:r>
              <a:rPr lang="en-US" sz="1200" b="0"/>
              <a:t>QE (5% LOE)</a:t>
            </a:r>
          </a:p>
          <a:p>
            <a:pPr eaLnBrk="1" hangingPunct="1"/>
            <a:endParaRPr lang="en-US" sz="1200" b="0"/>
          </a:p>
        </p:txBody>
      </p:sp>
      <p:sp>
        <p:nvSpPr>
          <p:cNvPr id="18456" name="Action Button: Back or Previous 22">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18457" name="TextBox 24"/>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sz="1200"/>
              <a:t>Return to summary page</a:t>
            </a:r>
          </a:p>
        </p:txBody>
      </p:sp>
      <p:sp>
        <p:nvSpPr>
          <p:cNvPr id="18458" name="Action Button: Forward or Next 25">
            <a:hlinkClick r:id="rId4" action="ppaction://hlinksldjump" highlightClick="1"/>
          </p:cNvPr>
          <p:cNvSpPr>
            <a:spLocks noChangeArrowheads="1"/>
          </p:cNvSpPr>
          <p:nvPr/>
        </p:nvSpPr>
        <p:spPr bwMode="auto">
          <a:xfrm>
            <a:off x="7442200"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18459" name="TextBox 26"/>
          <p:cNvSpPr txBox="1">
            <a:spLocks noChangeArrowheads="1"/>
          </p:cNvSpPr>
          <p:nvPr/>
        </p:nvSpPr>
        <p:spPr bwMode="auto">
          <a:xfrm>
            <a:off x="7000875"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sz="1200"/>
              <a:t>Return to swimlane</a:t>
            </a:r>
          </a:p>
        </p:txBody>
      </p:sp>
      <p:sp>
        <p:nvSpPr>
          <p:cNvPr id="29" name="TextBox 2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16314691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5"/>
          <p:cNvSpPr txBox="1">
            <a:spLocks noChangeArrowheads="1"/>
          </p:cNvSpPr>
          <p:nvPr/>
        </p:nvSpPr>
        <p:spPr bwMode="auto">
          <a:xfrm>
            <a:off x="5851525" y="2290763"/>
            <a:ext cx="2209800" cy="16144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buFont typeface="Arial" pitchFamily="34" charset="0"/>
              <a:buAutoNum type="arabicPeriod"/>
            </a:pPr>
            <a:r>
              <a:rPr lang="en-US" sz="900" b="0"/>
              <a:t>Maintain Incident Database</a:t>
            </a:r>
          </a:p>
          <a:p>
            <a:pPr eaLnBrk="1" hangingPunct="1">
              <a:buFont typeface="Arial" pitchFamily="34" charset="0"/>
              <a:buAutoNum type="arabicPeriod"/>
            </a:pPr>
            <a:r>
              <a:rPr lang="en-US" sz="900" b="0"/>
              <a:t>Maintain parametric data summary</a:t>
            </a:r>
          </a:p>
          <a:p>
            <a:pPr eaLnBrk="1" hangingPunct="1">
              <a:buFont typeface="Arial" pitchFamily="34" charset="0"/>
              <a:buAutoNum type="arabicPeriod"/>
            </a:pPr>
            <a:r>
              <a:rPr lang="en-US" sz="900" b="0"/>
              <a:t>Lead weekly Manufacturing-Design meeting ‘Product Yield Top Concerns’</a:t>
            </a:r>
          </a:p>
          <a:p>
            <a:pPr eaLnBrk="1" hangingPunct="1">
              <a:buFont typeface="Arial" pitchFamily="34" charset="0"/>
              <a:buAutoNum type="arabicPeriod"/>
            </a:pPr>
            <a:r>
              <a:rPr lang="en-US" sz="900" b="0"/>
              <a:t>Conduct Monthly Manufacturing Review meeting with LRU team (FPY, NC, on Hold, cost, etc)</a:t>
            </a:r>
          </a:p>
          <a:p>
            <a:pPr eaLnBrk="1" hangingPunct="1">
              <a:buFont typeface="Arial" pitchFamily="34" charset="0"/>
              <a:buAutoNum type="arabicPeriod"/>
            </a:pPr>
            <a:r>
              <a:rPr lang="en-US" sz="900" b="0"/>
              <a:t>Update TW, AW as required</a:t>
            </a:r>
          </a:p>
          <a:p>
            <a:pPr eaLnBrk="1" hangingPunct="1">
              <a:buFont typeface="Arial" pitchFamily="34" charset="0"/>
              <a:buAutoNum type="arabicPeriod"/>
            </a:pPr>
            <a:endParaRPr lang="en-US" sz="900" b="0"/>
          </a:p>
          <a:p>
            <a:pPr eaLnBrk="1" hangingPunct="1">
              <a:buFont typeface="Arial" pitchFamily="34" charset="0"/>
              <a:buAutoNum type="arabicPeriod"/>
            </a:pPr>
            <a:endParaRPr lang="en-US" sz="900" b="0"/>
          </a:p>
        </p:txBody>
      </p:sp>
      <p:sp>
        <p:nvSpPr>
          <p:cNvPr id="19459" name="Rectangle 9"/>
          <p:cNvSpPr>
            <a:spLocks noChangeArrowheads="1"/>
          </p:cNvSpPr>
          <p:nvPr/>
        </p:nvSpPr>
        <p:spPr bwMode="auto">
          <a:xfrm>
            <a:off x="1080655" y="544657"/>
            <a:ext cx="6858001" cy="457200"/>
          </a:xfrm>
          <a:prstGeom prst="rect">
            <a:avLst/>
          </a:prstGeom>
          <a:solidFill>
            <a:schemeClr val="tx1"/>
          </a:solidFill>
          <a:ln w="9525" algn="ctr">
            <a:solidFill>
              <a:schemeClr val="tx1"/>
            </a:solidFill>
            <a:miter lim="800000"/>
            <a:headEnd/>
            <a:tailEnd/>
          </a:ln>
        </p:spPr>
        <p:txBody>
          <a:bodyPr wrap="none" anchor="ctr"/>
          <a:lstStyle/>
          <a:p>
            <a:pPr algn="ctr"/>
            <a:endParaRPr lang="en-US" sz="2000" b="0">
              <a:solidFill>
                <a:schemeClr val="tx2"/>
              </a:solidFill>
            </a:endParaRPr>
          </a:p>
        </p:txBody>
      </p:sp>
      <p:sp>
        <p:nvSpPr>
          <p:cNvPr id="19460" name="Text Box 2"/>
          <p:cNvSpPr txBox="1">
            <a:spLocks noChangeArrowheads="1"/>
          </p:cNvSpPr>
          <p:nvPr/>
        </p:nvSpPr>
        <p:spPr bwMode="auto">
          <a:xfrm>
            <a:off x="320675" y="2249488"/>
            <a:ext cx="2362200" cy="247452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spcBef>
                <a:spcPct val="20000"/>
              </a:spcBef>
            </a:pPr>
            <a:r>
              <a:rPr lang="en-US" sz="900" u="sng" dirty="0"/>
              <a:t>Manufacturing Data</a:t>
            </a:r>
          </a:p>
          <a:p>
            <a:pPr eaLnBrk="1" hangingPunct="1">
              <a:spcBef>
                <a:spcPct val="20000"/>
              </a:spcBef>
            </a:pPr>
            <a:r>
              <a:rPr lang="en-US" sz="900" b="0" dirty="0"/>
              <a:t>FPY (supply chain, CCA, Box)</a:t>
            </a:r>
          </a:p>
          <a:p>
            <a:pPr eaLnBrk="1" hangingPunct="1">
              <a:spcBef>
                <a:spcPct val="20000"/>
              </a:spcBef>
            </a:pPr>
            <a:r>
              <a:rPr lang="en-US" sz="900" b="0" dirty="0"/>
              <a:t>Product cost data</a:t>
            </a:r>
          </a:p>
          <a:p>
            <a:pPr eaLnBrk="1" hangingPunct="1">
              <a:spcBef>
                <a:spcPct val="20000"/>
              </a:spcBef>
            </a:pPr>
            <a:r>
              <a:rPr lang="en-US" sz="900" b="0" dirty="0"/>
              <a:t>NC history</a:t>
            </a:r>
          </a:p>
          <a:p>
            <a:pPr eaLnBrk="1" hangingPunct="1">
              <a:spcBef>
                <a:spcPct val="20000"/>
              </a:spcBef>
            </a:pPr>
            <a:r>
              <a:rPr lang="en-US" sz="900" b="0" dirty="0"/>
              <a:t>RURs</a:t>
            </a:r>
          </a:p>
          <a:p>
            <a:pPr eaLnBrk="1" hangingPunct="1">
              <a:spcBef>
                <a:spcPct val="20000"/>
              </a:spcBef>
            </a:pPr>
            <a:r>
              <a:rPr lang="en-US" sz="900" b="0" dirty="0"/>
              <a:t>Parametric ATP Data</a:t>
            </a:r>
          </a:p>
          <a:p>
            <a:pPr eaLnBrk="1" hangingPunct="1">
              <a:spcBef>
                <a:spcPct val="20000"/>
              </a:spcBef>
            </a:pPr>
            <a:r>
              <a:rPr lang="en-US" sz="900" b="0" dirty="0"/>
              <a:t>Supplier quality rating</a:t>
            </a:r>
          </a:p>
          <a:p>
            <a:pPr eaLnBrk="1" hangingPunct="1">
              <a:spcBef>
                <a:spcPct val="20000"/>
              </a:spcBef>
            </a:pPr>
            <a:r>
              <a:rPr lang="en-US" sz="900" b="0" dirty="0"/>
              <a:t>Supply chain sourcing strategies</a:t>
            </a:r>
          </a:p>
          <a:p>
            <a:pPr eaLnBrk="1" hangingPunct="1">
              <a:spcBef>
                <a:spcPct val="20000"/>
              </a:spcBef>
            </a:pPr>
            <a:r>
              <a:rPr lang="en-US" sz="900" u="sng" dirty="0"/>
              <a:t>Program/Design Data</a:t>
            </a:r>
          </a:p>
          <a:p>
            <a:pPr eaLnBrk="1" hangingPunct="1">
              <a:spcBef>
                <a:spcPct val="20000"/>
              </a:spcBef>
            </a:pPr>
            <a:r>
              <a:rPr lang="en-US" sz="900" b="0" dirty="0"/>
              <a:t>Customer demands (design change, new features, </a:t>
            </a:r>
            <a:r>
              <a:rPr lang="en-US" sz="900" b="0" dirty="0" err="1"/>
              <a:t>etc</a:t>
            </a:r>
            <a:r>
              <a:rPr lang="en-US" sz="900" b="0" dirty="0"/>
              <a:t>)</a:t>
            </a:r>
          </a:p>
          <a:p>
            <a:pPr eaLnBrk="1" hangingPunct="1">
              <a:spcBef>
                <a:spcPct val="20000"/>
              </a:spcBef>
            </a:pPr>
            <a:r>
              <a:rPr lang="en-US" sz="900" b="0" dirty="0"/>
              <a:t>Obsolescence Status, Errata</a:t>
            </a:r>
          </a:p>
          <a:p>
            <a:pPr eaLnBrk="1" hangingPunct="1">
              <a:spcBef>
                <a:spcPct val="20000"/>
              </a:spcBef>
            </a:pPr>
            <a:r>
              <a:rPr lang="en-US" sz="900" b="0" dirty="0"/>
              <a:t>Fielded MTBUR, DMC</a:t>
            </a:r>
          </a:p>
          <a:p>
            <a:endParaRPr lang="en-US" sz="900" u="sng" dirty="0"/>
          </a:p>
          <a:p>
            <a:endParaRPr lang="en-US" sz="900" b="0" dirty="0"/>
          </a:p>
        </p:txBody>
      </p:sp>
      <p:sp>
        <p:nvSpPr>
          <p:cNvPr id="19461" name="Rectangle 3"/>
          <p:cNvSpPr>
            <a:spLocks noChangeArrowheads="1"/>
          </p:cNvSpPr>
          <p:nvPr/>
        </p:nvSpPr>
        <p:spPr bwMode="auto">
          <a:xfrm>
            <a:off x="6248400" y="1447800"/>
            <a:ext cx="1447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19462" name="Rectangle 4"/>
          <p:cNvSpPr>
            <a:spLocks noChangeArrowheads="1"/>
          </p:cNvSpPr>
          <p:nvPr/>
        </p:nvSpPr>
        <p:spPr bwMode="auto">
          <a:xfrm>
            <a:off x="3581400" y="1447800"/>
            <a:ext cx="15240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19463" name="Rectangle 5"/>
          <p:cNvSpPr>
            <a:spLocks noChangeArrowheads="1"/>
          </p:cNvSpPr>
          <p:nvPr/>
        </p:nvSpPr>
        <p:spPr bwMode="auto">
          <a:xfrm>
            <a:off x="762000" y="1524000"/>
            <a:ext cx="1066800" cy="381000"/>
          </a:xfrm>
          <a:prstGeom prst="rect">
            <a:avLst/>
          </a:prstGeom>
          <a:solidFill>
            <a:srgbClr val="F09010"/>
          </a:solidFill>
          <a:ln w="9525">
            <a:solidFill>
              <a:schemeClr val="tx1"/>
            </a:solidFill>
            <a:miter lim="800000"/>
            <a:headEnd/>
            <a:tailEnd/>
          </a:ln>
        </p:spPr>
        <p:txBody>
          <a:bodyPr wrap="none" anchor="ctr"/>
          <a:lstStyle/>
          <a:p>
            <a:endParaRPr lang="en-US"/>
          </a:p>
        </p:txBody>
      </p:sp>
      <p:sp>
        <p:nvSpPr>
          <p:cNvPr id="19464" name="Text Box 6"/>
          <p:cNvSpPr txBox="1">
            <a:spLocks noChangeArrowheads="1"/>
          </p:cNvSpPr>
          <p:nvPr/>
        </p:nvSpPr>
        <p:spPr bwMode="auto">
          <a:xfrm>
            <a:off x="914400" y="152400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t>Inputs</a:t>
            </a:r>
          </a:p>
        </p:txBody>
      </p:sp>
      <p:sp>
        <p:nvSpPr>
          <p:cNvPr id="19465" name="Text Box 7"/>
          <p:cNvSpPr txBox="1">
            <a:spLocks noChangeArrowheads="1"/>
          </p:cNvSpPr>
          <p:nvPr/>
        </p:nvSpPr>
        <p:spPr bwMode="auto">
          <a:xfrm>
            <a:off x="36576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t>Tasks / ETC</a:t>
            </a:r>
          </a:p>
        </p:txBody>
      </p:sp>
      <p:sp>
        <p:nvSpPr>
          <p:cNvPr id="19466" name="Text Box 8"/>
          <p:cNvSpPr txBox="1">
            <a:spLocks noChangeArrowheads="1"/>
          </p:cNvSpPr>
          <p:nvPr/>
        </p:nvSpPr>
        <p:spPr bwMode="auto">
          <a:xfrm>
            <a:off x="6248400" y="1447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t>Deliverables</a:t>
            </a:r>
          </a:p>
        </p:txBody>
      </p:sp>
      <p:sp>
        <p:nvSpPr>
          <p:cNvPr id="19467" name="Rectangle 9"/>
          <p:cNvSpPr>
            <a:spLocks noChangeArrowheads="1"/>
          </p:cNvSpPr>
          <p:nvPr/>
        </p:nvSpPr>
        <p:spPr bwMode="auto">
          <a:xfrm>
            <a:off x="987137" y="457200"/>
            <a:ext cx="6858000" cy="457200"/>
          </a:xfrm>
          <a:prstGeom prst="rect">
            <a:avLst/>
          </a:prstGeom>
          <a:solidFill>
            <a:srgbClr val="F09010"/>
          </a:solidFill>
          <a:ln w="9525" algn="ctr">
            <a:solidFill>
              <a:schemeClr val="tx1"/>
            </a:solidFill>
            <a:miter lim="800000"/>
            <a:headEnd/>
            <a:tailEnd/>
          </a:ln>
        </p:spPr>
        <p:txBody>
          <a:bodyPr wrap="none" anchor="ctr"/>
          <a:lstStyle/>
          <a:p>
            <a:pPr algn="ctr"/>
            <a:r>
              <a:rPr lang="en-US" sz="2000" b="0" dirty="0">
                <a:solidFill>
                  <a:schemeClr val="tx2"/>
                </a:solidFill>
              </a:rPr>
              <a:t>Manufacturing Engineering – Sustainment (FPY &gt; 99</a:t>
            </a:r>
            <a:r>
              <a:rPr lang="en-US" sz="2000" b="0" dirty="0" smtClean="0">
                <a:solidFill>
                  <a:schemeClr val="tx2"/>
                </a:solidFill>
              </a:rPr>
              <a:t>% </a:t>
            </a:r>
            <a:r>
              <a:rPr lang="en-US" sz="1400" b="0" dirty="0" smtClean="0">
                <a:solidFill>
                  <a:schemeClr val="tx2"/>
                </a:solidFill>
              </a:rPr>
              <a:t>WP52</a:t>
            </a:r>
            <a:endParaRPr lang="en-US" sz="2000" b="0" dirty="0">
              <a:solidFill>
                <a:schemeClr val="tx2"/>
              </a:solidFill>
            </a:endParaRPr>
          </a:p>
        </p:txBody>
      </p:sp>
      <p:sp>
        <p:nvSpPr>
          <p:cNvPr id="19468" name="Line 11"/>
          <p:cNvSpPr>
            <a:spLocks noChangeShapeType="1"/>
          </p:cNvSpPr>
          <p:nvPr/>
        </p:nvSpPr>
        <p:spPr bwMode="auto">
          <a:xfrm>
            <a:off x="293688" y="2209800"/>
            <a:ext cx="1916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9" name="Rectangle 12"/>
          <p:cNvSpPr>
            <a:spLocks noChangeArrowheads="1"/>
          </p:cNvSpPr>
          <p:nvPr/>
        </p:nvSpPr>
        <p:spPr bwMode="auto">
          <a:xfrm>
            <a:off x="2667000" y="2073275"/>
            <a:ext cx="3124200" cy="2819400"/>
          </a:xfrm>
          <a:prstGeom prst="rect">
            <a:avLst/>
          </a:prstGeom>
          <a:blipFill dpi="0" rotWithShape="1">
            <a:blip r:embed="rId2"/>
            <a:srcRect/>
            <a:tile tx="0" ty="0" sx="100000" sy="100000" flip="none" algn="tl"/>
          </a:blipFill>
          <a:ln w="9525">
            <a:solidFill>
              <a:schemeClr val="tx1"/>
            </a:solidFill>
            <a:miter lim="800000"/>
            <a:headEnd/>
            <a:tailEnd/>
          </a:ln>
        </p:spPr>
        <p:txBody>
          <a:bodyPr wrap="none" anchor="ctr"/>
          <a:lstStyle/>
          <a:p>
            <a:r>
              <a:rPr lang="en-US" sz="900" u="sng" dirty="0"/>
              <a:t>Lead Tasks</a:t>
            </a:r>
          </a:p>
          <a:p>
            <a:r>
              <a:rPr lang="en-US" sz="900" b="0" dirty="0"/>
              <a:t>Conduct Product Maturation Entry Review (entry event</a:t>
            </a:r>
          </a:p>
          <a:p>
            <a:r>
              <a:rPr lang="en-US" sz="900" b="0" dirty="0"/>
              <a:t>  when FPY &gt; 99%) </a:t>
            </a:r>
          </a:p>
          <a:p>
            <a:r>
              <a:rPr lang="en-US" sz="900" b="0" dirty="0"/>
              <a:t>Lead RCCAs as </a:t>
            </a:r>
            <a:r>
              <a:rPr lang="en-US" sz="900" b="0" dirty="0" smtClean="0"/>
              <a:t>required</a:t>
            </a:r>
          </a:p>
          <a:p>
            <a:r>
              <a:rPr lang="en-US" sz="900" b="0" dirty="0"/>
              <a:t>Create and Maintain problem reports</a:t>
            </a:r>
          </a:p>
          <a:p>
            <a:endParaRPr lang="en-US" sz="900" b="0" dirty="0"/>
          </a:p>
          <a:p>
            <a:r>
              <a:rPr lang="en-US" sz="900" u="sng" dirty="0"/>
              <a:t>Support Tasks</a:t>
            </a:r>
          </a:p>
          <a:p>
            <a:r>
              <a:rPr lang="en-US" sz="900" b="0" dirty="0"/>
              <a:t>CRB support</a:t>
            </a:r>
          </a:p>
          <a:p>
            <a:r>
              <a:rPr lang="en-US" sz="900" b="0" dirty="0"/>
              <a:t>Supplier performance review meetings</a:t>
            </a:r>
          </a:p>
          <a:p>
            <a:endParaRPr lang="en-US" sz="900" b="0" dirty="0"/>
          </a:p>
          <a:p>
            <a:r>
              <a:rPr lang="en-US" sz="900" u="sng" dirty="0"/>
              <a:t>Process Data</a:t>
            </a:r>
          </a:p>
          <a:p>
            <a:r>
              <a:rPr lang="en-US" sz="900" b="0" dirty="0"/>
              <a:t>Process parametric data from CCA and Box ATP</a:t>
            </a:r>
          </a:p>
          <a:p>
            <a:r>
              <a:rPr lang="en-US" sz="900" b="0" dirty="0"/>
              <a:t>Lead test equipment maintenance and upgrade activities</a:t>
            </a:r>
          </a:p>
          <a:p>
            <a:endParaRPr lang="en-US" sz="900" b="0" dirty="0"/>
          </a:p>
          <a:p>
            <a:endParaRPr lang="en-US" sz="900" b="0" dirty="0"/>
          </a:p>
          <a:p>
            <a:endParaRPr lang="en-US" sz="900" u="sng" dirty="0"/>
          </a:p>
          <a:p>
            <a:endParaRPr lang="en-US" sz="900" u="sng" dirty="0"/>
          </a:p>
          <a:p>
            <a:endParaRPr lang="en-US" sz="900" u="sng" dirty="0"/>
          </a:p>
          <a:p>
            <a:endParaRPr lang="en-US" sz="900" b="0" dirty="0"/>
          </a:p>
        </p:txBody>
      </p:sp>
      <p:sp>
        <p:nvSpPr>
          <p:cNvPr id="19470" name="Line 14"/>
          <p:cNvSpPr>
            <a:spLocks noChangeShapeType="1"/>
          </p:cNvSpPr>
          <p:nvPr/>
        </p:nvSpPr>
        <p:spPr bwMode="auto">
          <a:xfrm>
            <a:off x="5791200" y="2209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1" name="Line 15"/>
          <p:cNvSpPr>
            <a:spLocks noChangeShapeType="1"/>
          </p:cNvSpPr>
          <p:nvPr/>
        </p:nvSpPr>
        <p:spPr bwMode="auto">
          <a:xfrm>
            <a:off x="5791200" y="4724400"/>
            <a:ext cx="228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2" name="Line 16"/>
          <p:cNvSpPr>
            <a:spLocks noChangeShapeType="1"/>
          </p:cNvSpPr>
          <p:nvPr/>
        </p:nvSpPr>
        <p:spPr bwMode="auto">
          <a:xfrm>
            <a:off x="5791200" y="27432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3" name="Line 17"/>
          <p:cNvSpPr>
            <a:spLocks noChangeShapeType="1"/>
          </p:cNvSpPr>
          <p:nvPr/>
        </p:nvSpPr>
        <p:spPr bwMode="auto">
          <a:xfrm>
            <a:off x="8001000" y="2209800"/>
            <a:ext cx="914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4" name="Line 18"/>
          <p:cNvSpPr>
            <a:spLocks noChangeShapeType="1"/>
          </p:cNvSpPr>
          <p:nvPr/>
        </p:nvSpPr>
        <p:spPr bwMode="auto">
          <a:xfrm flipH="1">
            <a:off x="8077200" y="3429000"/>
            <a:ext cx="8382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5" name="Line 20"/>
          <p:cNvSpPr>
            <a:spLocks noChangeShapeType="1"/>
          </p:cNvSpPr>
          <p:nvPr/>
        </p:nvSpPr>
        <p:spPr bwMode="auto">
          <a:xfrm>
            <a:off x="293688" y="2209800"/>
            <a:ext cx="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6" name="Line 21"/>
          <p:cNvSpPr>
            <a:spLocks noChangeShapeType="1"/>
          </p:cNvSpPr>
          <p:nvPr/>
        </p:nvSpPr>
        <p:spPr bwMode="auto">
          <a:xfrm>
            <a:off x="2209800" y="2209800"/>
            <a:ext cx="457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7" name="Line 22"/>
          <p:cNvSpPr>
            <a:spLocks noChangeShapeType="1"/>
          </p:cNvSpPr>
          <p:nvPr/>
        </p:nvSpPr>
        <p:spPr bwMode="auto">
          <a:xfrm>
            <a:off x="293688" y="4495800"/>
            <a:ext cx="19161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8" name="Line 24"/>
          <p:cNvSpPr>
            <a:spLocks noChangeShapeType="1"/>
          </p:cNvSpPr>
          <p:nvPr/>
        </p:nvSpPr>
        <p:spPr bwMode="auto">
          <a:xfrm flipV="1">
            <a:off x="2209800" y="3352800"/>
            <a:ext cx="457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9" name="Text Box 26"/>
          <p:cNvSpPr txBox="1">
            <a:spLocks noChangeArrowheads="1"/>
          </p:cNvSpPr>
          <p:nvPr/>
        </p:nvSpPr>
        <p:spPr bwMode="auto">
          <a:xfrm>
            <a:off x="3124200" y="5181600"/>
            <a:ext cx="2743200" cy="10160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sz="1200"/>
              <a:t>Resources (hrs)</a:t>
            </a:r>
          </a:p>
          <a:p>
            <a:pPr eaLnBrk="1" hangingPunct="1">
              <a:buFontTx/>
              <a:buChar char="-"/>
            </a:pPr>
            <a:r>
              <a:rPr lang="en-US" sz="1200" b="0"/>
              <a:t>Product/Proc Eng (25%/10% LOE)</a:t>
            </a:r>
          </a:p>
          <a:p>
            <a:pPr eaLnBrk="1" hangingPunct="1">
              <a:buFontTx/>
              <a:buChar char="-"/>
            </a:pPr>
            <a:r>
              <a:rPr lang="en-US" sz="1200" b="0"/>
              <a:t>Supply Chain (10% LOE)</a:t>
            </a:r>
          </a:p>
          <a:p>
            <a:pPr eaLnBrk="1" hangingPunct="1">
              <a:buFontTx/>
              <a:buChar char="-"/>
            </a:pPr>
            <a:r>
              <a:rPr lang="en-US" sz="1200" b="0"/>
              <a:t>QE (5% LOE)</a:t>
            </a:r>
          </a:p>
          <a:p>
            <a:pPr eaLnBrk="1" hangingPunct="1"/>
            <a:endParaRPr lang="en-US" sz="1200" b="0"/>
          </a:p>
        </p:txBody>
      </p:sp>
      <p:sp>
        <p:nvSpPr>
          <p:cNvPr id="19480" name="Action Button: Back or Previous 22">
            <a:hlinkClick r:id="rId3" action="ppaction://hlinksldjump" highlightClick="1"/>
          </p:cNvPr>
          <p:cNvSpPr>
            <a:spLocks noChangeArrowheads="1"/>
          </p:cNvSpPr>
          <p:nvPr/>
        </p:nvSpPr>
        <p:spPr bwMode="auto">
          <a:xfrm>
            <a:off x="796925" y="5489575"/>
            <a:ext cx="574675" cy="520700"/>
          </a:xfrm>
          <a:prstGeom prst="actionButtonBackPrevious">
            <a:avLst/>
          </a:prstGeom>
          <a:solidFill>
            <a:srgbClr val="F09010"/>
          </a:solidFill>
          <a:ln w="9525" algn="ctr">
            <a:solidFill>
              <a:schemeClr val="tx1"/>
            </a:solidFill>
            <a:round/>
            <a:headEnd/>
            <a:tailEnd/>
          </a:ln>
        </p:spPr>
        <p:txBody>
          <a:bodyPr/>
          <a:lstStyle/>
          <a:p>
            <a:endParaRPr lang="en-US"/>
          </a:p>
        </p:txBody>
      </p:sp>
      <p:sp>
        <p:nvSpPr>
          <p:cNvPr id="19481" name="TextBox 24"/>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sz="1200"/>
              <a:t>Return to summary page</a:t>
            </a:r>
          </a:p>
        </p:txBody>
      </p:sp>
      <p:sp>
        <p:nvSpPr>
          <p:cNvPr id="19482" name="Action Button: Forward or Next 25">
            <a:hlinkClick r:id="rId4" action="ppaction://hlinksldjump" highlightClick="1"/>
          </p:cNvPr>
          <p:cNvSpPr>
            <a:spLocks noChangeArrowheads="1"/>
          </p:cNvSpPr>
          <p:nvPr/>
        </p:nvSpPr>
        <p:spPr bwMode="auto">
          <a:xfrm>
            <a:off x="7442200" y="5443538"/>
            <a:ext cx="508000" cy="566737"/>
          </a:xfrm>
          <a:prstGeom prst="actionButtonForwardNext">
            <a:avLst/>
          </a:prstGeom>
          <a:solidFill>
            <a:srgbClr val="F09010"/>
          </a:solidFill>
          <a:ln w="9525" algn="ctr">
            <a:solidFill>
              <a:schemeClr val="tx1"/>
            </a:solidFill>
            <a:round/>
            <a:headEnd/>
            <a:tailEnd/>
          </a:ln>
        </p:spPr>
        <p:txBody>
          <a:bodyPr/>
          <a:lstStyle/>
          <a:p>
            <a:endParaRPr lang="en-US"/>
          </a:p>
        </p:txBody>
      </p:sp>
      <p:sp>
        <p:nvSpPr>
          <p:cNvPr id="19483" name="TextBox 26"/>
          <p:cNvSpPr txBox="1">
            <a:spLocks noChangeArrowheads="1"/>
          </p:cNvSpPr>
          <p:nvPr/>
        </p:nvSpPr>
        <p:spPr bwMode="auto">
          <a:xfrm>
            <a:off x="7000875" y="4965700"/>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algn="ctr" eaLnBrk="1" hangingPunct="1"/>
            <a:r>
              <a:rPr lang="en-US" sz="1200"/>
              <a:t>Return to swimlane</a:t>
            </a:r>
          </a:p>
        </p:txBody>
      </p:sp>
      <p:sp>
        <p:nvSpPr>
          <p:cNvPr id="29" name="TextBox 2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3598381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pic>
        <p:nvPicPr>
          <p:cNvPr id="7680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69140" t="26603" r="4180" b="14124"/>
          <a:stretch/>
        </p:blipFill>
        <p:spPr bwMode="auto">
          <a:xfrm>
            <a:off x="467591" y="142441"/>
            <a:ext cx="8538186" cy="6515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70265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457200" y="274638"/>
            <a:ext cx="8229600" cy="344487"/>
          </a:xfrm>
        </p:spPr>
        <p:txBody>
          <a:bodyPr/>
          <a:lstStyle/>
          <a:p>
            <a:r>
              <a:rPr lang="en-US" sz="3000" smtClean="0"/>
              <a:t>Acronyms</a:t>
            </a:r>
          </a:p>
        </p:txBody>
      </p:sp>
      <p:graphicFrame>
        <p:nvGraphicFramePr>
          <p:cNvPr id="16" name="Table 15"/>
          <p:cNvGraphicFramePr>
            <a:graphicFrameLocks noGrp="1"/>
          </p:cNvGraphicFramePr>
          <p:nvPr/>
        </p:nvGraphicFramePr>
        <p:xfrm>
          <a:off x="466725" y="2293938"/>
          <a:ext cx="8229600" cy="598487"/>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622">
                <a:tc gridSpan="2">
                  <a:txBody>
                    <a:bodyPr/>
                    <a:lstStyle/>
                    <a:p>
                      <a:pPr marL="0" algn="ctr" defTabSz="914400" rtl="0" eaLnBrk="1" fontAlgn="b" latinLnBrk="0" hangingPunct="1"/>
                      <a:r>
                        <a:rPr lang="en-US" sz="1400" b="1" u="none" strike="noStrike" kern="1200" dirty="0">
                          <a:solidFill>
                            <a:schemeClr val="dk1"/>
                          </a:solidFill>
                          <a:effectLst/>
                          <a:latin typeface="+mn-lt"/>
                          <a:ea typeface="+mn-ea"/>
                          <a:cs typeface="+mn-cs"/>
                        </a:rPr>
                        <a:t>B</a:t>
                      </a:r>
                    </a:p>
                  </a:txBody>
                  <a:tcPr marL="9117" marR="9117" marT="9123"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84283">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BOM </a:t>
                      </a:r>
                    </a:p>
                  </a:txBody>
                  <a:tcPr marL="9117" marR="9117" marT="9123" marB="0" anchor="ctr">
                    <a:solidFill>
                      <a:schemeClr val="accent1">
                        <a:lumMod val="90000"/>
                      </a:schemeClr>
                    </a:solidFill>
                  </a:tcPr>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Bill Of Materials</a:t>
                      </a:r>
                    </a:p>
                  </a:txBody>
                  <a:tcPr marL="9117" marR="9117" marT="9123" marB="0" anchor="ctr">
                    <a:solidFill>
                      <a:schemeClr val="accent1">
                        <a:lumMod val="90000"/>
                      </a:schemeClr>
                    </a:solidFill>
                  </a:tcPr>
                </a:tc>
                <a:extLst>
                  <a:ext uri="{0D108BD9-81ED-4DB2-BD59-A6C34878D82A}">
                    <a16:rowId xmlns:a16="http://schemas.microsoft.com/office/drawing/2014/main" val="10001"/>
                  </a:ext>
                </a:extLst>
              </a:tr>
              <a:tr h="191582">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BLDC</a:t>
                      </a:r>
                    </a:p>
                  </a:txBody>
                  <a:tcPr marL="9117" marR="9117" marT="9123" marB="0" anchor="ctr">
                    <a:solidFill>
                      <a:schemeClr val="accent1">
                        <a:lumMod val="90000"/>
                      </a:schemeClr>
                    </a:solidFill>
                  </a:tcPr>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Brushless Direct Current</a:t>
                      </a:r>
                    </a:p>
                  </a:txBody>
                  <a:tcPr marL="9117" marR="9117" marT="9123" marB="0" anchor="b">
                    <a:solidFill>
                      <a:schemeClr val="accent1">
                        <a:lumMod val="90000"/>
                      </a:schemeClr>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nvGraphicFramePr>
        <p:xfrm>
          <a:off x="476250" y="898525"/>
          <a:ext cx="8229600" cy="1357313"/>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589">
                <a:tc gridSpan="2">
                  <a:txBody>
                    <a:bodyPr/>
                    <a:lstStyle/>
                    <a:p>
                      <a:pPr algn="ctr" fontAlgn="b"/>
                      <a:r>
                        <a:rPr lang="en-US" sz="1400" b="1" u="none" strike="noStrike" dirty="0">
                          <a:effectLst/>
                        </a:rPr>
                        <a:t>A</a:t>
                      </a:r>
                      <a:endParaRPr lang="en-US" sz="1400" b="1" i="0" u="none" strike="noStrike" dirty="0">
                        <a:solidFill>
                          <a:srgbClr val="000000"/>
                        </a:solidFill>
                        <a:effectLst/>
                        <a:latin typeface="Arial"/>
                      </a:endParaRPr>
                    </a:p>
                  </a:txBody>
                  <a:tcPr marL="9117" marR="9117" marT="9122"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84256">
                <a:tc>
                  <a:txBody>
                    <a:bodyPr/>
                    <a:lstStyle/>
                    <a:p>
                      <a:pPr algn="l" fontAlgn="ctr"/>
                      <a:r>
                        <a:rPr lang="en-US" sz="1100" u="none" strike="noStrike" dirty="0">
                          <a:effectLst/>
                        </a:rPr>
                        <a:t>ADVT</a:t>
                      </a:r>
                      <a:endParaRPr lang="en-US" sz="1100" b="0" i="0" u="none" strike="noStrike" dirty="0">
                        <a:solidFill>
                          <a:srgbClr val="000000"/>
                        </a:solidFill>
                        <a:effectLst/>
                        <a:latin typeface="Arial"/>
                      </a:endParaRPr>
                    </a:p>
                  </a:txBody>
                  <a:tcPr marL="9117" marR="9117" marT="9122" marB="0" anchor="ctr">
                    <a:solidFill>
                      <a:schemeClr val="accent1">
                        <a:lumMod val="90000"/>
                      </a:schemeClr>
                    </a:solidFill>
                  </a:tcPr>
                </a:tc>
                <a:tc>
                  <a:txBody>
                    <a:bodyPr/>
                    <a:lstStyle/>
                    <a:p>
                      <a:pPr algn="l" fontAlgn="ctr"/>
                      <a:r>
                        <a:rPr lang="en-US" sz="1100" u="none" strike="noStrike" dirty="0">
                          <a:effectLst/>
                        </a:rPr>
                        <a:t>Analog Design Verification and Test</a:t>
                      </a:r>
                      <a:endParaRPr lang="en-US" sz="1100" b="0" i="0" u="none" strike="noStrike" dirty="0">
                        <a:solidFill>
                          <a:srgbClr val="000000"/>
                        </a:solidFill>
                        <a:effectLst/>
                        <a:latin typeface="Arial"/>
                      </a:endParaRPr>
                    </a:p>
                  </a:txBody>
                  <a:tcPr marL="9117" marR="9117" marT="9122" marB="0" anchor="ctr">
                    <a:solidFill>
                      <a:schemeClr val="accent1">
                        <a:lumMod val="90000"/>
                      </a:schemeClr>
                    </a:solidFill>
                  </a:tcPr>
                </a:tc>
                <a:extLst>
                  <a:ext uri="{0D108BD9-81ED-4DB2-BD59-A6C34878D82A}">
                    <a16:rowId xmlns:a16="http://schemas.microsoft.com/office/drawing/2014/main" val="10001"/>
                  </a:ext>
                </a:extLst>
              </a:tr>
              <a:tr h="184256">
                <a:tc>
                  <a:txBody>
                    <a:bodyPr/>
                    <a:lstStyle/>
                    <a:p>
                      <a:pPr algn="l" fontAlgn="ctr"/>
                      <a:r>
                        <a:rPr lang="en-US" sz="1100" u="none" strike="noStrike" dirty="0">
                          <a:effectLst/>
                        </a:rPr>
                        <a:t>ATP</a:t>
                      </a:r>
                      <a:endParaRPr lang="en-US" sz="1100" b="0" i="0" u="none" strike="noStrike" dirty="0">
                        <a:solidFill>
                          <a:srgbClr val="000000"/>
                        </a:solidFill>
                        <a:effectLst/>
                        <a:latin typeface="Arial"/>
                      </a:endParaRPr>
                    </a:p>
                  </a:txBody>
                  <a:tcPr marL="9117" marR="9117" marT="9122" marB="0" anchor="ctr">
                    <a:solidFill>
                      <a:schemeClr val="accent1">
                        <a:lumMod val="90000"/>
                      </a:schemeClr>
                    </a:solidFill>
                  </a:tcPr>
                </a:tc>
                <a:tc>
                  <a:txBody>
                    <a:bodyPr/>
                    <a:lstStyle/>
                    <a:p>
                      <a:pPr algn="l" fontAlgn="ctr"/>
                      <a:r>
                        <a:rPr lang="en-US" sz="1100" u="none" strike="noStrike" dirty="0" smtClean="0">
                          <a:effectLst/>
                        </a:rPr>
                        <a:t>Acceptance Test Procedure</a:t>
                      </a:r>
                      <a:endParaRPr lang="en-US" sz="1100" b="0" i="0" u="none" strike="noStrike" dirty="0">
                        <a:solidFill>
                          <a:srgbClr val="000000"/>
                        </a:solidFill>
                        <a:effectLst/>
                        <a:latin typeface="Arial"/>
                      </a:endParaRPr>
                    </a:p>
                  </a:txBody>
                  <a:tcPr marL="9117" marR="9117" marT="9122" marB="0" anchor="ctr">
                    <a:solidFill>
                      <a:schemeClr val="accent1">
                        <a:lumMod val="90000"/>
                      </a:schemeClr>
                    </a:solidFill>
                  </a:tcPr>
                </a:tc>
                <a:extLst>
                  <a:ext uri="{0D108BD9-81ED-4DB2-BD59-A6C34878D82A}">
                    <a16:rowId xmlns:a16="http://schemas.microsoft.com/office/drawing/2014/main" val="10002"/>
                  </a:ext>
                </a:extLst>
              </a:tr>
              <a:tr h="191553">
                <a:tc>
                  <a:txBody>
                    <a:bodyPr/>
                    <a:lstStyle/>
                    <a:p>
                      <a:pPr algn="l" fontAlgn="ctr"/>
                      <a:r>
                        <a:rPr lang="en-US" sz="1100" u="none" strike="noStrike" dirty="0">
                          <a:effectLst/>
                        </a:rPr>
                        <a:t>ALT</a:t>
                      </a:r>
                      <a:endParaRPr lang="en-US" sz="1100" b="0" i="0" u="none" strike="noStrike" dirty="0">
                        <a:solidFill>
                          <a:srgbClr val="000000"/>
                        </a:solidFill>
                        <a:effectLst/>
                        <a:latin typeface="Arial"/>
                      </a:endParaRPr>
                    </a:p>
                  </a:txBody>
                  <a:tcPr marL="9117" marR="9117" marT="9122" marB="0" anchor="ctr">
                    <a:solidFill>
                      <a:schemeClr val="accent1">
                        <a:lumMod val="90000"/>
                      </a:schemeClr>
                    </a:solidFill>
                  </a:tcPr>
                </a:tc>
                <a:tc>
                  <a:txBody>
                    <a:bodyPr/>
                    <a:lstStyle/>
                    <a:p>
                      <a:pPr algn="l" fontAlgn="b"/>
                      <a:r>
                        <a:rPr lang="en-US" sz="1100" u="none" strike="noStrike" dirty="0">
                          <a:effectLst/>
                        </a:rPr>
                        <a:t>Altitude</a:t>
                      </a:r>
                      <a:endParaRPr lang="en-US" sz="1100" b="0" i="0" u="none" strike="noStrike" dirty="0">
                        <a:solidFill>
                          <a:srgbClr val="000000"/>
                        </a:solidFill>
                        <a:effectLst/>
                        <a:latin typeface="Arial"/>
                      </a:endParaRPr>
                    </a:p>
                  </a:txBody>
                  <a:tcPr marL="9117" marR="9117" marT="9122" marB="0" anchor="b">
                    <a:solidFill>
                      <a:schemeClr val="accent1">
                        <a:lumMod val="90000"/>
                      </a:schemeClr>
                    </a:solidFill>
                  </a:tcPr>
                </a:tc>
                <a:extLst>
                  <a:ext uri="{0D108BD9-81ED-4DB2-BD59-A6C34878D82A}">
                    <a16:rowId xmlns:a16="http://schemas.microsoft.com/office/drawing/2014/main" val="10003"/>
                  </a:ext>
                </a:extLst>
              </a:tr>
              <a:tr h="191553">
                <a:tc>
                  <a:txBody>
                    <a:bodyPr/>
                    <a:lstStyle/>
                    <a:p>
                      <a:pPr algn="l" fontAlgn="ctr"/>
                      <a:r>
                        <a:rPr lang="en-US" sz="1100" u="none" strike="noStrike" dirty="0">
                          <a:effectLst/>
                        </a:rPr>
                        <a:t>AW</a:t>
                      </a:r>
                      <a:endParaRPr lang="en-US" sz="1100" b="0" i="0" u="none" strike="noStrike" dirty="0">
                        <a:solidFill>
                          <a:srgbClr val="000000"/>
                        </a:solidFill>
                        <a:effectLst/>
                        <a:latin typeface="Arial"/>
                      </a:endParaRPr>
                    </a:p>
                  </a:txBody>
                  <a:tcPr marL="9117" marR="9117" marT="9122" marB="0" anchor="ctr">
                    <a:solidFill>
                      <a:schemeClr val="accent1">
                        <a:lumMod val="90000"/>
                      </a:schemeClr>
                    </a:solidFill>
                  </a:tcPr>
                </a:tc>
                <a:tc>
                  <a:txBody>
                    <a:bodyPr/>
                    <a:lstStyle/>
                    <a:p>
                      <a:pPr algn="l" fontAlgn="b"/>
                      <a:r>
                        <a:rPr lang="en-US" sz="1100" u="none" strike="noStrike" dirty="0">
                          <a:effectLst/>
                        </a:rPr>
                        <a:t>Assembly Worksheet</a:t>
                      </a:r>
                      <a:endParaRPr lang="en-US" sz="1100" b="0" i="0" u="none" strike="noStrike" dirty="0">
                        <a:solidFill>
                          <a:srgbClr val="000000"/>
                        </a:solidFill>
                        <a:effectLst/>
                        <a:latin typeface="Arial"/>
                      </a:endParaRPr>
                    </a:p>
                  </a:txBody>
                  <a:tcPr marL="9117" marR="9117" marT="9122" marB="0" anchor="b">
                    <a:solidFill>
                      <a:schemeClr val="accent1">
                        <a:lumMod val="90000"/>
                      </a:schemeClr>
                    </a:solidFill>
                  </a:tcPr>
                </a:tc>
                <a:extLst>
                  <a:ext uri="{0D108BD9-81ED-4DB2-BD59-A6C34878D82A}">
                    <a16:rowId xmlns:a16="http://schemas.microsoft.com/office/drawing/2014/main" val="10004"/>
                  </a:ext>
                </a:extLst>
              </a:tr>
              <a:tr h="191553">
                <a:tc>
                  <a:txBody>
                    <a:bodyPr/>
                    <a:lstStyle/>
                    <a:p>
                      <a:pPr algn="l" fontAlgn="ctr"/>
                      <a:r>
                        <a:rPr lang="en-US" sz="1100" u="none" strike="noStrike" dirty="0">
                          <a:effectLst/>
                        </a:rPr>
                        <a:t>ABOM</a:t>
                      </a:r>
                      <a:endParaRPr lang="en-US" sz="1100" b="0" i="0" u="none" strike="noStrike" dirty="0">
                        <a:solidFill>
                          <a:srgbClr val="000000"/>
                        </a:solidFill>
                        <a:effectLst/>
                        <a:latin typeface="Arial"/>
                      </a:endParaRPr>
                    </a:p>
                  </a:txBody>
                  <a:tcPr marL="9117" marR="9117" marT="9122" marB="0" anchor="ctr">
                    <a:solidFill>
                      <a:schemeClr val="accent1">
                        <a:lumMod val="90000"/>
                      </a:schemeClr>
                    </a:solidFill>
                  </a:tcPr>
                </a:tc>
                <a:tc>
                  <a:txBody>
                    <a:bodyPr/>
                    <a:lstStyle/>
                    <a:p>
                      <a:pPr algn="l" fontAlgn="b"/>
                      <a:r>
                        <a:rPr lang="en-US" sz="1100" u="none" strike="noStrike" dirty="0" smtClean="0">
                          <a:effectLst/>
                        </a:rPr>
                        <a:t>Advanced Bill of Material</a:t>
                      </a:r>
                      <a:endParaRPr lang="en-US" sz="1100" b="0" i="0" u="none" strike="noStrike" dirty="0">
                        <a:solidFill>
                          <a:srgbClr val="000000"/>
                        </a:solidFill>
                        <a:effectLst/>
                        <a:latin typeface="Arial"/>
                      </a:endParaRPr>
                    </a:p>
                  </a:txBody>
                  <a:tcPr marL="9117" marR="9117" marT="9122" marB="0" anchor="b">
                    <a:solidFill>
                      <a:schemeClr val="accent1">
                        <a:lumMod val="90000"/>
                      </a:schemeClr>
                    </a:solidFill>
                  </a:tcPr>
                </a:tc>
                <a:extLst>
                  <a:ext uri="{0D108BD9-81ED-4DB2-BD59-A6C34878D82A}">
                    <a16:rowId xmlns:a16="http://schemas.microsoft.com/office/drawing/2014/main" val="10005"/>
                  </a:ext>
                </a:extLst>
              </a:tr>
              <a:tr h="191553">
                <a:tc>
                  <a:txBody>
                    <a:bodyPr/>
                    <a:lstStyle/>
                    <a:p>
                      <a:pPr algn="l" fontAlgn="ctr"/>
                      <a:r>
                        <a:rPr lang="en-US" sz="1100" u="none" strike="noStrike" dirty="0">
                          <a:effectLst/>
                        </a:rPr>
                        <a:t>A&amp;T</a:t>
                      </a:r>
                      <a:endParaRPr lang="en-US" sz="1100" b="0" i="0" u="none" strike="noStrike" dirty="0">
                        <a:solidFill>
                          <a:srgbClr val="000000"/>
                        </a:solidFill>
                        <a:effectLst/>
                        <a:latin typeface="Arial"/>
                      </a:endParaRPr>
                    </a:p>
                  </a:txBody>
                  <a:tcPr marL="9117" marR="9117" marT="9122" marB="0" anchor="ctr">
                    <a:solidFill>
                      <a:schemeClr val="accent1">
                        <a:lumMod val="90000"/>
                      </a:schemeClr>
                    </a:solidFill>
                  </a:tcPr>
                </a:tc>
                <a:tc>
                  <a:txBody>
                    <a:bodyPr/>
                    <a:lstStyle/>
                    <a:p>
                      <a:pPr algn="l" fontAlgn="b"/>
                      <a:r>
                        <a:rPr lang="en-US" sz="1100" u="none" strike="noStrike" dirty="0">
                          <a:effectLst/>
                        </a:rPr>
                        <a:t>Assembly &amp; Test</a:t>
                      </a:r>
                      <a:endParaRPr lang="en-US" sz="1100" b="0" i="0" u="none" strike="noStrike" dirty="0">
                        <a:solidFill>
                          <a:srgbClr val="000000"/>
                        </a:solidFill>
                        <a:effectLst/>
                        <a:latin typeface="Arial"/>
                      </a:endParaRPr>
                    </a:p>
                  </a:txBody>
                  <a:tcPr marL="9117" marR="9117" marT="9122" marB="0" anchor="b">
                    <a:solidFill>
                      <a:schemeClr val="accent1">
                        <a:lumMod val="90000"/>
                      </a:schemeClr>
                    </a:solidFill>
                  </a:tcPr>
                </a:tc>
                <a:extLst>
                  <a:ext uri="{0D108BD9-81ED-4DB2-BD59-A6C34878D82A}">
                    <a16:rowId xmlns:a16="http://schemas.microsoft.com/office/drawing/2014/main" val="10006"/>
                  </a:ext>
                </a:extLst>
              </a:tr>
            </a:tbl>
          </a:graphicData>
        </a:graphic>
      </p:graphicFrame>
      <p:graphicFrame>
        <p:nvGraphicFramePr>
          <p:cNvPr id="18" name="Table 17"/>
          <p:cNvGraphicFramePr>
            <a:graphicFrameLocks noGrp="1"/>
          </p:cNvGraphicFramePr>
          <p:nvPr/>
        </p:nvGraphicFramePr>
        <p:xfrm>
          <a:off x="457200" y="2943225"/>
          <a:ext cx="8267700" cy="1462089"/>
        </p:xfrm>
        <a:graphic>
          <a:graphicData uri="http://schemas.openxmlformats.org/drawingml/2006/table">
            <a:tbl>
              <a:tblPr>
                <a:tableStyleId>{5C22544A-7EE6-4342-B048-85BDC9FD1C3A}</a:tableStyleId>
              </a:tblPr>
              <a:tblGrid>
                <a:gridCol w="1675514">
                  <a:extLst>
                    <a:ext uri="{9D8B030D-6E8A-4147-A177-3AD203B41FA5}">
                      <a16:colId xmlns:a16="http://schemas.microsoft.com/office/drawing/2014/main" val="20000"/>
                    </a:ext>
                  </a:extLst>
                </a:gridCol>
                <a:gridCol w="6592186">
                  <a:extLst>
                    <a:ext uri="{9D8B030D-6E8A-4147-A177-3AD203B41FA5}">
                      <a16:colId xmlns:a16="http://schemas.microsoft.com/office/drawing/2014/main" val="20001"/>
                    </a:ext>
                  </a:extLst>
                </a:gridCol>
              </a:tblGrid>
              <a:tr h="235189">
                <a:tc gridSpan="2">
                  <a:txBody>
                    <a:bodyPr/>
                    <a:lstStyle/>
                    <a:p>
                      <a:pPr algn="ctr" fontAlgn="b"/>
                      <a:r>
                        <a:rPr lang="en-US" sz="1400" b="1" u="none" strike="noStrike" dirty="0">
                          <a:effectLst/>
                        </a:rPr>
                        <a:t>C</a:t>
                      </a:r>
                      <a:endParaRPr lang="en-US" sz="1400" b="1" i="0" u="none" strike="noStrike" dirty="0">
                        <a:solidFill>
                          <a:srgbClr val="000000"/>
                        </a:solidFill>
                        <a:effectLst/>
                        <a:latin typeface="Arial"/>
                      </a:endParaRPr>
                    </a:p>
                  </a:txBody>
                  <a:tcPr marL="9117" marR="9117" marT="9118"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97950">
                <a:tc>
                  <a:txBody>
                    <a:bodyPr/>
                    <a:lstStyle/>
                    <a:p>
                      <a:pPr algn="l" fontAlgn="ctr"/>
                      <a:r>
                        <a:rPr lang="en-US" sz="1100" u="none" strike="noStrike" dirty="0">
                          <a:effectLst/>
                        </a:rPr>
                        <a:t>CCA </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ctr"/>
                      <a:r>
                        <a:rPr lang="en-US" sz="1100" u="none" strike="noStrike" dirty="0">
                          <a:effectLst/>
                        </a:rPr>
                        <a:t>Circuit Card Assembly</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extLst>
                  <a:ext uri="{0D108BD9-81ED-4DB2-BD59-A6C34878D82A}">
                    <a16:rowId xmlns:a16="http://schemas.microsoft.com/office/drawing/2014/main" val="10001"/>
                  </a:ext>
                </a:extLst>
              </a:tr>
              <a:tr h="205790">
                <a:tc>
                  <a:txBody>
                    <a:bodyPr/>
                    <a:lstStyle/>
                    <a:p>
                      <a:pPr algn="l" fontAlgn="ctr"/>
                      <a:r>
                        <a:rPr lang="en-US" sz="1100" u="none" strike="noStrike" dirty="0">
                          <a:effectLst/>
                        </a:rPr>
                        <a:t>CDR</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Critical Design Review</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2"/>
                  </a:ext>
                </a:extLst>
              </a:tr>
              <a:tr h="205790">
                <a:tc>
                  <a:txBody>
                    <a:bodyPr/>
                    <a:lstStyle/>
                    <a:p>
                      <a:pPr algn="l" fontAlgn="ctr"/>
                      <a:r>
                        <a:rPr lang="en-US" sz="1100" u="none" strike="noStrike" dirty="0">
                          <a:effectLst/>
                        </a:rPr>
                        <a:t>CR</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Change Request</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3"/>
                  </a:ext>
                </a:extLst>
              </a:tr>
              <a:tr h="205790">
                <a:tc>
                  <a:txBody>
                    <a:bodyPr/>
                    <a:lstStyle/>
                    <a:p>
                      <a:pPr algn="l" fontAlgn="ctr"/>
                      <a:r>
                        <a:rPr lang="en-US" sz="1100" u="none" strike="noStrike" dirty="0">
                          <a:effectLst/>
                        </a:rPr>
                        <a:t>CM</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Configuration Management</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4"/>
                  </a:ext>
                </a:extLst>
              </a:tr>
              <a:tr h="205790">
                <a:tc>
                  <a:txBody>
                    <a:bodyPr/>
                    <a:lstStyle/>
                    <a:p>
                      <a:pPr algn="l" fontAlgn="ctr"/>
                      <a:r>
                        <a:rPr lang="en-US" sz="1100" u="none" strike="noStrike" dirty="0">
                          <a:effectLst/>
                        </a:rPr>
                        <a:t>CERT</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Certification </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5"/>
                  </a:ext>
                </a:extLst>
              </a:tr>
              <a:tr h="205790">
                <a:tc>
                  <a:txBody>
                    <a:bodyPr/>
                    <a:lstStyle/>
                    <a:p>
                      <a:pPr algn="l" fontAlgn="ctr"/>
                      <a:r>
                        <a:rPr lang="en-US" sz="1100" u="none" strike="noStrike" dirty="0">
                          <a:effectLst/>
                        </a:rPr>
                        <a:t>CEM</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smtClean="0">
                          <a:effectLst/>
                        </a:rPr>
                        <a:t>Contract Electronics Manufacturer</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6"/>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411373151"/>
              </p:ext>
            </p:extLst>
          </p:nvPr>
        </p:nvGraphicFramePr>
        <p:xfrm>
          <a:off x="450850" y="4438650"/>
          <a:ext cx="8229600" cy="1604492"/>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6250">
                <a:tc gridSpan="2">
                  <a:txBody>
                    <a:bodyPr/>
                    <a:lstStyle/>
                    <a:p>
                      <a:pPr algn="ctr" fontAlgn="b"/>
                      <a:r>
                        <a:rPr lang="en-US" sz="1400" b="1" u="none" strike="noStrike" dirty="0">
                          <a:effectLst/>
                        </a:rPr>
                        <a:t>D</a:t>
                      </a:r>
                      <a:endParaRPr lang="en-US" sz="1400" b="1" i="0" u="none" strike="noStrike" dirty="0">
                        <a:solidFill>
                          <a:srgbClr val="000000"/>
                        </a:solidFill>
                        <a:effectLst/>
                        <a:latin typeface="Arial"/>
                      </a:endParaRPr>
                    </a:p>
                  </a:txBody>
                  <a:tcPr marL="9117" marR="9117" marT="9110"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90428">
                <a:tc>
                  <a:txBody>
                    <a:bodyPr/>
                    <a:lstStyle/>
                    <a:p>
                      <a:pPr algn="l" fontAlgn="ctr"/>
                      <a:r>
                        <a:rPr lang="en-US" sz="1100" u="none" strike="noStrike" dirty="0">
                          <a:effectLst/>
                        </a:rPr>
                        <a:t>DDVT</a:t>
                      </a:r>
                      <a:endParaRPr lang="en-US" sz="1100" b="0" i="0" u="none" strike="noStrike" dirty="0">
                        <a:solidFill>
                          <a:srgbClr val="000000"/>
                        </a:solidFill>
                        <a:effectLst/>
                        <a:latin typeface="Arial"/>
                      </a:endParaRPr>
                    </a:p>
                  </a:txBody>
                  <a:tcPr marL="9117" marR="9117" marT="9110" marB="0" anchor="ctr">
                    <a:solidFill>
                      <a:schemeClr val="accent1">
                        <a:lumMod val="90000"/>
                      </a:schemeClr>
                    </a:solidFill>
                  </a:tcPr>
                </a:tc>
                <a:tc>
                  <a:txBody>
                    <a:bodyPr/>
                    <a:lstStyle/>
                    <a:p>
                      <a:pPr algn="l" fontAlgn="ctr"/>
                      <a:r>
                        <a:rPr lang="en-US" sz="1100" u="none" strike="noStrike" dirty="0">
                          <a:effectLst/>
                        </a:rPr>
                        <a:t>Digital Design Verification and Test</a:t>
                      </a:r>
                      <a:endParaRPr lang="en-US" sz="1100" b="0" i="0" u="none" strike="noStrike" dirty="0">
                        <a:solidFill>
                          <a:srgbClr val="000000"/>
                        </a:solidFill>
                        <a:effectLst/>
                        <a:latin typeface="Arial"/>
                      </a:endParaRPr>
                    </a:p>
                  </a:txBody>
                  <a:tcPr marL="9117" marR="9117" marT="9110" marB="0" anchor="ctr">
                    <a:solidFill>
                      <a:schemeClr val="accent1">
                        <a:lumMod val="90000"/>
                      </a:schemeClr>
                    </a:solidFill>
                  </a:tcPr>
                </a:tc>
                <a:extLst>
                  <a:ext uri="{0D108BD9-81ED-4DB2-BD59-A6C34878D82A}">
                    <a16:rowId xmlns:a16="http://schemas.microsoft.com/office/drawing/2014/main" val="10001"/>
                  </a:ext>
                </a:extLst>
              </a:tr>
              <a:tr h="197969">
                <a:tc>
                  <a:txBody>
                    <a:bodyPr/>
                    <a:lstStyle/>
                    <a:p>
                      <a:pPr algn="l" fontAlgn="ctr"/>
                      <a:r>
                        <a:rPr lang="en-US" sz="1100" u="none" strike="noStrike" dirty="0">
                          <a:effectLst/>
                        </a:rPr>
                        <a:t>DFx (M,A,T)</a:t>
                      </a:r>
                      <a:endParaRPr lang="en-US" sz="1100" b="0" i="0" u="none" strike="noStrike" dirty="0">
                        <a:solidFill>
                          <a:srgbClr val="000000"/>
                        </a:solidFill>
                        <a:effectLst/>
                        <a:latin typeface="Arial"/>
                      </a:endParaRPr>
                    </a:p>
                  </a:txBody>
                  <a:tcPr marL="9117" marR="9117" marT="9110" marB="0" anchor="ctr">
                    <a:solidFill>
                      <a:schemeClr val="accent1">
                        <a:lumMod val="90000"/>
                      </a:schemeClr>
                    </a:solidFill>
                  </a:tcPr>
                </a:tc>
                <a:tc>
                  <a:txBody>
                    <a:bodyPr/>
                    <a:lstStyle/>
                    <a:p>
                      <a:pPr algn="l" fontAlgn="b"/>
                      <a:r>
                        <a:rPr lang="en-US" sz="1100" u="none" strike="noStrike" dirty="0" smtClean="0">
                          <a:effectLst/>
                        </a:rPr>
                        <a:t>Design for x where x can be Manufacturing, Cost, Assembly and Test, etc</a:t>
                      </a:r>
                      <a:endParaRPr lang="en-US" sz="1100" b="0" i="0" u="none" strike="noStrike" dirty="0">
                        <a:solidFill>
                          <a:srgbClr val="000000"/>
                        </a:solidFill>
                        <a:effectLst/>
                        <a:latin typeface="Arial"/>
                      </a:endParaRPr>
                    </a:p>
                  </a:txBody>
                  <a:tcPr marL="9117" marR="9117" marT="9110" marB="0" anchor="b">
                    <a:solidFill>
                      <a:schemeClr val="accent1">
                        <a:lumMod val="90000"/>
                      </a:schemeClr>
                    </a:solidFill>
                  </a:tcPr>
                </a:tc>
                <a:extLst>
                  <a:ext uri="{0D108BD9-81ED-4DB2-BD59-A6C34878D82A}">
                    <a16:rowId xmlns:a16="http://schemas.microsoft.com/office/drawing/2014/main" val="10002"/>
                  </a:ext>
                </a:extLst>
              </a:tr>
              <a:tr h="197969">
                <a:tc>
                  <a:txBody>
                    <a:bodyPr/>
                    <a:lstStyle/>
                    <a:p>
                      <a:pPr algn="l" fontAlgn="ctr"/>
                      <a:r>
                        <a:rPr lang="en-US" sz="1100" u="none" strike="noStrike" dirty="0">
                          <a:effectLst/>
                        </a:rPr>
                        <a:t>DTC</a:t>
                      </a:r>
                      <a:endParaRPr lang="en-US" sz="1100" b="0" i="0" u="none" strike="noStrike" dirty="0">
                        <a:solidFill>
                          <a:srgbClr val="000000"/>
                        </a:solidFill>
                        <a:effectLst/>
                        <a:latin typeface="Arial"/>
                      </a:endParaRPr>
                    </a:p>
                  </a:txBody>
                  <a:tcPr marL="9117" marR="9117" marT="9110" marB="0" anchor="ctr">
                    <a:solidFill>
                      <a:schemeClr val="accent1">
                        <a:lumMod val="90000"/>
                      </a:schemeClr>
                    </a:solidFill>
                  </a:tcPr>
                </a:tc>
                <a:tc>
                  <a:txBody>
                    <a:bodyPr/>
                    <a:lstStyle/>
                    <a:p>
                      <a:pPr algn="l" fontAlgn="b"/>
                      <a:r>
                        <a:rPr lang="en-US" sz="1100" u="none" strike="noStrike" dirty="0">
                          <a:effectLst/>
                        </a:rPr>
                        <a:t>Design To Cost</a:t>
                      </a:r>
                      <a:endParaRPr lang="en-US" sz="1100" b="0" i="0" u="none" strike="noStrike" dirty="0">
                        <a:solidFill>
                          <a:srgbClr val="000000"/>
                        </a:solidFill>
                        <a:effectLst/>
                        <a:latin typeface="Arial"/>
                      </a:endParaRPr>
                    </a:p>
                  </a:txBody>
                  <a:tcPr marL="9117" marR="9117" marT="9110" marB="0" anchor="b">
                    <a:solidFill>
                      <a:schemeClr val="accent1">
                        <a:lumMod val="90000"/>
                      </a:schemeClr>
                    </a:solidFill>
                  </a:tcPr>
                </a:tc>
                <a:extLst>
                  <a:ext uri="{0D108BD9-81ED-4DB2-BD59-A6C34878D82A}">
                    <a16:rowId xmlns:a16="http://schemas.microsoft.com/office/drawing/2014/main" val="10003"/>
                  </a:ext>
                </a:extLst>
              </a:tr>
              <a:tr h="197969">
                <a:tc>
                  <a:txBody>
                    <a:bodyPr/>
                    <a:lstStyle/>
                    <a:p>
                      <a:pPr algn="l" fontAlgn="ctr"/>
                      <a:r>
                        <a:rPr lang="en-US" sz="1100" u="none" strike="noStrike" dirty="0">
                          <a:effectLst/>
                        </a:rPr>
                        <a:t>DFMAT</a:t>
                      </a:r>
                      <a:endParaRPr lang="en-US" sz="1100" b="0" i="0" u="none" strike="noStrike" dirty="0">
                        <a:solidFill>
                          <a:srgbClr val="000000"/>
                        </a:solidFill>
                        <a:effectLst/>
                        <a:latin typeface="Arial"/>
                      </a:endParaRPr>
                    </a:p>
                  </a:txBody>
                  <a:tcPr marL="9117" marR="9117" marT="9110" marB="0" anchor="ctr">
                    <a:solidFill>
                      <a:schemeClr val="accent1">
                        <a:lumMod val="90000"/>
                      </a:schemeClr>
                    </a:solidFill>
                  </a:tcPr>
                </a:tc>
                <a:tc>
                  <a:txBody>
                    <a:bodyPr/>
                    <a:lstStyle/>
                    <a:p>
                      <a:pPr algn="l" fontAlgn="b"/>
                      <a:r>
                        <a:rPr lang="en-US" sz="1100" u="none" strike="noStrike" dirty="0" smtClean="0">
                          <a:effectLst/>
                        </a:rPr>
                        <a:t>Design for Manufacturability, Assembly and Test</a:t>
                      </a:r>
                      <a:endParaRPr lang="en-US" sz="1100" b="0" i="0" u="none" strike="noStrike" dirty="0">
                        <a:solidFill>
                          <a:srgbClr val="000000"/>
                        </a:solidFill>
                        <a:effectLst/>
                        <a:latin typeface="Arial"/>
                      </a:endParaRPr>
                    </a:p>
                  </a:txBody>
                  <a:tcPr marL="9117" marR="9117" marT="9110" marB="0" anchor="b">
                    <a:solidFill>
                      <a:schemeClr val="accent1">
                        <a:lumMod val="90000"/>
                      </a:schemeClr>
                    </a:solidFill>
                  </a:tcPr>
                </a:tc>
                <a:extLst>
                  <a:ext uri="{0D108BD9-81ED-4DB2-BD59-A6C34878D82A}">
                    <a16:rowId xmlns:a16="http://schemas.microsoft.com/office/drawing/2014/main" val="10004"/>
                  </a:ext>
                </a:extLst>
              </a:tr>
              <a:tr h="197969">
                <a:tc>
                  <a:txBody>
                    <a:bodyPr/>
                    <a:lstStyle/>
                    <a:p>
                      <a:pPr algn="l" fontAlgn="ctr"/>
                      <a:r>
                        <a:rPr lang="en-US" sz="1100" u="none" strike="noStrike" dirty="0">
                          <a:effectLst/>
                        </a:rPr>
                        <a:t>DUT</a:t>
                      </a:r>
                      <a:endParaRPr lang="en-US" sz="1100" b="0" i="0" u="none" strike="noStrike" dirty="0">
                        <a:solidFill>
                          <a:srgbClr val="000000"/>
                        </a:solidFill>
                        <a:effectLst/>
                        <a:latin typeface="Arial"/>
                      </a:endParaRPr>
                    </a:p>
                  </a:txBody>
                  <a:tcPr marL="9117" marR="9117" marT="9110" marB="0" anchor="ctr">
                    <a:solidFill>
                      <a:schemeClr val="accent1">
                        <a:lumMod val="90000"/>
                      </a:schemeClr>
                    </a:solidFill>
                  </a:tcPr>
                </a:tc>
                <a:tc>
                  <a:txBody>
                    <a:bodyPr/>
                    <a:lstStyle/>
                    <a:p>
                      <a:pPr algn="l" fontAlgn="b"/>
                      <a:r>
                        <a:rPr lang="en-US" sz="1100" u="none" strike="noStrike" dirty="0">
                          <a:effectLst/>
                        </a:rPr>
                        <a:t>Device Under Test</a:t>
                      </a:r>
                      <a:endParaRPr lang="en-US" sz="1100" b="0" i="0" u="none" strike="noStrike" dirty="0">
                        <a:solidFill>
                          <a:srgbClr val="000000"/>
                        </a:solidFill>
                        <a:effectLst/>
                        <a:latin typeface="Arial"/>
                      </a:endParaRPr>
                    </a:p>
                  </a:txBody>
                  <a:tcPr marL="9117" marR="9117" marT="9110" marB="0" anchor="b">
                    <a:solidFill>
                      <a:schemeClr val="accent1">
                        <a:lumMod val="90000"/>
                      </a:schemeClr>
                    </a:solidFill>
                  </a:tcPr>
                </a:tc>
                <a:extLst>
                  <a:ext uri="{0D108BD9-81ED-4DB2-BD59-A6C34878D82A}">
                    <a16:rowId xmlns:a16="http://schemas.microsoft.com/office/drawing/2014/main" val="10005"/>
                  </a:ext>
                </a:extLst>
              </a:tr>
              <a:tr h="197969">
                <a:tc>
                  <a:txBody>
                    <a:bodyPr/>
                    <a:lstStyle/>
                    <a:p>
                      <a:pPr algn="l" fontAlgn="ctr"/>
                      <a:r>
                        <a:rPr lang="en-US" sz="1100" u="none" strike="noStrike" dirty="0">
                          <a:effectLst/>
                        </a:rPr>
                        <a:t>DEV</a:t>
                      </a:r>
                      <a:endParaRPr lang="en-US" sz="1100" b="0" i="0" u="none" strike="noStrike" dirty="0">
                        <a:solidFill>
                          <a:srgbClr val="000000"/>
                        </a:solidFill>
                        <a:effectLst/>
                        <a:latin typeface="Arial"/>
                      </a:endParaRPr>
                    </a:p>
                  </a:txBody>
                  <a:tcPr marL="9117" marR="9117" marT="9110" marB="0" anchor="ctr">
                    <a:solidFill>
                      <a:schemeClr val="accent1">
                        <a:lumMod val="90000"/>
                      </a:schemeClr>
                    </a:solidFill>
                  </a:tcPr>
                </a:tc>
                <a:tc>
                  <a:txBody>
                    <a:bodyPr/>
                    <a:lstStyle/>
                    <a:p>
                      <a:pPr algn="l" fontAlgn="b"/>
                      <a:r>
                        <a:rPr lang="en-US" sz="1100" u="none" strike="noStrike" dirty="0">
                          <a:effectLst/>
                        </a:rPr>
                        <a:t>Development</a:t>
                      </a:r>
                      <a:endParaRPr lang="en-US" sz="1100" b="0" i="0" u="none" strike="noStrike" dirty="0">
                        <a:solidFill>
                          <a:srgbClr val="000000"/>
                        </a:solidFill>
                        <a:effectLst/>
                        <a:latin typeface="Arial"/>
                      </a:endParaRPr>
                    </a:p>
                  </a:txBody>
                  <a:tcPr marL="9117" marR="9117" marT="9110" marB="0" anchor="b">
                    <a:solidFill>
                      <a:schemeClr val="accent1">
                        <a:lumMod val="90000"/>
                      </a:schemeClr>
                    </a:solidFill>
                  </a:tcPr>
                </a:tc>
                <a:extLst>
                  <a:ext uri="{0D108BD9-81ED-4DB2-BD59-A6C34878D82A}">
                    <a16:rowId xmlns:a16="http://schemas.microsoft.com/office/drawing/2014/main" val="10006"/>
                  </a:ext>
                </a:extLst>
              </a:tr>
              <a:tr h="197969">
                <a:tc>
                  <a:txBody>
                    <a:bodyPr/>
                    <a:lstStyle/>
                    <a:p>
                      <a:pPr algn="l" fontAlgn="ctr"/>
                      <a:r>
                        <a:rPr lang="en-US" sz="1100" b="0" i="0" u="none" strike="noStrike" dirty="0" smtClean="0">
                          <a:solidFill>
                            <a:srgbClr val="000000"/>
                          </a:solidFill>
                          <a:effectLst/>
                          <a:latin typeface="Arial"/>
                        </a:rPr>
                        <a:t>DMC</a:t>
                      </a:r>
                      <a:endParaRPr lang="en-US" sz="1100" b="0" i="0" u="none" strike="noStrike" dirty="0">
                        <a:solidFill>
                          <a:srgbClr val="000000"/>
                        </a:solidFill>
                        <a:effectLst/>
                        <a:latin typeface="Arial"/>
                      </a:endParaRPr>
                    </a:p>
                  </a:txBody>
                  <a:tcPr marL="9117" marR="9117" marT="9110" marB="0" anchor="ctr">
                    <a:solidFill>
                      <a:schemeClr val="accent1">
                        <a:lumMod val="90000"/>
                      </a:schemeClr>
                    </a:solidFill>
                  </a:tcPr>
                </a:tc>
                <a:tc>
                  <a:txBody>
                    <a:bodyPr/>
                    <a:lstStyle/>
                    <a:p>
                      <a:pPr algn="l" fontAlgn="b"/>
                      <a:r>
                        <a:rPr lang="en-US" sz="1100" b="0" i="0" u="none" strike="noStrike" dirty="0" smtClean="0">
                          <a:solidFill>
                            <a:srgbClr val="000000"/>
                          </a:solidFill>
                          <a:effectLst/>
                          <a:latin typeface="Arial"/>
                        </a:rPr>
                        <a:t>Direct Maintenance Cost</a:t>
                      </a:r>
                      <a:endParaRPr lang="en-US" sz="1100" b="0" i="0" u="none" strike="noStrike" dirty="0">
                        <a:solidFill>
                          <a:srgbClr val="000000"/>
                        </a:solidFill>
                        <a:effectLst/>
                        <a:latin typeface="Arial"/>
                      </a:endParaRPr>
                    </a:p>
                  </a:txBody>
                  <a:tcPr marL="9117" marR="9117" marT="9110" marB="0" anchor="b">
                    <a:solidFill>
                      <a:schemeClr val="accent1">
                        <a:lumMod val="90000"/>
                      </a:schemeClr>
                    </a:solidFill>
                  </a:tcPr>
                </a:tc>
                <a:extLst>
                  <a:ext uri="{0D108BD9-81ED-4DB2-BD59-A6C34878D82A}">
                    <a16:rowId xmlns:a16="http://schemas.microsoft.com/office/drawing/2014/main" val="10007"/>
                  </a:ext>
                </a:extLst>
              </a:tr>
            </a:tbl>
          </a:graphicData>
        </a:graphic>
      </p:graphicFrame>
      <p:sp>
        <p:nvSpPr>
          <p:cNvPr id="20" name="Action Button: Back or Previous 2">
            <a:hlinkClick r:id="rId2" action="ppaction://hlinksldjump" highlightClick="1"/>
          </p:cNvPr>
          <p:cNvSpPr>
            <a:spLocks noChangeArrowheads="1"/>
          </p:cNvSpPr>
          <p:nvPr/>
        </p:nvSpPr>
        <p:spPr bwMode="auto">
          <a:xfrm>
            <a:off x="163512" y="6223000"/>
            <a:ext cx="574675" cy="520700"/>
          </a:xfrm>
          <a:prstGeom prst="actionButtonBackPrevious">
            <a:avLst/>
          </a:prstGeom>
          <a:blipFill dpi="0" rotWithShape="1">
            <a:blip r:embed="rId3">
              <a:duotone>
                <a:prstClr val="black"/>
                <a:schemeClr val="accent1">
                  <a:tint val="45000"/>
                  <a:satMod val="400000"/>
                </a:schemeClr>
              </a:duotone>
            </a:blip>
            <a:srcRect/>
            <a:tile tx="0" ty="0" sx="100000" sy="100000" flip="none" algn="tl"/>
          </a:blipFill>
          <a:ln w="9525" algn="ctr">
            <a:solidFill>
              <a:schemeClr val="tx1"/>
            </a:solidFill>
            <a:round/>
            <a:headEnd/>
            <a:tailEnd/>
          </a:ln>
        </p:spPr>
        <p:txBody>
          <a:bodyPr/>
          <a:lstStyle/>
          <a:p>
            <a:pPr>
              <a:defRPr/>
            </a:pPr>
            <a:endParaRPr lang="en-US" dirty="0"/>
          </a:p>
        </p:txBody>
      </p:sp>
      <p:sp>
        <p:nvSpPr>
          <p:cNvPr id="84062" name="Rectangle 20"/>
          <p:cNvSpPr>
            <a:spLocks noChangeArrowheads="1"/>
          </p:cNvSpPr>
          <p:nvPr/>
        </p:nvSpPr>
        <p:spPr bwMode="auto">
          <a:xfrm>
            <a:off x="738188" y="6483350"/>
            <a:ext cx="22050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200"/>
              <a:t>Return to summary page</a:t>
            </a:r>
          </a:p>
        </p:txBody>
      </p:sp>
      <p:sp>
        <p:nvSpPr>
          <p:cNvPr id="10" name="TextBox 9"/>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a:xfrm>
            <a:off x="457200" y="274638"/>
            <a:ext cx="8229600" cy="449262"/>
          </a:xfrm>
        </p:spPr>
        <p:txBody>
          <a:bodyPr/>
          <a:lstStyle/>
          <a:p>
            <a:pPr algn="l"/>
            <a:r>
              <a:rPr lang="en-US" sz="2000" smtClean="0"/>
              <a:t>Acronyms (continued)</a:t>
            </a:r>
          </a:p>
        </p:txBody>
      </p:sp>
      <p:graphicFrame>
        <p:nvGraphicFramePr>
          <p:cNvPr id="9" name="Table 8"/>
          <p:cNvGraphicFramePr>
            <a:graphicFrameLocks noGrp="1"/>
          </p:cNvGraphicFramePr>
          <p:nvPr/>
        </p:nvGraphicFramePr>
        <p:xfrm>
          <a:off x="523875" y="1112838"/>
          <a:ext cx="8210550" cy="2122490"/>
        </p:xfrm>
        <a:graphic>
          <a:graphicData uri="http://schemas.openxmlformats.org/drawingml/2006/table">
            <a:tbl>
              <a:tblPr>
                <a:tableStyleId>{5C22544A-7EE6-4342-B048-85BDC9FD1C3A}</a:tableStyleId>
              </a:tblPr>
              <a:tblGrid>
                <a:gridCol w="1663932">
                  <a:extLst>
                    <a:ext uri="{9D8B030D-6E8A-4147-A177-3AD203B41FA5}">
                      <a16:colId xmlns:a16="http://schemas.microsoft.com/office/drawing/2014/main" val="20000"/>
                    </a:ext>
                  </a:extLst>
                </a:gridCol>
                <a:gridCol w="6546618">
                  <a:extLst>
                    <a:ext uri="{9D8B030D-6E8A-4147-A177-3AD203B41FA5}">
                      <a16:colId xmlns:a16="http://schemas.microsoft.com/office/drawing/2014/main" val="20001"/>
                    </a:ext>
                  </a:extLst>
                </a:gridCol>
              </a:tblGrid>
              <a:tr h="222480">
                <a:tc gridSpan="2">
                  <a:txBody>
                    <a:bodyPr/>
                    <a:lstStyle/>
                    <a:p>
                      <a:pPr algn="ctr" fontAlgn="b"/>
                      <a:r>
                        <a:rPr lang="en-US" sz="1400" b="1" u="none" strike="noStrike" dirty="0">
                          <a:effectLst/>
                        </a:rPr>
                        <a:t>E</a:t>
                      </a:r>
                      <a:endParaRPr lang="en-US" sz="1400" b="1" i="0" u="none" strike="noStrike" dirty="0">
                        <a:solidFill>
                          <a:srgbClr val="000000"/>
                        </a:solidFill>
                        <a:effectLst/>
                        <a:latin typeface="Arial"/>
                      </a:endParaRPr>
                    </a:p>
                  </a:txBody>
                  <a:tcPr marL="9117" marR="9117" marT="9117"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84165">
                <a:tc>
                  <a:txBody>
                    <a:bodyPr/>
                    <a:lstStyle/>
                    <a:p>
                      <a:pPr algn="l" fontAlgn="ctr"/>
                      <a:r>
                        <a:rPr lang="en-US" sz="1100" u="none" strike="noStrike" dirty="0">
                          <a:effectLst/>
                        </a:rPr>
                        <a:t>EE </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ctr"/>
                      <a:r>
                        <a:rPr lang="en-US" sz="1100" u="none" strike="noStrike" dirty="0">
                          <a:effectLst/>
                        </a:rPr>
                        <a:t>Electrical Engineering</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extLst>
                  <a:ext uri="{0D108BD9-81ED-4DB2-BD59-A6C34878D82A}">
                    <a16:rowId xmlns:a16="http://schemas.microsoft.com/office/drawing/2014/main" val="10001"/>
                  </a:ext>
                </a:extLst>
              </a:tr>
              <a:tr h="184165">
                <a:tc>
                  <a:txBody>
                    <a:bodyPr/>
                    <a:lstStyle/>
                    <a:p>
                      <a:pPr algn="l" fontAlgn="ctr"/>
                      <a:r>
                        <a:rPr lang="en-US" sz="1100" u="none" strike="noStrike" dirty="0">
                          <a:effectLst/>
                        </a:rPr>
                        <a:t>EMPT</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ctr"/>
                      <a:r>
                        <a:rPr lang="en-US" sz="1100" u="none" strike="noStrike" dirty="0">
                          <a:effectLst/>
                        </a:rPr>
                        <a:t>Electronics Manufacturing Process and Test</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extLst>
                  <a:ext uri="{0D108BD9-81ED-4DB2-BD59-A6C34878D82A}">
                    <a16:rowId xmlns:a16="http://schemas.microsoft.com/office/drawing/2014/main" val="10002"/>
                  </a:ext>
                </a:extLst>
              </a:tr>
              <a:tr h="191460">
                <a:tc>
                  <a:txBody>
                    <a:bodyPr/>
                    <a:lstStyle/>
                    <a:p>
                      <a:pPr algn="l" fontAlgn="ctr"/>
                      <a:r>
                        <a:rPr lang="en-US" sz="1100" u="none" strike="noStrike" dirty="0">
                          <a:effectLst/>
                        </a:rPr>
                        <a:t>EDP</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smtClean="0">
                          <a:effectLst/>
                        </a:rPr>
                        <a:t>Electronics Design Plan (Special Instructions used for PWB Layout definition)</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3"/>
                  </a:ext>
                </a:extLst>
              </a:tr>
              <a:tr h="191460">
                <a:tc>
                  <a:txBody>
                    <a:bodyPr/>
                    <a:lstStyle/>
                    <a:p>
                      <a:pPr algn="l" fontAlgn="ctr"/>
                      <a:r>
                        <a:rPr lang="en-US" sz="1100" u="none" strike="noStrike" dirty="0">
                          <a:effectLst/>
                        </a:rPr>
                        <a:t>EO</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Engineering Order: form and procedure for implementing design changes</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4"/>
                  </a:ext>
                </a:extLst>
              </a:tr>
              <a:tr h="191460">
                <a:tc>
                  <a:txBody>
                    <a:bodyPr/>
                    <a:lstStyle/>
                    <a:p>
                      <a:pPr algn="l" fontAlgn="ctr"/>
                      <a:r>
                        <a:rPr lang="en-US" sz="1100" u="none" strike="noStrike" dirty="0">
                          <a:effectLst/>
                        </a:rPr>
                        <a:t>EMC</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Electromagnetic Compliance (Compatibility)</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5"/>
                  </a:ext>
                </a:extLst>
              </a:tr>
              <a:tr h="191460">
                <a:tc>
                  <a:txBody>
                    <a:bodyPr/>
                    <a:lstStyle/>
                    <a:p>
                      <a:pPr algn="l" fontAlgn="ctr"/>
                      <a:r>
                        <a:rPr lang="en-US" sz="1100" u="none" strike="noStrike" dirty="0">
                          <a:effectLst/>
                        </a:rPr>
                        <a:t>EMI</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Electromagnetic Interference</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6"/>
                  </a:ext>
                </a:extLst>
              </a:tr>
              <a:tr h="191460">
                <a:tc>
                  <a:txBody>
                    <a:bodyPr/>
                    <a:lstStyle/>
                    <a:p>
                      <a:pPr algn="l" fontAlgn="ctr"/>
                      <a:r>
                        <a:rPr lang="en-US" sz="1100" u="none" strike="noStrike" dirty="0">
                          <a:effectLst/>
                        </a:rPr>
                        <a:t>EM</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smtClean="0">
                          <a:effectLst/>
                        </a:rPr>
                        <a:t>Electro-Mechanical</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7"/>
                  </a:ext>
                </a:extLst>
              </a:tr>
              <a:tr h="191460">
                <a:tc>
                  <a:txBody>
                    <a:bodyPr/>
                    <a:lstStyle/>
                    <a:p>
                      <a:pPr algn="l" fontAlgn="ctr"/>
                      <a:r>
                        <a:rPr lang="en-US" sz="1100" u="none" strike="noStrike" dirty="0">
                          <a:effectLst/>
                        </a:rPr>
                        <a:t>ETC</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Estimate To Complete</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8"/>
                  </a:ext>
                </a:extLst>
              </a:tr>
              <a:tr h="191460">
                <a:tc>
                  <a:txBody>
                    <a:bodyPr/>
                    <a:lstStyle/>
                    <a:p>
                      <a:pPr algn="l" fontAlgn="ctr"/>
                      <a:r>
                        <a:rPr lang="en-US" sz="1100" u="none" strike="noStrike" dirty="0">
                          <a:effectLst/>
                        </a:rPr>
                        <a:t>EVMS</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Earned Value Management System</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9"/>
                  </a:ext>
                </a:extLst>
              </a:tr>
              <a:tr h="191460">
                <a:tc>
                  <a:txBody>
                    <a:bodyPr/>
                    <a:lstStyle/>
                    <a:p>
                      <a:pPr algn="l" fontAlgn="ctr"/>
                      <a:r>
                        <a:rPr lang="en-US" sz="1100" u="none" strike="noStrike" dirty="0">
                          <a:effectLst/>
                        </a:rPr>
                        <a:t>EMCP</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smtClean="0">
                          <a:effectLst/>
                        </a:rPr>
                        <a:t>Electronics Manufacture Control Plan</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10"/>
                  </a:ext>
                </a:extLst>
              </a:tr>
            </a:tbl>
          </a:graphicData>
        </a:graphic>
      </p:graphicFrame>
      <p:graphicFrame>
        <p:nvGraphicFramePr>
          <p:cNvPr id="10" name="Table 9"/>
          <p:cNvGraphicFramePr>
            <a:graphicFrameLocks noGrp="1"/>
          </p:cNvGraphicFramePr>
          <p:nvPr/>
        </p:nvGraphicFramePr>
        <p:xfrm>
          <a:off x="523875" y="3267075"/>
          <a:ext cx="8191500" cy="1766888"/>
        </p:xfrm>
        <a:graphic>
          <a:graphicData uri="http://schemas.openxmlformats.org/drawingml/2006/table">
            <a:tbl>
              <a:tblPr>
                <a:tableStyleId>{5C22544A-7EE6-4342-B048-85BDC9FD1C3A}</a:tableStyleId>
              </a:tblPr>
              <a:tblGrid>
                <a:gridCol w="1660072">
                  <a:extLst>
                    <a:ext uri="{9D8B030D-6E8A-4147-A177-3AD203B41FA5}">
                      <a16:colId xmlns:a16="http://schemas.microsoft.com/office/drawing/2014/main" val="20000"/>
                    </a:ext>
                  </a:extLst>
                </a:gridCol>
                <a:gridCol w="6531428">
                  <a:extLst>
                    <a:ext uri="{9D8B030D-6E8A-4147-A177-3AD203B41FA5}">
                      <a16:colId xmlns:a16="http://schemas.microsoft.com/office/drawing/2014/main" val="20001"/>
                    </a:ext>
                  </a:extLst>
                </a:gridCol>
              </a:tblGrid>
              <a:tr h="249151">
                <a:tc gridSpan="2">
                  <a:txBody>
                    <a:bodyPr/>
                    <a:lstStyle/>
                    <a:p>
                      <a:pPr algn="ctr" fontAlgn="b"/>
                      <a:r>
                        <a:rPr lang="en-US" sz="1400" b="1" u="none" strike="noStrike" dirty="0">
                          <a:effectLst/>
                        </a:rPr>
                        <a:t>F</a:t>
                      </a:r>
                      <a:endParaRPr lang="en-US" sz="1400" b="1" i="0" u="none" strike="noStrike" dirty="0">
                        <a:solidFill>
                          <a:srgbClr val="000000"/>
                        </a:solidFill>
                        <a:effectLst/>
                        <a:latin typeface="Arial"/>
                      </a:endParaRPr>
                    </a:p>
                  </a:txBody>
                  <a:tcPr marL="9117" marR="9117" marT="9113"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218006">
                <a:tc>
                  <a:txBody>
                    <a:bodyPr/>
                    <a:lstStyle/>
                    <a:p>
                      <a:pPr algn="l" fontAlgn="ctr"/>
                      <a:r>
                        <a:rPr lang="en-US" sz="1100" u="none" strike="noStrike" dirty="0">
                          <a:effectLst/>
                        </a:rPr>
                        <a:t>FCI</a:t>
                      </a:r>
                      <a:endParaRPr lang="en-US" sz="1100" b="0" i="0" u="none" strike="noStrike" dirty="0">
                        <a:solidFill>
                          <a:srgbClr val="000000"/>
                        </a:solidFill>
                        <a:effectLst/>
                        <a:latin typeface="Arial"/>
                      </a:endParaRPr>
                    </a:p>
                  </a:txBody>
                  <a:tcPr marL="9117" marR="9117" marT="9113" marB="0" anchor="ctr">
                    <a:solidFill>
                      <a:schemeClr val="accent1">
                        <a:lumMod val="90000"/>
                      </a:schemeClr>
                    </a:solidFill>
                  </a:tcPr>
                </a:tc>
                <a:tc>
                  <a:txBody>
                    <a:bodyPr/>
                    <a:lstStyle/>
                    <a:p>
                      <a:pPr algn="l" fontAlgn="b"/>
                      <a:r>
                        <a:rPr lang="en-US" sz="1100" u="none" strike="noStrike" dirty="0">
                          <a:effectLst/>
                        </a:rPr>
                        <a:t>Firmware Configuration Index </a:t>
                      </a:r>
                      <a:endParaRPr lang="en-US" sz="1100" b="0" i="0" u="none" strike="noStrike" dirty="0">
                        <a:solidFill>
                          <a:srgbClr val="000000"/>
                        </a:solidFill>
                        <a:effectLst/>
                        <a:latin typeface="Arial"/>
                      </a:endParaRPr>
                    </a:p>
                  </a:txBody>
                  <a:tcPr marL="9117" marR="9117" marT="9113" marB="0" anchor="b">
                    <a:solidFill>
                      <a:schemeClr val="accent1">
                        <a:lumMod val="90000"/>
                      </a:schemeClr>
                    </a:solidFill>
                  </a:tcPr>
                </a:tc>
                <a:extLst>
                  <a:ext uri="{0D108BD9-81ED-4DB2-BD59-A6C34878D82A}">
                    <a16:rowId xmlns:a16="http://schemas.microsoft.com/office/drawing/2014/main" val="10001"/>
                  </a:ext>
                </a:extLst>
              </a:tr>
              <a:tr h="218006">
                <a:tc>
                  <a:txBody>
                    <a:bodyPr/>
                    <a:lstStyle/>
                    <a:p>
                      <a:pPr algn="l" fontAlgn="ctr"/>
                      <a:r>
                        <a:rPr lang="en-US" sz="1100" u="none" strike="noStrike" dirty="0">
                          <a:effectLst/>
                        </a:rPr>
                        <a:t>FRD</a:t>
                      </a:r>
                      <a:endParaRPr lang="en-US" sz="1100" b="0" i="0" u="none" strike="noStrike" dirty="0">
                        <a:solidFill>
                          <a:srgbClr val="000000"/>
                        </a:solidFill>
                        <a:effectLst/>
                        <a:latin typeface="Arial"/>
                      </a:endParaRPr>
                    </a:p>
                  </a:txBody>
                  <a:tcPr marL="9117" marR="9117" marT="9113" marB="0" anchor="ctr">
                    <a:solidFill>
                      <a:schemeClr val="accent1">
                        <a:lumMod val="90000"/>
                      </a:schemeClr>
                    </a:solidFill>
                  </a:tcPr>
                </a:tc>
                <a:tc>
                  <a:txBody>
                    <a:bodyPr/>
                    <a:lstStyle/>
                    <a:p>
                      <a:pPr algn="l" fontAlgn="b"/>
                      <a:r>
                        <a:rPr lang="en-US" sz="1100" u="none" strike="noStrike" dirty="0">
                          <a:effectLst/>
                        </a:rPr>
                        <a:t>Firmware Requirements Document </a:t>
                      </a:r>
                      <a:endParaRPr lang="en-US" sz="1100" b="0" i="0" u="none" strike="noStrike" dirty="0">
                        <a:solidFill>
                          <a:srgbClr val="000000"/>
                        </a:solidFill>
                        <a:effectLst/>
                        <a:latin typeface="Arial"/>
                      </a:endParaRPr>
                    </a:p>
                  </a:txBody>
                  <a:tcPr marL="9117" marR="9117" marT="9113" marB="0" anchor="b">
                    <a:solidFill>
                      <a:schemeClr val="accent1">
                        <a:lumMod val="90000"/>
                      </a:schemeClr>
                    </a:solidFill>
                  </a:tcPr>
                </a:tc>
                <a:extLst>
                  <a:ext uri="{0D108BD9-81ED-4DB2-BD59-A6C34878D82A}">
                    <a16:rowId xmlns:a16="http://schemas.microsoft.com/office/drawing/2014/main" val="10002"/>
                  </a:ext>
                </a:extLst>
              </a:tr>
              <a:tr h="209701">
                <a:tc>
                  <a:txBody>
                    <a:bodyPr/>
                    <a:lstStyle/>
                    <a:p>
                      <a:pPr algn="l" fontAlgn="ctr"/>
                      <a:r>
                        <a:rPr lang="en-US" sz="1100" u="none" strike="noStrike" dirty="0">
                          <a:effectLst/>
                        </a:rPr>
                        <a:t>FW V&amp;V</a:t>
                      </a:r>
                      <a:endParaRPr lang="en-US" sz="1100" b="0" i="0" u="none" strike="noStrike" dirty="0">
                        <a:solidFill>
                          <a:srgbClr val="000000"/>
                        </a:solidFill>
                        <a:effectLst/>
                        <a:latin typeface="Arial"/>
                      </a:endParaRPr>
                    </a:p>
                  </a:txBody>
                  <a:tcPr marL="9117" marR="9117" marT="9113" marB="0" anchor="ctr">
                    <a:solidFill>
                      <a:schemeClr val="accent1">
                        <a:lumMod val="90000"/>
                      </a:schemeClr>
                    </a:solidFill>
                  </a:tcPr>
                </a:tc>
                <a:tc>
                  <a:txBody>
                    <a:bodyPr/>
                    <a:lstStyle/>
                    <a:p>
                      <a:pPr algn="l" fontAlgn="ctr"/>
                      <a:r>
                        <a:rPr lang="en-US" sz="1100" u="none" strike="noStrike" dirty="0">
                          <a:effectLst/>
                        </a:rPr>
                        <a:t>Firmware Verification and Validation</a:t>
                      </a:r>
                      <a:endParaRPr lang="en-US" sz="1100" b="0" i="0" u="none" strike="noStrike" dirty="0">
                        <a:solidFill>
                          <a:srgbClr val="000000"/>
                        </a:solidFill>
                        <a:effectLst/>
                        <a:latin typeface="Arial"/>
                      </a:endParaRPr>
                    </a:p>
                  </a:txBody>
                  <a:tcPr marL="9117" marR="9117" marT="9113" marB="0" anchor="ctr">
                    <a:solidFill>
                      <a:schemeClr val="accent1">
                        <a:lumMod val="90000"/>
                      </a:schemeClr>
                    </a:solidFill>
                  </a:tcPr>
                </a:tc>
                <a:extLst>
                  <a:ext uri="{0D108BD9-81ED-4DB2-BD59-A6C34878D82A}">
                    <a16:rowId xmlns:a16="http://schemas.microsoft.com/office/drawing/2014/main" val="10003"/>
                  </a:ext>
                </a:extLst>
              </a:tr>
              <a:tr h="218006">
                <a:tc>
                  <a:txBody>
                    <a:bodyPr/>
                    <a:lstStyle/>
                    <a:p>
                      <a:pPr algn="l" fontAlgn="ctr"/>
                      <a:r>
                        <a:rPr lang="en-US" sz="1100" u="none" strike="noStrike" dirty="0">
                          <a:effectLst/>
                        </a:rPr>
                        <a:t>FEs</a:t>
                      </a:r>
                      <a:endParaRPr lang="en-US" sz="1100" b="0" i="0" u="none" strike="noStrike" dirty="0">
                        <a:solidFill>
                          <a:srgbClr val="000000"/>
                        </a:solidFill>
                        <a:effectLst/>
                        <a:latin typeface="Arial"/>
                      </a:endParaRPr>
                    </a:p>
                  </a:txBody>
                  <a:tcPr marL="9117" marR="9117" marT="9113" marB="0" anchor="ctr">
                    <a:solidFill>
                      <a:schemeClr val="accent1">
                        <a:lumMod val="90000"/>
                      </a:schemeClr>
                    </a:solidFill>
                  </a:tcPr>
                </a:tc>
                <a:tc>
                  <a:txBody>
                    <a:bodyPr/>
                    <a:lstStyle/>
                    <a:p>
                      <a:pPr algn="l" fontAlgn="b"/>
                      <a:r>
                        <a:rPr lang="en-US" sz="1100" u="none" strike="noStrike" dirty="0">
                          <a:effectLst/>
                        </a:rPr>
                        <a:t>Functional Elements</a:t>
                      </a:r>
                      <a:endParaRPr lang="en-US" sz="1100" b="0" i="0" u="none" strike="noStrike" dirty="0">
                        <a:solidFill>
                          <a:srgbClr val="000000"/>
                        </a:solidFill>
                        <a:effectLst/>
                        <a:latin typeface="Arial"/>
                      </a:endParaRPr>
                    </a:p>
                  </a:txBody>
                  <a:tcPr marL="9117" marR="9117" marT="9113" marB="0" anchor="b">
                    <a:solidFill>
                      <a:schemeClr val="accent1">
                        <a:lumMod val="90000"/>
                      </a:schemeClr>
                    </a:solidFill>
                  </a:tcPr>
                </a:tc>
                <a:extLst>
                  <a:ext uri="{0D108BD9-81ED-4DB2-BD59-A6C34878D82A}">
                    <a16:rowId xmlns:a16="http://schemas.microsoft.com/office/drawing/2014/main" val="10004"/>
                  </a:ext>
                </a:extLst>
              </a:tr>
              <a:tr h="218006">
                <a:tc>
                  <a:txBody>
                    <a:bodyPr/>
                    <a:lstStyle/>
                    <a:p>
                      <a:pPr algn="l" fontAlgn="ctr"/>
                      <a:r>
                        <a:rPr lang="en-US" sz="1100" u="none" strike="noStrike" dirty="0">
                          <a:effectLst/>
                        </a:rPr>
                        <a:t>FMEA</a:t>
                      </a:r>
                      <a:endParaRPr lang="en-US" sz="1100" b="0" i="0" u="none" strike="noStrike" dirty="0">
                        <a:solidFill>
                          <a:srgbClr val="000000"/>
                        </a:solidFill>
                        <a:effectLst/>
                        <a:latin typeface="Arial"/>
                      </a:endParaRPr>
                    </a:p>
                  </a:txBody>
                  <a:tcPr marL="9117" marR="9117" marT="9113" marB="0" anchor="ctr">
                    <a:solidFill>
                      <a:schemeClr val="accent1">
                        <a:lumMod val="90000"/>
                      </a:schemeClr>
                    </a:solidFill>
                  </a:tcPr>
                </a:tc>
                <a:tc>
                  <a:txBody>
                    <a:bodyPr/>
                    <a:lstStyle/>
                    <a:p>
                      <a:pPr algn="l" fontAlgn="b"/>
                      <a:r>
                        <a:rPr lang="en-US" sz="1100" u="none" strike="noStrike" dirty="0">
                          <a:effectLst/>
                        </a:rPr>
                        <a:t>Failure Mode Effects Analysis</a:t>
                      </a:r>
                      <a:endParaRPr lang="en-US" sz="1100" b="0" i="0" u="none" strike="noStrike" dirty="0">
                        <a:solidFill>
                          <a:srgbClr val="000000"/>
                        </a:solidFill>
                        <a:effectLst/>
                        <a:latin typeface="Arial"/>
                      </a:endParaRPr>
                    </a:p>
                  </a:txBody>
                  <a:tcPr marL="9117" marR="9117" marT="9113" marB="0" anchor="b">
                    <a:solidFill>
                      <a:schemeClr val="accent1">
                        <a:lumMod val="90000"/>
                      </a:schemeClr>
                    </a:solidFill>
                  </a:tcPr>
                </a:tc>
                <a:extLst>
                  <a:ext uri="{0D108BD9-81ED-4DB2-BD59-A6C34878D82A}">
                    <a16:rowId xmlns:a16="http://schemas.microsoft.com/office/drawing/2014/main" val="10005"/>
                  </a:ext>
                </a:extLst>
              </a:tr>
              <a:tr h="218006">
                <a:tc>
                  <a:txBody>
                    <a:bodyPr/>
                    <a:lstStyle/>
                    <a:p>
                      <a:pPr algn="l" fontAlgn="ctr"/>
                      <a:r>
                        <a:rPr lang="en-US" sz="1100" u="none" strike="noStrike" dirty="0">
                          <a:effectLst/>
                        </a:rPr>
                        <a:t>FDD</a:t>
                      </a:r>
                      <a:endParaRPr lang="en-US" sz="1100" b="0" i="0" u="none" strike="noStrike" dirty="0">
                        <a:solidFill>
                          <a:srgbClr val="000000"/>
                        </a:solidFill>
                        <a:effectLst/>
                        <a:latin typeface="Arial"/>
                      </a:endParaRPr>
                    </a:p>
                  </a:txBody>
                  <a:tcPr marL="9117" marR="9117" marT="9113" marB="0" anchor="ctr">
                    <a:solidFill>
                      <a:schemeClr val="accent1">
                        <a:lumMod val="90000"/>
                      </a:schemeClr>
                    </a:solidFill>
                  </a:tcPr>
                </a:tc>
                <a:tc>
                  <a:txBody>
                    <a:bodyPr/>
                    <a:lstStyle/>
                    <a:p>
                      <a:pPr algn="l" fontAlgn="b"/>
                      <a:r>
                        <a:rPr lang="en-US" sz="1100" u="none" strike="noStrike" dirty="0">
                          <a:effectLst/>
                        </a:rPr>
                        <a:t>Firmware Design Drawing </a:t>
                      </a:r>
                      <a:endParaRPr lang="en-US" sz="1100" b="0" i="0" u="none" strike="noStrike" dirty="0">
                        <a:solidFill>
                          <a:srgbClr val="000000"/>
                        </a:solidFill>
                        <a:effectLst/>
                        <a:latin typeface="Arial"/>
                      </a:endParaRPr>
                    </a:p>
                  </a:txBody>
                  <a:tcPr marL="9117" marR="9117" marT="9113" marB="0" anchor="b">
                    <a:solidFill>
                      <a:schemeClr val="accent1">
                        <a:lumMod val="90000"/>
                      </a:schemeClr>
                    </a:solidFill>
                  </a:tcPr>
                </a:tc>
                <a:extLst>
                  <a:ext uri="{0D108BD9-81ED-4DB2-BD59-A6C34878D82A}">
                    <a16:rowId xmlns:a16="http://schemas.microsoft.com/office/drawing/2014/main" val="10006"/>
                  </a:ext>
                </a:extLst>
              </a:tr>
              <a:tr h="218006">
                <a:tc>
                  <a:txBody>
                    <a:bodyPr/>
                    <a:lstStyle/>
                    <a:p>
                      <a:pPr algn="l" fontAlgn="ctr"/>
                      <a:r>
                        <a:rPr lang="en-US" sz="1100" u="none" strike="noStrike" dirty="0">
                          <a:effectLst/>
                        </a:rPr>
                        <a:t>FW</a:t>
                      </a:r>
                      <a:endParaRPr lang="en-US" sz="1100" b="0" i="0" u="none" strike="noStrike" dirty="0">
                        <a:solidFill>
                          <a:srgbClr val="000000"/>
                        </a:solidFill>
                        <a:effectLst/>
                        <a:latin typeface="Arial"/>
                      </a:endParaRPr>
                    </a:p>
                  </a:txBody>
                  <a:tcPr marL="9117" marR="9117" marT="9113" marB="0" anchor="ctr">
                    <a:solidFill>
                      <a:schemeClr val="accent1">
                        <a:lumMod val="90000"/>
                      </a:schemeClr>
                    </a:solidFill>
                  </a:tcPr>
                </a:tc>
                <a:tc>
                  <a:txBody>
                    <a:bodyPr/>
                    <a:lstStyle/>
                    <a:p>
                      <a:pPr algn="l" fontAlgn="b"/>
                      <a:r>
                        <a:rPr lang="en-US" sz="1100" u="none" strike="noStrike" dirty="0">
                          <a:effectLst/>
                        </a:rPr>
                        <a:t>Firmware</a:t>
                      </a:r>
                      <a:endParaRPr lang="en-US" sz="1100" b="0" i="0" u="none" strike="noStrike" dirty="0">
                        <a:solidFill>
                          <a:srgbClr val="000000"/>
                        </a:solidFill>
                        <a:effectLst/>
                        <a:latin typeface="Arial"/>
                      </a:endParaRPr>
                    </a:p>
                  </a:txBody>
                  <a:tcPr marL="9117" marR="9117" marT="9113" marB="0" anchor="b">
                    <a:solidFill>
                      <a:schemeClr val="accent1">
                        <a:lumMod val="90000"/>
                      </a:schemeClr>
                    </a:solidFill>
                  </a:tcPr>
                </a:tc>
                <a:extLst>
                  <a:ext uri="{0D108BD9-81ED-4DB2-BD59-A6C34878D82A}">
                    <a16:rowId xmlns:a16="http://schemas.microsoft.com/office/drawing/2014/main" val="10007"/>
                  </a:ext>
                </a:extLst>
              </a:tr>
            </a:tbl>
          </a:graphicData>
        </a:graphic>
      </p:graphicFrame>
      <p:sp>
        <p:nvSpPr>
          <p:cNvPr id="11" name="Action Button: Back or Previous 2">
            <a:hlinkClick r:id="rId2" action="ppaction://hlinksldjump" highlightClick="1"/>
          </p:cNvPr>
          <p:cNvSpPr>
            <a:spLocks noChangeArrowheads="1"/>
          </p:cNvSpPr>
          <p:nvPr/>
        </p:nvSpPr>
        <p:spPr bwMode="auto">
          <a:xfrm>
            <a:off x="163512" y="6223000"/>
            <a:ext cx="574675" cy="520700"/>
          </a:xfrm>
          <a:prstGeom prst="actionButtonBackPrevious">
            <a:avLst/>
          </a:prstGeom>
          <a:blipFill dpi="0" rotWithShape="1">
            <a:blip r:embed="rId3">
              <a:duotone>
                <a:prstClr val="black"/>
                <a:schemeClr val="accent1">
                  <a:tint val="45000"/>
                  <a:satMod val="400000"/>
                </a:schemeClr>
              </a:duotone>
            </a:blip>
            <a:srcRect/>
            <a:tile tx="0" ty="0" sx="100000" sy="100000" flip="none" algn="tl"/>
          </a:blipFill>
          <a:ln w="9525" algn="ctr">
            <a:solidFill>
              <a:schemeClr val="tx1"/>
            </a:solidFill>
            <a:round/>
            <a:headEnd/>
            <a:tailEnd/>
          </a:ln>
        </p:spPr>
        <p:txBody>
          <a:bodyPr/>
          <a:lstStyle/>
          <a:p>
            <a:pPr>
              <a:defRPr/>
            </a:pPr>
            <a:endParaRPr lang="en-US" dirty="0"/>
          </a:p>
        </p:txBody>
      </p:sp>
      <p:sp>
        <p:nvSpPr>
          <p:cNvPr id="85063" name="Rectangle 11"/>
          <p:cNvSpPr>
            <a:spLocks noChangeArrowheads="1"/>
          </p:cNvSpPr>
          <p:nvPr/>
        </p:nvSpPr>
        <p:spPr bwMode="auto">
          <a:xfrm>
            <a:off x="804863" y="6440488"/>
            <a:ext cx="214788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200"/>
              <a:t>Return to summary page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a:xfrm>
            <a:off x="457200" y="274638"/>
            <a:ext cx="8229600" cy="392112"/>
          </a:xfrm>
        </p:spPr>
        <p:txBody>
          <a:bodyPr/>
          <a:lstStyle/>
          <a:p>
            <a:pPr algn="l"/>
            <a:r>
              <a:rPr lang="en-US" sz="2000" smtClean="0"/>
              <a:t>Acronyms (continued)</a:t>
            </a:r>
          </a:p>
        </p:txBody>
      </p:sp>
      <p:graphicFrame>
        <p:nvGraphicFramePr>
          <p:cNvPr id="4" name="Table 3"/>
          <p:cNvGraphicFramePr>
            <a:graphicFrameLocks noGrp="1"/>
          </p:cNvGraphicFramePr>
          <p:nvPr/>
        </p:nvGraphicFramePr>
        <p:xfrm>
          <a:off x="485775" y="735013"/>
          <a:ext cx="8229600" cy="3822705"/>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509">
                <a:tc gridSpan="2">
                  <a:txBody>
                    <a:bodyPr/>
                    <a:lstStyle/>
                    <a:p>
                      <a:pPr algn="ctr" fontAlgn="b"/>
                      <a:r>
                        <a:rPr lang="en-US" sz="1400" b="1" u="none" strike="noStrike" dirty="0">
                          <a:effectLst/>
                        </a:rPr>
                        <a:t>H</a:t>
                      </a:r>
                      <a:endParaRPr lang="en-US" sz="1400" b="1" i="0" u="none" strike="noStrike" dirty="0">
                        <a:solidFill>
                          <a:srgbClr val="000000"/>
                        </a:solidFill>
                        <a:effectLst/>
                        <a:latin typeface="Arial"/>
                      </a:endParaRPr>
                    </a:p>
                  </a:txBody>
                  <a:tcPr marL="9117" marR="9117" marT="9118"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91016">
                <a:tc>
                  <a:txBody>
                    <a:bodyPr/>
                    <a:lstStyle/>
                    <a:p>
                      <a:pPr algn="l" fontAlgn="ctr"/>
                      <a:r>
                        <a:rPr lang="en-US" sz="1100" u="none" strike="noStrike" dirty="0">
                          <a:effectLst/>
                        </a:rPr>
                        <a:t>HALT</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Highly Accelerated Life Test </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1"/>
                  </a:ext>
                </a:extLst>
              </a:tr>
              <a:tr h="191016">
                <a:tc>
                  <a:txBody>
                    <a:bodyPr/>
                    <a:lstStyle/>
                    <a:p>
                      <a:pPr algn="l" fontAlgn="ctr"/>
                      <a:r>
                        <a:rPr lang="en-US" sz="1100" u="none" strike="noStrike" dirty="0">
                          <a:effectLst/>
                        </a:rPr>
                        <a:t>HAS</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 Accomplishment Summary </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2"/>
                  </a:ext>
                </a:extLst>
              </a:tr>
              <a:tr h="191016">
                <a:tc>
                  <a:txBody>
                    <a:bodyPr/>
                    <a:lstStyle/>
                    <a:p>
                      <a:pPr algn="l" fontAlgn="ctr"/>
                      <a:r>
                        <a:rPr lang="en-US" sz="1100" u="none" strike="noStrike" dirty="0">
                          <a:effectLst/>
                        </a:rPr>
                        <a:t>HASS</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Highly Accelerated Stress Screens</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3"/>
                  </a:ext>
                </a:extLst>
              </a:tr>
              <a:tr h="183739">
                <a:tc>
                  <a:txBody>
                    <a:bodyPr/>
                    <a:lstStyle/>
                    <a:p>
                      <a:pPr algn="l" fontAlgn="ctr"/>
                      <a:r>
                        <a:rPr lang="en-US" sz="1100" u="none" strike="noStrike" dirty="0">
                          <a:effectLst/>
                        </a:rPr>
                        <a:t>HCMP </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ctr"/>
                      <a:r>
                        <a:rPr lang="en-US" sz="1100" u="none" strike="noStrike" dirty="0">
                          <a:effectLst/>
                        </a:rPr>
                        <a:t>Hardware Configuration Management Plan</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extLst>
                  <a:ext uri="{0D108BD9-81ED-4DB2-BD59-A6C34878D82A}">
                    <a16:rowId xmlns:a16="http://schemas.microsoft.com/office/drawing/2014/main" val="10004"/>
                  </a:ext>
                </a:extLst>
              </a:tr>
              <a:tr h="183739">
                <a:tc>
                  <a:txBody>
                    <a:bodyPr/>
                    <a:lstStyle/>
                    <a:p>
                      <a:pPr algn="l" fontAlgn="ctr"/>
                      <a:r>
                        <a:rPr lang="en-US" sz="1100" u="none" strike="noStrike" dirty="0">
                          <a:effectLst/>
                        </a:rPr>
                        <a:t>HDP </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ctr"/>
                      <a:r>
                        <a:rPr lang="en-US" sz="1100" u="none" strike="noStrike" dirty="0">
                          <a:effectLst/>
                        </a:rPr>
                        <a:t>Hardware Development Plan</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extLst>
                  <a:ext uri="{0D108BD9-81ED-4DB2-BD59-A6C34878D82A}">
                    <a16:rowId xmlns:a16="http://schemas.microsoft.com/office/drawing/2014/main" val="10005"/>
                  </a:ext>
                </a:extLst>
              </a:tr>
              <a:tr h="191016">
                <a:tc>
                  <a:txBody>
                    <a:bodyPr/>
                    <a:lstStyle/>
                    <a:p>
                      <a:pPr algn="l" fontAlgn="ctr"/>
                      <a:r>
                        <a:rPr lang="en-US" sz="1100" u="none" strike="noStrike" dirty="0">
                          <a:effectLst/>
                        </a:rPr>
                        <a:t>HDD</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 Description Document </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6"/>
                  </a:ext>
                </a:extLst>
              </a:tr>
              <a:tr h="183739">
                <a:tc>
                  <a:txBody>
                    <a:bodyPr/>
                    <a:lstStyle/>
                    <a:p>
                      <a:pPr algn="l" fontAlgn="ctr"/>
                      <a:r>
                        <a:rPr lang="en-US" sz="1100" u="none" strike="noStrike" dirty="0">
                          <a:effectLst/>
                        </a:rPr>
                        <a:t>HEPG </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ctr"/>
                      <a:r>
                        <a:rPr lang="en-US" sz="1100" u="none" strike="noStrike" dirty="0">
                          <a:effectLst/>
                        </a:rPr>
                        <a:t>Hardware Engineering Process Group</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extLst>
                  <a:ext uri="{0D108BD9-81ED-4DB2-BD59-A6C34878D82A}">
                    <a16:rowId xmlns:a16="http://schemas.microsoft.com/office/drawing/2014/main" val="10007"/>
                  </a:ext>
                </a:extLst>
              </a:tr>
              <a:tr h="183739">
                <a:tc>
                  <a:txBody>
                    <a:bodyPr/>
                    <a:lstStyle/>
                    <a:p>
                      <a:pPr algn="l" fontAlgn="ctr"/>
                      <a:r>
                        <a:rPr lang="en-US" sz="1100" u="none" strike="noStrike" dirty="0">
                          <a:effectLst/>
                        </a:rPr>
                        <a:t>HVP </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ctr"/>
                      <a:r>
                        <a:rPr lang="en-US" sz="1100" u="none" strike="noStrike" dirty="0">
                          <a:effectLst/>
                        </a:rPr>
                        <a:t>Hardware Verification Plan</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extLst>
                  <a:ext uri="{0D108BD9-81ED-4DB2-BD59-A6C34878D82A}">
                    <a16:rowId xmlns:a16="http://schemas.microsoft.com/office/drawing/2014/main" val="10008"/>
                  </a:ext>
                </a:extLst>
              </a:tr>
              <a:tr h="191016">
                <a:tc>
                  <a:txBody>
                    <a:bodyPr/>
                    <a:lstStyle/>
                    <a:p>
                      <a:pPr algn="l" fontAlgn="ctr"/>
                      <a:r>
                        <a:rPr lang="en-US" sz="1100" u="none" strike="noStrike" dirty="0">
                          <a:effectLst/>
                        </a:rPr>
                        <a:t>HRD</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 Requirements Document</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9"/>
                  </a:ext>
                </a:extLst>
              </a:tr>
              <a:tr h="191016">
                <a:tc>
                  <a:txBody>
                    <a:bodyPr/>
                    <a:lstStyle/>
                    <a:p>
                      <a:pPr algn="l" fontAlgn="ctr"/>
                      <a:r>
                        <a:rPr lang="en-US" sz="1100" u="none" strike="noStrike" dirty="0">
                          <a:effectLst/>
                        </a:rPr>
                        <a:t>HW</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0"/>
                  </a:ext>
                </a:extLst>
              </a:tr>
              <a:tr h="191016">
                <a:tc>
                  <a:txBody>
                    <a:bodyPr/>
                    <a:lstStyle/>
                    <a:p>
                      <a:pPr algn="l" fontAlgn="ctr"/>
                      <a:r>
                        <a:rPr lang="en-US" sz="1100" u="none" strike="noStrike" dirty="0">
                          <a:effectLst/>
                        </a:rPr>
                        <a:t>HV</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High Voltage</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1"/>
                  </a:ext>
                </a:extLst>
              </a:tr>
              <a:tr h="191016">
                <a:tc>
                  <a:txBody>
                    <a:bodyPr/>
                    <a:lstStyle/>
                    <a:p>
                      <a:pPr algn="l" fontAlgn="ctr"/>
                      <a:r>
                        <a:rPr lang="en-US" sz="1100" u="none" strike="noStrike" dirty="0">
                          <a:effectLst/>
                        </a:rPr>
                        <a:t>HVR</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 Verification Report </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2"/>
                  </a:ext>
                </a:extLst>
              </a:tr>
              <a:tr h="191016">
                <a:tc>
                  <a:txBody>
                    <a:bodyPr/>
                    <a:lstStyle/>
                    <a:p>
                      <a:pPr algn="l" fontAlgn="ctr"/>
                      <a:r>
                        <a:rPr lang="en-US" sz="1100" u="none" strike="noStrike" dirty="0">
                          <a:effectLst/>
                        </a:rPr>
                        <a:t>HVCP</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 Verification Cases and Procedures </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3"/>
                  </a:ext>
                </a:extLst>
              </a:tr>
              <a:tr h="191016">
                <a:tc>
                  <a:txBody>
                    <a:bodyPr/>
                    <a:lstStyle/>
                    <a:p>
                      <a:pPr algn="l" fontAlgn="ctr"/>
                      <a:r>
                        <a:rPr lang="en-US" sz="1100" u="none" strike="noStrike" dirty="0">
                          <a:effectLst/>
                        </a:rPr>
                        <a:t>HVS</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smtClean="0">
                          <a:effectLst/>
                        </a:rPr>
                        <a:t>Hardware Verification Standards</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4"/>
                  </a:ext>
                </a:extLst>
              </a:tr>
              <a:tr h="191016">
                <a:tc>
                  <a:txBody>
                    <a:bodyPr/>
                    <a:lstStyle/>
                    <a:p>
                      <a:pPr algn="l" fontAlgn="ctr"/>
                      <a:r>
                        <a:rPr lang="en-US" sz="1100" u="none" strike="noStrike" dirty="0">
                          <a:effectLst/>
                        </a:rPr>
                        <a:t>HVTCP</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 </a:t>
                      </a:r>
                      <a:r>
                        <a:rPr lang="en-US" sz="1100" u="none" strike="noStrike" dirty="0" smtClean="0">
                          <a:effectLst/>
                        </a:rPr>
                        <a:t>Hardware Verification Test Cases and Procedures</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5"/>
                  </a:ext>
                </a:extLst>
              </a:tr>
              <a:tr h="191016">
                <a:tc>
                  <a:txBody>
                    <a:bodyPr/>
                    <a:lstStyle/>
                    <a:p>
                      <a:pPr algn="l" fontAlgn="ctr"/>
                      <a:r>
                        <a:rPr lang="en-US" sz="1100" u="none" strike="noStrike" dirty="0">
                          <a:effectLst/>
                        </a:rPr>
                        <a:t>HVTP</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 Verification Test Procedures</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6"/>
                  </a:ext>
                </a:extLst>
              </a:tr>
              <a:tr h="191016">
                <a:tc>
                  <a:txBody>
                    <a:bodyPr/>
                    <a:lstStyle/>
                    <a:p>
                      <a:pPr algn="l" fontAlgn="ctr"/>
                      <a:r>
                        <a:rPr lang="en-US" sz="1100" u="none" strike="noStrike" dirty="0">
                          <a:effectLst/>
                        </a:rPr>
                        <a:t>HCMP</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 Configuration Management Plan</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7"/>
                  </a:ext>
                </a:extLst>
              </a:tr>
              <a:tr h="191016">
                <a:tc>
                  <a:txBody>
                    <a:bodyPr/>
                    <a:lstStyle/>
                    <a:p>
                      <a:pPr algn="l" fontAlgn="ctr"/>
                      <a:r>
                        <a:rPr lang="en-US" sz="1100" u="none" strike="noStrike" dirty="0">
                          <a:effectLst/>
                        </a:rPr>
                        <a:t>HPAP</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Hardware Process Assurance Plan</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8"/>
                  </a:ext>
                </a:extLst>
              </a:tr>
              <a:tr h="191016">
                <a:tc>
                  <a:txBody>
                    <a:bodyPr/>
                    <a:lstStyle/>
                    <a:p>
                      <a:pPr algn="l" fontAlgn="ctr"/>
                      <a:r>
                        <a:rPr lang="en-US" sz="1100" u="none" strike="noStrike" dirty="0">
                          <a:effectLst/>
                        </a:rPr>
                        <a:t>HRS</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smtClean="0">
                          <a:effectLst/>
                        </a:rPr>
                        <a:t>Hardware Requirements Specification</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19"/>
                  </a:ext>
                </a:extLst>
              </a:tr>
            </a:tbl>
          </a:graphicData>
        </a:graphic>
      </p:graphicFrame>
      <p:graphicFrame>
        <p:nvGraphicFramePr>
          <p:cNvPr id="5" name="Table 4"/>
          <p:cNvGraphicFramePr>
            <a:graphicFrameLocks noGrp="1"/>
          </p:cNvGraphicFramePr>
          <p:nvPr/>
        </p:nvGraphicFramePr>
        <p:xfrm>
          <a:off x="495300" y="4591050"/>
          <a:ext cx="8229600" cy="1638303"/>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31018">
                <a:tc gridSpan="2">
                  <a:txBody>
                    <a:bodyPr/>
                    <a:lstStyle/>
                    <a:p>
                      <a:pPr algn="ctr" fontAlgn="b"/>
                      <a:r>
                        <a:rPr lang="en-US" sz="1400" b="1" u="none" strike="noStrike" dirty="0">
                          <a:effectLst/>
                        </a:rPr>
                        <a:t>I</a:t>
                      </a:r>
                      <a:endParaRPr lang="en-US" sz="1400" b="1" i="0" u="none" strike="noStrike" dirty="0">
                        <a:solidFill>
                          <a:srgbClr val="000000"/>
                        </a:solidFill>
                        <a:effectLst/>
                        <a:latin typeface="Arial"/>
                      </a:endParaRPr>
                    </a:p>
                  </a:txBody>
                  <a:tcPr marL="9117" marR="9117" marT="9117"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94439">
                <a:tc>
                  <a:txBody>
                    <a:bodyPr/>
                    <a:lstStyle/>
                    <a:p>
                      <a:pPr algn="l" fontAlgn="ctr"/>
                      <a:r>
                        <a:rPr lang="en-US" sz="1100" u="none" strike="noStrike" dirty="0">
                          <a:effectLst/>
                        </a:rPr>
                        <a:t>ICD </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ctr"/>
                      <a:r>
                        <a:rPr lang="en-US" sz="1100" u="none" strike="noStrike" dirty="0">
                          <a:effectLst/>
                        </a:rPr>
                        <a:t>Interface Control Diagram</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extLst>
                  <a:ext uri="{0D108BD9-81ED-4DB2-BD59-A6C34878D82A}">
                    <a16:rowId xmlns:a16="http://schemas.microsoft.com/office/drawing/2014/main" val="10001"/>
                  </a:ext>
                </a:extLst>
              </a:tr>
              <a:tr h="202141">
                <a:tc>
                  <a:txBody>
                    <a:bodyPr/>
                    <a:lstStyle/>
                    <a:p>
                      <a:pPr algn="l" fontAlgn="ctr"/>
                      <a:r>
                        <a:rPr lang="en-US" sz="1100" u="none" strike="noStrike" dirty="0">
                          <a:effectLst/>
                        </a:rPr>
                        <a:t>IDVT</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Item Design Verification Test</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2"/>
                  </a:ext>
                </a:extLst>
              </a:tr>
              <a:tr h="202141">
                <a:tc>
                  <a:txBody>
                    <a:bodyPr/>
                    <a:lstStyle/>
                    <a:p>
                      <a:pPr algn="l" fontAlgn="ctr"/>
                      <a:r>
                        <a:rPr lang="en-US" sz="1100" u="none" strike="noStrike" dirty="0">
                          <a:effectLst/>
                        </a:rPr>
                        <a:t>IP</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Intellectual Property</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3"/>
                  </a:ext>
                </a:extLst>
              </a:tr>
              <a:tr h="202141">
                <a:tc>
                  <a:txBody>
                    <a:bodyPr/>
                    <a:lstStyle/>
                    <a:p>
                      <a:pPr algn="l" fontAlgn="ctr"/>
                      <a:r>
                        <a:rPr lang="en-US" sz="1100" u="none" strike="noStrike" dirty="0">
                          <a:effectLst/>
                        </a:rPr>
                        <a:t>IPT</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Integrated Product Teams</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4"/>
                  </a:ext>
                </a:extLst>
              </a:tr>
              <a:tr h="202141">
                <a:tc>
                  <a:txBody>
                    <a:bodyPr/>
                    <a:lstStyle/>
                    <a:p>
                      <a:pPr algn="l" fontAlgn="ctr"/>
                      <a:r>
                        <a:rPr lang="en-US" sz="1100" u="none" strike="noStrike" dirty="0">
                          <a:effectLst/>
                        </a:rPr>
                        <a:t>IR&amp;D</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Internal Research and Development</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5"/>
                  </a:ext>
                </a:extLst>
              </a:tr>
              <a:tr h="202141">
                <a:tc>
                  <a:txBody>
                    <a:bodyPr/>
                    <a:lstStyle/>
                    <a:p>
                      <a:pPr algn="l" fontAlgn="ctr"/>
                      <a:r>
                        <a:rPr lang="en-US" sz="1100" u="none" strike="noStrike" dirty="0">
                          <a:effectLst/>
                        </a:rPr>
                        <a:t>IO</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Input /Output</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6"/>
                  </a:ext>
                </a:extLst>
              </a:tr>
              <a:tr h="202141">
                <a:tc>
                  <a:txBody>
                    <a:bodyPr/>
                    <a:lstStyle/>
                    <a:p>
                      <a:pPr algn="l" fontAlgn="ctr"/>
                      <a:r>
                        <a:rPr lang="en-US" sz="1100" u="none" strike="noStrike" dirty="0">
                          <a:effectLst/>
                        </a:rPr>
                        <a:t>IMS</a:t>
                      </a:r>
                      <a:endParaRPr lang="en-US" sz="1100" b="0" i="0" u="none" strike="noStrike" dirty="0">
                        <a:solidFill>
                          <a:srgbClr val="000000"/>
                        </a:solidFill>
                        <a:effectLst/>
                        <a:latin typeface="Arial"/>
                      </a:endParaRPr>
                    </a:p>
                  </a:txBody>
                  <a:tcPr marL="9117" marR="9117" marT="9117" marB="0" anchor="ctr">
                    <a:solidFill>
                      <a:schemeClr val="accent1">
                        <a:lumMod val="90000"/>
                      </a:schemeClr>
                    </a:solidFill>
                  </a:tcPr>
                </a:tc>
                <a:tc>
                  <a:txBody>
                    <a:bodyPr/>
                    <a:lstStyle/>
                    <a:p>
                      <a:pPr algn="l" fontAlgn="b"/>
                      <a:r>
                        <a:rPr lang="en-US" sz="1100" u="none" strike="noStrike" dirty="0">
                          <a:effectLst/>
                        </a:rPr>
                        <a:t>Integrated Master Schedule</a:t>
                      </a:r>
                      <a:endParaRPr lang="en-US" sz="1100" b="0" i="0" u="none" strike="noStrike" dirty="0">
                        <a:solidFill>
                          <a:srgbClr val="000000"/>
                        </a:solidFill>
                        <a:effectLst/>
                        <a:latin typeface="Arial"/>
                      </a:endParaRPr>
                    </a:p>
                  </a:txBody>
                  <a:tcPr marL="9117" marR="9117" marT="9117" marB="0" anchor="b">
                    <a:solidFill>
                      <a:schemeClr val="accent1">
                        <a:lumMod val="90000"/>
                      </a:schemeClr>
                    </a:solidFill>
                  </a:tcPr>
                </a:tc>
                <a:extLst>
                  <a:ext uri="{0D108BD9-81ED-4DB2-BD59-A6C34878D82A}">
                    <a16:rowId xmlns:a16="http://schemas.microsoft.com/office/drawing/2014/main" val="10007"/>
                  </a:ext>
                </a:extLst>
              </a:tr>
            </a:tbl>
          </a:graphicData>
        </a:graphic>
      </p:graphicFrame>
      <p:sp>
        <p:nvSpPr>
          <p:cNvPr id="6" name="Action Button: Back or Previous 2">
            <a:hlinkClick r:id="rId2" action="ppaction://hlinksldjump" highlightClick="1"/>
          </p:cNvPr>
          <p:cNvSpPr>
            <a:spLocks noChangeArrowheads="1"/>
          </p:cNvSpPr>
          <p:nvPr/>
        </p:nvSpPr>
        <p:spPr bwMode="auto">
          <a:xfrm>
            <a:off x="119061" y="6270625"/>
            <a:ext cx="574675" cy="520700"/>
          </a:xfrm>
          <a:prstGeom prst="actionButtonBackPrevious">
            <a:avLst/>
          </a:prstGeom>
          <a:blipFill dpi="0" rotWithShape="1">
            <a:blip r:embed="rId3">
              <a:duotone>
                <a:prstClr val="black"/>
                <a:schemeClr val="accent1">
                  <a:tint val="45000"/>
                  <a:satMod val="400000"/>
                </a:schemeClr>
              </a:duotone>
            </a:blip>
            <a:srcRect/>
            <a:tile tx="0" ty="0" sx="100000" sy="100000" flip="none" algn="tl"/>
          </a:blipFill>
          <a:ln w="9525" algn="ctr">
            <a:solidFill>
              <a:schemeClr val="tx1"/>
            </a:solidFill>
            <a:round/>
            <a:headEnd/>
            <a:tailEnd/>
          </a:ln>
        </p:spPr>
        <p:txBody>
          <a:bodyPr/>
          <a:lstStyle/>
          <a:p>
            <a:pPr>
              <a:defRPr/>
            </a:pPr>
            <a:endParaRPr lang="en-US" dirty="0"/>
          </a:p>
        </p:txBody>
      </p:sp>
      <p:sp>
        <p:nvSpPr>
          <p:cNvPr id="86114" name="Rectangle 6"/>
          <p:cNvSpPr>
            <a:spLocks noChangeArrowheads="1"/>
          </p:cNvSpPr>
          <p:nvPr/>
        </p:nvSpPr>
        <p:spPr bwMode="auto">
          <a:xfrm>
            <a:off x="693738" y="6483350"/>
            <a:ext cx="20875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200"/>
              <a:t>Return to summary page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a:xfrm>
            <a:off x="457200" y="274638"/>
            <a:ext cx="8229600" cy="296862"/>
          </a:xfrm>
        </p:spPr>
        <p:txBody>
          <a:bodyPr/>
          <a:lstStyle/>
          <a:p>
            <a:pPr algn="l"/>
            <a:r>
              <a:rPr lang="en-US" sz="2000" smtClean="0"/>
              <a:t>Acronyms (continued)</a:t>
            </a:r>
          </a:p>
        </p:txBody>
      </p:sp>
      <p:graphicFrame>
        <p:nvGraphicFramePr>
          <p:cNvPr id="4" name="Table 3"/>
          <p:cNvGraphicFramePr>
            <a:graphicFrameLocks noGrp="1"/>
          </p:cNvGraphicFramePr>
          <p:nvPr/>
        </p:nvGraphicFramePr>
        <p:xfrm>
          <a:off x="438150" y="690563"/>
          <a:ext cx="8229600" cy="414337"/>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694">
                <a:tc gridSpan="2">
                  <a:txBody>
                    <a:bodyPr/>
                    <a:lstStyle/>
                    <a:p>
                      <a:pPr algn="ctr" fontAlgn="b"/>
                      <a:r>
                        <a:rPr lang="en-US" sz="1400" b="1" u="none" strike="noStrike" dirty="0">
                          <a:effectLst/>
                        </a:rPr>
                        <a:t>K</a:t>
                      </a:r>
                      <a:endParaRPr lang="en-US" sz="1400" b="1" i="0" u="none" strike="noStrike" dirty="0">
                        <a:solidFill>
                          <a:srgbClr val="000000"/>
                        </a:solidFill>
                        <a:effectLst/>
                        <a:latin typeface="Arial"/>
                      </a:endParaRPr>
                    </a:p>
                  </a:txBody>
                  <a:tcPr marL="9117" marR="9117" marT="9126"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91643">
                <a:tc>
                  <a:txBody>
                    <a:bodyPr/>
                    <a:lstStyle/>
                    <a:p>
                      <a:pPr algn="l" fontAlgn="ctr"/>
                      <a:r>
                        <a:rPr lang="en-US" sz="1100" u="none" strike="noStrike" dirty="0">
                          <a:effectLst/>
                        </a:rPr>
                        <a:t>Kt/Ke</a:t>
                      </a:r>
                      <a:endParaRPr lang="en-US" sz="1100" b="0" i="0" u="none" strike="noStrike" dirty="0">
                        <a:solidFill>
                          <a:srgbClr val="000000"/>
                        </a:solidFill>
                        <a:effectLst/>
                        <a:latin typeface="Arial"/>
                      </a:endParaRPr>
                    </a:p>
                  </a:txBody>
                  <a:tcPr marL="9117" marR="9117" marT="9126" marB="0" anchor="ctr">
                    <a:solidFill>
                      <a:schemeClr val="accent1">
                        <a:lumMod val="90000"/>
                      </a:schemeClr>
                    </a:solidFill>
                  </a:tcPr>
                </a:tc>
                <a:tc>
                  <a:txBody>
                    <a:bodyPr/>
                    <a:lstStyle/>
                    <a:p>
                      <a:pPr algn="l" fontAlgn="b"/>
                      <a:r>
                        <a:rPr lang="en-US" sz="1100" u="none" strike="noStrike" dirty="0">
                          <a:effectLst/>
                        </a:rPr>
                        <a:t>Torque constant (Kt)/Voltage constant (Ke)</a:t>
                      </a:r>
                      <a:endParaRPr lang="en-US" sz="1100" b="0" i="0" u="none" strike="noStrike" dirty="0">
                        <a:solidFill>
                          <a:srgbClr val="000000"/>
                        </a:solidFill>
                        <a:effectLst/>
                        <a:latin typeface="Arial"/>
                      </a:endParaRPr>
                    </a:p>
                  </a:txBody>
                  <a:tcPr marL="9117" marR="9117" marT="9126" marB="0" anchor="b">
                    <a:solidFill>
                      <a:schemeClr val="accent1">
                        <a:lumMod val="90000"/>
                      </a:schemeClr>
                    </a:solidFill>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nvGraphicFramePr>
        <p:xfrm>
          <a:off x="457200" y="1143000"/>
          <a:ext cx="8229600" cy="406401"/>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466">
                <a:tc gridSpan="2">
                  <a:txBody>
                    <a:bodyPr/>
                    <a:lstStyle/>
                    <a:p>
                      <a:pPr algn="ctr" fontAlgn="b"/>
                      <a:r>
                        <a:rPr lang="en-US" sz="1400" b="1" u="none" strike="noStrike" dirty="0">
                          <a:effectLst/>
                        </a:rPr>
                        <a:t>L</a:t>
                      </a:r>
                      <a:endParaRPr lang="en-US" sz="1400" b="1" i="0" u="none" strike="noStrike" dirty="0">
                        <a:solidFill>
                          <a:srgbClr val="000000"/>
                        </a:solidFill>
                        <a:effectLst/>
                        <a:latin typeface="Arial"/>
                      </a:endParaRPr>
                    </a:p>
                  </a:txBody>
                  <a:tcPr marL="9117" marR="9117" marT="9107"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83934">
                <a:tc>
                  <a:txBody>
                    <a:bodyPr/>
                    <a:lstStyle/>
                    <a:p>
                      <a:pPr algn="l" fontAlgn="ctr"/>
                      <a:r>
                        <a:rPr lang="en-US" sz="1100" u="none" strike="noStrike" dirty="0">
                          <a:effectLst/>
                        </a:rPr>
                        <a:t>LRU </a:t>
                      </a:r>
                      <a:endParaRPr lang="en-US" sz="1100" b="0" i="0" u="none" strike="noStrike" dirty="0">
                        <a:solidFill>
                          <a:srgbClr val="000000"/>
                        </a:solidFill>
                        <a:effectLst/>
                        <a:latin typeface="Arial"/>
                      </a:endParaRPr>
                    </a:p>
                  </a:txBody>
                  <a:tcPr marL="9117" marR="9117" marT="9107" marB="0" anchor="ctr">
                    <a:solidFill>
                      <a:schemeClr val="accent1">
                        <a:lumMod val="90000"/>
                      </a:schemeClr>
                    </a:solidFill>
                  </a:tcPr>
                </a:tc>
                <a:tc>
                  <a:txBody>
                    <a:bodyPr/>
                    <a:lstStyle/>
                    <a:p>
                      <a:pPr algn="l" fontAlgn="ctr"/>
                      <a:r>
                        <a:rPr lang="en-US" sz="1100" u="none" strike="noStrike" dirty="0">
                          <a:effectLst/>
                        </a:rPr>
                        <a:t>Line Replaceable Unit</a:t>
                      </a:r>
                      <a:endParaRPr lang="en-US" sz="1100" b="0" i="0" u="none" strike="noStrike" dirty="0">
                        <a:solidFill>
                          <a:srgbClr val="000000"/>
                        </a:solidFill>
                        <a:effectLst/>
                        <a:latin typeface="Arial"/>
                      </a:endParaRPr>
                    </a:p>
                  </a:txBody>
                  <a:tcPr marL="9117" marR="9117" marT="9107" marB="0" anchor="ctr">
                    <a:solidFill>
                      <a:schemeClr val="accent1">
                        <a:lumMod val="90000"/>
                      </a:schemeClr>
                    </a:solidFill>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164980270"/>
              </p:ext>
            </p:extLst>
          </p:nvPr>
        </p:nvGraphicFramePr>
        <p:xfrm>
          <a:off x="457200" y="1581150"/>
          <a:ext cx="8229600" cy="1776239"/>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959">
                <a:tc gridSpan="2">
                  <a:txBody>
                    <a:bodyPr/>
                    <a:lstStyle/>
                    <a:p>
                      <a:pPr algn="ctr" fontAlgn="b"/>
                      <a:r>
                        <a:rPr lang="en-US" sz="1400" b="1" u="none" strike="noStrike" dirty="0">
                          <a:effectLst/>
                        </a:rPr>
                        <a:t>M</a:t>
                      </a:r>
                      <a:endParaRPr lang="en-US" sz="1400" b="1" i="0" u="none" strike="noStrike" dirty="0">
                        <a:solidFill>
                          <a:srgbClr val="000000"/>
                        </a:solidFill>
                        <a:effectLst/>
                        <a:latin typeface="Arial"/>
                      </a:endParaRPr>
                    </a:p>
                  </a:txBody>
                  <a:tcPr marL="9117" marR="9117" marT="9115"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87657">
                <a:tc>
                  <a:txBody>
                    <a:bodyPr/>
                    <a:lstStyle/>
                    <a:p>
                      <a:pPr algn="l" fontAlgn="ctr"/>
                      <a:r>
                        <a:rPr lang="en-US" sz="1100" u="none" strike="noStrike" dirty="0">
                          <a:effectLst/>
                        </a:rPr>
                        <a:t>MDVT</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ctr"/>
                      <a:r>
                        <a:rPr lang="en-US" sz="1100" u="none" strike="noStrike" dirty="0">
                          <a:effectLst/>
                        </a:rPr>
                        <a:t>Motor Design Verification and Test</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extLst>
                  <a:ext uri="{0D108BD9-81ED-4DB2-BD59-A6C34878D82A}">
                    <a16:rowId xmlns:a16="http://schemas.microsoft.com/office/drawing/2014/main" val="10001"/>
                  </a:ext>
                </a:extLst>
              </a:tr>
              <a:tr h="195089">
                <a:tc>
                  <a:txBody>
                    <a:bodyPr/>
                    <a:lstStyle/>
                    <a:p>
                      <a:pPr algn="l" fontAlgn="ctr"/>
                      <a:r>
                        <a:rPr lang="en-US" sz="1100" u="none" strike="noStrike" dirty="0">
                          <a:effectLst/>
                        </a:rPr>
                        <a:t>MECH</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Mechanical</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2"/>
                  </a:ext>
                </a:extLst>
              </a:tr>
              <a:tr h="195089">
                <a:tc>
                  <a:txBody>
                    <a:bodyPr/>
                    <a:lstStyle/>
                    <a:p>
                      <a:pPr algn="l" fontAlgn="ctr"/>
                      <a:r>
                        <a:rPr lang="en-US" sz="1100" u="none" strike="noStrike" dirty="0">
                          <a:effectLst/>
                        </a:rPr>
                        <a:t>MOC</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smtClean="0">
                          <a:effectLst/>
                        </a:rPr>
                        <a:t>Means of Compliance </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3"/>
                  </a:ext>
                </a:extLst>
              </a:tr>
              <a:tr h="195089">
                <a:tc>
                  <a:txBody>
                    <a:bodyPr/>
                    <a:lstStyle/>
                    <a:p>
                      <a:pPr algn="l" fontAlgn="ctr"/>
                      <a:r>
                        <a:rPr lang="en-US" sz="1100" u="none" strike="noStrike" dirty="0">
                          <a:effectLst/>
                        </a:rPr>
                        <a:t>MBS</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smtClean="0">
                          <a:effectLst/>
                        </a:rPr>
                        <a:t>Moog Business System</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4"/>
                  </a:ext>
                </a:extLst>
              </a:tr>
              <a:tr h="195089">
                <a:tc>
                  <a:txBody>
                    <a:bodyPr/>
                    <a:lstStyle/>
                    <a:p>
                      <a:pPr algn="l" fontAlgn="ctr"/>
                      <a:r>
                        <a:rPr lang="en-US" sz="1100" u="none" strike="noStrike" dirty="0">
                          <a:effectLst/>
                        </a:rPr>
                        <a:t>MRB</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Material Review Board</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5"/>
                  </a:ext>
                </a:extLst>
              </a:tr>
              <a:tr h="195089">
                <a:tc>
                  <a:txBody>
                    <a:bodyPr/>
                    <a:lstStyle/>
                    <a:p>
                      <a:pPr algn="l" fontAlgn="ctr"/>
                      <a:r>
                        <a:rPr lang="en-US" sz="1100" u="none" strike="noStrike" dirty="0">
                          <a:effectLst/>
                        </a:rPr>
                        <a:t>MFG</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Manufacturing</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6"/>
                  </a:ext>
                </a:extLst>
              </a:tr>
              <a:tr h="195089">
                <a:tc>
                  <a:txBody>
                    <a:bodyPr/>
                    <a:lstStyle/>
                    <a:p>
                      <a:pPr algn="l" fontAlgn="ctr"/>
                      <a:r>
                        <a:rPr lang="en-US" sz="1100" u="none" strike="noStrike" dirty="0">
                          <a:effectLst/>
                        </a:rPr>
                        <a:t>ME</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Mechanical Engineering</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7"/>
                  </a:ext>
                </a:extLst>
              </a:tr>
              <a:tr h="195089">
                <a:tc>
                  <a:txBody>
                    <a:bodyPr/>
                    <a:lstStyle/>
                    <a:p>
                      <a:pPr algn="l" fontAlgn="ctr"/>
                      <a:r>
                        <a:rPr lang="en-US" sz="1100" b="0" i="0" u="none" strike="noStrike" dirty="0" smtClean="0">
                          <a:solidFill>
                            <a:srgbClr val="000000"/>
                          </a:solidFill>
                          <a:effectLst/>
                          <a:latin typeface="Arial"/>
                        </a:rPr>
                        <a:t>MTBUR</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b="0" i="0" u="none" strike="noStrike" dirty="0" smtClean="0">
                          <a:solidFill>
                            <a:srgbClr val="000000"/>
                          </a:solidFill>
                          <a:effectLst/>
                          <a:latin typeface="Arial"/>
                        </a:rPr>
                        <a:t>Mean Time Between</a:t>
                      </a:r>
                      <a:r>
                        <a:rPr lang="en-US" sz="1100" b="0" i="0" u="none" strike="noStrike" baseline="0" dirty="0" smtClean="0">
                          <a:solidFill>
                            <a:srgbClr val="000000"/>
                          </a:solidFill>
                          <a:effectLst/>
                          <a:latin typeface="Arial"/>
                        </a:rPr>
                        <a:t> Unscheduled Removal</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8"/>
                  </a:ext>
                </a:extLst>
              </a:tr>
            </a:tbl>
          </a:graphicData>
        </a:graphic>
      </p:graphicFrame>
      <p:graphicFrame>
        <p:nvGraphicFramePr>
          <p:cNvPr id="7" name="Table 6"/>
          <p:cNvGraphicFramePr>
            <a:graphicFrameLocks noGrp="1"/>
          </p:cNvGraphicFramePr>
          <p:nvPr/>
        </p:nvGraphicFramePr>
        <p:xfrm>
          <a:off x="476250" y="3390900"/>
          <a:ext cx="8229600" cy="2843212"/>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475">
                <a:tc gridSpan="2">
                  <a:txBody>
                    <a:bodyPr/>
                    <a:lstStyle/>
                    <a:p>
                      <a:pPr algn="ctr" fontAlgn="b"/>
                      <a:r>
                        <a:rPr lang="en-US" sz="1400" b="1" u="none" strike="noStrike" dirty="0">
                          <a:effectLst/>
                        </a:rPr>
                        <a:t>P</a:t>
                      </a:r>
                      <a:endParaRPr lang="en-US" sz="1400" b="1" i="0" u="none" strike="noStrike" dirty="0">
                        <a:solidFill>
                          <a:srgbClr val="000000"/>
                        </a:solidFill>
                        <a:effectLst/>
                        <a:latin typeface="Arial"/>
                      </a:endParaRPr>
                    </a:p>
                  </a:txBody>
                  <a:tcPr marL="9117" marR="9117" marT="9115"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82547">
                <a:tc>
                  <a:txBody>
                    <a:bodyPr/>
                    <a:lstStyle/>
                    <a:p>
                      <a:pPr algn="l" fontAlgn="ctr"/>
                      <a:r>
                        <a:rPr lang="en-US" sz="1100" u="none" strike="noStrike" dirty="0">
                          <a:effectLst/>
                        </a:rPr>
                        <a:t>PHAC </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ctr"/>
                      <a:r>
                        <a:rPr lang="en-US" sz="1100" u="none" strike="noStrike" dirty="0">
                          <a:effectLst/>
                        </a:rPr>
                        <a:t>Plan for Hardware Aspects of Certification</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extLst>
                  <a:ext uri="{0D108BD9-81ED-4DB2-BD59-A6C34878D82A}">
                    <a16:rowId xmlns:a16="http://schemas.microsoft.com/office/drawing/2014/main" val="10001"/>
                  </a:ext>
                </a:extLst>
              </a:tr>
              <a:tr h="182547">
                <a:tc>
                  <a:txBody>
                    <a:bodyPr/>
                    <a:lstStyle/>
                    <a:p>
                      <a:pPr algn="l" fontAlgn="ctr"/>
                      <a:r>
                        <a:rPr lang="en-US" sz="1100" u="none" strike="noStrike" dirty="0">
                          <a:effectLst/>
                        </a:rPr>
                        <a:t>PLD </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ctr"/>
                      <a:r>
                        <a:rPr lang="en-US" sz="1100" u="none" strike="noStrike" dirty="0">
                          <a:effectLst/>
                        </a:rPr>
                        <a:t>Programmable Logic Device</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extLst>
                  <a:ext uri="{0D108BD9-81ED-4DB2-BD59-A6C34878D82A}">
                    <a16:rowId xmlns:a16="http://schemas.microsoft.com/office/drawing/2014/main" val="10002"/>
                  </a:ext>
                </a:extLst>
              </a:tr>
              <a:tr h="182547">
                <a:tc>
                  <a:txBody>
                    <a:bodyPr/>
                    <a:lstStyle/>
                    <a:p>
                      <a:pPr algn="l" fontAlgn="ctr"/>
                      <a:r>
                        <a:rPr lang="en-US" sz="1100" u="none" strike="noStrike" dirty="0">
                          <a:effectLst/>
                        </a:rPr>
                        <a:t>PRB </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ctr"/>
                      <a:r>
                        <a:rPr lang="en-US" sz="1100" u="none" strike="noStrike" dirty="0">
                          <a:effectLst/>
                        </a:rPr>
                        <a:t>Program Review Board</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extLst>
                  <a:ext uri="{0D108BD9-81ED-4DB2-BD59-A6C34878D82A}">
                    <a16:rowId xmlns:a16="http://schemas.microsoft.com/office/drawing/2014/main" val="10003"/>
                  </a:ext>
                </a:extLst>
              </a:tr>
              <a:tr h="182547">
                <a:tc>
                  <a:txBody>
                    <a:bodyPr/>
                    <a:lstStyle/>
                    <a:p>
                      <a:pPr algn="l" fontAlgn="ctr"/>
                      <a:r>
                        <a:rPr lang="en-US" sz="1100" u="none" strike="noStrike" dirty="0">
                          <a:effectLst/>
                        </a:rPr>
                        <a:t>PACT</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ctr"/>
                      <a:r>
                        <a:rPr lang="en-US" sz="1100" u="none" strike="noStrike" dirty="0">
                          <a:effectLst/>
                        </a:rPr>
                        <a:t>Packaging Design Verification and Test</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extLst>
                  <a:ext uri="{0D108BD9-81ED-4DB2-BD59-A6C34878D82A}">
                    <a16:rowId xmlns:a16="http://schemas.microsoft.com/office/drawing/2014/main" val="10004"/>
                  </a:ext>
                </a:extLst>
              </a:tr>
              <a:tr h="182547">
                <a:tc>
                  <a:txBody>
                    <a:bodyPr/>
                    <a:lstStyle/>
                    <a:p>
                      <a:pPr algn="l" fontAlgn="ctr"/>
                      <a:r>
                        <a:rPr lang="en-US" sz="1100" u="none" strike="noStrike" dirty="0">
                          <a:effectLst/>
                        </a:rPr>
                        <a:t>PDVT</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ctr"/>
                      <a:r>
                        <a:rPr lang="en-US" sz="1100" u="none" strike="noStrike" dirty="0">
                          <a:effectLst/>
                        </a:rPr>
                        <a:t>Power Design Verification and Test</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extLst>
                  <a:ext uri="{0D108BD9-81ED-4DB2-BD59-A6C34878D82A}">
                    <a16:rowId xmlns:a16="http://schemas.microsoft.com/office/drawing/2014/main" val="10005"/>
                  </a:ext>
                </a:extLst>
              </a:tr>
              <a:tr h="189778">
                <a:tc>
                  <a:txBody>
                    <a:bodyPr/>
                    <a:lstStyle/>
                    <a:p>
                      <a:pPr algn="l" fontAlgn="ctr"/>
                      <a:r>
                        <a:rPr lang="en-US" sz="1100" u="none" strike="noStrike" dirty="0">
                          <a:effectLst/>
                        </a:rPr>
                        <a:t>PDR</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Preliminary Design Review</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6"/>
                  </a:ext>
                </a:extLst>
              </a:tr>
              <a:tr h="189778">
                <a:tc>
                  <a:txBody>
                    <a:bodyPr/>
                    <a:lstStyle/>
                    <a:p>
                      <a:pPr algn="l" fontAlgn="ctr"/>
                      <a:r>
                        <a:rPr lang="en-US" sz="1100" u="none" strike="noStrike" dirty="0">
                          <a:effectLst/>
                        </a:rPr>
                        <a:t>PRR</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Production Readiness Review</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7"/>
                  </a:ext>
                </a:extLst>
              </a:tr>
              <a:tr h="189778">
                <a:tc>
                  <a:txBody>
                    <a:bodyPr/>
                    <a:lstStyle/>
                    <a:p>
                      <a:pPr algn="l" fontAlgn="ctr"/>
                      <a:r>
                        <a:rPr lang="en-US" sz="1100" u="none" strike="noStrike" dirty="0">
                          <a:effectLst/>
                        </a:rPr>
                        <a:t>PN</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Part Number</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8"/>
                  </a:ext>
                </a:extLst>
              </a:tr>
              <a:tr h="189778">
                <a:tc>
                  <a:txBody>
                    <a:bodyPr/>
                    <a:lstStyle/>
                    <a:p>
                      <a:pPr algn="l" fontAlgn="ctr"/>
                      <a:r>
                        <a:rPr lang="en-US" sz="1100" u="none" strike="noStrike" dirty="0">
                          <a:effectLst/>
                        </a:rPr>
                        <a:t>PWB</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Printed Wire Board</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9"/>
                  </a:ext>
                </a:extLst>
              </a:tr>
              <a:tr h="189778">
                <a:tc>
                  <a:txBody>
                    <a:bodyPr/>
                    <a:lstStyle/>
                    <a:p>
                      <a:pPr algn="l" fontAlgn="ctr"/>
                      <a:r>
                        <a:rPr lang="en-US" sz="1100" u="none" strike="noStrike" dirty="0">
                          <a:effectLst/>
                        </a:rPr>
                        <a:t>PPL</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Preferred Parts List </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10"/>
                  </a:ext>
                </a:extLst>
              </a:tr>
              <a:tr h="189778">
                <a:tc>
                  <a:txBody>
                    <a:bodyPr/>
                    <a:lstStyle/>
                    <a:p>
                      <a:pPr algn="l" fontAlgn="ctr"/>
                      <a:r>
                        <a:rPr lang="en-US" sz="1100" u="none" strike="noStrike" dirty="0">
                          <a:effectLst/>
                        </a:rPr>
                        <a:t>PR</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smtClean="0">
                          <a:effectLst/>
                        </a:rPr>
                        <a:t>Problem Report</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11"/>
                  </a:ext>
                </a:extLst>
              </a:tr>
              <a:tr h="189778">
                <a:tc>
                  <a:txBody>
                    <a:bodyPr/>
                    <a:lstStyle/>
                    <a:p>
                      <a:pPr algn="l" fontAlgn="ctr"/>
                      <a:r>
                        <a:rPr lang="en-US" sz="1100" u="none" strike="noStrike" dirty="0">
                          <a:effectLst/>
                        </a:rPr>
                        <a:t>POB</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smtClean="0">
                          <a:effectLst/>
                        </a:rPr>
                        <a:t>Proof of Build</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12"/>
                  </a:ext>
                </a:extLst>
              </a:tr>
              <a:tr h="189778">
                <a:tc>
                  <a:txBody>
                    <a:bodyPr/>
                    <a:lstStyle/>
                    <a:p>
                      <a:pPr algn="l" fontAlgn="ctr"/>
                      <a:r>
                        <a:rPr lang="en-US" sz="1100" u="none" strike="noStrike" dirty="0">
                          <a:effectLst/>
                        </a:rPr>
                        <a:t>PROD</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Production</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13"/>
                  </a:ext>
                </a:extLst>
              </a:tr>
              <a:tr h="189778">
                <a:tc>
                  <a:txBody>
                    <a:bodyPr/>
                    <a:lstStyle/>
                    <a:p>
                      <a:pPr algn="l" fontAlgn="ctr"/>
                      <a:r>
                        <a:rPr lang="en-US" sz="1100" u="none" strike="noStrike" dirty="0">
                          <a:effectLst/>
                        </a:rPr>
                        <a:t>PROC</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Procedure </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14"/>
                  </a:ext>
                </a:extLst>
              </a:tr>
            </a:tbl>
          </a:graphicData>
        </a:graphic>
      </p:graphicFrame>
      <p:sp>
        <p:nvSpPr>
          <p:cNvPr id="87140" name="Rectangle 8"/>
          <p:cNvSpPr>
            <a:spLocks noChangeArrowheads="1"/>
          </p:cNvSpPr>
          <p:nvPr/>
        </p:nvSpPr>
        <p:spPr bwMode="auto">
          <a:xfrm>
            <a:off x="700088" y="6483350"/>
            <a:ext cx="21478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200"/>
              <a:t>Return to summary page</a:t>
            </a:r>
          </a:p>
        </p:txBody>
      </p:sp>
      <p:sp>
        <p:nvSpPr>
          <p:cNvPr id="10" name="Action Button: Back or Previous 2">
            <a:hlinkClick r:id="rId2" action="ppaction://hlinksldjump" highlightClick="1"/>
          </p:cNvPr>
          <p:cNvSpPr>
            <a:spLocks noChangeArrowheads="1"/>
          </p:cNvSpPr>
          <p:nvPr/>
        </p:nvSpPr>
        <p:spPr bwMode="auto">
          <a:xfrm>
            <a:off x="163512" y="6293881"/>
            <a:ext cx="574675" cy="520700"/>
          </a:xfrm>
          <a:prstGeom prst="actionButtonBackPrevious">
            <a:avLst/>
          </a:prstGeom>
          <a:blipFill dpi="0" rotWithShape="1">
            <a:blip r:embed="rId3">
              <a:duotone>
                <a:prstClr val="black"/>
                <a:schemeClr val="accent1">
                  <a:tint val="45000"/>
                  <a:satMod val="400000"/>
                </a:schemeClr>
              </a:duotone>
            </a:blip>
            <a:srcRect/>
            <a:tile tx="0" ty="0" sx="100000" sy="100000" flip="none" algn="tl"/>
          </a:blipFill>
          <a:ln w="9525" algn="ctr">
            <a:solidFill>
              <a:schemeClr val="tx1"/>
            </a:solidFill>
            <a:round/>
            <a:headEnd/>
            <a:tailEnd/>
          </a:ln>
        </p:spPr>
        <p:txBody>
          <a:bodyPr/>
          <a:lstStyle/>
          <a:p>
            <a:pPr>
              <a:defRPr/>
            </a:pPr>
            <a:endParaRPr lang="en-US" dirty="0"/>
          </a:p>
        </p:txBody>
      </p:sp>
      <p:sp>
        <p:nvSpPr>
          <p:cNvPr id="12" name="TextBox 11"/>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485775" y="265113"/>
            <a:ext cx="8229600" cy="354012"/>
          </a:xfrm>
        </p:spPr>
        <p:txBody>
          <a:bodyPr/>
          <a:lstStyle/>
          <a:p>
            <a:pPr algn="l"/>
            <a:r>
              <a:rPr lang="en-US" sz="2000" smtClean="0"/>
              <a:t>Acronyms (continued)</a:t>
            </a:r>
          </a:p>
        </p:txBody>
      </p:sp>
      <p:graphicFrame>
        <p:nvGraphicFramePr>
          <p:cNvPr id="4" name="Table 3"/>
          <p:cNvGraphicFramePr>
            <a:graphicFrameLocks noGrp="1"/>
          </p:cNvGraphicFramePr>
          <p:nvPr/>
        </p:nvGraphicFramePr>
        <p:xfrm>
          <a:off x="457200" y="684213"/>
          <a:ext cx="8229600" cy="981074"/>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492">
                <a:tc gridSpan="2">
                  <a:txBody>
                    <a:bodyPr/>
                    <a:lstStyle/>
                    <a:p>
                      <a:pPr algn="ctr" fontAlgn="b"/>
                      <a:r>
                        <a:rPr lang="en-US" sz="1400" b="1" u="none" strike="noStrike" dirty="0">
                          <a:effectLst/>
                        </a:rPr>
                        <a:t>Q</a:t>
                      </a:r>
                      <a:endParaRPr lang="en-US" sz="1400" b="1" i="0" u="none" strike="noStrike" dirty="0">
                        <a:solidFill>
                          <a:srgbClr val="000000"/>
                        </a:solidFill>
                        <a:effectLst/>
                        <a:latin typeface="Arial"/>
                      </a:endParaRPr>
                    </a:p>
                  </a:txBody>
                  <a:tcPr marL="9117" marR="9117" marT="9118"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84175">
                <a:tc>
                  <a:txBody>
                    <a:bodyPr/>
                    <a:lstStyle/>
                    <a:p>
                      <a:pPr algn="l" fontAlgn="ctr"/>
                      <a:r>
                        <a:rPr lang="en-US" sz="1100" u="none" strike="noStrike" dirty="0">
                          <a:effectLst/>
                        </a:rPr>
                        <a:t>QA </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ctr"/>
                      <a:r>
                        <a:rPr lang="en-US" sz="1100" u="none" strike="noStrike" dirty="0">
                          <a:effectLst/>
                        </a:rPr>
                        <a:t>Quality Assurance</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extLst>
                  <a:ext uri="{0D108BD9-81ED-4DB2-BD59-A6C34878D82A}">
                    <a16:rowId xmlns:a16="http://schemas.microsoft.com/office/drawing/2014/main" val="10001"/>
                  </a:ext>
                </a:extLst>
              </a:tr>
              <a:tr h="191469">
                <a:tc>
                  <a:txBody>
                    <a:bodyPr/>
                    <a:lstStyle/>
                    <a:p>
                      <a:pPr algn="l" fontAlgn="ctr"/>
                      <a:r>
                        <a:rPr lang="en-US" sz="1100" u="none" strike="noStrike" dirty="0">
                          <a:effectLst/>
                        </a:rPr>
                        <a:t>QUAL</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smtClean="0">
                          <a:effectLst/>
                        </a:rPr>
                        <a:t>Qualification</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2"/>
                  </a:ext>
                </a:extLst>
              </a:tr>
              <a:tr h="191469">
                <a:tc>
                  <a:txBody>
                    <a:bodyPr/>
                    <a:lstStyle/>
                    <a:p>
                      <a:pPr algn="l" fontAlgn="ctr"/>
                      <a:r>
                        <a:rPr lang="en-US" sz="1100" u="none" strike="noStrike" dirty="0">
                          <a:effectLst/>
                        </a:rPr>
                        <a:t>QTP</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Qualification Test Procedure</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3"/>
                  </a:ext>
                </a:extLst>
              </a:tr>
              <a:tr h="191469">
                <a:tc>
                  <a:txBody>
                    <a:bodyPr/>
                    <a:lstStyle/>
                    <a:p>
                      <a:pPr algn="l" fontAlgn="ctr"/>
                      <a:r>
                        <a:rPr lang="en-US" sz="1100" u="none" strike="noStrike" dirty="0">
                          <a:effectLst/>
                        </a:rPr>
                        <a:t>QTY</a:t>
                      </a:r>
                      <a:endParaRPr lang="en-US" sz="1100" b="0" i="0" u="none" strike="noStrike" dirty="0">
                        <a:solidFill>
                          <a:srgbClr val="000000"/>
                        </a:solidFill>
                        <a:effectLst/>
                        <a:latin typeface="Arial"/>
                      </a:endParaRPr>
                    </a:p>
                  </a:txBody>
                  <a:tcPr marL="9117" marR="9117" marT="9118" marB="0" anchor="ctr">
                    <a:solidFill>
                      <a:schemeClr val="accent1">
                        <a:lumMod val="90000"/>
                      </a:schemeClr>
                    </a:solidFill>
                  </a:tcPr>
                </a:tc>
                <a:tc>
                  <a:txBody>
                    <a:bodyPr/>
                    <a:lstStyle/>
                    <a:p>
                      <a:pPr algn="l" fontAlgn="b"/>
                      <a:r>
                        <a:rPr lang="en-US" sz="1100" u="none" strike="noStrike" dirty="0">
                          <a:effectLst/>
                        </a:rPr>
                        <a:t>Quality</a:t>
                      </a:r>
                      <a:endParaRPr lang="en-US" sz="1100" b="0" i="0" u="none" strike="noStrike" dirty="0">
                        <a:solidFill>
                          <a:srgbClr val="000000"/>
                        </a:solidFill>
                        <a:effectLst/>
                        <a:latin typeface="Arial"/>
                      </a:endParaRPr>
                    </a:p>
                  </a:txBody>
                  <a:tcPr marL="9117" marR="9117" marT="9118" marB="0" anchor="b">
                    <a:solidFill>
                      <a:schemeClr val="accent1">
                        <a:lumMod val="90000"/>
                      </a:schemeClr>
                    </a:solidFill>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nvGraphicFramePr>
        <p:xfrm>
          <a:off x="466725" y="1685925"/>
          <a:ext cx="8229600" cy="827089"/>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8163">
                <a:tc gridSpan="2">
                  <a:txBody>
                    <a:bodyPr/>
                    <a:lstStyle/>
                    <a:p>
                      <a:pPr algn="ctr" fontAlgn="b"/>
                      <a:r>
                        <a:rPr lang="en-US" sz="1400" b="1" u="none" strike="noStrike" dirty="0">
                          <a:effectLst/>
                        </a:rPr>
                        <a:t>R</a:t>
                      </a:r>
                      <a:endParaRPr lang="en-US" sz="1400" b="1" i="0" u="none" strike="noStrike" dirty="0">
                        <a:solidFill>
                          <a:srgbClr val="000000"/>
                        </a:solidFill>
                        <a:effectLst/>
                        <a:latin typeface="Arial"/>
                      </a:endParaRPr>
                    </a:p>
                  </a:txBody>
                  <a:tcPr marL="9117" marR="9117" marT="9123"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99642">
                <a:tc>
                  <a:txBody>
                    <a:bodyPr/>
                    <a:lstStyle/>
                    <a:p>
                      <a:pPr algn="l" fontAlgn="ctr"/>
                      <a:r>
                        <a:rPr lang="en-US" sz="1100" u="none" strike="noStrike" dirty="0">
                          <a:effectLst/>
                        </a:rPr>
                        <a:t>RQMT</a:t>
                      </a:r>
                      <a:endParaRPr lang="en-US" sz="1100" b="0" i="0" u="none" strike="noStrike" dirty="0">
                        <a:solidFill>
                          <a:srgbClr val="000000"/>
                        </a:solidFill>
                        <a:effectLst/>
                        <a:latin typeface="Arial"/>
                      </a:endParaRPr>
                    </a:p>
                  </a:txBody>
                  <a:tcPr marL="9117" marR="9117" marT="9123" marB="0" anchor="ctr">
                    <a:solidFill>
                      <a:schemeClr val="accent1">
                        <a:lumMod val="90000"/>
                      </a:schemeClr>
                    </a:solidFill>
                  </a:tcPr>
                </a:tc>
                <a:tc>
                  <a:txBody>
                    <a:bodyPr/>
                    <a:lstStyle/>
                    <a:p>
                      <a:pPr algn="l" fontAlgn="b"/>
                      <a:r>
                        <a:rPr lang="en-US" sz="1100" u="none" strike="noStrike" dirty="0">
                          <a:effectLst/>
                        </a:rPr>
                        <a:t>Requirement</a:t>
                      </a:r>
                      <a:endParaRPr lang="en-US" sz="1100" b="0" i="0" u="none" strike="noStrike" dirty="0">
                        <a:solidFill>
                          <a:srgbClr val="000000"/>
                        </a:solidFill>
                        <a:effectLst/>
                        <a:latin typeface="Arial"/>
                      </a:endParaRPr>
                    </a:p>
                  </a:txBody>
                  <a:tcPr marL="9117" marR="9117" marT="9123" marB="0" anchor="b">
                    <a:solidFill>
                      <a:schemeClr val="accent1">
                        <a:lumMod val="90000"/>
                      </a:schemeClr>
                    </a:solidFill>
                  </a:tcPr>
                </a:tc>
                <a:extLst>
                  <a:ext uri="{0D108BD9-81ED-4DB2-BD59-A6C34878D82A}">
                    <a16:rowId xmlns:a16="http://schemas.microsoft.com/office/drawing/2014/main" val="10001"/>
                  </a:ext>
                </a:extLst>
              </a:tr>
              <a:tr h="199642">
                <a:tc>
                  <a:txBody>
                    <a:bodyPr/>
                    <a:lstStyle/>
                    <a:p>
                      <a:pPr algn="l" fontAlgn="ctr"/>
                      <a:r>
                        <a:rPr lang="en-US" sz="1100" u="none" strike="noStrike" dirty="0">
                          <a:effectLst/>
                        </a:rPr>
                        <a:t>REV</a:t>
                      </a:r>
                      <a:endParaRPr lang="en-US" sz="1100" b="0" i="0" u="none" strike="noStrike" dirty="0">
                        <a:solidFill>
                          <a:srgbClr val="000000"/>
                        </a:solidFill>
                        <a:effectLst/>
                        <a:latin typeface="Arial"/>
                      </a:endParaRPr>
                    </a:p>
                  </a:txBody>
                  <a:tcPr marL="9117" marR="9117" marT="9123" marB="0" anchor="ctr">
                    <a:solidFill>
                      <a:schemeClr val="accent1">
                        <a:lumMod val="90000"/>
                      </a:schemeClr>
                    </a:solidFill>
                  </a:tcPr>
                </a:tc>
                <a:tc>
                  <a:txBody>
                    <a:bodyPr/>
                    <a:lstStyle/>
                    <a:p>
                      <a:pPr algn="l" fontAlgn="b"/>
                      <a:r>
                        <a:rPr lang="en-US" sz="1100" u="none" strike="noStrike" dirty="0">
                          <a:effectLst/>
                        </a:rPr>
                        <a:t>Revision</a:t>
                      </a:r>
                      <a:endParaRPr lang="en-US" sz="1100" b="0" i="0" u="none" strike="noStrike" dirty="0">
                        <a:solidFill>
                          <a:srgbClr val="000000"/>
                        </a:solidFill>
                        <a:effectLst/>
                        <a:latin typeface="Arial"/>
                      </a:endParaRPr>
                    </a:p>
                  </a:txBody>
                  <a:tcPr marL="9117" marR="9117" marT="9123" marB="0" anchor="b">
                    <a:solidFill>
                      <a:schemeClr val="accent1">
                        <a:lumMod val="90000"/>
                      </a:schemeClr>
                    </a:solidFill>
                  </a:tcPr>
                </a:tc>
                <a:extLst>
                  <a:ext uri="{0D108BD9-81ED-4DB2-BD59-A6C34878D82A}">
                    <a16:rowId xmlns:a16="http://schemas.microsoft.com/office/drawing/2014/main" val="10002"/>
                  </a:ext>
                </a:extLst>
              </a:tr>
              <a:tr h="199642">
                <a:tc>
                  <a:txBody>
                    <a:bodyPr/>
                    <a:lstStyle/>
                    <a:p>
                      <a:pPr algn="l" fontAlgn="ctr"/>
                      <a:r>
                        <a:rPr lang="en-US" sz="1100" u="none" strike="noStrike" dirty="0">
                          <a:effectLst/>
                        </a:rPr>
                        <a:t>Rtt/Ltt</a:t>
                      </a:r>
                      <a:endParaRPr lang="en-US" sz="1100" b="0" i="0" u="none" strike="noStrike" dirty="0">
                        <a:solidFill>
                          <a:srgbClr val="000000"/>
                        </a:solidFill>
                        <a:effectLst/>
                        <a:latin typeface="Arial"/>
                      </a:endParaRPr>
                    </a:p>
                  </a:txBody>
                  <a:tcPr marL="9117" marR="9117" marT="9123" marB="0" anchor="ctr">
                    <a:solidFill>
                      <a:schemeClr val="accent1">
                        <a:lumMod val="90000"/>
                      </a:schemeClr>
                    </a:solidFill>
                  </a:tcPr>
                </a:tc>
                <a:tc>
                  <a:txBody>
                    <a:bodyPr/>
                    <a:lstStyle/>
                    <a:p>
                      <a:pPr algn="l" fontAlgn="b"/>
                      <a:r>
                        <a:rPr lang="en-US" sz="1100" u="none" strike="noStrike" dirty="0" smtClean="0">
                          <a:effectLst/>
                        </a:rPr>
                        <a:t>Terminal to Terminal Resistance and Inductance</a:t>
                      </a:r>
                      <a:endParaRPr lang="en-US" sz="1100" b="0" i="0" u="none" strike="noStrike" dirty="0">
                        <a:solidFill>
                          <a:srgbClr val="000000"/>
                        </a:solidFill>
                        <a:effectLst/>
                        <a:latin typeface="Arial"/>
                      </a:endParaRPr>
                    </a:p>
                  </a:txBody>
                  <a:tcPr marL="9117" marR="9117" marT="9123" marB="0" anchor="b">
                    <a:solidFill>
                      <a:schemeClr val="accent1">
                        <a:lumMod val="90000"/>
                      </a:schemeClr>
                    </a:solidFill>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nvGraphicFramePr>
        <p:xfrm>
          <a:off x="476250" y="2533650"/>
          <a:ext cx="8229600" cy="2498720"/>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36660">
                <a:tc gridSpan="2">
                  <a:txBody>
                    <a:bodyPr/>
                    <a:lstStyle/>
                    <a:p>
                      <a:pPr algn="ctr" fontAlgn="b"/>
                      <a:r>
                        <a:rPr lang="en-US" sz="1400" b="1" i="0" u="none" strike="noStrike" dirty="0">
                          <a:effectLst/>
                        </a:rPr>
                        <a:t>S</a:t>
                      </a:r>
                      <a:endParaRPr lang="en-US" sz="1400" b="1" i="0" u="none" strike="noStrike" dirty="0">
                        <a:solidFill>
                          <a:srgbClr val="000000"/>
                        </a:solidFill>
                        <a:effectLst/>
                        <a:latin typeface="Arial"/>
                      </a:endParaRPr>
                    </a:p>
                  </a:txBody>
                  <a:tcPr marL="9117" marR="9117" marT="9115"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99188">
                <a:tc>
                  <a:txBody>
                    <a:bodyPr/>
                    <a:lstStyle/>
                    <a:p>
                      <a:pPr algn="l" fontAlgn="ctr"/>
                      <a:r>
                        <a:rPr lang="en-US" sz="1100" u="none" strike="noStrike" dirty="0">
                          <a:effectLst/>
                        </a:rPr>
                        <a:t>SOF </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ctr"/>
                      <a:r>
                        <a:rPr lang="en-US" sz="1100" u="none" strike="noStrike" dirty="0">
                          <a:effectLst/>
                        </a:rPr>
                        <a:t>Safety Of Flight</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extLst>
                  <a:ext uri="{0D108BD9-81ED-4DB2-BD59-A6C34878D82A}">
                    <a16:rowId xmlns:a16="http://schemas.microsoft.com/office/drawing/2014/main" val="10001"/>
                  </a:ext>
                </a:extLst>
              </a:tr>
              <a:tr h="199188">
                <a:tc>
                  <a:txBody>
                    <a:bodyPr/>
                    <a:lstStyle/>
                    <a:p>
                      <a:pPr algn="l" fontAlgn="ctr"/>
                      <a:r>
                        <a:rPr lang="en-US" sz="1100" u="none" strike="noStrike" dirty="0">
                          <a:effectLst/>
                        </a:rPr>
                        <a:t>SOI </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ctr"/>
                      <a:r>
                        <a:rPr lang="en-US" sz="1100" u="none" strike="noStrike" dirty="0">
                          <a:effectLst/>
                        </a:rPr>
                        <a:t>State of Involvement</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extLst>
                  <a:ext uri="{0D108BD9-81ED-4DB2-BD59-A6C34878D82A}">
                    <a16:rowId xmlns:a16="http://schemas.microsoft.com/office/drawing/2014/main" val="10002"/>
                  </a:ext>
                </a:extLst>
              </a:tr>
              <a:tr h="207076">
                <a:tc>
                  <a:txBody>
                    <a:bodyPr/>
                    <a:lstStyle/>
                    <a:p>
                      <a:pPr algn="l" fontAlgn="ctr"/>
                      <a:r>
                        <a:rPr lang="en-US" sz="1100" u="none" strike="noStrike" dirty="0">
                          <a:effectLst/>
                        </a:rPr>
                        <a:t>SDRL</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Subcontractor Data Requirement List</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3"/>
                  </a:ext>
                </a:extLst>
              </a:tr>
              <a:tr h="207076">
                <a:tc>
                  <a:txBody>
                    <a:bodyPr/>
                    <a:lstStyle/>
                    <a:p>
                      <a:pPr algn="l" fontAlgn="ctr"/>
                      <a:r>
                        <a:rPr lang="en-US" sz="1100" u="none" strike="noStrike" dirty="0">
                          <a:effectLst/>
                        </a:rPr>
                        <a:t>SRR</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System Requirements Review</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4"/>
                  </a:ext>
                </a:extLst>
              </a:tr>
              <a:tr h="207076">
                <a:tc>
                  <a:txBody>
                    <a:bodyPr/>
                    <a:lstStyle/>
                    <a:p>
                      <a:pPr algn="l" fontAlgn="ctr"/>
                      <a:r>
                        <a:rPr lang="en-US" sz="1100" u="none" strike="noStrike" dirty="0">
                          <a:effectLst/>
                        </a:rPr>
                        <a:t>SW</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Software</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5"/>
                  </a:ext>
                </a:extLst>
              </a:tr>
              <a:tr h="207076">
                <a:tc>
                  <a:txBody>
                    <a:bodyPr/>
                    <a:lstStyle/>
                    <a:p>
                      <a:pPr algn="l" fontAlgn="ctr"/>
                      <a:r>
                        <a:rPr lang="en-US" sz="1100" u="none" strike="noStrike" dirty="0">
                          <a:effectLst/>
                        </a:rPr>
                        <a:t>STE</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Standard Test Equipment</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6"/>
                  </a:ext>
                </a:extLst>
              </a:tr>
              <a:tr h="207076">
                <a:tc>
                  <a:txBody>
                    <a:bodyPr/>
                    <a:lstStyle/>
                    <a:p>
                      <a:pPr algn="l" fontAlgn="ctr"/>
                      <a:r>
                        <a:rPr lang="en-US" sz="1100" u="none" strike="noStrike" dirty="0">
                          <a:effectLst/>
                        </a:rPr>
                        <a:t>SYS</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System</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7"/>
                  </a:ext>
                </a:extLst>
              </a:tr>
              <a:tr h="207076">
                <a:tc>
                  <a:txBody>
                    <a:bodyPr/>
                    <a:lstStyle/>
                    <a:p>
                      <a:pPr algn="l" fontAlgn="ctr"/>
                      <a:r>
                        <a:rPr lang="en-US" sz="1100" u="none" strike="noStrike" dirty="0">
                          <a:effectLst/>
                        </a:rPr>
                        <a:t>SME</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Subject Matter Expert</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8"/>
                  </a:ext>
                </a:extLst>
              </a:tr>
              <a:tr h="207076">
                <a:tc>
                  <a:txBody>
                    <a:bodyPr/>
                    <a:lstStyle/>
                    <a:p>
                      <a:pPr algn="l" fontAlgn="ctr"/>
                      <a:r>
                        <a:rPr lang="en-US" sz="1100" u="none" strike="noStrike" dirty="0">
                          <a:effectLst/>
                        </a:rPr>
                        <a:t>SOW</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smtClean="0">
                          <a:effectLst/>
                        </a:rPr>
                        <a:t>Statement Of Work</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09"/>
                  </a:ext>
                </a:extLst>
              </a:tr>
              <a:tr h="207076">
                <a:tc>
                  <a:txBody>
                    <a:bodyPr/>
                    <a:lstStyle/>
                    <a:p>
                      <a:pPr algn="l" fontAlgn="ctr"/>
                      <a:r>
                        <a:rPr lang="en-US" sz="1100" u="none" strike="noStrike" dirty="0">
                          <a:effectLst/>
                        </a:rPr>
                        <a:t>SSMP</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System Safety Management Plan</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10"/>
                  </a:ext>
                </a:extLst>
              </a:tr>
              <a:tr h="207076">
                <a:tc>
                  <a:txBody>
                    <a:bodyPr/>
                    <a:lstStyle/>
                    <a:p>
                      <a:pPr algn="l" fontAlgn="ctr"/>
                      <a:r>
                        <a:rPr lang="en-US" sz="1100" u="none" strike="noStrike" dirty="0">
                          <a:effectLst/>
                        </a:rPr>
                        <a:t>SPEC</a:t>
                      </a:r>
                      <a:endParaRPr lang="en-US" sz="1100" b="0" i="0" u="none" strike="noStrike" dirty="0">
                        <a:solidFill>
                          <a:srgbClr val="000000"/>
                        </a:solidFill>
                        <a:effectLst/>
                        <a:latin typeface="Arial"/>
                      </a:endParaRPr>
                    </a:p>
                  </a:txBody>
                  <a:tcPr marL="9117" marR="9117" marT="9115" marB="0" anchor="ctr">
                    <a:solidFill>
                      <a:schemeClr val="accent1">
                        <a:lumMod val="90000"/>
                      </a:schemeClr>
                    </a:solidFill>
                  </a:tcPr>
                </a:tc>
                <a:tc>
                  <a:txBody>
                    <a:bodyPr/>
                    <a:lstStyle/>
                    <a:p>
                      <a:pPr algn="l" fontAlgn="b"/>
                      <a:r>
                        <a:rPr lang="en-US" sz="1100" u="none" strike="noStrike" dirty="0">
                          <a:effectLst/>
                        </a:rPr>
                        <a:t>Specification  </a:t>
                      </a:r>
                      <a:endParaRPr lang="en-US" sz="1100" b="0" i="0" u="none" strike="noStrike" dirty="0">
                        <a:solidFill>
                          <a:srgbClr val="000000"/>
                        </a:solidFill>
                        <a:effectLst/>
                        <a:latin typeface="Arial"/>
                      </a:endParaRPr>
                    </a:p>
                  </a:txBody>
                  <a:tcPr marL="9117" marR="9117" marT="9115" marB="0" anchor="b">
                    <a:solidFill>
                      <a:schemeClr val="accent1">
                        <a:lumMod val="90000"/>
                      </a:schemeClr>
                    </a:solidFill>
                  </a:tcPr>
                </a:tc>
                <a:extLst>
                  <a:ext uri="{0D108BD9-81ED-4DB2-BD59-A6C34878D82A}">
                    <a16:rowId xmlns:a16="http://schemas.microsoft.com/office/drawing/2014/main" val="10011"/>
                  </a:ext>
                </a:extLst>
              </a:tr>
            </a:tbl>
          </a:graphicData>
        </a:graphic>
      </p:graphicFrame>
      <p:sp>
        <p:nvSpPr>
          <p:cNvPr id="88142" name="Rectangle 8"/>
          <p:cNvSpPr>
            <a:spLocks noChangeArrowheads="1"/>
          </p:cNvSpPr>
          <p:nvPr/>
        </p:nvSpPr>
        <p:spPr bwMode="auto">
          <a:xfrm>
            <a:off x="542925" y="6483350"/>
            <a:ext cx="2082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200"/>
              <a:t>  Return to summary page</a:t>
            </a:r>
          </a:p>
        </p:txBody>
      </p:sp>
      <p:sp>
        <p:nvSpPr>
          <p:cNvPr id="10" name="Action Button: Back or Previous 2">
            <a:hlinkClick r:id="rId2" action="ppaction://hlinksldjump" highlightClick="1"/>
          </p:cNvPr>
          <p:cNvSpPr>
            <a:spLocks noChangeArrowheads="1"/>
          </p:cNvSpPr>
          <p:nvPr/>
        </p:nvSpPr>
        <p:spPr bwMode="auto">
          <a:xfrm>
            <a:off x="77787" y="6290706"/>
            <a:ext cx="574675" cy="520700"/>
          </a:xfrm>
          <a:prstGeom prst="actionButtonBackPrevious">
            <a:avLst/>
          </a:prstGeom>
          <a:blipFill dpi="0" rotWithShape="1">
            <a:blip r:embed="rId3">
              <a:duotone>
                <a:prstClr val="black"/>
                <a:schemeClr val="accent1">
                  <a:tint val="45000"/>
                  <a:satMod val="400000"/>
                </a:schemeClr>
              </a:duotone>
            </a:blip>
            <a:srcRect/>
            <a:tile tx="0" ty="0" sx="100000" sy="100000" flip="none" algn="tl"/>
          </a:blipFill>
          <a:ln w="9525" algn="ctr">
            <a:solidFill>
              <a:schemeClr val="tx1"/>
            </a:solidFill>
            <a:round/>
            <a:headEnd/>
            <a:tailEnd/>
          </a:ln>
        </p:spPr>
        <p:txBody>
          <a:bodyPr/>
          <a:lstStyle/>
          <a:p>
            <a:pPr>
              <a:defRPr/>
            </a:pPr>
            <a:endParaRPr lang="en-US" dirty="0"/>
          </a:p>
        </p:txBody>
      </p:sp>
      <p:sp>
        <p:nvSpPr>
          <p:cNvPr id="9" name="TextBox 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a:xfrm>
            <a:off x="457200" y="274638"/>
            <a:ext cx="8229600" cy="382587"/>
          </a:xfrm>
        </p:spPr>
        <p:txBody>
          <a:bodyPr/>
          <a:lstStyle/>
          <a:p>
            <a:pPr algn="l"/>
            <a:r>
              <a:rPr lang="en-US" sz="2000" smtClean="0"/>
              <a:t>Acronyms (continued)</a:t>
            </a:r>
          </a:p>
        </p:txBody>
      </p:sp>
      <p:graphicFrame>
        <p:nvGraphicFramePr>
          <p:cNvPr id="4" name="Table 3"/>
          <p:cNvGraphicFramePr>
            <a:graphicFrameLocks noGrp="1"/>
          </p:cNvGraphicFramePr>
          <p:nvPr/>
        </p:nvGraphicFramePr>
        <p:xfrm>
          <a:off x="542925" y="2057400"/>
          <a:ext cx="8229600" cy="822324"/>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8954">
                <a:tc gridSpan="2">
                  <a:txBody>
                    <a:bodyPr/>
                    <a:lstStyle/>
                    <a:p>
                      <a:pPr algn="ctr" fontAlgn="b"/>
                      <a:r>
                        <a:rPr lang="en-US" sz="1400" b="1" u="none" strike="noStrike" dirty="0">
                          <a:effectLst/>
                        </a:rPr>
                        <a:t>V</a:t>
                      </a:r>
                      <a:endParaRPr lang="en-US" sz="1400" b="1" i="0" u="none" strike="noStrike" dirty="0">
                        <a:solidFill>
                          <a:srgbClr val="000000"/>
                        </a:solidFill>
                        <a:effectLst/>
                        <a:latin typeface="Arial"/>
                      </a:endParaRPr>
                    </a:p>
                  </a:txBody>
                  <a:tcPr marL="9117" marR="9117" marT="9116"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92702">
                <a:tc>
                  <a:txBody>
                    <a:bodyPr/>
                    <a:lstStyle/>
                    <a:p>
                      <a:pPr algn="l" fontAlgn="ctr"/>
                      <a:r>
                        <a:rPr lang="en-US" sz="1100" u="none" strike="noStrike" dirty="0">
                          <a:effectLst/>
                        </a:rPr>
                        <a:t>V&amp;V </a:t>
                      </a:r>
                      <a:endParaRPr lang="en-US" sz="1100" b="0" i="0" u="none" strike="noStrike" dirty="0">
                        <a:solidFill>
                          <a:srgbClr val="000000"/>
                        </a:solidFill>
                        <a:effectLst/>
                        <a:latin typeface="Arial"/>
                      </a:endParaRPr>
                    </a:p>
                  </a:txBody>
                  <a:tcPr marL="9117" marR="9117" marT="9116" marB="0" anchor="ctr">
                    <a:solidFill>
                      <a:schemeClr val="accent1">
                        <a:lumMod val="90000"/>
                      </a:schemeClr>
                    </a:solidFill>
                  </a:tcPr>
                </a:tc>
                <a:tc>
                  <a:txBody>
                    <a:bodyPr/>
                    <a:lstStyle/>
                    <a:p>
                      <a:pPr algn="l" fontAlgn="ctr"/>
                      <a:r>
                        <a:rPr lang="en-US" sz="1100" u="none" strike="noStrike" dirty="0">
                          <a:effectLst/>
                        </a:rPr>
                        <a:t>Verification and Validation</a:t>
                      </a:r>
                      <a:endParaRPr lang="en-US" sz="1100" b="0" i="0" u="none" strike="noStrike" dirty="0">
                        <a:solidFill>
                          <a:srgbClr val="000000"/>
                        </a:solidFill>
                        <a:effectLst/>
                        <a:latin typeface="Arial"/>
                      </a:endParaRPr>
                    </a:p>
                  </a:txBody>
                  <a:tcPr marL="9117" marR="9117" marT="9116" marB="0" anchor="ctr">
                    <a:solidFill>
                      <a:schemeClr val="accent1">
                        <a:lumMod val="90000"/>
                      </a:schemeClr>
                    </a:solidFill>
                  </a:tcPr>
                </a:tc>
                <a:extLst>
                  <a:ext uri="{0D108BD9-81ED-4DB2-BD59-A6C34878D82A}">
                    <a16:rowId xmlns:a16="http://schemas.microsoft.com/office/drawing/2014/main" val="10001"/>
                  </a:ext>
                </a:extLst>
              </a:tr>
              <a:tr h="200334">
                <a:tc>
                  <a:txBody>
                    <a:bodyPr/>
                    <a:lstStyle/>
                    <a:p>
                      <a:pPr algn="l" fontAlgn="ctr"/>
                      <a:r>
                        <a:rPr lang="en-US" sz="1100" u="none" strike="noStrike" dirty="0">
                          <a:effectLst/>
                        </a:rPr>
                        <a:t>VHDL</a:t>
                      </a:r>
                      <a:endParaRPr lang="en-US" sz="1100" b="0" i="0" u="none" strike="noStrike" dirty="0">
                        <a:solidFill>
                          <a:srgbClr val="000000"/>
                        </a:solidFill>
                        <a:effectLst/>
                        <a:latin typeface="Arial"/>
                      </a:endParaRPr>
                    </a:p>
                  </a:txBody>
                  <a:tcPr marL="9117" marR="9117" marT="9116" marB="0" anchor="ctr">
                    <a:solidFill>
                      <a:schemeClr val="accent1">
                        <a:lumMod val="90000"/>
                      </a:schemeClr>
                    </a:solidFill>
                  </a:tcPr>
                </a:tc>
                <a:tc>
                  <a:txBody>
                    <a:bodyPr/>
                    <a:lstStyle/>
                    <a:p>
                      <a:pPr algn="l" fontAlgn="b"/>
                      <a:r>
                        <a:rPr lang="en-US" sz="1100" u="none" strike="noStrike" dirty="0">
                          <a:effectLst/>
                        </a:rPr>
                        <a:t>Very High-level Design Language</a:t>
                      </a:r>
                      <a:endParaRPr lang="en-US" sz="1100" b="0" i="0" u="none" strike="noStrike" dirty="0">
                        <a:solidFill>
                          <a:srgbClr val="000000"/>
                        </a:solidFill>
                        <a:effectLst/>
                        <a:latin typeface="Arial"/>
                      </a:endParaRPr>
                    </a:p>
                  </a:txBody>
                  <a:tcPr marL="9117" marR="9117" marT="9116" marB="0" anchor="b">
                    <a:solidFill>
                      <a:schemeClr val="accent1">
                        <a:lumMod val="90000"/>
                      </a:schemeClr>
                    </a:solidFill>
                  </a:tcPr>
                </a:tc>
                <a:extLst>
                  <a:ext uri="{0D108BD9-81ED-4DB2-BD59-A6C34878D82A}">
                    <a16:rowId xmlns:a16="http://schemas.microsoft.com/office/drawing/2014/main" val="10002"/>
                  </a:ext>
                </a:extLst>
              </a:tr>
              <a:tr h="200334">
                <a:tc>
                  <a:txBody>
                    <a:bodyPr/>
                    <a:lstStyle/>
                    <a:p>
                      <a:pPr algn="l" fontAlgn="ctr"/>
                      <a:r>
                        <a:rPr lang="en-US" sz="1100" u="none" strike="noStrike" dirty="0">
                          <a:effectLst/>
                        </a:rPr>
                        <a:t>VIB</a:t>
                      </a:r>
                      <a:endParaRPr lang="en-US" sz="1100" b="0" i="0" u="none" strike="noStrike" dirty="0">
                        <a:solidFill>
                          <a:srgbClr val="000000"/>
                        </a:solidFill>
                        <a:effectLst/>
                        <a:latin typeface="Arial"/>
                      </a:endParaRPr>
                    </a:p>
                  </a:txBody>
                  <a:tcPr marL="9117" marR="9117" marT="9116" marB="0" anchor="ctr">
                    <a:solidFill>
                      <a:schemeClr val="accent1">
                        <a:lumMod val="90000"/>
                      </a:schemeClr>
                    </a:solidFill>
                  </a:tcPr>
                </a:tc>
                <a:tc>
                  <a:txBody>
                    <a:bodyPr/>
                    <a:lstStyle/>
                    <a:p>
                      <a:pPr algn="l" fontAlgn="b"/>
                      <a:r>
                        <a:rPr lang="en-US" sz="1100" u="none" strike="noStrike" dirty="0">
                          <a:effectLst/>
                        </a:rPr>
                        <a:t>Vibration</a:t>
                      </a:r>
                      <a:endParaRPr lang="en-US" sz="1100" b="0" i="0" u="none" strike="noStrike" dirty="0">
                        <a:solidFill>
                          <a:srgbClr val="000000"/>
                        </a:solidFill>
                        <a:effectLst/>
                        <a:latin typeface="Arial"/>
                      </a:endParaRPr>
                    </a:p>
                  </a:txBody>
                  <a:tcPr marL="9117" marR="9117" marT="9116" marB="0" anchor="b">
                    <a:solidFill>
                      <a:schemeClr val="accent1">
                        <a:lumMod val="90000"/>
                      </a:schemeClr>
                    </a:solidFill>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nvGraphicFramePr>
        <p:xfrm>
          <a:off x="542925" y="2905125"/>
          <a:ext cx="8229600" cy="836613"/>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30790">
                <a:tc gridSpan="2">
                  <a:txBody>
                    <a:bodyPr/>
                    <a:lstStyle/>
                    <a:p>
                      <a:pPr algn="ctr" fontAlgn="b"/>
                      <a:r>
                        <a:rPr lang="en-US" sz="1400" b="1" u="none" strike="noStrike" dirty="0">
                          <a:effectLst/>
                        </a:rPr>
                        <a:t>W</a:t>
                      </a:r>
                      <a:endParaRPr lang="en-US" sz="1400" b="1" i="0" u="none" strike="noStrike" dirty="0">
                        <a:solidFill>
                          <a:srgbClr val="000000"/>
                        </a:solidFill>
                        <a:effectLst/>
                        <a:latin typeface="Arial"/>
                      </a:endParaRPr>
                    </a:p>
                  </a:txBody>
                  <a:tcPr marL="9117" marR="9117" marT="9123"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201941">
                <a:tc>
                  <a:txBody>
                    <a:bodyPr/>
                    <a:lstStyle/>
                    <a:p>
                      <a:pPr algn="l" fontAlgn="ctr"/>
                      <a:r>
                        <a:rPr lang="en-US" sz="1100" u="none" strike="noStrike" dirty="0">
                          <a:effectLst/>
                        </a:rPr>
                        <a:t>WP</a:t>
                      </a:r>
                      <a:endParaRPr lang="en-US" sz="1100" b="0" i="0" u="none" strike="noStrike" dirty="0">
                        <a:solidFill>
                          <a:srgbClr val="000000"/>
                        </a:solidFill>
                        <a:effectLst/>
                        <a:latin typeface="Arial"/>
                      </a:endParaRPr>
                    </a:p>
                  </a:txBody>
                  <a:tcPr marL="9117" marR="9117" marT="9123" marB="0" anchor="ctr">
                    <a:solidFill>
                      <a:schemeClr val="accent1">
                        <a:lumMod val="90000"/>
                      </a:schemeClr>
                    </a:solidFill>
                  </a:tcPr>
                </a:tc>
                <a:tc>
                  <a:txBody>
                    <a:bodyPr/>
                    <a:lstStyle/>
                    <a:p>
                      <a:pPr algn="l" fontAlgn="b"/>
                      <a:r>
                        <a:rPr lang="en-US" sz="1100" u="none" strike="noStrike" dirty="0">
                          <a:effectLst/>
                        </a:rPr>
                        <a:t>Work Package</a:t>
                      </a:r>
                      <a:endParaRPr lang="en-US" sz="1100" b="0" i="0" u="none" strike="noStrike" dirty="0">
                        <a:solidFill>
                          <a:srgbClr val="000000"/>
                        </a:solidFill>
                        <a:effectLst/>
                        <a:latin typeface="Arial"/>
                      </a:endParaRPr>
                    </a:p>
                  </a:txBody>
                  <a:tcPr marL="9117" marR="9117" marT="9123" marB="0" anchor="b">
                    <a:solidFill>
                      <a:schemeClr val="accent1">
                        <a:lumMod val="90000"/>
                      </a:schemeClr>
                    </a:solidFill>
                  </a:tcPr>
                </a:tc>
                <a:extLst>
                  <a:ext uri="{0D108BD9-81ED-4DB2-BD59-A6C34878D82A}">
                    <a16:rowId xmlns:a16="http://schemas.microsoft.com/office/drawing/2014/main" val="10001"/>
                  </a:ext>
                </a:extLst>
              </a:tr>
              <a:tr h="201941">
                <a:tc>
                  <a:txBody>
                    <a:bodyPr/>
                    <a:lstStyle/>
                    <a:p>
                      <a:pPr algn="l" fontAlgn="ctr"/>
                      <a:r>
                        <a:rPr lang="en-US" sz="1100" u="none" strike="noStrike" dirty="0">
                          <a:effectLst/>
                        </a:rPr>
                        <a:t>WO</a:t>
                      </a:r>
                      <a:endParaRPr lang="en-US" sz="1100" b="0" i="0" u="none" strike="noStrike" dirty="0">
                        <a:solidFill>
                          <a:srgbClr val="000000"/>
                        </a:solidFill>
                        <a:effectLst/>
                        <a:latin typeface="Arial"/>
                      </a:endParaRPr>
                    </a:p>
                  </a:txBody>
                  <a:tcPr marL="9117" marR="9117" marT="9123" marB="0" anchor="ctr">
                    <a:solidFill>
                      <a:schemeClr val="accent1">
                        <a:lumMod val="90000"/>
                      </a:schemeClr>
                    </a:solidFill>
                  </a:tcPr>
                </a:tc>
                <a:tc>
                  <a:txBody>
                    <a:bodyPr/>
                    <a:lstStyle/>
                    <a:p>
                      <a:pPr algn="l" fontAlgn="b"/>
                      <a:r>
                        <a:rPr lang="en-US" sz="1100" u="none" strike="noStrike" dirty="0">
                          <a:effectLst/>
                        </a:rPr>
                        <a:t>Work Order</a:t>
                      </a:r>
                      <a:endParaRPr lang="en-US" sz="1100" b="0" i="0" u="none" strike="noStrike" dirty="0">
                        <a:solidFill>
                          <a:srgbClr val="000000"/>
                        </a:solidFill>
                        <a:effectLst/>
                        <a:latin typeface="Arial"/>
                      </a:endParaRPr>
                    </a:p>
                  </a:txBody>
                  <a:tcPr marL="9117" marR="9117" marT="9123" marB="0" anchor="b">
                    <a:solidFill>
                      <a:schemeClr val="accent1">
                        <a:lumMod val="90000"/>
                      </a:schemeClr>
                    </a:solidFill>
                  </a:tcPr>
                </a:tc>
                <a:extLst>
                  <a:ext uri="{0D108BD9-81ED-4DB2-BD59-A6C34878D82A}">
                    <a16:rowId xmlns:a16="http://schemas.microsoft.com/office/drawing/2014/main" val="10002"/>
                  </a:ext>
                </a:extLst>
              </a:tr>
              <a:tr h="201941">
                <a:tc>
                  <a:txBody>
                    <a:bodyPr/>
                    <a:lstStyle/>
                    <a:p>
                      <a:pPr algn="l" fontAlgn="ctr"/>
                      <a:r>
                        <a:rPr lang="en-US" sz="1100" u="none" strike="noStrike" dirty="0">
                          <a:effectLst/>
                        </a:rPr>
                        <a:t>WBS</a:t>
                      </a:r>
                      <a:endParaRPr lang="en-US" sz="1100" b="0" i="0" u="none" strike="noStrike" dirty="0">
                        <a:solidFill>
                          <a:srgbClr val="000000"/>
                        </a:solidFill>
                        <a:effectLst/>
                        <a:latin typeface="Arial"/>
                      </a:endParaRPr>
                    </a:p>
                  </a:txBody>
                  <a:tcPr marL="9117" marR="9117" marT="9123" marB="0" anchor="ctr">
                    <a:solidFill>
                      <a:schemeClr val="accent1">
                        <a:lumMod val="90000"/>
                      </a:schemeClr>
                    </a:solidFill>
                  </a:tcPr>
                </a:tc>
                <a:tc>
                  <a:txBody>
                    <a:bodyPr/>
                    <a:lstStyle/>
                    <a:p>
                      <a:pPr algn="l" fontAlgn="b"/>
                      <a:r>
                        <a:rPr lang="en-US" sz="1100" u="none" strike="noStrike" dirty="0">
                          <a:effectLst/>
                        </a:rPr>
                        <a:t>Work Breakdown Structure</a:t>
                      </a:r>
                      <a:endParaRPr lang="en-US" sz="1100" b="0" i="0" u="none" strike="noStrike" dirty="0">
                        <a:solidFill>
                          <a:srgbClr val="000000"/>
                        </a:solidFill>
                        <a:effectLst/>
                        <a:latin typeface="Arial"/>
                      </a:endParaRPr>
                    </a:p>
                  </a:txBody>
                  <a:tcPr marL="9117" marR="9117" marT="9123" marB="0" anchor="b">
                    <a:solidFill>
                      <a:schemeClr val="accent1">
                        <a:lumMod val="90000"/>
                      </a:schemeClr>
                    </a:solidFill>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nvGraphicFramePr>
        <p:xfrm>
          <a:off x="533400" y="695325"/>
          <a:ext cx="8229600" cy="1350965"/>
        </p:xfrm>
        <a:graphic>
          <a:graphicData uri="http://schemas.openxmlformats.org/drawingml/2006/table">
            <a:tbl>
              <a:tblPr>
                <a:tableStyleId>{5C22544A-7EE6-4342-B048-85BDC9FD1C3A}</a:tableStyleId>
              </a:tblPr>
              <a:tblGrid>
                <a:gridCol w="1667793">
                  <a:extLst>
                    <a:ext uri="{9D8B030D-6E8A-4147-A177-3AD203B41FA5}">
                      <a16:colId xmlns:a16="http://schemas.microsoft.com/office/drawing/2014/main" val="20000"/>
                    </a:ext>
                  </a:extLst>
                </a:gridCol>
                <a:gridCol w="6561807">
                  <a:extLst>
                    <a:ext uri="{9D8B030D-6E8A-4147-A177-3AD203B41FA5}">
                      <a16:colId xmlns:a16="http://schemas.microsoft.com/office/drawing/2014/main" val="20001"/>
                    </a:ext>
                  </a:extLst>
                </a:gridCol>
              </a:tblGrid>
              <a:tr h="222533">
                <a:tc gridSpan="2">
                  <a:txBody>
                    <a:bodyPr/>
                    <a:lstStyle/>
                    <a:p>
                      <a:pPr algn="ctr" fontAlgn="b"/>
                      <a:r>
                        <a:rPr lang="en-US" sz="1400" b="1" u="none" strike="noStrike" dirty="0">
                          <a:effectLst/>
                        </a:rPr>
                        <a:t>T</a:t>
                      </a:r>
                      <a:endParaRPr lang="en-US" sz="1400" b="1" i="0" u="none" strike="noStrike" dirty="0">
                        <a:solidFill>
                          <a:srgbClr val="000000"/>
                        </a:solidFill>
                        <a:effectLst/>
                        <a:latin typeface="Arial"/>
                      </a:endParaRPr>
                    </a:p>
                  </a:txBody>
                  <a:tcPr marL="9117" marR="9117" marT="9119" marB="0" anchor="b">
                    <a:solidFill>
                      <a:schemeClr val="accent1">
                        <a:lumMod val="90000"/>
                      </a:schemeClr>
                    </a:solidFill>
                  </a:tcPr>
                </a:tc>
                <a:tc hMerge="1">
                  <a:txBody>
                    <a:bodyPr/>
                    <a:lstStyle/>
                    <a:p>
                      <a:endParaRPr lang="en-US"/>
                    </a:p>
                  </a:txBody>
                  <a:tcPr/>
                </a:tc>
                <a:extLst>
                  <a:ext uri="{0D108BD9-81ED-4DB2-BD59-A6C34878D82A}">
                    <a16:rowId xmlns:a16="http://schemas.microsoft.com/office/drawing/2014/main" val="10000"/>
                  </a:ext>
                </a:extLst>
              </a:tr>
              <a:tr h="188072">
                <a:tc>
                  <a:txBody>
                    <a:bodyPr/>
                    <a:lstStyle/>
                    <a:p>
                      <a:pPr algn="l" fontAlgn="ctr"/>
                      <a:r>
                        <a:rPr lang="en-US" sz="1100" u="none" strike="noStrike" dirty="0">
                          <a:effectLst/>
                        </a:rPr>
                        <a:t>TRD</a:t>
                      </a:r>
                      <a:endParaRPr lang="en-US" sz="1100" b="0" i="0" u="none" strike="noStrike" dirty="0">
                        <a:solidFill>
                          <a:srgbClr val="000000"/>
                        </a:solidFill>
                        <a:effectLst/>
                        <a:latin typeface="Arial"/>
                      </a:endParaRPr>
                    </a:p>
                  </a:txBody>
                  <a:tcPr marL="9117" marR="9117" marT="9119" marB="0" anchor="ctr">
                    <a:solidFill>
                      <a:schemeClr val="accent1">
                        <a:lumMod val="90000"/>
                      </a:schemeClr>
                    </a:solidFill>
                  </a:tcPr>
                </a:tc>
                <a:tc>
                  <a:txBody>
                    <a:bodyPr/>
                    <a:lstStyle/>
                    <a:p>
                      <a:pPr algn="l" fontAlgn="b"/>
                      <a:r>
                        <a:rPr lang="en-US" sz="1100" u="none" strike="noStrike" dirty="0" smtClean="0">
                          <a:effectLst/>
                        </a:rPr>
                        <a:t>Test Requirements Document</a:t>
                      </a:r>
                      <a:endParaRPr lang="en-US" sz="1100" b="0" i="0" u="none" strike="noStrike" dirty="0">
                        <a:solidFill>
                          <a:srgbClr val="000000"/>
                        </a:solidFill>
                        <a:effectLst/>
                        <a:latin typeface="Arial"/>
                      </a:endParaRPr>
                    </a:p>
                  </a:txBody>
                  <a:tcPr marL="9117" marR="9117" marT="9119" marB="0" anchor="b">
                    <a:solidFill>
                      <a:schemeClr val="accent1">
                        <a:lumMod val="90000"/>
                      </a:schemeClr>
                    </a:solidFill>
                  </a:tcPr>
                </a:tc>
                <a:extLst>
                  <a:ext uri="{0D108BD9-81ED-4DB2-BD59-A6C34878D82A}">
                    <a16:rowId xmlns:a16="http://schemas.microsoft.com/office/drawing/2014/main" val="10001"/>
                  </a:ext>
                </a:extLst>
              </a:tr>
              <a:tr h="188072">
                <a:tc>
                  <a:txBody>
                    <a:bodyPr/>
                    <a:lstStyle/>
                    <a:p>
                      <a:pPr algn="l" fontAlgn="ctr"/>
                      <a:r>
                        <a:rPr lang="en-US" sz="1100" u="none" strike="noStrike" dirty="0">
                          <a:effectLst/>
                        </a:rPr>
                        <a:t>TRR</a:t>
                      </a:r>
                      <a:endParaRPr lang="en-US" sz="1100" b="0" i="0" u="none" strike="noStrike" dirty="0">
                        <a:solidFill>
                          <a:srgbClr val="000000"/>
                        </a:solidFill>
                        <a:effectLst/>
                        <a:latin typeface="Arial"/>
                      </a:endParaRPr>
                    </a:p>
                  </a:txBody>
                  <a:tcPr marL="9117" marR="9117" marT="9119" marB="0" anchor="ctr">
                    <a:solidFill>
                      <a:schemeClr val="accent1">
                        <a:lumMod val="90000"/>
                      </a:schemeClr>
                    </a:solidFill>
                  </a:tcPr>
                </a:tc>
                <a:tc>
                  <a:txBody>
                    <a:bodyPr/>
                    <a:lstStyle/>
                    <a:p>
                      <a:pPr algn="l" fontAlgn="b"/>
                      <a:r>
                        <a:rPr lang="en-US" sz="1100" u="none" strike="noStrike" dirty="0">
                          <a:effectLst/>
                        </a:rPr>
                        <a:t>Test Readiness Review</a:t>
                      </a:r>
                      <a:endParaRPr lang="en-US" sz="1100" b="0" i="0" u="none" strike="noStrike" dirty="0">
                        <a:solidFill>
                          <a:srgbClr val="000000"/>
                        </a:solidFill>
                        <a:effectLst/>
                        <a:latin typeface="Arial"/>
                      </a:endParaRPr>
                    </a:p>
                  </a:txBody>
                  <a:tcPr marL="9117" marR="9117" marT="9119" marB="0" anchor="b">
                    <a:solidFill>
                      <a:schemeClr val="accent1">
                        <a:lumMod val="90000"/>
                      </a:schemeClr>
                    </a:solidFill>
                  </a:tcPr>
                </a:tc>
                <a:extLst>
                  <a:ext uri="{0D108BD9-81ED-4DB2-BD59-A6C34878D82A}">
                    <a16:rowId xmlns:a16="http://schemas.microsoft.com/office/drawing/2014/main" val="10002"/>
                  </a:ext>
                </a:extLst>
              </a:tr>
              <a:tr h="188072">
                <a:tc>
                  <a:txBody>
                    <a:bodyPr/>
                    <a:lstStyle/>
                    <a:p>
                      <a:pPr algn="l" fontAlgn="ctr"/>
                      <a:r>
                        <a:rPr lang="en-US" sz="1100" u="none" strike="noStrike" dirty="0">
                          <a:effectLst/>
                        </a:rPr>
                        <a:t>TB</a:t>
                      </a:r>
                      <a:endParaRPr lang="en-US" sz="1100" b="0" i="0" u="none" strike="noStrike" dirty="0">
                        <a:solidFill>
                          <a:srgbClr val="000000"/>
                        </a:solidFill>
                        <a:effectLst/>
                        <a:latin typeface="Arial"/>
                      </a:endParaRPr>
                    </a:p>
                  </a:txBody>
                  <a:tcPr marL="9117" marR="9117" marT="9119" marB="0" anchor="ctr">
                    <a:solidFill>
                      <a:schemeClr val="accent1">
                        <a:lumMod val="90000"/>
                      </a:schemeClr>
                    </a:solidFill>
                  </a:tcPr>
                </a:tc>
                <a:tc>
                  <a:txBody>
                    <a:bodyPr/>
                    <a:lstStyle/>
                    <a:p>
                      <a:pPr algn="l" fontAlgn="b"/>
                      <a:r>
                        <a:rPr lang="en-US" sz="1100" u="none" strike="noStrike" dirty="0" smtClean="0">
                          <a:effectLst/>
                        </a:rPr>
                        <a:t>Test </a:t>
                      </a:r>
                      <a:r>
                        <a:rPr lang="en-US" sz="1100" u="none" strike="noStrike" dirty="0">
                          <a:effectLst/>
                        </a:rPr>
                        <a:t>Bench</a:t>
                      </a:r>
                      <a:endParaRPr lang="en-US" sz="1100" b="0" i="0" u="none" strike="noStrike" dirty="0">
                        <a:solidFill>
                          <a:srgbClr val="000000"/>
                        </a:solidFill>
                        <a:effectLst/>
                        <a:latin typeface="Arial"/>
                      </a:endParaRPr>
                    </a:p>
                  </a:txBody>
                  <a:tcPr marL="9117" marR="9117" marT="9119" marB="0" anchor="b">
                    <a:solidFill>
                      <a:schemeClr val="accent1">
                        <a:lumMod val="90000"/>
                      </a:schemeClr>
                    </a:solidFill>
                  </a:tcPr>
                </a:tc>
                <a:extLst>
                  <a:ext uri="{0D108BD9-81ED-4DB2-BD59-A6C34878D82A}">
                    <a16:rowId xmlns:a16="http://schemas.microsoft.com/office/drawing/2014/main" val="10003"/>
                  </a:ext>
                </a:extLst>
              </a:tr>
              <a:tr h="188072">
                <a:tc>
                  <a:txBody>
                    <a:bodyPr/>
                    <a:lstStyle/>
                    <a:p>
                      <a:pPr algn="l" fontAlgn="ctr"/>
                      <a:r>
                        <a:rPr lang="en-US" sz="1100" u="none" strike="noStrike" dirty="0">
                          <a:effectLst/>
                        </a:rPr>
                        <a:t>TEMP</a:t>
                      </a:r>
                      <a:endParaRPr lang="en-US" sz="1100" b="0" i="0" u="none" strike="noStrike" dirty="0">
                        <a:solidFill>
                          <a:srgbClr val="000000"/>
                        </a:solidFill>
                        <a:effectLst/>
                        <a:latin typeface="Arial"/>
                      </a:endParaRPr>
                    </a:p>
                  </a:txBody>
                  <a:tcPr marL="9117" marR="9117" marT="9119" marB="0" anchor="ctr">
                    <a:solidFill>
                      <a:schemeClr val="accent1">
                        <a:lumMod val="90000"/>
                      </a:schemeClr>
                    </a:solidFill>
                  </a:tcPr>
                </a:tc>
                <a:tc>
                  <a:txBody>
                    <a:bodyPr/>
                    <a:lstStyle/>
                    <a:p>
                      <a:pPr algn="l" fontAlgn="b"/>
                      <a:r>
                        <a:rPr lang="en-US" sz="1100" u="none" strike="noStrike" dirty="0">
                          <a:effectLst/>
                        </a:rPr>
                        <a:t>Temperature</a:t>
                      </a:r>
                      <a:endParaRPr lang="en-US" sz="1100" b="0" i="0" u="none" strike="noStrike" dirty="0">
                        <a:solidFill>
                          <a:srgbClr val="000000"/>
                        </a:solidFill>
                        <a:effectLst/>
                        <a:latin typeface="Arial"/>
                      </a:endParaRPr>
                    </a:p>
                  </a:txBody>
                  <a:tcPr marL="9117" marR="9117" marT="9119" marB="0" anchor="b">
                    <a:solidFill>
                      <a:schemeClr val="accent1">
                        <a:lumMod val="90000"/>
                      </a:schemeClr>
                    </a:solidFill>
                  </a:tcPr>
                </a:tc>
                <a:extLst>
                  <a:ext uri="{0D108BD9-81ED-4DB2-BD59-A6C34878D82A}">
                    <a16:rowId xmlns:a16="http://schemas.microsoft.com/office/drawing/2014/main" val="10004"/>
                  </a:ext>
                </a:extLst>
              </a:tr>
              <a:tr h="188072">
                <a:tc>
                  <a:txBody>
                    <a:bodyPr/>
                    <a:lstStyle/>
                    <a:p>
                      <a:pPr algn="l" fontAlgn="ctr"/>
                      <a:r>
                        <a:rPr lang="en-US" sz="1100" u="none" strike="noStrike" dirty="0">
                          <a:effectLst/>
                        </a:rPr>
                        <a:t>TWs</a:t>
                      </a:r>
                      <a:endParaRPr lang="en-US" sz="1100" b="0" i="0" u="none" strike="noStrike" dirty="0">
                        <a:solidFill>
                          <a:srgbClr val="000000"/>
                        </a:solidFill>
                        <a:effectLst/>
                        <a:latin typeface="Arial"/>
                      </a:endParaRPr>
                    </a:p>
                  </a:txBody>
                  <a:tcPr marL="9117" marR="9117" marT="9119" marB="0" anchor="ctr">
                    <a:solidFill>
                      <a:schemeClr val="accent1">
                        <a:lumMod val="90000"/>
                      </a:schemeClr>
                    </a:solidFill>
                  </a:tcPr>
                </a:tc>
                <a:tc>
                  <a:txBody>
                    <a:bodyPr/>
                    <a:lstStyle/>
                    <a:p>
                      <a:pPr algn="l" fontAlgn="b"/>
                      <a:r>
                        <a:rPr lang="en-US" sz="1100" u="none" strike="noStrike" dirty="0">
                          <a:effectLst/>
                        </a:rPr>
                        <a:t>Test Worksheet</a:t>
                      </a:r>
                      <a:endParaRPr lang="en-US" sz="1100" b="0" i="0" u="none" strike="noStrike" dirty="0">
                        <a:solidFill>
                          <a:srgbClr val="000000"/>
                        </a:solidFill>
                        <a:effectLst/>
                        <a:latin typeface="Arial"/>
                      </a:endParaRPr>
                    </a:p>
                  </a:txBody>
                  <a:tcPr marL="9117" marR="9117" marT="9119" marB="0" anchor="b">
                    <a:solidFill>
                      <a:schemeClr val="accent1">
                        <a:lumMod val="90000"/>
                      </a:schemeClr>
                    </a:solidFill>
                  </a:tcPr>
                </a:tc>
                <a:extLst>
                  <a:ext uri="{0D108BD9-81ED-4DB2-BD59-A6C34878D82A}">
                    <a16:rowId xmlns:a16="http://schemas.microsoft.com/office/drawing/2014/main" val="10005"/>
                  </a:ext>
                </a:extLst>
              </a:tr>
              <a:tr h="188072">
                <a:tc>
                  <a:txBody>
                    <a:bodyPr/>
                    <a:lstStyle/>
                    <a:p>
                      <a:pPr algn="l" fontAlgn="ctr"/>
                      <a:r>
                        <a:rPr lang="en-US" sz="1100" u="none" strike="noStrike" dirty="0">
                          <a:effectLst/>
                        </a:rPr>
                        <a:t>TE</a:t>
                      </a:r>
                      <a:endParaRPr lang="en-US" sz="1100" b="0" i="0" u="none" strike="noStrike" dirty="0">
                        <a:solidFill>
                          <a:srgbClr val="000000"/>
                        </a:solidFill>
                        <a:effectLst/>
                        <a:latin typeface="Arial"/>
                      </a:endParaRPr>
                    </a:p>
                  </a:txBody>
                  <a:tcPr marL="9117" marR="9117" marT="9119" marB="0" anchor="ctr">
                    <a:solidFill>
                      <a:schemeClr val="accent1">
                        <a:lumMod val="90000"/>
                      </a:schemeClr>
                    </a:solidFill>
                  </a:tcPr>
                </a:tc>
                <a:tc>
                  <a:txBody>
                    <a:bodyPr/>
                    <a:lstStyle/>
                    <a:p>
                      <a:pPr algn="l" fontAlgn="b"/>
                      <a:r>
                        <a:rPr lang="en-US" sz="1100" u="none" strike="noStrike" dirty="0">
                          <a:effectLst/>
                        </a:rPr>
                        <a:t>Test Equipment</a:t>
                      </a:r>
                      <a:endParaRPr lang="en-US" sz="1100" b="0" i="0" u="none" strike="noStrike" dirty="0">
                        <a:solidFill>
                          <a:srgbClr val="000000"/>
                        </a:solidFill>
                        <a:effectLst/>
                        <a:latin typeface="Arial"/>
                      </a:endParaRPr>
                    </a:p>
                  </a:txBody>
                  <a:tcPr marL="9117" marR="9117" marT="9119" marB="0" anchor="b">
                    <a:solidFill>
                      <a:schemeClr val="accent1">
                        <a:lumMod val="90000"/>
                      </a:schemeClr>
                    </a:solidFill>
                  </a:tcPr>
                </a:tc>
                <a:extLst>
                  <a:ext uri="{0D108BD9-81ED-4DB2-BD59-A6C34878D82A}">
                    <a16:rowId xmlns:a16="http://schemas.microsoft.com/office/drawing/2014/main" val="10006"/>
                  </a:ext>
                </a:extLst>
              </a:tr>
            </a:tbl>
          </a:graphicData>
        </a:graphic>
      </p:graphicFrame>
      <p:sp>
        <p:nvSpPr>
          <p:cNvPr id="8" name="Action Button: Back or Previous 2">
            <a:hlinkClick r:id="rId2" action="ppaction://hlinksldjump" highlightClick="1"/>
          </p:cNvPr>
          <p:cNvSpPr>
            <a:spLocks noChangeArrowheads="1"/>
          </p:cNvSpPr>
          <p:nvPr/>
        </p:nvSpPr>
        <p:spPr bwMode="auto">
          <a:xfrm>
            <a:off x="106362" y="6264274"/>
            <a:ext cx="574675" cy="520700"/>
          </a:xfrm>
          <a:prstGeom prst="actionButtonBackPrevious">
            <a:avLst/>
          </a:prstGeom>
          <a:blipFill dpi="0" rotWithShape="1">
            <a:blip r:embed="rId3">
              <a:duotone>
                <a:prstClr val="black"/>
                <a:schemeClr val="accent1">
                  <a:tint val="45000"/>
                  <a:satMod val="400000"/>
                </a:schemeClr>
              </a:duotone>
            </a:blip>
            <a:srcRect/>
            <a:tile tx="0" ty="0" sx="100000" sy="100000" flip="none" algn="tl"/>
          </a:blipFill>
          <a:ln w="9525" algn="ctr">
            <a:solidFill>
              <a:schemeClr val="tx1"/>
            </a:solidFill>
            <a:round/>
            <a:headEnd/>
            <a:tailEnd/>
          </a:ln>
        </p:spPr>
        <p:txBody>
          <a:bodyPr/>
          <a:lstStyle/>
          <a:p>
            <a:pPr>
              <a:defRPr/>
            </a:pPr>
            <a:endParaRPr lang="en-US" dirty="0"/>
          </a:p>
        </p:txBody>
      </p:sp>
      <p:sp>
        <p:nvSpPr>
          <p:cNvPr id="89151" name="Rectangle 8"/>
          <p:cNvSpPr>
            <a:spLocks noChangeArrowheads="1"/>
          </p:cNvSpPr>
          <p:nvPr/>
        </p:nvSpPr>
        <p:spPr bwMode="auto">
          <a:xfrm>
            <a:off x="681038" y="6483350"/>
            <a:ext cx="19954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200"/>
              <a:t>Return to summary page</a:t>
            </a:r>
          </a:p>
        </p:txBody>
      </p:sp>
      <p:sp>
        <p:nvSpPr>
          <p:cNvPr id="9" name="TextBox 8"/>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3226" t="26741" r="16155" b="14272"/>
          <a:stretch/>
        </p:blipFill>
        <p:spPr bwMode="auto">
          <a:xfrm>
            <a:off x="1101437" y="140277"/>
            <a:ext cx="6598952" cy="6483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13944582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7559" t="26590" r="1607" b="13951"/>
          <a:stretch/>
        </p:blipFill>
        <p:spPr bwMode="auto">
          <a:xfrm>
            <a:off x="1122807" y="83128"/>
            <a:ext cx="6667500" cy="653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extLst>
      <p:ext uri="{BB962C8B-B14F-4D97-AF65-F5344CB8AC3E}">
        <p14:creationId xmlns:p14="http://schemas.microsoft.com/office/powerpoint/2010/main" val="16314916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662" y="684213"/>
            <a:ext cx="7452675" cy="6150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4" name="Title 1"/>
          <p:cNvSpPr>
            <a:spLocks noGrp="1"/>
          </p:cNvSpPr>
          <p:nvPr>
            <p:ph type="title" idx="4294967295"/>
          </p:nvPr>
        </p:nvSpPr>
        <p:spPr>
          <a:xfrm>
            <a:off x="1438275" y="190500"/>
            <a:ext cx="6762750" cy="457200"/>
          </a:xfrm>
        </p:spPr>
        <p:txBody>
          <a:bodyPr/>
          <a:lstStyle/>
          <a:p>
            <a:pPr eaLnBrk="1" hangingPunct="1"/>
            <a:r>
              <a:rPr lang="en-US" sz="3000" dirty="0" smtClean="0"/>
              <a:t>EE Work Packages Summary</a:t>
            </a:r>
          </a:p>
        </p:txBody>
      </p:sp>
      <p:sp>
        <p:nvSpPr>
          <p:cNvPr id="3107" name="TextBox 1"/>
          <p:cNvSpPr txBox="1">
            <a:spLocks noChangeArrowheads="1"/>
          </p:cNvSpPr>
          <p:nvPr/>
        </p:nvSpPr>
        <p:spPr bwMode="auto">
          <a:xfrm>
            <a:off x="92075" y="6149201"/>
            <a:ext cx="531812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1000" dirty="0">
                <a:solidFill>
                  <a:srgbClr val="0070C0"/>
                </a:solidFill>
              </a:rPr>
              <a:t>Assumptions – </a:t>
            </a:r>
            <a:r>
              <a:rPr lang="en-US" sz="1000" dirty="0" smtClean="0">
                <a:solidFill>
                  <a:srgbClr val="0070C0"/>
                </a:solidFill>
              </a:rPr>
              <a:t>High Voltage EM </a:t>
            </a:r>
            <a:r>
              <a:rPr lang="en-US" sz="1000" dirty="0">
                <a:solidFill>
                  <a:srgbClr val="0070C0"/>
                </a:solidFill>
              </a:rPr>
              <a:t>Box with 90% Reuse, 6 Unique CCAs, DO-254 Level A design, Microprocessor and PLD, BLDC Motor design with reuse of magnetic design (pole/slot)</a:t>
            </a:r>
          </a:p>
        </p:txBody>
      </p:sp>
      <p:sp>
        <p:nvSpPr>
          <p:cNvPr id="7234" name="Action Button: Forward or Next 2">
            <a:hlinkClick r:id="rId4" action="ppaction://hlinksldjump" highlightClick="1"/>
          </p:cNvPr>
          <p:cNvSpPr>
            <a:spLocks noChangeArrowheads="1"/>
          </p:cNvSpPr>
          <p:nvPr/>
        </p:nvSpPr>
        <p:spPr bwMode="auto">
          <a:xfrm>
            <a:off x="8632825" y="6343650"/>
            <a:ext cx="511175" cy="506413"/>
          </a:xfrm>
          <a:prstGeom prst="actionButtonForwardNext">
            <a:avLst/>
          </a:prstGeom>
          <a:blipFill dpi="0" rotWithShape="1">
            <a:blip r:embed="rId5">
              <a:duotone>
                <a:prstClr val="black"/>
                <a:schemeClr val="accent1">
                  <a:tint val="45000"/>
                  <a:satMod val="400000"/>
                </a:schemeClr>
              </a:duotone>
            </a:blip>
            <a:srcRect/>
            <a:tile tx="0" ty="0" sx="100000" sy="100000" flip="none" algn="tl"/>
          </a:blipFill>
          <a:ln w="9525" algn="ctr">
            <a:solidFill>
              <a:schemeClr val="tx1"/>
            </a:solidFill>
            <a:round/>
            <a:headEnd/>
            <a:tailEnd/>
          </a:ln>
        </p:spPr>
        <p:txBody>
          <a:bodyPr/>
          <a:lstStyle/>
          <a:p>
            <a:pPr>
              <a:defRPr/>
            </a:pPr>
            <a:endParaRPr lang="en-US" dirty="0"/>
          </a:p>
        </p:txBody>
      </p:sp>
      <p:sp>
        <p:nvSpPr>
          <p:cNvPr id="68991" name="AutoShape 464"/>
          <p:cNvSpPr>
            <a:spLocks noChangeAspect="1" noChangeArrowheads="1" noTextEdit="1"/>
          </p:cNvSpPr>
          <p:nvPr/>
        </p:nvSpPr>
        <p:spPr bwMode="auto">
          <a:xfrm>
            <a:off x="815975" y="684213"/>
            <a:ext cx="7280275" cy="601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extBox 1">
            <a:hlinkClick r:id="rId6" action="ppaction://hlinksldjump"/>
          </p:cNvPr>
          <p:cNvSpPr txBox="1"/>
          <p:nvPr/>
        </p:nvSpPr>
        <p:spPr>
          <a:xfrm>
            <a:off x="2720207" y="955959"/>
            <a:ext cx="519816" cy="261267"/>
          </a:xfrm>
          <a:prstGeom prst="rect">
            <a:avLst/>
          </a:prstGeom>
          <a:solidFill>
            <a:schemeClr val="bg1">
              <a:alpha val="0"/>
            </a:schemeClr>
          </a:solidFill>
        </p:spPr>
        <p:txBody>
          <a:bodyPr wrap="square" rtlCol="0">
            <a:spAutoFit/>
          </a:bodyPr>
          <a:lstStyle/>
          <a:p>
            <a:endParaRPr lang="en-US" dirty="0"/>
          </a:p>
        </p:txBody>
      </p:sp>
      <p:sp>
        <p:nvSpPr>
          <p:cNvPr id="459" name="TextBox 458">
            <a:hlinkClick r:id="rId7" action="ppaction://hlinksldjump"/>
          </p:cNvPr>
          <p:cNvSpPr txBox="1"/>
          <p:nvPr/>
        </p:nvSpPr>
        <p:spPr>
          <a:xfrm>
            <a:off x="2720207" y="1222763"/>
            <a:ext cx="519816" cy="261267"/>
          </a:xfrm>
          <a:prstGeom prst="rect">
            <a:avLst/>
          </a:prstGeom>
          <a:solidFill>
            <a:schemeClr val="bg1">
              <a:alpha val="0"/>
            </a:schemeClr>
          </a:solidFill>
        </p:spPr>
        <p:txBody>
          <a:bodyPr wrap="square" rtlCol="0">
            <a:spAutoFit/>
          </a:bodyPr>
          <a:lstStyle/>
          <a:p>
            <a:endParaRPr lang="en-US" dirty="0"/>
          </a:p>
        </p:txBody>
      </p:sp>
      <p:sp>
        <p:nvSpPr>
          <p:cNvPr id="460" name="TextBox 459">
            <a:hlinkClick r:id="rId8" action="ppaction://hlinksldjump"/>
          </p:cNvPr>
          <p:cNvSpPr txBox="1"/>
          <p:nvPr/>
        </p:nvSpPr>
        <p:spPr>
          <a:xfrm>
            <a:off x="2720206" y="1494238"/>
            <a:ext cx="519817" cy="261267"/>
          </a:xfrm>
          <a:prstGeom prst="rect">
            <a:avLst/>
          </a:prstGeom>
          <a:solidFill>
            <a:schemeClr val="bg1">
              <a:alpha val="0"/>
            </a:schemeClr>
          </a:solidFill>
        </p:spPr>
        <p:txBody>
          <a:bodyPr wrap="square" rtlCol="0">
            <a:spAutoFit/>
          </a:bodyPr>
          <a:lstStyle/>
          <a:p>
            <a:endParaRPr lang="en-US" dirty="0"/>
          </a:p>
        </p:txBody>
      </p:sp>
      <p:sp>
        <p:nvSpPr>
          <p:cNvPr id="461" name="TextBox 460">
            <a:hlinkClick r:id="rId9" action="ppaction://hlinksldjump"/>
          </p:cNvPr>
          <p:cNvSpPr txBox="1"/>
          <p:nvPr/>
        </p:nvSpPr>
        <p:spPr>
          <a:xfrm>
            <a:off x="2720190" y="1756187"/>
            <a:ext cx="519833" cy="405988"/>
          </a:xfrm>
          <a:prstGeom prst="rect">
            <a:avLst/>
          </a:prstGeom>
          <a:solidFill>
            <a:schemeClr val="bg1">
              <a:alpha val="0"/>
            </a:schemeClr>
          </a:solidFill>
        </p:spPr>
        <p:txBody>
          <a:bodyPr wrap="square" rtlCol="0">
            <a:spAutoFit/>
          </a:bodyPr>
          <a:lstStyle/>
          <a:p>
            <a:endParaRPr lang="en-US" dirty="0"/>
          </a:p>
        </p:txBody>
      </p:sp>
      <p:sp>
        <p:nvSpPr>
          <p:cNvPr id="462" name="TextBox 461">
            <a:hlinkClick r:id="rId10" action="ppaction://hlinksldjump"/>
          </p:cNvPr>
          <p:cNvSpPr txBox="1"/>
          <p:nvPr/>
        </p:nvSpPr>
        <p:spPr>
          <a:xfrm>
            <a:off x="2720191" y="4026946"/>
            <a:ext cx="519832" cy="502191"/>
          </a:xfrm>
          <a:prstGeom prst="rect">
            <a:avLst/>
          </a:prstGeom>
          <a:solidFill>
            <a:schemeClr val="bg1">
              <a:alpha val="0"/>
            </a:schemeClr>
          </a:solidFill>
        </p:spPr>
        <p:txBody>
          <a:bodyPr wrap="square" rtlCol="0">
            <a:spAutoFit/>
          </a:bodyPr>
          <a:lstStyle/>
          <a:p>
            <a:endParaRPr lang="en-US" dirty="0"/>
          </a:p>
        </p:txBody>
      </p:sp>
      <p:sp>
        <p:nvSpPr>
          <p:cNvPr id="464" name="TextBox 463">
            <a:hlinkClick r:id="rId11" action="ppaction://hlinksldjump"/>
          </p:cNvPr>
          <p:cNvSpPr txBox="1"/>
          <p:nvPr/>
        </p:nvSpPr>
        <p:spPr>
          <a:xfrm>
            <a:off x="5248258" y="5227080"/>
            <a:ext cx="519832" cy="502191"/>
          </a:xfrm>
          <a:prstGeom prst="rect">
            <a:avLst/>
          </a:prstGeom>
          <a:solidFill>
            <a:schemeClr val="bg1">
              <a:alpha val="0"/>
            </a:schemeClr>
          </a:solidFill>
        </p:spPr>
        <p:txBody>
          <a:bodyPr wrap="square" rtlCol="0">
            <a:spAutoFit/>
          </a:bodyPr>
          <a:lstStyle/>
          <a:p>
            <a:endParaRPr lang="en-US" dirty="0"/>
          </a:p>
        </p:txBody>
      </p:sp>
      <p:sp>
        <p:nvSpPr>
          <p:cNvPr id="465" name="TextBox 464">
            <a:hlinkClick r:id="rId12" action="ppaction://hlinksldjump"/>
          </p:cNvPr>
          <p:cNvSpPr txBox="1"/>
          <p:nvPr/>
        </p:nvSpPr>
        <p:spPr>
          <a:xfrm>
            <a:off x="5244335" y="2831542"/>
            <a:ext cx="519832" cy="502191"/>
          </a:xfrm>
          <a:prstGeom prst="rect">
            <a:avLst/>
          </a:prstGeom>
          <a:solidFill>
            <a:schemeClr val="bg1">
              <a:alpha val="0"/>
            </a:schemeClr>
          </a:solidFill>
        </p:spPr>
        <p:txBody>
          <a:bodyPr wrap="square" rtlCol="0">
            <a:spAutoFit/>
          </a:bodyPr>
          <a:lstStyle/>
          <a:p>
            <a:endParaRPr lang="en-US" dirty="0"/>
          </a:p>
        </p:txBody>
      </p:sp>
      <p:sp>
        <p:nvSpPr>
          <p:cNvPr id="466" name="TextBox 465">
            <a:hlinkClick r:id="rId13" action="ppaction://hlinksldjump"/>
          </p:cNvPr>
          <p:cNvSpPr txBox="1"/>
          <p:nvPr/>
        </p:nvSpPr>
        <p:spPr>
          <a:xfrm>
            <a:off x="7760968" y="2817252"/>
            <a:ext cx="537369" cy="265385"/>
          </a:xfrm>
          <a:prstGeom prst="rect">
            <a:avLst/>
          </a:prstGeom>
          <a:solidFill>
            <a:schemeClr val="bg1">
              <a:alpha val="0"/>
            </a:schemeClr>
          </a:solidFill>
        </p:spPr>
        <p:txBody>
          <a:bodyPr wrap="square" rtlCol="0">
            <a:spAutoFit/>
          </a:bodyPr>
          <a:lstStyle/>
          <a:p>
            <a:endParaRPr lang="en-US" dirty="0"/>
          </a:p>
        </p:txBody>
      </p:sp>
      <p:sp>
        <p:nvSpPr>
          <p:cNvPr id="467" name="TextBox 466">
            <a:hlinkClick r:id="rId14" action="ppaction://hlinksldjump"/>
          </p:cNvPr>
          <p:cNvSpPr txBox="1"/>
          <p:nvPr/>
        </p:nvSpPr>
        <p:spPr>
          <a:xfrm>
            <a:off x="7756285" y="3879964"/>
            <a:ext cx="537369" cy="265385"/>
          </a:xfrm>
          <a:prstGeom prst="rect">
            <a:avLst/>
          </a:prstGeom>
          <a:solidFill>
            <a:schemeClr val="bg1">
              <a:alpha val="0"/>
            </a:schemeClr>
          </a:solidFill>
        </p:spPr>
        <p:txBody>
          <a:bodyPr wrap="square" rtlCol="0">
            <a:spAutoFit/>
          </a:bodyPr>
          <a:lstStyle/>
          <a:p>
            <a:endParaRPr lang="en-US" dirty="0"/>
          </a:p>
        </p:txBody>
      </p:sp>
      <p:sp>
        <p:nvSpPr>
          <p:cNvPr id="468" name="TextBox 467">
            <a:hlinkClick r:id="rId15" action="ppaction://hlinksldjump"/>
          </p:cNvPr>
          <p:cNvSpPr txBox="1"/>
          <p:nvPr/>
        </p:nvSpPr>
        <p:spPr>
          <a:xfrm>
            <a:off x="7769212" y="5746097"/>
            <a:ext cx="519599" cy="241259"/>
          </a:xfrm>
          <a:prstGeom prst="rect">
            <a:avLst/>
          </a:prstGeom>
          <a:solidFill>
            <a:schemeClr val="bg1">
              <a:alpha val="0"/>
            </a:schemeClr>
          </a:solidFill>
        </p:spPr>
        <p:txBody>
          <a:bodyPr wrap="square" rtlCol="0">
            <a:spAutoFit/>
          </a:bodyPr>
          <a:lstStyle/>
          <a:p>
            <a:endParaRPr lang="en-US" dirty="0"/>
          </a:p>
        </p:txBody>
      </p:sp>
      <p:sp>
        <p:nvSpPr>
          <p:cNvPr id="469" name="TextBox 468">
            <a:hlinkClick r:id="rId16" action="ppaction://hlinksldjump"/>
          </p:cNvPr>
          <p:cNvSpPr txBox="1"/>
          <p:nvPr/>
        </p:nvSpPr>
        <p:spPr>
          <a:xfrm>
            <a:off x="7769768" y="6202668"/>
            <a:ext cx="519599" cy="199387"/>
          </a:xfrm>
          <a:prstGeom prst="rect">
            <a:avLst/>
          </a:prstGeom>
          <a:solidFill>
            <a:schemeClr val="bg1">
              <a:alpha val="0"/>
            </a:schemeClr>
          </a:solidFill>
        </p:spPr>
        <p:txBody>
          <a:bodyPr wrap="square" rtlCol="0">
            <a:spAutoFit/>
          </a:bodyPr>
          <a:lstStyle/>
          <a:p>
            <a:endParaRPr lang="en-US" dirty="0"/>
          </a:p>
        </p:txBody>
      </p:sp>
      <p:sp>
        <p:nvSpPr>
          <p:cNvPr id="470" name="TextBox 469">
            <a:hlinkClick r:id="rId17" action="ppaction://hlinksldjump"/>
          </p:cNvPr>
          <p:cNvSpPr txBox="1"/>
          <p:nvPr/>
        </p:nvSpPr>
        <p:spPr>
          <a:xfrm>
            <a:off x="7769752" y="6631322"/>
            <a:ext cx="519599" cy="199387"/>
          </a:xfrm>
          <a:prstGeom prst="rect">
            <a:avLst/>
          </a:prstGeom>
          <a:solidFill>
            <a:schemeClr val="bg1">
              <a:alpha val="0"/>
            </a:schemeClr>
          </a:solidFill>
        </p:spPr>
        <p:txBody>
          <a:bodyPr wrap="square" rtlCol="0">
            <a:spAutoFit/>
          </a:bodyPr>
          <a:lstStyle/>
          <a:p>
            <a:endParaRPr lang="en-US" dirty="0"/>
          </a:p>
        </p:txBody>
      </p:sp>
      <p:sp>
        <p:nvSpPr>
          <p:cNvPr id="471" name="TextBox 470">
            <a:hlinkClick r:id="rId18" action="ppaction://hlinksldjump"/>
          </p:cNvPr>
          <p:cNvSpPr txBox="1"/>
          <p:nvPr/>
        </p:nvSpPr>
        <p:spPr>
          <a:xfrm>
            <a:off x="7764973" y="6412208"/>
            <a:ext cx="519599" cy="199387"/>
          </a:xfrm>
          <a:prstGeom prst="rect">
            <a:avLst/>
          </a:prstGeom>
          <a:solidFill>
            <a:schemeClr val="bg1">
              <a:alpha val="0"/>
            </a:schemeClr>
          </a:solidFill>
        </p:spPr>
        <p:txBody>
          <a:bodyPr wrap="square" rtlCol="0">
            <a:spAutoFit/>
          </a:bodyPr>
          <a:lstStyle/>
          <a:p>
            <a:endParaRPr lang="en-US" dirty="0"/>
          </a:p>
        </p:txBody>
      </p:sp>
      <p:sp>
        <p:nvSpPr>
          <p:cNvPr id="472" name="TextBox 471">
            <a:hlinkClick r:id="rId19" action="ppaction://hlinksldjump"/>
          </p:cNvPr>
          <p:cNvSpPr txBox="1"/>
          <p:nvPr/>
        </p:nvSpPr>
        <p:spPr>
          <a:xfrm>
            <a:off x="7769720" y="6011637"/>
            <a:ext cx="519599" cy="181261"/>
          </a:xfrm>
          <a:prstGeom prst="rect">
            <a:avLst/>
          </a:prstGeom>
          <a:solidFill>
            <a:schemeClr val="bg1">
              <a:alpha val="0"/>
            </a:schemeClr>
          </a:solidFill>
        </p:spPr>
        <p:txBody>
          <a:bodyPr wrap="square" rtlCol="0">
            <a:spAutoFit/>
          </a:bodyPr>
          <a:lstStyle/>
          <a:p>
            <a:endParaRPr lang="en-US" dirty="0"/>
          </a:p>
        </p:txBody>
      </p:sp>
      <p:sp>
        <p:nvSpPr>
          <p:cNvPr id="473" name="TextBox 472">
            <a:hlinkClick r:id="" action="ppaction://noaction"/>
          </p:cNvPr>
          <p:cNvSpPr txBox="1"/>
          <p:nvPr/>
        </p:nvSpPr>
        <p:spPr>
          <a:xfrm>
            <a:off x="7764449" y="4145348"/>
            <a:ext cx="519599" cy="265385"/>
          </a:xfrm>
          <a:prstGeom prst="rect">
            <a:avLst/>
          </a:prstGeom>
          <a:solidFill>
            <a:schemeClr val="bg1">
              <a:alpha val="0"/>
            </a:schemeClr>
          </a:solidFill>
        </p:spPr>
        <p:txBody>
          <a:bodyPr wrap="square" rtlCol="0">
            <a:spAutoFit/>
          </a:bodyPr>
          <a:lstStyle/>
          <a:p>
            <a:endParaRPr lang="en-US" dirty="0"/>
          </a:p>
        </p:txBody>
      </p:sp>
      <p:sp>
        <p:nvSpPr>
          <p:cNvPr id="474" name="TextBox 473">
            <a:hlinkClick r:id="" action="ppaction://noaction"/>
          </p:cNvPr>
          <p:cNvSpPr txBox="1"/>
          <p:nvPr/>
        </p:nvSpPr>
        <p:spPr>
          <a:xfrm>
            <a:off x="7769196" y="4420800"/>
            <a:ext cx="519599" cy="219326"/>
          </a:xfrm>
          <a:prstGeom prst="rect">
            <a:avLst/>
          </a:prstGeom>
          <a:solidFill>
            <a:schemeClr val="bg1">
              <a:alpha val="0"/>
            </a:schemeClr>
          </a:solidFill>
        </p:spPr>
        <p:txBody>
          <a:bodyPr wrap="square" rtlCol="0">
            <a:spAutoFit/>
          </a:bodyPr>
          <a:lstStyle/>
          <a:p>
            <a:endParaRPr lang="en-US" dirty="0"/>
          </a:p>
        </p:txBody>
      </p:sp>
      <p:sp>
        <p:nvSpPr>
          <p:cNvPr id="475" name="TextBox 474">
            <a:hlinkClick r:id="" action="ppaction://noaction"/>
          </p:cNvPr>
          <p:cNvSpPr txBox="1"/>
          <p:nvPr/>
        </p:nvSpPr>
        <p:spPr>
          <a:xfrm>
            <a:off x="7769180" y="4644645"/>
            <a:ext cx="519599" cy="219326"/>
          </a:xfrm>
          <a:prstGeom prst="rect">
            <a:avLst/>
          </a:prstGeom>
          <a:solidFill>
            <a:schemeClr val="bg1">
              <a:alpha val="0"/>
            </a:schemeClr>
          </a:solidFill>
        </p:spPr>
        <p:txBody>
          <a:bodyPr wrap="square" rtlCol="0">
            <a:spAutoFit/>
          </a:bodyPr>
          <a:lstStyle/>
          <a:p>
            <a:endParaRPr lang="en-US" dirty="0"/>
          </a:p>
        </p:txBody>
      </p:sp>
      <p:sp>
        <p:nvSpPr>
          <p:cNvPr id="476" name="TextBox 475">
            <a:hlinkClick r:id="" action="ppaction://noaction"/>
          </p:cNvPr>
          <p:cNvSpPr txBox="1"/>
          <p:nvPr/>
        </p:nvSpPr>
        <p:spPr>
          <a:xfrm>
            <a:off x="7764401" y="4878016"/>
            <a:ext cx="519599" cy="219326"/>
          </a:xfrm>
          <a:prstGeom prst="rect">
            <a:avLst/>
          </a:prstGeom>
          <a:solidFill>
            <a:schemeClr val="bg1">
              <a:alpha val="0"/>
            </a:schemeClr>
          </a:solidFill>
        </p:spPr>
        <p:txBody>
          <a:bodyPr wrap="square" rtlCol="0">
            <a:spAutoFit/>
          </a:bodyPr>
          <a:lstStyle/>
          <a:p>
            <a:endParaRPr lang="en-US" dirty="0"/>
          </a:p>
        </p:txBody>
      </p:sp>
      <p:sp>
        <p:nvSpPr>
          <p:cNvPr id="477" name="TextBox 476">
            <a:hlinkClick r:id="" action="ppaction://noaction"/>
          </p:cNvPr>
          <p:cNvSpPr txBox="1"/>
          <p:nvPr/>
        </p:nvSpPr>
        <p:spPr>
          <a:xfrm>
            <a:off x="7764385" y="5111831"/>
            <a:ext cx="519599" cy="199387"/>
          </a:xfrm>
          <a:prstGeom prst="rect">
            <a:avLst/>
          </a:prstGeom>
          <a:solidFill>
            <a:schemeClr val="bg1">
              <a:alpha val="0"/>
            </a:schemeClr>
          </a:solidFill>
        </p:spPr>
        <p:txBody>
          <a:bodyPr wrap="square" rtlCol="0">
            <a:spAutoFit/>
          </a:bodyPr>
          <a:lstStyle/>
          <a:p>
            <a:endParaRPr lang="en-US" dirty="0"/>
          </a:p>
        </p:txBody>
      </p:sp>
      <p:sp>
        <p:nvSpPr>
          <p:cNvPr id="478" name="TextBox 477">
            <a:hlinkClick r:id="rId20" action="ppaction://hlinksldjump"/>
          </p:cNvPr>
          <p:cNvSpPr txBox="1"/>
          <p:nvPr/>
        </p:nvSpPr>
        <p:spPr>
          <a:xfrm>
            <a:off x="7769132" y="5321387"/>
            <a:ext cx="519599" cy="199387"/>
          </a:xfrm>
          <a:prstGeom prst="rect">
            <a:avLst/>
          </a:prstGeom>
          <a:solidFill>
            <a:schemeClr val="bg1">
              <a:alpha val="0"/>
            </a:schemeClr>
          </a:solidFill>
        </p:spPr>
        <p:txBody>
          <a:bodyPr wrap="square" rtlCol="0">
            <a:spAutoFit/>
          </a:bodyPr>
          <a:lstStyle/>
          <a:p>
            <a:endParaRPr lang="en-US" dirty="0"/>
          </a:p>
        </p:txBody>
      </p:sp>
      <p:sp>
        <p:nvSpPr>
          <p:cNvPr id="479" name="TextBox 478">
            <a:hlinkClick r:id="" action="ppaction://noaction"/>
          </p:cNvPr>
          <p:cNvSpPr txBox="1"/>
          <p:nvPr/>
        </p:nvSpPr>
        <p:spPr>
          <a:xfrm>
            <a:off x="7769116" y="5535706"/>
            <a:ext cx="519599" cy="199387"/>
          </a:xfrm>
          <a:prstGeom prst="rect">
            <a:avLst/>
          </a:prstGeom>
          <a:solidFill>
            <a:schemeClr val="bg1">
              <a:alpha val="0"/>
            </a:schemeClr>
          </a:solidFill>
        </p:spPr>
        <p:txBody>
          <a:bodyPr wrap="square" rtlCol="0">
            <a:spAutoFit/>
          </a:bodyPr>
          <a:lstStyle/>
          <a:p>
            <a:endParaRPr lang="en-US" dirty="0"/>
          </a:p>
        </p:txBody>
      </p:sp>
      <p:sp>
        <p:nvSpPr>
          <p:cNvPr id="480" name="TextBox 479">
            <a:hlinkClick r:id="" action="ppaction://noaction"/>
          </p:cNvPr>
          <p:cNvSpPr txBox="1"/>
          <p:nvPr/>
        </p:nvSpPr>
        <p:spPr>
          <a:xfrm>
            <a:off x="7759691" y="3082637"/>
            <a:ext cx="519599" cy="265385"/>
          </a:xfrm>
          <a:prstGeom prst="rect">
            <a:avLst/>
          </a:prstGeom>
          <a:solidFill>
            <a:schemeClr val="bg1">
              <a:alpha val="0"/>
            </a:schemeClr>
          </a:solidFill>
        </p:spPr>
        <p:txBody>
          <a:bodyPr wrap="square" rtlCol="0">
            <a:spAutoFit/>
          </a:bodyPr>
          <a:lstStyle/>
          <a:p>
            <a:endParaRPr lang="en-US" dirty="0"/>
          </a:p>
        </p:txBody>
      </p:sp>
      <p:sp>
        <p:nvSpPr>
          <p:cNvPr id="481" name="TextBox 480">
            <a:hlinkClick r:id="" action="ppaction://noaction"/>
          </p:cNvPr>
          <p:cNvSpPr txBox="1"/>
          <p:nvPr/>
        </p:nvSpPr>
        <p:spPr>
          <a:xfrm>
            <a:off x="7769201" y="3361412"/>
            <a:ext cx="519599" cy="241259"/>
          </a:xfrm>
          <a:prstGeom prst="rect">
            <a:avLst/>
          </a:prstGeom>
          <a:solidFill>
            <a:schemeClr val="bg1">
              <a:alpha val="0"/>
            </a:schemeClr>
          </a:solidFill>
        </p:spPr>
        <p:txBody>
          <a:bodyPr wrap="square" rtlCol="0">
            <a:spAutoFit/>
          </a:bodyPr>
          <a:lstStyle/>
          <a:p>
            <a:endParaRPr lang="en-US" dirty="0"/>
          </a:p>
        </p:txBody>
      </p:sp>
      <p:sp>
        <p:nvSpPr>
          <p:cNvPr id="482" name="TextBox 481">
            <a:hlinkClick r:id="" action="ppaction://noaction"/>
          </p:cNvPr>
          <p:cNvSpPr txBox="1"/>
          <p:nvPr/>
        </p:nvSpPr>
        <p:spPr>
          <a:xfrm>
            <a:off x="7769185" y="3616061"/>
            <a:ext cx="519599" cy="265385"/>
          </a:xfrm>
          <a:prstGeom prst="rect">
            <a:avLst/>
          </a:prstGeom>
          <a:solidFill>
            <a:schemeClr val="bg1">
              <a:alpha val="0"/>
            </a:schemeClr>
          </a:solidFill>
        </p:spPr>
        <p:txBody>
          <a:bodyPr wrap="square" rtlCol="0">
            <a:spAutoFit/>
          </a:bodyPr>
          <a:lstStyle/>
          <a:p>
            <a:endParaRPr lang="en-US" dirty="0"/>
          </a:p>
        </p:txBody>
      </p:sp>
      <p:sp>
        <p:nvSpPr>
          <p:cNvPr id="483" name="TextBox 482">
            <a:hlinkClick r:id="rId16" action="ppaction://hlinksldjump"/>
          </p:cNvPr>
          <p:cNvSpPr txBox="1"/>
          <p:nvPr/>
        </p:nvSpPr>
        <p:spPr>
          <a:xfrm>
            <a:off x="7764449" y="953793"/>
            <a:ext cx="519599" cy="265385"/>
          </a:xfrm>
          <a:prstGeom prst="rect">
            <a:avLst/>
          </a:prstGeom>
          <a:solidFill>
            <a:schemeClr val="bg1">
              <a:alpha val="0"/>
            </a:schemeClr>
          </a:solidFill>
        </p:spPr>
        <p:txBody>
          <a:bodyPr wrap="square" rtlCol="0">
            <a:spAutoFit/>
          </a:bodyPr>
          <a:lstStyle/>
          <a:p>
            <a:endParaRPr lang="en-US" dirty="0"/>
          </a:p>
        </p:txBody>
      </p:sp>
      <p:sp>
        <p:nvSpPr>
          <p:cNvPr id="484" name="TextBox 483">
            <a:hlinkClick r:id="rId17" action="ppaction://hlinksldjump"/>
          </p:cNvPr>
          <p:cNvSpPr txBox="1"/>
          <p:nvPr/>
        </p:nvSpPr>
        <p:spPr>
          <a:xfrm>
            <a:off x="7769196" y="1230031"/>
            <a:ext cx="519599" cy="265385"/>
          </a:xfrm>
          <a:prstGeom prst="rect">
            <a:avLst/>
          </a:prstGeom>
          <a:solidFill>
            <a:schemeClr val="bg1">
              <a:alpha val="0"/>
            </a:schemeClr>
          </a:solidFill>
        </p:spPr>
        <p:txBody>
          <a:bodyPr wrap="square" rtlCol="0">
            <a:spAutoFit/>
          </a:bodyPr>
          <a:lstStyle/>
          <a:p>
            <a:endParaRPr lang="en-US" dirty="0"/>
          </a:p>
        </p:txBody>
      </p:sp>
      <p:sp>
        <p:nvSpPr>
          <p:cNvPr id="485" name="TextBox 484">
            <a:hlinkClick r:id="rId4" action="ppaction://hlinksldjump"/>
          </p:cNvPr>
          <p:cNvSpPr txBox="1"/>
          <p:nvPr/>
        </p:nvSpPr>
        <p:spPr>
          <a:xfrm>
            <a:off x="7769180" y="1491980"/>
            <a:ext cx="519599" cy="265385"/>
          </a:xfrm>
          <a:prstGeom prst="rect">
            <a:avLst/>
          </a:prstGeom>
          <a:solidFill>
            <a:schemeClr val="bg1">
              <a:alpha val="0"/>
            </a:schemeClr>
          </a:solidFill>
        </p:spPr>
        <p:txBody>
          <a:bodyPr wrap="square" rtlCol="0">
            <a:spAutoFit/>
          </a:bodyPr>
          <a:lstStyle/>
          <a:p>
            <a:endParaRPr lang="en-US" dirty="0"/>
          </a:p>
        </p:txBody>
      </p:sp>
      <p:sp>
        <p:nvSpPr>
          <p:cNvPr id="486" name="TextBox 485">
            <a:hlinkClick r:id="rId21" action="ppaction://hlinksldjump"/>
          </p:cNvPr>
          <p:cNvSpPr txBox="1"/>
          <p:nvPr/>
        </p:nvSpPr>
        <p:spPr>
          <a:xfrm>
            <a:off x="7769164" y="1753929"/>
            <a:ext cx="519599" cy="265385"/>
          </a:xfrm>
          <a:prstGeom prst="rect">
            <a:avLst/>
          </a:prstGeom>
          <a:solidFill>
            <a:schemeClr val="bg1">
              <a:alpha val="0"/>
            </a:schemeClr>
          </a:solidFill>
        </p:spPr>
        <p:txBody>
          <a:bodyPr wrap="square" rtlCol="0">
            <a:spAutoFit/>
          </a:bodyPr>
          <a:lstStyle/>
          <a:p>
            <a:endParaRPr lang="en-US" dirty="0"/>
          </a:p>
        </p:txBody>
      </p:sp>
      <p:sp>
        <p:nvSpPr>
          <p:cNvPr id="487" name="TextBox 486">
            <a:hlinkClick r:id="rId22" action="ppaction://hlinksldjump"/>
          </p:cNvPr>
          <p:cNvSpPr txBox="1"/>
          <p:nvPr/>
        </p:nvSpPr>
        <p:spPr>
          <a:xfrm>
            <a:off x="7764385" y="2020641"/>
            <a:ext cx="519599" cy="265385"/>
          </a:xfrm>
          <a:prstGeom prst="rect">
            <a:avLst/>
          </a:prstGeom>
          <a:solidFill>
            <a:schemeClr val="bg1">
              <a:alpha val="0"/>
            </a:schemeClr>
          </a:solidFill>
        </p:spPr>
        <p:txBody>
          <a:bodyPr wrap="square" rtlCol="0">
            <a:spAutoFit/>
          </a:bodyPr>
          <a:lstStyle/>
          <a:p>
            <a:endParaRPr lang="en-US" dirty="0"/>
          </a:p>
        </p:txBody>
      </p:sp>
      <p:sp>
        <p:nvSpPr>
          <p:cNvPr id="488" name="TextBox 487">
            <a:hlinkClick r:id="rId23" action="ppaction://hlinksldjump"/>
          </p:cNvPr>
          <p:cNvSpPr txBox="1"/>
          <p:nvPr/>
        </p:nvSpPr>
        <p:spPr>
          <a:xfrm>
            <a:off x="7773895" y="2287353"/>
            <a:ext cx="519599" cy="265385"/>
          </a:xfrm>
          <a:prstGeom prst="rect">
            <a:avLst/>
          </a:prstGeom>
          <a:solidFill>
            <a:schemeClr val="bg1">
              <a:alpha val="0"/>
            </a:schemeClr>
          </a:solidFill>
        </p:spPr>
        <p:txBody>
          <a:bodyPr wrap="square" rtlCol="0">
            <a:spAutoFit/>
          </a:bodyPr>
          <a:lstStyle/>
          <a:p>
            <a:endParaRPr lang="en-US" dirty="0"/>
          </a:p>
        </p:txBody>
      </p:sp>
      <p:sp>
        <p:nvSpPr>
          <p:cNvPr id="489" name="TextBox 488">
            <a:hlinkClick r:id="rId24" action="ppaction://hlinksldjump"/>
          </p:cNvPr>
          <p:cNvSpPr txBox="1"/>
          <p:nvPr/>
        </p:nvSpPr>
        <p:spPr>
          <a:xfrm>
            <a:off x="7769116" y="2544539"/>
            <a:ext cx="519599" cy="265385"/>
          </a:xfrm>
          <a:prstGeom prst="rect">
            <a:avLst/>
          </a:prstGeom>
          <a:solidFill>
            <a:schemeClr val="bg1">
              <a:alpha val="0"/>
            </a:schemeClr>
          </a:solidFill>
        </p:spPr>
        <p:txBody>
          <a:bodyPr wrap="square" rtlCol="0">
            <a:spAutoFit/>
          </a:bodyPr>
          <a:lstStyle/>
          <a:p>
            <a:endParaRPr lang="en-US" dirty="0"/>
          </a:p>
        </p:txBody>
      </p:sp>
      <p:sp>
        <p:nvSpPr>
          <p:cNvPr id="492" name="TextBox 491">
            <a:hlinkClick r:id="rId25" action="ppaction://hlinksldjump"/>
          </p:cNvPr>
          <p:cNvSpPr txBox="1"/>
          <p:nvPr/>
        </p:nvSpPr>
        <p:spPr>
          <a:xfrm>
            <a:off x="5910901" y="965413"/>
            <a:ext cx="1853484" cy="2117223"/>
          </a:xfrm>
          <a:prstGeom prst="rect">
            <a:avLst/>
          </a:prstGeom>
          <a:solidFill>
            <a:schemeClr val="bg1">
              <a:alpha val="0"/>
            </a:schemeClr>
          </a:solidFill>
        </p:spPr>
        <p:txBody>
          <a:bodyPr wrap="square" rtlCol="0">
            <a:spAutoFit/>
          </a:bodyPr>
          <a:lstStyle/>
          <a:p>
            <a:endParaRPr lang="en-US" dirty="0"/>
          </a:p>
        </p:txBody>
      </p:sp>
      <p:sp>
        <p:nvSpPr>
          <p:cNvPr id="493" name="TextBox 492">
            <a:hlinkClick r:id="" action="ppaction://noaction"/>
          </p:cNvPr>
          <p:cNvSpPr txBox="1"/>
          <p:nvPr/>
        </p:nvSpPr>
        <p:spPr>
          <a:xfrm>
            <a:off x="5910883" y="3082636"/>
            <a:ext cx="1845401" cy="1063115"/>
          </a:xfrm>
          <a:prstGeom prst="rect">
            <a:avLst/>
          </a:prstGeom>
          <a:solidFill>
            <a:schemeClr val="bg1">
              <a:alpha val="0"/>
            </a:schemeClr>
          </a:solidFill>
        </p:spPr>
        <p:txBody>
          <a:bodyPr wrap="square" rtlCol="0">
            <a:spAutoFit/>
          </a:bodyPr>
          <a:lstStyle/>
          <a:p>
            <a:endParaRPr lang="en-US" dirty="0"/>
          </a:p>
        </p:txBody>
      </p:sp>
      <p:sp>
        <p:nvSpPr>
          <p:cNvPr id="496" name="TextBox 495">
            <a:hlinkClick r:id="rId26" action="ppaction://hlinksldjump"/>
          </p:cNvPr>
          <p:cNvSpPr txBox="1"/>
          <p:nvPr/>
        </p:nvSpPr>
        <p:spPr>
          <a:xfrm>
            <a:off x="5905608" y="4148785"/>
            <a:ext cx="1850676" cy="1862852"/>
          </a:xfrm>
          <a:prstGeom prst="rect">
            <a:avLst/>
          </a:prstGeom>
          <a:solidFill>
            <a:schemeClr val="bg1">
              <a:alpha val="0"/>
            </a:schemeClr>
          </a:solidFill>
        </p:spPr>
        <p:txBody>
          <a:bodyPr wrap="square" rtlCol="0">
            <a:spAutoFit/>
          </a:bodyPr>
          <a:lstStyle/>
          <a:p>
            <a:endParaRPr lang="en-US" dirty="0"/>
          </a:p>
        </p:txBody>
      </p:sp>
      <p:sp>
        <p:nvSpPr>
          <p:cNvPr id="499" name="TextBox 498">
            <a:hlinkClick r:id="rId27" action="ppaction://hlinksldjump"/>
          </p:cNvPr>
          <p:cNvSpPr txBox="1"/>
          <p:nvPr/>
        </p:nvSpPr>
        <p:spPr>
          <a:xfrm>
            <a:off x="5903657" y="6017019"/>
            <a:ext cx="1870238" cy="813690"/>
          </a:xfrm>
          <a:prstGeom prst="rect">
            <a:avLst/>
          </a:prstGeom>
          <a:solidFill>
            <a:schemeClr val="bg1">
              <a:alpha val="0"/>
            </a:schemeClr>
          </a:solidFill>
        </p:spPr>
        <p:txBody>
          <a:bodyPr wrap="square" rtlCol="0">
            <a:spAutoFit/>
          </a:bodyPr>
          <a:lstStyle/>
          <a:p>
            <a:endParaRPr lang="en-US" dirty="0"/>
          </a:p>
        </p:txBody>
      </p:sp>
      <p:sp>
        <p:nvSpPr>
          <p:cNvPr id="500" name="TextBox 499">
            <a:hlinkClick r:id="rId8" action="ppaction://hlinksldjump"/>
          </p:cNvPr>
          <p:cNvSpPr txBox="1"/>
          <p:nvPr/>
        </p:nvSpPr>
        <p:spPr>
          <a:xfrm>
            <a:off x="3375770" y="958784"/>
            <a:ext cx="1858936" cy="2374949"/>
          </a:xfrm>
          <a:prstGeom prst="rect">
            <a:avLst/>
          </a:prstGeom>
          <a:solidFill>
            <a:schemeClr val="bg1">
              <a:alpha val="0"/>
            </a:schemeClr>
          </a:solidFill>
        </p:spPr>
        <p:txBody>
          <a:bodyPr wrap="square" rtlCol="0">
            <a:spAutoFit/>
          </a:bodyPr>
          <a:lstStyle/>
          <a:p>
            <a:endParaRPr lang="en-US" dirty="0"/>
          </a:p>
        </p:txBody>
      </p:sp>
      <p:sp>
        <p:nvSpPr>
          <p:cNvPr id="502" name="TextBox 501">
            <a:hlinkClick r:id="rId28" action="ppaction://hlinksldjump"/>
          </p:cNvPr>
          <p:cNvSpPr txBox="1"/>
          <p:nvPr/>
        </p:nvSpPr>
        <p:spPr>
          <a:xfrm>
            <a:off x="5239565" y="962812"/>
            <a:ext cx="528525" cy="249464"/>
          </a:xfrm>
          <a:prstGeom prst="rect">
            <a:avLst/>
          </a:prstGeom>
          <a:solidFill>
            <a:schemeClr val="bg1">
              <a:alpha val="0"/>
            </a:schemeClr>
          </a:solidFill>
        </p:spPr>
        <p:txBody>
          <a:bodyPr wrap="square" rtlCol="0">
            <a:spAutoFit/>
          </a:bodyPr>
          <a:lstStyle/>
          <a:p>
            <a:endParaRPr lang="en-US" dirty="0"/>
          </a:p>
        </p:txBody>
      </p:sp>
      <p:sp>
        <p:nvSpPr>
          <p:cNvPr id="503" name="TextBox 502">
            <a:hlinkClick r:id="rId27" action="ppaction://hlinksldjump"/>
          </p:cNvPr>
          <p:cNvSpPr txBox="1"/>
          <p:nvPr/>
        </p:nvSpPr>
        <p:spPr>
          <a:xfrm>
            <a:off x="5239549" y="1234287"/>
            <a:ext cx="528525" cy="249464"/>
          </a:xfrm>
          <a:prstGeom prst="rect">
            <a:avLst/>
          </a:prstGeom>
          <a:solidFill>
            <a:schemeClr val="bg1">
              <a:alpha val="0"/>
            </a:schemeClr>
          </a:solidFill>
        </p:spPr>
        <p:txBody>
          <a:bodyPr wrap="square" rtlCol="0">
            <a:spAutoFit/>
          </a:bodyPr>
          <a:lstStyle/>
          <a:p>
            <a:endParaRPr lang="en-US" dirty="0"/>
          </a:p>
        </p:txBody>
      </p:sp>
      <p:sp>
        <p:nvSpPr>
          <p:cNvPr id="504" name="TextBox 503">
            <a:hlinkClick r:id="rId19" action="ppaction://hlinksldjump"/>
          </p:cNvPr>
          <p:cNvSpPr txBox="1"/>
          <p:nvPr/>
        </p:nvSpPr>
        <p:spPr>
          <a:xfrm>
            <a:off x="5239533" y="1496236"/>
            <a:ext cx="528525" cy="249464"/>
          </a:xfrm>
          <a:prstGeom prst="rect">
            <a:avLst/>
          </a:prstGeom>
          <a:solidFill>
            <a:schemeClr val="bg1">
              <a:alpha val="0"/>
            </a:schemeClr>
          </a:solidFill>
        </p:spPr>
        <p:txBody>
          <a:bodyPr wrap="square" rtlCol="0">
            <a:spAutoFit/>
          </a:bodyPr>
          <a:lstStyle/>
          <a:p>
            <a:endParaRPr lang="en-US" dirty="0"/>
          </a:p>
        </p:txBody>
      </p:sp>
      <p:sp>
        <p:nvSpPr>
          <p:cNvPr id="505" name="TextBox 504">
            <a:hlinkClick r:id="rId18" action="ppaction://hlinksldjump"/>
          </p:cNvPr>
          <p:cNvSpPr txBox="1"/>
          <p:nvPr/>
        </p:nvSpPr>
        <p:spPr>
          <a:xfrm>
            <a:off x="5234754" y="1762948"/>
            <a:ext cx="528525" cy="249464"/>
          </a:xfrm>
          <a:prstGeom prst="rect">
            <a:avLst/>
          </a:prstGeom>
          <a:solidFill>
            <a:schemeClr val="bg1">
              <a:alpha val="0"/>
            </a:schemeClr>
          </a:solidFill>
        </p:spPr>
        <p:txBody>
          <a:bodyPr wrap="square" rtlCol="0">
            <a:spAutoFit/>
          </a:bodyPr>
          <a:lstStyle/>
          <a:p>
            <a:endParaRPr lang="en-US" dirty="0"/>
          </a:p>
        </p:txBody>
      </p:sp>
      <p:sp>
        <p:nvSpPr>
          <p:cNvPr id="506" name="TextBox 505">
            <a:hlinkClick r:id="rId29" action="ppaction://hlinksldjump"/>
          </p:cNvPr>
          <p:cNvSpPr txBox="1"/>
          <p:nvPr/>
        </p:nvSpPr>
        <p:spPr>
          <a:xfrm>
            <a:off x="5239501" y="2029660"/>
            <a:ext cx="528525" cy="249464"/>
          </a:xfrm>
          <a:prstGeom prst="rect">
            <a:avLst/>
          </a:prstGeom>
          <a:solidFill>
            <a:schemeClr val="bg1">
              <a:alpha val="0"/>
            </a:schemeClr>
          </a:solidFill>
        </p:spPr>
        <p:txBody>
          <a:bodyPr wrap="square" rtlCol="0">
            <a:spAutoFit/>
          </a:bodyPr>
          <a:lstStyle/>
          <a:p>
            <a:endParaRPr lang="en-US" dirty="0"/>
          </a:p>
        </p:txBody>
      </p:sp>
      <p:sp>
        <p:nvSpPr>
          <p:cNvPr id="507" name="TextBox 506">
            <a:hlinkClick r:id="rId30" action="ppaction://hlinksldjump"/>
          </p:cNvPr>
          <p:cNvSpPr txBox="1"/>
          <p:nvPr/>
        </p:nvSpPr>
        <p:spPr>
          <a:xfrm>
            <a:off x="5234722" y="2296372"/>
            <a:ext cx="528525" cy="249464"/>
          </a:xfrm>
          <a:prstGeom prst="rect">
            <a:avLst/>
          </a:prstGeom>
          <a:solidFill>
            <a:schemeClr val="bg1">
              <a:alpha val="0"/>
            </a:schemeClr>
          </a:solidFill>
        </p:spPr>
        <p:txBody>
          <a:bodyPr wrap="square" rtlCol="0">
            <a:spAutoFit/>
          </a:bodyPr>
          <a:lstStyle/>
          <a:p>
            <a:endParaRPr lang="en-US" dirty="0"/>
          </a:p>
        </p:txBody>
      </p:sp>
      <p:sp>
        <p:nvSpPr>
          <p:cNvPr id="508" name="TextBox 507">
            <a:hlinkClick r:id="rId31" action="ppaction://hlinksldjump"/>
          </p:cNvPr>
          <p:cNvSpPr txBox="1"/>
          <p:nvPr/>
        </p:nvSpPr>
        <p:spPr>
          <a:xfrm>
            <a:off x="5234706" y="2558321"/>
            <a:ext cx="528525" cy="249464"/>
          </a:xfrm>
          <a:prstGeom prst="rect">
            <a:avLst/>
          </a:prstGeom>
          <a:solidFill>
            <a:schemeClr val="bg1">
              <a:alpha val="0"/>
            </a:schemeClr>
          </a:solidFill>
        </p:spPr>
        <p:txBody>
          <a:bodyPr wrap="square" rtlCol="0">
            <a:spAutoFit/>
          </a:bodyPr>
          <a:lstStyle/>
          <a:p>
            <a:endParaRPr lang="en-US" dirty="0"/>
          </a:p>
        </p:txBody>
      </p:sp>
      <p:sp>
        <p:nvSpPr>
          <p:cNvPr id="509" name="TextBox 508">
            <a:hlinkClick r:id="rId12" action="ppaction://hlinksldjump"/>
          </p:cNvPr>
          <p:cNvSpPr txBox="1"/>
          <p:nvPr/>
        </p:nvSpPr>
        <p:spPr>
          <a:xfrm>
            <a:off x="5239453" y="3358489"/>
            <a:ext cx="528525" cy="249464"/>
          </a:xfrm>
          <a:prstGeom prst="rect">
            <a:avLst/>
          </a:prstGeom>
          <a:solidFill>
            <a:schemeClr val="bg1">
              <a:alpha val="0"/>
            </a:schemeClr>
          </a:solidFill>
        </p:spPr>
        <p:txBody>
          <a:bodyPr wrap="square" rtlCol="0">
            <a:spAutoFit/>
          </a:bodyPr>
          <a:lstStyle/>
          <a:p>
            <a:endParaRPr lang="en-US" dirty="0"/>
          </a:p>
        </p:txBody>
      </p:sp>
      <p:sp>
        <p:nvSpPr>
          <p:cNvPr id="510" name="TextBox 509">
            <a:hlinkClick r:id="rId32" action="ppaction://hlinksldjump"/>
          </p:cNvPr>
          <p:cNvSpPr txBox="1"/>
          <p:nvPr/>
        </p:nvSpPr>
        <p:spPr>
          <a:xfrm>
            <a:off x="3375765" y="3356859"/>
            <a:ext cx="1858941" cy="2374949"/>
          </a:xfrm>
          <a:prstGeom prst="rect">
            <a:avLst/>
          </a:prstGeom>
          <a:solidFill>
            <a:schemeClr val="bg1">
              <a:alpha val="0"/>
            </a:schemeClr>
          </a:solidFill>
        </p:spPr>
        <p:txBody>
          <a:bodyPr wrap="square" rtlCol="0">
            <a:spAutoFit/>
          </a:bodyPr>
          <a:lstStyle/>
          <a:p>
            <a:endParaRPr lang="en-US" dirty="0"/>
          </a:p>
        </p:txBody>
      </p:sp>
      <p:sp>
        <p:nvSpPr>
          <p:cNvPr id="512" name="TextBox 511">
            <a:hlinkClick r:id="rId12" action="ppaction://hlinksldjump"/>
          </p:cNvPr>
          <p:cNvSpPr txBox="1"/>
          <p:nvPr/>
        </p:nvSpPr>
        <p:spPr>
          <a:xfrm>
            <a:off x="5239453" y="3358489"/>
            <a:ext cx="528525" cy="249464"/>
          </a:xfrm>
          <a:prstGeom prst="rect">
            <a:avLst/>
          </a:prstGeom>
          <a:solidFill>
            <a:schemeClr val="bg1">
              <a:alpha val="0"/>
            </a:schemeClr>
          </a:solidFill>
        </p:spPr>
        <p:txBody>
          <a:bodyPr wrap="square" rtlCol="0">
            <a:spAutoFit/>
          </a:bodyPr>
          <a:lstStyle/>
          <a:p>
            <a:endParaRPr lang="en-US" dirty="0"/>
          </a:p>
        </p:txBody>
      </p:sp>
      <p:sp>
        <p:nvSpPr>
          <p:cNvPr id="513" name="TextBox 512">
            <a:hlinkClick r:id="rId33" action="ppaction://hlinksldjump"/>
          </p:cNvPr>
          <p:cNvSpPr txBox="1"/>
          <p:nvPr/>
        </p:nvSpPr>
        <p:spPr>
          <a:xfrm>
            <a:off x="5239437" y="3620438"/>
            <a:ext cx="528525" cy="249464"/>
          </a:xfrm>
          <a:prstGeom prst="rect">
            <a:avLst/>
          </a:prstGeom>
          <a:solidFill>
            <a:schemeClr val="bg1">
              <a:alpha val="0"/>
            </a:schemeClr>
          </a:solidFill>
        </p:spPr>
        <p:txBody>
          <a:bodyPr wrap="square" rtlCol="0">
            <a:spAutoFit/>
          </a:bodyPr>
          <a:lstStyle/>
          <a:p>
            <a:endParaRPr lang="en-US" dirty="0"/>
          </a:p>
        </p:txBody>
      </p:sp>
      <p:sp>
        <p:nvSpPr>
          <p:cNvPr id="514" name="TextBox 513">
            <a:hlinkClick r:id="rId11" action="ppaction://hlinksldjump"/>
          </p:cNvPr>
          <p:cNvSpPr txBox="1"/>
          <p:nvPr/>
        </p:nvSpPr>
        <p:spPr>
          <a:xfrm>
            <a:off x="5244184" y="3887150"/>
            <a:ext cx="528525" cy="249464"/>
          </a:xfrm>
          <a:prstGeom prst="rect">
            <a:avLst/>
          </a:prstGeom>
          <a:solidFill>
            <a:schemeClr val="bg1">
              <a:alpha val="0"/>
            </a:schemeClr>
          </a:solidFill>
        </p:spPr>
        <p:txBody>
          <a:bodyPr wrap="square" rtlCol="0">
            <a:spAutoFit/>
          </a:bodyPr>
          <a:lstStyle/>
          <a:p>
            <a:endParaRPr lang="en-US" dirty="0"/>
          </a:p>
        </p:txBody>
      </p:sp>
      <p:sp>
        <p:nvSpPr>
          <p:cNvPr id="515" name="TextBox 514">
            <a:hlinkClick r:id="rId34" action="ppaction://hlinksldjump"/>
          </p:cNvPr>
          <p:cNvSpPr txBox="1"/>
          <p:nvPr/>
        </p:nvSpPr>
        <p:spPr>
          <a:xfrm>
            <a:off x="5239405" y="4153862"/>
            <a:ext cx="528525" cy="249464"/>
          </a:xfrm>
          <a:prstGeom prst="rect">
            <a:avLst/>
          </a:prstGeom>
          <a:solidFill>
            <a:schemeClr val="bg1">
              <a:alpha val="0"/>
            </a:schemeClr>
          </a:solidFill>
        </p:spPr>
        <p:txBody>
          <a:bodyPr wrap="square" rtlCol="0">
            <a:spAutoFit/>
          </a:bodyPr>
          <a:lstStyle/>
          <a:p>
            <a:endParaRPr lang="en-US" dirty="0"/>
          </a:p>
        </p:txBody>
      </p:sp>
      <p:sp>
        <p:nvSpPr>
          <p:cNvPr id="516" name="TextBox 515">
            <a:hlinkClick r:id="rId13" action="ppaction://hlinksldjump"/>
          </p:cNvPr>
          <p:cNvSpPr txBox="1"/>
          <p:nvPr/>
        </p:nvSpPr>
        <p:spPr>
          <a:xfrm>
            <a:off x="5239389" y="4415811"/>
            <a:ext cx="528525" cy="249464"/>
          </a:xfrm>
          <a:prstGeom prst="rect">
            <a:avLst/>
          </a:prstGeom>
          <a:solidFill>
            <a:schemeClr val="bg1">
              <a:alpha val="0"/>
            </a:schemeClr>
          </a:solidFill>
        </p:spPr>
        <p:txBody>
          <a:bodyPr wrap="square" rtlCol="0">
            <a:spAutoFit/>
          </a:bodyPr>
          <a:lstStyle/>
          <a:p>
            <a:endParaRPr lang="en-US" dirty="0"/>
          </a:p>
        </p:txBody>
      </p:sp>
      <p:sp>
        <p:nvSpPr>
          <p:cNvPr id="517" name="TextBox 516">
            <a:hlinkClick r:id="rId35" action="ppaction://hlinksldjump"/>
          </p:cNvPr>
          <p:cNvSpPr txBox="1"/>
          <p:nvPr/>
        </p:nvSpPr>
        <p:spPr>
          <a:xfrm>
            <a:off x="5244136" y="4692049"/>
            <a:ext cx="528525" cy="249464"/>
          </a:xfrm>
          <a:prstGeom prst="rect">
            <a:avLst/>
          </a:prstGeom>
          <a:solidFill>
            <a:schemeClr val="bg1">
              <a:alpha val="0"/>
            </a:schemeClr>
          </a:solidFill>
        </p:spPr>
        <p:txBody>
          <a:bodyPr wrap="square" rtlCol="0">
            <a:spAutoFit/>
          </a:bodyPr>
          <a:lstStyle/>
          <a:p>
            <a:endParaRPr lang="en-US" dirty="0"/>
          </a:p>
        </p:txBody>
      </p:sp>
      <p:sp>
        <p:nvSpPr>
          <p:cNvPr id="518" name="TextBox 517">
            <a:hlinkClick r:id="rId14" action="ppaction://hlinksldjump"/>
          </p:cNvPr>
          <p:cNvSpPr txBox="1"/>
          <p:nvPr/>
        </p:nvSpPr>
        <p:spPr>
          <a:xfrm>
            <a:off x="5239357" y="4949235"/>
            <a:ext cx="528525" cy="249464"/>
          </a:xfrm>
          <a:prstGeom prst="rect">
            <a:avLst/>
          </a:prstGeom>
          <a:solidFill>
            <a:schemeClr val="bg1">
              <a:alpha val="0"/>
            </a:schemeClr>
          </a:solidFill>
        </p:spPr>
        <p:txBody>
          <a:bodyPr wrap="square" rtlCol="0">
            <a:spAutoFit/>
          </a:bodyPr>
          <a:lstStyle/>
          <a:p>
            <a:endParaRPr lang="en-US" dirty="0"/>
          </a:p>
        </p:txBody>
      </p:sp>
      <p:sp>
        <p:nvSpPr>
          <p:cNvPr id="519" name="TextBox 518">
            <a:hlinkClick r:id="rId36" action="ppaction://hlinksldjump"/>
          </p:cNvPr>
          <p:cNvSpPr txBox="1"/>
          <p:nvPr/>
        </p:nvSpPr>
        <p:spPr>
          <a:xfrm>
            <a:off x="853320" y="953793"/>
            <a:ext cx="1866774" cy="276238"/>
          </a:xfrm>
          <a:prstGeom prst="rect">
            <a:avLst/>
          </a:prstGeom>
          <a:solidFill>
            <a:schemeClr val="bg1">
              <a:alpha val="0"/>
            </a:schemeClr>
          </a:solidFill>
        </p:spPr>
        <p:txBody>
          <a:bodyPr wrap="square" rtlCol="0">
            <a:spAutoFit/>
          </a:bodyPr>
          <a:lstStyle/>
          <a:p>
            <a:endParaRPr lang="en-US" dirty="0"/>
          </a:p>
        </p:txBody>
      </p:sp>
      <p:sp>
        <p:nvSpPr>
          <p:cNvPr id="521" name="TextBox 520">
            <a:hlinkClick r:id="rId37" action="ppaction://hlinksldjump"/>
          </p:cNvPr>
          <p:cNvSpPr txBox="1"/>
          <p:nvPr/>
        </p:nvSpPr>
        <p:spPr>
          <a:xfrm>
            <a:off x="858052" y="1230014"/>
            <a:ext cx="1862042" cy="916244"/>
          </a:xfrm>
          <a:prstGeom prst="rect">
            <a:avLst/>
          </a:prstGeom>
          <a:solidFill>
            <a:schemeClr val="bg1">
              <a:alpha val="0"/>
            </a:schemeClr>
          </a:solidFill>
        </p:spPr>
        <p:txBody>
          <a:bodyPr wrap="square" rtlCol="0">
            <a:spAutoFit/>
          </a:bodyPr>
          <a:lstStyle/>
          <a:p>
            <a:endParaRPr lang="en-US" dirty="0"/>
          </a:p>
        </p:txBody>
      </p:sp>
      <p:sp>
        <p:nvSpPr>
          <p:cNvPr id="522" name="TextBox 521">
            <a:hlinkClick r:id="rId36" action="ppaction://hlinksldjump"/>
          </p:cNvPr>
          <p:cNvSpPr txBox="1"/>
          <p:nvPr/>
        </p:nvSpPr>
        <p:spPr>
          <a:xfrm>
            <a:off x="853264" y="2149889"/>
            <a:ext cx="1866830" cy="2380574"/>
          </a:xfrm>
          <a:prstGeom prst="rect">
            <a:avLst/>
          </a:prstGeom>
          <a:solidFill>
            <a:schemeClr val="bg1">
              <a:alpha val="0"/>
            </a:schemeClr>
          </a:solidFill>
        </p:spPr>
        <p:txBody>
          <a:bodyPr wrap="square" rtlCol="0">
            <a:spAutoFit/>
          </a:bodyPr>
          <a:lstStyle/>
          <a:p>
            <a:endParaRPr lang="en-US" dirty="0"/>
          </a:p>
        </p:txBody>
      </p:sp>
      <p:sp>
        <p:nvSpPr>
          <p:cNvPr id="524" name="TextBox 523">
            <a:hlinkClick r:id="rId38" action="ppaction://hlinksldjump"/>
          </p:cNvPr>
          <p:cNvSpPr txBox="1"/>
          <p:nvPr/>
        </p:nvSpPr>
        <p:spPr>
          <a:xfrm>
            <a:off x="2720190" y="2151516"/>
            <a:ext cx="519817" cy="261267"/>
          </a:xfrm>
          <a:prstGeom prst="rect">
            <a:avLst/>
          </a:prstGeom>
          <a:solidFill>
            <a:schemeClr val="bg1">
              <a:alpha val="0"/>
            </a:schemeClr>
          </a:solidFill>
        </p:spPr>
        <p:txBody>
          <a:bodyPr wrap="square" rtlCol="0">
            <a:spAutoFit/>
          </a:bodyPr>
          <a:lstStyle/>
          <a:p>
            <a:endParaRPr lang="en-US" dirty="0"/>
          </a:p>
        </p:txBody>
      </p:sp>
      <p:sp>
        <p:nvSpPr>
          <p:cNvPr id="525" name="TextBox 524">
            <a:hlinkClick r:id="rId32" action="ppaction://hlinksldjump"/>
          </p:cNvPr>
          <p:cNvSpPr txBox="1"/>
          <p:nvPr/>
        </p:nvSpPr>
        <p:spPr>
          <a:xfrm>
            <a:off x="2720174" y="2422991"/>
            <a:ext cx="519817" cy="261267"/>
          </a:xfrm>
          <a:prstGeom prst="rect">
            <a:avLst/>
          </a:prstGeom>
          <a:solidFill>
            <a:schemeClr val="bg1">
              <a:alpha val="0"/>
            </a:schemeClr>
          </a:solidFill>
        </p:spPr>
        <p:txBody>
          <a:bodyPr wrap="square" rtlCol="0">
            <a:spAutoFit/>
          </a:bodyPr>
          <a:lstStyle/>
          <a:p>
            <a:endParaRPr lang="en-US" dirty="0"/>
          </a:p>
        </p:txBody>
      </p:sp>
      <p:sp>
        <p:nvSpPr>
          <p:cNvPr id="526" name="TextBox 525">
            <a:hlinkClick r:id="rId35" action="ppaction://hlinksldjump"/>
          </p:cNvPr>
          <p:cNvSpPr txBox="1"/>
          <p:nvPr/>
        </p:nvSpPr>
        <p:spPr>
          <a:xfrm>
            <a:off x="2720158" y="2684940"/>
            <a:ext cx="519817" cy="261267"/>
          </a:xfrm>
          <a:prstGeom prst="rect">
            <a:avLst/>
          </a:prstGeom>
          <a:solidFill>
            <a:schemeClr val="bg1">
              <a:alpha val="0"/>
            </a:schemeClr>
          </a:solidFill>
        </p:spPr>
        <p:txBody>
          <a:bodyPr wrap="square" rtlCol="0">
            <a:spAutoFit/>
          </a:bodyPr>
          <a:lstStyle/>
          <a:p>
            <a:endParaRPr lang="en-US" dirty="0"/>
          </a:p>
        </p:txBody>
      </p:sp>
      <p:sp>
        <p:nvSpPr>
          <p:cNvPr id="527" name="TextBox 526">
            <a:hlinkClick r:id="rId39" action="ppaction://hlinksldjump"/>
          </p:cNvPr>
          <p:cNvSpPr txBox="1"/>
          <p:nvPr/>
        </p:nvSpPr>
        <p:spPr>
          <a:xfrm>
            <a:off x="2720142" y="2951652"/>
            <a:ext cx="519817" cy="261267"/>
          </a:xfrm>
          <a:prstGeom prst="rect">
            <a:avLst/>
          </a:prstGeom>
          <a:solidFill>
            <a:schemeClr val="bg1">
              <a:alpha val="0"/>
            </a:schemeClr>
          </a:solidFill>
        </p:spPr>
        <p:txBody>
          <a:bodyPr wrap="square" rtlCol="0">
            <a:spAutoFit/>
          </a:bodyPr>
          <a:lstStyle/>
          <a:p>
            <a:endParaRPr lang="en-US" dirty="0"/>
          </a:p>
        </p:txBody>
      </p:sp>
      <p:sp>
        <p:nvSpPr>
          <p:cNvPr id="528" name="TextBox 527">
            <a:hlinkClick r:id="rId40" action="ppaction://hlinksldjump"/>
          </p:cNvPr>
          <p:cNvSpPr txBox="1"/>
          <p:nvPr/>
        </p:nvSpPr>
        <p:spPr>
          <a:xfrm>
            <a:off x="2720126" y="3218364"/>
            <a:ext cx="519817" cy="261267"/>
          </a:xfrm>
          <a:prstGeom prst="rect">
            <a:avLst/>
          </a:prstGeom>
          <a:solidFill>
            <a:schemeClr val="bg1">
              <a:alpha val="0"/>
            </a:schemeClr>
          </a:solidFill>
        </p:spPr>
        <p:txBody>
          <a:bodyPr wrap="square" rtlCol="0">
            <a:spAutoFit/>
          </a:bodyPr>
          <a:lstStyle/>
          <a:p>
            <a:endParaRPr lang="en-US" dirty="0"/>
          </a:p>
        </p:txBody>
      </p:sp>
      <p:sp>
        <p:nvSpPr>
          <p:cNvPr id="529" name="TextBox 528">
            <a:hlinkClick r:id="rId6" action="ppaction://hlinksldjump"/>
          </p:cNvPr>
          <p:cNvSpPr txBox="1"/>
          <p:nvPr/>
        </p:nvSpPr>
        <p:spPr>
          <a:xfrm>
            <a:off x="2720110" y="3485076"/>
            <a:ext cx="519817" cy="261267"/>
          </a:xfrm>
          <a:prstGeom prst="rect">
            <a:avLst/>
          </a:prstGeom>
          <a:solidFill>
            <a:schemeClr val="bg1">
              <a:alpha val="0"/>
            </a:schemeClr>
          </a:solidFill>
        </p:spPr>
        <p:txBody>
          <a:bodyPr wrap="square" rtlCol="0">
            <a:spAutoFit/>
          </a:bodyPr>
          <a:lstStyle/>
          <a:p>
            <a:endParaRPr lang="en-US" dirty="0"/>
          </a:p>
        </p:txBody>
      </p:sp>
      <p:sp>
        <p:nvSpPr>
          <p:cNvPr id="530" name="TextBox 529">
            <a:hlinkClick r:id="rId23" action="ppaction://hlinksldjump"/>
          </p:cNvPr>
          <p:cNvSpPr txBox="1"/>
          <p:nvPr/>
        </p:nvSpPr>
        <p:spPr>
          <a:xfrm>
            <a:off x="2720094" y="3747025"/>
            <a:ext cx="519817" cy="261267"/>
          </a:xfrm>
          <a:prstGeom prst="rect">
            <a:avLst/>
          </a:prstGeom>
          <a:solidFill>
            <a:schemeClr val="bg1">
              <a:alpha val="0"/>
            </a:schemeClr>
          </a:solid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blipFill dpi="0" rotWithShape="1">
            <a:blip r:embed="rId3"/>
            <a:srcRect/>
            <a:tile tx="0" ty="0" sx="100000" sy="100000" flip="none" algn="tl"/>
          </a:blipFill>
        </p:spPr>
        <p:txBody>
          <a:bodyPr/>
          <a:lstStyle/>
          <a:p>
            <a:pPr eaLnBrk="1" hangingPunct="1"/>
            <a:r>
              <a:rPr lang="en-US" sz="3600" smtClean="0">
                <a:solidFill>
                  <a:schemeClr val="tx1"/>
                </a:solidFill>
              </a:rPr>
              <a:t>PH 3 – Preliminary Design</a:t>
            </a:r>
            <a:br>
              <a:rPr lang="en-US" sz="3600" smtClean="0">
                <a:solidFill>
                  <a:schemeClr val="tx1"/>
                </a:solidFill>
              </a:rPr>
            </a:br>
            <a:r>
              <a:rPr lang="en-US" sz="3600" smtClean="0">
                <a:solidFill>
                  <a:schemeClr val="tx1"/>
                </a:solidFill>
              </a:rPr>
              <a:t>Work Packages</a:t>
            </a:r>
            <a:endParaRPr lang="en-US" sz="2000" smtClean="0">
              <a:solidFill>
                <a:schemeClr val="tx1"/>
              </a:solidFill>
            </a:endParaRPr>
          </a:p>
        </p:txBody>
      </p:sp>
      <p:sp>
        <p:nvSpPr>
          <p:cNvPr id="12291" name="Action Button: Back or Previous 2">
            <a:hlinkClick r:id="rId4" action="ppaction://hlinksldjump" highlightClick="1"/>
          </p:cNvPr>
          <p:cNvSpPr>
            <a:spLocks noChangeArrowheads="1"/>
          </p:cNvSpPr>
          <p:nvPr/>
        </p:nvSpPr>
        <p:spPr bwMode="auto">
          <a:xfrm>
            <a:off x="796925" y="5489575"/>
            <a:ext cx="574675" cy="520700"/>
          </a:xfrm>
          <a:prstGeom prst="actionButtonBackPrevious">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12292" name="TextBox 3"/>
          <p:cNvSpPr txBox="1">
            <a:spLocks noChangeArrowheads="1"/>
          </p:cNvSpPr>
          <p:nvPr/>
        </p:nvSpPr>
        <p:spPr bwMode="auto">
          <a:xfrm>
            <a:off x="419100" y="4981575"/>
            <a:ext cx="1390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summary page</a:t>
            </a:r>
          </a:p>
        </p:txBody>
      </p:sp>
      <p:sp>
        <p:nvSpPr>
          <p:cNvPr id="12293" name="Action Button: Forward or Next 2">
            <a:hlinkClick r:id="rId5" action="ppaction://hlinksldjump" highlightClick="1"/>
          </p:cNvPr>
          <p:cNvSpPr>
            <a:spLocks noChangeArrowheads="1"/>
          </p:cNvSpPr>
          <p:nvPr/>
        </p:nvSpPr>
        <p:spPr bwMode="auto">
          <a:xfrm>
            <a:off x="7689850" y="5429250"/>
            <a:ext cx="509588" cy="566738"/>
          </a:xfrm>
          <a:prstGeom prst="actionButtonForwardNext">
            <a:avLst/>
          </a:prstGeom>
          <a:blipFill dpi="0" rotWithShape="1">
            <a:blip r:embed="rId3"/>
            <a:srcRect/>
            <a:tile tx="0" ty="0" sx="100000" sy="100000" flip="none" algn="tl"/>
          </a:blipFill>
          <a:ln w="9525" algn="ctr">
            <a:solidFill>
              <a:schemeClr val="tx1"/>
            </a:solidFill>
            <a:round/>
            <a:headEnd/>
            <a:tailEnd/>
          </a:ln>
        </p:spPr>
        <p:txBody>
          <a:bodyPr/>
          <a:lstStyle/>
          <a:p>
            <a:endParaRPr lang="en-US"/>
          </a:p>
        </p:txBody>
      </p:sp>
      <p:sp>
        <p:nvSpPr>
          <p:cNvPr id="12294" name="TextBox 30"/>
          <p:cNvSpPr txBox="1">
            <a:spLocks noChangeArrowheads="1"/>
          </p:cNvSpPr>
          <p:nvPr/>
        </p:nvSpPr>
        <p:spPr bwMode="auto">
          <a:xfrm>
            <a:off x="7248525" y="4951413"/>
            <a:ext cx="1390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en-US" sz="1200"/>
              <a:t>Return to swimlane</a:t>
            </a:r>
          </a:p>
        </p:txBody>
      </p:sp>
      <p:sp>
        <p:nvSpPr>
          <p:cNvPr id="8" name="TextBox 7"/>
          <p:cNvSpPr txBox="1"/>
          <p:nvPr/>
        </p:nvSpPr>
        <p:spPr>
          <a:xfrm>
            <a:off x="3805578" y="6657543"/>
            <a:ext cx="1301959" cy="200055"/>
          </a:xfrm>
          <a:prstGeom prst="rect">
            <a:avLst/>
          </a:prstGeom>
          <a:noFill/>
        </p:spPr>
        <p:txBody>
          <a:bodyPr wrap="none" rtlCol="0">
            <a:spAutoFit/>
          </a:bodyPr>
          <a:lstStyle/>
          <a:p>
            <a:r>
              <a:rPr lang="en-US" sz="700" dirty="0" smtClean="0"/>
              <a:t>Revised: January 21, 2014</a:t>
            </a:r>
            <a:endParaRPr lang="en-US" sz="7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17B29AA2D2B8E469C23DEF8F6B5D37B" ma:contentTypeVersion="" ma:contentTypeDescription="Create a new document." ma:contentTypeScope="" ma:versionID="fcb7c5ba07ad308e96209c9f97740d4f">
  <xsd:schema xmlns:xsd="http://www.w3.org/2001/XMLSchema" xmlns:xs="http://www.w3.org/2001/XMLSchema" xmlns:p="http://schemas.microsoft.com/office/2006/metadata/properties" xmlns:ns1="http://schemas.microsoft.com/sharepoint/v3" xmlns:ns2="eb506f78-8049-4169-92e3-26702a21934a" xmlns:ns3="4804daa1-da41-453d-b037-6c5faeeef7fa" targetNamespace="http://schemas.microsoft.com/office/2006/metadata/properties" ma:root="true" ma:fieldsID="2854b47a3753a07391c5a45309d3fbc3" ns1:_="" ns2:_="" ns3:_="">
    <xsd:import namespace="http://schemas.microsoft.com/sharepoint/v3"/>
    <xsd:import namespace="eb506f78-8049-4169-92e3-26702a21934a"/>
    <xsd:import namespace="4804daa1-da41-453d-b037-6c5faeeef7fa"/>
    <xsd:element name="properties">
      <xsd:complexType>
        <xsd:sequence>
          <xsd:element name="documentManagement">
            <xsd:complexType>
              <xsd:all>
                <xsd:element ref="ns2:TaxKeywordTaxHTField" minOccurs="0"/>
                <xsd:element ref="ns3:TaxCatchAll" minOccurs="0"/>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1" nillable="true" ma:displayName="Rating (0-5)" ma:decimals="2" ma:description="Average value of all the ratings that have been submitted" ma:internalName="AverageRating" ma:readOnly="true">
      <xsd:simpleType>
        <xsd:restriction base="dms:Number"/>
      </xsd:simpleType>
    </xsd:element>
    <xsd:element name="RatingCount" ma:index="12" nillable="true" ma:displayName="Number of Ratings" ma:decimals="0" ma:description="Number of ratings submitted" ma:internalName="RatingCount" ma:readOnly="true">
      <xsd:simpleType>
        <xsd:restriction base="dms:Number"/>
      </xsd:simpleType>
    </xsd:element>
    <xsd:element name="RatedBy" ma:index="13"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4" nillable="true" ma:displayName="User ratings" ma:description="User ratings for the item" ma:hidden="true" ma:internalName="Ratings">
      <xsd:simpleType>
        <xsd:restriction base="dms:Note"/>
      </xsd:simpleType>
    </xsd:element>
    <xsd:element name="LikesCount" ma:index="15" nillable="true" ma:displayName="Number of Likes" ma:internalName="LikesCount">
      <xsd:simpleType>
        <xsd:restriction base="dms:Unknown"/>
      </xsd:simpleType>
    </xsd:element>
    <xsd:element name="LikedBy" ma:index="16"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b506f78-8049-4169-92e3-26702a21934a" elementFormDefault="qualified">
    <xsd:import namespace="http://schemas.microsoft.com/office/2006/documentManagement/types"/>
    <xsd:import namespace="http://schemas.microsoft.com/office/infopath/2007/PartnerControls"/>
    <xsd:element name="TaxKeywordTaxHTField" ma:index="9" nillable="true" ma:taxonomy="true" ma:internalName="TaxKeywordTaxHTField" ma:taxonomyFieldName="TaxKeyword" ma:displayName="Enterprise Keywords" ma:fieldId="{23f27201-bee3-471e-b2e7-b64fd8b7ca38}" ma:taxonomyMulti="true" ma:sspId="e3098634-abd6-4d1a-982a-e1b3d936bc23"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804daa1-da41-453d-b037-6c5faeeef7fa"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9f7aa6b7-efd3-4e34-99b7-3c87c287a546}" ma:internalName="TaxCatchAll" ma:showField="CatchAllData" ma:web="54775d70-7790-4727-b444-31e78fb166e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Ratings xmlns="http://schemas.microsoft.com/sharepoint/v3" xsi:nil="true"/>
    <LikedBy xmlns="http://schemas.microsoft.com/sharepoint/v3">
      <UserInfo>
        <DisplayName/>
        <AccountId xsi:nil="true"/>
        <AccountType/>
      </UserInfo>
    </LikedBy>
    <TaxKeywordTaxHTField xmlns="eb506f78-8049-4169-92e3-26702a21934a">
      <Terms xmlns="http://schemas.microsoft.com/office/infopath/2007/PartnerControls"/>
    </TaxKeywordTaxHTField>
    <RatedBy xmlns="http://schemas.microsoft.com/sharepoint/v3">
      <UserInfo>
        <DisplayName/>
        <AccountId xsi:nil="true"/>
        <AccountType/>
      </UserInfo>
    </RatedBy>
    <TaxCatchAll xmlns="4804daa1-da41-453d-b037-6c5faeeef7fa"/>
  </documentManagement>
</p:properties>
</file>

<file path=customXml/itemProps1.xml><?xml version="1.0" encoding="utf-8"?>
<ds:datastoreItem xmlns:ds="http://schemas.openxmlformats.org/officeDocument/2006/customXml" ds:itemID="{F6FF36DA-0DE0-4DF1-B367-B86673EC4006}">
  <ds:schemaRefs>
    <ds:schemaRef ds:uri="http://schemas.microsoft.com/sharepoint/v3/contenttype/forms"/>
  </ds:schemaRefs>
</ds:datastoreItem>
</file>

<file path=customXml/itemProps2.xml><?xml version="1.0" encoding="utf-8"?>
<ds:datastoreItem xmlns:ds="http://schemas.openxmlformats.org/officeDocument/2006/customXml" ds:itemID="{727EE4F7-4E09-4D4C-85FC-57BB35DDB8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b506f78-8049-4169-92e3-26702a21934a"/>
    <ds:schemaRef ds:uri="4804daa1-da41-453d-b037-6c5faeeef7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322293B-39FA-4ED8-8D52-219000F4E742}">
  <ds:schemaRefs>
    <ds:schemaRef ds:uri="http://schemas.microsoft.com/sharepoint/v3"/>
    <ds:schemaRef ds:uri="http://purl.org/dc/terms/"/>
    <ds:schemaRef ds:uri="http://purl.org/dc/dcmitype/"/>
    <ds:schemaRef ds:uri="4804daa1-da41-453d-b037-6c5faeeef7fa"/>
    <ds:schemaRef ds:uri="http://schemas.microsoft.com/office/2006/documentManagement/types"/>
    <ds:schemaRef ds:uri="eb506f78-8049-4169-92e3-26702a21934a"/>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Aspect</Template>
  <TotalTime>14991</TotalTime>
  <Words>4550</Words>
  <Application>Microsoft Office PowerPoint</Application>
  <PresentationFormat>On-screen Show (4:3)</PresentationFormat>
  <Paragraphs>1143</Paragraphs>
  <Slides>55</Slides>
  <Notes>23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55</vt:i4>
      </vt:variant>
    </vt:vector>
  </HeadingPairs>
  <TitlesOfParts>
    <vt:vector size="62" baseType="lpstr">
      <vt:lpstr>ＭＳ Ｐゴシック</vt:lpstr>
      <vt:lpstr>Arial</vt:lpstr>
      <vt:lpstr>Microsoft Sans Serif</vt:lpstr>
      <vt:lpstr>Times New Roman</vt:lpstr>
      <vt:lpstr>Default Design</vt:lpstr>
      <vt:lpstr>Visio</vt:lpstr>
      <vt:lpstr>Macro-Enabled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EE Work Packages Summary</vt:lpstr>
      <vt:lpstr>PH 3 – Preliminary Design Work Packages</vt:lpstr>
      <vt:lpstr>PowerPoint Presentation</vt:lpstr>
      <vt:lpstr>Phase 3 Exit Criteria</vt:lpstr>
      <vt:lpstr>Phase 3 Exit Criteria</vt:lpstr>
      <vt:lpstr>Phase 3 Exit Criteria</vt:lpstr>
      <vt:lpstr>Phase 4 – Detail Design  Work Packages</vt:lpstr>
      <vt:lpstr>PowerPoint Presentation</vt:lpstr>
      <vt:lpstr>Phase 4 Exit Criteria</vt:lpstr>
      <vt:lpstr>Phase 4 Exit Criteria</vt:lpstr>
      <vt:lpstr>Phase 5 – Item Build and Test  Work Packages</vt:lpstr>
      <vt:lpstr>Qual Test Work Package</vt:lpstr>
      <vt:lpstr>Phase 5 Exit Criteria</vt:lpstr>
      <vt:lpstr>Phase 5 Exit Criteria</vt:lpstr>
      <vt:lpstr>Phase 6 – System Integration and SOF Work Packages</vt:lpstr>
      <vt:lpstr>PowerPoint Presentation</vt:lpstr>
      <vt:lpstr>Phase 6 Exit Criteria</vt:lpstr>
      <vt:lpstr>Phase 6 Exit Criteria</vt:lpstr>
      <vt:lpstr>Phase 8 – Certification  Work Packages</vt:lpstr>
      <vt:lpstr>PowerPoint Presentation</vt:lpstr>
      <vt:lpstr>Phase 8 Exit Criteria</vt:lpstr>
      <vt:lpstr>Product Maturation/EIS and Sustainment Work Packages</vt:lpstr>
      <vt:lpstr>PowerPoint Presentation</vt:lpstr>
      <vt:lpstr>PowerPoint Presentation</vt:lpstr>
      <vt:lpstr>Phase 1 – MFG  Work Packages</vt:lpstr>
      <vt:lpstr>PowerPoint Presentation</vt:lpstr>
      <vt:lpstr>Phase 3 – MFG  Work Packages</vt:lpstr>
      <vt:lpstr>PowerPoint Presentation</vt:lpstr>
      <vt:lpstr>PowerPoint Presentation</vt:lpstr>
      <vt:lpstr>Phase 4 – MFG  Work Packages</vt:lpstr>
      <vt:lpstr>PowerPoint Presentation</vt:lpstr>
      <vt:lpstr>Phase 5 – MFG  Work Packages</vt:lpstr>
      <vt:lpstr>PowerPoint Presentation</vt:lpstr>
      <vt:lpstr>Phase 6 – MFG  Work Packages</vt:lpstr>
      <vt:lpstr>PowerPoint Presentation</vt:lpstr>
      <vt:lpstr>Phase 7 – MFG  Work Packages</vt:lpstr>
      <vt:lpstr>PowerPoint Presentation</vt:lpstr>
      <vt:lpstr>Phase 8 – MFG  Work Packages</vt:lpstr>
      <vt:lpstr>PowerPoint Presentation</vt:lpstr>
      <vt:lpstr>Product Maturation/EIS and Sustainment Work Packages</vt:lpstr>
      <vt:lpstr>PowerPoint Presentation</vt:lpstr>
      <vt:lpstr>PowerPoint Presentation</vt:lpstr>
      <vt:lpstr>Acronyms</vt:lpstr>
      <vt:lpstr>Acronyms (continued)</vt:lpstr>
      <vt:lpstr>Acronyms (continued)</vt:lpstr>
      <vt:lpstr>Acronyms (continued)</vt:lpstr>
      <vt:lpstr>Acronyms (continued)</vt:lpstr>
      <vt:lpstr>Acronyms (continued)</vt:lpstr>
    </vt:vector>
  </TitlesOfParts>
  <Company>Moog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 Swimlane and Workpackages</dc:title>
  <dc:creator>Sushama Parekh</dc:creator>
  <cp:lastModifiedBy>Nguyen, Anthony</cp:lastModifiedBy>
  <cp:revision>750</cp:revision>
  <dcterms:created xsi:type="dcterms:W3CDTF">2009-02-11T12:39:45Z</dcterms:created>
  <dcterms:modified xsi:type="dcterms:W3CDTF">2019-08-09T17:49:05Z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0x010100C17B29AA2D2B8E469C23DEF8F6B5D37B</vt:lpwstr>
  </property>
  <property fmtid="{D5CDD505-2E9C-101B-9397-08002B2CF9AE}" pid="3" name="_dlc_policyId">
    <vt:lpwstr>0x01010039B892DDBEF0B54B81E56AC6DFC9FFE50700A75B08043029E54D93076ACEA6D1EB68|-1906662219</vt:lpwstr>
  </property>
  <property fmtid="{D5CDD505-2E9C-101B-9397-08002B2CF9AE}" pid="4" name="ItemRetentionFormula">
    <vt:lpwstr>&lt;formula id="Microsoft.Office.RecordsManagement.PolicyFeatures.Expiration.Formula.BuiltIn"&gt;&lt;number&gt;1&lt;/number&gt;&lt;property&gt;Created&lt;/property&gt;&lt;propertyId&gt;8c06beca-0777-48f7-91c7-6da68bc07b69&lt;/propertyId&gt;&lt;period&gt;years&lt;/period&gt;&lt;/formula&gt;</vt:lpwstr>
  </property>
  <property fmtid="{D5CDD505-2E9C-101B-9397-08002B2CF9AE}" pid="5" name="_dlc_DocIdItemGuid">
    <vt:lpwstr>dc688aab-5cd8-4beb-86dc-2ad6b2c04ad1</vt:lpwstr>
  </property>
  <property fmtid="{D5CDD505-2E9C-101B-9397-08002B2CF9AE}" pid="6" name="Site Application">
    <vt:lpwstr>146;#Aircraft Sites|2cb01b09-9ea7-49e2-8d7b-fbaa749da9b1</vt:lpwstr>
  </property>
  <property fmtid="{D5CDD505-2E9C-101B-9397-08002B2CF9AE}" pid="7" name="Process Code">
    <vt:lpwstr>184;#Control of Management Systems Documents|368b4bb9-405c-4a7b-8e3d-81700752bf59</vt:lpwstr>
  </property>
  <property fmtid="{D5CDD505-2E9C-101B-9397-08002B2CF9AE}" pid="8" name="Function">
    <vt:lpwstr>143;#All Functions|faf96b5f-0417-482d-927d-1cfa177b14db;#165;#Engineering|1fdb76d0-efb1-448d-b4bc-97e897f3b49a</vt:lpwstr>
  </property>
  <property fmtid="{D5CDD505-2E9C-101B-9397-08002B2CF9AE}" pid="9" name="TaxKeyword">
    <vt:lpwstr/>
  </property>
  <property fmtid="{D5CDD505-2E9C-101B-9397-08002B2CF9AE}" pid="10" name="TitusGUID">
    <vt:lpwstr>d4d0ca62-43f5-4be1-800c-6e8b94b1332c</vt:lpwstr>
  </property>
  <property fmtid="{D5CDD505-2E9C-101B-9397-08002B2CF9AE}" pid="11" name="techData">
    <vt:lpwstr>Yes</vt:lpwstr>
  </property>
  <property fmtid="{D5CDD505-2E9C-101B-9397-08002B2CF9AE}" pid="12" name="jurisdiction">
    <vt:lpwstr>NoJurisdiction</vt:lpwstr>
  </property>
  <property fmtid="{D5CDD505-2E9C-101B-9397-08002B2CF9AE}" pid="13" name="VisualMarking">
    <vt:lpwstr>Header</vt:lpwstr>
  </property>
</Properties>
</file>