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m" ContentType="application/vnd.ms-word.document.macroEnabled.12"/>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2"/>
  </p:notesMasterIdLst>
  <p:handoutMasterIdLst>
    <p:handoutMasterId r:id="rId103"/>
  </p:handoutMasterIdLst>
  <p:sldIdLst>
    <p:sldId id="646" r:id="rId5"/>
    <p:sldId id="669" r:id="rId6"/>
    <p:sldId id="670" r:id="rId7"/>
    <p:sldId id="671" r:id="rId8"/>
    <p:sldId id="672" r:id="rId9"/>
    <p:sldId id="673" r:id="rId10"/>
    <p:sldId id="674" r:id="rId11"/>
    <p:sldId id="625" r:id="rId12"/>
    <p:sldId id="281" r:id="rId13"/>
    <p:sldId id="582" r:id="rId14"/>
    <p:sldId id="623" r:id="rId15"/>
    <p:sldId id="571" r:id="rId16"/>
    <p:sldId id="583" r:id="rId17"/>
    <p:sldId id="584" r:id="rId18"/>
    <p:sldId id="624" r:id="rId19"/>
    <p:sldId id="574" r:id="rId20"/>
    <p:sldId id="585" r:id="rId21"/>
    <p:sldId id="588" r:id="rId22"/>
    <p:sldId id="586" r:id="rId23"/>
    <p:sldId id="587" r:id="rId24"/>
    <p:sldId id="589" r:id="rId25"/>
    <p:sldId id="590" r:id="rId26"/>
    <p:sldId id="627" r:id="rId27"/>
    <p:sldId id="631" r:id="rId28"/>
    <p:sldId id="632" r:id="rId29"/>
    <p:sldId id="653" r:id="rId30"/>
    <p:sldId id="277" r:id="rId31"/>
    <p:sldId id="592" r:id="rId32"/>
    <p:sldId id="595" r:id="rId33"/>
    <p:sldId id="593" r:id="rId34"/>
    <p:sldId id="594" r:id="rId35"/>
    <p:sldId id="596" r:id="rId36"/>
    <p:sldId id="597" r:id="rId37"/>
    <p:sldId id="628" r:id="rId38"/>
    <p:sldId id="634" r:id="rId39"/>
    <p:sldId id="635" r:id="rId40"/>
    <p:sldId id="511" r:id="rId41"/>
    <p:sldId id="599" r:id="rId42"/>
    <p:sldId id="602" r:id="rId43"/>
    <p:sldId id="600" r:id="rId44"/>
    <p:sldId id="601" r:id="rId45"/>
    <p:sldId id="603" r:id="rId46"/>
    <p:sldId id="604" r:id="rId47"/>
    <p:sldId id="629" r:id="rId48"/>
    <p:sldId id="636" r:id="rId49"/>
    <p:sldId id="637" r:id="rId50"/>
    <p:sldId id="341" r:id="rId51"/>
    <p:sldId id="606" r:id="rId52"/>
    <p:sldId id="608" r:id="rId53"/>
    <p:sldId id="611" r:id="rId54"/>
    <p:sldId id="607" r:id="rId55"/>
    <p:sldId id="609" r:id="rId56"/>
    <p:sldId id="610" r:id="rId57"/>
    <p:sldId id="630" r:id="rId58"/>
    <p:sldId id="638" r:id="rId59"/>
    <p:sldId id="639" r:id="rId60"/>
    <p:sldId id="534" r:id="rId61"/>
    <p:sldId id="613" r:id="rId62"/>
    <p:sldId id="614" r:id="rId63"/>
    <p:sldId id="615" r:id="rId64"/>
    <p:sldId id="640" r:id="rId65"/>
    <p:sldId id="540" r:id="rId66"/>
    <p:sldId id="616" r:id="rId67"/>
    <p:sldId id="617" r:id="rId68"/>
    <p:sldId id="618" r:id="rId69"/>
    <p:sldId id="619" r:id="rId70"/>
    <p:sldId id="620" r:id="rId71"/>
    <p:sldId id="621" r:id="rId72"/>
    <p:sldId id="622" r:id="rId73"/>
    <p:sldId id="641" r:id="rId74"/>
    <p:sldId id="661" r:id="rId75"/>
    <p:sldId id="662" r:id="rId76"/>
    <p:sldId id="663" r:id="rId77"/>
    <p:sldId id="558" r:id="rId78"/>
    <p:sldId id="503" r:id="rId79"/>
    <p:sldId id="559" r:id="rId80"/>
    <p:sldId id="504" r:id="rId81"/>
    <p:sldId id="505" r:id="rId82"/>
    <p:sldId id="560" r:id="rId83"/>
    <p:sldId id="506" r:id="rId84"/>
    <p:sldId id="561" r:id="rId85"/>
    <p:sldId id="569" r:id="rId86"/>
    <p:sldId id="562" r:id="rId87"/>
    <p:sldId id="508" r:id="rId88"/>
    <p:sldId id="568" r:id="rId89"/>
    <p:sldId id="538" r:id="rId90"/>
    <p:sldId id="567" r:id="rId91"/>
    <p:sldId id="548" r:id="rId92"/>
    <p:sldId id="660" r:id="rId93"/>
    <p:sldId id="658" r:id="rId94"/>
    <p:sldId id="659" r:id="rId95"/>
    <p:sldId id="647" r:id="rId96"/>
    <p:sldId id="648" r:id="rId97"/>
    <p:sldId id="649" r:id="rId98"/>
    <p:sldId id="650" r:id="rId99"/>
    <p:sldId id="651" r:id="rId100"/>
    <p:sldId id="652" r:id="rId101"/>
  </p:sldIdLst>
  <p:sldSz cx="9144000" cy="6858000" type="screen4x3"/>
  <p:notesSz cx="7023100" cy="93091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9010"/>
    <a:srgbClr val="3399FF"/>
    <a:srgbClr val="6699FF"/>
    <a:srgbClr val="6666FF"/>
    <a:srgbClr val="0066FF"/>
    <a:srgbClr val="030101"/>
    <a:srgbClr val="9E0000"/>
    <a:srgbClr val="11C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6457" autoAdjust="0"/>
    <p:restoredTop sz="91529" autoAdjust="0"/>
  </p:normalViewPr>
  <p:slideViewPr>
    <p:cSldViewPr snapToGrid="0">
      <p:cViewPr varScale="1">
        <p:scale>
          <a:sx n="115" d="100"/>
          <a:sy n="115" d="100"/>
        </p:scale>
        <p:origin x="2160" y="108"/>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p:cViewPr varScale="1">
        <p:scale>
          <a:sx n="53" d="100"/>
          <a:sy n="53" d="100"/>
        </p:scale>
        <p:origin x="-5856"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07" Type="http://schemas.openxmlformats.org/officeDocument/2006/relationships/tableStyles" Target="tableStyles.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4674" name="Rectangle 2"/>
          <p:cNvSpPr>
            <a:spLocks noGrp="1" noChangeArrowheads="1"/>
          </p:cNvSpPr>
          <p:nvPr>
            <p:ph type="hdr" sz="quarter"/>
          </p:nvPr>
        </p:nvSpPr>
        <p:spPr bwMode="auto">
          <a:xfrm>
            <a:off x="0" y="0"/>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53" tIns="45277" rIns="90553" bIns="45277" numCol="1" anchor="t" anchorCtr="0" compatLnSpc="1">
            <a:prstTxWarp prst="textNoShape">
              <a:avLst/>
            </a:prstTxWarp>
          </a:bodyPr>
          <a:lstStyle>
            <a:lvl1pPr defTabSz="904875">
              <a:defRPr sz="1200" b="0">
                <a:latin typeface="Arial" charset="0"/>
              </a:defRPr>
            </a:lvl1pPr>
          </a:lstStyle>
          <a:p>
            <a:pPr>
              <a:defRPr/>
            </a:pPr>
            <a:endParaRPr lang="en-US"/>
          </a:p>
        </p:txBody>
      </p:sp>
      <p:sp>
        <p:nvSpPr>
          <p:cNvPr id="284675" name="Rectangle 3"/>
          <p:cNvSpPr>
            <a:spLocks noGrp="1" noChangeArrowheads="1"/>
          </p:cNvSpPr>
          <p:nvPr>
            <p:ph type="dt" sz="quarter" idx="1"/>
          </p:nvPr>
        </p:nvSpPr>
        <p:spPr bwMode="auto">
          <a:xfrm>
            <a:off x="3978275" y="0"/>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53" tIns="45277" rIns="90553" bIns="45277" numCol="1" anchor="t" anchorCtr="0" compatLnSpc="1">
            <a:prstTxWarp prst="textNoShape">
              <a:avLst/>
            </a:prstTxWarp>
          </a:bodyPr>
          <a:lstStyle>
            <a:lvl1pPr algn="r" defTabSz="904875">
              <a:defRPr sz="1200" b="0">
                <a:latin typeface="Arial" charset="0"/>
              </a:defRPr>
            </a:lvl1pPr>
          </a:lstStyle>
          <a:p>
            <a:pPr>
              <a:defRPr/>
            </a:pPr>
            <a:endParaRPr lang="en-US"/>
          </a:p>
        </p:txBody>
      </p:sp>
      <p:sp>
        <p:nvSpPr>
          <p:cNvPr id="284676" name="Rectangle 4"/>
          <p:cNvSpPr>
            <a:spLocks noGrp="1" noChangeArrowheads="1"/>
          </p:cNvSpPr>
          <p:nvPr>
            <p:ph type="ftr" sz="quarter" idx="2"/>
          </p:nvPr>
        </p:nvSpPr>
        <p:spPr bwMode="auto">
          <a:xfrm>
            <a:off x="0" y="8842375"/>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53" tIns="45277" rIns="90553" bIns="45277" numCol="1" anchor="b" anchorCtr="0" compatLnSpc="1">
            <a:prstTxWarp prst="textNoShape">
              <a:avLst/>
            </a:prstTxWarp>
          </a:bodyPr>
          <a:lstStyle>
            <a:lvl1pPr defTabSz="904875">
              <a:defRPr sz="1200" b="0">
                <a:latin typeface="Arial" charset="0"/>
              </a:defRPr>
            </a:lvl1pPr>
          </a:lstStyle>
          <a:p>
            <a:pPr>
              <a:defRPr/>
            </a:pPr>
            <a:endParaRPr lang="en-US"/>
          </a:p>
        </p:txBody>
      </p:sp>
      <p:sp>
        <p:nvSpPr>
          <p:cNvPr id="284677" name="Rectangle 5"/>
          <p:cNvSpPr>
            <a:spLocks noGrp="1" noChangeArrowheads="1"/>
          </p:cNvSpPr>
          <p:nvPr>
            <p:ph type="sldNum" sz="quarter" idx="3"/>
          </p:nvPr>
        </p:nvSpPr>
        <p:spPr bwMode="auto">
          <a:xfrm>
            <a:off x="3978275" y="8842375"/>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53" tIns="45277" rIns="90553" bIns="45277" numCol="1" anchor="b" anchorCtr="0" compatLnSpc="1">
            <a:prstTxWarp prst="textNoShape">
              <a:avLst/>
            </a:prstTxWarp>
          </a:bodyPr>
          <a:lstStyle>
            <a:lvl1pPr algn="r" defTabSz="904875">
              <a:defRPr sz="1200" b="0">
                <a:latin typeface="Arial" charset="0"/>
              </a:defRPr>
            </a:lvl1pPr>
          </a:lstStyle>
          <a:p>
            <a:pPr>
              <a:defRPr/>
            </a:pPr>
            <a:fld id="{CF0A5686-A4F5-48F9-940C-BC3268B37B43}" type="slidenum">
              <a:rPr lang="en-US"/>
              <a:pPr>
                <a:defRPr/>
              </a:pPr>
              <a:t>‹#›</a:t>
            </a:fld>
            <a:endParaRPr lang="en-US" dirty="0"/>
          </a:p>
        </p:txBody>
      </p:sp>
    </p:spTree>
    <p:extLst>
      <p:ext uri="{BB962C8B-B14F-4D97-AF65-F5344CB8AC3E}">
        <p14:creationId xmlns:p14="http://schemas.microsoft.com/office/powerpoint/2010/main" val="7588023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7" tIns="46654" rIns="93307" bIns="46654" numCol="1" anchor="t" anchorCtr="0" compatLnSpc="1">
            <a:prstTxWarp prst="textNoShape">
              <a:avLst/>
            </a:prstTxWarp>
          </a:bodyPr>
          <a:lstStyle>
            <a:lvl1pPr defTabSz="933450">
              <a:defRPr sz="1200" b="0">
                <a:latin typeface="Arial" charset="0"/>
              </a:defRPr>
            </a:lvl1pPr>
          </a:lstStyle>
          <a:p>
            <a:pPr>
              <a:defRPr/>
            </a:pPr>
            <a:endParaRPr lang="en-US"/>
          </a:p>
        </p:txBody>
      </p:sp>
      <p:sp>
        <p:nvSpPr>
          <p:cNvPr id="24579" name="Rectangle 3"/>
          <p:cNvSpPr>
            <a:spLocks noGrp="1" noChangeArrowheads="1"/>
          </p:cNvSpPr>
          <p:nvPr>
            <p:ph type="dt" idx="1"/>
          </p:nvPr>
        </p:nvSpPr>
        <p:spPr bwMode="auto">
          <a:xfrm>
            <a:off x="3978275" y="0"/>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7" tIns="46654" rIns="93307" bIns="46654" numCol="1" anchor="t" anchorCtr="0" compatLnSpc="1">
            <a:prstTxWarp prst="textNoShape">
              <a:avLst/>
            </a:prstTxWarp>
          </a:bodyPr>
          <a:lstStyle>
            <a:lvl1pPr algn="r" defTabSz="933450">
              <a:defRPr sz="1200" b="0">
                <a:latin typeface="Arial" charset="0"/>
              </a:defRPr>
            </a:lvl1pPr>
          </a:lstStyle>
          <a:p>
            <a:pPr>
              <a:defRPr/>
            </a:pPr>
            <a:endParaRPr lang="en-US"/>
          </a:p>
        </p:txBody>
      </p:sp>
      <p:sp>
        <p:nvSpPr>
          <p:cNvPr id="90116" name="Rectangle 4"/>
          <p:cNvSpPr>
            <a:spLocks noGrp="1" noRot="1" noChangeAspect="1" noChangeArrowheads="1" noTextEdit="1"/>
          </p:cNvSpPr>
          <p:nvPr>
            <p:ph type="sldImg" idx="2"/>
          </p:nvPr>
        </p:nvSpPr>
        <p:spPr bwMode="auto">
          <a:xfrm>
            <a:off x="1184275" y="696913"/>
            <a:ext cx="4656138" cy="34925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703263" y="4422775"/>
            <a:ext cx="5616575" cy="418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7" tIns="46654" rIns="93307" bIns="4665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4582" name="Rectangle 6"/>
          <p:cNvSpPr>
            <a:spLocks noGrp="1" noChangeArrowheads="1"/>
          </p:cNvSpPr>
          <p:nvPr>
            <p:ph type="ftr" sz="quarter" idx="4"/>
          </p:nvPr>
        </p:nvSpPr>
        <p:spPr bwMode="auto">
          <a:xfrm>
            <a:off x="0" y="8842375"/>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7" tIns="46654" rIns="93307" bIns="46654" numCol="1" anchor="b" anchorCtr="0" compatLnSpc="1">
            <a:prstTxWarp prst="textNoShape">
              <a:avLst/>
            </a:prstTxWarp>
          </a:bodyPr>
          <a:lstStyle>
            <a:lvl1pPr defTabSz="933450">
              <a:defRPr sz="1200" b="0">
                <a:latin typeface="Arial" charset="0"/>
              </a:defRPr>
            </a:lvl1pPr>
          </a:lstStyle>
          <a:p>
            <a:pPr>
              <a:defRPr/>
            </a:pPr>
            <a:endParaRPr lang="en-US"/>
          </a:p>
        </p:txBody>
      </p:sp>
      <p:sp>
        <p:nvSpPr>
          <p:cNvPr id="24583" name="Rectangle 7"/>
          <p:cNvSpPr>
            <a:spLocks noGrp="1" noChangeArrowheads="1"/>
          </p:cNvSpPr>
          <p:nvPr>
            <p:ph type="sldNum" sz="quarter" idx="5"/>
          </p:nvPr>
        </p:nvSpPr>
        <p:spPr bwMode="auto">
          <a:xfrm>
            <a:off x="3978275" y="8842375"/>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7" tIns="46654" rIns="93307" bIns="46654" numCol="1" anchor="b" anchorCtr="0" compatLnSpc="1">
            <a:prstTxWarp prst="textNoShape">
              <a:avLst/>
            </a:prstTxWarp>
          </a:bodyPr>
          <a:lstStyle>
            <a:lvl1pPr algn="r" defTabSz="933450">
              <a:defRPr sz="1200" b="0">
                <a:latin typeface="Arial" charset="0"/>
              </a:defRPr>
            </a:lvl1pPr>
          </a:lstStyle>
          <a:p>
            <a:pPr>
              <a:defRPr/>
            </a:pPr>
            <a:fld id="{591B0D47-9BCE-4302-A082-6C721DA4ACD7}" type="slidenum">
              <a:rPr lang="en-US"/>
              <a:pPr>
                <a:defRPr/>
              </a:pPr>
              <a:t>‹#›</a:t>
            </a:fld>
            <a:endParaRPr lang="en-US" dirty="0"/>
          </a:p>
        </p:txBody>
      </p:sp>
    </p:spTree>
    <p:extLst>
      <p:ext uri="{BB962C8B-B14F-4D97-AF65-F5344CB8AC3E}">
        <p14:creationId xmlns:p14="http://schemas.microsoft.com/office/powerpoint/2010/main" val="31002737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91B0D47-9BCE-4302-A082-6C721DA4ACD7}" type="slidenum">
              <a:rPr lang="en-US" smtClean="0"/>
              <a:pPr>
                <a:defRPr/>
              </a:pPr>
              <a:t>1</a:t>
            </a:fld>
            <a:endParaRPr lang="en-US" dirty="0"/>
          </a:p>
        </p:txBody>
      </p:sp>
    </p:spTree>
    <p:extLst>
      <p:ext uri="{BB962C8B-B14F-4D97-AF65-F5344CB8AC3E}">
        <p14:creationId xmlns:p14="http://schemas.microsoft.com/office/powerpoint/2010/main" val="2216154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8A51D705-9EC1-4E46-A4AE-852E060BBBC4}" type="slidenum">
              <a:rPr lang="en-US" b="0" smtClean="0"/>
              <a:pPr eaLnBrk="1" hangingPunct="1"/>
              <a:t>18</a:t>
            </a:fld>
            <a:endParaRPr lang="en-US" b="0"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010280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CAD62EBC-E7C3-4FF7-9AF4-94195216EFA2}" type="slidenum">
              <a:rPr lang="en-US" b="0" smtClean="0"/>
              <a:pPr eaLnBrk="1" hangingPunct="1"/>
              <a:t>19</a:t>
            </a:fld>
            <a:endParaRPr lang="en-US" b="0"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199097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C72B6B17-0A56-4854-BAD1-4AA89F644946}" type="slidenum">
              <a:rPr lang="en-US" b="0" smtClean="0"/>
              <a:pPr eaLnBrk="1" hangingPunct="1"/>
              <a:t>20</a:t>
            </a:fld>
            <a:endParaRPr lang="en-US" b="0"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259402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93D15F05-3287-455E-9E6F-B394CD0E199D}" type="slidenum">
              <a:rPr lang="en-US" b="0" smtClean="0"/>
              <a:pPr eaLnBrk="1" hangingPunct="1"/>
              <a:t>21</a:t>
            </a:fld>
            <a:endParaRPr lang="en-US" b="0"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237623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0AFD08BE-1CC6-41D7-B0C5-122E1CD673EE}" type="slidenum">
              <a:rPr lang="en-US" b="0" smtClean="0"/>
              <a:pPr eaLnBrk="1" hangingPunct="1"/>
              <a:t>22</a:t>
            </a:fld>
            <a:endParaRPr lang="en-US" b="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89552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txBox="1">
            <a:spLocks noGrp="1" noChangeArrowheads="1"/>
          </p:cNvSpPr>
          <p:nvPr/>
        </p:nvSpPr>
        <p:spPr bwMode="auto">
          <a:xfrm>
            <a:off x="3978275" y="8842375"/>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307" tIns="46654" rIns="93307" bIns="46654" anchor="b"/>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algn="r" eaLnBrk="1" hangingPunct="1"/>
            <a:fld id="{1FF35119-CFA7-40D9-96B2-387A8D7BD7FE}" type="slidenum">
              <a:rPr lang="en-US" sz="1200" b="0"/>
              <a:pPr algn="r" eaLnBrk="1" hangingPunct="1"/>
              <a:t>23</a:t>
            </a:fld>
            <a:endParaRPr lang="en-US" sz="1200" b="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748264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C1AC5625-0E5D-436B-B528-384FA38BF113}" type="slidenum">
              <a:rPr lang="en-US" b="0" smtClean="0"/>
              <a:pPr eaLnBrk="1" hangingPunct="1"/>
              <a:t>27</a:t>
            </a:fld>
            <a:endParaRPr lang="en-US" b="0"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640825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20CC7699-BA8A-4A02-84BB-3DC25426D0A7}" type="slidenum">
              <a:rPr lang="en-US" b="0" smtClean="0"/>
              <a:pPr eaLnBrk="1" hangingPunct="1"/>
              <a:t>28</a:t>
            </a:fld>
            <a:endParaRPr lang="en-US" b="0"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70716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0E5B6B2F-5393-4C60-AEBE-773011712A92}" type="slidenum">
              <a:rPr lang="en-US" b="0" smtClean="0"/>
              <a:pPr eaLnBrk="1" hangingPunct="1"/>
              <a:t>29</a:t>
            </a:fld>
            <a:endParaRPr lang="en-US" b="0"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726786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ECDD62BE-75C6-4250-8ED2-54D4D6A9387C}" type="slidenum">
              <a:rPr lang="en-US" b="0" smtClean="0"/>
              <a:pPr eaLnBrk="1" hangingPunct="1"/>
              <a:t>30</a:t>
            </a:fld>
            <a:endParaRPr lang="en-US" b="0"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138268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3978275" y="8842375"/>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307" tIns="46654" rIns="93307" bIns="46654" anchor="b"/>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algn="r" eaLnBrk="1" hangingPunct="1"/>
            <a:fld id="{A14F0573-4F95-47A9-BEC1-9E6A7A6607D9}" type="slidenum">
              <a:rPr lang="en-US" sz="1200" b="0"/>
              <a:pPr algn="r" eaLnBrk="1" hangingPunct="1"/>
              <a:t>8</a:t>
            </a:fld>
            <a:endParaRPr lang="en-US" sz="1200" b="0"/>
          </a:p>
        </p:txBody>
      </p:sp>
      <p:sp>
        <p:nvSpPr>
          <p:cNvPr id="91139" name="Slide Image Placeholder 1"/>
          <p:cNvSpPr>
            <a:spLocks noGrp="1" noRot="1" noChangeAspect="1" noTextEdit="1"/>
          </p:cNvSpPr>
          <p:nvPr>
            <p:ph type="sldImg"/>
          </p:nvPr>
        </p:nvSpPr>
        <p:spPr>
          <a:ln/>
        </p:spPr>
      </p:sp>
      <p:sp>
        <p:nvSpPr>
          <p:cNvPr id="91140" name="Notes Placeholder 2"/>
          <p:cNvSpPr>
            <a:spLocks noGrp="1"/>
          </p:cNvSpPr>
          <p:nvPr>
            <p:ph type="body" idx="1"/>
          </p:nvPr>
        </p:nvSpPr>
        <p:spPr>
          <a:noFill/>
        </p:spPr>
        <p:txBody>
          <a:bodyPr lIns="93302" tIns="46652" rIns="93302" bIns="46652"/>
          <a:lstStyle/>
          <a:p>
            <a:pPr defTabSz="457200" eaLnBrk="1" hangingPunct="1">
              <a:spcBef>
                <a:spcPct val="0"/>
              </a:spcBef>
            </a:pPr>
            <a:r>
              <a:rPr lang="en-US" smtClean="0"/>
              <a:t>Details of work packages (i.e. deliverables) are 40% available.  Sources for deliverables:</a:t>
            </a:r>
          </a:p>
          <a:p>
            <a:pPr defTabSz="457200" eaLnBrk="1" hangingPunct="1">
              <a:spcBef>
                <a:spcPct val="0"/>
              </a:spcBef>
              <a:buFontTx/>
              <a:buAutoNum type="arabicParenR"/>
            </a:pPr>
            <a:r>
              <a:rPr lang="en-US" smtClean="0"/>
              <a:t>Past programs (e.g. 787, F-35)</a:t>
            </a:r>
          </a:p>
          <a:p>
            <a:pPr defTabSz="457200" eaLnBrk="1" hangingPunct="1">
              <a:spcBef>
                <a:spcPct val="0"/>
              </a:spcBef>
              <a:buFontTx/>
              <a:buAutoNum type="arabicParenR"/>
            </a:pPr>
            <a:r>
              <a:rPr lang="en-US" smtClean="0"/>
              <a:t>Brainstorm sessions ran by Rick Fosdick</a:t>
            </a:r>
          </a:p>
          <a:p>
            <a:pPr defTabSz="457200" eaLnBrk="1" hangingPunct="1">
              <a:spcBef>
                <a:spcPct val="0"/>
              </a:spcBef>
              <a:buFontTx/>
              <a:buAutoNum type="arabicParenR"/>
            </a:pPr>
            <a:r>
              <a:rPr lang="en-US" smtClean="0"/>
              <a:t>ARP4754 is main guidance for assurance </a:t>
            </a:r>
          </a:p>
          <a:p>
            <a:pPr defTabSz="457200" eaLnBrk="1" hangingPunct="1">
              <a:spcBef>
                <a:spcPct val="0"/>
              </a:spcBef>
              <a:buFontTx/>
              <a:buAutoNum type="arabicParenR"/>
            </a:pPr>
            <a:r>
              <a:rPr lang="en-US" smtClean="0"/>
              <a:t>Cross-check with CMMI and other disciplines</a:t>
            </a:r>
          </a:p>
          <a:p>
            <a:pPr defTabSz="457200" eaLnBrk="1" hangingPunct="1">
              <a:spcBef>
                <a:spcPct val="0"/>
              </a:spcBef>
            </a:pPr>
            <a:endParaRPr lang="en-US" smtClean="0"/>
          </a:p>
          <a:p>
            <a:pPr defTabSz="457200" eaLnBrk="1" hangingPunct="1">
              <a:spcBef>
                <a:spcPct val="0"/>
              </a:spcBef>
            </a:pPr>
            <a:r>
              <a:rPr lang="en-US" smtClean="0"/>
              <a:t>SE work packages do not include Box (LRUs, Software, anything below Allocations) deliverables</a:t>
            </a:r>
          </a:p>
          <a:p>
            <a:pPr defTabSz="457200" eaLnBrk="1" hangingPunct="1">
              <a:spcBef>
                <a:spcPct val="0"/>
              </a:spcBef>
            </a:pPr>
            <a:endParaRPr lang="en-US" smtClean="0"/>
          </a:p>
          <a:p>
            <a:pPr defTabSz="457200" eaLnBrk="1" hangingPunct="1">
              <a:spcBef>
                <a:spcPct val="0"/>
              </a:spcBef>
            </a:pPr>
            <a:r>
              <a:rPr lang="en-US" smtClean="0"/>
              <a:t>Version history</a:t>
            </a:r>
          </a:p>
          <a:p>
            <a:pPr defTabSz="457200" eaLnBrk="1" hangingPunct="1">
              <a:spcBef>
                <a:spcPct val="0"/>
              </a:spcBef>
            </a:pPr>
            <a:r>
              <a:rPr lang="en-US" smtClean="0"/>
              <a:t>3/15/09 – added “Test Equipment Definition” work package, added “TSE: Test Systems and Equipment” team acronym, changed “Test Script Generation” from the red “IAT” to the green “TSE”, added “Test Equipment Build and Verification” work package, changed “SOF Testing” to “System SOF Testing” and changed the work package from red to orange, added “Box SOF and Qualification” work package, changed “Qual Test and Flight Test Support” to Flight Test Support”, added “System Qualification Testing” work package, added “Regression Testing” work package, added “Development and Qualification Labs” team acronym</a:t>
            </a:r>
          </a:p>
        </p:txBody>
      </p:sp>
      <p:sp>
        <p:nvSpPr>
          <p:cNvPr id="91141" name="Slide Number Placeholder 3"/>
          <p:cNvSpPr txBox="1">
            <a:spLocks noGrp="1"/>
          </p:cNvSpPr>
          <p:nvPr/>
        </p:nvSpPr>
        <p:spPr bwMode="auto">
          <a:xfrm>
            <a:off x="3978275" y="8842375"/>
            <a:ext cx="30432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02" tIns="46652" rIns="93302" bIns="46652" anchor="b"/>
          <a:lstStyle>
            <a:lvl1pPr defTabSz="465138" eaLnBrk="0" hangingPunct="0">
              <a:defRPr b="1">
                <a:solidFill>
                  <a:schemeClr val="tx1"/>
                </a:solidFill>
                <a:latin typeface="Arial" charset="0"/>
              </a:defRPr>
            </a:lvl1pPr>
            <a:lvl2pPr marL="742950" indent="-285750" defTabSz="465138" eaLnBrk="0" hangingPunct="0">
              <a:defRPr b="1">
                <a:solidFill>
                  <a:schemeClr val="tx1"/>
                </a:solidFill>
                <a:latin typeface="Arial" charset="0"/>
              </a:defRPr>
            </a:lvl2pPr>
            <a:lvl3pPr marL="1143000" indent="-228600" defTabSz="465138" eaLnBrk="0" hangingPunct="0">
              <a:defRPr b="1">
                <a:solidFill>
                  <a:schemeClr val="tx1"/>
                </a:solidFill>
                <a:latin typeface="Arial" charset="0"/>
              </a:defRPr>
            </a:lvl3pPr>
            <a:lvl4pPr marL="1600200" indent="-228600" defTabSz="465138" eaLnBrk="0" hangingPunct="0">
              <a:defRPr b="1">
                <a:solidFill>
                  <a:schemeClr val="tx1"/>
                </a:solidFill>
                <a:latin typeface="Arial" charset="0"/>
              </a:defRPr>
            </a:lvl4pPr>
            <a:lvl5pPr marL="2057400" indent="-228600" defTabSz="465138" eaLnBrk="0" hangingPunct="0">
              <a:defRPr b="1">
                <a:solidFill>
                  <a:schemeClr val="tx1"/>
                </a:solidFill>
                <a:latin typeface="Arial" charset="0"/>
              </a:defRPr>
            </a:lvl5pPr>
            <a:lvl6pPr marL="2514600" indent="-228600" defTabSz="465138" eaLnBrk="0" fontAlgn="base" hangingPunct="0">
              <a:spcBef>
                <a:spcPct val="0"/>
              </a:spcBef>
              <a:spcAft>
                <a:spcPct val="0"/>
              </a:spcAft>
              <a:defRPr b="1">
                <a:solidFill>
                  <a:schemeClr val="tx1"/>
                </a:solidFill>
                <a:latin typeface="Arial" charset="0"/>
              </a:defRPr>
            </a:lvl6pPr>
            <a:lvl7pPr marL="2971800" indent="-228600" defTabSz="465138" eaLnBrk="0" fontAlgn="base" hangingPunct="0">
              <a:spcBef>
                <a:spcPct val="0"/>
              </a:spcBef>
              <a:spcAft>
                <a:spcPct val="0"/>
              </a:spcAft>
              <a:defRPr b="1">
                <a:solidFill>
                  <a:schemeClr val="tx1"/>
                </a:solidFill>
                <a:latin typeface="Arial" charset="0"/>
              </a:defRPr>
            </a:lvl7pPr>
            <a:lvl8pPr marL="3429000" indent="-228600" defTabSz="465138" eaLnBrk="0" fontAlgn="base" hangingPunct="0">
              <a:spcBef>
                <a:spcPct val="0"/>
              </a:spcBef>
              <a:spcAft>
                <a:spcPct val="0"/>
              </a:spcAft>
              <a:defRPr b="1">
                <a:solidFill>
                  <a:schemeClr val="tx1"/>
                </a:solidFill>
                <a:latin typeface="Arial" charset="0"/>
              </a:defRPr>
            </a:lvl8pPr>
            <a:lvl9pPr marL="3886200" indent="-228600" defTabSz="465138" eaLnBrk="0" fontAlgn="base" hangingPunct="0">
              <a:spcBef>
                <a:spcPct val="0"/>
              </a:spcBef>
              <a:spcAft>
                <a:spcPct val="0"/>
              </a:spcAft>
              <a:defRPr b="1">
                <a:solidFill>
                  <a:schemeClr val="tx1"/>
                </a:solidFill>
                <a:latin typeface="Arial" charset="0"/>
              </a:defRPr>
            </a:lvl9pPr>
          </a:lstStyle>
          <a:p>
            <a:pPr algn="r" eaLnBrk="1" hangingPunct="1"/>
            <a:fld id="{98686737-34B9-40B0-A5C3-EA63FB0D08D6}" type="slidenum">
              <a:rPr lang="en-US" sz="1200" b="0">
                <a:ea typeface="ＭＳ Ｐゴシック" pitchFamily="34" charset="-128"/>
              </a:rPr>
              <a:pPr algn="r" eaLnBrk="1" hangingPunct="1"/>
              <a:t>8</a:t>
            </a:fld>
            <a:endParaRPr lang="en-US" sz="1200" b="0">
              <a:ea typeface="ＭＳ Ｐゴシック" pitchFamily="34" charset="-128"/>
            </a:endParaRPr>
          </a:p>
        </p:txBody>
      </p:sp>
    </p:spTree>
    <p:extLst>
      <p:ext uri="{BB962C8B-B14F-4D97-AF65-F5344CB8AC3E}">
        <p14:creationId xmlns:p14="http://schemas.microsoft.com/office/powerpoint/2010/main" val="17864580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6AE96025-DA44-42CF-9B21-0054C93EAFD9}" type="slidenum">
              <a:rPr lang="en-US" b="0" smtClean="0"/>
              <a:pPr eaLnBrk="1" hangingPunct="1"/>
              <a:t>31</a:t>
            </a:fld>
            <a:endParaRPr lang="en-US" b="0"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0420572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0755513C-3A79-4F12-AB3D-B3942ADDE644}" type="slidenum">
              <a:rPr lang="en-US" b="0" smtClean="0"/>
              <a:pPr eaLnBrk="1" hangingPunct="1"/>
              <a:t>32</a:t>
            </a:fld>
            <a:endParaRPr lang="en-US" b="0"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765463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D6C5B5EE-2333-4199-AA2D-FC83614F9F35}" type="slidenum">
              <a:rPr lang="en-US" b="0" smtClean="0"/>
              <a:pPr eaLnBrk="1" hangingPunct="1"/>
              <a:t>33</a:t>
            </a:fld>
            <a:endParaRPr lang="en-US" b="0"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89163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3978275" y="8842375"/>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307" tIns="46654" rIns="93307" bIns="46654" anchor="b"/>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algn="r" eaLnBrk="1" hangingPunct="1"/>
            <a:fld id="{0C37D1A2-94AF-423D-8C65-0F9C38267D3F}" type="slidenum">
              <a:rPr lang="en-US" sz="1200" b="0"/>
              <a:pPr algn="r" eaLnBrk="1" hangingPunct="1"/>
              <a:t>34</a:t>
            </a:fld>
            <a:endParaRPr lang="en-US" sz="1200" b="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592030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7EBBE4F9-7BDB-4264-80AF-9332AC8A7F4C}" type="slidenum">
              <a:rPr lang="en-US" b="0" smtClean="0"/>
              <a:pPr eaLnBrk="1" hangingPunct="1"/>
              <a:t>37</a:t>
            </a:fld>
            <a:endParaRPr lang="en-US" b="0" smtClean="0"/>
          </a:p>
        </p:txBody>
      </p:sp>
      <p:sp>
        <p:nvSpPr>
          <p:cNvPr id="113667" name="Rectangle 2"/>
          <p:cNvSpPr>
            <a:spLocks noGrp="1" noRot="1" noChangeAspect="1" noChangeArrowheads="1" noTextEdit="1"/>
          </p:cNvSpPr>
          <p:nvPr>
            <p:ph type="sldImg"/>
          </p:nvPr>
        </p:nvSpPr>
        <p:spPr>
          <a:xfrm>
            <a:off x="1185863" y="696913"/>
            <a:ext cx="4656137" cy="3492500"/>
          </a:xfrm>
          <a:ln/>
        </p:spPr>
      </p:sp>
      <p:sp>
        <p:nvSpPr>
          <p:cNvPr id="11366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6998554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625AFE40-43B5-47CE-BF57-984A2287D75F}" type="slidenum">
              <a:rPr lang="en-US" b="0" smtClean="0"/>
              <a:pPr eaLnBrk="1" hangingPunct="1"/>
              <a:t>38</a:t>
            </a:fld>
            <a:endParaRPr lang="en-US" b="0" smtClean="0"/>
          </a:p>
        </p:txBody>
      </p:sp>
      <p:sp>
        <p:nvSpPr>
          <p:cNvPr id="114691" name="Rectangle 2"/>
          <p:cNvSpPr>
            <a:spLocks noGrp="1" noRot="1" noChangeAspect="1" noChangeArrowheads="1" noTextEdit="1"/>
          </p:cNvSpPr>
          <p:nvPr>
            <p:ph type="sldImg"/>
          </p:nvPr>
        </p:nvSpPr>
        <p:spPr>
          <a:xfrm>
            <a:off x="1185863" y="696913"/>
            <a:ext cx="4656137" cy="3492500"/>
          </a:xfrm>
          <a:ln/>
        </p:spPr>
      </p:sp>
      <p:sp>
        <p:nvSpPr>
          <p:cNvPr id="11469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250269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EBE5A90B-330F-4ED5-BC8B-F0DEE37AFBF9}" type="slidenum">
              <a:rPr lang="en-US" b="0" smtClean="0"/>
              <a:pPr eaLnBrk="1" hangingPunct="1"/>
              <a:t>39</a:t>
            </a:fld>
            <a:endParaRPr lang="en-US" b="0" smtClean="0"/>
          </a:p>
        </p:txBody>
      </p:sp>
      <p:sp>
        <p:nvSpPr>
          <p:cNvPr id="115715" name="Rectangle 2"/>
          <p:cNvSpPr>
            <a:spLocks noGrp="1" noRot="1" noChangeAspect="1" noChangeArrowheads="1" noTextEdit="1"/>
          </p:cNvSpPr>
          <p:nvPr>
            <p:ph type="sldImg"/>
          </p:nvPr>
        </p:nvSpPr>
        <p:spPr>
          <a:xfrm>
            <a:off x="1185863" y="696913"/>
            <a:ext cx="4656137" cy="3492500"/>
          </a:xfrm>
          <a:ln/>
        </p:spPr>
      </p:sp>
      <p:sp>
        <p:nvSpPr>
          <p:cNvPr id="11571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9951422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0A919087-AECD-430A-8E98-7885AECEDCCC}" type="slidenum">
              <a:rPr lang="en-US" b="0" smtClean="0"/>
              <a:pPr eaLnBrk="1" hangingPunct="1"/>
              <a:t>40</a:t>
            </a:fld>
            <a:endParaRPr lang="en-US" b="0" smtClean="0"/>
          </a:p>
        </p:txBody>
      </p:sp>
      <p:sp>
        <p:nvSpPr>
          <p:cNvPr id="116739" name="Rectangle 2"/>
          <p:cNvSpPr>
            <a:spLocks noGrp="1" noRot="1" noChangeAspect="1" noChangeArrowheads="1" noTextEdit="1"/>
          </p:cNvSpPr>
          <p:nvPr>
            <p:ph type="sldImg"/>
          </p:nvPr>
        </p:nvSpPr>
        <p:spPr>
          <a:xfrm>
            <a:off x="1185863" y="696913"/>
            <a:ext cx="4656137" cy="3492500"/>
          </a:xfrm>
          <a:ln/>
        </p:spPr>
      </p:sp>
      <p:sp>
        <p:nvSpPr>
          <p:cNvPr id="11674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854102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E3396516-3A13-4BA2-82A1-DDF8B4A4E5BC}" type="slidenum">
              <a:rPr lang="en-US" b="0" smtClean="0"/>
              <a:pPr eaLnBrk="1" hangingPunct="1"/>
              <a:t>41</a:t>
            </a:fld>
            <a:endParaRPr lang="en-US" b="0" smtClean="0"/>
          </a:p>
        </p:txBody>
      </p:sp>
      <p:sp>
        <p:nvSpPr>
          <p:cNvPr id="117763" name="Rectangle 2"/>
          <p:cNvSpPr>
            <a:spLocks noGrp="1" noRot="1" noChangeAspect="1" noChangeArrowheads="1" noTextEdit="1"/>
          </p:cNvSpPr>
          <p:nvPr>
            <p:ph type="sldImg"/>
          </p:nvPr>
        </p:nvSpPr>
        <p:spPr>
          <a:xfrm>
            <a:off x="1185863" y="696913"/>
            <a:ext cx="4656137" cy="3492500"/>
          </a:xfrm>
          <a:ln/>
        </p:spPr>
      </p:sp>
      <p:sp>
        <p:nvSpPr>
          <p:cNvPr id="11776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1067857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EBF2204B-1510-40A0-BC27-B4F2767AE5C5}" type="slidenum">
              <a:rPr lang="en-US" b="0" smtClean="0"/>
              <a:pPr eaLnBrk="1" hangingPunct="1"/>
              <a:t>42</a:t>
            </a:fld>
            <a:endParaRPr lang="en-US" b="0" smtClean="0"/>
          </a:p>
        </p:txBody>
      </p:sp>
      <p:sp>
        <p:nvSpPr>
          <p:cNvPr id="118787" name="Rectangle 2"/>
          <p:cNvSpPr>
            <a:spLocks noGrp="1" noRot="1" noChangeAspect="1" noChangeArrowheads="1" noTextEdit="1"/>
          </p:cNvSpPr>
          <p:nvPr>
            <p:ph type="sldImg"/>
          </p:nvPr>
        </p:nvSpPr>
        <p:spPr>
          <a:xfrm>
            <a:off x="1185863" y="696913"/>
            <a:ext cx="4656137" cy="3492500"/>
          </a:xfrm>
          <a:ln/>
        </p:spPr>
      </p:sp>
      <p:sp>
        <p:nvSpPr>
          <p:cNvPr id="11878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922485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F0A5BD11-DDC2-40AA-A698-4DC8EAA265A4}" type="slidenum">
              <a:rPr lang="en-US" b="0" smtClean="0"/>
              <a:pPr eaLnBrk="1" hangingPunct="1"/>
              <a:t>9</a:t>
            </a:fld>
            <a:endParaRPr lang="en-US" b="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3711143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3A188730-DA95-4B3D-9D73-E163CA9E6CEC}" type="slidenum">
              <a:rPr lang="en-US" b="0" smtClean="0"/>
              <a:pPr eaLnBrk="1" hangingPunct="1"/>
              <a:t>43</a:t>
            </a:fld>
            <a:endParaRPr lang="en-US" b="0" smtClean="0"/>
          </a:p>
        </p:txBody>
      </p:sp>
      <p:sp>
        <p:nvSpPr>
          <p:cNvPr id="119811" name="Rectangle 2"/>
          <p:cNvSpPr>
            <a:spLocks noGrp="1" noRot="1" noChangeAspect="1" noChangeArrowheads="1" noTextEdit="1"/>
          </p:cNvSpPr>
          <p:nvPr>
            <p:ph type="sldImg"/>
          </p:nvPr>
        </p:nvSpPr>
        <p:spPr>
          <a:xfrm>
            <a:off x="1185863" y="696913"/>
            <a:ext cx="4656137" cy="3492500"/>
          </a:xfrm>
          <a:ln/>
        </p:spPr>
      </p:sp>
      <p:sp>
        <p:nvSpPr>
          <p:cNvPr id="11981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53103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978275" y="8842375"/>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307" tIns="46654" rIns="93307" bIns="46654" anchor="b"/>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algn="r" eaLnBrk="1" hangingPunct="1"/>
            <a:fld id="{0B10514D-C8B5-493B-8DD9-5642F290C476}" type="slidenum">
              <a:rPr lang="en-US" sz="1200" b="0"/>
              <a:pPr algn="r" eaLnBrk="1" hangingPunct="1"/>
              <a:t>44</a:t>
            </a:fld>
            <a:endParaRPr lang="en-US" sz="1200" b="0"/>
          </a:p>
        </p:txBody>
      </p:sp>
      <p:sp>
        <p:nvSpPr>
          <p:cNvPr id="120835" name="Rectangle 2"/>
          <p:cNvSpPr>
            <a:spLocks noGrp="1" noRot="1" noChangeAspect="1" noChangeArrowheads="1" noTextEdit="1"/>
          </p:cNvSpPr>
          <p:nvPr>
            <p:ph type="sldImg"/>
          </p:nvPr>
        </p:nvSpPr>
        <p:spPr>
          <a:xfrm>
            <a:off x="1185863" y="696913"/>
            <a:ext cx="4656137" cy="3492500"/>
          </a:xfrm>
          <a:ln/>
        </p:spPr>
      </p:sp>
      <p:sp>
        <p:nvSpPr>
          <p:cNvPr id="12083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025749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DD11DB96-3525-475C-B921-618924B064C4}" type="slidenum">
              <a:rPr lang="en-US" b="0" smtClean="0"/>
              <a:pPr eaLnBrk="1" hangingPunct="1"/>
              <a:t>47</a:t>
            </a:fld>
            <a:endParaRPr lang="en-US" b="0"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9070301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D942F55B-420D-4643-8671-5B93C0DE0078}" type="slidenum">
              <a:rPr lang="en-US" b="0" smtClean="0"/>
              <a:pPr eaLnBrk="1" hangingPunct="1"/>
              <a:t>48</a:t>
            </a:fld>
            <a:endParaRPr lang="en-US" b="0"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2133489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41BD790A-5D64-476A-A8A5-417A71FC341F}" type="slidenum">
              <a:rPr lang="en-US" b="0" smtClean="0"/>
              <a:pPr eaLnBrk="1" hangingPunct="1"/>
              <a:t>49</a:t>
            </a:fld>
            <a:endParaRPr lang="en-US" b="0"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124209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18F71228-656D-46BB-821C-D143CD586774}" type="slidenum">
              <a:rPr lang="en-US" b="0" smtClean="0"/>
              <a:pPr eaLnBrk="1" hangingPunct="1"/>
              <a:t>50</a:t>
            </a:fld>
            <a:endParaRPr lang="en-US" b="0"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5897568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7133D3BC-4D27-4CED-8FD7-23D7E647D88B}" type="slidenum">
              <a:rPr lang="en-US" b="0" smtClean="0"/>
              <a:pPr eaLnBrk="1" hangingPunct="1"/>
              <a:t>51</a:t>
            </a:fld>
            <a:endParaRPr lang="en-US" b="0"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2439190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29E2914A-1668-4CB6-89BF-20B81EEFD3AD}" type="slidenum">
              <a:rPr lang="en-US" b="0" smtClean="0"/>
              <a:pPr eaLnBrk="1" hangingPunct="1"/>
              <a:t>52</a:t>
            </a:fld>
            <a:endParaRPr lang="en-US" b="0"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0896889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68AC9751-AA85-4FFC-9015-50B2F6E12321}" type="slidenum">
              <a:rPr lang="en-US" b="0" smtClean="0"/>
              <a:pPr eaLnBrk="1" hangingPunct="1"/>
              <a:t>53</a:t>
            </a:fld>
            <a:endParaRPr lang="en-US" b="0"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2239743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2295060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B54BC485-2144-498B-8313-229FC5F9022D}" type="slidenum">
              <a:rPr lang="en-US" b="0" smtClean="0"/>
              <a:pPr eaLnBrk="1" hangingPunct="1"/>
              <a:t>10</a:t>
            </a:fld>
            <a:endParaRPr lang="en-US" b="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1215047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38829486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1693010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0008626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39188901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7709864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35080766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9537058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4928559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25533996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403275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94D9731B-D364-480F-AC48-A1F99CFD49E7}" type="slidenum">
              <a:rPr lang="en-US" b="0" smtClean="0"/>
              <a:pPr eaLnBrk="1" hangingPunct="1"/>
              <a:t>12</a:t>
            </a:fld>
            <a:endParaRPr lang="en-US" b="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9253552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28456104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3125465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1332129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pitchFamily="34" charset="0"/>
              </a:defRPr>
            </a:lvl1pPr>
            <a:lvl2pPr marL="742950" indent="-285750" defTabSz="933450" eaLnBrk="0" hangingPunct="0">
              <a:defRPr b="1">
                <a:solidFill>
                  <a:schemeClr val="tx1"/>
                </a:solidFill>
                <a:latin typeface="Arial" pitchFamily="34" charset="0"/>
              </a:defRPr>
            </a:lvl2pPr>
            <a:lvl3pPr marL="1143000" indent="-228600" defTabSz="933450" eaLnBrk="0" hangingPunct="0">
              <a:defRPr b="1">
                <a:solidFill>
                  <a:schemeClr val="tx1"/>
                </a:solidFill>
                <a:latin typeface="Arial" pitchFamily="34" charset="0"/>
              </a:defRPr>
            </a:lvl3pPr>
            <a:lvl4pPr marL="1600200" indent="-228600" defTabSz="933450" eaLnBrk="0" hangingPunct="0">
              <a:defRPr b="1">
                <a:solidFill>
                  <a:schemeClr val="tx1"/>
                </a:solidFill>
                <a:latin typeface="Arial" pitchFamily="34" charset="0"/>
              </a:defRPr>
            </a:lvl4pPr>
            <a:lvl5pPr marL="2057400" indent="-228600" defTabSz="933450" eaLnBrk="0" hangingPunct="0">
              <a:defRPr b="1">
                <a:solidFill>
                  <a:schemeClr val="tx1"/>
                </a:solidFill>
                <a:latin typeface="Arial" pitchFamily="34" charset="0"/>
              </a:defRPr>
            </a:lvl5pPr>
            <a:lvl6pPr marL="2514600" indent="-228600" defTabSz="933450" eaLnBrk="0" fontAlgn="base" hangingPunct="0">
              <a:spcBef>
                <a:spcPct val="0"/>
              </a:spcBef>
              <a:spcAft>
                <a:spcPct val="0"/>
              </a:spcAft>
              <a:defRPr b="1">
                <a:solidFill>
                  <a:schemeClr val="tx1"/>
                </a:solidFill>
                <a:latin typeface="Arial" pitchFamily="34" charset="0"/>
              </a:defRPr>
            </a:lvl6pPr>
            <a:lvl7pPr marL="2971800" indent="-228600" defTabSz="933450" eaLnBrk="0" fontAlgn="base" hangingPunct="0">
              <a:spcBef>
                <a:spcPct val="0"/>
              </a:spcBef>
              <a:spcAft>
                <a:spcPct val="0"/>
              </a:spcAft>
              <a:defRPr b="1">
                <a:solidFill>
                  <a:schemeClr val="tx1"/>
                </a:solidFill>
                <a:latin typeface="Arial" pitchFamily="34" charset="0"/>
              </a:defRPr>
            </a:lvl7pPr>
            <a:lvl8pPr marL="3429000" indent="-228600" defTabSz="933450" eaLnBrk="0" fontAlgn="base" hangingPunct="0">
              <a:spcBef>
                <a:spcPct val="0"/>
              </a:spcBef>
              <a:spcAft>
                <a:spcPct val="0"/>
              </a:spcAft>
              <a:defRPr b="1">
                <a:solidFill>
                  <a:schemeClr val="tx1"/>
                </a:solidFill>
                <a:latin typeface="Arial" pitchFamily="34" charset="0"/>
              </a:defRPr>
            </a:lvl8pPr>
            <a:lvl9pPr marL="3886200" indent="-228600" defTabSz="933450" eaLnBrk="0" fontAlgn="base" hangingPunct="0">
              <a:spcBef>
                <a:spcPct val="0"/>
              </a:spcBef>
              <a:spcAft>
                <a:spcPct val="0"/>
              </a:spcAft>
              <a:defRPr b="1">
                <a:solidFill>
                  <a:schemeClr val="tx1"/>
                </a:solidFill>
                <a:latin typeface="Arial" pitchFamily="34" charset="0"/>
              </a:defRPr>
            </a:lvl9pPr>
          </a:lstStyle>
          <a:p>
            <a:pPr eaLnBrk="1" hangingPunct="1"/>
            <a:fld id="{EA8692D0-3B52-4B14-BE95-DB79BAC9395B}" type="slidenum">
              <a:rPr lang="en-US" b="0" smtClean="0"/>
              <a:pPr eaLnBrk="1" hangingPunct="1"/>
              <a:t>72</a:t>
            </a:fld>
            <a:endParaRPr lang="en-US" b="0"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6001626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pitchFamily="34" charset="0"/>
              </a:defRPr>
            </a:lvl1pPr>
            <a:lvl2pPr marL="742950" indent="-285750" defTabSz="933450" eaLnBrk="0" hangingPunct="0">
              <a:defRPr b="1">
                <a:solidFill>
                  <a:schemeClr val="tx1"/>
                </a:solidFill>
                <a:latin typeface="Arial" pitchFamily="34" charset="0"/>
              </a:defRPr>
            </a:lvl2pPr>
            <a:lvl3pPr marL="1143000" indent="-228600" defTabSz="933450" eaLnBrk="0" hangingPunct="0">
              <a:defRPr b="1">
                <a:solidFill>
                  <a:schemeClr val="tx1"/>
                </a:solidFill>
                <a:latin typeface="Arial" pitchFamily="34" charset="0"/>
              </a:defRPr>
            </a:lvl3pPr>
            <a:lvl4pPr marL="1600200" indent="-228600" defTabSz="933450" eaLnBrk="0" hangingPunct="0">
              <a:defRPr b="1">
                <a:solidFill>
                  <a:schemeClr val="tx1"/>
                </a:solidFill>
                <a:latin typeface="Arial" pitchFamily="34" charset="0"/>
              </a:defRPr>
            </a:lvl4pPr>
            <a:lvl5pPr marL="2057400" indent="-228600" defTabSz="933450" eaLnBrk="0" hangingPunct="0">
              <a:defRPr b="1">
                <a:solidFill>
                  <a:schemeClr val="tx1"/>
                </a:solidFill>
                <a:latin typeface="Arial" pitchFamily="34" charset="0"/>
              </a:defRPr>
            </a:lvl5pPr>
            <a:lvl6pPr marL="2514600" indent="-228600" defTabSz="933450" eaLnBrk="0" fontAlgn="base" hangingPunct="0">
              <a:spcBef>
                <a:spcPct val="0"/>
              </a:spcBef>
              <a:spcAft>
                <a:spcPct val="0"/>
              </a:spcAft>
              <a:defRPr b="1">
                <a:solidFill>
                  <a:schemeClr val="tx1"/>
                </a:solidFill>
                <a:latin typeface="Arial" pitchFamily="34" charset="0"/>
              </a:defRPr>
            </a:lvl6pPr>
            <a:lvl7pPr marL="2971800" indent="-228600" defTabSz="933450" eaLnBrk="0" fontAlgn="base" hangingPunct="0">
              <a:spcBef>
                <a:spcPct val="0"/>
              </a:spcBef>
              <a:spcAft>
                <a:spcPct val="0"/>
              </a:spcAft>
              <a:defRPr b="1">
                <a:solidFill>
                  <a:schemeClr val="tx1"/>
                </a:solidFill>
                <a:latin typeface="Arial" pitchFamily="34" charset="0"/>
              </a:defRPr>
            </a:lvl7pPr>
            <a:lvl8pPr marL="3429000" indent="-228600" defTabSz="933450" eaLnBrk="0" fontAlgn="base" hangingPunct="0">
              <a:spcBef>
                <a:spcPct val="0"/>
              </a:spcBef>
              <a:spcAft>
                <a:spcPct val="0"/>
              </a:spcAft>
              <a:defRPr b="1">
                <a:solidFill>
                  <a:schemeClr val="tx1"/>
                </a:solidFill>
                <a:latin typeface="Arial" pitchFamily="34" charset="0"/>
              </a:defRPr>
            </a:lvl8pPr>
            <a:lvl9pPr marL="3886200" indent="-228600" defTabSz="933450" eaLnBrk="0" fontAlgn="base" hangingPunct="0">
              <a:spcBef>
                <a:spcPct val="0"/>
              </a:spcBef>
              <a:spcAft>
                <a:spcPct val="0"/>
              </a:spcAft>
              <a:defRPr b="1">
                <a:solidFill>
                  <a:schemeClr val="tx1"/>
                </a:solidFill>
                <a:latin typeface="Arial" pitchFamily="34" charset="0"/>
              </a:defRPr>
            </a:lvl9pPr>
          </a:lstStyle>
          <a:p>
            <a:pPr eaLnBrk="1" hangingPunct="1"/>
            <a:fld id="{A1B1927E-2DB8-457C-AD58-C9FD926AFE53}" type="slidenum">
              <a:rPr lang="en-US" b="0" smtClean="0"/>
              <a:pPr eaLnBrk="1" hangingPunct="1"/>
              <a:t>73</a:t>
            </a:fld>
            <a:endParaRPr lang="en-US" b="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7685141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5709745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42742152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20820025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40206457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960902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6484327A-B61B-4BBB-B657-4D419AA4D331}" type="slidenum">
              <a:rPr lang="en-US" b="0" smtClean="0"/>
              <a:pPr eaLnBrk="1" hangingPunct="1"/>
              <a:t>13</a:t>
            </a:fld>
            <a:endParaRPr lang="en-US" b="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5479761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25767291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6996713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3367480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413B4DFE-F32F-4551-B948-4633F9B36822}" type="slidenum">
              <a:rPr lang="en-US" b="0" smtClean="0"/>
              <a:pPr eaLnBrk="1" hangingPunct="1"/>
              <a:t>14</a:t>
            </a:fld>
            <a:endParaRPr lang="en-US" b="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195185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DE25D1AE-49AA-43BB-95E5-9D6D5F9DC10A}" type="slidenum">
              <a:rPr lang="en-US" b="0" smtClean="0"/>
              <a:pPr eaLnBrk="1" hangingPunct="1"/>
              <a:t>16</a:t>
            </a:fld>
            <a:endParaRPr lang="en-US" b="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59816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06687463-202B-4725-8022-43DE408CF0AA}" type="slidenum">
              <a:rPr lang="en-US" b="0" smtClean="0"/>
              <a:pPr eaLnBrk="1" hangingPunct="1"/>
              <a:t>17</a:t>
            </a:fld>
            <a:endParaRPr lang="en-US" b="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838514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E8EDA9D-C3D7-4EB2-A645-4FDE530E0C1D}" type="slidenum">
              <a:rPr lang="en-US"/>
              <a:pPr>
                <a:defRPr/>
              </a:pPr>
              <a:t>‹#›</a:t>
            </a:fld>
            <a:endParaRPr lang="en-US" dirty="0"/>
          </a:p>
        </p:txBody>
      </p:sp>
      <p:sp>
        <p:nvSpPr>
          <p:cNvPr id="8" name="Rectangle 5"/>
          <p:cNvSpPr>
            <a:spLocks noGrp="1" noChangeArrowheads="1"/>
          </p:cNvSpPr>
          <p:nvPr>
            <p:ph type="ftr" sz="quarter" idx="3"/>
          </p:nvPr>
        </p:nvSpPr>
        <p:spPr>
          <a:xfrm>
            <a:off x="3131949" y="6610027"/>
            <a:ext cx="2895600" cy="240216"/>
          </a:xfrm>
          <a:prstGeom prst="rect">
            <a:avLst/>
          </a:prstGeom>
          <a:ln/>
        </p:spPr>
        <p:txBody>
          <a:bodyPr/>
          <a:lstStyle>
            <a:lvl1pPr>
              <a:defRPr sz="1050"/>
            </a:lvl1pPr>
          </a:lstStyle>
          <a:p>
            <a:pPr>
              <a:defRPr/>
            </a:pPr>
            <a:r>
              <a:rPr lang="en-US" smtClean="0"/>
              <a:t>Updated: January 2, 2014</a:t>
            </a:r>
            <a:endParaRPr lang="en-US" dirty="0"/>
          </a:p>
        </p:txBody>
      </p:sp>
    </p:spTree>
    <p:extLst>
      <p:ext uri="{BB962C8B-B14F-4D97-AF65-F5344CB8AC3E}">
        <p14:creationId xmlns:p14="http://schemas.microsoft.com/office/powerpoint/2010/main" val="67254089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24866E-C443-4888-9085-62641B38CE29}" type="slidenum">
              <a:rPr lang="en-US"/>
              <a:pPr>
                <a:defRPr/>
              </a:pPr>
              <a:t>‹#›</a:t>
            </a:fld>
            <a:endParaRPr lang="en-US" dirty="0"/>
          </a:p>
        </p:txBody>
      </p:sp>
    </p:spTree>
    <p:extLst>
      <p:ext uri="{BB962C8B-B14F-4D97-AF65-F5344CB8AC3E}">
        <p14:creationId xmlns:p14="http://schemas.microsoft.com/office/powerpoint/2010/main" val="8927065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D61D5EA-3D53-4B15-850E-292E1D7D4C29}" type="slidenum">
              <a:rPr lang="en-US"/>
              <a:pPr>
                <a:defRPr/>
              </a:pPr>
              <a:t>‹#›</a:t>
            </a:fld>
            <a:endParaRPr lang="en-US" dirty="0"/>
          </a:p>
        </p:txBody>
      </p:sp>
    </p:spTree>
    <p:extLst>
      <p:ext uri="{BB962C8B-B14F-4D97-AF65-F5344CB8AC3E}">
        <p14:creationId xmlns:p14="http://schemas.microsoft.com/office/powerpoint/2010/main" val="320623449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FCB2CD0-A8D0-4932-923C-3346D625C266}" type="slidenum">
              <a:rPr lang="en-US"/>
              <a:pPr>
                <a:defRPr/>
              </a:pPr>
              <a:t>‹#›</a:t>
            </a:fld>
            <a:endParaRPr lang="en-US" dirty="0"/>
          </a:p>
        </p:txBody>
      </p:sp>
    </p:spTree>
    <p:extLst>
      <p:ext uri="{BB962C8B-B14F-4D97-AF65-F5344CB8AC3E}">
        <p14:creationId xmlns:p14="http://schemas.microsoft.com/office/powerpoint/2010/main" val="87605865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3B19BC5-C56D-4AAD-9036-49BC6063EAA5}" type="slidenum">
              <a:rPr lang="en-US"/>
              <a:pPr>
                <a:defRPr/>
              </a:pPr>
              <a:t>‹#›</a:t>
            </a:fld>
            <a:endParaRPr lang="en-US" dirty="0"/>
          </a:p>
        </p:txBody>
      </p:sp>
    </p:spTree>
    <p:extLst>
      <p:ext uri="{BB962C8B-B14F-4D97-AF65-F5344CB8AC3E}">
        <p14:creationId xmlns:p14="http://schemas.microsoft.com/office/powerpoint/2010/main" val="5034833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77A6E6-3E98-4056-9D37-17CF38A98D9A}" type="slidenum">
              <a:rPr lang="en-US"/>
              <a:pPr>
                <a:defRPr/>
              </a:pPr>
              <a:t>‹#›</a:t>
            </a:fld>
            <a:endParaRPr lang="en-US" dirty="0"/>
          </a:p>
        </p:txBody>
      </p:sp>
      <p:sp>
        <p:nvSpPr>
          <p:cNvPr id="7" name="Rectangle 5"/>
          <p:cNvSpPr>
            <a:spLocks noGrp="1" noChangeArrowheads="1"/>
          </p:cNvSpPr>
          <p:nvPr>
            <p:ph type="ftr" sz="quarter" idx="3"/>
          </p:nvPr>
        </p:nvSpPr>
        <p:spPr>
          <a:xfrm>
            <a:off x="3131949" y="6610027"/>
            <a:ext cx="2895600" cy="240216"/>
          </a:xfrm>
          <a:prstGeom prst="rect">
            <a:avLst/>
          </a:prstGeom>
          <a:ln/>
        </p:spPr>
        <p:txBody>
          <a:bodyPr/>
          <a:lstStyle>
            <a:lvl1pPr>
              <a:defRPr sz="1050"/>
            </a:lvl1pPr>
          </a:lstStyle>
          <a:p>
            <a:pPr>
              <a:defRPr/>
            </a:pPr>
            <a:r>
              <a:rPr lang="en-US" smtClean="0"/>
              <a:t>Updated: January 2, 2014</a:t>
            </a:r>
            <a:endParaRPr lang="en-US" dirty="0"/>
          </a:p>
        </p:txBody>
      </p:sp>
    </p:spTree>
    <p:extLst>
      <p:ext uri="{BB962C8B-B14F-4D97-AF65-F5344CB8AC3E}">
        <p14:creationId xmlns:p14="http://schemas.microsoft.com/office/powerpoint/2010/main" val="16140018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998AA36-FBAD-4336-B54D-0694209CDA25}" type="slidenum">
              <a:rPr lang="en-US"/>
              <a:pPr>
                <a:defRPr/>
              </a:pPr>
              <a:t>‹#›</a:t>
            </a:fld>
            <a:endParaRPr lang="en-US" dirty="0"/>
          </a:p>
        </p:txBody>
      </p:sp>
    </p:spTree>
    <p:extLst>
      <p:ext uri="{BB962C8B-B14F-4D97-AF65-F5344CB8AC3E}">
        <p14:creationId xmlns:p14="http://schemas.microsoft.com/office/powerpoint/2010/main" val="24704451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25C46E3-1A14-4DAF-99AD-C9FA0E34500D}" type="slidenum">
              <a:rPr lang="en-US"/>
              <a:pPr>
                <a:defRPr/>
              </a:pPr>
              <a:t>‹#›</a:t>
            </a:fld>
            <a:endParaRPr lang="en-US" dirty="0"/>
          </a:p>
        </p:txBody>
      </p:sp>
    </p:spTree>
    <p:extLst>
      <p:ext uri="{BB962C8B-B14F-4D97-AF65-F5344CB8AC3E}">
        <p14:creationId xmlns:p14="http://schemas.microsoft.com/office/powerpoint/2010/main" val="6115969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F02D0FE-8284-4718-9A58-AB2EA978EB75}" type="slidenum">
              <a:rPr lang="en-US"/>
              <a:pPr>
                <a:defRPr/>
              </a:pPr>
              <a:t>‹#›</a:t>
            </a:fld>
            <a:endParaRPr lang="en-US" dirty="0"/>
          </a:p>
        </p:txBody>
      </p:sp>
    </p:spTree>
    <p:extLst>
      <p:ext uri="{BB962C8B-B14F-4D97-AF65-F5344CB8AC3E}">
        <p14:creationId xmlns:p14="http://schemas.microsoft.com/office/powerpoint/2010/main" val="22134027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A7AA5EE-9FBC-41EC-B53B-C303DAEC6D4A}" type="slidenum">
              <a:rPr lang="en-US"/>
              <a:pPr>
                <a:defRPr/>
              </a:pPr>
              <a:t>‹#›</a:t>
            </a:fld>
            <a:endParaRPr lang="en-US" dirty="0"/>
          </a:p>
        </p:txBody>
      </p:sp>
    </p:spTree>
    <p:extLst>
      <p:ext uri="{BB962C8B-B14F-4D97-AF65-F5344CB8AC3E}">
        <p14:creationId xmlns:p14="http://schemas.microsoft.com/office/powerpoint/2010/main" val="147825913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31949" y="6610027"/>
            <a:ext cx="2895600" cy="240216"/>
          </a:xfrm>
          <a:prstGeom prst="rect">
            <a:avLst/>
          </a:prstGeom>
          <a:ln/>
        </p:spPr>
        <p:txBody>
          <a:bodyPr/>
          <a:lstStyle>
            <a:lvl1pPr>
              <a:defRPr sz="1050"/>
            </a:lvl1pPr>
          </a:lstStyle>
          <a:p>
            <a:pPr>
              <a:defRPr/>
            </a:pPr>
            <a:r>
              <a:rPr lang="en-US" smtClean="0"/>
              <a:t>Updated: January 2, 2014</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9026AD58-45D5-4926-BAF5-0CA080A8DA2D}" type="slidenum">
              <a:rPr lang="en-US"/>
              <a:pPr>
                <a:defRPr/>
              </a:pPr>
              <a:t>‹#›</a:t>
            </a:fld>
            <a:endParaRPr lang="en-US" dirty="0"/>
          </a:p>
        </p:txBody>
      </p:sp>
    </p:spTree>
    <p:extLst>
      <p:ext uri="{BB962C8B-B14F-4D97-AF65-F5344CB8AC3E}">
        <p14:creationId xmlns:p14="http://schemas.microsoft.com/office/powerpoint/2010/main" val="13223051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4284BCD-C18D-40F5-92D5-210644CCEEB3}" type="slidenum">
              <a:rPr lang="en-US"/>
              <a:pPr>
                <a:defRPr/>
              </a:pPr>
              <a:t>‹#›</a:t>
            </a:fld>
            <a:endParaRPr lang="en-US" dirty="0"/>
          </a:p>
        </p:txBody>
      </p:sp>
    </p:spTree>
    <p:extLst>
      <p:ext uri="{BB962C8B-B14F-4D97-AF65-F5344CB8AC3E}">
        <p14:creationId xmlns:p14="http://schemas.microsoft.com/office/powerpoint/2010/main" val="14870561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E6E270F-6806-4DA4-BE81-623AB298A9F5}" type="slidenum">
              <a:rPr lang="en-US"/>
              <a:pPr>
                <a:defRPr/>
              </a:pPr>
              <a:t>‹#›</a:t>
            </a:fld>
            <a:endParaRPr lang="en-US" dirty="0"/>
          </a:p>
        </p:txBody>
      </p:sp>
    </p:spTree>
    <p:extLst>
      <p:ext uri="{BB962C8B-B14F-4D97-AF65-F5344CB8AC3E}">
        <p14:creationId xmlns:p14="http://schemas.microsoft.com/office/powerpoint/2010/main" val="38713531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438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Arial" charset="0"/>
              </a:defRPr>
            </a:lvl1pPr>
          </a:lstStyle>
          <a:p>
            <a:pPr>
              <a:defRPr/>
            </a:pPr>
            <a:fld id="{8F8DE9C8-79A9-42AB-A419-27E4FC23E74E}" type="slidenum">
              <a:rPr lang="en-US"/>
              <a:pPr>
                <a:defRPr/>
              </a:pPr>
              <a:t>‹#›</a:t>
            </a:fld>
            <a:endParaRPr lang="en-US" dirty="0"/>
          </a:p>
        </p:txBody>
      </p:sp>
      <p:sp>
        <p:nvSpPr>
          <p:cNvPr id="8" name="Rectangle 5"/>
          <p:cNvSpPr>
            <a:spLocks noGrp="1" noChangeArrowheads="1"/>
          </p:cNvSpPr>
          <p:nvPr>
            <p:ph type="ftr" sz="quarter" idx="3"/>
          </p:nvPr>
        </p:nvSpPr>
        <p:spPr>
          <a:xfrm>
            <a:off x="3131949" y="6610027"/>
            <a:ext cx="2895600" cy="240216"/>
          </a:xfrm>
          <a:prstGeom prst="rect">
            <a:avLst/>
          </a:prstGeom>
          <a:ln/>
        </p:spPr>
        <p:txBody>
          <a:bodyPr/>
          <a:lstStyle>
            <a:lvl1pPr>
              <a:defRPr sz="1050"/>
            </a:lvl1pPr>
          </a:lstStyle>
          <a:p>
            <a:pPr>
              <a:defRPr/>
            </a:pPr>
            <a:r>
              <a:rPr lang="en-US" smtClean="0"/>
              <a:t>Updated: January 2, 2014</a:t>
            </a:r>
            <a:endParaRPr lang="en-US" dirty="0"/>
          </a:p>
        </p:txBody>
      </p:sp>
      <p:sp>
        <p:nvSpPr>
          <p:cNvPr id="3" name="fc" descr=" "/>
          <p:cNvSpPr txBox="1"/>
          <p:nvPr userDrawn="1"/>
        </p:nvSpPr>
        <p:spPr>
          <a:xfrm>
            <a:off x="0" y="6537960"/>
            <a:ext cx="9144000" cy="223138"/>
          </a:xfrm>
          <a:prstGeom prst="rect">
            <a:avLst/>
          </a:prstGeom>
          <a:noFill/>
        </p:spPr>
        <p:txBody>
          <a:bodyPr vert="horz" rtlCol="0">
            <a:spAutoFit/>
          </a:bodyPr>
          <a:lstStyle/>
          <a:p>
            <a:pPr algn="ctr"/>
            <a:r>
              <a:rPr lang="en-US" sz="850" b="0" i="0" u="none" baseline="0" smtClean="0">
                <a:solidFill>
                  <a:srgbClr val="000000"/>
                </a:solidFill>
                <a:latin typeface="Microsoft Sans Serif" panose="020B0604020202020204" pitchFamily="34" charset="0"/>
              </a:rPr>
              <a:t> </a:t>
            </a:r>
            <a:endParaRPr lang="en-US" sz="850" b="0" i="0" u="none" baseline="0">
              <a:solidFill>
                <a:srgbClr val="000000"/>
              </a:solidFill>
              <a:latin typeface="Microsoft Sans Serif" panose="020B0604020202020204" pitchFamily="34" charset="0"/>
            </a:endParaRPr>
          </a:p>
        </p:txBody>
      </p:sp>
      <p:sp>
        <p:nvSpPr>
          <p:cNvPr id="2" name="hc" descr="*DO NOT TRANSMIT OUTSIDE OF MOOG USA OR TO Non-U.S. PERSONS*.  This document contains Technology or Technical Data as defined in the EAR or ITAR but has not been assigned export jurisdiction.  Contact your local trade compliance representative for assistance."/>
          <p:cNvSpPr txBox="1"/>
          <p:nvPr userDrawn="1"/>
        </p:nvSpPr>
        <p:spPr>
          <a:xfrm>
            <a:off x="0" y="0"/>
            <a:ext cx="9144000" cy="338554"/>
          </a:xfrm>
          <a:prstGeom prst="rect">
            <a:avLst/>
          </a:prstGeom>
          <a:noFill/>
        </p:spPr>
        <p:txBody>
          <a:bodyPr vert="horz" rtlCol="0">
            <a:spAutoFit/>
          </a:bodyPr>
          <a:lstStyle/>
          <a:p>
            <a:pPr algn="ctr"/>
            <a:r>
              <a:rPr lang="en-US" sz="800" b="0" i="0" u="none" baseline="0" smtClean="0">
                <a:solidFill>
                  <a:srgbClr val="000000"/>
                </a:solidFill>
                <a:latin typeface="Microsoft Sans Serif" panose="020B0604020202020204" pitchFamily="34" charset="0"/>
              </a:rPr>
              <a:t>*DO NOT TRANSMIT OUTSIDE OF MOOG USA OR TO Non-U.S. PERSONS*.  This document contains Technology or Technical Data as defined in the EAR or ITAR but has not been assigned export jurisdiction.  Contact your local trade compliance representative for assistance.</a:t>
            </a:r>
            <a:endParaRPr lang="en-US" sz="800" b="0" i="0" u="none" baseline="0">
              <a:solidFill>
                <a:srgbClr val="000000"/>
              </a:solidFill>
              <a:latin typeface="Microsoft Sans Serif"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slide" Target="slide3.xml"/><Relationship Id="rId4" Type="http://schemas.openxmlformats.org/officeDocument/2006/relationships/slide" Target="slide8.xml"/></Relationships>
</file>

<file path=ppt/slides/_rels/slide11.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slide" Target="slide3.xml"/><Relationship Id="rId4" Type="http://schemas.openxmlformats.org/officeDocument/2006/relationships/slide" Target="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slide" Target="slide3.xml"/><Relationship Id="rId4" Type="http://schemas.openxmlformats.org/officeDocument/2006/relationships/slide" Target="sl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slide" Target="slide3.xml"/><Relationship Id="rId4" Type="http://schemas.openxmlformats.org/officeDocument/2006/relationships/slide" Target="slide8.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 Target="slide8.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slide" Target="slide4.xml"/><Relationship Id="rId4" Type="http://schemas.openxmlformats.org/officeDocument/2006/relationships/slide" Target="slide8.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slide" Target="slide4.xml"/><Relationship Id="rId4" Type="http://schemas.openxmlformats.org/officeDocument/2006/relationships/slide" Target="slide8.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slide" Target="slide4.xml"/><Relationship Id="rId4" Type="http://schemas.openxmlformats.org/officeDocument/2006/relationships/slide" Target="slide8.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slide" Target="slide4.xml"/><Relationship Id="rId4" Type="http://schemas.openxmlformats.org/officeDocument/2006/relationships/slide" Target="slide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slide" Target="slide4.xml"/><Relationship Id="rId4" Type="http://schemas.openxmlformats.org/officeDocument/2006/relationships/slide" Target="slide8.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slide" Target="slide4.xml"/><Relationship Id="rId4" Type="http://schemas.openxmlformats.org/officeDocument/2006/relationships/slide" Target="slide8.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slide" Target="slide4.xml"/><Relationship Id="rId4" Type="http://schemas.openxmlformats.org/officeDocument/2006/relationships/slide" Target="slide8.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slide" Target="slide4.xml"/><Relationship Id="rId4" Type="http://schemas.openxmlformats.org/officeDocument/2006/relationships/slide" Target="slide8.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Word_Macro-Enabled_Document.docm"/><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0.emf"/></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Word_Macro-Enabled_Document1.docm"/><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1.emf"/></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slide" Target="slide4.xml"/><Relationship Id="rId4" Type="http://schemas.openxmlformats.org/officeDocument/2006/relationships/slide" Target="slide8.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slide" Target="slide4.xml"/><Relationship Id="rId4" Type="http://schemas.openxmlformats.org/officeDocument/2006/relationships/slide" Target="slide8.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slide" Target="slide4.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slide" Target="slide4.xml"/><Relationship Id="rId4" Type="http://schemas.openxmlformats.org/officeDocument/2006/relationships/slide" Target="slide8.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slide" Target="slide4.xml"/><Relationship Id="rId4" Type="http://schemas.openxmlformats.org/officeDocument/2006/relationships/slide" Target="slide8.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slide" Target="slide4.xml"/><Relationship Id="rId4" Type="http://schemas.openxmlformats.org/officeDocument/2006/relationships/slide" Target="slide8.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slide" Target="slide4.xml"/><Relationship Id="rId4" Type="http://schemas.openxmlformats.org/officeDocument/2006/relationships/slide" Target="slide8.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slide" Target="slide4.xml"/><Relationship Id="rId4" Type="http://schemas.openxmlformats.org/officeDocument/2006/relationships/slide" Target="slide8.xml"/></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Word_Macro-Enabled_Document2.docm"/><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2.emf"/></Relationships>
</file>

<file path=ppt/slides/_rels/slide36.xml.rels><?xml version="1.0" encoding="UTF-8" standalone="yes"?>
<Relationships xmlns="http://schemas.openxmlformats.org/package/2006/relationships"><Relationship Id="rId3" Type="http://schemas.openxmlformats.org/officeDocument/2006/relationships/package" Target="../embeddings/Microsoft_Word_Macro-Enabled_Document3.docm"/><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3.emf"/></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slide" Target="slide5.xml"/><Relationship Id="rId4" Type="http://schemas.openxmlformats.org/officeDocument/2006/relationships/slide" Target="slide8.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2.xml"/><Relationship Id="rId5" Type="http://schemas.openxmlformats.org/officeDocument/2006/relationships/slide" Target="slide5.xml"/><Relationship Id="rId4" Type="http://schemas.openxmlformats.org/officeDocument/2006/relationships/slide" Target="slide8.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2.xml"/><Relationship Id="rId5" Type="http://schemas.openxmlformats.org/officeDocument/2006/relationships/slide" Target="slide5.xml"/><Relationship Id="rId4" Type="http://schemas.openxmlformats.org/officeDocument/2006/relationships/slide" Target="slide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2.xml"/><Relationship Id="rId5" Type="http://schemas.openxmlformats.org/officeDocument/2006/relationships/slide" Target="slide5.xml"/><Relationship Id="rId4" Type="http://schemas.openxmlformats.org/officeDocument/2006/relationships/slide" Target="slide8.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2.xml"/><Relationship Id="rId5" Type="http://schemas.openxmlformats.org/officeDocument/2006/relationships/slide" Target="slide5.xml"/><Relationship Id="rId4" Type="http://schemas.openxmlformats.org/officeDocument/2006/relationships/slide" Target="slide8.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2.xml"/><Relationship Id="rId5" Type="http://schemas.openxmlformats.org/officeDocument/2006/relationships/slide" Target="slide5.xml"/><Relationship Id="rId4" Type="http://schemas.openxmlformats.org/officeDocument/2006/relationships/slide" Target="slide8.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12.xml"/><Relationship Id="rId5" Type="http://schemas.openxmlformats.org/officeDocument/2006/relationships/slide" Target="slide5.xml"/><Relationship Id="rId4" Type="http://schemas.openxmlformats.org/officeDocument/2006/relationships/slide" Target="slide8.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slide" Target="slide5.xml"/><Relationship Id="rId4" Type="http://schemas.openxmlformats.org/officeDocument/2006/relationships/slide" Target="slide8.xml"/></Relationships>
</file>

<file path=ppt/slides/_rels/slide45.xml.rels><?xml version="1.0" encoding="UTF-8" standalone="yes"?>
<Relationships xmlns="http://schemas.openxmlformats.org/package/2006/relationships"><Relationship Id="rId3" Type="http://schemas.openxmlformats.org/officeDocument/2006/relationships/package" Target="../embeddings/Microsoft_Word_Macro-Enabled_Document4.docm"/><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emf"/></Relationships>
</file>

<file path=ppt/slides/_rels/slide46.xml.rels><?xml version="1.0" encoding="UTF-8" standalone="yes"?>
<Relationships xmlns="http://schemas.openxmlformats.org/package/2006/relationships"><Relationship Id="rId3" Type="http://schemas.openxmlformats.org/officeDocument/2006/relationships/package" Target="../embeddings/Microsoft_Word_Macro-Enabled_Document5.docm"/><Relationship Id="rId7"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5.emf"/></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slide" Target="slide5.xml"/><Relationship Id="rId4" Type="http://schemas.openxmlformats.org/officeDocument/2006/relationships/slide" Target="slide8.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12.xml"/><Relationship Id="rId5" Type="http://schemas.openxmlformats.org/officeDocument/2006/relationships/slide" Target="slide5.xml"/><Relationship Id="rId4" Type="http://schemas.openxmlformats.org/officeDocument/2006/relationships/slide" Target="slide8.xml"/></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12.xml"/><Relationship Id="rId5" Type="http://schemas.openxmlformats.org/officeDocument/2006/relationships/slide" Target="slide5.xml"/><Relationship Id="rId4" Type="http://schemas.openxmlformats.org/officeDocument/2006/relationships/slide" Target="slide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12.xml"/><Relationship Id="rId5" Type="http://schemas.openxmlformats.org/officeDocument/2006/relationships/slide" Target="slide5.xml"/><Relationship Id="rId4" Type="http://schemas.openxmlformats.org/officeDocument/2006/relationships/slide" Target="slide8.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12.xml"/><Relationship Id="rId5" Type="http://schemas.openxmlformats.org/officeDocument/2006/relationships/slide" Target="slide5.xml"/><Relationship Id="rId4" Type="http://schemas.openxmlformats.org/officeDocument/2006/relationships/slide" Target="slide8.xml"/></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12.xml"/><Relationship Id="rId5" Type="http://schemas.openxmlformats.org/officeDocument/2006/relationships/slide" Target="slide5.xml"/><Relationship Id="rId4" Type="http://schemas.openxmlformats.org/officeDocument/2006/relationships/slide" Target="slide8.xml"/></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12.xml"/><Relationship Id="rId5" Type="http://schemas.openxmlformats.org/officeDocument/2006/relationships/slide" Target="slide5.xml"/><Relationship Id="rId4" Type="http://schemas.openxmlformats.org/officeDocument/2006/relationships/slide" Target="slide8.xml"/></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slide" Target="slide5.xml"/><Relationship Id="rId4" Type="http://schemas.openxmlformats.org/officeDocument/2006/relationships/slide" Target="slide8.xml"/></Relationships>
</file>

<file path=ppt/slides/_rels/slide55.xml.rels><?xml version="1.0" encoding="UTF-8" standalone="yes"?>
<Relationships xmlns="http://schemas.openxmlformats.org/package/2006/relationships"><Relationship Id="rId3" Type="http://schemas.openxmlformats.org/officeDocument/2006/relationships/package" Target="../embeddings/Microsoft_Word_Macro-Enabled_Document6.docm"/><Relationship Id="rId7"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6.emf"/></Relationships>
</file>

<file path=ppt/slides/_rels/slide56.xml.rels><?xml version="1.0" encoding="UTF-8" standalone="yes"?>
<Relationships xmlns="http://schemas.openxmlformats.org/package/2006/relationships"><Relationship Id="rId3" Type="http://schemas.openxmlformats.org/officeDocument/2006/relationships/package" Target="../embeddings/Microsoft_Word_Macro-Enabled_Document7.docm"/><Relationship Id="rId7"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7.emf"/></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slide" Target="slide8.xml"/></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slide" Target="slide8.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slide" Target="slide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slide" Target="slide8.xml"/></Relationships>
</file>

<file path=ppt/slides/_rels/slide61.xml.rels><?xml version="1.0" encoding="UTF-8" standalone="yes"?>
<Relationships xmlns="http://schemas.openxmlformats.org/package/2006/relationships"><Relationship Id="rId3" Type="http://schemas.openxmlformats.org/officeDocument/2006/relationships/package" Target="../embeddings/Microsoft_Word_Macro-Enabled_Document8.docm"/><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8.emf"/></Relationships>
</file>

<file path=ppt/slides/_rels/slide6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slide" Target="slide8.xml"/></Relationships>
</file>

<file path=ppt/slides/_rels/slide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slide" Target="slide8.xml"/></Relationships>
</file>

<file path=ppt/slides/_rels/slide6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6.xml"/><Relationship Id="rId1" Type="http://schemas.openxmlformats.org/officeDocument/2006/relationships/slideLayout" Target="../slideLayouts/slideLayout13.xml"/><Relationship Id="rId4" Type="http://schemas.openxmlformats.org/officeDocument/2006/relationships/slide" Target="slide8.xml"/></Relationships>
</file>

<file path=ppt/slides/_rels/slide6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7.xml"/><Relationship Id="rId1" Type="http://schemas.openxmlformats.org/officeDocument/2006/relationships/slideLayout" Target="../slideLayouts/slideLayout12.xml"/><Relationship Id="rId4" Type="http://schemas.openxmlformats.org/officeDocument/2006/relationships/slide" Target="slide8.xml"/></Relationships>
</file>

<file path=ppt/slides/_rels/slide6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8.xml"/><Relationship Id="rId1" Type="http://schemas.openxmlformats.org/officeDocument/2006/relationships/slideLayout" Target="../slideLayouts/slideLayout12.xml"/><Relationship Id="rId4" Type="http://schemas.openxmlformats.org/officeDocument/2006/relationships/slide" Target="slide8.xml"/></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9.xml"/><Relationship Id="rId1" Type="http://schemas.openxmlformats.org/officeDocument/2006/relationships/slideLayout" Target="../slideLayouts/slideLayout12.xml"/><Relationship Id="rId4" Type="http://schemas.openxmlformats.org/officeDocument/2006/relationships/slide" Target="slide8.xml"/></Relationships>
</file>

<file path=ppt/slides/_rels/slide6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0.xml"/><Relationship Id="rId1" Type="http://schemas.openxmlformats.org/officeDocument/2006/relationships/slideLayout" Target="../slideLayouts/slideLayout12.xml"/><Relationship Id="rId4" Type="http://schemas.openxmlformats.org/officeDocument/2006/relationships/slide" Target="slide8.xml"/></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1.xml"/><Relationship Id="rId1" Type="http://schemas.openxmlformats.org/officeDocument/2006/relationships/slideLayout" Target="../slideLayouts/slideLayout12.xml"/><Relationship Id="rId4" Type="http://schemas.openxmlformats.org/officeDocument/2006/relationships/slide" Target="slide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package" Target="../embeddings/Microsoft_Word_Macro-Enabled_Document9.docm"/><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9.emf"/></Relationships>
</file>

<file path=ppt/slides/_rels/slide7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slide" Target="slide8.xml"/></Relationships>
</file>

<file path=ppt/slides/_rels/slide7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3.xml"/><Relationship Id="rId1" Type="http://schemas.openxmlformats.org/officeDocument/2006/relationships/slideLayout" Target="../slideLayouts/slideLayout12.xml"/><Relationship Id="rId5" Type="http://schemas.openxmlformats.org/officeDocument/2006/relationships/slide" Target="slide5.xml"/><Relationship Id="rId4" Type="http://schemas.openxmlformats.org/officeDocument/2006/relationships/slide" Target="slide8.xml"/></Relationships>
</file>

<file path=ppt/slides/_rels/slide7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4.xml"/><Relationship Id="rId1" Type="http://schemas.openxmlformats.org/officeDocument/2006/relationships/slideLayout" Target="../slideLayouts/slideLayout12.xml"/><Relationship Id="rId5" Type="http://schemas.openxmlformats.org/officeDocument/2006/relationships/slide" Target="slide5.xml"/><Relationship Id="rId4" Type="http://schemas.openxmlformats.org/officeDocument/2006/relationships/slide" Target="slide8.xml"/></Relationships>
</file>

<file path=ppt/slides/_rels/slide7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5.xml"/><Relationship Id="rId1" Type="http://schemas.openxmlformats.org/officeDocument/2006/relationships/slideLayout" Target="../slideLayouts/slideLayout1.xml"/><Relationship Id="rId5" Type="http://schemas.openxmlformats.org/officeDocument/2006/relationships/slide" Target="slide3.xml"/><Relationship Id="rId4" Type="http://schemas.openxmlformats.org/officeDocument/2006/relationships/slide" Target="slide8.xml"/></Relationships>
</file>

<file path=ppt/slides/_rels/slide7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3.xml"/></Relationships>
</file>

<file path=ppt/slides/_rels/slide7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6.xml"/><Relationship Id="rId1" Type="http://schemas.openxmlformats.org/officeDocument/2006/relationships/slideLayout" Target="../slideLayouts/slideLayout1.xml"/><Relationship Id="rId5" Type="http://schemas.openxmlformats.org/officeDocument/2006/relationships/slide" Target="slide4.xml"/><Relationship Id="rId4" Type="http://schemas.openxmlformats.org/officeDocument/2006/relationships/slide" Target="slide8.xml"/></Relationships>
</file>

<file path=ppt/slides/_rels/slide7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4.xml"/></Relationships>
</file>

<file path=ppt/slides/_rels/slide7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4.xml"/></Relationships>
</file>

<file path=ppt/slides/_rels/slide7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7.xml"/><Relationship Id="rId1" Type="http://schemas.openxmlformats.org/officeDocument/2006/relationships/slideLayout" Target="../slideLayouts/slideLayout1.xml"/><Relationship Id="rId5" Type="http://schemas.openxmlformats.org/officeDocument/2006/relationships/slide" Target="slide4.xml"/><Relationship Id="rId4" Type="http://schemas.openxmlformats.org/officeDocument/2006/relationships/slide" Target="slide8.xml"/></Relationships>
</file>

<file path=ppt/slides/_rels/slide8.xml.rels><?xml version="1.0" encoding="UTF-8" standalone="yes"?>
<Relationships xmlns="http://schemas.openxmlformats.org/package/2006/relationships"><Relationship Id="rId13" Type="http://schemas.openxmlformats.org/officeDocument/2006/relationships/slide" Target="slide84.xml"/><Relationship Id="rId18" Type="http://schemas.openxmlformats.org/officeDocument/2006/relationships/slide" Target="slide73.xml"/><Relationship Id="rId26" Type="http://schemas.openxmlformats.org/officeDocument/2006/relationships/slide" Target="slide69.xml"/><Relationship Id="rId39" Type="http://schemas.openxmlformats.org/officeDocument/2006/relationships/slide" Target="slide62.xml"/><Relationship Id="rId21" Type="http://schemas.openxmlformats.org/officeDocument/2006/relationships/slide" Target="slide64.xml"/><Relationship Id="rId34" Type="http://schemas.openxmlformats.org/officeDocument/2006/relationships/slide" Target="slide52.xml"/><Relationship Id="rId42" Type="http://schemas.openxmlformats.org/officeDocument/2006/relationships/slide" Target="slide28.xml"/><Relationship Id="rId47" Type="http://schemas.openxmlformats.org/officeDocument/2006/relationships/slide" Target="slide33.xml"/><Relationship Id="rId50" Type="http://schemas.openxmlformats.org/officeDocument/2006/relationships/slide" Target="slide37.xml"/><Relationship Id="rId55" Type="http://schemas.openxmlformats.org/officeDocument/2006/relationships/slide" Target="slide43.xml"/><Relationship Id="rId63" Type="http://schemas.openxmlformats.org/officeDocument/2006/relationships/slide" Target="slide20.xml"/><Relationship Id="rId7" Type="http://schemas.openxmlformats.org/officeDocument/2006/relationships/slide" Target="slide13.xml"/><Relationship Id="rId2" Type="http://schemas.openxmlformats.org/officeDocument/2006/relationships/notesSlide" Target="../notesSlides/notesSlide2.xml"/><Relationship Id="rId16" Type="http://schemas.openxmlformats.org/officeDocument/2006/relationships/slide" Target="slide90.xml"/><Relationship Id="rId20" Type="http://schemas.openxmlformats.org/officeDocument/2006/relationships/slide" Target="slide63.xml"/><Relationship Id="rId29" Type="http://schemas.openxmlformats.org/officeDocument/2006/relationships/slide" Target="slide60.xml"/><Relationship Id="rId41" Type="http://schemas.openxmlformats.org/officeDocument/2006/relationships/slide" Target="slide27.xml"/><Relationship Id="rId54" Type="http://schemas.openxmlformats.org/officeDocument/2006/relationships/slide" Target="slide42.xml"/><Relationship Id="rId62" Type="http://schemas.openxmlformats.org/officeDocument/2006/relationships/slide" Target="slide19.xml"/><Relationship Id="rId1" Type="http://schemas.openxmlformats.org/officeDocument/2006/relationships/slideLayout" Target="../slideLayouts/slideLayout7.xml"/><Relationship Id="rId6" Type="http://schemas.openxmlformats.org/officeDocument/2006/relationships/slide" Target="slide10.xml"/><Relationship Id="rId11" Type="http://schemas.openxmlformats.org/officeDocument/2006/relationships/slide" Target="slide82.xml"/><Relationship Id="rId24" Type="http://schemas.openxmlformats.org/officeDocument/2006/relationships/slide" Target="slide67.xml"/><Relationship Id="rId32" Type="http://schemas.openxmlformats.org/officeDocument/2006/relationships/slide" Target="slide50.xml"/><Relationship Id="rId37" Type="http://schemas.openxmlformats.org/officeDocument/2006/relationships/slide" Target="slide47.xml"/><Relationship Id="rId40" Type="http://schemas.openxmlformats.org/officeDocument/2006/relationships/slide" Target="slide71.xml"/><Relationship Id="rId45" Type="http://schemas.openxmlformats.org/officeDocument/2006/relationships/slide" Target="slide31.xml"/><Relationship Id="rId53" Type="http://schemas.openxmlformats.org/officeDocument/2006/relationships/slide" Target="slide41.xml"/><Relationship Id="rId58" Type="http://schemas.openxmlformats.org/officeDocument/2006/relationships/slide" Target="slide12.xml"/><Relationship Id="rId66" Type="http://schemas.openxmlformats.org/officeDocument/2006/relationships/slide" Target="slide23.xml"/><Relationship Id="rId5" Type="http://schemas.openxmlformats.org/officeDocument/2006/relationships/image" Target="../media/image1.jpeg"/><Relationship Id="rId15" Type="http://schemas.openxmlformats.org/officeDocument/2006/relationships/slide" Target="slide88.xml"/><Relationship Id="rId23" Type="http://schemas.openxmlformats.org/officeDocument/2006/relationships/slide" Target="slide66.xml"/><Relationship Id="rId28" Type="http://schemas.openxmlformats.org/officeDocument/2006/relationships/slide" Target="slide59.xml"/><Relationship Id="rId36" Type="http://schemas.openxmlformats.org/officeDocument/2006/relationships/slide" Target="slide54.xml"/><Relationship Id="rId49" Type="http://schemas.openxmlformats.org/officeDocument/2006/relationships/slide" Target="slide38.xml"/><Relationship Id="rId57" Type="http://schemas.openxmlformats.org/officeDocument/2006/relationships/slide" Target="slide9.xml"/><Relationship Id="rId61" Type="http://schemas.openxmlformats.org/officeDocument/2006/relationships/slide" Target="slide18.xml"/><Relationship Id="rId10" Type="http://schemas.openxmlformats.org/officeDocument/2006/relationships/slide" Target="slide77.xml"/><Relationship Id="rId19" Type="http://schemas.openxmlformats.org/officeDocument/2006/relationships/slide" Target="slide72.xml"/><Relationship Id="rId31" Type="http://schemas.openxmlformats.org/officeDocument/2006/relationships/slide" Target="slide49.xml"/><Relationship Id="rId44" Type="http://schemas.openxmlformats.org/officeDocument/2006/relationships/slide" Target="slide30.xml"/><Relationship Id="rId52" Type="http://schemas.openxmlformats.org/officeDocument/2006/relationships/slide" Target="slide40.xml"/><Relationship Id="rId60" Type="http://schemas.openxmlformats.org/officeDocument/2006/relationships/slide" Target="slide17.xml"/><Relationship Id="rId65" Type="http://schemas.openxmlformats.org/officeDocument/2006/relationships/slide" Target="slide22.xml"/><Relationship Id="rId4" Type="http://schemas.openxmlformats.org/officeDocument/2006/relationships/slide" Target="slide92.xml"/><Relationship Id="rId9" Type="http://schemas.openxmlformats.org/officeDocument/2006/relationships/slide" Target="slide75.xml"/><Relationship Id="rId14" Type="http://schemas.openxmlformats.org/officeDocument/2006/relationships/slide" Target="slide86.xml"/><Relationship Id="rId22" Type="http://schemas.openxmlformats.org/officeDocument/2006/relationships/slide" Target="slide65.xml"/><Relationship Id="rId27" Type="http://schemas.openxmlformats.org/officeDocument/2006/relationships/slide" Target="slide58.xml"/><Relationship Id="rId30" Type="http://schemas.openxmlformats.org/officeDocument/2006/relationships/slide" Target="slide48.xml"/><Relationship Id="rId35" Type="http://schemas.openxmlformats.org/officeDocument/2006/relationships/slide" Target="slide53.xml"/><Relationship Id="rId43" Type="http://schemas.openxmlformats.org/officeDocument/2006/relationships/slide" Target="slide29.xml"/><Relationship Id="rId48" Type="http://schemas.openxmlformats.org/officeDocument/2006/relationships/slide" Target="slide34.xml"/><Relationship Id="rId56" Type="http://schemas.openxmlformats.org/officeDocument/2006/relationships/slide" Target="slide44.xml"/><Relationship Id="rId64" Type="http://schemas.openxmlformats.org/officeDocument/2006/relationships/slide" Target="slide21.xml"/><Relationship Id="rId8" Type="http://schemas.openxmlformats.org/officeDocument/2006/relationships/slide" Target="slide14.xml"/><Relationship Id="rId51" Type="http://schemas.openxmlformats.org/officeDocument/2006/relationships/slide" Target="slide39.xml"/><Relationship Id="rId3" Type="http://schemas.openxmlformats.org/officeDocument/2006/relationships/image" Target="../media/image6.png"/><Relationship Id="rId12" Type="http://schemas.openxmlformats.org/officeDocument/2006/relationships/slide" Target="slide80.xml"/><Relationship Id="rId17" Type="http://schemas.openxmlformats.org/officeDocument/2006/relationships/slide" Target="slide91.xml"/><Relationship Id="rId25" Type="http://schemas.openxmlformats.org/officeDocument/2006/relationships/slide" Target="slide68.xml"/><Relationship Id="rId33" Type="http://schemas.openxmlformats.org/officeDocument/2006/relationships/slide" Target="slide51.xml"/><Relationship Id="rId38" Type="http://schemas.openxmlformats.org/officeDocument/2006/relationships/slide" Target="slide57.xml"/><Relationship Id="rId46" Type="http://schemas.openxmlformats.org/officeDocument/2006/relationships/slide" Target="slide32.xml"/><Relationship Id="rId59" Type="http://schemas.openxmlformats.org/officeDocument/2006/relationships/slide" Target="slide16.xml"/></Relationships>
</file>

<file path=ppt/slides/_rels/slide8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4.xml"/></Relationships>
</file>

<file path=ppt/slides/_rels/slide8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8.xml"/><Relationship Id="rId1" Type="http://schemas.openxmlformats.org/officeDocument/2006/relationships/slideLayout" Target="../slideLayouts/slideLayout1.xml"/><Relationship Id="rId5" Type="http://schemas.openxmlformats.org/officeDocument/2006/relationships/slide" Target="slide5.xml"/><Relationship Id="rId4" Type="http://schemas.openxmlformats.org/officeDocument/2006/relationships/slide" Target="slide8.xml"/></Relationships>
</file>

<file path=ppt/slides/_rels/slide8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5.xml"/></Relationships>
</file>

<file path=ppt/slides/_rels/slide8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9.xml"/><Relationship Id="rId1" Type="http://schemas.openxmlformats.org/officeDocument/2006/relationships/slideLayout" Target="../slideLayouts/slideLayout1.xml"/><Relationship Id="rId5" Type="http://schemas.openxmlformats.org/officeDocument/2006/relationships/slide" Target="slide5.xml"/><Relationship Id="rId4" Type="http://schemas.openxmlformats.org/officeDocument/2006/relationships/slide" Target="slide8.xml"/></Relationships>
</file>

<file path=ppt/slides/_rels/slide8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5.xml"/></Relationships>
</file>

<file path=ppt/slides/_rels/slide8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slide" Target="slide8.xml"/></Relationships>
</file>

<file path=ppt/slides/_rels/slide8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slide" Target="slide8.xml"/></Relationships>
</file>

<file path=ppt/slides/_rels/slide8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slide" Target="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slide" Target="slide3.xml"/><Relationship Id="rId4" Type="http://schemas.openxmlformats.org/officeDocument/2006/relationships/slide" Target="slide8.xml"/></Relationships>
</file>

<file path=ppt/slides/_rels/slide9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4.xml"/></Relationships>
</file>

<file path=ppt/slides/_rels/slide9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4.xml"/></Relationships>
</file>

<file path=ppt/slides/_rels/slide9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txBox="1">
            <a:spLocks noChangeArrowheads="1"/>
          </p:cNvSpPr>
          <p:nvPr/>
        </p:nvSpPr>
        <p:spPr bwMode="auto">
          <a:xfrm>
            <a:off x="619125" y="1885950"/>
            <a:ext cx="7772400" cy="2419350"/>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5400" dirty="0" smtClean="0"/>
              <a:t>ACG Electronics</a:t>
            </a:r>
          </a:p>
          <a:p>
            <a:pPr algn="ctr" eaLnBrk="1" hangingPunct="1"/>
            <a:r>
              <a:rPr lang="en-US" sz="5400" dirty="0" err="1" smtClean="0"/>
              <a:t>Swimlane</a:t>
            </a:r>
            <a:endParaRPr lang="en-US" sz="5400" dirty="0"/>
          </a:p>
          <a:p>
            <a:pPr algn="ctr" eaLnBrk="1" hangingPunct="1"/>
            <a:r>
              <a:rPr lang="en-US" sz="3200" dirty="0" smtClean="0"/>
              <a:t>(Common Development Process)</a:t>
            </a:r>
          </a:p>
        </p:txBody>
      </p:sp>
      <p:sp>
        <p:nvSpPr>
          <p:cNvPr id="4" name="TextBox 3"/>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alpha val="20000"/>
          </a:schemeClr>
        </a:solidFill>
        <a:effectLst/>
      </p:bgPr>
    </p:bg>
    <p:spTree>
      <p:nvGrpSpPr>
        <p:cNvPr id="1" name=""/>
        <p:cNvGrpSpPr/>
        <p:nvPr/>
      </p:nvGrpSpPr>
      <p:grpSpPr>
        <a:xfrm>
          <a:off x="0" y="0"/>
          <a:ext cx="0" cy="0"/>
          <a:chOff x="0" y="0"/>
          <a:chExt cx="0" cy="0"/>
        </a:xfrm>
      </p:grpSpPr>
      <p:sp>
        <p:nvSpPr>
          <p:cNvPr id="6146" name="Text Box 3"/>
          <p:cNvSpPr txBox="1">
            <a:spLocks noChangeArrowheads="1"/>
          </p:cNvSpPr>
          <p:nvPr/>
        </p:nvSpPr>
        <p:spPr bwMode="auto">
          <a:xfrm>
            <a:off x="457200" y="2711450"/>
            <a:ext cx="2057400" cy="1616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Proposal Baseline</a:t>
            </a:r>
          </a:p>
          <a:p>
            <a:pPr eaLnBrk="1" hangingPunct="1"/>
            <a:r>
              <a:rPr lang="en-US" sz="900" b="0"/>
              <a:t>Proposal volumes (inc DTC)</a:t>
            </a:r>
          </a:p>
          <a:p>
            <a:pPr eaLnBrk="1" hangingPunct="1"/>
            <a:r>
              <a:rPr lang="en-US" sz="900" b="0"/>
              <a:t>Contract Spec &amp; SOW</a:t>
            </a:r>
          </a:p>
          <a:p>
            <a:pPr eaLnBrk="1" hangingPunct="1"/>
            <a:r>
              <a:rPr lang="en-US" sz="900" b="0"/>
              <a:t>Electrical Engineering Budget</a:t>
            </a:r>
          </a:p>
          <a:p>
            <a:pPr eaLnBrk="1" hangingPunct="1"/>
            <a:r>
              <a:rPr lang="en-US" sz="900" u="sng"/>
              <a:t>Platform Baseline/Templates</a:t>
            </a:r>
          </a:p>
          <a:p>
            <a:pPr eaLnBrk="1" hangingPunct="1"/>
            <a:r>
              <a:rPr lang="en-US" sz="900" b="0"/>
              <a:t>Org Project Standards</a:t>
            </a:r>
          </a:p>
          <a:p>
            <a:pPr eaLnBrk="1" hangingPunct="1"/>
            <a:r>
              <a:rPr lang="en-US" sz="900" b="0"/>
              <a:t>Planning Document Templates</a:t>
            </a:r>
          </a:p>
          <a:p>
            <a:pPr eaLnBrk="1" hangingPunct="1"/>
            <a:r>
              <a:rPr lang="en-US" sz="900" u="sng"/>
              <a:t>Program Plan</a:t>
            </a:r>
          </a:p>
          <a:p>
            <a:pPr eaLnBrk="1" hangingPunct="1"/>
            <a:r>
              <a:rPr lang="en-US" sz="900" b="0"/>
              <a:t>Customer schedule/milestones</a:t>
            </a:r>
          </a:p>
          <a:p>
            <a:pPr eaLnBrk="1" hangingPunct="1"/>
            <a:r>
              <a:rPr lang="en-US" sz="900" b="0"/>
              <a:t>Program organization chart</a:t>
            </a:r>
          </a:p>
          <a:p>
            <a:pPr eaLnBrk="1" hangingPunct="1"/>
            <a:r>
              <a:rPr lang="en-US" sz="900" b="0"/>
              <a:t>Work Authorization (WO #)</a:t>
            </a:r>
          </a:p>
        </p:txBody>
      </p:sp>
      <p:sp>
        <p:nvSpPr>
          <p:cNvPr id="6147" name="Rectangle 4"/>
          <p:cNvSpPr>
            <a:spLocks noChangeArrowheads="1"/>
          </p:cNvSpPr>
          <p:nvPr/>
        </p:nvSpPr>
        <p:spPr bwMode="auto">
          <a:xfrm>
            <a:off x="2057400" y="381000"/>
            <a:ext cx="54864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6148" name="Rectangle 5"/>
          <p:cNvSpPr>
            <a:spLocks noChangeArrowheads="1"/>
          </p:cNvSpPr>
          <p:nvPr/>
        </p:nvSpPr>
        <p:spPr bwMode="auto">
          <a:xfrm>
            <a:off x="6248400" y="1447800"/>
            <a:ext cx="14478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6149" name="Rectangle 6"/>
          <p:cNvSpPr>
            <a:spLocks noChangeArrowheads="1"/>
          </p:cNvSpPr>
          <p:nvPr/>
        </p:nvSpPr>
        <p:spPr bwMode="auto">
          <a:xfrm>
            <a:off x="3581400" y="1447800"/>
            <a:ext cx="15240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6150" name="Rectangle 7"/>
          <p:cNvSpPr>
            <a:spLocks noChangeArrowheads="1"/>
          </p:cNvSpPr>
          <p:nvPr/>
        </p:nvSpPr>
        <p:spPr bwMode="auto">
          <a:xfrm>
            <a:off x="762000" y="1447800"/>
            <a:ext cx="10668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6151" name="Rectangle 8"/>
          <p:cNvSpPr>
            <a:spLocks noGrp="1" noChangeArrowheads="1"/>
          </p:cNvSpPr>
          <p:nvPr>
            <p:ph type="title"/>
          </p:nvPr>
        </p:nvSpPr>
        <p:spPr>
          <a:xfrm>
            <a:off x="1905000" y="304800"/>
            <a:ext cx="5562600" cy="457200"/>
          </a:xfrm>
        </p:spPr>
        <p:txBody>
          <a:bodyPr/>
          <a:lstStyle/>
          <a:p>
            <a:pPr eaLnBrk="1" hangingPunct="1"/>
            <a:r>
              <a:rPr lang="en-US" sz="2000" smtClean="0"/>
              <a:t>Preliminary Design – Digital Work package</a:t>
            </a:r>
          </a:p>
        </p:txBody>
      </p:sp>
      <p:sp>
        <p:nvSpPr>
          <p:cNvPr id="6152" name="Rectangle 9"/>
          <p:cNvSpPr>
            <a:spLocks noChangeArrowheads="1"/>
          </p:cNvSpPr>
          <p:nvPr/>
        </p:nvSpPr>
        <p:spPr bwMode="auto">
          <a:xfrm>
            <a:off x="2667000" y="2057400"/>
            <a:ext cx="3124200" cy="28956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r>
              <a:rPr lang="en-US" sz="900" u="sng"/>
              <a:t>Planning</a:t>
            </a:r>
          </a:p>
          <a:p>
            <a:r>
              <a:rPr lang="en-US" sz="900" b="0"/>
              <a:t>PHAC, HDP, HVP, SSMP, HPAP, HCMP,etc… (</a:t>
            </a:r>
            <a:r>
              <a:rPr lang="en-US" sz="900" b="0">
                <a:solidFill>
                  <a:srgbClr val="FC3520"/>
                </a:solidFill>
              </a:rPr>
              <a:t>480</a:t>
            </a:r>
            <a:r>
              <a:rPr lang="en-US" sz="900" b="0"/>
              <a:t>)</a:t>
            </a:r>
          </a:p>
          <a:p>
            <a:r>
              <a:rPr lang="en-US" sz="900" b="0"/>
              <a:t>Develop EE Risk Mitigation plan (32)</a:t>
            </a:r>
          </a:p>
          <a:p>
            <a:r>
              <a:rPr lang="en-US" sz="900" b="0"/>
              <a:t>Create IP protection plan (24)</a:t>
            </a:r>
          </a:p>
          <a:p>
            <a:r>
              <a:rPr lang="en-US" sz="900" b="0"/>
              <a:t>Plan for export compliance and licensing (24)</a:t>
            </a:r>
          </a:p>
          <a:p>
            <a:r>
              <a:rPr lang="en-US" sz="900" b="0"/>
              <a:t>Manufacturing Concept Strategy(8)</a:t>
            </a:r>
          </a:p>
          <a:p>
            <a:r>
              <a:rPr lang="en-US" sz="900" u="sng"/>
              <a:t>Project Preparation</a:t>
            </a:r>
          </a:p>
          <a:p>
            <a:r>
              <a:rPr lang="en-US" sz="900" b="0"/>
              <a:t>Create Integrated  EE Schedule (44)</a:t>
            </a:r>
          </a:p>
          <a:p>
            <a:r>
              <a:rPr lang="en-US" sz="900" b="0"/>
              <a:t>Create  EE WBS and WP definition (40)</a:t>
            </a:r>
          </a:p>
          <a:p>
            <a:r>
              <a:rPr lang="en-US" sz="900" b="0"/>
              <a:t>Update  EE Program ETC (24)</a:t>
            </a:r>
          </a:p>
          <a:p>
            <a:r>
              <a:rPr lang="en-US" sz="900" b="0"/>
              <a:t>Create Electrical IPT organization/plan (24)</a:t>
            </a:r>
          </a:p>
          <a:p>
            <a:r>
              <a:rPr lang="en-US" sz="900" b="0"/>
              <a:t>Generate project data repository structure (18)</a:t>
            </a:r>
          </a:p>
          <a:p>
            <a:r>
              <a:rPr lang="en-US" sz="900" u="sng"/>
              <a:t>Design Requirements &amp; Standards</a:t>
            </a:r>
          </a:p>
          <a:p>
            <a:r>
              <a:rPr lang="en-US" sz="900" b="0"/>
              <a:t>Review deltas from proposal and award (24)</a:t>
            </a:r>
          </a:p>
          <a:p>
            <a:r>
              <a:rPr lang="en-US" sz="900" b="0"/>
              <a:t>Review and update assumptions (28)</a:t>
            </a:r>
          </a:p>
          <a:p>
            <a:r>
              <a:rPr lang="en-US" sz="900" b="0"/>
              <a:t>Define applicable design process std (32)</a:t>
            </a:r>
          </a:p>
          <a:p>
            <a:r>
              <a:rPr lang="en-US" sz="900" u="sng"/>
              <a:t>Kick-off</a:t>
            </a:r>
          </a:p>
          <a:p>
            <a:r>
              <a:rPr lang="en-US" sz="900" b="0"/>
              <a:t>Identify IR&amp;D / platform candidates and kick-off (30)</a:t>
            </a:r>
          </a:p>
          <a:p>
            <a:r>
              <a:rPr lang="en-US" sz="900" b="0"/>
              <a:t>Other EE team support including trades (</a:t>
            </a:r>
            <a:r>
              <a:rPr lang="en-US" sz="900" b="0">
                <a:solidFill>
                  <a:srgbClr val="FC3520"/>
                </a:solidFill>
              </a:rPr>
              <a:t>320</a:t>
            </a:r>
            <a:r>
              <a:rPr lang="en-US" sz="900" b="0"/>
              <a:t>)</a:t>
            </a:r>
            <a:endParaRPr lang="en-US" sz="900" b="0">
              <a:solidFill>
                <a:srgbClr val="0431F2"/>
              </a:solidFill>
            </a:endParaRPr>
          </a:p>
        </p:txBody>
      </p:sp>
      <p:sp>
        <p:nvSpPr>
          <p:cNvPr id="6153" name="Line 10"/>
          <p:cNvSpPr>
            <a:spLocks noChangeShapeType="1"/>
          </p:cNvSpPr>
          <p:nvPr/>
        </p:nvSpPr>
        <p:spPr bwMode="auto">
          <a:xfrm>
            <a:off x="533400" y="27432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 name="Line 11"/>
          <p:cNvSpPr>
            <a:spLocks noChangeShapeType="1"/>
          </p:cNvSpPr>
          <p:nvPr/>
        </p:nvSpPr>
        <p:spPr bwMode="auto">
          <a:xfrm>
            <a:off x="533400" y="43434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 name="Line 12"/>
          <p:cNvSpPr>
            <a:spLocks noChangeShapeType="1"/>
          </p:cNvSpPr>
          <p:nvPr/>
        </p:nvSpPr>
        <p:spPr bwMode="auto">
          <a:xfrm>
            <a:off x="2209800" y="2743200"/>
            <a:ext cx="457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 name="Line 13"/>
          <p:cNvSpPr>
            <a:spLocks noChangeShapeType="1"/>
          </p:cNvSpPr>
          <p:nvPr/>
        </p:nvSpPr>
        <p:spPr bwMode="auto">
          <a:xfrm flipV="1">
            <a:off x="2133600" y="3505200"/>
            <a:ext cx="533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7" name="Line 14"/>
          <p:cNvSpPr>
            <a:spLocks noChangeShapeType="1"/>
          </p:cNvSpPr>
          <p:nvPr/>
        </p:nvSpPr>
        <p:spPr bwMode="auto">
          <a:xfrm flipH="1">
            <a:off x="457200" y="27432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8" name="Line 15"/>
          <p:cNvSpPr>
            <a:spLocks noChangeShapeType="1"/>
          </p:cNvSpPr>
          <p:nvPr/>
        </p:nvSpPr>
        <p:spPr bwMode="auto">
          <a:xfrm>
            <a:off x="457200" y="2743200"/>
            <a:ext cx="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9" name="Line 16"/>
          <p:cNvSpPr>
            <a:spLocks noChangeShapeType="1"/>
          </p:cNvSpPr>
          <p:nvPr/>
        </p:nvSpPr>
        <p:spPr bwMode="auto">
          <a:xfrm>
            <a:off x="457200" y="43434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0" name="Line 17"/>
          <p:cNvSpPr>
            <a:spLocks noChangeShapeType="1"/>
          </p:cNvSpPr>
          <p:nvPr/>
        </p:nvSpPr>
        <p:spPr bwMode="auto">
          <a:xfrm>
            <a:off x="5791200" y="48768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1" name="Line 18"/>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2" name="Line 19"/>
          <p:cNvSpPr>
            <a:spLocks noChangeShapeType="1"/>
          </p:cNvSpPr>
          <p:nvPr/>
        </p:nvSpPr>
        <p:spPr bwMode="auto">
          <a:xfrm flipH="1">
            <a:off x="8077200" y="3429000"/>
            <a:ext cx="6858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3" name="Text Box 20"/>
          <p:cNvSpPr txBox="1">
            <a:spLocks noChangeArrowheads="1"/>
          </p:cNvSpPr>
          <p:nvPr/>
        </p:nvSpPr>
        <p:spPr bwMode="auto">
          <a:xfrm>
            <a:off x="914400" y="14478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solidFill>
                  <a:srgbClr val="FFFFFF"/>
                </a:solidFill>
              </a:rPr>
              <a:t>Inputs</a:t>
            </a:r>
          </a:p>
        </p:txBody>
      </p:sp>
      <p:sp>
        <p:nvSpPr>
          <p:cNvPr id="6164" name="Text Box 21"/>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solidFill>
                  <a:srgbClr val="FFFFFF"/>
                </a:solidFill>
              </a:rPr>
              <a:t>Tasks / ETC</a:t>
            </a:r>
          </a:p>
        </p:txBody>
      </p:sp>
      <p:sp>
        <p:nvSpPr>
          <p:cNvPr id="6165" name="Text Box 22"/>
          <p:cNvSpPr txBox="1">
            <a:spLocks noChangeArrowheads="1"/>
          </p:cNvSpPr>
          <p:nvPr/>
        </p:nvSpPr>
        <p:spPr bwMode="auto">
          <a:xfrm>
            <a:off x="6248400" y="1447800"/>
            <a:ext cx="1441450" cy="366713"/>
          </a:xfrm>
          <a:prstGeom prst="rect">
            <a:avLst/>
          </a:prstGeom>
          <a:solidFill>
            <a:srgbClr val="9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solidFill>
                  <a:srgbClr val="FFFFFF"/>
                </a:solidFill>
              </a:rPr>
              <a:t>Deliverables</a:t>
            </a:r>
          </a:p>
        </p:txBody>
      </p:sp>
      <p:sp>
        <p:nvSpPr>
          <p:cNvPr id="6166" name="Text Box 23"/>
          <p:cNvSpPr txBox="1">
            <a:spLocks noChangeArrowheads="1"/>
          </p:cNvSpPr>
          <p:nvPr/>
        </p:nvSpPr>
        <p:spPr bwMode="auto">
          <a:xfrm>
            <a:off x="3124200" y="5181600"/>
            <a:ext cx="2590800" cy="6492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(1152 hrs)</a:t>
            </a:r>
          </a:p>
          <a:p>
            <a:pPr eaLnBrk="1" hangingPunct="1"/>
            <a:r>
              <a:rPr lang="en-US" sz="1200" b="0"/>
              <a:t>- Primary: EE Project/IDVT (352)</a:t>
            </a:r>
          </a:p>
          <a:p>
            <a:pPr eaLnBrk="1" hangingPunct="1">
              <a:buFontTx/>
              <a:buChar char="-"/>
            </a:pPr>
            <a:r>
              <a:rPr lang="en-US" sz="1200" b="0">
                <a:solidFill>
                  <a:srgbClr val="FF3300"/>
                </a:solidFill>
              </a:rPr>
              <a:t> Other EE teams (800)</a:t>
            </a:r>
            <a:endParaRPr lang="en-US" sz="1200" b="0">
              <a:solidFill>
                <a:srgbClr val="4F81BD"/>
              </a:solidFill>
            </a:endParaRPr>
          </a:p>
        </p:txBody>
      </p:sp>
      <p:sp>
        <p:nvSpPr>
          <p:cNvPr id="6167" name="Rectangle 24"/>
          <p:cNvSpPr>
            <a:spLocks noChangeArrowheads="1"/>
          </p:cNvSpPr>
          <p:nvPr/>
        </p:nvSpPr>
        <p:spPr bwMode="auto">
          <a:xfrm>
            <a:off x="1981200" y="304800"/>
            <a:ext cx="5486400" cy="457200"/>
          </a:xfrm>
          <a:prstGeom prst="rect">
            <a:avLst/>
          </a:prstGeom>
          <a:solidFill>
            <a:srgbClr val="9E0000"/>
          </a:solidFill>
          <a:ln w="9525">
            <a:solidFill>
              <a:srgbClr val="000000"/>
            </a:solidFill>
            <a:miter lim="800000"/>
            <a:headEnd/>
            <a:tailEnd/>
          </a:ln>
        </p:spPr>
        <p:txBody>
          <a:bodyPr/>
          <a:lstStyle/>
          <a:p>
            <a:pPr algn="ctr"/>
            <a:r>
              <a:rPr lang="en-US" sz="2000" b="0" dirty="0">
                <a:solidFill>
                  <a:schemeClr val="bg1"/>
                </a:solidFill>
              </a:rPr>
              <a:t>Project Planning – IDVT </a:t>
            </a:r>
            <a:r>
              <a:rPr lang="en-US" sz="1400" b="0" dirty="0" smtClean="0">
                <a:solidFill>
                  <a:schemeClr val="bg1"/>
                </a:solidFill>
              </a:rPr>
              <a:t>WP1</a:t>
            </a:r>
            <a:endParaRPr lang="en-US" sz="2000" b="0" dirty="0">
              <a:solidFill>
                <a:schemeClr val="bg1"/>
              </a:solidFill>
            </a:endParaRPr>
          </a:p>
        </p:txBody>
      </p:sp>
      <p:sp>
        <p:nvSpPr>
          <p:cNvPr id="6168" name="Line 25"/>
          <p:cNvSpPr>
            <a:spLocks noChangeShapeType="1"/>
          </p:cNvSpPr>
          <p:nvPr/>
        </p:nvSpPr>
        <p:spPr bwMode="auto">
          <a:xfrm>
            <a:off x="5791200" y="22860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9" name="Line 26"/>
          <p:cNvSpPr>
            <a:spLocks noChangeShapeType="1"/>
          </p:cNvSpPr>
          <p:nvPr/>
        </p:nvSpPr>
        <p:spPr bwMode="auto">
          <a:xfrm>
            <a:off x="8001000" y="2286000"/>
            <a:ext cx="7620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0" name="Rectangle 31"/>
          <p:cNvSpPr>
            <a:spLocks noChangeArrowheads="1"/>
          </p:cNvSpPr>
          <p:nvPr/>
        </p:nvSpPr>
        <p:spPr bwMode="auto">
          <a:xfrm>
            <a:off x="5791200" y="2524125"/>
            <a:ext cx="26892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spcBef>
                <a:spcPct val="50000"/>
              </a:spcBef>
            </a:pPr>
            <a:r>
              <a:rPr lang="en-US" sz="900" b="0"/>
              <a:t>1. Integrated EE Schedule / WBS / ETC – as required</a:t>
            </a:r>
          </a:p>
          <a:p>
            <a:pPr marL="342900" indent="-342900">
              <a:spcBef>
                <a:spcPct val="50000"/>
              </a:spcBef>
            </a:pPr>
            <a:r>
              <a:rPr lang="en-US" sz="900" b="0"/>
              <a:t>2. Certification Planning Docs (E release): </a:t>
            </a:r>
          </a:p>
          <a:p>
            <a:pPr marL="342900" indent="-342900">
              <a:spcBef>
                <a:spcPct val="50000"/>
              </a:spcBef>
            </a:pPr>
            <a:r>
              <a:rPr lang="en-US" sz="900" b="0"/>
              <a:t>    PHAC, HDP, HVP, HCMP, HPAP,SSMP </a:t>
            </a:r>
          </a:p>
          <a:p>
            <a:pPr marL="342900" indent="-342900">
              <a:spcBef>
                <a:spcPct val="50000"/>
              </a:spcBef>
            </a:pPr>
            <a:r>
              <a:rPr lang="en-US" sz="900" b="0"/>
              <a:t>3. SDRL list / schedule – as required</a:t>
            </a:r>
          </a:p>
          <a:p>
            <a:pPr marL="342900" indent="-342900">
              <a:spcBef>
                <a:spcPct val="50000"/>
              </a:spcBef>
            </a:pPr>
            <a:r>
              <a:rPr lang="en-US" sz="900" b="0"/>
              <a:t>4. EMC Control Plan – as required (E release)</a:t>
            </a:r>
          </a:p>
        </p:txBody>
      </p:sp>
      <p:sp>
        <p:nvSpPr>
          <p:cNvPr id="6171" name="Action Button: Back or Previous 1">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9E0000"/>
          </a:solidFill>
          <a:ln w="9525" algn="ctr">
            <a:solidFill>
              <a:schemeClr val="tx1"/>
            </a:solidFill>
            <a:round/>
            <a:headEnd/>
            <a:tailEnd/>
          </a:ln>
        </p:spPr>
        <p:txBody>
          <a:bodyPr/>
          <a:lstStyle/>
          <a:p>
            <a:endParaRPr lang="en-US"/>
          </a:p>
        </p:txBody>
      </p:sp>
      <p:sp>
        <p:nvSpPr>
          <p:cNvPr id="6172" name="TextBox 27"/>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6173"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solidFill>
            <a:srgbClr val="9E0000"/>
          </a:solidFill>
          <a:ln w="9525" algn="ctr">
            <a:solidFill>
              <a:schemeClr val="tx1"/>
            </a:solidFill>
            <a:round/>
            <a:headEnd/>
            <a:tailEnd/>
          </a:ln>
        </p:spPr>
        <p:txBody>
          <a:bodyPr/>
          <a:lstStyle/>
          <a:p>
            <a:endParaRPr lang="en-US"/>
          </a:p>
        </p:txBody>
      </p:sp>
      <p:sp>
        <p:nvSpPr>
          <p:cNvPr id="6174"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2" name="TextBox 31"/>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Phase 1 Exit Criteria</a:t>
            </a:r>
          </a:p>
        </p:txBody>
      </p:sp>
      <p:sp>
        <p:nvSpPr>
          <p:cNvPr id="7171" name="Action Button: Back or Previous 3">
            <a:hlinkClick r:id="rId3"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4"/>
            <a:srcRect/>
            <a:tile tx="0" ty="0" sx="100000" sy="100000" flip="none" algn="tl"/>
          </a:blipFill>
          <a:ln w="9525" algn="ctr">
            <a:solidFill>
              <a:schemeClr val="tx1"/>
            </a:solidFill>
            <a:round/>
            <a:headEnd/>
            <a:tailEnd/>
          </a:ln>
        </p:spPr>
        <p:txBody>
          <a:bodyPr/>
          <a:lstStyle/>
          <a:p>
            <a:endParaRPr lang="en-US"/>
          </a:p>
        </p:txBody>
      </p:sp>
      <p:graphicFrame>
        <p:nvGraphicFramePr>
          <p:cNvPr id="7172" name="Object 3"/>
          <p:cNvGraphicFramePr>
            <a:graphicFrameLocks noChangeAspect="1"/>
          </p:cNvGraphicFramePr>
          <p:nvPr/>
        </p:nvGraphicFramePr>
        <p:xfrm>
          <a:off x="1504950" y="1431925"/>
          <a:ext cx="6086475" cy="4057650"/>
        </p:xfrm>
        <a:graphic>
          <a:graphicData uri="http://schemas.openxmlformats.org/presentationml/2006/ole">
            <mc:AlternateContent xmlns:mc="http://schemas.openxmlformats.org/markup-compatibility/2006">
              <mc:Choice xmlns:v="urn:schemas-microsoft-com:vml" Requires="v">
                <p:oleObj spid="_x0000_s7259" name="Visio" r:id="rId5" imgW="6095140" imgH="4069196" progId="Visio.Drawing.11">
                  <p:embed/>
                </p:oleObj>
              </mc:Choice>
              <mc:Fallback>
                <p:oleObj name="Visio" r:id="rId5" imgW="6095140" imgH="4069196"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4950" y="1431925"/>
                        <a:ext cx="6086475"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3" name="TextBox 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174" name="Action Button: Forward or Next 2">
            <a:hlinkClick r:id="rId7"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4"/>
            <a:srcRect/>
            <a:tile tx="0" ty="0" sx="100000" sy="100000" flip="none" algn="tl"/>
          </a:blipFill>
          <a:ln w="9525" algn="ctr">
            <a:solidFill>
              <a:schemeClr val="tx1"/>
            </a:solidFill>
            <a:round/>
            <a:headEnd/>
            <a:tailEnd/>
          </a:ln>
        </p:spPr>
        <p:txBody>
          <a:bodyPr/>
          <a:lstStyle/>
          <a:p>
            <a:endParaRPr lang="en-US"/>
          </a:p>
        </p:txBody>
      </p:sp>
      <p:sp>
        <p:nvSpPr>
          <p:cNvPr id="7175"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9" name="TextBox 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blipFill dpi="0" rotWithShape="1">
            <a:blip r:embed="rId3"/>
            <a:srcRect/>
            <a:tile tx="0" ty="0" sx="100000" sy="100000" flip="none" algn="tl"/>
          </a:blipFill>
        </p:spPr>
        <p:txBody>
          <a:bodyPr/>
          <a:lstStyle/>
          <a:p>
            <a:pPr eaLnBrk="1" hangingPunct="1"/>
            <a:r>
              <a:rPr lang="en-US" sz="3600" smtClean="0">
                <a:solidFill>
                  <a:schemeClr val="tx1"/>
                </a:solidFill>
              </a:rPr>
              <a:t>Phase 2 – Requirements Definition </a:t>
            </a:r>
            <a:br>
              <a:rPr lang="en-US" sz="3600" smtClean="0">
                <a:solidFill>
                  <a:schemeClr val="tx1"/>
                </a:solidFill>
              </a:rPr>
            </a:br>
            <a:r>
              <a:rPr lang="en-US" sz="3600" smtClean="0">
                <a:solidFill>
                  <a:schemeClr val="tx1"/>
                </a:solidFill>
              </a:rPr>
              <a:t>Work Packages</a:t>
            </a:r>
          </a:p>
        </p:txBody>
      </p:sp>
      <p:sp>
        <p:nvSpPr>
          <p:cNvPr id="8195"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6"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8197"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8"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
          <p:cNvSpPr txBox="1">
            <a:spLocks noChangeArrowheads="1"/>
          </p:cNvSpPr>
          <p:nvPr/>
        </p:nvSpPr>
        <p:spPr bwMode="auto">
          <a:xfrm>
            <a:off x="381000" y="2438400"/>
            <a:ext cx="2438400" cy="14779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Requirement</a:t>
            </a:r>
            <a:endParaRPr lang="en-US" sz="900" b="0"/>
          </a:p>
          <a:p>
            <a:pPr eaLnBrk="1" hangingPunct="1"/>
            <a:r>
              <a:rPr lang="en-US" sz="900" b="0"/>
              <a:t>Proposal volumes </a:t>
            </a:r>
          </a:p>
          <a:p>
            <a:pPr eaLnBrk="1" hangingPunct="1"/>
            <a:r>
              <a:rPr lang="en-US" sz="900" b="0"/>
              <a:t>Proposal HW assumptions</a:t>
            </a:r>
          </a:p>
          <a:p>
            <a:pPr eaLnBrk="1" hangingPunct="1"/>
            <a:r>
              <a:rPr lang="en-US" sz="900" b="0"/>
              <a:t>Proposal FW allocation assumptions</a:t>
            </a:r>
          </a:p>
          <a:p>
            <a:pPr eaLnBrk="1" hangingPunct="1"/>
            <a:r>
              <a:rPr lang="en-US" sz="900" b="0"/>
              <a:t>Customer Statement of Work</a:t>
            </a:r>
          </a:p>
          <a:p>
            <a:pPr eaLnBrk="1" hangingPunct="1"/>
            <a:r>
              <a:rPr lang="en-US" sz="900" b="0"/>
              <a:t>System Top Level Definition</a:t>
            </a:r>
          </a:p>
          <a:p>
            <a:pPr eaLnBrk="1" hangingPunct="1"/>
            <a:r>
              <a:rPr lang="en-US" sz="900" u="sng"/>
              <a:t>Standards / Guidelines    </a:t>
            </a:r>
            <a:r>
              <a:rPr lang="en-US" sz="900" b="0"/>
              <a:t>                           Platform FEs</a:t>
            </a:r>
            <a:r>
              <a:rPr lang="en-US" sz="900"/>
              <a:t> </a:t>
            </a:r>
          </a:p>
          <a:p>
            <a:pPr eaLnBrk="1" hangingPunct="1"/>
            <a:r>
              <a:rPr lang="en-US" sz="900" b="0"/>
              <a:t>Design process standards</a:t>
            </a:r>
          </a:p>
          <a:p>
            <a:pPr eaLnBrk="1" hangingPunct="1"/>
            <a:r>
              <a:rPr lang="en-US" sz="900" b="0"/>
              <a:t>Trades with other swimlanes</a:t>
            </a:r>
          </a:p>
        </p:txBody>
      </p:sp>
      <p:sp>
        <p:nvSpPr>
          <p:cNvPr id="9219" name="Rectangle 4"/>
          <p:cNvSpPr>
            <a:spLocks noChangeArrowheads="1"/>
          </p:cNvSpPr>
          <p:nvPr/>
        </p:nvSpPr>
        <p:spPr bwMode="auto">
          <a:xfrm>
            <a:off x="2057400" y="381000"/>
            <a:ext cx="57912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9220" name="Rectangle 5"/>
          <p:cNvSpPr>
            <a:spLocks noChangeArrowheads="1"/>
          </p:cNvSpPr>
          <p:nvPr/>
        </p:nvSpPr>
        <p:spPr bwMode="auto">
          <a:xfrm>
            <a:off x="6257925" y="1447800"/>
            <a:ext cx="14478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9221" name="Rectangle 6"/>
          <p:cNvSpPr>
            <a:spLocks noChangeArrowheads="1"/>
          </p:cNvSpPr>
          <p:nvPr/>
        </p:nvSpPr>
        <p:spPr bwMode="auto">
          <a:xfrm>
            <a:off x="3581400" y="1447800"/>
            <a:ext cx="15240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9222" name="Rectangle 7"/>
          <p:cNvSpPr>
            <a:spLocks noChangeArrowheads="1"/>
          </p:cNvSpPr>
          <p:nvPr/>
        </p:nvSpPr>
        <p:spPr bwMode="auto">
          <a:xfrm>
            <a:off x="762000" y="1447800"/>
            <a:ext cx="10668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9223" name="Rectangle 8"/>
          <p:cNvSpPr>
            <a:spLocks noGrp="1" noChangeArrowheads="1"/>
          </p:cNvSpPr>
          <p:nvPr>
            <p:ph type="title"/>
          </p:nvPr>
        </p:nvSpPr>
        <p:spPr>
          <a:xfrm>
            <a:off x="1905000" y="304800"/>
            <a:ext cx="5562600" cy="457200"/>
          </a:xfrm>
        </p:spPr>
        <p:txBody>
          <a:bodyPr/>
          <a:lstStyle/>
          <a:p>
            <a:pPr eaLnBrk="1" hangingPunct="1"/>
            <a:r>
              <a:rPr lang="en-US" sz="2000" smtClean="0"/>
              <a:t>Requirement Development Work package</a:t>
            </a:r>
          </a:p>
        </p:txBody>
      </p:sp>
      <p:sp>
        <p:nvSpPr>
          <p:cNvPr id="9224" name="Line 9"/>
          <p:cNvSpPr>
            <a:spLocks noChangeShapeType="1"/>
          </p:cNvSpPr>
          <p:nvPr/>
        </p:nvSpPr>
        <p:spPr bwMode="auto">
          <a:xfrm>
            <a:off x="457200" y="24384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5" name="Line 10"/>
          <p:cNvSpPr>
            <a:spLocks noChangeShapeType="1"/>
          </p:cNvSpPr>
          <p:nvPr/>
        </p:nvSpPr>
        <p:spPr bwMode="auto">
          <a:xfrm>
            <a:off x="457200" y="44196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6" name="Rectangle 11"/>
          <p:cNvSpPr>
            <a:spLocks noChangeArrowheads="1"/>
          </p:cNvSpPr>
          <p:nvPr/>
        </p:nvSpPr>
        <p:spPr bwMode="auto">
          <a:xfrm>
            <a:off x="2655888" y="1905000"/>
            <a:ext cx="3135312" cy="3832225"/>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r>
              <a:rPr lang="en-US" sz="900" u="sng"/>
              <a:t>Trade Studies</a:t>
            </a:r>
            <a:r>
              <a:rPr lang="en-US" sz="900" b="0"/>
              <a:t> </a:t>
            </a:r>
          </a:p>
          <a:p>
            <a:r>
              <a:rPr lang="en-US" sz="900" b="0"/>
              <a:t>Other EE teams support including trades (</a:t>
            </a:r>
            <a:r>
              <a:rPr lang="en-US" sz="900" b="0">
                <a:solidFill>
                  <a:srgbClr val="FC3520"/>
                </a:solidFill>
              </a:rPr>
              <a:t>600</a:t>
            </a:r>
            <a:r>
              <a:rPr lang="en-US" sz="900" b="0"/>
              <a:t>)</a:t>
            </a:r>
          </a:p>
          <a:p>
            <a:r>
              <a:rPr lang="en-US" sz="900" b="0"/>
              <a:t>Generate conceptual Box HDD (120)</a:t>
            </a:r>
          </a:p>
          <a:p>
            <a:r>
              <a:rPr lang="en-US" sz="900" b="0"/>
              <a:t>Define Box / CCA Architecture/technical approach (120) </a:t>
            </a:r>
          </a:p>
          <a:p>
            <a:r>
              <a:rPr lang="en-US" sz="900" b="0"/>
              <a:t>•  Platform reuse and development Items </a:t>
            </a:r>
          </a:p>
          <a:p>
            <a:r>
              <a:rPr lang="en-US" sz="900" b="0"/>
              <a:t>•  Partitioning &amp; associated trade studies </a:t>
            </a:r>
          </a:p>
          <a:p>
            <a:r>
              <a:rPr lang="en-US" sz="900" b="0"/>
              <a:t>•  Reliability and safety allocations</a:t>
            </a:r>
          </a:p>
          <a:p>
            <a:r>
              <a:rPr lang="en-US" sz="900" u="sng"/>
              <a:t>Item Definition</a:t>
            </a:r>
            <a:r>
              <a:rPr lang="en-US" sz="900" b="0"/>
              <a:t> </a:t>
            </a:r>
          </a:p>
          <a:p>
            <a:r>
              <a:rPr lang="en-US" sz="900" b="0"/>
              <a:t>Generate preliminary Box block diagrams  (80)</a:t>
            </a:r>
          </a:p>
          <a:p>
            <a:r>
              <a:rPr lang="en-US" sz="900" b="0"/>
              <a:t>Generate Grounding Scheme (40)</a:t>
            </a:r>
          </a:p>
          <a:p>
            <a:r>
              <a:rPr lang="en-US" sz="900" b="0"/>
              <a:t>Define Box Hardware Requirements  </a:t>
            </a:r>
          </a:p>
          <a:p>
            <a:r>
              <a:rPr lang="en-US" sz="900" b="0"/>
              <a:t>   including derived requirements (240)</a:t>
            </a:r>
          </a:p>
          <a:p>
            <a:r>
              <a:rPr lang="en-US" sz="900" b="0"/>
              <a:t>Generate Requirement trace matrix (120)</a:t>
            </a:r>
          </a:p>
          <a:p>
            <a:r>
              <a:rPr lang="en-US" sz="900" b="0"/>
              <a:t>Create Product Structure Diag with PNs (28)</a:t>
            </a:r>
          </a:p>
          <a:p>
            <a:r>
              <a:rPr lang="en-US" sz="900" b="0"/>
              <a:t>CCA Block Diagrams and HRDs (300, </a:t>
            </a:r>
            <a:r>
              <a:rPr lang="en-US" sz="900" b="0">
                <a:solidFill>
                  <a:srgbClr val="FC3520"/>
                </a:solidFill>
              </a:rPr>
              <a:t>300</a:t>
            </a:r>
            <a:r>
              <a:rPr lang="en-US" sz="900" b="0"/>
              <a:t>)</a:t>
            </a:r>
          </a:p>
          <a:p>
            <a:r>
              <a:rPr lang="en-US" sz="900" b="0"/>
              <a:t>Baseline Requirements (16)</a:t>
            </a:r>
          </a:p>
          <a:p>
            <a:r>
              <a:rPr lang="en-US" sz="900" b="0"/>
              <a:t>SRR Preparation (24)</a:t>
            </a:r>
          </a:p>
          <a:p>
            <a:r>
              <a:rPr lang="en-US" sz="900" u="sng"/>
              <a:t>Reviews/Project/Plans</a:t>
            </a:r>
          </a:p>
          <a:p>
            <a:r>
              <a:rPr lang="en-US" sz="900" b="0"/>
              <a:t>Review requirements formally Int/Ext (48)</a:t>
            </a:r>
          </a:p>
          <a:p>
            <a:r>
              <a:rPr lang="en-US" sz="900" b="0"/>
              <a:t>Requirements Peer Reviews (32)</a:t>
            </a:r>
          </a:p>
          <a:p>
            <a:r>
              <a:rPr lang="en-US" sz="900" b="0"/>
              <a:t>EVMS Updates (32)</a:t>
            </a:r>
          </a:p>
          <a:p>
            <a:r>
              <a:rPr lang="en-US" sz="900" b="0"/>
              <a:t>Create control plans - HV, EMC (100)</a:t>
            </a:r>
          </a:p>
          <a:p>
            <a:r>
              <a:rPr lang="en-US" sz="900" b="0"/>
              <a:t>Collaborate Manufacturing Plan development  (16)</a:t>
            </a:r>
          </a:p>
          <a:p>
            <a:endParaRPr lang="en-US" sz="900" b="0"/>
          </a:p>
        </p:txBody>
      </p:sp>
      <p:sp>
        <p:nvSpPr>
          <p:cNvPr id="9227" name="Line 12"/>
          <p:cNvSpPr>
            <a:spLocks noChangeShapeType="1"/>
          </p:cNvSpPr>
          <p:nvPr/>
        </p:nvSpPr>
        <p:spPr bwMode="auto">
          <a:xfrm>
            <a:off x="2209800" y="2438400"/>
            <a:ext cx="4572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8" name="Line 13"/>
          <p:cNvSpPr>
            <a:spLocks noChangeShapeType="1"/>
          </p:cNvSpPr>
          <p:nvPr/>
        </p:nvSpPr>
        <p:spPr bwMode="auto">
          <a:xfrm flipV="1">
            <a:off x="2133600" y="3352800"/>
            <a:ext cx="5334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9" name="Line 16"/>
          <p:cNvSpPr>
            <a:spLocks noChangeShapeType="1"/>
          </p:cNvSpPr>
          <p:nvPr/>
        </p:nvSpPr>
        <p:spPr bwMode="auto">
          <a:xfrm>
            <a:off x="457200" y="24384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0" name="Line 18"/>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1" name="Line 19"/>
          <p:cNvSpPr>
            <a:spLocks noChangeShapeType="1"/>
          </p:cNvSpPr>
          <p:nvPr/>
        </p:nvSpPr>
        <p:spPr bwMode="auto">
          <a:xfrm>
            <a:off x="5791200" y="51816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2" name="Line 20"/>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3" name="Line 21"/>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4" name="Line 22"/>
          <p:cNvSpPr>
            <a:spLocks noChangeShapeType="1"/>
          </p:cNvSpPr>
          <p:nvPr/>
        </p:nvSpPr>
        <p:spPr bwMode="auto">
          <a:xfrm flipH="1">
            <a:off x="8077200" y="3429000"/>
            <a:ext cx="83820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5" name="Text Box 23"/>
          <p:cNvSpPr txBox="1">
            <a:spLocks noChangeArrowheads="1"/>
          </p:cNvSpPr>
          <p:nvPr/>
        </p:nvSpPr>
        <p:spPr bwMode="auto">
          <a:xfrm>
            <a:off x="914400" y="14478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solidFill>
                  <a:srgbClr val="FFFFFF"/>
                </a:solidFill>
              </a:rPr>
              <a:t>Inputs</a:t>
            </a:r>
          </a:p>
        </p:txBody>
      </p:sp>
      <p:sp>
        <p:nvSpPr>
          <p:cNvPr id="9236" name="Text Box 24"/>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solidFill>
                  <a:srgbClr val="FFFFFF"/>
                </a:solidFill>
              </a:rPr>
              <a:t>Tasks / ETC</a:t>
            </a:r>
          </a:p>
        </p:txBody>
      </p:sp>
      <p:sp>
        <p:nvSpPr>
          <p:cNvPr id="9237" name="Text Box 25"/>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solidFill>
                  <a:srgbClr val="FFFFFF"/>
                </a:solidFill>
              </a:rPr>
              <a:t>Deliverables</a:t>
            </a:r>
          </a:p>
        </p:txBody>
      </p:sp>
      <p:sp>
        <p:nvSpPr>
          <p:cNvPr id="9238" name="Text Box 26"/>
          <p:cNvSpPr txBox="1">
            <a:spLocks noChangeArrowheads="1"/>
          </p:cNvSpPr>
          <p:nvPr/>
        </p:nvSpPr>
        <p:spPr bwMode="auto">
          <a:xfrm>
            <a:off x="3086100" y="5853113"/>
            <a:ext cx="2286000" cy="64928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(2216 hrs)</a:t>
            </a:r>
          </a:p>
          <a:p>
            <a:pPr eaLnBrk="1" hangingPunct="1">
              <a:buFontTx/>
              <a:buChar char="-"/>
            </a:pPr>
            <a:r>
              <a:rPr lang="en-US" sz="1200" b="0"/>
              <a:t> Primary: IDVT/Proj (1316) </a:t>
            </a:r>
          </a:p>
          <a:p>
            <a:pPr eaLnBrk="1" hangingPunct="1">
              <a:buFontTx/>
              <a:buChar char="-"/>
            </a:pPr>
            <a:r>
              <a:rPr lang="en-US" sz="1200" b="0">
                <a:solidFill>
                  <a:srgbClr val="FF3300"/>
                </a:solidFill>
              </a:rPr>
              <a:t>Other EE </a:t>
            </a:r>
            <a:r>
              <a:rPr lang="en-US" sz="1200" b="0" i="1">
                <a:solidFill>
                  <a:srgbClr val="FF3300"/>
                </a:solidFill>
              </a:rPr>
              <a:t>teams</a:t>
            </a:r>
            <a:r>
              <a:rPr lang="en-US" sz="1200" b="0">
                <a:solidFill>
                  <a:srgbClr val="FF3300"/>
                </a:solidFill>
              </a:rPr>
              <a:t> (900)</a:t>
            </a:r>
          </a:p>
        </p:txBody>
      </p:sp>
      <p:sp>
        <p:nvSpPr>
          <p:cNvPr id="9239" name="Rectangle 27"/>
          <p:cNvSpPr>
            <a:spLocks noChangeArrowheads="1"/>
          </p:cNvSpPr>
          <p:nvPr/>
        </p:nvSpPr>
        <p:spPr bwMode="auto">
          <a:xfrm>
            <a:off x="1981200" y="304800"/>
            <a:ext cx="5791200" cy="457200"/>
          </a:xfrm>
          <a:prstGeom prst="rect">
            <a:avLst/>
          </a:prstGeom>
          <a:solidFill>
            <a:srgbClr val="9E0000"/>
          </a:solidFill>
          <a:ln w="9525">
            <a:solidFill>
              <a:srgbClr val="000000"/>
            </a:solidFill>
            <a:miter lim="800000"/>
            <a:headEnd/>
            <a:tailEnd/>
          </a:ln>
        </p:spPr>
        <p:txBody>
          <a:bodyPr/>
          <a:lstStyle/>
          <a:p>
            <a:pPr algn="ctr"/>
            <a:r>
              <a:rPr lang="en-US" sz="2000" b="0" dirty="0">
                <a:solidFill>
                  <a:srgbClr val="FFFFFF"/>
                </a:solidFill>
              </a:rPr>
              <a:t>Requirements Definition </a:t>
            </a:r>
            <a:r>
              <a:rPr lang="en-US" sz="2000" b="0" dirty="0" smtClean="0">
                <a:solidFill>
                  <a:srgbClr val="FFFFFF"/>
                </a:solidFill>
              </a:rPr>
              <a:t>– IDVT </a:t>
            </a:r>
            <a:r>
              <a:rPr lang="en-US" sz="1400" b="0" dirty="0" smtClean="0">
                <a:solidFill>
                  <a:schemeClr val="bg1"/>
                </a:solidFill>
              </a:rPr>
              <a:t>WP2</a:t>
            </a:r>
            <a:endParaRPr lang="en-US" sz="2000" b="0" dirty="0">
              <a:solidFill>
                <a:srgbClr val="FFFFFF"/>
              </a:solidFill>
            </a:endParaRPr>
          </a:p>
        </p:txBody>
      </p:sp>
      <p:sp>
        <p:nvSpPr>
          <p:cNvPr id="9240" name="Rectangle 29"/>
          <p:cNvSpPr>
            <a:spLocks noChangeArrowheads="1"/>
          </p:cNvSpPr>
          <p:nvPr/>
        </p:nvSpPr>
        <p:spPr bwMode="auto">
          <a:xfrm>
            <a:off x="5748338" y="2303463"/>
            <a:ext cx="2582862" cy="258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pPr>
            <a:r>
              <a:rPr lang="en-US" sz="900" b="0">
                <a:cs typeface="Times New Roman" pitchFamily="18" charset="0"/>
              </a:rPr>
              <a:t>Box Block Diagram  </a:t>
            </a:r>
          </a:p>
          <a:p>
            <a:pPr lvl="1" eaLnBrk="0" hangingPunct="0"/>
            <a:r>
              <a:rPr lang="en-US" sz="900" b="0">
                <a:cs typeface="Times New Roman" pitchFamily="18" charset="0"/>
              </a:rPr>
              <a:t>project file (part of HRD)</a:t>
            </a:r>
            <a:endParaRPr lang="en-US" sz="900" b="0"/>
          </a:p>
          <a:p>
            <a:pPr eaLnBrk="0" hangingPunct="0">
              <a:buFontTx/>
              <a:buAutoNum type="arabicPeriod"/>
            </a:pPr>
            <a:r>
              <a:rPr lang="en-US" sz="900" b="0">
                <a:cs typeface="Times New Roman" pitchFamily="18" charset="0"/>
              </a:rPr>
              <a:t>Grounding approach </a:t>
            </a:r>
          </a:p>
          <a:p>
            <a:pPr lvl="1" eaLnBrk="0" hangingPunct="0"/>
            <a:r>
              <a:rPr lang="en-US" sz="900" b="0">
                <a:cs typeface="Times New Roman" pitchFamily="18" charset="0"/>
              </a:rPr>
              <a:t>project file (part of HRD)</a:t>
            </a:r>
            <a:endParaRPr lang="en-US" sz="900" b="0"/>
          </a:p>
          <a:p>
            <a:pPr eaLnBrk="0" hangingPunct="0">
              <a:buFontTx/>
              <a:buAutoNum type="arabicPeriod"/>
            </a:pPr>
            <a:r>
              <a:rPr lang="en-US" sz="900" b="0">
                <a:cs typeface="Times New Roman" pitchFamily="18" charset="0"/>
              </a:rPr>
              <a:t>ICD </a:t>
            </a:r>
          </a:p>
          <a:p>
            <a:pPr lvl="1" eaLnBrk="0" hangingPunct="0"/>
            <a:r>
              <a:rPr lang="en-US" sz="900" b="0">
                <a:cs typeface="Times New Roman" pitchFamily="18" charset="0"/>
              </a:rPr>
              <a:t>project file (part of HRD)</a:t>
            </a:r>
            <a:endParaRPr lang="en-US" sz="900" b="0"/>
          </a:p>
          <a:p>
            <a:pPr eaLnBrk="0" hangingPunct="0">
              <a:buFontTx/>
              <a:buAutoNum type="arabicPeriod"/>
            </a:pPr>
            <a:r>
              <a:rPr lang="en-US" sz="900" b="0">
                <a:cs typeface="Times New Roman" pitchFamily="18" charset="0"/>
              </a:rPr>
              <a:t>LRU HRD </a:t>
            </a:r>
          </a:p>
          <a:p>
            <a:pPr lvl="1" eaLnBrk="0" hangingPunct="0"/>
            <a:r>
              <a:rPr lang="en-US" sz="900" b="0">
                <a:cs typeface="Times New Roman" pitchFamily="18" charset="0"/>
              </a:rPr>
              <a:t>(E release) - prelim baseline in Doors </a:t>
            </a:r>
            <a:endParaRPr lang="en-US" sz="900" b="0"/>
          </a:p>
          <a:p>
            <a:pPr eaLnBrk="0" hangingPunct="0">
              <a:buFontTx/>
              <a:buAutoNum type="arabicPeriod"/>
            </a:pPr>
            <a:r>
              <a:rPr lang="en-US" sz="900" b="0">
                <a:cs typeface="Times New Roman" pitchFamily="18" charset="0"/>
              </a:rPr>
              <a:t>CCA HRDs </a:t>
            </a:r>
          </a:p>
          <a:p>
            <a:pPr lvl="1" eaLnBrk="0" hangingPunct="0"/>
            <a:r>
              <a:rPr lang="en-US" sz="900" b="0">
                <a:cs typeface="Times New Roman" pitchFamily="18" charset="0"/>
              </a:rPr>
              <a:t>as required (E release) – in Doors</a:t>
            </a:r>
            <a:endParaRPr lang="en-US" sz="900" b="0"/>
          </a:p>
          <a:p>
            <a:pPr eaLnBrk="0" hangingPunct="0">
              <a:buFontTx/>
              <a:buAutoNum type="arabicPeriod"/>
            </a:pPr>
            <a:r>
              <a:rPr lang="en-US" sz="900" b="0">
                <a:cs typeface="Times New Roman" pitchFamily="18" charset="0"/>
              </a:rPr>
              <a:t>Drawing Tree </a:t>
            </a:r>
          </a:p>
          <a:p>
            <a:pPr lvl="1" eaLnBrk="0" hangingPunct="0"/>
            <a:r>
              <a:rPr lang="en-US" sz="900" b="0">
                <a:cs typeface="Times New Roman" pitchFamily="18" charset="0"/>
              </a:rPr>
              <a:t> MRE document (E release) </a:t>
            </a:r>
            <a:endParaRPr lang="en-US" sz="900" b="0"/>
          </a:p>
          <a:p>
            <a:pPr eaLnBrk="0" hangingPunct="0">
              <a:buFontTx/>
              <a:buAutoNum type="arabicPeriod"/>
            </a:pPr>
            <a:r>
              <a:rPr lang="en-US" sz="900" b="0">
                <a:cs typeface="Times New Roman" pitchFamily="18" charset="0"/>
              </a:rPr>
              <a:t>Checklists / guidelines / templates</a:t>
            </a:r>
          </a:p>
          <a:p>
            <a:pPr lvl="1" eaLnBrk="0" hangingPunct="0"/>
            <a:r>
              <a:rPr lang="en-US" sz="900" b="0">
                <a:cs typeface="Times New Roman" pitchFamily="18" charset="0"/>
              </a:rPr>
              <a:t> distribution</a:t>
            </a:r>
            <a:endParaRPr lang="en-US" sz="900" b="0"/>
          </a:p>
          <a:p>
            <a:pPr eaLnBrk="0" hangingPunct="0">
              <a:buFontTx/>
              <a:buAutoNum type="arabicPeriod"/>
            </a:pPr>
            <a:r>
              <a:rPr lang="en-US" sz="900" b="0">
                <a:cs typeface="Times New Roman" pitchFamily="18" charset="0"/>
              </a:rPr>
              <a:t>DFX goals </a:t>
            </a:r>
          </a:p>
          <a:p>
            <a:pPr lvl="1" eaLnBrk="0" hangingPunct="0"/>
            <a:r>
              <a:rPr lang="en-US" sz="900" b="0">
                <a:cs typeface="Times New Roman" pitchFamily="18" charset="0"/>
              </a:rPr>
              <a:t>project memo</a:t>
            </a:r>
            <a:endParaRPr lang="en-US" sz="900"/>
          </a:p>
          <a:p>
            <a:pPr eaLnBrk="0" hangingPunct="0"/>
            <a:r>
              <a:rPr lang="en-US" sz="900" b="0">
                <a:cs typeface="Times New Roman" pitchFamily="18" charset="0"/>
              </a:rPr>
              <a:t>9. Control Plans – HV, EMC</a:t>
            </a:r>
          </a:p>
          <a:p>
            <a:pPr lvl="1" eaLnBrk="0" hangingPunct="0"/>
            <a:r>
              <a:rPr lang="en-US" sz="900" b="0">
                <a:cs typeface="Times New Roman" pitchFamily="18" charset="0"/>
              </a:rPr>
              <a:t>project memo</a:t>
            </a:r>
          </a:p>
        </p:txBody>
      </p:sp>
      <p:sp>
        <p:nvSpPr>
          <p:cNvPr id="9241" name="Action Button: Back or Previous 24">
            <a:hlinkClick r:id="rId4" action="ppaction://hlinksldjump" highlightClick="1"/>
          </p:cNvPr>
          <p:cNvSpPr>
            <a:spLocks noChangeArrowheads="1"/>
          </p:cNvSpPr>
          <p:nvPr/>
        </p:nvSpPr>
        <p:spPr bwMode="auto">
          <a:xfrm>
            <a:off x="762000" y="5773738"/>
            <a:ext cx="574675" cy="520700"/>
          </a:xfrm>
          <a:prstGeom prst="actionButtonBackPrevious">
            <a:avLst/>
          </a:prstGeom>
          <a:solidFill>
            <a:srgbClr val="9E0000"/>
          </a:solidFill>
          <a:ln w="9525" algn="ctr">
            <a:solidFill>
              <a:schemeClr val="tx1"/>
            </a:solidFill>
            <a:round/>
            <a:headEnd/>
            <a:tailEnd/>
          </a:ln>
        </p:spPr>
        <p:txBody>
          <a:bodyPr/>
          <a:lstStyle/>
          <a:p>
            <a:endParaRPr lang="en-US"/>
          </a:p>
        </p:txBody>
      </p:sp>
      <p:sp>
        <p:nvSpPr>
          <p:cNvPr id="9242" name="TextBox 25"/>
          <p:cNvSpPr txBox="1">
            <a:spLocks noChangeArrowheads="1"/>
          </p:cNvSpPr>
          <p:nvPr/>
        </p:nvSpPr>
        <p:spPr bwMode="auto">
          <a:xfrm>
            <a:off x="381000" y="531336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9243" name="Action Button: Forward or Next 27">
            <a:hlinkClick r:id="rId5" action="ppaction://hlinksldjump" highlightClick="1"/>
          </p:cNvPr>
          <p:cNvSpPr>
            <a:spLocks noChangeArrowheads="1"/>
          </p:cNvSpPr>
          <p:nvPr/>
        </p:nvSpPr>
        <p:spPr bwMode="auto">
          <a:xfrm>
            <a:off x="7747000" y="5751513"/>
            <a:ext cx="508000" cy="566737"/>
          </a:xfrm>
          <a:prstGeom prst="actionButtonForwardNext">
            <a:avLst/>
          </a:prstGeom>
          <a:solidFill>
            <a:srgbClr val="9E0000"/>
          </a:solidFill>
          <a:ln w="9525" algn="ctr">
            <a:solidFill>
              <a:schemeClr val="tx1"/>
            </a:solidFill>
            <a:round/>
            <a:headEnd/>
            <a:tailEnd/>
          </a:ln>
        </p:spPr>
        <p:txBody>
          <a:bodyPr/>
          <a:lstStyle/>
          <a:p>
            <a:endParaRPr lang="en-US"/>
          </a:p>
        </p:txBody>
      </p:sp>
      <p:sp>
        <p:nvSpPr>
          <p:cNvPr id="9244" name="TextBox 28"/>
          <p:cNvSpPr txBox="1">
            <a:spLocks noChangeArrowheads="1"/>
          </p:cNvSpPr>
          <p:nvPr/>
        </p:nvSpPr>
        <p:spPr bwMode="auto">
          <a:xfrm>
            <a:off x="7305675" y="528796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0" name="TextBox 2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2057400" y="381000"/>
            <a:ext cx="548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p:cNvSpPr>
            <a:spLocks noChangeArrowheads="1"/>
          </p:cNvSpPr>
          <p:nvPr/>
        </p:nvSpPr>
        <p:spPr bwMode="auto">
          <a:xfrm>
            <a:off x="6248400" y="1447800"/>
            <a:ext cx="1447800" cy="3810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0244" name="Rectangle 4"/>
          <p:cNvSpPr>
            <a:spLocks noChangeArrowheads="1"/>
          </p:cNvSpPr>
          <p:nvPr/>
        </p:nvSpPr>
        <p:spPr bwMode="auto">
          <a:xfrm>
            <a:off x="3581400" y="1447800"/>
            <a:ext cx="1524000" cy="3810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0245" name="Rectangle 5"/>
          <p:cNvSpPr>
            <a:spLocks noChangeArrowheads="1"/>
          </p:cNvSpPr>
          <p:nvPr/>
        </p:nvSpPr>
        <p:spPr bwMode="auto">
          <a:xfrm>
            <a:off x="762000" y="1524000"/>
            <a:ext cx="1066800" cy="3810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0246" name="Rectangle 6"/>
          <p:cNvSpPr>
            <a:spLocks noGrp="1" noChangeArrowheads="1"/>
          </p:cNvSpPr>
          <p:nvPr>
            <p:ph type="title"/>
          </p:nvPr>
        </p:nvSpPr>
        <p:spPr>
          <a:xfrm>
            <a:off x="1905000" y="304800"/>
            <a:ext cx="5562600" cy="457200"/>
          </a:xfrm>
        </p:spPr>
        <p:txBody>
          <a:bodyPr/>
          <a:lstStyle/>
          <a:p>
            <a:pPr eaLnBrk="1" hangingPunct="1"/>
            <a:r>
              <a:rPr lang="en-US" sz="2000" smtClean="0"/>
              <a:t>Qual Test Work Package</a:t>
            </a:r>
          </a:p>
        </p:txBody>
      </p:sp>
      <p:sp>
        <p:nvSpPr>
          <p:cNvPr id="10247" name="Rectangle 7"/>
          <p:cNvSpPr>
            <a:spLocks noChangeArrowheads="1"/>
          </p:cNvSpPr>
          <p:nvPr/>
        </p:nvSpPr>
        <p:spPr bwMode="auto">
          <a:xfrm>
            <a:off x="2667000" y="2057400"/>
            <a:ext cx="3124200" cy="29718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endParaRPr lang="en-US" sz="900"/>
          </a:p>
          <a:p>
            <a:r>
              <a:rPr lang="en-US" sz="900" u="sng"/>
              <a:t>Preliminary PLD/Firmware definition</a:t>
            </a:r>
          </a:p>
          <a:p>
            <a:r>
              <a:rPr lang="en-US" sz="900" b="0"/>
              <a:t>Identify the FEs / logic to be implemented in PLD (80)</a:t>
            </a:r>
          </a:p>
          <a:p>
            <a:r>
              <a:rPr lang="en-US" sz="900" b="0"/>
              <a:t>Generate PLD high level block diagram (40)</a:t>
            </a:r>
          </a:p>
          <a:p>
            <a:r>
              <a:rPr lang="en-US" sz="900" b="0"/>
              <a:t>Generate IO List (20)</a:t>
            </a:r>
          </a:p>
          <a:p>
            <a:r>
              <a:rPr lang="en-US" sz="900" b="0"/>
              <a:t>Perform high level Timing analysis (80)</a:t>
            </a:r>
          </a:p>
          <a:p>
            <a:r>
              <a:rPr lang="en-US" sz="900" b="0"/>
              <a:t>Update Planning Docs (80)</a:t>
            </a:r>
          </a:p>
          <a:p>
            <a:r>
              <a:rPr lang="en-US" sz="900" b="0"/>
              <a:t>Create FRD0 (120)</a:t>
            </a:r>
          </a:p>
          <a:p>
            <a:endParaRPr lang="en-US" sz="900" b="0"/>
          </a:p>
          <a:p>
            <a:endParaRPr lang="en-US" sz="900" b="0"/>
          </a:p>
          <a:p>
            <a:endParaRPr lang="en-US" sz="900" b="0"/>
          </a:p>
          <a:p>
            <a:endParaRPr lang="en-US" sz="900" b="0"/>
          </a:p>
          <a:p>
            <a:endParaRPr lang="en-US" sz="900" b="0"/>
          </a:p>
          <a:p>
            <a:endParaRPr lang="en-US" sz="900" b="0"/>
          </a:p>
          <a:p>
            <a:endParaRPr lang="en-US" sz="900" b="0"/>
          </a:p>
          <a:p>
            <a:endParaRPr lang="en-US" sz="900" b="0"/>
          </a:p>
          <a:p>
            <a:endParaRPr lang="en-US" sz="900" b="0"/>
          </a:p>
          <a:p>
            <a:endParaRPr lang="en-US" sz="900" b="0"/>
          </a:p>
          <a:p>
            <a:endParaRPr lang="en-US" sz="900" b="0"/>
          </a:p>
          <a:p>
            <a:endParaRPr lang="en-US" sz="900" b="0"/>
          </a:p>
          <a:p>
            <a:endParaRPr lang="en-US" sz="900" b="0"/>
          </a:p>
          <a:p>
            <a:endParaRPr lang="en-US" sz="900" b="0"/>
          </a:p>
          <a:p>
            <a:endParaRPr lang="en-US" sz="900" b="0"/>
          </a:p>
        </p:txBody>
      </p:sp>
      <p:grpSp>
        <p:nvGrpSpPr>
          <p:cNvPr id="10248" name="Group 8"/>
          <p:cNvGrpSpPr>
            <a:grpSpLocks/>
          </p:cNvGrpSpPr>
          <p:nvPr/>
        </p:nvGrpSpPr>
        <p:grpSpPr bwMode="auto">
          <a:xfrm>
            <a:off x="533400" y="2286000"/>
            <a:ext cx="2133600" cy="2438400"/>
            <a:chOff x="336" y="1440"/>
            <a:chExt cx="1344" cy="1488"/>
          </a:xfrm>
        </p:grpSpPr>
        <p:sp>
          <p:nvSpPr>
            <p:cNvPr id="10267" name="Line 9"/>
            <p:cNvSpPr>
              <a:spLocks noChangeShapeType="1"/>
            </p:cNvSpPr>
            <p:nvPr/>
          </p:nvSpPr>
          <p:spPr bwMode="auto">
            <a:xfrm>
              <a:off x="336" y="1440"/>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8" name="Line 10"/>
            <p:cNvSpPr>
              <a:spLocks noChangeShapeType="1"/>
            </p:cNvSpPr>
            <p:nvPr/>
          </p:nvSpPr>
          <p:spPr bwMode="auto">
            <a:xfrm>
              <a:off x="336" y="2928"/>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9" name="Line 11"/>
            <p:cNvSpPr>
              <a:spLocks noChangeShapeType="1"/>
            </p:cNvSpPr>
            <p:nvPr/>
          </p:nvSpPr>
          <p:spPr bwMode="auto">
            <a:xfrm>
              <a:off x="1392" y="1440"/>
              <a:ext cx="288" cy="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0" name="Line 12"/>
            <p:cNvSpPr>
              <a:spLocks noChangeShapeType="1"/>
            </p:cNvSpPr>
            <p:nvPr/>
          </p:nvSpPr>
          <p:spPr bwMode="auto">
            <a:xfrm flipV="1">
              <a:off x="1344" y="2140"/>
              <a:ext cx="336" cy="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1" name="Line 13"/>
            <p:cNvSpPr>
              <a:spLocks noChangeShapeType="1"/>
            </p:cNvSpPr>
            <p:nvPr/>
          </p:nvSpPr>
          <p:spPr bwMode="auto">
            <a:xfrm>
              <a:off x="336" y="1440"/>
              <a:ext cx="0"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249" name="Line 14"/>
          <p:cNvSpPr>
            <a:spLocks noChangeShapeType="1"/>
          </p:cNvSpPr>
          <p:nvPr/>
        </p:nvSpPr>
        <p:spPr bwMode="auto">
          <a:xfrm>
            <a:off x="5791200" y="22860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0" name="Line 15"/>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1" name="Line 16"/>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Line 17"/>
          <p:cNvSpPr>
            <a:spLocks noChangeShapeType="1"/>
          </p:cNvSpPr>
          <p:nvPr/>
        </p:nvSpPr>
        <p:spPr bwMode="auto">
          <a:xfrm>
            <a:off x="8001000" y="2286000"/>
            <a:ext cx="7620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3" name="Line 18"/>
          <p:cNvSpPr>
            <a:spLocks noChangeShapeType="1"/>
          </p:cNvSpPr>
          <p:nvPr/>
        </p:nvSpPr>
        <p:spPr bwMode="auto">
          <a:xfrm flipH="1">
            <a:off x="8077200" y="3429000"/>
            <a:ext cx="6858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4" name="Text Box 19"/>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10255" name="Text Box 20"/>
          <p:cNvSpPr txBox="1">
            <a:spLocks noChangeArrowheads="1"/>
          </p:cNvSpPr>
          <p:nvPr/>
        </p:nvSpPr>
        <p:spPr bwMode="auto">
          <a:xfrm>
            <a:off x="3657600" y="1447800"/>
            <a:ext cx="1441450" cy="3667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10256" name="Text Box 21"/>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10257" name="Text Box 22"/>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(420 hours)</a:t>
            </a:r>
          </a:p>
          <a:p>
            <a:pPr eaLnBrk="1" hangingPunct="1"/>
            <a:r>
              <a:rPr lang="en-US" sz="1200" b="0"/>
              <a:t>DDVT (420)</a:t>
            </a:r>
            <a:endParaRPr lang="en-US" sz="1200" b="0">
              <a:solidFill>
                <a:srgbClr val="009900"/>
              </a:solidFill>
            </a:endParaRPr>
          </a:p>
        </p:txBody>
      </p:sp>
      <p:sp>
        <p:nvSpPr>
          <p:cNvPr id="10258" name="Rectangle 24"/>
          <p:cNvSpPr>
            <a:spLocks noChangeArrowheads="1"/>
          </p:cNvSpPr>
          <p:nvPr/>
        </p:nvSpPr>
        <p:spPr bwMode="auto">
          <a:xfrm>
            <a:off x="533400" y="2438400"/>
            <a:ext cx="213360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900" u="sng"/>
              <a:t>Requirements </a:t>
            </a:r>
          </a:p>
          <a:p>
            <a:r>
              <a:rPr lang="en-US" sz="900" b="0"/>
              <a:t>Board Requirement – HRD</a:t>
            </a:r>
          </a:p>
          <a:p>
            <a:r>
              <a:rPr lang="en-US" sz="900" u="sng"/>
              <a:t>Plans </a:t>
            </a:r>
          </a:p>
          <a:p>
            <a:r>
              <a:rPr lang="en-US" sz="900" b="0"/>
              <a:t>V&amp;V plans</a:t>
            </a:r>
          </a:p>
          <a:p>
            <a:r>
              <a:rPr lang="en-US" sz="900" b="0"/>
              <a:t>PHAC, HVP, HDP, HPAP, HCMP</a:t>
            </a:r>
          </a:p>
          <a:p>
            <a:r>
              <a:rPr lang="en-US" sz="900" u="sng"/>
              <a:t>Guidelines / Standards</a:t>
            </a:r>
          </a:p>
          <a:p>
            <a:r>
              <a:rPr lang="en-US" sz="900" b="0"/>
              <a:t>Requirement &amp; Coding standard Platform Functional Element – </a:t>
            </a:r>
          </a:p>
          <a:p>
            <a:r>
              <a:rPr lang="en-US" sz="900" b="0"/>
              <a:t>VHDL core</a:t>
            </a:r>
          </a:p>
          <a:p>
            <a:endParaRPr lang="en-US" sz="900" b="0"/>
          </a:p>
          <a:p>
            <a:endParaRPr lang="en-US" sz="900" b="0"/>
          </a:p>
          <a:p>
            <a:endParaRPr lang="en-US" sz="900" b="0"/>
          </a:p>
          <a:p>
            <a:endParaRPr lang="en-US" sz="900" b="0"/>
          </a:p>
        </p:txBody>
      </p:sp>
      <p:sp>
        <p:nvSpPr>
          <p:cNvPr id="14355" name="Rectangle 25"/>
          <p:cNvSpPr>
            <a:spLocks noChangeArrowheads="1"/>
          </p:cNvSpPr>
          <p:nvPr/>
        </p:nvSpPr>
        <p:spPr bwMode="auto">
          <a:xfrm>
            <a:off x="5791200" y="2219325"/>
            <a:ext cx="2155825"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defRPr/>
            </a:pPr>
            <a:endParaRPr lang="en-US" sz="900" b="0" dirty="0"/>
          </a:p>
          <a:p>
            <a:pPr marL="342900" indent="-342900">
              <a:defRPr/>
            </a:pPr>
            <a:r>
              <a:rPr lang="en-US" sz="900" b="0" dirty="0"/>
              <a:t>1. PLD block diagram and IO List – project file</a:t>
            </a:r>
          </a:p>
          <a:p>
            <a:pPr marL="342900" indent="-342900">
              <a:defRPr/>
            </a:pPr>
            <a:r>
              <a:rPr lang="en-US" sz="900" b="0" dirty="0"/>
              <a:t>2. SOI 1 - audit results in clear case (as required) </a:t>
            </a:r>
          </a:p>
          <a:p>
            <a:pPr marL="342900" indent="-342900">
              <a:defRPr/>
            </a:pPr>
            <a:r>
              <a:rPr lang="en-US" sz="900" b="0" dirty="0"/>
              <a:t>3. FRD0 (DDVT activity) – E release</a:t>
            </a:r>
          </a:p>
          <a:p>
            <a:pPr marL="342900" indent="-342900">
              <a:defRPr/>
            </a:pPr>
            <a:r>
              <a:rPr lang="en-US" sz="900" b="0" dirty="0"/>
              <a:t>4. </a:t>
            </a:r>
            <a:r>
              <a:rPr lang="en-US" sz="900" b="0" dirty="0" smtClean="0"/>
              <a:t>5</a:t>
            </a:r>
            <a:r>
              <a:rPr lang="en-US" sz="900" b="0" dirty="0"/>
              <a:t>.  Planning Doc’s Released (EO)</a:t>
            </a:r>
          </a:p>
          <a:p>
            <a:pPr marL="342900" indent="-342900">
              <a:defRPr/>
            </a:pPr>
            <a:endParaRPr lang="en-US" sz="900" b="0" dirty="0"/>
          </a:p>
          <a:p>
            <a:pPr marL="342900" indent="-342900">
              <a:defRPr/>
            </a:pPr>
            <a:endParaRPr lang="en-US" sz="900" b="0" dirty="0"/>
          </a:p>
          <a:p>
            <a:pPr marL="342900" indent="-342900">
              <a:defRPr/>
            </a:pPr>
            <a:endParaRPr lang="en-US" sz="900" b="0" dirty="0"/>
          </a:p>
          <a:p>
            <a:pPr marL="342900" indent="-342900">
              <a:defRPr/>
            </a:pPr>
            <a:endParaRPr lang="en-US" sz="900" b="0" dirty="0"/>
          </a:p>
        </p:txBody>
      </p:sp>
      <p:sp>
        <p:nvSpPr>
          <p:cNvPr id="10260" name="Rectangle 4"/>
          <p:cNvSpPr>
            <a:spLocks noChangeArrowheads="1"/>
          </p:cNvSpPr>
          <p:nvPr/>
        </p:nvSpPr>
        <p:spPr bwMode="auto">
          <a:xfrm>
            <a:off x="2057400" y="381000"/>
            <a:ext cx="57912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0261" name="Rectangle 8"/>
          <p:cNvSpPr>
            <a:spLocks noChangeArrowheads="1"/>
          </p:cNvSpPr>
          <p:nvPr/>
        </p:nvSpPr>
        <p:spPr bwMode="auto">
          <a:xfrm>
            <a:off x="1905000" y="3048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000" b="0">
                <a:solidFill>
                  <a:schemeClr val="tx2"/>
                </a:solidFill>
              </a:rPr>
              <a:t>Requirement Development Work package</a:t>
            </a:r>
          </a:p>
        </p:txBody>
      </p:sp>
      <p:sp>
        <p:nvSpPr>
          <p:cNvPr id="10262" name="Rectangle 27"/>
          <p:cNvSpPr>
            <a:spLocks noChangeArrowheads="1"/>
          </p:cNvSpPr>
          <p:nvPr/>
        </p:nvSpPr>
        <p:spPr bwMode="auto">
          <a:xfrm>
            <a:off x="1981200" y="304800"/>
            <a:ext cx="5791200" cy="457200"/>
          </a:xfrm>
          <a:prstGeom prst="rect">
            <a:avLst/>
          </a:prstGeom>
          <a:solidFill>
            <a:srgbClr val="FFFF00"/>
          </a:solidFill>
          <a:ln w="9525">
            <a:solidFill>
              <a:srgbClr val="000000"/>
            </a:solidFill>
            <a:miter lim="800000"/>
            <a:headEnd/>
            <a:tailEnd/>
          </a:ln>
        </p:spPr>
        <p:txBody>
          <a:bodyPr/>
          <a:lstStyle/>
          <a:p>
            <a:pPr algn="ctr"/>
            <a:r>
              <a:rPr lang="en-US" sz="2000" b="0" dirty="0">
                <a:solidFill>
                  <a:schemeClr val="tx2"/>
                </a:solidFill>
              </a:rPr>
              <a:t>Requirements Definition – </a:t>
            </a:r>
            <a:r>
              <a:rPr lang="en-US" sz="2000" b="0" dirty="0" err="1">
                <a:solidFill>
                  <a:schemeClr val="tx2"/>
                </a:solidFill>
              </a:rPr>
              <a:t>VnV</a:t>
            </a:r>
            <a:r>
              <a:rPr lang="en-US" sz="2000" b="0" dirty="0">
                <a:solidFill>
                  <a:schemeClr val="tx2"/>
                </a:solidFill>
              </a:rPr>
              <a:t> (DDVT</a:t>
            </a:r>
            <a:r>
              <a:rPr lang="en-US" sz="2000" b="0" dirty="0" smtClean="0">
                <a:solidFill>
                  <a:schemeClr val="tx2"/>
                </a:solidFill>
              </a:rPr>
              <a:t>) </a:t>
            </a:r>
            <a:r>
              <a:rPr lang="en-US" sz="1400" b="0" dirty="0" smtClean="0">
                <a:solidFill>
                  <a:schemeClr val="tx2"/>
                </a:solidFill>
              </a:rPr>
              <a:t>WP3 </a:t>
            </a:r>
            <a:endParaRPr lang="en-US" sz="2000" b="0" dirty="0">
              <a:solidFill>
                <a:schemeClr val="tx2"/>
              </a:solidFill>
            </a:endParaRPr>
          </a:p>
        </p:txBody>
      </p:sp>
      <p:sp>
        <p:nvSpPr>
          <p:cNvPr id="10263" name="Action Button: Back or Previous 27">
            <a:hlinkClick r:id="rId4" action="ppaction://hlinksldjump" highlightClick="1"/>
          </p:cNvPr>
          <p:cNvSpPr>
            <a:spLocks noChangeArrowheads="1"/>
          </p:cNvSpPr>
          <p:nvPr/>
        </p:nvSpPr>
        <p:spPr bwMode="auto">
          <a:xfrm>
            <a:off x="762000" y="5737225"/>
            <a:ext cx="574675" cy="520700"/>
          </a:xfrm>
          <a:prstGeom prst="actionButtonBackPrevious">
            <a:avLst/>
          </a:prstGeom>
          <a:solidFill>
            <a:srgbClr val="FFFF00"/>
          </a:solidFill>
          <a:ln w="9525" algn="ctr">
            <a:solidFill>
              <a:schemeClr val="tx1"/>
            </a:solidFill>
            <a:round/>
            <a:headEnd/>
            <a:tailEnd/>
          </a:ln>
        </p:spPr>
        <p:txBody>
          <a:bodyPr/>
          <a:lstStyle/>
          <a:p>
            <a:endParaRPr lang="en-US"/>
          </a:p>
        </p:txBody>
      </p:sp>
      <p:sp>
        <p:nvSpPr>
          <p:cNvPr id="10264" name="TextBox 28"/>
          <p:cNvSpPr txBox="1">
            <a:spLocks noChangeArrowheads="1"/>
          </p:cNvSpPr>
          <p:nvPr/>
        </p:nvSpPr>
        <p:spPr bwMode="auto">
          <a:xfrm>
            <a:off x="357188" y="527526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10265" name="Action Button: Forward or Next 29">
            <a:hlinkClick r:id="rId5" action="ppaction://hlinksldjump" highlightClick="1"/>
          </p:cNvPr>
          <p:cNvSpPr>
            <a:spLocks noChangeArrowheads="1"/>
          </p:cNvSpPr>
          <p:nvPr/>
        </p:nvSpPr>
        <p:spPr bwMode="auto">
          <a:xfrm>
            <a:off x="7689850" y="5691188"/>
            <a:ext cx="509588" cy="566737"/>
          </a:xfrm>
          <a:prstGeom prst="actionButtonForwardNext">
            <a:avLst/>
          </a:prstGeom>
          <a:solidFill>
            <a:srgbClr val="FFFF00"/>
          </a:solidFill>
          <a:ln w="9525" algn="ctr">
            <a:solidFill>
              <a:schemeClr val="tx1"/>
            </a:solidFill>
            <a:round/>
            <a:headEnd/>
            <a:tailEnd/>
          </a:ln>
        </p:spPr>
        <p:txBody>
          <a:bodyPr/>
          <a:lstStyle/>
          <a:p>
            <a:endParaRPr lang="en-US"/>
          </a:p>
        </p:txBody>
      </p:sp>
      <p:sp>
        <p:nvSpPr>
          <p:cNvPr id="10266" name="TextBox 30"/>
          <p:cNvSpPr txBox="1">
            <a:spLocks noChangeArrowheads="1"/>
          </p:cNvSpPr>
          <p:nvPr/>
        </p:nvSpPr>
        <p:spPr bwMode="auto">
          <a:xfrm>
            <a:off x="7248525" y="521335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3" name="TextBox 3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Phase 2 Exit Criteria</a:t>
            </a:r>
          </a:p>
        </p:txBody>
      </p:sp>
      <p:sp>
        <p:nvSpPr>
          <p:cNvPr id="11267" name="Action Button: Back or Previous 27">
            <a:hlinkClick r:id="rId2" action="ppaction://hlinksldjump" highlightClick="1"/>
          </p:cNvPr>
          <p:cNvSpPr>
            <a:spLocks noChangeArrowheads="1"/>
          </p:cNvSpPr>
          <p:nvPr/>
        </p:nvSpPr>
        <p:spPr bwMode="auto">
          <a:xfrm>
            <a:off x="628650" y="6189663"/>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11268" name="TextBox 28"/>
          <p:cNvSpPr txBox="1">
            <a:spLocks noChangeArrowheads="1"/>
          </p:cNvSpPr>
          <p:nvPr/>
        </p:nvSpPr>
        <p:spPr bwMode="auto">
          <a:xfrm>
            <a:off x="1203325" y="621982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11269" name="Action Button: Forward or Next 29">
            <a:hlinkClick r:id="rId4" action="ppaction://hlinksldjump" highlightClick="1"/>
          </p:cNvPr>
          <p:cNvSpPr>
            <a:spLocks noChangeArrowheads="1"/>
          </p:cNvSpPr>
          <p:nvPr/>
        </p:nvSpPr>
        <p:spPr bwMode="auto">
          <a:xfrm>
            <a:off x="7556500" y="6143625"/>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11270" name="TextBox 30"/>
          <p:cNvSpPr txBox="1">
            <a:spLocks noChangeArrowheads="1"/>
          </p:cNvSpPr>
          <p:nvPr/>
        </p:nvSpPr>
        <p:spPr bwMode="auto">
          <a:xfrm>
            <a:off x="6111875" y="618966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11271" name="Content Placeholder 3"/>
          <p:cNvSpPr>
            <a:spLocks noGrp="1"/>
          </p:cNvSpPr>
          <p:nvPr>
            <p:ph idx="1"/>
          </p:nvPr>
        </p:nvSpPr>
        <p:spPr>
          <a:xfrm>
            <a:off x="466725" y="1428750"/>
            <a:ext cx="8229600" cy="4714875"/>
          </a:xfrm>
        </p:spPr>
        <p:txBody>
          <a:bodyPr/>
          <a:lstStyle/>
          <a:p>
            <a:pPr marL="0" indent="0">
              <a:buFontTx/>
              <a:buNone/>
            </a:pPr>
            <a:r>
              <a:rPr lang="en-US" sz="1800" b="1" smtClean="0"/>
              <a:t>Phase 2 – Requirements Definition</a:t>
            </a:r>
            <a:endParaRPr lang="en-US" sz="1800" smtClean="0"/>
          </a:p>
          <a:p>
            <a:pPr marL="0" indent="0">
              <a:buFontTx/>
              <a:buNone/>
            </a:pPr>
            <a:r>
              <a:rPr lang="en-US" sz="1800" smtClean="0"/>
              <a:t>☐Complete, ☐N/A:	Box Block Diagram, project file (part of HRD)</a:t>
            </a:r>
          </a:p>
          <a:p>
            <a:pPr marL="0" indent="0">
              <a:buFontTx/>
              <a:buNone/>
            </a:pPr>
            <a:r>
              <a:rPr lang="en-US" sz="1800" smtClean="0"/>
              <a:t>☐Complete, ☐N/A:	Grounding approach project file (part of HRD)</a:t>
            </a:r>
          </a:p>
          <a:p>
            <a:pPr marL="0" indent="0">
              <a:buFontTx/>
              <a:buNone/>
            </a:pPr>
            <a:r>
              <a:rPr lang="en-US" sz="1800" smtClean="0"/>
              <a:t>☐Complete, ☐N/A:	ICD project file (part of HRD)</a:t>
            </a:r>
          </a:p>
          <a:p>
            <a:pPr marL="0" indent="0">
              <a:buFontTx/>
              <a:buNone/>
            </a:pPr>
            <a:r>
              <a:rPr lang="en-US" sz="1800" smtClean="0"/>
              <a:t>☐Complete, ☐N/A:	LRU HRD (E release) - prelim baseline in Doors </a:t>
            </a:r>
          </a:p>
          <a:p>
            <a:pPr marL="0" indent="0">
              <a:buFontTx/>
              <a:buNone/>
            </a:pPr>
            <a:r>
              <a:rPr lang="en-US" sz="1800" smtClean="0"/>
              <a:t>☐Complete, ☐N/A:	CCA HRDs as required (E release) – in Doors</a:t>
            </a:r>
          </a:p>
          <a:p>
            <a:pPr marL="0" indent="0">
              <a:buFontTx/>
              <a:buNone/>
            </a:pPr>
            <a:r>
              <a:rPr lang="en-US" sz="1800" smtClean="0"/>
              <a:t>☐Complete, ☐N/A:	Drawing Tree MRE document (E release) </a:t>
            </a:r>
          </a:p>
          <a:p>
            <a:pPr marL="0" indent="0">
              <a:buFontTx/>
              <a:buNone/>
            </a:pPr>
            <a:r>
              <a:rPr lang="en-US" sz="1800" smtClean="0"/>
              <a:t>☐Complete, ☐N/A:	Checklists / guidelines / templates distribution</a:t>
            </a:r>
          </a:p>
          <a:p>
            <a:pPr marL="0" indent="0">
              <a:buFontTx/>
              <a:buNone/>
            </a:pPr>
            <a:r>
              <a:rPr lang="en-US" sz="1800" smtClean="0"/>
              <a:t>☐Complete, ☐N/A:	DFX goals project memo</a:t>
            </a:r>
          </a:p>
          <a:p>
            <a:pPr marL="0" indent="0">
              <a:buFontTx/>
              <a:buNone/>
            </a:pPr>
            <a:r>
              <a:rPr lang="en-US" sz="1800" smtClean="0"/>
              <a:t>☐Complete, ☐N/A:	PLD block diagram and IO List – project file</a:t>
            </a:r>
          </a:p>
          <a:p>
            <a:pPr marL="0" indent="0">
              <a:buFontTx/>
              <a:buNone/>
            </a:pPr>
            <a:r>
              <a:rPr lang="en-US" sz="1800" smtClean="0"/>
              <a:t>☐Complete, ☐N/A:	SOI 1 - audit results in clear case (as required) </a:t>
            </a:r>
          </a:p>
          <a:p>
            <a:pPr marL="0" indent="0">
              <a:buFontTx/>
              <a:buNone/>
            </a:pPr>
            <a:r>
              <a:rPr lang="en-US" sz="1800" smtClean="0"/>
              <a:t>☐Complete, ☐N/A:	All Planning Doc’s EO Released</a:t>
            </a:r>
          </a:p>
          <a:p>
            <a:pPr marL="0" indent="0">
              <a:buFontTx/>
              <a:buNone/>
            </a:pPr>
            <a:r>
              <a:rPr lang="en-US" sz="1800" smtClean="0"/>
              <a:t>☐Complete, ☐N/A:	FRD0 (DDVT activity) – E release</a:t>
            </a:r>
          </a:p>
          <a:p>
            <a:pPr marL="0" indent="0">
              <a:buFontTx/>
              <a:buNone/>
            </a:pPr>
            <a:r>
              <a:rPr lang="en-US" sz="1800" smtClean="0"/>
              <a:t>☐Complete, ☐N/A:	Control Plans (HV, EMC) - project memo</a:t>
            </a:r>
          </a:p>
          <a:p>
            <a:pPr marL="0" indent="0">
              <a:buFontTx/>
              <a:buNone/>
            </a:pPr>
            <a:endParaRPr lang="en-US" sz="1800" smtClean="0"/>
          </a:p>
          <a:p>
            <a:pPr marL="0" indent="0">
              <a:buFontTx/>
              <a:buNone/>
            </a:pPr>
            <a:endParaRPr lang="en-US" sz="100" smtClean="0"/>
          </a:p>
        </p:txBody>
      </p:sp>
      <p:sp>
        <p:nvSpPr>
          <p:cNvPr id="9" name="TextBox 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blipFill dpi="0" rotWithShape="1">
            <a:blip r:embed="rId3"/>
            <a:srcRect/>
            <a:tile tx="0" ty="0" sx="100000" sy="100000" flip="none" algn="tl"/>
          </a:blipFill>
        </p:spPr>
        <p:txBody>
          <a:bodyPr/>
          <a:lstStyle/>
          <a:p>
            <a:pPr eaLnBrk="1" hangingPunct="1"/>
            <a:r>
              <a:rPr lang="en-US" sz="3600" smtClean="0">
                <a:solidFill>
                  <a:schemeClr val="tx1"/>
                </a:solidFill>
              </a:rPr>
              <a:t>PH 3 – Preliminary Design</a:t>
            </a:r>
            <a:br>
              <a:rPr lang="en-US" sz="3600" smtClean="0">
                <a:solidFill>
                  <a:schemeClr val="tx1"/>
                </a:solidFill>
              </a:rPr>
            </a:br>
            <a:r>
              <a:rPr lang="en-US" sz="3600" smtClean="0">
                <a:solidFill>
                  <a:schemeClr val="tx1"/>
                </a:solidFill>
              </a:rPr>
              <a:t>Work Packages</a:t>
            </a:r>
            <a:endParaRPr lang="en-US" sz="2000" smtClean="0">
              <a:solidFill>
                <a:schemeClr val="tx1"/>
              </a:solidFill>
            </a:endParaRPr>
          </a:p>
        </p:txBody>
      </p:sp>
      <p:sp>
        <p:nvSpPr>
          <p:cNvPr id="12291"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12292"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12293"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12294"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ChangeArrowheads="1"/>
          </p:cNvSpPr>
          <p:nvPr/>
        </p:nvSpPr>
        <p:spPr bwMode="auto">
          <a:xfrm>
            <a:off x="6248400" y="1447800"/>
            <a:ext cx="1447800" cy="3810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3315" name="Rectangle 4"/>
          <p:cNvSpPr>
            <a:spLocks noChangeArrowheads="1"/>
          </p:cNvSpPr>
          <p:nvPr/>
        </p:nvSpPr>
        <p:spPr bwMode="auto">
          <a:xfrm>
            <a:off x="3581400" y="1447800"/>
            <a:ext cx="15240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13316" name="Rectangle 5"/>
          <p:cNvSpPr>
            <a:spLocks noChangeArrowheads="1"/>
          </p:cNvSpPr>
          <p:nvPr/>
        </p:nvSpPr>
        <p:spPr bwMode="auto">
          <a:xfrm>
            <a:off x="762000" y="1524000"/>
            <a:ext cx="10668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13317" name="Rectangle 7"/>
          <p:cNvSpPr>
            <a:spLocks noChangeArrowheads="1"/>
          </p:cNvSpPr>
          <p:nvPr/>
        </p:nvSpPr>
        <p:spPr bwMode="auto">
          <a:xfrm>
            <a:off x="2667000" y="1993900"/>
            <a:ext cx="3352800" cy="3275013"/>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r>
              <a:rPr lang="en-US" sz="900" u="sng"/>
              <a:t>Coordinate:</a:t>
            </a:r>
            <a:r>
              <a:rPr lang="en-US" sz="900" b="0"/>
              <a:t> </a:t>
            </a:r>
          </a:p>
          <a:p>
            <a:r>
              <a:rPr lang="en-US" sz="900" b="0"/>
              <a:t>  Box Block diagram, area,  power estimates (60) </a:t>
            </a:r>
          </a:p>
          <a:p>
            <a:r>
              <a:rPr lang="en-US" sz="900" b="0"/>
              <a:t>  Source Control Drawings for Sensors, etc (120)</a:t>
            </a:r>
          </a:p>
          <a:p>
            <a:r>
              <a:rPr lang="en-US" sz="900" b="0"/>
              <a:t>  DFMAT, DTC and Obsolescence report (60)</a:t>
            </a:r>
          </a:p>
          <a:p>
            <a:r>
              <a:rPr lang="en-US" sz="900" b="0"/>
              <a:t>  Preliminary Box layout - fit, thermal (60)</a:t>
            </a:r>
          </a:p>
          <a:p>
            <a:r>
              <a:rPr lang="en-US" sz="900" b="0"/>
              <a:t>  Prototype / Risk mitigation testing (80)</a:t>
            </a:r>
          </a:p>
          <a:p>
            <a:r>
              <a:rPr lang="en-US" sz="900" b="0"/>
              <a:t>  Preparation of Data Items (80)</a:t>
            </a:r>
          </a:p>
          <a:p>
            <a:r>
              <a:rPr lang="en-US" sz="900" b="0"/>
              <a:t>  Box Reliability / FMEA analysis  (40)</a:t>
            </a:r>
          </a:p>
          <a:p>
            <a:r>
              <a:rPr lang="en-US" sz="900" b="0"/>
              <a:t>  Auditing of guidelines / checklist (40)</a:t>
            </a:r>
          </a:p>
          <a:p>
            <a:r>
              <a:rPr lang="en-US" sz="900" b="0"/>
              <a:t>  Box PDR package (120)</a:t>
            </a:r>
          </a:p>
          <a:p>
            <a:r>
              <a:rPr lang="en-US" sz="900" b="0"/>
              <a:t>  Box BOM creation (40)</a:t>
            </a:r>
          </a:p>
          <a:p>
            <a:r>
              <a:rPr lang="en-US" sz="900" b="0"/>
              <a:t>  Peer Review with EMC and Subject MEs (40)</a:t>
            </a:r>
          </a:p>
          <a:p>
            <a:r>
              <a:rPr lang="en-US" sz="900" b="0"/>
              <a:t>  Box Design trades (80)</a:t>
            </a:r>
          </a:p>
          <a:p>
            <a:r>
              <a:rPr lang="en-US" sz="900" b="0"/>
              <a:t>  </a:t>
            </a:r>
          </a:p>
          <a:p>
            <a:r>
              <a:rPr lang="en-US" sz="900" b="0"/>
              <a:t>Lead project activities (120)</a:t>
            </a:r>
          </a:p>
          <a:p>
            <a:r>
              <a:rPr lang="en-US" sz="900" b="0"/>
              <a:t>Develop Box Verification Matrix  (40)</a:t>
            </a:r>
          </a:p>
          <a:p>
            <a:r>
              <a:rPr lang="en-US" sz="900" b="0"/>
              <a:t>Update Box HRD (60)</a:t>
            </a:r>
          </a:p>
          <a:p>
            <a:r>
              <a:rPr lang="en-US" sz="900" b="0"/>
              <a:t>Dev test plan (60)</a:t>
            </a:r>
          </a:p>
          <a:p>
            <a:r>
              <a:rPr lang="en-US" sz="900" b="0"/>
              <a:t>Generate Box Test equipment requirements (40)</a:t>
            </a:r>
          </a:p>
          <a:p>
            <a:r>
              <a:rPr lang="en-US" sz="900" b="0"/>
              <a:t>Support System PDR and Box PDR (40)</a:t>
            </a:r>
          </a:p>
          <a:p>
            <a:endParaRPr lang="en-US" sz="900" b="0"/>
          </a:p>
        </p:txBody>
      </p:sp>
      <p:grpSp>
        <p:nvGrpSpPr>
          <p:cNvPr id="13318" name="Group 8"/>
          <p:cNvGrpSpPr>
            <a:grpSpLocks/>
          </p:cNvGrpSpPr>
          <p:nvPr/>
        </p:nvGrpSpPr>
        <p:grpSpPr bwMode="auto">
          <a:xfrm>
            <a:off x="381000" y="2209800"/>
            <a:ext cx="2286000" cy="2916238"/>
            <a:chOff x="336" y="1440"/>
            <a:chExt cx="1344" cy="1488"/>
          </a:xfrm>
        </p:grpSpPr>
        <p:sp>
          <p:nvSpPr>
            <p:cNvPr id="13339" name="Line 9"/>
            <p:cNvSpPr>
              <a:spLocks noChangeShapeType="1"/>
            </p:cNvSpPr>
            <p:nvPr/>
          </p:nvSpPr>
          <p:spPr bwMode="auto">
            <a:xfrm>
              <a:off x="336" y="1440"/>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0" name="Line 10"/>
            <p:cNvSpPr>
              <a:spLocks noChangeShapeType="1"/>
            </p:cNvSpPr>
            <p:nvPr/>
          </p:nvSpPr>
          <p:spPr bwMode="auto">
            <a:xfrm>
              <a:off x="336" y="2928"/>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1" name="Line 11"/>
            <p:cNvSpPr>
              <a:spLocks noChangeShapeType="1"/>
            </p:cNvSpPr>
            <p:nvPr/>
          </p:nvSpPr>
          <p:spPr bwMode="auto">
            <a:xfrm>
              <a:off x="1392" y="1440"/>
              <a:ext cx="288" cy="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2" name="Line 12"/>
            <p:cNvSpPr>
              <a:spLocks noChangeShapeType="1"/>
            </p:cNvSpPr>
            <p:nvPr/>
          </p:nvSpPr>
          <p:spPr bwMode="auto">
            <a:xfrm flipV="1">
              <a:off x="1344" y="2140"/>
              <a:ext cx="336" cy="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3" name="Line 13"/>
            <p:cNvSpPr>
              <a:spLocks noChangeShapeType="1"/>
            </p:cNvSpPr>
            <p:nvPr/>
          </p:nvSpPr>
          <p:spPr bwMode="auto">
            <a:xfrm>
              <a:off x="336" y="1440"/>
              <a:ext cx="0"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319" name="Group 38"/>
          <p:cNvGrpSpPr>
            <a:grpSpLocks/>
          </p:cNvGrpSpPr>
          <p:nvPr/>
        </p:nvGrpSpPr>
        <p:grpSpPr bwMode="auto">
          <a:xfrm>
            <a:off x="6019800" y="2209800"/>
            <a:ext cx="2971800" cy="2743200"/>
            <a:chOff x="3648" y="1440"/>
            <a:chExt cx="1872" cy="1536"/>
          </a:xfrm>
        </p:grpSpPr>
        <p:sp>
          <p:nvSpPr>
            <p:cNvPr id="13335" name="Line 14"/>
            <p:cNvSpPr>
              <a:spLocks noChangeShapeType="1"/>
            </p:cNvSpPr>
            <p:nvPr/>
          </p:nvSpPr>
          <p:spPr bwMode="auto">
            <a:xfrm>
              <a:off x="3648" y="1440"/>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6" name="Line 15"/>
            <p:cNvSpPr>
              <a:spLocks noChangeShapeType="1"/>
            </p:cNvSpPr>
            <p:nvPr/>
          </p:nvSpPr>
          <p:spPr bwMode="auto">
            <a:xfrm>
              <a:off x="3648" y="2976"/>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7" name="Line 17"/>
            <p:cNvSpPr>
              <a:spLocks noChangeShapeType="1"/>
            </p:cNvSpPr>
            <p:nvPr/>
          </p:nvSpPr>
          <p:spPr bwMode="auto">
            <a:xfrm>
              <a:off x="5040" y="1440"/>
              <a:ext cx="48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8" name="Line 18"/>
            <p:cNvSpPr>
              <a:spLocks noChangeShapeType="1"/>
            </p:cNvSpPr>
            <p:nvPr/>
          </p:nvSpPr>
          <p:spPr bwMode="auto">
            <a:xfrm flipH="1">
              <a:off x="5088" y="2160"/>
              <a:ext cx="432"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320" name="Text Box 19"/>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solidFill>
                  <a:srgbClr val="FFFFFF"/>
                </a:solidFill>
              </a:rPr>
              <a:t>Inputs</a:t>
            </a:r>
          </a:p>
        </p:txBody>
      </p:sp>
      <p:sp>
        <p:nvSpPr>
          <p:cNvPr id="13321" name="Text Box 20"/>
          <p:cNvSpPr txBox="1">
            <a:spLocks noChangeArrowheads="1"/>
          </p:cNvSpPr>
          <p:nvPr/>
        </p:nvSpPr>
        <p:spPr bwMode="auto">
          <a:xfrm>
            <a:off x="3657600" y="1447800"/>
            <a:ext cx="1441450" cy="366713"/>
          </a:xfrm>
          <a:prstGeom prst="rect">
            <a:avLst/>
          </a:prstGeom>
          <a:solidFill>
            <a:srgbClr val="9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solidFill>
                  <a:srgbClr val="FFFFFF"/>
                </a:solidFill>
              </a:rPr>
              <a:t>Tasks / ETC</a:t>
            </a:r>
          </a:p>
        </p:txBody>
      </p:sp>
      <p:sp>
        <p:nvSpPr>
          <p:cNvPr id="13322" name="Text Box 21"/>
          <p:cNvSpPr txBox="1">
            <a:spLocks noChangeArrowheads="1"/>
          </p:cNvSpPr>
          <p:nvPr/>
        </p:nvSpPr>
        <p:spPr bwMode="auto">
          <a:xfrm>
            <a:off x="6248400" y="1447800"/>
            <a:ext cx="1441450" cy="366713"/>
          </a:xfrm>
          <a:prstGeom prst="rect">
            <a:avLst/>
          </a:prstGeom>
          <a:solidFill>
            <a:srgbClr val="9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solidFill>
                  <a:srgbClr val="FFFFFF"/>
                </a:solidFill>
              </a:rPr>
              <a:t>Deliverables</a:t>
            </a:r>
          </a:p>
        </p:txBody>
      </p:sp>
      <p:sp>
        <p:nvSpPr>
          <p:cNvPr id="13323" name="Text Box 22"/>
          <p:cNvSpPr txBox="1">
            <a:spLocks noChangeArrowheads="1"/>
          </p:cNvSpPr>
          <p:nvPr/>
        </p:nvSpPr>
        <p:spPr bwMode="auto">
          <a:xfrm>
            <a:off x="3048000" y="5368925"/>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(1180 hours)</a:t>
            </a:r>
          </a:p>
          <a:p>
            <a:pPr eaLnBrk="1" hangingPunct="1">
              <a:buFontTx/>
              <a:buChar char="-"/>
            </a:pPr>
            <a:r>
              <a:rPr lang="en-US" sz="1200" b="0"/>
              <a:t>IDVT (1180) </a:t>
            </a:r>
            <a:r>
              <a:rPr lang="en-US" sz="1200" b="0">
                <a:solidFill>
                  <a:srgbClr val="FF0000"/>
                </a:solidFill>
              </a:rPr>
              <a:t>	</a:t>
            </a:r>
          </a:p>
        </p:txBody>
      </p:sp>
      <p:sp>
        <p:nvSpPr>
          <p:cNvPr id="13324" name="Rectangle 24"/>
          <p:cNvSpPr>
            <a:spLocks noChangeArrowheads="1"/>
          </p:cNvSpPr>
          <p:nvPr/>
        </p:nvSpPr>
        <p:spPr bwMode="auto">
          <a:xfrm>
            <a:off x="304800" y="2163763"/>
            <a:ext cx="266700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900" u="sng"/>
              <a:t>Schedule</a:t>
            </a:r>
          </a:p>
          <a:p>
            <a:r>
              <a:rPr lang="en-US" sz="900" b="0"/>
              <a:t>Program IMS &amp; ETCs</a:t>
            </a:r>
          </a:p>
          <a:p>
            <a:r>
              <a:rPr lang="en-US" sz="900" b="0"/>
              <a:t>Program data Item deliverables</a:t>
            </a:r>
            <a:endParaRPr lang="en-US" sz="900" u="sng"/>
          </a:p>
          <a:p>
            <a:r>
              <a:rPr lang="en-US" sz="900" u="sng"/>
              <a:t>Requirements</a:t>
            </a:r>
          </a:p>
          <a:p>
            <a:r>
              <a:rPr lang="en-US" sz="900" b="0"/>
              <a:t>SRR actions </a:t>
            </a:r>
          </a:p>
          <a:p>
            <a:r>
              <a:rPr lang="en-US" sz="900" b="0"/>
              <a:t>Updated Hardware Allocation</a:t>
            </a:r>
          </a:p>
          <a:p>
            <a:r>
              <a:rPr lang="en-US" sz="900" b="0"/>
              <a:t>Box Requirement – HRD</a:t>
            </a:r>
          </a:p>
          <a:p>
            <a:r>
              <a:rPr lang="en-US" sz="900" b="0"/>
              <a:t>HRD to CCA HRD RQMT Trace</a:t>
            </a:r>
            <a:endParaRPr lang="en-US" sz="900" u="sng"/>
          </a:p>
          <a:p>
            <a:r>
              <a:rPr lang="en-US" sz="900" b="0"/>
              <a:t>Safety Requirements</a:t>
            </a:r>
          </a:p>
          <a:p>
            <a:r>
              <a:rPr lang="en-US" sz="900" b="0"/>
              <a:t>Grounding approach</a:t>
            </a:r>
          </a:p>
          <a:p>
            <a:r>
              <a:rPr lang="en-US" sz="900" u="sng"/>
              <a:t>Plans</a:t>
            </a:r>
          </a:p>
          <a:p>
            <a:r>
              <a:rPr lang="en-US" sz="900" b="0"/>
              <a:t>Manufacturing Plans EMCP1</a:t>
            </a:r>
          </a:p>
          <a:p>
            <a:r>
              <a:rPr lang="en-US" sz="900" b="0"/>
              <a:t>V&amp;V plans ( PHAC, HVP, HDP)</a:t>
            </a:r>
            <a:r>
              <a:rPr lang="en-US" sz="900" u="sng"/>
              <a:t> </a:t>
            </a:r>
          </a:p>
          <a:p>
            <a:r>
              <a:rPr lang="en-US" sz="900" b="0"/>
              <a:t>Risk mitigation plan</a:t>
            </a:r>
          </a:p>
          <a:p>
            <a:r>
              <a:rPr lang="en-US" sz="900" u="sng"/>
              <a:t>DFX</a:t>
            </a:r>
          </a:p>
          <a:p>
            <a:r>
              <a:rPr lang="en-US" sz="900" b="0"/>
              <a:t>DTC targets and DFMAT plans</a:t>
            </a:r>
          </a:p>
          <a:p>
            <a:r>
              <a:rPr lang="en-US" sz="900" u="sng"/>
              <a:t>Guidelines</a:t>
            </a:r>
          </a:p>
          <a:p>
            <a:r>
              <a:rPr lang="en-US" sz="900" b="0"/>
              <a:t>Guidelines / Checklists</a:t>
            </a:r>
          </a:p>
          <a:p>
            <a:r>
              <a:rPr lang="en-US" sz="900" b="0"/>
              <a:t>Platform Functional Elements</a:t>
            </a:r>
            <a:endParaRPr lang="en-US" sz="900" b="0" i="1"/>
          </a:p>
        </p:txBody>
      </p:sp>
      <p:sp>
        <p:nvSpPr>
          <p:cNvPr id="13325" name="Rectangle 27"/>
          <p:cNvSpPr>
            <a:spLocks noChangeArrowheads="1"/>
          </p:cNvSpPr>
          <p:nvPr/>
        </p:nvSpPr>
        <p:spPr bwMode="auto">
          <a:xfrm>
            <a:off x="5992813" y="2497138"/>
            <a:ext cx="2724150" cy="216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pPr>
            <a:r>
              <a:rPr lang="en-US" sz="900" b="0">
                <a:cs typeface="Times New Roman" pitchFamily="18" charset="0"/>
              </a:rPr>
              <a:t>Requirements - Box HRD update as required </a:t>
            </a:r>
          </a:p>
          <a:p>
            <a:pPr lvl="1" eaLnBrk="0" hangingPunct="0"/>
            <a:r>
              <a:rPr lang="en-US" sz="900" b="0">
                <a:cs typeface="Times New Roman" pitchFamily="18" charset="0"/>
              </a:rPr>
              <a:t>(E  release) Doors REV </a:t>
            </a:r>
            <a:endParaRPr lang="en-US" sz="900" b="0"/>
          </a:p>
          <a:p>
            <a:pPr eaLnBrk="0" hangingPunct="0">
              <a:buFontTx/>
              <a:buAutoNum type="arabicPeriod"/>
            </a:pPr>
            <a:r>
              <a:rPr lang="en-US" sz="900" b="0">
                <a:cs typeface="Times New Roman" pitchFamily="18" charset="0"/>
              </a:rPr>
              <a:t>Requirements – Preliminary Compliance Matrix </a:t>
            </a:r>
          </a:p>
          <a:p>
            <a:pPr lvl="1" eaLnBrk="0" hangingPunct="0"/>
            <a:r>
              <a:rPr lang="en-US" sz="900" b="0">
                <a:cs typeface="Times New Roman" pitchFamily="18" charset="0"/>
              </a:rPr>
              <a:t>(with MOC defined) (E release)</a:t>
            </a:r>
            <a:endParaRPr lang="en-US" sz="900" b="0"/>
          </a:p>
          <a:p>
            <a:pPr eaLnBrk="0" hangingPunct="0">
              <a:buFontTx/>
              <a:buAutoNum type="arabicPeriod"/>
            </a:pPr>
            <a:r>
              <a:rPr lang="en-US" sz="900" b="0">
                <a:cs typeface="Times New Roman" pitchFamily="18" charset="0"/>
              </a:rPr>
              <a:t>Requirements - Box level requirements </a:t>
            </a:r>
          </a:p>
          <a:p>
            <a:pPr lvl="1" eaLnBrk="0" hangingPunct="0"/>
            <a:r>
              <a:rPr lang="en-US" sz="900" b="0">
                <a:cs typeface="Times New Roman" pitchFamily="18" charset="0"/>
              </a:rPr>
              <a:t>check list – clear case</a:t>
            </a:r>
            <a:endParaRPr lang="en-US" sz="900" b="0"/>
          </a:p>
          <a:p>
            <a:pPr eaLnBrk="0" hangingPunct="0">
              <a:buFontTx/>
              <a:buAutoNum type="arabicPeriod"/>
            </a:pPr>
            <a:r>
              <a:rPr lang="en-US" sz="900" b="0">
                <a:cs typeface="Times New Roman" pitchFamily="18" charset="0"/>
              </a:rPr>
              <a:t>Trade Study – if needed </a:t>
            </a:r>
          </a:p>
          <a:p>
            <a:pPr lvl="1" eaLnBrk="0" hangingPunct="0"/>
            <a:r>
              <a:rPr lang="en-US" sz="900" b="0">
                <a:cs typeface="Times New Roman" pitchFamily="18" charset="0"/>
              </a:rPr>
              <a:t>project memo</a:t>
            </a:r>
            <a:endParaRPr lang="en-US" sz="900" b="0"/>
          </a:p>
          <a:p>
            <a:pPr eaLnBrk="0" hangingPunct="0">
              <a:buFontTx/>
              <a:buAutoNum type="arabicPeriod"/>
            </a:pPr>
            <a:r>
              <a:rPr lang="en-US" sz="900" b="0">
                <a:cs typeface="Times New Roman" pitchFamily="18" charset="0"/>
              </a:rPr>
              <a:t> Peer Review documentation with SME </a:t>
            </a:r>
          </a:p>
          <a:p>
            <a:pPr lvl="1" eaLnBrk="0" hangingPunct="0"/>
            <a:r>
              <a:rPr lang="en-US" sz="900" b="0">
                <a:cs typeface="Times New Roman" pitchFamily="18" charset="0"/>
              </a:rPr>
              <a:t>project memo</a:t>
            </a:r>
            <a:endParaRPr lang="en-US" sz="900" b="0"/>
          </a:p>
          <a:p>
            <a:pPr eaLnBrk="0" hangingPunct="0">
              <a:buFontTx/>
              <a:buAutoNum type="arabicPeriod"/>
            </a:pPr>
            <a:r>
              <a:rPr lang="en-US" sz="900" b="0">
                <a:cs typeface="Times New Roman" pitchFamily="18" charset="0"/>
              </a:rPr>
              <a:t>Test Equipment req’t document  </a:t>
            </a:r>
          </a:p>
          <a:p>
            <a:pPr lvl="1" eaLnBrk="0" hangingPunct="0"/>
            <a:r>
              <a:rPr lang="en-US" sz="900" b="0">
                <a:cs typeface="Times New Roman" pitchFamily="18" charset="0"/>
              </a:rPr>
              <a:t>project memo</a:t>
            </a:r>
          </a:p>
          <a:p>
            <a:pPr eaLnBrk="0" hangingPunct="0">
              <a:buFontTx/>
              <a:buAutoNum type="arabicPeriod"/>
            </a:pPr>
            <a:r>
              <a:rPr lang="en-US" sz="900" b="0">
                <a:cs typeface="Times New Roman" pitchFamily="18" charset="0"/>
              </a:rPr>
              <a:t>DFMAT review with MFG </a:t>
            </a:r>
          </a:p>
          <a:p>
            <a:pPr lvl="1" eaLnBrk="0" hangingPunct="0"/>
            <a:r>
              <a:rPr lang="en-US" sz="900" b="0">
                <a:cs typeface="Times New Roman" pitchFamily="18" charset="0"/>
              </a:rPr>
              <a:t>project memo</a:t>
            </a:r>
            <a:endParaRPr lang="en-US" sz="900" b="0"/>
          </a:p>
          <a:p>
            <a:pPr eaLnBrk="0" hangingPunct="0">
              <a:buFontTx/>
              <a:buAutoNum type="arabicPeriod"/>
            </a:pPr>
            <a:r>
              <a:rPr lang="en-US" sz="900" b="0">
                <a:cs typeface="Times New Roman" pitchFamily="18" charset="0"/>
              </a:rPr>
              <a:t>PDR review package – as required</a:t>
            </a:r>
            <a:endParaRPr lang="en-US" sz="900" b="0"/>
          </a:p>
        </p:txBody>
      </p:sp>
      <p:sp>
        <p:nvSpPr>
          <p:cNvPr id="13326" name="Rectangle 2"/>
          <p:cNvSpPr>
            <a:spLocks noChangeArrowheads="1"/>
          </p:cNvSpPr>
          <p:nvPr/>
        </p:nvSpPr>
        <p:spPr bwMode="auto">
          <a:xfrm>
            <a:off x="2057400" y="381000"/>
            <a:ext cx="548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7" name="Rectangle 6"/>
          <p:cNvSpPr>
            <a:spLocks noChangeArrowheads="1"/>
          </p:cNvSpPr>
          <p:nvPr/>
        </p:nvSpPr>
        <p:spPr bwMode="auto">
          <a:xfrm>
            <a:off x="1905000" y="3048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000" b="0">
                <a:solidFill>
                  <a:schemeClr val="tx2"/>
                </a:solidFill>
              </a:rPr>
              <a:t>Qual Test Work Package</a:t>
            </a:r>
          </a:p>
        </p:txBody>
      </p:sp>
      <p:sp>
        <p:nvSpPr>
          <p:cNvPr id="13328" name="Rectangle 4"/>
          <p:cNvSpPr>
            <a:spLocks noChangeArrowheads="1"/>
          </p:cNvSpPr>
          <p:nvPr/>
        </p:nvSpPr>
        <p:spPr bwMode="auto">
          <a:xfrm>
            <a:off x="2057400" y="381000"/>
            <a:ext cx="57912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3329" name="Rectangle 8"/>
          <p:cNvSpPr>
            <a:spLocks noChangeArrowheads="1"/>
          </p:cNvSpPr>
          <p:nvPr/>
        </p:nvSpPr>
        <p:spPr bwMode="auto">
          <a:xfrm>
            <a:off x="1905000" y="3048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000" b="0">
                <a:solidFill>
                  <a:schemeClr val="tx2"/>
                </a:solidFill>
              </a:rPr>
              <a:t>Requirement Development Work package</a:t>
            </a:r>
          </a:p>
        </p:txBody>
      </p:sp>
      <p:sp>
        <p:nvSpPr>
          <p:cNvPr id="13330" name="Rectangle 27"/>
          <p:cNvSpPr>
            <a:spLocks noChangeArrowheads="1"/>
          </p:cNvSpPr>
          <p:nvPr/>
        </p:nvSpPr>
        <p:spPr bwMode="auto">
          <a:xfrm>
            <a:off x="1981200" y="304800"/>
            <a:ext cx="5791200" cy="457200"/>
          </a:xfrm>
          <a:prstGeom prst="rect">
            <a:avLst/>
          </a:prstGeom>
          <a:solidFill>
            <a:srgbClr val="9E0000"/>
          </a:solidFill>
          <a:ln w="9525">
            <a:solidFill>
              <a:srgbClr val="000000"/>
            </a:solidFill>
            <a:miter lim="800000"/>
            <a:headEnd/>
            <a:tailEnd/>
          </a:ln>
        </p:spPr>
        <p:txBody>
          <a:bodyPr/>
          <a:lstStyle/>
          <a:p>
            <a:pPr algn="ctr"/>
            <a:r>
              <a:rPr lang="en-US" sz="2000" b="0" dirty="0">
                <a:solidFill>
                  <a:srgbClr val="FFFFFF"/>
                </a:solidFill>
              </a:rPr>
              <a:t>Preliminary Design </a:t>
            </a:r>
            <a:r>
              <a:rPr lang="en-US" sz="2000" b="0" dirty="0" smtClean="0">
                <a:solidFill>
                  <a:srgbClr val="FFFFFF"/>
                </a:solidFill>
              </a:rPr>
              <a:t>– IDVT </a:t>
            </a:r>
            <a:r>
              <a:rPr lang="en-US" sz="1400" b="0" dirty="0" smtClean="0">
                <a:solidFill>
                  <a:srgbClr val="FFFFFF"/>
                </a:solidFill>
              </a:rPr>
              <a:t>WP5</a:t>
            </a:r>
            <a:endParaRPr lang="en-US" sz="2000" b="0" dirty="0">
              <a:solidFill>
                <a:srgbClr val="FFFFFF"/>
              </a:solidFill>
            </a:endParaRPr>
          </a:p>
        </p:txBody>
      </p:sp>
      <p:sp>
        <p:nvSpPr>
          <p:cNvPr id="13331" name="Action Button: Back or Previous 27">
            <a:hlinkClick r:id="rId4" action="ppaction://hlinksldjump" highlightClick="1"/>
          </p:cNvPr>
          <p:cNvSpPr>
            <a:spLocks noChangeArrowheads="1"/>
          </p:cNvSpPr>
          <p:nvPr/>
        </p:nvSpPr>
        <p:spPr bwMode="auto">
          <a:xfrm>
            <a:off x="800100" y="5835650"/>
            <a:ext cx="574675" cy="520700"/>
          </a:xfrm>
          <a:prstGeom prst="actionButtonBackPrevious">
            <a:avLst/>
          </a:prstGeom>
          <a:solidFill>
            <a:srgbClr val="9E0000"/>
          </a:solidFill>
          <a:ln w="9525" algn="ctr">
            <a:solidFill>
              <a:schemeClr val="tx1"/>
            </a:solidFill>
            <a:round/>
            <a:headEnd/>
            <a:tailEnd/>
          </a:ln>
        </p:spPr>
        <p:txBody>
          <a:bodyPr/>
          <a:lstStyle/>
          <a:p>
            <a:endParaRPr lang="en-US"/>
          </a:p>
        </p:txBody>
      </p:sp>
      <p:sp>
        <p:nvSpPr>
          <p:cNvPr id="13332" name="TextBox 28"/>
          <p:cNvSpPr txBox="1">
            <a:spLocks noChangeArrowheads="1"/>
          </p:cNvSpPr>
          <p:nvPr/>
        </p:nvSpPr>
        <p:spPr bwMode="auto">
          <a:xfrm>
            <a:off x="392113" y="536892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13333" name="Action Button: Forward or Next 30">
            <a:hlinkClick r:id="rId5" action="ppaction://hlinksldjump" highlightClick="1"/>
          </p:cNvPr>
          <p:cNvSpPr>
            <a:spLocks noChangeArrowheads="1"/>
          </p:cNvSpPr>
          <p:nvPr/>
        </p:nvSpPr>
        <p:spPr bwMode="auto">
          <a:xfrm>
            <a:off x="7661275" y="5711825"/>
            <a:ext cx="509588" cy="566738"/>
          </a:xfrm>
          <a:prstGeom prst="actionButtonForwardNext">
            <a:avLst/>
          </a:prstGeom>
          <a:solidFill>
            <a:srgbClr val="9E0000"/>
          </a:solidFill>
          <a:ln w="9525" algn="ctr">
            <a:solidFill>
              <a:schemeClr val="tx1"/>
            </a:solidFill>
            <a:round/>
            <a:headEnd/>
            <a:tailEnd/>
          </a:ln>
        </p:spPr>
        <p:txBody>
          <a:bodyPr/>
          <a:lstStyle/>
          <a:p>
            <a:endParaRPr lang="en-US"/>
          </a:p>
        </p:txBody>
      </p:sp>
      <p:sp>
        <p:nvSpPr>
          <p:cNvPr id="13334" name="TextBox 31"/>
          <p:cNvSpPr txBox="1">
            <a:spLocks noChangeArrowheads="1"/>
          </p:cNvSpPr>
          <p:nvPr/>
        </p:nvSpPr>
        <p:spPr bwMode="auto">
          <a:xfrm>
            <a:off x="7219950" y="523398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3" name="TextBox 3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057400" y="381000"/>
            <a:ext cx="54864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4339" name="Rectangle 3"/>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0" name="Rectangle 4"/>
          <p:cNvSpPr>
            <a:spLocks noChangeArrowheads="1"/>
          </p:cNvSpPr>
          <p:nvPr/>
        </p:nvSpPr>
        <p:spPr bwMode="auto">
          <a:xfrm>
            <a:off x="3581400" y="1447800"/>
            <a:ext cx="1524000" cy="3810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4341" name="Rectangle 5"/>
          <p:cNvSpPr>
            <a:spLocks noChangeArrowheads="1"/>
          </p:cNvSpPr>
          <p:nvPr/>
        </p:nvSpPr>
        <p:spPr bwMode="auto">
          <a:xfrm>
            <a:off x="762000" y="1447800"/>
            <a:ext cx="1066800" cy="3810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4342" name="Rectangle 6"/>
          <p:cNvSpPr>
            <a:spLocks noGrp="1" noChangeArrowheads="1"/>
          </p:cNvSpPr>
          <p:nvPr>
            <p:ph type="title"/>
          </p:nvPr>
        </p:nvSpPr>
        <p:spPr>
          <a:xfrm>
            <a:off x="1905000" y="304800"/>
            <a:ext cx="5562600" cy="457200"/>
          </a:xfrm>
        </p:spPr>
        <p:txBody>
          <a:bodyPr/>
          <a:lstStyle/>
          <a:p>
            <a:pPr eaLnBrk="1" hangingPunct="1"/>
            <a:r>
              <a:rPr lang="en-US" sz="2000" smtClean="0"/>
              <a:t>Qual Test Work Package</a:t>
            </a:r>
          </a:p>
        </p:txBody>
      </p:sp>
      <p:sp>
        <p:nvSpPr>
          <p:cNvPr id="14343" name="Rectangle 7"/>
          <p:cNvSpPr>
            <a:spLocks noChangeArrowheads="1"/>
          </p:cNvSpPr>
          <p:nvPr/>
        </p:nvSpPr>
        <p:spPr bwMode="auto">
          <a:xfrm>
            <a:off x="2667000" y="2057400"/>
            <a:ext cx="3124200" cy="28194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r>
              <a:rPr lang="en-US" sz="900" u="sng"/>
              <a:t>Design/Analysis</a:t>
            </a:r>
          </a:p>
          <a:p>
            <a:r>
              <a:rPr lang="en-US" sz="900" b="0"/>
              <a:t>Generate Source Control Drawing as needed (40)</a:t>
            </a:r>
          </a:p>
          <a:p>
            <a:r>
              <a:rPr lang="en-US" sz="900" b="0"/>
              <a:t>Generate Library models (</a:t>
            </a:r>
            <a:r>
              <a:rPr lang="en-US" sz="900" b="0">
                <a:solidFill>
                  <a:schemeClr val="accent2"/>
                </a:solidFill>
              </a:rPr>
              <a:t>60</a:t>
            </a:r>
            <a:r>
              <a:rPr lang="en-US" sz="900" b="0"/>
              <a:t>)</a:t>
            </a:r>
          </a:p>
          <a:p>
            <a:r>
              <a:rPr lang="en-US" sz="900" b="0"/>
              <a:t>Generate Schematics (40, </a:t>
            </a:r>
            <a:r>
              <a:rPr lang="en-US" sz="900" b="0">
                <a:solidFill>
                  <a:srgbClr val="33CC33"/>
                </a:solidFill>
              </a:rPr>
              <a:t>60</a:t>
            </a:r>
            <a:r>
              <a:rPr lang="en-US" sz="900" b="0"/>
              <a:t>)</a:t>
            </a:r>
          </a:p>
          <a:p>
            <a:r>
              <a:rPr lang="en-US" sz="900" b="0"/>
              <a:t>Generate BOM, DTC and Obsolescence report (</a:t>
            </a:r>
            <a:r>
              <a:rPr lang="en-US" sz="900" b="0">
                <a:solidFill>
                  <a:schemeClr val="accent2"/>
                </a:solidFill>
              </a:rPr>
              <a:t>60</a:t>
            </a:r>
            <a:r>
              <a:rPr lang="en-US" sz="900" b="0"/>
              <a:t>)</a:t>
            </a:r>
          </a:p>
          <a:p>
            <a:r>
              <a:rPr lang="en-US" sz="900" b="0"/>
              <a:t>Perform PLD design activity (120)</a:t>
            </a:r>
          </a:p>
          <a:p>
            <a:r>
              <a:rPr lang="en-US" sz="900" b="0"/>
              <a:t>Perform preliminary parts placement (</a:t>
            </a:r>
            <a:r>
              <a:rPr lang="en-US" sz="900" b="0">
                <a:solidFill>
                  <a:srgbClr val="33CC33"/>
                </a:solidFill>
              </a:rPr>
              <a:t>80</a:t>
            </a:r>
            <a:r>
              <a:rPr lang="en-US" sz="900" b="0"/>
              <a:t>)</a:t>
            </a:r>
          </a:p>
          <a:p>
            <a:r>
              <a:rPr lang="en-US" sz="900" b="0"/>
              <a:t>Perform Design Analysis / Sim – Stress, derating (80)</a:t>
            </a:r>
          </a:p>
          <a:p>
            <a:r>
              <a:rPr lang="en-US" sz="900" b="0"/>
              <a:t>Update CCA HRD (80)</a:t>
            </a:r>
          </a:p>
          <a:p>
            <a:r>
              <a:rPr lang="en-US" sz="900" u="sng"/>
              <a:t>Reviews and other support</a:t>
            </a:r>
          </a:p>
          <a:p>
            <a:r>
              <a:rPr lang="en-US" sz="900" b="0"/>
              <a:t>Prototype / Risk mitigation plan and testing (80/</a:t>
            </a:r>
            <a:r>
              <a:rPr lang="en-US" sz="900" b="0">
                <a:solidFill>
                  <a:srgbClr val="FC3520"/>
                </a:solidFill>
              </a:rPr>
              <a:t>80</a:t>
            </a:r>
            <a:r>
              <a:rPr lang="en-US" sz="900" b="0"/>
              <a:t>)</a:t>
            </a:r>
          </a:p>
          <a:p>
            <a:r>
              <a:rPr lang="en-US" sz="900" b="0"/>
              <a:t>Generate DFMAT compliance report (40)</a:t>
            </a:r>
          </a:p>
          <a:p>
            <a:r>
              <a:rPr lang="en-US" sz="900" b="0"/>
              <a:t>Generate CCA Test equipment req’t document (40)</a:t>
            </a:r>
          </a:p>
          <a:p>
            <a:r>
              <a:rPr lang="en-US" sz="900" b="0"/>
              <a:t>Support Reliability / FMEA analysis (20)</a:t>
            </a:r>
          </a:p>
          <a:p>
            <a:r>
              <a:rPr lang="en-US" sz="900" b="0"/>
              <a:t>Capture design data in repository (40)</a:t>
            </a:r>
          </a:p>
          <a:p>
            <a:r>
              <a:rPr lang="en-US" sz="900" b="0"/>
              <a:t>Support Peer Review with EMC and SMEs (40)</a:t>
            </a:r>
          </a:p>
          <a:p>
            <a:r>
              <a:rPr lang="en-US" sz="900" b="0"/>
              <a:t>Prepare PDR package (80)</a:t>
            </a:r>
          </a:p>
          <a:p>
            <a:endParaRPr lang="en-US" sz="900" b="0"/>
          </a:p>
          <a:p>
            <a:endParaRPr lang="en-US" sz="900" b="0"/>
          </a:p>
          <a:p>
            <a:endParaRPr lang="en-US" sz="900" b="0"/>
          </a:p>
        </p:txBody>
      </p:sp>
      <p:sp>
        <p:nvSpPr>
          <p:cNvPr id="14344" name="Line 15"/>
          <p:cNvSpPr>
            <a:spLocks noChangeShapeType="1"/>
          </p:cNvSpPr>
          <p:nvPr/>
        </p:nvSpPr>
        <p:spPr bwMode="auto">
          <a:xfrm>
            <a:off x="5791200" y="2057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5" name="Line 16"/>
          <p:cNvSpPr>
            <a:spLocks noChangeShapeType="1"/>
          </p:cNvSpPr>
          <p:nvPr/>
        </p:nvSpPr>
        <p:spPr bwMode="auto">
          <a:xfrm>
            <a:off x="5791200" y="4876800"/>
            <a:ext cx="2362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6" name="Line 19"/>
          <p:cNvSpPr>
            <a:spLocks noChangeShapeType="1"/>
          </p:cNvSpPr>
          <p:nvPr/>
        </p:nvSpPr>
        <p:spPr bwMode="auto">
          <a:xfrm>
            <a:off x="57912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7" name="Line 20"/>
          <p:cNvSpPr>
            <a:spLocks noChangeShapeType="1"/>
          </p:cNvSpPr>
          <p:nvPr/>
        </p:nvSpPr>
        <p:spPr bwMode="auto">
          <a:xfrm>
            <a:off x="8077200" y="2057400"/>
            <a:ext cx="762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8" name="Line 21"/>
          <p:cNvSpPr>
            <a:spLocks noChangeShapeType="1"/>
          </p:cNvSpPr>
          <p:nvPr/>
        </p:nvSpPr>
        <p:spPr bwMode="auto">
          <a:xfrm flipH="1">
            <a:off x="8153400" y="3276600"/>
            <a:ext cx="6858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9" name="Text Box 22"/>
          <p:cNvSpPr txBox="1">
            <a:spLocks noChangeArrowheads="1"/>
          </p:cNvSpPr>
          <p:nvPr/>
        </p:nvSpPr>
        <p:spPr bwMode="auto">
          <a:xfrm>
            <a:off x="914400" y="14478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14350" name="Text Box 23"/>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14351" name="Text Box 24"/>
          <p:cNvSpPr txBox="1">
            <a:spLocks noChangeArrowheads="1"/>
          </p:cNvSpPr>
          <p:nvPr/>
        </p:nvSpPr>
        <p:spPr bwMode="auto">
          <a:xfrm>
            <a:off x="6248400" y="1447800"/>
            <a:ext cx="1441450" cy="3667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14352" name="Text Box 25"/>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(1040 hours)</a:t>
            </a:r>
          </a:p>
          <a:p>
            <a:pPr eaLnBrk="1" hangingPunct="1"/>
            <a:r>
              <a:rPr lang="en-US" sz="1200" b="0"/>
              <a:t>- DDVT (700 hrs</a:t>
            </a:r>
            <a:r>
              <a:rPr lang="en-US" sz="1200" b="0">
                <a:solidFill>
                  <a:schemeClr val="accent2"/>
                </a:solidFill>
              </a:rPr>
              <a:t>)</a:t>
            </a:r>
          </a:p>
          <a:p>
            <a:pPr eaLnBrk="1" hangingPunct="1"/>
            <a:r>
              <a:rPr lang="en-US" sz="1200" b="0"/>
              <a:t>- </a:t>
            </a:r>
            <a:r>
              <a:rPr lang="en-US" sz="1200" b="0">
                <a:solidFill>
                  <a:srgbClr val="0000FF"/>
                </a:solidFill>
              </a:rPr>
              <a:t>Components (120 hrs )</a:t>
            </a:r>
          </a:p>
          <a:p>
            <a:pPr eaLnBrk="1" hangingPunct="1">
              <a:buFontTx/>
              <a:buChar char="-"/>
            </a:pPr>
            <a:r>
              <a:rPr lang="en-US" sz="1200" b="0">
                <a:solidFill>
                  <a:srgbClr val="009900"/>
                </a:solidFill>
              </a:rPr>
              <a:t> PWB design (140 hrs)</a:t>
            </a:r>
          </a:p>
          <a:p>
            <a:pPr eaLnBrk="1" hangingPunct="1">
              <a:buFontTx/>
              <a:buChar char="-"/>
            </a:pPr>
            <a:r>
              <a:rPr lang="en-US" sz="1200" b="0">
                <a:solidFill>
                  <a:srgbClr val="FC3520"/>
                </a:solidFill>
              </a:rPr>
              <a:t> EE Tech (80 hrs)</a:t>
            </a:r>
          </a:p>
        </p:txBody>
      </p:sp>
      <p:sp>
        <p:nvSpPr>
          <p:cNvPr id="14353" name="Rectangle 26"/>
          <p:cNvSpPr>
            <a:spLocks noChangeArrowheads="1"/>
          </p:cNvSpPr>
          <p:nvPr/>
        </p:nvSpPr>
        <p:spPr bwMode="auto">
          <a:xfrm>
            <a:off x="1981200" y="304800"/>
            <a:ext cx="5486400" cy="457200"/>
          </a:xfrm>
          <a:prstGeom prst="rect">
            <a:avLst/>
          </a:prstGeom>
          <a:solidFill>
            <a:srgbClr val="FFFF00"/>
          </a:solidFill>
          <a:ln w="9525">
            <a:solidFill>
              <a:srgbClr val="000000"/>
            </a:solidFill>
            <a:miter lim="800000"/>
            <a:headEnd/>
            <a:tailEnd/>
          </a:ln>
        </p:spPr>
        <p:txBody>
          <a:bodyPr/>
          <a:lstStyle/>
          <a:p>
            <a:pPr algn="ctr"/>
            <a:r>
              <a:rPr lang="en-US" sz="2000" b="0" dirty="0">
                <a:solidFill>
                  <a:schemeClr val="tx2"/>
                </a:solidFill>
              </a:rPr>
              <a:t>Preliminary Design – </a:t>
            </a:r>
            <a:r>
              <a:rPr lang="en-US" sz="2000" b="0" dirty="0" smtClean="0">
                <a:solidFill>
                  <a:schemeClr val="tx2"/>
                </a:solidFill>
              </a:rPr>
              <a:t>DDVT </a:t>
            </a:r>
            <a:r>
              <a:rPr lang="en-US" sz="1400" b="0" dirty="0" smtClean="0">
                <a:solidFill>
                  <a:schemeClr val="tx2"/>
                </a:solidFill>
              </a:rPr>
              <a:t>WP6</a:t>
            </a:r>
            <a:endParaRPr lang="en-US" sz="2000" b="0" dirty="0">
              <a:solidFill>
                <a:schemeClr val="tx2"/>
              </a:solidFill>
            </a:endParaRPr>
          </a:p>
        </p:txBody>
      </p:sp>
      <p:sp>
        <p:nvSpPr>
          <p:cNvPr id="14354" name="Rectangle 30"/>
          <p:cNvSpPr>
            <a:spLocks noChangeArrowheads="1"/>
          </p:cNvSpPr>
          <p:nvPr/>
        </p:nvSpPr>
        <p:spPr bwMode="auto">
          <a:xfrm>
            <a:off x="5713413" y="2218889"/>
            <a:ext cx="290195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buFontTx/>
              <a:buAutoNum type="arabicPeriod"/>
            </a:pPr>
            <a:r>
              <a:rPr lang="en-US" sz="900" b="0" dirty="0">
                <a:cs typeface="Times New Roman" pitchFamily="18" charset="0"/>
              </a:rPr>
              <a:t>Requirements - CCA HRD update as required 	(E release) Doors REV</a:t>
            </a:r>
            <a:endParaRPr lang="en-US" sz="900" b="0" dirty="0"/>
          </a:p>
          <a:p>
            <a:pPr eaLnBrk="0" hangingPunct="0">
              <a:buFontTx/>
              <a:buAutoNum type="arabicPeriod"/>
            </a:pPr>
            <a:r>
              <a:rPr lang="en-US" sz="900" b="0" dirty="0">
                <a:cs typeface="Times New Roman" pitchFamily="18" charset="0"/>
              </a:rPr>
              <a:t>Requirements – Preliminary Compliance Matrix </a:t>
            </a:r>
          </a:p>
          <a:p>
            <a:pPr lvl="1" eaLnBrk="0" hangingPunct="0"/>
            <a:r>
              <a:rPr lang="en-US" sz="900" b="0" dirty="0">
                <a:cs typeface="Times New Roman" pitchFamily="18" charset="0"/>
              </a:rPr>
              <a:t>(with MOC defined) (E release)</a:t>
            </a:r>
            <a:endParaRPr lang="en-US" sz="900" b="0" dirty="0"/>
          </a:p>
          <a:p>
            <a:pPr eaLnBrk="0" hangingPunct="0">
              <a:buFontTx/>
              <a:buAutoNum type="arabicPeriod"/>
            </a:pPr>
            <a:r>
              <a:rPr lang="en-US" sz="900" b="0" dirty="0">
                <a:cs typeface="Times New Roman" pitchFamily="18" charset="0"/>
              </a:rPr>
              <a:t>Trade Study, if needed – project memo</a:t>
            </a:r>
            <a:endParaRPr lang="en-US" sz="900" b="0" dirty="0"/>
          </a:p>
          <a:p>
            <a:pPr eaLnBrk="0" hangingPunct="0">
              <a:buFontTx/>
              <a:buAutoNum type="arabicPeriod"/>
            </a:pPr>
            <a:r>
              <a:rPr lang="en-US" sz="900" b="0" dirty="0">
                <a:cs typeface="Times New Roman" pitchFamily="18" charset="0"/>
              </a:rPr>
              <a:t>Area, power estimates, if needed – project memo</a:t>
            </a:r>
            <a:endParaRPr lang="en-US" sz="900" b="0" dirty="0"/>
          </a:p>
          <a:p>
            <a:pPr eaLnBrk="0" hangingPunct="0">
              <a:buFontTx/>
              <a:buAutoNum type="arabicPeriod"/>
            </a:pPr>
            <a:r>
              <a:rPr lang="en-US" sz="900" b="0" dirty="0"/>
              <a:t>FRD1 REV update</a:t>
            </a:r>
            <a:endParaRPr lang="en-US" sz="900" b="0" dirty="0">
              <a:cs typeface="Times New Roman" pitchFamily="18" charset="0"/>
            </a:endParaRPr>
          </a:p>
          <a:p>
            <a:pPr eaLnBrk="0" hangingPunct="0">
              <a:buFontTx/>
              <a:buAutoNum type="arabicPeriod"/>
            </a:pPr>
            <a:r>
              <a:rPr lang="en-US" sz="900" b="0" dirty="0">
                <a:cs typeface="Times New Roman" pitchFamily="18" charset="0"/>
              </a:rPr>
              <a:t>Schematic Preliminary </a:t>
            </a:r>
          </a:p>
          <a:p>
            <a:pPr lvl="1" eaLnBrk="0" hangingPunct="0"/>
            <a:r>
              <a:rPr lang="en-US" sz="900" b="0" dirty="0">
                <a:cs typeface="Times New Roman" pitchFamily="18" charset="0"/>
              </a:rPr>
              <a:t>Peer review with SME – project memo</a:t>
            </a:r>
            <a:endParaRPr lang="en-US" sz="900" b="0" dirty="0"/>
          </a:p>
          <a:p>
            <a:pPr eaLnBrk="0" hangingPunct="0">
              <a:buFontTx/>
              <a:buAutoNum type="arabicPeriod"/>
            </a:pPr>
            <a:r>
              <a:rPr lang="en-US" sz="900" b="0" dirty="0">
                <a:cs typeface="Times New Roman" pitchFamily="18" charset="0"/>
              </a:rPr>
              <a:t>Schematic Preliminary </a:t>
            </a:r>
          </a:p>
          <a:p>
            <a:pPr lvl="1" eaLnBrk="0" hangingPunct="0"/>
            <a:r>
              <a:rPr lang="en-US" sz="900" b="0" dirty="0">
                <a:cs typeface="Times New Roman" pitchFamily="18" charset="0"/>
              </a:rPr>
              <a:t>(E release – if needed for prototype) </a:t>
            </a:r>
            <a:endParaRPr lang="en-US" sz="900" b="0" dirty="0"/>
          </a:p>
          <a:p>
            <a:pPr eaLnBrk="0" hangingPunct="0">
              <a:buFontTx/>
              <a:buAutoNum type="arabicPeriod"/>
            </a:pPr>
            <a:r>
              <a:rPr lang="en-US" sz="900" b="0" dirty="0">
                <a:cs typeface="Times New Roman" pitchFamily="18" charset="0"/>
              </a:rPr>
              <a:t>BOM, (E release – if needed for prototype) </a:t>
            </a:r>
            <a:endParaRPr lang="en-US" sz="900" b="0" dirty="0"/>
          </a:p>
          <a:p>
            <a:pPr eaLnBrk="0" hangingPunct="0">
              <a:buFontTx/>
              <a:buAutoNum type="arabicPeriod"/>
            </a:pPr>
            <a:r>
              <a:rPr lang="en-US" sz="900" b="0" dirty="0">
                <a:cs typeface="Times New Roman" pitchFamily="18" charset="0"/>
              </a:rPr>
              <a:t>BOM - DTC compliance &amp; Obsolescence summary </a:t>
            </a:r>
          </a:p>
          <a:p>
            <a:pPr lvl="1" eaLnBrk="0" hangingPunct="0"/>
            <a:r>
              <a:rPr lang="en-US" sz="900" b="0" dirty="0">
                <a:cs typeface="Times New Roman" pitchFamily="18" charset="0"/>
              </a:rPr>
              <a:t>project memo </a:t>
            </a:r>
            <a:endParaRPr lang="en-US" sz="900" b="0" dirty="0"/>
          </a:p>
          <a:p>
            <a:pPr eaLnBrk="0" hangingPunct="0">
              <a:buFontTx/>
              <a:buAutoNum type="arabicPeriod"/>
            </a:pPr>
            <a:r>
              <a:rPr lang="en-US" sz="900" b="0" dirty="0">
                <a:cs typeface="Times New Roman" pitchFamily="18" charset="0"/>
              </a:rPr>
              <a:t>ABOM – long lead items if needed </a:t>
            </a:r>
          </a:p>
          <a:p>
            <a:pPr lvl="1" eaLnBrk="0" hangingPunct="0"/>
            <a:r>
              <a:rPr lang="en-US" sz="900" b="0" dirty="0">
                <a:cs typeface="Times New Roman" pitchFamily="18" charset="0"/>
              </a:rPr>
              <a:t>project memo or spread sheet</a:t>
            </a:r>
            <a:endParaRPr lang="en-US" sz="900" b="0" dirty="0"/>
          </a:p>
          <a:p>
            <a:pPr eaLnBrk="0" hangingPunct="0">
              <a:buFontTx/>
              <a:buAutoNum type="arabicPeriod"/>
            </a:pPr>
            <a:r>
              <a:rPr lang="en-US" sz="900" b="0" dirty="0">
                <a:cs typeface="Times New Roman" pitchFamily="18" charset="0"/>
              </a:rPr>
              <a:t>PDR review package – as </a:t>
            </a:r>
            <a:r>
              <a:rPr lang="en-US" sz="900" b="0" dirty="0" smtClean="0">
                <a:cs typeface="Times New Roman" pitchFamily="18" charset="0"/>
              </a:rPr>
              <a:t>required</a:t>
            </a:r>
          </a:p>
          <a:p>
            <a:pPr eaLnBrk="0" hangingPunct="0">
              <a:buFontTx/>
              <a:buAutoNum type="arabicPeriod"/>
            </a:pPr>
            <a:r>
              <a:rPr lang="en-US" sz="900" b="0" dirty="0" smtClean="0">
                <a:cs typeface="Times New Roman" pitchFamily="18" charset="0"/>
              </a:rPr>
              <a:t>PDR DDVT checklists</a:t>
            </a:r>
            <a:endParaRPr lang="en-US" sz="900" b="0" dirty="0">
              <a:cs typeface="Times New Roman" pitchFamily="18" charset="0"/>
            </a:endParaRPr>
          </a:p>
        </p:txBody>
      </p:sp>
      <p:sp>
        <p:nvSpPr>
          <p:cNvPr id="14355" name="Line 8"/>
          <p:cNvSpPr>
            <a:spLocks noChangeShapeType="1"/>
          </p:cNvSpPr>
          <p:nvPr/>
        </p:nvSpPr>
        <p:spPr bwMode="auto">
          <a:xfrm>
            <a:off x="446088" y="26670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6" name="Line 9"/>
          <p:cNvSpPr>
            <a:spLocks noChangeShapeType="1"/>
          </p:cNvSpPr>
          <p:nvPr/>
        </p:nvSpPr>
        <p:spPr bwMode="auto">
          <a:xfrm>
            <a:off x="446088" y="44958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7" name="Line 10"/>
          <p:cNvSpPr>
            <a:spLocks noChangeShapeType="1"/>
          </p:cNvSpPr>
          <p:nvPr/>
        </p:nvSpPr>
        <p:spPr bwMode="auto">
          <a:xfrm>
            <a:off x="2198688" y="2667000"/>
            <a:ext cx="4572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8" name="Line 11"/>
          <p:cNvSpPr>
            <a:spLocks noChangeShapeType="1"/>
          </p:cNvSpPr>
          <p:nvPr/>
        </p:nvSpPr>
        <p:spPr bwMode="auto">
          <a:xfrm flipV="1">
            <a:off x="2122488" y="3581400"/>
            <a:ext cx="533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9" name="Text Box 12"/>
          <p:cNvSpPr txBox="1">
            <a:spLocks noChangeArrowheads="1"/>
          </p:cNvSpPr>
          <p:nvPr/>
        </p:nvSpPr>
        <p:spPr bwMode="auto">
          <a:xfrm>
            <a:off x="446088" y="2670175"/>
            <a:ext cx="2133600" cy="1616075"/>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Requirements</a:t>
            </a:r>
          </a:p>
          <a:p>
            <a:pPr eaLnBrk="1" hangingPunct="1"/>
            <a:r>
              <a:rPr lang="en-US" sz="900" b="0"/>
              <a:t>Box Requirements - HRD</a:t>
            </a:r>
          </a:p>
          <a:p>
            <a:pPr eaLnBrk="1" hangingPunct="1"/>
            <a:r>
              <a:rPr lang="en-US" sz="900" b="0"/>
              <a:t>CCA Requirement – HRD</a:t>
            </a:r>
          </a:p>
          <a:p>
            <a:pPr eaLnBrk="1" hangingPunct="1"/>
            <a:r>
              <a:rPr lang="en-US" sz="900" u="sng"/>
              <a:t>Plans</a:t>
            </a:r>
          </a:p>
          <a:p>
            <a:pPr eaLnBrk="1" hangingPunct="1"/>
            <a:r>
              <a:rPr lang="en-US" sz="900" b="0"/>
              <a:t>DTC targets and DFMAT plans</a:t>
            </a:r>
          </a:p>
          <a:p>
            <a:pPr eaLnBrk="1" hangingPunct="1"/>
            <a:r>
              <a:rPr lang="en-US" sz="900" b="0"/>
              <a:t>Grounding Approach</a:t>
            </a:r>
          </a:p>
          <a:p>
            <a:pPr eaLnBrk="1" hangingPunct="1"/>
            <a:r>
              <a:rPr lang="en-US" sz="900" b="0"/>
              <a:t>Risk Mitigation Plan</a:t>
            </a:r>
          </a:p>
          <a:p>
            <a:pPr eaLnBrk="1" hangingPunct="1"/>
            <a:r>
              <a:rPr lang="en-US" sz="900" b="0"/>
              <a:t>Program IMS &amp; ETCs</a:t>
            </a:r>
          </a:p>
          <a:p>
            <a:pPr eaLnBrk="1" hangingPunct="1"/>
            <a:r>
              <a:rPr lang="en-US" sz="900" u="sng"/>
              <a:t>Guidelines</a:t>
            </a:r>
            <a:r>
              <a:rPr lang="en-US" sz="900" b="0"/>
              <a:t> </a:t>
            </a:r>
          </a:p>
          <a:p>
            <a:pPr eaLnBrk="1" hangingPunct="1"/>
            <a:r>
              <a:rPr lang="en-US" sz="900" b="0"/>
              <a:t>Platform Functional Elements</a:t>
            </a:r>
          </a:p>
          <a:p>
            <a:pPr eaLnBrk="1" hangingPunct="1"/>
            <a:r>
              <a:rPr lang="en-US" sz="900" b="0"/>
              <a:t>Guidelines &amp; Checklists</a:t>
            </a:r>
          </a:p>
        </p:txBody>
      </p:sp>
      <p:sp>
        <p:nvSpPr>
          <p:cNvPr id="14360" name="Line 13"/>
          <p:cNvSpPr>
            <a:spLocks noChangeShapeType="1"/>
          </p:cNvSpPr>
          <p:nvPr/>
        </p:nvSpPr>
        <p:spPr bwMode="auto">
          <a:xfrm>
            <a:off x="446088" y="26670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1" name="Action Button: Back or Previous 24">
            <a:hlinkClick r:id="rId4" action="ppaction://hlinksldjump" highlightClick="1"/>
          </p:cNvPr>
          <p:cNvSpPr>
            <a:spLocks noChangeArrowheads="1"/>
          </p:cNvSpPr>
          <p:nvPr/>
        </p:nvSpPr>
        <p:spPr bwMode="auto">
          <a:xfrm>
            <a:off x="814388" y="5535613"/>
            <a:ext cx="574675" cy="520700"/>
          </a:xfrm>
          <a:prstGeom prst="actionButtonBackPrevious">
            <a:avLst/>
          </a:prstGeom>
          <a:solidFill>
            <a:srgbClr val="FFFF00"/>
          </a:solidFill>
          <a:ln w="9525" algn="ctr">
            <a:solidFill>
              <a:schemeClr val="tx1"/>
            </a:solidFill>
            <a:round/>
            <a:headEnd/>
            <a:tailEnd/>
          </a:ln>
        </p:spPr>
        <p:txBody>
          <a:bodyPr/>
          <a:lstStyle/>
          <a:p>
            <a:endParaRPr lang="en-US"/>
          </a:p>
        </p:txBody>
      </p:sp>
      <p:sp>
        <p:nvSpPr>
          <p:cNvPr id="14362" name="TextBox 25"/>
          <p:cNvSpPr txBox="1">
            <a:spLocks noChangeArrowheads="1"/>
          </p:cNvSpPr>
          <p:nvPr/>
        </p:nvSpPr>
        <p:spPr bwMode="auto">
          <a:xfrm>
            <a:off x="436563" y="502761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14363" name="Action Button: Forward or Next 26">
            <a:hlinkClick r:id="rId5" action="ppaction://hlinksldjump" highlightClick="1"/>
          </p:cNvPr>
          <p:cNvSpPr>
            <a:spLocks noChangeArrowheads="1"/>
          </p:cNvSpPr>
          <p:nvPr/>
        </p:nvSpPr>
        <p:spPr bwMode="auto">
          <a:xfrm>
            <a:off x="7605713" y="5489575"/>
            <a:ext cx="508000" cy="566738"/>
          </a:xfrm>
          <a:prstGeom prst="actionButtonForwardNext">
            <a:avLst/>
          </a:prstGeom>
          <a:solidFill>
            <a:srgbClr val="FFFF00"/>
          </a:solidFill>
          <a:ln w="9525" algn="ctr">
            <a:solidFill>
              <a:schemeClr val="tx1"/>
            </a:solidFill>
            <a:round/>
            <a:headEnd/>
            <a:tailEnd/>
          </a:ln>
        </p:spPr>
        <p:txBody>
          <a:bodyPr/>
          <a:lstStyle/>
          <a:p>
            <a:endParaRPr lang="en-US"/>
          </a:p>
        </p:txBody>
      </p:sp>
      <p:sp>
        <p:nvSpPr>
          <p:cNvPr id="14364" name="TextBox 27"/>
          <p:cNvSpPr txBox="1">
            <a:spLocks noChangeArrowheads="1"/>
          </p:cNvSpPr>
          <p:nvPr/>
        </p:nvSpPr>
        <p:spPr bwMode="auto">
          <a:xfrm>
            <a:off x="7164388" y="501173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1" name="TextBox 30"/>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3" name="Rectangle 4"/>
          <p:cNvSpPr>
            <a:spLocks noChangeArrowheads="1"/>
          </p:cNvSpPr>
          <p:nvPr/>
        </p:nvSpPr>
        <p:spPr bwMode="auto">
          <a:xfrm>
            <a:off x="3581400" y="1447800"/>
            <a:ext cx="1524000" cy="381000"/>
          </a:xfrm>
          <a:prstGeom prst="rect">
            <a:avLst/>
          </a:prstGeom>
          <a:solidFill>
            <a:srgbClr val="CC66FF"/>
          </a:solidFill>
          <a:ln w="9525">
            <a:solidFill>
              <a:schemeClr val="tx1"/>
            </a:solidFill>
            <a:miter lim="800000"/>
            <a:headEnd/>
            <a:tailEnd/>
          </a:ln>
        </p:spPr>
        <p:txBody>
          <a:bodyPr wrap="none" anchor="ctr"/>
          <a:lstStyle/>
          <a:p>
            <a:endParaRPr lang="en-US"/>
          </a:p>
        </p:txBody>
      </p:sp>
      <p:sp>
        <p:nvSpPr>
          <p:cNvPr id="15364" name="Rectangle 5"/>
          <p:cNvSpPr>
            <a:spLocks noChangeArrowheads="1"/>
          </p:cNvSpPr>
          <p:nvPr/>
        </p:nvSpPr>
        <p:spPr bwMode="auto">
          <a:xfrm>
            <a:off x="762000" y="1524000"/>
            <a:ext cx="1066800" cy="381000"/>
          </a:xfrm>
          <a:prstGeom prst="rect">
            <a:avLst/>
          </a:prstGeom>
          <a:solidFill>
            <a:srgbClr val="CC66FF"/>
          </a:solidFill>
          <a:ln w="9525">
            <a:solidFill>
              <a:schemeClr val="tx1"/>
            </a:solidFill>
            <a:miter lim="800000"/>
            <a:headEnd/>
            <a:tailEnd/>
          </a:ln>
        </p:spPr>
        <p:txBody>
          <a:bodyPr wrap="none" anchor="ctr"/>
          <a:lstStyle/>
          <a:p>
            <a:endParaRPr lang="en-US"/>
          </a:p>
        </p:txBody>
      </p:sp>
      <p:sp>
        <p:nvSpPr>
          <p:cNvPr id="15365" name="Rectangle 7"/>
          <p:cNvSpPr>
            <a:spLocks noChangeArrowheads="1"/>
          </p:cNvSpPr>
          <p:nvPr/>
        </p:nvSpPr>
        <p:spPr bwMode="auto">
          <a:xfrm>
            <a:off x="2667000" y="2057400"/>
            <a:ext cx="3124200" cy="28194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endParaRPr lang="en-US" sz="900"/>
          </a:p>
        </p:txBody>
      </p:sp>
      <p:sp>
        <p:nvSpPr>
          <p:cNvPr id="15366" name="Text Box 12"/>
          <p:cNvSpPr txBox="1">
            <a:spLocks noChangeArrowheads="1"/>
          </p:cNvSpPr>
          <p:nvPr/>
        </p:nvSpPr>
        <p:spPr bwMode="auto">
          <a:xfrm>
            <a:off x="381000" y="2609850"/>
            <a:ext cx="2209800" cy="1892300"/>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Requirements</a:t>
            </a:r>
          </a:p>
          <a:p>
            <a:pPr eaLnBrk="1" hangingPunct="1"/>
            <a:r>
              <a:rPr lang="en-US" sz="900" b="0"/>
              <a:t>Box HRD</a:t>
            </a:r>
          </a:p>
          <a:p>
            <a:pPr eaLnBrk="1" hangingPunct="1"/>
            <a:r>
              <a:rPr lang="en-US" sz="900" b="0"/>
              <a:t>CCA HRD</a:t>
            </a:r>
          </a:p>
          <a:p>
            <a:pPr eaLnBrk="1" hangingPunct="1"/>
            <a:r>
              <a:rPr lang="en-US" sz="900" b="0"/>
              <a:t>Platform Functional Elements</a:t>
            </a:r>
          </a:p>
          <a:p>
            <a:pPr eaLnBrk="1" hangingPunct="1"/>
            <a:r>
              <a:rPr lang="en-US" sz="900" u="sng"/>
              <a:t>Plans</a:t>
            </a:r>
          </a:p>
          <a:p>
            <a:pPr eaLnBrk="1" hangingPunct="1"/>
            <a:r>
              <a:rPr lang="en-US" sz="900" b="0"/>
              <a:t>DTC targets and DFMAT plans</a:t>
            </a:r>
          </a:p>
          <a:p>
            <a:pPr eaLnBrk="1" hangingPunct="1"/>
            <a:r>
              <a:rPr lang="en-US" sz="900" b="0"/>
              <a:t>Risk mitigation plan</a:t>
            </a:r>
          </a:p>
          <a:p>
            <a:pPr eaLnBrk="1" hangingPunct="1"/>
            <a:r>
              <a:rPr lang="en-US" sz="900" b="0"/>
              <a:t>V&amp;V plans (PHAC, HVP, HDP)</a:t>
            </a:r>
          </a:p>
          <a:p>
            <a:pPr eaLnBrk="1" hangingPunct="1"/>
            <a:r>
              <a:rPr lang="en-US" sz="900" b="0"/>
              <a:t>Program IMS &amp; ETCs</a:t>
            </a:r>
          </a:p>
          <a:p>
            <a:pPr eaLnBrk="1" hangingPunct="1"/>
            <a:r>
              <a:rPr lang="en-US" sz="900" b="0"/>
              <a:t>FRD0</a:t>
            </a:r>
          </a:p>
          <a:p>
            <a:pPr eaLnBrk="1" hangingPunct="1"/>
            <a:r>
              <a:rPr lang="en-US" sz="900" u="sng"/>
              <a:t>Guidelines</a:t>
            </a:r>
          </a:p>
          <a:p>
            <a:pPr eaLnBrk="1" hangingPunct="1"/>
            <a:r>
              <a:rPr lang="en-US" sz="900" b="0"/>
              <a:t>Documentation requirements,   </a:t>
            </a:r>
          </a:p>
          <a:p>
            <a:pPr eaLnBrk="1" hangingPunct="1"/>
            <a:r>
              <a:rPr lang="en-US" sz="900" b="0"/>
              <a:t>  templates, checklists</a:t>
            </a:r>
          </a:p>
        </p:txBody>
      </p:sp>
      <p:sp>
        <p:nvSpPr>
          <p:cNvPr id="15367" name="Line 8"/>
          <p:cNvSpPr>
            <a:spLocks noChangeShapeType="1"/>
          </p:cNvSpPr>
          <p:nvPr/>
        </p:nvSpPr>
        <p:spPr bwMode="auto">
          <a:xfrm>
            <a:off x="533400" y="26670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8" name="Line 9"/>
          <p:cNvSpPr>
            <a:spLocks noChangeShapeType="1"/>
          </p:cNvSpPr>
          <p:nvPr/>
        </p:nvSpPr>
        <p:spPr bwMode="auto">
          <a:xfrm>
            <a:off x="457200" y="44196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9" name="Line 10"/>
          <p:cNvSpPr>
            <a:spLocks noChangeShapeType="1"/>
          </p:cNvSpPr>
          <p:nvPr/>
        </p:nvSpPr>
        <p:spPr bwMode="auto">
          <a:xfrm>
            <a:off x="2209800" y="2667000"/>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0" name="Line 11"/>
          <p:cNvSpPr>
            <a:spLocks noChangeShapeType="1"/>
          </p:cNvSpPr>
          <p:nvPr/>
        </p:nvSpPr>
        <p:spPr bwMode="auto">
          <a:xfrm flipV="1">
            <a:off x="2133600" y="3505200"/>
            <a:ext cx="533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1" name="Line 13"/>
          <p:cNvSpPr>
            <a:spLocks noChangeShapeType="1"/>
          </p:cNvSpPr>
          <p:nvPr/>
        </p:nvSpPr>
        <p:spPr bwMode="auto">
          <a:xfrm flipH="1">
            <a:off x="457200" y="26670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2" name="Line 14"/>
          <p:cNvSpPr>
            <a:spLocks noChangeShapeType="1"/>
          </p:cNvSpPr>
          <p:nvPr/>
        </p:nvSpPr>
        <p:spPr bwMode="auto">
          <a:xfrm>
            <a:off x="457200" y="2667000"/>
            <a:ext cx="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3" name="Line 16"/>
          <p:cNvSpPr>
            <a:spLocks noChangeShapeType="1"/>
          </p:cNvSpPr>
          <p:nvPr/>
        </p:nvSpPr>
        <p:spPr bwMode="auto">
          <a:xfrm>
            <a:off x="5791200" y="22860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4" name="Line 17"/>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5" name="Text Box 19"/>
          <p:cNvSpPr txBox="1">
            <a:spLocks noChangeArrowheads="1"/>
          </p:cNvSpPr>
          <p:nvPr/>
        </p:nvSpPr>
        <p:spPr bwMode="auto">
          <a:xfrm>
            <a:off x="5791200" y="2362200"/>
            <a:ext cx="25908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en-US" sz="900"/>
          </a:p>
        </p:txBody>
      </p:sp>
      <p:sp>
        <p:nvSpPr>
          <p:cNvPr id="15376" name="Line 20"/>
          <p:cNvSpPr>
            <a:spLocks noChangeShapeType="1"/>
          </p:cNvSpPr>
          <p:nvPr/>
        </p:nvSpPr>
        <p:spPr bwMode="auto">
          <a:xfrm>
            <a:off x="57912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7" name="Line 21"/>
          <p:cNvSpPr>
            <a:spLocks noChangeShapeType="1"/>
          </p:cNvSpPr>
          <p:nvPr/>
        </p:nvSpPr>
        <p:spPr bwMode="auto">
          <a:xfrm>
            <a:off x="8001000" y="2286000"/>
            <a:ext cx="7620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8" name="Line 22"/>
          <p:cNvSpPr>
            <a:spLocks noChangeShapeType="1"/>
          </p:cNvSpPr>
          <p:nvPr/>
        </p:nvSpPr>
        <p:spPr bwMode="auto">
          <a:xfrm flipH="1">
            <a:off x="8077200" y="3429000"/>
            <a:ext cx="6858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9" name="Text Box 23"/>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15380" name="Text Box 24"/>
          <p:cNvSpPr txBox="1">
            <a:spLocks noChangeArrowheads="1"/>
          </p:cNvSpPr>
          <p:nvPr/>
        </p:nvSpPr>
        <p:spPr bwMode="auto">
          <a:xfrm>
            <a:off x="3657600" y="1447800"/>
            <a:ext cx="1441450" cy="366713"/>
          </a:xfrm>
          <a:prstGeom prst="rect">
            <a:avLst/>
          </a:prstGeom>
          <a:solidFill>
            <a:srgbClr val="CC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15381" name="Text Box 25"/>
          <p:cNvSpPr txBox="1">
            <a:spLocks noChangeArrowheads="1"/>
          </p:cNvSpPr>
          <p:nvPr/>
        </p:nvSpPr>
        <p:spPr bwMode="auto">
          <a:xfrm>
            <a:off x="6248400" y="1447800"/>
            <a:ext cx="1441450" cy="366713"/>
          </a:xfrm>
          <a:prstGeom prst="rect">
            <a:avLst/>
          </a:prstGeom>
          <a:solidFill>
            <a:srgbClr val="CC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15382" name="Text Box 26"/>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(360 hours)</a:t>
            </a:r>
          </a:p>
          <a:p>
            <a:pPr eaLnBrk="1" hangingPunct="1"/>
            <a:r>
              <a:rPr lang="en-US" sz="1200" b="0"/>
              <a:t>- DDVT (360)</a:t>
            </a:r>
            <a:endParaRPr lang="en-US" sz="1200" b="0">
              <a:solidFill>
                <a:srgbClr val="009900"/>
              </a:solidFill>
            </a:endParaRPr>
          </a:p>
        </p:txBody>
      </p:sp>
      <p:sp>
        <p:nvSpPr>
          <p:cNvPr id="18455" name="Text Box 32"/>
          <p:cNvSpPr txBox="1">
            <a:spLocks noChangeArrowheads="1"/>
          </p:cNvSpPr>
          <p:nvPr/>
        </p:nvSpPr>
        <p:spPr bwMode="auto">
          <a:xfrm>
            <a:off x="2667000" y="2081213"/>
            <a:ext cx="30480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r>
              <a:rPr lang="en-US" sz="900" u="sng" dirty="0" smtClean="0"/>
              <a:t>Requirement Reviews</a:t>
            </a:r>
          </a:p>
          <a:p>
            <a:pPr eaLnBrk="1" hangingPunct="1">
              <a:defRPr/>
            </a:pPr>
            <a:r>
              <a:rPr lang="en-US" sz="900" b="0" dirty="0" smtClean="0"/>
              <a:t>Review released requirements (E-released) against check list (60)</a:t>
            </a:r>
          </a:p>
          <a:p>
            <a:pPr eaLnBrk="1" hangingPunct="1">
              <a:defRPr/>
            </a:pPr>
            <a:r>
              <a:rPr lang="en-US" sz="900" b="0" dirty="0" smtClean="0"/>
              <a:t>Review preliminary test approach vs V&amp;V plan (40)</a:t>
            </a:r>
          </a:p>
          <a:p>
            <a:pPr eaLnBrk="1" hangingPunct="1">
              <a:defRPr/>
            </a:pPr>
            <a:r>
              <a:rPr lang="en-US" sz="900" u="sng" dirty="0" smtClean="0"/>
              <a:t>Plans</a:t>
            </a:r>
          </a:p>
          <a:p>
            <a:pPr eaLnBrk="1" hangingPunct="1">
              <a:defRPr/>
            </a:pPr>
            <a:r>
              <a:rPr lang="en-US" sz="900" b="0" dirty="0" smtClean="0"/>
              <a:t>Set Up V&amp;V Data folders in Configuration Management System (40)</a:t>
            </a:r>
          </a:p>
          <a:p>
            <a:pPr eaLnBrk="1" hangingPunct="1">
              <a:defRPr/>
            </a:pPr>
            <a:r>
              <a:rPr lang="en-US" sz="900" u="sng" dirty="0" smtClean="0"/>
              <a:t>Analysis / Tracing / Procedures</a:t>
            </a:r>
          </a:p>
          <a:p>
            <a:pPr eaLnBrk="1" hangingPunct="1">
              <a:defRPr/>
            </a:pPr>
            <a:r>
              <a:rPr lang="en-US" sz="900" b="0" dirty="0" smtClean="0"/>
              <a:t>Develop HVCP (60)</a:t>
            </a:r>
          </a:p>
          <a:p>
            <a:pPr eaLnBrk="1" hangingPunct="1">
              <a:defRPr/>
            </a:pPr>
            <a:r>
              <a:rPr lang="en-US" sz="900" b="0" dirty="0" smtClean="0"/>
              <a:t>     Identify required test cases</a:t>
            </a:r>
          </a:p>
          <a:p>
            <a:pPr eaLnBrk="1" hangingPunct="1">
              <a:defRPr/>
            </a:pPr>
            <a:r>
              <a:rPr lang="en-US" sz="900" b="0" dirty="0" smtClean="0"/>
              <a:t>     Identify required robustness testing</a:t>
            </a:r>
          </a:p>
          <a:p>
            <a:pPr eaLnBrk="1" hangingPunct="1">
              <a:defRPr/>
            </a:pPr>
            <a:r>
              <a:rPr lang="en-US" sz="900" b="0" dirty="0" smtClean="0"/>
              <a:t>Estimate/allocate tool usage (40)</a:t>
            </a:r>
          </a:p>
          <a:p>
            <a:pPr eaLnBrk="1" hangingPunct="1">
              <a:defRPr/>
            </a:pPr>
            <a:r>
              <a:rPr lang="en-US" sz="900" b="0" dirty="0" smtClean="0"/>
              <a:t>Work CCA tracing to PLD (80)</a:t>
            </a:r>
          </a:p>
          <a:p>
            <a:pPr eaLnBrk="1" hangingPunct="1">
              <a:defRPr/>
            </a:pPr>
            <a:endParaRPr lang="en-US" sz="900" b="0" dirty="0" smtClean="0"/>
          </a:p>
          <a:p>
            <a:pPr eaLnBrk="1" hangingPunct="1">
              <a:defRPr/>
            </a:pPr>
            <a:endParaRPr lang="en-US" sz="900" b="0" dirty="0" smtClean="0"/>
          </a:p>
          <a:p>
            <a:pPr eaLnBrk="1" hangingPunct="1">
              <a:defRPr/>
            </a:pPr>
            <a:endParaRPr lang="en-US" sz="900" b="0" dirty="0" smtClean="0"/>
          </a:p>
          <a:p>
            <a:pPr eaLnBrk="1" hangingPunct="1">
              <a:defRPr/>
            </a:pPr>
            <a:endParaRPr lang="en-US" sz="900" b="0" dirty="0" smtClean="0"/>
          </a:p>
          <a:p>
            <a:pPr eaLnBrk="1" hangingPunct="1">
              <a:defRPr/>
            </a:pPr>
            <a:endParaRPr lang="en-US" sz="900" b="0" dirty="0" smtClean="0"/>
          </a:p>
        </p:txBody>
      </p:sp>
      <p:sp>
        <p:nvSpPr>
          <p:cNvPr id="15384" name="Rectangle 31"/>
          <p:cNvSpPr>
            <a:spLocks noChangeArrowheads="1"/>
          </p:cNvSpPr>
          <p:nvPr/>
        </p:nvSpPr>
        <p:spPr bwMode="auto">
          <a:xfrm>
            <a:off x="5791200" y="3086100"/>
            <a:ext cx="1998663"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pPr>
            <a:r>
              <a:rPr lang="en-US" sz="900" b="0" dirty="0">
                <a:cs typeface="Times New Roman" pitchFamily="18" charset="0"/>
              </a:rPr>
              <a:t>PDR review package, as required</a:t>
            </a:r>
            <a:endParaRPr lang="en-US" sz="900" b="0" dirty="0"/>
          </a:p>
        </p:txBody>
      </p:sp>
      <p:sp>
        <p:nvSpPr>
          <p:cNvPr id="15385" name="Rectangle 2"/>
          <p:cNvSpPr>
            <a:spLocks noChangeArrowheads="1"/>
          </p:cNvSpPr>
          <p:nvPr/>
        </p:nvSpPr>
        <p:spPr bwMode="auto">
          <a:xfrm>
            <a:off x="2057400" y="381000"/>
            <a:ext cx="548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6" name="Rectangle 6"/>
          <p:cNvSpPr>
            <a:spLocks noChangeArrowheads="1"/>
          </p:cNvSpPr>
          <p:nvPr/>
        </p:nvSpPr>
        <p:spPr bwMode="auto">
          <a:xfrm>
            <a:off x="1905000" y="3048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000" b="0">
                <a:solidFill>
                  <a:schemeClr val="tx2"/>
                </a:solidFill>
              </a:rPr>
              <a:t>Qual Test Work Package</a:t>
            </a:r>
          </a:p>
        </p:txBody>
      </p:sp>
      <p:sp>
        <p:nvSpPr>
          <p:cNvPr id="15387" name="Rectangle 4"/>
          <p:cNvSpPr>
            <a:spLocks noChangeArrowheads="1"/>
          </p:cNvSpPr>
          <p:nvPr/>
        </p:nvSpPr>
        <p:spPr bwMode="auto">
          <a:xfrm>
            <a:off x="2057400" y="381000"/>
            <a:ext cx="57912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5388" name="Rectangle 8"/>
          <p:cNvSpPr>
            <a:spLocks noChangeArrowheads="1"/>
          </p:cNvSpPr>
          <p:nvPr/>
        </p:nvSpPr>
        <p:spPr bwMode="auto">
          <a:xfrm>
            <a:off x="1905000" y="3048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000" b="0">
                <a:solidFill>
                  <a:schemeClr val="tx2"/>
                </a:solidFill>
              </a:rPr>
              <a:t>Requirement Development Work package</a:t>
            </a:r>
          </a:p>
        </p:txBody>
      </p:sp>
      <p:sp>
        <p:nvSpPr>
          <p:cNvPr id="15389" name="Rectangle 27"/>
          <p:cNvSpPr>
            <a:spLocks noChangeArrowheads="1"/>
          </p:cNvSpPr>
          <p:nvPr/>
        </p:nvSpPr>
        <p:spPr bwMode="auto">
          <a:xfrm>
            <a:off x="1981200" y="304800"/>
            <a:ext cx="5791200" cy="457200"/>
          </a:xfrm>
          <a:prstGeom prst="rect">
            <a:avLst/>
          </a:prstGeom>
          <a:solidFill>
            <a:srgbClr val="CC66FF"/>
          </a:solidFill>
          <a:ln w="9525">
            <a:solidFill>
              <a:srgbClr val="000000"/>
            </a:solidFill>
            <a:miter lim="800000"/>
            <a:headEnd/>
            <a:tailEnd/>
          </a:ln>
        </p:spPr>
        <p:txBody>
          <a:bodyPr/>
          <a:lstStyle/>
          <a:p>
            <a:pPr algn="ctr"/>
            <a:r>
              <a:rPr lang="en-US" sz="2000" b="0" dirty="0">
                <a:solidFill>
                  <a:schemeClr val="tx2"/>
                </a:solidFill>
              </a:rPr>
              <a:t>Preliminary Design – FW </a:t>
            </a:r>
            <a:r>
              <a:rPr lang="en-US" sz="2000" b="0" dirty="0" smtClean="0">
                <a:solidFill>
                  <a:schemeClr val="tx2"/>
                </a:solidFill>
              </a:rPr>
              <a:t>V&amp;V </a:t>
            </a:r>
            <a:r>
              <a:rPr lang="en-US" sz="1400" b="0" dirty="0" smtClean="0">
                <a:solidFill>
                  <a:schemeClr val="tx2"/>
                </a:solidFill>
              </a:rPr>
              <a:t>WP7</a:t>
            </a:r>
            <a:endParaRPr lang="en-US" sz="2000" b="0" dirty="0">
              <a:solidFill>
                <a:schemeClr val="tx2"/>
              </a:solidFill>
            </a:endParaRPr>
          </a:p>
        </p:txBody>
      </p:sp>
      <p:sp>
        <p:nvSpPr>
          <p:cNvPr id="15390" name="Action Button: Back or Previous 29">
            <a:hlinkClick r:id="rId4" action="ppaction://hlinksldjump" highlightClick="1"/>
          </p:cNvPr>
          <p:cNvSpPr>
            <a:spLocks noChangeArrowheads="1"/>
          </p:cNvSpPr>
          <p:nvPr/>
        </p:nvSpPr>
        <p:spPr bwMode="auto">
          <a:xfrm>
            <a:off x="882650" y="5646738"/>
            <a:ext cx="574675" cy="520700"/>
          </a:xfrm>
          <a:prstGeom prst="actionButtonBackPrevious">
            <a:avLst/>
          </a:prstGeom>
          <a:solidFill>
            <a:srgbClr val="CC66FF"/>
          </a:solidFill>
          <a:ln w="9525" algn="ctr">
            <a:solidFill>
              <a:schemeClr val="tx1"/>
            </a:solidFill>
            <a:round/>
            <a:headEnd/>
            <a:tailEnd/>
          </a:ln>
        </p:spPr>
        <p:txBody>
          <a:bodyPr/>
          <a:lstStyle/>
          <a:p>
            <a:endParaRPr lang="en-US"/>
          </a:p>
        </p:txBody>
      </p:sp>
      <p:sp>
        <p:nvSpPr>
          <p:cNvPr id="15391" name="TextBox 30"/>
          <p:cNvSpPr txBox="1">
            <a:spLocks noChangeArrowheads="1"/>
          </p:cNvSpPr>
          <p:nvPr/>
        </p:nvSpPr>
        <p:spPr bwMode="auto">
          <a:xfrm>
            <a:off x="504825" y="513873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15392" name="Action Button: Forward or Next 31">
            <a:hlinkClick r:id="rId5" action="ppaction://hlinksldjump" highlightClick="1"/>
          </p:cNvPr>
          <p:cNvSpPr>
            <a:spLocks noChangeArrowheads="1"/>
          </p:cNvSpPr>
          <p:nvPr/>
        </p:nvSpPr>
        <p:spPr bwMode="auto">
          <a:xfrm>
            <a:off x="7594600" y="5568950"/>
            <a:ext cx="508000" cy="566738"/>
          </a:xfrm>
          <a:prstGeom prst="actionButtonForwardNext">
            <a:avLst/>
          </a:prstGeom>
          <a:solidFill>
            <a:srgbClr val="CC66FF"/>
          </a:solidFill>
          <a:ln w="9525" algn="ctr">
            <a:solidFill>
              <a:schemeClr val="tx1"/>
            </a:solidFill>
            <a:round/>
            <a:headEnd/>
            <a:tailEnd/>
          </a:ln>
        </p:spPr>
        <p:txBody>
          <a:bodyPr/>
          <a:lstStyle/>
          <a:p>
            <a:endParaRPr lang="en-US"/>
          </a:p>
        </p:txBody>
      </p:sp>
      <p:sp>
        <p:nvSpPr>
          <p:cNvPr id="15393" name="TextBox 32"/>
          <p:cNvSpPr txBox="1">
            <a:spLocks noChangeArrowheads="1"/>
          </p:cNvSpPr>
          <p:nvPr/>
        </p:nvSpPr>
        <p:spPr bwMode="auto">
          <a:xfrm>
            <a:off x="7153275" y="509111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5" name="TextBox 34"/>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356" t="26776" r="33068" b="13954"/>
          <a:stretch/>
        </p:blipFill>
        <p:spPr bwMode="auto">
          <a:xfrm>
            <a:off x="1098919" y="142875"/>
            <a:ext cx="7225064" cy="6514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10917969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057400" y="381000"/>
            <a:ext cx="54864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6387" name="Rectangle 3"/>
          <p:cNvSpPr>
            <a:spLocks noChangeArrowheads="1"/>
          </p:cNvSpPr>
          <p:nvPr/>
        </p:nvSpPr>
        <p:spPr bwMode="auto">
          <a:xfrm>
            <a:off x="6248400" y="1447800"/>
            <a:ext cx="1447800" cy="381000"/>
          </a:xfrm>
          <a:prstGeom prst="rect">
            <a:avLst/>
          </a:prstGeom>
          <a:solidFill>
            <a:srgbClr val="66FF66"/>
          </a:solidFill>
          <a:ln w="9525">
            <a:solidFill>
              <a:schemeClr val="tx1"/>
            </a:solidFill>
            <a:miter lim="800000"/>
            <a:headEnd/>
            <a:tailEnd/>
          </a:ln>
        </p:spPr>
        <p:txBody>
          <a:bodyPr wrap="none" anchor="ctr"/>
          <a:lstStyle/>
          <a:p>
            <a:endParaRPr lang="en-US"/>
          </a:p>
        </p:txBody>
      </p:sp>
      <p:sp>
        <p:nvSpPr>
          <p:cNvPr id="16388" name="Rectangle 4"/>
          <p:cNvSpPr>
            <a:spLocks noChangeArrowheads="1"/>
          </p:cNvSpPr>
          <p:nvPr/>
        </p:nvSpPr>
        <p:spPr bwMode="auto">
          <a:xfrm>
            <a:off x="3581400" y="1447800"/>
            <a:ext cx="1524000" cy="381000"/>
          </a:xfrm>
          <a:prstGeom prst="rect">
            <a:avLst/>
          </a:prstGeom>
          <a:solidFill>
            <a:srgbClr val="66FF66"/>
          </a:solidFill>
          <a:ln w="9525">
            <a:solidFill>
              <a:schemeClr val="tx1"/>
            </a:solidFill>
            <a:miter lim="800000"/>
            <a:headEnd/>
            <a:tailEnd/>
          </a:ln>
        </p:spPr>
        <p:txBody>
          <a:bodyPr wrap="none" anchor="ctr"/>
          <a:lstStyle/>
          <a:p>
            <a:endParaRPr lang="en-US"/>
          </a:p>
        </p:txBody>
      </p:sp>
      <p:sp>
        <p:nvSpPr>
          <p:cNvPr id="16389" name="Rectangle 5"/>
          <p:cNvSpPr>
            <a:spLocks noChangeArrowheads="1"/>
          </p:cNvSpPr>
          <p:nvPr/>
        </p:nvSpPr>
        <p:spPr bwMode="auto">
          <a:xfrm>
            <a:off x="762000" y="1447800"/>
            <a:ext cx="1066800" cy="381000"/>
          </a:xfrm>
          <a:prstGeom prst="rect">
            <a:avLst/>
          </a:prstGeom>
          <a:solidFill>
            <a:srgbClr val="66FF66"/>
          </a:solidFill>
          <a:ln w="9525">
            <a:solidFill>
              <a:schemeClr val="tx1"/>
            </a:solidFill>
            <a:miter lim="800000"/>
            <a:headEnd/>
            <a:tailEnd/>
          </a:ln>
        </p:spPr>
        <p:txBody>
          <a:bodyPr wrap="none" anchor="ctr"/>
          <a:lstStyle/>
          <a:p>
            <a:endParaRPr lang="en-US"/>
          </a:p>
        </p:txBody>
      </p:sp>
      <p:sp>
        <p:nvSpPr>
          <p:cNvPr id="16390" name="Rectangle 6"/>
          <p:cNvSpPr>
            <a:spLocks noGrp="1" noChangeArrowheads="1"/>
          </p:cNvSpPr>
          <p:nvPr>
            <p:ph type="title"/>
          </p:nvPr>
        </p:nvSpPr>
        <p:spPr>
          <a:xfrm>
            <a:off x="1905000" y="304800"/>
            <a:ext cx="5562600" cy="457200"/>
          </a:xfrm>
        </p:spPr>
        <p:txBody>
          <a:bodyPr/>
          <a:lstStyle/>
          <a:p>
            <a:pPr eaLnBrk="1" hangingPunct="1"/>
            <a:r>
              <a:rPr lang="en-US" sz="2000" smtClean="0"/>
              <a:t>Qual Test Work Package</a:t>
            </a:r>
          </a:p>
        </p:txBody>
      </p:sp>
      <p:sp>
        <p:nvSpPr>
          <p:cNvPr id="16391" name="Rectangle 7"/>
          <p:cNvSpPr>
            <a:spLocks noChangeArrowheads="1"/>
          </p:cNvSpPr>
          <p:nvPr/>
        </p:nvSpPr>
        <p:spPr bwMode="auto">
          <a:xfrm>
            <a:off x="2667000" y="2057400"/>
            <a:ext cx="3429000" cy="3059113"/>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r>
              <a:rPr lang="en-US" sz="900" u="sng"/>
              <a:t>Design/Analysis</a:t>
            </a:r>
          </a:p>
          <a:p>
            <a:r>
              <a:rPr lang="en-US" sz="900" b="0"/>
              <a:t>Perform Design trades (120)</a:t>
            </a:r>
          </a:p>
          <a:p>
            <a:r>
              <a:rPr lang="en-US" sz="900" b="0"/>
              <a:t>Generate Schematics (100/</a:t>
            </a:r>
            <a:r>
              <a:rPr lang="en-US" sz="900" b="0">
                <a:solidFill>
                  <a:srgbClr val="33CC33"/>
                </a:solidFill>
              </a:rPr>
              <a:t>60</a:t>
            </a:r>
            <a:r>
              <a:rPr lang="en-US" sz="900" b="0"/>
              <a:t>)</a:t>
            </a:r>
          </a:p>
          <a:p>
            <a:r>
              <a:rPr lang="en-US" sz="900" b="0"/>
              <a:t>Generate CCA Block diagram, Area, power estimates (120)</a:t>
            </a:r>
          </a:p>
          <a:p>
            <a:r>
              <a:rPr lang="en-US" sz="900" b="0"/>
              <a:t>Update CCA HRD (80)</a:t>
            </a:r>
          </a:p>
          <a:p>
            <a:r>
              <a:rPr lang="en-US" sz="900" b="0"/>
              <a:t>Perform Design Analysis / simulation – Stress, derating (80)</a:t>
            </a:r>
          </a:p>
          <a:p>
            <a:r>
              <a:rPr lang="en-US" sz="900" b="0"/>
              <a:t>Generate BOM, DTC and Obsolescence report  (</a:t>
            </a:r>
            <a:r>
              <a:rPr lang="en-US" sz="900" b="0">
                <a:solidFill>
                  <a:schemeClr val="accent2"/>
                </a:solidFill>
              </a:rPr>
              <a:t>60</a:t>
            </a:r>
            <a:r>
              <a:rPr lang="en-US" sz="900" b="0"/>
              <a:t>)</a:t>
            </a:r>
          </a:p>
          <a:p>
            <a:r>
              <a:rPr lang="en-US" sz="900" b="0"/>
              <a:t>Grounding Scheme (40)</a:t>
            </a:r>
          </a:p>
          <a:p>
            <a:r>
              <a:rPr lang="en-US" sz="900" b="0"/>
              <a:t>Perform preliminary parts placement (</a:t>
            </a:r>
            <a:r>
              <a:rPr lang="en-US" sz="900" b="0">
                <a:solidFill>
                  <a:srgbClr val="33CC33"/>
                </a:solidFill>
              </a:rPr>
              <a:t>80</a:t>
            </a:r>
            <a:r>
              <a:rPr lang="en-US" sz="900" b="0"/>
              <a:t>)</a:t>
            </a:r>
          </a:p>
          <a:p>
            <a:r>
              <a:rPr lang="en-US" sz="900" b="0"/>
              <a:t>Generate Library models (</a:t>
            </a:r>
            <a:r>
              <a:rPr lang="en-US" sz="900" b="0">
                <a:solidFill>
                  <a:schemeClr val="accent2"/>
                </a:solidFill>
              </a:rPr>
              <a:t>60</a:t>
            </a:r>
            <a:r>
              <a:rPr lang="en-US" sz="900" b="0"/>
              <a:t>)</a:t>
            </a:r>
          </a:p>
          <a:p>
            <a:r>
              <a:rPr lang="en-US" sz="900" b="0"/>
              <a:t>Generate Source Control Drawing as needed</a:t>
            </a:r>
          </a:p>
          <a:p>
            <a:r>
              <a:rPr lang="en-US" sz="900" u="sng"/>
              <a:t>Reviews and other support</a:t>
            </a:r>
          </a:p>
          <a:p>
            <a:r>
              <a:rPr lang="en-US" sz="900" b="0"/>
              <a:t>Prototype / Risk mitigation plan and testing (80/</a:t>
            </a:r>
            <a:r>
              <a:rPr lang="en-US" sz="900" b="0">
                <a:solidFill>
                  <a:srgbClr val="FF0000"/>
                </a:solidFill>
              </a:rPr>
              <a:t>80</a:t>
            </a:r>
            <a:r>
              <a:rPr lang="en-US" sz="900" b="0"/>
              <a:t>)</a:t>
            </a:r>
          </a:p>
          <a:p>
            <a:r>
              <a:rPr lang="en-US" sz="900" b="0"/>
              <a:t>Generate DFMAT compliance summary (40)</a:t>
            </a:r>
          </a:p>
          <a:p>
            <a:r>
              <a:rPr lang="en-US" sz="900" b="0"/>
              <a:t>Generate CCA Test equipment requirement (40)</a:t>
            </a:r>
          </a:p>
          <a:p>
            <a:r>
              <a:rPr lang="en-US" sz="900" b="0"/>
              <a:t>Support Reliability / FMEA analysis (20)</a:t>
            </a:r>
          </a:p>
          <a:p>
            <a:r>
              <a:rPr lang="en-US" sz="900" b="0"/>
              <a:t>Capture design data in repository (40)</a:t>
            </a:r>
          </a:p>
          <a:p>
            <a:r>
              <a:rPr lang="en-US" sz="900" b="0"/>
              <a:t>Support Peer Review with EMC and SMEs (40)</a:t>
            </a:r>
          </a:p>
          <a:p>
            <a:r>
              <a:rPr lang="en-US" sz="900" b="0"/>
              <a:t>Prepare PDR package (80)</a:t>
            </a:r>
          </a:p>
          <a:p>
            <a:endParaRPr lang="en-US" sz="900" b="0"/>
          </a:p>
          <a:p>
            <a:endParaRPr lang="en-US" sz="900" b="0"/>
          </a:p>
        </p:txBody>
      </p:sp>
      <p:sp>
        <p:nvSpPr>
          <p:cNvPr id="16392" name="Line 8"/>
          <p:cNvSpPr>
            <a:spLocks noChangeShapeType="1"/>
          </p:cNvSpPr>
          <p:nvPr/>
        </p:nvSpPr>
        <p:spPr bwMode="auto">
          <a:xfrm>
            <a:off x="457200" y="26670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3" name="Line 9"/>
          <p:cNvSpPr>
            <a:spLocks noChangeShapeType="1"/>
          </p:cNvSpPr>
          <p:nvPr/>
        </p:nvSpPr>
        <p:spPr bwMode="auto">
          <a:xfrm>
            <a:off x="457200" y="44958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4" name="Line 10"/>
          <p:cNvSpPr>
            <a:spLocks noChangeShapeType="1"/>
          </p:cNvSpPr>
          <p:nvPr/>
        </p:nvSpPr>
        <p:spPr bwMode="auto">
          <a:xfrm>
            <a:off x="2209800" y="2667000"/>
            <a:ext cx="4572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5" name="Line 11"/>
          <p:cNvSpPr>
            <a:spLocks noChangeShapeType="1"/>
          </p:cNvSpPr>
          <p:nvPr/>
        </p:nvSpPr>
        <p:spPr bwMode="auto">
          <a:xfrm flipV="1">
            <a:off x="2133600" y="3581400"/>
            <a:ext cx="533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6" name="Text Box 12"/>
          <p:cNvSpPr txBox="1">
            <a:spLocks noChangeArrowheads="1"/>
          </p:cNvSpPr>
          <p:nvPr/>
        </p:nvSpPr>
        <p:spPr bwMode="auto">
          <a:xfrm>
            <a:off x="457200" y="2670175"/>
            <a:ext cx="2133600" cy="1616075"/>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Requirements</a:t>
            </a:r>
          </a:p>
          <a:p>
            <a:pPr eaLnBrk="1" hangingPunct="1"/>
            <a:r>
              <a:rPr lang="en-US" sz="900" b="0"/>
              <a:t>Box Requirements - HRD</a:t>
            </a:r>
          </a:p>
          <a:p>
            <a:pPr eaLnBrk="1" hangingPunct="1"/>
            <a:r>
              <a:rPr lang="en-US" sz="900" b="0"/>
              <a:t>CCA Requirement – HRD</a:t>
            </a:r>
          </a:p>
          <a:p>
            <a:pPr eaLnBrk="1" hangingPunct="1"/>
            <a:r>
              <a:rPr lang="en-US" sz="900" u="sng"/>
              <a:t>Plans</a:t>
            </a:r>
          </a:p>
          <a:p>
            <a:pPr eaLnBrk="1" hangingPunct="1"/>
            <a:r>
              <a:rPr lang="en-US" sz="900" b="0"/>
              <a:t>DTC targets and DFMAT plans</a:t>
            </a:r>
          </a:p>
          <a:p>
            <a:pPr eaLnBrk="1" hangingPunct="1"/>
            <a:r>
              <a:rPr lang="en-US" sz="900" b="0"/>
              <a:t>Grounding Approach</a:t>
            </a:r>
          </a:p>
          <a:p>
            <a:pPr eaLnBrk="1" hangingPunct="1"/>
            <a:r>
              <a:rPr lang="en-US" sz="900" b="0"/>
              <a:t>Risk Mitigation Plan</a:t>
            </a:r>
          </a:p>
          <a:p>
            <a:pPr eaLnBrk="1" hangingPunct="1"/>
            <a:r>
              <a:rPr lang="en-US" sz="900" b="0"/>
              <a:t>Program IMS &amp; ETCs</a:t>
            </a:r>
          </a:p>
          <a:p>
            <a:pPr eaLnBrk="1" hangingPunct="1"/>
            <a:r>
              <a:rPr lang="en-US" sz="900" u="sng"/>
              <a:t>Guidelines</a:t>
            </a:r>
            <a:r>
              <a:rPr lang="en-US" sz="900" b="0"/>
              <a:t> </a:t>
            </a:r>
          </a:p>
          <a:p>
            <a:pPr eaLnBrk="1" hangingPunct="1"/>
            <a:r>
              <a:rPr lang="en-US" sz="900" b="0"/>
              <a:t>Platform Functional Elements</a:t>
            </a:r>
          </a:p>
          <a:p>
            <a:pPr eaLnBrk="1" hangingPunct="1"/>
            <a:r>
              <a:rPr lang="en-US" sz="900" b="0"/>
              <a:t>Guidelines &amp; Checklists</a:t>
            </a:r>
          </a:p>
        </p:txBody>
      </p:sp>
      <p:sp>
        <p:nvSpPr>
          <p:cNvPr id="16397" name="Line 13"/>
          <p:cNvSpPr>
            <a:spLocks noChangeShapeType="1"/>
          </p:cNvSpPr>
          <p:nvPr/>
        </p:nvSpPr>
        <p:spPr bwMode="auto">
          <a:xfrm>
            <a:off x="457200" y="26670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8" name="Line 15"/>
          <p:cNvSpPr>
            <a:spLocks noChangeShapeType="1"/>
          </p:cNvSpPr>
          <p:nvPr/>
        </p:nvSpPr>
        <p:spPr bwMode="auto">
          <a:xfrm>
            <a:off x="6096000" y="2157413"/>
            <a:ext cx="21050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9" name="Line 16"/>
          <p:cNvSpPr>
            <a:spLocks noChangeShapeType="1"/>
          </p:cNvSpPr>
          <p:nvPr/>
        </p:nvSpPr>
        <p:spPr bwMode="auto">
          <a:xfrm>
            <a:off x="6096000" y="4976813"/>
            <a:ext cx="2181225" cy="17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0" name="Line 20"/>
          <p:cNvSpPr>
            <a:spLocks noChangeShapeType="1"/>
          </p:cNvSpPr>
          <p:nvPr/>
        </p:nvSpPr>
        <p:spPr bwMode="auto">
          <a:xfrm>
            <a:off x="8201025" y="2157413"/>
            <a:ext cx="762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1" name="Line 21"/>
          <p:cNvSpPr>
            <a:spLocks noChangeShapeType="1"/>
          </p:cNvSpPr>
          <p:nvPr/>
        </p:nvSpPr>
        <p:spPr bwMode="auto">
          <a:xfrm flipH="1">
            <a:off x="8277225" y="3376613"/>
            <a:ext cx="6858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2" name="Text Box 22"/>
          <p:cNvSpPr txBox="1">
            <a:spLocks noChangeArrowheads="1"/>
          </p:cNvSpPr>
          <p:nvPr/>
        </p:nvSpPr>
        <p:spPr bwMode="auto">
          <a:xfrm>
            <a:off x="914400" y="14478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16403" name="Text Box 23"/>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16404" name="Text Box 24"/>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16405" name="Text Box 25"/>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(1220 hours)</a:t>
            </a:r>
          </a:p>
          <a:p>
            <a:pPr eaLnBrk="1" hangingPunct="1"/>
            <a:r>
              <a:rPr lang="en-US" sz="1200" b="0"/>
              <a:t>- ADVT (880 hrs</a:t>
            </a:r>
            <a:r>
              <a:rPr lang="en-US" sz="1200" b="0">
                <a:solidFill>
                  <a:schemeClr val="accent2"/>
                </a:solidFill>
              </a:rPr>
              <a:t>)</a:t>
            </a:r>
          </a:p>
          <a:p>
            <a:pPr eaLnBrk="1" hangingPunct="1"/>
            <a:r>
              <a:rPr lang="en-US" sz="1200" b="0"/>
              <a:t>- </a:t>
            </a:r>
            <a:r>
              <a:rPr lang="en-US" sz="1200" b="0">
                <a:solidFill>
                  <a:srgbClr val="0000FF"/>
                </a:solidFill>
              </a:rPr>
              <a:t>Components (120 hrs )</a:t>
            </a:r>
          </a:p>
          <a:p>
            <a:pPr eaLnBrk="1" hangingPunct="1">
              <a:buFontTx/>
              <a:buChar char="-"/>
            </a:pPr>
            <a:r>
              <a:rPr lang="en-US" sz="1200" b="0">
                <a:solidFill>
                  <a:srgbClr val="009900"/>
                </a:solidFill>
              </a:rPr>
              <a:t> PWB design (140 hrs)</a:t>
            </a:r>
          </a:p>
          <a:p>
            <a:pPr eaLnBrk="1" hangingPunct="1">
              <a:buFontTx/>
              <a:buChar char="-"/>
            </a:pPr>
            <a:r>
              <a:rPr lang="en-US" sz="1200" b="0">
                <a:solidFill>
                  <a:srgbClr val="FC3520"/>
                </a:solidFill>
              </a:rPr>
              <a:t> EE Tech (80 hrs)</a:t>
            </a:r>
            <a:endParaRPr lang="en-US" sz="1200" b="0">
              <a:solidFill>
                <a:srgbClr val="FF9900"/>
              </a:solidFill>
            </a:endParaRPr>
          </a:p>
        </p:txBody>
      </p:sp>
      <p:sp>
        <p:nvSpPr>
          <p:cNvPr id="16406" name="Rectangle 26"/>
          <p:cNvSpPr>
            <a:spLocks noChangeArrowheads="1"/>
          </p:cNvSpPr>
          <p:nvPr/>
        </p:nvSpPr>
        <p:spPr bwMode="auto">
          <a:xfrm>
            <a:off x="1981200" y="304800"/>
            <a:ext cx="5486400" cy="457200"/>
          </a:xfrm>
          <a:prstGeom prst="rect">
            <a:avLst/>
          </a:prstGeom>
          <a:solidFill>
            <a:srgbClr val="66FF66"/>
          </a:solidFill>
          <a:ln w="9525">
            <a:solidFill>
              <a:srgbClr val="000000"/>
            </a:solidFill>
            <a:miter lim="800000"/>
            <a:headEnd/>
            <a:tailEnd/>
          </a:ln>
        </p:spPr>
        <p:txBody>
          <a:bodyPr/>
          <a:lstStyle/>
          <a:p>
            <a:pPr algn="ctr"/>
            <a:r>
              <a:rPr lang="en-US" sz="2000" b="0" dirty="0">
                <a:solidFill>
                  <a:schemeClr val="tx2"/>
                </a:solidFill>
              </a:rPr>
              <a:t>Preliminary Design – </a:t>
            </a:r>
            <a:r>
              <a:rPr lang="en-US" sz="2000" b="0" dirty="0" smtClean="0">
                <a:solidFill>
                  <a:schemeClr val="tx2"/>
                </a:solidFill>
              </a:rPr>
              <a:t>ADVT </a:t>
            </a:r>
            <a:r>
              <a:rPr lang="en-US" sz="1400" b="0" dirty="0" smtClean="0">
                <a:solidFill>
                  <a:schemeClr val="tx2"/>
                </a:solidFill>
              </a:rPr>
              <a:t>WP8</a:t>
            </a:r>
            <a:endParaRPr lang="en-US" sz="2000" b="0" dirty="0">
              <a:solidFill>
                <a:schemeClr val="tx2"/>
              </a:solidFill>
            </a:endParaRPr>
          </a:p>
        </p:txBody>
      </p:sp>
      <p:sp>
        <p:nvSpPr>
          <p:cNvPr id="16407" name="Rectangle 29"/>
          <p:cNvSpPr>
            <a:spLocks noChangeArrowheads="1"/>
          </p:cNvSpPr>
          <p:nvPr/>
        </p:nvSpPr>
        <p:spPr bwMode="auto">
          <a:xfrm>
            <a:off x="6094413" y="2357795"/>
            <a:ext cx="260199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pPr>
            <a:r>
              <a:rPr lang="en-US" sz="900" b="0" dirty="0">
                <a:cs typeface="Times New Roman" pitchFamily="18" charset="0"/>
              </a:rPr>
              <a:t>Requirements - CCA HRD update </a:t>
            </a:r>
          </a:p>
          <a:p>
            <a:pPr lvl="1" eaLnBrk="0" hangingPunct="0"/>
            <a:r>
              <a:rPr lang="en-US" sz="900" b="0" dirty="0">
                <a:cs typeface="Times New Roman" pitchFamily="18" charset="0"/>
              </a:rPr>
              <a:t>as required (E release) Doors REV</a:t>
            </a:r>
            <a:endParaRPr lang="en-US" sz="900" b="0" dirty="0"/>
          </a:p>
          <a:p>
            <a:pPr eaLnBrk="0" hangingPunct="0">
              <a:buFontTx/>
              <a:buAutoNum type="arabicPeriod"/>
            </a:pPr>
            <a:r>
              <a:rPr lang="en-US" sz="900" b="0" dirty="0">
                <a:cs typeface="Times New Roman" pitchFamily="18" charset="0"/>
              </a:rPr>
              <a:t>Requirements – Prelim Compliance Matrix </a:t>
            </a:r>
          </a:p>
          <a:p>
            <a:pPr lvl="1" eaLnBrk="0" hangingPunct="0"/>
            <a:r>
              <a:rPr lang="en-US" sz="900" b="0" dirty="0">
                <a:cs typeface="Times New Roman" pitchFamily="18" charset="0"/>
              </a:rPr>
              <a:t>(with MOC defined) (E release)</a:t>
            </a:r>
            <a:endParaRPr lang="en-US" sz="900" b="0" dirty="0"/>
          </a:p>
          <a:p>
            <a:pPr eaLnBrk="0" hangingPunct="0">
              <a:buFontTx/>
              <a:buAutoNum type="arabicPeriod"/>
            </a:pPr>
            <a:r>
              <a:rPr lang="en-US" sz="900" b="0" dirty="0">
                <a:cs typeface="Times New Roman" pitchFamily="18" charset="0"/>
              </a:rPr>
              <a:t>Trade Study, if needed – project memo</a:t>
            </a:r>
            <a:endParaRPr lang="en-US" sz="900" b="0" dirty="0"/>
          </a:p>
          <a:p>
            <a:pPr eaLnBrk="0" hangingPunct="0">
              <a:buFontTx/>
              <a:buAutoNum type="arabicPeriod"/>
            </a:pPr>
            <a:r>
              <a:rPr lang="en-US" sz="900" b="0" dirty="0">
                <a:cs typeface="Times New Roman" pitchFamily="18" charset="0"/>
              </a:rPr>
              <a:t>Area, power estimates </a:t>
            </a:r>
          </a:p>
          <a:p>
            <a:pPr lvl="1" eaLnBrk="0" hangingPunct="0"/>
            <a:r>
              <a:rPr lang="en-US" sz="900" b="0" dirty="0">
                <a:cs typeface="Times New Roman" pitchFamily="18" charset="0"/>
              </a:rPr>
              <a:t>if needed – project memo</a:t>
            </a:r>
            <a:endParaRPr lang="en-US" sz="900" b="0" dirty="0"/>
          </a:p>
          <a:p>
            <a:pPr eaLnBrk="0" hangingPunct="0">
              <a:buFontTx/>
              <a:buAutoNum type="arabicPeriod"/>
            </a:pPr>
            <a:r>
              <a:rPr lang="en-US" sz="900" b="0" dirty="0">
                <a:cs typeface="Times New Roman" pitchFamily="18" charset="0"/>
              </a:rPr>
              <a:t>Schematic Preliminary </a:t>
            </a:r>
          </a:p>
          <a:p>
            <a:pPr lvl="1" eaLnBrk="0" hangingPunct="0"/>
            <a:r>
              <a:rPr lang="en-US" sz="900" b="0" dirty="0">
                <a:cs typeface="Times New Roman" pitchFamily="18" charset="0"/>
              </a:rPr>
              <a:t>Peer review with SME – project memo</a:t>
            </a:r>
            <a:endParaRPr lang="en-US" sz="900" b="0" dirty="0"/>
          </a:p>
          <a:p>
            <a:pPr eaLnBrk="0" hangingPunct="0">
              <a:buFontTx/>
              <a:buAutoNum type="arabicPeriod"/>
            </a:pPr>
            <a:r>
              <a:rPr lang="en-US" sz="900" b="0" dirty="0">
                <a:cs typeface="Times New Roman" pitchFamily="18" charset="0"/>
              </a:rPr>
              <a:t>Schematic Preliminary </a:t>
            </a:r>
          </a:p>
          <a:p>
            <a:pPr lvl="1" eaLnBrk="0" hangingPunct="0"/>
            <a:r>
              <a:rPr lang="en-US" sz="900" b="0" dirty="0">
                <a:cs typeface="Times New Roman" pitchFamily="18" charset="0"/>
              </a:rPr>
              <a:t>(E release – if needed for prototype) </a:t>
            </a:r>
            <a:endParaRPr lang="en-US" sz="900" b="0" dirty="0"/>
          </a:p>
          <a:p>
            <a:pPr eaLnBrk="0" hangingPunct="0">
              <a:buFontTx/>
              <a:buAutoNum type="arabicPeriod"/>
            </a:pPr>
            <a:r>
              <a:rPr lang="en-US" sz="900" b="0" dirty="0">
                <a:cs typeface="Times New Roman" pitchFamily="18" charset="0"/>
              </a:rPr>
              <a:t>BOM, (E release – if needed for prototype) </a:t>
            </a:r>
            <a:endParaRPr lang="en-US" sz="900" b="0" dirty="0"/>
          </a:p>
          <a:p>
            <a:pPr eaLnBrk="0" hangingPunct="0">
              <a:buFontTx/>
              <a:buAutoNum type="arabicPeriod"/>
            </a:pPr>
            <a:r>
              <a:rPr lang="en-US" sz="900" b="0" dirty="0">
                <a:cs typeface="Times New Roman" pitchFamily="18" charset="0"/>
              </a:rPr>
              <a:t>BOM - DTC compliance &amp; Obsolescence </a:t>
            </a:r>
          </a:p>
          <a:p>
            <a:pPr lvl="1" eaLnBrk="0" hangingPunct="0"/>
            <a:r>
              <a:rPr lang="en-US" sz="900" b="0" dirty="0">
                <a:cs typeface="Times New Roman" pitchFamily="18" charset="0"/>
              </a:rPr>
              <a:t>Summary - project memo </a:t>
            </a:r>
            <a:endParaRPr lang="en-US" sz="900" b="0" dirty="0"/>
          </a:p>
          <a:p>
            <a:pPr eaLnBrk="0" hangingPunct="0">
              <a:buFontTx/>
              <a:buAutoNum type="arabicPeriod"/>
            </a:pPr>
            <a:r>
              <a:rPr lang="en-US" sz="900" b="0" dirty="0">
                <a:cs typeface="Times New Roman" pitchFamily="18" charset="0"/>
              </a:rPr>
              <a:t>ABOM – long lead items if needed </a:t>
            </a:r>
          </a:p>
          <a:p>
            <a:pPr lvl="1" eaLnBrk="0" hangingPunct="0"/>
            <a:r>
              <a:rPr lang="en-US" sz="900" b="0" dirty="0">
                <a:cs typeface="Times New Roman" pitchFamily="18" charset="0"/>
              </a:rPr>
              <a:t>project memo or spread sheet</a:t>
            </a:r>
            <a:endParaRPr lang="en-US" sz="900" b="0" dirty="0"/>
          </a:p>
          <a:p>
            <a:pPr eaLnBrk="0" hangingPunct="0">
              <a:buFontTx/>
              <a:buAutoNum type="arabicPeriod"/>
            </a:pPr>
            <a:r>
              <a:rPr lang="en-US" sz="900" b="0" dirty="0">
                <a:cs typeface="Times New Roman" pitchFamily="18" charset="0"/>
              </a:rPr>
              <a:t>PDR review package – as </a:t>
            </a:r>
            <a:r>
              <a:rPr lang="en-US" sz="900" b="0" dirty="0" smtClean="0">
                <a:cs typeface="Times New Roman" pitchFamily="18" charset="0"/>
              </a:rPr>
              <a:t>required</a:t>
            </a:r>
          </a:p>
          <a:p>
            <a:pPr eaLnBrk="0" hangingPunct="0">
              <a:buFontTx/>
              <a:buAutoNum type="arabicPeriod"/>
            </a:pPr>
            <a:r>
              <a:rPr lang="en-US" sz="900" b="0" dirty="0" smtClean="0">
                <a:cs typeface="Times New Roman" pitchFamily="18" charset="0"/>
              </a:rPr>
              <a:t>PDR ADVT checklists</a:t>
            </a:r>
            <a:endParaRPr lang="en-US" sz="900" b="0" dirty="0"/>
          </a:p>
        </p:txBody>
      </p:sp>
      <p:sp>
        <p:nvSpPr>
          <p:cNvPr id="16408" name="Action Button: Back or Previous 23">
            <a:hlinkClick r:id="rId4" action="ppaction://hlinksldjump" highlightClick="1"/>
          </p:cNvPr>
          <p:cNvSpPr>
            <a:spLocks noChangeArrowheads="1"/>
          </p:cNvSpPr>
          <p:nvPr/>
        </p:nvSpPr>
        <p:spPr bwMode="auto">
          <a:xfrm>
            <a:off x="827088" y="5707063"/>
            <a:ext cx="574675" cy="520700"/>
          </a:xfrm>
          <a:prstGeom prst="actionButtonBackPrevious">
            <a:avLst/>
          </a:prstGeom>
          <a:solidFill>
            <a:srgbClr val="66FF66"/>
          </a:solidFill>
          <a:ln w="9525" algn="ctr">
            <a:solidFill>
              <a:schemeClr val="tx1"/>
            </a:solidFill>
            <a:round/>
            <a:headEnd/>
            <a:tailEnd/>
          </a:ln>
        </p:spPr>
        <p:txBody>
          <a:bodyPr/>
          <a:lstStyle/>
          <a:p>
            <a:endParaRPr lang="en-US"/>
          </a:p>
        </p:txBody>
      </p:sp>
      <p:sp>
        <p:nvSpPr>
          <p:cNvPr id="16409" name="TextBox 24"/>
          <p:cNvSpPr txBox="1">
            <a:spLocks noChangeArrowheads="1"/>
          </p:cNvSpPr>
          <p:nvPr/>
        </p:nvSpPr>
        <p:spPr bwMode="auto">
          <a:xfrm>
            <a:off x="449263" y="519906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16410" name="Action Button: Forward or Next 25">
            <a:hlinkClick r:id="rId5" action="ppaction://hlinksldjump" highlightClick="1"/>
          </p:cNvPr>
          <p:cNvSpPr>
            <a:spLocks noChangeArrowheads="1"/>
          </p:cNvSpPr>
          <p:nvPr/>
        </p:nvSpPr>
        <p:spPr bwMode="auto">
          <a:xfrm>
            <a:off x="7661275" y="5711825"/>
            <a:ext cx="509588" cy="566738"/>
          </a:xfrm>
          <a:prstGeom prst="actionButtonForwardNext">
            <a:avLst/>
          </a:prstGeom>
          <a:solidFill>
            <a:srgbClr val="66FF66"/>
          </a:solidFill>
          <a:ln w="9525" algn="ctr">
            <a:solidFill>
              <a:schemeClr val="tx1"/>
            </a:solidFill>
            <a:round/>
            <a:headEnd/>
            <a:tailEnd/>
          </a:ln>
        </p:spPr>
        <p:txBody>
          <a:bodyPr/>
          <a:lstStyle/>
          <a:p>
            <a:endParaRPr lang="en-US"/>
          </a:p>
        </p:txBody>
      </p:sp>
      <p:sp>
        <p:nvSpPr>
          <p:cNvPr id="16411" name="TextBox 26"/>
          <p:cNvSpPr txBox="1">
            <a:spLocks noChangeArrowheads="1"/>
          </p:cNvSpPr>
          <p:nvPr/>
        </p:nvSpPr>
        <p:spPr bwMode="auto">
          <a:xfrm>
            <a:off x="7219950" y="523398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0" name="TextBox 2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2057400" y="381000"/>
            <a:ext cx="54864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7411" name="Rectangle 4"/>
          <p:cNvSpPr>
            <a:spLocks noChangeArrowheads="1"/>
          </p:cNvSpPr>
          <p:nvPr/>
        </p:nvSpPr>
        <p:spPr bwMode="auto">
          <a:xfrm>
            <a:off x="3581400" y="1447800"/>
            <a:ext cx="1524000" cy="381000"/>
          </a:xfrm>
          <a:prstGeom prst="rect">
            <a:avLst/>
          </a:prstGeom>
          <a:solidFill>
            <a:schemeClr val="accent2"/>
          </a:solidFill>
          <a:ln w="9525">
            <a:solidFill>
              <a:schemeClr val="tx1"/>
            </a:solidFill>
            <a:miter lim="800000"/>
            <a:headEnd/>
            <a:tailEnd/>
          </a:ln>
        </p:spPr>
        <p:txBody>
          <a:bodyPr wrap="none" anchor="ctr"/>
          <a:lstStyle/>
          <a:p>
            <a:endParaRPr lang="en-US" b="0">
              <a:solidFill>
                <a:schemeClr val="bg1"/>
              </a:solidFill>
            </a:endParaRPr>
          </a:p>
        </p:txBody>
      </p:sp>
      <p:sp>
        <p:nvSpPr>
          <p:cNvPr id="17412" name="Rectangle 5"/>
          <p:cNvSpPr>
            <a:spLocks noChangeArrowheads="1"/>
          </p:cNvSpPr>
          <p:nvPr/>
        </p:nvSpPr>
        <p:spPr bwMode="auto">
          <a:xfrm>
            <a:off x="762000" y="1447800"/>
            <a:ext cx="1066800" cy="381000"/>
          </a:xfrm>
          <a:prstGeom prst="rect">
            <a:avLst/>
          </a:prstGeom>
          <a:solidFill>
            <a:schemeClr val="accent2"/>
          </a:solidFill>
          <a:ln w="9525">
            <a:solidFill>
              <a:schemeClr val="tx1"/>
            </a:solidFill>
            <a:miter lim="800000"/>
            <a:headEnd/>
            <a:tailEnd/>
          </a:ln>
        </p:spPr>
        <p:txBody>
          <a:bodyPr wrap="none" anchor="ctr"/>
          <a:lstStyle/>
          <a:p>
            <a:endParaRPr lang="en-US" b="0">
              <a:solidFill>
                <a:schemeClr val="bg1"/>
              </a:solidFill>
            </a:endParaRPr>
          </a:p>
        </p:txBody>
      </p:sp>
      <p:sp>
        <p:nvSpPr>
          <p:cNvPr id="17413" name="Rectangle 6"/>
          <p:cNvSpPr>
            <a:spLocks noGrp="1" noChangeArrowheads="1"/>
          </p:cNvSpPr>
          <p:nvPr>
            <p:ph type="title"/>
          </p:nvPr>
        </p:nvSpPr>
        <p:spPr>
          <a:xfrm>
            <a:off x="1905000" y="304800"/>
            <a:ext cx="5562600" cy="457200"/>
          </a:xfrm>
        </p:spPr>
        <p:txBody>
          <a:bodyPr/>
          <a:lstStyle/>
          <a:p>
            <a:pPr eaLnBrk="1" hangingPunct="1"/>
            <a:r>
              <a:rPr lang="en-US" sz="2000" smtClean="0"/>
              <a:t>Qual Test Work Package</a:t>
            </a:r>
          </a:p>
        </p:txBody>
      </p:sp>
      <p:sp>
        <p:nvSpPr>
          <p:cNvPr id="17414" name="Rectangle 7"/>
          <p:cNvSpPr>
            <a:spLocks noChangeArrowheads="1"/>
          </p:cNvSpPr>
          <p:nvPr/>
        </p:nvSpPr>
        <p:spPr bwMode="auto">
          <a:xfrm>
            <a:off x="2667000" y="2057400"/>
            <a:ext cx="3124200" cy="29718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r>
              <a:rPr lang="en-US" sz="900" u="sng" dirty="0"/>
              <a:t>Design/Analysis</a:t>
            </a:r>
          </a:p>
          <a:p>
            <a:r>
              <a:rPr lang="en-US" sz="900" b="0" dirty="0"/>
              <a:t> Perform Design trades (120)</a:t>
            </a:r>
          </a:p>
          <a:p>
            <a:r>
              <a:rPr lang="en-US" sz="900" b="0" dirty="0"/>
              <a:t>Generate CCA Block diagram, Area, power </a:t>
            </a:r>
            <a:r>
              <a:rPr lang="en-US" sz="900" b="0" dirty="0" err="1"/>
              <a:t>est</a:t>
            </a:r>
            <a:r>
              <a:rPr lang="en-US" sz="900" b="0" dirty="0"/>
              <a:t> (120)</a:t>
            </a:r>
          </a:p>
          <a:p>
            <a:r>
              <a:rPr lang="en-US" sz="900" b="0" dirty="0"/>
              <a:t>Grounding Scheme (40)</a:t>
            </a:r>
          </a:p>
          <a:p>
            <a:r>
              <a:rPr lang="en-US" sz="900" b="0" dirty="0"/>
              <a:t>Generate Source Control Drawing as needed</a:t>
            </a:r>
          </a:p>
          <a:p>
            <a:r>
              <a:rPr lang="en-US" sz="900" b="0" dirty="0"/>
              <a:t>Magnetics Design (120)</a:t>
            </a:r>
          </a:p>
          <a:p>
            <a:r>
              <a:rPr lang="en-US" sz="900" b="0" dirty="0"/>
              <a:t>Generate Library models (</a:t>
            </a:r>
            <a:r>
              <a:rPr lang="en-US" sz="900" b="0" dirty="0">
                <a:solidFill>
                  <a:srgbClr val="4F81BD"/>
                </a:solidFill>
              </a:rPr>
              <a:t>60</a:t>
            </a:r>
            <a:r>
              <a:rPr lang="en-US" sz="900" b="0" dirty="0"/>
              <a:t>)</a:t>
            </a:r>
          </a:p>
          <a:p>
            <a:r>
              <a:rPr lang="en-US" sz="900" b="0" dirty="0"/>
              <a:t>Generate Schematics (100/</a:t>
            </a:r>
            <a:r>
              <a:rPr lang="en-US" sz="900" b="0" dirty="0">
                <a:solidFill>
                  <a:schemeClr val="folHlink"/>
                </a:solidFill>
              </a:rPr>
              <a:t>60</a:t>
            </a:r>
            <a:r>
              <a:rPr lang="en-US" sz="900" b="0" dirty="0"/>
              <a:t>)</a:t>
            </a:r>
          </a:p>
          <a:p>
            <a:r>
              <a:rPr lang="en-US" sz="900" b="0" dirty="0"/>
              <a:t>Generate BOM, DTC and Obsolescence report  (</a:t>
            </a:r>
            <a:r>
              <a:rPr lang="en-US" sz="900" b="0" dirty="0">
                <a:solidFill>
                  <a:srgbClr val="4F81BD"/>
                </a:solidFill>
              </a:rPr>
              <a:t>60</a:t>
            </a:r>
            <a:r>
              <a:rPr lang="en-US" sz="900" b="0" dirty="0"/>
              <a:t>)</a:t>
            </a:r>
          </a:p>
          <a:p>
            <a:r>
              <a:rPr lang="en-US" sz="900" b="0" dirty="0"/>
              <a:t>Perform preliminary parts placement (</a:t>
            </a:r>
            <a:r>
              <a:rPr lang="en-US" sz="900" b="0" dirty="0">
                <a:solidFill>
                  <a:schemeClr val="folHlink"/>
                </a:solidFill>
              </a:rPr>
              <a:t>80</a:t>
            </a:r>
            <a:r>
              <a:rPr lang="en-US" sz="900" b="0" dirty="0"/>
              <a:t>)</a:t>
            </a:r>
          </a:p>
          <a:p>
            <a:r>
              <a:rPr lang="en-US" sz="900" b="0" dirty="0"/>
              <a:t>Perform Design Analysis / </a:t>
            </a:r>
            <a:r>
              <a:rPr lang="en-US" sz="900" b="0" dirty="0" err="1"/>
              <a:t>sim</a:t>
            </a:r>
            <a:r>
              <a:rPr lang="en-US" sz="900" b="0" dirty="0"/>
              <a:t> – Stress, </a:t>
            </a:r>
            <a:r>
              <a:rPr lang="en-US" sz="900" b="0" dirty="0" err="1"/>
              <a:t>derating</a:t>
            </a:r>
            <a:r>
              <a:rPr lang="en-US" sz="900" b="0" dirty="0"/>
              <a:t> (80)</a:t>
            </a:r>
          </a:p>
          <a:p>
            <a:r>
              <a:rPr lang="en-US" sz="900" b="0" dirty="0"/>
              <a:t>High Voltage Risk Identification (40</a:t>
            </a:r>
            <a:r>
              <a:rPr lang="en-US" sz="900" b="0" dirty="0" smtClean="0"/>
              <a:t>)</a:t>
            </a:r>
          </a:p>
          <a:p>
            <a:r>
              <a:rPr lang="en-US" sz="900" b="0" dirty="0" smtClean="0"/>
              <a:t>Program High </a:t>
            </a:r>
            <a:r>
              <a:rPr lang="en-US" sz="900" b="0" dirty="0"/>
              <a:t>Voltage Guideline (20)</a:t>
            </a:r>
          </a:p>
          <a:p>
            <a:r>
              <a:rPr lang="en-US" sz="900" b="0" dirty="0" smtClean="0"/>
              <a:t>Update </a:t>
            </a:r>
            <a:r>
              <a:rPr lang="en-US" sz="900" b="0" dirty="0"/>
              <a:t>CCA HRD(80)</a:t>
            </a:r>
          </a:p>
          <a:p>
            <a:r>
              <a:rPr lang="en-US" sz="900" b="0" dirty="0"/>
              <a:t>Generate CCA Test equipment requirements (40)</a:t>
            </a:r>
          </a:p>
          <a:p>
            <a:r>
              <a:rPr lang="en-US" sz="900" u="sng" dirty="0"/>
              <a:t>Reviews and other support</a:t>
            </a:r>
          </a:p>
          <a:p>
            <a:r>
              <a:rPr lang="en-US" sz="900" b="0" dirty="0"/>
              <a:t>Prototype / Risk mitigation plan and testing (80/</a:t>
            </a:r>
            <a:r>
              <a:rPr lang="en-US" sz="900" b="0" dirty="0">
                <a:solidFill>
                  <a:srgbClr val="FC3520"/>
                </a:solidFill>
              </a:rPr>
              <a:t>80</a:t>
            </a:r>
            <a:r>
              <a:rPr lang="en-US" sz="900" b="0" dirty="0"/>
              <a:t>)</a:t>
            </a:r>
          </a:p>
          <a:p>
            <a:r>
              <a:rPr lang="en-US" sz="900" b="0" dirty="0"/>
              <a:t>Generate DFMAT compliance report (40)</a:t>
            </a:r>
          </a:p>
          <a:p>
            <a:r>
              <a:rPr lang="en-US" sz="900" b="0" dirty="0"/>
              <a:t>Support Reliability / FMEA analysis (20)</a:t>
            </a:r>
          </a:p>
          <a:p>
            <a:r>
              <a:rPr lang="en-US" sz="900" b="0" dirty="0"/>
              <a:t>Capture design data in repository (40)</a:t>
            </a:r>
          </a:p>
          <a:p>
            <a:r>
              <a:rPr lang="en-US" sz="900" b="0" dirty="0"/>
              <a:t>Support Peer Review with EMC and SMEs (40)</a:t>
            </a:r>
          </a:p>
          <a:p>
            <a:r>
              <a:rPr lang="en-US" sz="900" b="0" dirty="0"/>
              <a:t>Prepare PDR package (80)</a:t>
            </a:r>
          </a:p>
        </p:txBody>
      </p:sp>
      <p:sp>
        <p:nvSpPr>
          <p:cNvPr id="17415" name="Line 15"/>
          <p:cNvSpPr>
            <a:spLocks noChangeShapeType="1"/>
          </p:cNvSpPr>
          <p:nvPr/>
        </p:nvSpPr>
        <p:spPr bwMode="auto">
          <a:xfrm>
            <a:off x="5791200" y="2057400"/>
            <a:ext cx="2503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6" name="Line 16"/>
          <p:cNvSpPr>
            <a:spLocks noChangeShapeType="1"/>
          </p:cNvSpPr>
          <p:nvPr/>
        </p:nvSpPr>
        <p:spPr bwMode="auto">
          <a:xfrm>
            <a:off x="5791200" y="5029200"/>
            <a:ext cx="25796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7" name="Line 19"/>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8" name="Line 20"/>
          <p:cNvSpPr>
            <a:spLocks noChangeShapeType="1"/>
          </p:cNvSpPr>
          <p:nvPr/>
        </p:nvSpPr>
        <p:spPr bwMode="auto">
          <a:xfrm>
            <a:off x="8294688" y="20574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9" name="Line 21"/>
          <p:cNvSpPr>
            <a:spLocks noChangeShapeType="1"/>
          </p:cNvSpPr>
          <p:nvPr/>
        </p:nvSpPr>
        <p:spPr bwMode="auto">
          <a:xfrm flipH="1">
            <a:off x="8370888" y="3505200"/>
            <a:ext cx="6858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0" name="Text Box 22"/>
          <p:cNvSpPr txBox="1">
            <a:spLocks noChangeArrowheads="1"/>
          </p:cNvSpPr>
          <p:nvPr/>
        </p:nvSpPr>
        <p:spPr bwMode="auto">
          <a:xfrm>
            <a:off x="914400" y="1447800"/>
            <a:ext cx="87788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solidFill>
                  <a:schemeClr val="bg1"/>
                </a:solidFill>
              </a:rPr>
              <a:t>Inputs</a:t>
            </a:r>
          </a:p>
        </p:txBody>
      </p:sp>
      <p:sp>
        <p:nvSpPr>
          <p:cNvPr id="17421" name="Text Box 23"/>
          <p:cNvSpPr txBox="1">
            <a:spLocks noChangeArrowheads="1"/>
          </p:cNvSpPr>
          <p:nvPr/>
        </p:nvSpPr>
        <p:spPr bwMode="auto">
          <a:xfrm>
            <a:off x="3657600" y="1447800"/>
            <a:ext cx="14763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solidFill>
                  <a:schemeClr val="bg1"/>
                </a:solidFill>
              </a:rPr>
              <a:t>Tasks / ETC</a:t>
            </a:r>
          </a:p>
        </p:txBody>
      </p:sp>
      <p:sp>
        <p:nvSpPr>
          <p:cNvPr id="17422" name="Text Box 24"/>
          <p:cNvSpPr txBox="1">
            <a:spLocks noChangeArrowheads="1"/>
          </p:cNvSpPr>
          <p:nvPr/>
        </p:nvSpPr>
        <p:spPr bwMode="auto">
          <a:xfrm>
            <a:off x="6248400" y="1447800"/>
            <a:ext cx="1544638" cy="369888"/>
          </a:xfrm>
          <a:prstGeom prst="rect">
            <a:avLst/>
          </a:prstGeom>
          <a:solidFill>
            <a:schemeClr val="accent2"/>
          </a:solidFill>
          <a:ln w="9525">
            <a:solidFill>
              <a:srgbClr val="030101"/>
            </a:solidFill>
            <a:miter lim="800000"/>
            <a:headEnd/>
            <a:tailEnd/>
          </a:ln>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solidFill>
                  <a:schemeClr val="bg1"/>
                </a:solidFill>
              </a:rPr>
              <a:t>Deliverables</a:t>
            </a:r>
          </a:p>
        </p:txBody>
      </p:sp>
      <p:sp>
        <p:nvSpPr>
          <p:cNvPr id="17423" name="Text Box 25"/>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(1220 hours)</a:t>
            </a:r>
          </a:p>
          <a:p>
            <a:pPr eaLnBrk="1" hangingPunct="1"/>
            <a:r>
              <a:rPr lang="en-US" sz="1200" b="0" dirty="0"/>
              <a:t>- PDVT </a:t>
            </a:r>
            <a:r>
              <a:rPr lang="en-US" sz="1200" b="0" dirty="0" smtClean="0"/>
              <a:t>(880 </a:t>
            </a:r>
            <a:r>
              <a:rPr lang="en-US" sz="1200" b="0" dirty="0" err="1"/>
              <a:t>hrs</a:t>
            </a:r>
            <a:r>
              <a:rPr lang="en-US" sz="1200" b="0" dirty="0">
                <a:solidFill>
                  <a:schemeClr val="accent2"/>
                </a:solidFill>
              </a:rPr>
              <a:t>)</a:t>
            </a:r>
          </a:p>
          <a:p>
            <a:pPr eaLnBrk="1" hangingPunct="1"/>
            <a:r>
              <a:rPr lang="en-US" sz="1200" b="0" dirty="0"/>
              <a:t>- </a:t>
            </a:r>
            <a:r>
              <a:rPr lang="en-US" sz="1200" b="0" dirty="0">
                <a:solidFill>
                  <a:srgbClr val="0000FF"/>
                </a:solidFill>
              </a:rPr>
              <a:t>Components (120 </a:t>
            </a:r>
            <a:r>
              <a:rPr lang="en-US" sz="1200" b="0" dirty="0" err="1">
                <a:solidFill>
                  <a:srgbClr val="0000FF"/>
                </a:solidFill>
              </a:rPr>
              <a:t>hrs</a:t>
            </a:r>
            <a:r>
              <a:rPr lang="en-US" sz="1200" b="0" dirty="0">
                <a:solidFill>
                  <a:srgbClr val="0000FF"/>
                </a:solidFill>
              </a:rPr>
              <a:t> )</a:t>
            </a:r>
          </a:p>
          <a:p>
            <a:pPr eaLnBrk="1" hangingPunct="1">
              <a:buFontTx/>
              <a:buChar char="-"/>
            </a:pPr>
            <a:r>
              <a:rPr lang="en-US" sz="1200" b="0" dirty="0">
                <a:solidFill>
                  <a:srgbClr val="009900"/>
                </a:solidFill>
              </a:rPr>
              <a:t> PWB design (140 </a:t>
            </a:r>
            <a:r>
              <a:rPr lang="en-US" sz="1200" b="0" dirty="0" err="1">
                <a:solidFill>
                  <a:srgbClr val="009900"/>
                </a:solidFill>
              </a:rPr>
              <a:t>hrs</a:t>
            </a:r>
            <a:r>
              <a:rPr lang="en-US" sz="1200" b="0" dirty="0">
                <a:solidFill>
                  <a:srgbClr val="009900"/>
                </a:solidFill>
              </a:rPr>
              <a:t>)</a:t>
            </a:r>
          </a:p>
          <a:p>
            <a:pPr eaLnBrk="1" hangingPunct="1">
              <a:buFontTx/>
              <a:buChar char="-"/>
            </a:pPr>
            <a:r>
              <a:rPr lang="en-US" sz="1200" b="0" dirty="0">
                <a:solidFill>
                  <a:srgbClr val="FC3520"/>
                </a:solidFill>
              </a:rPr>
              <a:t> EE Tech (80 </a:t>
            </a:r>
            <a:r>
              <a:rPr lang="en-US" sz="1200" b="0" dirty="0" err="1">
                <a:solidFill>
                  <a:srgbClr val="FC3520"/>
                </a:solidFill>
              </a:rPr>
              <a:t>hrs</a:t>
            </a:r>
            <a:r>
              <a:rPr lang="en-US" sz="1200" b="0" dirty="0">
                <a:solidFill>
                  <a:srgbClr val="FC3520"/>
                </a:solidFill>
              </a:rPr>
              <a:t>)</a:t>
            </a:r>
          </a:p>
        </p:txBody>
      </p:sp>
      <p:sp>
        <p:nvSpPr>
          <p:cNvPr id="17424" name="Rectangle 26"/>
          <p:cNvSpPr>
            <a:spLocks noChangeArrowheads="1"/>
          </p:cNvSpPr>
          <p:nvPr/>
        </p:nvSpPr>
        <p:spPr bwMode="auto">
          <a:xfrm>
            <a:off x="1981200" y="304800"/>
            <a:ext cx="5486400" cy="457200"/>
          </a:xfrm>
          <a:prstGeom prst="rect">
            <a:avLst/>
          </a:prstGeom>
          <a:solidFill>
            <a:schemeClr val="accent2"/>
          </a:solidFill>
          <a:ln w="9525">
            <a:solidFill>
              <a:srgbClr val="000000"/>
            </a:solidFill>
            <a:miter lim="800000"/>
            <a:headEnd/>
            <a:tailEnd/>
          </a:ln>
        </p:spPr>
        <p:txBody>
          <a:bodyPr/>
          <a:lstStyle/>
          <a:p>
            <a:pPr algn="ctr"/>
            <a:r>
              <a:rPr lang="en-US" sz="2000" dirty="0">
                <a:solidFill>
                  <a:schemeClr val="bg1"/>
                </a:solidFill>
              </a:rPr>
              <a:t>Preliminary Design – </a:t>
            </a:r>
            <a:r>
              <a:rPr lang="en-US" sz="2000" dirty="0" smtClean="0">
                <a:solidFill>
                  <a:schemeClr val="bg1"/>
                </a:solidFill>
              </a:rPr>
              <a:t>PDVT </a:t>
            </a:r>
            <a:r>
              <a:rPr lang="en-US" sz="1400" dirty="0" smtClean="0">
                <a:solidFill>
                  <a:schemeClr val="bg1"/>
                </a:solidFill>
              </a:rPr>
              <a:t>WP9</a:t>
            </a:r>
            <a:endParaRPr lang="en-US" sz="2000" dirty="0">
              <a:solidFill>
                <a:schemeClr val="bg1"/>
              </a:solidFill>
            </a:endParaRPr>
          </a:p>
        </p:txBody>
      </p:sp>
      <p:sp>
        <p:nvSpPr>
          <p:cNvPr id="17425" name="Rectangle 32"/>
          <p:cNvSpPr>
            <a:spLocks noChangeArrowheads="1"/>
          </p:cNvSpPr>
          <p:nvPr/>
        </p:nvSpPr>
        <p:spPr bwMode="auto">
          <a:xfrm>
            <a:off x="5715000" y="2047653"/>
            <a:ext cx="3048000"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buFontTx/>
              <a:buAutoNum type="arabicPeriod"/>
            </a:pPr>
            <a:r>
              <a:rPr lang="en-US" sz="900" b="0" dirty="0">
                <a:cs typeface="Times New Roman" pitchFamily="18" charset="0"/>
              </a:rPr>
              <a:t>Requirements - CCA HRD, update as required 		(E release) Doors REV</a:t>
            </a:r>
            <a:endParaRPr lang="en-US" sz="900" b="0" dirty="0"/>
          </a:p>
          <a:p>
            <a:pPr eaLnBrk="0" hangingPunct="0">
              <a:buFontTx/>
              <a:buAutoNum type="arabicPeriod"/>
            </a:pPr>
            <a:r>
              <a:rPr lang="en-US" sz="900" b="0" dirty="0">
                <a:cs typeface="Times New Roman" pitchFamily="18" charset="0"/>
              </a:rPr>
              <a:t>Requirements – Preliminary Compliance Matrix </a:t>
            </a:r>
          </a:p>
          <a:p>
            <a:pPr lvl="1" eaLnBrk="0" hangingPunct="0"/>
            <a:r>
              <a:rPr lang="en-US" sz="900" b="0" dirty="0">
                <a:cs typeface="Times New Roman" pitchFamily="18" charset="0"/>
              </a:rPr>
              <a:t>(with MOC defined) (E release)</a:t>
            </a:r>
            <a:endParaRPr lang="en-US" sz="900" b="0" dirty="0"/>
          </a:p>
          <a:p>
            <a:pPr eaLnBrk="0" hangingPunct="0">
              <a:buFontTx/>
              <a:buAutoNum type="arabicPeriod"/>
            </a:pPr>
            <a:r>
              <a:rPr lang="en-US" sz="900" b="0" dirty="0">
                <a:cs typeface="Times New Roman" pitchFamily="18" charset="0"/>
              </a:rPr>
              <a:t>Trade Study</a:t>
            </a:r>
          </a:p>
          <a:p>
            <a:pPr lvl="1" eaLnBrk="0" hangingPunct="0"/>
            <a:r>
              <a:rPr lang="en-US" sz="900" b="0" dirty="0">
                <a:cs typeface="Times New Roman" pitchFamily="18" charset="0"/>
              </a:rPr>
              <a:t>if needed – project memo</a:t>
            </a:r>
            <a:endParaRPr lang="en-US" sz="900" b="0" dirty="0"/>
          </a:p>
          <a:p>
            <a:pPr eaLnBrk="0" hangingPunct="0">
              <a:buFontTx/>
              <a:buAutoNum type="arabicPeriod"/>
            </a:pPr>
            <a:r>
              <a:rPr lang="en-US" sz="900" b="0" dirty="0">
                <a:cs typeface="Times New Roman" pitchFamily="18" charset="0"/>
              </a:rPr>
              <a:t>Area, power estimates </a:t>
            </a:r>
          </a:p>
          <a:p>
            <a:pPr lvl="1" eaLnBrk="0" hangingPunct="0"/>
            <a:r>
              <a:rPr lang="en-US" sz="900" b="0" dirty="0">
                <a:cs typeface="Times New Roman" pitchFamily="18" charset="0"/>
              </a:rPr>
              <a:t>if needed – project memo</a:t>
            </a:r>
            <a:endParaRPr lang="en-US" sz="900" b="0" dirty="0"/>
          </a:p>
          <a:p>
            <a:pPr eaLnBrk="0" hangingPunct="0">
              <a:buFontTx/>
              <a:buAutoNum type="arabicPeriod"/>
            </a:pPr>
            <a:r>
              <a:rPr lang="en-US" sz="900" b="0" dirty="0">
                <a:cs typeface="Times New Roman" pitchFamily="18" charset="0"/>
              </a:rPr>
              <a:t>Schematic Preliminary </a:t>
            </a:r>
          </a:p>
          <a:p>
            <a:pPr lvl="1" eaLnBrk="0" hangingPunct="0"/>
            <a:r>
              <a:rPr lang="en-US" sz="900" b="0" dirty="0">
                <a:cs typeface="Times New Roman" pitchFamily="18" charset="0"/>
              </a:rPr>
              <a:t>Peer review with SME – project memo</a:t>
            </a:r>
            <a:endParaRPr lang="en-US" sz="900" b="0" dirty="0"/>
          </a:p>
          <a:p>
            <a:pPr eaLnBrk="0" hangingPunct="0">
              <a:buFontTx/>
              <a:buAutoNum type="arabicPeriod"/>
            </a:pPr>
            <a:r>
              <a:rPr lang="en-US" sz="900" b="0" dirty="0">
                <a:cs typeface="Times New Roman" pitchFamily="18" charset="0"/>
              </a:rPr>
              <a:t>Schematic Preliminary </a:t>
            </a:r>
          </a:p>
          <a:p>
            <a:pPr lvl="1" eaLnBrk="0" hangingPunct="0"/>
            <a:r>
              <a:rPr lang="en-US" sz="900" b="0" dirty="0">
                <a:cs typeface="Times New Roman" pitchFamily="18" charset="0"/>
              </a:rPr>
              <a:t>(E release – if needed for prototype) </a:t>
            </a:r>
            <a:endParaRPr lang="en-US" sz="900" b="0" dirty="0"/>
          </a:p>
          <a:p>
            <a:pPr eaLnBrk="0" hangingPunct="0">
              <a:buFontTx/>
              <a:buAutoNum type="arabicPeriod"/>
            </a:pPr>
            <a:r>
              <a:rPr lang="en-US" sz="900" b="0" dirty="0">
                <a:cs typeface="Times New Roman" pitchFamily="18" charset="0"/>
              </a:rPr>
              <a:t>BOM  </a:t>
            </a:r>
          </a:p>
          <a:p>
            <a:pPr lvl="1" eaLnBrk="0" hangingPunct="0"/>
            <a:r>
              <a:rPr lang="en-US" sz="900" b="0" dirty="0">
                <a:cs typeface="Times New Roman" pitchFamily="18" charset="0"/>
              </a:rPr>
              <a:t>(E release – if needed for prototype) </a:t>
            </a:r>
            <a:endParaRPr lang="en-US" sz="900" b="0" dirty="0"/>
          </a:p>
          <a:p>
            <a:pPr eaLnBrk="0" hangingPunct="0">
              <a:buFontTx/>
              <a:buAutoNum type="arabicPeriod"/>
            </a:pPr>
            <a:r>
              <a:rPr lang="en-US" sz="900" b="0" dirty="0">
                <a:cs typeface="Times New Roman" pitchFamily="18" charset="0"/>
              </a:rPr>
              <a:t>BOM - DTC compliance &amp; Obsolescence summary </a:t>
            </a:r>
          </a:p>
          <a:p>
            <a:pPr lvl="1" eaLnBrk="0" hangingPunct="0"/>
            <a:r>
              <a:rPr lang="en-US" sz="900" b="0" dirty="0">
                <a:cs typeface="Times New Roman" pitchFamily="18" charset="0"/>
              </a:rPr>
              <a:t>project memo </a:t>
            </a:r>
            <a:endParaRPr lang="en-US" sz="900" b="0" dirty="0"/>
          </a:p>
          <a:p>
            <a:pPr eaLnBrk="0" hangingPunct="0">
              <a:buFontTx/>
              <a:buAutoNum type="arabicPeriod"/>
            </a:pPr>
            <a:r>
              <a:rPr lang="en-US" sz="900" b="0" dirty="0">
                <a:cs typeface="Times New Roman" pitchFamily="18" charset="0"/>
              </a:rPr>
              <a:t>ABOM – long lead items if needed </a:t>
            </a:r>
          </a:p>
          <a:p>
            <a:pPr lvl="1" eaLnBrk="0" hangingPunct="0"/>
            <a:r>
              <a:rPr lang="en-US" sz="900" b="0" dirty="0">
                <a:cs typeface="Times New Roman" pitchFamily="18" charset="0"/>
              </a:rPr>
              <a:t>project memo or spread </a:t>
            </a:r>
            <a:r>
              <a:rPr lang="en-US" sz="900" b="0" dirty="0" smtClean="0">
                <a:cs typeface="Times New Roman" pitchFamily="18" charset="0"/>
              </a:rPr>
              <a:t>sheet</a:t>
            </a:r>
          </a:p>
          <a:p>
            <a:pPr marL="228600" indent="-228600" eaLnBrk="0" hangingPunct="0">
              <a:buFont typeface="+mj-lt"/>
              <a:buAutoNum type="arabicPeriod"/>
            </a:pPr>
            <a:r>
              <a:rPr lang="en-US" sz="900" b="0" dirty="0" smtClean="0"/>
              <a:t>High </a:t>
            </a:r>
            <a:r>
              <a:rPr lang="en-US" sz="900" b="0" dirty="0"/>
              <a:t>Voltage Guideline</a:t>
            </a:r>
          </a:p>
          <a:p>
            <a:pPr eaLnBrk="0" hangingPunct="0">
              <a:buFontTx/>
              <a:buAutoNum type="arabicPeriod"/>
            </a:pPr>
            <a:r>
              <a:rPr lang="en-US" sz="900" b="0" dirty="0" smtClean="0">
                <a:cs typeface="Times New Roman" pitchFamily="18" charset="0"/>
              </a:rPr>
              <a:t> PDR </a:t>
            </a:r>
            <a:r>
              <a:rPr lang="en-US" sz="900" b="0" dirty="0">
                <a:cs typeface="Times New Roman" pitchFamily="18" charset="0"/>
              </a:rPr>
              <a:t>review package – as </a:t>
            </a:r>
            <a:r>
              <a:rPr lang="en-US" sz="900" b="0" dirty="0" smtClean="0">
                <a:cs typeface="Times New Roman" pitchFamily="18" charset="0"/>
              </a:rPr>
              <a:t>required</a:t>
            </a:r>
          </a:p>
          <a:p>
            <a:pPr eaLnBrk="0" hangingPunct="0">
              <a:buFontTx/>
              <a:buAutoNum type="arabicPeriod"/>
            </a:pPr>
            <a:r>
              <a:rPr lang="en-US" sz="900" b="0" dirty="0" smtClean="0">
                <a:cs typeface="Times New Roman" pitchFamily="18" charset="0"/>
              </a:rPr>
              <a:t>PDR PDVT checklists</a:t>
            </a:r>
            <a:endParaRPr lang="en-US" sz="900" b="0" dirty="0"/>
          </a:p>
        </p:txBody>
      </p:sp>
      <p:sp>
        <p:nvSpPr>
          <p:cNvPr id="17426" name="Line 8"/>
          <p:cNvSpPr>
            <a:spLocks noChangeShapeType="1"/>
          </p:cNvSpPr>
          <p:nvPr/>
        </p:nvSpPr>
        <p:spPr bwMode="auto">
          <a:xfrm>
            <a:off x="446088" y="26670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7" name="Line 9"/>
          <p:cNvSpPr>
            <a:spLocks noChangeShapeType="1"/>
          </p:cNvSpPr>
          <p:nvPr/>
        </p:nvSpPr>
        <p:spPr bwMode="auto">
          <a:xfrm>
            <a:off x="446088" y="44958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8" name="Line 10"/>
          <p:cNvSpPr>
            <a:spLocks noChangeShapeType="1"/>
          </p:cNvSpPr>
          <p:nvPr/>
        </p:nvSpPr>
        <p:spPr bwMode="auto">
          <a:xfrm>
            <a:off x="2198688" y="2667000"/>
            <a:ext cx="4572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9" name="Line 11"/>
          <p:cNvSpPr>
            <a:spLocks noChangeShapeType="1"/>
          </p:cNvSpPr>
          <p:nvPr/>
        </p:nvSpPr>
        <p:spPr bwMode="auto">
          <a:xfrm flipV="1">
            <a:off x="2122488" y="3581400"/>
            <a:ext cx="533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0" name="Text Box 12"/>
          <p:cNvSpPr txBox="1">
            <a:spLocks noChangeArrowheads="1"/>
          </p:cNvSpPr>
          <p:nvPr/>
        </p:nvSpPr>
        <p:spPr bwMode="auto">
          <a:xfrm>
            <a:off x="446088" y="2670175"/>
            <a:ext cx="2133600" cy="1754188"/>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Requirements</a:t>
            </a:r>
          </a:p>
          <a:p>
            <a:pPr eaLnBrk="1" hangingPunct="1"/>
            <a:r>
              <a:rPr lang="en-US" sz="900" b="0"/>
              <a:t>Box Requirements - HRD</a:t>
            </a:r>
          </a:p>
          <a:p>
            <a:pPr eaLnBrk="1" hangingPunct="1"/>
            <a:r>
              <a:rPr lang="en-US" sz="900" b="0"/>
              <a:t>CCA Requirement – HRD</a:t>
            </a:r>
          </a:p>
          <a:p>
            <a:pPr eaLnBrk="1" hangingPunct="1"/>
            <a:r>
              <a:rPr lang="en-US" sz="900" u="sng"/>
              <a:t>Plans</a:t>
            </a:r>
          </a:p>
          <a:p>
            <a:pPr eaLnBrk="1" hangingPunct="1"/>
            <a:r>
              <a:rPr lang="en-US" sz="900" b="0"/>
              <a:t>DTC targets and DFMAT plans</a:t>
            </a:r>
          </a:p>
          <a:p>
            <a:pPr eaLnBrk="1" hangingPunct="1"/>
            <a:r>
              <a:rPr lang="en-US" sz="900" b="0"/>
              <a:t>Grounding Approach</a:t>
            </a:r>
          </a:p>
          <a:p>
            <a:pPr eaLnBrk="1" hangingPunct="1"/>
            <a:r>
              <a:rPr lang="en-US" sz="900" b="0"/>
              <a:t>Risk Mitigation Plan</a:t>
            </a:r>
          </a:p>
          <a:p>
            <a:pPr eaLnBrk="1" hangingPunct="1"/>
            <a:r>
              <a:rPr lang="en-US" sz="900" b="0"/>
              <a:t>Program IMS &amp; ETCs</a:t>
            </a:r>
          </a:p>
          <a:p>
            <a:pPr eaLnBrk="1" hangingPunct="1"/>
            <a:r>
              <a:rPr lang="en-US" sz="900" b="0"/>
              <a:t>High Voltage Control Plan</a:t>
            </a:r>
          </a:p>
          <a:p>
            <a:pPr eaLnBrk="1" hangingPunct="1"/>
            <a:r>
              <a:rPr lang="en-US" sz="900" u="sng"/>
              <a:t>Guidelines</a:t>
            </a:r>
            <a:r>
              <a:rPr lang="en-US" sz="900" b="0"/>
              <a:t> </a:t>
            </a:r>
          </a:p>
          <a:p>
            <a:pPr eaLnBrk="1" hangingPunct="1"/>
            <a:r>
              <a:rPr lang="en-US" sz="900" b="0"/>
              <a:t>Platform Functional Elements</a:t>
            </a:r>
          </a:p>
          <a:p>
            <a:pPr eaLnBrk="1" hangingPunct="1"/>
            <a:r>
              <a:rPr lang="en-US" sz="900" b="0"/>
              <a:t>Guidelines &amp; Checklists</a:t>
            </a:r>
          </a:p>
        </p:txBody>
      </p:sp>
      <p:sp>
        <p:nvSpPr>
          <p:cNvPr id="17431" name="Line 13"/>
          <p:cNvSpPr>
            <a:spLocks noChangeShapeType="1"/>
          </p:cNvSpPr>
          <p:nvPr/>
        </p:nvSpPr>
        <p:spPr bwMode="auto">
          <a:xfrm>
            <a:off x="446088" y="26670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2" name="Action Button: Back or Previous 24">
            <a:hlinkClick r:id="rId4" action="ppaction://hlinksldjump" highlightClick="1"/>
          </p:cNvPr>
          <p:cNvSpPr>
            <a:spLocks noChangeArrowheads="1"/>
          </p:cNvSpPr>
          <p:nvPr/>
        </p:nvSpPr>
        <p:spPr bwMode="auto">
          <a:xfrm>
            <a:off x="827088" y="5757863"/>
            <a:ext cx="574675" cy="520700"/>
          </a:xfrm>
          <a:prstGeom prst="actionButtonBackPrevious">
            <a:avLst/>
          </a:prstGeom>
          <a:solidFill>
            <a:schemeClr val="accent2"/>
          </a:solidFill>
          <a:ln w="9525" algn="ctr">
            <a:solidFill>
              <a:schemeClr val="tx1"/>
            </a:solidFill>
            <a:round/>
            <a:headEnd/>
            <a:tailEnd/>
          </a:ln>
        </p:spPr>
        <p:txBody>
          <a:bodyPr/>
          <a:lstStyle/>
          <a:p>
            <a:endParaRPr lang="en-US"/>
          </a:p>
        </p:txBody>
      </p:sp>
      <p:sp>
        <p:nvSpPr>
          <p:cNvPr id="17433" name="TextBox 25"/>
          <p:cNvSpPr txBox="1">
            <a:spLocks noChangeArrowheads="1"/>
          </p:cNvSpPr>
          <p:nvPr/>
        </p:nvSpPr>
        <p:spPr bwMode="auto">
          <a:xfrm>
            <a:off x="449263" y="524986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17434" name="Action Button: Forward or Next 26">
            <a:hlinkClick r:id="rId5" action="ppaction://hlinksldjump" highlightClick="1"/>
          </p:cNvPr>
          <p:cNvSpPr>
            <a:spLocks noChangeArrowheads="1"/>
          </p:cNvSpPr>
          <p:nvPr/>
        </p:nvSpPr>
        <p:spPr bwMode="auto">
          <a:xfrm>
            <a:off x="7661275" y="5711825"/>
            <a:ext cx="509588" cy="566738"/>
          </a:xfrm>
          <a:prstGeom prst="actionButtonForwardNext">
            <a:avLst/>
          </a:prstGeom>
          <a:solidFill>
            <a:schemeClr val="accent2"/>
          </a:solidFill>
          <a:ln w="9525" algn="ctr">
            <a:solidFill>
              <a:schemeClr val="tx1"/>
            </a:solidFill>
            <a:round/>
            <a:headEnd/>
            <a:tailEnd/>
          </a:ln>
        </p:spPr>
        <p:txBody>
          <a:bodyPr/>
          <a:lstStyle/>
          <a:p>
            <a:endParaRPr lang="en-US"/>
          </a:p>
        </p:txBody>
      </p:sp>
      <p:sp>
        <p:nvSpPr>
          <p:cNvPr id="17435" name="TextBox 27"/>
          <p:cNvSpPr txBox="1">
            <a:spLocks noChangeArrowheads="1"/>
          </p:cNvSpPr>
          <p:nvPr/>
        </p:nvSpPr>
        <p:spPr bwMode="auto">
          <a:xfrm>
            <a:off x="7219950" y="523398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1" name="TextBox 30"/>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27"/>
          <p:cNvGrpSpPr>
            <a:grpSpLocks/>
          </p:cNvGrpSpPr>
          <p:nvPr/>
        </p:nvGrpSpPr>
        <p:grpSpPr bwMode="auto">
          <a:xfrm>
            <a:off x="6248400" y="2341563"/>
            <a:ext cx="2819400" cy="2497138"/>
            <a:chOff x="3744" y="1536"/>
            <a:chExt cx="1776" cy="1104"/>
          </a:xfrm>
        </p:grpSpPr>
        <p:sp>
          <p:nvSpPr>
            <p:cNvPr id="18459" name="Line 11"/>
            <p:cNvSpPr>
              <a:spLocks noChangeShapeType="1"/>
            </p:cNvSpPr>
            <p:nvPr/>
          </p:nvSpPr>
          <p:spPr bwMode="auto">
            <a:xfrm>
              <a:off x="3840" y="1536"/>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0" name="Line 12"/>
            <p:cNvSpPr>
              <a:spLocks noChangeShapeType="1"/>
            </p:cNvSpPr>
            <p:nvPr/>
          </p:nvSpPr>
          <p:spPr bwMode="auto">
            <a:xfrm>
              <a:off x="3744" y="264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1" name="Line 13"/>
            <p:cNvSpPr>
              <a:spLocks noChangeShapeType="1"/>
            </p:cNvSpPr>
            <p:nvPr/>
          </p:nvSpPr>
          <p:spPr bwMode="auto">
            <a:xfrm>
              <a:off x="5232" y="1536"/>
              <a:ext cx="288"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2" name="Line 14"/>
            <p:cNvSpPr>
              <a:spLocks noChangeShapeType="1"/>
            </p:cNvSpPr>
            <p:nvPr/>
          </p:nvSpPr>
          <p:spPr bwMode="auto">
            <a:xfrm flipH="1">
              <a:off x="5184" y="2064"/>
              <a:ext cx="336"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435" name="Rectangle 20"/>
          <p:cNvSpPr>
            <a:spLocks noChangeArrowheads="1"/>
          </p:cNvSpPr>
          <p:nvPr/>
        </p:nvSpPr>
        <p:spPr bwMode="auto">
          <a:xfrm>
            <a:off x="2667000" y="2165350"/>
            <a:ext cx="3733800" cy="2917825"/>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endParaRPr lang="en-US" sz="900"/>
          </a:p>
        </p:txBody>
      </p:sp>
      <p:sp>
        <p:nvSpPr>
          <p:cNvPr id="18436" name="Rectangle 2"/>
          <p:cNvSpPr>
            <a:spLocks noChangeArrowheads="1"/>
          </p:cNvSpPr>
          <p:nvPr/>
        </p:nvSpPr>
        <p:spPr bwMode="auto">
          <a:xfrm>
            <a:off x="6248400" y="12954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5" name="Rectangle 3"/>
          <p:cNvSpPr>
            <a:spLocks noChangeArrowheads="1"/>
          </p:cNvSpPr>
          <p:nvPr/>
        </p:nvSpPr>
        <p:spPr bwMode="auto">
          <a:xfrm>
            <a:off x="3581400" y="1295400"/>
            <a:ext cx="1524000" cy="381000"/>
          </a:xfrm>
          <a:prstGeom prst="rect">
            <a:avLst/>
          </a:prstGeom>
          <a:solidFill>
            <a:schemeClr val="bg2">
              <a:lumMod val="60000"/>
              <a:lumOff val="40000"/>
            </a:schemeClr>
          </a:solidFill>
          <a:ln w="9525">
            <a:solidFill>
              <a:schemeClr val="tx1"/>
            </a:solidFill>
            <a:miter lim="800000"/>
            <a:headEnd/>
            <a:tailEnd/>
          </a:ln>
          <a:effectLst/>
        </p:spPr>
        <p:txBody>
          <a:bodyPr wrap="none" anchor="ctr"/>
          <a:lstStyle/>
          <a:p>
            <a:pPr>
              <a:defRPr/>
            </a:pPr>
            <a:endParaRPr lang="en-US" dirty="0">
              <a:latin typeface="Arial" pitchFamily="34" charset="0"/>
            </a:endParaRPr>
          </a:p>
        </p:txBody>
      </p:sp>
      <p:sp>
        <p:nvSpPr>
          <p:cNvPr id="15366" name="Rectangle 4"/>
          <p:cNvSpPr>
            <a:spLocks noChangeArrowheads="1"/>
          </p:cNvSpPr>
          <p:nvPr/>
        </p:nvSpPr>
        <p:spPr bwMode="auto">
          <a:xfrm>
            <a:off x="762000" y="1295400"/>
            <a:ext cx="1066800" cy="381000"/>
          </a:xfrm>
          <a:prstGeom prst="rect">
            <a:avLst/>
          </a:prstGeom>
          <a:solidFill>
            <a:schemeClr val="bg2">
              <a:lumMod val="60000"/>
              <a:lumOff val="40000"/>
            </a:schemeClr>
          </a:solidFill>
          <a:ln w="9525">
            <a:solidFill>
              <a:schemeClr val="tx1"/>
            </a:solidFill>
            <a:miter lim="800000"/>
            <a:headEnd/>
            <a:tailEnd/>
          </a:ln>
          <a:effectLst/>
        </p:spPr>
        <p:txBody>
          <a:bodyPr wrap="none" anchor="ctr"/>
          <a:lstStyle/>
          <a:p>
            <a:pPr>
              <a:defRPr/>
            </a:pPr>
            <a:endParaRPr lang="en-US" dirty="0">
              <a:latin typeface="Arial" pitchFamily="34" charset="0"/>
            </a:endParaRPr>
          </a:p>
        </p:txBody>
      </p:sp>
      <p:sp>
        <p:nvSpPr>
          <p:cNvPr id="18439" name="Text Box 9"/>
          <p:cNvSpPr txBox="1">
            <a:spLocks noChangeArrowheads="1"/>
          </p:cNvSpPr>
          <p:nvPr/>
        </p:nvSpPr>
        <p:spPr bwMode="auto">
          <a:xfrm>
            <a:off x="260350" y="2405063"/>
            <a:ext cx="2438400" cy="2032000"/>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dirty="0"/>
              <a:t>Requirements</a:t>
            </a:r>
          </a:p>
          <a:p>
            <a:pPr eaLnBrk="1" hangingPunct="1"/>
            <a:r>
              <a:rPr lang="en-US" sz="900" b="0" dirty="0"/>
              <a:t>Box HRD including envelope</a:t>
            </a:r>
          </a:p>
          <a:p>
            <a:pPr eaLnBrk="1" hangingPunct="1"/>
            <a:r>
              <a:rPr lang="en-US" sz="900" b="0" dirty="0"/>
              <a:t>Mission Profiles</a:t>
            </a:r>
          </a:p>
          <a:p>
            <a:pPr eaLnBrk="1" hangingPunct="1"/>
            <a:r>
              <a:rPr lang="en-US" sz="900" b="0" dirty="0"/>
              <a:t>Board Requirements – # and type of cards</a:t>
            </a:r>
          </a:p>
          <a:p>
            <a:pPr eaLnBrk="1" hangingPunct="1"/>
            <a:r>
              <a:rPr lang="en-US" sz="900" u="sng" dirty="0"/>
              <a:t>Plans</a:t>
            </a:r>
          </a:p>
          <a:p>
            <a:pPr eaLnBrk="1" hangingPunct="1"/>
            <a:r>
              <a:rPr lang="en-US" sz="900" b="0" dirty="0"/>
              <a:t>High voltage control plan</a:t>
            </a:r>
          </a:p>
          <a:p>
            <a:pPr eaLnBrk="1" hangingPunct="1"/>
            <a:r>
              <a:rPr lang="en-US" sz="900" b="0" dirty="0"/>
              <a:t>Risk mitigation plan</a:t>
            </a:r>
          </a:p>
          <a:p>
            <a:pPr eaLnBrk="1" hangingPunct="1"/>
            <a:r>
              <a:rPr lang="en-US" sz="900" b="0" dirty="0"/>
              <a:t>Grounding approach</a:t>
            </a:r>
          </a:p>
          <a:p>
            <a:pPr eaLnBrk="1" hangingPunct="1"/>
            <a:r>
              <a:rPr lang="en-US" sz="900" b="0" dirty="0"/>
              <a:t>Program IMS &amp; ETCs</a:t>
            </a:r>
          </a:p>
          <a:p>
            <a:pPr eaLnBrk="1" hangingPunct="1"/>
            <a:r>
              <a:rPr lang="en-US" sz="900" u="sng" dirty="0"/>
              <a:t>Guidelines</a:t>
            </a:r>
          </a:p>
          <a:p>
            <a:pPr eaLnBrk="1" hangingPunct="1"/>
            <a:r>
              <a:rPr lang="en-US" sz="900" b="0" dirty="0"/>
              <a:t>Board BOM as available</a:t>
            </a:r>
          </a:p>
          <a:p>
            <a:pPr eaLnBrk="1" hangingPunct="1"/>
            <a:r>
              <a:rPr lang="en-US" sz="900" b="0" dirty="0"/>
              <a:t>Board Power / Area Estimates</a:t>
            </a:r>
          </a:p>
          <a:p>
            <a:pPr eaLnBrk="1" hangingPunct="1"/>
            <a:r>
              <a:rPr lang="en-US" sz="900" b="0" dirty="0"/>
              <a:t>Platform Functional Elements (info only)</a:t>
            </a:r>
          </a:p>
          <a:p>
            <a:pPr eaLnBrk="1" hangingPunct="1"/>
            <a:r>
              <a:rPr lang="en-US" sz="900" b="0" dirty="0"/>
              <a:t>DTC targets and DFMAT plans</a:t>
            </a:r>
          </a:p>
        </p:txBody>
      </p:sp>
      <p:grpSp>
        <p:nvGrpSpPr>
          <p:cNvPr id="18440" name="Group 28"/>
          <p:cNvGrpSpPr>
            <a:grpSpLocks/>
          </p:cNvGrpSpPr>
          <p:nvPr/>
        </p:nvGrpSpPr>
        <p:grpSpPr bwMode="auto">
          <a:xfrm>
            <a:off x="228600" y="2417763"/>
            <a:ext cx="2438400" cy="1981200"/>
            <a:chOff x="144" y="1488"/>
            <a:chExt cx="1536" cy="1152"/>
          </a:xfrm>
        </p:grpSpPr>
        <p:sp>
          <p:nvSpPr>
            <p:cNvPr id="18454" name="Line 5"/>
            <p:cNvSpPr>
              <a:spLocks noChangeShapeType="1"/>
            </p:cNvSpPr>
            <p:nvPr/>
          </p:nvSpPr>
          <p:spPr bwMode="auto">
            <a:xfrm>
              <a:off x="144" y="1488"/>
              <a:ext cx="1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5" name="Line 6"/>
            <p:cNvSpPr>
              <a:spLocks noChangeShapeType="1"/>
            </p:cNvSpPr>
            <p:nvPr/>
          </p:nvSpPr>
          <p:spPr bwMode="auto">
            <a:xfrm>
              <a:off x="144" y="2640"/>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6" name="Line 7"/>
            <p:cNvSpPr>
              <a:spLocks noChangeShapeType="1"/>
            </p:cNvSpPr>
            <p:nvPr/>
          </p:nvSpPr>
          <p:spPr bwMode="auto">
            <a:xfrm>
              <a:off x="1440" y="1488"/>
              <a:ext cx="24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7" name="Line 8"/>
            <p:cNvSpPr>
              <a:spLocks noChangeShapeType="1"/>
            </p:cNvSpPr>
            <p:nvPr/>
          </p:nvSpPr>
          <p:spPr bwMode="auto">
            <a:xfrm flipV="1">
              <a:off x="1344" y="2112"/>
              <a:ext cx="336"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8" name="Line 10"/>
            <p:cNvSpPr>
              <a:spLocks noChangeShapeType="1"/>
            </p:cNvSpPr>
            <p:nvPr/>
          </p:nvSpPr>
          <p:spPr bwMode="auto">
            <a:xfrm>
              <a:off x="144" y="1488"/>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441" name="Text Box 15"/>
          <p:cNvSpPr txBox="1">
            <a:spLocks noChangeArrowheads="1"/>
          </p:cNvSpPr>
          <p:nvPr/>
        </p:nvSpPr>
        <p:spPr bwMode="auto">
          <a:xfrm>
            <a:off x="914400" y="12954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18442" name="Text Box 16"/>
          <p:cNvSpPr txBox="1">
            <a:spLocks noChangeArrowheads="1"/>
          </p:cNvSpPr>
          <p:nvPr/>
        </p:nvSpPr>
        <p:spPr bwMode="auto">
          <a:xfrm>
            <a:off x="3657600" y="12954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15371" name="Text Box 17"/>
          <p:cNvSpPr txBox="1">
            <a:spLocks noChangeArrowheads="1"/>
          </p:cNvSpPr>
          <p:nvPr/>
        </p:nvSpPr>
        <p:spPr bwMode="auto">
          <a:xfrm>
            <a:off x="6248400" y="1295400"/>
            <a:ext cx="1441450" cy="366713"/>
          </a:xfrm>
          <a:prstGeom prst="rect">
            <a:avLst/>
          </a:prstGeom>
          <a:solidFill>
            <a:schemeClr val="bg2">
              <a:lumMod val="60000"/>
              <a:lumOff val="40000"/>
            </a:schemeClr>
          </a:solidFill>
          <a:ln>
            <a:noFill/>
          </a:ln>
          <a:effec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defRPr/>
            </a:pPr>
            <a:r>
              <a:rPr lang="en-US" b="0" dirty="0" smtClean="0"/>
              <a:t>Deliverables</a:t>
            </a:r>
          </a:p>
        </p:txBody>
      </p:sp>
      <p:sp>
        <p:nvSpPr>
          <p:cNvPr id="18444" name="Text Box 19"/>
          <p:cNvSpPr txBox="1">
            <a:spLocks noChangeArrowheads="1"/>
          </p:cNvSpPr>
          <p:nvPr/>
        </p:nvSpPr>
        <p:spPr bwMode="auto">
          <a:xfrm>
            <a:off x="3276600" y="53340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(740 hours)</a:t>
            </a:r>
            <a:endParaRPr lang="en-US" sz="1200" b="0"/>
          </a:p>
          <a:p>
            <a:pPr eaLnBrk="1" hangingPunct="1"/>
            <a:r>
              <a:rPr lang="en-US" sz="1200" b="0"/>
              <a:t>PACT (740)</a:t>
            </a:r>
          </a:p>
        </p:txBody>
      </p:sp>
      <p:sp>
        <p:nvSpPr>
          <p:cNvPr id="18445" name="Text Box 21"/>
          <p:cNvSpPr txBox="1">
            <a:spLocks noChangeArrowheads="1"/>
          </p:cNvSpPr>
          <p:nvPr/>
        </p:nvSpPr>
        <p:spPr bwMode="auto">
          <a:xfrm>
            <a:off x="2698750" y="2273146"/>
            <a:ext cx="373380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dirty="0"/>
              <a:t>Design/Analysis</a:t>
            </a:r>
          </a:p>
          <a:p>
            <a:pPr eaLnBrk="1" hangingPunct="1"/>
            <a:r>
              <a:rPr lang="en-US" sz="900" b="0" dirty="0"/>
              <a:t>Perform Packaging Design trades (60)</a:t>
            </a:r>
          </a:p>
          <a:p>
            <a:pPr eaLnBrk="1" hangingPunct="1"/>
            <a:r>
              <a:rPr lang="en-US" sz="900" b="0" dirty="0"/>
              <a:t>Generate preliminary Box volume and weight estimates (60)</a:t>
            </a:r>
          </a:p>
          <a:p>
            <a:pPr eaLnBrk="1" hangingPunct="1"/>
            <a:r>
              <a:rPr lang="en-US" sz="900" b="0" dirty="0"/>
              <a:t>Generate Source Control Drawings (80)</a:t>
            </a:r>
          </a:p>
          <a:p>
            <a:pPr eaLnBrk="1" hangingPunct="1"/>
            <a:r>
              <a:rPr lang="en-US" sz="900" b="0" dirty="0"/>
              <a:t>Define Library models (connectors / or standard material) (40)</a:t>
            </a:r>
          </a:p>
          <a:p>
            <a:pPr eaLnBrk="1" hangingPunct="1"/>
            <a:r>
              <a:rPr lang="en-US" sz="900" b="0" dirty="0"/>
              <a:t>Generate BOM, DTC and Obsolescence report (connectors, screws,</a:t>
            </a:r>
          </a:p>
          <a:p>
            <a:pPr eaLnBrk="1" hangingPunct="1"/>
            <a:r>
              <a:rPr lang="en-US" sz="900" b="0" dirty="0"/>
              <a:t>   long lead Items) (80)</a:t>
            </a:r>
          </a:p>
          <a:p>
            <a:pPr eaLnBrk="1" hangingPunct="1"/>
            <a:r>
              <a:rPr lang="en-US" sz="900" b="0" dirty="0"/>
              <a:t>Generate drawing tree (20)</a:t>
            </a:r>
          </a:p>
          <a:p>
            <a:pPr eaLnBrk="1" hangingPunct="1"/>
            <a:r>
              <a:rPr lang="en-US" sz="900" b="0" dirty="0"/>
              <a:t>Prepare preliminary 3D model (80)</a:t>
            </a:r>
          </a:p>
          <a:p>
            <a:pPr eaLnBrk="1" hangingPunct="1"/>
            <a:r>
              <a:rPr lang="en-US" sz="900" b="0" dirty="0"/>
              <a:t>Perform Preliminary Design Analysis / simulation –Thermal, Vibe,</a:t>
            </a:r>
          </a:p>
          <a:p>
            <a:pPr eaLnBrk="1" hangingPunct="1"/>
            <a:r>
              <a:rPr lang="en-US" sz="900" b="0" dirty="0"/>
              <a:t>   fatigue, tolerance stack-up (120)</a:t>
            </a:r>
          </a:p>
          <a:p>
            <a:pPr eaLnBrk="1" hangingPunct="1"/>
            <a:r>
              <a:rPr lang="en-US" sz="900" b="0" dirty="0"/>
              <a:t>Generate DFMAT concept (20)</a:t>
            </a:r>
          </a:p>
          <a:p>
            <a:pPr eaLnBrk="1" hangingPunct="1"/>
            <a:r>
              <a:rPr lang="en-US" sz="900" b="0" dirty="0"/>
              <a:t>Support high voltage and separation rules (20)</a:t>
            </a:r>
          </a:p>
          <a:p>
            <a:pPr eaLnBrk="1" hangingPunct="1"/>
            <a:r>
              <a:rPr lang="en-US" sz="900" u="sng" dirty="0"/>
              <a:t>Reviews and other support</a:t>
            </a:r>
          </a:p>
          <a:p>
            <a:pPr eaLnBrk="1" hangingPunct="1"/>
            <a:r>
              <a:rPr lang="en-US" sz="900" b="0" dirty="0"/>
              <a:t>Perform Peer Review with SMEs (40)</a:t>
            </a:r>
          </a:p>
          <a:p>
            <a:pPr eaLnBrk="1" hangingPunct="1"/>
            <a:r>
              <a:rPr lang="en-US" sz="900" b="0" dirty="0"/>
              <a:t>Prototype / Risk mitigation plan and testing (40)</a:t>
            </a:r>
          </a:p>
          <a:p>
            <a:pPr eaLnBrk="1" hangingPunct="1"/>
            <a:r>
              <a:rPr lang="en-US" sz="900" b="0" dirty="0"/>
              <a:t>Support Test equipment requirement doc for development testing (20)</a:t>
            </a:r>
          </a:p>
          <a:p>
            <a:pPr eaLnBrk="1" hangingPunct="1"/>
            <a:r>
              <a:rPr lang="en-US" sz="900" b="0" dirty="0"/>
              <a:t>Prepare PDR package (60)</a:t>
            </a:r>
          </a:p>
          <a:p>
            <a:pPr eaLnBrk="1" hangingPunct="1"/>
            <a:endParaRPr lang="en-US" sz="900" b="0" dirty="0"/>
          </a:p>
          <a:p>
            <a:pPr eaLnBrk="1" hangingPunct="1"/>
            <a:endParaRPr lang="en-US" sz="900" b="0" dirty="0"/>
          </a:p>
          <a:p>
            <a:pPr eaLnBrk="1" hangingPunct="1"/>
            <a:endParaRPr lang="en-US" sz="900" u="sng" dirty="0"/>
          </a:p>
        </p:txBody>
      </p:sp>
      <p:sp>
        <p:nvSpPr>
          <p:cNvPr id="18446" name="Rectangle 28"/>
          <p:cNvSpPr>
            <a:spLocks noChangeArrowheads="1"/>
          </p:cNvSpPr>
          <p:nvPr/>
        </p:nvSpPr>
        <p:spPr bwMode="auto">
          <a:xfrm>
            <a:off x="6400800" y="2412950"/>
            <a:ext cx="2284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pPr>
            <a:r>
              <a:rPr lang="en-US" sz="800" b="0" dirty="0">
                <a:cs typeface="Times New Roman" pitchFamily="18" charset="0"/>
              </a:rPr>
              <a:t>Requirements – Box Level </a:t>
            </a:r>
          </a:p>
          <a:p>
            <a:pPr lvl="1" eaLnBrk="0" hangingPunct="0"/>
            <a:r>
              <a:rPr lang="en-US" sz="800" b="0" dirty="0">
                <a:cs typeface="Times New Roman" pitchFamily="18" charset="0"/>
              </a:rPr>
              <a:t>requirements check list – clear case</a:t>
            </a:r>
            <a:endParaRPr lang="en-US" sz="800" b="0" dirty="0"/>
          </a:p>
          <a:p>
            <a:pPr eaLnBrk="0" hangingPunct="0">
              <a:buFontTx/>
              <a:buAutoNum type="arabicPeriod"/>
            </a:pPr>
            <a:r>
              <a:rPr lang="en-US" sz="800" b="0" dirty="0">
                <a:cs typeface="Times New Roman" pitchFamily="18" charset="0"/>
              </a:rPr>
              <a:t>Trade Study – if </a:t>
            </a:r>
            <a:r>
              <a:rPr lang="en-US" sz="800" b="0" dirty="0" smtClean="0">
                <a:cs typeface="Times New Roman" pitchFamily="18" charset="0"/>
              </a:rPr>
              <a:t>needed Project Memo</a:t>
            </a:r>
            <a:endParaRPr lang="en-US" sz="800" b="0" dirty="0"/>
          </a:p>
          <a:p>
            <a:pPr eaLnBrk="0" hangingPunct="0">
              <a:buFontTx/>
              <a:buAutoNum type="arabicPeriod"/>
            </a:pPr>
            <a:r>
              <a:rPr lang="en-US" sz="800" b="0" dirty="0">
                <a:cs typeface="Times New Roman" pitchFamily="18" charset="0"/>
              </a:rPr>
              <a:t>BOM </a:t>
            </a:r>
            <a:r>
              <a:rPr lang="en-US" sz="800" b="0" dirty="0" smtClean="0">
                <a:cs typeface="Times New Roman" pitchFamily="18" charset="0"/>
              </a:rPr>
              <a:t>(</a:t>
            </a:r>
            <a:r>
              <a:rPr lang="en-US" sz="800" b="0" dirty="0">
                <a:cs typeface="Times New Roman" pitchFamily="18" charset="0"/>
              </a:rPr>
              <a:t>E release – if needed for prototype) </a:t>
            </a:r>
            <a:endParaRPr lang="en-US" sz="800" b="0" dirty="0"/>
          </a:p>
          <a:p>
            <a:pPr eaLnBrk="0" hangingPunct="0">
              <a:buFontTx/>
              <a:buAutoNum type="arabicPeriod"/>
            </a:pPr>
            <a:r>
              <a:rPr lang="en-US" sz="800" b="0" dirty="0">
                <a:cs typeface="Times New Roman" pitchFamily="18" charset="0"/>
              </a:rPr>
              <a:t>ABOM – long lead items if needed</a:t>
            </a:r>
          </a:p>
          <a:p>
            <a:pPr lvl="1" eaLnBrk="0" hangingPunct="0"/>
            <a:r>
              <a:rPr lang="en-US" sz="800" b="0" dirty="0">
                <a:cs typeface="Times New Roman" pitchFamily="18" charset="0"/>
              </a:rPr>
              <a:t> project memo or spread sheet</a:t>
            </a:r>
            <a:endParaRPr lang="en-US" sz="800" b="0" dirty="0"/>
          </a:p>
          <a:p>
            <a:pPr eaLnBrk="0" hangingPunct="0">
              <a:buFontTx/>
              <a:buAutoNum type="arabicPeriod"/>
            </a:pPr>
            <a:r>
              <a:rPr lang="en-US" sz="800" b="0" dirty="0">
                <a:cs typeface="Times New Roman" pitchFamily="18" charset="0"/>
              </a:rPr>
              <a:t>Packaging - Preliminary 3D CAD model </a:t>
            </a:r>
          </a:p>
          <a:p>
            <a:pPr lvl="1" eaLnBrk="0" hangingPunct="0"/>
            <a:r>
              <a:rPr lang="en-US" sz="800" b="0" dirty="0">
                <a:cs typeface="Times New Roman" pitchFamily="18" charset="0"/>
              </a:rPr>
              <a:t>(no release)</a:t>
            </a:r>
            <a:endParaRPr lang="en-US" sz="800" b="0" dirty="0"/>
          </a:p>
          <a:p>
            <a:pPr eaLnBrk="0" hangingPunct="0">
              <a:buFontTx/>
              <a:buAutoNum type="arabicPeriod"/>
            </a:pPr>
            <a:r>
              <a:rPr lang="en-US" sz="800" b="0" dirty="0">
                <a:cs typeface="Times New Roman" pitchFamily="18" charset="0"/>
              </a:rPr>
              <a:t>Packaging - Preliminary board DXF to CAD </a:t>
            </a:r>
          </a:p>
          <a:p>
            <a:pPr lvl="1" eaLnBrk="0" hangingPunct="0"/>
            <a:r>
              <a:rPr lang="en-US" sz="800" b="0" dirty="0">
                <a:cs typeface="Times New Roman" pitchFamily="18" charset="0"/>
              </a:rPr>
              <a:t>(no release) </a:t>
            </a:r>
            <a:endParaRPr lang="en-US" sz="800" b="0" dirty="0"/>
          </a:p>
          <a:p>
            <a:pPr eaLnBrk="0" hangingPunct="0">
              <a:buFontTx/>
              <a:buAutoNum type="arabicPeriod"/>
            </a:pPr>
            <a:r>
              <a:rPr lang="en-US" sz="800" b="0" dirty="0">
                <a:cs typeface="Times New Roman" pitchFamily="18" charset="0"/>
              </a:rPr>
              <a:t>Packaging - Preliminary Assembly Drawing </a:t>
            </a:r>
          </a:p>
          <a:p>
            <a:pPr lvl="1" eaLnBrk="0" hangingPunct="0"/>
            <a:r>
              <a:rPr lang="en-US" sz="800" b="0" dirty="0">
                <a:cs typeface="Times New Roman" pitchFamily="18" charset="0"/>
              </a:rPr>
              <a:t>(E release)</a:t>
            </a:r>
            <a:endParaRPr lang="en-US" sz="800" b="0" dirty="0"/>
          </a:p>
          <a:p>
            <a:pPr eaLnBrk="0" hangingPunct="0">
              <a:buFontTx/>
              <a:buAutoNum type="arabicPeriod"/>
            </a:pPr>
            <a:r>
              <a:rPr lang="en-US" sz="800" b="0" dirty="0">
                <a:cs typeface="Times New Roman" pitchFamily="18" charset="0"/>
              </a:rPr>
              <a:t>Packaging - Peer Review with </a:t>
            </a:r>
            <a:r>
              <a:rPr lang="en-US" sz="800" b="0" dirty="0" smtClean="0">
                <a:cs typeface="Times New Roman" pitchFamily="18" charset="0"/>
              </a:rPr>
              <a:t>SME</a:t>
            </a:r>
          </a:p>
          <a:p>
            <a:pPr eaLnBrk="0" hangingPunct="0"/>
            <a:r>
              <a:rPr lang="en-US" sz="800" b="0" dirty="0" smtClean="0">
                <a:cs typeface="Times New Roman" pitchFamily="18" charset="0"/>
              </a:rPr>
              <a:t>   project memo</a:t>
            </a:r>
          </a:p>
          <a:p>
            <a:pPr eaLnBrk="0" hangingPunct="0"/>
            <a:r>
              <a:rPr lang="en-US" sz="800" b="0" dirty="0" smtClean="0">
                <a:cs typeface="Times New Roman" pitchFamily="18" charset="0"/>
              </a:rPr>
              <a:t>9. Preliminary Design analysis / Simulation </a:t>
            </a:r>
          </a:p>
          <a:p>
            <a:pPr eaLnBrk="0" hangingPunct="0"/>
            <a:r>
              <a:rPr lang="en-US" sz="800" b="0" dirty="0">
                <a:cs typeface="Times New Roman" pitchFamily="18" charset="0"/>
              </a:rPr>
              <a:t> </a:t>
            </a:r>
            <a:r>
              <a:rPr lang="en-US" sz="800" b="0" dirty="0" smtClean="0">
                <a:cs typeface="Times New Roman" pitchFamily="18" charset="0"/>
              </a:rPr>
              <a:t>   - Thermal, </a:t>
            </a:r>
            <a:r>
              <a:rPr lang="en-US" sz="800" b="0" dirty="0" err="1" smtClean="0">
                <a:cs typeface="Times New Roman" pitchFamily="18" charset="0"/>
              </a:rPr>
              <a:t>Vib</a:t>
            </a:r>
            <a:r>
              <a:rPr lang="en-US" sz="800" b="0" dirty="0" smtClean="0">
                <a:cs typeface="Times New Roman" pitchFamily="18" charset="0"/>
              </a:rPr>
              <a:t>, Fatigue, Tolerance stack up</a:t>
            </a:r>
            <a:endParaRPr lang="en-US" sz="800" b="0" dirty="0"/>
          </a:p>
          <a:p>
            <a:pPr eaLnBrk="0" hangingPunct="0"/>
            <a:r>
              <a:rPr lang="en-US" sz="800" b="0" dirty="0" smtClean="0">
                <a:cs typeface="Times New Roman" pitchFamily="18" charset="0"/>
              </a:rPr>
              <a:t>10. PDR </a:t>
            </a:r>
            <a:r>
              <a:rPr lang="en-US" sz="800" b="0" dirty="0">
                <a:cs typeface="Times New Roman" pitchFamily="18" charset="0"/>
              </a:rPr>
              <a:t>review package – as </a:t>
            </a:r>
            <a:r>
              <a:rPr lang="en-US" sz="800" b="0" dirty="0" smtClean="0">
                <a:cs typeface="Times New Roman" pitchFamily="18" charset="0"/>
              </a:rPr>
              <a:t>required</a:t>
            </a:r>
          </a:p>
          <a:p>
            <a:pPr eaLnBrk="0" hangingPunct="0"/>
            <a:r>
              <a:rPr lang="en-US" sz="800" b="0" dirty="0" smtClean="0">
                <a:cs typeface="Times New Roman" pitchFamily="18" charset="0"/>
              </a:rPr>
              <a:t>11.PDR PACT checklists</a:t>
            </a:r>
            <a:endParaRPr lang="en-US" sz="800" b="0" dirty="0"/>
          </a:p>
        </p:txBody>
      </p:sp>
      <p:sp>
        <p:nvSpPr>
          <p:cNvPr id="18447" name="Rectangle 2"/>
          <p:cNvSpPr>
            <a:spLocks noChangeArrowheads="1"/>
          </p:cNvSpPr>
          <p:nvPr/>
        </p:nvSpPr>
        <p:spPr bwMode="auto">
          <a:xfrm>
            <a:off x="2057400" y="381000"/>
            <a:ext cx="54864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8448" name="Rectangle 6"/>
          <p:cNvSpPr>
            <a:spLocks noChangeArrowheads="1"/>
          </p:cNvSpPr>
          <p:nvPr/>
        </p:nvSpPr>
        <p:spPr bwMode="auto">
          <a:xfrm>
            <a:off x="1905000" y="3048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000" b="0">
                <a:solidFill>
                  <a:schemeClr val="tx2"/>
                </a:solidFill>
              </a:rPr>
              <a:t>Qual Test Work Package</a:t>
            </a:r>
          </a:p>
        </p:txBody>
      </p:sp>
      <p:sp>
        <p:nvSpPr>
          <p:cNvPr id="15377" name="Rectangle 26"/>
          <p:cNvSpPr>
            <a:spLocks noChangeArrowheads="1"/>
          </p:cNvSpPr>
          <p:nvPr/>
        </p:nvSpPr>
        <p:spPr bwMode="auto">
          <a:xfrm>
            <a:off x="1981200" y="304800"/>
            <a:ext cx="5486400" cy="457200"/>
          </a:xfrm>
          <a:prstGeom prst="rect">
            <a:avLst/>
          </a:prstGeom>
          <a:solidFill>
            <a:schemeClr val="bg2">
              <a:lumMod val="60000"/>
              <a:lumOff val="40000"/>
            </a:schemeClr>
          </a:solidFill>
          <a:ln w="9525">
            <a:solidFill>
              <a:srgbClr val="000000"/>
            </a:solidFill>
            <a:miter lim="800000"/>
            <a:headEnd/>
            <a:tailEnd/>
          </a:ln>
        </p:spPr>
        <p:txBody>
          <a:bodyPr/>
          <a:lstStyle/>
          <a:p>
            <a:pPr algn="ctr">
              <a:defRPr/>
            </a:pPr>
            <a:r>
              <a:rPr lang="en-US" sz="2000" b="0" dirty="0">
                <a:solidFill>
                  <a:schemeClr val="tx2"/>
                </a:solidFill>
                <a:latin typeface="Arial" pitchFamily="34" charset="0"/>
              </a:rPr>
              <a:t>Preliminary Design </a:t>
            </a:r>
            <a:r>
              <a:rPr lang="en-US" sz="2000" b="0" dirty="0" smtClean="0">
                <a:solidFill>
                  <a:schemeClr val="tx2"/>
                </a:solidFill>
                <a:latin typeface="Arial" pitchFamily="34" charset="0"/>
              </a:rPr>
              <a:t>– PACT </a:t>
            </a:r>
            <a:r>
              <a:rPr lang="en-US" sz="1400" b="0" dirty="0" smtClean="0">
                <a:solidFill>
                  <a:schemeClr val="tx2"/>
                </a:solidFill>
                <a:latin typeface="Arial" pitchFamily="34" charset="0"/>
              </a:rPr>
              <a:t>WP10</a:t>
            </a:r>
            <a:endParaRPr lang="en-US" sz="2000" b="0" dirty="0">
              <a:solidFill>
                <a:schemeClr val="tx2"/>
              </a:solidFill>
              <a:latin typeface="Arial" pitchFamily="34" charset="0"/>
            </a:endParaRPr>
          </a:p>
        </p:txBody>
      </p:sp>
      <p:sp>
        <p:nvSpPr>
          <p:cNvPr id="27" name="Action Button: Back or Previous 26">
            <a:hlinkClick r:id="rId4" action="ppaction://hlinksldjump" highlightClick="1"/>
          </p:cNvPr>
          <p:cNvSpPr/>
          <p:nvPr/>
        </p:nvSpPr>
        <p:spPr bwMode="auto">
          <a:xfrm>
            <a:off x="796925" y="5489575"/>
            <a:ext cx="574675" cy="520700"/>
          </a:xfrm>
          <a:prstGeom prst="actionButtonBackPrevious">
            <a:avLst/>
          </a:prstGeom>
          <a:solidFill>
            <a:schemeClr val="bg2">
              <a:lumMod val="60000"/>
              <a:lumOff val="40000"/>
            </a:schemeClr>
          </a:solidFill>
          <a:ln w="9525" cap="flat" cmpd="sng" algn="ctr">
            <a:solidFill>
              <a:schemeClr val="tx1"/>
            </a:solidFill>
            <a:prstDash val="solid"/>
            <a:round/>
            <a:headEnd type="none" w="med" len="med"/>
            <a:tailEnd type="none" w="med" len="med"/>
          </a:ln>
          <a:effectLst/>
          <a:extLst/>
        </p:spPr>
        <p:txBody>
          <a:bodyPr/>
          <a:lstStyle/>
          <a:p>
            <a:pPr>
              <a:defRPr/>
            </a:pPr>
            <a:endParaRPr lang="en-US" dirty="0"/>
          </a:p>
        </p:txBody>
      </p:sp>
      <p:sp>
        <p:nvSpPr>
          <p:cNvPr id="18451" name="TextBox 27"/>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9" name="Action Button: Forward or Next 28">
            <a:hlinkClick r:id="rId5" action="ppaction://hlinksldjump" highlightClick="1"/>
          </p:cNvPr>
          <p:cNvSpPr/>
          <p:nvPr/>
        </p:nvSpPr>
        <p:spPr bwMode="auto">
          <a:xfrm>
            <a:off x="7604125" y="5443538"/>
            <a:ext cx="509588" cy="566737"/>
          </a:xfrm>
          <a:prstGeom prst="actionButtonForwardNext">
            <a:avLst/>
          </a:prstGeom>
          <a:solidFill>
            <a:schemeClr val="accent3">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en-US" dirty="0"/>
          </a:p>
        </p:txBody>
      </p:sp>
      <p:sp>
        <p:nvSpPr>
          <p:cNvPr id="18453" name="TextBox 29"/>
          <p:cNvSpPr txBox="1">
            <a:spLocks noChangeArrowheads="1"/>
          </p:cNvSpPr>
          <p:nvPr/>
        </p:nvSpPr>
        <p:spPr bwMode="auto">
          <a:xfrm>
            <a:off x="716280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3" name="TextBox 3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2057400" y="381000"/>
            <a:ext cx="54864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9459" name="Rectangle 3"/>
          <p:cNvSpPr>
            <a:spLocks noChangeArrowheads="1"/>
          </p:cNvSpPr>
          <p:nvPr/>
        </p:nvSpPr>
        <p:spPr bwMode="auto">
          <a:xfrm>
            <a:off x="6248400" y="1447800"/>
            <a:ext cx="1447800" cy="381000"/>
          </a:xfrm>
          <a:prstGeom prst="rect">
            <a:avLst/>
          </a:prstGeom>
          <a:solidFill>
            <a:srgbClr val="11C1FF"/>
          </a:solidFill>
          <a:ln w="9525">
            <a:solidFill>
              <a:schemeClr val="tx1"/>
            </a:solidFill>
            <a:miter lim="800000"/>
            <a:headEnd/>
            <a:tailEnd/>
          </a:ln>
        </p:spPr>
        <p:txBody>
          <a:bodyPr wrap="none" anchor="ctr"/>
          <a:lstStyle/>
          <a:p>
            <a:endParaRPr lang="en-US"/>
          </a:p>
        </p:txBody>
      </p:sp>
      <p:sp>
        <p:nvSpPr>
          <p:cNvPr id="19460" name="Rectangle 4"/>
          <p:cNvSpPr>
            <a:spLocks noChangeArrowheads="1"/>
          </p:cNvSpPr>
          <p:nvPr/>
        </p:nvSpPr>
        <p:spPr bwMode="auto">
          <a:xfrm>
            <a:off x="3581400" y="1447800"/>
            <a:ext cx="1524000" cy="381000"/>
          </a:xfrm>
          <a:prstGeom prst="rect">
            <a:avLst/>
          </a:prstGeom>
          <a:solidFill>
            <a:srgbClr val="11C1FF"/>
          </a:solidFill>
          <a:ln w="9525">
            <a:solidFill>
              <a:schemeClr val="tx1"/>
            </a:solidFill>
            <a:miter lim="800000"/>
            <a:headEnd/>
            <a:tailEnd/>
          </a:ln>
        </p:spPr>
        <p:txBody>
          <a:bodyPr wrap="none" anchor="ctr"/>
          <a:lstStyle/>
          <a:p>
            <a:endParaRPr lang="en-US"/>
          </a:p>
        </p:txBody>
      </p:sp>
      <p:sp>
        <p:nvSpPr>
          <p:cNvPr id="19461" name="Rectangle 5"/>
          <p:cNvSpPr>
            <a:spLocks noChangeArrowheads="1"/>
          </p:cNvSpPr>
          <p:nvPr/>
        </p:nvSpPr>
        <p:spPr bwMode="auto">
          <a:xfrm>
            <a:off x="762000" y="1524000"/>
            <a:ext cx="1066800" cy="381000"/>
          </a:xfrm>
          <a:prstGeom prst="rect">
            <a:avLst/>
          </a:prstGeom>
          <a:solidFill>
            <a:srgbClr val="11C1FF"/>
          </a:solidFill>
          <a:ln w="9525">
            <a:solidFill>
              <a:schemeClr val="tx1"/>
            </a:solidFill>
            <a:miter lim="800000"/>
            <a:headEnd/>
            <a:tailEnd/>
          </a:ln>
        </p:spPr>
        <p:txBody>
          <a:bodyPr wrap="none" anchor="ctr"/>
          <a:lstStyle/>
          <a:p>
            <a:endParaRPr lang="en-US"/>
          </a:p>
        </p:txBody>
      </p:sp>
      <p:sp>
        <p:nvSpPr>
          <p:cNvPr id="19462" name="Rectangle 7"/>
          <p:cNvSpPr>
            <a:spLocks noChangeArrowheads="1"/>
          </p:cNvSpPr>
          <p:nvPr/>
        </p:nvSpPr>
        <p:spPr bwMode="auto">
          <a:xfrm>
            <a:off x="2438400" y="1981200"/>
            <a:ext cx="3581400" cy="27432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endParaRPr lang="en-US" sz="900" b="0"/>
          </a:p>
          <a:p>
            <a:r>
              <a:rPr lang="en-US" sz="900" u="sng"/>
              <a:t>Design/Analysis</a:t>
            </a:r>
          </a:p>
          <a:p>
            <a:r>
              <a:rPr lang="en-US" sz="900" b="0"/>
              <a:t>Cost, weight, envelope, performance trades  (60)</a:t>
            </a:r>
          </a:p>
          <a:p>
            <a:r>
              <a:rPr lang="en-US" sz="900" b="0"/>
              <a:t>Prelim. magnetic and performance analysis (140)</a:t>
            </a:r>
          </a:p>
          <a:p>
            <a:r>
              <a:rPr lang="en-US" sz="900" b="0"/>
              <a:t>Prelim Assembly Design/ Modeling (50)</a:t>
            </a:r>
          </a:p>
          <a:p>
            <a:r>
              <a:rPr lang="en-US" sz="900" b="0"/>
              <a:t>Prelim Stress Analysis (20)</a:t>
            </a:r>
          </a:p>
          <a:p>
            <a:r>
              <a:rPr lang="en-US" sz="900" b="0"/>
              <a:t>Components supplier selection (10)</a:t>
            </a:r>
          </a:p>
          <a:p>
            <a:r>
              <a:rPr lang="en-US" sz="900" b="0"/>
              <a:t>Components design/modeling (40/</a:t>
            </a:r>
            <a:r>
              <a:rPr lang="en-US" sz="900" b="0">
                <a:solidFill>
                  <a:srgbClr val="FF0000"/>
                </a:solidFill>
              </a:rPr>
              <a:t>10</a:t>
            </a:r>
            <a:r>
              <a:rPr lang="en-US" sz="900" b="0"/>
              <a:t>)</a:t>
            </a:r>
          </a:p>
          <a:p>
            <a:r>
              <a:rPr lang="en-US" sz="900" b="0"/>
              <a:t>Component drafting drawings (20/</a:t>
            </a:r>
            <a:r>
              <a:rPr lang="en-US" sz="900" b="0">
                <a:solidFill>
                  <a:srgbClr val="FF0000"/>
                </a:solidFill>
              </a:rPr>
              <a:t>10</a:t>
            </a:r>
            <a:r>
              <a:rPr lang="en-US" sz="900" b="0"/>
              <a:t>)</a:t>
            </a:r>
          </a:p>
          <a:p>
            <a:r>
              <a:rPr lang="en-US" sz="900" b="0"/>
              <a:t>Prototype Motor Design (80/</a:t>
            </a:r>
            <a:r>
              <a:rPr lang="en-US" sz="900" b="0">
                <a:solidFill>
                  <a:srgbClr val="FF0000"/>
                </a:solidFill>
              </a:rPr>
              <a:t>80</a:t>
            </a:r>
            <a:r>
              <a:rPr lang="en-US" sz="900" b="0"/>
              <a:t>)</a:t>
            </a:r>
          </a:p>
          <a:p>
            <a:endParaRPr lang="en-US" sz="900" b="0"/>
          </a:p>
          <a:p>
            <a:r>
              <a:rPr lang="en-US" sz="900" u="sng"/>
              <a:t>Reviews and other support</a:t>
            </a:r>
          </a:p>
          <a:p>
            <a:r>
              <a:rPr lang="en-US" sz="900" b="0"/>
              <a:t>HV / Corona mitigation plan (10)</a:t>
            </a:r>
          </a:p>
          <a:p>
            <a:r>
              <a:rPr lang="en-US" sz="900" b="0"/>
              <a:t>Plan and prepare for Prototype Motor Test from platform (40/</a:t>
            </a:r>
            <a:r>
              <a:rPr lang="en-US" sz="900" b="0">
                <a:solidFill>
                  <a:schemeClr val="accent2"/>
                </a:solidFill>
              </a:rPr>
              <a:t>80</a:t>
            </a:r>
            <a:r>
              <a:rPr lang="en-US" sz="900" b="0"/>
              <a:t>)</a:t>
            </a:r>
          </a:p>
          <a:p>
            <a:r>
              <a:rPr lang="en-US" sz="900" b="0"/>
              <a:t>Prepare PDR package (60/</a:t>
            </a:r>
            <a:r>
              <a:rPr lang="en-US" sz="900" b="0">
                <a:solidFill>
                  <a:srgbClr val="FC3520"/>
                </a:solidFill>
              </a:rPr>
              <a:t>20</a:t>
            </a:r>
            <a:r>
              <a:rPr lang="en-US" sz="900" b="0"/>
              <a:t>)</a:t>
            </a:r>
          </a:p>
          <a:p>
            <a:endParaRPr lang="en-US" sz="900" b="0"/>
          </a:p>
          <a:p>
            <a:endParaRPr lang="en-US" sz="900" b="0"/>
          </a:p>
          <a:p>
            <a:endParaRPr lang="en-US" sz="900" b="0"/>
          </a:p>
          <a:p>
            <a:endParaRPr lang="en-US" sz="900" b="0"/>
          </a:p>
          <a:p>
            <a:endParaRPr lang="en-US" sz="900" b="0"/>
          </a:p>
        </p:txBody>
      </p:sp>
      <p:sp>
        <p:nvSpPr>
          <p:cNvPr id="19463" name="Text Box 10"/>
          <p:cNvSpPr txBox="1">
            <a:spLocks noChangeArrowheads="1"/>
          </p:cNvSpPr>
          <p:nvPr/>
        </p:nvSpPr>
        <p:spPr bwMode="auto">
          <a:xfrm>
            <a:off x="284163" y="2254250"/>
            <a:ext cx="2286000" cy="2446338"/>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Requirements</a:t>
            </a:r>
          </a:p>
          <a:p>
            <a:pPr eaLnBrk="1" hangingPunct="1"/>
            <a:r>
              <a:rPr lang="en-US" sz="900" b="0"/>
              <a:t>Motor Platform</a:t>
            </a:r>
          </a:p>
          <a:p>
            <a:pPr eaLnBrk="1" hangingPunct="1"/>
            <a:r>
              <a:rPr lang="en-US" sz="900" b="0"/>
              <a:t>Torque-Speed-Power   </a:t>
            </a:r>
          </a:p>
          <a:p>
            <a:pPr eaLnBrk="1" hangingPunct="1"/>
            <a:r>
              <a:rPr lang="en-US" sz="900" b="0"/>
              <a:t>Rtt/Ltt, Kt/Ke, </a:t>
            </a:r>
          </a:p>
          <a:p>
            <a:pPr eaLnBrk="1" hangingPunct="1"/>
            <a:r>
              <a:rPr lang="en-US" sz="900" b="0"/>
              <a:t>Inertia, peak acceleration</a:t>
            </a:r>
          </a:p>
          <a:p>
            <a:pPr eaLnBrk="1" hangingPunct="1"/>
            <a:r>
              <a:rPr lang="en-US" sz="900" b="0"/>
              <a:t>Min/Max Voltage/Current</a:t>
            </a:r>
          </a:p>
          <a:p>
            <a:pPr eaLnBrk="1" hangingPunct="1"/>
            <a:r>
              <a:rPr lang="en-US" sz="900" b="0"/>
              <a:t>Commutation/Sensor Type</a:t>
            </a:r>
          </a:p>
          <a:p>
            <a:pPr eaLnBrk="1" hangingPunct="1"/>
            <a:r>
              <a:rPr lang="en-US" sz="900" b="0"/>
              <a:t>Cable length, Environmental</a:t>
            </a:r>
          </a:p>
          <a:p>
            <a:pPr eaLnBrk="1" hangingPunct="1"/>
            <a:r>
              <a:rPr lang="en-US" sz="900" b="0"/>
              <a:t>DTC targets and DFMAT plans</a:t>
            </a:r>
          </a:p>
          <a:p>
            <a:pPr eaLnBrk="1" hangingPunct="1"/>
            <a:r>
              <a:rPr lang="en-US" sz="900" u="sng"/>
              <a:t>Plans</a:t>
            </a:r>
          </a:p>
          <a:p>
            <a:pPr eaLnBrk="1" hangingPunct="1"/>
            <a:r>
              <a:rPr lang="en-US" sz="900" b="0"/>
              <a:t>Risk mitigation plan</a:t>
            </a:r>
          </a:p>
          <a:p>
            <a:pPr eaLnBrk="1" hangingPunct="1"/>
            <a:r>
              <a:rPr lang="en-US" sz="900" b="0"/>
              <a:t>Grounding approach</a:t>
            </a:r>
          </a:p>
          <a:p>
            <a:pPr eaLnBrk="1" hangingPunct="1"/>
            <a:r>
              <a:rPr lang="en-US" sz="900" b="0"/>
              <a:t>Program IMS &amp; ETCs</a:t>
            </a:r>
          </a:p>
          <a:p>
            <a:pPr eaLnBrk="1" hangingPunct="1"/>
            <a:r>
              <a:rPr lang="en-US" sz="900" u="sng"/>
              <a:t>Guidelines</a:t>
            </a:r>
          </a:p>
          <a:p>
            <a:pPr eaLnBrk="1" hangingPunct="1"/>
            <a:r>
              <a:rPr lang="en-US" sz="900" b="0"/>
              <a:t> DTC, DFMAT Requirements</a:t>
            </a:r>
          </a:p>
          <a:p>
            <a:pPr eaLnBrk="1" hangingPunct="1"/>
            <a:r>
              <a:rPr lang="en-US" sz="900" b="0"/>
              <a:t> Motor platform elements</a:t>
            </a:r>
          </a:p>
          <a:p>
            <a:pPr eaLnBrk="1" hangingPunct="1"/>
            <a:endParaRPr lang="en-US" sz="900" b="0"/>
          </a:p>
        </p:txBody>
      </p:sp>
      <p:sp>
        <p:nvSpPr>
          <p:cNvPr id="19464" name="Line 12"/>
          <p:cNvSpPr>
            <a:spLocks noChangeShapeType="1"/>
          </p:cNvSpPr>
          <p:nvPr/>
        </p:nvSpPr>
        <p:spPr bwMode="auto">
          <a:xfrm>
            <a:off x="6019800" y="21336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5" name="Line 13"/>
          <p:cNvSpPr>
            <a:spLocks noChangeShapeType="1"/>
          </p:cNvSpPr>
          <p:nvPr/>
        </p:nvSpPr>
        <p:spPr bwMode="auto">
          <a:xfrm>
            <a:off x="6019800" y="45720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6" name="Text Box 15"/>
          <p:cNvSpPr txBox="1">
            <a:spLocks noChangeArrowheads="1"/>
          </p:cNvSpPr>
          <p:nvPr/>
        </p:nvSpPr>
        <p:spPr bwMode="auto">
          <a:xfrm>
            <a:off x="6021388" y="2422525"/>
            <a:ext cx="2427287" cy="2031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b="0" dirty="0"/>
              <a:t>1. Prelim. Top-level Assembly drawings – E released</a:t>
            </a:r>
          </a:p>
          <a:p>
            <a:pPr eaLnBrk="1" hangingPunct="1"/>
            <a:r>
              <a:rPr lang="en-US" sz="900" b="0" dirty="0"/>
              <a:t>2. Prelim. Motor Envelope</a:t>
            </a:r>
          </a:p>
          <a:p>
            <a:pPr eaLnBrk="1" hangingPunct="1"/>
            <a:r>
              <a:rPr lang="en-US" sz="900" b="0" dirty="0"/>
              <a:t>3. Prelim. Stator and Rotor Dims &amp; weight</a:t>
            </a:r>
          </a:p>
          <a:p>
            <a:pPr eaLnBrk="1" hangingPunct="1"/>
            <a:r>
              <a:rPr lang="en-US" sz="900" b="0" dirty="0"/>
              <a:t>4. Prelim. Motor Design Data</a:t>
            </a:r>
          </a:p>
          <a:p>
            <a:pPr eaLnBrk="1" hangingPunct="1"/>
            <a:r>
              <a:rPr lang="en-US" sz="900" b="0" dirty="0"/>
              <a:t>5. Prelim Performance Analysis</a:t>
            </a:r>
          </a:p>
          <a:p>
            <a:pPr eaLnBrk="1" hangingPunct="1"/>
            <a:r>
              <a:rPr lang="en-US" sz="900" b="0" dirty="0"/>
              <a:t>6. Prelim Thermal analysis</a:t>
            </a:r>
          </a:p>
          <a:p>
            <a:pPr eaLnBrk="1" hangingPunct="1"/>
            <a:r>
              <a:rPr lang="en-US" sz="900" b="0" dirty="0"/>
              <a:t>7. Prelim. Stress analysis</a:t>
            </a:r>
          </a:p>
          <a:p>
            <a:pPr eaLnBrk="1" hangingPunct="1"/>
            <a:r>
              <a:rPr lang="en-US" sz="900" b="0" dirty="0"/>
              <a:t>8. Mechanical Components Design</a:t>
            </a:r>
          </a:p>
          <a:p>
            <a:pPr eaLnBrk="1" hangingPunct="1"/>
            <a:r>
              <a:rPr lang="en-US" sz="900" b="0" dirty="0"/>
              <a:t>9. Peer review Documentation (project)</a:t>
            </a:r>
          </a:p>
          <a:p>
            <a:pPr eaLnBrk="1" hangingPunct="1"/>
            <a:r>
              <a:rPr lang="en-US" sz="900" b="0" dirty="0"/>
              <a:t>10. Motor PDR package (project)</a:t>
            </a:r>
          </a:p>
          <a:p>
            <a:pPr eaLnBrk="1" hangingPunct="1"/>
            <a:r>
              <a:rPr lang="en-US" sz="900" b="0" dirty="0"/>
              <a:t>11. Prototype Motor BOM and detailed drawings as required (E release</a:t>
            </a:r>
            <a:r>
              <a:rPr lang="en-US" sz="900" b="0" dirty="0" smtClean="0"/>
              <a:t>)</a:t>
            </a:r>
          </a:p>
          <a:p>
            <a:pPr eaLnBrk="1" hangingPunct="1"/>
            <a:r>
              <a:rPr lang="en-US" sz="900" b="0" dirty="0" smtClean="0"/>
              <a:t>12. PDR MDVT checklists</a:t>
            </a:r>
            <a:endParaRPr lang="en-US" sz="900" b="0" dirty="0"/>
          </a:p>
        </p:txBody>
      </p:sp>
      <p:sp>
        <p:nvSpPr>
          <p:cNvPr id="19467" name="Line 16"/>
          <p:cNvSpPr>
            <a:spLocks noChangeShapeType="1"/>
          </p:cNvSpPr>
          <p:nvPr/>
        </p:nvSpPr>
        <p:spPr bwMode="auto">
          <a:xfrm>
            <a:off x="8229600" y="2133600"/>
            <a:ext cx="7620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8" name="Line 17"/>
          <p:cNvSpPr>
            <a:spLocks noChangeShapeType="1"/>
          </p:cNvSpPr>
          <p:nvPr/>
        </p:nvSpPr>
        <p:spPr bwMode="auto">
          <a:xfrm flipH="1">
            <a:off x="8305800" y="3276600"/>
            <a:ext cx="6858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9" name="Text Box 18"/>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19470" name="Text Box 19"/>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19471" name="Text Box 20"/>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19472" name="Text Box 21"/>
          <p:cNvSpPr txBox="1">
            <a:spLocks noChangeArrowheads="1"/>
          </p:cNvSpPr>
          <p:nvPr/>
        </p:nvSpPr>
        <p:spPr bwMode="auto">
          <a:xfrm>
            <a:off x="3124200" y="5181600"/>
            <a:ext cx="2286000" cy="8318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(730 hrs)</a:t>
            </a:r>
          </a:p>
          <a:p>
            <a:pPr eaLnBrk="1" hangingPunct="1"/>
            <a:r>
              <a:rPr lang="en-US" sz="1200" b="0"/>
              <a:t>-Motor design (530 hrs) </a:t>
            </a:r>
          </a:p>
          <a:p>
            <a:pPr eaLnBrk="1" hangingPunct="1">
              <a:buFontTx/>
              <a:buChar char="-"/>
            </a:pPr>
            <a:r>
              <a:rPr lang="en-US" sz="1200" b="0">
                <a:solidFill>
                  <a:srgbClr val="FF3300"/>
                </a:solidFill>
              </a:rPr>
              <a:t>Drafting (120 hrs) </a:t>
            </a:r>
          </a:p>
          <a:p>
            <a:pPr eaLnBrk="1" hangingPunct="1">
              <a:buFontTx/>
              <a:buChar char="-"/>
            </a:pPr>
            <a:r>
              <a:rPr lang="en-US" sz="1200" b="0">
                <a:solidFill>
                  <a:srgbClr val="4F81BD"/>
                </a:solidFill>
              </a:rPr>
              <a:t>Technician (80 hrs)</a:t>
            </a:r>
          </a:p>
        </p:txBody>
      </p:sp>
      <p:sp>
        <p:nvSpPr>
          <p:cNvPr id="19473" name="Rectangle 22"/>
          <p:cNvSpPr>
            <a:spLocks noChangeArrowheads="1"/>
          </p:cNvSpPr>
          <p:nvPr/>
        </p:nvSpPr>
        <p:spPr bwMode="auto">
          <a:xfrm>
            <a:off x="1981200" y="304800"/>
            <a:ext cx="5486400" cy="457200"/>
          </a:xfrm>
          <a:prstGeom prst="rect">
            <a:avLst/>
          </a:prstGeom>
          <a:solidFill>
            <a:srgbClr val="11C1FF"/>
          </a:solidFill>
          <a:ln w="9525">
            <a:solidFill>
              <a:srgbClr val="000000"/>
            </a:solidFill>
            <a:miter lim="800000"/>
            <a:headEnd/>
            <a:tailEnd/>
          </a:ln>
        </p:spPr>
        <p:txBody>
          <a:bodyPr/>
          <a:lstStyle/>
          <a:p>
            <a:pPr algn="ctr"/>
            <a:r>
              <a:rPr lang="en-US" sz="2000" b="0" dirty="0">
                <a:solidFill>
                  <a:schemeClr val="tx2"/>
                </a:solidFill>
              </a:rPr>
              <a:t>Preliminary Design </a:t>
            </a:r>
            <a:r>
              <a:rPr lang="en-US" sz="2000" b="0" dirty="0" smtClean="0">
                <a:solidFill>
                  <a:schemeClr val="tx2"/>
                </a:solidFill>
              </a:rPr>
              <a:t>– MDVT </a:t>
            </a:r>
            <a:r>
              <a:rPr lang="en-US" sz="1400" b="0" dirty="0" smtClean="0">
                <a:solidFill>
                  <a:schemeClr val="tx2"/>
                </a:solidFill>
              </a:rPr>
              <a:t>WP10</a:t>
            </a:r>
            <a:endParaRPr lang="en-US" sz="2000" b="0" dirty="0">
              <a:solidFill>
                <a:schemeClr val="tx2"/>
              </a:solidFill>
            </a:endParaRPr>
          </a:p>
        </p:txBody>
      </p:sp>
      <p:sp>
        <p:nvSpPr>
          <p:cNvPr id="19474" name="Line 25"/>
          <p:cNvSpPr>
            <a:spLocks noChangeShapeType="1"/>
          </p:cNvSpPr>
          <p:nvPr/>
        </p:nvSpPr>
        <p:spPr bwMode="auto">
          <a:xfrm flipV="1">
            <a:off x="60198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475" name="Group 8"/>
          <p:cNvGrpSpPr>
            <a:grpSpLocks/>
          </p:cNvGrpSpPr>
          <p:nvPr/>
        </p:nvGrpSpPr>
        <p:grpSpPr bwMode="auto">
          <a:xfrm>
            <a:off x="293688" y="2168525"/>
            <a:ext cx="2133600" cy="2438400"/>
            <a:chOff x="336" y="1440"/>
            <a:chExt cx="1344" cy="1488"/>
          </a:xfrm>
        </p:grpSpPr>
        <p:sp>
          <p:nvSpPr>
            <p:cNvPr id="19480" name="Line 9"/>
            <p:cNvSpPr>
              <a:spLocks noChangeShapeType="1"/>
            </p:cNvSpPr>
            <p:nvPr/>
          </p:nvSpPr>
          <p:spPr bwMode="auto">
            <a:xfrm>
              <a:off x="336" y="1440"/>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1" name="Line 10"/>
            <p:cNvSpPr>
              <a:spLocks noChangeShapeType="1"/>
            </p:cNvSpPr>
            <p:nvPr/>
          </p:nvSpPr>
          <p:spPr bwMode="auto">
            <a:xfrm>
              <a:off x="336" y="2928"/>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2" name="Line 11"/>
            <p:cNvSpPr>
              <a:spLocks noChangeShapeType="1"/>
            </p:cNvSpPr>
            <p:nvPr/>
          </p:nvSpPr>
          <p:spPr bwMode="auto">
            <a:xfrm>
              <a:off x="1392" y="1440"/>
              <a:ext cx="288" cy="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3" name="Line 12"/>
            <p:cNvSpPr>
              <a:spLocks noChangeShapeType="1"/>
            </p:cNvSpPr>
            <p:nvPr/>
          </p:nvSpPr>
          <p:spPr bwMode="auto">
            <a:xfrm flipV="1">
              <a:off x="1344" y="2140"/>
              <a:ext cx="336" cy="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4" name="Line 13"/>
            <p:cNvSpPr>
              <a:spLocks noChangeShapeType="1"/>
            </p:cNvSpPr>
            <p:nvPr/>
          </p:nvSpPr>
          <p:spPr bwMode="auto">
            <a:xfrm>
              <a:off x="336" y="1440"/>
              <a:ext cx="0"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476" name="Action Button: Back or Previous 25">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11C1FF"/>
          </a:solidFill>
          <a:ln w="9525" algn="ctr">
            <a:solidFill>
              <a:schemeClr val="tx1"/>
            </a:solidFill>
            <a:round/>
            <a:headEnd/>
            <a:tailEnd/>
          </a:ln>
        </p:spPr>
        <p:txBody>
          <a:bodyPr/>
          <a:lstStyle/>
          <a:p>
            <a:endParaRPr lang="en-US"/>
          </a:p>
        </p:txBody>
      </p:sp>
      <p:sp>
        <p:nvSpPr>
          <p:cNvPr id="19477" name="TextBox 25"/>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19478" name="Action Button: Forward or Next 26">
            <a:hlinkClick r:id="rId5" action="ppaction://hlinksldjump" highlightClick="1"/>
          </p:cNvPr>
          <p:cNvSpPr>
            <a:spLocks noChangeArrowheads="1"/>
          </p:cNvSpPr>
          <p:nvPr/>
        </p:nvSpPr>
        <p:spPr bwMode="auto">
          <a:xfrm>
            <a:off x="7467600" y="5443538"/>
            <a:ext cx="509588" cy="566737"/>
          </a:xfrm>
          <a:prstGeom prst="actionButtonForwardNext">
            <a:avLst/>
          </a:prstGeom>
          <a:solidFill>
            <a:srgbClr val="11C1FF"/>
          </a:solidFill>
          <a:ln w="9525" algn="ctr">
            <a:solidFill>
              <a:schemeClr val="tx1"/>
            </a:solidFill>
            <a:round/>
            <a:headEnd/>
            <a:tailEnd/>
          </a:ln>
        </p:spPr>
        <p:txBody>
          <a:bodyPr/>
          <a:lstStyle/>
          <a:p>
            <a:endParaRPr lang="en-US"/>
          </a:p>
        </p:txBody>
      </p:sp>
      <p:sp>
        <p:nvSpPr>
          <p:cNvPr id="19479" name="TextBox 27"/>
          <p:cNvSpPr txBox="1">
            <a:spLocks noChangeArrowheads="1"/>
          </p:cNvSpPr>
          <p:nvPr/>
        </p:nvSpPr>
        <p:spPr bwMode="auto">
          <a:xfrm>
            <a:off x="70262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1" name="TextBox 30"/>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Phase 3 Exit Criteria</a:t>
            </a:r>
          </a:p>
        </p:txBody>
      </p:sp>
      <p:graphicFrame>
        <p:nvGraphicFramePr>
          <p:cNvPr id="20483" name="Content Placeholder 2"/>
          <p:cNvGraphicFramePr>
            <a:graphicFrameLocks noGrp="1" noChangeAspect="1"/>
          </p:cNvGraphicFramePr>
          <p:nvPr>
            <p:ph idx="1"/>
          </p:nvPr>
        </p:nvGraphicFramePr>
        <p:xfrm>
          <a:off x="430213" y="1257300"/>
          <a:ext cx="8207375" cy="5267325"/>
        </p:xfrm>
        <a:graphic>
          <a:graphicData uri="http://schemas.openxmlformats.org/presentationml/2006/ole">
            <mc:AlternateContent xmlns:mc="http://schemas.openxmlformats.org/markup-compatibility/2006">
              <mc:Choice xmlns:v="urn:schemas-microsoft-com:vml" Requires="v">
                <p:oleObj spid="_x0000_s20567" name="Visio" r:id="rId3" imgW="6095140" imgH="3911676" progId="Visio.Drawing.11">
                  <p:embed/>
                </p:oleObj>
              </mc:Choice>
              <mc:Fallback>
                <p:oleObj name="Visio" r:id="rId3" imgW="6095140" imgH="3911676" progId="Visio.Drawing.11">
                  <p:embed/>
                  <p:pic>
                    <p:nvPicPr>
                      <p:cNvPr id="0" name="Content Placeholder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13" y="1257300"/>
                        <a:ext cx="8207375" cy="526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TextBox 4"/>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0"/>
            <a:ext cx="8229600" cy="638175"/>
          </a:xfrm>
        </p:spPr>
        <p:txBody>
          <a:bodyPr/>
          <a:lstStyle/>
          <a:p>
            <a:r>
              <a:rPr lang="en-US" sz="3600" smtClean="0"/>
              <a:t>Phase 3 Exit Criteria</a:t>
            </a:r>
          </a:p>
        </p:txBody>
      </p:sp>
      <p:graphicFrame>
        <p:nvGraphicFramePr>
          <p:cNvPr id="21507" name="Content Placeholder 2"/>
          <p:cNvGraphicFramePr>
            <a:graphicFrameLocks noGrp="1" noChangeAspect="1"/>
          </p:cNvGraphicFramePr>
          <p:nvPr>
            <p:ph idx="1"/>
            <p:extLst>
              <p:ext uri="{D42A27DB-BD31-4B8C-83A1-F6EECF244321}">
                <p14:modId xmlns:p14="http://schemas.microsoft.com/office/powerpoint/2010/main" val="32068670"/>
              </p:ext>
            </p:extLst>
          </p:nvPr>
        </p:nvGraphicFramePr>
        <p:xfrm>
          <a:off x="33338" y="1157288"/>
          <a:ext cx="8847137" cy="4972050"/>
        </p:xfrm>
        <a:graphic>
          <a:graphicData uri="http://schemas.openxmlformats.org/presentationml/2006/ole">
            <mc:AlternateContent xmlns:mc="http://schemas.openxmlformats.org/markup-compatibility/2006">
              <mc:Choice xmlns:v="urn:schemas-microsoft-com:vml" Requires="v">
                <p:oleObj spid="_x0000_s21597" name="Macro-Enabled Template" r:id="rId3" imgW="11907763" imgH="6943000" progId="Word.DocumentMacroEnabled.12">
                  <p:embed/>
                </p:oleObj>
              </mc:Choice>
              <mc:Fallback>
                <p:oleObj name="Macro-Enabled Template" r:id="rId3" imgW="11907763" imgH="6943000"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33338" y="1157288"/>
                        <a:ext cx="8847137" cy="4972050"/>
                      </a:xfrm>
                      <a:prstGeom prst="rect">
                        <a:avLst/>
                      </a:prstGeom>
                      <a:noFill/>
                      <a:ln>
                        <a:noFill/>
                      </a:ln>
                      <a:extLst/>
                    </p:spPr>
                  </p:pic>
                </p:oleObj>
              </mc:Fallback>
            </mc:AlternateContent>
          </a:graphicData>
        </a:graphic>
      </p:graphicFrame>
      <p:sp>
        <p:nvSpPr>
          <p:cNvPr id="21508" name="Action Button: Back or Previous 2">
            <a:hlinkClick r:id="rId5" action="ppaction://hlinksldjump" highlightClick="1"/>
          </p:cNvPr>
          <p:cNvSpPr>
            <a:spLocks noChangeArrowheads="1"/>
          </p:cNvSpPr>
          <p:nvPr/>
        </p:nvSpPr>
        <p:spPr bwMode="auto">
          <a:xfrm>
            <a:off x="711200" y="6137275"/>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21509" name="TextBox 3"/>
          <p:cNvSpPr txBox="1">
            <a:spLocks noChangeArrowheads="1"/>
          </p:cNvSpPr>
          <p:nvPr/>
        </p:nvSpPr>
        <p:spPr bwMode="auto">
          <a:xfrm>
            <a:off x="1285875" y="619601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1510" name="Action Button: Forward or Next 2">
            <a:hlinkClick r:id="rId7" action="ppaction://hlinksldjump" highlightClick="1"/>
          </p:cNvPr>
          <p:cNvSpPr>
            <a:spLocks noChangeArrowheads="1"/>
          </p:cNvSpPr>
          <p:nvPr/>
        </p:nvSpPr>
        <p:spPr bwMode="auto">
          <a:xfrm>
            <a:off x="7604125" y="6076950"/>
            <a:ext cx="509588" cy="566738"/>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21511" name="TextBox 30"/>
          <p:cNvSpPr txBox="1">
            <a:spLocks noChangeArrowheads="1"/>
          </p:cNvSpPr>
          <p:nvPr/>
        </p:nvSpPr>
        <p:spPr bwMode="auto">
          <a:xfrm>
            <a:off x="6213475" y="6129338"/>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9" name="TextBox 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0"/>
            <a:ext cx="8229600" cy="638175"/>
          </a:xfrm>
        </p:spPr>
        <p:txBody>
          <a:bodyPr/>
          <a:lstStyle/>
          <a:p>
            <a:r>
              <a:rPr lang="en-US" sz="3600" smtClean="0"/>
              <a:t>Phase 3 Exit Criteria</a:t>
            </a:r>
          </a:p>
        </p:txBody>
      </p:sp>
      <p:graphicFrame>
        <p:nvGraphicFramePr>
          <p:cNvPr id="22531" name="Content Placeholder 2"/>
          <p:cNvGraphicFramePr>
            <a:graphicFrameLocks noGrp="1" noChangeAspect="1"/>
          </p:cNvGraphicFramePr>
          <p:nvPr>
            <p:ph idx="1"/>
            <p:extLst>
              <p:ext uri="{D42A27DB-BD31-4B8C-83A1-F6EECF244321}">
                <p14:modId xmlns:p14="http://schemas.microsoft.com/office/powerpoint/2010/main" val="3023179537"/>
              </p:ext>
            </p:extLst>
          </p:nvPr>
        </p:nvGraphicFramePr>
        <p:xfrm>
          <a:off x="254000" y="1000125"/>
          <a:ext cx="8550275" cy="5362575"/>
        </p:xfrm>
        <a:graphic>
          <a:graphicData uri="http://schemas.openxmlformats.org/presentationml/2006/ole">
            <mc:AlternateContent xmlns:mc="http://schemas.openxmlformats.org/markup-compatibility/2006">
              <mc:Choice xmlns:v="urn:schemas-microsoft-com:vml" Requires="v">
                <p:oleObj spid="_x0000_s22622" name="Macro-Enabled Template" r:id="rId3" imgW="8159407" imgH="5118572" progId="Word.DocumentMacroEnabled.12">
                  <p:embed/>
                </p:oleObj>
              </mc:Choice>
              <mc:Fallback>
                <p:oleObj name="Macro-Enabled Template" r:id="rId3" imgW="8159407" imgH="5118572"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254000" y="1000125"/>
                        <a:ext cx="8550275" cy="536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2532" name="Action Button: Back or Previous 2">
            <a:hlinkClick r:id="rId5" action="ppaction://hlinksldjump" highlightClick="1"/>
          </p:cNvPr>
          <p:cNvSpPr>
            <a:spLocks noChangeArrowheads="1"/>
          </p:cNvSpPr>
          <p:nvPr/>
        </p:nvSpPr>
        <p:spPr bwMode="auto">
          <a:xfrm>
            <a:off x="711200" y="6137275"/>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22533" name="TextBox 3"/>
          <p:cNvSpPr txBox="1">
            <a:spLocks noChangeArrowheads="1"/>
          </p:cNvSpPr>
          <p:nvPr/>
        </p:nvSpPr>
        <p:spPr bwMode="auto">
          <a:xfrm>
            <a:off x="1285875" y="619601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2534" name="Action Button: Forward or Next 2">
            <a:hlinkClick r:id="rId7" action="ppaction://hlinksldjump" highlightClick="1"/>
          </p:cNvPr>
          <p:cNvSpPr>
            <a:spLocks noChangeArrowheads="1"/>
          </p:cNvSpPr>
          <p:nvPr/>
        </p:nvSpPr>
        <p:spPr bwMode="auto">
          <a:xfrm>
            <a:off x="7604125" y="6076950"/>
            <a:ext cx="509588" cy="566738"/>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22535" name="TextBox 30"/>
          <p:cNvSpPr txBox="1">
            <a:spLocks noChangeArrowheads="1"/>
          </p:cNvSpPr>
          <p:nvPr/>
        </p:nvSpPr>
        <p:spPr bwMode="auto">
          <a:xfrm>
            <a:off x="6213475" y="6129338"/>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10" name="TextBox 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blipFill dpi="0" rotWithShape="1">
            <a:blip r:embed="rId3"/>
            <a:srcRect/>
            <a:tile tx="0" ty="0" sx="100000" sy="100000" flip="none" algn="tl"/>
          </a:blipFill>
        </p:spPr>
        <p:txBody>
          <a:bodyPr/>
          <a:lstStyle/>
          <a:p>
            <a:pPr eaLnBrk="1" hangingPunct="1"/>
            <a:r>
              <a:rPr lang="en-US" sz="3200" smtClean="0"/>
              <a:t>Phase 4 – Detail Design </a:t>
            </a:r>
            <a:br>
              <a:rPr lang="en-US" sz="3200" smtClean="0"/>
            </a:br>
            <a:r>
              <a:rPr lang="en-US" sz="3200" smtClean="0"/>
              <a:t>Work Packages</a:t>
            </a:r>
          </a:p>
        </p:txBody>
      </p:sp>
      <p:sp>
        <p:nvSpPr>
          <p:cNvPr id="23555" name="Action Button: Back or Previous 3">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23556"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3557"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23558"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248400" y="1447800"/>
            <a:ext cx="1447800" cy="381000"/>
          </a:xfrm>
          <a:prstGeom prst="rect">
            <a:avLst/>
          </a:prstGeom>
          <a:solidFill>
            <a:srgbClr val="0070C0"/>
          </a:solidFill>
          <a:ln w="9525">
            <a:solidFill>
              <a:schemeClr val="tx1"/>
            </a:solidFill>
            <a:miter lim="800000"/>
            <a:headEnd/>
            <a:tailEnd/>
          </a:ln>
        </p:spPr>
        <p:txBody>
          <a:bodyPr wrap="none" anchor="ctr"/>
          <a:lstStyle/>
          <a:p>
            <a:endParaRPr lang="en-US"/>
          </a:p>
        </p:txBody>
      </p:sp>
      <p:sp>
        <p:nvSpPr>
          <p:cNvPr id="24579" name="Rectangle 3"/>
          <p:cNvSpPr>
            <a:spLocks noChangeArrowheads="1"/>
          </p:cNvSpPr>
          <p:nvPr/>
        </p:nvSpPr>
        <p:spPr bwMode="auto">
          <a:xfrm>
            <a:off x="3581400" y="1447800"/>
            <a:ext cx="15240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24580" name="Rectangle 4"/>
          <p:cNvSpPr>
            <a:spLocks noChangeArrowheads="1"/>
          </p:cNvSpPr>
          <p:nvPr/>
        </p:nvSpPr>
        <p:spPr bwMode="auto">
          <a:xfrm>
            <a:off x="762000" y="1524000"/>
            <a:ext cx="10668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24581" name="Rectangle 5"/>
          <p:cNvSpPr>
            <a:spLocks noChangeArrowheads="1"/>
          </p:cNvSpPr>
          <p:nvPr/>
        </p:nvSpPr>
        <p:spPr bwMode="auto">
          <a:xfrm>
            <a:off x="2667000" y="1976438"/>
            <a:ext cx="3124200" cy="3538537"/>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endParaRPr lang="en-US" sz="900" b="0"/>
          </a:p>
        </p:txBody>
      </p:sp>
      <p:grpSp>
        <p:nvGrpSpPr>
          <p:cNvPr id="24582" name="Group 6"/>
          <p:cNvGrpSpPr>
            <a:grpSpLocks/>
          </p:cNvGrpSpPr>
          <p:nvPr/>
        </p:nvGrpSpPr>
        <p:grpSpPr bwMode="auto">
          <a:xfrm>
            <a:off x="381000" y="2352675"/>
            <a:ext cx="2286000" cy="2406650"/>
            <a:chOff x="336" y="1440"/>
            <a:chExt cx="1344" cy="1488"/>
          </a:xfrm>
        </p:grpSpPr>
        <p:sp>
          <p:nvSpPr>
            <p:cNvPr id="24602" name="Line 7"/>
            <p:cNvSpPr>
              <a:spLocks noChangeShapeType="1"/>
            </p:cNvSpPr>
            <p:nvPr/>
          </p:nvSpPr>
          <p:spPr bwMode="auto">
            <a:xfrm>
              <a:off x="336" y="1440"/>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3" name="Line 8"/>
            <p:cNvSpPr>
              <a:spLocks noChangeShapeType="1"/>
            </p:cNvSpPr>
            <p:nvPr/>
          </p:nvSpPr>
          <p:spPr bwMode="auto">
            <a:xfrm>
              <a:off x="336" y="2928"/>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4" name="Line 9"/>
            <p:cNvSpPr>
              <a:spLocks noChangeShapeType="1"/>
            </p:cNvSpPr>
            <p:nvPr/>
          </p:nvSpPr>
          <p:spPr bwMode="auto">
            <a:xfrm>
              <a:off x="1392" y="1440"/>
              <a:ext cx="288" cy="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5" name="Line 10"/>
            <p:cNvSpPr>
              <a:spLocks noChangeShapeType="1"/>
            </p:cNvSpPr>
            <p:nvPr/>
          </p:nvSpPr>
          <p:spPr bwMode="auto">
            <a:xfrm flipV="1">
              <a:off x="1344" y="2140"/>
              <a:ext cx="336" cy="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6" name="Line 11"/>
            <p:cNvSpPr>
              <a:spLocks noChangeShapeType="1"/>
            </p:cNvSpPr>
            <p:nvPr/>
          </p:nvSpPr>
          <p:spPr bwMode="auto">
            <a:xfrm>
              <a:off x="336" y="1440"/>
              <a:ext cx="0"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4583" name="Line 12"/>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4584" name="Group 13"/>
          <p:cNvGrpSpPr>
            <a:grpSpLocks/>
          </p:cNvGrpSpPr>
          <p:nvPr/>
        </p:nvGrpSpPr>
        <p:grpSpPr bwMode="auto">
          <a:xfrm>
            <a:off x="5791200" y="2387600"/>
            <a:ext cx="3200400" cy="2379663"/>
            <a:chOff x="3648" y="1440"/>
            <a:chExt cx="1872" cy="1536"/>
          </a:xfrm>
        </p:grpSpPr>
        <p:sp>
          <p:nvSpPr>
            <p:cNvPr id="24598" name="Line 14"/>
            <p:cNvSpPr>
              <a:spLocks noChangeShapeType="1"/>
            </p:cNvSpPr>
            <p:nvPr/>
          </p:nvSpPr>
          <p:spPr bwMode="auto">
            <a:xfrm>
              <a:off x="3648" y="1440"/>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9" name="Line 15"/>
            <p:cNvSpPr>
              <a:spLocks noChangeShapeType="1"/>
            </p:cNvSpPr>
            <p:nvPr/>
          </p:nvSpPr>
          <p:spPr bwMode="auto">
            <a:xfrm>
              <a:off x="3648" y="2976"/>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0" name="Line 16"/>
            <p:cNvSpPr>
              <a:spLocks noChangeShapeType="1"/>
            </p:cNvSpPr>
            <p:nvPr/>
          </p:nvSpPr>
          <p:spPr bwMode="auto">
            <a:xfrm>
              <a:off x="5040" y="1440"/>
              <a:ext cx="48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1" name="Line 17"/>
            <p:cNvSpPr>
              <a:spLocks noChangeShapeType="1"/>
            </p:cNvSpPr>
            <p:nvPr/>
          </p:nvSpPr>
          <p:spPr bwMode="auto">
            <a:xfrm flipH="1">
              <a:off x="5088" y="2160"/>
              <a:ext cx="432"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4585" name="Text Box 18"/>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solidFill>
                  <a:srgbClr val="FFFFFF"/>
                </a:solidFill>
              </a:rPr>
              <a:t>Inputs</a:t>
            </a:r>
          </a:p>
        </p:txBody>
      </p:sp>
      <p:sp>
        <p:nvSpPr>
          <p:cNvPr id="24586" name="Text Box 19"/>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solidFill>
                  <a:srgbClr val="FFFFFF"/>
                </a:solidFill>
              </a:rPr>
              <a:t>Tasks / ETC</a:t>
            </a:r>
          </a:p>
        </p:txBody>
      </p:sp>
      <p:sp>
        <p:nvSpPr>
          <p:cNvPr id="24587" name="Text Box 20"/>
          <p:cNvSpPr txBox="1">
            <a:spLocks noChangeArrowheads="1"/>
          </p:cNvSpPr>
          <p:nvPr/>
        </p:nvSpPr>
        <p:spPr bwMode="auto">
          <a:xfrm>
            <a:off x="6248400" y="1447800"/>
            <a:ext cx="1441450" cy="366713"/>
          </a:xfrm>
          <a:prstGeom prst="rect">
            <a:avLst/>
          </a:prstGeom>
          <a:solidFill>
            <a:srgbClr val="9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solidFill>
                  <a:srgbClr val="FFFFFF"/>
                </a:solidFill>
              </a:rPr>
              <a:t>Deliverables</a:t>
            </a:r>
          </a:p>
        </p:txBody>
      </p:sp>
      <p:sp>
        <p:nvSpPr>
          <p:cNvPr id="24588" name="Text Box 21"/>
          <p:cNvSpPr txBox="1">
            <a:spLocks noChangeArrowheads="1"/>
          </p:cNvSpPr>
          <p:nvPr/>
        </p:nvSpPr>
        <p:spPr bwMode="auto">
          <a:xfrm>
            <a:off x="3124200" y="61341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a:t>
            </a:r>
          </a:p>
          <a:p>
            <a:pPr eaLnBrk="1" hangingPunct="1">
              <a:buFontTx/>
              <a:buChar char="-"/>
            </a:pPr>
            <a:r>
              <a:rPr lang="en-US" sz="1200" b="0"/>
              <a:t>IDVT (1544) </a:t>
            </a:r>
            <a:r>
              <a:rPr lang="en-US" sz="1200" b="0">
                <a:solidFill>
                  <a:srgbClr val="FF0000"/>
                </a:solidFill>
              </a:rPr>
              <a:t>	</a:t>
            </a:r>
          </a:p>
        </p:txBody>
      </p:sp>
      <p:sp>
        <p:nvSpPr>
          <p:cNvPr id="24589" name="Rectangle 23"/>
          <p:cNvSpPr>
            <a:spLocks noChangeArrowheads="1"/>
          </p:cNvSpPr>
          <p:nvPr/>
        </p:nvSpPr>
        <p:spPr bwMode="auto">
          <a:xfrm>
            <a:off x="382588" y="2357438"/>
            <a:ext cx="2270125"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900" u="sng" dirty="0"/>
              <a:t>Project</a:t>
            </a:r>
          </a:p>
          <a:p>
            <a:r>
              <a:rPr lang="en-US" sz="900" b="0" dirty="0"/>
              <a:t>Program IMS &amp; ETCs</a:t>
            </a:r>
          </a:p>
          <a:p>
            <a:r>
              <a:rPr lang="en-US" sz="900" b="0" dirty="0"/>
              <a:t>Program data Box deliverables</a:t>
            </a:r>
          </a:p>
          <a:p>
            <a:r>
              <a:rPr lang="en-US" sz="900" b="0" dirty="0"/>
              <a:t>Trade Study Results</a:t>
            </a:r>
          </a:p>
          <a:p>
            <a:r>
              <a:rPr lang="en-US" sz="900" u="sng" dirty="0"/>
              <a:t>Plans</a:t>
            </a:r>
          </a:p>
          <a:p>
            <a:r>
              <a:rPr lang="en-US" sz="900" b="0" dirty="0"/>
              <a:t>Supply Chain Plan</a:t>
            </a:r>
          </a:p>
          <a:p>
            <a:r>
              <a:rPr lang="en-US" sz="900" b="0" dirty="0"/>
              <a:t>V&amp;V plans ( PHAC, HVP, HDP)</a:t>
            </a:r>
          </a:p>
          <a:p>
            <a:r>
              <a:rPr lang="en-US" sz="900" b="0" dirty="0"/>
              <a:t>DTC targets and DFMAT plans</a:t>
            </a:r>
          </a:p>
          <a:p>
            <a:r>
              <a:rPr lang="en-US" sz="900" b="0" dirty="0"/>
              <a:t>Risk mitigation plan</a:t>
            </a:r>
          </a:p>
          <a:p>
            <a:r>
              <a:rPr lang="en-US" sz="900" b="0" dirty="0"/>
              <a:t>HALT/HASS Plan</a:t>
            </a:r>
          </a:p>
          <a:p>
            <a:r>
              <a:rPr lang="en-US" sz="900" b="0" dirty="0"/>
              <a:t>Updated Material Plan</a:t>
            </a:r>
          </a:p>
          <a:p>
            <a:r>
              <a:rPr lang="en-US" sz="900" u="sng" dirty="0"/>
              <a:t>Requirements</a:t>
            </a:r>
          </a:p>
          <a:p>
            <a:r>
              <a:rPr lang="en-US" sz="900" b="0" dirty="0"/>
              <a:t>Updated Hardware Allocation</a:t>
            </a:r>
          </a:p>
          <a:p>
            <a:r>
              <a:rPr lang="en-US" sz="900" b="0" dirty="0"/>
              <a:t>Updated Box Requirement – HRD</a:t>
            </a:r>
          </a:p>
          <a:p>
            <a:r>
              <a:rPr lang="en-US" sz="900" b="0" dirty="0"/>
              <a:t>HRD to CCA HRD </a:t>
            </a:r>
            <a:r>
              <a:rPr lang="en-US" sz="900" b="0" dirty="0" err="1"/>
              <a:t>Reqt’s</a:t>
            </a:r>
            <a:r>
              <a:rPr lang="en-US" sz="900" b="0" dirty="0"/>
              <a:t> Trace</a:t>
            </a:r>
          </a:p>
          <a:p>
            <a:r>
              <a:rPr lang="en-US" sz="900" b="0" dirty="0"/>
              <a:t>EMCP</a:t>
            </a:r>
          </a:p>
        </p:txBody>
      </p:sp>
      <p:sp>
        <p:nvSpPr>
          <p:cNvPr id="24590" name="Rectangle 30"/>
          <p:cNvSpPr>
            <a:spLocks noChangeArrowheads="1"/>
          </p:cNvSpPr>
          <p:nvPr/>
        </p:nvSpPr>
        <p:spPr bwMode="auto">
          <a:xfrm>
            <a:off x="5715000" y="2466975"/>
            <a:ext cx="2749550"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tabLst>
                <a:tab pos="342900" algn="l"/>
              </a:tabLst>
            </a:pPr>
            <a:r>
              <a:rPr lang="en-US" sz="900" b="0">
                <a:cs typeface="Times New Roman" pitchFamily="18" charset="0"/>
              </a:rPr>
              <a:t>Design trade study – if needed –</a:t>
            </a:r>
          </a:p>
          <a:p>
            <a:pPr lvl="1" eaLnBrk="0" hangingPunct="0">
              <a:tabLst>
                <a:tab pos="342900" algn="l"/>
              </a:tabLst>
            </a:pPr>
            <a:r>
              <a:rPr lang="en-US" sz="900" b="0">
                <a:cs typeface="Times New Roman" pitchFamily="18" charset="0"/>
              </a:rPr>
              <a:t>project memo</a:t>
            </a:r>
            <a:r>
              <a:rPr lang="en-US" sz="900" b="0" i="1">
                <a:cs typeface="Times New Roman" pitchFamily="18" charset="0"/>
              </a:rPr>
              <a:t> </a:t>
            </a:r>
            <a:endParaRPr lang="en-US" sz="900" b="0"/>
          </a:p>
          <a:p>
            <a:pPr eaLnBrk="0" hangingPunct="0">
              <a:buFontTx/>
              <a:buAutoNum type="arabicPeriod"/>
              <a:tabLst>
                <a:tab pos="342900" algn="l"/>
              </a:tabLst>
            </a:pPr>
            <a:r>
              <a:rPr lang="en-US" sz="900" b="0">
                <a:cs typeface="Times New Roman" pitchFamily="18" charset="0"/>
              </a:rPr>
              <a:t>Estimate - Area, power - if needed  </a:t>
            </a:r>
          </a:p>
          <a:p>
            <a:pPr lvl="1" eaLnBrk="0" hangingPunct="0">
              <a:tabLst>
                <a:tab pos="342900" algn="l"/>
              </a:tabLst>
            </a:pPr>
            <a:r>
              <a:rPr lang="en-US" sz="900" b="0">
                <a:cs typeface="Times New Roman" pitchFamily="18" charset="0"/>
              </a:rPr>
              <a:t>project memo</a:t>
            </a:r>
            <a:endParaRPr lang="en-US" sz="900" b="0"/>
          </a:p>
          <a:p>
            <a:pPr eaLnBrk="0" hangingPunct="0">
              <a:buFontTx/>
              <a:buAutoNum type="arabicPeriod"/>
              <a:tabLst>
                <a:tab pos="342900" algn="l"/>
              </a:tabLst>
            </a:pPr>
            <a:r>
              <a:rPr lang="en-US" sz="900" b="0">
                <a:cs typeface="Times New Roman" pitchFamily="18" charset="0"/>
              </a:rPr>
              <a:t>Block diagram (Box and Card) </a:t>
            </a:r>
          </a:p>
          <a:p>
            <a:pPr lvl="1" eaLnBrk="0" hangingPunct="0">
              <a:tabLst>
                <a:tab pos="342900" algn="l"/>
              </a:tabLst>
            </a:pPr>
            <a:r>
              <a:rPr lang="en-US" sz="900" b="0">
                <a:cs typeface="Times New Roman" pitchFamily="18" charset="0"/>
              </a:rPr>
              <a:t>MRE document (EO release)</a:t>
            </a:r>
            <a:endParaRPr lang="en-US" sz="900" b="0"/>
          </a:p>
          <a:p>
            <a:pPr eaLnBrk="0" hangingPunct="0">
              <a:buFontTx/>
              <a:buAutoNum type="arabicPeriod"/>
              <a:tabLst>
                <a:tab pos="342900" algn="l"/>
              </a:tabLst>
            </a:pPr>
            <a:r>
              <a:rPr lang="en-US" sz="900" b="0">
                <a:cs typeface="Times New Roman" pitchFamily="18" charset="0"/>
              </a:rPr>
              <a:t>Requirement - Box HRD </a:t>
            </a:r>
          </a:p>
          <a:p>
            <a:pPr lvl="1" eaLnBrk="0" hangingPunct="0">
              <a:tabLst>
                <a:tab pos="342900" algn="l"/>
              </a:tabLst>
            </a:pPr>
            <a:r>
              <a:rPr lang="en-US" sz="900" b="0">
                <a:cs typeface="Times New Roman" pitchFamily="18" charset="0"/>
              </a:rPr>
              <a:t>(EO release) REV Doors -  clear case</a:t>
            </a:r>
            <a:endParaRPr lang="en-US" sz="900" b="0"/>
          </a:p>
          <a:p>
            <a:pPr eaLnBrk="0" hangingPunct="0">
              <a:buFontTx/>
              <a:buAutoNum type="arabicPeriod"/>
              <a:tabLst>
                <a:tab pos="342900" algn="l"/>
              </a:tabLst>
            </a:pPr>
            <a:r>
              <a:rPr lang="en-US" sz="900" b="0">
                <a:cs typeface="Times New Roman" pitchFamily="18" charset="0"/>
              </a:rPr>
              <a:t>Requirement - Pin Assignments (ICD / Box pins)</a:t>
            </a:r>
          </a:p>
          <a:p>
            <a:pPr lvl="1" eaLnBrk="0" hangingPunct="0">
              <a:tabLst>
                <a:tab pos="342900" algn="l"/>
              </a:tabLst>
            </a:pPr>
            <a:r>
              <a:rPr lang="en-US" sz="900" b="0">
                <a:cs typeface="Times New Roman" pitchFamily="18" charset="0"/>
              </a:rPr>
              <a:t> spread sheet – project file</a:t>
            </a:r>
            <a:endParaRPr lang="en-US" sz="900" b="0"/>
          </a:p>
          <a:p>
            <a:pPr eaLnBrk="0" hangingPunct="0">
              <a:buFontTx/>
              <a:buAutoNum type="arabicPeriod"/>
              <a:tabLst>
                <a:tab pos="342900" algn="l"/>
              </a:tabLst>
            </a:pPr>
            <a:r>
              <a:rPr lang="en-US" sz="900" b="0">
                <a:cs typeface="Times New Roman" pitchFamily="18" charset="0"/>
              </a:rPr>
              <a:t>Requirement derived justification</a:t>
            </a:r>
          </a:p>
          <a:p>
            <a:pPr lvl="1" eaLnBrk="0" hangingPunct="0">
              <a:tabLst>
                <a:tab pos="342900" algn="l"/>
              </a:tabLst>
            </a:pPr>
            <a:r>
              <a:rPr lang="en-US" sz="900" b="0">
                <a:cs typeface="Times New Roman" pitchFamily="18" charset="0"/>
              </a:rPr>
              <a:t>link in Doors – clear case</a:t>
            </a:r>
            <a:endParaRPr lang="en-US" sz="900" b="0"/>
          </a:p>
          <a:p>
            <a:pPr eaLnBrk="0" hangingPunct="0">
              <a:buFontTx/>
              <a:buAutoNum type="arabicPeriod"/>
              <a:tabLst>
                <a:tab pos="342900" algn="l"/>
              </a:tabLst>
            </a:pPr>
            <a:r>
              <a:rPr lang="en-US" sz="900" b="0">
                <a:cs typeface="Times New Roman" pitchFamily="18" charset="0"/>
              </a:rPr>
              <a:t>Requirement tracing and review check list</a:t>
            </a:r>
          </a:p>
          <a:p>
            <a:pPr lvl="1" eaLnBrk="0" hangingPunct="0">
              <a:tabLst>
                <a:tab pos="342900" algn="l"/>
              </a:tabLst>
            </a:pPr>
            <a:r>
              <a:rPr lang="en-US" sz="900" b="0">
                <a:cs typeface="Times New Roman" pitchFamily="18" charset="0"/>
              </a:rPr>
              <a:t>clear case</a:t>
            </a:r>
            <a:endParaRPr lang="en-US" sz="900" b="0"/>
          </a:p>
          <a:p>
            <a:pPr eaLnBrk="0" hangingPunct="0">
              <a:buFontTx/>
              <a:buAutoNum type="arabicPeriod"/>
              <a:tabLst>
                <a:tab pos="342900" algn="l"/>
              </a:tabLst>
            </a:pPr>
            <a:r>
              <a:rPr lang="en-US" sz="900" b="0">
                <a:cs typeface="Times New Roman" pitchFamily="18" charset="0"/>
              </a:rPr>
              <a:t> CDR review package – as required</a:t>
            </a:r>
            <a:endParaRPr lang="en-US" sz="900" b="0"/>
          </a:p>
        </p:txBody>
      </p:sp>
      <p:sp>
        <p:nvSpPr>
          <p:cNvPr id="24591" name="Text Box 29"/>
          <p:cNvSpPr txBox="1">
            <a:spLocks noChangeArrowheads="1"/>
          </p:cNvSpPr>
          <p:nvPr/>
        </p:nvSpPr>
        <p:spPr bwMode="auto">
          <a:xfrm>
            <a:off x="2678113" y="1976438"/>
            <a:ext cx="3036887" cy="383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dirty="0"/>
              <a:t>Project</a:t>
            </a:r>
          </a:p>
          <a:p>
            <a:pPr eaLnBrk="1" hangingPunct="1"/>
            <a:r>
              <a:rPr lang="en-US" sz="900" b="0" dirty="0"/>
              <a:t>Lead activities (60)</a:t>
            </a:r>
          </a:p>
          <a:p>
            <a:pPr eaLnBrk="1" hangingPunct="1"/>
            <a:r>
              <a:rPr lang="en-US" sz="900" b="0" dirty="0"/>
              <a:t>Finalize BOM and DTC (40)</a:t>
            </a:r>
            <a:endParaRPr lang="en-US" sz="900" b="0" dirty="0">
              <a:solidFill>
                <a:srgbClr val="FC3520"/>
              </a:solidFill>
            </a:endParaRPr>
          </a:p>
          <a:p>
            <a:pPr eaLnBrk="1" hangingPunct="1"/>
            <a:r>
              <a:rPr lang="en-US" sz="900" b="0" dirty="0"/>
              <a:t>Supply chain support (40)</a:t>
            </a:r>
          </a:p>
          <a:p>
            <a:pPr eaLnBrk="1" hangingPunct="1"/>
            <a:r>
              <a:rPr lang="en-US" sz="900" b="0" dirty="0"/>
              <a:t>DFMAT compliance report (40)</a:t>
            </a:r>
          </a:p>
          <a:p>
            <a:pPr eaLnBrk="1" hangingPunct="1"/>
            <a:r>
              <a:rPr lang="en-US" sz="900" b="0" dirty="0"/>
              <a:t>Support preparation of data items (80)</a:t>
            </a:r>
          </a:p>
          <a:p>
            <a:pPr eaLnBrk="1" hangingPunct="1"/>
            <a:r>
              <a:rPr lang="en-US" sz="900" b="0" dirty="0"/>
              <a:t>Complete box EMC control plan (80)</a:t>
            </a:r>
          </a:p>
          <a:p>
            <a:pPr eaLnBrk="1" hangingPunct="1"/>
            <a:r>
              <a:rPr lang="en-US" sz="900" u="sng" dirty="0"/>
              <a:t>Requirements</a:t>
            </a:r>
          </a:p>
          <a:p>
            <a:pPr eaLnBrk="1" hangingPunct="1"/>
            <a:r>
              <a:rPr lang="en-US" sz="900" b="0" dirty="0"/>
              <a:t>Finalize Box Block Diagram (80)</a:t>
            </a:r>
          </a:p>
          <a:p>
            <a:pPr eaLnBrk="1" hangingPunct="1"/>
            <a:r>
              <a:rPr lang="en-US" sz="900" b="0" dirty="0"/>
              <a:t>Finalize Box requirements (160)</a:t>
            </a:r>
          </a:p>
          <a:p>
            <a:pPr eaLnBrk="1" hangingPunct="1"/>
            <a:r>
              <a:rPr lang="en-US" sz="900" b="0" dirty="0"/>
              <a:t>Finalize Test Equipment requirements (60)</a:t>
            </a:r>
          </a:p>
          <a:p>
            <a:pPr eaLnBrk="1" hangingPunct="1"/>
            <a:r>
              <a:rPr lang="en-US" sz="900" u="sng" dirty="0"/>
              <a:t>Design Support / Reviews</a:t>
            </a:r>
          </a:p>
          <a:p>
            <a:pPr eaLnBrk="1" hangingPunct="1"/>
            <a:r>
              <a:rPr lang="en-US" sz="900" b="0" dirty="0"/>
              <a:t>Area and power estimates (40)</a:t>
            </a:r>
          </a:p>
          <a:p>
            <a:pPr eaLnBrk="1" hangingPunct="1"/>
            <a:r>
              <a:rPr lang="en-US" sz="900" b="0" dirty="0"/>
              <a:t>Ensure completion of Box layout, fit, Thermal, Weight (24)</a:t>
            </a:r>
          </a:p>
          <a:p>
            <a:pPr eaLnBrk="1" hangingPunct="1"/>
            <a:r>
              <a:rPr lang="en-US" sz="900" b="0" dirty="0"/>
              <a:t>Complete box verification matrix (160)</a:t>
            </a:r>
          </a:p>
          <a:p>
            <a:pPr eaLnBrk="1" hangingPunct="1"/>
            <a:r>
              <a:rPr lang="en-US" sz="900" b="0" dirty="0"/>
              <a:t>Perform peer reviews with EMC and SME’s (60)</a:t>
            </a:r>
          </a:p>
          <a:p>
            <a:pPr eaLnBrk="1" hangingPunct="1"/>
            <a:r>
              <a:rPr lang="en-US" sz="900" b="0" dirty="0"/>
              <a:t>Prepare box CDR package (80)</a:t>
            </a:r>
          </a:p>
          <a:p>
            <a:pPr eaLnBrk="1" hangingPunct="1"/>
            <a:r>
              <a:rPr lang="en-US" sz="900" b="0" dirty="0"/>
              <a:t>Support CDR (30)</a:t>
            </a:r>
          </a:p>
          <a:p>
            <a:pPr eaLnBrk="1" hangingPunct="1"/>
            <a:r>
              <a:rPr lang="en-US" sz="900" u="sng" dirty="0"/>
              <a:t>Drawings</a:t>
            </a:r>
          </a:p>
          <a:p>
            <a:pPr eaLnBrk="1" hangingPunct="1"/>
            <a:r>
              <a:rPr lang="en-US" sz="900" b="0" dirty="0"/>
              <a:t>Box – top level drawing (30)</a:t>
            </a:r>
          </a:p>
          <a:p>
            <a:pPr eaLnBrk="1" hangingPunct="1"/>
            <a:r>
              <a:rPr lang="en-US" sz="900" b="0" dirty="0"/>
              <a:t>Source control drawings for Sensors (80)</a:t>
            </a:r>
          </a:p>
          <a:p>
            <a:pPr eaLnBrk="1" hangingPunct="1"/>
            <a:r>
              <a:rPr lang="en-US" sz="900" u="sng" dirty="0"/>
              <a:t>Test</a:t>
            </a:r>
          </a:p>
          <a:p>
            <a:pPr eaLnBrk="1" hangingPunct="1"/>
            <a:r>
              <a:rPr lang="en-US" sz="900" b="0" dirty="0"/>
              <a:t>Complete prototype risk mitigation testing (160)</a:t>
            </a:r>
          </a:p>
          <a:p>
            <a:pPr eaLnBrk="1" hangingPunct="1"/>
            <a:r>
              <a:rPr lang="en-US" sz="900" b="0" dirty="0" err="1"/>
              <a:t>Dev</a:t>
            </a:r>
            <a:r>
              <a:rPr lang="en-US" sz="900" b="0" dirty="0"/>
              <a:t> test plans, ATP,SOF, </a:t>
            </a:r>
            <a:r>
              <a:rPr lang="en-US" sz="900" b="0" dirty="0" err="1"/>
              <a:t>Qual</a:t>
            </a:r>
            <a:r>
              <a:rPr lang="en-US" sz="900" b="0" dirty="0"/>
              <a:t> (240)</a:t>
            </a:r>
          </a:p>
          <a:p>
            <a:pPr eaLnBrk="1" hangingPunct="1"/>
            <a:endParaRPr lang="en-US" sz="900" b="0" dirty="0"/>
          </a:p>
          <a:p>
            <a:pPr eaLnBrk="1" hangingPunct="1"/>
            <a:endParaRPr lang="en-US" sz="900" b="0" dirty="0"/>
          </a:p>
        </p:txBody>
      </p:sp>
      <p:sp>
        <p:nvSpPr>
          <p:cNvPr id="24592" name="Action Button: Back or Previous 25">
            <a:hlinkClick r:id="rId4" action="ppaction://hlinksldjump" highlightClick="1"/>
          </p:cNvPr>
          <p:cNvSpPr>
            <a:spLocks noChangeArrowheads="1"/>
          </p:cNvSpPr>
          <p:nvPr/>
        </p:nvSpPr>
        <p:spPr bwMode="auto">
          <a:xfrm>
            <a:off x="827088" y="5489575"/>
            <a:ext cx="574675" cy="520700"/>
          </a:xfrm>
          <a:prstGeom prst="actionButtonBackPrevious">
            <a:avLst/>
          </a:prstGeom>
          <a:solidFill>
            <a:srgbClr val="9E0000"/>
          </a:solidFill>
          <a:ln w="9525" algn="ctr">
            <a:solidFill>
              <a:schemeClr val="tx1"/>
            </a:solidFill>
            <a:round/>
            <a:headEnd/>
            <a:tailEnd/>
          </a:ln>
        </p:spPr>
        <p:txBody>
          <a:bodyPr/>
          <a:lstStyle/>
          <a:p>
            <a:endParaRPr lang="en-US"/>
          </a:p>
        </p:txBody>
      </p:sp>
      <p:sp>
        <p:nvSpPr>
          <p:cNvPr id="24593" name="Rectangle 22"/>
          <p:cNvSpPr>
            <a:spLocks noChangeArrowheads="1"/>
          </p:cNvSpPr>
          <p:nvPr/>
        </p:nvSpPr>
        <p:spPr bwMode="auto">
          <a:xfrm>
            <a:off x="1711325" y="504825"/>
            <a:ext cx="6324600"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p>
        </p:txBody>
      </p:sp>
      <p:sp>
        <p:nvSpPr>
          <p:cNvPr id="24594" name="Rectangle 22"/>
          <p:cNvSpPr>
            <a:spLocks noChangeArrowheads="1"/>
          </p:cNvSpPr>
          <p:nvPr/>
        </p:nvSpPr>
        <p:spPr bwMode="auto">
          <a:xfrm>
            <a:off x="1600200" y="457200"/>
            <a:ext cx="6324600" cy="457200"/>
          </a:xfrm>
          <a:prstGeom prst="rect">
            <a:avLst/>
          </a:prstGeom>
          <a:solidFill>
            <a:srgbClr val="9E0000"/>
          </a:solidFill>
          <a:ln w="9525" algn="ctr">
            <a:solidFill>
              <a:schemeClr val="tx1"/>
            </a:solidFill>
            <a:miter lim="800000"/>
            <a:headEnd/>
            <a:tailEnd/>
          </a:ln>
        </p:spPr>
        <p:txBody>
          <a:bodyPr wrap="none" anchor="ctr"/>
          <a:lstStyle/>
          <a:p>
            <a:pPr algn="ctr"/>
            <a:r>
              <a:rPr lang="en-US" sz="2000" b="0" dirty="0">
                <a:solidFill>
                  <a:srgbClr val="FFFFFF"/>
                </a:solidFill>
              </a:rPr>
              <a:t>Detailed Design </a:t>
            </a:r>
            <a:r>
              <a:rPr lang="en-US" sz="2000" b="0" dirty="0" smtClean="0">
                <a:solidFill>
                  <a:srgbClr val="FFFFFF"/>
                </a:solidFill>
              </a:rPr>
              <a:t>– IDVT </a:t>
            </a:r>
            <a:r>
              <a:rPr lang="en-US" sz="1400" b="0" dirty="0" smtClean="0">
                <a:solidFill>
                  <a:srgbClr val="FFFFFF"/>
                </a:solidFill>
              </a:rPr>
              <a:t>WP13</a:t>
            </a:r>
            <a:endParaRPr lang="en-US" sz="2000" b="0" dirty="0">
              <a:solidFill>
                <a:srgbClr val="FFFFFF"/>
              </a:solidFill>
            </a:endParaRPr>
          </a:p>
        </p:txBody>
      </p:sp>
      <p:sp>
        <p:nvSpPr>
          <p:cNvPr id="24595" name="TextBox 27"/>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4596" name="Action Button: Forward or Next 28">
            <a:hlinkClick r:id="rId5" action="ppaction://hlinksldjump" highlightClick="1"/>
          </p:cNvPr>
          <p:cNvSpPr>
            <a:spLocks noChangeArrowheads="1"/>
          </p:cNvSpPr>
          <p:nvPr/>
        </p:nvSpPr>
        <p:spPr bwMode="auto">
          <a:xfrm>
            <a:off x="7502525" y="5443538"/>
            <a:ext cx="508000" cy="566737"/>
          </a:xfrm>
          <a:prstGeom prst="actionButtonForwardNext">
            <a:avLst/>
          </a:prstGeom>
          <a:solidFill>
            <a:srgbClr val="9E0000"/>
          </a:solidFill>
          <a:ln w="9525" algn="ctr">
            <a:solidFill>
              <a:schemeClr val="tx1"/>
            </a:solidFill>
            <a:round/>
            <a:headEnd/>
            <a:tailEnd/>
          </a:ln>
        </p:spPr>
        <p:txBody>
          <a:bodyPr/>
          <a:lstStyle/>
          <a:p>
            <a:endParaRPr lang="en-US"/>
          </a:p>
        </p:txBody>
      </p:sp>
      <p:sp>
        <p:nvSpPr>
          <p:cNvPr id="24597" name="TextBox 29"/>
          <p:cNvSpPr txBox="1">
            <a:spLocks noChangeArrowheads="1"/>
          </p:cNvSpPr>
          <p:nvPr/>
        </p:nvSpPr>
        <p:spPr bwMode="auto">
          <a:xfrm>
            <a:off x="706120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2" name="TextBox 31"/>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248400" y="1228725"/>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3" name="Rectangle 3"/>
          <p:cNvSpPr>
            <a:spLocks noChangeArrowheads="1"/>
          </p:cNvSpPr>
          <p:nvPr/>
        </p:nvSpPr>
        <p:spPr bwMode="auto">
          <a:xfrm>
            <a:off x="3733800" y="1228725"/>
            <a:ext cx="838200" cy="3810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25604" name="Rectangle 4"/>
          <p:cNvSpPr>
            <a:spLocks noChangeArrowheads="1"/>
          </p:cNvSpPr>
          <p:nvPr/>
        </p:nvSpPr>
        <p:spPr bwMode="auto">
          <a:xfrm>
            <a:off x="762000" y="1228725"/>
            <a:ext cx="1066800" cy="3810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25605" name="Line 6"/>
          <p:cNvSpPr>
            <a:spLocks noChangeShapeType="1"/>
          </p:cNvSpPr>
          <p:nvPr/>
        </p:nvSpPr>
        <p:spPr bwMode="auto">
          <a:xfrm>
            <a:off x="457200" y="23622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6" name="Line 8"/>
          <p:cNvSpPr>
            <a:spLocks noChangeShapeType="1"/>
          </p:cNvSpPr>
          <p:nvPr/>
        </p:nvSpPr>
        <p:spPr bwMode="auto">
          <a:xfrm>
            <a:off x="2133600" y="2362200"/>
            <a:ext cx="4572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7" name="Line 9"/>
          <p:cNvSpPr>
            <a:spLocks noChangeShapeType="1"/>
          </p:cNvSpPr>
          <p:nvPr/>
        </p:nvSpPr>
        <p:spPr bwMode="auto">
          <a:xfrm flipV="1">
            <a:off x="2057400" y="3429000"/>
            <a:ext cx="533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8" name="Text Box 10"/>
          <p:cNvSpPr txBox="1">
            <a:spLocks noChangeArrowheads="1"/>
          </p:cNvSpPr>
          <p:nvPr/>
        </p:nvSpPr>
        <p:spPr bwMode="auto">
          <a:xfrm>
            <a:off x="457200" y="2514600"/>
            <a:ext cx="2286000" cy="2032000"/>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Requirements</a:t>
            </a:r>
          </a:p>
          <a:p>
            <a:pPr eaLnBrk="1" hangingPunct="1"/>
            <a:r>
              <a:rPr lang="en-US" sz="900" b="0"/>
              <a:t>Box Requirement - HRD</a:t>
            </a:r>
          </a:p>
          <a:p>
            <a:pPr eaLnBrk="1" hangingPunct="1"/>
            <a:r>
              <a:rPr lang="en-US" sz="900" b="0"/>
              <a:t>CCA Req’t Document - HRD</a:t>
            </a:r>
          </a:p>
          <a:p>
            <a:pPr eaLnBrk="1" hangingPunct="1"/>
            <a:r>
              <a:rPr lang="en-US" sz="900" b="0"/>
              <a:t>Firmware Requirements - FRD</a:t>
            </a:r>
          </a:p>
          <a:p>
            <a:pPr eaLnBrk="1" hangingPunct="1"/>
            <a:r>
              <a:rPr lang="en-US" sz="900" u="sng"/>
              <a:t>Preliminary Design Documentation</a:t>
            </a:r>
          </a:p>
          <a:p>
            <a:pPr eaLnBrk="1" hangingPunct="1"/>
            <a:r>
              <a:rPr lang="en-US" sz="900" b="0"/>
              <a:t>Preliminary design data &amp; Documents</a:t>
            </a:r>
          </a:p>
          <a:p>
            <a:pPr eaLnBrk="1" hangingPunct="1"/>
            <a:r>
              <a:rPr lang="en-US" sz="900" b="0"/>
              <a:t>Risk mitigation test results</a:t>
            </a:r>
          </a:p>
          <a:p>
            <a:pPr eaLnBrk="1" hangingPunct="1"/>
            <a:r>
              <a:rPr lang="en-US" sz="900" u="sng"/>
              <a:t>Plans</a:t>
            </a:r>
          </a:p>
          <a:p>
            <a:pPr eaLnBrk="1" hangingPunct="1"/>
            <a:r>
              <a:rPr lang="en-US" sz="900" b="0"/>
              <a:t>V&amp;V plans ( PHAC, HVP, HDP)</a:t>
            </a:r>
          </a:p>
          <a:p>
            <a:pPr eaLnBrk="1" hangingPunct="1"/>
            <a:r>
              <a:rPr lang="en-US" sz="900" b="0"/>
              <a:t>DTC targets and DFMAT plans</a:t>
            </a:r>
          </a:p>
          <a:p>
            <a:pPr eaLnBrk="1" hangingPunct="1"/>
            <a:r>
              <a:rPr lang="en-US" sz="900" b="0"/>
              <a:t>Guidelines &amp; Checklists</a:t>
            </a:r>
          </a:p>
          <a:p>
            <a:pPr eaLnBrk="1" hangingPunct="1"/>
            <a:r>
              <a:rPr lang="en-US" sz="900" b="0"/>
              <a:t>Program IMS &amp; ETCs</a:t>
            </a:r>
          </a:p>
          <a:p>
            <a:pPr eaLnBrk="1" hangingPunct="1"/>
            <a:endParaRPr lang="en-US" sz="900" b="0"/>
          </a:p>
          <a:p>
            <a:pPr eaLnBrk="1" hangingPunct="1"/>
            <a:endParaRPr lang="en-US" sz="900"/>
          </a:p>
        </p:txBody>
      </p:sp>
      <p:sp>
        <p:nvSpPr>
          <p:cNvPr id="25609" name="Line 11"/>
          <p:cNvSpPr>
            <a:spLocks noChangeShapeType="1"/>
          </p:cNvSpPr>
          <p:nvPr/>
        </p:nvSpPr>
        <p:spPr bwMode="auto">
          <a:xfrm flipH="1">
            <a:off x="457200" y="2362200"/>
            <a:ext cx="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0" name="Text Box 18"/>
          <p:cNvSpPr txBox="1">
            <a:spLocks noChangeArrowheads="1"/>
          </p:cNvSpPr>
          <p:nvPr/>
        </p:nvSpPr>
        <p:spPr bwMode="auto">
          <a:xfrm>
            <a:off x="914400" y="1228725"/>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25611" name="Text Box 19"/>
          <p:cNvSpPr txBox="1">
            <a:spLocks noChangeArrowheads="1"/>
          </p:cNvSpPr>
          <p:nvPr/>
        </p:nvSpPr>
        <p:spPr bwMode="auto">
          <a:xfrm>
            <a:off x="3733800" y="1228725"/>
            <a:ext cx="793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a:t>
            </a:r>
          </a:p>
        </p:txBody>
      </p:sp>
      <p:sp>
        <p:nvSpPr>
          <p:cNvPr id="25612" name="Text Box 20"/>
          <p:cNvSpPr txBox="1">
            <a:spLocks noChangeArrowheads="1"/>
          </p:cNvSpPr>
          <p:nvPr/>
        </p:nvSpPr>
        <p:spPr bwMode="auto">
          <a:xfrm>
            <a:off x="6248400" y="1228725"/>
            <a:ext cx="1441450" cy="3667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25613" name="Rectangle 22"/>
          <p:cNvSpPr>
            <a:spLocks noChangeArrowheads="1"/>
          </p:cNvSpPr>
          <p:nvPr/>
        </p:nvSpPr>
        <p:spPr bwMode="auto">
          <a:xfrm>
            <a:off x="2057400" y="381000"/>
            <a:ext cx="55626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5614" name="Rectangle 23"/>
          <p:cNvSpPr>
            <a:spLocks noGrp="1" noChangeArrowheads="1"/>
          </p:cNvSpPr>
          <p:nvPr>
            <p:ph type="title"/>
          </p:nvPr>
        </p:nvSpPr>
        <p:spPr>
          <a:xfrm>
            <a:off x="1905000" y="304800"/>
            <a:ext cx="5562600" cy="457200"/>
          </a:xfrm>
        </p:spPr>
        <p:txBody>
          <a:bodyPr/>
          <a:lstStyle/>
          <a:p>
            <a:pPr eaLnBrk="1" hangingPunct="1"/>
            <a:r>
              <a:rPr lang="en-US" sz="2000" smtClean="0"/>
              <a:t>Preliminary design – Digital Work package</a:t>
            </a:r>
          </a:p>
        </p:txBody>
      </p:sp>
      <p:sp>
        <p:nvSpPr>
          <p:cNvPr id="25615" name="Rectangle 24"/>
          <p:cNvSpPr>
            <a:spLocks noChangeArrowheads="1"/>
          </p:cNvSpPr>
          <p:nvPr/>
        </p:nvSpPr>
        <p:spPr bwMode="auto">
          <a:xfrm>
            <a:off x="1981200" y="304800"/>
            <a:ext cx="5562600" cy="457200"/>
          </a:xfrm>
          <a:prstGeom prst="rect">
            <a:avLst/>
          </a:prstGeom>
          <a:solidFill>
            <a:srgbClr val="FFFF00"/>
          </a:solidFill>
          <a:ln w="9525">
            <a:solidFill>
              <a:srgbClr val="000000"/>
            </a:solidFill>
            <a:miter lim="800000"/>
            <a:headEnd/>
            <a:tailEnd/>
          </a:ln>
        </p:spPr>
        <p:txBody>
          <a:bodyPr/>
          <a:lstStyle/>
          <a:p>
            <a:pPr algn="ctr"/>
            <a:r>
              <a:rPr lang="en-US" sz="2000" b="0" dirty="0"/>
              <a:t>Detailed Design </a:t>
            </a:r>
            <a:r>
              <a:rPr lang="en-US" sz="2000" b="0" dirty="0" smtClean="0"/>
              <a:t>– DDVT </a:t>
            </a:r>
            <a:r>
              <a:rPr lang="en-US" sz="1400" b="0" dirty="0" smtClean="0"/>
              <a:t>WP14</a:t>
            </a:r>
            <a:endParaRPr lang="en-US" sz="2000" b="0" dirty="0"/>
          </a:p>
        </p:txBody>
      </p:sp>
      <p:sp>
        <p:nvSpPr>
          <p:cNvPr id="25616" name="Line 33"/>
          <p:cNvSpPr>
            <a:spLocks noChangeShapeType="1"/>
          </p:cNvSpPr>
          <p:nvPr/>
        </p:nvSpPr>
        <p:spPr bwMode="auto">
          <a:xfrm>
            <a:off x="457200" y="44196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7" name="Rectangle 34"/>
          <p:cNvSpPr>
            <a:spLocks noChangeArrowheads="1"/>
          </p:cNvSpPr>
          <p:nvPr/>
        </p:nvSpPr>
        <p:spPr bwMode="auto">
          <a:xfrm>
            <a:off x="2590800" y="1790700"/>
            <a:ext cx="3276600" cy="3768725"/>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endParaRPr lang="en-US" sz="900" b="0"/>
          </a:p>
        </p:txBody>
      </p:sp>
      <p:grpSp>
        <p:nvGrpSpPr>
          <p:cNvPr id="25618" name="Group 36"/>
          <p:cNvGrpSpPr>
            <a:grpSpLocks/>
          </p:cNvGrpSpPr>
          <p:nvPr/>
        </p:nvGrpSpPr>
        <p:grpSpPr bwMode="auto">
          <a:xfrm>
            <a:off x="5872163" y="1609724"/>
            <a:ext cx="3271837" cy="4257675"/>
            <a:chOff x="3648" y="1440"/>
            <a:chExt cx="1872" cy="1536"/>
          </a:xfrm>
        </p:grpSpPr>
        <p:sp>
          <p:nvSpPr>
            <p:cNvPr id="25627" name="Line 37"/>
            <p:cNvSpPr>
              <a:spLocks noChangeShapeType="1"/>
            </p:cNvSpPr>
            <p:nvPr/>
          </p:nvSpPr>
          <p:spPr bwMode="auto">
            <a:xfrm>
              <a:off x="3648" y="1440"/>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8" name="Line 38"/>
            <p:cNvSpPr>
              <a:spLocks noChangeShapeType="1"/>
            </p:cNvSpPr>
            <p:nvPr/>
          </p:nvSpPr>
          <p:spPr bwMode="auto">
            <a:xfrm>
              <a:off x="3648" y="2976"/>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9" name="Line 39"/>
            <p:cNvSpPr>
              <a:spLocks noChangeShapeType="1"/>
            </p:cNvSpPr>
            <p:nvPr/>
          </p:nvSpPr>
          <p:spPr bwMode="auto">
            <a:xfrm>
              <a:off x="5040" y="1440"/>
              <a:ext cx="48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0" name="Line 40"/>
            <p:cNvSpPr>
              <a:spLocks noChangeShapeType="1"/>
            </p:cNvSpPr>
            <p:nvPr/>
          </p:nvSpPr>
          <p:spPr bwMode="auto">
            <a:xfrm flipH="1">
              <a:off x="5088" y="2160"/>
              <a:ext cx="432"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5619" name="Text Box 73"/>
          <p:cNvSpPr txBox="1">
            <a:spLocks noChangeArrowheads="1"/>
          </p:cNvSpPr>
          <p:nvPr/>
        </p:nvSpPr>
        <p:spPr bwMode="auto">
          <a:xfrm>
            <a:off x="2620963" y="5671225"/>
            <a:ext cx="2743200" cy="101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a:t>
            </a:r>
          </a:p>
          <a:p>
            <a:pPr eaLnBrk="1" hangingPunct="1"/>
            <a:r>
              <a:rPr lang="en-US" sz="800" b="0"/>
              <a:t> </a:t>
            </a:r>
            <a:r>
              <a:rPr lang="en-US" sz="1200" b="0"/>
              <a:t>- DDVT ( 2240 hrs</a:t>
            </a:r>
            <a:r>
              <a:rPr lang="en-US" sz="1200" b="0">
                <a:solidFill>
                  <a:schemeClr val="accent2"/>
                </a:solidFill>
              </a:rPr>
              <a:t>)</a:t>
            </a:r>
          </a:p>
          <a:p>
            <a:pPr eaLnBrk="1" hangingPunct="1"/>
            <a:r>
              <a:rPr lang="en-US" sz="1200" b="0"/>
              <a:t>- </a:t>
            </a:r>
            <a:r>
              <a:rPr lang="en-US" sz="1200" b="0">
                <a:solidFill>
                  <a:srgbClr val="0000FF"/>
                </a:solidFill>
              </a:rPr>
              <a:t>Components ( 120 hrs )</a:t>
            </a:r>
          </a:p>
          <a:p>
            <a:pPr eaLnBrk="1" hangingPunct="1"/>
            <a:r>
              <a:rPr lang="en-US" sz="1200" b="0">
                <a:solidFill>
                  <a:srgbClr val="009900"/>
                </a:solidFill>
              </a:rPr>
              <a:t>- PWB design ( 360 hrs)</a:t>
            </a:r>
          </a:p>
          <a:p>
            <a:pPr eaLnBrk="1" hangingPunct="1"/>
            <a:r>
              <a:rPr lang="en-US" sz="1200" b="0">
                <a:solidFill>
                  <a:srgbClr val="FC3520"/>
                </a:solidFill>
              </a:rPr>
              <a:t>- EE Tech ( 120 hrs)</a:t>
            </a:r>
          </a:p>
        </p:txBody>
      </p:sp>
      <p:sp>
        <p:nvSpPr>
          <p:cNvPr id="25620" name="Rectangle 30"/>
          <p:cNvSpPr>
            <a:spLocks noChangeArrowheads="1"/>
          </p:cNvSpPr>
          <p:nvPr/>
        </p:nvSpPr>
        <p:spPr bwMode="auto">
          <a:xfrm>
            <a:off x="5804205" y="1500217"/>
            <a:ext cx="327183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buFontTx/>
              <a:buAutoNum type="arabicPeriod"/>
              <a:tabLst>
                <a:tab pos="342900" algn="l"/>
              </a:tabLst>
            </a:pPr>
            <a:r>
              <a:rPr lang="en-US" sz="900" b="0" dirty="0">
                <a:cs typeface="Times New Roman" pitchFamily="18" charset="0"/>
              </a:rPr>
              <a:t>Design trade study – if needed</a:t>
            </a:r>
          </a:p>
          <a:p>
            <a:pPr lvl="1" eaLnBrk="0" hangingPunct="0">
              <a:tabLst>
                <a:tab pos="342900" algn="l"/>
              </a:tabLst>
            </a:pPr>
            <a:r>
              <a:rPr lang="en-US" sz="900" b="0" dirty="0">
                <a:cs typeface="Times New Roman" pitchFamily="18" charset="0"/>
              </a:rPr>
              <a:t>project memo</a:t>
            </a:r>
            <a:r>
              <a:rPr lang="en-US" sz="900" b="0" i="1" dirty="0">
                <a:cs typeface="Times New Roman" pitchFamily="18" charset="0"/>
              </a:rPr>
              <a:t> </a:t>
            </a:r>
            <a:endParaRPr lang="en-US" sz="900" b="0" dirty="0"/>
          </a:p>
          <a:p>
            <a:pPr eaLnBrk="0" hangingPunct="0">
              <a:buFontTx/>
              <a:buAutoNum type="arabicPeriod"/>
              <a:tabLst>
                <a:tab pos="342900" algn="l"/>
              </a:tabLst>
            </a:pPr>
            <a:r>
              <a:rPr lang="en-US" sz="900" b="0" dirty="0">
                <a:cs typeface="Times New Roman" pitchFamily="18" charset="0"/>
              </a:rPr>
              <a:t>Estimate - Area, power  if needed</a:t>
            </a:r>
          </a:p>
          <a:p>
            <a:pPr lvl="1" eaLnBrk="0" hangingPunct="0">
              <a:tabLst>
                <a:tab pos="342900" algn="l"/>
              </a:tabLst>
            </a:pPr>
            <a:r>
              <a:rPr lang="en-US" sz="900" b="0" dirty="0">
                <a:cs typeface="Times New Roman" pitchFamily="18" charset="0"/>
              </a:rPr>
              <a:t>project memo</a:t>
            </a:r>
            <a:endParaRPr lang="en-US" sz="900" b="0" dirty="0"/>
          </a:p>
          <a:p>
            <a:pPr eaLnBrk="0" hangingPunct="0">
              <a:buFontTx/>
              <a:buAutoNum type="arabicPeriod"/>
              <a:tabLst>
                <a:tab pos="342900" algn="l"/>
              </a:tabLst>
            </a:pPr>
            <a:r>
              <a:rPr lang="en-US" sz="900" b="0" dirty="0">
                <a:cs typeface="Times New Roman" pitchFamily="18" charset="0"/>
              </a:rPr>
              <a:t>Block diagram (CCA)</a:t>
            </a:r>
          </a:p>
          <a:p>
            <a:pPr lvl="1" eaLnBrk="0" hangingPunct="0">
              <a:tabLst>
                <a:tab pos="342900" algn="l"/>
              </a:tabLst>
            </a:pPr>
            <a:r>
              <a:rPr lang="en-US" sz="900" b="0" dirty="0">
                <a:cs typeface="Times New Roman" pitchFamily="18" charset="0"/>
              </a:rPr>
              <a:t>MRE document (EO release)</a:t>
            </a:r>
            <a:endParaRPr lang="en-US" sz="900" b="0" dirty="0"/>
          </a:p>
          <a:p>
            <a:pPr eaLnBrk="0" hangingPunct="0">
              <a:buFontTx/>
              <a:buAutoNum type="arabicPeriod"/>
              <a:tabLst>
                <a:tab pos="342900" algn="l"/>
              </a:tabLst>
            </a:pPr>
            <a:r>
              <a:rPr lang="en-US" sz="900" b="0" dirty="0">
                <a:cs typeface="Times New Roman" pitchFamily="18" charset="0"/>
              </a:rPr>
              <a:t>Requirement CCA card HRD – if needed </a:t>
            </a:r>
          </a:p>
          <a:p>
            <a:pPr lvl="1" eaLnBrk="0" hangingPunct="0">
              <a:tabLst>
                <a:tab pos="342900" algn="l"/>
              </a:tabLst>
            </a:pPr>
            <a:r>
              <a:rPr lang="en-US" sz="900" b="0" dirty="0">
                <a:cs typeface="Times New Roman" pitchFamily="18" charset="0"/>
              </a:rPr>
              <a:t>(EO release) REV Doors – clear case </a:t>
            </a:r>
            <a:endParaRPr lang="en-US" sz="900" b="0" dirty="0"/>
          </a:p>
          <a:p>
            <a:pPr eaLnBrk="0" hangingPunct="0">
              <a:buFontTx/>
              <a:buAutoNum type="arabicPeriod"/>
              <a:tabLst>
                <a:tab pos="342900" algn="l"/>
              </a:tabLst>
            </a:pPr>
            <a:r>
              <a:rPr lang="en-US" sz="900" b="0" dirty="0">
                <a:cs typeface="Times New Roman" pitchFamily="18" charset="0"/>
              </a:rPr>
              <a:t>Requirement FRD2 REV, (EO release) – clear case</a:t>
            </a:r>
            <a:endParaRPr lang="en-US" sz="900" b="0" dirty="0"/>
          </a:p>
          <a:p>
            <a:pPr eaLnBrk="0" hangingPunct="0">
              <a:buFontTx/>
              <a:buAutoNum type="arabicPeriod"/>
              <a:tabLst>
                <a:tab pos="342900" algn="l"/>
              </a:tabLst>
            </a:pPr>
            <a:r>
              <a:rPr lang="en-US" sz="900" b="0" dirty="0">
                <a:cs typeface="Times New Roman" pitchFamily="18" charset="0"/>
              </a:rPr>
              <a:t>Schematic Peer Review </a:t>
            </a:r>
          </a:p>
          <a:p>
            <a:pPr lvl="1" eaLnBrk="0" hangingPunct="0">
              <a:tabLst>
                <a:tab pos="342900" algn="l"/>
              </a:tabLst>
            </a:pPr>
            <a:r>
              <a:rPr lang="en-US" sz="900" b="0" dirty="0">
                <a:cs typeface="Times New Roman" pitchFamily="18" charset="0"/>
              </a:rPr>
              <a:t>project memo – results of review with SME </a:t>
            </a:r>
            <a:endParaRPr lang="en-US" sz="900" b="0" dirty="0"/>
          </a:p>
          <a:p>
            <a:pPr eaLnBrk="0" hangingPunct="0">
              <a:buFontTx/>
              <a:buAutoNum type="arabicPeriod"/>
              <a:tabLst>
                <a:tab pos="342900" algn="l"/>
              </a:tabLst>
            </a:pPr>
            <a:r>
              <a:rPr lang="en-US" sz="900" b="0" dirty="0">
                <a:cs typeface="Times New Roman" pitchFamily="18" charset="0"/>
              </a:rPr>
              <a:t>Schematic checklist data base in team center</a:t>
            </a:r>
            <a:endParaRPr lang="en-US" sz="900" b="0" dirty="0"/>
          </a:p>
          <a:p>
            <a:pPr lvl="1" eaLnBrk="0" hangingPunct="0">
              <a:tabLst>
                <a:tab pos="342900" algn="l"/>
              </a:tabLst>
            </a:pPr>
            <a:r>
              <a:rPr lang="en-US" sz="900" b="0" dirty="0">
                <a:cs typeface="Times New Roman" pitchFamily="18" charset="0"/>
              </a:rPr>
              <a:t>error report completed and resolved – team center</a:t>
            </a:r>
            <a:endParaRPr lang="en-US" sz="900" b="0" dirty="0"/>
          </a:p>
          <a:p>
            <a:pPr lvl="1" eaLnBrk="0" hangingPunct="0">
              <a:tabLst>
                <a:tab pos="342900" algn="l"/>
              </a:tabLst>
            </a:pPr>
            <a:r>
              <a:rPr lang="en-US" sz="900" b="0" dirty="0">
                <a:cs typeface="Times New Roman" pitchFamily="18" charset="0"/>
              </a:rPr>
              <a:t>E release until built – EO release prior to </a:t>
            </a:r>
            <a:r>
              <a:rPr lang="en-US" sz="900" b="0" dirty="0" err="1">
                <a:cs typeface="Times New Roman" pitchFamily="18" charset="0"/>
              </a:rPr>
              <a:t>qual</a:t>
            </a:r>
            <a:endParaRPr lang="en-US" sz="900" b="0" dirty="0">
              <a:cs typeface="Times New Roman" pitchFamily="18" charset="0"/>
            </a:endParaRPr>
          </a:p>
          <a:p>
            <a:pPr eaLnBrk="0" hangingPunct="0">
              <a:buFontTx/>
              <a:buAutoNum type="arabicPeriod"/>
              <a:tabLst>
                <a:tab pos="342900" algn="l"/>
              </a:tabLst>
            </a:pPr>
            <a:r>
              <a:rPr lang="en-US" sz="900" b="0" dirty="0">
                <a:cs typeface="Times New Roman" pitchFamily="18" charset="0"/>
              </a:rPr>
              <a:t>Board layout guidelines for each CCA (EDP)</a:t>
            </a:r>
          </a:p>
          <a:p>
            <a:pPr lvl="1" eaLnBrk="0" hangingPunct="0">
              <a:tabLst>
                <a:tab pos="342900" algn="l"/>
              </a:tabLst>
            </a:pPr>
            <a:r>
              <a:rPr lang="en-US" sz="900" b="0" dirty="0">
                <a:cs typeface="Times New Roman" pitchFamily="18" charset="0"/>
              </a:rPr>
              <a:t> team center</a:t>
            </a:r>
            <a:endParaRPr lang="en-US" sz="900" b="0" dirty="0"/>
          </a:p>
          <a:p>
            <a:pPr eaLnBrk="0" hangingPunct="0">
              <a:buFontTx/>
              <a:buAutoNum type="arabicPeriod"/>
              <a:tabLst>
                <a:tab pos="342900" algn="l"/>
              </a:tabLst>
            </a:pPr>
            <a:r>
              <a:rPr lang="en-US" sz="900" b="0" dirty="0">
                <a:cs typeface="Times New Roman" pitchFamily="18" charset="0"/>
              </a:rPr>
              <a:t>Board layout Peer Review, part place and trace routing 	checklist – project file   </a:t>
            </a:r>
            <a:endParaRPr lang="en-US" sz="900" b="0" dirty="0"/>
          </a:p>
          <a:p>
            <a:pPr eaLnBrk="0" hangingPunct="0">
              <a:buFontTx/>
              <a:buAutoNum type="arabicPeriod"/>
              <a:tabLst>
                <a:tab pos="342900" algn="l"/>
              </a:tabLst>
            </a:pPr>
            <a:r>
              <a:rPr lang="en-US" sz="900" b="0" dirty="0">
                <a:cs typeface="Times New Roman" pitchFamily="18" charset="0"/>
              </a:rPr>
              <a:t>BOM -  (E release – EO release prior to </a:t>
            </a:r>
            <a:r>
              <a:rPr lang="en-US" sz="900" b="0" dirty="0" err="1">
                <a:cs typeface="Times New Roman" pitchFamily="18" charset="0"/>
              </a:rPr>
              <a:t>qual</a:t>
            </a:r>
            <a:r>
              <a:rPr lang="en-US" sz="900" b="0" dirty="0">
                <a:cs typeface="Times New Roman" pitchFamily="18" charset="0"/>
              </a:rPr>
              <a:t>)  </a:t>
            </a:r>
            <a:endParaRPr lang="en-US" sz="900" b="0" dirty="0"/>
          </a:p>
          <a:p>
            <a:pPr eaLnBrk="0" hangingPunct="0">
              <a:buFontTx/>
              <a:buAutoNum type="arabicPeriod"/>
              <a:tabLst>
                <a:tab pos="342900" algn="l"/>
              </a:tabLst>
            </a:pPr>
            <a:r>
              <a:rPr lang="en-US" sz="900" b="0" dirty="0">
                <a:cs typeface="Times New Roman" pitchFamily="18" charset="0"/>
              </a:rPr>
              <a:t>BOM - DTC compliance  and Obsolescence report </a:t>
            </a:r>
          </a:p>
          <a:p>
            <a:pPr lvl="1" eaLnBrk="0" hangingPunct="0">
              <a:tabLst>
                <a:tab pos="342900" algn="l"/>
              </a:tabLst>
            </a:pPr>
            <a:r>
              <a:rPr lang="en-US" sz="900" b="0" dirty="0">
                <a:cs typeface="Times New Roman" pitchFamily="18" charset="0"/>
              </a:rPr>
              <a:t>memo or spread sheet</a:t>
            </a:r>
            <a:endParaRPr lang="en-US" sz="900" b="0" dirty="0"/>
          </a:p>
          <a:p>
            <a:pPr eaLnBrk="0" hangingPunct="0">
              <a:buFontTx/>
              <a:buAutoNum type="arabicPeriod"/>
              <a:tabLst>
                <a:tab pos="342900" algn="l"/>
              </a:tabLst>
            </a:pPr>
            <a:r>
              <a:rPr lang="en-US" sz="900" b="0" dirty="0">
                <a:cs typeface="Times New Roman" pitchFamily="18" charset="0"/>
              </a:rPr>
              <a:t>Analysis (initial / final after </a:t>
            </a:r>
            <a:r>
              <a:rPr lang="en-US" sz="900" b="0" dirty="0" err="1">
                <a:cs typeface="Times New Roman" pitchFamily="18" charset="0"/>
              </a:rPr>
              <a:t>qual</a:t>
            </a:r>
            <a:r>
              <a:rPr lang="en-US" sz="900" b="0" dirty="0">
                <a:cs typeface="Times New Roman" pitchFamily="18" charset="0"/>
              </a:rPr>
              <a:t>) –</a:t>
            </a:r>
          </a:p>
          <a:p>
            <a:pPr lvl="1" eaLnBrk="0" hangingPunct="0">
              <a:tabLst>
                <a:tab pos="342900" algn="l"/>
              </a:tabLst>
            </a:pPr>
            <a:r>
              <a:rPr lang="en-US" sz="900" b="0" dirty="0">
                <a:cs typeface="Times New Roman" pitchFamily="18" charset="0"/>
              </a:rPr>
              <a:t> </a:t>
            </a:r>
            <a:r>
              <a:rPr lang="en-US" sz="900" b="0" dirty="0" err="1">
                <a:cs typeface="Times New Roman" pitchFamily="18" charset="0"/>
              </a:rPr>
              <a:t>Derating</a:t>
            </a:r>
            <a:r>
              <a:rPr lang="en-US" sz="900" b="0" dirty="0">
                <a:cs typeface="Times New Roman" pitchFamily="18" charset="0"/>
              </a:rPr>
              <a:t> / signal integrity/ timing  analysis</a:t>
            </a:r>
          </a:p>
          <a:p>
            <a:pPr lvl="1" eaLnBrk="0" hangingPunct="0">
              <a:tabLst>
                <a:tab pos="342900" algn="l"/>
              </a:tabLst>
            </a:pPr>
            <a:r>
              <a:rPr lang="en-US" sz="900" b="0" dirty="0">
                <a:cs typeface="Times New Roman" pitchFamily="18" charset="0"/>
              </a:rPr>
              <a:t> project file / clear case</a:t>
            </a:r>
            <a:endParaRPr lang="en-US" sz="900" b="0" dirty="0"/>
          </a:p>
          <a:p>
            <a:pPr eaLnBrk="0" hangingPunct="0">
              <a:buFontTx/>
              <a:buAutoNum type="arabicPeriod"/>
              <a:tabLst>
                <a:tab pos="342900" algn="l"/>
              </a:tabLst>
            </a:pPr>
            <a:r>
              <a:rPr lang="en-US" sz="900" b="0" dirty="0">
                <a:cs typeface="Times New Roman" pitchFamily="18" charset="0"/>
              </a:rPr>
              <a:t>Test Procedure (E release)</a:t>
            </a:r>
            <a:endParaRPr lang="en-US" sz="900" b="0" dirty="0"/>
          </a:p>
          <a:p>
            <a:pPr eaLnBrk="0" hangingPunct="0">
              <a:buFontTx/>
              <a:buAutoNum type="arabicPeriod"/>
              <a:tabLst>
                <a:tab pos="342900" algn="l"/>
              </a:tabLst>
            </a:pPr>
            <a:r>
              <a:rPr lang="en-US" sz="900" b="0" dirty="0">
                <a:cs typeface="Times New Roman" pitchFamily="18" charset="0"/>
              </a:rPr>
              <a:t>CDR review package – as required</a:t>
            </a:r>
          </a:p>
          <a:p>
            <a:pPr eaLnBrk="0" hangingPunct="0">
              <a:buFontTx/>
              <a:buAutoNum type="arabicPeriod"/>
              <a:tabLst>
                <a:tab pos="342900" algn="l"/>
              </a:tabLst>
            </a:pPr>
            <a:r>
              <a:rPr lang="en-US" sz="900" b="0" dirty="0">
                <a:cs typeface="Times New Roman" pitchFamily="18" charset="0"/>
              </a:rPr>
              <a:t>PLD Design – PLD source code  </a:t>
            </a:r>
          </a:p>
          <a:p>
            <a:pPr lvl="1" eaLnBrk="0" hangingPunct="0">
              <a:tabLst>
                <a:tab pos="342900" algn="l"/>
              </a:tabLst>
            </a:pPr>
            <a:r>
              <a:rPr lang="en-US" sz="900" b="0" dirty="0">
                <a:cs typeface="Times New Roman" pitchFamily="18" charset="0"/>
              </a:rPr>
              <a:t> Captured in Clear case</a:t>
            </a:r>
          </a:p>
          <a:p>
            <a:pPr eaLnBrk="0" hangingPunct="0">
              <a:buFontTx/>
              <a:buAutoNum type="arabicPeriod"/>
              <a:tabLst>
                <a:tab pos="342900" algn="l"/>
              </a:tabLst>
            </a:pPr>
            <a:r>
              <a:rPr lang="en-US" sz="900" b="0" dirty="0">
                <a:cs typeface="Times New Roman" pitchFamily="18" charset="0"/>
              </a:rPr>
              <a:t>Requirement derived justification - link </a:t>
            </a:r>
          </a:p>
          <a:p>
            <a:pPr eaLnBrk="0" hangingPunct="0">
              <a:tabLst>
                <a:tab pos="342900" algn="l"/>
              </a:tabLst>
            </a:pPr>
            <a:r>
              <a:rPr lang="en-US" sz="900" b="0" dirty="0">
                <a:cs typeface="Times New Roman" pitchFamily="18" charset="0"/>
              </a:rPr>
              <a:t>        in Doors clear </a:t>
            </a:r>
            <a:r>
              <a:rPr lang="en-US" sz="900" b="0" dirty="0" smtClean="0">
                <a:cs typeface="Times New Roman" pitchFamily="18" charset="0"/>
              </a:rPr>
              <a:t>case</a:t>
            </a:r>
          </a:p>
          <a:p>
            <a:pPr eaLnBrk="0" hangingPunct="0">
              <a:tabLst>
                <a:tab pos="342900" algn="l"/>
              </a:tabLst>
            </a:pPr>
            <a:r>
              <a:rPr lang="en-US" sz="900" b="0" dirty="0" smtClean="0">
                <a:cs typeface="Times New Roman" pitchFamily="18" charset="0"/>
              </a:rPr>
              <a:t>17. CDR DDVT checklists</a:t>
            </a:r>
            <a:endParaRPr lang="en-US" sz="900" b="0" dirty="0"/>
          </a:p>
          <a:p>
            <a:pPr lvl="1" eaLnBrk="0" hangingPunct="0">
              <a:tabLst>
                <a:tab pos="342900" algn="l"/>
              </a:tabLst>
            </a:pPr>
            <a:endParaRPr lang="en-US" sz="900" b="0" dirty="0">
              <a:solidFill>
                <a:srgbClr val="FF0000"/>
              </a:solidFill>
            </a:endParaRPr>
          </a:p>
        </p:txBody>
      </p:sp>
      <p:sp>
        <p:nvSpPr>
          <p:cNvPr id="25621" name="Line 31"/>
          <p:cNvSpPr>
            <a:spLocks noChangeShapeType="1"/>
          </p:cNvSpPr>
          <p:nvPr/>
        </p:nvSpPr>
        <p:spPr bwMode="auto">
          <a:xfrm flipV="1">
            <a:off x="5867399" y="1609725"/>
            <a:ext cx="4763" cy="42576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2" name="Text Box 29"/>
          <p:cNvSpPr txBox="1">
            <a:spLocks noChangeArrowheads="1"/>
          </p:cNvSpPr>
          <p:nvPr/>
        </p:nvSpPr>
        <p:spPr bwMode="auto">
          <a:xfrm>
            <a:off x="2620963" y="1776413"/>
            <a:ext cx="3062287" cy="383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Requirements</a:t>
            </a:r>
          </a:p>
          <a:p>
            <a:pPr eaLnBrk="1" hangingPunct="1"/>
            <a:r>
              <a:rPr lang="en-US" sz="900" b="0"/>
              <a:t>Finalize block diagram (80)</a:t>
            </a:r>
          </a:p>
          <a:p>
            <a:pPr eaLnBrk="1" hangingPunct="1"/>
            <a:r>
              <a:rPr lang="en-US" sz="900" b="0"/>
              <a:t>Update CCA HRD and FRD (120)</a:t>
            </a:r>
            <a:endParaRPr lang="en-US" sz="900" u="sng"/>
          </a:p>
          <a:p>
            <a:pPr eaLnBrk="1" hangingPunct="1"/>
            <a:r>
              <a:rPr lang="en-US" sz="900" u="sng"/>
              <a:t>Design</a:t>
            </a:r>
          </a:p>
          <a:p>
            <a:pPr eaLnBrk="1" hangingPunct="1"/>
            <a:r>
              <a:rPr lang="en-US" sz="900" b="0"/>
              <a:t>Finalize schematic (240)</a:t>
            </a:r>
          </a:p>
          <a:p>
            <a:pPr eaLnBrk="1" hangingPunct="1"/>
            <a:r>
              <a:rPr lang="en-US" sz="900" b="0"/>
              <a:t>Firmware design (360)</a:t>
            </a:r>
          </a:p>
          <a:p>
            <a:pPr eaLnBrk="1" hangingPunct="1"/>
            <a:r>
              <a:rPr lang="en-US" sz="900" b="0"/>
              <a:t>Test Benches (120)</a:t>
            </a:r>
          </a:p>
          <a:p>
            <a:pPr eaLnBrk="1" hangingPunct="1"/>
            <a:r>
              <a:rPr lang="en-US" sz="900" b="0"/>
              <a:t>Generate EDP (40)</a:t>
            </a:r>
          </a:p>
          <a:p>
            <a:pPr eaLnBrk="1" hangingPunct="1"/>
            <a:r>
              <a:rPr lang="en-US" sz="900" b="0"/>
              <a:t>Perform board layout / trace route </a:t>
            </a:r>
            <a:r>
              <a:rPr lang="en-US" sz="900" b="0">
                <a:solidFill>
                  <a:srgbClr val="33CC33"/>
                </a:solidFill>
              </a:rPr>
              <a:t>(360)</a:t>
            </a:r>
            <a:endParaRPr lang="en-US" sz="900" u="sng">
              <a:solidFill>
                <a:srgbClr val="33CC33"/>
              </a:solidFill>
            </a:endParaRPr>
          </a:p>
          <a:p>
            <a:pPr eaLnBrk="1" hangingPunct="1"/>
            <a:r>
              <a:rPr lang="en-US" sz="900" u="sng"/>
              <a:t>Analysis</a:t>
            </a:r>
          </a:p>
          <a:p>
            <a:pPr eaLnBrk="1" hangingPunct="1"/>
            <a:r>
              <a:rPr lang="en-US" sz="900" b="0"/>
              <a:t>Finalize Design Analysis, Stress, Timing, Signal integrity (320)</a:t>
            </a:r>
          </a:p>
          <a:p>
            <a:pPr eaLnBrk="1" hangingPunct="1"/>
            <a:r>
              <a:rPr lang="en-US" sz="900" b="0"/>
              <a:t>Support Reliability / FMEA analysis (40)</a:t>
            </a:r>
          </a:p>
          <a:p>
            <a:pPr eaLnBrk="1" hangingPunct="1"/>
            <a:r>
              <a:rPr lang="en-US" sz="900" b="0"/>
              <a:t>Functional/post-route Simulation (160)</a:t>
            </a:r>
          </a:p>
          <a:p>
            <a:pPr eaLnBrk="1" hangingPunct="1"/>
            <a:r>
              <a:rPr lang="en-US" sz="900" b="0"/>
              <a:t>Generate requirement to design compliance matrix (160)</a:t>
            </a:r>
            <a:r>
              <a:rPr lang="en-US" sz="900" u="sng"/>
              <a:t> Components</a:t>
            </a:r>
          </a:p>
          <a:p>
            <a:pPr eaLnBrk="1" hangingPunct="1"/>
            <a:r>
              <a:rPr lang="en-US" sz="900" b="0"/>
              <a:t>Finalize BOM, DTC and Obsolescence </a:t>
            </a:r>
            <a:r>
              <a:rPr lang="en-US" sz="900" b="0">
                <a:solidFill>
                  <a:schemeClr val="accent2"/>
                </a:solidFill>
              </a:rPr>
              <a:t>(80)</a:t>
            </a:r>
          </a:p>
          <a:p>
            <a:pPr eaLnBrk="1" hangingPunct="1"/>
            <a:r>
              <a:rPr lang="en-US" sz="900" b="0"/>
              <a:t>Generate library models as needed </a:t>
            </a:r>
            <a:r>
              <a:rPr lang="en-US" sz="900" b="0">
                <a:solidFill>
                  <a:schemeClr val="accent2"/>
                </a:solidFill>
              </a:rPr>
              <a:t>(40)</a:t>
            </a:r>
          </a:p>
          <a:p>
            <a:pPr eaLnBrk="1" hangingPunct="1"/>
            <a:r>
              <a:rPr lang="en-US" sz="900" u="sng"/>
              <a:t>Test</a:t>
            </a:r>
          </a:p>
          <a:p>
            <a:pPr eaLnBrk="1" hangingPunct="1"/>
            <a:r>
              <a:rPr lang="en-US" sz="900" b="0"/>
              <a:t>Generate board test requirements (240)</a:t>
            </a:r>
          </a:p>
          <a:p>
            <a:pPr eaLnBrk="1" hangingPunct="1"/>
            <a:r>
              <a:rPr lang="en-US" sz="900" b="0"/>
              <a:t>Finalize prototype risk testing </a:t>
            </a:r>
            <a:r>
              <a:rPr lang="en-US" sz="900" b="0">
                <a:solidFill>
                  <a:srgbClr val="FC3520"/>
                </a:solidFill>
              </a:rPr>
              <a:t>(120)</a:t>
            </a:r>
            <a:endParaRPr lang="en-US" sz="900" u="sng">
              <a:solidFill>
                <a:srgbClr val="FC3520"/>
              </a:solidFill>
            </a:endParaRPr>
          </a:p>
          <a:p>
            <a:pPr eaLnBrk="1" hangingPunct="1"/>
            <a:r>
              <a:rPr lang="en-US" sz="900" u="sng"/>
              <a:t>Reviews / Reports</a:t>
            </a:r>
          </a:p>
          <a:p>
            <a:pPr eaLnBrk="1" hangingPunct="1"/>
            <a:r>
              <a:rPr lang="en-US" sz="900" b="0"/>
              <a:t>Schematic, layout and tracing routing review (80)</a:t>
            </a:r>
          </a:p>
          <a:p>
            <a:pPr eaLnBrk="1" hangingPunct="1"/>
            <a:r>
              <a:rPr lang="en-US" sz="900" b="0"/>
              <a:t>Update DMFAT compliance report (40)</a:t>
            </a:r>
          </a:p>
          <a:p>
            <a:pPr eaLnBrk="1" hangingPunct="1"/>
            <a:r>
              <a:rPr lang="en-US" sz="900" b="0"/>
              <a:t>Prepare CDR package (60)</a:t>
            </a:r>
          </a:p>
          <a:p>
            <a:pPr eaLnBrk="1" hangingPunct="1"/>
            <a:r>
              <a:rPr lang="en-US" sz="900" b="0"/>
              <a:t>Generate SDRL documents (60)</a:t>
            </a:r>
          </a:p>
          <a:p>
            <a:pPr eaLnBrk="1" hangingPunct="1"/>
            <a:r>
              <a:rPr lang="en-US" sz="900" b="0"/>
              <a:t>Prepare design doc – HDD (160)</a:t>
            </a:r>
          </a:p>
        </p:txBody>
      </p:sp>
      <p:sp>
        <p:nvSpPr>
          <p:cNvPr id="25623" name="Action Button: Back or Previous 26">
            <a:hlinkClick r:id="rId4" action="ppaction://hlinksldjump" highlightClick="1"/>
          </p:cNvPr>
          <p:cNvSpPr>
            <a:spLocks noChangeArrowheads="1"/>
          </p:cNvSpPr>
          <p:nvPr/>
        </p:nvSpPr>
        <p:spPr bwMode="auto">
          <a:xfrm>
            <a:off x="842963" y="6219825"/>
            <a:ext cx="574675" cy="520700"/>
          </a:xfrm>
          <a:prstGeom prst="actionButtonBackPrevious">
            <a:avLst/>
          </a:prstGeom>
          <a:solidFill>
            <a:srgbClr val="FFFF00"/>
          </a:solidFill>
          <a:ln w="9525" algn="ctr">
            <a:solidFill>
              <a:schemeClr val="tx1"/>
            </a:solidFill>
            <a:round/>
            <a:headEnd/>
            <a:tailEnd/>
          </a:ln>
        </p:spPr>
        <p:txBody>
          <a:bodyPr/>
          <a:lstStyle/>
          <a:p>
            <a:endParaRPr lang="en-US"/>
          </a:p>
        </p:txBody>
      </p:sp>
      <p:sp>
        <p:nvSpPr>
          <p:cNvPr id="25624" name="TextBox 27"/>
          <p:cNvSpPr txBox="1">
            <a:spLocks noChangeArrowheads="1"/>
          </p:cNvSpPr>
          <p:nvPr/>
        </p:nvSpPr>
        <p:spPr bwMode="auto">
          <a:xfrm>
            <a:off x="465138" y="571182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5625" name="Action Button: Forward or Next 28">
            <a:hlinkClick r:id="rId5" action="ppaction://hlinksldjump" highlightClick="1"/>
          </p:cNvPr>
          <p:cNvSpPr>
            <a:spLocks noChangeArrowheads="1"/>
          </p:cNvSpPr>
          <p:nvPr/>
        </p:nvSpPr>
        <p:spPr bwMode="auto">
          <a:xfrm>
            <a:off x="7661275" y="6196013"/>
            <a:ext cx="509588" cy="566737"/>
          </a:xfrm>
          <a:prstGeom prst="actionButtonForwardNext">
            <a:avLst/>
          </a:prstGeom>
          <a:solidFill>
            <a:srgbClr val="FFFF00"/>
          </a:solidFill>
          <a:ln w="9525" algn="ctr">
            <a:solidFill>
              <a:schemeClr val="tx1"/>
            </a:solidFill>
            <a:round/>
            <a:headEnd/>
            <a:tailEnd/>
          </a:ln>
        </p:spPr>
        <p:txBody>
          <a:bodyPr/>
          <a:lstStyle/>
          <a:p>
            <a:endParaRPr lang="en-US"/>
          </a:p>
        </p:txBody>
      </p:sp>
      <p:sp>
        <p:nvSpPr>
          <p:cNvPr id="25626" name="TextBox 29"/>
          <p:cNvSpPr txBox="1">
            <a:spLocks noChangeArrowheads="1"/>
          </p:cNvSpPr>
          <p:nvPr/>
        </p:nvSpPr>
        <p:spPr bwMode="auto">
          <a:xfrm>
            <a:off x="7219950" y="571182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3" name="TextBox 3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3629" t="26776" r="10326" b="13951"/>
          <a:stretch/>
        </p:blipFill>
        <p:spPr bwMode="auto">
          <a:xfrm>
            <a:off x="446809" y="142875"/>
            <a:ext cx="8335684" cy="6515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21570265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248400" y="1447800"/>
            <a:ext cx="1447800" cy="381000"/>
          </a:xfrm>
          <a:prstGeom prst="rect">
            <a:avLst/>
          </a:prstGeom>
          <a:solidFill>
            <a:srgbClr val="CC66FF"/>
          </a:solidFill>
          <a:ln w="9525">
            <a:solidFill>
              <a:schemeClr val="tx1"/>
            </a:solidFill>
            <a:miter lim="800000"/>
            <a:headEnd/>
            <a:tailEnd/>
          </a:ln>
        </p:spPr>
        <p:txBody>
          <a:bodyPr wrap="none" anchor="ctr"/>
          <a:lstStyle/>
          <a:p>
            <a:endParaRPr lang="en-US"/>
          </a:p>
        </p:txBody>
      </p:sp>
      <p:sp>
        <p:nvSpPr>
          <p:cNvPr id="26627" name="Rectangle 3"/>
          <p:cNvSpPr>
            <a:spLocks noChangeArrowheads="1"/>
          </p:cNvSpPr>
          <p:nvPr/>
        </p:nvSpPr>
        <p:spPr bwMode="auto">
          <a:xfrm>
            <a:off x="3733800" y="1447800"/>
            <a:ext cx="838200" cy="381000"/>
          </a:xfrm>
          <a:prstGeom prst="rect">
            <a:avLst/>
          </a:prstGeom>
          <a:solidFill>
            <a:srgbClr val="CC66FF"/>
          </a:solidFill>
          <a:ln w="9525">
            <a:solidFill>
              <a:schemeClr val="tx1"/>
            </a:solidFill>
            <a:miter lim="800000"/>
            <a:headEnd/>
            <a:tailEnd/>
          </a:ln>
        </p:spPr>
        <p:txBody>
          <a:bodyPr wrap="none" anchor="ctr"/>
          <a:lstStyle/>
          <a:p>
            <a:endParaRPr lang="en-US"/>
          </a:p>
        </p:txBody>
      </p:sp>
      <p:sp>
        <p:nvSpPr>
          <p:cNvPr id="26628" name="Rectangle 4"/>
          <p:cNvSpPr>
            <a:spLocks noChangeArrowheads="1"/>
          </p:cNvSpPr>
          <p:nvPr/>
        </p:nvSpPr>
        <p:spPr bwMode="auto">
          <a:xfrm>
            <a:off x="762000" y="1524000"/>
            <a:ext cx="1066800" cy="381000"/>
          </a:xfrm>
          <a:prstGeom prst="rect">
            <a:avLst/>
          </a:prstGeom>
          <a:solidFill>
            <a:srgbClr val="CC66FF"/>
          </a:solidFill>
          <a:ln w="9525">
            <a:solidFill>
              <a:schemeClr val="tx1"/>
            </a:solidFill>
            <a:miter lim="800000"/>
            <a:headEnd/>
            <a:tailEnd/>
          </a:ln>
        </p:spPr>
        <p:txBody>
          <a:bodyPr wrap="none" anchor="ctr"/>
          <a:lstStyle/>
          <a:p>
            <a:endParaRPr lang="en-US"/>
          </a:p>
        </p:txBody>
      </p:sp>
      <p:sp>
        <p:nvSpPr>
          <p:cNvPr id="26629" name="Rectangle 5"/>
          <p:cNvSpPr>
            <a:spLocks noChangeArrowheads="1"/>
          </p:cNvSpPr>
          <p:nvPr/>
        </p:nvSpPr>
        <p:spPr bwMode="auto">
          <a:xfrm>
            <a:off x="2563813" y="1963738"/>
            <a:ext cx="3078162" cy="2921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r>
              <a:rPr lang="en-US" sz="900"/>
              <a:t> </a:t>
            </a:r>
          </a:p>
          <a:p>
            <a:endParaRPr lang="en-US" sz="900"/>
          </a:p>
          <a:p>
            <a:endParaRPr lang="en-US" sz="900"/>
          </a:p>
          <a:p>
            <a:endParaRPr lang="en-US" sz="900"/>
          </a:p>
          <a:p>
            <a:endParaRPr lang="en-US" sz="900"/>
          </a:p>
          <a:p>
            <a:r>
              <a:rPr lang="en-US" sz="900" u="sng"/>
              <a:t>Procedure/Test Bench</a:t>
            </a:r>
          </a:p>
          <a:p>
            <a:r>
              <a:rPr lang="en-US" sz="900" b="0"/>
              <a:t>Generate HVTCP  (320 hrs)</a:t>
            </a:r>
          </a:p>
          <a:p>
            <a:r>
              <a:rPr lang="en-US" sz="900" b="0"/>
              <a:t>Generate/update Test Benches  (320 hrs)</a:t>
            </a:r>
          </a:p>
          <a:p>
            <a:r>
              <a:rPr lang="en-US" sz="900" u="sng"/>
              <a:t>Analysis / Simulation</a:t>
            </a:r>
          </a:p>
          <a:p>
            <a:r>
              <a:rPr lang="en-US" sz="900" b="0"/>
              <a:t>Initial Functional Simulation  (320 hrs)</a:t>
            </a:r>
          </a:p>
          <a:p>
            <a:r>
              <a:rPr lang="en-US" sz="900" b="0"/>
              <a:t>Identifying failures (if any) and analysis (40)</a:t>
            </a:r>
          </a:p>
          <a:p>
            <a:r>
              <a:rPr lang="en-US" sz="900" b="0"/>
              <a:t>Timing simulation for Typ, Min, Max (320 hrs)</a:t>
            </a:r>
          </a:p>
          <a:p>
            <a:r>
              <a:rPr lang="en-US" sz="900" u="sng"/>
              <a:t>Reviews / Reports</a:t>
            </a:r>
          </a:p>
          <a:p>
            <a:r>
              <a:rPr lang="en-US" sz="900" b="0"/>
              <a:t>HVCP Peer review &amp; updates (120 hrs)</a:t>
            </a:r>
          </a:p>
          <a:p>
            <a:r>
              <a:rPr lang="en-US" sz="900" b="0"/>
              <a:t>TB Peer review &amp; updates  (120 Hrs)</a:t>
            </a:r>
          </a:p>
          <a:p>
            <a:r>
              <a:rPr lang="en-US" sz="900" b="0"/>
              <a:t>Generate HVR for simulations (120 hrs)</a:t>
            </a:r>
          </a:p>
          <a:p>
            <a:r>
              <a:rPr lang="en-US" sz="900" b="0"/>
              <a:t>RQMT clarification  based on simulation failure (80)</a:t>
            </a:r>
          </a:p>
          <a:p>
            <a:r>
              <a:rPr lang="en-US" sz="900" b="0"/>
              <a:t>Hardware Verification Report / Analysis for </a:t>
            </a:r>
          </a:p>
          <a:p>
            <a:r>
              <a:rPr lang="en-US" sz="900" b="0"/>
              <a:t>    Simulation (160 hrs)</a:t>
            </a:r>
          </a:p>
          <a:p>
            <a:r>
              <a:rPr lang="en-US" sz="900" b="0"/>
              <a:t>Problem Report / CR (80 hrs)</a:t>
            </a:r>
          </a:p>
          <a:p>
            <a:endParaRPr lang="en-US" sz="900" b="0"/>
          </a:p>
          <a:p>
            <a:r>
              <a:rPr lang="en-US" sz="900" b="0"/>
              <a:t> </a:t>
            </a:r>
          </a:p>
          <a:p>
            <a:endParaRPr lang="en-US" sz="900" b="0"/>
          </a:p>
          <a:p>
            <a:endParaRPr lang="en-US" sz="900" b="0"/>
          </a:p>
          <a:p>
            <a:endParaRPr lang="en-US" sz="900" b="0"/>
          </a:p>
          <a:p>
            <a:endParaRPr lang="en-US" sz="900" b="0"/>
          </a:p>
          <a:p>
            <a:endParaRPr lang="en-US" sz="900" b="0"/>
          </a:p>
        </p:txBody>
      </p:sp>
      <p:sp>
        <p:nvSpPr>
          <p:cNvPr id="26630" name="Text Box 10"/>
          <p:cNvSpPr txBox="1">
            <a:spLocks noChangeArrowheads="1"/>
          </p:cNvSpPr>
          <p:nvPr/>
        </p:nvSpPr>
        <p:spPr bwMode="auto">
          <a:xfrm>
            <a:off x="288925" y="2603500"/>
            <a:ext cx="2286000" cy="2032000"/>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Requirement</a:t>
            </a:r>
          </a:p>
          <a:p>
            <a:pPr eaLnBrk="1" hangingPunct="1"/>
            <a:r>
              <a:rPr lang="en-US" sz="900" b="0"/>
              <a:t>Preliminary FRD</a:t>
            </a:r>
            <a:endParaRPr lang="en-US" sz="900" u="sng"/>
          </a:p>
          <a:p>
            <a:pPr eaLnBrk="1" hangingPunct="1"/>
            <a:r>
              <a:rPr lang="en-US" sz="900" u="sng"/>
              <a:t>Plans</a:t>
            </a:r>
          </a:p>
          <a:p>
            <a:pPr eaLnBrk="1" hangingPunct="1"/>
            <a:r>
              <a:rPr lang="en-US" sz="900" b="0"/>
              <a:t>HVP</a:t>
            </a:r>
          </a:p>
          <a:p>
            <a:pPr eaLnBrk="1" hangingPunct="1"/>
            <a:r>
              <a:rPr lang="en-US" sz="900" b="0"/>
              <a:t>Preliminary HVCP</a:t>
            </a:r>
            <a:endParaRPr lang="en-US" sz="900" u="sng"/>
          </a:p>
          <a:p>
            <a:pPr eaLnBrk="1" hangingPunct="1"/>
            <a:r>
              <a:rPr lang="en-US" sz="900" u="sng"/>
              <a:t>Standards</a:t>
            </a:r>
          </a:p>
          <a:p>
            <a:pPr eaLnBrk="1" hangingPunct="1"/>
            <a:r>
              <a:rPr lang="en-US" sz="900" b="0"/>
              <a:t>VHDL standards</a:t>
            </a:r>
          </a:p>
          <a:p>
            <a:pPr eaLnBrk="1" hangingPunct="1"/>
            <a:r>
              <a:rPr lang="en-US" sz="900" b="0"/>
              <a:t>Check lists (HVCP, TB, HVR)</a:t>
            </a:r>
          </a:p>
          <a:p>
            <a:pPr eaLnBrk="1" hangingPunct="1"/>
            <a:r>
              <a:rPr lang="en-US" sz="900" u="sng"/>
              <a:t>Design / Models</a:t>
            </a:r>
          </a:p>
          <a:p>
            <a:pPr eaLnBrk="1" hangingPunct="1"/>
            <a:r>
              <a:rPr lang="en-US" sz="900" b="0"/>
              <a:t>DUT</a:t>
            </a:r>
          </a:p>
          <a:p>
            <a:pPr eaLnBrk="1" hangingPunct="1"/>
            <a:r>
              <a:rPr lang="en-US" sz="900" b="0"/>
              <a:t>Models</a:t>
            </a:r>
          </a:p>
          <a:p>
            <a:pPr eaLnBrk="1" hangingPunct="1"/>
            <a:endParaRPr lang="en-US" sz="900" b="0"/>
          </a:p>
          <a:p>
            <a:pPr eaLnBrk="1" hangingPunct="1"/>
            <a:endParaRPr lang="en-US" sz="900" b="0"/>
          </a:p>
          <a:p>
            <a:pPr eaLnBrk="1" hangingPunct="1"/>
            <a:endParaRPr lang="en-US" sz="900"/>
          </a:p>
        </p:txBody>
      </p:sp>
      <p:grpSp>
        <p:nvGrpSpPr>
          <p:cNvPr id="26631" name="Group 28"/>
          <p:cNvGrpSpPr>
            <a:grpSpLocks/>
          </p:cNvGrpSpPr>
          <p:nvPr/>
        </p:nvGrpSpPr>
        <p:grpSpPr bwMode="auto">
          <a:xfrm>
            <a:off x="327025" y="2408238"/>
            <a:ext cx="2209800" cy="1792287"/>
            <a:chOff x="240" y="1728"/>
            <a:chExt cx="1392" cy="816"/>
          </a:xfrm>
        </p:grpSpPr>
        <p:sp>
          <p:nvSpPr>
            <p:cNvPr id="26649" name="Line 6"/>
            <p:cNvSpPr>
              <a:spLocks noChangeShapeType="1"/>
            </p:cNvSpPr>
            <p:nvPr/>
          </p:nvSpPr>
          <p:spPr bwMode="auto">
            <a:xfrm>
              <a:off x="288" y="1728"/>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0" name="Line 7"/>
            <p:cNvSpPr>
              <a:spLocks noChangeShapeType="1"/>
            </p:cNvSpPr>
            <p:nvPr/>
          </p:nvSpPr>
          <p:spPr bwMode="auto">
            <a:xfrm>
              <a:off x="288" y="2544"/>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1" name="Line 8"/>
            <p:cNvSpPr>
              <a:spLocks noChangeShapeType="1"/>
            </p:cNvSpPr>
            <p:nvPr/>
          </p:nvSpPr>
          <p:spPr bwMode="auto">
            <a:xfrm>
              <a:off x="1344" y="1728"/>
              <a:ext cx="288"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2" name="Line 9"/>
            <p:cNvSpPr>
              <a:spLocks noChangeShapeType="1"/>
            </p:cNvSpPr>
            <p:nvPr/>
          </p:nvSpPr>
          <p:spPr bwMode="auto">
            <a:xfrm flipV="1">
              <a:off x="1296" y="2112"/>
              <a:ext cx="336"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3" name="Line 11"/>
            <p:cNvSpPr>
              <a:spLocks noChangeShapeType="1"/>
            </p:cNvSpPr>
            <p:nvPr/>
          </p:nvSpPr>
          <p:spPr bwMode="auto">
            <a:xfrm flipH="1">
              <a:off x="240" y="1728"/>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4" name="Line 12"/>
            <p:cNvSpPr>
              <a:spLocks noChangeShapeType="1"/>
            </p:cNvSpPr>
            <p:nvPr/>
          </p:nvSpPr>
          <p:spPr bwMode="auto">
            <a:xfrm>
              <a:off x="240" y="1728"/>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5" name="Line 13"/>
            <p:cNvSpPr>
              <a:spLocks noChangeShapeType="1"/>
            </p:cNvSpPr>
            <p:nvPr/>
          </p:nvSpPr>
          <p:spPr bwMode="auto">
            <a:xfrm>
              <a:off x="240" y="2544"/>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6632" name="Group 29"/>
          <p:cNvGrpSpPr>
            <a:grpSpLocks/>
          </p:cNvGrpSpPr>
          <p:nvPr/>
        </p:nvGrpSpPr>
        <p:grpSpPr bwMode="auto">
          <a:xfrm>
            <a:off x="5643563" y="2222500"/>
            <a:ext cx="3279775" cy="2197100"/>
            <a:chOff x="3648" y="1440"/>
            <a:chExt cx="1872" cy="1536"/>
          </a:xfrm>
        </p:grpSpPr>
        <p:sp>
          <p:nvSpPr>
            <p:cNvPr id="26645" name="Line 14"/>
            <p:cNvSpPr>
              <a:spLocks noChangeShapeType="1"/>
            </p:cNvSpPr>
            <p:nvPr/>
          </p:nvSpPr>
          <p:spPr bwMode="auto">
            <a:xfrm>
              <a:off x="3648" y="1440"/>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6" name="Line 15"/>
            <p:cNvSpPr>
              <a:spLocks noChangeShapeType="1"/>
            </p:cNvSpPr>
            <p:nvPr/>
          </p:nvSpPr>
          <p:spPr bwMode="auto">
            <a:xfrm>
              <a:off x="3648" y="2976"/>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7" name="Line 19"/>
            <p:cNvSpPr>
              <a:spLocks noChangeShapeType="1"/>
            </p:cNvSpPr>
            <p:nvPr/>
          </p:nvSpPr>
          <p:spPr bwMode="auto">
            <a:xfrm>
              <a:off x="5040" y="1440"/>
              <a:ext cx="48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8" name="Line 20"/>
            <p:cNvSpPr>
              <a:spLocks noChangeShapeType="1"/>
            </p:cNvSpPr>
            <p:nvPr/>
          </p:nvSpPr>
          <p:spPr bwMode="auto">
            <a:xfrm flipH="1">
              <a:off x="5088" y="2160"/>
              <a:ext cx="432"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633" name="Text Box 21"/>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26634" name="Text Box 22"/>
          <p:cNvSpPr txBox="1">
            <a:spLocks noChangeArrowheads="1"/>
          </p:cNvSpPr>
          <p:nvPr/>
        </p:nvSpPr>
        <p:spPr bwMode="auto">
          <a:xfrm>
            <a:off x="3733800" y="1447800"/>
            <a:ext cx="793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a:t>
            </a:r>
          </a:p>
        </p:txBody>
      </p:sp>
      <p:sp>
        <p:nvSpPr>
          <p:cNvPr id="26635" name="Text Box 23"/>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26636" name="Text Box 24"/>
          <p:cNvSpPr txBox="1">
            <a:spLocks noChangeArrowheads="1"/>
          </p:cNvSpPr>
          <p:nvPr/>
        </p:nvSpPr>
        <p:spPr bwMode="auto">
          <a:xfrm>
            <a:off x="2819400" y="5410200"/>
            <a:ext cx="2743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a:t>
            </a:r>
          </a:p>
          <a:p>
            <a:pPr eaLnBrk="1" hangingPunct="1"/>
            <a:r>
              <a:rPr lang="en-US" sz="1200" b="0"/>
              <a:t> DDVT (2000 hrs)</a:t>
            </a:r>
            <a:endParaRPr lang="en-US" sz="1200" b="0">
              <a:solidFill>
                <a:srgbClr val="009900"/>
              </a:solidFill>
            </a:endParaRPr>
          </a:p>
        </p:txBody>
      </p:sp>
      <p:sp>
        <p:nvSpPr>
          <p:cNvPr id="26637" name="Rectangle 25"/>
          <p:cNvSpPr>
            <a:spLocks noChangeArrowheads="1"/>
          </p:cNvSpPr>
          <p:nvPr/>
        </p:nvSpPr>
        <p:spPr bwMode="auto">
          <a:xfrm>
            <a:off x="2057400" y="381000"/>
            <a:ext cx="55626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6638" name="Rectangle 26"/>
          <p:cNvSpPr>
            <a:spLocks noGrp="1" noChangeArrowheads="1"/>
          </p:cNvSpPr>
          <p:nvPr>
            <p:ph type="title"/>
          </p:nvPr>
        </p:nvSpPr>
        <p:spPr>
          <a:xfrm>
            <a:off x="1905000" y="304800"/>
            <a:ext cx="5562600" cy="457200"/>
          </a:xfrm>
        </p:spPr>
        <p:txBody>
          <a:bodyPr/>
          <a:lstStyle/>
          <a:p>
            <a:pPr eaLnBrk="1" hangingPunct="1"/>
            <a:r>
              <a:rPr lang="en-US" sz="2000" smtClean="0"/>
              <a:t>Preliminary design – Digital Work package</a:t>
            </a:r>
          </a:p>
        </p:txBody>
      </p:sp>
      <p:sp>
        <p:nvSpPr>
          <p:cNvPr id="26639" name="Rectangle 27"/>
          <p:cNvSpPr>
            <a:spLocks noChangeArrowheads="1"/>
          </p:cNvSpPr>
          <p:nvPr/>
        </p:nvSpPr>
        <p:spPr bwMode="auto">
          <a:xfrm>
            <a:off x="1981200" y="304800"/>
            <a:ext cx="5562600" cy="457200"/>
          </a:xfrm>
          <a:prstGeom prst="rect">
            <a:avLst/>
          </a:prstGeom>
          <a:solidFill>
            <a:srgbClr val="CC66FF"/>
          </a:solidFill>
          <a:ln w="9525">
            <a:solidFill>
              <a:srgbClr val="000000"/>
            </a:solidFill>
            <a:miter lim="800000"/>
            <a:headEnd/>
            <a:tailEnd/>
          </a:ln>
        </p:spPr>
        <p:txBody>
          <a:bodyPr/>
          <a:lstStyle/>
          <a:p>
            <a:pPr algn="ctr"/>
            <a:r>
              <a:rPr lang="en-US" sz="2000" b="0" dirty="0"/>
              <a:t>Detailed Design – PLD </a:t>
            </a:r>
            <a:r>
              <a:rPr lang="en-US" sz="2000" b="0" dirty="0" err="1" smtClean="0"/>
              <a:t>VnV</a:t>
            </a:r>
            <a:r>
              <a:rPr lang="en-US" sz="2000" b="0" dirty="0" smtClean="0"/>
              <a:t> </a:t>
            </a:r>
            <a:r>
              <a:rPr lang="en-US" sz="1400" b="0" dirty="0" smtClean="0"/>
              <a:t>WP15</a:t>
            </a:r>
            <a:endParaRPr lang="en-US" sz="2000" b="0" dirty="0"/>
          </a:p>
        </p:txBody>
      </p:sp>
      <p:sp>
        <p:nvSpPr>
          <p:cNvPr id="26640" name="Rectangle 32"/>
          <p:cNvSpPr>
            <a:spLocks noChangeArrowheads="1"/>
          </p:cNvSpPr>
          <p:nvPr/>
        </p:nvSpPr>
        <p:spPr bwMode="auto">
          <a:xfrm>
            <a:off x="5600700" y="2449513"/>
            <a:ext cx="2671763" cy="175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tabLst>
                <a:tab pos="342900" algn="l"/>
              </a:tabLst>
            </a:pPr>
            <a:r>
              <a:rPr lang="en-US" sz="900" b="0">
                <a:cs typeface="Times New Roman" pitchFamily="18" charset="0"/>
              </a:rPr>
              <a:t>Requirement derived justification Review - link </a:t>
            </a:r>
          </a:p>
          <a:p>
            <a:pPr eaLnBrk="0" hangingPunct="0">
              <a:tabLst>
                <a:tab pos="342900" algn="l"/>
              </a:tabLst>
            </a:pPr>
            <a:r>
              <a:rPr lang="en-US" sz="900" b="0">
                <a:cs typeface="Times New Roman" pitchFamily="18" charset="0"/>
              </a:rPr>
              <a:t>        in Doors clear case</a:t>
            </a:r>
            <a:endParaRPr lang="en-US" sz="900" b="0"/>
          </a:p>
          <a:p>
            <a:pPr eaLnBrk="0" hangingPunct="0">
              <a:tabLst>
                <a:tab pos="342900" algn="l"/>
              </a:tabLst>
            </a:pPr>
            <a:r>
              <a:rPr lang="en-US" sz="900" b="0">
                <a:cs typeface="Times New Roman" pitchFamily="18" charset="0"/>
              </a:rPr>
              <a:t>2.Requirement tracing and review check list</a:t>
            </a:r>
          </a:p>
          <a:p>
            <a:pPr lvl="1" eaLnBrk="0" hangingPunct="0">
              <a:tabLst>
                <a:tab pos="342900" algn="l"/>
              </a:tabLst>
            </a:pPr>
            <a:r>
              <a:rPr lang="en-US" sz="900" b="0">
                <a:cs typeface="Times New Roman" pitchFamily="18" charset="0"/>
              </a:rPr>
              <a:t> clear case</a:t>
            </a:r>
            <a:endParaRPr lang="en-US" sz="900" b="0"/>
          </a:p>
          <a:p>
            <a:pPr eaLnBrk="0" hangingPunct="0">
              <a:tabLst>
                <a:tab pos="342900" algn="l"/>
              </a:tabLst>
            </a:pPr>
            <a:r>
              <a:rPr lang="en-US" sz="900" b="0">
                <a:cs typeface="Times New Roman" pitchFamily="18" charset="0"/>
              </a:rPr>
              <a:t>3.PLD source code review checklist –</a:t>
            </a:r>
          </a:p>
          <a:p>
            <a:pPr lvl="1" eaLnBrk="0" hangingPunct="0">
              <a:tabLst>
                <a:tab pos="342900" algn="l"/>
              </a:tabLst>
            </a:pPr>
            <a:r>
              <a:rPr lang="en-US" sz="900" b="0">
                <a:cs typeface="Times New Roman" pitchFamily="18" charset="0"/>
              </a:rPr>
              <a:t>Clear Case</a:t>
            </a:r>
            <a:endParaRPr lang="en-US" sz="900" b="0"/>
          </a:p>
          <a:p>
            <a:pPr eaLnBrk="0" hangingPunct="0">
              <a:tabLst>
                <a:tab pos="342900" algn="l"/>
              </a:tabLst>
            </a:pPr>
            <a:r>
              <a:rPr lang="en-US" sz="900" b="0">
                <a:cs typeface="Times New Roman" pitchFamily="18" charset="0"/>
              </a:rPr>
              <a:t>4.PLD source code traceability –</a:t>
            </a:r>
          </a:p>
          <a:p>
            <a:pPr lvl="1" eaLnBrk="0" hangingPunct="0">
              <a:tabLst>
                <a:tab pos="342900" algn="l"/>
              </a:tabLst>
            </a:pPr>
            <a:r>
              <a:rPr lang="en-US" sz="900" b="0">
                <a:cs typeface="Times New Roman" pitchFamily="18" charset="0"/>
              </a:rPr>
              <a:t>Clear Case</a:t>
            </a:r>
            <a:endParaRPr lang="en-US" sz="900" b="0"/>
          </a:p>
          <a:p>
            <a:pPr eaLnBrk="0" hangingPunct="0">
              <a:tabLst>
                <a:tab pos="342900" algn="l"/>
              </a:tabLst>
            </a:pPr>
            <a:r>
              <a:rPr lang="en-US" sz="900" b="0">
                <a:cs typeface="Times New Roman" pitchFamily="18" charset="0"/>
              </a:rPr>
              <a:t>5.Functional test Benches </a:t>
            </a:r>
          </a:p>
          <a:p>
            <a:pPr lvl="1" eaLnBrk="0" hangingPunct="0">
              <a:tabLst>
                <a:tab pos="342900" algn="l"/>
              </a:tabLst>
            </a:pPr>
            <a:r>
              <a:rPr lang="en-US" sz="900" b="0">
                <a:cs typeface="Times New Roman" pitchFamily="18" charset="0"/>
              </a:rPr>
              <a:t>Captured in Clear Case</a:t>
            </a:r>
            <a:endParaRPr lang="en-US" sz="900" b="0"/>
          </a:p>
          <a:p>
            <a:pPr eaLnBrk="0" hangingPunct="0">
              <a:tabLst>
                <a:tab pos="342900" algn="l"/>
              </a:tabLst>
            </a:pPr>
            <a:r>
              <a:rPr lang="en-US" sz="900" b="0">
                <a:cs typeface="Times New Roman" pitchFamily="18" charset="0"/>
              </a:rPr>
              <a:t>6.Functional PLD and post route simulation </a:t>
            </a:r>
          </a:p>
          <a:p>
            <a:pPr lvl="1" eaLnBrk="0" hangingPunct="0">
              <a:tabLst>
                <a:tab pos="342900" algn="l"/>
              </a:tabLst>
            </a:pPr>
            <a:r>
              <a:rPr lang="en-US" sz="900" b="0">
                <a:cs typeface="Times New Roman" pitchFamily="18" charset="0"/>
              </a:rPr>
              <a:t>results captured in project file</a:t>
            </a:r>
            <a:endParaRPr lang="en-US" sz="900" b="0"/>
          </a:p>
        </p:txBody>
      </p:sp>
      <p:sp>
        <p:nvSpPr>
          <p:cNvPr id="26641" name="Action Button: Back or Previous 27">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CC66FF"/>
          </a:solidFill>
          <a:ln w="9525" algn="ctr">
            <a:solidFill>
              <a:schemeClr val="tx1"/>
            </a:solidFill>
            <a:round/>
            <a:headEnd/>
            <a:tailEnd/>
          </a:ln>
        </p:spPr>
        <p:txBody>
          <a:bodyPr/>
          <a:lstStyle/>
          <a:p>
            <a:endParaRPr lang="en-US"/>
          </a:p>
        </p:txBody>
      </p:sp>
      <p:sp>
        <p:nvSpPr>
          <p:cNvPr id="26642" name="TextBox 28"/>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6643" name="Action Button: Forward or Next 29">
            <a:hlinkClick r:id="rId5" action="ppaction://hlinksldjump" highlightClick="1"/>
          </p:cNvPr>
          <p:cNvSpPr>
            <a:spLocks noChangeArrowheads="1"/>
          </p:cNvSpPr>
          <p:nvPr/>
        </p:nvSpPr>
        <p:spPr bwMode="auto">
          <a:xfrm>
            <a:off x="7442200" y="5443538"/>
            <a:ext cx="508000" cy="566737"/>
          </a:xfrm>
          <a:prstGeom prst="actionButtonForwardNext">
            <a:avLst/>
          </a:prstGeom>
          <a:solidFill>
            <a:srgbClr val="CC66FF"/>
          </a:solidFill>
          <a:ln w="9525" algn="ctr">
            <a:solidFill>
              <a:schemeClr val="tx1"/>
            </a:solidFill>
            <a:round/>
            <a:headEnd/>
            <a:tailEnd/>
          </a:ln>
        </p:spPr>
        <p:txBody>
          <a:bodyPr/>
          <a:lstStyle/>
          <a:p>
            <a:endParaRPr lang="en-US"/>
          </a:p>
        </p:txBody>
      </p:sp>
      <p:sp>
        <p:nvSpPr>
          <p:cNvPr id="26644" name="TextBox 30"/>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3" name="TextBox 3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248400" y="1282700"/>
            <a:ext cx="1447800" cy="381000"/>
          </a:xfrm>
          <a:prstGeom prst="rect">
            <a:avLst/>
          </a:prstGeom>
          <a:solidFill>
            <a:srgbClr val="66FF66"/>
          </a:solidFill>
          <a:ln w="9525">
            <a:solidFill>
              <a:schemeClr val="tx1"/>
            </a:solidFill>
            <a:miter lim="800000"/>
            <a:headEnd/>
            <a:tailEnd/>
          </a:ln>
        </p:spPr>
        <p:txBody>
          <a:bodyPr wrap="none" anchor="ctr"/>
          <a:lstStyle/>
          <a:p>
            <a:endParaRPr lang="en-US"/>
          </a:p>
        </p:txBody>
      </p:sp>
      <p:sp>
        <p:nvSpPr>
          <p:cNvPr id="27651" name="Rectangle 3"/>
          <p:cNvSpPr>
            <a:spLocks noChangeArrowheads="1"/>
          </p:cNvSpPr>
          <p:nvPr/>
        </p:nvSpPr>
        <p:spPr bwMode="auto">
          <a:xfrm>
            <a:off x="3733800" y="1447800"/>
            <a:ext cx="838200" cy="381000"/>
          </a:xfrm>
          <a:prstGeom prst="rect">
            <a:avLst/>
          </a:prstGeom>
          <a:solidFill>
            <a:srgbClr val="66FF66"/>
          </a:solidFill>
          <a:ln w="9525">
            <a:solidFill>
              <a:schemeClr val="tx1"/>
            </a:solidFill>
            <a:miter lim="800000"/>
            <a:headEnd/>
            <a:tailEnd/>
          </a:ln>
        </p:spPr>
        <p:txBody>
          <a:bodyPr wrap="none" anchor="ctr"/>
          <a:lstStyle/>
          <a:p>
            <a:endParaRPr lang="en-US"/>
          </a:p>
        </p:txBody>
      </p:sp>
      <p:sp>
        <p:nvSpPr>
          <p:cNvPr id="27652" name="Rectangle 4"/>
          <p:cNvSpPr>
            <a:spLocks noChangeArrowheads="1"/>
          </p:cNvSpPr>
          <p:nvPr/>
        </p:nvSpPr>
        <p:spPr bwMode="auto">
          <a:xfrm>
            <a:off x="762000" y="1524000"/>
            <a:ext cx="1066800" cy="381000"/>
          </a:xfrm>
          <a:prstGeom prst="rect">
            <a:avLst/>
          </a:prstGeom>
          <a:solidFill>
            <a:srgbClr val="66FF66"/>
          </a:solidFill>
          <a:ln w="9525">
            <a:solidFill>
              <a:schemeClr val="tx1"/>
            </a:solidFill>
            <a:miter lim="800000"/>
            <a:headEnd/>
            <a:tailEnd/>
          </a:ln>
        </p:spPr>
        <p:txBody>
          <a:bodyPr wrap="none" anchor="ctr"/>
          <a:lstStyle/>
          <a:p>
            <a:endParaRPr lang="en-US"/>
          </a:p>
        </p:txBody>
      </p:sp>
      <p:sp>
        <p:nvSpPr>
          <p:cNvPr id="27653" name="Rectangle 5"/>
          <p:cNvSpPr>
            <a:spLocks noChangeArrowheads="1"/>
          </p:cNvSpPr>
          <p:nvPr/>
        </p:nvSpPr>
        <p:spPr bwMode="auto">
          <a:xfrm>
            <a:off x="2552700" y="1876425"/>
            <a:ext cx="3098800" cy="3484563"/>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endParaRPr lang="en-US" sz="900" u="sng"/>
          </a:p>
          <a:p>
            <a:r>
              <a:rPr lang="en-US" sz="900" u="sng"/>
              <a:t>Requirements</a:t>
            </a:r>
          </a:p>
          <a:p>
            <a:r>
              <a:rPr lang="en-US" sz="900" b="0"/>
              <a:t>Finalize CCA Block diagram, Area, power estimates (60)</a:t>
            </a:r>
          </a:p>
          <a:p>
            <a:r>
              <a:rPr lang="en-US" sz="900" b="0"/>
              <a:t>Update CCA HRD (40)</a:t>
            </a:r>
          </a:p>
          <a:p>
            <a:r>
              <a:rPr lang="en-US" sz="900" b="0"/>
              <a:t>Generate Requirement to Design Compliance Matrix (40)</a:t>
            </a:r>
          </a:p>
          <a:p>
            <a:r>
              <a:rPr lang="en-US" sz="900" u="sng"/>
              <a:t>Design </a:t>
            </a:r>
          </a:p>
          <a:p>
            <a:r>
              <a:rPr lang="en-US" sz="900" b="0"/>
              <a:t>Finalize Schematics (120)</a:t>
            </a:r>
          </a:p>
          <a:p>
            <a:r>
              <a:rPr lang="en-US" sz="900" b="0"/>
              <a:t>Generate Board layout guidelines (EDP) (60)</a:t>
            </a:r>
          </a:p>
          <a:p>
            <a:r>
              <a:rPr lang="en-US" sz="900" b="0"/>
              <a:t>Finalize parts placement </a:t>
            </a:r>
            <a:r>
              <a:rPr lang="en-US" sz="900" b="0">
                <a:solidFill>
                  <a:srgbClr val="33CC33"/>
                </a:solidFill>
              </a:rPr>
              <a:t>(80)</a:t>
            </a:r>
            <a:endParaRPr lang="en-US" sz="900" u="sng">
              <a:solidFill>
                <a:srgbClr val="33CC33"/>
              </a:solidFill>
            </a:endParaRPr>
          </a:p>
          <a:p>
            <a:r>
              <a:rPr lang="en-US" sz="900" b="0"/>
              <a:t>Perform Board Layout </a:t>
            </a:r>
            <a:r>
              <a:rPr lang="en-US" sz="900" b="0">
                <a:solidFill>
                  <a:srgbClr val="33CC33"/>
                </a:solidFill>
              </a:rPr>
              <a:t>(240)</a:t>
            </a:r>
            <a:endParaRPr lang="en-US" sz="900" u="sng">
              <a:solidFill>
                <a:srgbClr val="33CC33"/>
              </a:solidFill>
            </a:endParaRPr>
          </a:p>
          <a:p>
            <a:r>
              <a:rPr lang="en-US" sz="900" u="sng"/>
              <a:t>Analysis</a:t>
            </a:r>
          </a:p>
          <a:p>
            <a:r>
              <a:rPr lang="en-US" sz="900" b="0"/>
              <a:t>Finalize Design Analysis / sim – Stress, derating, HV (40)</a:t>
            </a:r>
          </a:p>
          <a:p>
            <a:r>
              <a:rPr lang="en-US" sz="900" b="0"/>
              <a:t>Support Reliability / FMEA analysis (20)</a:t>
            </a:r>
            <a:endParaRPr lang="en-US" sz="900" u="sng"/>
          </a:p>
          <a:p>
            <a:r>
              <a:rPr lang="en-US" sz="900" u="sng"/>
              <a:t>Components</a:t>
            </a:r>
          </a:p>
          <a:p>
            <a:r>
              <a:rPr lang="en-US" sz="900" b="0"/>
              <a:t>Generate Library models as needed </a:t>
            </a:r>
            <a:r>
              <a:rPr lang="en-US" sz="900" b="0">
                <a:solidFill>
                  <a:schemeClr val="accent2"/>
                </a:solidFill>
              </a:rPr>
              <a:t>(20)</a:t>
            </a:r>
          </a:p>
          <a:p>
            <a:r>
              <a:rPr lang="en-US" sz="900" b="0"/>
              <a:t>Finalize BOM and scrub for PPL </a:t>
            </a:r>
            <a:r>
              <a:rPr lang="en-US" sz="900" b="0">
                <a:solidFill>
                  <a:schemeClr val="accent2"/>
                </a:solidFill>
              </a:rPr>
              <a:t>(40)</a:t>
            </a:r>
          </a:p>
          <a:p>
            <a:r>
              <a:rPr lang="en-US" sz="900" b="0"/>
              <a:t>DTC and Obsolescence report </a:t>
            </a:r>
            <a:r>
              <a:rPr lang="en-US" sz="900" b="0">
                <a:solidFill>
                  <a:schemeClr val="accent2"/>
                </a:solidFill>
              </a:rPr>
              <a:t>(40)</a:t>
            </a:r>
            <a:endParaRPr lang="en-US" sz="900" u="sng">
              <a:solidFill>
                <a:schemeClr val="accent2"/>
              </a:solidFill>
            </a:endParaRPr>
          </a:p>
          <a:p>
            <a:r>
              <a:rPr lang="en-US" sz="900" u="sng"/>
              <a:t>Test</a:t>
            </a:r>
          </a:p>
          <a:p>
            <a:r>
              <a:rPr lang="en-US" sz="900" b="0"/>
              <a:t>Prototype / Risk mitigation plan and testing </a:t>
            </a:r>
            <a:r>
              <a:rPr lang="en-US" sz="900" b="0">
                <a:solidFill>
                  <a:srgbClr val="FC3520"/>
                </a:solidFill>
              </a:rPr>
              <a:t>(80)</a:t>
            </a:r>
          </a:p>
          <a:p>
            <a:r>
              <a:rPr lang="en-US" sz="900" b="0"/>
              <a:t>Generate Board Test Requirement for V&amp;V (40)</a:t>
            </a:r>
            <a:endParaRPr lang="en-US" sz="900" u="sng"/>
          </a:p>
          <a:p>
            <a:r>
              <a:rPr lang="en-US" sz="900" u="sng"/>
              <a:t>Reviews / Reports</a:t>
            </a:r>
          </a:p>
          <a:p>
            <a:r>
              <a:rPr lang="en-US" sz="900" b="0"/>
              <a:t>Update DFMAT compliance report (40)</a:t>
            </a:r>
          </a:p>
          <a:p>
            <a:r>
              <a:rPr lang="en-US" sz="900" b="0"/>
              <a:t>Preliminary Board Design Document – HDD (60)</a:t>
            </a:r>
          </a:p>
          <a:p>
            <a:r>
              <a:rPr lang="en-US" sz="900" b="0"/>
              <a:t>Perform Peer Review including EMI and SMEs (20)</a:t>
            </a:r>
          </a:p>
          <a:p>
            <a:r>
              <a:rPr lang="en-US" sz="900" b="0"/>
              <a:t>Prepare CDR package (40)</a:t>
            </a:r>
          </a:p>
          <a:p>
            <a:r>
              <a:rPr lang="en-US" sz="900" b="0"/>
              <a:t>Generate SDRL documents (40)</a:t>
            </a:r>
          </a:p>
          <a:p>
            <a:endParaRPr lang="en-US" sz="900" b="0"/>
          </a:p>
        </p:txBody>
      </p:sp>
      <p:sp>
        <p:nvSpPr>
          <p:cNvPr id="27654" name="Line 6"/>
          <p:cNvSpPr>
            <a:spLocks noChangeShapeType="1"/>
          </p:cNvSpPr>
          <p:nvPr/>
        </p:nvSpPr>
        <p:spPr bwMode="auto">
          <a:xfrm>
            <a:off x="406400" y="23622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5" name="Line 7"/>
          <p:cNvSpPr>
            <a:spLocks noChangeShapeType="1"/>
          </p:cNvSpPr>
          <p:nvPr/>
        </p:nvSpPr>
        <p:spPr bwMode="auto">
          <a:xfrm>
            <a:off x="406400" y="44196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6" name="Line 8"/>
          <p:cNvSpPr>
            <a:spLocks noChangeShapeType="1"/>
          </p:cNvSpPr>
          <p:nvPr/>
        </p:nvSpPr>
        <p:spPr bwMode="auto">
          <a:xfrm>
            <a:off x="2082800" y="2362200"/>
            <a:ext cx="4572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7" name="Line 9"/>
          <p:cNvSpPr>
            <a:spLocks noChangeShapeType="1"/>
          </p:cNvSpPr>
          <p:nvPr/>
        </p:nvSpPr>
        <p:spPr bwMode="auto">
          <a:xfrm flipV="1">
            <a:off x="2006600" y="3429000"/>
            <a:ext cx="533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8" name="Text Box 10"/>
          <p:cNvSpPr txBox="1">
            <a:spLocks noChangeArrowheads="1"/>
          </p:cNvSpPr>
          <p:nvPr/>
        </p:nvSpPr>
        <p:spPr bwMode="auto">
          <a:xfrm>
            <a:off x="420688" y="2514600"/>
            <a:ext cx="2286000" cy="1616075"/>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Requirements</a:t>
            </a:r>
          </a:p>
          <a:p>
            <a:pPr eaLnBrk="1" hangingPunct="1"/>
            <a:r>
              <a:rPr lang="en-US" sz="900" b="0"/>
              <a:t>Box Requirement - HRD</a:t>
            </a:r>
          </a:p>
          <a:p>
            <a:pPr eaLnBrk="1" hangingPunct="1"/>
            <a:r>
              <a:rPr lang="en-US" sz="900" b="0"/>
              <a:t>CCA Req’t Document - HRD</a:t>
            </a:r>
          </a:p>
          <a:p>
            <a:pPr eaLnBrk="1" hangingPunct="1"/>
            <a:r>
              <a:rPr lang="en-US" sz="900" u="sng"/>
              <a:t>Preliminary Design Documents</a:t>
            </a:r>
          </a:p>
          <a:p>
            <a:pPr eaLnBrk="1" hangingPunct="1"/>
            <a:r>
              <a:rPr lang="en-US" sz="900" b="0"/>
              <a:t>Preliminary design data &amp; doc’s</a:t>
            </a:r>
          </a:p>
          <a:p>
            <a:pPr eaLnBrk="1" hangingPunct="1"/>
            <a:r>
              <a:rPr lang="en-US" sz="900" b="0"/>
              <a:t>Risk mitigation test results</a:t>
            </a:r>
          </a:p>
          <a:p>
            <a:pPr eaLnBrk="1" hangingPunct="1"/>
            <a:r>
              <a:rPr lang="en-US" sz="900" u="sng"/>
              <a:t>Plans</a:t>
            </a:r>
          </a:p>
          <a:p>
            <a:pPr eaLnBrk="1" hangingPunct="1"/>
            <a:r>
              <a:rPr lang="en-US" sz="900" b="0"/>
              <a:t>DTC targets and DFMAT plans</a:t>
            </a:r>
          </a:p>
          <a:p>
            <a:pPr eaLnBrk="1" hangingPunct="1"/>
            <a:r>
              <a:rPr lang="en-US" sz="900" b="0"/>
              <a:t>Guidelines &amp; Checklists</a:t>
            </a:r>
          </a:p>
          <a:p>
            <a:pPr eaLnBrk="1" hangingPunct="1"/>
            <a:r>
              <a:rPr lang="en-US" sz="900" b="0"/>
              <a:t>Program IMS &amp; ETCs</a:t>
            </a:r>
          </a:p>
          <a:p>
            <a:pPr eaLnBrk="1" hangingPunct="1"/>
            <a:endParaRPr lang="en-US" sz="900"/>
          </a:p>
        </p:txBody>
      </p:sp>
      <p:sp>
        <p:nvSpPr>
          <p:cNvPr id="27659" name="Line 12"/>
          <p:cNvSpPr>
            <a:spLocks noChangeShapeType="1"/>
          </p:cNvSpPr>
          <p:nvPr/>
        </p:nvSpPr>
        <p:spPr bwMode="auto">
          <a:xfrm flipH="1">
            <a:off x="406400" y="2362200"/>
            <a:ext cx="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0" name="Text Box 21"/>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27661" name="Text Box 22"/>
          <p:cNvSpPr txBox="1">
            <a:spLocks noChangeArrowheads="1"/>
          </p:cNvSpPr>
          <p:nvPr/>
        </p:nvSpPr>
        <p:spPr bwMode="auto">
          <a:xfrm>
            <a:off x="3733800" y="1447800"/>
            <a:ext cx="793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a:t>
            </a:r>
          </a:p>
        </p:txBody>
      </p:sp>
      <p:sp>
        <p:nvSpPr>
          <p:cNvPr id="27662" name="Text Box 23"/>
          <p:cNvSpPr txBox="1">
            <a:spLocks noChangeArrowheads="1"/>
          </p:cNvSpPr>
          <p:nvPr/>
        </p:nvSpPr>
        <p:spPr bwMode="auto">
          <a:xfrm>
            <a:off x="6234113" y="1257300"/>
            <a:ext cx="1441450" cy="366713"/>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27663" name="Text Box 24"/>
          <p:cNvSpPr txBox="1">
            <a:spLocks noChangeArrowheads="1"/>
          </p:cNvSpPr>
          <p:nvPr/>
        </p:nvSpPr>
        <p:spPr bwMode="auto">
          <a:xfrm>
            <a:off x="2908300" y="5672138"/>
            <a:ext cx="2743200" cy="10144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a:t>
            </a:r>
          </a:p>
          <a:p>
            <a:pPr eaLnBrk="1" hangingPunct="1"/>
            <a:r>
              <a:rPr lang="en-US" sz="800" b="0"/>
              <a:t> </a:t>
            </a:r>
            <a:r>
              <a:rPr lang="en-US" sz="1200" b="0"/>
              <a:t>- ADVT (620 hrs</a:t>
            </a:r>
            <a:r>
              <a:rPr lang="en-US" sz="1200" b="0">
                <a:solidFill>
                  <a:schemeClr val="accent2"/>
                </a:solidFill>
              </a:rPr>
              <a:t>)</a:t>
            </a:r>
          </a:p>
          <a:p>
            <a:pPr eaLnBrk="1" hangingPunct="1"/>
            <a:r>
              <a:rPr lang="en-US" sz="1200" b="0"/>
              <a:t>- </a:t>
            </a:r>
            <a:r>
              <a:rPr lang="en-US" sz="1200" b="0">
                <a:solidFill>
                  <a:srgbClr val="0000FF"/>
                </a:solidFill>
              </a:rPr>
              <a:t>Components ( 100 hrs )</a:t>
            </a:r>
          </a:p>
          <a:p>
            <a:pPr eaLnBrk="1" hangingPunct="1"/>
            <a:r>
              <a:rPr lang="en-US" sz="1200" b="0">
                <a:solidFill>
                  <a:srgbClr val="009900"/>
                </a:solidFill>
              </a:rPr>
              <a:t>- PWB design ( 320 hrs)</a:t>
            </a:r>
          </a:p>
          <a:p>
            <a:pPr eaLnBrk="1" hangingPunct="1"/>
            <a:r>
              <a:rPr lang="en-US" sz="1200" b="0">
                <a:solidFill>
                  <a:srgbClr val="FC3520"/>
                </a:solidFill>
              </a:rPr>
              <a:t>- EE Tech ( 80 hrs)</a:t>
            </a:r>
          </a:p>
        </p:txBody>
      </p:sp>
      <p:sp>
        <p:nvSpPr>
          <p:cNvPr id="27664" name="Rectangle 25"/>
          <p:cNvSpPr>
            <a:spLocks noChangeArrowheads="1"/>
          </p:cNvSpPr>
          <p:nvPr/>
        </p:nvSpPr>
        <p:spPr bwMode="auto">
          <a:xfrm>
            <a:off x="2057400" y="381000"/>
            <a:ext cx="55626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7665" name="Rectangle 26"/>
          <p:cNvSpPr>
            <a:spLocks noGrp="1" noChangeArrowheads="1"/>
          </p:cNvSpPr>
          <p:nvPr>
            <p:ph type="title"/>
          </p:nvPr>
        </p:nvSpPr>
        <p:spPr>
          <a:xfrm>
            <a:off x="1905000" y="304800"/>
            <a:ext cx="5562600" cy="457200"/>
          </a:xfrm>
        </p:spPr>
        <p:txBody>
          <a:bodyPr/>
          <a:lstStyle/>
          <a:p>
            <a:pPr eaLnBrk="1" hangingPunct="1"/>
            <a:r>
              <a:rPr lang="en-US" sz="2000" smtClean="0">
                <a:solidFill>
                  <a:schemeClr val="tx1"/>
                </a:solidFill>
              </a:rPr>
              <a:t>Preliminary design – Digital Work package</a:t>
            </a:r>
          </a:p>
        </p:txBody>
      </p:sp>
      <p:sp>
        <p:nvSpPr>
          <p:cNvPr id="27666" name="Rectangle 27"/>
          <p:cNvSpPr>
            <a:spLocks noChangeArrowheads="1"/>
          </p:cNvSpPr>
          <p:nvPr/>
        </p:nvSpPr>
        <p:spPr bwMode="auto">
          <a:xfrm>
            <a:off x="1981200" y="304800"/>
            <a:ext cx="5562600" cy="457200"/>
          </a:xfrm>
          <a:prstGeom prst="rect">
            <a:avLst/>
          </a:prstGeom>
          <a:solidFill>
            <a:srgbClr val="66FF66"/>
          </a:solidFill>
          <a:ln w="9525">
            <a:solidFill>
              <a:srgbClr val="000000"/>
            </a:solidFill>
            <a:miter lim="800000"/>
            <a:headEnd/>
            <a:tailEnd/>
          </a:ln>
        </p:spPr>
        <p:txBody>
          <a:bodyPr/>
          <a:lstStyle/>
          <a:p>
            <a:pPr algn="ctr"/>
            <a:r>
              <a:rPr lang="en-US" sz="2000" b="0" dirty="0"/>
              <a:t>Detailed Design </a:t>
            </a:r>
            <a:r>
              <a:rPr lang="en-US" sz="2000" b="0" dirty="0" smtClean="0"/>
              <a:t>– ADVT </a:t>
            </a:r>
            <a:r>
              <a:rPr lang="en-US" sz="1400" b="0" dirty="0" smtClean="0"/>
              <a:t>WP16</a:t>
            </a:r>
            <a:endParaRPr lang="en-US" sz="2000" b="0" dirty="0"/>
          </a:p>
        </p:txBody>
      </p:sp>
      <p:sp>
        <p:nvSpPr>
          <p:cNvPr id="27667" name="Rectangle 30"/>
          <p:cNvSpPr>
            <a:spLocks noChangeArrowheads="1"/>
          </p:cNvSpPr>
          <p:nvPr/>
        </p:nvSpPr>
        <p:spPr bwMode="auto">
          <a:xfrm>
            <a:off x="5605463" y="1835741"/>
            <a:ext cx="3263900"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buFontTx/>
              <a:buAutoNum type="arabicPeriod"/>
              <a:tabLst>
                <a:tab pos="342900" algn="l"/>
              </a:tabLst>
            </a:pPr>
            <a:r>
              <a:rPr lang="en-US" sz="900" b="0" dirty="0">
                <a:cs typeface="Times New Roman" pitchFamily="18" charset="0"/>
              </a:rPr>
              <a:t>Design trade study – if needed, project memo</a:t>
            </a:r>
            <a:r>
              <a:rPr lang="en-US" sz="900" b="0" i="1" dirty="0">
                <a:cs typeface="Times New Roman" pitchFamily="18" charset="0"/>
              </a:rPr>
              <a:t> </a:t>
            </a:r>
            <a:endParaRPr lang="en-US" sz="900" b="0" dirty="0"/>
          </a:p>
          <a:p>
            <a:pPr eaLnBrk="0" hangingPunct="0">
              <a:buFontTx/>
              <a:buAutoNum type="arabicPeriod"/>
              <a:tabLst>
                <a:tab pos="342900" algn="l"/>
              </a:tabLst>
            </a:pPr>
            <a:r>
              <a:rPr lang="en-US" sz="900" b="0" dirty="0">
                <a:cs typeface="Times New Roman" pitchFamily="18" charset="0"/>
              </a:rPr>
              <a:t>Estimate - Area, power  if needed, project memo</a:t>
            </a:r>
            <a:endParaRPr lang="en-US" sz="900" b="0" dirty="0"/>
          </a:p>
          <a:p>
            <a:pPr eaLnBrk="0" hangingPunct="0">
              <a:buFontTx/>
              <a:buAutoNum type="arabicPeriod"/>
              <a:tabLst>
                <a:tab pos="342900" algn="l"/>
              </a:tabLst>
            </a:pPr>
            <a:r>
              <a:rPr lang="en-US" sz="900" b="0" dirty="0">
                <a:cs typeface="Times New Roman" pitchFamily="18" charset="0"/>
              </a:rPr>
              <a:t>Block diagram (Card), MRE document (EO release)</a:t>
            </a:r>
            <a:endParaRPr lang="en-US" sz="900" b="0" dirty="0"/>
          </a:p>
          <a:p>
            <a:pPr eaLnBrk="0" hangingPunct="0">
              <a:buFontTx/>
              <a:buAutoNum type="arabicPeriod"/>
              <a:tabLst>
                <a:tab pos="342900" algn="l"/>
              </a:tabLst>
            </a:pPr>
            <a:r>
              <a:rPr lang="en-US" sz="900" b="0" dirty="0">
                <a:cs typeface="Times New Roman" pitchFamily="18" charset="0"/>
              </a:rPr>
              <a:t>Requirement CCA card HRD – if needed </a:t>
            </a:r>
          </a:p>
          <a:p>
            <a:pPr lvl="1" eaLnBrk="0" hangingPunct="0">
              <a:tabLst>
                <a:tab pos="342900" algn="l"/>
              </a:tabLst>
            </a:pPr>
            <a:r>
              <a:rPr lang="en-US" sz="900" b="0" dirty="0">
                <a:cs typeface="Times New Roman" pitchFamily="18" charset="0"/>
              </a:rPr>
              <a:t>(EO release) REV Doors – clear case </a:t>
            </a:r>
            <a:endParaRPr lang="en-US" sz="900" b="0" dirty="0"/>
          </a:p>
          <a:p>
            <a:pPr eaLnBrk="0" hangingPunct="0">
              <a:buFontTx/>
              <a:buAutoNum type="arabicPeriod"/>
              <a:tabLst>
                <a:tab pos="342900" algn="l"/>
              </a:tabLst>
            </a:pPr>
            <a:r>
              <a:rPr lang="en-US" sz="900" b="0" dirty="0">
                <a:cs typeface="Times New Roman" pitchFamily="18" charset="0"/>
              </a:rPr>
              <a:t>Schematic Peer Review – </a:t>
            </a:r>
          </a:p>
          <a:p>
            <a:pPr lvl="1" eaLnBrk="0" hangingPunct="0">
              <a:tabLst>
                <a:tab pos="342900" algn="l"/>
              </a:tabLst>
            </a:pPr>
            <a:r>
              <a:rPr lang="en-US" sz="900" b="0" dirty="0">
                <a:cs typeface="Times New Roman" pitchFamily="18" charset="0"/>
              </a:rPr>
              <a:t>project memo – results of review with SME </a:t>
            </a:r>
            <a:endParaRPr lang="en-US" sz="900" b="0" dirty="0"/>
          </a:p>
          <a:p>
            <a:pPr eaLnBrk="0" hangingPunct="0">
              <a:buFontTx/>
              <a:buAutoNum type="arabicPeriod"/>
              <a:tabLst>
                <a:tab pos="342900" algn="l"/>
              </a:tabLst>
            </a:pPr>
            <a:r>
              <a:rPr lang="en-US" sz="900" b="0" dirty="0">
                <a:cs typeface="Times New Roman" pitchFamily="18" charset="0"/>
              </a:rPr>
              <a:t>Schematic checklist </a:t>
            </a:r>
          </a:p>
          <a:p>
            <a:pPr lvl="1" eaLnBrk="0" hangingPunct="0">
              <a:tabLst>
                <a:tab pos="342900" algn="l"/>
              </a:tabLst>
            </a:pPr>
            <a:r>
              <a:rPr lang="en-US" sz="900" b="0" dirty="0">
                <a:cs typeface="Times New Roman" pitchFamily="18" charset="0"/>
              </a:rPr>
              <a:t>error report completed and resolved – team center</a:t>
            </a:r>
            <a:endParaRPr lang="en-US" sz="900" b="0" dirty="0"/>
          </a:p>
          <a:p>
            <a:pPr eaLnBrk="0" hangingPunct="0">
              <a:buFontTx/>
              <a:buAutoNum type="arabicPeriod"/>
              <a:tabLst>
                <a:tab pos="342900" algn="l"/>
              </a:tabLst>
            </a:pPr>
            <a:r>
              <a:rPr lang="en-US" sz="900" b="0" dirty="0">
                <a:cs typeface="Times New Roman" pitchFamily="18" charset="0"/>
              </a:rPr>
              <a:t>Schematic </a:t>
            </a:r>
          </a:p>
          <a:p>
            <a:pPr lvl="1" eaLnBrk="0" hangingPunct="0">
              <a:tabLst>
                <a:tab pos="342900" algn="l"/>
              </a:tabLst>
            </a:pPr>
            <a:r>
              <a:rPr lang="en-US" sz="900" b="0" dirty="0">
                <a:cs typeface="Times New Roman" pitchFamily="18" charset="0"/>
              </a:rPr>
              <a:t>(E release until built – EO release prior to </a:t>
            </a:r>
            <a:r>
              <a:rPr lang="en-US" sz="900" b="0" dirty="0" err="1">
                <a:cs typeface="Times New Roman" pitchFamily="18" charset="0"/>
              </a:rPr>
              <a:t>qual</a:t>
            </a:r>
            <a:r>
              <a:rPr lang="en-US" sz="900" b="0" dirty="0">
                <a:cs typeface="Times New Roman" pitchFamily="18" charset="0"/>
              </a:rPr>
              <a:t>) </a:t>
            </a:r>
          </a:p>
          <a:p>
            <a:pPr lvl="1" eaLnBrk="0" hangingPunct="0">
              <a:tabLst>
                <a:tab pos="342900" algn="l"/>
              </a:tabLst>
            </a:pPr>
            <a:r>
              <a:rPr lang="en-US" sz="900" b="0" dirty="0">
                <a:cs typeface="Times New Roman" pitchFamily="18" charset="0"/>
              </a:rPr>
              <a:t>data base in team center</a:t>
            </a:r>
            <a:endParaRPr lang="en-US" sz="900" b="0" dirty="0"/>
          </a:p>
          <a:p>
            <a:pPr eaLnBrk="0" hangingPunct="0">
              <a:buFontTx/>
              <a:buAutoNum type="arabicPeriod"/>
              <a:tabLst>
                <a:tab pos="342900" algn="l"/>
              </a:tabLst>
            </a:pPr>
            <a:r>
              <a:rPr lang="en-US" sz="900" b="0" dirty="0">
                <a:cs typeface="Times New Roman" pitchFamily="18" charset="0"/>
              </a:rPr>
              <a:t>Board layout guidelines for each CCA </a:t>
            </a:r>
          </a:p>
          <a:p>
            <a:pPr lvl="1" eaLnBrk="0" hangingPunct="0">
              <a:tabLst>
                <a:tab pos="342900" algn="l"/>
              </a:tabLst>
            </a:pPr>
            <a:r>
              <a:rPr lang="en-US" sz="900" b="0" dirty="0">
                <a:cs typeface="Times New Roman" pitchFamily="18" charset="0"/>
              </a:rPr>
              <a:t>(EDP) – team center</a:t>
            </a:r>
            <a:endParaRPr lang="en-US" sz="900" b="0" dirty="0"/>
          </a:p>
          <a:p>
            <a:pPr eaLnBrk="0" hangingPunct="0">
              <a:buFontTx/>
              <a:buAutoNum type="arabicPeriod"/>
              <a:tabLst>
                <a:tab pos="342900" algn="l"/>
              </a:tabLst>
            </a:pPr>
            <a:r>
              <a:rPr lang="en-US" sz="900" b="0" dirty="0">
                <a:cs typeface="Times New Roman" pitchFamily="18" charset="0"/>
              </a:rPr>
              <a:t>Board layout Peer Review, part placement and trace 	routing checklist – project file   </a:t>
            </a:r>
            <a:endParaRPr lang="en-US" sz="900" b="0" dirty="0"/>
          </a:p>
          <a:p>
            <a:pPr eaLnBrk="0" hangingPunct="0">
              <a:buFontTx/>
              <a:buAutoNum type="arabicPeriod"/>
              <a:tabLst>
                <a:tab pos="342900" algn="l"/>
              </a:tabLst>
            </a:pPr>
            <a:r>
              <a:rPr lang="en-US" sz="900" b="0" dirty="0">
                <a:cs typeface="Times New Roman" pitchFamily="18" charset="0"/>
              </a:rPr>
              <a:t>CCA assembly drawing </a:t>
            </a:r>
          </a:p>
          <a:p>
            <a:pPr lvl="1" eaLnBrk="0" hangingPunct="0">
              <a:tabLst>
                <a:tab pos="342900" algn="l"/>
              </a:tabLst>
            </a:pPr>
            <a:r>
              <a:rPr lang="en-US" sz="900" b="0" dirty="0">
                <a:cs typeface="Times New Roman" pitchFamily="18" charset="0"/>
              </a:rPr>
              <a:t>(E release until built – EO release prior to </a:t>
            </a:r>
            <a:r>
              <a:rPr lang="en-US" sz="900" b="0" dirty="0" err="1">
                <a:cs typeface="Times New Roman" pitchFamily="18" charset="0"/>
              </a:rPr>
              <a:t>qual</a:t>
            </a:r>
            <a:r>
              <a:rPr lang="en-US" sz="900" b="0" dirty="0">
                <a:cs typeface="Times New Roman" pitchFamily="18" charset="0"/>
              </a:rPr>
              <a:t>)  </a:t>
            </a:r>
            <a:endParaRPr lang="en-US" sz="900" b="0" dirty="0"/>
          </a:p>
          <a:p>
            <a:pPr eaLnBrk="0" hangingPunct="0">
              <a:buFontTx/>
              <a:buAutoNum type="arabicPeriod"/>
              <a:tabLst>
                <a:tab pos="342900" algn="l"/>
              </a:tabLst>
            </a:pPr>
            <a:r>
              <a:rPr lang="en-US" sz="900" b="0" dirty="0">
                <a:cs typeface="Times New Roman" pitchFamily="18" charset="0"/>
              </a:rPr>
              <a:t>BOM – </a:t>
            </a:r>
          </a:p>
          <a:p>
            <a:pPr lvl="1" eaLnBrk="0" hangingPunct="0">
              <a:tabLst>
                <a:tab pos="342900" algn="l"/>
              </a:tabLst>
            </a:pPr>
            <a:r>
              <a:rPr lang="en-US" sz="900" b="0" dirty="0">
                <a:cs typeface="Times New Roman" pitchFamily="18" charset="0"/>
              </a:rPr>
              <a:t> (E release until built – EO release prior to </a:t>
            </a:r>
            <a:r>
              <a:rPr lang="en-US" sz="900" b="0" dirty="0" err="1">
                <a:cs typeface="Times New Roman" pitchFamily="18" charset="0"/>
              </a:rPr>
              <a:t>qual</a:t>
            </a:r>
            <a:r>
              <a:rPr lang="en-US" sz="900" b="0" dirty="0">
                <a:cs typeface="Times New Roman" pitchFamily="18" charset="0"/>
              </a:rPr>
              <a:t>)  </a:t>
            </a:r>
            <a:endParaRPr lang="en-US" sz="900" b="0" dirty="0"/>
          </a:p>
          <a:p>
            <a:pPr eaLnBrk="0" hangingPunct="0">
              <a:buFontTx/>
              <a:buAutoNum type="arabicPeriod"/>
              <a:tabLst>
                <a:tab pos="342900" algn="l"/>
              </a:tabLst>
            </a:pPr>
            <a:r>
              <a:rPr lang="en-US" sz="900" b="0" dirty="0">
                <a:cs typeface="Times New Roman" pitchFamily="18" charset="0"/>
              </a:rPr>
              <a:t>Analysis (initial / final after </a:t>
            </a:r>
            <a:r>
              <a:rPr lang="en-US" sz="900" b="0" dirty="0" err="1">
                <a:cs typeface="Times New Roman" pitchFamily="18" charset="0"/>
              </a:rPr>
              <a:t>qual</a:t>
            </a:r>
            <a:r>
              <a:rPr lang="en-US" sz="900" b="0" dirty="0">
                <a:cs typeface="Times New Roman" pitchFamily="18" charset="0"/>
              </a:rPr>
              <a:t>) – Sensitivity and 	</a:t>
            </a:r>
            <a:r>
              <a:rPr lang="en-US" sz="900" b="0" dirty="0" err="1">
                <a:cs typeface="Times New Roman" pitchFamily="18" charset="0"/>
              </a:rPr>
              <a:t>Derating</a:t>
            </a:r>
            <a:r>
              <a:rPr lang="en-US" sz="900" b="0" dirty="0">
                <a:cs typeface="Times New Roman" pitchFamily="18" charset="0"/>
              </a:rPr>
              <a:t>, project memo</a:t>
            </a:r>
            <a:endParaRPr lang="en-US" sz="900" b="0" dirty="0"/>
          </a:p>
          <a:p>
            <a:pPr eaLnBrk="0" hangingPunct="0">
              <a:buFontTx/>
              <a:buAutoNum type="arabicPeriod"/>
              <a:tabLst>
                <a:tab pos="342900" algn="l"/>
              </a:tabLst>
            </a:pPr>
            <a:r>
              <a:rPr lang="en-US" sz="900" b="0" dirty="0">
                <a:cs typeface="Times New Roman" pitchFamily="18" charset="0"/>
              </a:rPr>
              <a:t>Test Procedure (E release)</a:t>
            </a:r>
            <a:endParaRPr lang="en-US" sz="900" b="0" dirty="0"/>
          </a:p>
          <a:p>
            <a:pPr eaLnBrk="0" hangingPunct="0">
              <a:buFontTx/>
              <a:buAutoNum type="arabicPeriod"/>
              <a:tabLst>
                <a:tab pos="342900" algn="l"/>
              </a:tabLst>
            </a:pPr>
            <a:r>
              <a:rPr lang="en-US" sz="900" b="0" dirty="0">
                <a:cs typeface="Times New Roman" pitchFamily="18" charset="0"/>
              </a:rPr>
              <a:t>CDR review package – as </a:t>
            </a:r>
            <a:r>
              <a:rPr lang="en-US" sz="900" b="0" dirty="0" smtClean="0">
                <a:cs typeface="Times New Roman" pitchFamily="18" charset="0"/>
              </a:rPr>
              <a:t>required</a:t>
            </a:r>
          </a:p>
          <a:p>
            <a:pPr eaLnBrk="0" hangingPunct="0">
              <a:buFontTx/>
              <a:buAutoNum type="arabicPeriod"/>
              <a:tabLst>
                <a:tab pos="342900" algn="l"/>
              </a:tabLst>
            </a:pPr>
            <a:r>
              <a:rPr lang="en-US" sz="900" b="0" dirty="0" smtClean="0">
                <a:cs typeface="Times New Roman" pitchFamily="18" charset="0"/>
              </a:rPr>
              <a:t> ADVT CDR checklist</a:t>
            </a:r>
            <a:endParaRPr lang="en-US" sz="900" b="0" dirty="0"/>
          </a:p>
        </p:txBody>
      </p:sp>
      <p:grpSp>
        <p:nvGrpSpPr>
          <p:cNvPr id="27668" name="Group 27"/>
          <p:cNvGrpSpPr>
            <a:grpSpLocks/>
          </p:cNvGrpSpPr>
          <p:nvPr/>
        </p:nvGrpSpPr>
        <p:grpSpPr bwMode="auto">
          <a:xfrm>
            <a:off x="5651500" y="1876425"/>
            <a:ext cx="3492500" cy="3484563"/>
            <a:chOff x="3693" y="1245"/>
            <a:chExt cx="1923" cy="2270"/>
          </a:xfrm>
        </p:grpSpPr>
        <p:grpSp>
          <p:nvGrpSpPr>
            <p:cNvPr id="27673" name="Group 28"/>
            <p:cNvGrpSpPr>
              <a:grpSpLocks/>
            </p:cNvGrpSpPr>
            <p:nvPr/>
          </p:nvGrpSpPr>
          <p:grpSpPr bwMode="auto">
            <a:xfrm>
              <a:off x="3699" y="1248"/>
              <a:ext cx="1917" cy="2256"/>
              <a:chOff x="3648" y="1440"/>
              <a:chExt cx="1872" cy="1536"/>
            </a:xfrm>
          </p:grpSpPr>
          <p:sp>
            <p:nvSpPr>
              <p:cNvPr id="27675" name="Line 14"/>
              <p:cNvSpPr>
                <a:spLocks noChangeShapeType="1"/>
              </p:cNvSpPr>
              <p:nvPr/>
            </p:nvSpPr>
            <p:spPr bwMode="auto">
              <a:xfrm>
                <a:off x="3648" y="1440"/>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6" name="Line 15"/>
              <p:cNvSpPr>
                <a:spLocks noChangeShapeType="1"/>
              </p:cNvSpPr>
              <p:nvPr/>
            </p:nvSpPr>
            <p:spPr bwMode="auto">
              <a:xfrm>
                <a:off x="3648" y="2976"/>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7" name="Line 19"/>
              <p:cNvSpPr>
                <a:spLocks noChangeShapeType="1"/>
              </p:cNvSpPr>
              <p:nvPr/>
            </p:nvSpPr>
            <p:spPr bwMode="auto">
              <a:xfrm>
                <a:off x="5040" y="1440"/>
                <a:ext cx="48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8" name="Line 20"/>
              <p:cNvSpPr>
                <a:spLocks noChangeShapeType="1"/>
              </p:cNvSpPr>
              <p:nvPr/>
            </p:nvSpPr>
            <p:spPr bwMode="auto">
              <a:xfrm flipH="1">
                <a:off x="5088" y="2160"/>
                <a:ext cx="432"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7674" name="Line 26"/>
            <p:cNvSpPr>
              <a:spLocks noChangeShapeType="1"/>
            </p:cNvSpPr>
            <p:nvPr/>
          </p:nvSpPr>
          <p:spPr bwMode="auto">
            <a:xfrm>
              <a:off x="3693" y="1245"/>
              <a:ext cx="9" cy="22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7669" name="Action Button: Back or Previous 26">
            <a:hlinkClick r:id="rId4" action="ppaction://hlinksldjump" highlightClick="1"/>
          </p:cNvPr>
          <p:cNvSpPr>
            <a:spLocks noChangeArrowheads="1"/>
          </p:cNvSpPr>
          <p:nvPr/>
        </p:nvSpPr>
        <p:spPr bwMode="auto">
          <a:xfrm>
            <a:off x="830263" y="5889625"/>
            <a:ext cx="574675" cy="520700"/>
          </a:xfrm>
          <a:prstGeom prst="actionButtonBackPrevious">
            <a:avLst/>
          </a:prstGeom>
          <a:solidFill>
            <a:srgbClr val="66FF66"/>
          </a:solidFill>
          <a:ln w="9525" algn="ctr">
            <a:solidFill>
              <a:schemeClr val="tx1"/>
            </a:solidFill>
            <a:round/>
            <a:headEnd/>
            <a:tailEnd/>
          </a:ln>
        </p:spPr>
        <p:txBody>
          <a:bodyPr/>
          <a:lstStyle/>
          <a:p>
            <a:endParaRPr lang="en-US"/>
          </a:p>
        </p:txBody>
      </p:sp>
      <p:sp>
        <p:nvSpPr>
          <p:cNvPr id="27670" name="TextBox 27"/>
          <p:cNvSpPr txBox="1">
            <a:spLocks noChangeArrowheads="1"/>
          </p:cNvSpPr>
          <p:nvPr/>
        </p:nvSpPr>
        <p:spPr bwMode="auto">
          <a:xfrm>
            <a:off x="452438" y="538162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7671" name="Action Button: Forward or Next 28">
            <a:hlinkClick r:id="rId5" action="ppaction://hlinksldjump" highlightClick="1"/>
          </p:cNvPr>
          <p:cNvSpPr>
            <a:spLocks noChangeArrowheads="1"/>
          </p:cNvSpPr>
          <p:nvPr/>
        </p:nvSpPr>
        <p:spPr bwMode="auto">
          <a:xfrm>
            <a:off x="7620000" y="5861050"/>
            <a:ext cx="509588" cy="566738"/>
          </a:xfrm>
          <a:prstGeom prst="actionButtonForwardNext">
            <a:avLst/>
          </a:prstGeom>
          <a:solidFill>
            <a:srgbClr val="66FF66"/>
          </a:solidFill>
          <a:ln w="9525" algn="ctr">
            <a:solidFill>
              <a:schemeClr val="tx1"/>
            </a:solidFill>
            <a:round/>
            <a:headEnd/>
            <a:tailEnd/>
          </a:ln>
        </p:spPr>
        <p:txBody>
          <a:bodyPr/>
          <a:lstStyle/>
          <a:p>
            <a:endParaRPr lang="en-US"/>
          </a:p>
        </p:txBody>
      </p:sp>
      <p:sp>
        <p:nvSpPr>
          <p:cNvPr id="27672" name="TextBox 29"/>
          <p:cNvSpPr txBox="1">
            <a:spLocks noChangeArrowheads="1"/>
          </p:cNvSpPr>
          <p:nvPr/>
        </p:nvSpPr>
        <p:spPr bwMode="auto">
          <a:xfrm>
            <a:off x="7218363" y="536575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5" name="TextBox 34"/>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6248400" y="1447800"/>
            <a:ext cx="1447800" cy="3810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8675" name="Rectangle 3"/>
          <p:cNvSpPr>
            <a:spLocks noChangeArrowheads="1"/>
          </p:cNvSpPr>
          <p:nvPr/>
        </p:nvSpPr>
        <p:spPr bwMode="auto">
          <a:xfrm>
            <a:off x="3733800" y="1447800"/>
            <a:ext cx="838200" cy="3810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8676" name="Rectangle 4"/>
          <p:cNvSpPr>
            <a:spLocks noChangeArrowheads="1"/>
          </p:cNvSpPr>
          <p:nvPr/>
        </p:nvSpPr>
        <p:spPr bwMode="auto">
          <a:xfrm>
            <a:off x="762000" y="1524000"/>
            <a:ext cx="1066800" cy="3810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8677" name="Line 6"/>
          <p:cNvSpPr>
            <a:spLocks noChangeShapeType="1"/>
          </p:cNvSpPr>
          <p:nvPr/>
        </p:nvSpPr>
        <p:spPr bwMode="auto">
          <a:xfrm>
            <a:off x="457200" y="23622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8" name="Line 8"/>
          <p:cNvSpPr>
            <a:spLocks noChangeShapeType="1"/>
          </p:cNvSpPr>
          <p:nvPr/>
        </p:nvSpPr>
        <p:spPr bwMode="auto">
          <a:xfrm>
            <a:off x="2133600" y="2362200"/>
            <a:ext cx="4572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9" name="Line 9"/>
          <p:cNvSpPr>
            <a:spLocks noChangeShapeType="1"/>
          </p:cNvSpPr>
          <p:nvPr/>
        </p:nvSpPr>
        <p:spPr bwMode="auto">
          <a:xfrm flipV="1">
            <a:off x="2057400" y="3429000"/>
            <a:ext cx="533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0" name="Text Box 10"/>
          <p:cNvSpPr txBox="1">
            <a:spLocks noChangeArrowheads="1"/>
          </p:cNvSpPr>
          <p:nvPr/>
        </p:nvSpPr>
        <p:spPr bwMode="auto">
          <a:xfrm>
            <a:off x="457200" y="2514600"/>
            <a:ext cx="2286000" cy="1754188"/>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Requirements</a:t>
            </a:r>
          </a:p>
          <a:p>
            <a:pPr eaLnBrk="1" hangingPunct="1"/>
            <a:r>
              <a:rPr lang="en-US" sz="900" b="0"/>
              <a:t>Box Requirement - HRD</a:t>
            </a:r>
          </a:p>
          <a:p>
            <a:pPr eaLnBrk="1" hangingPunct="1"/>
            <a:r>
              <a:rPr lang="en-US" sz="900" b="0"/>
              <a:t>CCA Requirement – HRD</a:t>
            </a:r>
          </a:p>
          <a:p>
            <a:pPr eaLnBrk="1" hangingPunct="1"/>
            <a:r>
              <a:rPr lang="en-US" sz="900" u="sng"/>
              <a:t>Design Documentation</a:t>
            </a:r>
          </a:p>
          <a:p>
            <a:pPr eaLnBrk="1" hangingPunct="1"/>
            <a:r>
              <a:rPr lang="en-US" sz="900" b="0"/>
              <a:t>Preliminary design data &amp; doc’s</a:t>
            </a:r>
          </a:p>
          <a:p>
            <a:pPr eaLnBrk="1" hangingPunct="1"/>
            <a:r>
              <a:rPr lang="en-US" sz="900" b="0"/>
              <a:t>Risk mitigation test results</a:t>
            </a:r>
          </a:p>
          <a:p>
            <a:pPr eaLnBrk="1" hangingPunct="1"/>
            <a:r>
              <a:rPr lang="en-US" sz="900" u="sng"/>
              <a:t>Plans</a:t>
            </a:r>
          </a:p>
          <a:p>
            <a:pPr eaLnBrk="1" hangingPunct="1"/>
            <a:r>
              <a:rPr lang="en-US" sz="900" b="0"/>
              <a:t>DTC targets and DFMAT plans</a:t>
            </a:r>
          </a:p>
          <a:p>
            <a:pPr eaLnBrk="1" hangingPunct="1"/>
            <a:r>
              <a:rPr lang="en-US" sz="900" b="0"/>
              <a:t>Guidelines &amp; Checklists</a:t>
            </a:r>
          </a:p>
          <a:p>
            <a:pPr eaLnBrk="1" hangingPunct="1"/>
            <a:r>
              <a:rPr lang="en-US" sz="900" b="0"/>
              <a:t>High Voltage Control Plan</a:t>
            </a:r>
          </a:p>
          <a:p>
            <a:pPr eaLnBrk="1" hangingPunct="1"/>
            <a:r>
              <a:rPr lang="en-US" sz="900" b="0"/>
              <a:t>Program IMS &amp; ETCs</a:t>
            </a:r>
          </a:p>
          <a:p>
            <a:pPr eaLnBrk="1" hangingPunct="1"/>
            <a:endParaRPr lang="en-US" sz="900"/>
          </a:p>
        </p:txBody>
      </p:sp>
      <p:sp>
        <p:nvSpPr>
          <p:cNvPr id="28681" name="Line 11"/>
          <p:cNvSpPr>
            <a:spLocks noChangeShapeType="1"/>
          </p:cNvSpPr>
          <p:nvPr/>
        </p:nvSpPr>
        <p:spPr bwMode="auto">
          <a:xfrm flipH="1">
            <a:off x="457200" y="2362200"/>
            <a:ext cx="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2" name="Text Box 18"/>
          <p:cNvSpPr txBox="1">
            <a:spLocks noChangeArrowheads="1"/>
          </p:cNvSpPr>
          <p:nvPr/>
        </p:nvSpPr>
        <p:spPr bwMode="auto">
          <a:xfrm>
            <a:off x="914400" y="1524000"/>
            <a:ext cx="87788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solidFill>
                  <a:schemeClr val="bg1"/>
                </a:solidFill>
              </a:rPr>
              <a:t>Inputs</a:t>
            </a:r>
          </a:p>
        </p:txBody>
      </p:sp>
      <p:sp>
        <p:nvSpPr>
          <p:cNvPr id="28683" name="Text Box 19"/>
          <p:cNvSpPr txBox="1">
            <a:spLocks noChangeArrowheads="1"/>
          </p:cNvSpPr>
          <p:nvPr/>
        </p:nvSpPr>
        <p:spPr bwMode="auto">
          <a:xfrm>
            <a:off x="3733800" y="1447800"/>
            <a:ext cx="822325" cy="3698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solidFill>
                  <a:schemeClr val="bg1"/>
                </a:solidFill>
              </a:rPr>
              <a:t>Tasks</a:t>
            </a:r>
          </a:p>
        </p:txBody>
      </p:sp>
      <p:sp>
        <p:nvSpPr>
          <p:cNvPr id="28684" name="Text Box 20"/>
          <p:cNvSpPr txBox="1">
            <a:spLocks noChangeArrowheads="1"/>
          </p:cNvSpPr>
          <p:nvPr/>
        </p:nvSpPr>
        <p:spPr bwMode="auto">
          <a:xfrm>
            <a:off x="6248400" y="1447800"/>
            <a:ext cx="1544638" cy="3698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solidFill>
                  <a:schemeClr val="bg1"/>
                </a:solidFill>
              </a:rPr>
              <a:t>Deliverables</a:t>
            </a:r>
          </a:p>
        </p:txBody>
      </p:sp>
      <p:sp>
        <p:nvSpPr>
          <p:cNvPr id="28685" name="Rectangle 22"/>
          <p:cNvSpPr>
            <a:spLocks noChangeArrowheads="1"/>
          </p:cNvSpPr>
          <p:nvPr/>
        </p:nvSpPr>
        <p:spPr bwMode="auto">
          <a:xfrm>
            <a:off x="2057400" y="381000"/>
            <a:ext cx="55626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8686" name="Rectangle 23"/>
          <p:cNvSpPr>
            <a:spLocks noGrp="1" noChangeArrowheads="1"/>
          </p:cNvSpPr>
          <p:nvPr>
            <p:ph type="title"/>
          </p:nvPr>
        </p:nvSpPr>
        <p:spPr>
          <a:xfrm>
            <a:off x="1905000" y="304800"/>
            <a:ext cx="5562600" cy="457200"/>
          </a:xfrm>
        </p:spPr>
        <p:txBody>
          <a:bodyPr/>
          <a:lstStyle/>
          <a:p>
            <a:pPr eaLnBrk="1" hangingPunct="1"/>
            <a:r>
              <a:rPr lang="en-US" sz="2000" smtClean="0"/>
              <a:t>Preliminary design – Digital Work package</a:t>
            </a:r>
          </a:p>
        </p:txBody>
      </p:sp>
      <p:sp>
        <p:nvSpPr>
          <p:cNvPr id="28687" name="Rectangle 24"/>
          <p:cNvSpPr>
            <a:spLocks noChangeArrowheads="1"/>
          </p:cNvSpPr>
          <p:nvPr/>
        </p:nvSpPr>
        <p:spPr bwMode="auto">
          <a:xfrm>
            <a:off x="1981200" y="304800"/>
            <a:ext cx="5562600" cy="457200"/>
          </a:xfrm>
          <a:prstGeom prst="rect">
            <a:avLst/>
          </a:prstGeom>
          <a:solidFill>
            <a:schemeClr val="accent2"/>
          </a:solidFill>
          <a:ln w="9525">
            <a:solidFill>
              <a:srgbClr val="000000"/>
            </a:solidFill>
            <a:miter lim="800000"/>
            <a:headEnd/>
            <a:tailEnd/>
          </a:ln>
        </p:spPr>
        <p:txBody>
          <a:bodyPr/>
          <a:lstStyle/>
          <a:p>
            <a:pPr algn="ctr"/>
            <a:r>
              <a:rPr lang="en-US" sz="2000" dirty="0">
                <a:solidFill>
                  <a:schemeClr val="bg1"/>
                </a:solidFill>
              </a:rPr>
              <a:t>Detailed Design </a:t>
            </a:r>
            <a:r>
              <a:rPr lang="en-US" sz="2000" dirty="0" smtClean="0">
                <a:solidFill>
                  <a:schemeClr val="bg1"/>
                </a:solidFill>
              </a:rPr>
              <a:t>– PDVT </a:t>
            </a:r>
            <a:r>
              <a:rPr lang="en-US" sz="1400" dirty="0" smtClean="0">
                <a:solidFill>
                  <a:schemeClr val="bg1"/>
                </a:solidFill>
              </a:rPr>
              <a:t>WP17</a:t>
            </a:r>
            <a:endParaRPr lang="en-US" sz="2000" dirty="0">
              <a:solidFill>
                <a:schemeClr val="bg1"/>
              </a:solidFill>
            </a:endParaRPr>
          </a:p>
        </p:txBody>
      </p:sp>
      <p:sp>
        <p:nvSpPr>
          <p:cNvPr id="28688" name="Rectangle 46"/>
          <p:cNvSpPr>
            <a:spLocks noChangeArrowheads="1"/>
          </p:cNvSpPr>
          <p:nvPr/>
        </p:nvSpPr>
        <p:spPr bwMode="auto">
          <a:xfrm>
            <a:off x="2590800" y="1981200"/>
            <a:ext cx="3071813" cy="3290888"/>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endParaRPr lang="en-US" sz="900" b="0"/>
          </a:p>
        </p:txBody>
      </p:sp>
      <p:grpSp>
        <p:nvGrpSpPr>
          <p:cNvPr id="28689" name="Group 48"/>
          <p:cNvGrpSpPr>
            <a:grpSpLocks/>
          </p:cNvGrpSpPr>
          <p:nvPr/>
        </p:nvGrpSpPr>
        <p:grpSpPr bwMode="auto">
          <a:xfrm>
            <a:off x="5672138" y="1979613"/>
            <a:ext cx="3471862" cy="3292475"/>
            <a:chOff x="3648" y="1440"/>
            <a:chExt cx="1872" cy="1536"/>
          </a:xfrm>
        </p:grpSpPr>
        <p:sp>
          <p:nvSpPr>
            <p:cNvPr id="28698" name="Line 49"/>
            <p:cNvSpPr>
              <a:spLocks noChangeShapeType="1"/>
            </p:cNvSpPr>
            <p:nvPr/>
          </p:nvSpPr>
          <p:spPr bwMode="auto">
            <a:xfrm>
              <a:off x="3648" y="1440"/>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9" name="Line 50"/>
            <p:cNvSpPr>
              <a:spLocks noChangeShapeType="1"/>
            </p:cNvSpPr>
            <p:nvPr/>
          </p:nvSpPr>
          <p:spPr bwMode="auto">
            <a:xfrm>
              <a:off x="3648" y="2976"/>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00" name="Line 51"/>
            <p:cNvSpPr>
              <a:spLocks noChangeShapeType="1"/>
            </p:cNvSpPr>
            <p:nvPr/>
          </p:nvSpPr>
          <p:spPr bwMode="auto">
            <a:xfrm>
              <a:off x="5040" y="1440"/>
              <a:ext cx="48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01" name="Line 52"/>
            <p:cNvSpPr>
              <a:spLocks noChangeShapeType="1"/>
            </p:cNvSpPr>
            <p:nvPr/>
          </p:nvSpPr>
          <p:spPr bwMode="auto">
            <a:xfrm flipH="1">
              <a:off x="5088" y="2160"/>
              <a:ext cx="432"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8690" name="Text Box 53"/>
          <p:cNvSpPr txBox="1">
            <a:spLocks noChangeArrowheads="1"/>
          </p:cNvSpPr>
          <p:nvPr/>
        </p:nvSpPr>
        <p:spPr bwMode="auto">
          <a:xfrm>
            <a:off x="2598738" y="5427315"/>
            <a:ext cx="2743200"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p>
          <a:p>
            <a:pPr eaLnBrk="1" hangingPunct="1"/>
            <a:r>
              <a:rPr lang="en-US" sz="800" b="0" dirty="0"/>
              <a:t> </a:t>
            </a:r>
            <a:r>
              <a:rPr lang="en-US" sz="1200" b="0" dirty="0"/>
              <a:t>- PDVT </a:t>
            </a:r>
            <a:r>
              <a:rPr lang="en-US" sz="1200" b="0" dirty="0" smtClean="0"/>
              <a:t>(1880</a:t>
            </a:r>
            <a:r>
              <a:rPr lang="en-US" sz="1200" b="0" dirty="0">
                <a:solidFill>
                  <a:schemeClr val="accent2"/>
                </a:solidFill>
              </a:rPr>
              <a:t>)</a:t>
            </a:r>
          </a:p>
          <a:p>
            <a:pPr eaLnBrk="1" hangingPunct="1"/>
            <a:r>
              <a:rPr lang="en-US" sz="1200" b="0" dirty="0"/>
              <a:t>- C</a:t>
            </a:r>
            <a:r>
              <a:rPr lang="en-US" sz="1200" b="0" dirty="0">
                <a:solidFill>
                  <a:srgbClr val="0000FF"/>
                </a:solidFill>
              </a:rPr>
              <a:t>omponents ( 120 )</a:t>
            </a:r>
          </a:p>
          <a:p>
            <a:pPr eaLnBrk="1" hangingPunct="1"/>
            <a:r>
              <a:rPr lang="en-US" sz="1200" b="0" dirty="0" smtClean="0">
                <a:solidFill>
                  <a:srgbClr val="009900"/>
                </a:solidFill>
              </a:rPr>
              <a:t>- PWB design </a:t>
            </a:r>
            <a:r>
              <a:rPr lang="en-US" sz="1200" b="0" dirty="0">
                <a:solidFill>
                  <a:srgbClr val="009900"/>
                </a:solidFill>
              </a:rPr>
              <a:t>( </a:t>
            </a:r>
            <a:r>
              <a:rPr lang="en-US" sz="1200" b="0" dirty="0" smtClean="0">
                <a:solidFill>
                  <a:srgbClr val="009900"/>
                </a:solidFill>
              </a:rPr>
              <a:t>360)</a:t>
            </a:r>
          </a:p>
          <a:p>
            <a:pPr eaLnBrk="1" hangingPunct="1"/>
            <a:r>
              <a:rPr lang="en-US" sz="1200" b="0" dirty="0" smtClean="0">
                <a:solidFill>
                  <a:srgbClr val="009900"/>
                </a:solidFill>
              </a:rPr>
              <a:t>- PACT (60)</a:t>
            </a:r>
            <a:endParaRPr lang="en-US" sz="1200" b="0" dirty="0">
              <a:solidFill>
                <a:srgbClr val="009900"/>
              </a:solidFill>
            </a:endParaRPr>
          </a:p>
          <a:p>
            <a:pPr eaLnBrk="1" hangingPunct="1"/>
            <a:r>
              <a:rPr lang="en-US" sz="1200" b="0" dirty="0">
                <a:solidFill>
                  <a:srgbClr val="FC3520"/>
                </a:solidFill>
              </a:rPr>
              <a:t>- EE Tech ( 120)</a:t>
            </a:r>
          </a:p>
        </p:txBody>
      </p:sp>
      <p:sp>
        <p:nvSpPr>
          <p:cNvPr id="28691" name="Line 69"/>
          <p:cNvSpPr>
            <a:spLocks noChangeShapeType="1"/>
          </p:cNvSpPr>
          <p:nvPr/>
        </p:nvSpPr>
        <p:spPr bwMode="auto">
          <a:xfrm>
            <a:off x="457200" y="44196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2" name="Rectangle 29"/>
          <p:cNvSpPr>
            <a:spLocks noChangeArrowheads="1"/>
          </p:cNvSpPr>
          <p:nvPr/>
        </p:nvSpPr>
        <p:spPr bwMode="auto">
          <a:xfrm>
            <a:off x="5688013" y="1963922"/>
            <a:ext cx="3743325"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buFontTx/>
              <a:buAutoNum type="arabicPeriod"/>
              <a:tabLst>
                <a:tab pos="342900" algn="l"/>
              </a:tabLst>
            </a:pPr>
            <a:r>
              <a:rPr lang="en-US" sz="900" b="0" dirty="0">
                <a:cs typeface="Times New Roman" pitchFamily="18" charset="0"/>
              </a:rPr>
              <a:t>Design trade study – if needed, project memo</a:t>
            </a:r>
            <a:r>
              <a:rPr lang="en-US" sz="900" b="0" i="1" dirty="0">
                <a:cs typeface="Times New Roman" pitchFamily="18" charset="0"/>
              </a:rPr>
              <a:t> </a:t>
            </a:r>
            <a:endParaRPr lang="en-US" sz="900" b="0" dirty="0"/>
          </a:p>
          <a:p>
            <a:pPr eaLnBrk="0" hangingPunct="0">
              <a:buFontTx/>
              <a:buAutoNum type="arabicPeriod"/>
              <a:tabLst>
                <a:tab pos="342900" algn="l"/>
              </a:tabLst>
            </a:pPr>
            <a:r>
              <a:rPr lang="en-US" sz="900" b="0" dirty="0">
                <a:cs typeface="Times New Roman" pitchFamily="18" charset="0"/>
              </a:rPr>
              <a:t>Estimate - Area, power  if needed, project memo</a:t>
            </a:r>
            <a:endParaRPr lang="en-US" sz="900" b="0" dirty="0"/>
          </a:p>
          <a:p>
            <a:pPr eaLnBrk="0" hangingPunct="0">
              <a:buFontTx/>
              <a:buAutoNum type="arabicPeriod"/>
              <a:tabLst>
                <a:tab pos="342900" algn="l"/>
              </a:tabLst>
            </a:pPr>
            <a:r>
              <a:rPr lang="en-US" sz="900" b="0" dirty="0">
                <a:cs typeface="Times New Roman" pitchFamily="18" charset="0"/>
              </a:rPr>
              <a:t>Block diagram (Card), MRE document (EO release)</a:t>
            </a:r>
            <a:endParaRPr lang="en-US" sz="900" b="0" dirty="0"/>
          </a:p>
          <a:p>
            <a:pPr eaLnBrk="0" hangingPunct="0">
              <a:buFontTx/>
              <a:buAutoNum type="arabicPeriod"/>
              <a:tabLst>
                <a:tab pos="342900" algn="l"/>
              </a:tabLst>
            </a:pPr>
            <a:r>
              <a:rPr lang="en-US" sz="900" b="0" dirty="0">
                <a:cs typeface="Times New Roman" pitchFamily="18" charset="0"/>
              </a:rPr>
              <a:t>Requirement CCA card HRD – if needed </a:t>
            </a:r>
          </a:p>
          <a:p>
            <a:pPr lvl="1" eaLnBrk="0" hangingPunct="0">
              <a:tabLst>
                <a:tab pos="342900" algn="l"/>
              </a:tabLst>
            </a:pPr>
            <a:r>
              <a:rPr lang="en-US" sz="900" b="0" dirty="0">
                <a:cs typeface="Times New Roman" pitchFamily="18" charset="0"/>
              </a:rPr>
              <a:t>(EO release) REV Doors – clear case </a:t>
            </a:r>
            <a:endParaRPr lang="en-US" sz="900" b="0" dirty="0"/>
          </a:p>
          <a:p>
            <a:pPr eaLnBrk="0" hangingPunct="0">
              <a:buFontTx/>
              <a:buAutoNum type="arabicPeriod"/>
              <a:tabLst>
                <a:tab pos="342900" algn="l"/>
              </a:tabLst>
            </a:pPr>
            <a:r>
              <a:rPr lang="en-US" sz="900" b="0" dirty="0">
                <a:cs typeface="Times New Roman" pitchFamily="18" charset="0"/>
              </a:rPr>
              <a:t>Schematic Peer Review – project memo 		– results of review with SME </a:t>
            </a:r>
            <a:endParaRPr lang="en-US" sz="900" b="0" dirty="0"/>
          </a:p>
          <a:p>
            <a:pPr eaLnBrk="0" hangingPunct="0">
              <a:buFontTx/>
              <a:buAutoNum type="arabicPeriod"/>
              <a:tabLst>
                <a:tab pos="342900" algn="l"/>
              </a:tabLst>
            </a:pPr>
            <a:r>
              <a:rPr lang="en-US" sz="900" b="0" dirty="0">
                <a:cs typeface="Times New Roman" pitchFamily="18" charset="0"/>
              </a:rPr>
              <a:t>Schematic checklist </a:t>
            </a:r>
          </a:p>
          <a:p>
            <a:pPr lvl="1" eaLnBrk="0" hangingPunct="0">
              <a:tabLst>
                <a:tab pos="342900" algn="l"/>
              </a:tabLst>
            </a:pPr>
            <a:r>
              <a:rPr lang="en-US" sz="900" b="0" dirty="0">
                <a:cs typeface="Times New Roman" pitchFamily="18" charset="0"/>
              </a:rPr>
              <a:t>error report completed and resolved – team center</a:t>
            </a:r>
            <a:endParaRPr lang="en-US" sz="900" b="0" dirty="0"/>
          </a:p>
          <a:p>
            <a:pPr eaLnBrk="0" hangingPunct="0">
              <a:buFontTx/>
              <a:buAutoNum type="arabicPeriod"/>
              <a:tabLst>
                <a:tab pos="342900" algn="l"/>
              </a:tabLst>
            </a:pPr>
            <a:r>
              <a:rPr lang="en-US" sz="900" b="0" dirty="0">
                <a:cs typeface="Times New Roman" pitchFamily="18" charset="0"/>
              </a:rPr>
              <a:t>Schematic (E release until built – EO release prior to </a:t>
            </a:r>
            <a:r>
              <a:rPr lang="en-US" sz="900" b="0" dirty="0" err="1">
                <a:cs typeface="Times New Roman" pitchFamily="18" charset="0"/>
              </a:rPr>
              <a:t>qual</a:t>
            </a:r>
            <a:r>
              <a:rPr lang="en-US" sz="900" b="0" dirty="0">
                <a:cs typeface="Times New Roman" pitchFamily="18" charset="0"/>
              </a:rPr>
              <a:t>) </a:t>
            </a:r>
          </a:p>
          <a:p>
            <a:pPr lvl="1" eaLnBrk="0" hangingPunct="0">
              <a:tabLst>
                <a:tab pos="342900" algn="l"/>
              </a:tabLst>
            </a:pPr>
            <a:r>
              <a:rPr lang="en-US" sz="900" b="0" dirty="0">
                <a:cs typeface="Times New Roman" pitchFamily="18" charset="0"/>
              </a:rPr>
              <a:t>data base in team center</a:t>
            </a:r>
            <a:endParaRPr lang="en-US" sz="900" b="0" dirty="0"/>
          </a:p>
          <a:p>
            <a:pPr eaLnBrk="0" hangingPunct="0">
              <a:buFontTx/>
              <a:buAutoNum type="arabicPeriod"/>
              <a:tabLst>
                <a:tab pos="342900" algn="l"/>
              </a:tabLst>
            </a:pPr>
            <a:r>
              <a:rPr lang="en-US" sz="900" b="0" dirty="0">
                <a:cs typeface="Times New Roman" pitchFamily="18" charset="0"/>
              </a:rPr>
              <a:t>Board layout guidelines for each CCA, (EDP) – team center</a:t>
            </a:r>
            <a:endParaRPr lang="en-US" sz="900" b="0" dirty="0"/>
          </a:p>
          <a:p>
            <a:pPr eaLnBrk="0" hangingPunct="0">
              <a:buFontTx/>
              <a:buAutoNum type="arabicPeriod"/>
              <a:tabLst>
                <a:tab pos="342900" algn="l"/>
              </a:tabLst>
            </a:pPr>
            <a:r>
              <a:rPr lang="en-US" sz="900" b="0" dirty="0">
                <a:cs typeface="Times New Roman" pitchFamily="18" charset="0"/>
              </a:rPr>
              <a:t>Board layout Peer Review, part placement and 		trace routing checklist – project file   </a:t>
            </a:r>
            <a:endParaRPr lang="en-US" sz="900" b="0" dirty="0"/>
          </a:p>
          <a:p>
            <a:pPr eaLnBrk="0" hangingPunct="0">
              <a:buFontTx/>
              <a:buAutoNum type="arabicPeriod"/>
              <a:tabLst>
                <a:tab pos="342900" algn="l"/>
              </a:tabLst>
            </a:pPr>
            <a:r>
              <a:rPr lang="en-US" sz="900" b="0" dirty="0">
                <a:cs typeface="Times New Roman" pitchFamily="18" charset="0"/>
              </a:rPr>
              <a:t>CCA assembly drawing (E release until built 		– EO release prior to </a:t>
            </a:r>
            <a:r>
              <a:rPr lang="en-US" sz="900" b="0" dirty="0" err="1">
                <a:cs typeface="Times New Roman" pitchFamily="18" charset="0"/>
              </a:rPr>
              <a:t>qual</a:t>
            </a:r>
            <a:r>
              <a:rPr lang="en-US" sz="900" b="0" dirty="0">
                <a:cs typeface="Times New Roman" pitchFamily="18" charset="0"/>
              </a:rPr>
              <a:t>)  </a:t>
            </a:r>
            <a:endParaRPr lang="en-US" sz="900" b="0" dirty="0"/>
          </a:p>
          <a:p>
            <a:pPr eaLnBrk="0" hangingPunct="0">
              <a:buFontTx/>
              <a:buAutoNum type="arabicPeriod"/>
              <a:tabLst>
                <a:tab pos="342900" algn="l"/>
              </a:tabLst>
            </a:pPr>
            <a:r>
              <a:rPr lang="en-US" sz="900" b="0" dirty="0">
                <a:cs typeface="Times New Roman" pitchFamily="18" charset="0"/>
              </a:rPr>
              <a:t>BOM – (E release until built – EO release prior to </a:t>
            </a:r>
            <a:r>
              <a:rPr lang="en-US" sz="900" b="0" dirty="0" err="1">
                <a:cs typeface="Times New Roman" pitchFamily="18" charset="0"/>
              </a:rPr>
              <a:t>qual</a:t>
            </a:r>
            <a:r>
              <a:rPr lang="en-US" sz="900" b="0" dirty="0">
                <a:cs typeface="Times New Roman" pitchFamily="18" charset="0"/>
              </a:rPr>
              <a:t>)  </a:t>
            </a:r>
            <a:endParaRPr lang="en-US" sz="900" b="0" dirty="0"/>
          </a:p>
          <a:p>
            <a:pPr eaLnBrk="0" hangingPunct="0">
              <a:buFontTx/>
              <a:buAutoNum type="arabicPeriod"/>
              <a:tabLst>
                <a:tab pos="342900" algn="l"/>
              </a:tabLst>
            </a:pPr>
            <a:r>
              <a:rPr lang="en-US" sz="900" b="0" dirty="0">
                <a:cs typeface="Times New Roman" pitchFamily="18" charset="0"/>
              </a:rPr>
              <a:t>Analysis (initial / final after </a:t>
            </a:r>
            <a:r>
              <a:rPr lang="en-US" sz="900" b="0" dirty="0" err="1">
                <a:cs typeface="Times New Roman" pitchFamily="18" charset="0"/>
              </a:rPr>
              <a:t>qual</a:t>
            </a:r>
            <a:r>
              <a:rPr lang="en-US" sz="900" b="0" dirty="0">
                <a:cs typeface="Times New Roman" pitchFamily="18" charset="0"/>
              </a:rPr>
              <a:t>) 			– Sensitivity and </a:t>
            </a:r>
            <a:r>
              <a:rPr lang="en-US" sz="900" b="0" dirty="0" err="1">
                <a:cs typeface="Times New Roman" pitchFamily="18" charset="0"/>
              </a:rPr>
              <a:t>Derating</a:t>
            </a:r>
            <a:r>
              <a:rPr lang="en-US" sz="900" b="0" dirty="0">
                <a:cs typeface="Times New Roman" pitchFamily="18" charset="0"/>
              </a:rPr>
              <a:t>, project memo</a:t>
            </a:r>
            <a:endParaRPr lang="en-US" sz="900" b="0" dirty="0"/>
          </a:p>
          <a:p>
            <a:pPr eaLnBrk="0" hangingPunct="0">
              <a:buFontTx/>
              <a:buAutoNum type="arabicPeriod"/>
              <a:tabLst>
                <a:tab pos="342900" algn="l"/>
              </a:tabLst>
            </a:pPr>
            <a:r>
              <a:rPr lang="en-US" sz="900" b="0" dirty="0">
                <a:cs typeface="Times New Roman" pitchFamily="18" charset="0"/>
              </a:rPr>
              <a:t>Test Procedure (E release)</a:t>
            </a:r>
            <a:endParaRPr lang="en-US" sz="900" b="0" dirty="0"/>
          </a:p>
          <a:p>
            <a:pPr eaLnBrk="0" hangingPunct="0">
              <a:buFontTx/>
              <a:buAutoNum type="arabicPeriod"/>
              <a:tabLst>
                <a:tab pos="342900" algn="l"/>
              </a:tabLst>
            </a:pPr>
            <a:r>
              <a:rPr lang="en-US" sz="900" b="0" dirty="0">
                <a:cs typeface="Times New Roman" pitchFamily="18" charset="0"/>
              </a:rPr>
              <a:t>CDR review package – as required</a:t>
            </a:r>
          </a:p>
          <a:p>
            <a:pPr eaLnBrk="0" hangingPunct="0">
              <a:buFontTx/>
              <a:buAutoNum type="arabicPeriod"/>
              <a:tabLst>
                <a:tab pos="342900" algn="l"/>
              </a:tabLst>
            </a:pPr>
            <a:r>
              <a:rPr lang="en-US" sz="900" b="0" dirty="0">
                <a:cs typeface="Times New Roman" pitchFamily="18" charset="0"/>
              </a:rPr>
              <a:t> </a:t>
            </a:r>
            <a:r>
              <a:rPr lang="en-US" sz="900" b="0" dirty="0" smtClean="0">
                <a:cs typeface="Times New Roman" pitchFamily="18" charset="0"/>
              </a:rPr>
              <a:t>2D &amp; 3D </a:t>
            </a:r>
            <a:r>
              <a:rPr lang="en-US" sz="900" b="0" dirty="0">
                <a:cs typeface="Times New Roman" pitchFamily="18" charset="0"/>
              </a:rPr>
              <a:t>HV </a:t>
            </a:r>
            <a:r>
              <a:rPr lang="en-US" sz="900" b="0" dirty="0" smtClean="0">
                <a:cs typeface="Times New Roman" pitchFamily="18" charset="0"/>
              </a:rPr>
              <a:t>Analysis </a:t>
            </a:r>
            <a:r>
              <a:rPr lang="en-US" sz="900" b="0" dirty="0">
                <a:cs typeface="Times New Roman" pitchFamily="18" charset="0"/>
              </a:rPr>
              <a:t>Report – </a:t>
            </a:r>
            <a:r>
              <a:rPr lang="en-US" sz="900" b="0" dirty="0" smtClean="0">
                <a:cs typeface="Times New Roman" pitchFamily="18" charset="0"/>
              </a:rPr>
              <a:t>(E-Release)</a:t>
            </a:r>
          </a:p>
          <a:p>
            <a:pPr eaLnBrk="0" hangingPunct="0">
              <a:buFontTx/>
              <a:buAutoNum type="arabicPeriod"/>
              <a:tabLst>
                <a:tab pos="342900" algn="l"/>
              </a:tabLst>
            </a:pPr>
            <a:r>
              <a:rPr lang="en-US" sz="900" b="0" dirty="0" smtClean="0">
                <a:cs typeface="Times New Roman" pitchFamily="18" charset="0"/>
              </a:rPr>
              <a:t>PDVT CDR Checklist</a:t>
            </a:r>
            <a:endParaRPr lang="en-US" sz="900" b="0" dirty="0"/>
          </a:p>
        </p:txBody>
      </p:sp>
      <p:sp>
        <p:nvSpPr>
          <p:cNvPr id="28693" name="Text Box 26"/>
          <p:cNvSpPr txBox="1">
            <a:spLocks noChangeArrowheads="1"/>
          </p:cNvSpPr>
          <p:nvPr/>
        </p:nvSpPr>
        <p:spPr bwMode="auto">
          <a:xfrm>
            <a:off x="2598738" y="1938338"/>
            <a:ext cx="3063875"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dirty="0"/>
              <a:t>Requirements</a:t>
            </a:r>
          </a:p>
          <a:p>
            <a:pPr eaLnBrk="1" hangingPunct="1"/>
            <a:r>
              <a:rPr lang="en-US" sz="900" b="0" dirty="0"/>
              <a:t>Finalize block diagram (80)</a:t>
            </a:r>
          </a:p>
          <a:p>
            <a:pPr eaLnBrk="1" hangingPunct="1"/>
            <a:r>
              <a:rPr lang="en-US" sz="900" b="0" dirty="0"/>
              <a:t>Update CCA HRD (120)</a:t>
            </a:r>
            <a:endParaRPr lang="en-US" sz="900" u="sng" dirty="0"/>
          </a:p>
          <a:p>
            <a:pPr eaLnBrk="1" hangingPunct="1"/>
            <a:r>
              <a:rPr lang="en-US" sz="900" u="sng" dirty="0"/>
              <a:t>Design</a:t>
            </a:r>
          </a:p>
          <a:p>
            <a:pPr eaLnBrk="1" hangingPunct="1"/>
            <a:r>
              <a:rPr lang="en-US" sz="900" b="0" dirty="0"/>
              <a:t>Finalize schematic (240)</a:t>
            </a:r>
          </a:p>
          <a:p>
            <a:pPr eaLnBrk="1" hangingPunct="1"/>
            <a:r>
              <a:rPr lang="en-US" sz="900" b="0" dirty="0"/>
              <a:t>Magnetic design (360)</a:t>
            </a:r>
          </a:p>
          <a:p>
            <a:pPr eaLnBrk="1" hangingPunct="1"/>
            <a:r>
              <a:rPr lang="en-US" sz="900" b="0" dirty="0"/>
              <a:t>Generate EDP (40)</a:t>
            </a:r>
          </a:p>
          <a:p>
            <a:pPr eaLnBrk="1" hangingPunct="1"/>
            <a:r>
              <a:rPr lang="en-US" sz="900" b="0" dirty="0"/>
              <a:t>Perform board layout / trace route </a:t>
            </a:r>
            <a:r>
              <a:rPr lang="en-US" sz="900" b="0" dirty="0">
                <a:solidFill>
                  <a:srgbClr val="33CC33"/>
                </a:solidFill>
              </a:rPr>
              <a:t>(360)</a:t>
            </a:r>
            <a:endParaRPr lang="en-US" sz="900" u="sng" dirty="0">
              <a:solidFill>
                <a:srgbClr val="33CC33"/>
              </a:solidFill>
            </a:endParaRPr>
          </a:p>
          <a:p>
            <a:pPr eaLnBrk="1" hangingPunct="1"/>
            <a:r>
              <a:rPr lang="en-US" sz="900" u="sng" dirty="0"/>
              <a:t>Analysis</a:t>
            </a:r>
          </a:p>
          <a:p>
            <a:pPr eaLnBrk="1" hangingPunct="1"/>
            <a:r>
              <a:rPr lang="en-US" sz="900" b="0" dirty="0"/>
              <a:t>Finalize Design Analysis, Stress, Loop Stability (320)</a:t>
            </a:r>
          </a:p>
          <a:p>
            <a:pPr eaLnBrk="1" hangingPunct="1"/>
            <a:r>
              <a:rPr lang="en-US" sz="900" b="0" dirty="0"/>
              <a:t>Support Reliability / FMEA analysis (40)</a:t>
            </a:r>
          </a:p>
          <a:p>
            <a:pPr eaLnBrk="1" hangingPunct="1"/>
            <a:r>
              <a:rPr lang="en-US" sz="900" b="0" dirty="0"/>
              <a:t>Generate requirement to design compliance matrix (160)</a:t>
            </a:r>
          </a:p>
          <a:p>
            <a:pPr eaLnBrk="1" hangingPunct="1"/>
            <a:r>
              <a:rPr lang="en-US" sz="900" b="0" dirty="0"/>
              <a:t>2D&amp;3D </a:t>
            </a:r>
            <a:r>
              <a:rPr lang="en-US" sz="900" b="0" dirty="0" smtClean="0"/>
              <a:t>HV analysis </a:t>
            </a:r>
            <a:r>
              <a:rPr lang="en-US" sz="900" b="0" dirty="0"/>
              <a:t>(HV) (</a:t>
            </a:r>
            <a:r>
              <a:rPr lang="en-US" sz="900" b="0" dirty="0" smtClean="0"/>
              <a:t>120/</a:t>
            </a:r>
            <a:r>
              <a:rPr lang="en-US" sz="900" b="0" dirty="0">
                <a:solidFill>
                  <a:srgbClr val="33CC33"/>
                </a:solidFill>
              </a:rPr>
              <a:t>60</a:t>
            </a:r>
            <a:r>
              <a:rPr lang="en-US" sz="900" b="0" dirty="0" smtClean="0"/>
              <a:t>)</a:t>
            </a:r>
            <a:endParaRPr lang="en-US" sz="900" b="0" dirty="0"/>
          </a:p>
          <a:p>
            <a:pPr eaLnBrk="1" hangingPunct="1"/>
            <a:r>
              <a:rPr lang="en-US" sz="900" u="sng" dirty="0"/>
              <a:t> </a:t>
            </a:r>
            <a:r>
              <a:rPr lang="en-US" sz="900" u="sng" dirty="0" smtClean="0"/>
              <a:t>Components</a:t>
            </a:r>
          </a:p>
          <a:p>
            <a:pPr eaLnBrk="1" hangingPunct="1"/>
            <a:r>
              <a:rPr lang="en-US" sz="900" b="0" dirty="0" smtClean="0"/>
              <a:t>Finalize BOM, DTC and Obsolescence </a:t>
            </a:r>
            <a:r>
              <a:rPr lang="en-US" sz="900" b="0" dirty="0" smtClean="0">
                <a:solidFill>
                  <a:schemeClr val="accent2"/>
                </a:solidFill>
              </a:rPr>
              <a:t>(80)</a:t>
            </a:r>
          </a:p>
          <a:p>
            <a:pPr eaLnBrk="1" hangingPunct="1"/>
            <a:r>
              <a:rPr lang="en-US" sz="900" b="0" dirty="0" smtClean="0"/>
              <a:t>Generate </a:t>
            </a:r>
            <a:r>
              <a:rPr lang="en-US" sz="900" b="0" dirty="0"/>
              <a:t>library models as needed </a:t>
            </a:r>
            <a:r>
              <a:rPr lang="en-US" sz="900" b="0" dirty="0">
                <a:solidFill>
                  <a:schemeClr val="accent2"/>
                </a:solidFill>
              </a:rPr>
              <a:t>(40)</a:t>
            </a:r>
          </a:p>
          <a:p>
            <a:pPr eaLnBrk="1" hangingPunct="1"/>
            <a:r>
              <a:rPr lang="en-US" sz="900" u="sng" dirty="0"/>
              <a:t>Test</a:t>
            </a:r>
            <a:endParaRPr lang="en-US" sz="900" b="0" dirty="0"/>
          </a:p>
          <a:p>
            <a:pPr eaLnBrk="1" hangingPunct="1"/>
            <a:r>
              <a:rPr lang="en-US" sz="900" b="0" dirty="0"/>
              <a:t>Finalize prototype risk testing </a:t>
            </a:r>
            <a:r>
              <a:rPr lang="en-US" sz="900" b="0" dirty="0">
                <a:solidFill>
                  <a:srgbClr val="FC3520"/>
                </a:solidFill>
              </a:rPr>
              <a:t>(120)</a:t>
            </a:r>
            <a:endParaRPr lang="en-US" sz="900" u="sng" dirty="0">
              <a:solidFill>
                <a:srgbClr val="FC3520"/>
              </a:solidFill>
            </a:endParaRPr>
          </a:p>
          <a:p>
            <a:pPr eaLnBrk="1" hangingPunct="1"/>
            <a:r>
              <a:rPr lang="en-US" sz="900" u="sng" dirty="0"/>
              <a:t>Reviews / Reports</a:t>
            </a:r>
          </a:p>
          <a:p>
            <a:pPr eaLnBrk="1" hangingPunct="1"/>
            <a:r>
              <a:rPr lang="en-US" sz="900" b="0" dirty="0"/>
              <a:t>Schematic, layout and tracing routing review (80)</a:t>
            </a:r>
          </a:p>
          <a:p>
            <a:pPr eaLnBrk="1" hangingPunct="1"/>
            <a:r>
              <a:rPr lang="en-US" sz="900" b="0" dirty="0"/>
              <a:t>Update DMFAT compliance report (40)</a:t>
            </a:r>
          </a:p>
          <a:p>
            <a:pPr eaLnBrk="1" hangingPunct="1"/>
            <a:r>
              <a:rPr lang="en-US" sz="900" b="0" dirty="0"/>
              <a:t>Prepare CDR package (60)</a:t>
            </a:r>
          </a:p>
          <a:p>
            <a:pPr eaLnBrk="1" hangingPunct="1"/>
            <a:r>
              <a:rPr lang="en-US" sz="900" b="0" dirty="0"/>
              <a:t>Generate SDRL documents (60)</a:t>
            </a:r>
          </a:p>
          <a:p>
            <a:pPr eaLnBrk="1" hangingPunct="1"/>
            <a:r>
              <a:rPr lang="en-US" sz="900" b="0" dirty="0"/>
              <a:t>Prepare design doc – HDD (160)</a:t>
            </a:r>
          </a:p>
        </p:txBody>
      </p:sp>
      <p:sp>
        <p:nvSpPr>
          <p:cNvPr id="28694" name="Action Button: Back or Previous 25">
            <a:hlinkClick r:id="rId4" action="ppaction://hlinksldjump" highlightClick="1"/>
          </p:cNvPr>
          <p:cNvSpPr>
            <a:spLocks noChangeArrowheads="1"/>
          </p:cNvSpPr>
          <p:nvPr/>
        </p:nvSpPr>
        <p:spPr bwMode="auto">
          <a:xfrm>
            <a:off x="835025" y="5757863"/>
            <a:ext cx="574675" cy="520700"/>
          </a:xfrm>
          <a:prstGeom prst="actionButtonBackPrevious">
            <a:avLst/>
          </a:prstGeom>
          <a:solidFill>
            <a:schemeClr val="accent2"/>
          </a:solidFill>
          <a:ln w="9525" algn="ctr">
            <a:solidFill>
              <a:schemeClr val="tx1"/>
            </a:solidFill>
            <a:round/>
            <a:headEnd/>
            <a:tailEnd/>
          </a:ln>
        </p:spPr>
        <p:txBody>
          <a:bodyPr/>
          <a:lstStyle/>
          <a:p>
            <a:endParaRPr lang="en-US"/>
          </a:p>
        </p:txBody>
      </p:sp>
      <p:sp>
        <p:nvSpPr>
          <p:cNvPr id="28695" name="TextBox 26"/>
          <p:cNvSpPr txBox="1">
            <a:spLocks noChangeArrowheads="1"/>
          </p:cNvSpPr>
          <p:nvPr/>
        </p:nvSpPr>
        <p:spPr bwMode="auto">
          <a:xfrm>
            <a:off x="457200" y="524986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8696" name="Action Button: Forward or Next 27">
            <a:hlinkClick r:id="rId5" action="ppaction://hlinksldjump" highlightClick="1"/>
          </p:cNvPr>
          <p:cNvSpPr>
            <a:spLocks noChangeArrowheads="1"/>
          </p:cNvSpPr>
          <p:nvPr/>
        </p:nvSpPr>
        <p:spPr bwMode="auto">
          <a:xfrm>
            <a:off x="7661275" y="5711825"/>
            <a:ext cx="509588" cy="566738"/>
          </a:xfrm>
          <a:prstGeom prst="actionButtonForwardNext">
            <a:avLst/>
          </a:prstGeom>
          <a:solidFill>
            <a:schemeClr val="accent2"/>
          </a:solidFill>
          <a:ln w="9525" algn="ctr">
            <a:solidFill>
              <a:schemeClr val="tx1"/>
            </a:solidFill>
            <a:round/>
            <a:headEnd/>
            <a:tailEnd/>
          </a:ln>
        </p:spPr>
        <p:txBody>
          <a:bodyPr/>
          <a:lstStyle/>
          <a:p>
            <a:endParaRPr lang="en-US"/>
          </a:p>
        </p:txBody>
      </p:sp>
      <p:sp>
        <p:nvSpPr>
          <p:cNvPr id="28697" name="TextBox 28"/>
          <p:cNvSpPr txBox="1">
            <a:spLocks noChangeArrowheads="1"/>
          </p:cNvSpPr>
          <p:nvPr/>
        </p:nvSpPr>
        <p:spPr bwMode="auto">
          <a:xfrm>
            <a:off x="7219950" y="523398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4" name="TextBox 33"/>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2"/>
          <p:cNvSpPr>
            <a:spLocks noChangeArrowheads="1"/>
          </p:cNvSpPr>
          <p:nvPr/>
        </p:nvSpPr>
        <p:spPr bwMode="auto">
          <a:xfrm>
            <a:off x="2133600" y="449451"/>
            <a:ext cx="5513388" cy="599916"/>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3554" name="Rectangle 2"/>
          <p:cNvSpPr>
            <a:spLocks noChangeArrowheads="1"/>
          </p:cNvSpPr>
          <p:nvPr/>
        </p:nvSpPr>
        <p:spPr bwMode="auto">
          <a:xfrm>
            <a:off x="6248400" y="1447800"/>
            <a:ext cx="1447800" cy="381000"/>
          </a:xfrm>
          <a:prstGeom prst="rect">
            <a:avLst/>
          </a:prstGeom>
          <a:solidFill>
            <a:schemeClr val="bg2">
              <a:lumMod val="60000"/>
              <a:lumOff val="40000"/>
            </a:schemeClr>
          </a:solidFill>
          <a:ln w="9525">
            <a:solidFill>
              <a:schemeClr val="tx1"/>
            </a:solidFill>
            <a:miter lim="800000"/>
            <a:headEnd/>
            <a:tailEnd/>
          </a:ln>
          <a:effectLst/>
        </p:spPr>
        <p:txBody>
          <a:bodyPr wrap="none" anchor="ctr"/>
          <a:lstStyle/>
          <a:p>
            <a:pPr>
              <a:defRPr/>
            </a:pPr>
            <a:endParaRPr lang="en-US" dirty="0">
              <a:latin typeface="Arial" pitchFamily="34" charset="0"/>
            </a:endParaRPr>
          </a:p>
        </p:txBody>
      </p:sp>
      <p:sp>
        <p:nvSpPr>
          <p:cNvPr id="23555" name="Rectangle 3"/>
          <p:cNvSpPr>
            <a:spLocks noChangeArrowheads="1"/>
          </p:cNvSpPr>
          <p:nvPr/>
        </p:nvSpPr>
        <p:spPr bwMode="auto">
          <a:xfrm>
            <a:off x="3733800" y="1447800"/>
            <a:ext cx="838200" cy="381000"/>
          </a:xfrm>
          <a:prstGeom prst="rect">
            <a:avLst/>
          </a:prstGeom>
          <a:solidFill>
            <a:schemeClr val="bg2">
              <a:lumMod val="60000"/>
              <a:lumOff val="40000"/>
            </a:schemeClr>
          </a:solidFill>
          <a:ln w="9525">
            <a:solidFill>
              <a:schemeClr val="tx1"/>
            </a:solidFill>
            <a:miter lim="800000"/>
            <a:headEnd/>
            <a:tailEnd/>
          </a:ln>
          <a:effectLst/>
        </p:spPr>
        <p:txBody>
          <a:bodyPr wrap="none" anchor="ctr"/>
          <a:lstStyle/>
          <a:p>
            <a:pPr>
              <a:defRPr/>
            </a:pPr>
            <a:endParaRPr lang="en-US" dirty="0">
              <a:latin typeface="Arial" pitchFamily="34" charset="0"/>
            </a:endParaRPr>
          </a:p>
        </p:txBody>
      </p:sp>
      <p:sp>
        <p:nvSpPr>
          <p:cNvPr id="23556" name="Rectangle 4"/>
          <p:cNvSpPr>
            <a:spLocks noChangeArrowheads="1"/>
          </p:cNvSpPr>
          <p:nvPr/>
        </p:nvSpPr>
        <p:spPr bwMode="auto">
          <a:xfrm>
            <a:off x="762000" y="1524000"/>
            <a:ext cx="1066800" cy="381000"/>
          </a:xfrm>
          <a:prstGeom prst="rect">
            <a:avLst/>
          </a:prstGeom>
          <a:solidFill>
            <a:schemeClr val="bg2">
              <a:lumMod val="60000"/>
              <a:lumOff val="40000"/>
            </a:schemeClr>
          </a:solidFill>
          <a:ln w="9525">
            <a:solidFill>
              <a:schemeClr val="tx1"/>
            </a:solidFill>
            <a:miter lim="800000"/>
            <a:headEnd/>
            <a:tailEnd/>
          </a:ln>
          <a:effectLst/>
        </p:spPr>
        <p:txBody>
          <a:bodyPr wrap="none" anchor="ctr"/>
          <a:lstStyle/>
          <a:p>
            <a:pPr>
              <a:defRPr/>
            </a:pPr>
            <a:endParaRPr lang="en-US" dirty="0">
              <a:latin typeface="Arial" pitchFamily="34" charset="0"/>
            </a:endParaRPr>
          </a:p>
        </p:txBody>
      </p:sp>
      <p:sp>
        <p:nvSpPr>
          <p:cNvPr id="29702" name="Line 5"/>
          <p:cNvSpPr>
            <a:spLocks noChangeShapeType="1"/>
          </p:cNvSpPr>
          <p:nvPr/>
        </p:nvSpPr>
        <p:spPr bwMode="auto">
          <a:xfrm>
            <a:off x="381000" y="25146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3" name="Line 6"/>
          <p:cNvSpPr>
            <a:spLocks noChangeShapeType="1"/>
          </p:cNvSpPr>
          <p:nvPr/>
        </p:nvSpPr>
        <p:spPr bwMode="auto">
          <a:xfrm>
            <a:off x="381000" y="45720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4" name="Line 7"/>
          <p:cNvSpPr>
            <a:spLocks noChangeShapeType="1"/>
          </p:cNvSpPr>
          <p:nvPr/>
        </p:nvSpPr>
        <p:spPr bwMode="auto">
          <a:xfrm>
            <a:off x="2057400" y="2514600"/>
            <a:ext cx="533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5" name="Line 8"/>
          <p:cNvSpPr>
            <a:spLocks noChangeShapeType="1"/>
          </p:cNvSpPr>
          <p:nvPr/>
        </p:nvSpPr>
        <p:spPr bwMode="auto">
          <a:xfrm flipV="1">
            <a:off x="2057400" y="3352800"/>
            <a:ext cx="533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6" name="Line 10"/>
          <p:cNvSpPr>
            <a:spLocks noChangeShapeType="1"/>
          </p:cNvSpPr>
          <p:nvPr/>
        </p:nvSpPr>
        <p:spPr bwMode="auto">
          <a:xfrm>
            <a:off x="381000" y="2514600"/>
            <a:ext cx="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Text Box 15"/>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29708" name="Text Box 16"/>
          <p:cNvSpPr txBox="1">
            <a:spLocks noChangeArrowheads="1"/>
          </p:cNvSpPr>
          <p:nvPr/>
        </p:nvSpPr>
        <p:spPr bwMode="auto">
          <a:xfrm>
            <a:off x="3733800" y="1447800"/>
            <a:ext cx="793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a:t>
            </a:r>
          </a:p>
        </p:txBody>
      </p:sp>
      <p:sp>
        <p:nvSpPr>
          <p:cNvPr id="29709" name="Text Box 17"/>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23565" name="Rectangle 18"/>
          <p:cNvSpPr>
            <a:spLocks noChangeArrowheads="1"/>
          </p:cNvSpPr>
          <p:nvPr/>
        </p:nvSpPr>
        <p:spPr bwMode="auto">
          <a:xfrm>
            <a:off x="1981200" y="381000"/>
            <a:ext cx="5562600" cy="525651"/>
          </a:xfrm>
          <a:prstGeom prst="rect">
            <a:avLst/>
          </a:prstGeom>
          <a:solidFill>
            <a:schemeClr val="bg2">
              <a:lumMod val="60000"/>
              <a:lumOff val="40000"/>
            </a:schemeClr>
          </a:solidFill>
          <a:ln w="9525">
            <a:solidFill>
              <a:srgbClr val="000000"/>
            </a:solidFill>
            <a:miter lim="800000"/>
            <a:headEnd/>
            <a:tailEnd/>
          </a:ln>
          <a:effectLst/>
        </p:spPr>
        <p:txBody>
          <a:bodyPr/>
          <a:lstStyle/>
          <a:p>
            <a:pPr algn="ctr">
              <a:defRPr/>
            </a:pPr>
            <a:r>
              <a:rPr lang="en-US" sz="2000" b="0" dirty="0">
                <a:latin typeface="Arial" pitchFamily="34" charset="0"/>
              </a:rPr>
              <a:t>Detailed Design </a:t>
            </a:r>
            <a:r>
              <a:rPr lang="en-US" sz="2000" b="0" dirty="0" smtClean="0">
                <a:latin typeface="Arial" pitchFamily="34" charset="0"/>
              </a:rPr>
              <a:t>– PACT </a:t>
            </a:r>
            <a:r>
              <a:rPr lang="en-US" sz="1400" b="0" dirty="0" smtClean="0">
                <a:latin typeface="Arial" pitchFamily="34" charset="0"/>
              </a:rPr>
              <a:t>WP18</a:t>
            </a:r>
            <a:endParaRPr lang="en-US" sz="2000" b="0" dirty="0">
              <a:latin typeface="Arial" pitchFamily="34" charset="0"/>
            </a:endParaRPr>
          </a:p>
        </p:txBody>
      </p:sp>
      <p:sp>
        <p:nvSpPr>
          <p:cNvPr id="23566" name="Rectangle 19"/>
          <p:cNvSpPr>
            <a:spLocks noChangeArrowheads="1"/>
          </p:cNvSpPr>
          <p:nvPr/>
        </p:nvSpPr>
        <p:spPr bwMode="auto">
          <a:xfrm>
            <a:off x="2581275" y="2027238"/>
            <a:ext cx="2997200" cy="3094037"/>
          </a:xfrm>
          <a:prstGeom prst="rect">
            <a:avLst/>
          </a:prstGeom>
          <a:solidFill>
            <a:schemeClr val="accent3">
              <a:lumMod val="85000"/>
            </a:schemeClr>
          </a:solidFill>
          <a:ln w="9525">
            <a:solidFill>
              <a:schemeClr val="tx1"/>
            </a:solidFill>
            <a:miter lim="800000"/>
            <a:headEnd/>
            <a:tailEnd/>
          </a:ln>
          <a:effectLst/>
        </p:spPr>
        <p:txBody>
          <a:bodyPr wrap="none" anchor="ctr"/>
          <a:lstStyle/>
          <a:p>
            <a:pPr>
              <a:defRPr/>
            </a:pPr>
            <a:endParaRPr lang="en-US" sz="900" dirty="0">
              <a:latin typeface="Arial" pitchFamily="34" charset="0"/>
            </a:endParaRPr>
          </a:p>
        </p:txBody>
      </p:sp>
      <p:sp>
        <p:nvSpPr>
          <p:cNvPr id="29712" name="Text Box 20"/>
          <p:cNvSpPr txBox="1">
            <a:spLocks noChangeArrowheads="1"/>
          </p:cNvSpPr>
          <p:nvPr/>
        </p:nvSpPr>
        <p:spPr bwMode="auto">
          <a:xfrm>
            <a:off x="3048000" y="5333206"/>
            <a:ext cx="1905000" cy="46166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p>
          <a:p>
            <a:pPr eaLnBrk="1" hangingPunct="1"/>
            <a:r>
              <a:rPr lang="en-US" sz="1200" b="0" dirty="0" smtClean="0"/>
              <a:t>- PACT </a:t>
            </a:r>
            <a:r>
              <a:rPr lang="en-US" sz="1200" b="0" dirty="0"/>
              <a:t>(1092)</a:t>
            </a:r>
          </a:p>
        </p:txBody>
      </p:sp>
      <p:sp>
        <p:nvSpPr>
          <p:cNvPr id="29713" name="Text Box 21"/>
          <p:cNvSpPr txBox="1">
            <a:spLocks noChangeArrowheads="1"/>
          </p:cNvSpPr>
          <p:nvPr/>
        </p:nvSpPr>
        <p:spPr bwMode="auto">
          <a:xfrm>
            <a:off x="2590800" y="2027238"/>
            <a:ext cx="2987675" cy="3000375"/>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Requirements</a:t>
            </a:r>
          </a:p>
          <a:p>
            <a:pPr eaLnBrk="1" hangingPunct="1"/>
            <a:r>
              <a:rPr lang="en-US" sz="900" b="0"/>
              <a:t>Support Detail ICD – Box / CCA pin-outs, I/O</a:t>
            </a:r>
          </a:p>
          <a:p>
            <a:pPr eaLnBrk="1" hangingPunct="1"/>
            <a:r>
              <a:rPr lang="en-US" sz="900" b="0"/>
              <a:t>  specification, interconnect definition (8)</a:t>
            </a:r>
          </a:p>
          <a:p>
            <a:pPr eaLnBrk="1" hangingPunct="1"/>
            <a:r>
              <a:rPr lang="en-US" sz="900" u="sng"/>
              <a:t>Design</a:t>
            </a:r>
          </a:p>
          <a:p>
            <a:pPr eaLnBrk="1" hangingPunct="1"/>
            <a:r>
              <a:rPr lang="en-US" sz="900" b="0"/>
              <a:t>Detail packaging design (240)</a:t>
            </a:r>
          </a:p>
          <a:p>
            <a:pPr eaLnBrk="1" hangingPunct="1"/>
            <a:r>
              <a:rPr lang="en-US" sz="900" u="sng"/>
              <a:t>Analysis</a:t>
            </a:r>
          </a:p>
          <a:p>
            <a:pPr eaLnBrk="1" hangingPunct="1"/>
            <a:r>
              <a:rPr lang="en-US" sz="900" b="0"/>
              <a:t>Finalize board level thermal, structural,</a:t>
            </a:r>
          </a:p>
          <a:p>
            <a:pPr eaLnBrk="1" hangingPunct="1"/>
            <a:r>
              <a:rPr lang="en-US" sz="900" b="0"/>
              <a:t>  mechanical tolerance, clearance analysis (80)</a:t>
            </a:r>
          </a:p>
          <a:p>
            <a:pPr eaLnBrk="1" hangingPunct="1"/>
            <a:r>
              <a:rPr lang="en-US" sz="900" b="0"/>
              <a:t>Finalize Box level thermal, structural, mechanical</a:t>
            </a:r>
          </a:p>
          <a:p>
            <a:pPr eaLnBrk="1" hangingPunct="1"/>
            <a:r>
              <a:rPr lang="en-US" sz="900" b="0"/>
              <a:t>  tolerance, 2D&amp;3D clearance sup’t (360)</a:t>
            </a:r>
          </a:p>
          <a:p>
            <a:pPr eaLnBrk="1" hangingPunct="1"/>
            <a:r>
              <a:rPr lang="en-US" sz="900" u="sng"/>
              <a:t>Components / Drawings</a:t>
            </a:r>
          </a:p>
          <a:p>
            <a:pPr eaLnBrk="1" hangingPunct="1"/>
            <a:r>
              <a:rPr lang="en-US" sz="900" b="0"/>
              <a:t>Finalize MBS BOM, Part, cable, assembly &amp;</a:t>
            </a:r>
          </a:p>
          <a:p>
            <a:pPr eaLnBrk="1" hangingPunct="1"/>
            <a:r>
              <a:rPr lang="en-US" sz="900" b="0"/>
              <a:t>  installation dwgs (160)</a:t>
            </a:r>
          </a:p>
          <a:p>
            <a:pPr eaLnBrk="1" hangingPunct="1"/>
            <a:r>
              <a:rPr lang="en-US" sz="900" b="0"/>
              <a:t>Support library models as needed (connectors, etc) (24)</a:t>
            </a:r>
            <a:r>
              <a:rPr lang="en-US" sz="900" u="sng"/>
              <a:t> </a:t>
            </a:r>
          </a:p>
          <a:p>
            <a:pPr eaLnBrk="1" hangingPunct="1"/>
            <a:r>
              <a:rPr lang="en-US" sz="900" u="sng"/>
              <a:t>Test</a:t>
            </a:r>
          </a:p>
          <a:p>
            <a:pPr eaLnBrk="1" hangingPunct="1"/>
            <a:r>
              <a:rPr lang="en-US" sz="900" b="0"/>
              <a:t>Complete risk reduction testing (80)</a:t>
            </a:r>
          </a:p>
          <a:p>
            <a:pPr eaLnBrk="1" hangingPunct="1"/>
            <a:r>
              <a:rPr lang="en-US" sz="900" u="sng"/>
              <a:t>Reviews / Reports</a:t>
            </a:r>
          </a:p>
          <a:p>
            <a:pPr eaLnBrk="1" hangingPunct="1"/>
            <a:r>
              <a:rPr lang="en-US" sz="900" b="0"/>
              <a:t>Detail power / area / weight estimates (80)</a:t>
            </a:r>
          </a:p>
          <a:p>
            <a:pPr eaLnBrk="1" hangingPunct="1"/>
            <a:r>
              <a:rPr lang="en-US" sz="900" b="0"/>
              <a:t>Peer Reviews with SME’s (20)</a:t>
            </a:r>
          </a:p>
          <a:p>
            <a:pPr eaLnBrk="1" hangingPunct="1"/>
            <a:r>
              <a:rPr lang="en-US" sz="900" b="0"/>
              <a:t>CDR preparation (40)</a:t>
            </a:r>
          </a:p>
        </p:txBody>
      </p:sp>
      <p:sp>
        <p:nvSpPr>
          <p:cNvPr id="29714" name="Text Box 22"/>
          <p:cNvSpPr txBox="1">
            <a:spLocks noChangeArrowheads="1"/>
          </p:cNvSpPr>
          <p:nvPr/>
        </p:nvSpPr>
        <p:spPr bwMode="auto">
          <a:xfrm>
            <a:off x="381000" y="2667000"/>
            <a:ext cx="2197100"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Requirements</a:t>
            </a:r>
          </a:p>
          <a:p>
            <a:pPr eaLnBrk="1" hangingPunct="1"/>
            <a:r>
              <a:rPr lang="en-US" sz="900" b="0"/>
              <a:t>Mission Profiles</a:t>
            </a:r>
          </a:p>
          <a:p>
            <a:pPr eaLnBrk="1" hangingPunct="1"/>
            <a:r>
              <a:rPr lang="en-US" sz="900" b="0"/>
              <a:t>High voltage control plan</a:t>
            </a:r>
          </a:p>
          <a:p>
            <a:pPr eaLnBrk="1" hangingPunct="1"/>
            <a:r>
              <a:rPr lang="en-US" sz="900" b="0"/>
              <a:t>Updated HRD and CCA HRDs</a:t>
            </a:r>
          </a:p>
          <a:p>
            <a:pPr eaLnBrk="1" hangingPunct="1"/>
            <a:r>
              <a:rPr lang="en-US" sz="900" u="sng"/>
              <a:t>Design Documentation</a:t>
            </a:r>
          </a:p>
          <a:p>
            <a:pPr eaLnBrk="1" hangingPunct="1"/>
            <a:r>
              <a:rPr lang="en-US" sz="900" b="0"/>
              <a:t>Preliminary design data &amp; documentation </a:t>
            </a:r>
          </a:p>
          <a:p>
            <a:pPr eaLnBrk="1" hangingPunct="1"/>
            <a:r>
              <a:rPr lang="en-US" sz="900" b="0"/>
              <a:t>Risk Mitigation test results</a:t>
            </a:r>
          </a:p>
          <a:p>
            <a:pPr eaLnBrk="1" hangingPunct="1"/>
            <a:r>
              <a:rPr lang="en-US" sz="900" u="sng"/>
              <a:t>Plans</a:t>
            </a:r>
          </a:p>
          <a:p>
            <a:pPr eaLnBrk="1" hangingPunct="1"/>
            <a:r>
              <a:rPr lang="en-US" sz="900" b="0"/>
              <a:t>Updated DTC and DFMAT</a:t>
            </a:r>
          </a:p>
          <a:p>
            <a:pPr eaLnBrk="1" hangingPunct="1"/>
            <a:r>
              <a:rPr lang="en-US" sz="900" b="0"/>
              <a:t>Updated Program IMS &amp; ETCs</a:t>
            </a:r>
          </a:p>
          <a:p>
            <a:pPr eaLnBrk="1" hangingPunct="1"/>
            <a:r>
              <a:rPr lang="en-US" sz="900" b="0"/>
              <a:t>Guidelines &amp; Checklists</a:t>
            </a:r>
          </a:p>
          <a:p>
            <a:pPr eaLnBrk="1" hangingPunct="1"/>
            <a:endParaRPr lang="en-US" sz="900" b="0"/>
          </a:p>
        </p:txBody>
      </p:sp>
      <p:grpSp>
        <p:nvGrpSpPr>
          <p:cNvPr id="29715" name="Group 27"/>
          <p:cNvGrpSpPr>
            <a:grpSpLocks/>
          </p:cNvGrpSpPr>
          <p:nvPr/>
        </p:nvGrpSpPr>
        <p:grpSpPr bwMode="auto">
          <a:xfrm>
            <a:off x="5588000" y="2020888"/>
            <a:ext cx="4106863" cy="3379787"/>
            <a:chOff x="3690" y="1440"/>
            <a:chExt cx="2352" cy="1776"/>
          </a:xfrm>
        </p:grpSpPr>
        <p:sp>
          <p:nvSpPr>
            <p:cNvPr id="29720" name="Line 11"/>
            <p:cNvSpPr>
              <a:spLocks noChangeShapeType="1"/>
            </p:cNvSpPr>
            <p:nvPr/>
          </p:nvSpPr>
          <p:spPr bwMode="auto">
            <a:xfrm>
              <a:off x="3696" y="1440"/>
              <a:ext cx="15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1" name="Line 12"/>
            <p:cNvSpPr>
              <a:spLocks noChangeShapeType="1"/>
            </p:cNvSpPr>
            <p:nvPr/>
          </p:nvSpPr>
          <p:spPr bwMode="auto">
            <a:xfrm>
              <a:off x="3696" y="3216"/>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2" name="Line 13"/>
            <p:cNvSpPr>
              <a:spLocks noChangeShapeType="1"/>
            </p:cNvSpPr>
            <p:nvPr/>
          </p:nvSpPr>
          <p:spPr bwMode="auto">
            <a:xfrm>
              <a:off x="5232" y="1440"/>
              <a:ext cx="48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3" name="Line 14"/>
            <p:cNvSpPr>
              <a:spLocks noChangeShapeType="1"/>
            </p:cNvSpPr>
            <p:nvPr/>
          </p:nvSpPr>
          <p:spPr bwMode="auto">
            <a:xfrm flipH="1">
              <a:off x="5184" y="2160"/>
              <a:ext cx="528" cy="10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5" name="Rectangle 27"/>
            <p:cNvSpPr>
              <a:spLocks noChangeArrowheads="1"/>
            </p:cNvSpPr>
            <p:nvPr/>
          </p:nvSpPr>
          <p:spPr bwMode="auto">
            <a:xfrm>
              <a:off x="3696" y="1531"/>
              <a:ext cx="2346" cy="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buFontTx/>
                <a:buAutoNum type="arabicPeriod"/>
                <a:tabLst>
                  <a:tab pos="342900" algn="l"/>
                </a:tabLst>
                <a:defRPr/>
              </a:pPr>
              <a:r>
                <a:rPr lang="en-US" sz="900" b="0" dirty="0">
                  <a:latin typeface="Arial" pitchFamily="34" charset="0"/>
                  <a:cs typeface="Times New Roman" pitchFamily="18" charset="0"/>
                </a:rPr>
                <a:t>Design trade study – if needed </a:t>
              </a:r>
            </a:p>
            <a:p>
              <a:pPr lvl="1" eaLnBrk="0" hangingPunct="0">
                <a:tabLst>
                  <a:tab pos="342900" algn="l"/>
                </a:tabLst>
                <a:defRPr/>
              </a:pPr>
              <a:r>
                <a:rPr lang="en-US" sz="900" b="0" dirty="0">
                  <a:latin typeface="Arial" pitchFamily="34" charset="0"/>
                  <a:cs typeface="Times New Roman" pitchFamily="18" charset="0"/>
                </a:rPr>
                <a:t>project memo</a:t>
              </a:r>
              <a:r>
                <a:rPr lang="en-US" sz="900" b="0" i="1" dirty="0">
                  <a:latin typeface="Arial" pitchFamily="34" charset="0"/>
                  <a:cs typeface="Times New Roman" pitchFamily="18" charset="0"/>
                </a:rPr>
                <a:t> </a:t>
              </a:r>
              <a:endParaRPr lang="en-US" sz="900" b="0" dirty="0">
                <a:latin typeface="Arial" pitchFamily="34" charset="0"/>
              </a:endParaRPr>
            </a:p>
            <a:p>
              <a:pPr eaLnBrk="0" hangingPunct="0">
                <a:buFontTx/>
                <a:buAutoNum type="arabicPeriod"/>
                <a:tabLst>
                  <a:tab pos="342900" algn="l"/>
                </a:tabLst>
                <a:defRPr/>
              </a:pPr>
              <a:r>
                <a:rPr lang="en-US" sz="900" b="0" dirty="0">
                  <a:latin typeface="Arial" pitchFamily="34" charset="0"/>
                  <a:cs typeface="Times New Roman" pitchFamily="18" charset="0"/>
                </a:rPr>
                <a:t>Box - Top Level Assembly Drawing </a:t>
              </a:r>
            </a:p>
            <a:p>
              <a:pPr lvl="1" eaLnBrk="0" hangingPunct="0">
                <a:tabLst>
                  <a:tab pos="342900" algn="l"/>
                </a:tabLst>
                <a:defRPr/>
              </a:pPr>
              <a:r>
                <a:rPr lang="en-US" sz="900" b="0" dirty="0">
                  <a:latin typeface="Arial" pitchFamily="34" charset="0"/>
                  <a:cs typeface="Times New Roman" pitchFamily="18" charset="0"/>
                </a:rPr>
                <a:t>E release until built – EO release prior to qual </a:t>
              </a:r>
            </a:p>
            <a:p>
              <a:pPr lvl="1" eaLnBrk="0" hangingPunct="0">
                <a:tabLst>
                  <a:tab pos="342900" algn="l"/>
                </a:tabLst>
                <a:defRPr/>
              </a:pPr>
              <a:r>
                <a:rPr lang="en-US" sz="900" b="0" dirty="0">
                  <a:latin typeface="Arial" pitchFamily="34" charset="0"/>
                  <a:cs typeface="Times New Roman" pitchFamily="18" charset="0"/>
                </a:rPr>
                <a:t>data base in team center </a:t>
              </a:r>
              <a:endParaRPr lang="en-US" sz="900" b="0" dirty="0">
                <a:latin typeface="Arial" pitchFamily="34" charset="0"/>
              </a:endParaRPr>
            </a:p>
            <a:p>
              <a:pPr eaLnBrk="0" hangingPunct="0">
                <a:buFontTx/>
                <a:buAutoNum type="arabicPeriod"/>
                <a:tabLst>
                  <a:tab pos="342900" algn="l"/>
                </a:tabLst>
                <a:defRPr/>
              </a:pPr>
              <a:r>
                <a:rPr lang="en-US" sz="900" b="0" dirty="0">
                  <a:latin typeface="Arial" pitchFamily="34" charset="0"/>
                  <a:cs typeface="Times New Roman" pitchFamily="18" charset="0"/>
                </a:rPr>
                <a:t>Box - Drawing (3 D exploded view – PDF format</a:t>
              </a:r>
            </a:p>
            <a:p>
              <a:pPr lvl="1" eaLnBrk="0" hangingPunct="0">
                <a:tabLst>
                  <a:tab pos="342900" algn="l"/>
                </a:tabLst>
                <a:defRPr/>
              </a:pPr>
              <a:r>
                <a:rPr lang="en-US" sz="900" b="0" dirty="0">
                  <a:latin typeface="Arial" pitchFamily="34" charset="0"/>
                  <a:cs typeface="Times New Roman" pitchFamily="18" charset="0"/>
                </a:rPr>
                <a:t> models and drawings in team center </a:t>
              </a:r>
              <a:endParaRPr lang="en-US" sz="900" b="0" dirty="0">
                <a:latin typeface="Arial" pitchFamily="34" charset="0"/>
              </a:endParaRPr>
            </a:p>
            <a:p>
              <a:pPr eaLnBrk="0" hangingPunct="0">
                <a:buFontTx/>
                <a:buAutoNum type="arabicPeriod"/>
                <a:tabLst>
                  <a:tab pos="342900" algn="l"/>
                </a:tabLst>
                <a:defRPr/>
              </a:pPr>
              <a:r>
                <a:rPr lang="en-US" sz="900" b="0" dirty="0">
                  <a:latin typeface="Arial" pitchFamily="34" charset="0"/>
                  <a:cs typeface="Times New Roman" pitchFamily="18" charset="0"/>
                </a:rPr>
                <a:t>Box - Installation Drawing </a:t>
              </a:r>
            </a:p>
            <a:p>
              <a:pPr lvl="1" eaLnBrk="0" hangingPunct="0">
                <a:tabLst>
                  <a:tab pos="342900" algn="l"/>
                </a:tabLst>
                <a:defRPr/>
              </a:pPr>
              <a:r>
                <a:rPr lang="en-US" sz="900" b="0" dirty="0">
                  <a:latin typeface="Arial" pitchFamily="34" charset="0"/>
                  <a:cs typeface="Times New Roman" pitchFamily="18" charset="0"/>
                </a:rPr>
                <a:t>E release until built – EO release after customer approval</a:t>
              </a:r>
            </a:p>
            <a:p>
              <a:pPr lvl="1" eaLnBrk="0" hangingPunct="0">
                <a:tabLst>
                  <a:tab pos="342900" algn="l"/>
                </a:tabLst>
                <a:defRPr/>
              </a:pPr>
              <a:r>
                <a:rPr lang="en-US" sz="900" b="0" dirty="0">
                  <a:latin typeface="Arial" pitchFamily="34" charset="0"/>
                  <a:cs typeface="Times New Roman" pitchFamily="18" charset="0"/>
                </a:rPr>
                <a:t>data base in team center</a:t>
              </a:r>
              <a:endParaRPr lang="en-US" sz="900" b="0" dirty="0">
                <a:latin typeface="Arial" pitchFamily="34" charset="0"/>
              </a:endParaRPr>
            </a:p>
            <a:p>
              <a:pPr eaLnBrk="0" hangingPunct="0">
                <a:buFontTx/>
                <a:buAutoNum type="arabicPeriod"/>
                <a:tabLst>
                  <a:tab pos="342900" algn="l"/>
                </a:tabLst>
                <a:defRPr/>
              </a:pPr>
              <a:r>
                <a:rPr lang="en-US" sz="900" b="0" dirty="0">
                  <a:latin typeface="Arial" pitchFamily="34" charset="0"/>
                  <a:cs typeface="Times New Roman" pitchFamily="18" charset="0"/>
                </a:rPr>
                <a:t>Box - Drawing - torque definitions</a:t>
              </a:r>
            </a:p>
            <a:p>
              <a:pPr lvl="1" eaLnBrk="0" hangingPunct="0">
                <a:tabLst>
                  <a:tab pos="342900" algn="l"/>
                </a:tabLst>
                <a:defRPr/>
              </a:pPr>
              <a:r>
                <a:rPr lang="en-US" sz="900" b="0" dirty="0">
                  <a:latin typeface="Arial" pitchFamily="34" charset="0"/>
                  <a:cs typeface="Times New Roman" pitchFamily="18" charset="0"/>
                </a:rPr>
                <a:t> data base in team center</a:t>
              </a:r>
              <a:endParaRPr lang="en-US" sz="900" b="0" dirty="0">
                <a:latin typeface="Arial" pitchFamily="34" charset="0"/>
              </a:endParaRPr>
            </a:p>
            <a:p>
              <a:pPr eaLnBrk="0" hangingPunct="0">
                <a:buFontTx/>
                <a:buAutoNum type="arabicPeriod"/>
                <a:tabLst>
                  <a:tab pos="342900" algn="l"/>
                </a:tabLst>
                <a:defRPr/>
              </a:pPr>
              <a:r>
                <a:rPr lang="en-US" sz="900" b="0" dirty="0">
                  <a:latin typeface="Arial" pitchFamily="34" charset="0"/>
                  <a:cs typeface="Times New Roman" pitchFamily="18" charset="0"/>
                </a:rPr>
                <a:t>Box - Detailed Size/volume, weight report </a:t>
              </a:r>
            </a:p>
            <a:p>
              <a:pPr lvl="1" eaLnBrk="0" hangingPunct="0">
                <a:tabLst>
                  <a:tab pos="342900" algn="l"/>
                </a:tabLst>
                <a:defRPr/>
              </a:pPr>
              <a:r>
                <a:rPr lang="en-US" sz="900" b="0" dirty="0">
                  <a:latin typeface="Arial" pitchFamily="34" charset="0"/>
                  <a:cs typeface="Times New Roman" pitchFamily="18" charset="0"/>
                </a:rPr>
                <a:t>memo or power point </a:t>
              </a:r>
              <a:endParaRPr lang="en-US" sz="900" b="0" dirty="0">
                <a:latin typeface="Arial" pitchFamily="34" charset="0"/>
              </a:endParaRPr>
            </a:p>
            <a:p>
              <a:pPr eaLnBrk="0" hangingPunct="0">
                <a:buFontTx/>
                <a:buAutoNum type="arabicPeriod"/>
                <a:tabLst>
                  <a:tab pos="342900" algn="l"/>
                </a:tabLst>
                <a:defRPr/>
              </a:pPr>
              <a:r>
                <a:rPr lang="en-US" sz="900" b="0" dirty="0">
                  <a:latin typeface="Arial" pitchFamily="34" charset="0"/>
                  <a:cs typeface="Times New Roman" pitchFamily="18" charset="0"/>
                </a:rPr>
                <a:t>Box - Peer Review –– results of review with SME</a:t>
              </a:r>
            </a:p>
            <a:p>
              <a:pPr lvl="1" eaLnBrk="0" hangingPunct="0">
                <a:tabLst>
                  <a:tab pos="342900" algn="l"/>
                </a:tabLst>
                <a:defRPr/>
              </a:pPr>
              <a:r>
                <a:rPr lang="en-US" sz="900" b="0" dirty="0">
                  <a:latin typeface="Arial" pitchFamily="34" charset="0"/>
                  <a:cs typeface="Times New Roman" pitchFamily="18" charset="0"/>
                </a:rPr>
                <a:t>project memo, project file</a:t>
              </a:r>
              <a:endParaRPr lang="en-US" sz="900" b="0" dirty="0">
                <a:latin typeface="Arial" pitchFamily="34" charset="0"/>
              </a:endParaRPr>
            </a:p>
            <a:p>
              <a:pPr eaLnBrk="0" hangingPunct="0">
                <a:buFontTx/>
                <a:buAutoNum type="arabicPeriod"/>
                <a:tabLst>
                  <a:tab pos="342900" algn="l"/>
                </a:tabLst>
                <a:defRPr/>
              </a:pPr>
              <a:r>
                <a:rPr lang="en-US" sz="900" b="0" dirty="0">
                  <a:latin typeface="Arial" pitchFamily="34" charset="0"/>
                  <a:cs typeface="Times New Roman" pitchFamily="18" charset="0"/>
                </a:rPr>
                <a:t>Box - Packaging check list / standards</a:t>
              </a:r>
            </a:p>
            <a:p>
              <a:pPr lvl="1" eaLnBrk="0" hangingPunct="0">
                <a:tabLst>
                  <a:tab pos="342900" algn="l"/>
                </a:tabLst>
                <a:defRPr/>
              </a:pPr>
              <a:r>
                <a:rPr lang="en-US" sz="900" b="0" dirty="0">
                  <a:latin typeface="Arial" pitchFamily="34" charset="0"/>
                  <a:cs typeface="Times New Roman" pitchFamily="18" charset="0"/>
                </a:rPr>
                <a:t>project file</a:t>
              </a:r>
              <a:endParaRPr lang="en-US" sz="900" b="0" dirty="0">
                <a:latin typeface="Arial" pitchFamily="34" charset="0"/>
              </a:endParaRPr>
            </a:p>
            <a:p>
              <a:pPr eaLnBrk="0" hangingPunct="0">
                <a:buFontTx/>
                <a:buAutoNum type="arabicPeriod"/>
                <a:tabLst>
                  <a:tab pos="342900" algn="l"/>
                </a:tabLst>
                <a:defRPr/>
              </a:pPr>
              <a:r>
                <a:rPr lang="en-US" sz="900" b="0" dirty="0">
                  <a:latin typeface="Arial" pitchFamily="34" charset="0"/>
                  <a:cs typeface="Times New Roman" pitchFamily="18" charset="0"/>
                </a:rPr>
                <a:t>Analysis (initial / final after qual) – Thermal / </a:t>
              </a:r>
            </a:p>
            <a:p>
              <a:pPr eaLnBrk="0" hangingPunct="0">
                <a:tabLst>
                  <a:tab pos="342900" algn="l"/>
                </a:tabLst>
                <a:defRPr/>
              </a:pPr>
              <a:r>
                <a:rPr lang="en-US" sz="900" b="0" dirty="0">
                  <a:latin typeface="Arial" pitchFamily="34" charset="0"/>
                  <a:cs typeface="Times New Roman" pitchFamily="18" charset="0"/>
                </a:rPr>
                <a:t>	Vib / Mech Tol report project file</a:t>
              </a:r>
              <a:endParaRPr lang="en-US" sz="900" b="0" dirty="0">
                <a:latin typeface="Arial" pitchFamily="34" charset="0"/>
              </a:endParaRPr>
            </a:p>
            <a:p>
              <a:pPr marL="228600" indent="-228600" eaLnBrk="0" hangingPunct="0">
                <a:buFont typeface="+mj-lt"/>
                <a:buAutoNum type="arabicPeriod" startAt="10"/>
                <a:tabLst>
                  <a:tab pos="342900" algn="l"/>
                </a:tabLst>
                <a:defRPr/>
              </a:pPr>
              <a:r>
                <a:rPr lang="en-US" sz="900" b="0" dirty="0">
                  <a:latin typeface="Arial" pitchFamily="34" charset="0"/>
                  <a:cs typeface="Times New Roman" pitchFamily="18" charset="0"/>
                </a:rPr>
                <a:t>CDR review package – as </a:t>
              </a:r>
              <a:r>
                <a:rPr lang="en-US" sz="900" b="0" dirty="0" smtClean="0">
                  <a:latin typeface="Arial" pitchFamily="34" charset="0"/>
                  <a:cs typeface="Times New Roman" pitchFamily="18" charset="0"/>
                </a:rPr>
                <a:t>required</a:t>
              </a:r>
            </a:p>
            <a:p>
              <a:pPr marL="228600" indent="-228600" eaLnBrk="0" hangingPunct="0">
                <a:buFont typeface="+mj-lt"/>
                <a:buAutoNum type="arabicPeriod" startAt="10"/>
                <a:tabLst>
                  <a:tab pos="342900" algn="l"/>
                </a:tabLst>
                <a:defRPr/>
              </a:pPr>
              <a:r>
                <a:rPr lang="en-US" sz="900" b="0" dirty="0" smtClean="0">
                  <a:latin typeface="Arial" pitchFamily="34" charset="0"/>
                  <a:cs typeface="Times New Roman" pitchFamily="18" charset="0"/>
                </a:rPr>
                <a:t>PACT CDR Checklist</a:t>
              </a:r>
              <a:endParaRPr lang="en-US" sz="900" b="0" dirty="0">
                <a:latin typeface="Arial" pitchFamily="34" charset="0"/>
              </a:endParaRPr>
            </a:p>
          </p:txBody>
        </p:sp>
        <p:sp>
          <p:nvSpPr>
            <p:cNvPr id="29725" name="Line 25"/>
            <p:cNvSpPr>
              <a:spLocks noChangeShapeType="1"/>
            </p:cNvSpPr>
            <p:nvPr/>
          </p:nvSpPr>
          <p:spPr bwMode="auto">
            <a:xfrm>
              <a:off x="3690" y="1446"/>
              <a:ext cx="0" cy="17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5" name="Action Button: Back or Previous 24">
            <a:hlinkClick r:id="rId4" action="ppaction://hlinksldjump" highlightClick="1"/>
          </p:cNvPr>
          <p:cNvSpPr/>
          <p:nvPr/>
        </p:nvSpPr>
        <p:spPr bwMode="auto">
          <a:xfrm>
            <a:off x="931863" y="6076950"/>
            <a:ext cx="574675" cy="520700"/>
          </a:xfrm>
          <a:prstGeom prst="actionButtonBackPrevious">
            <a:avLst/>
          </a:prstGeom>
          <a:solidFill>
            <a:schemeClr val="bg2">
              <a:lumMod val="60000"/>
              <a:lumOff val="40000"/>
            </a:schemeClr>
          </a:solidFill>
          <a:ln w="9525" cap="flat" cmpd="sng" algn="ctr">
            <a:solidFill>
              <a:schemeClr val="tx1"/>
            </a:solidFill>
            <a:prstDash val="solid"/>
            <a:round/>
            <a:headEnd type="none" w="med" len="med"/>
            <a:tailEnd type="none" w="med" len="med"/>
          </a:ln>
          <a:effectLst/>
          <a:extLst/>
        </p:spPr>
        <p:txBody>
          <a:bodyPr/>
          <a:lstStyle/>
          <a:p>
            <a:pPr>
              <a:defRPr/>
            </a:pPr>
            <a:endParaRPr lang="en-US" dirty="0"/>
          </a:p>
        </p:txBody>
      </p:sp>
      <p:sp>
        <p:nvSpPr>
          <p:cNvPr id="29717" name="TextBox 26"/>
          <p:cNvSpPr txBox="1">
            <a:spLocks noChangeArrowheads="1"/>
          </p:cNvSpPr>
          <p:nvPr/>
        </p:nvSpPr>
        <p:spPr bwMode="auto">
          <a:xfrm>
            <a:off x="554038" y="556895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8" name="Action Button: Forward or Next 27">
            <a:hlinkClick r:id="rId5" action="ppaction://hlinksldjump" highlightClick="1"/>
          </p:cNvPr>
          <p:cNvSpPr/>
          <p:nvPr/>
        </p:nvSpPr>
        <p:spPr bwMode="auto">
          <a:xfrm>
            <a:off x="7688263" y="6030913"/>
            <a:ext cx="508000" cy="566737"/>
          </a:xfrm>
          <a:prstGeom prst="actionButtonForwardNext">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a:lstStyle/>
          <a:p>
            <a:pPr>
              <a:defRPr/>
            </a:pPr>
            <a:endParaRPr lang="en-US" dirty="0"/>
          </a:p>
        </p:txBody>
      </p:sp>
      <p:sp>
        <p:nvSpPr>
          <p:cNvPr id="29719" name="TextBox 28"/>
          <p:cNvSpPr txBox="1">
            <a:spLocks noChangeArrowheads="1"/>
          </p:cNvSpPr>
          <p:nvPr/>
        </p:nvSpPr>
        <p:spPr bwMode="auto">
          <a:xfrm>
            <a:off x="7246938" y="555148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4" name="TextBox 33"/>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2057400" y="381000"/>
            <a:ext cx="54864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0723" name="Rectangle 3"/>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4" name="Rectangle 4"/>
          <p:cNvSpPr>
            <a:spLocks noChangeArrowheads="1"/>
          </p:cNvSpPr>
          <p:nvPr/>
        </p:nvSpPr>
        <p:spPr bwMode="auto">
          <a:xfrm>
            <a:off x="3581400" y="1327150"/>
            <a:ext cx="1524000" cy="381000"/>
          </a:xfrm>
          <a:prstGeom prst="rect">
            <a:avLst/>
          </a:prstGeom>
          <a:solidFill>
            <a:srgbClr val="11C1FF"/>
          </a:solidFill>
          <a:ln w="9525">
            <a:solidFill>
              <a:schemeClr val="tx1"/>
            </a:solidFill>
            <a:miter lim="800000"/>
            <a:headEnd/>
            <a:tailEnd/>
          </a:ln>
        </p:spPr>
        <p:txBody>
          <a:bodyPr wrap="none" anchor="ctr"/>
          <a:lstStyle/>
          <a:p>
            <a:endParaRPr lang="en-US"/>
          </a:p>
        </p:txBody>
      </p:sp>
      <p:sp>
        <p:nvSpPr>
          <p:cNvPr id="30725" name="Rectangle 5"/>
          <p:cNvSpPr>
            <a:spLocks noChangeArrowheads="1"/>
          </p:cNvSpPr>
          <p:nvPr/>
        </p:nvSpPr>
        <p:spPr bwMode="auto">
          <a:xfrm>
            <a:off x="762000" y="1524000"/>
            <a:ext cx="1066800" cy="381000"/>
          </a:xfrm>
          <a:prstGeom prst="rect">
            <a:avLst/>
          </a:prstGeom>
          <a:solidFill>
            <a:srgbClr val="11C1FF"/>
          </a:solidFill>
          <a:ln w="9525">
            <a:solidFill>
              <a:schemeClr val="tx1"/>
            </a:solidFill>
            <a:miter lim="800000"/>
            <a:headEnd/>
            <a:tailEnd/>
          </a:ln>
        </p:spPr>
        <p:txBody>
          <a:bodyPr wrap="none" anchor="ctr"/>
          <a:lstStyle/>
          <a:p>
            <a:endParaRPr lang="en-US"/>
          </a:p>
        </p:txBody>
      </p:sp>
      <p:sp>
        <p:nvSpPr>
          <p:cNvPr id="30726" name="Rectangle 6"/>
          <p:cNvSpPr>
            <a:spLocks noGrp="1" noChangeArrowheads="1"/>
          </p:cNvSpPr>
          <p:nvPr>
            <p:ph type="title" idx="4294967295"/>
          </p:nvPr>
        </p:nvSpPr>
        <p:spPr>
          <a:xfrm>
            <a:off x="1981200" y="304800"/>
            <a:ext cx="5486400" cy="457200"/>
          </a:xfrm>
          <a:solidFill>
            <a:srgbClr val="11C1FF"/>
          </a:solidFill>
        </p:spPr>
        <p:txBody>
          <a:bodyPr/>
          <a:lstStyle/>
          <a:p>
            <a:pPr eaLnBrk="1" hangingPunct="1"/>
            <a:r>
              <a:rPr lang="en-US" sz="2000" smtClean="0"/>
              <a:t>Qual Test Work Package</a:t>
            </a:r>
          </a:p>
        </p:txBody>
      </p:sp>
      <p:sp>
        <p:nvSpPr>
          <p:cNvPr id="30727" name="Text Box 8"/>
          <p:cNvSpPr txBox="1">
            <a:spLocks noChangeArrowheads="1"/>
          </p:cNvSpPr>
          <p:nvPr/>
        </p:nvSpPr>
        <p:spPr bwMode="auto">
          <a:xfrm>
            <a:off x="152400" y="2532063"/>
            <a:ext cx="2209800" cy="1892300"/>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Requirement Updates</a:t>
            </a:r>
          </a:p>
          <a:p>
            <a:pPr eaLnBrk="1" hangingPunct="1"/>
            <a:r>
              <a:rPr lang="en-US" sz="900" b="0"/>
              <a:t>Torque-Speed-Power   </a:t>
            </a:r>
          </a:p>
          <a:p>
            <a:pPr eaLnBrk="1" hangingPunct="1"/>
            <a:r>
              <a:rPr lang="en-US" sz="900" b="0"/>
              <a:t>Rtt/Ltt, Kt/Ke, </a:t>
            </a:r>
          </a:p>
          <a:p>
            <a:pPr eaLnBrk="1" hangingPunct="1"/>
            <a:r>
              <a:rPr lang="en-US" sz="900" b="0"/>
              <a:t>Inertia, peak acceleration</a:t>
            </a:r>
          </a:p>
          <a:p>
            <a:pPr eaLnBrk="1" hangingPunct="1"/>
            <a:r>
              <a:rPr lang="en-US" sz="900" b="0"/>
              <a:t>Min/Max Voltage/Current</a:t>
            </a:r>
          </a:p>
          <a:p>
            <a:pPr eaLnBrk="1" hangingPunct="1"/>
            <a:r>
              <a:rPr lang="en-US" sz="900" b="0"/>
              <a:t>Commutation/Sensor Type</a:t>
            </a:r>
          </a:p>
          <a:p>
            <a:pPr eaLnBrk="1" hangingPunct="1"/>
            <a:r>
              <a:rPr lang="en-US" sz="900" b="0"/>
              <a:t>Cable length, Environmental</a:t>
            </a:r>
          </a:p>
          <a:p>
            <a:pPr eaLnBrk="1" hangingPunct="1"/>
            <a:r>
              <a:rPr lang="en-US" sz="900" b="0"/>
              <a:t>DTC targets and DFMAT plans</a:t>
            </a:r>
          </a:p>
          <a:p>
            <a:pPr eaLnBrk="1" hangingPunct="1"/>
            <a:r>
              <a:rPr lang="en-US" sz="900" u="sng"/>
              <a:t>Design Documentation</a:t>
            </a:r>
          </a:p>
          <a:p>
            <a:pPr eaLnBrk="1" hangingPunct="1"/>
            <a:r>
              <a:rPr lang="en-US" sz="900" b="0"/>
              <a:t>Design data and analysis</a:t>
            </a:r>
          </a:p>
          <a:p>
            <a:pPr eaLnBrk="1" hangingPunct="1"/>
            <a:r>
              <a:rPr lang="en-US" sz="900" b="0"/>
              <a:t>Prototype test results</a:t>
            </a:r>
          </a:p>
          <a:p>
            <a:pPr eaLnBrk="1" hangingPunct="1"/>
            <a:r>
              <a:rPr lang="en-US" sz="900" u="sng"/>
              <a:t>Plans </a:t>
            </a:r>
          </a:p>
          <a:p>
            <a:pPr eaLnBrk="1" hangingPunct="1"/>
            <a:r>
              <a:rPr lang="en-US" sz="900" b="0"/>
              <a:t>DTC, DFMAT</a:t>
            </a:r>
          </a:p>
        </p:txBody>
      </p:sp>
      <p:sp>
        <p:nvSpPr>
          <p:cNvPr id="30728" name="Line 9"/>
          <p:cNvSpPr>
            <a:spLocks noChangeShapeType="1"/>
          </p:cNvSpPr>
          <p:nvPr/>
        </p:nvSpPr>
        <p:spPr bwMode="auto">
          <a:xfrm>
            <a:off x="5864225" y="22860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9" name="Line 10"/>
          <p:cNvSpPr>
            <a:spLocks noChangeShapeType="1"/>
          </p:cNvSpPr>
          <p:nvPr/>
        </p:nvSpPr>
        <p:spPr bwMode="auto">
          <a:xfrm>
            <a:off x="5864225"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0" name="Text Box 11"/>
          <p:cNvSpPr txBox="1">
            <a:spLocks noChangeArrowheads="1"/>
          </p:cNvSpPr>
          <p:nvPr/>
        </p:nvSpPr>
        <p:spPr bwMode="auto">
          <a:xfrm>
            <a:off x="5800725" y="2813050"/>
            <a:ext cx="2895600" cy="147732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buFont typeface="Arial" charset="0"/>
              <a:buAutoNum type="arabicPeriod"/>
            </a:pPr>
            <a:r>
              <a:rPr lang="en-US" sz="900" b="0" u="sng" dirty="0"/>
              <a:t>Prototype Motor</a:t>
            </a:r>
            <a:r>
              <a:rPr lang="en-US" sz="900" b="0" dirty="0"/>
              <a:t> Test Results – Project Memo</a:t>
            </a:r>
          </a:p>
          <a:p>
            <a:pPr eaLnBrk="1" hangingPunct="1">
              <a:buFont typeface="Arial" charset="0"/>
              <a:buAutoNum type="arabicPeriod"/>
            </a:pPr>
            <a:r>
              <a:rPr lang="en-US" sz="900" b="0" dirty="0"/>
              <a:t>Detailed Installation Drawings (EO)</a:t>
            </a:r>
          </a:p>
          <a:p>
            <a:pPr eaLnBrk="1" hangingPunct="1">
              <a:buFont typeface="Arial" charset="0"/>
              <a:buAutoNum type="arabicPeriod"/>
            </a:pPr>
            <a:r>
              <a:rPr lang="en-US" sz="900" b="0" dirty="0"/>
              <a:t>Detailed Interface Control Documents (EO)</a:t>
            </a:r>
          </a:p>
          <a:p>
            <a:pPr eaLnBrk="1" hangingPunct="1">
              <a:buFont typeface="Arial" charset="0"/>
              <a:buAutoNum type="arabicPeriod"/>
            </a:pPr>
            <a:r>
              <a:rPr lang="en-US" sz="900" b="0" dirty="0"/>
              <a:t>Detailed Design Drawings (Team Center)</a:t>
            </a:r>
          </a:p>
          <a:p>
            <a:pPr eaLnBrk="1" hangingPunct="1">
              <a:buFont typeface="Arial" charset="0"/>
              <a:buAutoNum type="arabicPeriod"/>
            </a:pPr>
            <a:r>
              <a:rPr lang="en-US" sz="900" b="0" dirty="0"/>
              <a:t>Detailed Part Lists (BOM’s) (Team Center)</a:t>
            </a:r>
          </a:p>
          <a:p>
            <a:pPr eaLnBrk="1" hangingPunct="1">
              <a:buFont typeface="Arial" charset="0"/>
              <a:buAutoNum type="arabicPeriod"/>
            </a:pPr>
            <a:r>
              <a:rPr lang="en-US" sz="900" b="0" dirty="0"/>
              <a:t>Detailed 3-D Envelope Model (Team Center)</a:t>
            </a:r>
          </a:p>
          <a:p>
            <a:pPr eaLnBrk="1" hangingPunct="1">
              <a:buFont typeface="Arial" charset="0"/>
              <a:buAutoNum type="arabicPeriod"/>
            </a:pPr>
            <a:r>
              <a:rPr lang="en-US" sz="900" b="0" dirty="0"/>
              <a:t>Detailed Weights – Project Memo</a:t>
            </a:r>
          </a:p>
          <a:p>
            <a:pPr eaLnBrk="1" hangingPunct="1">
              <a:buFont typeface="Arial" charset="0"/>
              <a:buAutoNum type="arabicPeriod"/>
            </a:pPr>
            <a:r>
              <a:rPr lang="en-US" sz="900" b="0" dirty="0"/>
              <a:t>Detailed Performance Analysis – Project Memo</a:t>
            </a:r>
          </a:p>
          <a:p>
            <a:pPr eaLnBrk="1" hangingPunct="1">
              <a:buFont typeface="Arial" charset="0"/>
              <a:buAutoNum type="arabicPeriod"/>
            </a:pPr>
            <a:r>
              <a:rPr lang="en-US" sz="900" b="0" dirty="0"/>
              <a:t>DTC Analysis summary – Project </a:t>
            </a:r>
            <a:r>
              <a:rPr lang="en-US" sz="900" b="0" dirty="0" smtClean="0"/>
              <a:t>Memo</a:t>
            </a:r>
          </a:p>
          <a:p>
            <a:pPr eaLnBrk="1" hangingPunct="1">
              <a:buFont typeface="Arial" charset="0"/>
              <a:buAutoNum type="arabicPeriod"/>
            </a:pPr>
            <a:r>
              <a:rPr lang="en-US" sz="900" b="0" dirty="0" smtClean="0"/>
              <a:t>MDVT CDR checklist</a:t>
            </a:r>
            <a:endParaRPr lang="en-US" sz="900" b="0" dirty="0"/>
          </a:p>
        </p:txBody>
      </p:sp>
      <p:sp>
        <p:nvSpPr>
          <p:cNvPr id="30731" name="Line 12"/>
          <p:cNvSpPr>
            <a:spLocks noChangeShapeType="1"/>
          </p:cNvSpPr>
          <p:nvPr/>
        </p:nvSpPr>
        <p:spPr bwMode="auto">
          <a:xfrm>
            <a:off x="8074025" y="2286000"/>
            <a:ext cx="7620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2" name="Line 13"/>
          <p:cNvSpPr>
            <a:spLocks noChangeShapeType="1"/>
          </p:cNvSpPr>
          <p:nvPr/>
        </p:nvSpPr>
        <p:spPr bwMode="auto">
          <a:xfrm flipH="1">
            <a:off x="8150225" y="3429000"/>
            <a:ext cx="6858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3" name="Text Box 14"/>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30734" name="Text Box 15"/>
          <p:cNvSpPr txBox="1">
            <a:spLocks noChangeArrowheads="1"/>
          </p:cNvSpPr>
          <p:nvPr/>
        </p:nvSpPr>
        <p:spPr bwMode="auto">
          <a:xfrm>
            <a:off x="3630613" y="1325563"/>
            <a:ext cx="1441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30735" name="Text Box 16"/>
          <p:cNvSpPr txBox="1">
            <a:spLocks noChangeArrowheads="1"/>
          </p:cNvSpPr>
          <p:nvPr/>
        </p:nvSpPr>
        <p:spPr bwMode="auto">
          <a:xfrm>
            <a:off x="6248400" y="1447800"/>
            <a:ext cx="1441450" cy="366713"/>
          </a:xfrm>
          <a:prstGeom prst="rect">
            <a:avLst/>
          </a:prstGeom>
          <a:solidFill>
            <a:srgbClr val="11C1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30736" name="Text Box 17"/>
          <p:cNvSpPr txBox="1">
            <a:spLocks noChangeArrowheads="1"/>
          </p:cNvSpPr>
          <p:nvPr/>
        </p:nvSpPr>
        <p:spPr bwMode="auto">
          <a:xfrm>
            <a:off x="3124200" y="5422900"/>
            <a:ext cx="2286000" cy="8318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(848)</a:t>
            </a:r>
          </a:p>
          <a:p>
            <a:pPr eaLnBrk="1" hangingPunct="1"/>
            <a:r>
              <a:rPr lang="en-US" sz="1200" b="0"/>
              <a:t>- Motor design ( 584 hrs)</a:t>
            </a:r>
          </a:p>
          <a:p>
            <a:pPr eaLnBrk="1" hangingPunct="1">
              <a:buFontTx/>
              <a:buChar char="-"/>
            </a:pPr>
            <a:r>
              <a:rPr lang="en-US" sz="1200" b="0">
                <a:solidFill>
                  <a:srgbClr val="FF3300"/>
                </a:solidFill>
              </a:rPr>
              <a:t>Drafting (164 hrs)</a:t>
            </a:r>
          </a:p>
          <a:p>
            <a:pPr eaLnBrk="1" hangingPunct="1">
              <a:buFontTx/>
              <a:buChar char="-"/>
            </a:pPr>
            <a:r>
              <a:rPr lang="en-US" sz="1200" b="0">
                <a:solidFill>
                  <a:srgbClr val="4F81BD"/>
                </a:solidFill>
              </a:rPr>
              <a:t>Technician (100 hrs)</a:t>
            </a:r>
            <a:endParaRPr lang="en-US" sz="1200" b="0">
              <a:solidFill>
                <a:srgbClr val="FF3300"/>
              </a:solidFill>
            </a:endParaRPr>
          </a:p>
        </p:txBody>
      </p:sp>
      <p:sp>
        <p:nvSpPr>
          <p:cNvPr id="30737" name="Rectangle 18"/>
          <p:cNvSpPr>
            <a:spLocks noChangeArrowheads="1"/>
          </p:cNvSpPr>
          <p:nvPr/>
        </p:nvSpPr>
        <p:spPr bwMode="auto">
          <a:xfrm>
            <a:off x="1981200" y="304800"/>
            <a:ext cx="5486400" cy="457200"/>
          </a:xfrm>
          <a:prstGeom prst="rect">
            <a:avLst/>
          </a:prstGeom>
          <a:solidFill>
            <a:srgbClr val="11C1FF"/>
          </a:solidFill>
          <a:ln w="9525">
            <a:solidFill>
              <a:srgbClr val="000000"/>
            </a:solidFill>
            <a:miter lim="800000"/>
            <a:headEnd/>
            <a:tailEnd/>
          </a:ln>
        </p:spPr>
        <p:txBody>
          <a:bodyPr/>
          <a:lstStyle/>
          <a:p>
            <a:pPr algn="ctr"/>
            <a:r>
              <a:rPr lang="en-US" sz="2000" b="0" dirty="0"/>
              <a:t>Detail Design </a:t>
            </a:r>
            <a:r>
              <a:rPr lang="en-US" sz="2000" b="0" dirty="0" smtClean="0"/>
              <a:t>– MDVT </a:t>
            </a:r>
            <a:r>
              <a:rPr lang="en-US" sz="1400" b="0" dirty="0" smtClean="0"/>
              <a:t>WP19</a:t>
            </a:r>
            <a:endParaRPr lang="en-US" sz="2000" b="0" dirty="0"/>
          </a:p>
        </p:txBody>
      </p:sp>
      <p:sp>
        <p:nvSpPr>
          <p:cNvPr id="30738" name="Line 20"/>
          <p:cNvSpPr>
            <a:spLocks noChangeShapeType="1"/>
          </p:cNvSpPr>
          <p:nvPr/>
        </p:nvSpPr>
        <p:spPr bwMode="auto">
          <a:xfrm flipH="1" flipV="1">
            <a:off x="1905000" y="2590800"/>
            <a:ext cx="533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9" name="Line 21"/>
          <p:cNvSpPr>
            <a:spLocks noChangeShapeType="1"/>
          </p:cNvSpPr>
          <p:nvPr/>
        </p:nvSpPr>
        <p:spPr bwMode="auto">
          <a:xfrm flipH="1">
            <a:off x="1905000" y="3429000"/>
            <a:ext cx="533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0" name="Line 22"/>
          <p:cNvSpPr>
            <a:spLocks noChangeShapeType="1"/>
          </p:cNvSpPr>
          <p:nvPr/>
        </p:nvSpPr>
        <p:spPr bwMode="auto">
          <a:xfrm flipH="1">
            <a:off x="152400" y="25908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1" name="Line 23"/>
          <p:cNvSpPr>
            <a:spLocks noChangeShapeType="1"/>
          </p:cNvSpPr>
          <p:nvPr/>
        </p:nvSpPr>
        <p:spPr bwMode="auto">
          <a:xfrm>
            <a:off x="152400" y="2590800"/>
            <a:ext cx="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2" name="Line 24"/>
          <p:cNvSpPr>
            <a:spLocks noChangeShapeType="1"/>
          </p:cNvSpPr>
          <p:nvPr/>
        </p:nvSpPr>
        <p:spPr bwMode="auto">
          <a:xfrm>
            <a:off x="152400" y="43434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3" name="Rectangle 7"/>
          <p:cNvSpPr>
            <a:spLocks noChangeArrowheads="1"/>
          </p:cNvSpPr>
          <p:nvPr/>
        </p:nvSpPr>
        <p:spPr bwMode="auto">
          <a:xfrm>
            <a:off x="2451100" y="1906588"/>
            <a:ext cx="3406775" cy="3184525"/>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endParaRPr lang="en-US" sz="900" u="sng"/>
          </a:p>
          <a:p>
            <a:endParaRPr lang="en-US" sz="900" u="sng"/>
          </a:p>
          <a:p>
            <a:r>
              <a:rPr lang="en-US" sz="900" u="sng"/>
              <a:t>Requirements</a:t>
            </a:r>
          </a:p>
          <a:p>
            <a:r>
              <a:rPr lang="en-US" sz="900" b="0"/>
              <a:t>Requirement updates (40)</a:t>
            </a:r>
          </a:p>
          <a:p>
            <a:r>
              <a:rPr lang="en-US" sz="900" u="sng"/>
              <a:t>Design</a:t>
            </a:r>
          </a:p>
          <a:p>
            <a:r>
              <a:rPr lang="en-US" sz="900" b="0"/>
              <a:t>Detailed Assembly Design/Modeling (60/</a:t>
            </a:r>
            <a:r>
              <a:rPr lang="en-US" sz="900" b="0">
                <a:solidFill>
                  <a:srgbClr val="FF3300"/>
                </a:solidFill>
              </a:rPr>
              <a:t>16</a:t>
            </a:r>
            <a:r>
              <a:rPr lang="en-US" sz="900" b="0"/>
              <a:t>)</a:t>
            </a:r>
          </a:p>
          <a:p>
            <a:r>
              <a:rPr lang="en-US" sz="900" b="0"/>
              <a:t>Design to Cost (DTC) Analysis/Monitoring (40)</a:t>
            </a:r>
          </a:p>
          <a:p>
            <a:r>
              <a:rPr lang="en-US" sz="900" u="sng"/>
              <a:t>Analysis</a:t>
            </a:r>
          </a:p>
          <a:p>
            <a:r>
              <a:rPr lang="en-US" sz="900" b="0"/>
              <a:t>Finalize weight estimates (20)</a:t>
            </a:r>
          </a:p>
          <a:p>
            <a:r>
              <a:rPr lang="en-US" sz="900" b="0"/>
              <a:t>Finalize Component Sizing (20)</a:t>
            </a:r>
          </a:p>
          <a:p>
            <a:r>
              <a:rPr lang="en-US" sz="900" b="0"/>
              <a:t>Finalize Component Design Modeling (40)</a:t>
            </a:r>
          </a:p>
          <a:p>
            <a:r>
              <a:rPr lang="en-US" sz="900" b="0"/>
              <a:t>Finalize Design &amp; Performance Analysis (180)</a:t>
            </a:r>
          </a:p>
          <a:p>
            <a:r>
              <a:rPr lang="en-US" sz="900" b="0"/>
              <a:t>Finalize definition of High Voltage Manufacturing processes (24)</a:t>
            </a:r>
          </a:p>
          <a:p>
            <a:r>
              <a:rPr lang="en-US" sz="900" u="sng"/>
              <a:t>Components / Drawings</a:t>
            </a:r>
          </a:p>
          <a:p>
            <a:r>
              <a:rPr lang="en-US" sz="900" b="0"/>
              <a:t>EO Release Drawings (20/</a:t>
            </a:r>
            <a:r>
              <a:rPr lang="en-US" sz="900" b="0">
                <a:solidFill>
                  <a:srgbClr val="FF3300"/>
                </a:solidFill>
              </a:rPr>
              <a:t>20</a:t>
            </a:r>
            <a:r>
              <a:rPr lang="en-US" sz="900" b="0"/>
              <a:t>)</a:t>
            </a:r>
            <a:r>
              <a:rPr lang="en-US" sz="900" u="sng"/>
              <a:t> </a:t>
            </a:r>
          </a:p>
          <a:p>
            <a:r>
              <a:rPr lang="en-US" sz="900" b="0"/>
              <a:t>Drawing Reviews/Approvals (20/</a:t>
            </a:r>
            <a:r>
              <a:rPr lang="en-US" sz="900" b="0">
                <a:solidFill>
                  <a:srgbClr val="FF3300"/>
                </a:solidFill>
              </a:rPr>
              <a:t>40</a:t>
            </a:r>
            <a:r>
              <a:rPr lang="en-US" sz="900" b="0"/>
              <a:t>)</a:t>
            </a:r>
          </a:p>
          <a:p>
            <a:r>
              <a:rPr lang="en-US" sz="900" b="0"/>
              <a:t>Detailed Installation  Drawing (16/</a:t>
            </a:r>
            <a:r>
              <a:rPr lang="en-US" sz="900" b="0">
                <a:solidFill>
                  <a:srgbClr val="FF3300"/>
                </a:solidFill>
              </a:rPr>
              <a:t>8</a:t>
            </a:r>
            <a:r>
              <a:rPr lang="en-US" sz="900" b="0"/>
              <a:t>)</a:t>
            </a:r>
            <a:endParaRPr lang="en-US" sz="900" b="0">
              <a:solidFill>
                <a:srgbClr val="FF3300"/>
              </a:solidFill>
            </a:endParaRPr>
          </a:p>
          <a:p>
            <a:r>
              <a:rPr lang="en-US" sz="900" b="0"/>
              <a:t>Detailed Component Drawings (40/</a:t>
            </a:r>
            <a:r>
              <a:rPr lang="en-US" sz="900" b="0">
                <a:solidFill>
                  <a:srgbClr val="FF3300"/>
                </a:solidFill>
              </a:rPr>
              <a:t>60</a:t>
            </a:r>
            <a:r>
              <a:rPr lang="en-US" sz="900" b="0"/>
              <a:t>)</a:t>
            </a:r>
          </a:p>
          <a:p>
            <a:r>
              <a:rPr lang="en-US" sz="900" u="sng"/>
              <a:t>Test</a:t>
            </a:r>
          </a:p>
          <a:p>
            <a:r>
              <a:rPr lang="en-US" sz="900" b="0"/>
              <a:t>Performance verification prototype motor (24/</a:t>
            </a:r>
            <a:r>
              <a:rPr lang="en-US" sz="900" b="0">
                <a:solidFill>
                  <a:srgbClr val="4F81BD"/>
                </a:solidFill>
              </a:rPr>
              <a:t>100</a:t>
            </a:r>
            <a:r>
              <a:rPr lang="en-US" sz="900" b="0"/>
              <a:t>)</a:t>
            </a:r>
          </a:p>
          <a:p>
            <a:r>
              <a:rPr lang="en-US" sz="900" b="0"/>
              <a:t>A &amp; T Worksheet Reviews/Approvals (20)</a:t>
            </a:r>
          </a:p>
          <a:p>
            <a:r>
              <a:rPr lang="en-US" sz="900" b="0"/>
              <a:t>Risk Mitigation including HV &amp; Report (20)</a:t>
            </a:r>
          </a:p>
          <a:p>
            <a:r>
              <a:rPr lang="en-US" sz="900" u="sng"/>
              <a:t>Reviews / Reports</a:t>
            </a:r>
          </a:p>
          <a:p>
            <a:r>
              <a:rPr lang="en-US" sz="900" b="0"/>
              <a:t>CDR Preparation and Follow-up Actions &amp; CDR (40/</a:t>
            </a:r>
            <a:r>
              <a:rPr lang="en-US" sz="900" b="0">
                <a:solidFill>
                  <a:srgbClr val="FF3300"/>
                </a:solidFill>
              </a:rPr>
              <a:t>20</a:t>
            </a:r>
            <a:r>
              <a:rPr lang="en-US" sz="900" b="0"/>
              <a:t>)</a:t>
            </a:r>
          </a:p>
          <a:p>
            <a:r>
              <a:rPr lang="en-US" sz="900" b="0"/>
              <a:t> </a:t>
            </a:r>
          </a:p>
        </p:txBody>
      </p:sp>
      <p:sp>
        <p:nvSpPr>
          <p:cNvPr id="30744" name="Action Button: Back or Previous 23">
            <a:hlinkClick r:id="rId4" action="ppaction://hlinksldjump" highlightClick="1"/>
          </p:cNvPr>
          <p:cNvSpPr>
            <a:spLocks noChangeArrowheads="1"/>
          </p:cNvSpPr>
          <p:nvPr/>
        </p:nvSpPr>
        <p:spPr bwMode="auto">
          <a:xfrm>
            <a:off x="855663" y="5757863"/>
            <a:ext cx="574675" cy="520700"/>
          </a:xfrm>
          <a:prstGeom prst="actionButtonBackPrevious">
            <a:avLst/>
          </a:prstGeom>
          <a:solidFill>
            <a:srgbClr val="11C1FF"/>
          </a:solidFill>
          <a:ln w="9525" algn="ctr">
            <a:solidFill>
              <a:schemeClr val="tx1"/>
            </a:solidFill>
            <a:round/>
            <a:headEnd/>
            <a:tailEnd/>
          </a:ln>
        </p:spPr>
        <p:txBody>
          <a:bodyPr/>
          <a:lstStyle/>
          <a:p>
            <a:endParaRPr lang="en-US"/>
          </a:p>
        </p:txBody>
      </p:sp>
      <p:sp>
        <p:nvSpPr>
          <p:cNvPr id="30745" name="TextBox 24"/>
          <p:cNvSpPr txBox="1">
            <a:spLocks noChangeArrowheads="1"/>
          </p:cNvSpPr>
          <p:nvPr/>
        </p:nvSpPr>
        <p:spPr bwMode="auto">
          <a:xfrm>
            <a:off x="447675" y="524986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30746" name="Action Button: Forward or Next 25">
            <a:hlinkClick r:id="rId5" action="ppaction://hlinksldjump" highlightClick="1"/>
          </p:cNvPr>
          <p:cNvSpPr>
            <a:spLocks noChangeArrowheads="1"/>
          </p:cNvSpPr>
          <p:nvPr/>
        </p:nvSpPr>
        <p:spPr bwMode="auto">
          <a:xfrm>
            <a:off x="7661275" y="5711825"/>
            <a:ext cx="509588" cy="566738"/>
          </a:xfrm>
          <a:prstGeom prst="actionButtonForwardNext">
            <a:avLst/>
          </a:prstGeom>
          <a:solidFill>
            <a:srgbClr val="11C1FF"/>
          </a:solidFill>
          <a:ln w="9525" algn="ctr">
            <a:solidFill>
              <a:schemeClr val="tx1"/>
            </a:solidFill>
            <a:round/>
            <a:headEnd/>
            <a:tailEnd/>
          </a:ln>
        </p:spPr>
        <p:txBody>
          <a:bodyPr/>
          <a:lstStyle/>
          <a:p>
            <a:endParaRPr lang="en-US"/>
          </a:p>
        </p:txBody>
      </p:sp>
      <p:sp>
        <p:nvSpPr>
          <p:cNvPr id="30747" name="TextBox 26"/>
          <p:cNvSpPr txBox="1">
            <a:spLocks noChangeArrowheads="1"/>
          </p:cNvSpPr>
          <p:nvPr/>
        </p:nvSpPr>
        <p:spPr bwMode="auto">
          <a:xfrm>
            <a:off x="7219950" y="523398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2" name="TextBox 31"/>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66725" y="0"/>
            <a:ext cx="8229600" cy="676275"/>
          </a:xfrm>
        </p:spPr>
        <p:txBody>
          <a:bodyPr/>
          <a:lstStyle/>
          <a:p>
            <a:r>
              <a:rPr lang="en-US" smtClean="0"/>
              <a:t>Phase 4 Exit Criteria</a:t>
            </a:r>
          </a:p>
        </p:txBody>
      </p:sp>
      <p:graphicFrame>
        <p:nvGraphicFramePr>
          <p:cNvPr id="31747" name="Content Placeholder 2"/>
          <p:cNvGraphicFramePr>
            <a:graphicFrameLocks noGrp="1" noChangeAspect="1"/>
          </p:cNvGraphicFramePr>
          <p:nvPr>
            <p:ph idx="1"/>
            <p:extLst>
              <p:ext uri="{D42A27DB-BD31-4B8C-83A1-F6EECF244321}">
                <p14:modId xmlns:p14="http://schemas.microsoft.com/office/powerpoint/2010/main" val="359789692"/>
              </p:ext>
            </p:extLst>
          </p:nvPr>
        </p:nvGraphicFramePr>
        <p:xfrm>
          <a:off x="628516" y="669706"/>
          <a:ext cx="7198128" cy="6327775"/>
        </p:xfrm>
        <a:graphic>
          <a:graphicData uri="http://schemas.openxmlformats.org/presentationml/2006/ole">
            <mc:AlternateContent xmlns:mc="http://schemas.openxmlformats.org/markup-compatibility/2006">
              <mc:Choice xmlns:v="urn:schemas-microsoft-com:vml" Requires="v">
                <p:oleObj spid="_x0000_s31837" name="Macro-Enabled Template" r:id="rId3" imgW="6083841" imgH="7945607" progId="Word.DocumentMacroEnabled.12">
                  <p:embed/>
                </p:oleObj>
              </mc:Choice>
              <mc:Fallback>
                <p:oleObj name="Macro-Enabled Template" r:id="rId3" imgW="6083841" imgH="7945607"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628516" y="669706"/>
                        <a:ext cx="7198128" cy="6327775"/>
                      </a:xfrm>
                      <a:prstGeom prst="rect">
                        <a:avLst/>
                      </a:prstGeom>
                      <a:noFill/>
                      <a:ln>
                        <a:noFill/>
                      </a:ln>
                      <a:extLst/>
                    </p:spPr>
                  </p:pic>
                </p:oleObj>
              </mc:Fallback>
            </mc:AlternateContent>
          </a:graphicData>
        </a:graphic>
      </p:graphicFrame>
      <p:sp>
        <p:nvSpPr>
          <p:cNvPr id="31748" name="Action Button: Back or Previous 3">
            <a:hlinkClick r:id="rId5" action="ppaction://hlinksldjump" highlightClick="1"/>
          </p:cNvPr>
          <p:cNvSpPr>
            <a:spLocks noChangeArrowheads="1"/>
          </p:cNvSpPr>
          <p:nvPr/>
        </p:nvSpPr>
        <p:spPr bwMode="auto">
          <a:xfrm>
            <a:off x="5308600" y="6264275"/>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31749" name="Action Button: Forward or Next 2">
            <a:hlinkClick r:id="rId7" action="ppaction://hlinksldjump" highlightClick="1"/>
          </p:cNvPr>
          <p:cNvSpPr>
            <a:spLocks noChangeArrowheads="1"/>
          </p:cNvSpPr>
          <p:nvPr/>
        </p:nvSpPr>
        <p:spPr bwMode="auto">
          <a:xfrm>
            <a:off x="7899400" y="6189663"/>
            <a:ext cx="509588" cy="568325"/>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31750" name="TextBox 3"/>
          <p:cNvSpPr txBox="1">
            <a:spLocks noChangeArrowheads="1"/>
          </p:cNvSpPr>
          <p:nvPr/>
        </p:nvSpPr>
        <p:spPr bwMode="auto">
          <a:xfrm>
            <a:off x="5883275" y="632301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31751" name="TextBox 30"/>
          <p:cNvSpPr txBox="1">
            <a:spLocks noChangeArrowheads="1"/>
          </p:cNvSpPr>
          <p:nvPr/>
        </p:nvSpPr>
        <p:spPr bwMode="auto">
          <a:xfrm>
            <a:off x="7458075" y="5713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9" name="TextBox 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66725" y="0"/>
            <a:ext cx="8229600" cy="714375"/>
          </a:xfrm>
        </p:spPr>
        <p:txBody>
          <a:bodyPr/>
          <a:lstStyle/>
          <a:p>
            <a:r>
              <a:rPr lang="en-US" smtClean="0"/>
              <a:t>Phase 4 Exit Criteria</a:t>
            </a:r>
          </a:p>
        </p:txBody>
      </p:sp>
      <p:graphicFrame>
        <p:nvGraphicFramePr>
          <p:cNvPr id="32771" name="Content Placeholder 2"/>
          <p:cNvGraphicFramePr>
            <a:graphicFrameLocks noGrp="1" noChangeAspect="1"/>
          </p:cNvGraphicFramePr>
          <p:nvPr>
            <p:ph idx="1"/>
            <p:extLst>
              <p:ext uri="{D42A27DB-BD31-4B8C-83A1-F6EECF244321}">
                <p14:modId xmlns:p14="http://schemas.microsoft.com/office/powerpoint/2010/main" val="409798554"/>
              </p:ext>
            </p:extLst>
          </p:nvPr>
        </p:nvGraphicFramePr>
        <p:xfrm>
          <a:off x="606425" y="568325"/>
          <a:ext cx="7682552" cy="7150100"/>
        </p:xfrm>
        <a:graphic>
          <a:graphicData uri="http://schemas.openxmlformats.org/presentationml/2006/ole">
            <mc:AlternateContent xmlns:mc="http://schemas.openxmlformats.org/markup-compatibility/2006">
              <mc:Choice xmlns:v="urn:schemas-microsoft-com:vml" Requires="v">
                <p:oleObj spid="_x0000_s32862" name="Macro-Enabled Template" r:id="rId3" imgW="6089304" imgH="7164788" progId="Word.DocumentMacroEnabled.12">
                  <p:embed/>
                </p:oleObj>
              </mc:Choice>
              <mc:Fallback>
                <p:oleObj name="Macro-Enabled Template" r:id="rId3" imgW="6089304" imgH="7164788"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606425" y="568325"/>
                        <a:ext cx="7682552" cy="7150100"/>
                      </a:xfrm>
                      <a:prstGeom prst="rect">
                        <a:avLst/>
                      </a:prstGeom>
                      <a:noFill/>
                      <a:ln>
                        <a:noFill/>
                      </a:ln>
                      <a:extLst/>
                    </p:spPr>
                  </p:pic>
                </p:oleObj>
              </mc:Fallback>
            </mc:AlternateContent>
          </a:graphicData>
        </a:graphic>
      </p:graphicFrame>
      <p:sp>
        <p:nvSpPr>
          <p:cNvPr id="32772" name="Action Button: Back or Previous 3">
            <a:hlinkClick r:id="rId5" action="ppaction://hlinksldjump" highlightClick="1"/>
          </p:cNvPr>
          <p:cNvSpPr>
            <a:spLocks noChangeArrowheads="1"/>
          </p:cNvSpPr>
          <p:nvPr/>
        </p:nvSpPr>
        <p:spPr bwMode="auto">
          <a:xfrm>
            <a:off x="5121275" y="6249988"/>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32773" name="TextBox 3"/>
          <p:cNvSpPr txBox="1">
            <a:spLocks noChangeArrowheads="1"/>
          </p:cNvSpPr>
          <p:nvPr/>
        </p:nvSpPr>
        <p:spPr bwMode="auto">
          <a:xfrm>
            <a:off x="5695950" y="630872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32774" name="Action Button: Forward or Next 2">
            <a:hlinkClick r:id="rId7" action="ppaction://hlinksldjump" highlightClick="1"/>
          </p:cNvPr>
          <p:cNvSpPr>
            <a:spLocks noChangeArrowheads="1"/>
          </p:cNvSpPr>
          <p:nvPr/>
        </p:nvSpPr>
        <p:spPr bwMode="auto">
          <a:xfrm>
            <a:off x="7899400" y="6189663"/>
            <a:ext cx="509588" cy="568325"/>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32775" name="TextBox 30"/>
          <p:cNvSpPr txBox="1">
            <a:spLocks noChangeArrowheads="1"/>
          </p:cNvSpPr>
          <p:nvPr/>
        </p:nvSpPr>
        <p:spPr bwMode="auto">
          <a:xfrm>
            <a:off x="7458075" y="5713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10" name="TextBox 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blipFill dpi="0" rotWithShape="1">
            <a:blip r:embed="rId3"/>
            <a:srcRect/>
            <a:tile tx="0" ty="0" sx="100000" sy="100000" flip="none" algn="tl"/>
          </a:blipFill>
        </p:spPr>
        <p:txBody>
          <a:bodyPr/>
          <a:lstStyle/>
          <a:p>
            <a:pPr eaLnBrk="1" hangingPunct="1"/>
            <a:r>
              <a:rPr lang="en-US" sz="3200" smtClean="0"/>
              <a:t>Phase 5 – Item Build and Test </a:t>
            </a:r>
            <a:br>
              <a:rPr lang="en-US" sz="3200" smtClean="0"/>
            </a:br>
            <a:r>
              <a:rPr lang="en-US" sz="3200" smtClean="0"/>
              <a:t>Work Packages</a:t>
            </a:r>
          </a:p>
        </p:txBody>
      </p:sp>
      <p:sp>
        <p:nvSpPr>
          <p:cNvPr id="33795"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33796"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33797"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33798"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1752600" y="381000"/>
            <a:ext cx="6553200" cy="5334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4819" name="Rectangle 4"/>
          <p:cNvSpPr>
            <a:spLocks noChangeArrowheads="1"/>
          </p:cNvSpPr>
          <p:nvPr/>
        </p:nvSpPr>
        <p:spPr bwMode="auto">
          <a:xfrm>
            <a:off x="3581400" y="1447800"/>
            <a:ext cx="15240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34820" name="Rectangle 5"/>
          <p:cNvSpPr>
            <a:spLocks noChangeArrowheads="1"/>
          </p:cNvSpPr>
          <p:nvPr/>
        </p:nvSpPr>
        <p:spPr bwMode="auto">
          <a:xfrm>
            <a:off x="762000" y="1524000"/>
            <a:ext cx="10668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34821" name="Rectangle 6"/>
          <p:cNvSpPr>
            <a:spLocks noGrp="1" noChangeArrowheads="1"/>
          </p:cNvSpPr>
          <p:nvPr>
            <p:ph type="title"/>
          </p:nvPr>
        </p:nvSpPr>
        <p:spPr>
          <a:xfrm>
            <a:off x="1600200" y="304800"/>
            <a:ext cx="5562600" cy="457200"/>
          </a:xfrm>
        </p:spPr>
        <p:txBody>
          <a:bodyPr/>
          <a:lstStyle/>
          <a:p>
            <a:pPr eaLnBrk="1" hangingPunct="1"/>
            <a:r>
              <a:rPr lang="en-US" sz="2400" smtClean="0"/>
              <a:t>Qual Test Work Package</a:t>
            </a:r>
          </a:p>
        </p:txBody>
      </p:sp>
      <p:sp>
        <p:nvSpPr>
          <p:cNvPr id="26631" name="Rectangle 7"/>
          <p:cNvSpPr>
            <a:spLocks noChangeArrowheads="1"/>
          </p:cNvSpPr>
          <p:nvPr/>
        </p:nvSpPr>
        <p:spPr bwMode="auto">
          <a:xfrm>
            <a:off x="3286125" y="1976438"/>
            <a:ext cx="2962275" cy="3151226"/>
          </a:xfrm>
          <a:prstGeom prst="rect">
            <a:avLst/>
          </a:prstGeom>
          <a:solidFill>
            <a:schemeClr val="accent3">
              <a:lumMod val="85000"/>
            </a:schemeClr>
          </a:solidFill>
          <a:ln w="9525">
            <a:solidFill>
              <a:schemeClr val="tx1"/>
            </a:solidFill>
            <a:miter lim="800000"/>
            <a:headEnd/>
            <a:tailEnd/>
          </a:ln>
          <a:effectLst/>
        </p:spPr>
        <p:txBody>
          <a:bodyPr wrap="none" anchor="ctr"/>
          <a:lstStyle/>
          <a:p>
            <a:pPr>
              <a:defRPr/>
            </a:pPr>
            <a:endParaRPr lang="en-US" sz="900" b="0" dirty="0">
              <a:latin typeface="Arial" pitchFamily="34" charset="0"/>
            </a:endParaRPr>
          </a:p>
        </p:txBody>
      </p:sp>
      <p:sp>
        <p:nvSpPr>
          <p:cNvPr id="34823" name="Text Box 8"/>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solidFill>
                  <a:srgbClr val="FFFFFF"/>
                </a:solidFill>
              </a:rPr>
              <a:t>Inputs</a:t>
            </a:r>
          </a:p>
        </p:txBody>
      </p:sp>
      <p:sp>
        <p:nvSpPr>
          <p:cNvPr id="34824" name="Text Box 9"/>
          <p:cNvSpPr txBox="1">
            <a:spLocks noChangeArrowheads="1"/>
          </p:cNvSpPr>
          <p:nvPr/>
        </p:nvSpPr>
        <p:spPr bwMode="auto">
          <a:xfrm>
            <a:off x="3622675" y="145415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solidFill>
                  <a:srgbClr val="FFFFFF"/>
                </a:solidFill>
              </a:rPr>
              <a:t>Tasks / ETC</a:t>
            </a:r>
          </a:p>
        </p:txBody>
      </p:sp>
      <p:sp>
        <p:nvSpPr>
          <p:cNvPr id="34825" name="Text Box 10"/>
          <p:cNvSpPr txBox="1">
            <a:spLocks noChangeArrowheads="1"/>
          </p:cNvSpPr>
          <p:nvPr/>
        </p:nvSpPr>
        <p:spPr bwMode="auto">
          <a:xfrm>
            <a:off x="6384925" y="1462088"/>
            <a:ext cx="1441450" cy="366712"/>
          </a:xfrm>
          <a:prstGeom prst="rect">
            <a:avLst/>
          </a:prstGeom>
          <a:solidFill>
            <a:srgbClr val="9E0000"/>
          </a:solidFill>
          <a:ln w="9525">
            <a:solidFill>
              <a:srgbClr val="030101"/>
            </a:solidFill>
            <a:miter lim="800000"/>
            <a:headEnd/>
            <a:tailEnd/>
          </a:ln>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solidFill>
                  <a:srgbClr val="FFFFFF"/>
                </a:solidFill>
              </a:rPr>
              <a:t>Deliverables</a:t>
            </a:r>
          </a:p>
        </p:txBody>
      </p:sp>
      <p:sp>
        <p:nvSpPr>
          <p:cNvPr id="34826" name="Text Box 11"/>
          <p:cNvSpPr txBox="1">
            <a:spLocks noChangeArrowheads="1"/>
          </p:cNvSpPr>
          <p:nvPr/>
        </p:nvSpPr>
        <p:spPr bwMode="auto">
          <a:xfrm>
            <a:off x="3286125" y="5229225"/>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r>
              <a:rPr lang="en-US" sz="1200" b="0" dirty="0"/>
              <a:t>- IDVT (</a:t>
            </a:r>
            <a:r>
              <a:rPr lang="en-US" sz="1200" b="0" dirty="0" smtClean="0"/>
              <a:t>1840</a:t>
            </a:r>
            <a:r>
              <a:rPr lang="en-US" sz="1200" b="0" dirty="0"/>
              <a:t>)</a:t>
            </a:r>
            <a:endParaRPr lang="en-US" sz="1200" b="0" dirty="0">
              <a:solidFill>
                <a:srgbClr val="FF0000"/>
              </a:solidFill>
            </a:endParaRPr>
          </a:p>
        </p:txBody>
      </p:sp>
      <p:sp>
        <p:nvSpPr>
          <p:cNvPr id="34827" name="Rectangle 12"/>
          <p:cNvSpPr>
            <a:spLocks noChangeArrowheads="1"/>
          </p:cNvSpPr>
          <p:nvPr/>
        </p:nvSpPr>
        <p:spPr bwMode="auto">
          <a:xfrm>
            <a:off x="1676400" y="304800"/>
            <a:ext cx="6553200" cy="533400"/>
          </a:xfrm>
          <a:prstGeom prst="rect">
            <a:avLst/>
          </a:prstGeom>
          <a:solidFill>
            <a:srgbClr val="9E0000"/>
          </a:solidFill>
          <a:ln w="9525">
            <a:solidFill>
              <a:srgbClr val="000000"/>
            </a:solidFill>
            <a:miter lim="800000"/>
            <a:headEnd/>
            <a:tailEnd/>
          </a:ln>
        </p:spPr>
        <p:txBody>
          <a:bodyPr/>
          <a:lstStyle/>
          <a:p>
            <a:pPr algn="ctr"/>
            <a:r>
              <a:rPr lang="en-US" sz="2000" b="0" dirty="0">
                <a:solidFill>
                  <a:srgbClr val="FFFFFF"/>
                </a:solidFill>
              </a:rPr>
              <a:t>Item Build and Test – </a:t>
            </a:r>
            <a:r>
              <a:rPr lang="en-US" sz="2000" b="0" dirty="0" smtClean="0">
                <a:solidFill>
                  <a:srgbClr val="FFFFFF"/>
                </a:solidFill>
              </a:rPr>
              <a:t>IDVT </a:t>
            </a:r>
            <a:r>
              <a:rPr lang="en-US" sz="1400" b="0" dirty="0" smtClean="0">
                <a:solidFill>
                  <a:srgbClr val="FFFFFF"/>
                </a:solidFill>
              </a:rPr>
              <a:t>WP21</a:t>
            </a:r>
            <a:endParaRPr lang="en-US" sz="2000" b="0" dirty="0">
              <a:solidFill>
                <a:srgbClr val="FFFFFF"/>
              </a:solidFill>
            </a:endParaRPr>
          </a:p>
        </p:txBody>
      </p:sp>
      <p:sp>
        <p:nvSpPr>
          <p:cNvPr id="34828" name="Line 13"/>
          <p:cNvSpPr>
            <a:spLocks noChangeShapeType="1"/>
          </p:cNvSpPr>
          <p:nvPr/>
        </p:nvSpPr>
        <p:spPr bwMode="auto">
          <a:xfrm flipH="1" flipV="1">
            <a:off x="8372475" y="2438400"/>
            <a:ext cx="609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9" name="Line 14"/>
          <p:cNvSpPr>
            <a:spLocks noChangeShapeType="1"/>
          </p:cNvSpPr>
          <p:nvPr/>
        </p:nvSpPr>
        <p:spPr bwMode="auto">
          <a:xfrm flipH="1">
            <a:off x="6248400" y="2438400"/>
            <a:ext cx="21240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0" name="Line 15"/>
          <p:cNvSpPr>
            <a:spLocks noChangeShapeType="1"/>
          </p:cNvSpPr>
          <p:nvPr/>
        </p:nvSpPr>
        <p:spPr bwMode="auto">
          <a:xfrm>
            <a:off x="6248400" y="20574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1" name="Line 16"/>
          <p:cNvSpPr>
            <a:spLocks noChangeShapeType="1"/>
          </p:cNvSpPr>
          <p:nvPr/>
        </p:nvSpPr>
        <p:spPr bwMode="auto">
          <a:xfrm>
            <a:off x="6248399" y="4754563"/>
            <a:ext cx="21240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2" name="Line 17"/>
          <p:cNvSpPr>
            <a:spLocks noChangeShapeType="1"/>
          </p:cNvSpPr>
          <p:nvPr/>
        </p:nvSpPr>
        <p:spPr bwMode="auto">
          <a:xfrm flipV="1">
            <a:off x="8372475" y="3419474"/>
            <a:ext cx="609600" cy="1304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3" name="Line 18"/>
          <p:cNvSpPr>
            <a:spLocks noChangeShapeType="1"/>
          </p:cNvSpPr>
          <p:nvPr/>
        </p:nvSpPr>
        <p:spPr bwMode="auto">
          <a:xfrm flipH="1">
            <a:off x="2481263" y="3513138"/>
            <a:ext cx="804862"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4" name="Line 19"/>
          <p:cNvSpPr>
            <a:spLocks noChangeShapeType="1"/>
          </p:cNvSpPr>
          <p:nvPr/>
        </p:nvSpPr>
        <p:spPr bwMode="auto">
          <a:xfrm flipH="1" flipV="1">
            <a:off x="2565400" y="2305050"/>
            <a:ext cx="728663" cy="1181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5" name="Line 20"/>
          <p:cNvSpPr>
            <a:spLocks noChangeShapeType="1"/>
          </p:cNvSpPr>
          <p:nvPr/>
        </p:nvSpPr>
        <p:spPr bwMode="auto">
          <a:xfrm flipH="1" flipV="1">
            <a:off x="152400" y="4724400"/>
            <a:ext cx="2328863" cy="3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6" name="Line 21"/>
          <p:cNvSpPr>
            <a:spLocks noChangeShapeType="1"/>
          </p:cNvSpPr>
          <p:nvPr/>
        </p:nvSpPr>
        <p:spPr bwMode="auto">
          <a:xfrm flipH="1" flipV="1">
            <a:off x="152400" y="2286000"/>
            <a:ext cx="2413000" cy="19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7" name="Line 22"/>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8" name="Rectangle 23"/>
          <p:cNvSpPr>
            <a:spLocks noChangeArrowheads="1"/>
          </p:cNvSpPr>
          <p:nvPr/>
        </p:nvSpPr>
        <p:spPr bwMode="auto">
          <a:xfrm>
            <a:off x="152400" y="2262188"/>
            <a:ext cx="2633663" cy="249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spAutoFit/>
          </a:bodyPr>
          <a:lstStyle/>
          <a:p>
            <a:r>
              <a:rPr lang="en-US" sz="900" dirty="0"/>
              <a:t>Design Data</a:t>
            </a:r>
          </a:p>
          <a:p>
            <a:r>
              <a:rPr lang="en-US" sz="900" b="0" dirty="0"/>
              <a:t>   CCA Gerber files</a:t>
            </a:r>
          </a:p>
          <a:p>
            <a:r>
              <a:rPr lang="en-US" sz="900" b="0" dirty="0"/>
              <a:t>   Box </a:t>
            </a:r>
            <a:r>
              <a:rPr lang="en-US" sz="900" b="0" dirty="0" err="1"/>
              <a:t>Req’t</a:t>
            </a:r>
            <a:r>
              <a:rPr lang="en-US" sz="900" b="0" dirty="0"/>
              <a:t>  &amp; Design Doc – HRD &amp; HDD</a:t>
            </a:r>
          </a:p>
          <a:p>
            <a:r>
              <a:rPr lang="en-US" sz="900" b="0" dirty="0"/>
              <a:t>   Board </a:t>
            </a:r>
            <a:r>
              <a:rPr lang="en-US" sz="900" b="0" dirty="0" err="1"/>
              <a:t>req’t</a:t>
            </a:r>
            <a:r>
              <a:rPr lang="en-US" sz="900" b="0" dirty="0"/>
              <a:t> &amp; Design Doc  - CCA HRD &amp; HDD</a:t>
            </a:r>
          </a:p>
          <a:p>
            <a:r>
              <a:rPr lang="en-US" sz="900" b="0" dirty="0"/>
              <a:t>   FW </a:t>
            </a:r>
            <a:r>
              <a:rPr lang="en-US" sz="900" b="0" dirty="0" err="1"/>
              <a:t>Req’t</a:t>
            </a:r>
            <a:r>
              <a:rPr lang="en-US" sz="900" b="0" dirty="0"/>
              <a:t> &amp; Design Doc -  FDD &amp; FRD</a:t>
            </a:r>
          </a:p>
          <a:p>
            <a:r>
              <a:rPr lang="en-US" sz="900" b="0" dirty="0"/>
              <a:t>   PLD Code</a:t>
            </a:r>
          </a:p>
          <a:p>
            <a:r>
              <a:rPr lang="en-US" sz="900" b="0" dirty="0"/>
              <a:t>   Released </a:t>
            </a:r>
            <a:r>
              <a:rPr lang="en-US" sz="900" b="0" dirty="0" err="1"/>
              <a:t>Schem’s</a:t>
            </a:r>
            <a:r>
              <a:rPr lang="en-US" sz="900" b="0" dirty="0"/>
              <a:t>, BOM, CCA &amp; box </a:t>
            </a:r>
            <a:r>
              <a:rPr lang="en-US" sz="900" b="0" dirty="0" err="1"/>
              <a:t>Assy’s</a:t>
            </a:r>
            <a:endParaRPr lang="en-US" sz="900" b="0" dirty="0"/>
          </a:p>
          <a:p>
            <a:r>
              <a:rPr lang="en-US" sz="900" dirty="0"/>
              <a:t>Plans</a:t>
            </a:r>
          </a:p>
          <a:p>
            <a:r>
              <a:rPr lang="en-US" sz="900" b="0" dirty="0"/>
              <a:t>   EMCP (Electronics Manu Control Plan)</a:t>
            </a:r>
          </a:p>
          <a:p>
            <a:r>
              <a:rPr lang="en-US" sz="900" b="0" dirty="0"/>
              <a:t>   Program IMS&amp;ETC</a:t>
            </a:r>
          </a:p>
          <a:p>
            <a:r>
              <a:rPr lang="en-US" sz="900" b="0" dirty="0"/>
              <a:t>   DTC target/actuals and DFMAT plans</a:t>
            </a:r>
          </a:p>
          <a:p>
            <a:r>
              <a:rPr lang="en-US" sz="900" b="0" dirty="0"/>
              <a:t>   Risk mitigation plan</a:t>
            </a:r>
          </a:p>
          <a:p>
            <a:r>
              <a:rPr lang="en-US" sz="900" dirty="0"/>
              <a:t>Hardware/other</a:t>
            </a:r>
          </a:p>
          <a:p>
            <a:r>
              <a:rPr lang="en-US" sz="900" b="0" dirty="0"/>
              <a:t>   Assembled CCAs, &amp; Chassis</a:t>
            </a:r>
          </a:p>
          <a:p>
            <a:r>
              <a:rPr lang="en-US" sz="900" b="0" dirty="0"/>
              <a:t>   CCA/Box </a:t>
            </a:r>
            <a:r>
              <a:rPr lang="en-US" sz="900" b="0" dirty="0" err="1"/>
              <a:t>Devel</a:t>
            </a:r>
            <a:r>
              <a:rPr lang="en-US" sz="900" b="0" dirty="0"/>
              <a:t> Test equipment &amp; Test SW</a:t>
            </a:r>
          </a:p>
          <a:p>
            <a:r>
              <a:rPr lang="en-US" sz="900" b="0" dirty="0"/>
              <a:t>   ATP SW &amp; EMC SW</a:t>
            </a:r>
          </a:p>
          <a:p>
            <a:r>
              <a:rPr lang="en-US" sz="900" b="0" dirty="0"/>
              <a:t>   CCA/Box Development test plan</a:t>
            </a:r>
          </a:p>
          <a:p>
            <a:r>
              <a:rPr lang="en-US" sz="900" b="0" dirty="0"/>
              <a:t>   Lab equip for test and troubleshooting</a:t>
            </a:r>
          </a:p>
        </p:txBody>
      </p:sp>
      <p:sp>
        <p:nvSpPr>
          <p:cNvPr id="34839" name="Rectangle 30"/>
          <p:cNvSpPr>
            <a:spLocks noChangeArrowheads="1"/>
          </p:cNvSpPr>
          <p:nvPr/>
        </p:nvSpPr>
        <p:spPr bwMode="auto">
          <a:xfrm>
            <a:off x="6200775" y="2520301"/>
            <a:ext cx="2409825"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buFontTx/>
              <a:buAutoNum type="arabicPeriod"/>
              <a:tabLst>
                <a:tab pos="342900" algn="l"/>
              </a:tabLst>
            </a:pPr>
            <a:r>
              <a:rPr lang="en-US" sz="900" b="0" dirty="0">
                <a:cs typeface="Times New Roman" pitchFamily="18" charset="0"/>
              </a:rPr>
              <a:t>Document Box ATP </a:t>
            </a:r>
            <a:r>
              <a:rPr lang="en-US" sz="900" b="0" dirty="0" smtClean="0">
                <a:cs typeface="Times New Roman" pitchFamily="18" charset="0"/>
              </a:rPr>
              <a:t>/ Preliminary Limits</a:t>
            </a:r>
            <a:endParaRPr lang="en-US" sz="900" b="0" dirty="0">
              <a:cs typeface="Times New Roman" pitchFamily="18" charset="0"/>
            </a:endParaRPr>
          </a:p>
          <a:p>
            <a:pPr lvl="1" eaLnBrk="0" hangingPunct="0">
              <a:tabLst>
                <a:tab pos="342900" algn="l"/>
              </a:tabLst>
            </a:pPr>
            <a:r>
              <a:rPr lang="en-US" sz="900" b="0" dirty="0">
                <a:cs typeface="Times New Roman" pitchFamily="18" charset="0"/>
              </a:rPr>
              <a:t>(E release with  box test software) </a:t>
            </a:r>
          </a:p>
          <a:p>
            <a:pPr eaLnBrk="0" hangingPunct="0">
              <a:buFontTx/>
              <a:buAutoNum type="arabicPeriod"/>
              <a:tabLst>
                <a:tab pos="342900" algn="l"/>
              </a:tabLst>
            </a:pPr>
            <a:r>
              <a:rPr lang="en-US" sz="900" b="0" dirty="0">
                <a:cs typeface="Times New Roman" pitchFamily="18" charset="0"/>
              </a:rPr>
              <a:t>Document Test results</a:t>
            </a:r>
          </a:p>
          <a:p>
            <a:pPr lvl="1" eaLnBrk="0" hangingPunct="0">
              <a:tabLst>
                <a:tab pos="342900" algn="l"/>
              </a:tabLst>
            </a:pPr>
            <a:r>
              <a:rPr lang="en-US" sz="900" b="0" dirty="0">
                <a:cs typeface="Times New Roman" pitchFamily="18" charset="0"/>
              </a:rPr>
              <a:t> project file -  data spread sheet or memo</a:t>
            </a:r>
          </a:p>
          <a:p>
            <a:pPr eaLnBrk="0" hangingPunct="0">
              <a:buFontTx/>
              <a:buAutoNum type="arabicPeriod"/>
              <a:tabLst>
                <a:tab pos="342900" algn="l"/>
              </a:tabLst>
            </a:pPr>
            <a:r>
              <a:rPr lang="en-US" sz="900" b="0" dirty="0">
                <a:cs typeface="Times New Roman" pitchFamily="18" charset="0"/>
              </a:rPr>
              <a:t>Document Test coverage and test limits </a:t>
            </a:r>
          </a:p>
          <a:p>
            <a:pPr lvl="1" eaLnBrk="0" hangingPunct="0">
              <a:tabLst>
                <a:tab pos="342900" algn="l"/>
              </a:tabLst>
            </a:pPr>
            <a:r>
              <a:rPr lang="en-US" sz="900" b="0" dirty="0">
                <a:cs typeface="Times New Roman" pitchFamily="18" charset="0"/>
              </a:rPr>
              <a:t> project file  </a:t>
            </a:r>
          </a:p>
          <a:p>
            <a:pPr eaLnBrk="0" hangingPunct="0">
              <a:buFontTx/>
              <a:buAutoNum type="arabicPeriod"/>
              <a:tabLst>
                <a:tab pos="342900" algn="l"/>
              </a:tabLst>
            </a:pPr>
            <a:r>
              <a:rPr lang="en-US" sz="900" b="0" dirty="0">
                <a:cs typeface="Times New Roman" pitchFamily="18" charset="0"/>
              </a:rPr>
              <a:t>Document SOF ATP </a:t>
            </a:r>
          </a:p>
          <a:p>
            <a:pPr lvl="1" eaLnBrk="0" hangingPunct="0">
              <a:tabLst>
                <a:tab pos="342900" algn="l"/>
              </a:tabLst>
            </a:pPr>
            <a:r>
              <a:rPr lang="en-US" sz="900" b="0" dirty="0">
                <a:cs typeface="Times New Roman" pitchFamily="18" charset="0"/>
              </a:rPr>
              <a:t>(E release) </a:t>
            </a:r>
          </a:p>
          <a:p>
            <a:pPr eaLnBrk="0" hangingPunct="0">
              <a:buFontTx/>
              <a:buAutoNum type="arabicPeriod"/>
              <a:tabLst>
                <a:tab pos="342900" algn="l"/>
              </a:tabLst>
            </a:pPr>
            <a:r>
              <a:rPr lang="en-US" sz="900" b="0" dirty="0">
                <a:cs typeface="Times New Roman" pitchFamily="18" charset="0"/>
              </a:rPr>
              <a:t>Box / System SOF EMC test procedure </a:t>
            </a:r>
          </a:p>
          <a:p>
            <a:pPr lvl="1" eaLnBrk="0" hangingPunct="0">
              <a:tabLst>
                <a:tab pos="342900" algn="l"/>
              </a:tabLst>
            </a:pPr>
            <a:r>
              <a:rPr lang="en-US" sz="900" b="0" dirty="0">
                <a:cs typeface="Times New Roman" pitchFamily="18" charset="0"/>
              </a:rPr>
              <a:t>(E release)</a:t>
            </a:r>
          </a:p>
          <a:p>
            <a:pPr eaLnBrk="0" hangingPunct="0">
              <a:buFontTx/>
              <a:buAutoNum type="arabicPeriod"/>
              <a:tabLst>
                <a:tab pos="342900" algn="l"/>
              </a:tabLst>
            </a:pPr>
            <a:r>
              <a:rPr lang="en-US" sz="900" b="0" dirty="0">
                <a:cs typeface="Times New Roman" pitchFamily="18" charset="0"/>
              </a:rPr>
              <a:t>HALT / HASS procedure – if required </a:t>
            </a:r>
          </a:p>
          <a:p>
            <a:pPr lvl="1" eaLnBrk="0" hangingPunct="0">
              <a:tabLst>
                <a:tab pos="342900" algn="l"/>
              </a:tabLst>
            </a:pPr>
            <a:r>
              <a:rPr lang="en-US" sz="900" b="0" dirty="0">
                <a:cs typeface="Times New Roman" pitchFamily="18" charset="0"/>
              </a:rPr>
              <a:t>(E Release</a:t>
            </a:r>
            <a:r>
              <a:rPr lang="en-US" sz="900" b="0" dirty="0" smtClean="0">
                <a:cs typeface="Times New Roman" pitchFamily="18" charset="0"/>
              </a:rPr>
              <a:t>)</a:t>
            </a:r>
          </a:p>
          <a:p>
            <a:pPr marL="228600" indent="-228600" eaLnBrk="0" hangingPunct="0">
              <a:buFont typeface="+mj-lt"/>
              <a:buAutoNum type="arabicPeriod"/>
              <a:tabLst>
                <a:tab pos="342900" algn="l"/>
              </a:tabLst>
            </a:pPr>
            <a:r>
              <a:rPr lang="en-US" sz="900" b="0" dirty="0" smtClean="0">
                <a:cs typeface="Times New Roman" pitchFamily="18" charset="0"/>
              </a:rPr>
              <a:t>PQ procedure (E Release)</a:t>
            </a:r>
          </a:p>
          <a:p>
            <a:pPr marL="228600" indent="-228600" eaLnBrk="0" hangingPunct="0">
              <a:buFont typeface="+mj-lt"/>
              <a:buAutoNum type="arabicPeriod"/>
              <a:tabLst>
                <a:tab pos="342900" algn="l"/>
              </a:tabLst>
            </a:pPr>
            <a:r>
              <a:rPr lang="en-US" sz="900" b="0" dirty="0" smtClean="0">
                <a:cs typeface="Times New Roman" pitchFamily="18" charset="0"/>
              </a:rPr>
              <a:t>ROF procedure (E Release)</a:t>
            </a:r>
            <a:endParaRPr lang="en-US" sz="900" b="0" dirty="0">
              <a:cs typeface="Times New Roman" pitchFamily="18" charset="0"/>
            </a:endParaRPr>
          </a:p>
        </p:txBody>
      </p:sp>
      <p:sp>
        <p:nvSpPr>
          <p:cNvPr id="34840" name="Text Box 28"/>
          <p:cNvSpPr txBox="1">
            <a:spLocks noChangeArrowheads="1"/>
          </p:cNvSpPr>
          <p:nvPr/>
        </p:nvSpPr>
        <p:spPr bwMode="auto">
          <a:xfrm>
            <a:off x="3308350" y="1988343"/>
            <a:ext cx="2901950" cy="3139321"/>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dirty="0"/>
              <a:t>Build</a:t>
            </a:r>
          </a:p>
          <a:p>
            <a:pPr eaLnBrk="1" hangingPunct="1"/>
            <a:r>
              <a:rPr lang="en-US" sz="900" b="0" dirty="0"/>
              <a:t>Box build / procurement activities (100)</a:t>
            </a:r>
          </a:p>
          <a:p>
            <a:pPr eaLnBrk="1" hangingPunct="1"/>
            <a:r>
              <a:rPr lang="en-US" sz="900" u="sng" dirty="0"/>
              <a:t>Documents</a:t>
            </a:r>
          </a:p>
          <a:p>
            <a:pPr eaLnBrk="1" hangingPunct="1"/>
            <a:r>
              <a:rPr lang="en-US" sz="900" b="0" dirty="0"/>
              <a:t>Box compliance and verification matrix (240)</a:t>
            </a:r>
          </a:p>
          <a:p>
            <a:pPr eaLnBrk="1" hangingPunct="1"/>
            <a:r>
              <a:rPr lang="en-US" sz="900" b="0" dirty="0"/>
              <a:t>Box test procedure – ATP and ATP limits (240)</a:t>
            </a:r>
          </a:p>
          <a:p>
            <a:pPr eaLnBrk="1" hangingPunct="1"/>
            <a:r>
              <a:rPr lang="en-US" sz="900" b="0" dirty="0"/>
              <a:t>SOF Box test procedure – SOF ATP (120</a:t>
            </a:r>
            <a:r>
              <a:rPr lang="en-US" sz="900" b="0" dirty="0" smtClean="0"/>
              <a:t>)</a:t>
            </a:r>
          </a:p>
          <a:p>
            <a:pPr eaLnBrk="1" hangingPunct="1"/>
            <a:r>
              <a:rPr lang="en-US" sz="900" b="0" dirty="0" smtClean="0"/>
              <a:t>PQ (power quality) and ROF (Risk of fire) procedures (40)</a:t>
            </a:r>
            <a:endParaRPr lang="en-US" sz="900" b="0" dirty="0"/>
          </a:p>
          <a:p>
            <a:pPr eaLnBrk="1" hangingPunct="1"/>
            <a:r>
              <a:rPr lang="en-US" sz="900" b="0" dirty="0"/>
              <a:t>HALT / HASS procedure (80)</a:t>
            </a:r>
          </a:p>
          <a:p>
            <a:pPr eaLnBrk="1" hangingPunct="1"/>
            <a:r>
              <a:rPr lang="en-US" sz="900" b="0" dirty="0"/>
              <a:t>BOX / System EMC test procedure (120)</a:t>
            </a:r>
          </a:p>
          <a:p>
            <a:pPr eaLnBrk="1" hangingPunct="1"/>
            <a:r>
              <a:rPr lang="en-US" sz="900" b="0" dirty="0"/>
              <a:t>Generate design changes and rework instructions (40)</a:t>
            </a:r>
          </a:p>
          <a:p>
            <a:pPr eaLnBrk="1" hangingPunct="1"/>
            <a:r>
              <a:rPr lang="en-US" sz="900" b="0" dirty="0"/>
              <a:t>Create PR for requirement changes (60)</a:t>
            </a:r>
          </a:p>
          <a:p>
            <a:pPr eaLnBrk="1" hangingPunct="1"/>
            <a:r>
              <a:rPr lang="en-US" sz="900" u="sng" dirty="0"/>
              <a:t>Test</a:t>
            </a:r>
          </a:p>
          <a:p>
            <a:pPr eaLnBrk="1" hangingPunct="1"/>
            <a:r>
              <a:rPr lang="en-US" sz="900" b="0" dirty="0"/>
              <a:t>Box HW integration of CCA’s (240)</a:t>
            </a:r>
          </a:p>
          <a:p>
            <a:pPr eaLnBrk="1" hangingPunct="1"/>
            <a:r>
              <a:rPr lang="en-US" sz="900" b="0" dirty="0"/>
              <a:t>Box ATP (120)</a:t>
            </a:r>
          </a:p>
          <a:p>
            <a:pPr eaLnBrk="1" hangingPunct="1"/>
            <a:r>
              <a:rPr lang="en-US" sz="900" b="0" dirty="0"/>
              <a:t>HALT and HASS testing (160)</a:t>
            </a:r>
          </a:p>
          <a:p>
            <a:pPr eaLnBrk="1" hangingPunct="1"/>
            <a:r>
              <a:rPr lang="en-US" sz="900" b="0" dirty="0"/>
              <a:t>Box integration into the high level system (80)</a:t>
            </a:r>
          </a:p>
          <a:p>
            <a:pPr eaLnBrk="1" hangingPunct="1"/>
            <a:r>
              <a:rPr lang="en-US" sz="900" b="0" dirty="0"/>
              <a:t>Risk mitigation testing, EMC, Temp, </a:t>
            </a:r>
            <a:r>
              <a:rPr lang="en-US" sz="900" b="0" dirty="0" err="1"/>
              <a:t>Vib</a:t>
            </a:r>
            <a:r>
              <a:rPr lang="en-US" sz="900" b="0" dirty="0"/>
              <a:t>, ALT,</a:t>
            </a:r>
          </a:p>
          <a:p>
            <a:pPr eaLnBrk="1" hangingPunct="1"/>
            <a:r>
              <a:rPr lang="en-US" sz="900" b="0" dirty="0"/>
              <a:t>    humidity, water, Icing (160)</a:t>
            </a:r>
          </a:p>
          <a:p>
            <a:pPr eaLnBrk="1" hangingPunct="1"/>
            <a:r>
              <a:rPr lang="en-US" sz="900" u="sng" dirty="0"/>
              <a:t>Reviews / Reports</a:t>
            </a:r>
          </a:p>
          <a:p>
            <a:pPr eaLnBrk="1" hangingPunct="1"/>
            <a:r>
              <a:rPr lang="en-US" sz="900" b="0" dirty="0"/>
              <a:t>Support SOI#2 (40)</a:t>
            </a:r>
          </a:p>
        </p:txBody>
      </p:sp>
      <p:sp>
        <p:nvSpPr>
          <p:cNvPr id="34841" name="Action Button: Back or Previous 25">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9E0000"/>
          </a:solidFill>
          <a:ln w="9525" algn="ctr">
            <a:solidFill>
              <a:schemeClr val="tx1"/>
            </a:solidFill>
            <a:round/>
            <a:headEnd/>
            <a:tailEnd/>
          </a:ln>
        </p:spPr>
        <p:txBody>
          <a:bodyPr/>
          <a:lstStyle/>
          <a:p>
            <a:endParaRPr lang="en-US"/>
          </a:p>
        </p:txBody>
      </p:sp>
      <p:sp>
        <p:nvSpPr>
          <p:cNvPr id="34842" name="TextBox 26"/>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34843" name="Action Button: Forward or Next 27">
            <a:hlinkClick r:id="rId5" action="ppaction://hlinksldjump" highlightClick="1"/>
          </p:cNvPr>
          <p:cNvSpPr>
            <a:spLocks noChangeArrowheads="1"/>
          </p:cNvSpPr>
          <p:nvPr/>
        </p:nvSpPr>
        <p:spPr bwMode="auto">
          <a:xfrm>
            <a:off x="7546975" y="5443538"/>
            <a:ext cx="509588" cy="566737"/>
          </a:xfrm>
          <a:prstGeom prst="actionButtonForwardNext">
            <a:avLst/>
          </a:prstGeom>
          <a:solidFill>
            <a:srgbClr val="9E0000"/>
          </a:solidFill>
          <a:ln w="9525" algn="ctr">
            <a:solidFill>
              <a:schemeClr val="tx1"/>
            </a:solidFill>
            <a:round/>
            <a:headEnd/>
            <a:tailEnd/>
          </a:ln>
        </p:spPr>
        <p:txBody>
          <a:bodyPr/>
          <a:lstStyle/>
          <a:p>
            <a:endParaRPr lang="en-US"/>
          </a:p>
        </p:txBody>
      </p:sp>
      <p:sp>
        <p:nvSpPr>
          <p:cNvPr id="34844" name="TextBox 28"/>
          <p:cNvSpPr txBox="1">
            <a:spLocks noChangeArrowheads="1"/>
          </p:cNvSpPr>
          <p:nvPr/>
        </p:nvSpPr>
        <p:spPr bwMode="auto">
          <a:xfrm>
            <a:off x="710565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5" name="TextBox 34"/>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1752600" y="381000"/>
            <a:ext cx="65532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5843" name="Rectangle 3"/>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4" name="Rectangle 4"/>
          <p:cNvSpPr>
            <a:spLocks noChangeArrowheads="1"/>
          </p:cNvSpPr>
          <p:nvPr/>
        </p:nvSpPr>
        <p:spPr bwMode="auto">
          <a:xfrm>
            <a:off x="3581400" y="1447800"/>
            <a:ext cx="1524000" cy="3810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35845" name="Rectangle 5"/>
          <p:cNvSpPr>
            <a:spLocks noChangeArrowheads="1"/>
          </p:cNvSpPr>
          <p:nvPr/>
        </p:nvSpPr>
        <p:spPr bwMode="auto">
          <a:xfrm>
            <a:off x="762000" y="1524000"/>
            <a:ext cx="1066800" cy="3810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35846" name="Rectangle 6"/>
          <p:cNvSpPr>
            <a:spLocks noGrp="1" noChangeArrowheads="1"/>
          </p:cNvSpPr>
          <p:nvPr>
            <p:ph type="title"/>
          </p:nvPr>
        </p:nvSpPr>
        <p:spPr>
          <a:xfrm>
            <a:off x="1600200" y="304800"/>
            <a:ext cx="5562600" cy="457200"/>
          </a:xfrm>
        </p:spPr>
        <p:txBody>
          <a:bodyPr/>
          <a:lstStyle/>
          <a:p>
            <a:pPr eaLnBrk="1" hangingPunct="1"/>
            <a:r>
              <a:rPr lang="en-US" sz="2400" smtClean="0"/>
              <a:t>Qual Test Work Package</a:t>
            </a:r>
          </a:p>
        </p:txBody>
      </p:sp>
      <p:sp>
        <p:nvSpPr>
          <p:cNvPr id="35847" name="Rectangle 7"/>
          <p:cNvSpPr>
            <a:spLocks noChangeArrowheads="1"/>
          </p:cNvSpPr>
          <p:nvPr/>
        </p:nvSpPr>
        <p:spPr bwMode="auto">
          <a:xfrm>
            <a:off x="3113088" y="2057400"/>
            <a:ext cx="2868612" cy="28194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endParaRPr lang="en-US" sz="900"/>
          </a:p>
          <a:p>
            <a:endParaRPr lang="en-US" sz="900" b="0"/>
          </a:p>
        </p:txBody>
      </p:sp>
      <p:sp>
        <p:nvSpPr>
          <p:cNvPr id="35848" name="Text Box 8"/>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35849" name="Text Box 9"/>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35850" name="Text Box 10"/>
          <p:cNvSpPr txBox="1">
            <a:spLocks noChangeArrowheads="1"/>
          </p:cNvSpPr>
          <p:nvPr/>
        </p:nvSpPr>
        <p:spPr bwMode="auto">
          <a:xfrm>
            <a:off x="6248400" y="1447800"/>
            <a:ext cx="1441450" cy="3667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35851" name="Rectangle 11"/>
          <p:cNvSpPr>
            <a:spLocks noChangeArrowheads="1"/>
          </p:cNvSpPr>
          <p:nvPr/>
        </p:nvSpPr>
        <p:spPr bwMode="auto">
          <a:xfrm>
            <a:off x="1676400" y="304800"/>
            <a:ext cx="6553200" cy="457200"/>
          </a:xfrm>
          <a:prstGeom prst="rect">
            <a:avLst/>
          </a:prstGeom>
          <a:solidFill>
            <a:srgbClr val="FFFF00"/>
          </a:solidFill>
          <a:ln w="9525">
            <a:solidFill>
              <a:srgbClr val="000000"/>
            </a:solidFill>
            <a:miter lim="800000"/>
            <a:headEnd/>
            <a:tailEnd/>
          </a:ln>
        </p:spPr>
        <p:txBody>
          <a:bodyPr/>
          <a:lstStyle/>
          <a:p>
            <a:pPr algn="ctr"/>
            <a:r>
              <a:rPr lang="en-US" sz="2000" b="0" dirty="0"/>
              <a:t>Item Build and Test </a:t>
            </a:r>
            <a:r>
              <a:rPr lang="en-US" sz="2000" b="0" dirty="0" smtClean="0"/>
              <a:t>– DDVT </a:t>
            </a:r>
            <a:r>
              <a:rPr lang="en-US" sz="1400" b="0" dirty="0" smtClean="0"/>
              <a:t>WP22 </a:t>
            </a:r>
            <a:endParaRPr lang="en-US" sz="2000" b="0" dirty="0"/>
          </a:p>
        </p:txBody>
      </p:sp>
      <p:sp>
        <p:nvSpPr>
          <p:cNvPr id="35852" name="Line 14"/>
          <p:cNvSpPr>
            <a:spLocks noChangeShapeType="1"/>
          </p:cNvSpPr>
          <p:nvPr/>
        </p:nvSpPr>
        <p:spPr bwMode="auto">
          <a:xfrm>
            <a:off x="59817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5853" name="Group 30"/>
          <p:cNvGrpSpPr>
            <a:grpSpLocks/>
          </p:cNvGrpSpPr>
          <p:nvPr/>
        </p:nvGrpSpPr>
        <p:grpSpPr bwMode="auto">
          <a:xfrm>
            <a:off x="5981700" y="2274888"/>
            <a:ext cx="3009900" cy="2601912"/>
            <a:chOff x="3936" y="1536"/>
            <a:chExt cx="1584" cy="1296"/>
          </a:xfrm>
        </p:grpSpPr>
        <p:sp>
          <p:nvSpPr>
            <p:cNvPr id="35867" name="Line 12"/>
            <p:cNvSpPr>
              <a:spLocks noChangeShapeType="1"/>
            </p:cNvSpPr>
            <p:nvPr/>
          </p:nvSpPr>
          <p:spPr bwMode="auto">
            <a:xfrm flipH="1" flipV="1">
              <a:off x="5136" y="1536"/>
              <a:ext cx="384"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8" name="Line 13"/>
            <p:cNvSpPr>
              <a:spLocks noChangeShapeType="1"/>
            </p:cNvSpPr>
            <p:nvPr/>
          </p:nvSpPr>
          <p:spPr bwMode="auto">
            <a:xfrm flipH="1">
              <a:off x="3936" y="1536"/>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9" name="Line 15"/>
            <p:cNvSpPr>
              <a:spLocks noChangeShapeType="1"/>
            </p:cNvSpPr>
            <p:nvPr/>
          </p:nvSpPr>
          <p:spPr bwMode="auto">
            <a:xfrm>
              <a:off x="3936" y="2832"/>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70" name="Line 16"/>
            <p:cNvSpPr>
              <a:spLocks noChangeShapeType="1"/>
            </p:cNvSpPr>
            <p:nvPr/>
          </p:nvSpPr>
          <p:spPr bwMode="auto">
            <a:xfrm flipV="1">
              <a:off x="5136" y="2160"/>
              <a:ext cx="384"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854" name="Line 17"/>
          <p:cNvSpPr>
            <a:spLocks noChangeShapeType="1"/>
          </p:cNvSpPr>
          <p:nvPr/>
        </p:nvSpPr>
        <p:spPr bwMode="auto">
          <a:xfrm flipH="1">
            <a:off x="2667000" y="3505200"/>
            <a:ext cx="457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5" name="Line 18"/>
          <p:cNvSpPr>
            <a:spLocks noChangeShapeType="1"/>
          </p:cNvSpPr>
          <p:nvPr/>
        </p:nvSpPr>
        <p:spPr bwMode="auto">
          <a:xfrm flipH="1" flipV="1">
            <a:off x="2732088" y="2286000"/>
            <a:ext cx="381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6" name="Line 19"/>
          <p:cNvSpPr>
            <a:spLocks noChangeShapeType="1"/>
          </p:cNvSpPr>
          <p:nvPr/>
        </p:nvSpPr>
        <p:spPr bwMode="auto">
          <a:xfrm flipH="1">
            <a:off x="152400" y="4724400"/>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7" name="Line 20"/>
          <p:cNvSpPr>
            <a:spLocks noChangeShapeType="1"/>
          </p:cNvSpPr>
          <p:nvPr/>
        </p:nvSpPr>
        <p:spPr bwMode="auto">
          <a:xfrm flipH="1">
            <a:off x="152400" y="2286000"/>
            <a:ext cx="25796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8" name="Line 21"/>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9" name="Text Box 24"/>
          <p:cNvSpPr txBox="1">
            <a:spLocks noChangeArrowheads="1"/>
          </p:cNvSpPr>
          <p:nvPr/>
        </p:nvSpPr>
        <p:spPr bwMode="auto">
          <a:xfrm>
            <a:off x="2895600" y="5257800"/>
            <a:ext cx="2743200" cy="10144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a:t>
            </a:r>
          </a:p>
          <a:p>
            <a:pPr eaLnBrk="1" hangingPunct="1"/>
            <a:r>
              <a:rPr lang="en-US" sz="800" b="0"/>
              <a:t> </a:t>
            </a:r>
            <a:r>
              <a:rPr lang="en-US" sz="1200" b="0"/>
              <a:t>- DDVT (600 hrs</a:t>
            </a:r>
            <a:r>
              <a:rPr lang="en-US" sz="1200" b="0">
                <a:solidFill>
                  <a:schemeClr val="accent2"/>
                </a:solidFill>
              </a:rPr>
              <a:t>)</a:t>
            </a:r>
          </a:p>
          <a:p>
            <a:pPr eaLnBrk="1" hangingPunct="1"/>
            <a:r>
              <a:rPr lang="en-US" sz="1200" b="0"/>
              <a:t>- </a:t>
            </a:r>
            <a:r>
              <a:rPr lang="en-US" sz="1200" b="0">
                <a:solidFill>
                  <a:schemeClr val="accent2"/>
                </a:solidFill>
              </a:rPr>
              <a:t>C</a:t>
            </a:r>
            <a:r>
              <a:rPr lang="en-US" sz="1200" b="0">
                <a:solidFill>
                  <a:srgbClr val="0000FF"/>
                </a:solidFill>
              </a:rPr>
              <a:t>omponents (10 hrs )</a:t>
            </a:r>
          </a:p>
          <a:p>
            <a:pPr eaLnBrk="1" hangingPunct="1"/>
            <a:r>
              <a:rPr lang="en-US" sz="1200" b="0">
                <a:solidFill>
                  <a:srgbClr val="009900"/>
                </a:solidFill>
              </a:rPr>
              <a:t>- PWB design (10 hrs)</a:t>
            </a:r>
          </a:p>
          <a:p>
            <a:pPr eaLnBrk="1" hangingPunct="1"/>
            <a:r>
              <a:rPr lang="en-US" sz="1200" b="0">
                <a:solidFill>
                  <a:srgbClr val="FC3520"/>
                </a:solidFill>
              </a:rPr>
              <a:t>- EE Tech (80 hrs)</a:t>
            </a:r>
          </a:p>
        </p:txBody>
      </p:sp>
      <p:sp>
        <p:nvSpPr>
          <p:cNvPr id="35860" name="Rectangle 25"/>
          <p:cNvSpPr>
            <a:spLocks noChangeArrowheads="1"/>
          </p:cNvSpPr>
          <p:nvPr/>
        </p:nvSpPr>
        <p:spPr bwMode="auto">
          <a:xfrm>
            <a:off x="317500" y="2466975"/>
            <a:ext cx="2570163"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spAutoFit/>
          </a:bodyPr>
          <a:lstStyle/>
          <a:p>
            <a:r>
              <a:rPr lang="en-US" sz="900" u="sng"/>
              <a:t>Design Data</a:t>
            </a:r>
          </a:p>
          <a:p>
            <a:r>
              <a:rPr lang="en-US" sz="900" b="0"/>
              <a:t>  CCA Gerber files</a:t>
            </a:r>
          </a:p>
          <a:p>
            <a:r>
              <a:rPr lang="en-US" sz="900" b="0"/>
              <a:t>  Box Req’t  &amp; Design Doc – HRD &amp; HDD</a:t>
            </a:r>
          </a:p>
          <a:p>
            <a:r>
              <a:rPr lang="en-US" sz="900" b="0"/>
              <a:t>  Board req’t &amp; Design Doc  - CCA HRD &amp;HDD</a:t>
            </a:r>
          </a:p>
          <a:p>
            <a:r>
              <a:rPr lang="en-US" sz="900" b="0"/>
              <a:t>  Released Schem’s, BOM, CCA &amp; box Assy’s</a:t>
            </a:r>
          </a:p>
          <a:p>
            <a:r>
              <a:rPr lang="en-US" sz="900" b="0"/>
              <a:t>  PLD code</a:t>
            </a:r>
          </a:p>
          <a:p>
            <a:r>
              <a:rPr lang="en-US" sz="900" u="sng"/>
              <a:t>Plans</a:t>
            </a:r>
          </a:p>
          <a:p>
            <a:r>
              <a:rPr lang="en-US" sz="900" b="0"/>
              <a:t>  Program IMS &amp; ETCs </a:t>
            </a:r>
          </a:p>
          <a:p>
            <a:r>
              <a:rPr lang="en-US" sz="900" b="0"/>
              <a:t>  CCA DTC target/actuals and DFMAT plans</a:t>
            </a:r>
          </a:p>
          <a:p>
            <a:r>
              <a:rPr lang="en-US" sz="900" b="0"/>
              <a:t>  Test concept / Risk mitigation plan</a:t>
            </a:r>
          </a:p>
          <a:p>
            <a:r>
              <a:rPr lang="en-US" sz="900" u="sng"/>
              <a:t>Hardware</a:t>
            </a:r>
          </a:p>
          <a:p>
            <a:r>
              <a:rPr lang="en-US" sz="900" b="0"/>
              <a:t>  Assembled CCAs</a:t>
            </a:r>
          </a:p>
          <a:p>
            <a:r>
              <a:rPr lang="en-US" sz="900" b="0"/>
              <a:t>  CCA/Box Devel Test equipment &amp; Test SW</a:t>
            </a:r>
          </a:p>
          <a:p>
            <a:r>
              <a:rPr lang="en-US" sz="900" b="0"/>
              <a:t>  CCA/Box Development test plan</a:t>
            </a:r>
          </a:p>
          <a:p>
            <a:r>
              <a:rPr lang="en-US" sz="900" b="0"/>
              <a:t>  Lab equipment for test and troubleshooting</a:t>
            </a:r>
          </a:p>
        </p:txBody>
      </p:sp>
      <p:sp>
        <p:nvSpPr>
          <p:cNvPr id="35861" name="Rectangle 28"/>
          <p:cNvSpPr>
            <a:spLocks noChangeArrowheads="1"/>
          </p:cNvSpPr>
          <p:nvPr/>
        </p:nvSpPr>
        <p:spPr bwMode="auto">
          <a:xfrm>
            <a:off x="5959475" y="2309813"/>
            <a:ext cx="2573338" cy="216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342900" indent="-342900" eaLnBrk="0" hangingPunct="0">
              <a:tabLst>
                <a:tab pos="342900" algn="l"/>
              </a:tabLst>
            </a:pPr>
            <a:r>
              <a:rPr lang="en-US" sz="900" b="0" dirty="0">
                <a:cs typeface="Times New Roman" pitchFamily="18" charset="0"/>
              </a:rPr>
              <a:t>1. Document Test results</a:t>
            </a:r>
          </a:p>
          <a:p>
            <a:pPr marL="800100" lvl="1" indent="-342900" eaLnBrk="0" hangingPunct="0">
              <a:tabLst>
                <a:tab pos="342900" algn="l"/>
              </a:tabLst>
            </a:pPr>
            <a:r>
              <a:rPr lang="en-US" sz="900" b="0" dirty="0">
                <a:cs typeface="Times New Roman" pitchFamily="18" charset="0"/>
              </a:rPr>
              <a:t> project file - spread sheet or memo</a:t>
            </a:r>
            <a:endParaRPr lang="en-US" sz="900" b="0" dirty="0"/>
          </a:p>
          <a:p>
            <a:pPr marL="342900" indent="-342900" eaLnBrk="0" hangingPunct="0">
              <a:tabLst>
                <a:tab pos="342900" algn="l"/>
              </a:tabLst>
            </a:pPr>
            <a:r>
              <a:rPr lang="en-US" sz="900" b="0" dirty="0">
                <a:cs typeface="Times New Roman" pitchFamily="18" charset="0"/>
              </a:rPr>
              <a:t>2. Document Test coverage and test limits </a:t>
            </a:r>
          </a:p>
          <a:p>
            <a:pPr marL="800100" lvl="1" indent="-342900" eaLnBrk="0" hangingPunct="0">
              <a:tabLst>
                <a:tab pos="342900" algn="l"/>
              </a:tabLst>
            </a:pPr>
            <a:r>
              <a:rPr lang="en-US" sz="900" b="0" dirty="0">
                <a:cs typeface="Times New Roman" pitchFamily="18" charset="0"/>
              </a:rPr>
              <a:t>project file </a:t>
            </a:r>
          </a:p>
          <a:p>
            <a:pPr marL="342900" indent="-342900">
              <a:lnSpc>
                <a:spcPct val="50000"/>
              </a:lnSpc>
              <a:spcBef>
                <a:spcPct val="50000"/>
              </a:spcBef>
              <a:tabLst>
                <a:tab pos="342900" algn="l"/>
              </a:tabLst>
            </a:pPr>
            <a:r>
              <a:rPr lang="en-US" sz="900" b="0" dirty="0"/>
              <a:t>3. Risk Mitigation test report – if needed </a:t>
            </a:r>
          </a:p>
          <a:p>
            <a:pPr marL="342900" indent="-342900">
              <a:lnSpc>
                <a:spcPct val="50000"/>
              </a:lnSpc>
              <a:spcBef>
                <a:spcPct val="50000"/>
              </a:spcBef>
              <a:tabLst>
                <a:tab pos="342900" algn="l"/>
              </a:tabLst>
            </a:pPr>
            <a:r>
              <a:rPr lang="en-US" sz="900" b="0" dirty="0"/>
              <a:t>	    project memo</a:t>
            </a:r>
            <a:r>
              <a:rPr lang="en-US" sz="900" b="0" dirty="0">
                <a:cs typeface="Times New Roman" pitchFamily="18" charset="0"/>
              </a:rPr>
              <a:t> </a:t>
            </a:r>
            <a:endParaRPr lang="en-US" sz="900" b="0" dirty="0"/>
          </a:p>
          <a:p>
            <a:pPr marL="342900" indent="-342900" eaLnBrk="0" hangingPunct="0">
              <a:tabLst>
                <a:tab pos="342900" algn="l"/>
              </a:tabLst>
            </a:pPr>
            <a:r>
              <a:rPr lang="en-US" sz="900" b="0" dirty="0">
                <a:cs typeface="Times New Roman" pitchFamily="18" charset="0"/>
              </a:rPr>
              <a:t>4. Successful completion of SOI #2</a:t>
            </a:r>
          </a:p>
          <a:p>
            <a:pPr marL="800100" lvl="1" indent="-342900" eaLnBrk="0" hangingPunct="0">
              <a:tabLst>
                <a:tab pos="342900" algn="l"/>
              </a:tabLst>
            </a:pPr>
            <a:r>
              <a:rPr lang="en-US" sz="900" b="0" dirty="0">
                <a:cs typeface="Times New Roman" pitchFamily="18" charset="0"/>
              </a:rPr>
              <a:t> audit summary in clear case</a:t>
            </a:r>
            <a:endParaRPr lang="en-US" sz="900" b="0" dirty="0"/>
          </a:p>
          <a:p>
            <a:pPr marL="342900" indent="-342900" eaLnBrk="0" hangingPunct="0">
              <a:tabLst>
                <a:tab pos="342900" algn="l"/>
              </a:tabLst>
            </a:pPr>
            <a:r>
              <a:rPr lang="en-US" sz="900" b="0" dirty="0">
                <a:cs typeface="Times New Roman" pitchFamily="18" charset="0"/>
              </a:rPr>
              <a:t>5. Board test procedure document </a:t>
            </a:r>
          </a:p>
          <a:p>
            <a:pPr marL="800100" lvl="1" indent="-342900" eaLnBrk="0" hangingPunct="0">
              <a:tabLst>
                <a:tab pos="342900" algn="l"/>
              </a:tabLst>
            </a:pPr>
            <a:r>
              <a:rPr lang="en-US" sz="900" b="0" dirty="0">
                <a:cs typeface="Times New Roman" pitchFamily="18" charset="0"/>
              </a:rPr>
              <a:t>E Release</a:t>
            </a:r>
            <a:endParaRPr lang="en-US" sz="900" b="0" dirty="0"/>
          </a:p>
          <a:p>
            <a:pPr marL="342900" indent="-342900" eaLnBrk="0" hangingPunct="0">
              <a:tabLst>
                <a:tab pos="342900" algn="l"/>
              </a:tabLst>
            </a:pPr>
            <a:r>
              <a:rPr lang="en-US" sz="900" b="0" dirty="0">
                <a:cs typeface="Times New Roman" pitchFamily="18" charset="0"/>
              </a:rPr>
              <a:t>6. PLD design – PLD source code, E release</a:t>
            </a:r>
          </a:p>
          <a:p>
            <a:pPr marL="342900" indent="-342900" eaLnBrk="0" hangingPunct="0">
              <a:tabLst>
                <a:tab pos="342900" algn="l"/>
              </a:tabLst>
            </a:pPr>
            <a:r>
              <a:rPr lang="en-US" sz="900" b="0" dirty="0">
                <a:cs typeface="Times New Roman" pitchFamily="18" charset="0"/>
              </a:rPr>
              <a:t>7. Functional test benches </a:t>
            </a:r>
          </a:p>
          <a:p>
            <a:pPr marL="800100" lvl="1" indent="-342900" eaLnBrk="0" hangingPunct="0">
              <a:tabLst>
                <a:tab pos="342900" algn="l"/>
              </a:tabLst>
            </a:pPr>
            <a:r>
              <a:rPr lang="en-US" sz="900" b="0" dirty="0">
                <a:cs typeface="Times New Roman" pitchFamily="18" charset="0"/>
              </a:rPr>
              <a:t>updated and captured in Clear Case</a:t>
            </a:r>
          </a:p>
          <a:p>
            <a:pPr marL="342900" indent="-342900" eaLnBrk="0" hangingPunct="0">
              <a:tabLst>
                <a:tab pos="342900" algn="l"/>
              </a:tabLst>
            </a:pPr>
            <a:r>
              <a:rPr lang="en-US" sz="900" b="0" dirty="0">
                <a:cs typeface="Times New Roman" pitchFamily="18" charset="0"/>
              </a:rPr>
              <a:t>8. Functional PLD simulation / post route results captured in project file/clear case </a:t>
            </a:r>
          </a:p>
        </p:txBody>
      </p:sp>
      <p:sp>
        <p:nvSpPr>
          <p:cNvPr id="35862" name="Text Box 29"/>
          <p:cNvSpPr txBox="1">
            <a:spLocks noChangeArrowheads="1"/>
          </p:cNvSpPr>
          <p:nvPr/>
        </p:nvSpPr>
        <p:spPr bwMode="auto">
          <a:xfrm>
            <a:off x="3135313" y="2179638"/>
            <a:ext cx="2741612" cy="244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Build</a:t>
            </a:r>
          </a:p>
          <a:p>
            <a:pPr eaLnBrk="1" hangingPunct="1"/>
            <a:r>
              <a:rPr lang="en-US" sz="900" b="0"/>
              <a:t>Support CCA procurement and build activities </a:t>
            </a:r>
          </a:p>
          <a:p>
            <a:pPr eaLnBrk="1" hangingPunct="1"/>
            <a:r>
              <a:rPr lang="en-US" sz="900" b="0"/>
              <a:t>   (40/</a:t>
            </a:r>
            <a:r>
              <a:rPr lang="en-US" sz="900" b="0">
                <a:solidFill>
                  <a:schemeClr val="accent2"/>
                </a:solidFill>
              </a:rPr>
              <a:t>5</a:t>
            </a:r>
            <a:r>
              <a:rPr lang="en-US" sz="900" b="0"/>
              <a:t>/</a:t>
            </a:r>
            <a:r>
              <a:rPr lang="en-US" sz="900" b="0">
                <a:solidFill>
                  <a:srgbClr val="FC3520"/>
                </a:solidFill>
              </a:rPr>
              <a:t>10</a:t>
            </a:r>
            <a:r>
              <a:rPr lang="en-US" sz="900" b="0"/>
              <a:t>)</a:t>
            </a:r>
          </a:p>
          <a:p>
            <a:pPr eaLnBrk="1" hangingPunct="1"/>
            <a:r>
              <a:rPr lang="en-US" sz="900" u="sng"/>
              <a:t>Documents</a:t>
            </a:r>
          </a:p>
          <a:p>
            <a:pPr eaLnBrk="1" hangingPunct="1"/>
            <a:r>
              <a:rPr lang="en-US" sz="900" b="0"/>
              <a:t>Develop CCA test procedure (80/</a:t>
            </a:r>
            <a:r>
              <a:rPr lang="en-US" sz="900" b="0">
                <a:solidFill>
                  <a:srgbClr val="FC3520"/>
                </a:solidFill>
              </a:rPr>
              <a:t>20</a:t>
            </a:r>
            <a:r>
              <a:rPr lang="en-US" sz="900" b="0"/>
              <a:t>)</a:t>
            </a:r>
          </a:p>
          <a:p>
            <a:pPr eaLnBrk="1" hangingPunct="1"/>
            <a:r>
              <a:rPr lang="en-US" sz="900" b="0"/>
              <a:t>Generate design changes, support generation of</a:t>
            </a:r>
          </a:p>
          <a:p>
            <a:pPr eaLnBrk="1" hangingPunct="1"/>
            <a:r>
              <a:rPr lang="en-US" sz="900" b="0"/>
              <a:t> rework instructions,  retest, &amp; update the design</a:t>
            </a:r>
          </a:p>
          <a:p>
            <a:pPr eaLnBrk="1" hangingPunct="1"/>
            <a:r>
              <a:rPr lang="en-US" sz="900" b="0"/>
              <a:t> drawings (80/</a:t>
            </a:r>
            <a:r>
              <a:rPr lang="en-US" sz="900" b="0">
                <a:solidFill>
                  <a:schemeClr val="accent2"/>
                </a:solidFill>
              </a:rPr>
              <a:t>5</a:t>
            </a:r>
            <a:r>
              <a:rPr lang="en-US" sz="900" b="0"/>
              <a:t>/</a:t>
            </a:r>
            <a:r>
              <a:rPr lang="en-US" sz="900" b="0">
                <a:solidFill>
                  <a:srgbClr val="33CC33"/>
                </a:solidFill>
              </a:rPr>
              <a:t>10</a:t>
            </a:r>
            <a:r>
              <a:rPr lang="en-US" sz="900" b="0"/>
              <a:t>/</a:t>
            </a:r>
            <a:r>
              <a:rPr lang="en-US" sz="900" b="0">
                <a:solidFill>
                  <a:srgbClr val="FC3520"/>
                </a:solidFill>
              </a:rPr>
              <a:t>10</a:t>
            </a:r>
            <a:r>
              <a:rPr lang="en-US" sz="900" b="0"/>
              <a:t>)</a:t>
            </a:r>
          </a:p>
          <a:p>
            <a:pPr eaLnBrk="1" hangingPunct="1"/>
            <a:r>
              <a:rPr lang="en-US" sz="900" b="0"/>
              <a:t>CCA test coverage analysis as appropriate (80)</a:t>
            </a:r>
          </a:p>
          <a:p>
            <a:pPr eaLnBrk="1" hangingPunct="1"/>
            <a:r>
              <a:rPr lang="en-US" sz="900" u="sng"/>
              <a:t>Test and Integrate</a:t>
            </a:r>
          </a:p>
          <a:p>
            <a:pPr eaLnBrk="1" hangingPunct="1"/>
            <a:r>
              <a:rPr lang="en-US" sz="900" b="0"/>
              <a:t>Test CCA, document results and update test</a:t>
            </a:r>
          </a:p>
          <a:p>
            <a:pPr eaLnBrk="1" hangingPunct="1"/>
            <a:r>
              <a:rPr lang="en-US" sz="900" b="0"/>
              <a:t>  procedure as required (120)</a:t>
            </a:r>
          </a:p>
          <a:p>
            <a:pPr eaLnBrk="1" hangingPunct="1"/>
            <a:r>
              <a:rPr lang="en-US" sz="900" b="0"/>
              <a:t>Perform robustness (environmental, voltage, </a:t>
            </a:r>
          </a:p>
          <a:p>
            <a:pPr eaLnBrk="1" hangingPunct="1"/>
            <a:r>
              <a:rPr lang="en-US" sz="900" b="0"/>
              <a:t> frequency, etc) tests as appropriate (80/</a:t>
            </a:r>
            <a:r>
              <a:rPr lang="en-US" sz="900" b="0">
                <a:solidFill>
                  <a:srgbClr val="FC3520"/>
                </a:solidFill>
              </a:rPr>
              <a:t>40</a:t>
            </a:r>
            <a:r>
              <a:rPr lang="en-US" sz="900" b="0"/>
              <a:t>)</a:t>
            </a:r>
          </a:p>
          <a:p>
            <a:pPr eaLnBrk="1" hangingPunct="1"/>
            <a:r>
              <a:rPr lang="en-US" sz="900" b="0"/>
              <a:t>Risk testing prior to formal qual (40)</a:t>
            </a:r>
          </a:p>
          <a:p>
            <a:pPr eaLnBrk="1" hangingPunct="1"/>
            <a:r>
              <a:rPr lang="en-US" sz="900" b="0"/>
              <a:t>Support integration of CCA into Box (80)</a:t>
            </a:r>
          </a:p>
          <a:p>
            <a:pPr eaLnBrk="1" hangingPunct="1"/>
            <a:endParaRPr lang="en-US" sz="900" b="0"/>
          </a:p>
        </p:txBody>
      </p:sp>
      <p:sp>
        <p:nvSpPr>
          <p:cNvPr id="35863" name="Action Button: Back or Previous 26">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FFFF00"/>
          </a:solidFill>
          <a:ln w="9525" algn="ctr">
            <a:solidFill>
              <a:schemeClr val="tx1"/>
            </a:solidFill>
            <a:round/>
            <a:headEnd/>
            <a:tailEnd/>
          </a:ln>
        </p:spPr>
        <p:txBody>
          <a:bodyPr/>
          <a:lstStyle/>
          <a:p>
            <a:endParaRPr lang="en-US"/>
          </a:p>
        </p:txBody>
      </p:sp>
      <p:sp>
        <p:nvSpPr>
          <p:cNvPr id="35864" name="TextBox 27"/>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35865" name="Action Button: Forward or Next 28">
            <a:hlinkClick r:id="rId5" action="ppaction://hlinksldjump" highlightClick="1"/>
          </p:cNvPr>
          <p:cNvSpPr>
            <a:spLocks noChangeArrowheads="1"/>
          </p:cNvSpPr>
          <p:nvPr/>
        </p:nvSpPr>
        <p:spPr bwMode="auto">
          <a:xfrm>
            <a:off x="7546975" y="5443538"/>
            <a:ext cx="509588" cy="566737"/>
          </a:xfrm>
          <a:prstGeom prst="actionButtonForwardNext">
            <a:avLst/>
          </a:prstGeom>
          <a:solidFill>
            <a:srgbClr val="FFFF00"/>
          </a:solidFill>
          <a:ln w="9525" algn="ctr">
            <a:solidFill>
              <a:schemeClr val="tx1"/>
            </a:solidFill>
            <a:round/>
            <a:headEnd/>
            <a:tailEnd/>
          </a:ln>
        </p:spPr>
        <p:txBody>
          <a:bodyPr/>
          <a:lstStyle/>
          <a:p>
            <a:endParaRPr lang="en-US"/>
          </a:p>
        </p:txBody>
      </p:sp>
      <p:sp>
        <p:nvSpPr>
          <p:cNvPr id="35866" name="TextBox 29"/>
          <p:cNvSpPr txBox="1">
            <a:spLocks noChangeArrowheads="1"/>
          </p:cNvSpPr>
          <p:nvPr/>
        </p:nvSpPr>
        <p:spPr bwMode="auto">
          <a:xfrm>
            <a:off x="710565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2" name="TextBox 31"/>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7492" t="26355" r="7200" b="13952"/>
          <a:stretch/>
        </p:blipFill>
        <p:spPr bwMode="auto">
          <a:xfrm>
            <a:off x="342901" y="93519"/>
            <a:ext cx="8099350" cy="6561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21570265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1752600" y="381000"/>
            <a:ext cx="65532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6867" name="Rectangle 3"/>
          <p:cNvSpPr>
            <a:spLocks noChangeArrowheads="1"/>
          </p:cNvSpPr>
          <p:nvPr/>
        </p:nvSpPr>
        <p:spPr bwMode="auto">
          <a:xfrm>
            <a:off x="6248400" y="1447800"/>
            <a:ext cx="1447800" cy="381000"/>
          </a:xfrm>
          <a:prstGeom prst="rect">
            <a:avLst/>
          </a:prstGeom>
          <a:solidFill>
            <a:srgbClr val="CC66FF"/>
          </a:solidFill>
          <a:ln w="9525">
            <a:solidFill>
              <a:schemeClr val="tx1"/>
            </a:solidFill>
            <a:miter lim="800000"/>
            <a:headEnd/>
            <a:tailEnd/>
          </a:ln>
        </p:spPr>
        <p:txBody>
          <a:bodyPr wrap="none" anchor="ctr"/>
          <a:lstStyle/>
          <a:p>
            <a:endParaRPr lang="en-US"/>
          </a:p>
        </p:txBody>
      </p:sp>
      <p:sp>
        <p:nvSpPr>
          <p:cNvPr id="36868" name="Rectangle 4"/>
          <p:cNvSpPr>
            <a:spLocks noChangeArrowheads="1"/>
          </p:cNvSpPr>
          <p:nvPr/>
        </p:nvSpPr>
        <p:spPr bwMode="auto">
          <a:xfrm>
            <a:off x="3581400" y="1447800"/>
            <a:ext cx="1524000" cy="381000"/>
          </a:xfrm>
          <a:prstGeom prst="rect">
            <a:avLst/>
          </a:prstGeom>
          <a:solidFill>
            <a:srgbClr val="CC66FF"/>
          </a:solidFill>
          <a:ln w="9525">
            <a:solidFill>
              <a:schemeClr val="tx1"/>
            </a:solidFill>
            <a:miter lim="800000"/>
            <a:headEnd/>
            <a:tailEnd/>
          </a:ln>
        </p:spPr>
        <p:txBody>
          <a:bodyPr wrap="none" anchor="ctr"/>
          <a:lstStyle/>
          <a:p>
            <a:endParaRPr lang="en-US"/>
          </a:p>
        </p:txBody>
      </p:sp>
      <p:sp>
        <p:nvSpPr>
          <p:cNvPr id="36869" name="Rectangle 5"/>
          <p:cNvSpPr>
            <a:spLocks noChangeArrowheads="1"/>
          </p:cNvSpPr>
          <p:nvPr/>
        </p:nvSpPr>
        <p:spPr bwMode="auto">
          <a:xfrm>
            <a:off x="762000" y="1524000"/>
            <a:ext cx="1066800" cy="381000"/>
          </a:xfrm>
          <a:prstGeom prst="rect">
            <a:avLst/>
          </a:prstGeom>
          <a:solidFill>
            <a:srgbClr val="CC66FF"/>
          </a:solidFill>
          <a:ln w="9525">
            <a:solidFill>
              <a:schemeClr val="tx1"/>
            </a:solidFill>
            <a:miter lim="800000"/>
            <a:headEnd/>
            <a:tailEnd/>
          </a:ln>
        </p:spPr>
        <p:txBody>
          <a:bodyPr wrap="none" anchor="ctr"/>
          <a:lstStyle/>
          <a:p>
            <a:endParaRPr lang="en-US"/>
          </a:p>
        </p:txBody>
      </p:sp>
      <p:sp>
        <p:nvSpPr>
          <p:cNvPr id="36870" name="Rectangle 6"/>
          <p:cNvSpPr>
            <a:spLocks noGrp="1" noChangeArrowheads="1"/>
          </p:cNvSpPr>
          <p:nvPr>
            <p:ph type="title"/>
          </p:nvPr>
        </p:nvSpPr>
        <p:spPr>
          <a:xfrm>
            <a:off x="1600200" y="304800"/>
            <a:ext cx="5562600" cy="457200"/>
          </a:xfrm>
        </p:spPr>
        <p:txBody>
          <a:bodyPr/>
          <a:lstStyle/>
          <a:p>
            <a:pPr eaLnBrk="1" hangingPunct="1"/>
            <a:r>
              <a:rPr lang="en-US" sz="2400" smtClean="0">
                <a:solidFill>
                  <a:schemeClr val="tx1"/>
                </a:solidFill>
              </a:rPr>
              <a:t>Qual Test Work Package</a:t>
            </a:r>
          </a:p>
        </p:txBody>
      </p:sp>
      <p:sp>
        <p:nvSpPr>
          <p:cNvPr id="36871" name="Rectangle 7"/>
          <p:cNvSpPr>
            <a:spLocks noChangeArrowheads="1"/>
          </p:cNvSpPr>
          <p:nvPr/>
        </p:nvSpPr>
        <p:spPr bwMode="auto">
          <a:xfrm>
            <a:off x="3152775" y="2057400"/>
            <a:ext cx="3055938" cy="28194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r>
              <a:rPr lang="en-US" sz="900" u="sng"/>
              <a:t>Procedure/Test Bench</a:t>
            </a:r>
          </a:p>
          <a:p>
            <a:r>
              <a:rPr lang="en-US" sz="900" b="0"/>
              <a:t>Update test procedures/test benches, as required (200)</a:t>
            </a:r>
          </a:p>
          <a:p>
            <a:r>
              <a:rPr lang="en-US" sz="900" u="sng"/>
              <a:t>Analysis/Simulation</a:t>
            </a:r>
          </a:p>
          <a:p>
            <a:r>
              <a:rPr lang="en-US" sz="900" b="0"/>
              <a:t>Perform code simulation (min/max/typ) (160)</a:t>
            </a:r>
          </a:p>
          <a:p>
            <a:r>
              <a:rPr lang="en-US" sz="900" b="0"/>
              <a:t>Perform elemental analysis (160)</a:t>
            </a:r>
          </a:p>
          <a:p>
            <a:r>
              <a:rPr lang="en-US" sz="900" u="sng"/>
              <a:t>Reviews</a:t>
            </a:r>
          </a:p>
          <a:p>
            <a:r>
              <a:rPr lang="en-US" sz="900" b="0"/>
              <a:t>Update requirement checklists (40)</a:t>
            </a:r>
          </a:p>
          <a:p>
            <a:r>
              <a:rPr lang="en-US" sz="900" b="0"/>
              <a:t>Complete HVTCP/HVR checklist (80)</a:t>
            </a:r>
            <a:endParaRPr lang="en-US" sz="900" u="sng"/>
          </a:p>
          <a:p>
            <a:r>
              <a:rPr lang="en-US" sz="900" b="0"/>
              <a:t>Peer review of test results &amp; simulations [HVR] (120)</a:t>
            </a:r>
          </a:p>
          <a:p>
            <a:r>
              <a:rPr lang="en-US" sz="900" b="0"/>
              <a:t>Prepare for SOI#2 (80)</a:t>
            </a:r>
          </a:p>
          <a:p>
            <a:r>
              <a:rPr lang="en-US" sz="900" u="sng"/>
              <a:t>PLD Test</a:t>
            </a:r>
          </a:p>
          <a:p>
            <a:r>
              <a:rPr lang="en-US" sz="900" b="0"/>
              <a:t>Perform Do254 V &amp; V tests (prototype testing used for </a:t>
            </a:r>
          </a:p>
          <a:p>
            <a:r>
              <a:rPr lang="en-US" sz="900" b="0"/>
              <a:t>credit), document results (360)</a:t>
            </a:r>
          </a:p>
          <a:p>
            <a:r>
              <a:rPr lang="en-US" sz="900" u="sng"/>
              <a:t>Documentation</a:t>
            </a:r>
          </a:p>
          <a:p>
            <a:r>
              <a:rPr lang="en-US" sz="900" b="0"/>
              <a:t>Update compliance matrix with test results (40)</a:t>
            </a:r>
          </a:p>
          <a:p>
            <a:r>
              <a:rPr lang="en-US" sz="900" b="0"/>
              <a:t>Create and resolve PR (80)</a:t>
            </a:r>
          </a:p>
        </p:txBody>
      </p:sp>
      <p:sp>
        <p:nvSpPr>
          <p:cNvPr id="36872" name="Text Box 8"/>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36873" name="Text Box 9"/>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36874" name="Text Box 10"/>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36875" name="Text Box 11"/>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(hrs)</a:t>
            </a:r>
          </a:p>
          <a:p>
            <a:pPr eaLnBrk="1" hangingPunct="1"/>
            <a:r>
              <a:rPr lang="en-US" sz="1200" b="0"/>
              <a:t>- DDVT (1560)</a:t>
            </a:r>
            <a:endParaRPr lang="en-US" sz="1200" b="0">
              <a:solidFill>
                <a:srgbClr val="FF0000"/>
              </a:solidFill>
            </a:endParaRPr>
          </a:p>
        </p:txBody>
      </p:sp>
      <p:sp>
        <p:nvSpPr>
          <p:cNvPr id="36876" name="Rectangle 12"/>
          <p:cNvSpPr>
            <a:spLocks noChangeArrowheads="1"/>
          </p:cNvSpPr>
          <p:nvPr/>
        </p:nvSpPr>
        <p:spPr bwMode="auto">
          <a:xfrm>
            <a:off x="1676400" y="304800"/>
            <a:ext cx="6553200" cy="457200"/>
          </a:xfrm>
          <a:prstGeom prst="rect">
            <a:avLst/>
          </a:prstGeom>
          <a:solidFill>
            <a:srgbClr val="CC66FF"/>
          </a:solidFill>
          <a:ln w="9525">
            <a:solidFill>
              <a:srgbClr val="000000"/>
            </a:solidFill>
            <a:miter lim="800000"/>
            <a:headEnd/>
            <a:tailEnd/>
          </a:ln>
        </p:spPr>
        <p:txBody>
          <a:bodyPr/>
          <a:lstStyle/>
          <a:p>
            <a:pPr algn="ctr"/>
            <a:r>
              <a:rPr lang="en-US" sz="2000" b="0" dirty="0"/>
              <a:t>Item Build and Test – FW </a:t>
            </a:r>
            <a:r>
              <a:rPr lang="en-US" sz="2000" b="0" dirty="0" smtClean="0"/>
              <a:t>V&amp;V </a:t>
            </a:r>
            <a:r>
              <a:rPr lang="en-US" sz="1400" b="0" dirty="0" smtClean="0"/>
              <a:t>WP23 </a:t>
            </a:r>
            <a:endParaRPr lang="en-US" sz="2000" b="0" dirty="0"/>
          </a:p>
        </p:txBody>
      </p:sp>
      <p:sp>
        <p:nvSpPr>
          <p:cNvPr id="36877" name="Line 13"/>
          <p:cNvSpPr>
            <a:spLocks noChangeShapeType="1"/>
          </p:cNvSpPr>
          <p:nvPr/>
        </p:nvSpPr>
        <p:spPr bwMode="auto">
          <a:xfrm flipH="1" flipV="1">
            <a:off x="8110538" y="2438400"/>
            <a:ext cx="609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8" name="Line 14"/>
          <p:cNvSpPr>
            <a:spLocks noChangeShapeType="1"/>
          </p:cNvSpPr>
          <p:nvPr/>
        </p:nvSpPr>
        <p:spPr bwMode="auto">
          <a:xfrm flipH="1">
            <a:off x="6205538" y="2438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9" name="Line 15"/>
          <p:cNvSpPr>
            <a:spLocks noChangeShapeType="1"/>
          </p:cNvSpPr>
          <p:nvPr/>
        </p:nvSpPr>
        <p:spPr bwMode="auto">
          <a:xfrm>
            <a:off x="6205538"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0" name="Line 16"/>
          <p:cNvSpPr>
            <a:spLocks noChangeShapeType="1"/>
          </p:cNvSpPr>
          <p:nvPr/>
        </p:nvSpPr>
        <p:spPr bwMode="auto">
          <a:xfrm>
            <a:off x="6205538" y="44958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1" name="Line 17"/>
          <p:cNvSpPr>
            <a:spLocks noChangeShapeType="1"/>
          </p:cNvSpPr>
          <p:nvPr/>
        </p:nvSpPr>
        <p:spPr bwMode="auto">
          <a:xfrm flipV="1">
            <a:off x="8110538" y="3429000"/>
            <a:ext cx="6096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2" name="Line 18"/>
          <p:cNvSpPr>
            <a:spLocks noChangeShapeType="1"/>
          </p:cNvSpPr>
          <p:nvPr/>
        </p:nvSpPr>
        <p:spPr bwMode="auto">
          <a:xfrm flipH="1">
            <a:off x="2695575" y="3505200"/>
            <a:ext cx="457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3" name="Line 19"/>
          <p:cNvSpPr>
            <a:spLocks noChangeShapeType="1"/>
          </p:cNvSpPr>
          <p:nvPr/>
        </p:nvSpPr>
        <p:spPr bwMode="auto">
          <a:xfrm flipH="1" flipV="1">
            <a:off x="2771775" y="2286000"/>
            <a:ext cx="381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4" name="Line 20"/>
          <p:cNvSpPr>
            <a:spLocks noChangeShapeType="1"/>
          </p:cNvSpPr>
          <p:nvPr/>
        </p:nvSpPr>
        <p:spPr bwMode="auto">
          <a:xfrm flipH="1">
            <a:off x="152400" y="4724400"/>
            <a:ext cx="2543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5" name="Line 21"/>
          <p:cNvSpPr>
            <a:spLocks noChangeShapeType="1"/>
          </p:cNvSpPr>
          <p:nvPr/>
        </p:nvSpPr>
        <p:spPr bwMode="auto">
          <a:xfrm flipH="1">
            <a:off x="152400" y="2286000"/>
            <a:ext cx="2622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6" name="Line 22"/>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7" name="Rectangle 23"/>
          <p:cNvSpPr>
            <a:spLocks noChangeArrowheads="1"/>
          </p:cNvSpPr>
          <p:nvPr/>
        </p:nvSpPr>
        <p:spPr bwMode="auto">
          <a:xfrm>
            <a:off x="236538" y="2259013"/>
            <a:ext cx="2538412" cy="249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spAutoFit/>
          </a:bodyPr>
          <a:lstStyle/>
          <a:p>
            <a:r>
              <a:rPr lang="en-US" sz="900" u="sng"/>
              <a:t>Requirements</a:t>
            </a:r>
          </a:p>
          <a:p>
            <a:r>
              <a:rPr lang="en-US" sz="900" b="0"/>
              <a:t>Box Req’t  &amp; Design Doc – HRD &amp; HDD</a:t>
            </a:r>
          </a:p>
          <a:p>
            <a:r>
              <a:rPr lang="en-US" sz="900" b="0"/>
              <a:t>Board req’t &amp; Design Doc  - CCA HRD &amp; HDD</a:t>
            </a:r>
          </a:p>
          <a:p>
            <a:r>
              <a:rPr lang="en-US" sz="900" b="0"/>
              <a:t>FW Req’t &amp; Design Doc -  FDD &amp; FRD</a:t>
            </a:r>
          </a:p>
          <a:p>
            <a:r>
              <a:rPr lang="en-US" sz="900" u="sng"/>
              <a:t>Design Documentation</a:t>
            </a:r>
          </a:p>
          <a:p>
            <a:r>
              <a:rPr lang="en-US" sz="900" b="0"/>
              <a:t>PLD Code</a:t>
            </a:r>
          </a:p>
          <a:p>
            <a:r>
              <a:rPr lang="en-US" sz="900" b="0"/>
              <a:t>Released Schem’s, BOM, CCA &amp; box Assy’s</a:t>
            </a:r>
          </a:p>
          <a:p>
            <a:r>
              <a:rPr lang="en-US" sz="900" b="0"/>
              <a:t>CCA Gerber files</a:t>
            </a:r>
          </a:p>
          <a:p>
            <a:r>
              <a:rPr lang="en-US" sz="900" u="sng"/>
              <a:t>Hardware</a:t>
            </a:r>
          </a:p>
          <a:p>
            <a:r>
              <a:rPr lang="en-US" sz="900" b="0"/>
              <a:t>Assembled CCAs, &amp; Chassis</a:t>
            </a:r>
          </a:p>
          <a:p>
            <a:r>
              <a:rPr lang="en-US" sz="900" b="0"/>
              <a:t>CCA/Box Devel Test equipment &amp; Test SW</a:t>
            </a:r>
          </a:p>
          <a:p>
            <a:r>
              <a:rPr lang="en-US" sz="900" b="0"/>
              <a:t>CCA/Box Development test plan</a:t>
            </a:r>
          </a:p>
          <a:p>
            <a:r>
              <a:rPr lang="en-US" sz="900" b="0"/>
              <a:t>Lab equipment for test and troubleshooting</a:t>
            </a:r>
          </a:p>
          <a:p>
            <a:r>
              <a:rPr lang="en-US" sz="900" u="sng"/>
              <a:t>Plans</a:t>
            </a:r>
          </a:p>
          <a:p>
            <a:r>
              <a:rPr lang="en-US" sz="900" b="0"/>
              <a:t>Program IMS &amp; ETCs </a:t>
            </a:r>
          </a:p>
          <a:p>
            <a:r>
              <a:rPr lang="en-US" sz="900" b="0"/>
              <a:t>PHAC</a:t>
            </a:r>
          </a:p>
          <a:p>
            <a:r>
              <a:rPr lang="en-US" sz="900" b="0"/>
              <a:t>HVP</a:t>
            </a:r>
          </a:p>
          <a:p>
            <a:r>
              <a:rPr lang="en-US" sz="900" b="0"/>
              <a:t>HVTP</a:t>
            </a:r>
          </a:p>
        </p:txBody>
      </p:sp>
      <p:sp>
        <p:nvSpPr>
          <p:cNvPr id="36888" name="Rectangle 29"/>
          <p:cNvSpPr>
            <a:spLocks noChangeArrowheads="1"/>
          </p:cNvSpPr>
          <p:nvPr/>
        </p:nvSpPr>
        <p:spPr bwMode="auto">
          <a:xfrm>
            <a:off x="6196013" y="2806700"/>
            <a:ext cx="2479675" cy="133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tabLst>
                <a:tab pos="342900" algn="l"/>
              </a:tabLst>
            </a:pPr>
            <a:r>
              <a:rPr lang="en-US" sz="900" b="0">
                <a:cs typeface="Times New Roman" pitchFamily="18" charset="0"/>
              </a:rPr>
              <a:t>Successful completion of SOI #2 </a:t>
            </a:r>
          </a:p>
          <a:p>
            <a:pPr lvl="1" eaLnBrk="0" hangingPunct="0">
              <a:tabLst>
                <a:tab pos="342900" algn="l"/>
              </a:tabLst>
            </a:pPr>
            <a:r>
              <a:rPr lang="en-US" sz="900" b="0">
                <a:cs typeface="Times New Roman" pitchFamily="18" charset="0"/>
              </a:rPr>
              <a:t>audit summary in clear case</a:t>
            </a:r>
            <a:endParaRPr lang="en-US" sz="900" b="0"/>
          </a:p>
          <a:p>
            <a:pPr eaLnBrk="0" hangingPunct="0">
              <a:buFontTx/>
              <a:buAutoNum type="arabicPeriod"/>
              <a:tabLst>
                <a:tab pos="342900" algn="l"/>
              </a:tabLst>
            </a:pPr>
            <a:r>
              <a:rPr lang="en-US" sz="900" b="0">
                <a:cs typeface="Times New Roman" pitchFamily="18" charset="0"/>
              </a:rPr>
              <a:t>PLD design – PLD source code tracing </a:t>
            </a:r>
          </a:p>
          <a:p>
            <a:pPr lvl="1" eaLnBrk="0" hangingPunct="0">
              <a:tabLst>
                <a:tab pos="342900" algn="l"/>
              </a:tabLst>
            </a:pPr>
            <a:r>
              <a:rPr lang="en-US" sz="900" b="0">
                <a:cs typeface="Times New Roman" pitchFamily="18" charset="0"/>
              </a:rPr>
              <a:t>Stored in Clear Case/DOORS</a:t>
            </a:r>
            <a:endParaRPr lang="en-US" sz="900" b="0"/>
          </a:p>
          <a:p>
            <a:pPr eaLnBrk="0" hangingPunct="0">
              <a:buFontTx/>
              <a:buAutoNum type="arabicPeriod"/>
              <a:tabLst>
                <a:tab pos="342900" algn="l"/>
              </a:tabLst>
            </a:pPr>
            <a:r>
              <a:rPr lang="en-US" sz="900" b="0">
                <a:cs typeface="Times New Roman" pitchFamily="18" charset="0"/>
              </a:rPr>
              <a:t>Functional/Verification test benches </a:t>
            </a:r>
          </a:p>
          <a:p>
            <a:pPr lvl="1" eaLnBrk="0" hangingPunct="0">
              <a:tabLst>
                <a:tab pos="342900" algn="l"/>
              </a:tabLst>
            </a:pPr>
            <a:r>
              <a:rPr lang="en-US" sz="900" b="0">
                <a:cs typeface="Times New Roman" pitchFamily="18" charset="0"/>
              </a:rPr>
              <a:t>updated -captured in Clear Case</a:t>
            </a:r>
          </a:p>
          <a:p>
            <a:pPr eaLnBrk="0" hangingPunct="0">
              <a:buFontTx/>
              <a:buAutoNum type="arabicPeriod"/>
              <a:tabLst>
                <a:tab pos="342900" algn="l"/>
              </a:tabLst>
            </a:pPr>
            <a:r>
              <a:rPr lang="en-US" sz="900" b="0">
                <a:cs typeface="Times New Roman" pitchFamily="18" charset="0"/>
              </a:rPr>
              <a:t>Functional PLD and Post Route simulation </a:t>
            </a:r>
          </a:p>
          <a:p>
            <a:pPr lvl="1" eaLnBrk="0" hangingPunct="0">
              <a:tabLst>
                <a:tab pos="342900" algn="l"/>
              </a:tabLst>
            </a:pPr>
            <a:r>
              <a:rPr lang="en-US" sz="900" b="0">
                <a:cs typeface="Times New Roman" pitchFamily="18" charset="0"/>
              </a:rPr>
              <a:t>results captured in project file</a:t>
            </a:r>
          </a:p>
          <a:p>
            <a:pPr lvl="1" eaLnBrk="0" hangingPunct="0">
              <a:tabLst>
                <a:tab pos="342900" algn="l"/>
              </a:tabLst>
            </a:pPr>
            <a:r>
              <a:rPr lang="en-US" sz="900" b="0">
                <a:cs typeface="Times New Roman" pitchFamily="18" charset="0"/>
              </a:rPr>
              <a:t>And captured in Clear Case</a:t>
            </a:r>
          </a:p>
        </p:txBody>
      </p:sp>
      <p:sp>
        <p:nvSpPr>
          <p:cNvPr id="36889" name="Action Button: Back or Previous 24">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CC66FF"/>
          </a:solidFill>
          <a:ln w="9525" algn="ctr">
            <a:solidFill>
              <a:schemeClr val="tx1"/>
            </a:solidFill>
            <a:round/>
            <a:headEnd/>
            <a:tailEnd/>
          </a:ln>
        </p:spPr>
        <p:txBody>
          <a:bodyPr/>
          <a:lstStyle/>
          <a:p>
            <a:endParaRPr lang="en-US"/>
          </a:p>
        </p:txBody>
      </p:sp>
      <p:sp>
        <p:nvSpPr>
          <p:cNvPr id="36890" name="TextBox 25"/>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36891" name="Action Button: Forward or Next 26">
            <a:hlinkClick r:id="rId5" action="ppaction://hlinksldjump" highlightClick="1"/>
          </p:cNvPr>
          <p:cNvSpPr>
            <a:spLocks noChangeArrowheads="1"/>
          </p:cNvSpPr>
          <p:nvPr/>
        </p:nvSpPr>
        <p:spPr bwMode="auto">
          <a:xfrm>
            <a:off x="7442200" y="5427663"/>
            <a:ext cx="508000" cy="566737"/>
          </a:xfrm>
          <a:prstGeom prst="actionButtonForwardNext">
            <a:avLst/>
          </a:prstGeom>
          <a:solidFill>
            <a:srgbClr val="CC66FF"/>
          </a:solidFill>
          <a:ln w="9525" algn="ctr">
            <a:solidFill>
              <a:schemeClr val="tx1"/>
            </a:solidFill>
            <a:round/>
            <a:headEnd/>
            <a:tailEnd/>
          </a:ln>
        </p:spPr>
        <p:txBody>
          <a:bodyPr/>
          <a:lstStyle/>
          <a:p>
            <a:endParaRPr lang="en-US"/>
          </a:p>
        </p:txBody>
      </p:sp>
      <p:sp>
        <p:nvSpPr>
          <p:cNvPr id="36892" name="TextBox 27"/>
          <p:cNvSpPr txBox="1">
            <a:spLocks noChangeArrowheads="1"/>
          </p:cNvSpPr>
          <p:nvPr/>
        </p:nvSpPr>
        <p:spPr bwMode="auto">
          <a:xfrm>
            <a:off x="7000875" y="4949825"/>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0" name="TextBox 2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2600" y="381000"/>
            <a:ext cx="65532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7891" name="Rectangle 3"/>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2" name="Rectangle 4"/>
          <p:cNvSpPr>
            <a:spLocks noChangeArrowheads="1"/>
          </p:cNvSpPr>
          <p:nvPr/>
        </p:nvSpPr>
        <p:spPr bwMode="auto">
          <a:xfrm>
            <a:off x="3581400" y="1447800"/>
            <a:ext cx="1524000" cy="381000"/>
          </a:xfrm>
          <a:prstGeom prst="rect">
            <a:avLst/>
          </a:prstGeom>
          <a:solidFill>
            <a:srgbClr val="66FF66"/>
          </a:solidFill>
          <a:ln w="9525">
            <a:solidFill>
              <a:schemeClr val="tx1"/>
            </a:solidFill>
            <a:miter lim="800000"/>
            <a:headEnd/>
            <a:tailEnd/>
          </a:ln>
        </p:spPr>
        <p:txBody>
          <a:bodyPr wrap="none" anchor="ctr"/>
          <a:lstStyle/>
          <a:p>
            <a:endParaRPr lang="en-US"/>
          </a:p>
        </p:txBody>
      </p:sp>
      <p:sp>
        <p:nvSpPr>
          <p:cNvPr id="37893" name="Rectangle 5"/>
          <p:cNvSpPr>
            <a:spLocks noChangeArrowheads="1"/>
          </p:cNvSpPr>
          <p:nvPr/>
        </p:nvSpPr>
        <p:spPr bwMode="auto">
          <a:xfrm>
            <a:off x="762000" y="1524000"/>
            <a:ext cx="1066800" cy="381000"/>
          </a:xfrm>
          <a:prstGeom prst="rect">
            <a:avLst/>
          </a:prstGeom>
          <a:solidFill>
            <a:srgbClr val="66FF66"/>
          </a:solidFill>
          <a:ln w="9525">
            <a:solidFill>
              <a:schemeClr val="tx1"/>
            </a:solidFill>
            <a:miter lim="800000"/>
            <a:headEnd/>
            <a:tailEnd/>
          </a:ln>
        </p:spPr>
        <p:txBody>
          <a:bodyPr wrap="none" anchor="ctr"/>
          <a:lstStyle/>
          <a:p>
            <a:endParaRPr lang="en-US"/>
          </a:p>
        </p:txBody>
      </p:sp>
      <p:sp>
        <p:nvSpPr>
          <p:cNvPr id="37894" name="Rectangle 6"/>
          <p:cNvSpPr>
            <a:spLocks noGrp="1" noChangeArrowheads="1"/>
          </p:cNvSpPr>
          <p:nvPr>
            <p:ph type="title"/>
          </p:nvPr>
        </p:nvSpPr>
        <p:spPr>
          <a:xfrm>
            <a:off x="1600200" y="304800"/>
            <a:ext cx="5562600" cy="457200"/>
          </a:xfrm>
        </p:spPr>
        <p:txBody>
          <a:bodyPr/>
          <a:lstStyle/>
          <a:p>
            <a:pPr eaLnBrk="1" hangingPunct="1"/>
            <a:r>
              <a:rPr lang="en-US" sz="2400" smtClean="0"/>
              <a:t>Qual Test Work Package</a:t>
            </a:r>
          </a:p>
        </p:txBody>
      </p:sp>
      <p:sp>
        <p:nvSpPr>
          <p:cNvPr id="37895" name="Rectangle 7"/>
          <p:cNvSpPr>
            <a:spLocks noChangeArrowheads="1"/>
          </p:cNvSpPr>
          <p:nvPr/>
        </p:nvSpPr>
        <p:spPr bwMode="auto">
          <a:xfrm>
            <a:off x="2746375" y="2057400"/>
            <a:ext cx="3810000" cy="28194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r>
              <a:rPr lang="en-US" sz="900" u="sng"/>
              <a:t>Build</a:t>
            </a:r>
          </a:p>
          <a:p>
            <a:r>
              <a:rPr lang="en-US" sz="900" b="0"/>
              <a:t>  Support CCA build / procurement activities (40/</a:t>
            </a:r>
            <a:r>
              <a:rPr lang="en-US" sz="900" b="0">
                <a:solidFill>
                  <a:srgbClr val="0000FF"/>
                </a:solidFill>
              </a:rPr>
              <a:t>5</a:t>
            </a:r>
            <a:r>
              <a:rPr lang="en-US" sz="900" b="0"/>
              <a:t>/</a:t>
            </a:r>
            <a:r>
              <a:rPr lang="en-US" sz="900" b="0">
                <a:solidFill>
                  <a:srgbClr val="FF0000"/>
                </a:solidFill>
              </a:rPr>
              <a:t>10</a:t>
            </a:r>
            <a:r>
              <a:rPr lang="en-US" sz="900" b="0"/>
              <a:t>)</a:t>
            </a:r>
          </a:p>
          <a:p>
            <a:r>
              <a:rPr lang="en-US" sz="900" u="sng"/>
              <a:t>Documents</a:t>
            </a:r>
          </a:p>
          <a:p>
            <a:r>
              <a:rPr lang="en-US" sz="900" b="0"/>
              <a:t>  Develop CCA test procedure (60/</a:t>
            </a:r>
            <a:r>
              <a:rPr lang="en-US" sz="900" b="0">
                <a:solidFill>
                  <a:srgbClr val="FF0000"/>
                </a:solidFill>
              </a:rPr>
              <a:t>10</a:t>
            </a:r>
            <a:r>
              <a:rPr lang="en-US" sz="900" b="0"/>
              <a:t>)</a:t>
            </a:r>
          </a:p>
          <a:p>
            <a:r>
              <a:rPr lang="en-US" sz="900" b="0"/>
              <a:t>  Generate design changes, support generation of rework instructions, </a:t>
            </a:r>
          </a:p>
          <a:p>
            <a:r>
              <a:rPr lang="en-US" sz="900" b="0"/>
              <a:t>    retest, &amp; update the design drawings (80/</a:t>
            </a:r>
            <a:r>
              <a:rPr lang="en-US" sz="900" b="0">
                <a:solidFill>
                  <a:srgbClr val="0066FF"/>
                </a:solidFill>
              </a:rPr>
              <a:t>5</a:t>
            </a:r>
            <a:r>
              <a:rPr lang="en-US" sz="900" b="0"/>
              <a:t>/</a:t>
            </a:r>
            <a:r>
              <a:rPr lang="en-US" sz="900" b="0">
                <a:solidFill>
                  <a:srgbClr val="009900"/>
                </a:solidFill>
              </a:rPr>
              <a:t>10</a:t>
            </a:r>
            <a:r>
              <a:rPr lang="en-US" sz="900" b="0"/>
              <a:t>/</a:t>
            </a:r>
            <a:r>
              <a:rPr lang="en-US" sz="900" b="0">
                <a:solidFill>
                  <a:srgbClr val="FF0000"/>
                </a:solidFill>
              </a:rPr>
              <a:t>10</a:t>
            </a:r>
            <a:r>
              <a:rPr lang="en-US" sz="900" b="0"/>
              <a:t>)</a:t>
            </a:r>
          </a:p>
          <a:p>
            <a:r>
              <a:rPr lang="en-US" sz="900" b="0"/>
              <a:t>  CCA test coverage analysis as appropriate (60)</a:t>
            </a:r>
          </a:p>
          <a:p>
            <a:r>
              <a:rPr lang="en-US" sz="900" u="sng"/>
              <a:t>Integrate/Test</a:t>
            </a:r>
          </a:p>
          <a:p>
            <a:r>
              <a:rPr lang="en-US" sz="900" b="0"/>
              <a:t>  Test CCA, document results and update test procedure as required (80)</a:t>
            </a:r>
          </a:p>
          <a:p>
            <a:r>
              <a:rPr lang="en-US" sz="900" b="0"/>
              <a:t>  Perform robustness (environmental, voltage, frequency, etc) tests</a:t>
            </a:r>
          </a:p>
          <a:p>
            <a:r>
              <a:rPr lang="en-US" sz="900" b="0"/>
              <a:t>   as appropriate (80/</a:t>
            </a:r>
            <a:r>
              <a:rPr lang="en-US" sz="900" b="0">
                <a:solidFill>
                  <a:srgbClr val="FF0000"/>
                </a:solidFill>
              </a:rPr>
              <a:t>40</a:t>
            </a:r>
            <a:r>
              <a:rPr lang="en-US" sz="900" b="0"/>
              <a:t>)</a:t>
            </a:r>
          </a:p>
          <a:p>
            <a:r>
              <a:rPr lang="en-US" sz="900" b="0"/>
              <a:t>  Risk Testing prior to formal qual (40)</a:t>
            </a:r>
          </a:p>
          <a:p>
            <a:r>
              <a:rPr lang="en-US" sz="900" b="0"/>
              <a:t>  Support CCA integration into Box (40)</a:t>
            </a:r>
          </a:p>
          <a:p>
            <a:endParaRPr lang="en-US" sz="900" b="0"/>
          </a:p>
          <a:p>
            <a:endParaRPr lang="en-US" sz="900"/>
          </a:p>
          <a:p>
            <a:endParaRPr lang="en-US" sz="900" b="0"/>
          </a:p>
        </p:txBody>
      </p:sp>
      <p:sp>
        <p:nvSpPr>
          <p:cNvPr id="37896" name="Text Box 8"/>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37897" name="Text Box 9"/>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37898" name="Text Box 10"/>
          <p:cNvSpPr txBox="1">
            <a:spLocks noChangeArrowheads="1"/>
          </p:cNvSpPr>
          <p:nvPr/>
        </p:nvSpPr>
        <p:spPr bwMode="auto">
          <a:xfrm>
            <a:off x="6248400" y="1447800"/>
            <a:ext cx="1441450" cy="366713"/>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37899" name="Rectangle 11"/>
          <p:cNvSpPr>
            <a:spLocks noChangeArrowheads="1"/>
          </p:cNvSpPr>
          <p:nvPr/>
        </p:nvSpPr>
        <p:spPr bwMode="auto">
          <a:xfrm>
            <a:off x="1676400" y="304800"/>
            <a:ext cx="6553200" cy="457200"/>
          </a:xfrm>
          <a:prstGeom prst="rect">
            <a:avLst/>
          </a:prstGeom>
          <a:solidFill>
            <a:srgbClr val="66FF66"/>
          </a:solidFill>
          <a:ln w="9525">
            <a:solidFill>
              <a:srgbClr val="000000"/>
            </a:solidFill>
            <a:miter lim="800000"/>
            <a:headEnd/>
            <a:tailEnd/>
          </a:ln>
        </p:spPr>
        <p:txBody>
          <a:bodyPr/>
          <a:lstStyle/>
          <a:p>
            <a:pPr algn="ctr"/>
            <a:r>
              <a:rPr lang="en-US" sz="2000" b="0" dirty="0"/>
              <a:t>Item Build and Test </a:t>
            </a:r>
            <a:r>
              <a:rPr lang="en-US" sz="2000" b="0" dirty="0" smtClean="0"/>
              <a:t>– ADVT </a:t>
            </a:r>
            <a:r>
              <a:rPr lang="en-US" sz="1400" b="0" dirty="0" smtClean="0"/>
              <a:t>WP24 </a:t>
            </a:r>
            <a:endParaRPr lang="en-US" sz="2000" b="0" dirty="0"/>
          </a:p>
        </p:txBody>
      </p:sp>
      <p:sp>
        <p:nvSpPr>
          <p:cNvPr id="37900" name="Line 12"/>
          <p:cNvSpPr>
            <a:spLocks noChangeShapeType="1"/>
          </p:cNvSpPr>
          <p:nvPr/>
        </p:nvSpPr>
        <p:spPr bwMode="auto">
          <a:xfrm flipH="1" flipV="1">
            <a:off x="8461375" y="2438400"/>
            <a:ext cx="609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1" name="Line 13"/>
          <p:cNvSpPr>
            <a:spLocks noChangeShapeType="1"/>
          </p:cNvSpPr>
          <p:nvPr/>
        </p:nvSpPr>
        <p:spPr bwMode="auto">
          <a:xfrm flipH="1">
            <a:off x="6556375" y="2438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2" name="Line 14"/>
          <p:cNvSpPr>
            <a:spLocks noChangeShapeType="1"/>
          </p:cNvSpPr>
          <p:nvPr/>
        </p:nvSpPr>
        <p:spPr bwMode="auto">
          <a:xfrm>
            <a:off x="6556375"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3" name="Line 15"/>
          <p:cNvSpPr>
            <a:spLocks noChangeShapeType="1"/>
          </p:cNvSpPr>
          <p:nvPr/>
        </p:nvSpPr>
        <p:spPr bwMode="auto">
          <a:xfrm>
            <a:off x="6556375" y="44958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4" name="Line 16"/>
          <p:cNvSpPr>
            <a:spLocks noChangeShapeType="1"/>
          </p:cNvSpPr>
          <p:nvPr/>
        </p:nvSpPr>
        <p:spPr bwMode="auto">
          <a:xfrm flipV="1">
            <a:off x="8461375" y="3429000"/>
            <a:ext cx="6096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5" name="Line 17"/>
          <p:cNvSpPr>
            <a:spLocks noChangeShapeType="1"/>
          </p:cNvSpPr>
          <p:nvPr/>
        </p:nvSpPr>
        <p:spPr bwMode="auto">
          <a:xfrm flipH="1">
            <a:off x="2289175" y="3505200"/>
            <a:ext cx="457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6" name="Line 18"/>
          <p:cNvSpPr>
            <a:spLocks noChangeShapeType="1"/>
          </p:cNvSpPr>
          <p:nvPr/>
        </p:nvSpPr>
        <p:spPr bwMode="auto">
          <a:xfrm flipH="1" flipV="1">
            <a:off x="2365375" y="2286000"/>
            <a:ext cx="381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7" name="Line 19"/>
          <p:cNvSpPr>
            <a:spLocks noChangeShapeType="1"/>
          </p:cNvSpPr>
          <p:nvPr/>
        </p:nvSpPr>
        <p:spPr bwMode="auto">
          <a:xfrm flipH="1">
            <a:off x="152400" y="4724400"/>
            <a:ext cx="2136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8" name="Line 20"/>
          <p:cNvSpPr>
            <a:spLocks noChangeShapeType="1"/>
          </p:cNvSpPr>
          <p:nvPr/>
        </p:nvSpPr>
        <p:spPr bwMode="auto">
          <a:xfrm flipH="1">
            <a:off x="152400" y="2286000"/>
            <a:ext cx="22129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9" name="Line 21"/>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0" name="Rectangle 22"/>
          <p:cNvSpPr>
            <a:spLocks noChangeArrowheads="1"/>
          </p:cNvSpPr>
          <p:nvPr/>
        </p:nvSpPr>
        <p:spPr bwMode="auto">
          <a:xfrm>
            <a:off x="76200" y="2425700"/>
            <a:ext cx="2570163"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spAutoFit/>
          </a:bodyPr>
          <a:lstStyle/>
          <a:p>
            <a:endParaRPr lang="en-US" sz="900" b="0"/>
          </a:p>
          <a:p>
            <a:r>
              <a:rPr lang="en-US" sz="900" u="sng"/>
              <a:t>Design Data</a:t>
            </a:r>
          </a:p>
          <a:p>
            <a:r>
              <a:rPr lang="en-US" sz="900" b="0"/>
              <a:t>  CCA Gerber files</a:t>
            </a:r>
          </a:p>
          <a:p>
            <a:r>
              <a:rPr lang="en-US" sz="900" b="0"/>
              <a:t>  Box Req’t  &amp; Design Doc – HRD &amp; HDD  </a:t>
            </a:r>
          </a:p>
          <a:p>
            <a:r>
              <a:rPr lang="en-US" sz="900" b="0"/>
              <a:t>  Board req’t &amp; Design Doc  - CCA HRD &amp;HDD</a:t>
            </a:r>
          </a:p>
          <a:p>
            <a:r>
              <a:rPr lang="en-US" sz="900" b="0"/>
              <a:t>  Released Schem’s, BOM, CCA &amp; box Assy’s</a:t>
            </a:r>
          </a:p>
          <a:p>
            <a:r>
              <a:rPr lang="en-US" sz="900" u="sng"/>
              <a:t>Hardware</a:t>
            </a:r>
          </a:p>
          <a:p>
            <a:r>
              <a:rPr lang="en-US" sz="900" b="0"/>
              <a:t>  Assembled CCAs</a:t>
            </a:r>
          </a:p>
          <a:p>
            <a:r>
              <a:rPr lang="en-US" sz="900" b="0"/>
              <a:t>  CCA/Box Devel Test equipment &amp; Test SW</a:t>
            </a:r>
          </a:p>
          <a:p>
            <a:r>
              <a:rPr lang="en-US" sz="900" b="0"/>
              <a:t>  CCA/Box Development test plan</a:t>
            </a:r>
          </a:p>
          <a:p>
            <a:r>
              <a:rPr lang="en-US" sz="900" b="0"/>
              <a:t>  Lab equipment for test and troubleshooting</a:t>
            </a:r>
          </a:p>
          <a:p>
            <a:r>
              <a:rPr lang="en-US" sz="900" u="sng"/>
              <a:t>Plans</a:t>
            </a:r>
          </a:p>
          <a:p>
            <a:r>
              <a:rPr lang="en-US" sz="900" b="0"/>
              <a:t>  Program IMS &amp; ETCs </a:t>
            </a:r>
          </a:p>
          <a:p>
            <a:r>
              <a:rPr lang="en-US" sz="900" b="0"/>
              <a:t>  CCA DTC target/actuals and DFMAT plans</a:t>
            </a:r>
          </a:p>
          <a:p>
            <a:r>
              <a:rPr lang="en-US" sz="900" b="0"/>
              <a:t>  CCA test concept / Risk mitigation plan</a:t>
            </a:r>
          </a:p>
        </p:txBody>
      </p:sp>
      <p:sp>
        <p:nvSpPr>
          <p:cNvPr id="37911" name="Text Box 26"/>
          <p:cNvSpPr txBox="1">
            <a:spLocks noChangeArrowheads="1"/>
          </p:cNvSpPr>
          <p:nvPr/>
        </p:nvSpPr>
        <p:spPr bwMode="auto">
          <a:xfrm>
            <a:off x="2895600" y="5257800"/>
            <a:ext cx="2743200" cy="10144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a:t>
            </a:r>
          </a:p>
          <a:p>
            <a:pPr eaLnBrk="1" hangingPunct="1"/>
            <a:r>
              <a:rPr lang="en-US" sz="800" b="0"/>
              <a:t> </a:t>
            </a:r>
            <a:r>
              <a:rPr lang="en-US" sz="1200" b="0"/>
              <a:t>- ADVT (440 hrs</a:t>
            </a:r>
            <a:r>
              <a:rPr lang="en-US" sz="1200" b="0">
                <a:solidFill>
                  <a:schemeClr val="accent2"/>
                </a:solidFill>
              </a:rPr>
              <a:t>)</a:t>
            </a:r>
          </a:p>
          <a:p>
            <a:pPr eaLnBrk="1" hangingPunct="1"/>
            <a:r>
              <a:rPr lang="en-US" sz="1200" b="0"/>
              <a:t>- </a:t>
            </a:r>
            <a:r>
              <a:rPr lang="en-US" sz="1200" b="0">
                <a:solidFill>
                  <a:schemeClr val="accent2"/>
                </a:solidFill>
              </a:rPr>
              <a:t>C</a:t>
            </a:r>
            <a:r>
              <a:rPr lang="en-US" sz="1200" b="0">
                <a:solidFill>
                  <a:srgbClr val="0000FF"/>
                </a:solidFill>
              </a:rPr>
              <a:t>omponents (10 hrs )</a:t>
            </a:r>
          </a:p>
          <a:p>
            <a:pPr eaLnBrk="1" hangingPunct="1"/>
            <a:r>
              <a:rPr lang="en-US" sz="1200" b="0">
                <a:solidFill>
                  <a:srgbClr val="009900"/>
                </a:solidFill>
              </a:rPr>
              <a:t>- PWB design (10 hrs)</a:t>
            </a:r>
          </a:p>
          <a:p>
            <a:pPr eaLnBrk="1" hangingPunct="1"/>
            <a:r>
              <a:rPr lang="en-US" sz="1200" b="0">
                <a:solidFill>
                  <a:srgbClr val="FC3520"/>
                </a:solidFill>
              </a:rPr>
              <a:t>- EE Tech (70 hrs)</a:t>
            </a:r>
          </a:p>
        </p:txBody>
      </p:sp>
      <p:sp>
        <p:nvSpPr>
          <p:cNvPr id="37912" name="Rectangle 28"/>
          <p:cNvSpPr>
            <a:spLocks noChangeArrowheads="1"/>
          </p:cNvSpPr>
          <p:nvPr/>
        </p:nvSpPr>
        <p:spPr bwMode="auto">
          <a:xfrm>
            <a:off x="6518275" y="2620963"/>
            <a:ext cx="2374900"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tabLst>
                <a:tab pos="342900" algn="l"/>
              </a:tabLst>
            </a:pPr>
            <a:endParaRPr lang="en-US" sz="900" b="0" dirty="0"/>
          </a:p>
          <a:p>
            <a:pPr eaLnBrk="0" hangingPunct="0">
              <a:buFontTx/>
              <a:buAutoNum type="arabicPeriod"/>
              <a:tabLst>
                <a:tab pos="342900" algn="l"/>
              </a:tabLst>
            </a:pPr>
            <a:r>
              <a:rPr lang="en-US" sz="900" b="0" dirty="0">
                <a:cs typeface="Times New Roman" pitchFamily="18" charset="0"/>
              </a:rPr>
              <a:t>Document Test results </a:t>
            </a:r>
          </a:p>
          <a:p>
            <a:pPr lvl="1" eaLnBrk="0" hangingPunct="0">
              <a:tabLst>
                <a:tab pos="342900" algn="l"/>
              </a:tabLst>
            </a:pPr>
            <a:r>
              <a:rPr lang="en-US" sz="900" b="0" dirty="0">
                <a:cs typeface="Times New Roman" pitchFamily="18" charset="0"/>
              </a:rPr>
              <a:t>project file -spread sheet or memo</a:t>
            </a:r>
            <a:endParaRPr lang="en-US" sz="900" b="0" dirty="0"/>
          </a:p>
          <a:p>
            <a:pPr eaLnBrk="0" hangingPunct="0">
              <a:buFontTx/>
              <a:buAutoNum type="arabicPeriod"/>
              <a:tabLst>
                <a:tab pos="342900" algn="l"/>
              </a:tabLst>
            </a:pPr>
            <a:r>
              <a:rPr lang="en-US" sz="900" b="0" dirty="0">
                <a:cs typeface="Times New Roman" pitchFamily="18" charset="0"/>
              </a:rPr>
              <a:t>Document Test coverage and test limits </a:t>
            </a:r>
          </a:p>
          <a:p>
            <a:pPr lvl="1" eaLnBrk="0" hangingPunct="0">
              <a:tabLst>
                <a:tab pos="342900" algn="l"/>
              </a:tabLst>
            </a:pPr>
            <a:r>
              <a:rPr lang="en-US" sz="900" b="0" dirty="0">
                <a:cs typeface="Times New Roman" pitchFamily="18" charset="0"/>
              </a:rPr>
              <a:t>project file</a:t>
            </a:r>
          </a:p>
          <a:p>
            <a:pPr eaLnBrk="0" hangingPunct="0">
              <a:buFontTx/>
              <a:buAutoNum type="arabicPeriod"/>
              <a:tabLst>
                <a:tab pos="342900" algn="l"/>
              </a:tabLst>
            </a:pPr>
            <a:r>
              <a:rPr lang="en-US" sz="900" b="0" dirty="0"/>
              <a:t>Risk Mitigation test report – if needed </a:t>
            </a:r>
          </a:p>
          <a:p>
            <a:pPr lvl="1" eaLnBrk="0" hangingPunct="0">
              <a:tabLst>
                <a:tab pos="342900" algn="l"/>
              </a:tabLst>
            </a:pPr>
            <a:r>
              <a:rPr lang="en-US" sz="900" b="0" dirty="0"/>
              <a:t>project memo</a:t>
            </a:r>
          </a:p>
          <a:p>
            <a:pPr eaLnBrk="0" hangingPunct="0">
              <a:buFontTx/>
              <a:buAutoNum type="arabicPeriod"/>
              <a:tabLst>
                <a:tab pos="342900" algn="l"/>
              </a:tabLst>
            </a:pPr>
            <a:r>
              <a:rPr lang="en-US" sz="900" b="0" dirty="0">
                <a:cs typeface="Times New Roman" pitchFamily="18" charset="0"/>
              </a:rPr>
              <a:t>Board test procedure document </a:t>
            </a:r>
          </a:p>
          <a:p>
            <a:pPr lvl="1" eaLnBrk="0" hangingPunct="0">
              <a:tabLst>
                <a:tab pos="342900" algn="l"/>
              </a:tabLst>
            </a:pPr>
            <a:r>
              <a:rPr lang="en-US" sz="900" b="0" dirty="0">
                <a:cs typeface="Times New Roman" pitchFamily="18" charset="0"/>
              </a:rPr>
              <a:t>(E Release)</a:t>
            </a:r>
            <a:endParaRPr lang="en-US" sz="900" b="0" dirty="0"/>
          </a:p>
        </p:txBody>
      </p:sp>
      <p:sp>
        <p:nvSpPr>
          <p:cNvPr id="37913" name="Action Button: Back or Previous 24">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66FF66"/>
          </a:solidFill>
          <a:ln w="9525" algn="ctr">
            <a:solidFill>
              <a:schemeClr val="tx1"/>
            </a:solidFill>
            <a:round/>
            <a:headEnd/>
            <a:tailEnd/>
          </a:ln>
        </p:spPr>
        <p:txBody>
          <a:bodyPr/>
          <a:lstStyle/>
          <a:p>
            <a:endParaRPr lang="en-US"/>
          </a:p>
        </p:txBody>
      </p:sp>
      <p:sp>
        <p:nvSpPr>
          <p:cNvPr id="37914" name="TextBox 25"/>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37915" name="Action Button: Forward or Next 26">
            <a:hlinkClick r:id="rId5" action="ppaction://hlinksldjump" highlightClick="1"/>
          </p:cNvPr>
          <p:cNvSpPr>
            <a:spLocks noChangeArrowheads="1"/>
          </p:cNvSpPr>
          <p:nvPr/>
        </p:nvSpPr>
        <p:spPr bwMode="auto">
          <a:xfrm>
            <a:off x="7546975" y="5443538"/>
            <a:ext cx="509588" cy="566737"/>
          </a:xfrm>
          <a:prstGeom prst="actionButtonForwardNext">
            <a:avLst/>
          </a:prstGeom>
          <a:solidFill>
            <a:srgbClr val="66FF66"/>
          </a:solidFill>
          <a:ln w="9525" algn="ctr">
            <a:solidFill>
              <a:schemeClr val="tx1"/>
            </a:solidFill>
            <a:round/>
            <a:headEnd/>
            <a:tailEnd/>
          </a:ln>
        </p:spPr>
        <p:txBody>
          <a:bodyPr/>
          <a:lstStyle/>
          <a:p>
            <a:endParaRPr lang="en-US"/>
          </a:p>
        </p:txBody>
      </p:sp>
      <p:sp>
        <p:nvSpPr>
          <p:cNvPr id="37916" name="TextBox 27"/>
          <p:cNvSpPr txBox="1">
            <a:spLocks noChangeArrowheads="1"/>
          </p:cNvSpPr>
          <p:nvPr/>
        </p:nvSpPr>
        <p:spPr bwMode="auto">
          <a:xfrm>
            <a:off x="710565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0" name="TextBox 2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1752600" y="381000"/>
            <a:ext cx="65532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8915" name="Rectangle 3"/>
          <p:cNvSpPr>
            <a:spLocks noChangeArrowheads="1"/>
          </p:cNvSpPr>
          <p:nvPr/>
        </p:nvSpPr>
        <p:spPr bwMode="auto">
          <a:xfrm>
            <a:off x="6248400" y="1447800"/>
            <a:ext cx="1447800" cy="3810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38916" name="Rectangle 4"/>
          <p:cNvSpPr>
            <a:spLocks noChangeArrowheads="1"/>
          </p:cNvSpPr>
          <p:nvPr/>
        </p:nvSpPr>
        <p:spPr bwMode="auto">
          <a:xfrm>
            <a:off x="3581400" y="1447800"/>
            <a:ext cx="1524000" cy="3810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38917" name="Rectangle 5"/>
          <p:cNvSpPr>
            <a:spLocks noChangeArrowheads="1"/>
          </p:cNvSpPr>
          <p:nvPr/>
        </p:nvSpPr>
        <p:spPr bwMode="auto">
          <a:xfrm>
            <a:off x="762000" y="1524000"/>
            <a:ext cx="1066800" cy="3810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38918" name="Rectangle 6"/>
          <p:cNvSpPr>
            <a:spLocks noGrp="1" noChangeArrowheads="1"/>
          </p:cNvSpPr>
          <p:nvPr>
            <p:ph type="title"/>
          </p:nvPr>
        </p:nvSpPr>
        <p:spPr>
          <a:xfrm>
            <a:off x="1600200" y="304800"/>
            <a:ext cx="5562600" cy="457200"/>
          </a:xfrm>
        </p:spPr>
        <p:txBody>
          <a:bodyPr/>
          <a:lstStyle/>
          <a:p>
            <a:pPr eaLnBrk="1" hangingPunct="1"/>
            <a:r>
              <a:rPr lang="en-US" sz="2400" smtClean="0">
                <a:solidFill>
                  <a:schemeClr val="tx1"/>
                </a:solidFill>
              </a:rPr>
              <a:t>Qual Test Work Package</a:t>
            </a:r>
          </a:p>
        </p:txBody>
      </p:sp>
      <p:sp>
        <p:nvSpPr>
          <p:cNvPr id="38919" name="Text Box 7"/>
          <p:cNvSpPr txBox="1">
            <a:spLocks noChangeArrowheads="1"/>
          </p:cNvSpPr>
          <p:nvPr/>
        </p:nvSpPr>
        <p:spPr bwMode="auto">
          <a:xfrm>
            <a:off x="914400" y="1524000"/>
            <a:ext cx="877888" cy="3698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solidFill>
                  <a:schemeClr val="bg1"/>
                </a:solidFill>
              </a:rPr>
              <a:t>Inputs</a:t>
            </a:r>
          </a:p>
        </p:txBody>
      </p:sp>
      <p:sp>
        <p:nvSpPr>
          <p:cNvPr id="38920" name="Text Box 8"/>
          <p:cNvSpPr txBox="1">
            <a:spLocks noChangeArrowheads="1"/>
          </p:cNvSpPr>
          <p:nvPr/>
        </p:nvSpPr>
        <p:spPr bwMode="auto">
          <a:xfrm>
            <a:off x="3657600" y="1447800"/>
            <a:ext cx="1476375" cy="3698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solidFill>
                  <a:schemeClr val="bg1"/>
                </a:solidFill>
              </a:rPr>
              <a:t>Tasks / ETC</a:t>
            </a:r>
          </a:p>
        </p:txBody>
      </p:sp>
      <p:sp>
        <p:nvSpPr>
          <p:cNvPr id="38921" name="Text Box 9"/>
          <p:cNvSpPr txBox="1">
            <a:spLocks noChangeArrowheads="1"/>
          </p:cNvSpPr>
          <p:nvPr/>
        </p:nvSpPr>
        <p:spPr bwMode="auto">
          <a:xfrm>
            <a:off x="6248400" y="1447800"/>
            <a:ext cx="1544638" cy="3698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solidFill>
                  <a:schemeClr val="bg1"/>
                </a:solidFill>
              </a:rPr>
              <a:t>Deliverables</a:t>
            </a:r>
          </a:p>
        </p:txBody>
      </p:sp>
      <p:sp>
        <p:nvSpPr>
          <p:cNvPr id="38922" name="Rectangle 10"/>
          <p:cNvSpPr>
            <a:spLocks noChangeArrowheads="1"/>
          </p:cNvSpPr>
          <p:nvPr/>
        </p:nvSpPr>
        <p:spPr bwMode="auto">
          <a:xfrm>
            <a:off x="1676400" y="304800"/>
            <a:ext cx="6553200" cy="457200"/>
          </a:xfrm>
          <a:prstGeom prst="rect">
            <a:avLst/>
          </a:prstGeom>
          <a:solidFill>
            <a:schemeClr val="accent2"/>
          </a:solidFill>
          <a:ln w="9525">
            <a:solidFill>
              <a:srgbClr val="000000"/>
            </a:solidFill>
            <a:miter lim="800000"/>
            <a:headEnd/>
            <a:tailEnd/>
          </a:ln>
        </p:spPr>
        <p:txBody>
          <a:bodyPr/>
          <a:lstStyle/>
          <a:p>
            <a:pPr algn="ctr"/>
            <a:r>
              <a:rPr lang="en-US" sz="2000" dirty="0">
                <a:solidFill>
                  <a:schemeClr val="bg1"/>
                </a:solidFill>
              </a:rPr>
              <a:t>Item Build and Test </a:t>
            </a:r>
            <a:r>
              <a:rPr lang="en-US" sz="2000" dirty="0" smtClean="0">
                <a:solidFill>
                  <a:schemeClr val="bg1"/>
                </a:solidFill>
              </a:rPr>
              <a:t>– PDVT </a:t>
            </a:r>
            <a:r>
              <a:rPr lang="en-US" sz="1400" dirty="0" smtClean="0">
                <a:solidFill>
                  <a:schemeClr val="bg1"/>
                </a:solidFill>
              </a:rPr>
              <a:t>WP25 </a:t>
            </a:r>
            <a:endParaRPr lang="en-US" sz="2000" dirty="0">
              <a:solidFill>
                <a:schemeClr val="bg1"/>
              </a:solidFill>
            </a:endParaRPr>
          </a:p>
        </p:txBody>
      </p:sp>
      <p:sp>
        <p:nvSpPr>
          <p:cNvPr id="38923" name="Line 11"/>
          <p:cNvSpPr>
            <a:spLocks noChangeShapeType="1"/>
          </p:cNvSpPr>
          <p:nvPr/>
        </p:nvSpPr>
        <p:spPr bwMode="auto">
          <a:xfrm flipH="1" flipV="1">
            <a:off x="8424863" y="2438400"/>
            <a:ext cx="609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4" name="Line 12"/>
          <p:cNvSpPr>
            <a:spLocks noChangeShapeType="1"/>
          </p:cNvSpPr>
          <p:nvPr/>
        </p:nvSpPr>
        <p:spPr bwMode="auto">
          <a:xfrm flipH="1">
            <a:off x="6519863" y="2438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5" name="Line 13"/>
          <p:cNvSpPr>
            <a:spLocks noChangeShapeType="1"/>
          </p:cNvSpPr>
          <p:nvPr/>
        </p:nvSpPr>
        <p:spPr bwMode="auto">
          <a:xfrm>
            <a:off x="6519863"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6" name="Line 14"/>
          <p:cNvSpPr>
            <a:spLocks noChangeShapeType="1"/>
          </p:cNvSpPr>
          <p:nvPr/>
        </p:nvSpPr>
        <p:spPr bwMode="auto">
          <a:xfrm>
            <a:off x="6519863" y="44958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7" name="Line 15"/>
          <p:cNvSpPr>
            <a:spLocks noChangeShapeType="1"/>
          </p:cNvSpPr>
          <p:nvPr/>
        </p:nvSpPr>
        <p:spPr bwMode="auto">
          <a:xfrm flipV="1">
            <a:off x="8424863" y="3429000"/>
            <a:ext cx="6096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8" name="Line 16"/>
          <p:cNvSpPr>
            <a:spLocks noChangeShapeType="1"/>
          </p:cNvSpPr>
          <p:nvPr/>
        </p:nvSpPr>
        <p:spPr bwMode="auto">
          <a:xfrm flipH="1">
            <a:off x="2252663" y="3505200"/>
            <a:ext cx="457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9" name="Line 17"/>
          <p:cNvSpPr>
            <a:spLocks noChangeShapeType="1"/>
          </p:cNvSpPr>
          <p:nvPr/>
        </p:nvSpPr>
        <p:spPr bwMode="auto">
          <a:xfrm flipH="1" flipV="1">
            <a:off x="2328863" y="2286000"/>
            <a:ext cx="381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0" name="Line 18"/>
          <p:cNvSpPr>
            <a:spLocks noChangeShapeType="1"/>
          </p:cNvSpPr>
          <p:nvPr/>
        </p:nvSpPr>
        <p:spPr bwMode="auto">
          <a:xfrm flipH="1">
            <a:off x="152400" y="4724400"/>
            <a:ext cx="2100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1" name="Line 19"/>
          <p:cNvSpPr>
            <a:spLocks noChangeShapeType="1"/>
          </p:cNvSpPr>
          <p:nvPr/>
        </p:nvSpPr>
        <p:spPr bwMode="auto">
          <a:xfrm flipH="1">
            <a:off x="152400" y="2286000"/>
            <a:ext cx="21764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2" name="Line 20"/>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3" name="Text Box 23"/>
          <p:cNvSpPr txBox="1">
            <a:spLocks noChangeArrowheads="1"/>
          </p:cNvSpPr>
          <p:nvPr/>
        </p:nvSpPr>
        <p:spPr bwMode="auto">
          <a:xfrm>
            <a:off x="2895600" y="5257800"/>
            <a:ext cx="2743200" cy="10144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p>
          <a:p>
            <a:pPr eaLnBrk="1" hangingPunct="1"/>
            <a:r>
              <a:rPr lang="en-US" sz="800" b="0" dirty="0"/>
              <a:t> </a:t>
            </a:r>
            <a:r>
              <a:rPr lang="en-US" sz="1200" b="0" dirty="0"/>
              <a:t>- PDVT </a:t>
            </a:r>
            <a:r>
              <a:rPr lang="en-US" sz="1200" b="0" dirty="0" smtClean="0"/>
              <a:t>(760 </a:t>
            </a:r>
            <a:r>
              <a:rPr lang="en-US" sz="1200" b="0" dirty="0" err="1"/>
              <a:t>hrs</a:t>
            </a:r>
            <a:r>
              <a:rPr lang="en-US" sz="1200" b="0" dirty="0">
                <a:solidFill>
                  <a:schemeClr val="accent2"/>
                </a:solidFill>
              </a:rPr>
              <a:t>)</a:t>
            </a:r>
          </a:p>
          <a:p>
            <a:pPr eaLnBrk="1" hangingPunct="1"/>
            <a:r>
              <a:rPr lang="en-US" sz="1200" b="0" dirty="0"/>
              <a:t>- </a:t>
            </a:r>
            <a:r>
              <a:rPr lang="en-US" sz="1200" b="0" dirty="0">
                <a:solidFill>
                  <a:schemeClr val="accent2"/>
                </a:solidFill>
              </a:rPr>
              <a:t>C</a:t>
            </a:r>
            <a:r>
              <a:rPr lang="en-US" sz="1200" b="0" dirty="0">
                <a:solidFill>
                  <a:srgbClr val="0000FF"/>
                </a:solidFill>
              </a:rPr>
              <a:t>omponents (10 </a:t>
            </a:r>
            <a:r>
              <a:rPr lang="en-US" sz="1200" b="0" dirty="0" err="1">
                <a:solidFill>
                  <a:srgbClr val="0000FF"/>
                </a:solidFill>
              </a:rPr>
              <a:t>hrs</a:t>
            </a:r>
            <a:r>
              <a:rPr lang="en-US" sz="1200" b="0" dirty="0">
                <a:solidFill>
                  <a:srgbClr val="0000FF"/>
                </a:solidFill>
              </a:rPr>
              <a:t> )</a:t>
            </a:r>
          </a:p>
          <a:p>
            <a:pPr eaLnBrk="1" hangingPunct="1"/>
            <a:r>
              <a:rPr lang="en-US" sz="1200" b="0" dirty="0">
                <a:solidFill>
                  <a:srgbClr val="009900"/>
                </a:solidFill>
              </a:rPr>
              <a:t>- PWB design (10 </a:t>
            </a:r>
            <a:r>
              <a:rPr lang="en-US" sz="1200" b="0" dirty="0" err="1">
                <a:solidFill>
                  <a:srgbClr val="009900"/>
                </a:solidFill>
              </a:rPr>
              <a:t>hrs</a:t>
            </a:r>
            <a:r>
              <a:rPr lang="en-US" sz="1200" b="0" dirty="0">
                <a:solidFill>
                  <a:srgbClr val="009900"/>
                </a:solidFill>
              </a:rPr>
              <a:t>)</a:t>
            </a:r>
          </a:p>
          <a:p>
            <a:pPr eaLnBrk="1" hangingPunct="1"/>
            <a:r>
              <a:rPr lang="en-US" sz="1200" b="0" dirty="0">
                <a:solidFill>
                  <a:srgbClr val="FC3520"/>
                </a:solidFill>
              </a:rPr>
              <a:t>- EE Tech </a:t>
            </a:r>
            <a:r>
              <a:rPr lang="en-US" sz="1200" b="0" dirty="0" smtClean="0">
                <a:solidFill>
                  <a:srgbClr val="FC3520"/>
                </a:solidFill>
              </a:rPr>
              <a:t>(350 </a:t>
            </a:r>
            <a:r>
              <a:rPr lang="en-US" sz="1200" b="0" dirty="0" err="1">
                <a:solidFill>
                  <a:srgbClr val="FC3520"/>
                </a:solidFill>
              </a:rPr>
              <a:t>hrs</a:t>
            </a:r>
            <a:r>
              <a:rPr lang="en-US" sz="1200" b="0" dirty="0">
                <a:solidFill>
                  <a:srgbClr val="FC3520"/>
                </a:solidFill>
              </a:rPr>
              <a:t>)</a:t>
            </a:r>
          </a:p>
        </p:txBody>
      </p:sp>
      <p:sp>
        <p:nvSpPr>
          <p:cNvPr id="38934" name="Rectangle 24"/>
          <p:cNvSpPr>
            <a:spLocks noChangeArrowheads="1"/>
          </p:cNvSpPr>
          <p:nvPr/>
        </p:nvSpPr>
        <p:spPr bwMode="auto">
          <a:xfrm>
            <a:off x="2709863" y="2057400"/>
            <a:ext cx="3810000" cy="28194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r>
              <a:rPr lang="en-US" sz="900" u="sng" dirty="0"/>
              <a:t>Build</a:t>
            </a:r>
          </a:p>
          <a:p>
            <a:r>
              <a:rPr lang="en-US" sz="900" b="0" dirty="0"/>
              <a:t>  Support CCA build / procurement activities (40/</a:t>
            </a:r>
            <a:r>
              <a:rPr lang="en-US" sz="900" b="0" dirty="0">
                <a:solidFill>
                  <a:schemeClr val="accent2"/>
                </a:solidFill>
              </a:rPr>
              <a:t>5</a:t>
            </a:r>
            <a:r>
              <a:rPr lang="en-US" sz="900" b="0" dirty="0"/>
              <a:t>/</a:t>
            </a:r>
            <a:r>
              <a:rPr lang="en-US" sz="900" b="0" dirty="0">
                <a:solidFill>
                  <a:srgbClr val="FF0000"/>
                </a:solidFill>
              </a:rPr>
              <a:t>10</a:t>
            </a:r>
            <a:r>
              <a:rPr lang="en-US" sz="900" b="0" dirty="0"/>
              <a:t>)</a:t>
            </a:r>
          </a:p>
          <a:p>
            <a:r>
              <a:rPr lang="en-US" sz="900" u="sng" dirty="0"/>
              <a:t>Documents</a:t>
            </a:r>
          </a:p>
          <a:p>
            <a:r>
              <a:rPr lang="en-US" sz="900" b="0" dirty="0"/>
              <a:t> Develop CCA test procedure (60/</a:t>
            </a:r>
            <a:r>
              <a:rPr lang="en-US" sz="900" b="0" dirty="0">
                <a:solidFill>
                  <a:srgbClr val="FF0000"/>
                </a:solidFill>
              </a:rPr>
              <a:t>10</a:t>
            </a:r>
            <a:r>
              <a:rPr lang="en-US" sz="900" b="0" dirty="0"/>
              <a:t>)</a:t>
            </a:r>
          </a:p>
          <a:p>
            <a:r>
              <a:rPr lang="en-US" sz="900" b="0" dirty="0"/>
              <a:t>Generate design changes, support generation of rework instructions, </a:t>
            </a:r>
          </a:p>
          <a:p>
            <a:r>
              <a:rPr lang="en-US" sz="900" b="0" dirty="0"/>
              <a:t>  retest, &amp; update the design drawings (80/</a:t>
            </a:r>
            <a:r>
              <a:rPr lang="en-US" sz="900" b="0" dirty="0">
                <a:solidFill>
                  <a:schemeClr val="accent2"/>
                </a:solidFill>
              </a:rPr>
              <a:t>5</a:t>
            </a:r>
            <a:r>
              <a:rPr lang="en-US" sz="900" b="0" dirty="0"/>
              <a:t>/</a:t>
            </a:r>
            <a:r>
              <a:rPr lang="en-US" sz="900" b="0" dirty="0">
                <a:solidFill>
                  <a:srgbClr val="009900"/>
                </a:solidFill>
              </a:rPr>
              <a:t>10</a:t>
            </a:r>
            <a:r>
              <a:rPr lang="en-US" sz="900" b="0" dirty="0"/>
              <a:t>/</a:t>
            </a:r>
            <a:r>
              <a:rPr lang="en-US" sz="900" b="0" dirty="0">
                <a:solidFill>
                  <a:srgbClr val="FF0000"/>
                </a:solidFill>
              </a:rPr>
              <a:t>10</a:t>
            </a:r>
            <a:r>
              <a:rPr lang="en-US" sz="900" b="0" dirty="0"/>
              <a:t>)</a:t>
            </a:r>
          </a:p>
          <a:p>
            <a:r>
              <a:rPr lang="en-US" sz="900" b="0" dirty="0"/>
              <a:t> CCA test coverage analysis as appropriate (60)</a:t>
            </a:r>
          </a:p>
          <a:p>
            <a:r>
              <a:rPr lang="en-US" sz="900" u="sng" dirty="0"/>
              <a:t>Test and Integrate</a:t>
            </a:r>
          </a:p>
          <a:p>
            <a:r>
              <a:rPr lang="en-US" sz="900" b="0" dirty="0"/>
              <a:t>Test CCA (120/</a:t>
            </a:r>
            <a:r>
              <a:rPr lang="en-US" sz="900" b="0" dirty="0">
                <a:solidFill>
                  <a:srgbClr val="FC3520"/>
                </a:solidFill>
              </a:rPr>
              <a:t>80</a:t>
            </a:r>
            <a:r>
              <a:rPr lang="en-US" sz="900" b="0" dirty="0"/>
              <a:t>)</a:t>
            </a:r>
          </a:p>
          <a:p>
            <a:r>
              <a:rPr lang="en-US" sz="900" b="0" dirty="0"/>
              <a:t>Document CCA test results</a:t>
            </a:r>
          </a:p>
          <a:p>
            <a:r>
              <a:rPr lang="en-US" sz="900" b="0" dirty="0"/>
              <a:t>Update test procedure as required (80)</a:t>
            </a:r>
          </a:p>
          <a:p>
            <a:r>
              <a:rPr lang="en-US" sz="900" b="0" dirty="0"/>
              <a:t>Perform robustness / risk mitigation testing as appropriate (80/</a:t>
            </a:r>
            <a:r>
              <a:rPr lang="en-US" sz="900" b="0" dirty="0">
                <a:solidFill>
                  <a:srgbClr val="FF0000"/>
                </a:solidFill>
              </a:rPr>
              <a:t>40</a:t>
            </a:r>
            <a:endParaRPr lang="en-US" sz="900" b="0" dirty="0"/>
          </a:p>
          <a:p>
            <a:r>
              <a:rPr lang="en-US" sz="900" b="0" dirty="0"/>
              <a:t>(environmental, voltage, frequency, </a:t>
            </a:r>
            <a:r>
              <a:rPr lang="en-US" sz="900" b="0" dirty="0" smtClean="0"/>
              <a:t>etc</a:t>
            </a:r>
            <a:r>
              <a:rPr lang="en-US" sz="900" b="0" dirty="0"/>
              <a:t>.)</a:t>
            </a:r>
          </a:p>
          <a:p>
            <a:r>
              <a:rPr lang="en-US" sz="900" b="0" dirty="0"/>
              <a:t>CCA Integration into Box (40</a:t>
            </a:r>
            <a:r>
              <a:rPr lang="en-US" sz="900" b="0" dirty="0" smtClean="0"/>
              <a:t>)</a:t>
            </a:r>
          </a:p>
          <a:p>
            <a:r>
              <a:rPr lang="en-US" sz="900" b="0" dirty="0"/>
              <a:t>Perform PWB, CCA, Component, </a:t>
            </a:r>
            <a:r>
              <a:rPr lang="en-US" sz="900" b="0" dirty="0" err="1"/>
              <a:t>Assy</a:t>
            </a:r>
            <a:r>
              <a:rPr lang="en-US" sz="900" b="0" dirty="0"/>
              <a:t>, &amp; Box Level HV altitude </a:t>
            </a:r>
            <a:endParaRPr lang="en-US" sz="900" b="0" dirty="0" smtClean="0"/>
          </a:p>
          <a:p>
            <a:r>
              <a:rPr lang="en-US" sz="900" b="0" dirty="0" smtClean="0"/>
              <a:t>  tests </a:t>
            </a:r>
            <a:r>
              <a:rPr lang="en-US" sz="900" b="0" dirty="0"/>
              <a:t>(200/200</a:t>
            </a:r>
            <a:r>
              <a:rPr lang="en-US" sz="900" b="0" dirty="0" smtClean="0"/>
              <a:t>)</a:t>
            </a:r>
            <a:endParaRPr lang="en-US" sz="900" dirty="0"/>
          </a:p>
          <a:p>
            <a:endParaRPr lang="en-US" sz="900" b="0" dirty="0"/>
          </a:p>
        </p:txBody>
      </p:sp>
      <p:sp>
        <p:nvSpPr>
          <p:cNvPr id="38935" name="Rectangle 25"/>
          <p:cNvSpPr>
            <a:spLocks noChangeArrowheads="1"/>
          </p:cNvSpPr>
          <p:nvPr/>
        </p:nvSpPr>
        <p:spPr bwMode="auto">
          <a:xfrm>
            <a:off x="68263" y="2482850"/>
            <a:ext cx="2570162"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ctr">
            <a:spAutoFit/>
          </a:bodyPr>
          <a:lstStyle/>
          <a:p>
            <a:r>
              <a:rPr lang="en-US" sz="900" u="sng"/>
              <a:t>Design Data</a:t>
            </a:r>
          </a:p>
          <a:p>
            <a:r>
              <a:rPr lang="en-US" sz="900" b="0"/>
              <a:t>  CCA Gerber files</a:t>
            </a:r>
          </a:p>
          <a:p>
            <a:r>
              <a:rPr lang="en-US" sz="900" b="0"/>
              <a:t>  Box Req’t  &amp; Design Doc – HRD &amp; HDD </a:t>
            </a:r>
          </a:p>
          <a:p>
            <a:r>
              <a:rPr lang="en-US" sz="900" b="0"/>
              <a:t>  Board req’t &amp; Design Doc  - CCA HRD &amp;HDD</a:t>
            </a:r>
          </a:p>
          <a:p>
            <a:r>
              <a:rPr lang="en-US" sz="900" b="0"/>
              <a:t>  Released Schem’s, BOM, CCA &amp; box Assy’s</a:t>
            </a:r>
          </a:p>
          <a:p>
            <a:r>
              <a:rPr lang="en-US" sz="900" b="0"/>
              <a:t> </a:t>
            </a:r>
            <a:r>
              <a:rPr lang="en-US" sz="900" u="sng"/>
              <a:t>Plans</a:t>
            </a:r>
          </a:p>
          <a:p>
            <a:r>
              <a:rPr lang="en-US" sz="900" b="0"/>
              <a:t>  Program IMS &amp; ETCs </a:t>
            </a:r>
          </a:p>
          <a:p>
            <a:r>
              <a:rPr lang="en-US" sz="900" b="0"/>
              <a:t>  CCA DTC target/actuals and DFMAT plans</a:t>
            </a:r>
          </a:p>
          <a:p>
            <a:r>
              <a:rPr lang="en-US" sz="900" b="0"/>
              <a:t>  Test concept / Risk mitigation plan</a:t>
            </a:r>
          </a:p>
          <a:p>
            <a:r>
              <a:rPr lang="en-US" sz="900" u="sng"/>
              <a:t>Hardware</a:t>
            </a:r>
          </a:p>
          <a:p>
            <a:r>
              <a:rPr lang="en-US" sz="900" b="0"/>
              <a:t>  Assembled CCAs</a:t>
            </a:r>
          </a:p>
          <a:p>
            <a:r>
              <a:rPr lang="en-US" sz="900" b="0"/>
              <a:t>  CCA/Box Devel Test equipment &amp; Test SW</a:t>
            </a:r>
          </a:p>
          <a:p>
            <a:r>
              <a:rPr lang="en-US" sz="900" b="0"/>
              <a:t>  CCA/Box Development test plan</a:t>
            </a:r>
          </a:p>
          <a:p>
            <a:r>
              <a:rPr lang="en-US" sz="900" b="0"/>
              <a:t>  Lab equipment for test &amp; troubleshooting</a:t>
            </a:r>
          </a:p>
        </p:txBody>
      </p:sp>
      <p:sp>
        <p:nvSpPr>
          <p:cNvPr id="38936" name="Rectangle 31"/>
          <p:cNvSpPr>
            <a:spLocks noChangeArrowheads="1"/>
          </p:cNvSpPr>
          <p:nvPr/>
        </p:nvSpPr>
        <p:spPr bwMode="auto">
          <a:xfrm>
            <a:off x="6519863" y="2396649"/>
            <a:ext cx="233910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tabLst>
                <a:tab pos="342900" algn="l"/>
              </a:tabLst>
            </a:pPr>
            <a:endParaRPr lang="en-US" sz="900" b="0" dirty="0"/>
          </a:p>
          <a:p>
            <a:pPr eaLnBrk="0" hangingPunct="0">
              <a:buFontTx/>
              <a:buAutoNum type="arabicPeriod"/>
              <a:tabLst>
                <a:tab pos="342900" algn="l"/>
              </a:tabLst>
            </a:pPr>
            <a:r>
              <a:rPr lang="en-US" sz="900" b="0" dirty="0">
                <a:cs typeface="Times New Roman" pitchFamily="18" charset="0"/>
              </a:rPr>
              <a:t>Document Test results project file –</a:t>
            </a:r>
          </a:p>
          <a:p>
            <a:pPr eaLnBrk="0" hangingPunct="0">
              <a:tabLst>
                <a:tab pos="342900" algn="l"/>
              </a:tabLst>
            </a:pPr>
            <a:r>
              <a:rPr lang="en-US" sz="900" b="0" dirty="0">
                <a:cs typeface="Times New Roman" pitchFamily="18" charset="0"/>
              </a:rPr>
              <a:t>	spread sheet or memo</a:t>
            </a:r>
            <a:endParaRPr lang="en-US" sz="900" b="0" dirty="0"/>
          </a:p>
          <a:p>
            <a:pPr eaLnBrk="0" hangingPunct="0">
              <a:buFontTx/>
              <a:buAutoNum type="arabicPeriod"/>
              <a:tabLst>
                <a:tab pos="342900" algn="l"/>
              </a:tabLst>
            </a:pPr>
            <a:r>
              <a:rPr lang="en-US" sz="900" b="0" dirty="0">
                <a:cs typeface="Times New Roman" pitchFamily="18" charset="0"/>
              </a:rPr>
              <a:t>Document Test coverage and test limits </a:t>
            </a:r>
          </a:p>
          <a:p>
            <a:pPr lvl="1" eaLnBrk="0" hangingPunct="0">
              <a:tabLst>
                <a:tab pos="342900" algn="l"/>
              </a:tabLst>
            </a:pPr>
            <a:r>
              <a:rPr lang="en-US" sz="900" b="0" dirty="0">
                <a:cs typeface="Times New Roman" pitchFamily="18" charset="0"/>
              </a:rPr>
              <a:t>project file</a:t>
            </a:r>
          </a:p>
          <a:p>
            <a:pPr eaLnBrk="0" hangingPunct="0">
              <a:buFontTx/>
              <a:buAutoNum type="arabicPeriod"/>
              <a:tabLst>
                <a:tab pos="342900" algn="l"/>
              </a:tabLst>
            </a:pPr>
            <a:r>
              <a:rPr lang="en-US" sz="900" b="0" dirty="0"/>
              <a:t>Risk Mitigation test report – if needed </a:t>
            </a:r>
          </a:p>
          <a:p>
            <a:pPr lvl="1" eaLnBrk="0" hangingPunct="0">
              <a:tabLst>
                <a:tab pos="342900" algn="l"/>
              </a:tabLst>
            </a:pPr>
            <a:r>
              <a:rPr lang="en-US" sz="900" b="0" dirty="0"/>
              <a:t>project memo</a:t>
            </a:r>
          </a:p>
          <a:p>
            <a:pPr eaLnBrk="0" hangingPunct="0">
              <a:buFontTx/>
              <a:buAutoNum type="arabicPeriod"/>
              <a:tabLst>
                <a:tab pos="342900" algn="l"/>
              </a:tabLst>
            </a:pPr>
            <a:r>
              <a:rPr lang="en-US" sz="900" b="0" dirty="0">
                <a:cs typeface="Times New Roman" pitchFamily="18" charset="0"/>
              </a:rPr>
              <a:t>Board test procedure document </a:t>
            </a:r>
          </a:p>
          <a:p>
            <a:pPr lvl="1" eaLnBrk="0" hangingPunct="0">
              <a:tabLst>
                <a:tab pos="342900" algn="l"/>
              </a:tabLst>
            </a:pPr>
            <a:r>
              <a:rPr lang="en-US" sz="900" b="0" dirty="0">
                <a:cs typeface="Times New Roman" pitchFamily="18" charset="0"/>
              </a:rPr>
              <a:t>(E Release</a:t>
            </a:r>
            <a:r>
              <a:rPr lang="en-US" sz="900" b="0" dirty="0" smtClean="0">
                <a:cs typeface="Times New Roman" pitchFamily="18" charset="0"/>
              </a:rPr>
              <a:t>)</a:t>
            </a:r>
          </a:p>
          <a:p>
            <a:pPr marL="228600" indent="-228600" eaLnBrk="0" hangingPunct="0">
              <a:buFont typeface="+mj-lt"/>
              <a:buAutoNum type="arabicPeriod"/>
              <a:tabLst>
                <a:tab pos="342900" algn="l"/>
              </a:tabLst>
            </a:pPr>
            <a:r>
              <a:rPr lang="en-US" sz="900" b="0" dirty="0" smtClean="0">
                <a:cs typeface="Times New Roman" pitchFamily="18" charset="0"/>
              </a:rPr>
              <a:t>HV Altitude test reports (E Release)</a:t>
            </a:r>
            <a:endParaRPr lang="en-US" sz="900" b="0" dirty="0"/>
          </a:p>
        </p:txBody>
      </p:sp>
      <p:sp>
        <p:nvSpPr>
          <p:cNvPr id="38937" name="Action Button: Back or Previous 24">
            <a:hlinkClick r:id="rId4" action="ppaction://hlinksldjump" highlightClick="1"/>
          </p:cNvPr>
          <p:cNvSpPr>
            <a:spLocks noChangeArrowheads="1"/>
          </p:cNvSpPr>
          <p:nvPr/>
        </p:nvSpPr>
        <p:spPr bwMode="auto">
          <a:xfrm>
            <a:off x="720725" y="5749925"/>
            <a:ext cx="574675" cy="520700"/>
          </a:xfrm>
          <a:prstGeom prst="actionButtonBackPrevious">
            <a:avLst/>
          </a:prstGeom>
          <a:solidFill>
            <a:schemeClr val="accent2"/>
          </a:solidFill>
          <a:ln w="9525" algn="ctr">
            <a:solidFill>
              <a:schemeClr val="tx1"/>
            </a:solidFill>
            <a:round/>
            <a:headEnd/>
            <a:tailEnd/>
          </a:ln>
        </p:spPr>
        <p:txBody>
          <a:bodyPr/>
          <a:lstStyle/>
          <a:p>
            <a:endParaRPr lang="en-US"/>
          </a:p>
        </p:txBody>
      </p:sp>
      <p:sp>
        <p:nvSpPr>
          <p:cNvPr id="38938" name="TextBox 25"/>
          <p:cNvSpPr txBox="1">
            <a:spLocks noChangeArrowheads="1"/>
          </p:cNvSpPr>
          <p:nvPr/>
        </p:nvSpPr>
        <p:spPr bwMode="auto">
          <a:xfrm>
            <a:off x="387350" y="520223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38939" name="Action Button: Forward or Next 26">
            <a:hlinkClick r:id="rId5" action="ppaction://hlinksldjump" highlightClick="1"/>
          </p:cNvPr>
          <p:cNvSpPr>
            <a:spLocks noChangeArrowheads="1"/>
          </p:cNvSpPr>
          <p:nvPr/>
        </p:nvSpPr>
        <p:spPr bwMode="auto">
          <a:xfrm>
            <a:off x="7546975" y="5664200"/>
            <a:ext cx="509588" cy="566738"/>
          </a:xfrm>
          <a:prstGeom prst="actionButtonForwardNext">
            <a:avLst/>
          </a:prstGeom>
          <a:solidFill>
            <a:schemeClr val="accent2"/>
          </a:solidFill>
          <a:ln w="9525" algn="ctr">
            <a:solidFill>
              <a:schemeClr val="tx1"/>
            </a:solidFill>
            <a:round/>
            <a:headEnd/>
            <a:tailEnd/>
          </a:ln>
        </p:spPr>
        <p:txBody>
          <a:bodyPr/>
          <a:lstStyle/>
          <a:p>
            <a:endParaRPr lang="en-US"/>
          </a:p>
        </p:txBody>
      </p:sp>
      <p:sp>
        <p:nvSpPr>
          <p:cNvPr id="38940" name="TextBox 27"/>
          <p:cNvSpPr txBox="1">
            <a:spLocks noChangeArrowheads="1"/>
          </p:cNvSpPr>
          <p:nvPr/>
        </p:nvSpPr>
        <p:spPr bwMode="auto">
          <a:xfrm>
            <a:off x="7105650" y="518636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4" name="TextBox 33"/>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1752600" y="381000"/>
            <a:ext cx="6553200" cy="5334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1747" name="Rectangle 3"/>
          <p:cNvSpPr>
            <a:spLocks noChangeArrowheads="1"/>
          </p:cNvSpPr>
          <p:nvPr/>
        </p:nvSpPr>
        <p:spPr bwMode="auto">
          <a:xfrm>
            <a:off x="6248400" y="1447800"/>
            <a:ext cx="1447800" cy="381000"/>
          </a:xfrm>
          <a:prstGeom prst="rect">
            <a:avLst/>
          </a:prstGeom>
          <a:solidFill>
            <a:schemeClr val="accent3">
              <a:lumMod val="75000"/>
            </a:schemeClr>
          </a:solidFill>
          <a:ln w="9525">
            <a:solidFill>
              <a:schemeClr val="tx1"/>
            </a:solidFill>
            <a:miter lim="800000"/>
            <a:headEnd/>
            <a:tailEnd/>
          </a:ln>
          <a:effectLst/>
        </p:spPr>
        <p:txBody>
          <a:bodyPr wrap="none" anchor="ctr"/>
          <a:lstStyle/>
          <a:p>
            <a:pPr>
              <a:defRPr/>
            </a:pPr>
            <a:endParaRPr lang="en-US" dirty="0">
              <a:latin typeface="Arial" pitchFamily="34" charset="0"/>
            </a:endParaRPr>
          </a:p>
        </p:txBody>
      </p:sp>
      <p:sp>
        <p:nvSpPr>
          <p:cNvPr id="31748" name="Rectangle 4"/>
          <p:cNvSpPr>
            <a:spLocks noChangeArrowheads="1"/>
          </p:cNvSpPr>
          <p:nvPr/>
        </p:nvSpPr>
        <p:spPr bwMode="auto">
          <a:xfrm>
            <a:off x="3581400" y="1447800"/>
            <a:ext cx="1524000" cy="381000"/>
          </a:xfrm>
          <a:prstGeom prst="rect">
            <a:avLst/>
          </a:prstGeom>
          <a:solidFill>
            <a:schemeClr val="accent3">
              <a:lumMod val="75000"/>
            </a:schemeClr>
          </a:solidFill>
          <a:ln w="9525">
            <a:solidFill>
              <a:schemeClr val="tx1"/>
            </a:solidFill>
            <a:miter lim="800000"/>
            <a:headEnd/>
            <a:tailEnd/>
          </a:ln>
          <a:effectLst/>
        </p:spPr>
        <p:txBody>
          <a:bodyPr wrap="none" anchor="ctr"/>
          <a:lstStyle/>
          <a:p>
            <a:pPr>
              <a:defRPr/>
            </a:pPr>
            <a:endParaRPr lang="en-US" dirty="0">
              <a:latin typeface="Arial" pitchFamily="34" charset="0"/>
            </a:endParaRPr>
          </a:p>
        </p:txBody>
      </p:sp>
      <p:sp>
        <p:nvSpPr>
          <p:cNvPr id="31749" name="Rectangle 5"/>
          <p:cNvSpPr>
            <a:spLocks noChangeArrowheads="1"/>
          </p:cNvSpPr>
          <p:nvPr/>
        </p:nvSpPr>
        <p:spPr bwMode="auto">
          <a:xfrm>
            <a:off x="762000" y="1524000"/>
            <a:ext cx="1066800" cy="381000"/>
          </a:xfrm>
          <a:prstGeom prst="rect">
            <a:avLst/>
          </a:prstGeom>
          <a:solidFill>
            <a:schemeClr val="accent3">
              <a:lumMod val="75000"/>
            </a:schemeClr>
          </a:solidFill>
          <a:ln w="9525">
            <a:solidFill>
              <a:schemeClr val="tx1"/>
            </a:solidFill>
            <a:miter lim="800000"/>
            <a:headEnd/>
            <a:tailEnd/>
          </a:ln>
          <a:effectLst/>
        </p:spPr>
        <p:txBody>
          <a:bodyPr wrap="none" anchor="ctr"/>
          <a:lstStyle/>
          <a:p>
            <a:pPr>
              <a:defRPr/>
            </a:pPr>
            <a:endParaRPr lang="en-US" dirty="0">
              <a:latin typeface="Arial" pitchFamily="34" charset="0"/>
            </a:endParaRPr>
          </a:p>
        </p:txBody>
      </p:sp>
      <p:sp>
        <p:nvSpPr>
          <p:cNvPr id="39942" name="Rectangle 6"/>
          <p:cNvSpPr>
            <a:spLocks noGrp="1" noChangeArrowheads="1"/>
          </p:cNvSpPr>
          <p:nvPr>
            <p:ph type="title"/>
          </p:nvPr>
        </p:nvSpPr>
        <p:spPr>
          <a:xfrm>
            <a:off x="1600200" y="304800"/>
            <a:ext cx="5562600" cy="457200"/>
          </a:xfrm>
        </p:spPr>
        <p:txBody>
          <a:bodyPr/>
          <a:lstStyle/>
          <a:p>
            <a:pPr eaLnBrk="1" hangingPunct="1"/>
            <a:r>
              <a:rPr lang="en-US" sz="2400" smtClean="0"/>
              <a:t>Qual Test Work Package</a:t>
            </a:r>
          </a:p>
        </p:txBody>
      </p:sp>
      <p:sp>
        <p:nvSpPr>
          <p:cNvPr id="39943" name="Rectangle 7"/>
          <p:cNvSpPr>
            <a:spLocks noChangeArrowheads="1"/>
          </p:cNvSpPr>
          <p:nvPr/>
        </p:nvSpPr>
        <p:spPr bwMode="auto">
          <a:xfrm>
            <a:off x="2438400" y="2068513"/>
            <a:ext cx="3810000" cy="28194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endParaRPr lang="en-US" sz="900" u="sng"/>
          </a:p>
          <a:p>
            <a:endParaRPr lang="en-US" sz="900" u="sng"/>
          </a:p>
          <a:p>
            <a:endParaRPr lang="en-US" sz="900" u="sng"/>
          </a:p>
          <a:p>
            <a:r>
              <a:rPr lang="en-US" sz="900" u="sng"/>
              <a:t>Build</a:t>
            </a:r>
          </a:p>
          <a:p>
            <a:r>
              <a:rPr lang="en-US" sz="900" b="0"/>
              <a:t>Support Box build / procurement activities (40)</a:t>
            </a:r>
          </a:p>
          <a:p>
            <a:r>
              <a:rPr lang="en-US" sz="900" b="0"/>
              <a:t>Perform fit check (40/</a:t>
            </a:r>
            <a:r>
              <a:rPr lang="en-US" sz="900" b="0">
                <a:solidFill>
                  <a:srgbClr val="FC3520"/>
                </a:solidFill>
              </a:rPr>
              <a:t>40</a:t>
            </a:r>
            <a:r>
              <a:rPr lang="en-US" sz="900" b="0"/>
              <a:t>)</a:t>
            </a:r>
          </a:p>
          <a:p>
            <a:r>
              <a:rPr lang="en-US" sz="900" u="sng"/>
              <a:t>Documents</a:t>
            </a:r>
          </a:p>
          <a:p>
            <a:r>
              <a:rPr lang="en-US" sz="900" b="0"/>
              <a:t>Generate design changes (24)</a:t>
            </a:r>
          </a:p>
          <a:p>
            <a:r>
              <a:rPr lang="en-US" sz="900" b="0"/>
              <a:t>Generate design changes, support generation of rework instructions,  </a:t>
            </a:r>
          </a:p>
          <a:p>
            <a:r>
              <a:rPr lang="en-US" sz="900" b="0"/>
              <a:t>  retest, &amp; update the design drawings (80/</a:t>
            </a:r>
            <a:r>
              <a:rPr lang="en-US" sz="900" b="0">
                <a:solidFill>
                  <a:srgbClr val="FC3520"/>
                </a:solidFill>
              </a:rPr>
              <a:t>10</a:t>
            </a:r>
            <a:r>
              <a:rPr lang="en-US" sz="900" b="0"/>
              <a:t>)</a:t>
            </a:r>
          </a:p>
          <a:p>
            <a:r>
              <a:rPr lang="en-US" sz="900" b="0"/>
              <a:t>Create PR for requirement changes that require design modification </a:t>
            </a:r>
          </a:p>
          <a:p>
            <a:r>
              <a:rPr lang="en-US" sz="900" b="0"/>
              <a:t>  and resolve (20)</a:t>
            </a:r>
          </a:p>
          <a:p>
            <a:r>
              <a:rPr lang="en-US" sz="900" b="0"/>
              <a:t>Update DFMAT Document (40)</a:t>
            </a:r>
          </a:p>
          <a:p>
            <a:r>
              <a:rPr lang="en-US" sz="900" u="sng"/>
              <a:t>Test and Integrate</a:t>
            </a:r>
          </a:p>
          <a:p>
            <a:r>
              <a:rPr lang="en-US" sz="900" b="0"/>
              <a:t>Support risk mitigation test including thermal, vibration, Fit Check,</a:t>
            </a:r>
          </a:p>
          <a:p>
            <a:r>
              <a:rPr lang="en-US" sz="900" b="0"/>
              <a:t> weight, Sealing, etc…as appropriate (80)</a:t>
            </a:r>
          </a:p>
          <a:p>
            <a:endParaRPr lang="en-US" sz="900" b="0"/>
          </a:p>
          <a:p>
            <a:endParaRPr lang="en-US" sz="900" b="0"/>
          </a:p>
          <a:p>
            <a:endParaRPr lang="en-US" sz="900" b="0"/>
          </a:p>
          <a:p>
            <a:endParaRPr lang="en-US" sz="900" b="0"/>
          </a:p>
          <a:p>
            <a:endParaRPr lang="en-US" sz="900" b="0"/>
          </a:p>
        </p:txBody>
      </p:sp>
      <p:sp>
        <p:nvSpPr>
          <p:cNvPr id="39944" name="Text Box 8"/>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39945" name="Text Box 9"/>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39946" name="Text Box 10"/>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39947" name="Text Box 11"/>
          <p:cNvSpPr txBox="1">
            <a:spLocks noChangeArrowheads="1"/>
          </p:cNvSpPr>
          <p:nvPr/>
        </p:nvSpPr>
        <p:spPr bwMode="auto">
          <a:xfrm>
            <a:off x="3124200" y="5181600"/>
            <a:ext cx="2286000" cy="6492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(hrs)</a:t>
            </a:r>
          </a:p>
          <a:p>
            <a:pPr eaLnBrk="1" hangingPunct="1">
              <a:buFontTx/>
              <a:buChar char="-"/>
            </a:pPr>
            <a:r>
              <a:rPr lang="en-US" sz="1200" b="0"/>
              <a:t>PACT (344)</a:t>
            </a:r>
          </a:p>
          <a:p>
            <a:pPr eaLnBrk="1" hangingPunct="1">
              <a:buFontTx/>
              <a:buChar char="-"/>
            </a:pPr>
            <a:r>
              <a:rPr lang="en-US" sz="1200" b="0">
                <a:solidFill>
                  <a:srgbClr val="FF0000"/>
                </a:solidFill>
              </a:rPr>
              <a:t>EE Tech (50 hrs)</a:t>
            </a:r>
          </a:p>
        </p:txBody>
      </p:sp>
      <p:sp>
        <p:nvSpPr>
          <p:cNvPr id="31756" name="Rectangle 12"/>
          <p:cNvSpPr>
            <a:spLocks noChangeArrowheads="1"/>
          </p:cNvSpPr>
          <p:nvPr/>
        </p:nvSpPr>
        <p:spPr bwMode="auto">
          <a:xfrm>
            <a:off x="1676400" y="304800"/>
            <a:ext cx="6553200" cy="533400"/>
          </a:xfrm>
          <a:prstGeom prst="rect">
            <a:avLst/>
          </a:prstGeom>
          <a:solidFill>
            <a:schemeClr val="accent3">
              <a:lumMod val="75000"/>
            </a:schemeClr>
          </a:solidFill>
          <a:ln w="9525">
            <a:solidFill>
              <a:srgbClr val="000000"/>
            </a:solidFill>
            <a:miter lim="800000"/>
            <a:headEnd/>
            <a:tailEnd/>
          </a:ln>
        </p:spPr>
        <p:txBody>
          <a:bodyPr/>
          <a:lstStyle/>
          <a:p>
            <a:pPr algn="ctr">
              <a:defRPr/>
            </a:pPr>
            <a:r>
              <a:rPr lang="en-US" sz="2000" b="0" dirty="0">
                <a:latin typeface="Arial" pitchFamily="34" charset="0"/>
              </a:rPr>
              <a:t>Item Build and Test – </a:t>
            </a:r>
            <a:r>
              <a:rPr lang="en-US" sz="2000" b="0" dirty="0" smtClean="0">
                <a:latin typeface="Arial" pitchFamily="34" charset="0"/>
              </a:rPr>
              <a:t>PACT </a:t>
            </a:r>
            <a:r>
              <a:rPr lang="en-US" sz="1400" b="0" dirty="0" smtClean="0">
                <a:latin typeface="Arial" pitchFamily="34" charset="0"/>
              </a:rPr>
              <a:t>WP26 </a:t>
            </a:r>
            <a:endParaRPr lang="en-US" sz="2000" b="0" dirty="0">
              <a:latin typeface="Arial" pitchFamily="34" charset="0"/>
            </a:endParaRPr>
          </a:p>
        </p:txBody>
      </p:sp>
      <p:sp>
        <p:nvSpPr>
          <p:cNvPr id="39949" name="Line 13"/>
          <p:cNvSpPr>
            <a:spLocks noChangeShapeType="1"/>
          </p:cNvSpPr>
          <p:nvPr/>
        </p:nvSpPr>
        <p:spPr bwMode="auto">
          <a:xfrm flipH="1" flipV="1">
            <a:off x="8229600" y="2438400"/>
            <a:ext cx="609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0" name="Line 14"/>
          <p:cNvSpPr>
            <a:spLocks noChangeShapeType="1"/>
          </p:cNvSpPr>
          <p:nvPr/>
        </p:nvSpPr>
        <p:spPr bwMode="auto">
          <a:xfrm flipH="1">
            <a:off x="6248400" y="24384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1" name="Line 15"/>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2" name="Line 16"/>
          <p:cNvSpPr>
            <a:spLocks noChangeShapeType="1"/>
          </p:cNvSpPr>
          <p:nvPr/>
        </p:nvSpPr>
        <p:spPr bwMode="auto">
          <a:xfrm>
            <a:off x="6248400" y="44958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3" name="Line 17"/>
          <p:cNvSpPr>
            <a:spLocks noChangeShapeType="1"/>
          </p:cNvSpPr>
          <p:nvPr/>
        </p:nvSpPr>
        <p:spPr bwMode="auto">
          <a:xfrm flipV="1">
            <a:off x="8229600" y="3429000"/>
            <a:ext cx="6096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4" name="Line 18"/>
          <p:cNvSpPr>
            <a:spLocks noChangeShapeType="1"/>
          </p:cNvSpPr>
          <p:nvPr/>
        </p:nvSpPr>
        <p:spPr bwMode="auto">
          <a:xfrm flipH="1">
            <a:off x="1981200" y="3505200"/>
            <a:ext cx="457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5" name="Line 19"/>
          <p:cNvSpPr>
            <a:spLocks noChangeShapeType="1"/>
          </p:cNvSpPr>
          <p:nvPr/>
        </p:nvSpPr>
        <p:spPr bwMode="auto">
          <a:xfrm flipH="1" flipV="1">
            <a:off x="2057400" y="2286000"/>
            <a:ext cx="381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6" name="Line 20"/>
          <p:cNvSpPr>
            <a:spLocks noChangeShapeType="1"/>
          </p:cNvSpPr>
          <p:nvPr/>
        </p:nvSpPr>
        <p:spPr bwMode="auto">
          <a:xfrm flipH="1">
            <a:off x="152400" y="47244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7" name="Line 21"/>
          <p:cNvSpPr>
            <a:spLocks noChangeShapeType="1"/>
          </p:cNvSpPr>
          <p:nvPr/>
        </p:nvSpPr>
        <p:spPr bwMode="auto">
          <a:xfrm flipH="1">
            <a:off x="152400" y="2286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8" name="Line 22"/>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9" name="Rectangle 23"/>
          <p:cNvSpPr>
            <a:spLocks noChangeArrowheads="1"/>
          </p:cNvSpPr>
          <p:nvPr/>
        </p:nvSpPr>
        <p:spPr bwMode="auto">
          <a:xfrm>
            <a:off x="152400" y="2339975"/>
            <a:ext cx="202565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spAutoFit/>
          </a:bodyPr>
          <a:lstStyle/>
          <a:p>
            <a:r>
              <a:rPr lang="en-US" sz="900" u="sng"/>
              <a:t>Design Data</a:t>
            </a:r>
          </a:p>
          <a:p>
            <a:r>
              <a:rPr lang="en-US" sz="900" b="0"/>
              <a:t>  Box Req’t  &amp; Design Doc – HRD &amp; HDD</a:t>
            </a:r>
          </a:p>
          <a:p>
            <a:r>
              <a:rPr lang="en-US" sz="900" b="0"/>
              <a:t>  Assembled CCAs, &amp; Chassis</a:t>
            </a:r>
          </a:p>
          <a:p>
            <a:r>
              <a:rPr lang="en-US" sz="900" u="sng"/>
              <a:t>Plans</a:t>
            </a:r>
          </a:p>
          <a:p>
            <a:r>
              <a:rPr lang="en-US" sz="900" b="0"/>
              <a:t>  Risk mitigation plan</a:t>
            </a:r>
          </a:p>
          <a:p>
            <a:r>
              <a:rPr lang="en-US" sz="900" b="0"/>
              <a:t>  Box DTC Target/actuals</a:t>
            </a:r>
          </a:p>
          <a:p>
            <a:r>
              <a:rPr lang="en-US" sz="900" b="0"/>
              <a:t>  Program IMS &amp; ETCs </a:t>
            </a:r>
          </a:p>
          <a:p>
            <a:r>
              <a:rPr lang="en-US" sz="900" u="sng"/>
              <a:t>Hardware</a:t>
            </a:r>
          </a:p>
          <a:p>
            <a:r>
              <a:rPr lang="en-US" sz="900" b="0"/>
              <a:t>  Assembled Box</a:t>
            </a:r>
          </a:p>
        </p:txBody>
      </p:sp>
      <p:sp>
        <p:nvSpPr>
          <p:cNvPr id="39960" name="Rectangle 28"/>
          <p:cNvSpPr>
            <a:spLocks noChangeArrowheads="1"/>
          </p:cNvSpPr>
          <p:nvPr/>
        </p:nvSpPr>
        <p:spPr bwMode="auto">
          <a:xfrm>
            <a:off x="6248400" y="2459038"/>
            <a:ext cx="189865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tabLst>
                <a:tab pos="342900" algn="l"/>
              </a:tabLst>
            </a:pPr>
            <a:endParaRPr lang="en-US" sz="900" b="0"/>
          </a:p>
          <a:p>
            <a:pPr eaLnBrk="0" hangingPunct="0">
              <a:buFontTx/>
              <a:buAutoNum type="arabicPeriod"/>
              <a:tabLst>
                <a:tab pos="342900" algn="l"/>
              </a:tabLst>
            </a:pPr>
            <a:r>
              <a:rPr lang="en-US" sz="900" b="0">
                <a:cs typeface="Times New Roman" pitchFamily="18" charset="0"/>
              </a:rPr>
              <a:t>Fit check – Project Memo </a:t>
            </a:r>
          </a:p>
          <a:p>
            <a:pPr eaLnBrk="0" hangingPunct="0">
              <a:buFontTx/>
              <a:buAutoNum type="arabicPeriod"/>
              <a:tabLst>
                <a:tab pos="342900" algn="l"/>
              </a:tabLst>
            </a:pPr>
            <a:r>
              <a:rPr lang="en-US" sz="900" b="0">
                <a:cs typeface="Times New Roman" pitchFamily="18" charset="0"/>
              </a:rPr>
              <a:t>Thermal survey – Project Memo</a:t>
            </a:r>
          </a:p>
          <a:p>
            <a:pPr eaLnBrk="0" hangingPunct="0">
              <a:buFontTx/>
              <a:buAutoNum type="arabicPeriod"/>
              <a:tabLst>
                <a:tab pos="342900" algn="l"/>
              </a:tabLst>
            </a:pPr>
            <a:r>
              <a:rPr lang="en-US" sz="900" b="0">
                <a:cs typeface="Times New Roman" pitchFamily="18" charset="0"/>
              </a:rPr>
              <a:t>Initial vibe – Project Memo</a:t>
            </a:r>
          </a:p>
        </p:txBody>
      </p:sp>
      <p:sp>
        <p:nvSpPr>
          <p:cNvPr id="25" name="Action Button: Back or Previous 24">
            <a:hlinkClick r:id="rId4" action="ppaction://hlinksldjump" highlightClick="1"/>
          </p:cNvPr>
          <p:cNvSpPr/>
          <p:nvPr/>
        </p:nvSpPr>
        <p:spPr bwMode="auto">
          <a:xfrm>
            <a:off x="796925" y="5489575"/>
            <a:ext cx="574675" cy="520700"/>
          </a:xfrm>
          <a:prstGeom prst="actionButtonBackPrevious">
            <a:avLst/>
          </a:prstGeom>
          <a:solidFill>
            <a:schemeClr val="accent3">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en-US" dirty="0"/>
          </a:p>
        </p:txBody>
      </p:sp>
      <p:sp>
        <p:nvSpPr>
          <p:cNvPr id="39962" name="TextBox 25"/>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7" name="Action Button: Forward or Next 26">
            <a:hlinkClick r:id="rId5" action="ppaction://hlinksldjump" highlightClick="1"/>
          </p:cNvPr>
          <p:cNvSpPr/>
          <p:nvPr/>
        </p:nvSpPr>
        <p:spPr bwMode="auto">
          <a:xfrm>
            <a:off x="7546975" y="5394325"/>
            <a:ext cx="509588" cy="566738"/>
          </a:xfrm>
          <a:prstGeom prst="actionButtonForwardNext">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a:lstStyle/>
          <a:p>
            <a:pPr>
              <a:defRPr/>
            </a:pPr>
            <a:endParaRPr lang="en-US" dirty="0"/>
          </a:p>
        </p:txBody>
      </p:sp>
      <p:sp>
        <p:nvSpPr>
          <p:cNvPr id="39964" name="TextBox 27"/>
          <p:cNvSpPr txBox="1">
            <a:spLocks noChangeArrowheads="1"/>
          </p:cNvSpPr>
          <p:nvPr/>
        </p:nvSpPr>
        <p:spPr bwMode="auto">
          <a:xfrm>
            <a:off x="7105650" y="4916488"/>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0" name="TextBox 2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2057400" y="381000"/>
            <a:ext cx="54864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40963" name="Rectangle 3"/>
          <p:cNvSpPr>
            <a:spLocks noChangeArrowheads="1"/>
          </p:cNvSpPr>
          <p:nvPr/>
        </p:nvSpPr>
        <p:spPr bwMode="auto">
          <a:xfrm>
            <a:off x="6248400" y="1447800"/>
            <a:ext cx="1447800" cy="381000"/>
          </a:xfrm>
          <a:prstGeom prst="rect">
            <a:avLst/>
          </a:prstGeom>
          <a:solidFill>
            <a:srgbClr val="11C1FF"/>
          </a:solidFill>
          <a:ln w="9525">
            <a:solidFill>
              <a:schemeClr val="tx1"/>
            </a:solidFill>
            <a:miter lim="800000"/>
            <a:headEnd/>
            <a:tailEnd/>
          </a:ln>
        </p:spPr>
        <p:txBody>
          <a:bodyPr wrap="none" anchor="ctr"/>
          <a:lstStyle/>
          <a:p>
            <a:endParaRPr lang="en-US"/>
          </a:p>
        </p:txBody>
      </p:sp>
      <p:sp>
        <p:nvSpPr>
          <p:cNvPr id="40964" name="Rectangle 4"/>
          <p:cNvSpPr>
            <a:spLocks noChangeArrowheads="1"/>
          </p:cNvSpPr>
          <p:nvPr/>
        </p:nvSpPr>
        <p:spPr bwMode="auto">
          <a:xfrm>
            <a:off x="3581400" y="1447800"/>
            <a:ext cx="1524000" cy="381000"/>
          </a:xfrm>
          <a:prstGeom prst="rect">
            <a:avLst/>
          </a:prstGeom>
          <a:solidFill>
            <a:srgbClr val="11C1FF"/>
          </a:solidFill>
          <a:ln w="9525">
            <a:solidFill>
              <a:schemeClr val="tx1"/>
            </a:solidFill>
            <a:miter lim="800000"/>
            <a:headEnd/>
            <a:tailEnd/>
          </a:ln>
        </p:spPr>
        <p:txBody>
          <a:bodyPr wrap="none" anchor="ctr"/>
          <a:lstStyle/>
          <a:p>
            <a:endParaRPr lang="en-US"/>
          </a:p>
        </p:txBody>
      </p:sp>
      <p:sp>
        <p:nvSpPr>
          <p:cNvPr id="40965" name="Rectangle 5"/>
          <p:cNvSpPr>
            <a:spLocks noChangeArrowheads="1"/>
          </p:cNvSpPr>
          <p:nvPr/>
        </p:nvSpPr>
        <p:spPr bwMode="auto">
          <a:xfrm>
            <a:off x="762000" y="1524000"/>
            <a:ext cx="1066800" cy="381000"/>
          </a:xfrm>
          <a:prstGeom prst="rect">
            <a:avLst/>
          </a:prstGeom>
          <a:solidFill>
            <a:srgbClr val="11C1FF"/>
          </a:solidFill>
          <a:ln w="9525">
            <a:solidFill>
              <a:schemeClr val="tx1"/>
            </a:solidFill>
            <a:miter lim="800000"/>
            <a:headEnd/>
            <a:tailEnd/>
          </a:ln>
        </p:spPr>
        <p:txBody>
          <a:bodyPr wrap="none" anchor="ctr"/>
          <a:lstStyle/>
          <a:p>
            <a:endParaRPr lang="en-US"/>
          </a:p>
        </p:txBody>
      </p:sp>
      <p:sp>
        <p:nvSpPr>
          <p:cNvPr id="40966" name="Rectangle 6"/>
          <p:cNvSpPr>
            <a:spLocks noGrp="1" noChangeArrowheads="1"/>
          </p:cNvSpPr>
          <p:nvPr>
            <p:ph type="title" idx="4294967295"/>
          </p:nvPr>
        </p:nvSpPr>
        <p:spPr>
          <a:xfrm>
            <a:off x="1905000" y="304800"/>
            <a:ext cx="5562600" cy="457200"/>
          </a:xfrm>
        </p:spPr>
        <p:txBody>
          <a:bodyPr/>
          <a:lstStyle/>
          <a:p>
            <a:pPr eaLnBrk="1" hangingPunct="1"/>
            <a:r>
              <a:rPr lang="en-US" sz="2000" smtClean="0"/>
              <a:t>Qual Test Work Package</a:t>
            </a:r>
          </a:p>
        </p:txBody>
      </p:sp>
      <p:sp>
        <p:nvSpPr>
          <p:cNvPr id="40967" name="Rectangle 7"/>
          <p:cNvSpPr>
            <a:spLocks noChangeArrowheads="1"/>
          </p:cNvSpPr>
          <p:nvPr/>
        </p:nvSpPr>
        <p:spPr bwMode="auto">
          <a:xfrm>
            <a:off x="2438400" y="2057400"/>
            <a:ext cx="3505200" cy="28194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r>
              <a:rPr lang="en-US" sz="900" u="sng" dirty="0"/>
              <a:t>Build</a:t>
            </a:r>
          </a:p>
          <a:p>
            <a:r>
              <a:rPr lang="en-US" sz="900" b="0" dirty="0"/>
              <a:t> Support MRB Activity (30/</a:t>
            </a:r>
            <a:r>
              <a:rPr lang="en-US" sz="900" b="0" dirty="0">
                <a:solidFill>
                  <a:srgbClr val="FF3300"/>
                </a:solidFill>
              </a:rPr>
              <a:t>20</a:t>
            </a:r>
            <a:r>
              <a:rPr lang="en-US" sz="900" b="0" dirty="0"/>
              <a:t>)</a:t>
            </a:r>
          </a:p>
          <a:p>
            <a:r>
              <a:rPr lang="en-US" sz="900" b="0" dirty="0"/>
              <a:t> Support Fabrication Process (50/</a:t>
            </a:r>
            <a:r>
              <a:rPr lang="en-US" sz="900" b="0" dirty="0">
                <a:solidFill>
                  <a:srgbClr val="FF0000"/>
                </a:solidFill>
              </a:rPr>
              <a:t>10</a:t>
            </a:r>
            <a:r>
              <a:rPr lang="en-US" sz="900" b="0" dirty="0"/>
              <a:t>)</a:t>
            </a:r>
          </a:p>
          <a:p>
            <a:r>
              <a:rPr lang="en-US" sz="900" b="0" dirty="0"/>
              <a:t> Support Fabrication of Hardware (50/</a:t>
            </a:r>
            <a:r>
              <a:rPr lang="en-US" sz="900" b="0" dirty="0">
                <a:solidFill>
                  <a:srgbClr val="FF0000"/>
                </a:solidFill>
              </a:rPr>
              <a:t>10/</a:t>
            </a:r>
            <a:r>
              <a:rPr lang="en-US" sz="900" b="0" dirty="0">
                <a:solidFill>
                  <a:srgbClr val="4F81BD"/>
                </a:solidFill>
              </a:rPr>
              <a:t>20</a:t>
            </a:r>
            <a:r>
              <a:rPr lang="en-US" sz="900" b="0" dirty="0"/>
              <a:t>)</a:t>
            </a:r>
          </a:p>
          <a:p>
            <a:r>
              <a:rPr lang="en-US" sz="900" u="sng" dirty="0"/>
              <a:t>Documents</a:t>
            </a:r>
          </a:p>
          <a:p>
            <a:r>
              <a:rPr lang="en-US" sz="900" b="0" dirty="0"/>
              <a:t>Design to Cost (DTC) Analysis/Monitoring (20)</a:t>
            </a:r>
          </a:p>
          <a:p>
            <a:r>
              <a:rPr lang="en-US" sz="900" b="0" dirty="0"/>
              <a:t>Document test results (10/</a:t>
            </a:r>
            <a:r>
              <a:rPr lang="en-US" sz="900" b="0" dirty="0">
                <a:solidFill>
                  <a:srgbClr val="4F81BD"/>
                </a:solidFill>
              </a:rPr>
              <a:t>20</a:t>
            </a:r>
            <a:r>
              <a:rPr lang="en-US" sz="900" b="0" dirty="0"/>
              <a:t>)</a:t>
            </a:r>
          </a:p>
          <a:p>
            <a:r>
              <a:rPr lang="en-US" sz="900" b="0" dirty="0"/>
              <a:t>Develop Motor ATP if required (40)</a:t>
            </a:r>
          </a:p>
          <a:p>
            <a:r>
              <a:rPr lang="en-US" sz="900" u="sng" dirty="0"/>
              <a:t>Test / Integration</a:t>
            </a:r>
          </a:p>
          <a:p>
            <a:r>
              <a:rPr lang="en-US" sz="900" b="0" dirty="0"/>
              <a:t>Perform Motor testing (10/</a:t>
            </a:r>
            <a:r>
              <a:rPr lang="en-US" sz="900" b="0" dirty="0">
                <a:solidFill>
                  <a:schemeClr val="hlink"/>
                </a:solidFill>
              </a:rPr>
              <a:t>40</a:t>
            </a:r>
            <a:r>
              <a:rPr lang="en-US" sz="900" b="0" dirty="0"/>
              <a:t>)</a:t>
            </a:r>
          </a:p>
          <a:p>
            <a:r>
              <a:rPr lang="en-US" sz="900" b="0" dirty="0"/>
              <a:t>Perform Risk Mitigation testing (10/</a:t>
            </a:r>
            <a:r>
              <a:rPr lang="en-US" sz="900" b="0" dirty="0">
                <a:solidFill>
                  <a:schemeClr val="hlink"/>
                </a:solidFill>
              </a:rPr>
              <a:t>40</a:t>
            </a:r>
            <a:r>
              <a:rPr lang="en-US" sz="900" b="0" dirty="0"/>
              <a:t>)</a:t>
            </a:r>
          </a:p>
          <a:p>
            <a:r>
              <a:rPr lang="en-US" sz="900" b="0" dirty="0"/>
              <a:t>Perform Motor Environmental testing if required (10/</a:t>
            </a:r>
            <a:r>
              <a:rPr lang="en-US" sz="900" b="0" dirty="0">
                <a:solidFill>
                  <a:schemeClr val="hlink"/>
                </a:solidFill>
              </a:rPr>
              <a:t>40</a:t>
            </a:r>
            <a:r>
              <a:rPr lang="en-US" sz="900" b="0" dirty="0"/>
              <a:t>)</a:t>
            </a:r>
          </a:p>
          <a:p>
            <a:endParaRPr lang="en-US" sz="900" b="0" dirty="0"/>
          </a:p>
          <a:p>
            <a:endParaRPr lang="en-US" sz="900" b="0" u="sng" dirty="0"/>
          </a:p>
          <a:p>
            <a:endParaRPr lang="en-US" sz="900" b="0" dirty="0"/>
          </a:p>
          <a:p>
            <a:endParaRPr lang="en-US" sz="900" b="0" dirty="0"/>
          </a:p>
          <a:p>
            <a:endParaRPr lang="en-US" sz="900" b="0" dirty="0"/>
          </a:p>
          <a:p>
            <a:endParaRPr lang="en-US" sz="900" b="0" dirty="0"/>
          </a:p>
        </p:txBody>
      </p:sp>
      <p:sp>
        <p:nvSpPr>
          <p:cNvPr id="40968" name="Text Box 8"/>
          <p:cNvSpPr txBox="1">
            <a:spLocks noChangeArrowheads="1"/>
          </p:cNvSpPr>
          <p:nvPr/>
        </p:nvSpPr>
        <p:spPr bwMode="auto">
          <a:xfrm>
            <a:off x="142875" y="2452688"/>
            <a:ext cx="2286000" cy="1892300"/>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Design Data</a:t>
            </a:r>
          </a:p>
          <a:p>
            <a:pPr eaLnBrk="1" hangingPunct="1"/>
            <a:r>
              <a:rPr lang="en-US" sz="900" b="0"/>
              <a:t>  Detailed Installation Drawings</a:t>
            </a:r>
          </a:p>
          <a:p>
            <a:pPr eaLnBrk="1" hangingPunct="1"/>
            <a:r>
              <a:rPr lang="en-US" sz="900" b="0"/>
              <a:t>  Detailed Interface Control Docs</a:t>
            </a:r>
          </a:p>
          <a:p>
            <a:pPr eaLnBrk="1" hangingPunct="1"/>
            <a:r>
              <a:rPr lang="en-US" sz="900" b="0"/>
              <a:t>  Detailed 3-D Envelope Model</a:t>
            </a:r>
          </a:p>
          <a:p>
            <a:pPr eaLnBrk="1" hangingPunct="1"/>
            <a:r>
              <a:rPr lang="en-US" sz="900" b="0"/>
              <a:t>  Detailed Performance Analysis</a:t>
            </a:r>
          </a:p>
          <a:p>
            <a:pPr eaLnBrk="1" hangingPunct="1"/>
            <a:r>
              <a:rPr lang="en-US" sz="900" b="0"/>
              <a:t>  Detailed Design Drawings</a:t>
            </a:r>
          </a:p>
          <a:p>
            <a:pPr eaLnBrk="1" hangingPunct="1"/>
            <a:r>
              <a:rPr lang="en-US" sz="900" b="0"/>
              <a:t>  Detailed Part Lists (BOM’s)</a:t>
            </a:r>
          </a:p>
          <a:p>
            <a:pPr eaLnBrk="1" hangingPunct="1"/>
            <a:r>
              <a:rPr lang="en-US" sz="900" u="sng"/>
              <a:t>Plans</a:t>
            </a:r>
          </a:p>
          <a:p>
            <a:pPr eaLnBrk="1" hangingPunct="1"/>
            <a:r>
              <a:rPr lang="en-US" sz="900" b="0"/>
              <a:t>  Risk mitigation plan</a:t>
            </a:r>
          </a:p>
          <a:p>
            <a:pPr eaLnBrk="1" hangingPunct="1"/>
            <a:r>
              <a:rPr lang="en-US" sz="900" b="0"/>
              <a:t>  Box DTC Target/actuals</a:t>
            </a:r>
          </a:p>
          <a:p>
            <a:pPr eaLnBrk="1" hangingPunct="1"/>
            <a:r>
              <a:rPr lang="en-US" sz="900" b="0"/>
              <a:t>  Program IMS &amp; ETCs </a:t>
            </a:r>
          </a:p>
          <a:p>
            <a:pPr eaLnBrk="1" hangingPunct="1"/>
            <a:r>
              <a:rPr lang="en-US" sz="900" u="sng"/>
              <a:t>Hardware</a:t>
            </a:r>
          </a:p>
          <a:p>
            <a:pPr eaLnBrk="1" hangingPunct="1"/>
            <a:r>
              <a:rPr lang="en-US" sz="900"/>
              <a:t>  </a:t>
            </a:r>
            <a:r>
              <a:rPr lang="en-US" sz="900" b="0"/>
              <a:t>Assembled Motor</a:t>
            </a:r>
            <a:endParaRPr lang="en-US" sz="900"/>
          </a:p>
        </p:txBody>
      </p:sp>
      <p:sp>
        <p:nvSpPr>
          <p:cNvPr id="40969" name="Line 9"/>
          <p:cNvSpPr>
            <a:spLocks noChangeShapeType="1"/>
          </p:cNvSpPr>
          <p:nvPr/>
        </p:nvSpPr>
        <p:spPr bwMode="auto">
          <a:xfrm>
            <a:off x="5943600" y="20574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0" name="Text Box 12"/>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40971" name="Text Box 13"/>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40972" name="Text Box 14"/>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40973" name="Text Box 15"/>
          <p:cNvSpPr txBox="1">
            <a:spLocks noChangeArrowheads="1"/>
          </p:cNvSpPr>
          <p:nvPr/>
        </p:nvSpPr>
        <p:spPr bwMode="auto">
          <a:xfrm>
            <a:off x="3124200" y="5181600"/>
            <a:ext cx="2286000" cy="8318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(hrs)</a:t>
            </a:r>
          </a:p>
          <a:p>
            <a:pPr eaLnBrk="1" hangingPunct="1"/>
            <a:r>
              <a:rPr lang="en-US" sz="1200" b="0"/>
              <a:t>- Motor design (230 hrs)</a:t>
            </a:r>
          </a:p>
          <a:p>
            <a:pPr eaLnBrk="1" hangingPunct="1">
              <a:buFontTx/>
              <a:buChar char="-"/>
            </a:pPr>
            <a:r>
              <a:rPr lang="en-US" sz="1200" b="0">
                <a:solidFill>
                  <a:srgbClr val="FF3300"/>
                </a:solidFill>
              </a:rPr>
              <a:t>Drafting (40 hrs)</a:t>
            </a:r>
          </a:p>
          <a:p>
            <a:pPr eaLnBrk="1" hangingPunct="1">
              <a:buFontTx/>
              <a:buChar char="-"/>
            </a:pPr>
            <a:r>
              <a:rPr lang="en-US" sz="1200" b="0">
                <a:solidFill>
                  <a:srgbClr val="4F81BD"/>
                </a:solidFill>
              </a:rPr>
              <a:t>Technician (160 hrs)</a:t>
            </a:r>
            <a:endParaRPr lang="en-US" sz="1200" b="0">
              <a:solidFill>
                <a:srgbClr val="FF3300"/>
              </a:solidFill>
            </a:endParaRPr>
          </a:p>
        </p:txBody>
      </p:sp>
      <p:sp>
        <p:nvSpPr>
          <p:cNvPr id="40974" name="Rectangle 16"/>
          <p:cNvSpPr>
            <a:spLocks noChangeArrowheads="1"/>
          </p:cNvSpPr>
          <p:nvPr/>
        </p:nvSpPr>
        <p:spPr bwMode="auto">
          <a:xfrm>
            <a:off x="1981200" y="304800"/>
            <a:ext cx="5486400" cy="457200"/>
          </a:xfrm>
          <a:prstGeom prst="rect">
            <a:avLst/>
          </a:prstGeom>
          <a:solidFill>
            <a:srgbClr val="11C1FF"/>
          </a:solidFill>
          <a:ln w="9525">
            <a:solidFill>
              <a:srgbClr val="000000"/>
            </a:solidFill>
            <a:miter lim="800000"/>
            <a:headEnd/>
            <a:tailEnd/>
          </a:ln>
        </p:spPr>
        <p:txBody>
          <a:bodyPr/>
          <a:lstStyle/>
          <a:p>
            <a:pPr algn="ctr"/>
            <a:r>
              <a:rPr lang="en-US" sz="2000" b="0" dirty="0"/>
              <a:t>Item Build and Test </a:t>
            </a:r>
            <a:r>
              <a:rPr lang="en-US" sz="2000" b="0" dirty="0" smtClean="0"/>
              <a:t>– MDVT </a:t>
            </a:r>
            <a:r>
              <a:rPr lang="en-US" sz="1400" b="0" dirty="0" smtClean="0"/>
              <a:t>WP27</a:t>
            </a:r>
            <a:endParaRPr lang="en-US" sz="2000" b="0" dirty="0"/>
          </a:p>
        </p:txBody>
      </p:sp>
      <p:sp>
        <p:nvSpPr>
          <p:cNvPr id="40975" name="Line 19"/>
          <p:cNvSpPr>
            <a:spLocks noChangeShapeType="1"/>
          </p:cNvSpPr>
          <p:nvPr/>
        </p:nvSpPr>
        <p:spPr bwMode="auto">
          <a:xfrm>
            <a:off x="59436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6" name="Line 20"/>
          <p:cNvSpPr>
            <a:spLocks noChangeShapeType="1"/>
          </p:cNvSpPr>
          <p:nvPr/>
        </p:nvSpPr>
        <p:spPr bwMode="auto">
          <a:xfrm>
            <a:off x="5943600" y="4876800"/>
            <a:ext cx="2362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7" name="Line 21"/>
          <p:cNvSpPr>
            <a:spLocks noChangeShapeType="1"/>
          </p:cNvSpPr>
          <p:nvPr/>
        </p:nvSpPr>
        <p:spPr bwMode="auto">
          <a:xfrm flipH="1" flipV="1">
            <a:off x="2057400" y="2514600"/>
            <a:ext cx="3810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8" name="Line 22"/>
          <p:cNvSpPr>
            <a:spLocks noChangeShapeType="1"/>
          </p:cNvSpPr>
          <p:nvPr/>
        </p:nvSpPr>
        <p:spPr bwMode="auto">
          <a:xfrm flipH="1">
            <a:off x="2057400" y="3429000"/>
            <a:ext cx="381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9" name="Line 23"/>
          <p:cNvSpPr>
            <a:spLocks noChangeShapeType="1"/>
          </p:cNvSpPr>
          <p:nvPr/>
        </p:nvSpPr>
        <p:spPr bwMode="auto">
          <a:xfrm flipH="1">
            <a:off x="152400" y="42672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0" name="Line 24"/>
          <p:cNvSpPr>
            <a:spLocks noChangeShapeType="1"/>
          </p:cNvSpPr>
          <p:nvPr/>
        </p:nvSpPr>
        <p:spPr bwMode="auto">
          <a:xfrm flipV="1">
            <a:off x="152400" y="2514600"/>
            <a:ext cx="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1" name="Line 25"/>
          <p:cNvSpPr>
            <a:spLocks noChangeShapeType="1"/>
          </p:cNvSpPr>
          <p:nvPr/>
        </p:nvSpPr>
        <p:spPr bwMode="auto">
          <a:xfrm flipH="1">
            <a:off x="152400" y="25146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2" name="Text Box 32"/>
          <p:cNvSpPr txBox="1">
            <a:spLocks noChangeArrowheads="1"/>
          </p:cNvSpPr>
          <p:nvPr/>
        </p:nvSpPr>
        <p:spPr bwMode="auto">
          <a:xfrm>
            <a:off x="6019800" y="2312988"/>
            <a:ext cx="2590800" cy="646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buFont typeface="Arial" charset="0"/>
              <a:buAutoNum type="arabicPeriod"/>
            </a:pPr>
            <a:endParaRPr lang="en-US" sz="900" b="0" dirty="0"/>
          </a:p>
          <a:p>
            <a:pPr eaLnBrk="1" hangingPunct="1">
              <a:buFont typeface="Arial" charset="0"/>
              <a:buAutoNum type="arabicPeriod"/>
            </a:pPr>
            <a:r>
              <a:rPr lang="en-US" sz="900" b="0" dirty="0"/>
              <a:t>Motor ATP if required (E Release)</a:t>
            </a:r>
          </a:p>
          <a:p>
            <a:pPr eaLnBrk="1" hangingPunct="1">
              <a:buFont typeface="Arial" charset="0"/>
              <a:buAutoNum type="arabicPeriod"/>
            </a:pPr>
            <a:r>
              <a:rPr lang="en-US" sz="900" b="0" dirty="0"/>
              <a:t>DTC Actuals – Project Memo</a:t>
            </a:r>
          </a:p>
          <a:p>
            <a:pPr eaLnBrk="1" hangingPunct="1">
              <a:buFont typeface="Arial" charset="0"/>
              <a:buAutoNum type="arabicPeriod"/>
            </a:pPr>
            <a:r>
              <a:rPr lang="en-US" sz="900" b="0" dirty="0"/>
              <a:t>Test Results – Project Memo</a:t>
            </a:r>
          </a:p>
        </p:txBody>
      </p:sp>
      <p:sp>
        <p:nvSpPr>
          <p:cNvPr id="40983" name="Line 18"/>
          <p:cNvSpPr>
            <a:spLocks noChangeShapeType="1"/>
          </p:cNvSpPr>
          <p:nvPr/>
        </p:nvSpPr>
        <p:spPr bwMode="auto">
          <a:xfrm flipH="1">
            <a:off x="8305800" y="3505200"/>
            <a:ext cx="7620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4" name="Line 17"/>
          <p:cNvSpPr>
            <a:spLocks noChangeShapeType="1"/>
          </p:cNvSpPr>
          <p:nvPr/>
        </p:nvSpPr>
        <p:spPr bwMode="auto">
          <a:xfrm flipH="1" flipV="1">
            <a:off x="8153400" y="2057400"/>
            <a:ext cx="9144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5" name="Action Button: Back or Previous 24">
            <a:hlinkClick r:id="rId4" action="ppaction://hlinksldjump" highlightClick="1"/>
          </p:cNvPr>
          <p:cNvSpPr>
            <a:spLocks noChangeArrowheads="1"/>
          </p:cNvSpPr>
          <p:nvPr/>
        </p:nvSpPr>
        <p:spPr bwMode="auto">
          <a:xfrm>
            <a:off x="852488" y="5489575"/>
            <a:ext cx="574675" cy="520700"/>
          </a:xfrm>
          <a:prstGeom prst="actionButtonBackPrevious">
            <a:avLst/>
          </a:prstGeom>
          <a:solidFill>
            <a:srgbClr val="11C1FF"/>
          </a:solidFill>
          <a:ln w="9525" algn="ctr">
            <a:solidFill>
              <a:schemeClr val="tx1"/>
            </a:solidFill>
            <a:round/>
            <a:headEnd/>
            <a:tailEnd/>
          </a:ln>
        </p:spPr>
        <p:txBody>
          <a:bodyPr/>
          <a:lstStyle/>
          <a:p>
            <a:endParaRPr lang="en-US"/>
          </a:p>
        </p:txBody>
      </p:sp>
      <p:sp>
        <p:nvSpPr>
          <p:cNvPr id="40986" name="TextBox 25"/>
          <p:cNvSpPr txBox="1">
            <a:spLocks noChangeArrowheads="1"/>
          </p:cNvSpPr>
          <p:nvPr/>
        </p:nvSpPr>
        <p:spPr bwMode="auto">
          <a:xfrm>
            <a:off x="474663"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40987" name="Action Button: Forward or Next 26">
            <a:hlinkClick r:id="rId5" action="ppaction://hlinksldjump" highlightClick="1"/>
          </p:cNvPr>
          <p:cNvSpPr>
            <a:spLocks noChangeArrowheads="1"/>
          </p:cNvSpPr>
          <p:nvPr/>
        </p:nvSpPr>
        <p:spPr bwMode="auto">
          <a:xfrm>
            <a:off x="7546975" y="5443538"/>
            <a:ext cx="509588" cy="566737"/>
          </a:xfrm>
          <a:prstGeom prst="actionButtonForwardNext">
            <a:avLst/>
          </a:prstGeom>
          <a:solidFill>
            <a:srgbClr val="11C1FF"/>
          </a:solidFill>
          <a:ln w="9525" algn="ctr">
            <a:solidFill>
              <a:schemeClr val="tx1"/>
            </a:solidFill>
            <a:round/>
            <a:headEnd/>
            <a:tailEnd/>
          </a:ln>
        </p:spPr>
        <p:txBody>
          <a:bodyPr/>
          <a:lstStyle/>
          <a:p>
            <a:endParaRPr lang="en-US"/>
          </a:p>
        </p:txBody>
      </p:sp>
      <p:sp>
        <p:nvSpPr>
          <p:cNvPr id="40988" name="TextBox 27"/>
          <p:cNvSpPr txBox="1">
            <a:spLocks noChangeArrowheads="1"/>
          </p:cNvSpPr>
          <p:nvPr/>
        </p:nvSpPr>
        <p:spPr bwMode="auto">
          <a:xfrm>
            <a:off x="710565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0" name="TextBox 2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66725" y="0"/>
            <a:ext cx="8229600" cy="676275"/>
          </a:xfrm>
        </p:spPr>
        <p:txBody>
          <a:bodyPr/>
          <a:lstStyle/>
          <a:p>
            <a:r>
              <a:rPr lang="en-US" smtClean="0"/>
              <a:t>Phase 5 Exit Criteria</a:t>
            </a:r>
          </a:p>
        </p:txBody>
      </p:sp>
      <p:graphicFrame>
        <p:nvGraphicFramePr>
          <p:cNvPr id="41987" name="Content Placeholder 2"/>
          <p:cNvGraphicFramePr>
            <a:graphicFrameLocks noGrp="1" noChangeAspect="1"/>
          </p:cNvGraphicFramePr>
          <p:nvPr>
            <p:ph idx="1"/>
          </p:nvPr>
        </p:nvGraphicFramePr>
        <p:xfrm>
          <a:off x="260350" y="1095375"/>
          <a:ext cx="8404225" cy="6715125"/>
        </p:xfrm>
        <a:graphic>
          <a:graphicData uri="http://schemas.openxmlformats.org/presentationml/2006/ole">
            <mc:AlternateContent xmlns:mc="http://schemas.openxmlformats.org/markup-compatibility/2006">
              <mc:Choice xmlns:v="urn:schemas-microsoft-com:vml" Requires="v">
                <p:oleObj spid="_x0000_s42073" name="Macro-Enabled Template" r:id="rId3" imgW="6240786" imgH="4986198" progId="Word.DocumentMacroEnabled.12">
                  <p:embed/>
                </p:oleObj>
              </mc:Choice>
              <mc:Fallback>
                <p:oleObj name="Macro-Enabled Template" r:id="rId3" imgW="6240786" imgH="4986198" progId="Word.DocumentMacroEnabled.12">
                  <p:embed/>
                  <p:pic>
                    <p:nvPicPr>
                      <p:cNvPr id="0" name="Content Placeholder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50" y="1095375"/>
                        <a:ext cx="8404225" cy="671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TextBox 6"/>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66725" y="0"/>
            <a:ext cx="8229600" cy="676275"/>
          </a:xfrm>
        </p:spPr>
        <p:txBody>
          <a:bodyPr/>
          <a:lstStyle/>
          <a:p>
            <a:r>
              <a:rPr lang="en-US" smtClean="0"/>
              <a:t>Phase 5 Exit Criteria</a:t>
            </a:r>
          </a:p>
        </p:txBody>
      </p:sp>
      <p:graphicFrame>
        <p:nvGraphicFramePr>
          <p:cNvPr id="43011" name="Content Placeholder 2"/>
          <p:cNvGraphicFramePr>
            <a:graphicFrameLocks noGrp="1" noChangeAspect="1"/>
          </p:cNvGraphicFramePr>
          <p:nvPr>
            <p:ph idx="1"/>
            <p:extLst>
              <p:ext uri="{D42A27DB-BD31-4B8C-83A1-F6EECF244321}">
                <p14:modId xmlns:p14="http://schemas.microsoft.com/office/powerpoint/2010/main" val="846158165"/>
              </p:ext>
            </p:extLst>
          </p:nvPr>
        </p:nvGraphicFramePr>
        <p:xfrm>
          <a:off x="312738" y="863600"/>
          <a:ext cx="8691562" cy="6108700"/>
        </p:xfrm>
        <a:graphic>
          <a:graphicData uri="http://schemas.openxmlformats.org/presentationml/2006/ole">
            <mc:AlternateContent xmlns:mc="http://schemas.openxmlformats.org/markup-compatibility/2006">
              <mc:Choice xmlns:v="urn:schemas-microsoft-com:vml" Requires="v">
                <p:oleObj spid="_x0000_s43102" name="Macro-Enabled Template" r:id="rId3" imgW="6229217" imgH="5604700" progId="Word.DocumentMacroEnabled.12">
                  <p:embed/>
                </p:oleObj>
              </mc:Choice>
              <mc:Fallback>
                <p:oleObj name="Macro-Enabled Template" r:id="rId3" imgW="6229217" imgH="5604700"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312738" y="863600"/>
                        <a:ext cx="8691562" cy="6108700"/>
                      </a:xfrm>
                      <a:prstGeom prst="rect">
                        <a:avLst/>
                      </a:prstGeom>
                      <a:noFill/>
                      <a:ln>
                        <a:noFill/>
                      </a:ln>
                      <a:extLst/>
                    </p:spPr>
                  </p:pic>
                </p:oleObj>
              </mc:Fallback>
            </mc:AlternateContent>
          </a:graphicData>
        </a:graphic>
      </p:graphicFrame>
      <p:sp>
        <p:nvSpPr>
          <p:cNvPr id="43012" name="Action Button: Back or Previous 2">
            <a:hlinkClick r:id="rId5" action="ppaction://hlinksldjump" highlightClick="1"/>
          </p:cNvPr>
          <p:cNvSpPr>
            <a:spLocks noChangeArrowheads="1"/>
          </p:cNvSpPr>
          <p:nvPr/>
        </p:nvSpPr>
        <p:spPr bwMode="auto">
          <a:xfrm>
            <a:off x="701675" y="6165850"/>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43013" name="TextBox 3"/>
          <p:cNvSpPr txBox="1">
            <a:spLocks noChangeArrowheads="1"/>
          </p:cNvSpPr>
          <p:nvPr/>
        </p:nvSpPr>
        <p:spPr bwMode="auto">
          <a:xfrm>
            <a:off x="1276350" y="619442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43014" name="Action Button: Forward or Next 2">
            <a:hlinkClick r:id="rId7" action="ppaction://hlinksldjump" highlightClick="1"/>
          </p:cNvPr>
          <p:cNvSpPr>
            <a:spLocks noChangeArrowheads="1"/>
          </p:cNvSpPr>
          <p:nvPr/>
        </p:nvSpPr>
        <p:spPr bwMode="auto">
          <a:xfrm>
            <a:off x="7594600" y="6105525"/>
            <a:ext cx="509588" cy="566738"/>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43015" name="TextBox 30"/>
          <p:cNvSpPr txBox="1">
            <a:spLocks noChangeArrowheads="1"/>
          </p:cNvSpPr>
          <p:nvPr/>
        </p:nvSpPr>
        <p:spPr bwMode="auto">
          <a:xfrm>
            <a:off x="6203950" y="61579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10" name="TextBox 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blipFill dpi="0" rotWithShape="1">
            <a:blip r:embed="rId3"/>
            <a:srcRect/>
            <a:tile tx="0" ty="0" sx="100000" sy="100000" flip="none" algn="tl"/>
          </a:blipFill>
        </p:spPr>
        <p:txBody>
          <a:bodyPr/>
          <a:lstStyle/>
          <a:p>
            <a:pPr eaLnBrk="1" hangingPunct="1"/>
            <a:r>
              <a:rPr lang="en-US" sz="3200" smtClean="0"/>
              <a:t>Phase 6 – System Integration</a:t>
            </a:r>
            <a:br>
              <a:rPr lang="en-US" sz="3200" smtClean="0"/>
            </a:br>
            <a:r>
              <a:rPr lang="en-US" sz="3200" smtClean="0"/>
              <a:t>and SOF Work Packages</a:t>
            </a:r>
            <a:endParaRPr lang="en-US" sz="3200" b="1" smtClean="0"/>
          </a:p>
        </p:txBody>
      </p:sp>
      <p:sp>
        <p:nvSpPr>
          <p:cNvPr id="44035"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44036"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44037"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44038"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2"/>
          <p:cNvSpPr>
            <a:spLocks noChangeArrowheads="1"/>
          </p:cNvSpPr>
          <p:nvPr/>
        </p:nvSpPr>
        <p:spPr bwMode="auto">
          <a:xfrm>
            <a:off x="914400" y="457200"/>
            <a:ext cx="7543800" cy="5334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p>
        </p:txBody>
      </p:sp>
      <p:sp>
        <p:nvSpPr>
          <p:cNvPr id="45059" name="Rectangle 2"/>
          <p:cNvSpPr>
            <a:spLocks noChangeArrowheads="1"/>
          </p:cNvSpPr>
          <p:nvPr/>
        </p:nvSpPr>
        <p:spPr bwMode="auto">
          <a:xfrm>
            <a:off x="6248400" y="1447800"/>
            <a:ext cx="14478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45060" name="Rectangle 3"/>
          <p:cNvSpPr>
            <a:spLocks noChangeArrowheads="1"/>
          </p:cNvSpPr>
          <p:nvPr/>
        </p:nvSpPr>
        <p:spPr bwMode="auto">
          <a:xfrm>
            <a:off x="3581400" y="1447800"/>
            <a:ext cx="15240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45061" name="Rectangle 4"/>
          <p:cNvSpPr>
            <a:spLocks noChangeArrowheads="1"/>
          </p:cNvSpPr>
          <p:nvPr/>
        </p:nvSpPr>
        <p:spPr bwMode="auto">
          <a:xfrm>
            <a:off x="762000" y="1524000"/>
            <a:ext cx="10668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45062" name="Rectangle 5"/>
          <p:cNvSpPr>
            <a:spLocks noChangeArrowheads="1"/>
          </p:cNvSpPr>
          <p:nvPr/>
        </p:nvSpPr>
        <p:spPr bwMode="auto">
          <a:xfrm>
            <a:off x="2438400" y="1905000"/>
            <a:ext cx="3810000" cy="3048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pPr algn="ctr">
              <a:buFontTx/>
              <a:buChar char="•"/>
            </a:pPr>
            <a:endParaRPr lang="en-US" sz="900"/>
          </a:p>
        </p:txBody>
      </p:sp>
      <p:sp>
        <p:nvSpPr>
          <p:cNvPr id="45063" name="Text Box 8"/>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solidFill>
                  <a:srgbClr val="FFFFFF"/>
                </a:solidFill>
              </a:rPr>
              <a:t>Inputs</a:t>
            </a:r>
          </a:p>
        </p:txBody>
      </p:sp>
      <p:sp>
        <p:nvSpPr>
          <p:cNvPr id="45064" name="Text Box 9"/>
          <p:cNvSpPr txBox="1">
            <a:spLocks noChangeArrowheads="1"/>
          </p:cNvSpPr>
          <p:nvPr/>
        </p:nvSpPr>
        <p:spPr bwMode="auto">
          <a:xfrm>
            <a:off x="3663950" y="145415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solidFill>
                  <a:srgbClr val="FFFFFF"/>
                </a:solidFill>
              </a:rPr>
              <a:t>Tasks / ETC</a:t>
            </a:r>
          </a:p>
        </p:txBody>
      </p:sp>
      <p:sp>
        <p:nvSpPr>
          <p:cNvPr id="45065" name="Text Box 10"/>
          <p:cNvSpPr txBox="1">
            <a:spLocks noChangeArrowheads="1"/>
          </p:cNvSpPr>
          <p:nvPr/>
        </p:nvSpPr>
        <p:spPr bwMode="auto">
          <a:xfrm>
            <a:off x="6248400" y="1447800"/>
            <a:ext cx="1441450" cy="366713"/>
          </a:xfrm>
          <a:prstGeom prst="rect">
            <a:avLst/>
          </a:prstGeom>
          <a:solidFill>
            <a:srgbClr val="9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solidFill>
                  <a:srgbClr val="FFFFFF"/>
                </a:solidFill>
              </a:rPr>
              <a:t>Deliverables</a:t>
            </a:r>
          </a:p>
        </p:txBody>
      </p:sp>
      <p:sp>
        <p:nvSpPr>
          <p:cNvPr id="45066" name="Rectangle 12"/>
          <p:cNvSpPr>
            <a:spLocks noChangeArrowheads="1"/>
          </p:cNvSpPr>
          <p:nvPr/>
        </p:nvSpPr>
        <p:spPr bwMode="auto">
          <a:xfrm>
            <a:off x="796925" y="381000"/>
            <a:ext cx="7585075" cy="533400"/>
          </a:xfrm>
          <a:prstGeom prst="rect">
            <a:avLst/>
          </a:prstGeom>
          <a:solidFill>
            <a:srgbClr val="9E0000"/>
          </a:solidFill>
          <a:ln w="9525" algn="ctr">
            <a:solidFill>
              <a:schemeClr val="tx1"/>
            </a:solidFill>
            <a:miter lim="800000"/>
            <a:headEnd/>
            <a:tailEnd/>
          </a:ln>
        </p:spPr>
        <p:txBody>
          <a:bodyPr wrap="none" anchor="ctr"/>
          <a:lstStyle/>
          <a:p>
            <a:pPr algn="ctr"/>
            <a:r>
              <a:rPr lang="en-US" sz="2000" b="0" dirty="0">
                <a:solidFill>
                  <a:srgbClr val="FFFFFF"/>
                </a:solidFill>
              </a:rPr>
              <a:t>System Integration and SOF – EMC/SOF Test Support [IDVT</a:t>
            </a:r>
            <a:r>
              <a:rPr lang="en-US" sz="2000" b="0" dirty="0" smtClean="0">
                <a:solidFill>
                  <a:srgbClr val="FFFFFF"/>
                </a:solidFill>
              </a:rPr>
              <a:t>] </a:t>
            </a:r>
            <a:r>
              <a:rPr lang="en-US" sz="1400" b="0" dirty="0" smtClean="0">
                <a:solidFill>
                  <a:srgbClr val="FFFFFF"/>
                </a:solidFill>
              </a:rPr>
              <a:t>WP29</a:t>
            </a:r>
            <a:endParaRPr lang="en-US" sz="2000" b="0" dirty="0">
              <a:solidFill>
                <a:srgbClr val="FFFFFF"/>
              </a:solidFill>
            </a:endParaRPr>
          </a:p>
        </p:txBody>
      </p:sp>
      <p:sp>
        <p:nvSpPr>
          <p:cNvPr id="45067" name="Line 13"/>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8" name="Line 14"/>
          <p:cNvSpPr>
            <a:spLocks noChangeShapeType="1"/>
          </p:cNvSpPr>
          <p:nvPr/>
        </p:nvSpPr>
        <p:spPr bwMode="auto">
          <a:xfrm flipH="1">
            <a:off x="6248400" y="2057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9" name="Line 15"/>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70" name="Line 16"/>
          <p:cNvSpPr>
            <a:spLocks noChangeShapeType="1"/>
          </p:cNvSpPr>
          <p:nvPr/>
        </p:nvSpPr>
        <p:spPr bwMode="auto">
          <a:xfrm>
            <a:off x="6248400" y="4876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71" name="Line 17"/>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72" name="Text Box 23"/>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(hrs)</a:t>
            </a:r>
          </a:p>
          <a:p>
            <a:pPr eaLnBrk="1" hangingPunct="1"/>
            <a:r>
              <a:rPr lang="en-US" sz="1200" b="0"/>
              <a:t>- IDVT (600)</a:t>
            </a:r>
            <a:endParaRPr lang="en-US" sz="1200" b="0">
              <a:solidFill>
                <a:srgbClr val="FF3300"/>
              </a:solidFill>
            </a:endParaRPr>
          </a:p>
        </p:txBody>
      </p:sp>
      <p:sp>
        <p:nvSpPr>
          <p:cNvPr id="45073" name="Text Box 24"/>
          <p:cNvSpPr txBox="1">
            <a:spLocks noChangeArrowheads="1"/>
          </p:cNvSpPr>
          <p:nvPr/>
        </p:nvSpPr>
        <p:spPr bwMode="auto">
          <a:xfrm>
            <a:off x="152400" y="2514600"/>
            <a:ext cx="22098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20000"/>
              </a:spcBef>
            </a:pPr>
            <a:r>
              <a:rPr lang="en-US" sz="900" u="sng" dirty="0"/>
              <a:t>Design Documentation</a:t>
            </a:r>
          </a:p>
          <a:p>
            <a:pPr eaLnBrk="1" hangingPunct="1"/>
            <a:r>
              <a:rPr lang="en-US" sz="900" b="0" dirty="0"/>
              <a:t>Test Procedures, including EMC Test Procedure</a:t>
            </a:r>
          </a:p>
          <a:p>
            <a:pPr eaLnBrk="1" hangingPunct="1"/>
            <a:r>
              <a:rPr lang="en-US" sz="900" b="0" dirty="0"/>
              <a:t>Problem reports from previous Phase</a:t>
            </a:r>
          </a:p>
          <a:p>
            <a:pPr eaLnBrk="1" hangingPunct="1"/>
            <a:r>
              <a:rPr lang="en-US" sz="900" b="0" dirty="0"/>
              <a:t>DFMAT Document</a:t>
            </a:r>
          </a:p>
          <a:p>
            <a:pPr eaLnBrk="1" hangingPunct="1">
              <a:spcBef>
                <a:spcPct val="20000"/>
              </a:spcBef>
            </a:pPr>
            <a:r>
              <a:rPr lang="en-US" sz="900" u="sng" dirty="0"/>
              <a:t>Hardware</a:t>
            </a:r>
          </a:p>
          <a:p>
            <a:pPr eaLnBrk="1" hangingPunct="1"/>
            <a:r>
              <a:rPr lang="en-US" sz="900" b="0" dirty="0"/>
              <a:t>Hardware from System/Mechanical for SOF &amp; EMC Tests</a:t>
            </a:r>
          </a:p>
          <a:p>
            <a:pPr eaLnBrk="1" hangingPunct="1"/>
            <a:r>
              <a:rPr lang="en-US" sz="900" b="0" dirty="0"/>
              <a:t>Test Equipment and Test SW </a:t>
            </a:r>
          </a:p>
          <a:p>
            <a:pPr eaLnBrk="1" hangingPunct="1"/>
            <a:r>
              <a:rPr lang="en-US" sz="900" b="0" dirty="0"/>
              <a:t>from System Test and SW groups</a:t>
            </a:r>
          </a:p>
          <a:p>
            <a:pPr eaLnBrk="1" hangingPunct="1"/>
            <a:r>
              <a:rPr lang="en-US" sz="900" b="0" dirty="0"/>
              <a:t>SOF CCA/Box Build Hardware</a:t>
            </a:r>
          </a:p>
          <a:p>
            <a:pPr eaLnBrk="1" hangingPunct="1"/>
            <a:r>
              <a:rPr lang="en-US" sz="900" b="0" dirty="0"/>
              <a:t>Integrated Box from Build &amp; Test</a:t>
            </a:r>
          </a:p>
          <a:p>
            <a:pPr eaLnBrk="1" hangingPunct="1">
              <a:spcBef>
                <a:spcPct val="50000"/>
              </a:spcBef>
            </a:pPr>
            <a:endParaRPr lang="en-US" sz="900" u="sng" dirty="0"/>
          </a:p>
        </p:txBody>
      </p:sp>
      <p:grpSp>
        <p:nvGrpSpPr>
          <p:cNvPr id="45074" name="Group 29"/>
          <p:cNvGrpSpPr>
            <a:grpSpLocks/>
          </p:cNvGrpSpPr>
          <p:nvPr/>
        </p:nvGrpSpPr>
        <p:grpSpPr bwMode="auto">
          <a:xfrm>
            <a:off x="152400" y="2286000"/>
            <a:ext cx="2286000" cy="2362200"/>
            <a:chOff x="336" y="1440"/>
            <a:chExt cx="1344" cy="1488"/>
          </a:xfrm>
        </p:grpSpPr>
        <p:sp>
          <p:nvSpPr>
            <p:cNvPr id="45081" name="Line 30"/>
            <p:cNvSpPr>
              <a:spLocks noChangeShapeType="1"/>
            </p:cNvSpPr>
            <p:nvPr/>
          </p:nvSpPr>
          <p:spPr bwMode="auto">
            <a:xfrm>
              <a:off x="336" y="1440"/>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82" name="Line 31"/>
            <p:cNvSpPr>
              <a:spLocks noChangeShapeType="1"/>
            </p:cNvSpPr>
            <p:nvPr/>
          </p:nvSpPr>
          <p:spPr bwMode="auto">
            <a:xfrm>
              <a:off x="336" y="2928"/>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83" name="Line 32"/>
            <p:cNvSpPr>
              <a:spLocks noChangeShapeType="1"/>
            </p:cNvSpPr>
            <p:nvPr/>
          </p:nvSpPr>
          <p:spPr bwMode="auto">
            <a:xfrm>
              <a:off x="1392" y="1440"/>
              <a:ext cx="288" cy="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84" name="Line 33"/>
            <p:cNvSpPr>
              <a:spLocks noChangeShapeType="1"/>
            </p:cNvSpPr>
            <p:nvPr/>
          </p:nvSpPr>
          <p:spPr bwMode="auto">
            <a:xfrm flipV="1">
              <a:off x="1344" y="2140"/>
              <a:ext cx="336" cy="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85" name="Line 34"/>
            <p:cNvSpPr>
              <a:spLocks noChangeShapeType="1"/>
            </p:cNvSpPr>
            <p:nvPr/>
          </p:nvSpPr>
          <p:spPr bwMode="auto">
            <a:xfrm>
              <a:off x="336" y="1440"/>
              <a:ext cx="0"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5075" name="Rectangle 28"/>
          <p:cNvSpPr>
            <a:spLocks noChangeArrowheads="1"/>
          </p:cNvSpPr>
          <p:nvPr/>
        </p:nvSpPr>
        <p:spPr bwMode="auto">
          <a:xfrm>
            <a:off x="6248400" y="2200032"/>
            <a:ext cx="2314575"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buFontTx/>
              <a:buAutoNum type="arabicPeriod"/>
              <a:tabLst>
                <a:tab pos="342900" algn="l"/>
              </a:tabLst>
            </a:pPr>
            <a:r>
              <a:rPr lang="en-US" sz="900" b="0" dirty="0">
                <a:cs typeface="Times New Roman" pitchFamily="18" charset="0"/>
              </a:rPr>
              <a:t>Problem reports under configuration control</a:t>
            </a:r>
          </a:p>
          <a:p>
            <a:pPr lvl="1" eaLnBrk="0" hangingPunct="0">
              <a:tabLst>
                <a:tab pos="342900" algn="l"/>
              </a:tabLst>
            </a:pPr>
            <a:r>
              <a:rPr lang="en-US" sz="900" b="0" dirty="0">
                <a:cs typeface="Times New Roman" pitchFamily="18" charset="0"/>
              </a:rPr>
              <a:t> clear quest</a:t>
            </a:r>
            <a:endParaRPr lang="en-US" sz="900" b="0" dirty="0"/>
          </a:p>
          <a:p>
            <a:pPr eaLnBrk="0" hangingPunct="0">
              <a:buFontTx/>
              <a:buAutoNum type="arabicPeriod"/>
              <a:tabLst>
                <a:tab pos="342900" algn="l"/>
              </a:tabLst>
            </a:pPr>
            <a:r>
              <a:rPr lang="en-US" sz="900" b="0" dirty="0">
                <a:cs typeface="Times New Roman" pitchFamily="18" charset="0"/>
              </a:rPr>
              <a:t>Updated ATP </a:t>
            </a:r>
            <a:r>
              <a:rPr lang="en-US" sz="900" b="0" dirty="0" smtClean="0">
                <a:cs typeface="Times New Roman" pitchFamily="18" charset="0"/>
              </a:rPr>
              <a:t>/Limits Justification – </a:t>
            </a:r>
            <a:r>
              <a:rPr lang="en-US" sz="900" b="0" dirty="0">
                <a:cs typeface="Times New Roman" pitchFamily="18" charset="0"/>
              </a:rPr>
              <a:t>as required</a:t>
            </a:r>
          </a:p>
          <a:p>
            <a:pPr lvl="1" eaLnBrk="0" hangingPunct="0">
              <a:tabLst>
                <a:tab pos="342900" algn="l"/>
              </a:tabLst>
            </a:pPr>
            <a:r>
              <a:rPr lang="en-US" sz="900" b="0" dirty="0">
                <a:cs typeface="Times New Roman" pitchFamily="18" charset="0"/>
              </a:rPr>
              <a:t>EO release - REV </a:t>
            </a:r>
            <a:endParaRPr lang="en-US" sz="900" b="0" dirty="0"/>
          </a:p>
          <a:p>
            <a:pPr eaLnBrk="0" hangingPunct="0">
              <a:buFontTx/>
              <a:buAutoNum type="arabicPeriod"/>
              <a:tabLst>
                <a:tab pos="342900" algn="l"/>
              </a:tabLst>
            </a:pPr>
            <a:r>
              <a:rPr lang="en-US" sz="900" b="0" dirty="0">
                <a:cs typeface="Times New Roman" pitchFamily="18" charset="0"/>
              </a:rPr>
              <a:t>SOF EMC test procedure </a:t>
            </a:r>
          </a:p>
          <a:p>
            <a:pPr lvl="1" eaLnBrk="0" hangingPunct="0">
              <a:tabLst>
                <a:tab pos="342900" algn="l"/>
              </a:tabLst>
            </a:pPr>
            <a:r>
              <a:rPr lang="en-US" sz="900" b="0" dirty="0">
                <a:cs typeface="Times New Roman" pitchFamily="18" charset="0"/>
              </a:rPr>
              <a:t>EO release</a:t>
            </a:r>
            <a:endParaRPr lang="en-US" sz="900" b="0" dirty="0"/>
          </a:p>
          <a:p>
            <a:pPr eaLnBrk="0" hangingPunct="0">
              <a:buFontTx/>
              <a:buAutoNum type="arabicPeriod"/>
              <a:tabLst>
                <a:tab pos="342900" algn="l"/>
              </a:tabLst>
            </a:pPr>
            <a:r>
              <a:rPr lang="en-US" sz="900" b="0" dirty="0">
                <a:cs typeface="Times New Roman" pitchFamily="18" charset="0"/>
              </a:rPr>
              <a:t>SOF EMC Test report  </a:t>
            </a:r>
          </a:p>
          <a:p>
            <a:pPr lvl="1" eaLnBrk="0" hangingPunct="0">
              <a:tabLst>
                <a:tab pos="342900" algn="l"/>
              </a:tabLst>
            </a:pPr>
            <a:r>
              <a:rPr lang="en-US" sz="900" b="0" dirty="0"/>
              <a:t>SDRL</a:t>
            </a:r>
          </a:p>
          <a:p>
            <a:pPr eaLnBrk="0" hangingPunct="0">
              <a:buFontTx/>
              <a:buAutoNum type="arabicPeriod"/>
              <a:tabLst>
                <a:tab pos="342900" algn="l"/>
              </a:tabLst>
            </a:pPr>
            <a:r>
              <a:rPr lang="en-US" sz="900" b="0" dirty="0">
                <a:cs typeface="Times New Roman" pitchFamily="18" charset="0"/>
              </a:rPr>
              <a:t>SOF Environmental </a:t>
            </a:r>
            <a:r>
              <a:rPr lang="en-US" sz="900" b="0" dirty="0" err="1">
                <a:cs typeface="Times New Roman" pitchFamily="18" charset="0"/>
              </a:rPr>
              <a:t>qual</a:t>
            </a:r>
            <a:r>
              <a:rPr lang="en-US" sz="900" b="0" dirty="0">
                <a:cs typeface="Times New Roman" pitchFamily="18" charset="0"/>
              </a:rPr>
              <a:t> test procedure</a:t>
            </a:r>
          </a:p>
          <a:p>
            <a:pPr lvl="1" eaLnBrk="0" hangingPunct="0">
              <a:tabLst>
                <a:tab pos="342900" algn="l"/>
              </a:tabLst>
            </a:pPr>
            <a:r>
              <a:rPr lang="en-US" sz="900" b="0" dirty="0">
                <a:cs typeface="Times New Roman" pitchFamily="18" charset="0"/>
              </a:rPr>
              <a:t>EO release</a:t>
            </a:r>
            <a:endParaRPr lang="en-US" sz="900" b="0" dirty="0"/>
          </a:p>
          <a:p>
            <a:pPr eaLnBrk="0" hangingPunct="0">
              <a:buFontTx/>
              <a:buAutoNum type="arabicPeriod"/>
              <a:tabLst>
                <a:tab pos="342900" algn="l"/>
              </a:tabLst>
            </a:pPr>
            <a:r>
              <a:rPr lang="en-US" sz="900" b="0" dirty="0">
                <a:cs typeface="Times New Roman" pitchFamily="18" charset="0"/>
              </a:rPr>
              <a:t>SOF Environmental </a:t>
            </a:r>
            <a:r>
              <a:rPr lang="en-US" sz="900" b="0" dirty="0" err="1">
                <a:cs typeface="Times New Roman" pitchFamily="18" charset="0"/>
              </a:rPr>
              <a:t>qual</a:t>
            </a:r>
            <a:r>
              <a:rPr lang="en-US" sz="900" b="0" dirty="0">
                <a:cs typeface="Times New Roman" pitchFamily="18" charset="0"/>
              </a:rPr>
              <a:t> test report </a:t>
            </a:r>
          </a:p>
          <a:p>
            <a:pPr lvl="1" eaLnBrk="0" hangingPunct="0">
              <a:tabLst>
                <a:tab pos="342900" algn="l"/>
              </a:tabLst>
            </a:pPr>
            <a:r>
              <a:rPr lang="en-US" sz="900" b="0" dirty="0"/>
              <a:t>SDRL</a:t>
            </a:r>
          </a:p>
          <a:p>
            <a:pPr eaLnBrk="0" hangingPunct="0">
              <a:buFontTx/>
              <a:buAutoNum type="arabicPeriod"/>
              <a:tabLst>
                <a:tab pos="342900" algn="l"/>
              </a:tabLst>
            </a:pPr>
            <a:r>
              <a:rPr lang="en-US" sz="900" b="0" dirty="0" err="1">
                <a:cs typeface="Times New Roman" pitchFamily="18" charset="0"/>
              </a:rPr>
              <a:t>DFx</a:t>
            </a:r>
            <a:r>
              <a:rPr lang="en-US" sz="900" b="0" dirty="0">
                <a:cs typeface="Times New Roman" pitchFamily="18" charset="0"/>
              </a:rPr>
              <a:t> (M,A,T) at Box level report </a:t>
            </a:r>
          </a:p>
          <a:p>
            <a:pPr lvl="1" eaLnBrk="0" hangingPunct="0">
              <a:tabLst>
                <a:tab pos="342900" algn="l"/>
              </a:tabLst>
            </a:pPr>
            <a:r>
              <a:rPr lang="en-US" sz="900" b="0" dirty="0">
                <a:cs typeface="Times New Roman" pitchFamily="18" charset="0"/>
              </a:rPr>
              <a:t>project memo</a:t>
            </a:r>
            <a:endParaRPr lang="en-US" sz="900" b="0" dirty="0"/>
          </a:p>
          <a:p>
            <a:pPr eaLnBrk="0" hangingPunct="0">
              <a:buFontTx/>
              <a:buAutoNum type="arabicPeriod"/>
              <a:tabLst>
                <a:tab pos="342900" algn="l"/>
              </a:tabLst>
            </a:pPr>
            <a:r>
              <a:rPr lang="en-US" sz="900" b="0" dirty="0">
                <a:cs typeface="Times New Roman" pitchFamily="18" charset="0"/>
              </a:rPr>
              <a:t>Updated HRD, EO release new REV</a:t>
            </a:r>
            <a:endParaRPr lang="en-US" sz="900" b="0" dirty="0"/>
          </a:p>
        </p:txBody>
      </p:sp>
      <p:sp>
        <p:nvSpPr>
          <p:cNvPr id="45076" name="Text Box 27"/>
          <p:cNvSpPr txBox="1">
            <a:spLocks noChangeArrowheads="1"/>
          </p:cNvSpPr>
          <p:nvPr/>
        </p:nvSpPr>
        <p:spPr bwMode="auto">
          <a:xfrm>
            <a:off x="2517775" y="1989138"/>
            <a:ext cx="2082800" cy="217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dirty="0"/>
              <a:t>Test</a:t>
            </a:r>
          </a:p>
          <a:p>
            <a:pPr eaLnBrk="1" hangingPunct="1"/>
            <a:r>
              <a:rPr lang="en-US" sz="900" b="0" dirty="0"/>
              <a:t>Perform box integration testing</a:t>
            </a:r>
          </a:p>
          <a:p>
            <a:pPr eaLnBrk="1" hangingPunct="1"/>
            <a:r>
              <a:rPr lang="en-US" sz="900" b="0" dirty="0"/>
              <a:t>Perform SOF </a:t>
            </a:r>
            <a:r>
              <a:rPr lang="en-US" sz="900" b="0" dirty="0" smtClean="0"/>
              <a:t>testing</a:t>
            </a:r>
            <a:endParaRPr lang="en-US" sz="900" b="0" dirty="0"/>
          </a:p>
          <a:p>
            <a:pPr eaLnBrk="1" hangingPunct="1"/>
            <a:endParaRPr lang="en-US" sz="900" b="0" dirty="0"/>
          </a:p>
          <a:p>
            <a:pPr eaLnBrk="1" hangingPunct="1"/>
            <a:r>
              <a:rPr lang="en-US" sz="900" u="sng" dirty="0"/>
              <a:t>Reviews</a:t>
            </a:r>
          </a:p>
          <a:p>
            <a:pPr eaLnBrk="1" hangingPunct="1"/>
            <a:r>
              <a:rPr lang="en-US" sz="900" b="0" dirty="0"/>
              <a:t>Lead SOF readiness reviews</a:t>
            </a:r>
          </a:p>
          <a:p>
            <a:pPr eaLnBrk="1" hangingPunct="1"/>
            <a:r>
              <a:rPr lang="en-US" sz="900" b="0" dirty="0"/>
              <a:t>Create and Maintain problem reports</a:t>
            </a:r>
          </a:p>
          <a:p>
            <a:pPr eaLnBrk="1" hangingPunct="1"/>
            <a:r>
              <a:rPr lang="en-US" sz="900" b="0" dirty="0"/>
              <a:t>Evaluate rest results </a:t>
            </a:r>
            <a:r>
              <a:rPr lang="en-US" sz="900" b="0" dirty="0" err="1"/>
              <a:t>vs</a:t>
            </a:r>
            <a:r>
              <a:rPr lang="en-US" sz="900" b="0" dirty="0"/>
              <a:t> requirements</a:t>
            </a:r>
          </a:p>
          <a:p>
            <a:pPr eaLnBrk="1" hangingPunct="1"/>
            <a:r>
              <a:rPr lang="en-US" sz="900" b="0" dirty="0"/>
              <a:t>Support Box conformity – if needed </a:t>
            </a:r>
          </a:p>
          <a:p>
            <a:pPr eaLnBrk="1" hangingPunct="1"/>
            <a:endParaRPr lang="en-US" sz="900" u="sng" dirty="0"/>
          </a:p>
          <a:p>
            <a:pPr eaLnBrk="1" hangingPunct="1"/>
            <a:r>
              <a:rPr lang="en-US" sz="900" u="sng" dirty="0"/>
              <a:t>Documents</a:t>
            </a:r>
          </a:p>
          <a:p>
            <a:pPr eaLnBrk="1" hangingPunct="1"/>
            <a:r>
              <a:rPr lang="en-US" sz="900" b="0" dirty="0"/>
              <a:t>Update ATP – as needed</a:t>
            </a:r>
          </a:p>
          <a:p>
            <a:pPr eaLnBrk="1" hangingPunct="1"/>
            <a:r>
              <a:rPr lang="en-US" sz="900" b="0" dirty="0"/>
              <a:t>Support completion of QTP</a:t>
            </a:r>
          </a:p>
          <a:p>
            <a:pPr eaLnBrk="1" hangingPunct="1"/>
            <a:r>
              <a:rPr lang="en-US" sz="900" b="0" dirty="0"/>
              <a:t>Update DFMAT</a:t>
            </a:r>
          </a:p>
          <a:p>
            <a:pPr eaLnBrk="1" hangingPunct="1"/>
            <a:r>
              <a:rPr lang="en-US" sz="900" b="0" dirty="0"/>
              <a:t>Update HRD, as required (40)</a:t>
            </a:r>
          </a:p>
        </p:txBody>
      </p:sp>
      <p:sp>
        <p:nvSpPr>
          <p:cNvPr id="45077" name="Action Button: Back or Previous 24">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9E0000"/>
          </a:solidFill>
          <a:ln w="9525" algn="ctr">
            <a:solidFill>
              <a:schemeClr val="tx1"/>
            </a:solidFill>
            <a:round/>
            <a:headEnd/>
            <a:tailEnd/>
          </a:ln>
        </p:spPr>
        <p:txBody>
          <a:bodyPr/>
          <a:lstStyle/>
          <a:p>
            <a:endParaRPr lang="en-US"/>
          </a:p>
        </p:txBody>
      </p:sp>
      <p:sp>
        <p:nvSpPr>
          <p:cNvPr id="45078" name="TextBox 26"/>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45079" name="Action Button: Forward or Next 27">
            <a:hlinkClick r:id="rId5" action="ppaction://hlinksldjump" highlightClick="1"/>
          </p:cNvPr>
          <p:cNvSpPr>
            <a:spLocks noChangeArrowheads="1"/>
          </p:cNvSpPr>
          <p:nvPr/>
        </p:nvSpPr>
        <p:spPr bwMode="auto">
          <a:xfrm>
            <a:off x="7546975" y="5443538"/>
            <a:ext cx="509588" cy="566737"/>
          </a:xfrm>
          <a:prstGeom prst="actionButtonForwardNext">
            <a:avLst/>
          </a:prstGeom>
          <a:solidFill>
            <a:srgbClr val="9E0000"/>
          </a:solidFill>
          <a:ln w="9525" algn="ctr">
            <a:solidFill>
              <a:schemeClr val="tx1"/>
            </a:solidFill>
            <a:round/>
            <a:headEnd/>
            <a:tailEnd/>
          </a:ln>
        </p:spPr>
        <p:txBody>
          <a:bodyPr/>
          <a:lstStyle/>
          <a:p>
            <a:endParaRPr lang="en-US"/>
          </a:p>
        </p:txBody>
      </p:sp>
      <p:sp>
        <p:nvSpPr>
          <p:cNvPr id="45080" name="TextBox 28"/>
          <p:cNvSpPr txBox="1">
            <a:spLocks noChangeArrowheads="1"/>
          </p:cNvSpPr>
          <p:nvPr/>
        </p:nvSpPr>
        <p:spPr bwMode="auto">
          <a:xfrm>
            <a:off x="710565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4" name="TextBox 33"/>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9"/>
          <p:cNvSpPr>
            <a:spLocks noChangeArrowheads="1"/>
          </p:cNvSpPr>
          <p:nvPr/>
        </p:nvSpPr>
        <p:spPr bwMode="auto">
          <a:xfrm>
            <a:off x="1487837" y="590550"/>
            <a:ext cx="6436963" cy="457200"/>
          </a:xfrm>
          <a:prstGeom prst="rect">
            <a:avLst/>
          </a:prstGeom>
          <a:solidFill>
            <a:schemeClr val="tx1"/>
          </a:solidFill>
          <a:ln w="9525" algn="ctr">
            <a:solidFill>
              <a:schemeClr val="tx1"/>
            </a:solidFill>
            <a:miter lim="800000"/>
            <a:headEnd/>
            <a:tailEnd/>
          </a:ln>
        </p:spPr>
        <p:txBody>
          <a:bodyPr wrap="none" anchor="ctr"/>
          <a:lstStyle/>
          <a:p>
            <a:pPr algn="ctr"/>
            <a:r>
              <a:rPr lang="en-US" sz="2000" b="0"/>
              <a:t> </a:t>
            </a:r>
          </a:p>
        </p:txBody>
      </p:sp>
      <p:sp>
        <p:nvSpPr>
          <p:cNvPr id="46083" name="Rectangle 2"/>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4" name="Rectangle 3"/>
          <p:cNvSpPr>
            <a:spLocks noChangeArrowheads="1"/>
          </p:cNvSpPr>
          <p:nvPr/>
        </p:nvSpPr>
        <p:spPr bwMode="auto">
          <a:xfrm>
            <a:off x="3581400" y="1447800"/>
            <a:ext cx="1524000" cy="3810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46085" name="Rectangle 4"/>
          <p:cNvSpPr>
            <a:spLocks noChangeArrowheads="1"/>
          </p:cNvSpPr>
          <p:nvPr/>
        </p:nvSpPr>
        <p:spPr bwMode="auto">
          <a:xfrm>
            <a:off x="762000" y="1524000"/>
            <a:ext cx="1066800" cy="3810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46086"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46087"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46088" name="Text Box 8"/>
          <p:cNvSpPr txBox="1">
            <a:spLocks noChangeArrowheads="1"/>
          </p:cNvSpPr>
          <p:nvPr/>
        </p:nvSpPr>
        <p:spPr bwMode="auto">
          <a:xfrm>
            <a:off x="6248400" y="1447800"/>
            <a:ext cx="1441450" cy="3667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46089" name="Rectangle 9"/>
          <p:cNvSpPr>
            <a:spLocks noChangeArrowheads="1"/>
          </p:cNvSpPr>
          <p:nvPr/>
        </p:nvSpPr>
        <p:spPr bwMode="auto">
          <a:xfrm>
            <a:off x="1371600" y="457200"/>
            <a:ext cx="6457950" cy="457200"/>
          </a:xfrm>
          <a:prstGeom prst="rect">
            <a:avLst/>
          </a:prstGeom>
          <a:solidFill>
            <a:srgbClr val="FFFF00"/>
          </a:solidFill>
          <a:ln w="9525" algn="ctr">
            <a:solidFill>
              <a:schemeClr val="tx1"/>
            </a:solidFill>
            <a:miter lim="800000"/>
            <a:headEnd/>
            <a:tailEnd/>
          </a:ln>
        </p:spPr>
        <p:txBody>
          <a:bodyPr wrap="none" anchor="ctr"/>
          <a:lstStyle/>
          <a:p>
            <a:pPr algn="ctr"/>
            <a:r>
              <a:rPr lang="en-US" sz="2000" b="0" dirty="0"/>
              <a:t> System Integration and SOF – Design Turn [DDVT</a:t>
            </a:r>
            <a:r>
              <a:rPr lang="en-US" sz="2000" b="0" dirty="0" smtClean="0"/>
              <a:t>] </a:t>
            </a:r>
            <a:r>
              <a:rPr lang="en-US" sz="1400" b="0" dirty="0" smtClean="0"/>
              <a:t>WP30</a:t>
            </a:r>
            <a:endParaRPr lang="en-US" sz="2000" b="0" dirty="0"/>
          </a:p>
        </p:txBody>
      </p:sp>
      <p:sp>
        <p:nvSpPr>
          <p:cNvPr id="46090" name="Line 10"/>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1" name="Line 11"/>
          <p:cNvSpPr>
            <a:spLocks noChangeShapeType="1"/>
          </p:cNvSpPr>
          <p:nvPr/>
        </p:nvSpPr>
        <p:spPr bwMode="auto">
          <a:xfrm flipH="1">
            <a:off x="6248400" y="2057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2" name="Line 12"/>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3" name="Line 13"/>
          <p:cNvSpPr>
            <a:spLocks noChangeShapeType="1"/>
          </p:cNvSpPr>
          <p:nvPr/>
        </p:nvSpPr>
        <p:spPr bwMode="auto">
          <a:xfrm>
            <a:off x="6248400" y="4876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4" name="Line 14"/>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5" name="Line 15"/>
          <p:cNvSpPr>
            <a:spLocks noChangeShapeType="1"/>
          </p:cNvSpPr>
          <p:nvPr/>
        </p:nvSpPr>
        <p:spPr bwMode="auto">
          <a:xfrm flipH="1">
            <a:off x="1981200" y="3505200"/>
            <a:ext cx="457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6" name="Line 16"/>
          <p:cNvSpPr>
            <a:spLocks noChangeShapeType="1"/>
          </p:cNvSpPr>
          <p:nvPr/>
        </p:nvSpPr>
        <p:spPr bwMode="auto">
          <a:xfrm flipH="1" flipV="1">
            <a:off x="2057400" y="2286000"/>
            <a:ext cx="381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7" name="Line 17"/>
          <p:cNvSpPr>
            <a:spLocks noChangeShapeType="1"/>
          </p:cNvSpPr>
          <p:nvPr/>
        </p:nvSpPr>
        <p:spPr bwMode="auto">
          <a:xfrm flipH="1">
            <a:off x="152400" y="47244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8" name="Line 18"/>
          <p:cNvSpPr>
            <a:spLocks noChangeShapeType="1"/>
          </p:cNvSpPr>
          <p:nvPr/>
        </p:nvSpPr>
        <p:spPr bwMode="auto">
          <a:xfrm flipH="1">
            <a:off x="152400" y="2286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9" name="Line 19"/>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0" name="Text Box 20"/>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(hrs)</a:t>
            </a:r>
          </a:p>
          <a:p>
            <a:pPr eaLnBrk="1" hangingPunct="1"/>
            <a:r>
              <a:rPr lang="en-US" sz="1200" b="0"/>
              <a:t>- DDVT (480)</a:t>
            </a:r>
            <a:endParaRPr lang="en-US" sz="1200" b="0">
              <a:solidFill>
                <a:srgbClr val="FF3300"/>
              </a:solidFill>
            </a:endParaRPr>
          </a:p>
        </p:txBody>
      </p:sp>
      <p:sp>
        <p:nvSpPr>
          <p:cNvPr id="46101" name="Rectangle 29"/>
          <p:cNvSpPr>
            <a:spLocks noChangeArrowheads="1"/>
          </p:cNvSpPr>
          <p:nvPr/>
        </p:nvSpPr>
        <p:spPr bwMode="auto">
          <a:xfrm>
            <a:off x="2438400" y="1905000"/>
            <a:ext cx="3810000" cy="3048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pPr algn="ctr">
              <a:buFontTx/>
              <a:buChar char="•"/>
            </a:pPr>
            <a:endParaRPr lang="en-US" sz="900"/>
          </a:p>
        </p:txBody>
      </p:sp>
      <p:sp>
        <p:nvSpPr>
          <p:cNvPr id="46102" name="Line 30"/>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3" name="Rectangle 28"/>
          <p:cNvSpPr>
            <a:spLocks noChangeArrowheads="1"/>
          </p:cNvSpPr>
          <p:nvPr/>
        </p:nvSpPr>
        <p:spPr bwMode="auto">
          <a:xfrm>
            <a:off x="6172200" y="2455863"/>
            <a:ext cx="2652713" cy="203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tabLst>
                <a:tab pos="342900" algn="l"/>
              </a:tabLst>
            </a:pPr>
            <a:r>
              <a:rPr lang="en-US" sz="900" b="0">
                <a:cs typeface="Times New Roman" pitchFamily="18" charset="0"/>
              </a:rPr>
              <a:t>Problem reports under configuration ctrl</a:t>
            </a:r>
          </a:p>
          <a:p>
            <a:pPr lvl="1" eaLnBrk="0" hangingPunct="0">
              <a:tabLst>
                <a:tab pos="342900" algn="l"/>
              </a:tabLst>
            </a:pPr>
            <a:r>
              <a:rPr lang="en-US" sz="900" b="0">
                <a:cs typeface="Times New Roman" pitchFamily="18" charset="0"/>
              </a:rPr>
              <a:t> clear quest</a:t>
            </a:r>
            <a:endParaRPr lang="en-US" sz="900" b="0"/>
          </a:p>
          <a:p>
            <a:pPr eaLnBrk="0" hangingPunct="0">
              <a:buFontTx/>
              <a:buAutoNum type="arabicPeriod"/>
              <a:tabLst>
                <a:tab pos="342900" algn="l"/>
              </a:tabLst>
            </a:pPr>
            <a:r>
              <a:rPr lang="en-US" sz="900" b="0">
                <a:cs typeface="Times New Roman" pitchFamily="18" charset="0"/>
              </a:rPr>
              <a:t>Updated CCA  schematic – as required</a:t>
            </a:r>
          </a:p>
          <a:p>
            <a:pPr lvl="1" eaLnBrk="0" hangingPunct="0">
              <a:tabLst>
                <a:tab pos="342900" algn="l"/>
              </a:tabLst>
            </a:pPr>
            <a:r>
              <a:rPr lang="en-US" sz="900" b="0">
                <a:cs typeface="Times New Roman" pitchFamily="18" charset="0"/>
              </a:rPr>
              <a:t>– EO release for qual</a:t>
            </a:r>
            <a:endParaRPr lang="en-US" sz="900" b="0"/>
          </a:p>
          <a:p>
            <a:pPr eaLnBrk="0" hangingPunct="0">
              <a:buFontTx/>
              <a:buAutoNum type="arabicPeriod"/>
              <a:tabLst>
                <a:tab pos="342900" algn="l"/>
              </a:tabLst>
            </a:pPr>
            <a:r>
              <a:rPr lang="en-US" sz="900" b="0">
                <a:cs typeface="Times New Roman" pitchFamily="18" charset="0"/>
              </a:rPr>
              <a:t>Update CCA BOM – as required</a:t>
            </a:r>
          </a:p>
          <a:p>
            <a:pPr lvl="1" eaLnBrk="0" hangingPunct="0">
              <a:tabLst>
                <a:tab pos="342900" algn="l"/>
              </a:tabLst>
            </a:pPr>
            <a:r>
              <a:rPr lang="en-US" sz="900" b="0">
                <a:cs typeface="Times New Roman" pitchFamily="18" charset="0"/>
              </a:rPr>
              <a:t>– EO release for qual</a:t>
            </a:r>
            <a:endParaRPr lang="en-US" sz="900" b="0"/>
          </a:p>
          <a:p>
            <a:pPr eaLnBrk="0" hangingPunct="0">
              <a:buFontTx/>
              <a:buAutoNum type="arabicPeriod"/>
              <a:tabLst>
                <a:tab pos="342900" algn="l"/>
              </a:tabLst>
            </a:pPr>
            <a:r>
              <a:rPr lang="en-US" sz="900" b="0">
                <a:cs typeface="Times New Roman" pitchFamily="18" charset="0"/>
              </a:rPr>
              <a:t>Update CCA Assembly Drawing – as required </a:t>
            </a:r>
          </a:p>
          <a:p>
            <a:pPr lvl="1" eaLnBrk="0" hangingPunct="0">
              <a:tabLst>
                <a:tab pos="342900" algn="l"/>
              </a:tabLst>
            </a:pPr>
            <a:r>
              <a:rPr lang="en-US" sz="900" b="0">
                <a:cs typeface="Times New Roman" pitchFamily="18" charset="0"/>
              </a:rPr>
              <a:t>– EO release for qual</a:t>
            </a:r>
            <a:endParaRPr lang="en-US" sz="900" b="0"/>
          </a:p>
          <a:p>
            <a:pPr eaLnBrk="0" hangingPunct="0">
              <a:buFontTx/>
              <a:buAutoNum type="arabicPeriod"/>
              <a:tabLst>
                <a:tab pos="342900" algn="l"/>
              </a:tabLst>
            </a:pPr>
            <a:r>
              <a:rPr lang="en-US" sz="900" b="0">
                <a:cs typeface="Times New Roman" pitchFamily="18" charset="0"/>
              </a:rPr>
              <a:t>Updated HRD &amp; FRD EO release new REV</a:t>
            </a:r>
            <a:endParaRPr lang="en-US" sz="900" b="0"/>
          </a:p>
          <a:p>
            <a:pPr eaLnBrk="0" hangingPunct="0">
              <a:buFontTx/>
              <a:buAutoNum type="arabicPeriod"/>
              <a:tabLst>
                <a:tab pos="342900" algn="l"/>
              </a:tabLst>
            </a:pPr>
            <a:r>
              <a:rPr lang="en-US" sz="900" b="0">
                <a:cs typeface="Times New Roman" pitchFamily="18" charset="0"/>
              </a:rPr>
              <a:t>DFx (M,A,T) at Box level report</a:t>
            </a:r>
          </a:p>
          <a:p>
            <a:pPr lvl="1" eaLnBrk="0" hangingPunct="0">
              <a:tabLst>
                <a:tab pos="342900" algn="l"/>
              </a:tabLst>
            </a:pPr>
            <a:r>
              <a:rPr lang="en-US" sz="900" b="0">
                <a:cs typeface="Times New Roman" pitchFamily="18" charset="0"/>
              </a:rPr>
              <a:t>review project memo with MFG WP</a:t>
            </a:r>
            <a:endParaRPr lang="en-US" sz="900" b="0"/>
          </a:p>
          <a:p>
            <a:pPr eaLnBrk="0" hangingPunct="0">
              <a:buFontTx/>
              <a:buAutoNum type="arabicPeriod"/>
              <a:tabLst>
                <a:tab pos="342900" algn="l"/>
              </a:tabLst>
            </a:pPr>
            <a:r>
              <a:rPr lang="en-US" sz="900" b="0">
                <a:cs typeface="Times New Roman" pitchFamily="18" charset="0"/>
              </a:rPr>
              <a:t>PLD Design –PLD Source code </a:t>
            </a:r>
          </a:p>
          <a:p>
            <a:pPr lvl="1" eaLnBrk="0" hangingPunct="0">
              <a:tabLst>
                <a:tab pos="342900" algn="l"/>
              </a:tabLst>
            </a:pPr>
            <a:r>
              <a:rPr lang="en-US" sz="900" b="0">
                <a:cs typeface="Times New Roman" pitchFamily="18" charset="0"/>
              </a:rPr>
              <a:t>EO released / clear case</a:t>
            </a:r>
            <a:endParaRPr lang="en-US" sz="900" b="0"/>
          </a:p>
          <a:p>
            <a:pPr eaLnBrk="0" hangingPunct="0">
              <a:tabLst>
                <a:tab pos="342900" algn="l"/>
              </a:tabLst>
            </a:pPr>
            <a:r>
              <a:rPr lang="en-US" sz="900" b="0"/>
              <a:t>8. PLD FCI – EO Release</a:t>
            </a:r>
          </a:p>
        </p:txBody>
      </p:sp>
      <p:sp>
        <p:nvSpPr>
          <p:cNvPr id="46104" name="Text Box 24"/>
          <p:cNvSpPr txBox="1">
            <a:spLocks noChangeArrowheads="1"/>
          </p:cNvSpPr>
          <p:nvPr/>
        </p:nvSpPr>
        <p:spPr bwMode="auto">
          <a:xfrm>
            <a:off x="2438400" y="2143125"/>
            <a:ext cx="3810000"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Test</a:t>
            </a:r>
          </a:p>
          <a:p>
            <a:pPr eaLnBrk="1" hangingPunct="1"/>
            <a:r>
              <a:rPr lang="en-US" sz="900" b="0"/>
              <a:t>Support SOF testing as required</a:t>
            </a:r>
          </a:p>
          <a:p>
            <a:pPr eaLnBrk="1" hangingPunct="1"/>
            <a:r>
              <a:rPr lang="en-US" sz="900" u="sng"/>
              <a:t>Reviews </a:t>
            </a:r>
          </a:p>
          <a:p>
            <a:pPr eaLnBrk="1" hangingPunct="1"/>
            <a:r>
              <a:rPr lang="en-US" sz="900" b="0"/>
              <a:t>Support System review and validation of changes (60)</a:t>
            </a:r>
          </a:p>
          <a:p>
            <a:pPr eaLnBrk="1" hangingPunct="1"/>
            <a:r>
              <a:rPr lang="en-US" sz="900" b="0"/>
              <a:t>Support peer review of test results</a:t>
            </a:r>
          </a:p>
          <a:p>
            <a:pPr eaLnBrk="1" hangingPunct="1"/>
            <a:r>
              <a:rPr lang="en-US" sz="900" b="0"/>
              <a:t>Hold CCA PRR (60) </a:t>
            </a:r>
          </a:p>
          <a:p>
            <a:pPr eaLnBrk="1" hangingPunct="1"/>
            <a:r>
              <a:rPr lang="en-US" sz="900" u="sng"/>
              <a:t>Documents</a:t>
            </a:r>
          </a:p>
          <a:p>
            <a:pPr eaLnBrk="1" hangingPunct="1"/>
            <a:r>
              <a:rPr lang="en-US" sz="900" b="0"/>
              <a:t>Create, update and resolve Problem reports (120)</a:t>
            </a:r>
          </a:p>
          <a:p>
            <a:pPr eaLnBrk="1" hangingPunct="1"/>
            <a:r>
              <a:rPr lang="en-US" sz="900" b="0"/>
              <a:t>Update design documentation: </a:t>
            </a:r>
          </a:p>
          <a:p>
            <a:pPr eaLnBrk="1" hangingPunct="1"/>
            <a:r>
              <a:rPr lang="en-US" sz="900" b="0"/>
              <a:t>     schematics, BOM, timing analysis, simulation, derating,</a:t>
            </a:r>
          </a:p>
          <a:p>
            <a:pPr eaLnBrk="1" hangingPunct="1"/>
            <a:r>
              <a:rPr lang="en-US" sz="900" b="0"/>
              <a:t>     updated requirements (120)</a:t>
            </a:r>
          </a:p>
          <a:p>
            <a:pPr eaLnBrk="1" hangingPunct="1"/>
            <a:r>
              <a:rPr lang="en-US" sz="900" b="0"/>
              <a:t>Update CCA Test Procedure, as necessary (40)</a:t>
            </a:r>
          </a:p>
          <a:p>
            <a:pPr eaLnBrk="1" hangingPunct="1"/>
            <a:r>
              <a:rPr lang="en-US" sz="900" b="0"/>
              <a:t>Update FRD, as required (40)</a:t>
            </a:r>
          </a:p>
          <a:p>
            <a:pPr eaLnBrk="1" hangingPunct="1"/>
            <a:r>
              <a:rPr lang="en-US" sz="900" b="0"/>
              <a:t>Update HRD, as required (40)</a:t>
            </a:r>
          </a:p>
          <a:p>
            <a:pPr eaLnBrk="1" hangingPunct="1"/>
            <a:r>
              <a:rPr lang="en-US" sz="900" b="0"/>
              <a:t>Generate PLD Programming Files (FCI) (40)</a:t>
            </a:r>
          </a:p>
        </p:txBody>
      </p:sp>
      <p:sp>
        <p:nvSpPr>
          <p:cNvPr id="46105" name="Text Box 22"/>
          <p:cNvSpPr txBox="1">
            <a:spLocks noChangeArrowheads="1"/>
          </p:cNvSpPr>
          <p:nvPr/>
        </p:nvSpPr>
        <p:spPr bwMode="auto">
          <a:xfrm>
            <a:off x="133350" y="2476500"/>
            <a:ext cx="2209800"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900" u="sng"/>
              <a:t>Requirements</a:t>
            </a:r>
          </a:p>
          <a:p>
            <a:pPr eaLnBrk="1" hangingPunct="1">
              <a:spcBef>
                <a:spcPct val="50000"/>
              </a:spcBef>
            </a:pPr>
            <a:r>
              <a:rPr lang="en-US" sz="900" b="0"/>
              <a:t>Design requirements updates causing Design turns in CCAs</a:t>
            </a:r>
            <a:r>
              <a:rPr lang="en-US" sz="900" u="sng"/>
              <a:t> </a:t>
            </a:r>
          </a:p>
          <a:p>
            <a:pPr eaLnBrk="1" hangingPunct="1">
              <a:spcBef>
                <a:spcPct val="50000"/>
              </a:spcBef>
            </a:pPr>
            <a:r>
              <a:rPr lang="en-US" sz="900" u="sng"/>
              <a:t>Design Documentation</a:t>
            </a:r>
          </a:p>
          <a:p>
            <a:pPr eaLnBrk="1" hangingPunct="1">
              <a:spcBef>
                <a:spcPct val="50000"/>
              </a:spcBef>
            </a:pPr>
            <a:r>
              <a:rPr lang="en-US" sz="900" b="0"/>
              <a:t>Updated Hardware Allocation from System</a:t>
            </a:r>
            <a:r>
              <a:rPr lang="en-US" sz="900" u="sng"/>
              <a:t> Hardware</a:t>
            </a:r>
          </a:p>
          <a:p>
            <a:pPr eaLnBrk="1" hangingPunct="1"/>
            <a:r>
              <a:rPr lang="en-US" sz="900" b="0"/>
              <a:t>SOF CCA Build Hardware</a:t>
            </a:r>
          </a:p>
          <a:p>
            <a:pPr eaLnBrk="1" hangingPunct="1"/>
            <a:r>
              <a:rPr lang="en-US" sz="900" b="0"/>
              <a:t>Integrated Box from Build &amp; Test</a:t>
            </a:r>
          </a:p>
          <a:p>
            <a:pPr eaLnBrk="1" hangingPunct="1">
              <a:spcBef>
                <a:spcPct val="50000"/>
              </a:spcBef>
            </a:pPr>
            <a:endParaRPr lang="en-US" sz="900" b="0"/>
          </a:p>
          <a:p>
            <a:pPr eaLnBrk="1" hangingPunct="1">
              <a:spcBef>
                <a:spcPct val="50000"/>
              </a:spcBef>
            </a:pPr>
            <a:endParaRPr lang="en-US" sz="900" b="0"/>
          </a:p>
        </p:txBody>
      </p:sp>
      <p:sp>
        <p:nvSpPr>
          <p:cNvPr id="46106" name="Action Button: Back or Previous 24">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FFFF00"/>
          </a:solidFill>
          <a:ln w="9525" algn="ctr">
            <a:solidFill>
              <a:schemeClr val="tx1"/>
            </a:solidFill>
            <a:round/>
            <a:headEnd/>
            <a:tailEnd/>
          </a:ln>
        </p:spPr>
        <p:txBody>
          <a:bodyPr/>
          <a:lstStyle/>
          <a:p>
            <a:endParaRPr lang="en-US"/>
          </a:p>
        </p:txBody>
      </p:sp>
      <p:sp>
        <p:nvSpPr>
          <p:cNvPr id="46107" name="TextBox 26"/>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46108" name="Action Button: Forward or Next 27">
            <a:hlinkClick r:id="rId5" action="ppaction://hlinksldjump" highlightClick="1"/>
          </p:cNvPr>
          <p:cNvSpPr>
            <a:spLocks noChangeArrowheads="1"/>
          </p:cNvSpPr>
          <p:nvPr/>
        </p:nvSpPr>
        <p:spPr bwMode="auto">
          <a:xfrm>
            <a:off x="7573963" y="5489575"/>
            <a:ext cx="509587" cy="566738"/>
          </a:xfrm>
          <a:prstGeom prst="actionButtonForwardNext">
            <a:avLst/>
          </a:prstGeom>
          <a:solidFill>
            <a:srgbClr val="FFFF00"/>
          </a:solidFill>
          <a:ln w="9525" algn="ctr">
            <a:solidFill>
              <a:schemeClr val="tx1"/>
            </a:solidFill>
            <a:round/>
            <a:headEnd/>
            <a:tailEnd/>
          </a:ln>
        </p:spPr>
        <p:txBody>
          <a:bodyPr/>
          <a:lstStyle/>
          <a:p>
            <a:endParaRPr lang="en-US"/>
          </a:p>
        </p:txBody>
      </p:sp>
      <p:sp>
        <p:nvSpPr>
          <p:cNvPr id="46109" name="TextBox 28"/>
          <p:cNvSpPr txBox="1">
            <a:spLocks noChangeArrowheads="1"/>
          </p:cNvSpPr>
          <p:nvPr/>
        </p:nvSpPr>
        <p:spPr bwMode="auto">
          <a:xfrm>
            <a:off x="7134225" y="501173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1" name="TextBox 30"/>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pic>
        <p:nvPicPr>
          <p:cNvPr id="7680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69140" t="26603" r="4180" b="14124"/>
          <a:stretch/>
        </p:blipFill>
        <p:spPr bwMode="auto">
          <a:xfrm>
            <a:off x="467591" y="142441"/>
            <a:ext cx="8538186" cy="6515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70265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1219200" y="542925"/>
            <a:ext cx="6772275"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47107" name="Rectangle 2"/>
          <p:cNvSpPr>
            <a:spLocks noChangeArrowheads="1"/>
          </p:cNvSpPr>
          <p:nvPr/>
        </p:nvSpPr>
        <p:spPr bwMode="auto">
          <a:xfrm>
            <a:off x="6248400" y="1447800"/>
            <a:ext cx="1447800" cy="381000"/>
          </a:xfrm>
          <a:prstGeom prst="rect">
            <a:avLst/>
          </a:prstGeom>
          <a:solidFill>
            <a:srgbClr val="CC66FF"/>
          </a:solidFill>
          <a:ln w="9525">
            <a:solidFill>
              <a:schemeClr val="tx1"/>
            </a:solidFill>
            <a:miter lim="800000"/>
            <a:headEnd/>
            <a:tailEnd/>
          </a:ln>
        </p:spPr>
        <p:txBody>
          <a:bodyPr wrap="none" anchor="ctr"/>
          <a:lstStyle/>
          <a:p>
            <a:endParaRPr lang="en-US"/>
          </a:p>
        </p:txBody>
      </p:sp>
      <p:sp>
        <p:nvSpPr>
          <p:cNvPr id="47108" name="Rectangle 3"/>
          <p:cNvSpPr>
            <a:spLocks noChangeArrowheads="1"/>
          </p:cNvSpPr>
          <p:nvPr/>
        </p:nvSpPr>
        <p:spPr bwMode="auto">
          <a:xfrm>
            <a:off x="3581400" y="1447800"/>
            <a:ext cx="1524000" cy="381000"/>
          </a:xfrm>
          <a:prstGeom prst="rect">
            <a:avLst/>
          </a:prstGeom>
          <a:solidFill>
            <a:srgbClr val="CC66FF"/>
          </a:solidFill>
          <a:ln w="9525">
            <a:solidFill>
              <a:schemeClr val="tx1"/>
            </a:solidFill>
            <a:miter lim="800000"/>
            <a:headEnd/>
            <a:tailEnd/>
          </a:ln>
        </p:spPr>
        <p:txBody>
          <a:bodyPr wrap="none" anchor="ctr"/>
          <a:lstStyle/>
          <a:p>
            <a:endParaRPr lang="en-US"/>
          </a:p>
        </p:txBody>
      </p:sp>
      <p:sp>
        <p:nvSpPr>
          <p:cNvPr id="47109" name="Rectangle 4"/>
          <p:cNvSpPr>
            <a:spLocks noChangeArrowheads="1"/>
          </p:cNvSpPr>
          <p:nvPr/>
        </p:nvSpPr>
        <p:spPr bwMode="auto">
          <a:xfrm>
            <a:off x="762000" y="1524000"/>
            <a:ext cx="1066800" cy="381000"/>
          </a:xfrm>
          <a:prstGeom prst="rect">
            <a:avLst/>
          </a:prstGeom>
          <a:solidFill>
            <a:srgbClr val="CC66FF"/>
          </a:solidFill>
          <a:ln w="9525">
            <a:solidFill>
              <a:schemeClr val="tx1"/>
            </a:solidFill>
            <a:miter lim="800000"/>
            <a:headEnd/>
            <a:tailEnd/>
          </a:ln>
        </p:spPr>
        <p:txBody>
          <a:bodyPr wrap="none" anchor="ctr"/>
          <a:lstStyle/>
          <a:p>
            <a:endParaRPr lang="en-US"/>
          </a:p>
        </p:txBody>
      </p:sp>
      <p:sp>
        <p:nvSpPr>
          <p:cNvPr id="47110" name="Rectangle 5"/>
          <p:cNvSpPr>
            <a:spLocks noChangeArrowheads="1"/>
          </p:cNvSpPr>
          <p:nvPr/>
        </p:nvSpPr>
        <p:spPr bwMode="auto">
          <a:xfrm>
            <a:off x="2438400" y="1905000"/>
            <a:ext cx="3543300" cy="3048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pPr algn="ctr">
              <a:buFontTx/>
              <a:buChar char="•"/>
            </a:pPr>
            <a:endParaRPr lang="en-US" sz="900"/>
          </a:p>
        </p:txBody>
      </p:sp>
      <p:sp>
        <p:nvSpPr>
          <p:cNvPr id="47111"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47112"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47113" name="Text Box 8"/>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47114" name="Rectangle 9"/>
          <p:cNvSpPr>
            <a:spLocks noChangeArrowheads="1"/>
          </p:cNvSpPr>
          <p:nvPr/>
        </p:nvSpPr>
        <p:spPr bwMode="auto">
          <a:xfrm>
            <a:off x="1066800" y="457200"/>
            <a:ext cx="6781800" cy="457200"/>
          </a:xfrm>
          <a:prstGeom prst="rect">
            <a:avLst/>
          </a:prstGeom>
          <a:solidFill>
            <a:srgbClr val="CC66FF"/>
          </a:solidFill>
          <a:ln w="9525" algn="ctr">
            <a:solidFill>
              <a:schemeClr val="tx1"/>
            </a:solidFill>
            <a:miter lim="800000"/>
            <a:headEnd/>
            <a:tailEnd/>
          </a:ln>
        </p:spPr>
        <p:txBody>
          <a:bodyPr wrap="none" anchor="ctr"/>
          <a:lstStyle/>
          <a:p>
            <a:pPr algn="ctr"/>
            <a:r>
              <a:rPr lang="en-US" sz="2000" b="0" dirty="0"/>
              <a:t> System Integration and SOF – Design Turn [FW V&amp;V</a:t>
            </a:r>
            <a:r>
              <a:rPr lang="en-US" sz="2000" b="0" dirty="0" smtClean="0"/>
              <a:t>] </a:t>
            </a:r>
            <a:r>
              <a:rPr lang="en-US" sz="1400" b="0" dirty="0" smtClean="0"/>
              <a:t>WP31</a:t>
            </a:r>
            <a:endParaRPr lang="en-US" sz="2000" b="0" dirty="0"/>
          </a:p>
        </p:txBody>
      </p:sp>
      <p:sp>
        <p:nvSpPr>
          <p:cNvPr id="47115" name="Line 10"/>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6" name="Line 11"/>
          <p:cNvSpPr>
            <a:spLocks noChangeShapeType="1"/>
          </p:cNvSpPr>
          <p:nvPr/>
        </p:nvSpPr>
        <p:spPr bwMode="auto">
          <a:xfrm flipH="1">
            <a:off x="5981700" y="2057400"/>
            <a:ext cx="2171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7" name="Line 12"/>
          <p:cNvSpPr>
            <a:spLocks noChangeShapeType="1"/>
          </p:cNvSpPr>
          <p:nvPr/>
        </p:nvSpPr>
        <p:spPr bwMode="auto">
          <a:xfrm>
            <a:off x="59817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8" name="Line 13"/>
          <p:cNvSpPr>
            <a:spLocks noChangeShapeType="1"/>
          </p:cNvSpPr>
          <p:nvPr/>
        </p:nvSpPr>
        <p:spPr bwMode="auto">
          <a:xfrm>
            <a:off x="5981700" y="4876800"/>
            <a:ext cx="2400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9" name="Line 14"/>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0" name="Line 15"/>
          <p:cNvSpPr>
            <a:spLocks noChangeShapeType="1"/>
          </p:cNvSpPr>
          <p:nvPr/>
        </p:nvSpPr>
        <p:spPr bwMode="auto">
          <a:xfrm flipH="1">
            <a:off x="1981200" y="3505200"/>
            <a:ext cx="457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1" name="Line 16"/>
          <p:cNvSpPr>
            <a:spLocks noChangeShapeType="1"/>
          </p:cNvSpPr>
          <p:nvPr/>
        </p:nvSpPr>
        <p:spPr bwMode="auto">
          <a:xfrm flipH="1" flipV="1">
            <a:off x="2057400" y="2286000"/>
            <a:ext cx="381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2" name="Line 17"/>
          <p:cNvSpPr>
            <a:spLocks noChangeShapeType="1"/>
          </p:cNvSpPr>
          <p:nvPr/>
        </p:nvSpPr>
        <p:spPr bwMode="auto">
          <a:xfrm flipH="1">
            <a:off x="152400" y="47244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3" name="Line 18"/>
          <p:cNvSpPr>
            <a:spLocks noChangeShapeType="1"/>
          </p:cNvSpPr>
          <p:nvPr/>
        </p:nvSpPr>
        <p:spPr bwMode="auto">
          <a:xfrm flipH="1">
            <a:off x="152400" y="2286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4" name="Line 19"/>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5" name="Text Box 20"/>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(hrs)</a:t>
            </a:r>
          </a:p>
          <a:p>
            <a:pPr eaLnBrk="1" hangingPunct="1"/>
            <a:r>
              <a:rPr lang="en-US" sz="1200" b="0"/>
              <a:t>- DDVT (640)</a:t>
            </a:r>
            <a:endParaRPr lang="en-US" sz="1200" b="0">
              <a:solidFill>
                <a:srgbClr val="FF3300"/>
              </a:solidFill>
            </a:endParaRPr>
          </a:p>
        </p:txBody>
      </p:sp>
      <p:sp>
        <p:nvSpPr>
          <p:cNvPr id="47126" name="Text Box 23"/>
          <p:cNvSpPr txBox="1">
            <a:spLocks noChangeArrowheads="1"/>
          </p:cNvSpPr>
          <p:nvPr/>
        </p:nvSpPr>
        <p:spPr bwMode="auto">
          <a:xfrm>
            <a:off x="2473325" y="1944688"/>
            <a:ext cx="3810000" cy="244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Test Procedures</a:t>
            </a:r>
          </a:p>
          <a:p>
            <a:pPr eaLnBrk="1" hangingPunct="1"/>
            <a:r>
              <a:rPr lang="en-US" sz="900" b="0"/>
              <a:t>Update HVTCP &amp; Test Benches, as needed (40)</a:t>
            </a:r>
          </a:p>
          <a:p>
            <a:pPr eaLnBrk="1" hangingPunct="1"/>
            <a:r>
              <a:rPr lang="en-US" sz="900" u="sng"/>
              <a:t>Reviews</a:t>
            </a:r>
          </a:p>
          <a:p>
            <a:pPr eaLnBrk="1" hangingPunct="1"/>
            <a:r>
              <a:rPr lang="en-US" sz="900" b="0"/>
              <a:t>Create and Maintain Problem reports (60)</a:t>
            </a:r>
          </a:p>
          <a:p>
            <a:pPr eaLnBrk="1" hangingPunct="1"/>
            <a:r>
              <a:rPr lang="en-US" sz="900" b="0"/>
              <a:t>Review elemental analysis vs source code (40)</a:t>
            </a:r>
          </a:p>
          <a:p>
            <a:pPr eaLnBrk="1" hangingPunct="1"/>
            <a:r>
              <a:rPr lang="en-US" sz="900" b="0"/>
              <a:t>Review code tracing – prepare checklist (200)</a:t>
            </a:r>
          </a:p>
          <a:p>
            <a:pPr eaLnBrk="1" hangingPunct="1"/>
            <a:r>
              <a:rPr lang="en-US" sz="900" b="0"/>
              <a:t>Review simulation results (40)</a:t>
            </a:r>
            <a:endParaRPr lang="en-US" sz="900" u="sng"/>
          </a:p>
          <a:p>
            <a:pPr eaLnBrk="1" hangingPunct="1"/>
            <a:r>
              <a:rPr lang="en-US" sz="900" u="sng"/>
              <a:t>Analysis</a:t>
            </a:r>
          </a:p>
          <a:p>
            <a:pPr eaLnBrk="1" hangingPunct="1"/>
            <a:r>
              <a:rPr lang="en-US" sz="900" b="0"/>
              <a:t>Finalize elemental analysis (80)</a:t>
            </a:r>
          </a:p>
          <a:p>
            <a:pPr eaLnBrk="1" hangingPunct="1"/>
            <a:r>
              <a:rPr lang="en-US" sz="900" b="0"/>
              <a:t>Perform code post route simulation (80)</a:t>
            </a:r>
          </a:p>
          <a:p>
            <a:pPr eaLnBrk="1" hangingPunct="1"/>
            <a:r>
              <a:rPr lang="en-US" sz="900" u="sng"/>
              <a:t>Test</a:t>
            </a:r>
          </a:p>
          <a:p>
            <a:pPr eaLnBrk="1" hangingPunct="1"/>
            <a:r>
              <a:rPr lang="en-US" sz="900" b="0"/>
              <a:t>Perform PLD tests, document results (80)</a:t>
            </a:r>
          </a:p>
          <a:p>
            <a:pPr eaLnBrk="1" hangingPunct="1"/>
            <a:r>
              <a:rPr lang="en-US" sz="900" b="0"/>
              <a:t>Establish verification environment (20)</a:t>
            </a:r>
          </a:p>
          <a:p>
            <a:pPr eaLnBrk="1" hangingPunct="1"/>
            <a:r>
              <a:rPr lang="en-US" sz="900" b="0"/>
              <a:t>Perform TRR prior to formal run for score (20) </a:t>
            </a:r>
          </a:p>
          <a:p>
            <a:pPr eaLnBrk="1" hangingPunct="1"/>
            <a:r>
              <a:rPr lang="en-US" sz="900" u="sng"/>
              <a:t>Documentation</a:t>
            </a:r>
          </a:p>
          <a:p>
            <a:pPr eaLnBrk="1" hangingPunct="1"/>
            <a:r>
              <a:rPr lang="en-US" sz="900" b="0"/>
              <a:t>Prepare problem reports (40)</a:t>
            </a:r>
          </a:p>
          <a:p>
            <a:pPr eaLnBrk="1" hangingPunct="1"/>
            <a:r>
              <a:rPr lang="en-US" sz="900" b="0"/>
              <a:t>Update FW programming procedure, as necessary (40)</a:t>
            </a:r>
          </a:p>
        </p:txBody>
      </p:sp>
      <p:sp>
        <p:nvSpPr>
          <p:cNvPr id="39958" name="Rectangle 27"/>
          <p:cNvSpPr>
            <a:spLocks noChangeArrowheads="1"/>
          </p:cNvSpPr>
          <p:nvPr/>
        </p:nvSpPr>
        <p:spPr bwMode="auto">
          <a:xfrm>
            <a:off x="6019800" y="2441575"/>
            <a:ext cx="2794000" cy="1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tabLst>
                <a:tab pos="342900" algn="l"/>
              </a:tabLst>
              <a:defRPr/>
            </a:pPr>
            <a:r>
              <a:rPr lang="en-US" sz="900" b="0" dirty="0">
                <a:latin typeface="Arial" pitchFamily="34" charset="0"/>
                <a:cs typeface="Times New Roman" pitchFamily="18" charset="0"/>
              </a:rPr>
              <a:t>Problem reports under configuration control</a:t>
            </a:r>
          </a:p>
          <a:p>
            <a:pPr lvl="1" eaLnBrk="0" hangingPunct="0">
              <a:tabLst>
                <a:tab pos="342900" algn="l"/>
              </a:tabLst>
              <a:defRPr/>
            </a:pPr>
            <a:r>
              <a:rPr lang="en-US" sz="900" b="0" dirty="0">
                <a:latin typeface="Arial" pitchFamily="34" charset="0"/>
                <a:cs typeface="Times New Roman" pitchFamily="18" charset="0"/>
              </a:rPr>
              <a:t> clear quest</a:t>
            </a:r>
            <a:endParaRPr lang="en-US" sz="900" b="0" dirty="0">
              <a:latin typeface="Arial" pitchFamily="34" charset="0"/>
            </a:endParaRPr>
          </a:p>
          <a:p>
            <a:pPr eaLnBrk="0" hangingPunct="0">
              <a:buFontTx/>
              <a:buAutoNum type="arabicPeriod"/>
              <a:tabLst>
                <a:tab pos="342900" algn="l"/>
              </a:tabLst>
              <a:defRPr/>
            </a:pPr>
            <a:r>
              <a:rPr lang="en-US" sz="900" b="0" dirty="0">
                <a:latin typeface="Arial" pitchFamily="34" charset="0"/>
                <a:cs typeface="Times New Roman" pitchFamily="18" charset="0"/>
              </a:rPr>
              <a:t>PLD Design – PLD source code </a:t>
            </a:r>
          </a:p>
          <a:p>
            <a:pPr lvl="1" eaLnBrk="0" hangingPunct="0">
              <a:tabLst>
                <a:tab pos="342900" algn="l"/>
              </a:tabLst>
              <a:defRPr/>
            </a:pPr>
            <a:r>
              <a:rPr lang="en-US" sz="900" b="0" dirty="0">
                <a:latin typeface="Arial" pitchFamily="34" charset="0"/>
                <a:cs typeface="Times New Roman" pitchFamily="18" charset="0"/>
              </a:rPr>
              <a:t>EO released</a:t>
            </a:r>
          </a:p>
          <a:p>
            <a:pPr lvl="1" eaLnBrk="0" hangingPunct="0">
              <a:tabLst>
                <a:tab pos="342900" algn="l"/>
              </a:tabLst>
              <a:defRPr/>
            </a:pPr>
            <a:r>
              <a:rPr lang="en-US" sz="900" b="0" dirty="0">
                <a:latin typeface="Arial" pitchFamily="34" charset="0"/>
                <a:cs typeface="Times New Roman" pitchFamily="18" charset="0"/>
              </a:rPr>
              <a:t>Clear case</a:t>
            </a:r>
            <a:endParaRPr lang="en-US" sz="900" b="0" dirty="0">
              <a:latin typeface="Arial" pitchFamily="34" charset="0"/>
            </a:endParaRPr>
          </a:p>
          <a:p>
            <a:pPr eaLnBrk="0" hangingPunct="0">
              <a:buFontTx/>
              <a:buAutoNum type="arabicPeriod"/>
              <a:tabLst>
                <a:tab pos="342900" algn="l"/>
              </a:tabLst>
              <a:defRPr/>
            </a:pPr>
            <a:r>
              <a:rPr lang="en-US" sz="900" b="0" dirty="0">
                <a:latin typeface="Arial" pitchFamily="34" charset="0"/>
                <a:cs typeface="Times New Roman" pitchFamily="18" charset="0"/>
              </a:rPr>
              <a:t>Code review and tracing checklist </a:t>
            </a:r>
          </a:p>
          <a:p>
            <a:pPr lvl="1" eaLnBrk="0" hangingPunct="0">
              <a:tabLst>
                <a:tab pos="342900" algn="l"/>
              </a:tabLst>
              <a:defRPr/>
            </a:pPr>
            <a:r>
              <a:rPr lang="en-US" sz="900" b="0" dirty="0">
                <a:latin typeface="Arial" pitchFamily="34" charset="0"/>
                <a:cs typeface="Times New Roman" pitchFamily="18" charset="0"/>
              </a:rPr>
              <a:t>Clear case</a:t>
            </a:r>
            <a:endParaRPr lang="en-US" sz="900" b="0" dirty="0">
              <a:latin typeface="Arial" pitchFamily="34" charset="0"/>
            </a:endParaRPr>
          </a:p>
          <a:p>
            <a:pPr eaLnBrk="0" hangingPunct="0">
              <a:buFontTx/>
              <a:buAutoNum type="arabicPeriod"/>
              <a:tabLst>
                <a:tab pos="342900" algn="l"/>
              </a:tabLst>
              <a:defRPr/>
            </a:pPr>
            <a:r>
              <a:rPr lang="en-US" sz="900" b="0" dirty="0">
                <a:latin typeface="Arial" pitchFamily="34" charset="0"/>
                <a:cs typeface="Times New Roman" pitchFamily="18" charset="0"/>
              </a:rPr>
              <a:t>Functional PLD and post route simulation results </a:t>
            </a:r>
          </a:p>
          <a:p>
            <a:pPr lvl="1" eaLnBrk="0" hangingPunct="0">
              <a:tabLst>
                <a:tab pos="342900" algn="l"/>
              </a:tabLst>
              <a:defRPr/>
            </a:pPr>
            <a:r>
              <a:rPr lang="en-US" sz="900" b="0" dirty="0">
                <a:latin typeface="Arial" pitchFamily="34" charset="0"/>
                <a:cs typeface="Times New Roman" pitchFamily="18" charset="0"/>
              </a:rPr>
              <a:t>captured in project file</a:t>
            </a:r>
          </a:p>
          <a:p>
            <a:pPr marL="228600" indent="-228600" eaLnBrk="0" hangingPunct="0">
              <a:buFont typeface="+mj-lt"/>
              <a:buAutoNum type="arabicPeriod"/>
              <a:tabLst>
                <a:tab pos="342900" algn="l"/>
              </a:tabLst>
              <a:defRPr/>
            </a:pPr>
            <a:r>
              <a:rPr lang="en-US" sz="900" b="0" dirty="0">
                <a:latin typeface="Arial" pitchFamily="34" charset="0"/>
                <a:cs typeface="Times New Roman" pitchFamily="18" charset="0"/>
              </a:rPr>
              <a:t>PLD Elemental Analysis Report</a:t>
            </a:r>
          </a:p>
          <a:p>
            <a:pPr marL="228600" indent="-228600" eaLnBrk="0" hangingPunct="0">
              <a:buFont typeface="+mj-lt"/>
              <a:buAutoNum type="arabicPeriod"/>
              <a:tabLst>
                <a:tab pos="342900" algn="l"/>
              </a:tabLst>
              <a:defRPr/>
            </a:pPr>
            <a:r>
              <a:rPr lang="en-US" sz="900" b="0" dirty="0">
                <a:latin typeface="Arial" pitchFamily="34" charset="0"/>
                <a:cs typeface="Times New Roman" pitchFamily="18" charset="0"/>
              </a:rPr>
              <a:t>FW V&amp;V TRR Checklist</a:t>
            </a:r>
          </a:p>
          <a:p>
            <a:pPr eaLnBrk="0" hangingPunct="0">
              <a:buFontTx/>
              <a:buAutoNum type="arabicPeriod"/>
              <a:tabLst>
                <a:tab pos="342900" algn="l"/>
              </a:tabLst>
              <a:defRPr/>
            </a:pPr>
            <a:r>
              <a:rPr lang="en-US" sz="900" b="0" dirty="0">
                <a:latin typeface="Arial" pitchFamily="34" charset="0"/>
                <a:cs typeface="Times New Roman" pitchFamily="18" charset="0"/>
              </a:rPr>
              <a:t>  Updated FRD,TB &amp; Test Cases developed </a:t>
            </a:r>
          </a:p>
          <a:p>
            <a:pPr lvl="1" eaLnBrk="0" hangingPunct="0">
              <a:tabLst>
                <a:tab pos="342900" algn="l"/>
              </a:tabLst>
              <a:defRPr/>
            </a:pPr>
            <a:r>
              <a:rPr lang="en-US" sz="900" b="0" dirty="0">
                <a:latin typeface="Arial" pitchFamily="34" charset="0"/>
                <a:cs typeface="Times New Roman" pitchFamily="18" charset="0"/>
              </a:rPr>
              <a:t>update through cert phase  - clear case </a:t>
            </a:r>
            <a:endParaRPr lang="en-US" sz="900" b="0" dirty="0">
              <a:latin typeface="Arial" pitchFamily="34" charset="0"/>
            </a:endParaRPr>
          </a:p>
        </p:txBody>
      </p:sp>
      <p:sp>
        <p:nvSpPr>
          <p:cNvPr id="47128" name="Text Box 22"/>
          <p:cNvSpPr txBox="1">
            <a:spLocks noChangeArrowheads="1"/>
          </p:cNvSpPr>
          <p:nvPr/>
        </p:nvSpPr>
        <p:spPr bwMode="auto">
          <a:xfrm>
            <a:off x="114300" y="2571750"/>
            <a:ext cx="2209800"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900" u="sng"/>
              <a:t>Requirements</a:t>
            </a:r>
          </a:p>
          <a:p>
            <a:pPr eaLnBrk="1" hangingPunct="1">
              <a:spcBef>
                <a:spcPct val="50000"/>
              </a:spcBef>
            </a:pPr>
            <a:r>
              <a:rPr lang="en-US" sz="900" b="0"/>
              <a:t>Design requirements updates causing Design turns in CCAs</a:t>
            </a:r>
            <a:r>
              <a:rPr lang="en-US" sz="900" u="sng"/>
              <a:t> </a:t>
            </a:r>
          </a:p>
          <a:p>
            <a:pPr eaLnBrk="1" hangingPunct="1">
              <a:spcBef>
                <a:spcPct val="50000"/>
              </a:spcBef>
            </a:pPr>
            <a:r>
              <a:rPr lang="en-US" sz="900" u="sng"/>
              <a:t>Design Documentation</a:t>
            </a:r>
          </a:p>
          <a:p>
            <a:pPr eaLnBrk="1" hangingPunct="1">
              <a:spcBef>
                <a:spcPct val="50000"/>
              </a:spcBef>
            </a:pPr>
            <a:r>
              <a:rPr lang="en-US" sz="900" b="0"/>
              <a:t>Updated Hardware Allocation from System</a:t>
            </a:r>
            <a:r>
              <a:rPr lang="en-US" sz="900" u="sng"/>
              <a:t> Hardware</a:t>
            </a:r>
          </a:p>
          <a:p>
            <a:pPr eaLnBrk="1" hangingPunct="1"/>
            <a:r>
              <a:rPr lang="en-US" sz="900" b="0"/>
              <a:t>SOF CCA Build Hardware</a:t>
            </a:r>
          </a:p>
          <a:p>
            <a:pPr eaLnBrk="1" hangingPunct="1"/>
            <a:r>
              <a:rPr lang="en-US" sz="900" b="0"/>
              <a:t>Integrated Box from Build &amp; Test</a:t>
            </a:r>
          </a:p>
          <a:p>
            <a:pPr eaLnBrk="1" hangingPunct="1">
              <a:spcBef>
                <a:spcPct val="50000"/>
              </a:spcBef>
            </a:pPr>
            <a:endParaRPr lang="en-US" sz="900" b="0"/>
          </a:p>
          <a:p>
            <a:pPr eaLnBrk="1" hangingPunct="1">
              <a:spcBef>
                <a:spcPct val="50000"/>
              </a:spcBef>
            </a:pPr>
            <a:endParaRPr lang="en-US" sz="900" b="0"/>
          </a:p>
        </p:txBody>
      </p:sp>
      <p:sp>
        <p:nvSpPr>
          <p:cNvPr id="47129" name="Action Button: Back or Previous 23">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CC66FF"/>
          </a:solidFill>
          <a:ln w="9525" algn="ctr">
            <a:solidFill>
              <a:schemeClr val="tx1"/>
            </a:solidFill>
            <a:round/>
            <a:headEnd/>
            <a:tailEnd/>
          </a:ln>
        </p:spPr>
        <p:txBody>
          <a:bodyPr/>
          <a:lstStyle/>
          <a:p>
            <a:endParaRPr lang="en-US"/>
          </a:p>
        </p:txBody>
      </p:sp>
      <p:sp>
        <p:nvSpPr>
          <p:cNvPr id="47130" name="TextBox 25"/>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47131" name="Action Button: Forward or Next 26">
            <a:hlinkClick r:id="rId5" action="ppaction://hlinksldjump" highlightClick="1"/>
          </p:cNvPr>
          <p:cNvSpPr>
            <a:spLocks noChangeArrowheads="1"/>
          </p:cNvSpPr>
          <p:nvPr/>
        </p:nvSpPr>
        <p:spPr bwMode="auto">
          <a:xfrm>
            <a:off x="7546975" y="5443538"/>
            <a:ext cx="509588" cy="566737"/>
          </a:xfrm>
          <a:prstGeom prst="actionButtonForwardNext">
            <a:avLst/>
          </a:prstGeom>
          <a:solidFill>
            <a:srgbClr val="CC66FF"/>
          </a:solidFill>
          <a:ln w="9525" algn="ctr">
            <a:solidFill>
              <a:schemeClr val="tx1"/>
            </a:solidFill>
            <a:round/>
            <a:headEnd/>
            <a:tailEnd/>
          </a:ln>
        </p:spPr>
        <p:txBody>
          <a:bodyPr/>
          <a:lstStyle/>
          <a:p>
            <a:endParaRPr lang="en-US"/>
          </a:p>
        </p:txBody>
      </p:sp>
      <p:sp>
        <p:nvSpPr>
          <p:cNvPr id="47132" name="TextBox 27"/>
          <p:cNvSpPr txBox="1">
            <a:spLocks noChangeArrowheads="1"/>
          </p:cNvSpPr>
          <p:nvPr/>
        </p:nvSpPr>
        <p:spPr bwMode="auto">
          <a:xfrm>
            <a:off x="710565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0" name="TextBox 2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
          <p:cNvSpPr>
            <a:spLocks noChangeArrowheads="1"/>
          </p:cNvSpPr>
          <p:nvPr/>
        </p:nvSpPr>
        <p:spPr bwMode="auto">
          <a:xfrm>
            <a:off x="1487837" y="581025"/>
            <a:ext cx="6408549" cy="457200"/>
          </a:xfrm>
          <a:prstGeom prst="rect">
            <a:avLst/>
          </a:prstGeom>
          <a:solidFill>
            <a:schemeClr val="tx1"/>
          </a:solidFill>
          <a:ln w="9525" algn="ctr">
            <a:solidFill>
              <a:schemeClr val="tx1"/>
            </a:solidFill>
            <a:miter lim="800000"/>
            <a:headEnd/>
            <a:tailEnd/>
          </a:ln>
        </p:spPr>
        <p:txBody>
          <a:bodyPr wrap="none" anchor="ctr"/>
          <a:lstStyle/>
          <a:p>
            <a:pPr algn="ctr"/>
            <a:r>
              <a:rPr lang="en-US" sz="2000" b="0"/>
              <a:t> </a:t>
            </a:r>
          </a:p>
        </p:txBody>
      </p:sp>
      <p:sp>
        <p:nvSpPr>
          <p:cNvPr id="48131" name="Rectangle 2"/>
          <p:cNvSpPr>
            <a:spLocks noChangeArrowheads="1"/>
          </p:cNvSpPr>
          <p:nvPr/>
        </p:nvSpPr>
        <p:spPr bwMode="auto">
          <a:xfrm>
            <a:off x="6248400" y="1447800"/>
            <a:ext cx="1447800" cy="381000"/>
          </a:xfrm>
          <a:prstGeom prst="rect">
            <a:avLst/>
          </a:prstGeom>
          <a:solidFill>
            <a:srgbClr val="66FF66"/>
          </a:solidFill>
          <a:ln w="9525">
            <a:solidFill>
              <a:schemeClr val="tx1"/>
            </a:solidFill>
            <a:miter lim="800000"/>
            <a:headEnd/>
            <a:tailEnd/>
          </a:ln>
        </p:spPr>
        <p:txBody>
          <a:bodyPr wrap="none" anchor="ctr"/>
          <a:lstStyle/>
          <a:p>
            <a:endParaRPr lang="en-US"/>
          </a:p>
        </p:txBody>
      </p:sp>
      <p:sp>
        <p:nvSpPr>
          <p:cNvPr id="48132" name="Rectangle 3"/>
          <p:cNvSpPr>
            <a:spLocks noChangeArrowheads="1"/>
          </p:cNvSpPr>
          <p:nvPr/>
        </p:nvSpPr>
        <p:spPr bwMode="auto">
          <a:xfrm>
            <a:off x="3581400" y="1447800"/>
            <a:ext cx="1524000" cy="381000"/>
          </a:xfrm>
          <a:prstGeom prst="rect">
            <a:avLst/>
          </a:prstGeom>
          <a:solidFill>
            <a:srgbClr val="66FF66"/>
          </a:solidFill>
          <a:ln w="9525">
            <a:solidFill>
              <a:schemeClr val="tx1"/>
            </a:solidFill>
            <a:miter lim="800000"/>
            <a:headEnd/>
            <a:tailEnd/>
          </a:ln>
        </p:spPr>
        <p:txBody>
          <a:bodyPr wrap="none" anchor="ctr"/>
          <a:lstStyle/>
          <a:p>
            <a:endParaRPr lang="en-US"/>
          </a:p>
        </p:txBody>
      </p:sp>
      <p:sp>
        <p:nvSpPr>
          <p:cNvPr id="48133" name="Rectangle 4"/>
          <p:cNvSpPr>
            <a:spLocks noChangeArrowheads="1"/>
          </p:cNvSpPr>
          <p:nvPr/>
        </p:nvSpPr>
        <p:spPr bwMode="auto">
          <a:xfrm>
            <a:off x="762000" y="1524000"/>
            <a:ext cx="1066800" cy="381000"/>
          </a:xfrm>
          <a:prstGeom prst="rect">
            <a:avLst/>
          </a:prstGeom>
          <a:solidFill>
            <a:srgbClr val="66FF66"/>
          </a:solidFill>
          <a:ln w="9525">
            <a:solidFill>
              <a:schemeClr val="tx1"/>
            </a:solidFill>
            <a:miter lim="800000"/>
            <a:headEnd/>
            <a:tailEnd/>
          </a:ln>
        </p:spPr>
        <p:txBody>
          <a:bodyPr wrap="none" anchor="ctr"/>
          <a:lstStyle/>
          <a:p>
            <a:endParaRPr lang="en-US"/>
          </a:p>
        </p:txBody>
      </p:sp>
      <p:sp>
        <p:nvSpPr>
          <p:cNvPr id="48134" name="Rectangle 5"/>
          <p:cNvSpPr>
            <a:spLocks noChangeArrowheads="1"/>
          </p:cNvSpPr>
          <p:nvPr/>
        </p:nvSpPr>
        <p:spPr bwMode="auto">
          <a:xfrm>
            <a:off x="2438400" y="1905000"/>
            <a:ext cx="3810000" cy="3048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pPr algn="ctr">
              <a:buFontTx/>
              <a:buChar char="•"/>
            </a:pPr>
            <a:endParaRPr lang="en-US" sz="800"/>
          </a:p>
        </p:txBody>
      </p:sp>
      <p:sp>
        <p:nvSpPr>
          <p:cNvPr id="48135"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48136"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48137" name="Text Box 8"/>
          <p:cNvSpPr txBox="1">
            <a:spLocks noChangeArrowheads="1"/>
          </p:cNvSpPr>
          <p:nvPr/>
        </p:nvSpPr>
        <p:spPr bwMode="auto">
          <a:xfrm>
            <a:off x="6248400" y="1447800"/>
            <a:ext cx="1441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48138" name="Rectangle 10"/>
          <p:cNvSpPr>
            <a:spLocks noChangeArrowheads="1"/>
          </p:cNvSpPr>
          <p:nvPr/>
        </p:nvSpPr>
        <p:spPr bwMode="auto">
          <a:xfrm>
            <a:off x="1371600" y="457200"/>
            <a:ext cx="6400800" cy="457200"/>
          </a:xfrm>
          <a:prstGeom prst="rect">
            <a:avLst/>
          </a:prstGeom>
          <a:solidFill>
            <a:srgbClr val="66FF66"/>
          </a:solidFill>
          <a:ln w="9525" algn="ctr">
            <a:solidFill>
              <a:schemeClr val="tx1"/>
            </a:solidFill>
            <a:miter lim="800000"/>
            <a:headEnd/>
            <a:tailEnd/>
          </a:ln>
        </p:spPr>
        <p:txBody>
          <a:bodyPr wrap="none" anchor="ctr"/>
          <a:lstStyle/>
          <a:p>
            <a:pPr algn="ctr"/>
            <a:r>
              <a:rPr lang="en-US" sz="2000" b="0" dirty="0"/>
              <a:t> System Integration and SOF – Design Turn [</a:t>
            </a:r>
            <a:r>
              <a:rPr lang="en-US" sz="2000" b="0" dirty="0" smtClean="0"/>
              <a:t>ADVT] </a:t>
            </a:r>
            <a:r>
              <a:rPr lang="en-US" sz="1400" b="0" dirty="0" smtClean="0"/>
              <a:t>WP32</a:t>
            </a:r>
            <a:endParaRPr lang="en-US" sz="2000" b="0" dirty="0"/>
          </a:p>
        </p:txBody>
      </p:sp>
      <p:sp>
        <p:nvSpPr>
          <p:cNvPr id="48139" name="Line 11"/>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0" name="Line 12"/>
          <p:cNvSpPr>
            <a:spLocks noChangeShapeType="1"/>
          </p:cNvSpPr>
          <p:nvPr/>
        </p:nvSpPr>
        <p:spPr bwMode="auto">
          <a:xfrm flipH="1">
            <a:off x="6248400" y="2057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1" name="Line 13"/>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2" name="Line 14"/>
          <p:cNvSpPr>
            <a:spLocks noChangeShapeType="1"/>
          </p:cNvSpPr>
          <p:nvPr/>
        </p:nvSpPr>
        <p:spPr bwMode="auto">
          <a:xfrm>
            <a:off x="6248400" y="4876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3" name="Line 15"/>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4" name="Line 16"/>
          <p:cNvSpPr>
            <a:spLocks noChangeShapeType="1"/>
          </p:cNvSpPr>
          <p:nvPr/>
        </p:nvSpPr>
        <p:spPr bwMode="auto">
          <a:xfrm flipH="1">
            <a:off x="1981200" y="3505200"/>
            <a:ext cx="457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5" name="Line 17"/>
          <p:cNvSpPr>
            <a:spLocks noChangeShapeType="1"/>
          </p:cNvSpPr>
          <p:nvPr/>
        </p:nvSpPr>
        <p:spPr bwMode="auto">
          <a:xfrm flipH="1" flipV="1">
            <a:off x="2057400" y="2286000"/>
            <a:ext cx="381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6" name="Line 18"/>
          <p:cNvSpPr>
            <a:spLocks noChangeShapeType="1"/>
          </p:cNvSpPr>
          <p:nvPr/>
        </p:nvSpPr>
        <p:spPr bwMode="auto">
          <a:xfrm flipH="1">
            <a:off x="152400" y="47244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7" name="Line 19"/>
          <p:cNvSpPr>
            <a:spLocks noChangeShapeType="1"/>
          </p:cNvSpPr>
          <p:nvPr/>
        </p:nvSpPr>
        <p:spPr bwMode="auto">
          <a:xfrm flipH="1">
            <a:off x="152400" y="2286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8" name="Line 20"/>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9" name="Text Box 21"/>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(hrs)</a:t>
            </a:r>
          </a:p>
          <a:p>
            <a:pPr eaLnBrk="1" hangingPunct="1"/>
            <a:r>
              <a:rPr lang="en-US" sz="1200" b="0"/>
              <a:t>- ADVT (440)</a:t>
            </a:r>
            <a:endParaRPr lang="en-US" sz="1200" b="0">
              <a:solidFill>
                <a:srgbClr val="FF3300"/>
              </a:solidFill>
            </a:endParaRPr>
          </a:p>
        </p:txBody>
      </p:sp>
      <p:sp>
        <p:nvSpPr>
          <p:cNvPr id="48150" name="Text Box 22"/>
          <p:cNvSpPr txBox="1">
            <a:spLocks noChangeArrowheads="1"/>
          </p:cNvSpPr>
          <p:nvPr/>
        </p:nvSpPr>
        <p:spPr bwMode="auto">
          <a:xfrm>
            <a:off x="152400" y="2362200"/>
            <a:ext cx="2209800"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900" u="sng"/>
              <a:t>Requirements</a:t>
            </a:r>
          </a:p>
          <a:p>
            <a:pPr eaLnBrk="1" hangingPunct="1">
              <a:spcBef>
                <a:spcPct val="50000"/>
              </a:spcBef>
            </a:pPr>
            <a:r>
              <a:rPr lang="en-US" sz="900" b="0"/>
              <a:t>Design requirements updates causing Design turns in CCAs</a:t>
            </a:r>
            <a:r>
              <a:rPr lang="en-US" sz="900" u="sng"/>
              <a:t> </a:t>
            </a:r>
          </a:p>
          <a:p>
            <a:pPr eaLnBrk="1" hangingPunct="1">
              <a:spcBef>
                <a:spcPct val="50000"/>
              </a:spcBef>
            </a:pPr>
            <a:r>
              <a:rPr lang="en-US" sz="900" u="sng"/>
              <a:t>Design Documentation</a:t>
            </a:r>
          </a:p>
          <a:p>
            <a:pPr eaLnBrk="1" hangingPunct="1">
              <a:spcBef>
                <a:spcPct val="50000"/>
              </a:spcBef>
            </a:pPr>
            <a:r>
              <a:rPr lang="en-US" sz="900" b="0"/>
              <a:t>Updated Hardware Allocation from System</a:t>
            </a:r>
            <a:r>
              <a:rPr lang="en-US" sz="900" u="sng"/>
              <a:t> Hardware</a:t>
            </a:r>
          </a:p>
          <a:p>
            <a:pPr eaLnBrk="1" hangingPunct="1"/>
            <a:r>
              <a:rPr lang="en-US" sz="900" b="0"/>
              <a:t>SOF CCA Build Hardware</a:t>
            </a:r>
          </a:p>
          <a:p>
            <a:pPr eaLnBrk="1" hangingPunct="1"/>
            <a:r>
              <a:rPr lang="en-US" sz="900" b="0"/>
              <a:t>Integrated Box from Build &amp; Test</a:t>
            </a:r>
          </a:p>
          <a:p>
            <a:pPr eaLnBrk="1" hangingPunct="1">
              <a:spcBef>
                <a:spcPct val="50000"/>
              </a:spcBef>
            </a:pPr>
            <a:endParaRPr lang="en-US" sz="900" b="0"/>
          </a:p>
          <a:p>
            <a:pPr eaLnBrk="1" hangingPunct="1">
              <a:spcBef>
                <a:spcPct val="50000"/>
              </a:spcBef>
            </a:pPr>
            <a:endParaRPr lang="en-US" sz="900" b="0"/>
          </a:p>
        </p:txBody>
      </p:sp>
      <p:sp>
        <p:nvSpPr>
          <p:cNvPr id="48151" name="Text Box 24"/>
          <p:cNvSpPr txBox="1">
            <a:spLocks noChangeArrowheads="1"/>
          </p:cNvSpPr>
          <p:nvPr/>
        </p:nvSpPr>
        <p:spPr bwMode="auto">
          <a:xfrm>
            <a:off x="2438400" y="2143125"/>
            <a:ext cx="3810000"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Test</a:t>
            </a:r>
          </a:p>
          <a:p>
            <a:pPr eaLnBrk="1" hangingPunct="1"/>
            <a:r>
              <a:rPr lang="en-US" sz="900" b="0"/>
              <a:t>Support SOF testing as required</a:t>
            </a:r>
          </a:p>
          <a:p>
            <a:pPr eaLnBrk="1" hangingPunct="1"/>
            <a:r>
              <a:rPr lang="en-US" sz="900" u="sng"/>
              <a:t>Reviews </a:t>
            </a:r>
          </a:p>
          <a:p>
            <a:pPr eaLnBrk="1" hangingPunct="1"/>
            <a:r>
              <a:rPr lang="en-US" sz="900" b="0"/>
              <a:t>Support System review and validation of changes (60)</a:t>
            </a:r>
          </a:p>
          <a:p>
            <a:pPr eaLnBrk="1" hangingPunct="1"/>
            <a:r>
              <a:rPr lang="en-US" sz="900" b="0"/>
              <a:t>Support peer review of test results</a:t>
            </a:r>
          </a:p>
          <a:p>
            <a:pPr eaLnBrk="1" hangingPunct="1"/>
            <a:r>
              <a:rPr lang="en-US" sz="900" b="0"/>
              <a:t>Hold CCA PRR (60) </a:t>
            </a:r>
          </a:p>
          <a:p>
            <a:pPr eaLnBrk="1" hangingPunct="1"/>
            <a:r>
              <a:rPr lang="en-US" sz="900" u="sng"/>
              <a:t>Documents</a:t>
            </a:r>
          </a:p>
          <a:p>
            <a:pPr eaLnBrk="1" hangingPunct="1"/>
            <a:r>
              <a:rPr lang="en-US" sz="900" b="0"/>
              <a:t>Create, update and resolve Problem reports (120)</a:t>
            </a:r>
          </a:p>
          <a:p>
            <a:pPr eaLnBrk="1" hangingPunct="1"/>
            <a:r>
              <a:rPr lang="en-US" sz="900" b="0"/>
              <a:t>Update design documentation: </a:t>
            </a:r>
          </a:p>
          <a:p>
            <a:pPr eaLnBrk="1" hangingPunct="1"/>
            <a:r>
              <a:rPr lang="en-US" sz="900" b="0"/>
              <a:t>     schematics, BOM, analysis, simulation, derating,</a:t>
            </a:r>
          </a:p>
          <a:p>
            <a:pPr eaLnBrk="1" hangingPunct="1"/>
            <a:r>
              <a:rPr lang="en-US" sz="900" b="0"/>
              <a:t>     updated requirements (120)</a:t>
            </a:r>
          </a:p>
          <a:p>
            <a:pPr eaLnBrk="1" hangingPunct="1"/>
            <a:r>
              <a:rPr lang="en-US" sz="900" b="0"/>
              <a:t>Update CCA Test Procedure, as necessary (40)</a:t>
            </a:r>
          </a:p>
          <a:p>
            <a:pPr eaLnBrk="1" hangingPunct="1"/>
            <a:r>
              <a:rPr lang="en-US" sz="900" b="0"/>
              <a:t>Update HRD, as required (40)</a:t>
            </a:r>
          </a:p>
        </p:txBody>
      </p:sp>
      <p:sp>
        <p:nvSpPr>
          <p:cNvPr id="48152" name="Rectangle 27"/>
          <p:cNvSpPr>
            <a:spLocks noChangeArrowheads="1"/>
          </p:cNvSpPr>
          <p:nvPr/>
        </p:nvSpPr>
        <p:spPr bwMode="auto">
          <a:xfrm>
            <a:off x="6248400" y="2697163"/>
            <a:ext cx="2652713" cy="161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tabLst>
                <a:tab pos="342900" algn="l"/>
              </a:tabLst>
            </a:pPr>
            <a:r>
              <a:rPr lang="en-US" sz="900" b="0">
                <a:cs typeface="Times New Roman" pitchFamily="18" charset="0"/>
              </a:rPr>
              <a:t>Problem reports under configuration control</a:t>
            </a:r>
          </a:p>
          <a:p>
            <a:pPr lvl="1" eaLnBrk="0" hangingPunct="0">
              <a:tabLst>
                <a:tab pos="342900" algn="l"/>
              </a:tabLst>
            </a:pPr>
            <a:r>
              <a:rPr lang="en-US" sz="900" b="0">
                <a:cs typeface="Times New Roman" pitchFamily="18" charset="0"/>
              </a:rPr>
              <a:t>clear quest</a:t>
            </a:r>
            <a:endParaRPr lang="en-US" sz="900" b="0"/>
          </a:p>
          <a:p>
            <a:pPr eaLnBrk="0" hangingPunct="0">
              <a:buFontTx/>
              <a:buAutoNum type="arabicPeriod"/>
              <a:tabLst>
                <a:tab pos="342900" algn="l"/>
              </a:tabLst>
            </a:pPr>
            <a:r>
              <a:rPr lang="en-US" sz="900" b="0">
                <a:cs typeface="Times New Roman" pitchFamily="18" charset="0"/>
              </a:rPr>
              <a:t>Updated CCA  schematic – as required</a:t>
            </a:r>
          </a:p>
          <a:p>
            <a:pPr lvl="1" eaLnBrk="0" hangingPunct="0">
              <a:tabLst>
                <a:tab pos="342900" algn="l"/>
              </a:tabLst>
            </a:pPr>
            <a:r>
              <a:rPr lang="en-US" sz="900" b="0">
                <a:cs typeface="Times New Roman" pitchFamily="18" charset="0"/>
              </a:rPr>
              <a:t>– EO release for qual</a:t>
            </a:r>
            <a:endParaRPr lang="en-US" sz="900" b="0"/>
          </a:p>
          <a:p>
            <a:pPr eaLnBrk="0" hangingPunct="0">
              <a:buFontTx/>
              <a:buAutoNum type="arabicPeriod"/>
              <a:tabLst>
                <a:tab pos="342900" algn="l"/>
              </a:tabLst>
            </a:pPr>
            <a:r>
              <a:rPr lang="en-US" sz="900" b="0">
                <a:cs typeface="Times New Roman" pitchFamily="18" charset="0"/>
              </a:rPr>
              <a:t>Update CCA BOM – as required </a:t>
            </a:r>
          </a:p>
          <a:p>
            <a:pPr lvl="1" eaLnBrk="0" hangingPunct="0">
              <a:tabLst>
                <a:tab pos="342900" algn="l"/>
              </a:tabLst>
            </a:pPr>
            <a:r>
              <a:rPr lang="en-US" sz="900" b="0">
                <a:cs typeface="Times New Roman" pitchFamily="18" charset="0"/>
              </a:rPr>
              <a:t>– EO release for qual</a:t>
            </a:r>
            <a:endParaRPr lang="en-US" sz="900" b="0"/>
          </a:p>
          <a:p>
            <a:pPr eaLnBrk="0" hangingPunct="0">
              <a:buFontTx/>
              <a:buAutoNum type="arabicPeriod"/>
              <a:tabLst>
                <a:tab pos="342900" algn="l"/>
              </a:tabLst>
            </a:pPr>
            <a:r>
              <a:rPr lang="en-US" sz="900" b="0">
                <a:cs typeface="Times New Roman" pitchFamily="18" charset="0"/>
              </a:rPr>
              <a:t>Update CCA Assembly Drawing – as required </a:t>
            </a:r>
          </a:p>
          <a:p>
            <a:pPr lvl="1" eaLnBrk="0" hangingPunct="0">
              <a:tabLst>
                <a:tab pos="342900" algn="l"/>
              </a:tabLst>
            </a:pPr>
            <a:r>
              <a:rPr lang="en-US" sz="900" b="0">
                <a:cs typeface="Times New Roman" pitchFamily="18" charset="0"/>
              </a:rPr>
              <a:t>– EO release for qual</a:t>
            </a:r>
            <a:endParaRPr lang="en-US" sz="900" b="0"/>
          </a:p>
          <a:p>
            <a:pPr eaLnBrk="0" hangingPunct="0">
              <a:buFontTx/>
              <a:buAutoNum type="arabicPeriod"/>
              <a:tabLst>
                <a:tab pos="342900" algn="l"/>
              </a:tabLst>
            </a:pPr>
            <a:r>
              <a:rPr lang="en-US" sz="900" b="0">
                <a:cs typeface="Times New Roman" pitchFamily="18" charset="0"/>
              </a:rPr>
              <a:t>DFx (M,A,T) at Box level report</a:t>
            </a:r>
          </a:p>
          <a:p>
            <a:pPr lvl="1" eaLnBrk="0" hangingPunct="0">
              <a:tabLst>
                <a:tab pos="342900" algn="l"/>
              </a:tabLst>
            </a:pPr>
            <a:r>
              <a:rPr lang="en-US" sz="900" b="0">
                <a:cs typeface="Times New Roman" pitchFamily="18" charset="0"/>
              </a:rPr>
              <a:t> review project memo with MFG WP</a:t>
            </a:r>
            <a:endParaRPr lang="en-US" sz="900" b="0"/>
          </a:p>
          <a:p>
            <a:pPr eaLnBrk="0" hangingPunct="0">
              <a:buFontTx/>
              <a:buAutoNum type="arabicPeriod"/>
              <a:tabLst>
                <a:tab pos="342900" algn="l"/>
              </a:tabLst>
            </a:pPr>
            <a:r>
              <a:rPr lang="en-US" sz="900" b="0">
                <a:cs typeface="Times New Roman" pitchFamily="18" charset="0"/>
              </a:rPr>
              <a:t>Updated HRD, EO release new REV</a:t>
            </a:r>
          </a:p>
        </p:txBody>
      </p:sp>
      <p:sp>
        <p:nvSpPr>
          <p:cNvPr id="48153" name="Action Button: Back or Previous 23">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66FF66"/>
          </a:solidFill>
          <a:ln w="9525" algn="ctr">
            <a:solidFill>
              <a:schemeClr val="tx1"/>
            </a:solidFill>
            <a:round/>
            <a:headEnd/>
            <a:tailEnd/>
          </a:ln>
        </p:spPr>
        <p:txBody>
          <a:bodyPr/>
          <a:lstStyle/>
          <a:p>
            <a:endParaRPr lang="en-US"/>
          </a:p>
        </p:txBody>
      </p:sp>
      <p:sp>
        <p:nvSpPr>
          <p:cNvPr id="48154" name="TextBox 25"/>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48155" name="Action Button: Forward or Next 26">
            <a:hlinkClick r:id="rId5" action="ppaction://hlinksldjump" highlightClick="1"/>
          </p:cNvPr>
          <p:cNvSpPr>
            <a:spLocks noChangeArrowheads="1"/>
          </p:cNvSpPr>
          <p:nvPr/>
        </p:nvSpPr>
        <p:spPr bwMode="auto">
          <a:xfrm>
            <a:off x="7573963" y="5489575"/>
            <a:ext cx="509587" cy="566738"/>
          </a:xfrm>
          <a:prstGeom prst="actionButtonForwardNext">
            <a:avLst/>
          </a:prstGeom>
          <a:solidFill>
            <a:srgbClr val="66FF66"/>
          </a:solidFill>
          <a:ln w="9525" algn="ctr">
            <a:solidFill>
              <a:schemeClr val="tx1"/>
            </a:solidFill>
            <a:round/>
            <a:headEnd/>
            <a:tailEnd/>
          </a:ln>
        </p:spPr>
        <p:txBody>
          <a:bodyPr/>
          <a:lstStyle/>
          <a:p>
            <a:endParaRPr lang="en-US"/>
          </a:p>
        </p:txBody>
      </p:sp>
      <p:sp>
        <p:nvSpPr>
          <p:cNvPr id="48156" name="TextBox 27"/>
          <p:cNvSpPr txBox="1">
            <a:spLocks noChangeArrowheads="1"/>
          </p:cNvSpPr>
          <p:nvPr/>
        </p:nvSpPr>
        <p:spPr bwMode="auto">
          <a:xfrm>
            <a:off x="7134225" y="501173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0" name="TextBox 2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flipV="1">
            <a:off x="1353344" y="608467"/>
            <a:ext cx="6703219" cy="398463"/>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49155" name="Rectangle 3"/>
          <p:cNvSpPr>
            <a:spLocks noChangeArrowheads="1"/>
          </p:cNvSpPr>
          <p:nvPr/>
        </p:nvSpPr>
        <p:spPr bwMode="auto">
          <a:xfrm>
            <a:off x="3581400" y="1447800"/>
            <a:ext cx="1524000" cy="3810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49156" name="Rectangle 4"/>
          <p:cNvSpPr>
            <a:spLocks noChangeArrowheads="1"/>
          </p:cNvSpPr>
          <p:nvPr/>
        </p:nvSpPr>
        <p:spPr bwMode="auto">
          <a:xfrm>
            <a:off x="762000" y="1524000"/>
            <a:ext cx="1066800" cy="381000"/>
          </a:xfrm>
          <a:prstGeom prst="rect">
            <a:avLst/>
          </a:prstGeom>
          <a:solidFill>
            <a:schemeClr val="accent2"/>
          </a:solidFill>
          <a:ln w="9525">
            <a:solidFill>
              <a:schemeClr val="tx1"/>
            </a:solidFill>
            <a:miter lim="800000"/>
            <a:headEnd/>
            <a:tailEnd/>
          </a:ln>
        </p:spPr>
        <p:txBody>
          <a:bodyPr wrap="none" anchor="ctr"/>
          <a:lstStyle/>
          <a:p>
            <a:endParaRPr lang="en-US" b="0">
              <a:solidFill>
                <a:schemeClr val="bg1"/>
              </a:solidFill>
            </a:endParaRPr>
          </a:p>
        </p:txBody>
      </p:sp>
      <p:sp>
        <p:nvSpPr>
          <p:cNvPr id="49157" name="Text Box 6"/>
          <p:cNvSpPr txBox="1">
            <a:spLocks noChangeArrowheads="1"/>
          </p:cNvSpPr>
          <p:nvPr/>
        </p:nvSpPr>
        <p:spPr bwMode="auto">
          <a:xfrm>
            <a:off x="914400" y="1524000"/>
            <a:ext cx="87788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solidFill>
                  <a:schemeClr val="bg1"/>
                </a:solidFill>
              </a:rPr>
              <a:t>Inputs</a:t>
            </a:r>
          </a:p>
        </p:txBody>
      </p:sp>
      <p:sp>
        <p:nvSpPr>
          <p:cNvPr id="49158" name="Text Box 7"/>
          <p:cNvSpPr txBox="1">
            <a:spLocks noChangeArrowheads="1"/>
          </p:cNvSpPr>
          <p:nvPr/>
        </p:nvSpPr>
        <p:spPr bwMode="auto">
          <a:xfrm>
            <a:off x="3657600" y="1447800"/>
            <a:ext cx="14763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solidFill>
                  <a:schemeClr val="bg1"/>
                </a:solidFill>
              </a:rPr>
              <a:t>Tasks / ETC</a:t>
            </a:r>
          </a:p>
        </p:txBody>
      </p:sp>
      <p:sp>
        <p:nvSpPr>
          <p:cNvPr id="49159" name="Text Box 8"/>
          <p:cNvSpPr txBox="1">
            <a:spLocks noChangeArrowheads="1"/>
          </p:cNvSpPr>
          <p:nvPr/>
        </p:nvSpPr>
        <p:spPr bwMode="auto">
          <a:xfrm>
            <a:off x="6248400" y="1447800"/>
            <a:ext cx="1544638" cy="369888"/>
          </a:xfrm>
          <a:prstGeom prst="rect">
            <a:avLst/>
          </a:prstGeom>
          <a:solidFill>
            <a:schemeClr val="accent2"/>
          </a:solidFill>
          <a:ln w="9525">
            <a:solidFill>
              <a:srgbClr val="030101"/>
            </a:solidFill>
            <a:miter lim="800000"/>
            <a:headEnd/>
            <a:tailEnd/>
          </a:ln>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solidFill>
                  <a:schemeClr val="bg1"/>
                </a:solidFill>
              </a:rPr>
              <a:t>Deliverables</a:t>
            </a:r>
          </a:p>
        </p:txBody>
      </p:sp>
      <p:sp>
        <p:nvSpPr>
          <p:cNvPr id="49160" name="Rectangle 9"/>
          <p:cNvSpPr>
            <a:spLocks noChangeArrowheads="1"/>
          </p:cNvSpPr>
          <p:nvPr/>
        </p:nvSpPr>
        <p:spPr bwMode="auto">
          <a:xfrm>
            <a:off x="1247775" y="457200"/>
            <a:ext cx="6733851" cy="457200"/>
          </a:xfrm>
          <a:prstGeom prst="rect">
            <a:avLst/>
          </a:prstGeom>
          <a:solidFill>
            <a:schemeClr val="accent2"/>
          </a:solidFill>
          <a:ln w="9525" algn="ctr">
            <a:solidFill>
              <a:schemeClr val="tx1"/>
            </a:solidFill>
            <a:miter lim="800000"/>
            <a:headEnd/>
            <a:tailEnd/>
          </a:ln>
        </p:spPr>
        <p:txBody>
          <a:bodyPr wrap="none" anchor="ctr"/>
          <a:lstStyle/>
          <a:p>
            <a:pPr algn="ctr"/>
            <a:r>
              <a:rPr lang="en-US" sz="2000" dirty="0">
                <a:solidFill>
                  <a:schemeClr val="bg1"/>
                </a:solidFill>
              </a:rPr>
              <a:t> System Integration and SOF – Design Turn [PDVT</a:t>
            </a:r>
            <a:r>
              <a:rPr lang="en-US" sz="2000" dirty="0" smtClean="0">
                <a:solidFill>
                  <a:schemeClr val="bg1"/>
                </a:solidFill>
              </a:rPr>
              <a:t>] </a:t>
            </a:r>
            <a:r>
              <a:rPr lang="en-US" sz="1400" dirty="0" smtClean="0">
                <a:solidFill>
                  <a:schemeClr val="bg1"/>
                </a:solidFill>
              </a:rPr>
              <a:t>WP33</a:t>
            </a:r>
            <a:endParaRPr lang="en-US" sz="2000" dirty="0">
              <a:solidFill>
                <a:schemeClr val="bg1"/>
              </a:solidFill>
            </a:endParaRPr>
          </a:p>
        </p:txBody>
      </p:sp>
      <p:sp>
        <p:nvSpPr>
          <p:cNvPr id="49161" name="Line 10"/>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2" name="Line 11"/>
          <p:cNvSpPr>
            <a:spLocks noChangeShapeType="1"/>
          </p:cNvSpPr>
          <p:nvPr/>
        </p:nvSpPr>
        <p:spPr bwMode="auto">
          <a:xfrm flipH="1">
            <a:off x="6248400" y="2057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3" name="Line 12"/>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4" name="Line 13"/>
          <p:cNvSpPr>
            <a:spLocks noChangeShapeType="1"/>
          </p:cNvSpPr>
          <p:nvPr/>
        </p:nvSpPr>
        <p:spPr bwMode="auto">
          <a:xfrm>
            <a:off x="6248400" y="4876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5" name="Line 14"/>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6" name="Line 15"/>
          <p:cNvSpPr>
            <a:spLocks noChangeShapeType="1"/>
          </p:cNvSpPr>
          <p:nvPr/>
        </p:nvSpPr>
        <p:spPr bwMode="auto">
          <a:xfrm flipH="1">
            <a:off x="1981200" y="3505200"/>
            <a:ext cx="457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7" name="Line 16"/>
          <p:cNvSpPr>
            <a:spLocks noChangeShapeType="1"/>
          </p:cNvSpPr>
          <p:nvPr/>
        </p:nvSpPr>
        <p:spPr bwMode="auto">
          <a:xfrm flipH="1" flipV="1">
            <a:off x="2057400" y="2286000"/>
            <a:ext cx="381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8" name="Line 17"/>
          <p:cNvSpPr>
            <a:spLocks noChangeShapeType="1"/>
          </p:cNvSpPr>
          <p:nvPr/>
        </p:nvSpPr>
        <p:spPr bwMode="auto">
          <a:xfrm flipH="1">
            <a:off x="152400" y="47244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9" name="Line 18"/>
          <p:cNvSpPr>
            <a:spLocks noChangeShapeType="1"/>
          </p:cNvSpPr>
          <p:nvPr/>
        </p:nvSpPr>
        <p:spPr bwMode="auto">
          <a:xfrm flipH="1">
            <a:off x="152400" y="2286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0" name="Line 19"/>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1" name="Text Box 20"/>
          <p:cNvSpPr txBox="1">
            <a:spLocks noChangeArrowheads="1"/>
          </p:cNvSpPr>
          <p:nvPr/>
        </p:nvSpPr>
        <p:spPr bwMode="auto">
          <a:xfrm>
            <a:off x="3124200" y="5181600"/>
            <a:ext cx="2286000" cy="83099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marL="171450" indent="-171450" eaLnBrk="1" hangingPunct="1">
              <a:buFontTx/>
              <a:buChar char="-"/>
            </a:pPr>
            <a:r>
              <a:rPr lang="en-US" sz="1200" b="0" dirty="0" smtClean="0"/>
              <a:t>PDVT (520)</a:t>
            </a:r>
          </a:p>
          <a:p>
            <a:pPr marL="171450" indent="-171450" eaLnBrk="1" hangingPunct="1">
              <a:buFontTx/>
              <a:buChar char="-"/>
            </a:pPr>
            <a:r>
              <a:rPr lang="en-US" sz="1200" b="0" dirty="0" smtClean="0">
                <a:solidFill>
                  <a:srgbClr val="00B050"/>
                </a:solidFill>
              </a:rPr>
              <a:t>PACT (40)</a:t>
            </a:r>
          </a:p>
          <a:p>
            <a:pPr marL="171450" indent="-171450" eaLnBrk="1" hangingPunct="1">
              <a:buFontTx/>
              <a:buChar char="-"/>
            </a:pPr>
            <a:r>
              <a:rPr lang="en-US" sz="1200" b="0" dirty="0" smtClean="0">
                <a:solidFill>
                  <a:srgbClr val="FF3300"/>
                </a:solidFill>
              </a:rPr>
              <a:t>EE Tech (40)</a:t>
            </a:r>
            <a:endParaRPr lang="en-US" sz="1200" b="0" dirty="0">
              <a:solidFill>
                <a:srgbClr val="FF3300"/>
              </a:solidFill>
            </a:endParaRPr>
          </a:p>
        </p:txBody>
      </p:sp>
      <p:sp>
        <p:nvSpPr>
          <p:cNvPr id="49172" name="Rectangle 26"/>
          <p:cNvSpPr>
            <a:spLocks noChangeArrowheads="1"/>
          </p:cNvSpPr>
          <p:nvPr/>
        </p:nvSpPr>
        <p:spPr bwMode="auto">
          <a:xfrm>
            <a:off x="2438400" y="1905000"/>
            <a:ext cx="3810000" cy="3048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pPr algn="ctr">
              <a:buFontTx/>
              <a:buChar char="•"/>
            </a:pPr>
            <a:endParaRPr lang="en-US" sz="900"/>
          </a:p>
        </p:txBody>
      </p:sp>
      <p:sp>
        <p:nvSpPr>
          <p:cNvPr id="49173" name="Line 27"/>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4" name="Rectangle 29"/>
          <p:cNvSpPr>
            <a:spLocks noChangeArrowheads="1"/>
          </p:cNvSpPr>
          <p:nvPr/>
        </p:nvSpPr>
        <p:spPr bwMode="auto">
          <a:xfrm>
            <a:off x="6248400" y="2232771"/>
            <a:ext cx="26035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buFontTx/>
              <a:buAutoNum type="arabicPeriod"/>
              <a:tabLst>
                <a:tab pos="342900" algn="l"/>
              </a:tabLst>
            </a:pPr>
            <a:r>
              <a:rPr lang="en-US" sz="900" b="0" dirty="0">
                <a:cs typeface="Times New Roman" pitchFamily="18" charset="0"/>
              </a:rPr>
              <a:t>Problem reports under configuration </a:t>
            </a:r>
            <a:endParaRPr lang="en-US" sz="900" b="0" dirty="0" smtClean="0">
              <a:cs typeface="Times New Roman" pitchFamily="18" charset="0"/>
            </a:endParaRPr>
          </a:p>
          <a:p>
            <a:pPr eaLnBrk="0" hangingPunct="0">
              <a:tabLst>
                <a:tab pos="342900" algn="l"/>
              </a:tabLst>
            </a:pPr>
            <a:r>
              <a:rPr lang="en-US" sz="900" b="0" dirty="0">
                <a:cs typeface="Times New Roman" pitchFamily="18" charset="0"/>
              </a:rPr>
              <a:t> </a:t>
            </a:r>
            <a:r>
              <a:rPr lang="en-US" sz="900" b="0" dirty="0" smtClean="0">
                <a:cs typeface="Times New Roman" pitchFamily="18" charset="0"/>
              </a:rPr>
              <a:t>    control clear quest</a:t>
            </a:r>
          </a:p>
          <a:p>
            <a:pPr marL="228600" indent="-228600" eaLnBrk="0" hangingPunct="0">
              <a:buFont typeface="+mj-lt"/>
              <a:buAutoNum type="arabicPeriod" startAt="2"/>
              <a:tabLst>
                <a:tab pos="342900" algn="l"/>
              </a:tabLst>
            </a:pPr>
            <a:r>
              <a:rPr lang="en-US" sz="900" b="0" dirty="0" smtClean="0">
                <a:cs typeface="Times New Roman" pitchFamily="18" charset="0"/>
              </a:rPr>
              <a:t>Updated </a:t>
            </a:r>
            <a:r>
              <a:rPr lang="en-US" sz="900" b="0" dirty="0">
                <a:cs typeface="Times New Roman" pitchFamily="18" charset="0"/>
              </a:rPr>
              <a:t>CCA  schematic – as </a:t>
            </a:r>
            <a:r>
              <a:rPr lang="en-US" sz="900" b="0" dirty="0" smtClean="0">
                <a:cs typeface="Times New Roman" pitchFamily="18" charset="0"/>
              </a:rPr>
              <a:t>required</a:t>
            </a:r>
          </a:p>
          <a:p>
            <a:pPr lvl="1" eaLnBrk="0" hangingPunct="0">
              <a:tabLst>
                <a:tab pos="342900" algn="l"/>
              </a:tabLst>
            </a:pPr>
            <a:r>
              <a:rPr lang="en-US" sz="900" b="0" dirty="0" smtClean="0">
                <a:cs typeface="Times New Roman" pitchFamily="18" charset="0"/>
              </a:rPr>
              <a:t>– EO release for </a:t>
            </a:r>
            <a:r>
              <a:rPr lang="en-US" sz="900" b="0" dirty="0" err="1" smtClean="0">
                <a:cs typeface="Times New Roman" pitchFamily="18" charset="0"/>
              </a:rPr>
              <a:t>qual</a:t>
            </a:r>
            <a:endParaRPr lang="en-US" sz="900" b="0" dirty="0" smtClean="0"/>
          </a:p>
          <a:p>
            <a:pPr marL="228600" indent="-228600" eaLnBrk="0" hangingPunct="0">
              <a:buFont typeface="+mj-lt"/>
              <a:buAutoNum type="arabicPeriod" startAt="3"/>
              <a:tabLst>
                <a:tab pos="342900" algn="l"/>
              </a:tabLst>
            </a:pPr>
            <a:r>
              <a:rPr lang="en-US" sz="900" b="0" dirty="0" smtClean="0">
                <a:cs typeface="Times New Roman" pitchFamily="18" charset="0"/>
              </a:rPr>
              <a:t>Update </a:t>
            </a:r>
            <a:r>
              <a:rPr lang="en-US" sz="900" b="0" dirty="0">
                <a:cs typeface="Times New Roman" pitchFamily="18" charset="0"/>
              </a:rPr>
              <a:t>CCA BOM – as required </a:t>
            </a:r>
            <a:endParaRPr lang="en-US" sz="900" b="0" dirty="0" smtClean="0">
              <a:cs typeface="Times New Roman" pitchFamily="18" charset="0"/>
            </a:endParaRPr>
          </a:p>
          <a:p>
            <a:pPr lvl="1" eaLnBrk="0" hangingPunct="0">
              <a:tabLst>
                <a:tab pos="342900" algn="l"/>
              </a:tabLst>
            </a:pPr>
            <a:r>
              <a:rPr lang="en-US" sz="900" b="0" dirty="0" smtClean="0">
                <a:cs typeface="Times New Roman" pitchFamily="18" charset="0"/>
              </a:rPr>
              <a:t>– EO release for </a:t>
            </a:r>
            <a:r>
              <a:rPr lang="en-US" sz="900" b="0" dirty="0" err="1" smtClean="0">
                <a:cs typeface="Times New Roman" pitchFamily="18" charset="0"/>
              </a:rPr>
              <a:t>qual</a:t>
            </a:r>
            <a:endParaRPr lang="en-US" sz="900" b="0" dirty="0" smtClean="0"/>
          </a:p>
          <a:p>
            <a:pPr eaLnBrk="0" hangingPunct="0">
              <a:buFontTx/>
              <a:buAutoNum type="arabicPeriod" startAt="3"/>
              <a:tabLst>
                <a:tab pos="342900" algn="l"/>
              </a:tabLst>
            </a:pPr>
            <a:r>
              <a:rPr lang="en-US" sz="900" b="0" dirty="0" smtClean="0">
                <a:cs typeface="Times New Roman" pitchFamily="18" charset="0"/>
              </a:rPr>
              <a:t>Update </a:t>
            </a:r>
            <a:r>
              <a:rPr lang="en-US" sz="900" b="0" dirty="0">
                <a:cs typeface="Times New Roman" pitchFamily="18" charset="0"/>
              </a:rPr>
              <a:t>CCA Assembly Drawing – as required </a:t>
            </a:r>
            <a:endParaRPr lang="en-US" sz="900" b="0" dirty="0" smtClean="0">
              <a:cs typeface="Times New Roman" pitchFamily="18" charset="0"/>
            </a:endParaRPr>
          </a:p>
          <a:p>
            <a:pPr lvl="1" eaLnBrk="0" hangingPunct="0">
              <a:tabLst>
                <a:tab pos="342900" algn="l"/>
              </a:tabLst>
            </a:pPr>
            <a:r>
              <a:rPr lang="en-US" sz="900" b="0" dirty="0" smtClean="0">
                <a:cs typeface="Times New Roman" pitchFamily="18" charset="0"/>
              </a:rPr>
              <a:t>– </a:t>
            </a:r>
            <a:r>
              <a:rPr lang="en-US" sz="900" b="0" dirty="0">
                <a:cs typeface="Times New Roman" pitchFamily="18" charset="0"/>
              </a:rPr>
              <a:t>EO release for </a:t>
            </a:r>
            <a:r>
              <a:rPr lang="en-US" sz="900" b="0" dirty="0" err="1">
                <a:cs typeface="Times New Roman" pitchFamily="18" charset="0"/>
              </a:rPr>
              <a:t>qual</a:t>
            </a:r>
            <a:endParaRPr lang="en-US" sz="900" b="0" dirty="0"/>
          </a:p>
          <a:p>
            <a:pPr eaLnBrk="0" hangingPunct="0">
              <a:buFontTx/>
              <a:buAutoNum type="arabicPeriod" startAt="3"/>
              <a:tabLst>
                <a:tab pos="342900" algn="l"/>
              </a:tabLst>
            </a:pPr>
            <a:r>
              <a:rPr lang="en-US" sz="900" b="0" dirty="0" err="1">
                <a:cs typeface="Times New Roman" pitchFamily="18" charset="0"/>
              </a:rPr>
              <a:t>DFx</a:t>
            </a:r>
            <a:r>
              <a:rPr lang="en-US" sz="900" b="0" dirty="0">
                <a:cs typeface="Times New Roman" pitchFamily="18" charset="0"/>
              </a:rPr>
              <a:t> (M,A,T) at Box level report</a:t>
            </a:r>
          </a:p>
          <a:p>
            <a:pPr lvl="1" eaLnBrk="0" hangingPunct="0">
              <a:tabLst>
                <a:tab pos="342900" algn="l"/>
              </a:tabLst>
            </a:pPr>
            <a:r>
              <a:rPr lang="en-US" sz="900" b="0" dirty="0">
                <a:cs typeface="Times New Roman" pitchFamily="18" charset="0"/>
              </a:rPr>
              <a:t> review project memo with MFG WP</a:t>
            </a:r>
            <a:endParaRPr lang="en-US" sz="900" b="0" dirty="0"/>
          </a:p>
          <a:p>
            <a:pPr eaLnBrk="0" hangingPunct="0">
              <a:buFontTx/>
              <a:buAutoNum type="arabicPeriod" startAt="3"/>
              <a:tabLst>
                <a:tab pos="342900" algn="l"/>
              </a:tabLst>
            </a:pPr>
            <a:r>
              <a:rPr lang="en-US" sz="900" b="0" dirty="0">
                <a:cs typeface="Times New Roman" pitchFamily="18" charset="0"/>
              </a:rPr>
              <a:t>Updated HRD, EO release new </a:t>
            </a:r>
            <a:r>
              <a:rPr lang="en-US" sz="900" b="0" dirty="0" smtClean="0">
                <a:cs typeface="Times New Roman" pitchFamily="18" charset="0"/>
              </a:rPr>
              <a:t>REV</a:t>
            </a:r>
          </a:p>
          <a:p>
            <a:pPr eaLnBrk="0" hangingPunct="0">
              <a:buFontTx/>
              <a:buAutoNum type="arabicPeriod" startAt="3"/>
              <a:tabLst>
                <a:tab pos="342900" algn="l"/>
              </a:tabLst>
            </a:pPr>
            <a:r>
              <a:rPr lang="en-US" sz="900" b="0" dirty="0"/>
              <a:t>Updated 2D &amp; 3D HV analyses – as required  </a:t>
            </a:r>
            <a:r>
              <a:rPr lang="en-US" sz="900" b="0" dirty="0" smtClean="0"/>
              <a:t> (</a:t>
            </a:r>
            <a:r>
              <a:rPr lang="en-US" sz="900" b="0" dirty="0"/>
              <a:t>E Release)</a:t>
            </a:r>
          </a:p>
          <a:p>
            <a:pPr eaLnBrk="0" hangingPunct="0">
              <a:buFontTx/>
              <a:buAutoNum type="arabicPeriod" startAt="3"/>
              <a:tabLst>
                <a:tab pos="342900" algn="l"/>
              </a:tabLst>
            </a:pPr>
            <a:r>
              <a:rPr lang="en-US" sz="900" b="0" dirty="0"/>
              <a:t>Updated  HV Altitude test reports – as required  (E Release)</a:t>
            </a:r>
          </a:p>
          <a:p>
            <a:pPr eaLnBrk="0" hangingPunct="0">
              <a:buFontTx/>
              <a:buAutoNum type="arabicPeriod" startAt="3"/>
              <a:tabLst>
                <a:tab pos="342900" algn="l"/>
              </a:tabLst>
            </a:pPr>
            <a:endParaRPr lang="en-US" sz="900" b="0" dirty="0"/>
          </a:p>
        </p:txBody>
      </p:sp>
      <p:sp>
        <p:nvSpPr>
          <p:cNvPr id="49175" name="Text Box 22"/>
          <p:cNvSpPr txBox="1">
            <a:spLocks noChangeArrowheads="1"/>
          </p:cNvSpPr>
          <p:nvPr/>
        </p:nvSpPr>
        <p:spPr bwMode="auto">
          <a:xfrm>
            <a:off x="142875" y="2571750"/>
            <a:ext cx="2209800"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900" u="sng"/>
              <a:t>Requirements</a:t>
            </a:r>
          </a:p>
          <a:p>
            <a:pPr eaLnBrk="1" hangingPunct="1">
              <a:spcBef>
                <a:spcPct val="50000"/>
              </a:spcBef>
            </a:pPr>
            <a:r>
              <a:rPr lang="en-US" sz="900" b="0"/>
              <a:t>Design requirements updates causing Design turns in CCAs</a:t>
            </a:r>
            <a:r>
              <a:rPr lang="en-US" sz="900" u="sng"/>
              <a:t> </a:t>
            </a:r>
          </a:p>
          <a:p>
            <a:pPr eaLnBrk="1" hangingPunct="1">
              <a:spcBef>
                <a:spcPct val="50000"/>
              </a:spcBef>
            </a:pPr>
            <a:r>
              <a:rPr lang="en-US" sz="900" u="sng"/>
              <a:t>Design Documentation</a:t>
            </a:r>
          </a:p>
          <a:p>
            <a:pPr eaLnBrk="1" hangingPunct="1">
              <a:spcBef>
                <a:spcPct val="50000"/>
              </a:spcBef>
            </a:pPr>
            <a:r>
              <a:rPr lang="en-US" sz="900" b="0"/>
              <a:t>Updated Hardware Allocation from System</a:t>
            </a:r>
            <a:r>
              <a:rPr lang="en-US" sz="900" u="sng"/>
              <a:t> Hardware</a:t>
            </a:r>
          </a:p>
          <a:p>
            <a:pPr eaLnBrk="1" hangingPunct="1"/>
            <a:r>
              <a:rPr lang="en-US" sz="900" b="0"/>
              <a:t>SOF CCA Build Hardware</a:t>
            </a:r>
          </a:p>
          <a:p>
            <a:pPr eaLnBrk="1" hangingPunct="1"/>
            <a:r>
              <a:rPr lang="en-US" sz="900" b="0"/>
              <a:t>Integrated Box from Build &amp; Test</a:t>
            </a:r>
          </a:p>
          <a:p>
            <a:pPr eaLnBrk="1" hangingPunct="1">
              <a:spcBef>
                <a:spcPct val="50000"/>
              </a:spcBef>
            </a:pPr>
            <a:endParaRPr lang="en-US" sz="900" b="0"/>
          </a:p>
          <a:p>
            <a:pPr eaLnBrk="1" hangingPunct="1">
              <a:spcBef>
                <a:spcPct val="50000"/>
              </a:spcBef>
            </a:pPr>
            <a:endParaRPr lang="en-US" sz="900" b="0"/>
          </a:p>
        </p:txBody>
      </p:sp>
      <p:sp>
        <p:nvSpPr>
          <p:cNvPr id="49176" name="Text Box 24"/>
          <p:cNvSpPr txBox="1">
            <a:spLocks noChangeArrowheads="1"/>
          </p:cNvSpPr>
          <p:nvPr/>
        </p:nvSpPr>
        <p:spPr bwMode="auto">
          <a:xfrm>
            <a:off x="2438400" y="2143125"/>
            <a:ext cx="3810000"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dirty="0"/>
              <a:t>Test</a:t>
            </a:r>
          </a:p>
          <a:p>
            <a:pPr eaLnBrk="1" hangingPunct="1"/>
            <a:r>
              <a:rPr lang="en-US" sz="900" b="0" dirty="0"/>
              <a:t>Support SOF testing as required</a:t>
            </a:r>
          </a:p>
          <a:p>
            <a:pPr eaLnBrk="1" hangingPunct="1"/>
            <a:r>
              <a:rPr lang="en-US" sz="900" u="sng" dirty="0"/>
              <a:t>Reviews </a:t>
            </a:r>
          </a:p>
          <a:p>
            <a:pPr eaLnBrk="1" hangingPunct="1"/>
            <a:r>
              <a:rPr lang="en-US" sz="900" b="0" dirty="0"/>
              <a:t>Support System review and validation of changes (60)</a:t>
            </a:r>
          </a:p>
          <a:p>
            <a:pPr eaLnBrk="1" hangingPunct="1"/>
            <a:r>
              <a:rPr lang="en-US" sz="900" b="0" dirty="0"/>
              <a:t>Support peer review of test results</a:t>
            </a:r>
          </a:p>
          <a:p>
            <a:pPr eaLnBrk="1" hangingPunct="1"/>
            <a:r>
              <a:rPr lang="en-US" sz="900" b="0" dirty="0"/>
              <a:t>Hold CCA PRR (60) </a:t>
            </a:r>
          </a:p>
          <a:p>
            <a:pPr eaLnBrk="1" hangingPunct="1"/>
            <a:r>
              <a:rPr lang="en-US" sz="900" u="sng" dirty="0"/>
              <a:t>Documents</a:t>
            </a:r>
          </a:p>
          <a:p>
            <a:pPr eaLnBrk="1" hangingPunct="1"/>
            <a:r>
              <a:rPr lang="en-US" sz="900" b="0" dirty="0"/>
              <a:t>Create, update and resolve Problem reports (120)</a:t>
            </a:r>
          </a:p>
          <a:p>
            <a:pPr eaLnBrk="1" hangingPunct="1"/>
            <a:r>
              <a:rPr lang="en-US" sz="900" b="0" dirty="0"/>
              <a:t>Update design documentation: </a:t>
            </a:r>
          </a:p>
          <a:p>
            <a:pPr eaLnBrk="1" hangingPunct="1"/>
            <a:r>
              <a:rPr lang="en-US" sz="900" b="0" dirty="0"/>
              <a:t>     schematics, BOM, stability and transient analysis, </a:t>
            </a:r>
            <a:r>
              <a:rPr lang="en-US" sz="900" b="0" dirty="0" err="1"/>
              <a:t>derating</a:t>
            </a:r>
            <a:r>
              <a:rPr lang="en-US" sz="900" b="0" dirty="0"/>
              <a:t>,</a:t>
            </a:r>
          </a:p>
          <a:p>
            <a:pPr eaLnBrk="1" hangingPunct="1"/>
            <a:r>
              <a:rPr lang="en-US" sz="900" b="0" dirty="0"/>
              <a:t>     updated requirements (120)</a:t>
            </a:r>
          </a:p>
          <a:p>
            <a:pPr eaLnBrk="1" hangingPunct="1"/>
            <a:r>
              <a:rPr lang="en-US" sz="900" b="0" dirty="0"/>
              <a:t>Update CCA Test Procedure, as necessary (40)</a:t>
            </a:r>
          </a:p>
          <a:p>
            <a:pPr eaLnBrk="1" hangingPunct="1"/>
            <a:r>
              <a:rPr lang="en-US" sz="900" b="0" dirty="0"/>
              <a:t>Update HRD, as required (40</a:t>
            </a:r>
            <a:r>
              <a:rPr lang="en-US" sz="900" b="0" dirty="0" smtClean="0"/>
              <a:t>)</a:t>
            </a:r>
          </a:p>
          <a:p>
            <a:pPr eaLnBrk="1" hangingPunct="1"/>
            <a:r>
              <a:rPr lang="en-US" sz="900" b="0" dirty="0"/>
              <a:t>Update 2D &amp; 3D HV analysis (40/40)</a:t>
            </a:r>
          </a:p>
          <a:p>
            <a:pPr eaLnBrk="1" hangingPunct="1"/>
            <a:r>
              <a:rPr lang="en-US" sz="900" b="0" dirty="0"/>
              <a:t>Update PWB, CCA, Component, </a:t>
            </a:r>
            <a:r>
              <a:rPr lang="en-US" sz="900" b="0" dirty="0" err="1"/>
              <a:t>Assy</a:t>
            </a:r>
            <a:r>
              <a:rPr lang="en-US" sz="900" b="0" dirty="0"/>
              <a:t>, &amp; Box Level HV altitude tests </a:t>
            </a:r>
            <a:r>
              <a:rPr lang="en-US" sz="900" b="0" dirty="0" smtClean="0"/>
              <a:t>  </a:t>
            </a:r>
          </a:p>
          <a:p>
            <a:pPr eaLnBrk="1" hangingPunct="1"/>
            <a:r>
              <a:rPr lang="en-US" sz="900" b="0" dirty="0"/>
              <a:t> </a:t>
            </a:r>
            <a:r>
              <a:rPr lang="en-US" sz="900" b="0" dirty="0" smtClean="0"/>
              <a:t>  (</a:t>
            </a:r>
            <a:r>
              <a:rPr lang="en-US" sz="900" b="0" dirty="0"/>
              <a:t>40/</a:t>
            </a:r>
            <a:r>
              <a:rPr lang="en-US" sz="900" b="0" dirty="0">
                <a:solidFill>
                  <a:srgbClr val="FF0000"/>
                </a:solidFill>
              </a:rPr>
              <a:t>40</a:t>
            </a:r>
            <a:r>
              <a:rPr lang="en-US" sz="900" b="0" dirty="0"/>
              <a:t>)</a:t>
            </a:r>
          </a:p>
          <a:p>
            <a:pPr eaLnBrk="1" hangingPunct="1"/>
            <a:endParaRPr lang="en-US" sz="900" b="0" dirty="0"/>
          </a:p>
        </p:txBody>
      </p:sp>
      <p:sp>
        <p:nvSpPr>
          <p:cNvPr id="49177" name="Action Button: Back or Previous 24">
            <a:hlinkClick r:id="rId4" action="ppaction://hlinksldjump" highlightClick="1"/>
          </p:cNvPr>
          <p:cNvSpPr>
            <a:spLocks noChangeArrowheads="1"/>
          </p:cNvSpPr>
          <p:nvPr/>
        </p:nvSpPr>
        <p:spPr bwMode="auto">
          <a:xfrm>
            <a:off x="796925" y="5489575"/>
            <a:ext cx="574675" cy="520700"/>
          </a:xfrm>
          <a:prstGeom prst="actionButtonBackPrevious">
            <a:avLst/>
          </a:prstGeom>
          <a:solidFill>
            <a:schemeClr val="accent2"/>
          </a:solidFill>
          <a:ln w="9525" algn="ctr">
            <a:solidFill>
              <a:schemeClr val="tx1"/>
            </a:solidFill>
            <a:round/>
            <a:headEnd/>
            <a:tailEnd/>
          </a:ln>
        </p:spPr>
        <p:txBody>
          <a:bodyPr/>
          <a:lstStyle/>
          <a:p>
            <a:endParaRPr lang="en-US"/>
          </a:p>
        </p:txBody>
      </p:sp>
      <p:sp>
        <p:nvSpPr>
          <p:cNvPr id="49178" name="TextBox 26"/>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49179" name="Action Button: Forward or Next 27">
            <a:hlinkClick r:id="rId5" action="ppaction://hlinksldjump" highlightClick="1"/>
          </p:cNvPr>
          <p:cNvSpPr>
            <a:spLocks noChangeArrowheads="1"/>
          </p:cNvSpPr>
          <p:nvPr/>
        </p:nvSpPr>
        <p:spPr bwMode="auto">
          <a:xfrm>
            <a:off x="7546975" y="5443538"/>
            <a:ext cx="509588" cy="566737"/>
          </a:xfrm>
          <a:prstGeom prst="actionButtonForwardNext">
            <a:avLst/>
          </a:prstGeom>
          <a:solidFill>
            <a:schemeClr val="accent2"/>
          </a:solidFill>
          <a:ln w="9525" algn="ctr">
            <a:solidFill>
              <a:schemeClr val="tx1"/>
            </a:solidFill>
            <a:round/>
            <a:headEnd/>
            <a:tailEnd/>
          </a:ln>
        </p:spPr>
        <p:txBody>
          <a:bodyPr/>
          <a:lstStyle/>
          <a:p>
            <a:endParaRPr lang="en-US"/>
          </a:p>
        </p:txBody>
      </p:sp>
      <p:sp>
        <p:nvSpPr>
          <p:cNvPr id="49180" name="TextBox 28"/>
          <p:cNvSpPr txBox="1">
            <a:spLocks noChangeArrowheads="1"/>
          </p:cNvSpPr>
          <p:nvPr/>
        </p:nvSpPr>
        <p:spPr bwMode="auto">
          <a:xfrm>
            <a:off x="710565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3" name="TextBox 3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1495586" y="582801"/>
            <a:ext cx="6433084"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50179" name="Rectangle 2"/>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p:cNvSpPr>
            <a:spLocks noChangeArrowheads="1"/>
          </p:cNvSpPr>
          <p:nvPr/>
        </p:nvSpPr>
        <p:spPr bwMode="auto">
          <a:xfrm>
            <a:off x="3581400" y="1447800"/>
            <a:ext cx="1524000" cy="381000"/>
          </a:xfrm>
          <a:prstGeom prst="rect">
            <a:avLst/>
          </a:prstGeom>
          <a:solidFill>
            <a:schemeClr val="bg2">
              <a:lumMod val="60000"/>
              <a:lumOff val="40000"/>
            </a:schemeClr>
          </a:solidFill>
          <a:ln w="9525">
            <a:solidFill>
              <a:schemeClr val="tx1"/>
            </a:solidFill>
            <a:miter lim="800000"/>
            <a:headEnd/>
            <a:tailEnd/>
          </a:ln>
          <a:effectLst/>
        </p:spPr>
        <p:txBody>
          <a:bodyPr wrap="none" anchor="ctr"/>
          <a:lstStyle/>
          <a:p>
            <a:pPr>
              <a:defRPr/>
            </a:pPr>
            <a:endParaRPr lang="en-US" dirty="0">
              <a:latin typeface="Arial" pitchFamily="34" charset="0"/>
            </a:endParaRPr>
          </a:p>
        </p:txBody>
      </p:sp>
      <p:sp>
        <p:nvSpPr>
          <p:cNvPr id="45060" name="Rectangle 4"/>
          <p:cNvSpPr>
            <a:spLocks noChangeArrowheads="1"/>
          </p:cNvSpPr>
          <p:nvPr/>
        </p:nvSpPr>
        <p:spPr bwMode="auto">
          <a:xfrm>
            <a:off x="762000" y="1524000"/>
            <a:ext cx="1066800" cy="381000"/>
          </a:xfrm>
          <a:prstGeom prst="rect">
            <a:avLst/>
          </a:prstGeom>
          <a:solidFill>
            <a:schemeClr val="bg2">
              <a:lumMod val="60000"/>
              <a:lumOff val="40000"/>
            </a:schemeClr>
          </a:solidFill>
          <a:ln w="9525">
            <a:solidFill>
              <a:schemeClr val="tx1"/>
            </a:solidFill>
            <a:miter lim="800000"/>
            <a:headEnd/>
            <a:tailEnd/>
          </a:ln>
          <a:effectLst/>
        </p:spPr>
        <p:txBody>
          <a:bodyPr wrap="none" anchor="ctr"/>
          <a:lstStyle/>
          <a:p>
            <a:pPr>
              <a:defRPr/>
            </a:pPr>
            <a:endParaRPr lang="en-US" dirty="0">
              <a:latin typeface="Arial" pitchFamily="34" charset="0"/>
            </a:endParaRPr>
          </a:p>
        </p:txBody>
      </p:sp>
      <p:sp>
        <p:nvSpPr>
          <p:cNvPr id="50182" name="Rectangle 5"/>
          <p:cNvSpPr>
            <a:spLocks noChangeArrowheads="1"/>
          </p:cNvSpPr>
          <p:nvPr/>
        </p:nvSpPr>
        <p:spPr bwMode="auto">
          <a:xfrm>
            <a:off x="2438400" y="2286000"/>
            <a:ext cx="3810000" cy="2286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pPr algn="ctr">
              <a:buFontTx/>
              <a:buChar char="•"/>
            </a:pPr>
            <a:endParaRPr lang="en-US" sz="900"/>
          </a:p>
        </p:txBody>
      </p:sp>
      <p:sp>
        <p:nvSpPr>
          <p:cNvPr id="50183"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50184"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3" name="Text Box 8"/>
          <p:cNvSpPr txBox="1">
            <a:spLocks noChangeArrowheads="1"/>
          </p:cNvSpPr>
          <p:nvPr/>
        </p:nvSpPr>
        <p:spPr bwMode="auto">
          <a:xfrm>
            <a:off x="6248400" y="1447800"/>
            <a:ext cx="1441450" cy="366713"/>
          </a:xfrm>
          <a:prstGeom prst="rect">
            <a:avLst/>
          </a:prstGeom>
          <a:solidFill>
            <a:schemeClr val="bg2">
              <a:lumMod val="60000"/>
              <a:lumOff val="40000"/>
            </a:schemeClr>
          </a:solidFill>
          <a:ln>
            <a:noFill/>
          </a:ln>
          <a:effec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defRPr/>
            </a:pPr>
            <a:r>
              <a:rPr lang="en-US" b="0" dirty="0" smtClean="0"/>
              <a:t>Deliverables</a:t>
            </a:r>
          </a:p>
        </p:txBody>
      </p:sp>
      <p:sp>
        <p:nvSpPr>
          <p:cNvPr id="45065" name="Rectangle 9"/>
          <p:cNvSpPr>
            <a:spLocks noChangeArrowheads="1"/>
          </p:cNvSpPr>
          <p:nvPr/>
        </p:nvSpPr>
        <p:spPr bwMode="auto">
          <a:xfrm>
            <a:off x="1371599" y="457200"/>
            <a:ext cx="6430169" cy="457200"/>
          </a:xfrm>
          <a:prstGeom prst="rect">
            <a:avLst/>
          </a:prstGeom>
          <a:solidFill>
            <a:schemeClr val="bg2">
              <a:lumMod val="60000"/>
              <a:lumOff val="40000"/>
            </a:schemeClr>
          </a:solidFill>
          <a:ln w="9525" algn="ctr">
            <a:solidFill>
              <a:schemeClr val="tx1"/>
            </a:solidFill>
            <a:miter lim="800000"/>
            <a:headEnd/>
            <a:tailEnd/>
          </a:ln>
          <a:effectLst/>
        </p:spPr>
        <p:txBody>
          <a:bodyPr wrap="none" anchor="ctr"/>
          <a:lstStyle/>
          <a:p>
            <a:pPr algn="ctr">
              <a:defRPr/>
            </a:pPr>
            <a:r>
              <a:rPr lang="en-US" sz="2000" b="0" dirty="0">
                <a:latin typeface="Arial" pitchFamily="34" charset="0"/>
              </a:rPr>
              <a:t> System Integration and SOF – Design Turn [PACT</a:t>
            </a:r>
            <a:r>
              <a:rPr lang="en-US" sz="2000" b="0" dirty="0" smtClean="0">
                <a:latin typeface="Arial" pitchFamily="34" charset="0"/>
              </a:rPr>
              <a:t>] </a:t>
            </a:r>
            <a:r>
              <a:rPr lang="en-US" sz="1400" b="0" dirty="0" smtClean="0">
                <a:latin typeface="Arial" pitchFamily="34" charset="0"/>
              </a:rPr>
              <a:t>WP34</a:t>
            </a:r>
            <a:endParaRPr lang="en-US" sz="2000" b="0" dirty="0">
              <a:latin typeface="Arial" pitchFamily="34" charset="0"/>
            </a:endParaRPr>
          </a:p>
        </p:txBody>
      </p:sp>
      <p:sp>
        <p:nvSpPr>
          <p:cNvPr id="50187" name="Line 10"/>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8" name="Line 11"/>
          <p:cNvSpPr>
            <a:spLocks noChangeShapeType="1"/>
          </p:cNvSpPr>
          <p:nvPr/>
        </p:nvSpPr>
        <p:spPr bwMode="auto">
          <a:xfrm flipH="1">
            <a:off x="6248400" y="2057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9" name="Line 12"/>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0" name="Line 13"/>
          <p:cNvSpPr>
            <a:spLocks noChangeShapeType="1"/>
          </p:cNvSpPr>
          <p:nvPr/>
        </p:nvSpPr>
        <p:spPr bwMode="auto">
          <a:xfrm>
            <a:off x="6248400" y="4876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1" name="Line 14"/>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2" name="Line 15"/>
          <p:cNvSpPr>
            <a:spLocks noChangeShapeType="1"/>
          </p:cNvSpPr>
          <p:nvPr/>
        </p:nvSpPr>
        <p:spPr bwMode="auto">
          <a:xfrm flipH="1">
            <a:off x="1981200" y="3505200"/>
            <a:ext cx="457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3" name="Line 16"/>
          <p:cNvSpPr>
            <a:spLocks noChangeShapeType="1"/>
          </p:cNvSpPr>
          <p:nvPr/>
        </p:nvSpPr>
        <p:spPr bwMode="auto">
          <a:xfrm flipH="1" flipV="1">
            <a:off x="2057400" y="2286000"/>
            <a:ext cx="381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4" name="Line 17"/>
          <p:cNvSpPr>
            <a:spLocks noChangeShapeType="1"/>
          </p:cNvSpPr>
          <p:nvPr/>
        </p:nvSpPr>
        <p:spPr bwMode="auto">
          <a:xfrm flipH="1">
            <a:off x="152400" y="47244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5" name="Line 18"/>
          <p:cNvSpPr>
            <a:spLocks noChangeShapeType="1"/>
          </p:cNvSpPr>
          <p:nvPr/>
        </p:nvSpPr>
        <p:spPr bwMode="auto">
          <a:xfrm flipH="1">
            <a:off x="152400" y="2286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6" name="Line 19"/>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7" name="Text Box 20"/>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(hrs)</a:t>
            </a:r>
          </a:p>
          <a:p>
            <a:pPr eaLnBrk="1" hangingPunct="1"/>
            <a:r>
              <a:rPr lang="en-US" sz="1200" b="0"/>
              <a:t>- PACT (360)</a:t>
            </a:r>
            <a:endParaRPr lang="en-US" sz="1200" b="0">
              <a:solidFill>
                <a:srgbClr val="FF3300"/>
              </a:solidFill>
            </a:endParaRPr>
          </a:p>
        </p:txBody>
      </p:sp>
      <p:sp>
        <p:nvSpPr>
          <p:cNvPr id="50198" name="Rectangle 27"/>
          <p:cNvSpPr>
            <a:spLocks noChangeArrowheads="1"/>
          </p:cNvSpPr>
          <p:nvPr/>
        </p:nvSpPr>
        <p:spPr bwMode="auto">
          <a:xfrm>
            <a:off x="6248400" y="2763838"/>
            <a:ext cx="2486025"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tabLst>
                <a:tab pos="342900" algn="l"/>
              </a:tabLst>
            </a:pPr>
            <a:endParaRPr lang="en-US" sz="900" b="0"/>
          </a:p>
          <a:p>
            <a:pPr eaLnBrk="0" hangingPunct="0">
              <a:buFontTx/>
              <a:buAutoNum type="arabicPeriod"/>
              <a:tabLst>
                <a:tab pos="342900" algn="l"/>
              </a:tabLst>
            </a:pPr>
            <a:r>
              <a:rPr lang="en-US" sz="900" b="0">
                <a:cs typeface="Times New Roman" pitchFamily="18" charset="0"/>
              </a:rPr>
              <a:t>SOF Environmental qual test report </a:t>
            </a:r>
          </a:p>
          <a:p>
            <a:pPr lvl="1" eaLnBrk="0" hangingPunct="0">
              <a:tabLst>
                <a:tab pos="342900" algn="l"/>
              </a:tabLst>
            </a:pPr>
            <a:r>
              <a:rPr lang="en-US" sz="900" b="0"/>
              <a:t>Support SDRL</a:t>
            </a:r>
          </a:p>
          <a:p>
            <a:pPr eaLnBrk="0" hangingPunct="0">
              <a:buFontTx/>
              <a:buAutoNum type="arabicPeriod"/>
              <a:tabLst>
                <a:tab pos="342900" algn="l"/>
              </a:tabLst>
            </a:pPr>
            <a:r>
              <a:rPr lang="en-US" sz="900" b="0">
                <a:cs typeface="Times New Roman" pitchFamily="18" charset="0"/>
              </a:rPr>
              <a:t>DFx (M,A,T) at Box level report  </a:t>
            </a:r>
          </a:p>
          <a:p>
            <a:pPr lvl="1" eaLnBrk="0" hangingPunct="0">
              <a:tabLst>
                <a:tab pos="342900" algn="l"/>
              </a:tabLst>
            </a:pPr>
            <a:r>
              <a:rPr lang="en-US" sz="900" b="0">
                <a:cs typeface="Times New Roman" pitchFamily="18" charset="0"/>
              </a:rPr>
              <a:t> review project memo with MFG WP</a:t>
            </a:r>
            <a:endParaRPr lang="en-US" sz="900" b="0"/>
          </a:p>
        </p:txBody>
      </p:sp>
      <p:sp>
        <p:nvSpPr>
          <p:cNvPr id="50199" name="Text Box 22"/>
          <p:cNvSpPr txBox="1">
            <a:spLocks noChangeArrowheads="1"/>
          </p:cNvSpPr>
          <p:nvPr/>
        </p:nvSpPr>
        <p:spPr bwMode="auto">
          <a:xfrm>
            <a:off x="95250" y="2571750"/>
            <a:ext cx="2209800"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900" u="sng"/>
              <a:t>Requirements</a:t>
            </a:r>
          </a:p>
          <a:p>
            <a:pPr eaLnBrk="1" hangingPunct="1"/>
            <a:r>
              <a:rPr lang="en-US" sz="900" b="0"/>
              <a:t>SOF environmental test procedure</a:t>
            </a:r>
          </a:p>
          <a:p>
            <a:pPr eaLnBrk="1" hangingPunct="1"/>
            <a:r>
              <a:rPr lang="en-US" sz="900" b="0"/>
              <a:t>Design requirements updates </a:t>
            </a:r>
          </a:p>
          <a:p>
            <a:pPr eaLnBrk="1" hangingPunct="1"/>
            <a:endParaRPr lang="en-US" sz="900" u="sng"/>
          </a:p>
          <a:p>
            <a:pPr eaLnBrk="1" hangingPunct="1"/>
            <a:r>
              <a:rPr lang="en-US" sz="900" u="sng"/>
              <a:t>Design Documentation</a:t>
            </a:r>
          </a:p>
          <a:p>
            <a:pPr eaLnBrk="1" hangingPunct="1"/>
            <a:r>
              <a:rPr lang="en-US" sz="900" b="0"/>
              <a:t>Test data from previous phase</a:t>
            </a:r>
          </a:p>
          <a:p>
            <a:pPr eaLnBrk="1" hangingPunct="1"/>
            <a:r>
              <a:rPr lang="en-US" sz="900" b="0"/>
              <a:t>Design changes from previous phase</a:t>
            </a:r>
          </a:p>
          <a:p>
            <a:pPr eaLnBrk="1" hangingPunct="1"/>
            <a:endParaRPr lang="en-US" sz="900" u="sng"/>
          </a:p>
          <a:p>
            <a:pPr eaLnBrk="1" hangingPunct="1"/>
            <a:r>
              <a:rPr lang="en-US" sz="900" u="sng"/>
              <a:t>Hardware</a:t>
            </a:r>
          </a:p>
          <a:p>
            <a:pPr eaLnBrk="1" hangingPunct="1"/>
            <a:r>
              <a:rPr lang="en-US" sz="900" b="0"/>
              <a:t>Integrated Box from Build &amp; Test</a:t>
            </a:r>
          </a:p>
          <a:p>
            <a:pPr eaLnBrk="1" hangingPunct="1">
              <a:spcBef>
                <a:spcPct val="50000"/>
              </a:spcBef>
            </a:pPr>
            <a:endParaRPr lang="en-US" sz="900" b="0"/>
          </a:p>
          <a:p>
            <a:pPr eaLnBrk="1" hangingPunct="1">
              <a:spcBef>
                <a:spcPct val="50000"/>
              </a:spcBef>
            </a:pPr>
            <a:endParaRPr lang="en-US" sz="900" b="0"/>
          </a:p>
        </p:txBody>
      </p:sp>
      <p:sp>
        <p:nvSpPr>
          <p:cNvPr id="50200" name="Text Box 24"/>
          <p:cNvSpPr txBox="1">
            <a:spLocks noChangeArrowheads="1"/>
          </p:cNvSpPr>
          <p:nvPr/>
        </p:nvSpPr>
        <p:spPr bwMode="auto">
          <a:xfrm>
            <a:off x="2476500" y="2444750"/>
            <a:ext cx="3810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dirty="0"/>
              <a:t>Test</a:t>
            </a:r>
          </a:p>
          <a:p>
            <a:pPr eaLnBrk="1" hangingPunct="1"/>
            <a:r>
              <a:rPr lang="en-US" sz="900" b="0" dirty="0"/>
              <a:t>Support SOF testing as required</a:t>
            </a:r>
          </a:p>
          <a:p>
            <a:pPr eaLnBrk="1" hangingPunct="1"/>
            <a:r>
              <a:rPr lang="en-US" sz="900" u="sng" dirty="0"/>
              <a:t>Reviews </a:t>
            </a:r>
          </a:p>
          <a:p>
            <a:pPr eaLnBrk="1" hangingPunct="1"/>
            <a:r>
              <a:rPr lang="en-US" sz="900" b="0" dirty="0"/>
              <a:t>Support System review and validation of changes (60)</a:t>
            </a:r>
          </a:p>
          <a:p>
            <a:pPr eaLnBrk="1" hangingPunct="1"/>
            <a:r>
              <a:rPr lang="en-US" sz="900" b="0" dirty="0"/>
              <a:t>Support peer review of test results</a:t>
            </a:r>
          </a:p>
          <a:p>
            <a:pPr eaLnBrk="1" hangingPunct="1"/>
            <a:r>
              <a:rPr lang="en-US" sz="900" b="0" dirty="0"/>
              <a:t>Support Chassis PRR (60) </a:t>
            </a:r>
          </a:p>
          <a:p>
            <a:pPr eaLnBrk="1" hangingPunct="1"/>
            <a:r>
              <a:rPr lang="en-US" sz="900" u="sng" dirty="0"/>
              <a:t>Documents</a:t>
            </a:r>
          </a:p>
          <a:p>
            <a:pPr eaLnBrk="1" hangingPunct="1"/>
            <a:r>
              <a:rPr lang="en-US" sz="900" b="0" dirty="0"/>
              <a:t>Create, update and resolve Problem reports (120)</a:t>
            </a:r>
          </a:p>
          <a:p>
            <a:pPr eaLnBrk="1" hangingPunct="1"/>
            <a:r>
              <a:rPr lang="en-US" sz="900" b="0" dirty="0"/>
              <a:t>Update design documentation: </a:t>
            </a:r>
          </a:p>
          <a:p>
            <a:pPr eaLnBrk="1" hangingPunct="1"/>
            <a:r>
              <a:rPr lang="en-US" sz="900" b="0" dirty="0"/>
              <a:t>     chassis drawing, update thermal and </a:t>
            </a:r>
            <a:r>
              <a:rPr lang="en-US" sz="900" b="0" dirty="0" err="1"/>
              <a:t>vib</a:t>
            </a:r>
            <a:r>
              <a:rPr lang="en-US" sz="900" b="0" dirty="0"/>
              <a:t> analysis</a:t>
            </a:r>
          </a:p>
          <a:p>
            <a:pPr eaLnBrk="1" hangingPunct="1"/>
            <a:r>
              <a:rPr lang="en-US" sz="900" b="0" dirty="0"/>
              <a:t>     updated requirements (120)</a:t>
            </a:r>
          </a:p>
        </p:txBody>
      </p:sp>
      <p:sp>
        <p:nvSpPr>
          <p:cNvPr id="4" name="Action Button: Back or Previous 23">
            <a:hlinkClick r:id="rId4" action="ppaction://hlinksldjump" highlightClick="1"/>
          </p:cNvPr>
          <p:cNvSpPr>
            <a:spLocks noChangeArrowheads="1"/>
          </p:cNvSpPr>
          <p:nvPr/>
        </p:nvSpPr>
        <p:spPr bwMode="auto">
          <a:xfrm>
            <a:off x="796925" y="5489575"/>
            <a:ext cx="574675" cy="520700"/>
          </a:xfrm>
          <a:prstGeom prst="actionButtonBackPrevious">
            <a:avLst/>
          </a:prstGeom>
          <a:solidFill>
            <a:schemeClr val="bg2">
              <a:lumMod val="60000"/>
              <a:lumOff val="40000"/>
            </a:schemeClr>
          </a:solidFill>
          <a:ln w="9525" algn="ctr">
            <a:solidFill>
              <a:schemeClr val="tx1"/>
            </a:solidFill>
            <a:round/>
            <a:headEnd/>
            <a:tailEnd/>
          </a:ln>
          <a:effectLst/>
        </p:spPr>
        <p:txBody>
          <a:bodyPr/>
          <a:lstStyle/>
          <a:p>
            <a:pPr>
              <a:defRPr/>
            </a:pPr>
            <a:endParaRPr lang="en-US" dirty="0">
              <a:latin typeface="Arial" pitchFamily="34" charset="0"/>
            </a:endParaRPr>
          </a:p>
        </p:txBody>
      </p:sp>
      <p:sp>
        <p:nvSpPr>
          <p:cNvPr id="50202" name="TextBox 25"/>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7" name="Action Button: Forward or Next 26">
            <a:hlinkClick r:id="rId5" action="ppaction://hlinksldjump" highlightClick="1"/>
          </p:cNvPr>
          <p:cNvSpPr/>
          <p:nvPr/>
        </p:nvSpPr>
        <p:spPr bwMode="auto">
          <a:xfrm>
            <a:off x="7546975" y="5443538"/>
            <a:ext cx="509588" cy="566737"/>
          </a:xfrm>
          <a:prstGeom prst="actionButtonForwardNext">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a:lstStyle/>
          <a:p>
            <a:pPr>
              <a:defRPr/>
            </a:pPr>
            <a:endParaRPr lang="en-US" dirty="0"/>
          </a:p>
        </p:txBody>
      </p:sp>
      <p:sp>
        <p:nvSpPr>
          <p:cNvPr id="50204" name="TextBox 27"/>
          <p:cNvSpPr txBox="1">
            <a:spLocks noChangeArrowheads="1"/>
          </p:cNvSpPr>
          <p:nvPr/>
        </p:nvSpPr>
        <p:spPr bwMode="auto">
          <a:xfrm>
            <a:off x="710565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0" name="TextBox 2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1472339" y="609600"/>
            <a:ext cx="6517037" cy="39052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51203" name="Rectangle 2"/>
          <p:cNvSpPr>
            <a:spLocks noChangeArrowheads="1"/>
          </p:cNvSpPr>
          <p:nvPr/>
        </p:nvSpPr>
        <p:spPr bwMode="auto">
          <a:xfrm>
            <a:off x="6248400" y="1447800"/>
            <a:ext cx="1447800" cy="381000"/>
          </a:xfrm>
          <a:prstGeom prst="rect">
            <a:avLst/>
          </a:prstGeom>
          <a:solidFill>
            <a:srgbClr val="11C1FF"/>
          </a:solidFill>
          <a:ln w="9525">
            <a:solidFill>
              <a:schemeClr val="tx1"/>
            </a:solidFill>
            <a:miter lim="800000"/>
            <a:headEnd/>
            <a:tailEnd/>
          </a:ln>
        </p:spPr>
        <p:txBody>
          <a:bodyPr wrap="none" anchor="ctr"/>
          <a:lstStyle/>
          <a:p>
            <a:endParaRPr lang="en-US"/>
          </a:p>
        </p:txBody>
      </p:sp>
      <p:sp>
        <p:nvSpPr>
          <p:cNvPr id="51204" name="Rectangle 3"/>
          <p:cNvSpPr>
            <a:spLocks noChangeArrowheads="1"/>
          </p:cNvSpPr>
          <p:nvPr/>
        </p:nvSpPr>
        <p:spPr bwMode="auto">
          <a:xfrm>
            <a:off x="3581400" y="1447800"/>
            <a:ext cx="1524000" cy="381000"/>
          </a:xfrm>
          <a:prstGeom prst="rect">
            <a:avLst/>
          </a:prstGeom>
          <a:solidFill>
            <a:srgbClr val="11C1FF"/>
          </a:solidFill>
          <a:ln w="9525">
            <a:solidFill>
              <a:schemeClr val="tx1"/>
            </a:solidFill>
            <a:miter lim="800000"/>
            <a:headEnd/>
            <a:tailEnd/>
          </a:ln>
        </p:spPr>
        <p:txBody>
          <a:bodyPr wrap="none" anchor="ctr"/>
          <a:lstStyle/>
          <a:p>
            <a:endParaRPr lang="en-US"/>
          </a:p>
        </p:txBody>
      </p:sp>
      <p:sp>
        <p:nvSpPr>
          <p:cNvPr id="51205" name="Rectangle 4"/>
          <p:cNvSpPr>
            <a:spLocks noChangeArrowheads="1"/>
          </p:cNvSpPr>
          <p:nvPr/>
        </p:nvSpPr>
        <p:spPr bwMode="auto">
          <a:xfrm>
            <a:off x="762000" y="1524000"/>
            <a:ext cx="1066800" cy="381000"/>
          </a:xfrm>
          <a:prstGeom prst="rect">
            <a:avLst/>
          </a:prstGeom>
          <a:solidFill>
            <a:srgbClr val="11C1FF"/>
          </a:solidFill>
          <a:ln w="9525">
            <a:solidFill>
              <a:schemeClr val="tx1"/>
            </a:solidFill>
            <a:miter lim="800000"/>
            <a:headEnd/>
            <a:tailEnd/>
          </a:ln>
        </p:spPr>
        <p:txBody>
          <a:bodyPr wrap="none" anchor="ctr"/>
          <a:lstStyle/>
          <a:p>
            <a:endParaRPr lang="en-US"/>
          </a:p>
        </p:txBody>
      </p:sp>
      <p:sp>
        <p:nvSpPr>
          <p:cNvPr id="51206" name="Rectangle 5"/>
          <p:cNvSpPr>
            <a:spLocks noChangeArrowheads="1"/>
          </p:cNvSpPr>
          <p:nvPr/>
        </p:nvSpPr>
        <p:spPr bwMode="auto">
          <a:xfrm>
            <a:off x="2438400" y="1905000"/>
            <a:ext cx="3810000" cy="3048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pPr algn="ctr">
              <a:buFontTx/>
              <a:buChar char="•"/>
            </a:pPr>
            <a:endParaRPr lang="en-US" sz="900"/>
          </a:p>
        </p:txBody>
      </p:sp>
      <p:sp>
        <p:nvSpPr>
          <p:cNvPr id="51207"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51208"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51209" name="Text Box 8"/>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51210" name="Rectangle 9"/>
          <p:cNvSpPr>
            <a:spLocks noChangeArrowheads="1"/>
          </p:cNvSpPr>
          <p:nvPr/>
        </p:nvSpPr>
        <p:spPr bwMode="auto">
          <a:xfrm>
            <a:off x="1371600" y="457200"/>
            <a:ext cx="6532536" cy="457200"/>
          </a:xfrm>
          <a:prstGeom prst="rect">
            <a:avLst/>
          </a:prstGeom>
          <a:solidFill>
            <a:srgbClr val="11C1FF"/>
          </a:solidFill>
          <a:ln w="9525" algn="ctr">
            <a:solidFill>
              <a:schemeClr val="tx1"/>
            </a:solidFill>
            <a:miter lim="800000"/>
            <a:headEnd/>
            <a:tailEnd/>
          </a:ln>
        </p:spPr>
        <p:txBody>
          <a:bodyPr wrap="none" anchor="ctr"/>
          <a:lstStyle/>
          <a:p>
            <a:pPr algn="ctr" eaLnBrk="0" hangingPunct="0"/>
            <a:r>
              <a:rPr lang="en-US" sz="2000" b="0" dirty="0"/>
              <a:t> System Integration and SOF – Design Turn [MDVT</a:t>
            </a:r>
            <a:r>
              <a:rPr lang="en-US" sz="2000" b="0" dirty="0" smtClean="0"/>
              <a:t>] </a:t>
            </a:r>
            <a:r>
              <a:rPr lang="en-US" sz="1400" b="0" dirty="0" smtClean="0"/>
              <a:t>WP35</a:t>
            </a:r>
            <a:endParaRPr lang="en-US" sz="2000" b="0" dirty="0"/>
          </a:p>
        </p:txBody>
      </p:sp>
      <p:sp>
        <p:nvSpPr>
          <p:cNvPr id="51211" name="Line 10"/>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2" name="Line 11"/>
          <p:cNvSpPr>
            <a:spLocks noChangeShapeType="1"/>
          </p:cNvSpPr>
          <p:nvPr/>
        </p:nvSpPr>
        <p:spPr bwMode="auto">
          <a:xfrm flipH="1">
            <a:off x="6248400" y="2057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3" name="Line 12"/>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4" name="Line 13"/>
          <p:cNvSpPr>
            <a:spLocks noChangeShapeType="1"/>
          </p:cNvSpPr>
          <p:nvPr/>
        </p:nvSpPr>
        <p:spPr bwMode="auto">
          <a:xfrm>
            <a:off x="6248400" y="4876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5" name="Line 14"/>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6" name="Line 15"/>
          <p:cNvSpPr>
            <a:spLocks noChangeShapeType="1"/>
          </p:cNvSpPr>
          <p:nvPr/>
        </p:nvSpPr>
        <p:spPr bwMode="auto">
          <a:xfrm flipH="1">
            <a:off x="1981200" y="3505200"/>
            <a:ext cx="457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7" name="Line 16"/>
          <p:cNvSpPr>
            <a:spLocks noChangeShapeType="1"/>
          </p:cNvSpPr>
          <p:nvPr/>
        </p:nvSpPr>
        <p:spPr bwMode="auto">
          <a:xfrm flipH="1" flipV="1">
            <a:off x="2057400" y="2286000"/>
            <a:ext cx="381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8" name="Line 17"/>
          <p:cNvSpPr>
            <a:spLocks noChangeShapeType="1"/>
          </p:cNvSpPr>
          <p:nvPr/>
        </p:nvSpPr>
        <p:spPr bwMode="auto">
          <a:xfrm flipH="1">
            <a:off x="152400" y="47244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9" name="Line 18"/>
          <p:cNvSpPr>
            <a:spLocks noChangeShapeType="1"/>
          </p:cNvSpPr>
          <p:nvPr/>
        </p:nvSpPr>
        <p:spPr bwMode="auto">
          <a:xfrm flipH="1">
            <a:off x="152400" y="2286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20" name="Line 19"/>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21" name="Text Box 20"/>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(hrs)</a:t>
            </a:r>
          </a:p>
          <a:p>
            <a:pPr eaLnBrk="1" hangingPunct="1"/>
            <a:r>
              <a:rPr lang="en-US" sz="1200" b="0"/>
              <a:t>- MDVT (320)</a:t>
            </a:r>
            <a:endParaRPr lang="en-US" sz="1200" b="0">
              <a:solidFill>
                <a:srgbClr val="FF3300"/>
              </a:solidFill>
            </a:endParaRPr>
          </a:p>
        </p:txBody>
      </p:sp>
      <p:sp>
        <p:nvSpPr>
          <p:cNvPr id="51222" name="Text Box 22"/>
          <p:cNvSpPr txBox="1">
            <a:spLocks noChangeArrowheads="1"/>
          </p:cNvSpPr>
          <p:nvPr/>
        </p:nvSpPr>
        <p:spPr bwMode="auto">
          <a:xfrm>
            <a:off x="6248400" y="2362200"/>
            <a:ext cx="25146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buFont typeface="Arial" charset="0"/>
              <a:buAutoNum type="arabicPeriod"/>
            </a:pPr>
            <a:r>
              <a:rPr lang="en-US" sz="900" b="0"/>
              <a:t>Problem reports under configuration control clear quest</a:t>
            </a:r>
          </a:p>
          <a:p>
            <a:pPr eaLnBrk="1" hangingPunct="1">
              <a:spcBef>
                <a:spcPct val="50000"/>
              </a:spcBef>
              <a:buFont typeface="Arial" charset="0"/>
              <a:buAutoNum type="arabicPeriod"/>
            </a:pPr>
            <a:r>
              <a:rPr lang="en-US" sz="900" b="0"/>
              <a:t>Updated  Motor Req’ts Doc</a:t>
            </a:r>
          </a:p>
          <a:p>
            <a:pPr eaLnBrk="1" hangingPunct="1">
              <a:spcBef>
                <a:spcPct val="50000"/>
              </a:spcBef>
              <a:buFont typeface="Arial" charset="0"/>
              <a:buAutoNum type="arabicPeriod"/>
            </a:pPr>
            <a:r>
              <a:rPr lang="en-US" sz="900" b="0"/>
              <a:t>Updated Motor ATP (EO)</a:t>
            </a:r>
          </a:p>
          <a:p>
            <a:pPr eaLnBrk="1" hangingPunct="1">
              <a:spcBef>
                <a:spcPct val="50000"/>
              </a:spcBef>
              <a:buFont typeface="Arial" charset="0"/>
              <a:buAutoNum type="arabicPeriod"/>
            </a:pPr>
            <a:r>
              <a:rPr lang="en-US" sz="900" b="0"/>
              <a:t>Updated Motor documentation (EO)</a:t>
            </a:r>
          </a:p>
          <a:p>
            <a:pPr eaLnBrk="1" hangingPunct="1">
              <a:spcBef>
                <a:spcPct val="50000"/>
              </a:spcBef>
              <a:buFont typeface="Arial" charset="0"/>
              <a:buAutoNum type="arabicPeriod"/>
            </a:pPr>
            <a:r>
              <a:rPr lang="en-US" sz="900" b="0"/>
              <a:t>Production Readiness Review complete</a:t>
            </a:r>
          </a:p>
        </p:txBody>
      </p:sp>
      <p:sp>
        <p:nvSpPr>
          <p:cNvPr id="51223" name="Text Box 23"/>
          <p:cNvSpPr txBox="1">
            <a:spLocks noChangeArrowheads="1"/>
          </p:cNvSpPr>
          <p:nvPr/>
        </p:nvSpPr>
        <p:spPr bwMode="auto">
          <a:xfrm>
            <a:off x="2409825" y="2020888"/>
            <a:ext cx="3810000" cy="173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Test</a:t>
            </a:r>
          </a:p>
          <a:p>
            <a:pPr eaLnBrk="1" hangingPunct="1"/>
            <a:r>
              <a:rPr lang="en-US" sz="900" b="0"/>
              <a:t>Support Motor/Actuator SOF testing (10)</a:t>
            </a:r>
          </a:p>
          <a:p>
            <a:pPr eaLnBrk="1" hangingPunct="1"/>
            <a:r>
              <a:rPr lang="en-US" sz="900" u="sng"/>
              <a:t>Reviews</a:t>
            </a:r>
          </a:p>
          <a:p>
            <a:pPr eaLnBrk="1" hangingPunct="1"/>
            <a:r>
              <a:rPr lang="en-US" sz="900" b="0"/>
              <a:t>Support SOF readiness review (4)</a:t>
            </a:r>
          </a:p>
          <a:p>
            <a:pPr eaLnBrk="1" hangingPunct="1"/>
            <a:r>
              <a:rPr lang="en-US" sz="900" b="0"/>
              <a:t>Hold Motor PRR (40)</a:t>
            </a:r>
          </a:p>
          <a:p>
            <a:pPr eaLnBrk="1" hangingPunct="1"/>
            <a:r>
              <a:rPr lang="en-US" sz="900" b="0"/>
              <a:t>Evaluate design requirements updates (24)</a:t>
            </a:r>
          </a:p>
          <a:p>
            <a:pPr eaLnBrk="1" hangingPunct="1"/>
            <a:r>
              <a:rPr lang="en-US" sz="900" b="0"/>
              <a:t>Support System validation of changes (32)</a:t>
            </a:r>
          </a:p>
          <a:p>
            <a:pPr eaLnBrk="1" hangingPunct="1"/>
            <a:r>
              <a:rPr lang="en-US" sz="900" u="sng"/>
              <a:t>Documentation</a:t>
            </a:r>
          </a:p>
          <a:p>
            <a:pPr eaLnBrk="1" hangingPunct="1"/>
            <a:r>
              <a:rPr lang="en-US" sz="900" b="0"/>
              <a:t>Create and Maintain Problem reports (16)</a:t>
            </a:r>
          </a:p>
          <a:p>
            <a:pPr eaLnBrk="1" hangingPunct="1"/>
            <a:r>
              <a:rPr lang="en-US" sz="900" b="0"/>
              <a:t>Update Motor design documentation (8)</a:t>
            </a:r>
          </a:p>
          <a:p>
            <a:pPr eaLnBrk="1" hangingPunct="1"/>
            <a:r>
              <a:rPr lang="en-US" sz="900" b="0"/>
              <a:t>Update Motor requirements as needed (4)</a:t>
            </a:r>
          </a:p>
          <a:p>
            <a:pPr eaLnBrk="1" hangingPunct="1"/>
            <a:r>
              <a:rPr lang="en-US" sz="900" b="0"/>
              <a:t>Update Motor ATP, as necessary (40)</a:t>
            </a:r>
          </a:p>
        </p:txBody>
      </p:sp>
      <p:sp>
        <p:nvSpPr>
          <p:cNvPr id="51224" name="Text Box 22"/>
          <p:cNvSpPr txBox="1">
            <a:spLocks noChangeArrowheads="1"/>
          </p:cNvSpPr>
          <p:nvPr/>
        </p:nvSpPr>
        <p:spPr bwMode="auto">
          <a:xfrm>
            <a:off x="104775" y="2600325"/>
            <a:ext cx="2209800"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900" u="sng"/>
              <a:t>Requirements</a:t>
            </a:r>
          </a:p>
          <a:p>
            <a:pPr eaLnBrk="1" hangingPunct="1"/>
            <a:r>
              <a:rPr lang="en-US" sz="900" b="0"/>
              <a:t>SOF environmental test procedure</a:t>
            </a:r>
          </a:p>
          <a:p>
            <a:pPr eaLnBrk="1" hangingPunct="1"/>
            <a:r>
              <a:rPr lang="en-US" sz="900" b="0"/>
              <a:t>Design requirements updates for Motor</a:t>
            </a:r>
          </a:p>
          <a:p>
            <a:pPr eaLnBrk="1" hangingPunct="1"/>
            <a:endParaRPr lang="en-US" sz="900" u="sng"/>
          </a:p>
          <a:p>
            <a:pPr eaLnBrk="1" hangingPunct="1"/>
            <a:r>
              <a:rPr lang="en-US" sz="900" u="sng"/>
              <a:t>Design Documentation</a:t>
            </a:r>
          </a:p>
          <a:p>
            <a:pPr eaLnBrk="1" hangingPunct="1"/>
            <a:r>
              <a:rPr lang="en-US" sz="900" b="0"/>
              <a:t>Test data from previous phase</a:t>
            </a:r>
          </a:p>
          <a:p>
            <a:pPr eaLnBrk="1" hangingPunct="1"/>
            <a:r>
              <a:rPr lang="en-US" sz="900" b="0"/>
              <a:t>Design changes from previous phase</a:t>
            </a:r>
          </a:p>
          <a:p>
            <a:pPr eaLnBrk="1" hangingPunct="1"/>
            <a:endParaRPr lang="en-US" sz="900" u="sng"/>
          </a:p>
          <a:p>
            <a:pPr eaLnBrk="1" hangingPunct="1"/>
            <a:r>
              <a:rPr lang="en-US" sz="900" u="sng"/>
              <a:t>Hardware</a:t>
            </a:r>
          </a:p>
          <a:p>
            <a:pPr eaLnBrk="1" hangingPunct="1"/>
            <a:r>
              <a:rPr lang="en-US" sz="900" b="0"/>
              <a:t>SOF Motor Build</a:t>
            </a:r>
          </a:p>
          <a:p>
            <a:pPr eaLnBrk="1" hangingPunct="1">
              <a:spcBef>
                <a:spcPct val="50000"/>
              </a:spcBef>
            </a:pPr>
            <a:endParaRPr lang="en-US" sz="900" b="0"/>
          </a:p>
          <a:p>
            <a:pPr eaLnBrk="1" hangingPunct="1">
              <a:spcBef>
                <a:spcPct val="50000"/>
              </a:spcBef>
            </a:pPr>
            <a:endParaRPr lang="en-US" sz="900" b="0"/>
          </a:p>
        </p:txBody>
      </p:sp>
      <p:sp>
        <p:nvSpPr>
          <p:cNvPr id="51225" name="Action Button: Back or Previous 23">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11C1FF"/>
          </a:solidFill>
          <a:ln w="9525" algn="ctr">
            <a:solidFill>
              <a:schemeClr val="tx1"/>
            </a:solidFill>
            <a:round/>
            <a:headEnd/>
            <a:tailEnd/>
          </a:ln>
        </p:spPr>
        <p:txBody>
          <a:bodyPr/>
          <a:lstStyle/>
          <a:p>
            <a:endParaRPr lang="en-US"/>
          </a:p>
        </p:txBody>
      </p:sp>
      <p:sp>
        <p:nvSpPr>
          <p:cNvPr id="51226" name="TextBox 25"/>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51227" name="Action Button: Forward or Next 26">
            <a:hlinkClick r:id="rId5" action="ppaction://hlinksldjump" highlightClick="1"/>
          </p:cNvPr>
          <p:cNvSpPr>
            <a:spLocks noChangeArrowheads="1"/>
          </p:cNvSpPr>
          <p:nvPr/>
        </p:nvSpPr>
        <p:spPr bwMode="auto">
          <a:xfrm>
            <a:off x="7546975" y="5443538"/>
            <a:ext cx="509588" cy="566737"/>
          </a:xfrm>
          <a:prstGeom prst="actionButtonForwardNext">
            <a:avLst/>
          </a:prstGeom>
          <a:solidFill>
            <a:srgbClr val="11C1FF"/>
          </a:solidFill>
          <a:ln w="9525" algn="ctr">
            <a:solidFill>
              <a:schemeClr val="tx1"/>
            </a:solidFill>
            <a:round/>
            <a:headEnd/>
            <a:tailEnd/>
          </a:ln>
        </p:spPr>
        <p:txBody>
          <a:bodyPr/>
          <a:lstStyle/>
          <a:p>
            <a:endParaRPr lang="en-US"/>
          </a:p>
        </p:txBody>
      </p:sp>
      <p:sp>
        <p:nvSpPr>
          <p:cNvPr id="51228" name="TextBox 27"/>
          <p:cNvSpPr txBox="1">
            <a:spLocks noChangeArrowheads="1"/>
          </p:cNvSpPr>
          <p:nvPr/>
        </p:nvSpPr>
        <p:spPr bwMode="auto">
          <a:xfrm>
            <a:off x="710565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0" name="TextBox 2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66725" y="0"/>
            <a:ext cx="8229600" cy="676275"/>
          </a:xfrm>
        </p:spPr>
        <p:txBody>
          <a:bodyPr/>
          <a:lstStyle/>
          <a:p>
            <a:r>
              <a:rPr lang="en-US" smtClean="0"/>
              <a:t>Phase 6 Exit Criteria</a:t>
            </a:r>
          </a:p>
        </p:txBody>
      </p:sp>
      <p:graphicFrame>
        <p:nvGraphicFramePr>
          <p:cNvPr id="52227" name="Content Placeholder 2"/>
          <p:cNvGraphicFramePr>
            <a:graphicFrameLocks noGrp="1" noChangeAspect="1"/>
          </p:cNvGraphicFramePr>
          <p:nvPr>
            <p:ph idx="1"/>
          </p:nvPr>
        </p:nvGraphicFramePr>
        <p:xfrm>
          <a:off x="304800" y="1009650"/>
          <a:ext cx="8391525" cy="7448550"/>
        </p:xfrm>
        <a:graphic>
          <a:graphicData uri="http://schemas.openxmlformats.org/presentationml/2006/ole">
            <mc:AlternateContent xmlns:mc="http://schemas.openxmlformats.org/markup-compatibility/2006">
              <mc:Choice xmlns:v="urn:schemas-microsoft-com:vml" Requires="v">
                <p:oleObj spid="_x0000_s52317" name="Macro-Enabled Template" r:id="rId3" imgW="6229075" imgH="8047441" progId="Word.DocumentMacroEnabled.12">
                  <p:embed/>
                </p:oleObj>
              </mc:Choice>
              <mc:Fallback>
                <p:oleObj name="Macro-Enabled Template" r:id="rId3" imgW="6229075" imgH="8047441" progId="Word.DocumentMacroEnabled.12">
                  <p:embed/>
                  <p:pic>
                    <p:nvPicPr>
                      <p:cNvPr id="0" name="Content Placeholder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09650"/>
                        <a:ext cx="8391525" cy="744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2228" name="Action Button: Back or Previous 2">
            <a:hlinkClick r:id="rId5" action="ppaction://hlinksldjump" highlightClick="1"/>
          </p:cNvPr>
          <p:cNvSpPr>
            <a:spLocks noChangeArrowheads="1"/>
          </p:cNvSpPr>
          <p:nvPr/>
        </p:nvSpPr>
        <p:spPr bwMode="auto">
          <a:xfrm>
            <a:off x="711200" y="6227763"/>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52229" name="TextBox 3"/>
          <p:cNvSpPr txBox="1">
            <a:spLocks noChangeArrowheads="1"/>
          </p:cNvSpPr>
          <p:nvPr/>
        </p:nvSpPr>
        <p:spPr bwMode="auto">
          <a:xfrm>
            <a:off x="1285875" y="625633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52230" name="Action Button: Forward or Next 2">
            <a:hlinkClick r:id="rId7" action="ppaction://hlinksldjump" highlightClick="1"/>
          </p:cNvPr>
          <p:cNvSpPr>
            <a:spLocks noChangeArrowheads="1"/>
          </p:cNvSpPr>
          <p:nvPr/>
        </p:nvSpPr>
        <p:spPr bwMode="auto">
          <a:xfrm>
            <a:off x="7604125" y="6167438"/>
            <a:ext cx="509588" cy="566737"/>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52231" name="TextBox 30"/>
          <p:cNvSpPr txBox="1">
            <a:spLocks noChangeArrowheads="1"/>
          </p:cNvSpPr>
          <p:nvPr/>
        </p:nvSpPr>
        <p:spPr bwMode="auto">
          <a:xfrm>
            <a:off x="6213475" y="6219825"/>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9" name="TextBox 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66725" y="0"/>
            <a:ext cx="8229600" cy="676275"/>
          </a:xfrm>
        </p:spPr>
        <p:txBody>
          <a:bodyPr/>
          <a:lstStyle/>
          <a:p>
            <a:r>
              <a:rPr lang="en-US" smtClean="0"/>
              <a:t>Phase 6 Exit Criteria</a:t>
            </a:r>
          </a:p>
        </p:txBody>
      </p:sp>
      <p:graphicFrame>
        <p:nvGraphicFramePr>
          <p:cNvPr id="53251" name="Content Placeholder 2"/>
          <p:cNvGraphicFramePr>
            <a:graphicFrameLocks noGrp="1" noChangeAspect="1"/>
          </p:cNvGraphicFramePr>
          <p:nvPr>
            <p:ph idx="1"/>
            <p:extLst>
              <p:ext uri="{D42A27DB-BD31-4B8C-83A1-F6EECF244321}">
                <p14:modId xmlns:p14="http://schemas.microsoft.com/office/powerpoint/2010/main" val="2272275937"/>
              </p:ext>
            </p:extLst>
          </p:nvPr>
        </p:nvGraphicFramePr>
        <p:xfrm>
          <a:off x="1335088" y="771525"/>
          <a:ext cx="6569075" cy="6191250"/>
        </p:xfrm>
        <a:graphic>
          <a:graphicData uri="http://schemas.openxmlformats.org/presentationml/2006/ole">
            <mc:AlternateContent xmlns:mc="http://schemas.openxmlformats.org/markup-compatibility/2006">
              <mc:Choice xmlns:v="urn:schemas-microsoft-com:vml" Requires="v">
                <p:oleObj spid="_x0000_s53344" name="Macro-Enabled Template" r:id="rId3" imgW="6386468" imgH="6870289" progId="Word.DocumentMacroEnabled.12">
                  <p:embed/>
                </p:oleObj>
              </mc:Choice>
              <mc:Fallback>
                <p:oleObj name="Macro-Enabled Template" r:id="rId3" imgW="6386468" imgH="6870289"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1335088" y="771525"/>
                        <a:ext cx="6569075" cy="6191250"/>
                      </a:xfrm>
                      <a:prstGeom prst="rect">
                        <a:avLst/>
                      </a:prstGeom>
                      <a:noFill/>
                      <a:ln>
                        <a:noFill/>
                      </a:ln>
                      <a:extLst/>
                    </p:spPr>
                  </p:pic>
                </p:oleObj>
              </mc:Fallback>
            </mc:AlternateContent>
          </a:graphicData>
        </a:graphic>
      </p:graphicFrame>
      <p:sp>
        <p:nvSpPr>
          <p:cNvPr id="53252" name="Action Button: Back or Previous 2">
            <a:hlinkClick r:id="rId5" action="ppaction://hlinksldjump" highlightClick="1"/>
          </p:cNvPr>
          <p:cNvSpPr>
            <a:spLocks noChangeArrowheads="1"/>
          </p:cNvSpPr>
          <p:nvPr/>
        </p:nvSpPr>
        <p:spPr bwMode="auto">
          <a:xfrm>
            <a:off x="711200" y="6227763"/>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53253" name="TextBox 3"/>
          <p:cNvSpPr txBox="1">
            <a:spLocks noChangeArrowheads="1"/>
          </p:cNvSpPr>
          <p:nvPr/>
        </p:nvSpPr>
        <p:spPr bwMode="auto">
          <a:xfrm>
            <a:off x="1285875" y="625633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53254" name="Action Button: Forward or Next 2">
            <a:hlinkClick r:id="rId7" action="ppaction://hlinksldjump" highlightClick="1"/>
          </p:cNvPr>
          <p:cNvSpPr>
            <a:spLocks noChangeArrowheads="1"/>
          </p:cNvSpPr>
          <p:nvPr/>
        </p:nvSpPr>
        <p:spPr bwMode="auto">
          <a:xfrm>
            <a:off x="7604125" y="6167438"/>
            <a:ext cx="509588" cy="566737"/>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53255" name="TextBox 30"/>
          <p:cNvSpPr txBox="1">
            <a:spLocks noChangeArrowheads="1"/>
          </p:cNvSpPr>
          <p:nvPr/>
        </p:nvSpPr>
        <p:spPr bwMode="auto">
          <a:xfrm>
            <a:off x="6213475" y="6219825"/>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10" name="TextBox 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7 – Qualification</a:t>
            </a:r>
            <a:br>
              <a:rPr lang="en-US" sz="3200" smtClean="0"/>
            </a:br>
            <a:r>
              <a:rPr lang="en-US" sz="3200" smtClean="0"/>
              <a:t>Work Packages</a:t>
            </a:r>
            <a:br>
              <a:rPr lang="en-US" sz="3200" smtClean="0"/>
            </a:br>
            <a:endParaRPr lang="en-US" sz="3200" b="1" smtClean="0"/>
          </a:p>
        </p:txBody>
      </p:sp>
      <p:sp>
        <p:nvSpPr>
          <p:cNvPr id="54275" name="Action Button: Back or Previous 2">
            <a:hlinkClick r:id="rId4" action="ppaction://hlinksldjump" highlightClick="1"/>
          </p:cNvPr>
          <p:cNvSpPr>
            <a:spLocks noChangeArrowheads="1"/>
          </p:cNvSpPr>
          <p:nvPr/>
        </p:nvSpPr>
        <p:spPr bwMode="auto">
          <a:xfrm>
            <a:off x="827088"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54276" name="TextBox 3"/>
          <p:cNvSpPr txBox="1">
            <a:spLocks noChangeArrowheads="1"/>
          </p:cNvSpPr>
          <p:nvPr/>
        </p:nvSpPr>
        <p:spPr bwMode="auto">
          <a:xfrm>
            <a:off x="449263"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54277" name="Action Button: Forward or Next 2">
            <a:hlinkClick r:id="rId4"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54278"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1720850" y="535821"/>
            <a:ext cx="6091585"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55299" name="Rectangle 3"/>
          <p:cNvSpPr>
            <a:spLocks noChangeArrowheads="1"/>
          </p:cNvSpPr>
          <p:nvPr/>
        </p:nvSpPr>
        <p:spPr bwMode="auto">
          <a:xfrm>
            <a:off x="3581400" y="1447800"/>
            <a:ext cx="15240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55300" name="Rectangle 4"/>
          <p:cNvSpPr>
            <a:spLocks noChangeArrowheads="1"/>
          </p:cNvSpPr>
          <p:nvPr/>
        </p:nvSpPr>
        <p:spPr bwMode="auto">
          <a:xfrm>
            <a:off x="762000" y="1524000"/>
            <a:ext cx="10668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55301" name="Rectangle 5"/>
          <p:cNvSpPr>
            <a:spLocks noChangeArrowheads="1"/>
          </p:cNvSpPr>
          <p:nvPr/>
        </p:nvSpPr>
        <p:spPr bwMode="auto">
          <a:xfrm>
            <a:off x="2435225" y="1943100"/>
            <a:ext cx="3810000" cy="3048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pPr algn="ctr">
              <a:buFontTx/>
              <a:buChar char="•"/>
            </a:pPr>
            <a:endParaRPr lang="en-US" sz="900"/>
          </a:p>
        </p:txBody>
      </p:sp>
      <p:sp>
        <p:nvSpPr>
          <p:cNvPr id="55302"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solidFill>
                  <a:srgbClr val="FFFFFF"/>
                </a:solidFill>
              </a:rPr>
              <a:t>Inputs</a:t>
            </a:r>
          </a:p>
        </p:txBody>
      </p:sp>
      <p:sp>
        <p:nvSpPr>
          <p:cNvPr id="55303"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solidFill>
                  <a:srgbClr val="FFFFFF"/>
                </a:solidFill>
              </a:rPr>
              <a:t>Tasks / ETC</a:t>
            </a:r>
          </a:p>
        </p:txBody>
      </p:sp>
      <p:sp>
        <p:nvSpPr>
          <p:cNvPr id="55304" name="Text Box 8"/>
          <p:cNvSpPr txBox="1">
            <a:spLocks noChangeArrowheads="1"/>
          </p:cNvSpPr>
          <p:nvPr/>
        </p:nvSpPr>
        <p:spPr bwMode="auto">
          <a:xfrm>
            <a:off x="6248400" y="1447800"/>
            <a:ext cx="1441450" cy="366713"/>
          </a:xfrm>
          <a:prstGeom prst="rect">
            <a:avLst/>
          </a:prstGeom>
          <a:solidFill>
            <a:srgbClr val="9E0000"/>
          </a:solidFill>
          <a:ln w="9525">
            <a:solidFill>
              <a:srgbClr val="030101"/>
            </a:solidFill>
            <a:miter lim="800000"/>
            <a:headEnd/>
            <a:tailEnd/>
          </a:ln>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solidFill>
                  <a:srgbClr val="FFFFFF"/>
                </a:solidFill>
              </a:rPr>
              <a:t>Deliverables</a:t>
            </a:r>
          </a:p>
        </p:txBody>
      </p:sp>
      <p:sp>
        <p:nvSpPr>
          <p:cNvPr id="55305" name="Rectangle 9"/>
          <p:cNvSpPr>
            <a:spLocks noChangeArrowheads="1"/>
          </p:cNvSpPr>
          <p:nvPr/>
        </p:nvSpPr>
        <p:spPr bwMode="auto">
          <a:xfrm>
            <a:off x="1604075" y="457200"/>
            <a:ext cx="6131019" cy="457200"/>
          </a:xfrm>
          <a:prstGeom prst="rect">
            <a:avLst/>
          </a:prstGeom>
          <a:solidFill>
            <a:srgbClr val="9E0000"/>
          </a:solidFill>
          <a:ln w="9525" algn="ctr">
            <a:solidFill>
              <a:schemeClr val="tx1"/>
            </a:solidFill>
            <a:miter lim="800000"/>
            <a:headEnd/>
            <a:tailEnd/>
          </a:ln>
        </p:spPr>
        <p:txBody>
          <a:bodyPr wrap="none" anchor="ctr"/>
          <a:lstStyle/>
          <a:p>
            <a:pPr algn="ctr" eaLnBrk="0" hangingPunct="0"/>
            <a:r>
              <a:rPr lang="en-US" sz="2000" b="0" dirty="0">
                <a:solidFill>
                  <a:srgbClr val="FFFFFF"/>
                </a:solidFill>
              </a:rPr>
              <a:t>Qualification Phase – System EMC/</a:t>
            </a:r>
            <a:r>
              <a:rPr lang="en-US" sz="2000" b="0" dirty="0" err="1">
                <a:solidFill>
                  <a:srgbClr val="FFFFFF"/>
                </a:solidFill>
              </a:rPr>
              <a:t>Qual</a:t>
            </a:r>
            <a:r>
              <a:rPr lang="en-US" sz="2000" b="0" dirty="0">
                <a:solidFill>
                  <a:srgbClr val="FFFFFF"/>
                </a:solidFill>
              </a:rPr>
              <a:t> [IDVT</a:t>
            </a:r>
            <a:r>
              <a:rPr lang="en-US" sz="2000" b="0" dirty="0" smtClean="0">
                <a:solidFill>
                  <a:srgbClr val="FFFFFF"/>
                </a:solidFill>
              </a:rPr>
              <a:t>] </a:t>
            </a:r>
            <a:r>
              <a:rPr lang="en-US" sz="1400" b="0" dirty="0" smtClean="0">
                <a:solidFill>
                  <a:srgbClr val="FFFFFF"/>
                </a:solidFill>
              </a:rPr>
              <a:t>WP37</a:t>
            </a:r>
            <a:endParaRPr lang="en-US" sz="2000" b="0" dirty="0">
              <a:solidFill>
                <a:srgbClr val="FFFFFF"/>
              </a:solidFill>
            </a:endParaRPr>
          </a:p>
        </p:txBody>
      </p:sp>
      <p:sp>
        <p:nvSpPr>
          <p:cNvPr id="55306" name="Line 10"/>
          <p:cNvSpPr>
            <a:spLocks noChangeShapeType="1"/>
          </p:cNvSpPr>
          <p:nvPr/>
        </p:nvSpPr>
        <p:spPr bwMode="auto">
          <a:xfrm flipH="1" flipV="1">
            <a:off x="8153400" y="1943100"/>
            <a:ext cx="990600" cy="148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7" name="Line 11"/>
          <p:cNvSpPr>
            <a:spLocks noChangeShapeType="1"/>
          </p:cNvSpPr>
          <p:nvPr/>
        </p:nvSpPr>
        <p:spPr bwMode="auto">
          <a:xfrm flipH="1">
            <a:off x="6248400" y="19431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8" name="Line 12"/>
          <p:cNvSpPr>
            <a:spLocks noChangeShapeType="1"/>
          </p:cNvSpPr>
          <p:nvPr/>
        </p:nvSpPr>
        <p:spPr bwMode="auto">
          <a:xfrm flipH="1">
            <a:off x="6245225" y="1943100"/>
            <a:ext cx="3175" cy="3290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9" name="Line 13"/>
          <p:cNvSpPr>
            <a:spLocks noChangeShapeType="1"/>
          </p:cNvSpPr>
          <p:nvPr/>
        </p:nvSpPr>
        <p:spPr bwMode="auto">
          <a:xfrm>
            <a:off x="6240463" y="523875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0" name="Line 14"/>
          <p:cNvSpPr>
            <a:spLocks noChangeShapeType="1"/>
          </p:cNvSpPr>
          <p:nvPr/>
        </p:nvSpPr>
        <p:spPr bwMode="auto">
          <a:xfrm flipV="1">
            <a:off x="8382000" y="3429000"/>
            <a:ext cx="762000" cy="1808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1" name="Line 15"/>
          <p:cNvSpPr>
            <a:spLocks noChangeShapeType="1"/>
          </p:cNvSpPr>
          <p:nvPr/>
        </p:nvSpPr>
        <p:spPr bwMode="auto">
          <a:xfrm flipH="1">
            <a:off x="1981200" y="3505200"/>
            <a:ext cx="457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2" name="Line 16"/>
          <p:cNvSpPr>
            <a:spLocks noChangeShapeType="1"/>
          </p:cNvSpPr>
          <p:nvPr/>
        </p:nvSpPr>
        <p:spPr bwMode="auto">
          <a:xfrm flipH="1" flipV="1">
            <a:off x="2057400" y="2286000"/>
            <a:ext cx="381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3" name="Line 17"/>
          <p:cNvSpPr>
            <a:spLocks noChangeShapeType="1"/>
          </p:cNvSpPr>
          <p:nvPr/>
        </p:nvSpPr>
        <p:spPr bwMode="auto">
          <a:xfrm flipH="1">
            <a:off x="152400" y="47244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4" name="Line 18"/>
          <p:cNvSpPr>
            <a:spLocks noChangeShapeType="1"/>
          </p:cNvSpPr>
          <p:nvPr/>
        </p:nvSpPr>
        <p:spPr bwMode="auto">
          <a:xfrm flipH="1">
            <a:off x="152400" y="2286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5" name="Line 19"/>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6" name="Text Box 20"/>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(hrs)</a:t>
            </a:r>
          </a:p>
          <a:p>
            <a:pPr eaLnBrk="1" hangingPunct="1"/>
            <a:r>
              <a:rPr lang="en-US" sz="1200" b="0"/>
              <a:t>- IDVT (880)</a:t>
            </a:r>
            <a:endParaRPr lang="en-US" sz="1200" b="0">
              <a:solidFill>
                <a:srgbClr val="FF3300"/>
              </a:solidFill>
            </a:endParaRPr>
          </a:p>
        </p:txBody>
      </p:sp>
      <p:sp>
        <p:nvSpPr>
          <p:cNvPr id="55317" name="Text Box 21"/>
          <p:cNvSpPr txBox="1">
            <a:spLocks noChangeArrowheads="1"/>
          </p:cNvSpPr>
          <p:nvPr/>
        </p:nvSpPr>
        <p:spPr bwMode="auto">
          <a:xfrm>
            <a:off x="152400" y="2295525"/>
            <a:ext cx="2209800"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900" u="sng"/>
              <a:t>Requirements</a:t>
            </a:r>
          </a:p>
          <a:p>
            <a:pPr eaLnBrk="1" hangingPunct="1">
              <a:spcBef>
                <a:spcPct val="50000"/>
              </a:spcBef>
            </a:pPr>
            <a:r>
              <a:rPr lang="en-US" sz="900" b="0"/>
              <a:t>ATP</a:t>
            </a:r>
          </a:p>
          <a:p>
            <a:pPr eaLnBrk="1" hangingPunct="1">
              <a:spcBef>
                <a:spcPct val="50000"/>
              </a:spcBef>
            </a:pPr>
            <a:r>
              <a:rPr lang="en-US" sz="900" b="0"/>
              <a:t>QTP</a:t>
            </a:r>
          </a:p>
          <a:p>
            <a:pPr eaLnBrk="1" hangingPunct="1"/>
            <a:endParaRPr lang="en-US" sz="900" u="sng"/>
          </a:p>
          <a:p>
            <a:pPr eaLnBrk="1" hangingPunct="1"/>
            <a:r>
              <a:rPr lang="en-US" sz="900" u="sng"/>
              <a:t>Design Documentation</a:t>
            </a:r>
          </a:p>
          <a:p>
            <a:pPr eaLnBrk="1" hangingPunct="1">
              <a:spcBef>
                <a:spcPct val="50000"/>
              </a:spcBef>
            </a:pPr>
            <a:r>
              <a:rPr lang="en-US" sz="900" b="0"/>
              <a:t>SOF results / modifications</a:t>
            </a:r>
          </a:p>
          <a:p>
            <a:pPr eaLnBrk="1" hangingPunct="1"/>
            <a:endParaRPr lang="en-US" sz="900" u="sng"/>
          </a:p>
          <a:p>
            <a:pPr eaLnBrk="1" hangingPunct="1"/>
            <a:r>
              <a:rPr lang="en-US" sz="900" u="sng"/>
              <a:t>Hardware</a:t>
            </a:r>
          </a:p>
          <a:p>
            <a:pPr eaLnBrk="1" hangingPunct="1">
              <a:spcBef>
                <a:spcPct val="50000"/>
              </a:spcBef>
            </a:pPr>
            <a:r>
              <a:rPr lang="en-US" sz="900" b="0"/>
              <a:t>Qualification HW</a:t>
            </a:r>
          </a:p>
          <a:p>
            <a:pPr eaLnBrk="1" hangingPunct="1">
              <a:spcBef>
                <a:spcPct val="50000"/>
              </a:spcBef>
            </a:pPr>
            <a:r>
              <a:rPr lang="en-US" sz="900" b="0"/>
              <a:t>Qualification SW (as required)</a:t>
            </a:r>
          </a:p>
          <a:p>
            <a:pPr eaLnBrk="1" hangingPunct="1">
              <a:spcBef>
                <a:spcPct val="50000"/>
              </a:spcBef>
            </a:pPr>
            <a:r>
              <a:rPr lang="en-US" sz="900" b="0"/>
              <a:t>Test Equipment / test cables</a:t>
            </a:r>
          </a:p>
        </p:txBody>
      </p:sp>
      <p:sp>
        <p:nvSpPr>
          <p:cNvPr id="55318" name="Rectangle 26"/>
          <p:cNvSpPr>
            <a:spLocks noChangeArrowheads="1"/>
          </p:cNvSpPr>
          <p:nvPr/>
        </p:nvSpPr>
        <p:spPr bwMode="auto">
          <a:xfrm>
            <a:off x="2519363" y="1940302"/>
            <a:ext cx="3605212"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sz="900" u="sng" dirty="0">
                <a:cs typeface="Times New Roman" pitchFamily="18" charset="0"/>
              </a:rPr>
              <a:t>Procedures </a:t>
            </a:r>
          </a:p>
          <a:p>
            <a:pPr eaLnBrk="0" hangingPunct="0"/>
            <a:r>
              <a:rPr lang="en-US" sz="900" b="0" dirty="0">
                <a:cs typeface="Times New Roman" pitchFamily="18" charset="0"/>
              </a:rPr>
              <a:t>Prepare/review EMC and Environmental test procedures (200)</a:t>
            </a:r>
          </a:p>
          <a:p>
            <a:pPr eaLnBrk="0" hangingPunct="0"/>
            <a:r>
              <a:rPr lang="en-US" sz="900" b="0" dirty="0">
                <a:cs typeface="Times New Roman" pitchFamily="18" charset="0"/>
              </a:rPr>
              <a:t>Schedule test labs(40)</a:t>
            </a:r>
          </a:p>
          <a:p>
            <a:pPr eaLnBrk="0" hangingPunct="0"/>
            <a:r>
              <a:rPr lang="en-US" sz="900" b="0" dirty="0">
                <a:cs typeface="Times New Roman" pitchFamily="18" charset="0"/>
              </a:rPr>
              <a:t>Update ATP, as needed (40)</a:t>
            </a:r>
          </a:p>
          <a:p>
            <a:pPr eaLnBrk="0" hangingPunct="0"/>
            <a:r>
              <a:rPr lang="en-US" sz="900" b="0" dirty="0">
                <a:cs typeface="Times New Roman" pitchFamily="18" charset="0"/>
              </a:rPr>
              <a:t>Update compliance (verification) trace matrix (80)</a:t>
            </a:r>
          </a:p>
          <a:p>
            <a:pPr eaLnBrk="0" hangingPunct="0"/>
            <a:r>
              <a:rPr lang="en-US" sz="900" u="sng" dirty="0">
                <a:cs typeface="Times New Roman" pitchFamily="18" charset="0"/>
              </a:rPr>
              <a:t>Reviews </a:t>
            </a:r>
          </a:p>
          <a:p>
            <a:pPr eaLnBrk="0" hangingPunct="0"/>
            <a:r>
              <a:rPr lang="en-US" sz="900" b="0" dirty="0">
                <a:cs typeface="Times New Roman" pitchFamily="18" charset="0"/>
              </a:rPr>
              <a:t>Coordinate/Support review and insure test setup is ready (40)</a:t>
            </a:r>
          </a:p>
          <a:p>
            <a:pPr eaLnBrk="0" hangingPunct="0"/>
            <a:r>
              <a:rPr lang="en-US" sz="900" b="0" dirty="0">
                <a:cs typeface="Times New Roman" pitchFamily="18" charset="0"/>
              </a:rPr>
              <a:t>Prepare readiness review checklist(20</a:t>
            </a:r>
            <a:r>
              <a:rPr lang="en-US" sz="900" b="0" dirty="0" smtClean="0">
                <a:cs typeface="Times New Roman" pitchFamily="18" charset="0"/>
              </a:rPr>
              <a:t>)</a:t>
            </a:r>
          </a:p>
          <a:p>
            <a:pPr eaLnBrk="0" hangingPunct="0"/>
            <a:r>
              <a:rPr lang="en-US" sz="900" b="0" dirty="0"/>
              <a:t>Create and Maintain problem reports</a:t>
            </a:r>
          </a:p>
          <a:p>
            <a:pPr eaLnBrk="0" hangingPunct="0"/>
            <a:r>
              <a:rPr lang="en-US" sz="900" u="sng" dirty="0" smtClean="0">
                <a:cs typeface="Times New Roman" pitchFamily="18" charset="0"/>
              </a:rPr>
              <a:t>Test </a:t>
            </a:r>
            <a:endParaRPr lang="en-US" sz="900" u="sng" dirty="0">
              <a:cs typeface="Times New Roman" pitchFamily="18" charset="0"/>
            </a:endParaRPr>
          </a:p>
          <a:p>
            <a:pPr eaLnBrk="0" hangingPunct="0"/>
            <a:r>
              <a:rPr lang="en-US" sz="900" b="0" dirty="0">
                <a:cs typeface="Times New Roman" pitchFamily="18" charset="0"/>
              </a:rPr>
              <a:t>Support EMC and Environmental testing (40)</a:t>
            </a:r>
          </a:p>
          <a:p>
            <a:pPr eaLnBrk="0" hangingPunct="0"/>
            <a:r>
              <a:rPr lang="en-US" sz="900" b="0" dirty="0">
                <a:cs typeface="Times New Roman" pitchFamily="18" charset="0"/>
              </a:rPr>
              <a:t>Power Quality testing (40)</a:t>
            </a:r>
          </a:p>
          <a:p>
            <a:pPr eaLnBrk="0" hangingPunct="0"/>
            <a:r>
              <a:rPr lang="en-US" sz="900" b="0" dirty="0">
                <a:cs typeface="Times New Roman" pitchFamily="18" charset="0"/>
              </a:rPr>
              <a:t>Evaluate </a:t>
            </a:r>
            <a:r>
              <a:rPr lang="en-US" sz="900" b="0" dirty="0" err="1">
                <a:cs typeface="Times New Roman" pitchFamily="18" charset="0"/>
              </a:rPr>
              <a:t>Qual</a:t>
            </a:r>
            <a:r>
              <a:rPr lang="en-US" sz="900" b="0" dirty="0">
                <a:cs typeface="Times New Roman" pitchFamily="18" charset="0"/>
              </a:rPr>
              <a:t> test results (40)</a:t>
            </a:r>
          </a:p>
          <a:p>
            <a:pPr eaLnBrk="0" hangingPunct="0"/>
            <a:r>
              <a:rPr lang="en-US" sz="900" b="0" dirty="0">
                <a:cs typeface="Times New Roman" pitchFamily="18" charset="0"/>
              </a:rPr>
              <a:t>Support / Document Design modifications as needed(40) </a:t>
            </a:r>
          </a:p>
          <a:p>
            <a:pPr eaLnBrk="0" hangingPunct="0"/>
            <a:r>
              <a:rPr lang="en-US" sz="900" u="sng" dirty="0">
                <a:cs typeface="Times New Roman" pitchFamily="18" charset="0"/>
              </a:rPr>
              <a:t>Test Reports </a:t>
            </a:r>
          </a:p>
          <a:p>
            <a:pPr eaLnBrk="0" hangingPunct="0"/>
            <a:r>
              <a:rPr lang="en-US" sz="900" b="0" dirty="0">
                <a:cs typeface="Times New Roman" pitchFamily="18" charset="0"/>
              </a:rPr>
              <a:t>Prepare Environmental &amp; EMC test reports(160)</a:t>
            </a:r>
          </a:p>
          <a:p>
            <a:pPr eaLnBrk="0" hangingPunct="0"/>
            <a:r>
              <a:rPr lang="en-US" sz="900" b="0" dirty="0">
                <a:cs typeface="Times New Roman" pitchFamily="18" charset="0"/>
              </a:rPr>
              <a:t>Review and approve qualification test reports (40)</a:t>
            </a:r>
          </a:p>
          <a:p>
            <a:pPr eaLnBrk="0" hangingPunct="0"/>
            <a:r>
              <a:rPr lang="en-US" sz="900" b="0" dirty="0">
                <a:cs typeface="Times New Roman" pitchFamily="18" charset="0"/>
              </a:rPr>
              <a:t>Submit reports for review/signoff(20)</a:t>
            </a:r>
          </a:p>
          <a:p>
            <a:pPr eaLnBrk="0" hangingPunct="0"/>
            <a:r>
              <a:rPr lang="en-US" sz="900" u="sng" dirty="0">
                <a:cs typeface="Times New Roman" pitchFamily="18" charset="0"/>
              </a:rPr>
              <a:t>Problem Reports</a:t>
            </a:r>
          </a:p>
          <a:p>
            <a:pPr eaLnBrk="0" hangingPunct="0"/>
            <a:r>
              <a:rPr lang="en-US" sz="900" b="0" dirty="0">
                <a:cs typeface="Times New Roman" pitchFamily="18" charset="0"/>
              </a:rPr>
              <a:t>Create and Maintain Problem reports as needed (40)</a:t>
            </a:r>
          </a:p>
          <a:p>
            <a:pPr eaLnBrk="0" hangingPunct="0"/>
            <a:r>
              <a:rPr lang="en-US" sz="900" b="0" dirty="0">
                <a:cs typeface="Times New Roman" pitchFamily="18" charset="0"/>
              </a:rPr>
              <a:t>Conduct Box PR (40)</a:t>
            </a:r>
          </a:p>
          <a:p>
            <a:pPr eaLnBrk="0" hangingPunct="0"/>
            <a:endParaRPr lang="en-US" sz="900" b="0" dirty="0"/>
          </a:p>
        </p:txBody>
      </p:sp>
      <p:sp>
        <p:nvSpPr>
          <p:cNvPr id="49176" name="Text Box 22"/>
          <p:cNvSpPr txBox="1">
            <a:spLocks noChangeArrowheads="1"/>
          </p:cNvSpPr>
          <p:nvPr/>
        </p:nvSpPr>
        <p:spPr bwMode="auto">
          <a:xfrm>
            <a:off x="6215063" y="1995488"/>
            <a:ext cx="2514600" cy="355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spcBef>
                <a:spcPct val="50000"/>
              </a:spcBef>
              <a:buFont typeface="Arial" pitchFamily="34" charset="0"/>
              <a:buAutoNum type="arabicPeriod"/>
              <a:defRPr/>
            </a:pPr>
            <a:r>
              <a:rPr lang="en-US" sz="900" b="0" dirty="0" smtClean="0"/>
              <a:t>Problem reports configured – </a:t>
            </a:r>
          </a:p>
          <a:p>
            <a:pPr marL="0" indent="0" eaLnBrk="1" hangingPunct="1">
              <a:spcBef>
                <a:spcPct val="50000"/>
              </a:spcBef>
              <a:defRPr/>
            </a:pPr>
            <a:r>
              <a:rPr lang="en-US" sz="900" b="0" dirty="0" smtClean="0"/>
              <a:t>	clear quest</a:t>
            </a:r>
          </a:p>
          <a:p>
            <a:pPr eaLnBrk="1" hangingPunct="1">
              <a:spcBef>
                <a:spcPct val="50000"/>
              </a:spcBef>
              <a:buFont typeface="Arial" pitchFamily="34" charset="0"/>
              <a:buAutoNum type="arabicPeriod"/>
              <a:defRPr/>
            </a:pPr>
            <a:r>
              <a:rPr lang="en-US" sz="900" b="0" dirty="0" smtClean="0"/>
              <a:t>EMC Qualification test procedure – </a:t>
            </a:r>
          </a:p>
          <a:p>
            <a:pPr marL="0" indent="0" eaLnBrk="1" hangingPunct="1">
              <a:spcBef>
                <a:spcPct val="50000"/>
              </a:spcBef>
              <a:defRPr/>
            </a:pPr>
            <a:r>
              <a:rPr lang="en-US" sz="900" b="0" dirty="0" smtClean="0"/>
              <a:t>	EO released</a:t>
            </a:r>
          </a:p>
          <a:p>
            <a:pPr eaLnBrk="1" hangingPunct="1">
              <a:spcBef>
                <a:spcPct val="50000"/>
              </a:spcBef>
              <a:buFont typeface="Arial" pitchFamily="34" charset="0"/>
              <a:buAutoNum type="arabicPeriod"/>
              <a:defRPr/>
            </a:pPr>
            <a:r>
              <a:rPr lang="en-US" sz="900" b="0" dirty="0" smtClean="0"/>
              <a:t>EMC Qualification Test Report - SDRL</a:t>
            </a:r>
          </a:p>
          <a:p>
            <a:pPr eaLnBrk="1" hangingPunct="1">
              <a:spcBef>
                <a:spcPct val="50000"/>
              </a:spcBef>
              <a:buFont typeface="Arial" pitchFamily="34" charset="0"/>
              <a:buAutoNum type="arabicPeriod"/>
              <a:defRPr/>
            </a:pPr>
            <a:r>
              <a:rPr lang="en-US" sz="900" b="0" dirty="0" smtClean="0"/>
              <a:t>Environmental Qualification Test Procedure  - EO released</a:t>
            </a:r>
          </a:p>
          <a:p>
            <a:pPr eaLnBrk="1" hangingPunct="1">
              <a:spcBef>
                <a:spcPct val="50000"/>
              </a:spcBef>
              <a:buFont typeface="Arial" pitchFamily="34" charset="0"/>
              <a:buAutoNum type="arabicPeriod"/>
              <a:defRPr/>
            </a:pPr>
            <a:r>
              <a:rPr lang="en-US" sz="900" b="0" dirty="0" smtClean="0"/>
              <a:t>Environmental Qualification Test Report  - SDRL</a:t>
            </a:r>
          </a:p>
          <a:p>
            <a:pPr eaLnBrk="1" hangingPunct="1">
              <a:spcBef>
                <a:spcPct val="50000"/>
              </a:spcBef>
              <a:buFont typeface="Arial" pitchFamily="34" charset="0"/>
              <a:buAutoNum type="arabicPeriod"/>
              <a:defRPr/>
            </a:pPr>
            <a:r>
              <a:rPr lang="en-US" sz="900" b="0" dirty="0" smtClean="0"/>
              <a:t>Power Quality Test Report as required SDRL</a:t>
            </a:r>
          </a:p>
          <a:p>
            <a:pPr eaLnBrk="1" hangingPunct="1">
              <a:spcBef>
                <a:spcPct val="50000"/>
              </a:spcBef>
              <a:buFont typeface="Arial" pitchFamily="34" charset="0"/>
              <a:buAutoNum type="arabicPeriod"/>
              <a:defRPr/>
            </a:pPr>
            <a:r>
              <a:rPr lang="en-US" sz="900" b="0" dirty="0" smtClean="0"/>
              <a:t>LRU requirements update- Doors update - REV</a:t>
            </a:r>
          </a:p>
          <a:p>
            <a:pPr eaLnBrk="1" hangingPunct="1">
              <a:spcBef>
                <a:spcPct val="50000"/>
              </a:spcBef>
              <a:buFont typeface="Arial" pitchFamily="34" charset="0"/>
              <a:buAutoNum type="arabicPeriod"/>
              <a:defRPr/>
            </a:pPr>
            <a:r>
              <a:rPr lang="en-US" sz="900" b="0" dirty="0" smtClean="0"/>
              <a:t>Updated ATP - EO Released - REV</a:t>
            </a:r>
          </a:p>
          <a:p>
            <a:pPr eaLnBrk="1" hangingPunct="1">
              <a:spcBef>
                <a:spcPct val="50000"/>
              </a:spcBef>
              <a:buFont typeface="Arial" pitchFamily="34" charset="0"/>
              <a:buAutoNum type="arabicPeriod"/>
              <a:defRPr/>
            </a:pPr>
            <a:r>
              <a:rPr lang="en-US" sz="900" b="0" dirty="0" smtClean="0"/>
              <a:t>Verification Trace Matrix evidence in Doors or spreadsheet</a:t>
            </a:r>
          </a:p>
          <a:p>
            <a:pPr eaLnBrk="1" hangingPunct="1">
              <a:spcBef>
                <a:spcPct val="50000"/>
              </a:spcBef>
              <a:buFont typeface="Arial" pitchFamily="34" charset="0"/>
              <a:buAutoNum type="arabicPeriod"/>
              <a:defRPr/>
            </a:pPr>
            <a:r>
              <a:rPr lang="en-US" sz="900" b="0" dirty="0" smtClean="0"/>
              <a:t>DFx(M,A,T) at Box level summary memo MFG WP</a:t>
            </a:r>
          </a:p>
          <a:p>
            <a:pPr eaLnBrk="1" hangingPunct="1">
              <a:spcBef>
                <a:spcPct val="50000"/>
              </a:spcBef>
              <a:buFont typeface="Arial" pitchFamily="34" charset="0"/>
              <a:buAutoNum type="arabicPeriod"/>
              <a:defRPr/>
            </a:pPr>
            <a:endParaRPr lang="en-US" sz="900" b="0" dirty="0" smtClean="0"/>
          </a:p>
        </p:txBody>
      </p:sp>
      <p:sp>
        <p:nvSpPr>
          <p:cNvPr id="55320" name="Action Button: Back or Previous 23">
            <a:hlinkClick r:id="rId4" action="ppaction://hlinksldjump" highlightClick="1"/>
          </p:cNvPr>
          <p:cNvSpPr>
            <a:spLocks noChangeArrowheads="1"/>
          </p:cNvSpPr>
          <p:nvPr/>
        </p:nvSpPr>
        <p:spPr bwMode="auto">
          <a:xfrm>
            <a:off x="827088" y="6043613"/>
            <a:ext cx="574675" cy="520700"/>
          </a:xfrm>
          <a:prstGeom prst="actionButtonBackPrevious">
            <a:avLst/>
          </a:prstGeom>
          <a:solidFill>
            <a:srgbClr val="9E0000"/>
          </a:solidFill>
          <a:ln w="9525" algn="ctr">
            <a:solidFill>
              <a:schemeClr val="tx1"/>
            </a:solidFill>
            <a:round/>
            <a:headEnd/>
            <a:tailEnd/>
          </a:ln>
        </p:spPr>
        <p:txBody>
          <a:bodyPr/>
          <a:lstStyle/>
          <a:p>
            <a:endParaRPr lang="en-US"/>
          </a:p>
        </p:txBody>
      </p:sp>
      <p:sp>
        <p:nvSpPr>
          <p:cNvPr id="55321" name="TextBox 25"/>
          <p:cNvSpPr txBox="1">
            <a:spLocks noChangeArrowheads="1"/>
          </p:cNvSpPr>
          <p:nvPr/>
        </p:nvSpPr>
        <p:spPr bwMode="auto">
          <a:xfrm>
            <a:off x="419100" y="553561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55322" name="Action Button: Forward or Next 26">
            <a:hlinkClick r:id="rId4" action="ppaction://hlinksldjump" highlightClick="1"/>
          </p:cNvPr>
          <p:cNvSpPr>
            <a:spLocks noChangeArrowheads="1"/>
          </p:cNvSpPr>
          <p:nvPr/>
        </p:nvSpPr>
        <p:spPr bwMode="auto">
          <a:xfrm>
            <a:off x="7480300" y="6019800"/>
            <a:ext cx="509588" cy="568325"/>
          </a:xfrm>
          <a:prstGeom prst="actionButtonForwardNext">
            <a:avLst/>
          </a:prstGeom>
          <a:solidFill>
            <a:srgbClr val="9E0000"/>
          </a:solidFill>
          <a:ln w="9525" algn="ctr">
            <a:solidFill>
              <a:schemeClr val="tx1"/>
            </a:solidFill>
            <a:round/>
            <a:headEnd/>
            <a:tailEnd/>
          </a:ln>
        </p:spPr>
        <p:txBody>
          <a:bodyPr/>
          <a:lstStyle/>
          <a:p>
            <a:endParaRPr lang="en-US"/>
          </a:p>
        </p:txBody>
      </p:sp>
      <p:sp>
        <p:nvSpPr>
          <p:cNvPr id="55323" name="TextBox 27"/>
          <p:cNvSpPr txBox="1">
            <a:spLocks noChangeArrowheads="1"/>
          </p:cNvSpPr>
          <p:nvPr/>
        </p:nvSpPr>
        <p:spPr bwMode="auto">
          <a:xfrm>
            <a:off x="7040563" y="554196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1720851" y="381000"/>
            <a:ext cx="5834574"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56323" name="Rectangle 2"/>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4" name="Rectangle 3"/>
          <p:cNvSpPr>
            <a:spLocks noChangeArrowheads="1"/>
          </p:cNvSpPr>
          <p:nvPr/>
        </p:nvSpPr>
        <p:spPr bwMode="auto">
          <a:xfrm>
            <a:off x="3581400" y="1447800"/>
            <a:ext cx="1524000" cy="381000"/>
          </a:xfrm>
          <a:prstGeom prst="rect">
            <a:avLst/>
          </a:prstGeom>
          <a:solidFill>
            <a:srgbClr val="CC66FF"/>
          </a:solidFill>
          <a:ln w="9525">
            <a:solidFill>
              <a:schemeClr val="tx1"/>
            </a:solidFill>
            <a:miter lim="800000"/>
            <a:headEnd/>
            <a:tailEnd/>
          </a:ln>
        </p:spPr>
        <p:txBody>
          <a:bodyPr wrap="none" anchor="ctr"/>
          <a:lstStyle/>
          <a:p>
            <a:endParaRPr lang="en-US"/>
          </a:p>
        </p:txBody>
      </p:sp>
      <p:sp>
        <p:nvSpPr>
          <p:cNvPr id="56325" name="Rectangle 4"/>
          <p:cNvSpPr>
            <a:spLocks noChangeArrowheads="1"/>
          </p:cNvSpPr>
          <p:nvPr/>
        </p:nvSpPr>
        <p:spPr bwMode="auto">
          <a:xfrm>
            <a:off x="762000" y="1524000"/>
            <a:ext cx="1066800" cy="381000"/>
          </a:xfrm>
          <a:prstGeom prst="rect">
            <a:avLst/>
          </a:prstGeom>
          <a:solidFill>
            <a:srgbClr val="CC66FF"/>
          </a:solidFill>
          <a:ln w="9525">
            <a:solidFill>
              <a:schemeClr val="tx1"/>
            </a:solidFill>
            <a:miter lim="800000"/>
            <a:headEnd/>
            <a:tailEnd/>
          </a:ln>
        </p:spPr>
        <p:txBody>
          <a:bodyPr wrap="none" anchor="ctr"/>
          <a:lstStyle/>
          <a:p>
            <a:endParaRPr lang="en-US"/>
          </a:p>
        </p:txBody>
      </p:sp>
      <p:sp>
        <p:nvSpPr>
          <p:cNvPr id="56326" name="Rectangle 5"/>
          <p:cNvSpPr>
            <a:spLocks noGrp="1" noChangeArrowheads="1"/>
          </p:cNvSpPr>
          <p:nvPr>
            <p:ph type="title"/>
          </p:nvPr>
        </p:nvSpPr>
        <p:spPr>
          <a:xfrm>
            <a:off x="1905000" y="304800"/>
            <a:ext cx="5562600" cy="457200"/>
          </a:xfrm>
        </p:spPr>
        <p:txBody>
          <a:bodyPr/>
          <a:lstStyle/>
          <a:p>
            <a:r>
              <a:rPr lang="en-US" sz="2400" smtClean="0"/>
              <a:t>Qual Test Work Package</a:t>
            </a:r>
          </a:p>
        </p:txBody>
      </p:sp>
      <p:sp>
        <p:nvSpPr>
          <p:cNvPr id="56327" name="Rectangle 6"/>
          <p:cNvSpPr>
            <a:spLocks noChangeArrowheads="1"/>
          </p:cNvSpPr>
          <p:nvPr/>
        </p:nvSpPr>
        <p:spPr bwMode="auto">
          <a:xfrm>
            <a:off x="2667000" y="2051050"/>
            <a:ext cx="3124200" cy="28194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endParaRPr lang="en-US" sz="900" b="0"/>
          </a:p>
          <a:p>
            <a:r>
              <a:rPr lang="en-US" sz="900" u="sng"/>
              <a:t>Test Procedures</a:t>
            </a:r>
          </a:p>
          <a:p>
            <a:pPr>
              <a:buFont typeface="Arial" charset="0"/>
              <a:buNone/>
            </a:pPr>
            <a:r>
              <a:rPr lang="en-US" sz="900" b="0"/>
              <a:t>Finalize test Cases, as required (40)</a:t>
            </a:r>
          </a:p>
          <a:p>
            <a:pPr>
              <a:buFont typeface="Arial" charset="0"/>
              <a:buNone/>
            </a:pPr>
            <a:r>
              <a:rPr lang="en-US" sz="900" b="0"/>
              <a:t>Finalize test benches, as required (40)</a:t>
            </a:r>
          </a:p>
          <a:p>
            <a:endParaRPr lang="en-US" sz="900" b="0"/>
          </a:p>
          <a:p>
            <a:r>
              <a:rPr lang="en-US" sz="900" u="sng"/>
              <a:t>Analysis/Simulation (run for score)</a:t>
            </a:r>
          </a:p>
          <a:p>
            <a:pPr>
              <a:buFont typeface="Arial" charset="0"/>
              <a:buNone/>
            </a:pPr>
            <a:r>
              <a:rPr lang="en-US" sz="900" b="0"/>
              <a:t>Perform Verification Simulation (120)</a:t>
            </a:r>
          </a:p>
          <a:p>
            <a:pPr>
              <a:buFont typeface="Arial" charset="0"/>
              <a:buNone/>
            </a:pPr>
            <a:r>
              <a:rPr lang="en-US" sz="900" b="0"/>
              <a:t>Review results (40)</a:t>
            </a:r>
          </a:p>
          <a:p>
            <a:pPr>
              <a:buFont typeface="Arial" charset="0"/>
              <a:buNone/>
            </a:pPr>
            <a:r>
              <a:rPr lang="en-US" sz="900" b="0"/>
              <a:t>Complete review checklists (40)</a:t>
            </a:r>
          </a:p>
          <a:p>
            <a:endParaRPr lang="en-US" sz="900"/>
          </a:p>
          <a:p>
            <a:r>
              <a:rPr lang="en-US" sz="900" u="sng"/>
              <a:t>Documentation</a:t>
            </a:r>
          </a:p>
          <a:p>
            <a:pPr>
              <a:buFont typeface="Arial" charset="0"/>
              <a:buNone/>
            </a:pPr>
            <a:r>
              <a:rPr lang="en-US" sz="900" b="0"/>
              <a:t>Finalize HVR (40)</a:t>
            </a:r>
          </a:p>
          <a:p>
            <a:pPr>
              <a:buFont typeface="Arial" charset="0"/>
              <a:buNone/>
            </a:pPr>
            <a:r>
              <a:rPr lang="en-US" sz="900" b="0"/>
              <a:t>Finalize HW compliance matrices (40)</a:t>
            </a:r>
          </a:p>
          <a:p>
            <a:endParaRPr lang="en-US" sz="900" b="0"/>
          </a:p>
          <a:p>
            <a:r>
              <a:rPr lang="en-US" sz="900" u="sng"/>
              <a:t>Review</a:t>
            </a:r>
          </a:p>
          <a:p>
            <a:pPr>
              <a:buFont typeface="Arial" charset="0"/>
              <a:buNone/>
            </a:pPr>
            <a:r>
              <a:rPr lang="en-US" sz="900" b="0"/>
              <a:t>Complete SOI #3 review (Int &amp; Ext) (120)</a:t>
            </a:r>
          </a:p>
          <a:p>
            <a:endParaRPr lang="en-US" sz="900" b="0"/>
          </a:p>
        </p:txBody>
      </p:sp>
      <p:sp>
        <p:nvSpPr>
          <p:cNvPr id="56328" name="Line 7"/>
          <p:cNvSpPr>
            <a:spLocks noChangeShapeType="1"/>
          </p:cNvSpPr>
          <p:nvPr/>
        </p:nvSpPr>
        <p:spPr bwMode="auto">
          <a:xfrm>
            <a:off x="533400" y="27559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9" name="Line 8"/>
          <p:cNvSpPr>
            <a:spLocks noChangeShapeType="1"/>
          </p:cNvSpPr>
          <p:nvPr/>
        </p:nvSpPr>
        <p:spPr bwMode="auto">
          <a:xfrm>
            <a:off x="533400" y="40513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0" name="Line 9"/>
          <p:cNvSpPr>
            <a:spLocks noChangeShapeType="1"/>
          </p:cNvSpPr>
          <p:nvPr/>
        </p:nvSpPr>
        <p:spPr bwMode="auto">
          <a:xfrm>
            <a:off x="2209800" y="27559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1" name="Line 10"/>
          <p:cNvSpPr>
            <a:spLocks noChangeShapeType="1"/>
          </p:cNvSpPr>
          <p:nvPr/>
        </p:nvSpPr>
        <p:spPr bwMode="auto">
          <a:xfrm flipV="1">
            <a:off x="2133600" y="336550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2" name="Text Box 11"/>
          <p:cNvSpPr txBox="1">
            <a:spLocks noChangeArrowheads="1"/>
          </p:cNvSpPr>
          <p:nvPr/>
        </p:nvSpPr>
        <p:spPr bwMode="auto">
          <a:xfrm>
            <a:off x="485775" y="2755900"/>
            <a:ext cx="1981200" cy="1200150"/>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900" u="sng"/>
              <a:t>Requirements</a:t>
            </a:r>
          </a:p>
          <a:p>
            <a:pPr eaLnBrk="1" hangingPunct="1"/>
            <a:r>
              <a:rPr lang="en-US" sz="900" b="0"/>
              <a:t>Test Procedures released</a:t>
            </a:r>
          </a:p>
          <a:p>
            <a:pPr eaLnBrk="1" hangingPunct="1"/>
            <a:r>
              <a:rPr lang="en-US" sz="900" u="sng"/>
              <a:t>Design Documentation</a:t>
            </a:r>
          </a:p>
          <a:p>
            <a:pPr eaLnBrk="1" hangingPunct="1"/>
            <a:r>
              <a:rPr lang="en-US" sz="900" b="0"/>
              <a:t>All docs under CM Control </a:t>
            </a:r>
          </a:p>
          <a:p>
            <a:pPr eaLnBrk="1" hangingPunct="1"/>
            <a:r>
              <a:rPr lang="en-US" sz="900" b="0"/>
              <a:t>T/E under CM Control </a:t>
            </a:r>
          </a:p>
          <a:p>
            <a:pPr eaLnBrk="1" hangingPunct="1"/>
            <a:r>
              <a:rPr lang="en-US" sz="900" u="sng"/>
              <a:t>Hardware</a:t>
            </a:r>
          </a:p>
          <a:p>
            <a:pPr eaLnBrk="1" hangingPunct="1"/>
            <a:r>
              <a:rPr lang="en-US" sz="900" b="0"/>
              <a:t>Qual HW and V&amp;V HW</a:t>
            </a:r>
          </a:p>
          <a:p>
            <a:pPr eaLnBrk="1" hangingPunct="1"/>
            <a:endParaRPr lang="en-US" sz="900" b="0"/>
          </a:p>
        </p:txBody>
      </p:sp>
      <p:sp>
        <p:nvSpPr>
          <p:cNvPr id="56333" name="Line 12"/>
          <p:cNvSpPr>
            <a:spLocks noChangeShapeType="1"/>
          </p:cNvSpPr>
          <p:nvPr/>
        </p:nvSpPr>
        <p:spPr bwMode="auto">
          <a:xfrm flipH="1">
            <a:off x="457200" y="27559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4" name="Line 13"/>
          <p:cNvSpPr>
            <a:spLocks noChangeShapeType="1"/>
          </p:cNvSpPr>
          <p:nvPr/>
        </p:nvSpPr>
        <p:spPr bwMode="auto">
          <a:xfrm>
            <a:off x="457200" y="27559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5" name="Line 14"/>
          <p:cNvSpPr>
            <a:spLocks noChangeShapeType="1"/>
          </p:cNvSpPr>
          <p:nvPr/>
        </p:nvSpPr>
        <p:spPr bwMode="auto">
          <a:xfrm>
            <a:off x="457200" y="40513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6" name="Line 16"/>
          <p:cNvSpPr>
            <a:spLocks noChangeShapeType="1"/>
          </p:cNvSpPr>
          <p:nvPr/>
        </p:nvSpPr>
        <p:spPr bwMode="auto">
          <a:xfrm>
            <a:off x="5791200" y="2270125"/>
            <a:ext cx="0" cy="2219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6337" name="Group 17"/>
          <p:cNvGrpSpPr>
            <a:grpSpLocks/>
          </p:cNvGrpSpPr>
          <p:nvPr/>
        </p:nvGrpSpPr>
        <p:grpSpPr bwMode="auto">
          <a:xfrm>
            <a:off x="5791200" y="2146300"/>
            <a:ext cx="2971800" cy="2438400"/>
            <a:chOff x="3648" y="1596"/>
            <a:chExt cx="1872" cy="1536"/>
          </a:xfrm>
        </p:grpSpPr>
        <p:sp>
          <p:nvSpPr>
            <p:cNvPr id="56348" name="Line 18"/>
            <p:cNvSpPr>
              <a:spLocks noChangeShapeType="1"/>
            </p:cNvSpPr>
            <p:nvPr/>
          </p:nvSpPr>
          <p:spPr bwMode="auto">
            <a:xfrm>
              <a:off x="3648" y="312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6349" name="Group 19"/>
            <p:cNvGrpSpPr>
              <a:grpSpLocks/>
            </p:cNvGrpSpPr>
            <p:nvPr/>
          </p:nvGrpSpPr>
          <p:grpSpPr bwMode="auto">
            <a:xfrm>
              <a:off x="3648" y="1596"/>
              <a:ext cx="1872" cy="1536"/>
              <a:chOff x="3648" y="1440"/>
              <a:chExt cx="1872" cy="1536"/>
            </a:xfrm>
          </p:grpSpPr>
          <p:sp>
            <p:nvSpPr>
              <p:cNvPr id="56350" name="Line 20"/>
              <p:cNvSpPr>
                <a:spLocks noChangeShapeType="1"/>
              </p:cNvSpPr>
              <p:nvPr/>
            </p:nvSpPr>
            <p:spPr bwMode="auto">
              <a:xfrm>
                <a:off x="3648" y="1440"/>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51" name="Line 21"/>
              <p:cNvSpPr>
                <a:spLocks noChangeShapeType="1"/>
              </p:cNvSpPr>
              <p:nvPr/>
            </p:nvSpPr>
            <p:spPr bwMode="auto">
              <a:xfrm>
                <a:off x="5040" y="1440"/>
                <a:ext cx="48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52" name="Line 22"/>
              <p:cNvSpPr>
                <a:spLocks noChangeShapeType="1"/>
              </p:cNvSpPr>
              <p:nvPr/>
            </p:nvSpPr>
            <p:spPr bwMode="auto">
              <a:xfrm flipH="1">
                <a:off x="5088" y="2160"/>
                <a:ext cx="432"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56338" name="Text Box 23"/>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56339" name="Text Box 24"/>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56340" name="Text Box 25"/>
          <p:cNvSpPr txBox="1">
            <a:spLocks noChangeArrowheads="1"/>
          </p:cNvSpPr>
          <p:nvPr/>
        </p:nvSpPr>
        <p:spPr bwMode="auto">
          <a:xfrm>
            <a:off x="6248400" y="1447800"/>
            <a:ext cx="1441450" cy="366713"/>
          </a:xfrm>
          <a:prstGeom prst="rect">
            <a:avLst/>
          </a:prstGeom>
          <a:solidFill>
            <a:srgbClr val="CC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56341" name="Text Box 26"/>
          <p:cNvSpPr txBox="1">
            <a:spLocks noChangeArrowheads="1"/>
          </p:cNvSpPr>
          <p:nvPr/>
        </p:nvSpPr>
        <p:spPr bwMode="auto">
          <a:xfrm>
            <a:off x="3124200" y="542925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(Hrs)</a:t>
            </a:r>
          </a:p>
          <a:p>
            <a:pPr eaLnBrk="1" hangingPunct="1"/>
            <a:r>
              <a:rPr lang="en-US" sz="1200" b="0"/>
              <a:t>- DDVT (500)</a:t>
            </a:r>
            <a:endParaRPr lang="en-US" sz="1200" b="0">
              <a:solidFill>
                <a:srgbClr val="FF3300"/>
              </a:solidFill>
            </a:endParaRPr>
          </a:p>
        </p:txBody>
      </p:sp>
      <p:sp>
        <p:nvSpPr>
          <p:cNvPr id="56342" name="Rectangle 27"/>
          <p:cNvSpPr>
            <a:spLocks noChangeArrowheads="1"/>
          </p:cNvSpPr>
          <p:nvPr/>
        </p:nvSpPr>
        <p:spPr bwMode="auto">
          <a:xfrm>
            <a:off x="1604075" y="304800"/>
            <a:ext cx="5863525" cy="457200"/>
          </a:xfrm>
          <a:prstGeom prst="rect">
            <a:avLst/>
          </a:prstGeom>
          <a:solidFill>
            <a:srgbClr val="CC66FF"/>
          </a:solidFill>
          <a:ln w="9525" algn="ctr">
            <a:solidFill>
              <a:schemeClr val="tx1"/>
            </a:solidFill>
            <a:miter lim="800000"/>
            <a:headEnd/>
            <a:tailEnd/>
          </a:ln>
        </p:spPr>
        <p:txBody>
          <a:bodyPr wrap="none" anchor="ctr"/>
          <a:lstStyle/>
          <a:p>
            <a:pPr algn="ctr" eaLnBrk="0" hangingPunct="0"/>
            <a:r>
              <a:rPr lang="en-US" sz="2000" b="0" dirty="0">
                <a:solidFill>
                  <a:schemeClr val="tx2"/>
                </a:solidFill>
              </a:rPr>
              <a:t>Qualification Phase - FW </a:t>
            </a:r>
            <a:r>
              <a:rPr lang="en-US" sz="2000" b="0" dirty="0" err="1">
                <a:solidFill>
                  <a:schemeClr val="tx2"/>
                </a:solidFill>
              </a:rPr>
              <a:t>VnV</a:t>
            </a:r>
            <a:r>
              <a:rPr lang="en-US" sz="2000" b="0" dirty="0">
                <a:solidFill>
                  <a:schemeClr val="tx2"/>
                </a:solidFill>
              </a:rPr>
              <a:t> Work </a:t>
            </a:r>
            <a:r>
              <a:rPr lang="en-US" sz="2000" b="0" dirty="0" smtClean="0">
                <a:solidFill>
                  <a:schemeClr val="tx2"/>
                </a:solidFill>
              </a:rPr>
              <a:t>Package </a:t>
            </a:r>
            <a:r>
              <a:rPr lang="en-US" sz="1400" b="0" dirty="0" smtClean="0">
                <a:solidFill>
                  <a:schemeClr val="tx2"/>
                </a:solidFill>
              </a:rPr>
              <a:t>WP38</a:t>
            </a:r>
            <a:endParaRPr lang="en-US" sz="2000" b="0" dirty="0">
              <a:solidFill>
                <a:schemeClr val="tx2"/>
              </a:solidFill>
            </a:endParaRPr>
          </a:p>
        </p:txBody>
      </p:sp>
      <p:sp>
        <p:nvSpPr>
          <p:cNvPr id="56343" name="Rectangle 30"/>
          <p:cNvSpPr>
            <a:spLocks noChangeArrowheads="1"/>
          </p:cNvSpPr>
          <p:nvPr/>
        </p:nvSpPr>
        <p:spPr bwMode="auto">
          <a:xfrm>
            <a:off x="5791200" y="2390775"/>
            <a:ext cx="238125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pPr>
            <a:r>
              <a:rPr lang="en-US" sz="900" b="0">
                <a:cs typeface="Times New Roman" pitchFamily="18" charset="0"/>
              </a:rPr>
              <a:t>Problem reports configured </a:t>
            </a:r>
          </a:p>
          <a:p>
            <a:pPr lvl="1" eaLnBrk="0" hangingPunct="0"/>
            <a:r>
              <a:rPr lang="en-US" sz="900" b="0">
                <a:cs typeface="Times New Roman" pitchFamily="18" charset="0"/>
              </a:rPr>
              <a:t>clear quest</a:t>
            </a:r>
            <a:endParaRPr lang="en-US" sz="900" b="0"/>
          </a:p>
          <a:p>
            <a:pPr eaLnBrk="0" hangingPunct="0">
              <a:buFontTx/>
              <a:buAutoNum type="arabicPeriod"/>
            </a:pPr>
            <a:r>
              <a:rPr lang="en-US" sz="900" b="0">
                <a:cs typeface="Times New Roman" pitchFamily="18" charset="0"/>
              </a:rPr>
              <a:t>Verification Trace Matrix </a:t>
            </a:r>
          </a:p>
          <a:p>
            <a:pPr lvl="1" eaLnBrk="0" hangingPunct="0"/>
            <a:r>
              <a:rPr lang="en-US" sz="900" b="0">
                <a:cs typeface="Times New Roman" pitchFamily="18" charset="0"/>
              </a:rPr>
              <a:t>evidence in Doors or spread sheet</a:t>
            </a:r>
            <a:endParaRPr lang="en-US" sz="900" b="0"/>
          </a:p>
          <a:p>
            <a:pPr eaLnBrk="0" hangingPunct="0">
              <a:buFontTx/>
              <a:buAutoNum type="arabicPeriod"/>
            </a:pPr>
            <a:r>
              <a:rPr lang="en-US" sz="900" b="0">
                <a:cs typeface="Times New Roman" pitchFamily="18" charset="0"/>
              </a:rPr>
              <a:t>SOI #3 review report</a:t>
            </a:r>
          </a:p>
          <a:p>
            <a:pPr lvl="1" eaLnBrk="0" hangingPunct="0"/>
            <a:r>
              <a:rPr lang="en-US" sz="900" b="0">
                <a:cs typeface="Times New Roman" pitchFamily="18" charset="0"/>
              </a:rPr>
              <a:t> audit in clear case</a:t>
            </a:r>
            <a:endParaRPr lang="en-US" sz="900" b="0"/>
          </a:p>
          <a:p>
            <a:pPr eaLnBrk="0" hangingPunct="0"/>
            <a:r>
              <a:rPr lang="en-US" sz="900" b="0"/>
              <a:t>4.HVTCP/HVR Release (EO)</a:t>
            </a:r>
          </a:p>
        </p:txBody>
      </p:sp>
      <p:sp>
        <p:nvSpPr>
          <p:cNvPr id="56344" name="Action Button: Back or Previous 27">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CC66FF"/>
          </a:solidFill>
          <a:ln w="9525" algn="ctr">
            <a:solidFill>
              <a:schemeClr val="tx1"/>
            </a:solidFill>
            <a:round/>
            <a:headEnd/>
            <a:tailEnd/>
          </a:ln>
        </p:spPr>
        <p:txBody>
          <a:bodyPr/>
          <a:lstStyle/>
          <a:p>
            <a:endParaRPr lang="en-US"/>
          </a:p>
        </p:txBody>
      </p:sp>
      <p:sp>
        <p:nvSpPr>
          <p:cNvPr id="56345" name="TextBox 29"/>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56346" name="Action Button: Forward or Next 30">
            <a:hlinkClick r:id="rId4" action="ppaction://hlinksldjump" highlightClick="1"/>
          </p:cNvPr>
          <p:cNvSpPr>
            <a:spLocks noChangeArrowheads="1"/>
          </p:cNvSpPr>
          <p:nvPr/>
        </p:nvSpPr>
        <p:spPr bwMode="auto">
          <a:xfrm>
            <a:off x="7378700" y="5429250"/>
            <a:ext cx="508000" cy="566738"/>
          </a:xfrm>
          <a:prstGeom prst="actionButtonForwardNext">
            <a:avLst/>
          </a:prstGeom>
          <a:solidFill>
            <a:srgbClr val="CC66FF"/>
          </a:solidFill>
          <a:ln w="9525" algn="ctr">
            <a:solidFill>
              <a:schemeClr val="tx1"/>
            </a:solidFill>
            <a:round/>
            <a:headEnd/>
            <a:tailEnd/>
          </a:ln>
        </p:spPr>
        <p:txBody>
          <a:bodyPr/>
          <a:lstStyle/>
          <a:p>
            <a:endParaRPr lang="en-US"/>
          </a:p>
        </p:txBody>
      </p:sp>
      <p:sp>
        <p:nvSpPr>
          <p:cNvPr id="56347" name="TextBox 31"/>
          <p:cNvSpPr txBox="1">
            <a:spLocks noChangeArrowheads="1"/>
          </p:cNvSpPr>
          <p:nvPr/>
        </p:nvSpPr>
        <p:spPr bwMode="auto">
          <a:xfrm>
            <a:off x="6937375" y="495141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4" name="TextBox 33"/>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3226" t="26741" r="16155" b="14272"/>
          <a:stretch/>
        </p:blipFill>
        <p:spPr bwMode="auto">
          <a:xfrm>
            <a:off x="1101437" y="140277"/>
            <a:ext cx="6598952" cy="6483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13944582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1720850" y="571500"/>
            <a:ext cx="601345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57347" name="Rectangle 2"/>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8" name="Rectangle 3"/>
          <p:cNvSpPr>
            <a:spLocks noChangeArrowheads="1"/>
          </p:cNvSpPr>
          <p:nvPr/>
        </p:nvSpPr>
        <p:spPr bwMode="auto">
          <a:xfrm>
            <a:off x="3581400" y="1447800"/>
            <a:ext cx="1524000" cy="381000"/>
          </a:xfrm>
          <a:prstGeom prst="rect">
            <a:avLst/>
          </a:prstGeom>
          <a:solidFill>
            <a:srgbClr val="11C1FF"/>
          </a:solidFill>
          <a:ln w="9525">
            <a:solidFill>
              <a:schemeClr val="tx1"/>
            </a:solidFill>
            <a:miter lim="800000"/>
            <a:headEnd/>
            <a:tailEnd/>
          </a:ln>
        </p:spPr>
        <p:txBody>
          <a:bodyPr wrap="none" anchor="ctr"/>
          <a:lstStyle/>
          <a:p>
            <a:endParaRPr lang="en-US"/>
          </a:p>
        </p:txBody>
      </p:sp>
      <p:sp>
        <p:nvSpPr>
          <p:cNvPr id="57349" name="Rectangle 4"/>
          <p:cNvSpPr>
            <a:spLocks noChangeArrowheads="1"/>
          </p:cNvSpPr>
          <p:nvPr/>
        </p:nvSpPr>
        <p:spPr bwMode="auto">
          <a:xfrm>
            <a:off x="762000" y="1524000"/>
            <a:ext cx="1066800" cy="381000"/>
          </a:xfrm>
          <a:prstGeom prst="rect">
            <a:avLst/>
          </a:prstGeom>
          <a:solidFill>
            <a:srgbClr val="11C1FF"/>
          </a:solidFill>
          <a:ln w="9525">
            <a:solidFill>
              <a:schemeClr val="tx1"/>
            </a:solidFill>
            <a:miter lim="800000"/>
            <a:headEnd/>
            <a:tailEnd/>
          </a:ln>
        </p:spPr>
        <p:txBody>
          <a:bodyPr wrap="none" anchor="ctr"/>
          <a:lstStyle/>
          <a:p>
            <a:endParaRPr lang="en-US"/>
          </a:p>
        </p:txBody>
      </p:sp>
      <p:sp>
        <p:nvSpPr>
          <p:cNvPr id="57350" name="Rectangle 5"/>
          <p:cNvSpPr>
            <a:spLocks noChangeArrowheads="1"/>
          </p:cNvSpPr>
          <p:nvPr/>
        </p:nvSpPr>
        <p:spPr bwMode="auto">
          <a:xfrm>
            <a:off x="2438400" y="1905000"/>
            <a:ext cx="3810000" cy="3048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pPr algn="ctr">
              <a:buFontTx/>
              <a:buChar char="•"/>
            </a:pPr>
            <a:endParaRPr lang="en-US" sz="900"/>
          </a:p>
        </p:txBody>
      </p:sp>
      <p:sp>
        <p:nvSpPr>
          <p:cNvPr id="57351"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57352"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57353" name="Text Box 8"/>
          <p:cNvSpPr txBox="1">
            <a:spLocks noChangeArrowheads="1"/>
          </p:cNvSpPr>
          <p:nvPr/>
        </p:nvSpPr>
        <p:spPr bwMode="auto">
          <a:xfrm>
            <a:off x="6248400" y="1447800"/>
            <a:ext cx="1441450" cy="366713"/>
          </a:xfrm>
          <a:prstGeom prst="rect">
            <a:avLst/>
          </a:prstGeom>
          <a:solidFill>
            <a:srgbClr val="11C1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57354" name="Rectangle 9"/>
          <p:cNvSpPr>
            <a:spLocks noChangeArrowheads="1"/>
          </p:cNvSpPr>
          <p:nvPr/>
        </p:nvSpPr>
        <p:spPr bwMode="auto">
          <a:xfrm>
            <a:off x="1676400" y="457200"/>
            <a:ext cx="5943600" cy="457200"/>
          </a:xfrm>
          <a:prstGeom prst="rect">
            <a:avLst/>
          </a:prstGeom>
          <a:solidFill>
            <a:srgbClr val="11C1FF"/>
          </a:solidFill>
          <a:ln w="9525" algn="ctr">
            <a:solidFill>
              <a:schemeClr val="tx1"/>
            </a:solidFill>
            <a:miter lim="800000"/>
            <a:headEnd/>
            <a:tailEnd/>
          </a:ln>
        </p:spPr>
        <p:txBody>
          <a:bodyPr wrap="none" anchor="ctr"/>
          <a:lstStyle/>
          <a:p>
            <a:pPr algn="ctr" eaLnBrk="0" hangingPunct="0"/>
            <a:r>
              <a:rPr lang="en-US" sz="2000" b="0" dirty="0">
                <a:solidFill>
                  <a:schemeClr val="tx2"/>
                </a:solidFill>
              </a:rPr>
              <a:t>Qualification – </a:t>
            </a:r>
            <a:r>
              <a:rPr lang="en-US" sz="2000" b="0" dirty="0" err="1">
                <a:solidFill>
                  <a:schemeClr val="tx2"/>
                </a:solidFill>
              </a:rPr>
              <a:t>Qual</a:t>
            </a:r>
            <a:r>
              <a:rPr lang="en-US" sz="2000" b="0" dirty="0">
                <a:solidFill>
                  <a:schemeClr val="tx2"/>
                </a:solidFill>
              </a:rPr>
              <a:t> Support [MDVT</a:t>
            </a:r>
            <a:r>
              <a:rPr lang="en-US" sz="2000" b="0" dirty="0" smtClean="0">
                <a:solidFill>
                  <a:schemeClr val="tx2"/>
                </a:solidFill>
              </a:rPr>
              <a:t>] </a:t>
            </a:r>
            <a:r>
              <a:rPr lang="en-US" sz="1400" b="0" dirty="0" smtClean="0">
                <a:solidFill>
                  <a:schemeClr val="tx2"/>
                </a:solidFill>
              </a:rPr>
              <a:t>WP39</a:t>
            </a:r>
            <a:endParaRPr lang="en-US" sz="2000" b="0" dirty="0">
              <a:solidFill>
                <a:schemeClr val="tx2"/>
              </a:solidFill>
            </a:endParaRPr>
          </a:p>
        </p:txBody>
      </p:sp>
      <p:sp>
        <p:nvSpPr>
          <p:cNvPr id="57355" name="Line 10"/>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6" name="Line 11"/>
          <p:cNvSpPr>
            <a:spLocks noChangeShapeType="1"/>
          </p:cNvSpPr>
          <p:nvPr/>
        </p:nvSpPr>
        <p:spPr bwMode="auto">
          <a:xfrm flipH="1">
            <a:off x="6248400" y="2057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7" name="Line 12"/>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8" name="Line 13"/>
          <p:cNvSpPr>
            <a:spLocks noChangeShapeType="1"/>
          </p:cNvSpPr>
          <p:nvPr/>
        </p:nvSpPr>
        <p:spPr bwMode="auto">
          <a:xfrm>
            <a:off x="6248400" y="4876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9" name="Line 14"/>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0" name="Line 15"/>
          <p:cNvSpPr>
            <a:spLocks noChangeShapeType="1"/>
          </p:cNvSpPr>
          <p:nvPr/>
        </p:nvSpPr>
        <p:spPr bwMode="auto">
          <a:xfrm flipH="1">
            <a:off x="1981200" y="3505200"/>
            <a:ext cx="457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1" name="Line 16"/>
          <p:cNvSpPr>
            <a:spLocks noChangeShapeType="1"/>
          </p:cNvSpPr>
          <p:nvPr/>
        </p:nvSpPr>
        <p:spPr bwMode="auto">
          <a:xfrm flipH="1" flipV="1">
            <a:off x="2057400" y="2286000"/>
            <a:ext cx="381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2" name="Line 17"/>
          <p:cNvSpPr>
            <a:spLocks noChangeShapeType="1"/>
          </p:cNvSpPr>
          <p:nvPr/>
        </p:nvSpPr>
        <p:spPr bwMode="auto">
          <a:xfrm flipH="1">
            <a:off x="152400" y="47244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3" name="Line 18"/>
          <p:cNvSpPr>
            <a:spLocks noChangeShapeType="1"/>
          </p:cNvSpPr>
          <p:nvPr/>
        </p:nvSpPr>
        <p:spPr bwMode="auto">
          <a:xfrm flipH="1">
            <a:off x="152400" y="2286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4" name="Line 19"/>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5" name="Text Box 20"/>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(hrs)</a:t>
            </a:r>
          </a:p>
          <a:p>
            <a:pPr eaLnBrk="1" hangingPunct="1"/>
            <a:r>
              <a:rPr lang="en-US" sz="1200" b="0"/>
              <a:t>- MDVT (340)</a:t>
            </a:r>
            <a:endParaRPr lang="en-US" sz="1200" b="0">
              <a:solidFill>
                <a:srgbClr val="FF3300"/>
              </a:solidFill>
            </a:endParaRPr>
          </a:p>
        </p:txBody>
      </p:sp>
      <p:sp>
        <p:nvSpPr>
          <p:cNvPr id="57366" name="Text Box 21"/>
          <p:cNvSpPr txBox="1">
            <a:spLocks noChangeArrowheads="1"/>
          </p:cNvSpPr>
          <p:nvPr/>
        </p:nvSpPr>
        <p:spPr bwMode="auto">
          <a:xfrm>
            <a:off x="152400" y="2470150"/>
            <a:ext cx="22098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900" u="sng"/>
              <a:t>Requirements</a:t>
            </a:r>
          </a:p>
          <a:p>
            <a:pPr eaLnBrk="1" hangingPunct="1">
              <a:spcBef>
                <a:spcPct val="50000"/>
              </a:spcBef>
            </a:pPr>
            <a:r>
              <a:rPr lang="en-US" sz="900" b="0"/>
              <a:t>Updated  Motor Req’ts Doc</a:t>
            </a:r>
          </a:p>
          <a:p>
            <a:pPr eaLnBrk="1" hangingPunct="1">
              <a:spcBef>
                <a:spcPct val="50000"/>
              </a:spcBef>
            </a:pPr>
            <a:r>
              <a:rPr lang="en-US" sz="900" b="0"/>
              <a:t>Updated ATP (EO)</a:t>
            </a:r>
          </a:p>
          <a:p>
            <a:pPr eaLnBrk="1" hangingPunct="1">
              <a:spcBef>
                <a:spcPct val="50000"/>
              </a:spcBef>
            </a:pPr>
            <a:endParaRPr lang="en-US" sz="900" b="0"/>
          </a:p>
          <a:p>
            <a:pPr eaLnBrk="1" hangingPunct="1"/>
            <a:r>
              <a:rPr lang="en-US" sz="900" u="sng"/>
              <a:t>Design Documentation</a:t>
            </a:r>
          </a:p>
          <a:p>
            <a:pPr eaLnBrk="1" hangingPunct="1">
              <a:spcBef>
                <a:spcPct val="50000"/>
              </a:spcBef>
            </a:pPr>
            <a:r>
              <a:rPr lang="en-US" sz="900" b="0"/>
              <a:t>Problem reports under configuration</a:t>
            </a:r>
          </a:p>
          <a:p>
            <a:pPr eaLnBrk="1" hangingPunct="1">
              <a:spcBef>
                <a:spcPct val="50000"/>
              </a:spcBef>
            </a:pPr>
            <a:r>
              <a:rPr lang="en-US" sz="900" b="0"/>
              <a:t>Updated Motor documentation (EO)</a:t>
            </a:r>
          </a:p>
          <a:p>
            <a:pPr eaLnBrk="1" hangingPunct="1">
              <a:spcBef>
                <a:spcPct val="50000"/>
              </a:spcBef>
            </a:pPr>
            <a:r>
              <a:rPr lang="en-US" sz="900" b="0"/>
              <a:t>Production Readiness Review complete</a:t>
            </a:r>
          </a:p>
        </p:txBody>
      </p:sp>
      <p:sp>
        <p:nvSpPr>
          <p:cNvPr id="57367" name="Text Box 22"/>
          <p:cNvSpPr txBox="1">
            <a:spLocks noChangeArrowheads="1"/>
          </p:cNvSpPr>
          <p:nvPr/>
        </p:nvSpPr>
        <p:spPr bwMode="auto">
          <a:xfrm>
            <a:off x="2514600" y="2057400"/>
            <a:ext cx="365760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900" u="sng">
                <a:cs typeface="Times New Roman" pitchFamily="18" charset="0"/>
              </a:rPr>
              <a:t>Documentation </a:t>
            </a:r>
          </a:p>
          <a:p>
            <a:pPr>
              <a:buFont typeface="Arial" charset="0"/>
              <a:buNone/>
            </a:pPr>
            <a:r>
              <a:rPr lang="en-US" sz="900" b="0"/>
              <a:t>Update ATP Motor/Actuator, as needed (Actuator support only) (40)</a:t>
            </a:r>
          </a:p>
          <a:p>
            <a:pPr>
              <a:buFont typeface="Arial" charset="0"/>
              <a:buNone/>
            </a:pPr>
            <a:r>
              <a:rPr lang="en-US" sz="900" b="0"/>
              <a:t>Update  Motor Req’ts Doc (40)</a:t>
            </a:r>
          </a:p>
          <a:p>
            <a:pPr>
              <a:buFont typeface="Arial" charset="0"/>
              <a:buNone/>
            </a:pPr>
            <a:r>
              <a:rPr lang="en-US" sz="900" b="0"/>
              <a:t>Update Motor documentation (80)</a:t>
            </a:r>
          </a:p>
          <a:p>
            <a:pPr>
              <a:buFont typeface="Arial" charset="0"/>
              <a:buNone/>
            </a:pPr>
            <a:r>
              <a:rPr lang="en-US" sz="900" b="0"/>
              <a:t>Update compliance matrix (16)</a:t>
            </a:r>
          </a:p>
          <a:p>
            <a:r>
              <a:rPr lang="en-US" sz="900" u="sng">
                <a:cs typeface="Times New Roman" pitchFamily="18" charset="0"/>
              </a:rPr>
              <a:t>Reviews </a:t>
            </a:r>
          </a:p>
          <a:p>
            <a:pPr>
              <a:buFont typeface="Arial" charset="0"/>
              <a:buNone/>
            </a:pPr>
            <a:r>
              <a:rPr lang="en-US" sz="900" b="0"/>
              <a:t>Conduct Motor PRR (40)</a:t>
            </a:r>
          </a:p>
          <a:p>
            <a:pPr>
              <a:buFont typeface="Arial" charset="0"/>
              <a:buNone/>
            </a:pPr>
            <a:r>
              <a:rPr lang="en-US" sz="900" b="0">
                <a:cs typeface="Times New Roman" pitchFamily="18" charset="0"/>
              </a:rPr>
              <a:t>Prepare readiness review checklist(20)</a:t>
            </a:r>
          </a:p>
          <a:p>
            <a:r>
              <a:rPr lang="en-US" sz="900" u="sng">
                <a:cs typeface="Times New Roman" pitchFamily="18" charset="0"/>
              </a:rPr>
              <a:t>Test</a:t>
            </a:r>
          </a:p>
          <a:p>
            <a:pPr>
              <a:buFont typeface="Arial" charset="0"/>
              <a:buNone/>
            </a:pPr>
            <a:r>
              <a:rPr lang="en-US" sz="900" b="0"/>
              <a:t>Support System Qualification Testing (40)</a:t>
            </a:r>
          </a:p>
          <a:p>
            <a:pPr>
              <a:buFont typeface="Arial" charset="0"/>
              <a:buNone/>
            </a:pPr>
            <a:r>
              <a:rPr lang="en-US" sz="900" b="0"/>
              <a:t>Evaluate Qualification test results and feedback design change requirements to Motors and/or Drive electronics (60)</a:t>
            </a:r>
          </a:p>
          <a:p>
            <a:pPr eaLnBrk="1" hangingPunct="1">
              <a:lnSpc>
                <a:spcPct val="150000"/>
              </a:lnSpc>
            </a:pPr>
            <a:r>
              <a:rPr lang="en-US" sz="900" u="sng">
                <a:cs typeface="Times New Roman" pitchFamily="18" charset="0"/>
              </a:rPr>
              <a:t>Problem Reports</a:t>
            </a:r>
          </a:p>
          <a:p>
            <a:pPr>
              <a:buFont typeface="Arial" charset="0"/>
              <a:buNone/>
            </a:pPr>
            <a:r>
              <a:rPr lang="en-US" sz="900" b="0"/>
              <a:t>Create and resolve Problem reports (40)</a:t>
            </a:r>
          </a:p>
          <a:p>
            <a:pPr eaLnBrk="1" hangingPunct="1">
              <a:lnSpc>
                <a:spcPct val="150000"/>
              </a:lnSpc>
              <a:spcBef>
                <a:spcPct val="50000"/>
              </a:spcBef>
            </a:pPr>
            <a:endParaRPr lang="en-US" sz="900" b="0"/>
          </a:p>
        </p:txBody>
      </p:sp>
      <p:sp>
        <p:nvSpPr>
          <p:cNvPr id="57368" name="Rectangle 30"/>
          <p:cNvSpPr>
            <a:spLocks noChangeArrowheads="1"/>
          </p:cNvSpPr>
          <p:nvPr/>
        </p:nvSpPr>
        <p:spPr bwMode="auto">
          <a:xfrm>
            <a:off x="6238875" y="2228850"/>
            <a:ext cx="2046288"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342900" indent="-342900" eaLnBrk="0" hangingPunct="0">
              <a:buFontTx/>
              <a:buAutoNum type="arabicPeriod"/>
            </a:pPr>
            <a:r>
              <a:rPr lang="en-US" sz="900" b="0">
                <a:cs typeface="Times New Roman" pitchFamily="18" charset="0"/>
              </a:rPr>
              <a:t>Resolved Problem reports</a:t>
            </a:r>
          </a:p>
          <a:p>
            <a:pPr marL="342900" indent="-342900" eaLnBrk="0" hangingPunct="0">
              <a:buFontTx/>
              <a:buAutoNum type="arabicPeriod"/>
            </a:pPr>
            <a:r>
              <a:rPr lang="en-US" sz="900" b="0">
                <a:cs typeface="Times New Roman" pitchFamily="18" charset="0"/>
              </a:rPr>
              <a:t>Updated ATP Motor/Actuator, as needed (Actuator support only</a:t>
            </a:r>
          </a:p>
          <a:p>
            <a:pPr marL="342900" indent="-342900" eaLnBrk="0" hangingPunct="0">
              <a:buFontTx/>
              <a:buAutoNum type="arabicPeriod"/>
            </a:pPr>
            <a:r>
              <a:rPr lang="en-US" sz="900" b="0">
                <a:cs typeface="Times New Roman" pitchFamily="18" charset="0"/>
              </a:rPr>
              <a:t>Update Motor Req’s Doc</a:t>
            </a:r>
          </a:p>
          <a:p>
            <a:pPr marL="342900" indent="-342900" eaLnBrk="0" hangingPunct="0">
              <a:buFontTx/>
              <a:buAutoNum type="arabicPeriod"/>
            </a:pPr>
            <a:r>
              <a:rPr lang="en-US" sz="900" b="0">
                <a:cs typeface="Times New Roman" pitchFamily="18" charset="0"/>
              </a:rPr>
              <a:t>Updated Motor Documentation (EO)</a:t>
            </a:r>
            <a:endParaRPr lang="en-US" sz="900" b="0"/>
          </a:p>
        </p:txBody>
      </p:sp>
      <p:sp>
        <p:nvSpPr>
          <p:cNvPr id="57369" name="Action Button: Back or Previous 23">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11C1FF"/>
          </a:solidFill>
          <a:ln w="9525" algn="ctr">
            <a:solidFill>
              <a:schemeClr val="tx1"/>
            </a:solidFill>
            <a:round/>
            <a:headEnd/>
            <a:tailEnd/>
          </a:ln>
        </p:spPr>
        <p:txBody>
          <a:bodyPr/>
          <a:lstStyle/>
          <a:p>
            <a:endParaRPr lang="en-US"/>
          </a:p>
        </p:txBody>
      </p:sp>
      <p:sp>
        <p:nvSpPr>
          <p:cNvPr id="57370" name="TextBox 25"/>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57371" name="Action Button: Forward or Next 26">
            <a:hlinkClick r:id="rId4" action="ppaction://hlinksldjump" highlightClick="1"/>
          </p:cNvPr>
          <p:cNvSpPr>
            <a:spLocks noChangeArrowheads="1"/>
          </p:cNvSpPr>
          <p:nvPr/>
        </p:nvSpPr>
        <p:spPr bwMode="auto">
          <a:xfrm>
            <a:off x="7378700" y="5429250"/>
            <a:ext cx="508000" cy="566738"/>
          </a:xfrm>
          <a:prstGeom prst="actionButtonForwardNext">
            <a:avLst/>
          </a:prstGeom>
          <a:solidFill>
            <a:srgbClr val="11C1FF"/>
          </a:solidFill>
          <a:ln w="9525" algn="ctr">
            <a:solidFill>
              <a:schemeClr val="tx1"/>
            </a:solidFill>
            <a:round/>
            <a:headEnd/>
            <a:tailEnd/>
          </a:ln>
        </p:spPr>
        <p:txBody>
          <a:bodyPr/>
          <a:lstStyle/>
          <a:p>
            <a:endParaRPr lang="en-US"/>
          </a:p>
        </p:txBody>
      </p:sp>
      <p:sp>
        <p:nvSpPr>
          <p:cNvPr id="57372" name="TextBox 27"/>
          <p:cNvSpPr txBox="1">
            <a:spLocks noChangeArrowheads="1"/>
          </p:cNvSpPr>
          <p:nvPr/>
        </p:nvSpPr>
        <p:spPr bwMode="auto">
          <a:xfrm>
            <a:off x="6937375" y="495141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0" name="TextBox 2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66725" y="0"/>
            <a:ext cx="8229600" cy="676275"/>
          </a:xfrm>
        </p:spPr>
        <p:txBody>
          <a:bodyPr/>
          <a:lstStyle/>
          <a:p>
            <a:r>
              <a:rPr lang="en-US" smtClean="0"/>
              <a:t>Phase 7 Exit Criteria</a:t>
            </a:r>
          </a:p>
        </p:txBody>
      </p:sp>
      <p:graphicFrame>
        <p:nvGraphicFramePr>
          <p:cNvPr id="58371" name="Content Placeholder 2"/>
          <p:cNvGraphicFramePr>
            <a:graphicFrameLocks noGrp="1" noChangeAspect="1"/>
          </p:cNvGraphicFramePr>
          <p:nvPr>
            <p:ph idx="1"/>
          </p:nvPr>
        </p:nvGraphicFramePr>
        <p:xfrm>
          <a:off x="257175" y="666750"/>
          <a:ext cx="8410575" cy="6083300"/>
        </p:xfrm>
        <a:graphic>
          <a:graphicData uri="http://schemas.openxmlformats.org/presentationml/2006/ole">
            <mc:AlternateContent xmlns:mc="http://schemas.openxmlformats.org/markup-compatibility/2006">
              <mc:Choice xmlns:v="urn:schemas-microsoft-com:vml" Requires="v">
                <p:oleObj spid="_x0000_s58461" name="Macro-Enabled Template" r:id="rId3" imgW="6229075" imgH="6639265" progId="Word.DocumentMacroEnabled.12">
                  <p:embed/>
                </p:oleObj>
              </mc:Choice>
              <mc:Fallback>
                <p:oleObj name="Macro-Enabled Template" r:id="rId3" imgW="6229075" imgH="6639265" progId="Word.DocumentMacroEnabled.12">
                  <p:embed/>
                  <p:pic>
                    <p:nvPicPr>
                      <p:cNvPr id="0" name="Content Placeholder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 y="666750"/>
                        <a:ext cx="8410575" cy="608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8372" name="Action Button: Back or Previous 2">
            <a:hlinkClick r:id="rId5" action="ppaction://hlinksldjump" highlightClick="1"/>
          </p:cNvPr>
          <p:cNvSpPr>
            <a:spLocks noChangeArrowheads="1"/>
          </p:cNvSpPr>
          <p:nvPr/>
        </p:nvSpPr>
        <p:spPr bwMode="auto">
          <a:xfrm>
            <a:off x="5875338" y="6265863"/>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58373" name="TextBox 3"/>
          <p:cNvSpPr txBox="1">
            <a:spLocks noChangeArrowheads="1"/>
          </p:cNvSpPr>
          <p:nvPr/>
        </p:nvSpPr>
        <p:spPr bwMode="auto">
          <a:xfrm>
            <a:off x="6450013" y="628808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58374" name="Action Button: Forward or Next 2">
            <a:hlinkClick r:id="rId5" action="ppaction://hlinksldjump" highlightClick="1"/>
          </p:cNvPr>
          <p:cNvSpPr>
            <a:spLocks noChangeArrowheads="1"/>
          </p:cNvSpPr>
          <p:nvPr/>
        </p:nvSpPr>
        <p:spPr bwMode="auto">
          <a:xfrm>
            <a:off x="8196263" y="6189663"/>
            <a:ext cx="509587" cy="568325"/>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58375" name="TextBox 30"/>
          <p:cNvSpPr txBox="1">
            <a:spLocks noChangeArrowheads="1"/>
          </p:cNvSpPr>
          <p:nvPr/>
        </p:nvSpPr>
        <p:spPr bwMode="auto">
          <a:xfrm>
            <a:off x="7823200" y="5727700"/>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9" name="TextBox 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8 – Certification </a:t>
            </a:r>
            <a:br>
              <a:rPr lang="en-US" sz="3200" smtClean="0"/>
            </a:br>
            <a:r>
              <a:rPr lang="en-US" sz="3200" smtClean="0"/>
              <a:t>Work Packages</a:t>
            </a:r>
            <a:endParaRPr lang="en-US" sz="3200" b="1" smtClean="0"/>
          </a:p>
        </p:txBody>
      </p:sp>
      <p:sp>
        <p:nvSpPr>
          <p:cNvPr id="59395"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59396"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59397" name="Action Button: Forward or Next 2">
            <a:hlinkClick r:id="rId4" action="ppaction://hlinksldjump" highlightClick="1"/>
          </p:cNvPr>
          <p:cNvSpPr>
            <a:spLocks noChangeArrowheads="1"/>
          </p:cNvSpPr>
          <p:nvPr/>
        </p:nvSpPr>
        <p:spPr bwMode="auto">
          <a:xfrm>
            <a:off x="7662863" y="5456238"/>
            <a:ext cx="509587" cy="566737"/>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59398" name="TextBox 30"/>
          <p:cNvSpPr txBox="1">
            <a:spLocks noChangeArrowheads="1"/>
          </p:cNvSpPr>
          <p:nvPr/>
        </p:nvSpPr>
        <p:spPr bwMode="auto">
          <a:xfrm>
            <a:off x="7221538" y="4978400"/>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1720850" y="523875"/>
            <a:ext cx="5975350" cy="54292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60419" name="Rectangle 3"/>
          <p:cNvSpPr>
            <a:spLocks noChangeArrowheads="1"/>
          </p:cNvSpPr>
          <p:nvPr/>
        </p:nvSpPr>
        <p:spPr bwMode="auto">
          <a:xfrm>
            <a:off x="3581400" y="1447800"/>
            <a:ext cx="15240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60420" name="Rectangle 4"/>
          <p:cNvSpPr>
            <a:spLocks noChangeArrowheads="1"/>
          </p:cNvSpPr>
          <p:nvPr/>
        </p:nvSpPr>
        <p:spPr bwMode="auto">
          <a:xfrm>
            <a:off x="825500" y="1524000"/>
            <a:ext cx="10668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60421" name="Text Box 5"/>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solidFill>
                  <a:srgbClr val="FFFFFF"/>
                </a:solidFill>
              </a:rPr>
              <a:t>Inputs</a:t>
            </a:r>
          </a:p>
        </p:txBody>
      </p:sp>
      <p:sp>
        <p:nvSpPr>
          <p:cNvPr id="60422" name="Text Box 6"/>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solidFill>
                  <a:srgbClr val="FFFFFF"/>
                </a:solidFill>
              </a:rPr>
              <a:t>Tasks / ETC</a:t>
            </a:r>
          </a:p>
        </p:txBody>
      </p:sp>
      <p:sp>
        <p:nvSpPr>
          <p:cNvPr id="60423" name="Text Box 7"/>
          <p:cNvSpPr txBox="1">
            <a:spLocks noChangeArrowheads="1"/>
          </p:cNvSpPr>
          <p:nvPr/>
        </p:nvSpPr>
        <p:spPr bwMode="auto">
          <a:xfrm>
            <a:off x="6248400" y="1447800"/>
            <a:ext cx="1441450" cy="366713"/>
          </a:xfrm>
          <a:prstGeom prst="rect">
            <a:avLst/>
          </a:prstGeom>
          <a:solidFill>
            <a:srgbClr val="9E0000"/>
          </a:solidFill>
          <a:ln w="9525">
            <a:solidFill>
              <a:srgbClr val="030101"/>
            </a:solidFill>
            <a:miter lim="800000"/>
            <a:headEnd/>
            <a:tailEnd/>
          </a:ln>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solidFill>
                  <a:srgbClr val="FFFFFF"/>
                </a:solidFill>
              </a:rPr>
              <a:t>Deliverables</a:t>
            </a:r>
          </a:p>
        </p:txBody>
      </p:sp>
      <p:sp>
        <p:nvSpPr>
          <p:cNvPr id="60424" name="Rectangle 8"/>
          <p:cNvSpPr>
            <a:spLocks noChangeArrowheads="1"/>
          </p:cNvSpPr>
          <p:nvPr/>
        </p:nvSpPr>
        <p:spPr bwMode="auto">
          <a:xfrm>
            <a:off x="1676400" y="457200"/>
            <a:ext cx="5943600" cy="457200"/>
          </a:xfrm>
          <a:prstGeom prst="rect">
            <a:avLst/>
          </a:prstGeom>
          <a:solidFill>
            <a:srgbClr val="9E0000"/>
          </a:solidFill>
          <a:ln w="9525" algn="ctr">
            <a:solidFill>
              <a:schemeClr val="tx1"/>
            </a:solidFill>
            <a:miter lim="800000"/>
            <a:headEnd/>
            <a:tailEnd/>
          </a:ln>
        </p:spPr>
        <p:txBody>
          <a:bodyPr wrap="none" anchor="ctr"/>
          <a:lstStyle/>
          <a:p>
            <a:pPr algn="ctr" eaLnBrk="0" hangingPunct="0"/>
            <a:r>
              <a:rPr lang="en-US" sz="2000" b="0" dirty="0">
                <a:solidFill>
                  <a:schemeClr val="tx2"/>
                </a:solidFill>
              </a:rPr>
              <a:t> </a:t>
            </a:r>
            <a:r>
              <a:rPr lang="en-US" sz="2000" b="0" dirty="0">
                <a:solidFill>
                  <a:srgbClr val="FFFFFF"/>
                </a:solidFill>
              </a:rPr>
              <a:t>Certification Phase – Design Turn [IDVT</a:t>
            </a:r>
            <a:r>
              <a:rPr lang="en-US" sz="2000" b="0" dirty="0" smtClean="0">
                <a:solidFill>
                  <a:srgbClr val="FFFFFF"/>
                </a:solidFill>
              </a:rPr>
              <a:t>] </a:t>
            </a:r>
            <a:r>
              <a:rPr lang="en-US" sz="1400" b="0" dirty="0" smtClean="0">
                <a:solidFill>
                  <a:srgbClr val="FFFFFF"/>
                </a:solidFill>
              </a:rPr>
              <a:t>WP41</a:t>
            </a:r>
            <a:endParaRPr lang="en-US" sz="2000" b="0" dirty="0">
              <a:solidFill>
                <a:srgbClr val="FFFFFF"/>
              </a:solidFill>
            </a:endParaRPr>
          </a:p>
        </p:txBody>
      </p:sp>
      <p:sp>
        <p:nvSpPr>
          <p:cNvPr id="60425" name="Line 9"/>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6" name="Line 10"/>
          <p:cNvSpPr>
            <a:spLocks noChangeShapeType="1"/>
          </p:cNvSpPr>
          <p:nvPr/>
        </p:nvSpPr>
        <p:spPr bwMode="auto">
          <a:xfrm flipH="1">
            <a:off x="6248400" y="2057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7" name="Line 11"/>
          <p:cNvSpPr>
            <a:spLocks noChangeShapeType="1"/>
          </p:cNvSpPr>
          <p:nvPr/>
        </p:nvSpPr>
        <p:spPr bwMode="auto">
          <a:xfrm>
            <a:off x="6248400" y="4876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8" name="Line 12"/>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9" name="Line 13"/>
          <p:cNvSpPr>
            <a:spLocks noChangeShapeType="1"/>
          </p:cNvSpPr>
          <p:nvPr/>
        </p:nvSpPr>
        <p:spPr bwMode="auto">
          <a:xfrm flipH="1">
            <a:off x="1981200" y="3505200"/>
            <a:ext cx="457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30" name="Line 14"/>
          <p:cNvSpPr>
            <a:spLocks noChangeShapeType="1"/>
          </p:cNvSpPr>
          <p:nvPr/>
        </p:nvSpPr>
        <p:spPr bwMode="auto">
          <a:xfrm flipH="1" flipV="1">
            <a:off x="2057400" y="2286000"/>
            <a:ext cx="381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31" name="Line 15"/>
          <p:cNvSpPr>
            <a:spLocks noChangeShapeType="1"/>
          </p:cNvSpPr>
          <p:nvPr/>
        </p:nvSpPr>
        <p:spPr bwMode="auto">
          <a:xfrm flipH="1">
            <a:off x="152400" y="47244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32" name="Line 16"/>
          <p:cNvSpPr>
            <a:spLocks noChangeShapeType="1"/>
          </p:cNvSpPr>
          <p:nvPr/>
        </p:nvSpPr>
        <p:spPr bwMode="auto">
          <a:xfrm flipH="1">
            <a:off x="152400" y="2286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33" name="Line 17"/>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34" name="Text Box 18"/>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r>
              <a:rPr lang="en-US" sz="1200" b="0" dirty="0"/>
              <a:t>- DDVT (</a:t>
            </a:r>
            <a:r>
              <a:rPr lang="en-US" sz="1200" b="0" dirty="0" smtClean="0"/>
              <a:t>440</a:t>
            </a:r>
            <a:r>
              <a:rPr lang="en-US" sz="1200" b="0" dirty="0"/>
              <a:t>)</a:t>
            </a:r>
            <a:endParaRPr lang="en-US" sz="1200" b="0" dirty="0">
              <a:solidFill>
                <a:srgbClr val="FF3300"/>
              </a:solidFill>
            </a:endParaRPr>
          </a:p>
        </p:txBody>
      </p:sp>
      <p:sp>
        <p:nvSpPr>
          <p:cNvPr id="60435" name="Rectangle 21"/>
          <p:cNvSpPr>
            <a:spLocks noChangeArrowheads="1"/>
          </p:cNvSpPr>
          <p:nvPr/>
        </p:nvSpPr>
        <p:spPr bwMode="auto">
          <a:xfrm>
            <a:off x="2438400" y="1890713"/>
            <a:ext cx="3810000" cy="3048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r>
              <a:rPr lang="en-US" sz="900" u="sng" dirty="0"/>
              <a:t>Procedures</a:t>
            </a:r>
          </a:p>
          <a:p>
            <a:r>
              <a:rPr lang="en-US" sz="900" b="0" dirty="0" smtClean="0"/>
              <a:t>Prepare </a:t>
            </a:r>
            <a:r>
              <a:rPr lang="en-US" sz="900" b="0" dirty="0"/>
              <a:t>Environmental test procedure (40) </a:t>
            </a:r>
          </a:p>
          <a:p>
            <a:r>
              <a:rPr lang="en-US" sz="900" b="0" dirty="0"/>
              <a:t>Schedule test lab (40)</a:t>
            </a:r>
          </a:p>
          <a:p>
            <a:r>
              <a:rPr lang="en-US" sz="900" b="0" dirty="0"/>
              <a:t>Prepare EMI test procedure (40)</a:t>
            </a:r>
          </a:p>
          <a:p>
            <a:r>
              <a:rPr lang="en-US" sz="900" b="0" dirty="0"/>
              <a:t>Schedule test lab (40</a:t>
            </a:r>
            <a:r>
              <a:rPr lang="en-US" sz="900" b="0" dirty="0" smtClean="0"/>
              <a:t>)</a:t>
            </a:r>
          </a:p>
          <a:p>
            <a:r>
              <a:rPr lang="en-US" sz="900" b="0" dirty="0" smtClean="0"/>
              <a:t>QBS (</a:t>
            </a:r>
            <a:r>
              <a:rPr lang="en-US" sz="900" b="0" dirty="0" err="1" smtClean="0"/>
              <a:t>Qual</a:t>
            </a:r>
            <a:r>
              <a:rPr lang="en-US" sz="900" b="0" dirty="0" smtClean="0"/>
              <a:t> By Similarity) reports as required (40)</a:t>
            </a:r>
            <a:endParaRPr lang="en-US" sz="900" b="0" dirty="0"/>
          </a:p>
          <a:p>
            <a:r>
              <a:rPr lang="en-US" sz="900" u="sng" dirty="0"/>
              <a:t>Review </a:t>
            </a:r>
          </a:p>
          <a:p>
            <a:r>
              <a:rPr lang="en-US" sz="900" b="0" dirty="0"/>
              <a:t>Coordinate / support readiness review (40) </a:t>
            </a:r>
          </a:p>
          <a:p>
            <a:r>
              <a:rPr lang="en-US" sz="900" b="0" dirty="0"/>
              <a:t>Prepare readiness review checklist (40</a:t>
            </a:r>
            <a:r>
              <a:rPr lang="en-US" sz="900" b="0" dirty="0" smtClean="0"/>
              <a:t>)</a:t>
            </a:r>
          </a:p>
          <a:p>
            <a:r>
              <a:rPr lang="en-US" sz="900" b="0" dirty="0"/>
              <a:t>Create and Maintain problem reports</a:t>
            </a:r>
          </a:p>
          <a:p>
            <a:r>
              <a:rPr lang="en-US" sz="900" u="sng" dirty="0" smtClean="0"/>
              <a:t>Test </a:t>
            </a:r>
            <a:r>
              <a:rPr lang="en-US" sz="900" u="sng" dirty="0"/>
              <a:t>Report</a:t>
            </a:r>
          </a:p>
          <a:p>
            <a:r>
              <a:rPr lang="en-US" sz="900" b="0" dirty="0"/>
              <a:t>Prepare Environmental test report (40)</a:t>
            </a:r>
          </a:p>
          <a:p>
            <a:r>
              <a:rPr lang="en-US" sz="900" b="0" dirty="0"/>
              <a:t>Submit report for review / signoff (40)</a:t>
            </a:r>
          </a:p>
          <a:p>
            <a:r>
              <a:rPr lang="en-US" sz="900" b="0" dirty="0"/>
              <a:t>Prepare EMI test report (40)</a:t>
            </a:r>
          </a:p>
          <a:p>
            <a:r>
              <a:rPr lang="en-US" sz="900" b="0" dirty="0"/>
              <a:t>Submit report for review / signoff (40)</a:t>
            </a:r>
          </a:p>
          <a:p>
            <a:pPr>
              <a:buFontTx/>
              <a:buChar char="•"/>
            </a:pPr>
            <a:endParaRPr lang="en-US" sz="900" b="0" dirty="0"/>
          </a:p>
          <a:p>
            <a:pPr>
              <a:buFontTx/>
              <a:buChar char="•"/>
            </a:pPr>
            <a:endParaRPr lang="en-US" sz="900" b="0" dirty="0"/>
          </a:p>
          <a:p>
            <a:pPr>
              <a:buFontTx/>
              <a:buChar char="•"/>
            </a:pPr>
            <a:endParaRPr lang="en-US" sz="900" b="0" dirty="0"/>
          </a:p>
          <a:p>
            <a:pPr>
              <a:buFontTx/>
              <a:buChar char="•"/>
            </a:pPr>
            <a:endParaRPr lang="en-US" sz="900" b="0" dirty="0"/>
          </a:p>
          <a:p>
            <a:pPr>
              <a:buFontTx/>
              <a:buChar char="•"/>
            </a:pPr>
            <a:endParaRPr lang="en-US" sz="900" b="0" dirty="0"/>
          </a:p>
          <a:p>
            <a:pPr>
              <a:buFontTx/>
              <a:buChar char="•"/>
            </a:pPr>
            <a:endParaRPr lang="en-US" sz="900" b="0" dirty="0"/>
          </a:p>
        </p:txBody>
      </p:sp>
      <p:sp>
        <p:nvSpPr>
          <p:cNvPr id="60436" name="Line 22"/>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37" name="Text Box 23"/>
          <p:cNvSpPr txBox="1">
            <a:spLocks noChangeArrowheads="1"/>
          </p:cNvSpPr>
          <p:nvPr/>
        </p:nvSpPr>
        <p:spPr bwMode="auto">
          <a:xfrm>
            <a:off x="95250" y="2495550"/>
            <a:ext cx="2209800" cy="195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900" u="sng"/>
              <a:t>Problem Reports</a:t>
            </a:r>
          </a:p>
          <a:p>
            <a:pPr eaLnBrk="1" hangingPunct="1">
              <a:lnSpc>
                <a:spcPct val="50000"/>
              </a:lnSpc>
              <a:spcBef>
                <a:spcPct val="50000"/>
              </a:spcBef>
            </a:pPr>
            <a:r>
              <a:rPr lang="en-US" sz="900" b="0"/>
              <a:t>V+V actions / issues</a:t>
            </a:r>
          </a:p>
          <a:p>
            <a:pPr eaLnBrk="1" hangingPunct="1">
              <a:lnSpc>
                <a:spcPct val="50000"/>
              </a:lnSpc>
              <a:spcBef>
                <a:spcPct val="50000"/>
              </a:spcBef>
            </a:pPr>
            <a:r>
              <a:rPr lang="en-US" sz="900" b="0"/>
              <a:t>Blue / Red label problem list</a:t>
            </a:r>
          </a:p>
          <a:p>
            <a:pPr eaLnBrk="1" hangingPunct="1">
              <a:spcBef>
                <a:spcPct val="50000"/>
              </a:spcBef>
            </a:pPr>
            <a:r>
              <a:rPr lang="en-US" sz="900" u="sng"/>
              <a:t>Qualification Data</a:t>
            </a:r>
          </a:p>
          <a:p>
            <a:pPr eaLnBrk="1" hangingPunct="1">
              <a:lnSpc>
                <a:spcPct val="50000"/>
              </a:lnSpc>
              <a:spcBef>
                <a:spcPct val="50000"/>
              </a:spcBef>
            </a:pPr>
            <a:r>
              <a:rPr lang="en-US" sz="900" b="0"/>
              <a:t>Environmental test issues</a:t>
            </a:r>
          </a:p>
          <a:p>
            <a:pPr eaLnBrk="1" hangingPunct="1">
              <a:lnSpc>
                <a:spcPct val="50000"/>
              </a:lnSpc>
              <a:spcBef>
                <a:spcPct val="50000"/>
              </a:spcBef>
            </a:pPr>
            <a:r>
              <a:rPr lang="en-US" sz="900" b="0"/>
              <a:t>EMI test issues</a:t>
            </a:r>
          </a:p>
          <a:p>
            <a:pPr eaLnBrk="1" hangingPunct="1">
              <a:spcBef>
                <a:spcPct val="50000"/>
              </a:spcBef>
            </a:pPr>
            <a:r>
              <a:rPr lang="en-US" sz="900" u="sng"/>
              <a:t>DFX Inputs</a:t>
            </a:r>
          </a:p>
          <a:p>
            <a:pPr eaLnBrk="1" hangingPunct="1">
              <a:lnSpc>
                <a:spcPct val="50000"/>
              </a:lnSpc>
              <a:spcBef>
                <a:spcPct val="50000"/>
              </a:spcBef>
            </a:pPr>
            <a:r>
              <a:rPr lang="en-US" sz="900" b="0"/>
              <a:t>Manufacturability DFX inputs</a:t>
            </a:r>
          </a:p>
          <a:p>
            <a:pPr eaLnBrk="1" hangingPunct="1">
              <a:lnSpc>
                <a:spcPct val="50000"/>
              </a:lnSpc>
              <a:spcBef>
                <a:spcPct val="50000"/>
              </a:spcBef>
            </a:pPr>
            <a:r>
              <a:rPr lang="en-US" sz="900" b="0"/>
              <a:t>DTC updates</a:t>
            </a:r>
          </a:p>
          <a:p>
            <a:pPr eaLnBrk="1" hangingPunct="1">
              <a:lnSpc>
                <a:spcPct val="50000"/>
              </a:lnSpc>
              <a:spcBef>
                <a:spcPct val="50000"/>
              </a:spcBef>
            </a:pPr>
            <a:endParaRPr lang="en-US" sz="900" u="sng"/>
          </a:p>
          <a:p>
            <a:pPr eaLnBrk="1" hangingPunct="1">
              <a:lnSpc>
                <a:spcPct val="50000"/>
              </a:lnSpc>
              <a:spcBef>
                <a:spcPct val="50000"/>
              </a:spcBef>
            </a:pPr>
            <a:r>
              <a:rPr lang="en-US" sz="900" u="sng"/>
              <a:t>Requirements</a:t>
            </a:r>
          </a:p>
          <a:p>
            <a:pPr eaLnBrk="1" hangingPunct="1">
              <a:lnSpc>
                <a:spcPct val="50000"/>
              </a:lnSpc>
              <a:spcBef>
                <a:spcPct val="50000"/>
              </a:spcBef>
            </a:pPr>
            <a:r>
              <a:rPr lang="en-US" sz="900" b="0"/>
              <a:t>CCA design requirements updates</a:t>
            </a:r>
          </a:p>
        </p:txBody>
      </p:sp>
      <p:sp>
        <p:nvSpPr>
          <p:cNvPr id="60438" name="Rectangle 30"/>
          <p:cNvSpPr>
            <a:spLocks noChangeArrowheads="1"/>
          </p:cNvSpPr>
          <p:nvPr/>
        </p:nvSpPr>
        <p:spPr bwMode="auto">
          <a:xfrm>
            <a:off x="6337300" y="2284413"/>
            <a:ext cx="2046288"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342900" indent="-342900" eaLnBrk="0" hangingPunct="0">
              <a:buFontTx/>
              <a:buAutoNum type="arabicPeriod"/>
            </a:pPr>
            <a:r>
              <a:rPr lang="en-US" sz="900" b="0" dirty="0">
                <a:cs typeface="Times New Roman" pitchFamily="18" charset="0"/>
              </a:rPr>
              <a:t>Problem reports closed or deferred – clear quest</a:t>
            </a:r>
          </a:p>
          <a:p>
            <a:pPr marL="342900" indent="-342900" eaLnBrk="0" hangingPunct="0">
              <a:buFontTx/>
              <a:buAutoNum type="arabicPeriod"/>
            </a:pPr>
            <a:r>
              <a:rPr lang="en-US" sz="900" b="0" dirty="0">
                <a:cs typeface="Times New Roman" pitchFamily="18" charset="0"/>
              </a:rPr>
              <a:t>Successful transition of design to production evidence that PRR Checklist is complete and actions are closed (Project Memo)</a:t>
            </a:r>
            <a:endParaRPr lang="en-US" sz="900" b="0" dirty="0"/>
          </a:p>
        </p:txBody>
      </p:sp>
      <p:sp>
        <p:nvSpPr>
          <p:cNvPr id="60439" name="Action Button: Back or Previous 22">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9E0000"/>
          </a:solidFill>
          <a:ln w="9525" algn="ctr">
            <a:solidFill>
              <a:schemeClr val="tx1"/>
            </a:solidFill>
            <a:round/>
            <a:headEnd/>
            <a:tailEnd/>
          </a:ln>
        </p:spPr>
        <p:txBody>
          <a:bodyPr/>
          <a:lstStyle/>
          <a:p>
            <a:endParaRPr lang="en-US"/>
          </a:p>
        </p:txBody>
      </p:sp>
      <p:sp>
        <p:nvSpPr>
          <p:cNvPr id="60440"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60441" name="Action Button: Forward or Next 25">
            <a:hlinkClick r:id="rId4" action="ppaction://hlinksldjump" highlightClick="1"/>
          </p:cNvPr>
          <p:cNvSpPr>
            <a:spLocks noChangeArrowheads="1"/>
          </p:cNvSpPr>
          <p:nvPr/>
        </p:nvSpPr>
        <p:spPr bwMode="auto">
          <a:xfrm>
            <a:off x="7378700" y="5429250"/>
            <a:ext cx="508000" cy="566738"/>
          </a:xfrm>
          <a:prstGeom prst="actionButtonForwardNext">
            <a:avLst/>
          </a:prstGeom>
          <a:solidFill>
            <a:srgbClr val="9E0000"/>
          </a:solidFill>
          <a:ln w="9525" algn="ctr">
            <a:solidFill>
              <a:schemeClr val="tx1"/>
            </a:solidFill>
            <a:round/>
            <a:headEnd/>
            <a:tailEnd/>
          </a:ln>
        </p:spPr>
        <p:txBody>
          <a:bodyPr/>
          <a:lstStyle/>
          <a:p>
            <a:endParaRPr lang="en-US"/>
          </a:p>
        </p:txBody>
      </p:sp>
      <p:sp>
        <p:nvSpPr>
          <p:cNvPr id="60442" name="TextBox 26"/>
          <p:cNvSpPr txBox="1">
            <a:spLocks noChangeArrowheads="1"/>
          </p:cNvSpPr>
          <p:nvPr/>
        </p:nvSpPr>
        <p:spPr bwMode="auto">
          <a:xfrm>
            <a:off x="6937375" y="495141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1" name="TextBox 30"/>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1720850" y="533400"/>
            <a:ext cx="5975350" cy="5334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61443" name="Rectangle 2"/>
          <p:cNvSpPr>
            <a:spLocks noChangeArrowheads="1"/>
          </p:cNvSpPr>
          <p:nvPr/>
        </p:nvSpPr>
        <p:spPr bwMode="auto">
          <a:xfrm>
            <a:off x="6248400" y="1447800"/>
            <a:ext cx="1447800" cy="3810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61444" name="Rectangle 3"/>
          <p:cNvSpPr>
            <a:spLocks noChangeArrowheads="1"/>
          </p:cNvSpPr>
          <p:nvPr/>
        </p:nvSpPr>
        <p:spPr bwMode="auto">
          <a:xfrm>
            <a:off x="3581400" y="1447800"/>
            <a:ext cx="1524000" cy="3810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61445" name="Rectangle 4"/>
          <p:cNvSpPr>
            <a:spLocks noChangeArrowheads="1"/>
          </p:cNvSpPr>
          <p:nvPr/>
        </p:nvSpPr>
        <p:spPr bwMode="auto">
          <a:xfrm>
            <a:off x="762000" y="1524000"/>
            <a:ext cx="1066800" cy="3810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61446" name="Rectangle 5"/>
          <p:cNvSpPr>
            <a:spLocks noChangeArrowheads="1"/>
          </p:cNvSpPr>
          <p:nvPr/>
        </p:nvSpPr>
        <p:spPr bwMode="auto">
          <a:xfrm>
            <a:off x="2443163" y="1905000"/>
            <a:ext cx="3810000" cy="3048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r>
              <a:rPr lang="en-US" sz="900" u="sng"/>
              <a:t>Requirements</a:t>
            </a:r>
          </a:p>
          <a:p>
            <a:r>
              <a:rPr lang="en-US" sz="900" b="0"/>
              <a:t>Update requirements / block diagrams – as required (40)</a:t>
            </a:r>
          </a:p>
          <a:p>
            <a:r>
              <a:rPr lang="en-US" sz="900" b="0"/>
              <a:t>Update compliance matrix / HVR (40)</a:t>
            </a:r>
          </a:p>
          <a:p>
            <a:r>
              <a:rPr lang="en-US" sz="900" u="sng"/>
              <a:t>Design Changes</a:t>
            </a:r>
          </a:p>
          <a:p>
            <a:r>
              <a:rPr lang="en-US" sz="900" b="0"/>
              <a:t>Evaluate design and manufacturability DFX inputs (40)</a:t>
            </a:r>
          </a:p>
          <a:p>
            <a:r>
              <a:rPr lang="en-US" sz="900" b="0"/>
              <a:t>Evaluate Qual changes and incorporate (40)</a:t>
            </a:r>
          </a:p>
          <a:p>
            <a:r>
              <a:rPr lang="en-US" sz="900" b="0"/>
              <a:t>Update Schematic / BOM (40)</a:t>
            </a:r>
          </a:p>
          <a:p>
            <a:r>
              <a:rPr lang="en-US" sz="900" b="0"/>
              <a:t>Update Analysis (performance / Timing / Simulation) (40)</a:t>
            </a:r>
          </a:p>
          <a:p>
            <a:r>
              <a:rPr lang="en-US" sz="900" b="0"/>
              <a:t>Update part placement and trace routing instructions (40)</a:t>
            </a:r>
          </a:p>
          <a:p>
            <a:r>
              <a:rPr lang="en-US" sz="900" b="0"/>
              <a:t>Update design documentation / description (40)</a:t>
            </a:r>
          </a:p>
          <a:p>
            <a:r>
              <a:rPr lang="en-US" sz="900" b="0"/>
              <a:t>Update CCA Test Procedure, as necessary (40)</a:t>
            </a:r>
          </a:p>
          <a:p>
            <a:r>
              <a:rPr lang="en-US" sz="900" u="sng"/>
              <a:t>PWB Updates</a:t>
            </a:r>
          </a:p>
          <a:p>
            <a:r>
              <a:rPr lang="en-US" sz="900" b="0"/>
              <a:t>Review part placement changes (40)</a:t>
            </a:r>
          </a:p>
          <a:p>
            <a:r>
              <a:rPr lang="en-US" sz="900" b="0"/>
              <a:t>Review trace routing changes (40)</a:t>
            </a:r>
          </a:p>
          <a:p>
            <a:r>
              <a:rPr lang="en-US" sz="900" u="sng"/>
              <a:t>Problem Reports</a:t>
            </a:r>
          </a:p>
          <a:p>
            <a:r>
              <a:rPr lang="en-US" sz="900" b="0"/>
              <a:t>Close out all PRR actions (40)</a:t>
            </a:r>
          </a:p>
          <a:p>
            <a:r>
              <a:rPr lang="en-US" sz="900" u="sng"/>
              <a:t>Production</a:t>
            </a:r>
            <a:r>
              <a:rPr lang="en-US" sz="900" b="0"/>
              <a:t> </a:t>
            </a:r>
          </a:p>
          <a:p>
            <a:r>
              <a:rPr lang="en-US" sz="900" b="0"/>
              <a:t>Support production Hardware Build / readiness review (40)</a:t>
            </a:r>
          </a:p>
        </p:txBody>
      </p:sp>
      <p:sp>
        <p:nvSpPr>
          <p:cNvPr id="61447"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61448"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61449" name="Text Box 8"/>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61450" name="Rectangle 9"/>
          <p:cNvSpPr>
            <a:spLocks noChangeArrowheads="1"/>
          </p:cNvSpPr>
          <p:nvPr/>
        </p:nvSpPr>
        <p:spPr bwMode="auto">
          <a:xfrm>
            <a:off x="1676400" y="457200"/>
            <a:ext cx="5943600" cy="457200"/>
          </a:xfrm>
          <a:prstGeom prst="rect">
            <a:avLst/>
          </a:prstGeom>
          <a:solidFill>
            <a:srgbClr val="FFFF00"/>
          </a:solidFill>
          <a:ln w="9525" algn="ctr">
            <a:solidFill>
              <a:schemeClr val="tx1"/>
            </a:solidFill>
            <a:miter lim="800000"/>
            <a:headEnd/>
            <a:tailEnd/>
          </a:ln>
        </p:spPr>
        <p:txBody>
          <a:bodyPr wrap="none" anchor="ctr"/>
          <a:lstStyle/>
          <a:p>
            <a:pPr algn="ctr" eaLnBrk="0" hangingPunct="0"/>
            <a:r>
              <a:rPr lang="en-US" sz="2000" b="0" dirty="0">
                <a:solidFill>
                  <a:schemeClr val="tx2"/>
                </a:solidFill>
              </a:rPr>
              <a:t> Certification Phase – Design Turn [DDVT</a:t>
            </a:r>
            <a:r>
              <a:rPr lang="en-US" sz="2000" b="0" dirty="0" smtClean="0">
                <a:solidFill>
                  <a:schemeClr val="tx2"/>
                </a:solidFill>
              </a:rPr>
              <a:t>] </a:t>
            </a:r>
            <a:r>
              <a:rPr lang="en-US" sz="1400" b="0" dirty="0" smtClean="0">
                <a:solidFill>
                  <a:schemeClr val="tx2"/>
                </a:solidFill>
              </a:rPr>
              <a:t>WP42</a:t>
            </a:r>
            <a:endParaRPr lang="en-US" sz="2000" b="0" dirty="0">
              <a:solidFill>
                <a:schemeClr val="tx2"/>
              </a:solidFill>
            </a:endParaRPr>
          </a:p>
        </p:txBody>
      </p:sp>
      <p:sp>
        <p:nvSpPr>
          <p:cNvPr id="61451" name="Line 10"/>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52" name="Line 11"/>
          <p:cNvSpPr>
            <a:spLocks noChangeShapeType="1"/>
          </p:cNvSpPr>
          <p:nvPr/>
        </p:nvSpPr>
        <p:spPr bwMode="auto">
          <a:xfrm flipH="1">
            <a:off x="6248400" y="2057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53" name="Line 12"/>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54" name="Line 13"/>
          <p:cNvSpPr>
            <a:spLocks noChangeShapeType="1"/>
          </p:cNvSpPr>
          <p:nvPr/>
        </p:nvSpPr>
        <p:spPr bwMode="auto">
          <a:xfrm>
            <a:off x="6248400" y="4876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55" name="Line 14"/>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56" name="Line 15"/>
          <p:cNvSpPr>
            <a:spLocks noChangeShapeType="1"/>
          </p:cNvSpPr>
          <p:nvPr/>
        </p:nvSpPr>
        <p:spPr bwMode="auto">
          <a:xfrm flipH="1">
            <a:off x="1981200" y="3505200"/>
            <a:ext cx="461963"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57" name="Line 16"/>
          <p:cNvSpPr>
            <a:spLocks noChangeShapeType="1"/>
          </p:cNvSpPr>
          <p:nvPr/>
        </p:nvSpPr>
        <p:spPr bwMode="auto">
          <a:xfrm flipH="1" flipV="1">
            <a:off x="2057400" y="2286000"/>
            <a:ext cx="385763"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58" name="Line 17"/>
          <p:cNvSpPr>
            <a:spLocks noChangeShapeType="1"/>
          </p:cNvSpPr>
          <p:nvPr/>
        </p:nvSpPr>
        <p:spPr bwMode="auto">
          <a:xfrm flipH="1">
            <a:off x="152400" y="47244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59" name="Line 18"/>
          <p:cNvSpPr>
            <a:spLocks noChangeShapeType="1"/>
          </p:cNvSpPr>
          <p:nvPr/>
        </p:nvSpPr>
        <p:spPr bwMode="auto">
          <a:xfrm flipH="1">
            <a:off x="152400" y="2286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60" name="Line 19"/>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61" name="Text Box 20"/>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(hrs)</a:t>
            </a:r>
          </a:p>
          <a:p>
            <a:pPr eaLnBrk="1" hangingPunct="1"/>
            <a:r>
              <a:rPr lang="en-US" sz="1200" b="0"/>
              <a:t>- ADVT (520)</a:t>
            </a:r>
            <a:endParaRPr lang="en-US" sz="1200" b="0">
              <a:solidFill>
                <a:srgbClr val="FF3300"/>
              </a:solidFill>
            </a:endParaRPr>
          </a:p>
        </p:txBody>
      </p:sp>
      <p:sp>
        <p:nvSpPr>
          <p:cNvPr id="61462" name="Text Box 21"/>
          <p:cNvSpPr txBox="1">
            <a:spLocks noChangeArrowheads="1"/>
          </p:cNvSpPr>
          <p:nvPr/>
        </p:nvSpPr>
        <p:spPr bwMode="auto">
          <a:xfrm>
            <a:off x="95250" y="2495550"/>
            <a:ext cx="2209800"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900" u="sng"/>
              <a:t>Problem Reports</a:t>
            </a:r>
          </a:p>
          <a:p>
            <a:pPr eaLnBrk="1" hangingPunct="1">
              <a:lnSpc>
                <a:spcPct val="50000"/>
              </a:lnSpc>
              <a:spcBef>
                <a:spcPct val="50000"/>
              </a:spcBef>
            </a:pPr>
            <a:r>
              <a:rPr lang="en-US" sz="900" b="0"/>
              <a:t>V+V actions / issues</a:t>
            </a:r>
          </a:p>
          <a:p>
            <a:pPr eaLnBrk="1" hangingPunct="1">
              <a:lnSpc>
                <a:spcPct val="50000"/>
              </a:lnSpc>
              <a:spcBef>
                <a:spcPct val="50000"/>
              </a:spcBef>
            </a:pPr>
            <a:r>
              <a:rPr lang="en-US" sz="900" b="0"/>
              <a:t>Blue / Red label problem list</a:t>
            </a:r>
          </a:p>
          <a:p>
            <a:pPr eaLnBrk="1" hangingPunct="1">
              <a:spcBef>
                <a:spcPct val="50000"/>
              </a:spcBef>
            </a:pPr>
            <a:r>
              <a:rPr lang="en-US" sz="900" u="sng"/>
              <a:t>Qualification Data</a:t>
            </a:r>
          </a:p>
          <a:p>
            <a:pPr eaLnBrk="1" hangingPunct="1">
              <a:lnSpc>
                <a:spcPct val="50000"/>
              </a:lnSpc>
              <a:spcBef>
                <a:spcPct val="50000"/>
              </a:spcBef>
            </a:pPr>
            <a:r>
              <a:rPr lang="en-US" sz="900" b="0"/>
              <a:t>Environmental test issues</a:t>
            </a:r>
          </a:p>
          <a:p>
            <a:pPr eaLnBrk="1" hangingPunct="1">
              <a:lnSpc>
                <a:spcPct val="50000"/>
              </a:lnSpc>
              <a:spcBef>
                <a:spcPct val="50000"/>
              </a:spcBef>
            </a:pPr>
            <a:r>
              <a:rPr lang="en-US" sz="900" b="0"/>
              <a:t>EMI test issues</a:t>
            </a:r>
          </a:p>
          <a:p>
            <a:pPr eaLnBrk="1" hangingPunct="1">
              <a:spcBef>
                <a:spcPct val="50000"/>
              </a:spcBef>
            </a:pPr>
            <a:r>
              <a:rPr lang="en-US" sz="900" u="sng"/>
              <a:t>DFX Inputs</a:t>
            </a:r>
          </a:p>
          <a:p>
            <a:pPr eaLnBrk="1" hangingPunct="1">
              <a:lnSpc>
                <a:spcPct val="50000"/>
              </a:lnSpc>
              <a:spcBef>
                <a:spcPct val="50000"/>
              </a:spcBef>
            </a:pPr>
            <a:r>
              <a:rPr lang="en-US" sz="900" b="0"/>
              <a:t>Manufacturability DFX inputs</a:t>
            </a:r>
          </a:p>
          <a:p>
            <a:pPr eaLnBrk="1" hangingPunct="1">
              <a:lnSpc>
                <a:spcPct val="50000"/>
              </a:lnSpc>
              <a:spcBef>
                <a:spcPct val="50000"/>
              </a:spcBef>
            </a:pPr>
            <a:r>
              <a:rPr lang="en-US" sz="900" b="0"/>
              <a:t>DTC updates</a:t>
            </a:r>
          </a:p>
          <a:p>
            <a:pPr eaLnBrk="1" hangingPunct="1">
              <a:lnSpc>
                <a:spcPct val="50000"/>
              </a:lnSpc>
              <a:spcBef>
                <a:spcPct val="50000"/>
              </a:spcBef>
            </a:pPr>
            <a:endParaRPr lang="en-US" sz="900" u="sng"/>
          </a:p>
          <a:p>
            <a:pPr eaLnBrk="1" hangingPunct="1">
              <a:lnSpc>
                <a:spcPct val="50000"/>
              </a:lnSpc>
              <a:spcBef>
                <a:spcPct val="50000"/>
              </a:spcBef>
            </a:pPr>
            <a:r>
              <a:rPr lang="en-US" sz="900" u="sng"/>
              <a:t>Requirements</a:t>
            </a:r>
          </a:p>
          <a:p>
            <a:pPr eaLnBrk="1" hangingPunct="1">
              <a:lnSpc>
                <a:spcPct val="50000"/>
              </a:lnSpc>
              <a:spcBef>
                <a:spcPct val="50000"/>
              </a:spcBef>
            </a:pPr>
            <a:r>
              <a:rPr lang="en-US" sz="900" b="0"/>
              <a:t>CCA design requirements updates</a:t>
            </a:r>
          </a:p>
        </p:txBody>
      </p:sp>
      <p:sp>
        <p:nvSpPr>
          <p:cNvPr id="54295" name="Rectangle 30"/>
          <p:cNvSpPr>
            <a:spLocks noChangeArrowheads="1"/>
          </p:cNvSpPr>
          <p:nvPr/>
        </p:nvSpPr>
        <p:spPr bwMode="auto">
          <a:xfrm>
            <a:off x="6354763" y="2405063"/>
            <a:ext cx="2046287"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342900" indent="-342900" eaLnBrk="0" hangingPunct="0">
              <a:buFontTx/>
              <a:buAutoNum type="arabicPeriod"/>
              <a:defRPr/>
            </a:pPr>
            <a:r>
              <a:rPr lang="en-US" sz="900" b="0" dirty="0">
                <a:latin typeface="Arial" pitchFamily="34" charset="0"/>
                <a:cs typeface="Times New Roman" pitchFamily="18" charset="0"/>
              </a:rPr>
              <a:t>Problem reports closed or deferred - clear quest</a:t>
            </a:r>
          </a:p>
          <a:p>
            <a:pPr marL="342900" indent="-342900" eaLnBrk="0" hangingPunct="0">
              <a:buFontTx/>
              <a:buAutoNum type="arabicPeriod"/>
              <a:defRPr/>
            </a:pPr>
            <a:r>
              <a:rPr lang="en-US" sz="900" b="0" dirty="0">
                <a:latin typeface="Arial" pitchFamily="34" charset="0"/>
                <a:cs typeface="Times New Roman" pitchFamily="18" charset="0"/>
              </a:rPr>
              <a:t>HW accomplishments summary (EO)</a:t>
            </a:r>
          </a:p>
          <a:p>
            <a:pPr marL="342900" indent="-342900" eaLnBrk="0" hangingPunct="0">
              <a:buFontTx/>
              <a:buAutoNum type="arabicPeriod"/>
              <a:defRPr/>
            </a:pPr>
            <a:r>
              <a:rPr lang="en-US" sz="900" b="0" dirty="0">
                <a:latin typeface="Arial" pitchFamily="34" charset="0"/>
                <a:cs typeface="Times New Roman" pitchFamily="18" charset="0"/>
              </a:rPr>
              <a:t>Successful SOI #4 review audit report in clear case</a:t>
            </a:r>
          </a:p>
          <a:p>
            <a:pPr eaLnBrk="0" hangingPunct="0">
              <a:buFontTx/>
              <a:buAutoNum type="arabicPeriod"/>
              <a:defRPr/>
            </a:pPr>
            <a:r>
              <a:rPr lang="en-US" sz="900" b="0" dirty="0">
                <a:latin typeface="Arial" pitchFamily="34" charset="0"/>
                <a:cs typeface="Times New Roman" pitchFamily="18" charset="0"/>
              </a:rPr>
              <a:t>Updated CCA Drawing Package, EO release  </a:t>
            </a:r>
          </a:p>
          <a:p>
            <a:pPr marL="685800" lvl="1" indent="-228600" eaLnBrk="0" hangingPunct="0">
              <a:buFont typeface="+mj-lt"/>
              <a:buAutoNum type="alphaLcParenR"/>
              <a:defRPr/>
            </a:pPr>
            <a:r>
              <a:rPr lang="en-US" sz="900" b="0" dirty="0">
                <a:latin typeface="Arial" pitchFamily="34" charset="0"/>
                <a:cs typeface="Times New Roman" pitchFamily="18" charset="0"/>
              </a:rPr>
              <a:t>Schematic</a:t>
            </a:r>
          </a:p>
          <a:p>
            <a:pPr marL="685800" lvl="1" indent="-228600" eaLnBrk="0" hangingPunct="0">
              <a:buFont typeface="+mj-lt"/>
              <a:buAutoNum type="alphaLcParenR"/>
              <a:defRPr/>
            </a:pPr>
            <a:r>
              <a:rPr lang="en-US" sz="900" b="0" dirty="0">
                <a:latin typeface="Arial" pitchFamily="34" charset="0"/>
                <a:cs typeface="Times New Roman" pitchFamily="18" charset="0"/>
              </a:rPr>
              <a:t>BOM</a:t>
            </a:r>
          </a:p>
          <a:p>
            <a:pPr marL="685800" lvl="1" indent="-228600" eaLnBrk="0" hangingPunct="0">
              <a:buFont typeface="+mj-lt"/>
              <a:buAutoNum type="alphaLcParenR"/>
              <a:defRPr/>
            </a:pPr>
            <a:r>
              <a:rPr lang="en-US" sz="900" b="0" dirty="0">
                <a:latin typeface="Arial" pitchFamily="34" charset="0"/>
                <a:cs typeface="Times New Roman" pitchFamily="18" charset="0"/>
              </a:rPr>
              <a:t>Assembly Drawing</a:t>
            </a:r>
          </a:p>
          <a:p>
            <a:pPr eaLnBrk="0" hangingPunct="0">
              <a:buFontTx/>
              <a:buAutoNum type="arabicPeriod"/>
              <a:defRPr/>
            </a:pPr>
            <a:r>
              <a:rPr lang="en-US" sz="900" b="0" dirty="0">
                <a:latin typeface="Arial" pitchFamily="34" charset="0"/>
                <a:cs typeface="Times New Roman" pitchFamily="18" charset="0"/>
              </a:rPr>
              <a:t>Updated  CCA Test Procedure</a:t>
            </a:r>
          </a:p>
          <a:p>
            <a:pPr eaLnBrk="0" hangingPunct="0">
              <a:buFontTx/>
              <a:buAutoNum type="arabicPeriod"/>
              <a:defRPr/>
            </a:pPr>
            <a:r>
              <a:rPr lang="en-US" sz="900" b="0" dirty="0">
                <a:latin typeface="Arial" pitchFamily="34" charset="0"/>
                <a:cs typeface="Times New Roman" pitchFamily="18" charset="0"/>
              </a:rPr>
              <a:t>Updated Analysis, Project Memo</a:t>
            </a:r>
          </a:p>
        </p:txBody>
      </p:sp>
      <p:sp>
        <p:nvSpPr>
          <p:cNvPr id="61464" name="Action Button: Back or Previous 22">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FFFF00"/>
          </a:solidFill>
          <a:ln w="9525" algn="ctr">
            <a:solidFill>
              <a:schemeClr val="tx1"/>
            </a:solidFill>
            <a:round/>
            <a:headEnd/>
            <a:tailEnd/>
          </a:ln>
        </p:spPr>
        <p:txBody>
          <a:bodyPr/>
          <a:lstStyle/>
          <a:p>
            <a:endParaRPr lang="en-US"/>
          </a:p>
        </p:txBody>
      </p:sp>
      <p:sp>
        <p:nvSpPr>
          <p:cNvPr id="61465"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61466" name="Action Button: Forward or Next 25">
            <a:hlinkClick r:id="rId4" action="ppaction://hlinksldjump" highlightClick="1"/>
          </p:cNvPr>
          <p:cNvSpPr>
            <a:spLocks noChangeArrowheads="1"/>
          </p:cNvSpPr>
          <p:nvPr/>
        </p:nvSpPr>
        <p:spPr bwMode="auto">
          <a:xfrm>
            <a:off x="7378700" y="5429250"/>
            <a:ext cx="508000" cy="566738"/>
          </a:xfrm>
          <a:prstGeom prst="actionButtonForwardNext">
            <a:avLst/>
          </a:prstGeom>
          <a:solidFill>
            <a:srgbClr val="FFFF00"/>
          </a:solidFill>
          <a:ln w="9525" algn="ctr">
            <a:solidFill>
              <a:schemeClr val="tx1"/>
            </a:solidFill>
            <a:round/>
            <a:headEnd/>
            <a:tailEnd/>
          </a:ln>
        </p:spPr>
        <p:txBody>
          <a:bodyPr/>
          <a:lstStyle/>
          <a:p>
            <a:endParaRPr lang="en-US"/>
          </a:p>
        </p:txBody>
      </p:sp>
      <p:sp>
        <p:nvSpPr>
          <p:cNvPr id="61467" name="TextBox 26"/>
          <p:cNvSpPr txBox="1">
            <a:spLocks noChangeArrowheads="1"/>
          </p:cNvSpPr>
          <p:nvPr/>
        </p:nvSpPr>
        <p:spPr bwMode="auto">
          <a:xfrm>
            <a:off x="6937375" y="495141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1720850" y="523875"/>
            <a:ext cx="597535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62467" name="Rectangle 2"/>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8" name="Rectangle 3"/>
          <p:cNvSpPr>
            <a:spLocks noChangeArrowheads="1"/>
          </p:cNvSpPr>
          <p:nvPr/>
        </p:nvSpPr>
        <p:spPr bwMode="auto">
          <a:xfrm>
            <a:off x="3581400" y="1447800"/>
            <a:ext cx="1524000" cy="381000"/>
          </a:xfrm>
          <a:prstGeom prst="rect">
            <a:avLst/>
          </a:prstGeom>
          <a:solidFill>
            <a:srgbClr val="66FF66"/>
          </a:solidFill>
          <a:ln w="9525">
            <a:solidFill>
              <a:schemeClr val="tx1"/>
            </a:solidFill>
            <a:miter lim="800000"/>
            <a:headEnd/>
            <a:tailEnd/>
          </a:ln>
        </p:spPr>
        <p:txBody>
          <a:bodyPr wrap="none" anchor="ctr"/>
          <a:lstStyle/>
          <a:p>
            <a:endParaRPr lang="en-US"/>
          </a:p>
        </p:txBody>
      </p:sp>
      <p:sp>
        <p:nvSpPr>
          <p:cNvPr id="62469" name="Rectangle 4"/>
          <p:cNvSpPr>
            <a:spLocks noChangeArrowheads="1"/>
          </p:cNvSpPr>
          <p:nvPr/>
        </p:nvSpPr>
        <p:spPr bwMode="auto">
          <a:xfrm>
            <a:off x="762000" y="1524000"/>
            <a:ext cx="1066800" cy="381000"/>
          </a:xfrm>
          <a:prstGeom prst="rect">
            <a:avLst/>
          </a:prstGeom>
          <a:solidFill>
            <a:srgbClr val="66FF66"/>
          </a:solidFill>
          <a:ln w="9525">
            <a:solidFill>
              <a:schemeClr val="tx1"/>
            </a:solidFill>
            <a:miter lim="800000"/>
            <a:headEnd/>
            <a:tailEnd/>
          </a:ln>
        </p:spPr>
        <p:txBody>
          <a:bodyPr wrap="none" anchor="ctr"/>
          <a:lstStyle/>
          <a:p>
            <a:endParaRPr lang="en-US"/>
          </a:p>
        </p:txBody>
      </p:sp>
      <p:sp>
        <p:nvSpPr>
          <p:cNvPr id="62470" name="Rectangle 5"/>
          <p:cNvSpPr>
            <a:spLocks noChangeArrowheads="1"/>
          </p:cNvSpPr>
          <p:nvPr/>
        </p:nvSpPr>
        <p:spPr bwMode="auto">
          <a:xfrm>
            <a:off x="2400300" y="1905000"/>
            <a:ext cx="3810000" cy="3048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pPr algn="ctr">
              <a:buFontTx/>
              <a:buChar char="•"/>
            </a:pPr>
            <a:endParaRPr lang="en-US" sz="900"/>
          </a:p>
        </p:txBody>
      </p:sp>
      <p:sp>
        <p:nvSpPr>
          <p:cNvPr id="62471"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62472"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62473" name="Text Box 8"/>
          <p:cNvSpPr txBox="1">
            <a:spLocks noChangeArrowheads="1"/>
          </p:cNvSpPr>
          <p:nvPr/>
        </p:nvSpPr>
        <p:spPr bwMode="auto">
          <a:xfrm>
            <a:off x="6248400" y="1447800"/>
            <a:ext cx="1441450" cy="366713"/>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62474" name="Rectangle 9"/>
          <p:cNvSpPr>
            <a:spLocks noChangeArrowheads="1"/>
          </p:cNvSpPr>
          <p:nvPr/>
        </p:nvSpPr>
        <p:spPr bwMode="auto">
          <a:xfrm>
            <a:off x="1676400" y="457200"/>
            <a:ext cx="5943600" cy="457200"/>
          </a:xfrm>
          <a:prstGeom prst="rect">
            <a:avLst/>
          </a:prstGeom>
          <a:solidFill>
            <a:srgbClr val="66FF66"/>
          </a:solidFill>
          <a:ln w="9525" algn="ctr">
            <a:solidFill>
              <a:schemeClr val="tx1"/>
            </a:solidFill>
            <a:miter lim="800000"/>
            <a:headEnd/>
            <a:tailEnd/>
          </a:ln>
        </p:spPr>
        <p:txBody>
          <a:bodyPr wrap="none" anchor="ctr"/>
          <a:lstStyle/>
          <a:p>
            <a:pPr algn="ctr" eaLnBrk="0" hangingPunct="0"/>
            <a:r>
              <a:rPr lang="en-US" sz="2000" b="0" dirty="0">
                <a:solidFill>
                  <a:schemeClr val="tx2"/>
                </a:solidFill>
              </a:rPr>
              <a:t> Certification Phase – Design Turn [</a:t>
            </a:r>
            <a:r>
              <a:rPr lang="en-US" sz="2000" b="0" dirty="0" smtClean="0">
                <a:solidFill>
                  <a:schemeClr val="tx2"/>
                </a:solidFill>
              </a:rPr>
              <a:t>ADVT] </a:t>
            </a:r>
            <a:r>
              <a:rPr lang="en-US" sz="1400" b="0" dirty="0" smtClean="0">
                <a:solidFill>
                  <a:schemeClr val="tx2"/>
                </a:solidFill>
              </a:rPr>
              <a:t>WP43</a:t>
            </a:r>
            <a:endParaRPr lang="en-US" sz="2000" b="0" dirty="0">
              <a:solidFill>
                <a:schemeClr val="tx2"/>
              </a:solidFill>
            </a:endParaRPr>
          </a:p>
        </p:txBody>
      </p:sp>
      <p:sp>
        <p:nvSpPr>
          <p:cNvPr id="62475" name="Line 10"/>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6" name="Line 11"/>
          <p:cNvSpPr>
            <a:spLocks noChangeShapeType="1"/>
          </p:cNvSpPr>
          <p:nvPr/>
        </p:nvSpPr>
        <p:spPr bwMode="auto">
          <a:xfrm flipH="1">
            <a:off x="6248400" y="2057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7" name="Line 12"/>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8" name="Line 13"/>
          <p:cNvSpPr>
            <a:spLocks noChangeShapeType="1"/>
          </p:cNvSpPr>
          <p:nvPr/>
        </p:nvSpPr>
        <p:spPr bwMode="auto">
          <a:xfrm>
            <a:off x="6248400" y="4876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9" name="Line 14"/>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0" name="Line 15"/>
          <p:cNvSpPr>
            <a:spLocks noChangeShapeType="1"/>
          </p:cNvSpPr>
          <p:nvPr/>
        </p:nvSpPr>
        <p:spPr bwMode="auto">
          <a:xfrm flipH="1">
            <a:off x="1981200" y="3505200"/>
            <a:ext cx="457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1" name="Line 16"/>
          <p:cNvSpPr>
            <a:spLocks noChangeShapeType="1"/>
          </p:cNvSpPr>
          <p:nvPr/>
        </p:nvSpPr>
        <p:spPr bwMode="auto">
          <a:xfrm flipH="1" flipV="1">
            <a:off x="2057400" y="2286000"/>
            <a:ext cx="381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2" name="Line 17"/>
          <p:cNvSpPr>
            <a:spLocks noChangeShapeType="1"/>
          </p:cNvSpPr>
          <p:nvPr/>
        </p:nvSpPr>
        <p:spPr bwMode="auto">
          <a:xfrm flipH="1">
            <a:off x="152400" y="47244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3" name="Line 18"/>
          <p:cNvSpPr>
            <a:spLocks noChangeShapeType="1"/>
          </p:cNvSpPr>
          <p:nvPr/>
        </p:nvSpPr>
        <p:spPr bwMode="auto">
          <a:xfrm flipH="1">
            <a:off x="152400" y="2286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4" name="Line 19"/>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5" name="Text Box 20"/>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(hrs)</a:t>
            </a:r>
          </a:p>
          <a:p>
            <a:pPr eaLnBrk="1" hangingPunct="1"/>
            <a:r>
              <a:rPr lang="en-US" sz="1200" b="0"/>
              <a:t>- ADVT (560)</a:t>
            </a:r>
            <a:endParaRPr lang="en-US" sz="1200" b="0">
              <a:solidFill>
                <a:srgbClr val="FF3300"/>
              </a:solidFill>
            </a:endParaRPr>
          </a:p>
        </p:txBody>
      </p:sp>
      <p:sp>
        <p:nvSpPr>
          <p:cNvPr id="62486" name="Text Box 21"/>
          <p:cNvSpPr txBox="1">
            <a:spLocks noChangeArrowheads="1"/>
          </p:cNvSpPr>
          <p:nvPr/>
        </p:nvSpPr>
        <p:spPr bwMode="auto">
          <a:xfrm>
            <a:off x="95250" y="2495550"/>
            <a:ext cx="2209800"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900" u="sng"/>
              <a:t>Problem Reports</a:t>
            </a:r>
          </a:p>
          <a:p>
            <a:pPr eaLnBrk="1" hangingPunct="1">
              <a:lnSpc>
                <a:spcPct val="50000"/>
              </a:lnSpc>
              <a:spcBef>
                <a:spcPct val="50000"/>
              </a:spcBef>
            </a:pPr>
            <a:r>
              <a:rPr lang="en-US" sz="900" b="0"/>
              <a:t>V+V actions / issues</a:t>
            </a:r>
          </a:p>
          <a:p>
            <a:pPr eaLnBrk="1" hangingPunct="1">
              <a:lnSpc>
                <a:spcPct val="50000"/>
              </a:lnSpc>
              <a:spcBef>
                <a:spcPct val="50000"/>
              </a:spcBef>
            </a:pPr>
            <a:r>
              <a:rPr lang="en-US" sz="900" b="0"/>
              <a:t>Blue / Red label problem list</a:t>
            </a:r>
          </a:p>
          <a:p>
            <a:pPr eaLnBrk="1" hangingPunct="1">
              <a:spcBef>
                <a:spcPct val="50000"/>
              </a:spcBef>
            </a:pPr>
            <a:r>
              <a:rPr lang="en-US" sz="900" u="sng"/>
              <a:t>Qualification Data</a:t>
            </a:r>
          </a:p>
          <a:p>
            <a:pPr eaLnBrk="1" hangingPunct="1">
              <a:lnSpc>
                <a:spcPct val="50000"/>
              </a:lnSpc>
              <a:spcBef>
                <a:spcPct val="50000"/>
              </a:spcBef>
            </a:pPr>
            <a:r>
              <a:rPr lang="en-US" sz="900" b="0"/>
              <a:t>Environmental test issues</a:t>
            </a:r>
          </a:p>
          <a:p>
            <a:pPr eaLnBrk="1" hangingPunct="1">
              <a:lnSpc>
                <a:spcPct val="50000"/>
              </a:lnSpc>
              <a:spcBef>
                <a:spcPct val="50000"/>
              </a:spcBef>
            </a:pPr>
            <a:r>
              <a:rPr lang="en-US" sz="900" b="0"/>
              <a:t>EMI test issues</a:t>
            </a:r>
          </a:p>
          <a:p>
            <a:pPr eaLnBrk="1" hangingPunct="1">
              <a:spcBef>
                <a:spcPct val="50000"/>
              </a:spcBef>
            </a:pPr>
            <a:r>
              <a:rPr lang="en-US" sz="900" u="sng"/>
              <a:t>DFX Inputs</a:t>
            </a:r>
          </a:p>
          <a:p>
            <a:pPr eaLnBrk="1" hangingPunct="1">
              <a:lnSpc>
                <a:spcPct val="50000"/>
              </a:lnSpc>
              <a:spcBef>
                <a:spcPct val="50000"/>
              </a:spcBef>
            </a:pPr>
            <a:r>
              <a:rPr lang="en-US" sz="900" b="0"/>
              <a:t>Manufacturability DFX inputs</a:t>
            </a:r>
          </a:p>
          <a:p>
            <a:pPr eaLnBrk="1" hangingPunct="1">
              <a:lnSpc>
                <a:spcPct val="50000"/>
              </a:lnSpc>
              <a:spcBef>
                <a:spcPct val="50000"/>
              </a:spcBef>
            </a:pPr>
            <a:r>
              <a:rPr lang="en-US" sz="900" b="0"/>
              <a:t>DTC updates</a:t>
            </a:r>
          </a:p>
          <a:p>
            <a:pPr eaLnBrk="1" hangingPunct="1">
              <a:lnSpc>
                <a:spcPct val="50000"/>
              </a:lnSpc>
              <a:spcBef>
                <a:spcPct val="50000"/>
              </a:spcBef>
            </a:pPr>
            <a:endParaRPr lang="en-US" sz="900" u="sng"/>
          </a:p>
          <a:p>
            <a:pPr eaLnBrk="1" hangingPunct="1">
              <a:lnSpc>
                <a:spcPct val="50000"/>
              </a:lnSpc>
              <a:spcBef>
                <a:spcPct val="50000"/>
              </a:spcBef>
            </a:pPr>
            <a:r>
              <a:rPr lang="en-US" sz="900" u="sng"/>
              <a:t>Requirements</a:t>
            </a:r>
          </a:p>
          <a:p>
            <a:pPr eaLnBrk="1" hangingPunct="1">
              <a:lnSpc>
                <a:spcPct val="50000"/>
              </a:lnSpc>
              <a:spcBef>
                <a:spcPct val="50000"/>
              </a:spcBef>
            </a:pPr>
            <a:r>
              <a:rPr lang="en-US" sz="900" b="0"/>
              <a:t>CCA design requirements updates</a:t>
            </a:r>
          </a:p>
        </p:txBody>
      </p:sp>
      <p:sp>
        <p:nvSpPr>
          <p:cNvPr id="62487" name="Text Box 23"/>
          <p:cNvSpPr txBox="1">
            <a:spLocks noChangeArrowheads="1"/>
          </p:cNvSpPr>
          <p:nvPr/>
        </p:nvSpPr>
        <p:spPr bwMode="auto">
          <a:xfrm>
            <a:off x="2438400" y="2039938"/>
            <a:ext cx="38100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lnSpc>
                <a:spcPct val="50000"/>
              </a:lnSpc>
              <a:spcBef>
                <a:spcPct val="50000"/>
              </a:spcBef>
            </a:pPr>
            <a:r>
              <a:rPr lang="en-US" sz="900" u="sng"/>
              <a:t>Requirements</a:t>
            </a:r>
          </a:p>
          <a:p>
            <a:pPr eaLnBrk="1" hangingPunct="1"/>
            <a:r>
              <a:rPr lang="en-US" sz="900" b="0"/>
              <a:t>Update requirements – as required (40)</a:t>
            </a:r>
          </a:p>
          <a:p>
            <a:pPr eaLnBrk="1" hangingPunct="1"/>
            <a:r>
              <a:rPr lang="en-US" sz="900" b="0"/>
              <a:t>Update compliance matrix / HVR (40)</a:t>
            </a:r>
            <a:endParaRPr lang="en-US" sz="900" u="sng"/>
          </a:p>
          <a:p>
            <a:pPr eaLnBrk="1" hangingPunct="1">
              <a:spcBef>
                <a:spcPct val="50000"/>
              </a:spcBef>
            </a:pPr>
            <a:r>
              <a:rPr lang="en-US" sz="900" u="sng"/>
              <a:t>Design Changes</a:t>
            </a:r>
          </a:p>
          <a:p>
            <a:pPr eaLnBrk="1" hangingPunct="1">
              <a:lnSpc>
                <a:spcPct val="50000"/>
              </a:lnSpc>
              <a:spcBef>
                <a:spcPct val="50000"/>
              </a:spcBef>
            </a:pPr>
            <a:r>
              <a:rPr lang="en-US" sz="900" b="0"/>
              <a:t>Evaluate design and manufacturability DFX inputs (40)</a:t>
            </a:r>
          </a:p>
          <a:p>
            <a:pPr eaLnBrk="1" hangingPunct="1">
              <a:lnSpc>
                <a:spcPct val="50000"/>
              </a:lnSpc>
              <a:spcBef>
                <a:spcPct val="50000"/>
              </a:spcBef>
            </a:pPr>
            <a:r>
              <a:rPr lang="en-US" sz="900" b="0"/>
              <a:t>Evaluate Qual changes and incorporate (40)</a:t>
            </a:r>
          </a:p>
          <a:p>
            <a:pPr eaLnBrk="1" hangingPunct="1">
              <a:lnSpc>
                <a:spcPct val="50000"/>
              </a:lnSpc>
              <a:spcBef>
                <a:spcPct val="50000"/>
              </a:spcBef>
            </a:pPr>
            <a:r>
              <a:rPr lang="en-US" sz="900" b="0"/>
              <a:t>Update Schematic / BOM (40)</a:t>
            </a:r>
          </a:p>
          <a:p>
            <a:pPr eaLnBrk="1" hangingPunct="1">
              <a:lnSpc>
                <a:spcPct val="50000"/>
              </a:lnSpc>
              <a:spcBef>
                <a:spcPct val="50000"/>
              </a:spcBef>
            </a:pPr>
            <a:r>
              <a:rPr lang="en-US" sz="900" b="0"/>
              <a:t>Update Analysis (performance / Stress) (40) </a:t>
            </a:r>
          </a:p>
          <a:p>
            <a:pPr eaLnBrk="1" hangingPunct="1">
              <a:lnSpc>
                <a:spcPct val="50000"/>
              </a:lnSpc>
              <a:spcBef>
                <a:spcPct val="50000"/>
              </a:spcBef>
            </a:pPr>
            <a:r>
              <a:rPr lang="en-US" sz="900" b="0"/>
              <a:t>Update part placement and trace routing instructions (40)</a:t>
            </a:r>
          </a:p>
          <a:p>
            <a:pPr eaLnBrk="1" hangingPunct="1">
              <a:lnSpc>
                <a:spcPct val="50000"/>
              </a:lnSpc>
              <a:spcBef>
                <a:spcPct val="50000"/>
              </a:spcBef>
            </a:pPr>
            <a:r>
              <a:rPr lang="en-US" sz="900" b="0"/>
              <a:t>Update design documentation / description (40)</a:t>
            </a:r>
          </a:p>
          <a:p>
            <a:pPr eaLnBrk="1" hangingPunct="1">
              <a:lnSpc>
                <a:spcPct val="70000"/>
              </a:lnSpc>
              <a:spcBef>
                <a:spcPct val="50000"/>
              </a:spcBef>
            </a:pPr>
            <a:r>
              <a:rPr lang="en-US" sz="900" b="0"/>
              <a:t>Update CCA Test Procedure, as necessary (40) </a:t>
            </a:r>
          </a:p>
          <a:p>
            <a:pPr eaLnBrk="1" hangingPunct="1">
              <a:lnSpc>
                <a:spcPct val="70000"/>
              </a:lnSpc>
              <a:spcBef>
                <a:spcPct val="50000"/>
              </a:spcBef>
            </a:pPr>
            <a:r>
              <a:rPr lang="en-US" sz="900" b="0"/>
              <a:t>Peer Review changes (40)</a:t>
            </a:r>
            <a:endParaRPr lang="en-US" sz="900"/>
          </a:p>
          <a:p>
            <a:pPr eaLnBrk="1" hangingPunct="1">
              <a:lnSpc>
                <a:spcPct val="50000"/>
              </a:lnSpc>
              <a:spcBef>
                <a:spcPct val="50000"/>
              </a:spcBef>
            </a:pPr>
            <a:r>
              <a:rPr lang="en-US" sz="900" u="sng"/>
              <a:t>PWB Updates</a:t>
            </a:r>
          </a:p>
          <a:p>
            <a:pPr eaLnBrk="1" hangingPunct="1">
              <a:lnSpc>
                <a:spcPct val="50000"/>
              </a:lnSpc>
              <a:spcBef>
                <a:spcPct val="50000"/>
              </a:spcBef>
            </a:pPr>
            <a:r>
              <a:rPr lang="en-US" sz="900" b="0"/>
              <a:t>Review part placement changes (40)</a:t>
            </a:r>
          </a:p>
          <a:p>
            <a:pPr eaLnBrk="1" hangingPunct="1">
              <a:lnSpc>
                <a:spcPct val="50000"/>
              </a:lnSpc>
              <a:spcBef>
                <a:spcPct val="50000"/>
              </a:spcBef>
            </a:pPr>
            <a:r>
              <a:rPr lang="en-US" sz="900" b="0"/>
              <a:t>Review trace routing changes (40)</a:t>
            </a:r>
            <a:endParaRPr lang="en-US" sz="900" u="sng"/>
          </a:p>
          <a:p>
            <a:pPr eaLnBrk="1" hangingPunct="1">
              <a:spcBef>
                <a:spcPct val="50000"/>
              </a:spcBef>
            </a:pPr>
            <a:r>
              <a:rPr lang="en-US" sz="900" u="sng"/>
              <a:t>Problem Reports</a:t>
            </a:r>
          </a:p>
          <a:p>
            <a:pPr eaLnBrk="1" hangingPunct="1">
              <a:lnSpc>
                <a:spcPct val="50000"/>
              </a:lnSpc>
              <a:spcBef>
                <a:spcPct val="50000"/>
              </a:spcBef>
            </a:pPr>
            <a:r>
              <a:rPr lang="en-US" sz="900" b="0"/>
              <a:t>Close out all PRR actions (40)</a:t>
            </a:r>
          </a:p>
          <a:p>
            <a:pPr eaLnBrk="1" hangingPunct="1">
              <a:lnSpc>
                <a:spcPct val="50000"/>
              </a:lnSpc>
              <a:spcBef>
                <a:spcPct val="50000"/>
              </a:spcBef>
            </a:pPr>
            <a:r>
              <a:rPr lang="en-US" sz="900" u="sng"/>
              <a:t>Production</a:t>
            </a:r>
          </a:p>
          <a:p>
            <a:pPr eaLnBrk="1" hangingPunct="1">
              <a:lnSpc>
                <a:spcPct val="50000"/>
              </a:lnSpc>
              <a:spcBef>
                <a:spcPct val="50000"/>
              </a:spcBef>
            </a:pPr>
            <a:r>
              <a:rPr lang="en-US" sz="900" b="0"/>
              <a:t>Support production Hardware Build / readiness review (40)</a:t>
            </a:r>
            <a:endParaRPr lang="en-US" sz="900" u="sng"/>
          </a:p>
        </p:txBody>
      </p:sp>
      <p:sp>
        <p:nvSpPr>
          <p:cNvPr id="49175" name="Rectangle 26"/>
          <p:cNvSpPr>
            <a:spLocks noChangeArrowheads="1"/>
          </p:cNvSpPr>
          <p:nvPr/>
        </p:nvSpPr>
        <p:spPr bwMode="auto">
          <a:xfrm>
            <a:off x="6248400" y="2782888"/>
            <a:ext cx="26336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defRPr/>
            </a:pPr>
            <a:r>
              <a:rPr lang="en-US" sz="900" b="0" dirty="0">
                <a:latin typeface="Arial" pitchFamily="34" charset="0"/>
                <a:cs typeface="Times New Roman" pitchFamily="18" charset="0"/>
              </a:rPr>
              <a:t>Updated CCA Drawing Package, EO release  </a:t>
            </a:r>
          </a:p>
          <a:p>
            <a:pPr marL="685800" lvl="1" indent="-228600" eaLnBrk="0" hangingPunct="0">
              <a:buFont typeface="+mj-lt"/>
              <a:buAutoNum type="alphaLcParenR"/>
              <a:defRPr/>
            </a:pPr>
            <a:r>
              <a:rPr lang="en-US" sz="900" b="0" dirty="0">
                <a:latin typeface="Arial" pitchFamily="34" charset="0"/>
                <a:cs typeface="Times New Roman" pitchFamily="18" charset="0"/>
              </a:rPr>
              <a:t>Schematic</a:t>
            </a:r>
          </a:p>
          <a:p>
            <a:pPr marL="685800" lvl="1" indent="-228600" eaLnBrk="0" hangingPunct="0">
              <a:buFont typeface="+mj-lt"/>
              <a:buAutoNum type="alphaLcParenR"/>
              <a:defRPr/>
            </a:pPr>
            <a:r>
              <a:rPr lang="en-US" sz="900" b="0" dirty="0">
                <a:latin typeface="Arial" pitchFamily="34" charset="0"/>
                <a:cs typeface="Times New Roman" pitchFamily="18" charset="0"/>
              </a:rPr>
              <a:t>BOM</a:t>
            </a:r>
          </a:p>
          <a:p>
            <a:pPr marL="685800" lvl="1" indent="-228600" eaLnBrk="0" hangingPunct="0">
              <a:buFont typeface="+mj-lt"/>
              <a:buAutoNum type="alphaLcParenR"/>
              <a:defRPr/>
            </a:pPr>
            <a:r>
              <a:rPr lang="en-US" sz="900" b="0" dirty="0">
                <a:latin typeface="Arial" pitchFamily="34" charset="0"/>
                <a:cs typeface="Times New Roman" pitchFamily="18" charset="0"/>
              </a:rPr>
              <a:t>Assembly Drawing</a:t>
            </a:r>
          </a:p>
          <a:p>
            <a:pPr eaLnBrk="0" hangingPunct="0">
              <a:buFontTx/>
              <a:buAutoNum type="arabicPeriod"/>
              <a:defRPr/>
            </a:pPr>
            <a:r>
              <a:rPr lang="en-US" sz="900" b="0" dirty="0">
                <a:latin typeface="Arial" pitchFamily="34" charset="0"/>
                <a:cs typeface="Times New Roman" pitchFamily="18" charset="0"/>
              </a:rPr>
              <a:t>Updated  CCA Test Procedure</a:t>
            </a:r>
          </a:p>
          <a:p>
            <a:pPr eaLnBrk="0" hangingPunct="0">
              <a:buFontTx/>
              <a:buAutoNum type="arabicPeriod"/>
              <a:defRPr/>
            </a:pPr>
            <a:r>
              <a:rPr lang="en-US" sz="900" b="0" dirty="0">
                <a:latin typeface="Arial" pitchFamily="34" charset="0"/>
                <a:cs typeface="Times New Roman" pitchFamily="18" charset="0"/>
              </a:rPr>
              <a:t>Updated Analysis, Project Memo</a:t>
            </a:r>
          </a:p>
          <a:p>
            <a:pPr eaLnBrk="0" hangingPunct="0">
              <a:buFontTx/>
              <a:buAutoNum type="arabicPeriod"/>
              <a:defRPr/>
            </a:pPr>
            <a:endParaRPr lang="en-US" sz="900" b="0" dirty="0">
              <a:latin typeface="Arial" pitchFamily="34" charset="0"/>
              <a:cs typeface="Times New Roman" pitchFamily="18" charset="0"/>
            </a:endParaRPr>
          </a:p>
          <a:p>
            <a:pPr lvl="1" eaLnBrk="0" hangingPunct="0">
              <a:buFontTx/>
              <a:buAutoNum type="arabicPeriod"/>
              <a:defRPr/>
            </a:pPr>
            <a:endParaRPr lang="en-US" sz="900" b="0" dirty="0">
              <a:latin typeface="Arial" pitchFamily="34" charset="0"/>
              <a:cs typeface="Times New Roman" pitchFamily="18" charset="0"/>
            </a:endParaRPr>
          </a:p>
        </p:txBody>
      </p:sp>
      <p:sp>
        <p:nvSpPr>
          <p:cNvPr id="62489" name="Action Button: Back or Previous 23">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66FF66"/>
          </a:solidFill>
          <a:ln w="9525" algn="ctr">
            <a:solidFill>
              <a:schemeClr val="tx1"/>
            </a:solidFill>
            <a:round/>
            <a:headEnd/>
            <a:tailEnd/>
          </a:ln>
        </p:spPr>
        <p:txBody>
          <a:bodyPr/>
          <a:lstStyle/>
          <a:p>
            <a:endParaRPr lang="en-US"/>
          </a:p>
        </p:txBody>
      </p:sp>
      <p:sp>
        <p:nvSpPr>
          <p:cNvPr id="62490" name="TextBox 25"/>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62491" name="Action Button: Forward or Next 26">
            <a:hlinkClick r:id="rId4" action="ppaction://hlinksldjump" highlightClick="1"/>
          </p:cNvPr>
          <p:cNvSpPr>
            <a:spLocks noChangeArrowheads="1"/>
          </p:cNvSpPr>
          <p:nvPr/>
        </p:nvSpPr>
        <p:spPr bwMode="auto">
          <a:xfrm>
            <a:off x="7378700" y="5429250"/>
            <a:ext cx="508000" cy="566738"/>
          </a:xfrm>
          <a:prstGeom prst="actionButtonForwardNext">
            <a:avLst/>
          </a:prstGeom>
          <a:solidFill>
            <a:srgbClr val="66FF66"/>
          </a:solidFill>
          <a:ln w="9525" algn="ctr">
            <a:solidFill>
              <a:schemeClr val="tx1"/>
            </a:solidFill>
            <a:round/>
            <a:headEnd/>
            <a:tailEnd/>
          </a:ln>
        </p:spPr>
        <p:txBody>
          <a:bodyPr/>
          <a:lstStyle/>
          <a:p>
            <a:endParaRPr lang="en-US"/>
          </a:p>
        </p:txBody>
      </p:sp>
      <p:sp>
        <p:nvSpPr>
          <p:cNvPr id="62492" name="TextBox 27"/>
          <p:cNvSpPr txBox="1">
            <a:spLocks noChangeArrowheads="1"/>
          </p:cNvSpPr>
          <p:nvPr/>
        </p:nvSpPr>
        <p:spPr bwMode="auto">
          <a:xfrm>
            <a:off x="6937375" y="495141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0" name="TextBox 2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1720850" y="533400"/>
            <a:ext cx="597535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63491" name="Rectangle 2"/>
          <p:cNvSpPr>
            <a:spLocks noChangeArrowheads="1"/>
          </p:cNvSpPr>
          <p:nvPr/>
        </p:nvSpPr>
        <p:spPr bwMode="auto">
          <a:xfrm>
            <a:off x="6248400" y="1447800"/>
            <a:ext cx="1447800" cy="381000"/>
          </a:xfrm>
          <a:prstGeom prst="rect">
            <a:avLst/>
          </a:prstGeom>
          <a:solidFill>
            <a:schemeClr val="accent2"/>
          </a:solidFill>
          <a:ln w="9525">
            <a:solidFill>
              <a:schemeClr val="tx1"/>
            </a:solidFill>
            <a:miter lim="800000"/>
            <a:headEnd/>
            <a:tailEnd/>
          </a:ln>
        </p:spPr>
        <p:txBody>
          <a:bodyPr wrap="none" anchor="ctr"/>
          <a:lstStyle/>
          <a:p>
            <a:endParaRPr lang="en-US" b="0">
              <a:solidFill>
                <a:schemeClr val="bg1"/>
              </a:solidFill>
            </a:endParaRPr>
          </a:p>
        </p:txBody>
      </p:sp>
      <p:sp>
        <p:nvSpPr>
          <p:cNvPr id="63492" name="Rectangle 3"/>
          <p:cNvSpPr>
            <a:spLocks noChangeArrowheads="1"/>
          </p:cNvSpPr>
          <p:nvPr/>
        </p:nvSpPr>
        <p:spPr bwMode="auto">
          <a:xfrm>
            <a:off x="3581400" y="1447800"/>
            <a:ext cx="1524000" cy="3810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63493" name="Rectangle 4"/>
          <p:cNvSpPr>
            <a:spLocks noChangeArrowheads="1"/>
          </p:cNvSpPr>
          <p:nvPr/>
        </p:nvSpPr>
        <p:spPr bwMode="auto">
          <a:xfrm>
            <a:off x="762000" y="1524000"/>
            <a:ext cx="1066800" cy="3810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63494" name="Text Box 5"/>
          <p:cNvSpPr txBox="1">
            <a:spLocks noChangeArrowheads="1"/>
          </p:cNvSpPr>
          <p:nvPr/>
        </p:nvSpPr>
        <p:spPr bwMode="auto">
          <a:xfrm>
            <a:off x="914400" y="1524000"/>
            <a:ext cx="877888" cy="3698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solidFill>
                  <a:schemeClr val="bg1"/>
                </a:solidFill>
              </a:rPr>
              <a:t>Inputs</a:t>
            </a:r>
          </a:p>
        </p:txBody>
      </p:sp>
      <p:sp>
        <p:nvSpPr>
          <p:cNvPr id="63495" name="Text Box 6"/>
          <p:cNvSpPr txBox="1">
            <a:spLocks noChangeArrowheads="1"/>
          </p:cNvSpPr>
          <p:nvPr/>
        </p:nvSpPr>
        <p:spPr bwMode="auto">
          <a:xfrm>
            <a:off x="3657600" y="1447800"/>
            <a:ext cx="1476375" cy="3698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solidFill>
                  <a:schemeClr val="bg1"/>
                </a:solidFill>
              </a:rPr>
              <a:t>Tasks / ETC</a:t>
            </a:r>
          </a:p>
        </p:txBody>
      </p:sp>
      <p:sp>
        <p:nvSpPr>
          <p:cNvPr id="63496" name="Text Box 7"/>
          <p:cNvSpPr txBox="1">
            <a:spLocks noChangeArrowheads="1"/>
          </p:cNvSpPr>
          <p:nvPr/>
        </p:nvSpPr>
        <p:spPr bwMode="auto">
          <a:xfrm>
            <a:off x="6248400" y="1447800"/>
            <a:ext cx="15446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solidFill>
                  <a:schemeClr val="bg1"/>
                </a:solidFill>
              </a:rPr>
              <a:t>Deliverables</a:t>
            </a:r>
          </a:p>
        </p:txBody>
      </p:sp>
      <p:sp>
        <p:nvSpPr>
          <p:cNvPr id="63497" name="Rectangle 8"/>
          <p:cNvSpPr>
            <a:spLocks noChangeArrowheads="1"/>
          </p:cNvSpPr>
          <p:nvPr/>
        </p:nvSpPr>
        <p:spPr bwMode="auto">
          <a:xfrm>
            <a:off x="1676400" y="457200"/>
            <a:ext cx="5943600" cy="457200"/>
          </a:xfrm>
          <a:prstGeom prst="rect">
            <a:avLst/>
          </a:prstGeom>
          <a:solidFill>
            <a:schemeClr val="accent2"/>
          </a:solidFill>
          <a:ln w="9525" algn="ctr">
            <a:solidFill>
              <a:schemeClr val="tx1"/>
            </a:solidFill>
            <a:miter lim="800000"/>
            <a:headEnd/>
            <a:tailEnd/>
          </a:ln>
        </p:spPr>
        <p:txBody>
          <a:bodyPr wrap="none" anchor="ctr"/>
          <a:lstStyle/>
          <a:p>
            <a:pPr algn="ctr" eaLnBrk="0" hangingPunct="0"/>
            <a:r>
              <a:rPr lang="en-US" sz="2000" dirty="0">
                <a:solidFill>
                  <a:schemeClr val="bg1"/>
                </a:solidFill>
              </a:rPr>
              <a:t> Certification Phase – Design Turn [PDVT</a:t>
            </a:r>
            <a:r>
              <a:rPr lang="en-US" sz="2000" dirty="0" smtClean="0">
                <a:solidFill>
                  <a:schemeClr val="bg1"/>
                </a:solidFill>
              </a:rPr>
              <a:t>] </a:t>
            </a:r>
            <a:r>
              <a:rPr lang="en-US" sz="1400" dirty="0" smtClean="0">
                <a:solidFill>
                  <a:schemeClr val="bg1"/>
                </a:solidFill>
              </a:rPr>
              <a:t>WP44</a:t>
            </a:r>
            <a:endParaRPr lang="en-US" sz="2000" dirty="0">
              <a:solidFill>
                <a:schemeClr val="bg1"/>
              </a:solidFill>
            </a:endParaRPr>
          </a:p>
        </p:txBody>
      </p:sp>
      <p:sp>
        <p:nvSpPr>
          <p:cNvPr id="63498" name="Line 9"/>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99" name="Line 10"/>
          <p:cNvSpPr>
            <a:spLocks noChangeShapeType="1"/>
          </p:cNvSpPr>
          <p:nvPr/>
        </p:nvSpPr>
        <p:spPr bwMode="auto">
          <a:xfrm flipH="1">
            <a:off x="6248400" y="2057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0" name="Line 11"/>
          <p:cNvSpPr>
            <a:spLocks noChangeShapeType="1"/>
          </p:cNvSpPr>
          <p:nvPr/>
        </p:nvSpPr>
        <p:spPr bwMode="auto">
          <a:xfrm>
            <a:off x="6248400" y="4876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1" name="Line 12"/>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2" name="Line 13"/>
          <p:cNvSpPr>
            <a:spLocks noChangeShapeType="1"/>
          </p:cNvSpPr>
          <p:nvPr/>
        </p:nvSpPr>
        <p:spPr bwMode="auto">
          <a:xfrm flipH="1">
            <a:off x="1981200" y="3505200"/>
            <a:ext cx="457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3" name="Line 14"/>
          <p:cNvSpPr>
            <a:spLocks noChangeShapeType="1"/>
          </p:cNvSpPr>
          <p:nvPr/>
        </p:nvSpPr>
        <p:spPr bwMode="auto">
          <a:xfrm flipH="1" flipV="1">
            <a:off x="2057400" y="2286000"/>
            <a:ext cx="381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4" name="Line 15"/>
          <p:cNvSpPr>
            <a:spLocks noChangeShapeType="1"/>
          </p:cNvSpPr>
          <p:nvPr/>
        </p:nvSpPr>
        <p:spPr bwMode="auto">
          <a:xfrm flipH="1">
            <a:off x="152400" y="47244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5" name="Line 16"/>
          <p:cNvSpPr>
            <a:spLocks noChangeShapeType="1"/>
          </p:cNvSpPr>
          <p:nvPr/>
        </p:nvSpPr>
        <p:spPr bwMode="auto">
          <a:xfrm flipH="1">
            <a:off x="152400" y="2286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6" name="Line 17"/>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7" name="Text Box 18"/>
          <p:cNvSpPr txBox="1">
            <a:spLocks noChangeArrowheads="1"/>
          </p:cNvSpPr>
          <p:nvPr/>
        </p:nvSpPr>
        <p:spPr bwMode="auto">
          <a:xfrm>
            <a:off x="3124200" y="5603875"/>
            <a:ext cx="2286000" cy="101566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marL="171450" indent="-171450" eaLnBrk="1" hangingPunct="1">
              <a:buFontTx/>
              <a:buChar char="-"/>
            </a:pPr>
            <a:r>
              <a:rPr lang="en-US" sz="1200" b="0" dirty="0" smtClean="0"/>
              <a:t>PDVT </a:t>
            </a:r>
            <a:r>
              <a:rPr lang="en-US" sz="1200" b="0" dirty="0"/>
              <a:t>(</a:t>
            </a:r>
            <a:r>
              <a:rPr lang="en-US" sz="1200" b="0" dirty="0" smtClean="0"/>
              <a:t>680)</a:t>
            </a:r>
          </a:p>
          <a:p>
            <a:pPr marL="171450" indent="-171450" eaLnBrk="1" hangingPunct="1">
              <a:buFontTx/>
              <a:buChar char="-"/>
            </a:pPr>
            <a:r>
              <a:rPr lang="en-US" sz="1200" b="0" dirty="0" smtClean="0">
                <a:solidFill>
                  <a:srgbClr val="00B050"/>
                </a:solidFill>
              </a:rPr>
              <a:t>PACT (40)</a:t>
            </a:r>
          </a:p>
          <a:p>
            <a:pPr marL="171450" indent="-171450" eaLnBrk="1" hangingPunct="1">
              <a:buFontTx/>
              <a:buChar char="-"/>
            </a:pPr>
            <a:r>
              <a:rPr lang="en-US" sz="1200" b="0" dirty="0" smtClean="0">
                <a:solidFill>
                  <a:srgbClr val="FF0000"/>
                </a:solidFill>
              </a:rPr>
              <a:t>EE Tech (40</a:t>
            </a:r>
            <a:r>
              <a:rPr lang="en-US" sz="1200" b="0" dirty="0" smtClean="0"/>
              <a:t>)</a:t>
            </a:r>
          </a:p>
          <a:p>
            <a:pPr marL="171450" indent="-171450" eaLnBrk="1" hangingPunct="1">
              <a:buFontTx/>
              <a:buChar char="-"/>
            </a:pPr>
            <a:endParaRPr lang="en-US" sz="1200" b="0" dirty="0">
              <a:solidFill>
                <a:srgbClr val="FF3300"/>
              </a:solidFill>
            </a:endParaRPr>
          </a:p>
        </p:txBody>
      </p:sp>
      <p:sp>
        <p:nvSpPr>
          <p:cNvPr id="63508" name="Rectangle 21"/>
          <p:cNvSpPr>
            <a:spLocks noChangeArrowheads="1"/>
          </p:cNvSpPr>
          <p:nvPr/>
        </p:nvSpPr>
        <p:spPr bwMode="auto">
          <a:xfrm>
            <a:off x="2438400" y="1905000"/>
            <a:ext cx="3810000" cy="352425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pPr algn="ctr">
              <a:buFontTx/>
              <a:buChar char="•"/>
            </a:pPr>
            <a:endParaRPr lang="en-US" sz="900"/>
          </a:p>
        </p:txBody>
      </p:sp>
      <p:sp>
        <p:nvSpPr>
          <p:cNvPr id="63509" name="Line 22"/>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0" name="Text Box 23"/>
          <p:cNvSpPr txBox="1">
            <a:spLocks noChangeArrowheads="1"/>
          </p:cNvSpPr>
          <p:nvPr/>
        </p:nvSpPr>
        <p:spPr bwMode="auto">
          <a:xfrm>
            <a:off x="95250" y="2495550"/>
            <a:ext cx="2209800"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900" u="sng" dirty="0"/>
              <a:t>Problem Reports</a:t>
            </a:r>
          </a:p>
          <a:p>
            <a:pPr eaLnBrk="1" hangingPunct="1">
              <a:lnSpc>
                <a:spcPct val="50000"/>
              </a:lnSpc>
              <a:spcBef>
                <a:spcPct val="50000"/>
              </a:spcBef>
            </a:pPr>
            <a:r>
              <a:rPr lang="en-US" sz="900" b="0" dirty="0"/>
              <a:t>V+V actions / issues</a:t>
            </a:r>
          </a:p>
          <a:p>
            <a:pPr eaLnBrk="1" hangingPunct="1">
              <a:lnSpc>
                <a:spcPct val="50000"/>
              </a:lnSpc>
              <a:spcBef>
                <a:spcPct val="50000"/>
              </a:spcBef>
            </a:pPr>
            <a:r>
              <a:rPr lang="en-US" sz="900" b="0" dirty="0"/>
              <a:t>Blue / Red label problem list</a:t>
            </a:r>
          </a:p>
          <a:p>
            <a:pPr eaLnBrk="1" hangingPunct="1">
              <a:lnSpc>
                <a:spcPct val="50000"/>
              </a:lnSpc>
              <a:spcBef>
                <a:spcPct val="50000"/>
              </a:spcBef>
            </a:pPr>
            <a:r>
              <a:rPr lang="en-US" sz="900" b="0" dirty="0"/>
              <a:t>Power Quality Inputs</a:t>
            </a:r>
          </a:p>
          <a:p>
            <a:pPr eaLnBrk="1" hangingPunct="1">
              <a:spcBef>
                <a:spcPct val="50000"/>
              </a:spcBef>
            </a:pPr>
            <a:r>
              <a:rPr lang="en-US" sz="900" u="sng" dirty="0"/>
              <a:t>Qualification Data</a:t>
            </a:r>
          </a:p>
          <a:p>
            <a:pPr eaLnBrk="1" hangingPunct="1">
              <a:lnSpc>
                <a:spcPct val="50000"/>
              </a:lnSpc>
              <a:spcBef>
                <a:spcPct val="50000"/>
              </a:spcBef>
            </a:pPr>
            <a:r>
              <a:rPr lang="en-US" sz="900" b="0" dirty="0"/>
              <a:t>Environmental test issues</a:t>
            </a:r>
          </a:p>
          <a:p>
            <a:pPr eaLnBrk="1" hangingPunct="1">
              <a:lnSpc>
                <a:spcPct val="50000"/>
              </a:lnSpc>
              <a:spcBef>
                <a:spcPct val="50000"/>
              </a:spcBef>
            </a:pPr>
            <a:r>
              <a:rPr lang="en-US" sz="900" b="0" dirty="0"/>
              <a:t>EMI test issues</a:t>
            </a:r>
          </a:p>
          <a:p>
            <a:pPr eaLnBrk="1" hangingPunct="1">
              <a:spcBef>
                <a:spcPct val="50000"/>
              </a:spcBef>
            </a:pPr>
            <a:r>
              <a:rPr lang="en-US" sz="900" u="sng" dirty="0"/>
              <a:t>DFX Inputs</a:t>
            </a:r>
          </a:p>
          <a:p>
            <a:pPr eaLnBrk="1" hangingPunct="1">
              <a:lnSpc>
                <a:spcPct val="50000"/>
              </a:lnSpc>
              <a:spcBef>
                <a:spcPct val="50000"/>
              </a:spcBef>
            </a:pPr>
            <a:r>
              <a:rPr lang="en-US" sz="900" b="0" dirty="0"/>
              <a:t>Manufacturability DFX inputs</a:t>
            </a:r>
          </a:p>
          <a:p>
            <a:pPr eaLnBrk="1" hangingPunct="1">
              <a:lnSpc>
                <a:spcPct val="50000"/>
              </a:lnSpc>
              <a:spcBef>
                <a:spcPct val="50000"/>
              </a:spcBef>
            </a:pPr>
            <a:r>
              <a:rPr lang="en-US" sz="900" b="0" dirty="0"/>
              <a:t>DTC updates</a:t>
            </a:r>
          </a:p>
          <a:p>
            <a:pPr eaLnBrk="1" hangingPunct="1">
              <a:lnSpc>
                <a:spcPct val="50000"/>
              </a:lnSpc>
              <a:spcBef>
                <a:spcPct val="50000"/>
              </a:spcBef>
            </a:pPr>
            <a:endParaRPr lang="en-US" sz="900" u="sng" dirty="0"/>
          </a:p>
          <a:p>
            <a:pPr eaLnBrk="1" hangingPunct="1">
              <a:lnSpc>
                <a:spcPct val="50000"/>
              </a:lnSpc>
              <a:spcBef>
                <a:spcPct val="50000"/>
              </a:spcBef>
            </a:pPr>
            <a:r>
              <a:rPr lang="en-US" sz="900" u="sng" dirty="0"/>
              <a:t>Requirements</a:t>
            </a:r>
          </a:p>
          <a:p>
            <a:pPr eaLnBrk="1" hangingPunct="1">
              <a:lnSpc>
                <a:spcPct val="50000"/>
              </a:lnSpc>
              <a:spcBef>
                <a:spcPct val="50000"/>
              </a:spcBef>
            </a:pPr>
            <a:r>
              <a:rPr lang="en-US" sz="900" b="0" dirty="0"/>
              <a:t>CCA design requirements updates</a:t>
            </a:r>
          </a:p>
        </p:txBody>
      </p:sp>
      <p:sp>
        <p:nvSpPr>
          <p:cNvPr id="63511" name="Text Box 24"/>
          <p:cNvSpPr txBox="1">
            <a:spLocks noChangeArrowheads="1"/>
          </p:cNvSpPr>
          <p:nvPr/>
        </p:nvSpPr>
        <p:spPr bwMode="auto">
          <a:xfrm>
            <a:off x="2495550" y="1971675"/>
            <a:ext cx="375285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lnSpc>
                <a:spcPct val="50000"/>
              </a:lnSpc>
              <a:spcBef>
                <a:spcPct val="50000"/>
              </a:spcBef>
            </a:pPr>
            <a:r>
              <a:rPr lang="en-US" sz="900" u="sng" dirty="0"/>
              <a:t>Requirements</a:t>
            </a:r>
          </a:p>
          <a:p>
            <a:pPr eaLnBrk="1" hangingPunct="1"/>
            <a:r>
              <a:rPr lang="en-US" sz="900" b="0" dirty="0"/>
              <a:t>Update requirements – as required (40)</a:t>
            </a:r>
          </a:p>
          <a:p>
            <a:pPr eaLnBrk="1" hangingPunct="1"/>
            <a:r>
              <a:rPr lang="en-US" sz="900" b="0" dirty="0"/>
              <a:t>Update compliance matrix / HVR (40)</a:t>
            </a:r>
          </a:p>
          <a:p>
            <a:pPr eaLnBrk="1" hangingPunct="1"/>
            <a:r>
              <a:rPr lang="en-US" sz="900" b="0" dirty="0"/>
              <a:t>Insure that CCA is compatible with Aircraft capability and has been verified. (40)</a:t>
            </a:r>
          </a:p>
          <a:p>
            <a:pPr eaLnBrk="1" hangingPunct="1"/>
            <a:r>
              <a:rPr lang="en-US" sz="900" b="0" dirty="0"/>
              <a:t>Insure power requirements compatible with SW / FW (40)</a:t>
            </a:r>
            <a:endParaRPr lang="en-US" sz="900" u="sng" dirty="0"/>
          </a:p>
          <a:p>
            <a:pPr eaLnBrk="1" hangingPunct="1"/>
            <a:r>
              <a:rPr lang="en-US" sz="900" u="sng" dirty="0"/>
              <a:t>Design Changes</a:t>
            </a:r>
          </a:p>
          <a:p>
            <a:pPr eaLnBrk="1" hangingPunct="1">
              <a:lnSpc>
                <a:spcPct val="50000"/>
              </a:lnSpc>
              <a:spcBef>
                <a:spcPct val="50000"/>
              </a:spcBef>
            </a:pPr>
            <a:r>
              <a:rPr lang="en-US" sz="900" b="0" dirty="0"/>
              <a:t>Evaluate design and manufacturability DFX inputs (40)</a:t>
            </a:r>
          </a:p>
          <a:p>
            <a:pPr eaLnBrk="1" hangingPunct="1">
              <a:lnSpc>
                <a:spcPct val="50000"/>
              </a:lnSpc>
              <a:spcBef>
                <a:spcPct val="50000"/>
              </a:spcBef>
            </a:pPr>
            <a:r>
              <a:rPr lang="en-US" sz="900" b="0" dirty="0"/>
              <a:t>Evaluate </a:t>
            </a:r>
            <a:r>
              <a:rPr lang="en-US" sz="900" b="0" dirty="0" err="1"/>
              <a:t>Qual</a:t>
            </a:r>
            <a:r>
              <a:rPr lang="en-US" sz="900" b="0" dirty="0"/>
              <a:t> changes and incorporate (40)</a:t>
            </a:r>
          </a:p>
          <a:p>
            <a:pPr eaLnBrk="1" hangingPunct="1">
              <a:lnSpc>
                <a:spcPct val="50000"/>
              </a:lnSpc>
              <a:spcBef>
                <a:spcPct val="50000"/>
              </a:spcBef>
            </a:pPr>
            <a:r>
              <a:rPr lang="en-US" sz="900" b="0" dirty="0"/>
              <a:t>Update Schematic / BOM (40)</a:t>
            </a:r>
          </a:p>
          <a:p>
            <a:pPr eaLnBrk="1" hangingPunct="1">
              <a:lnSpc>
                <a:spcPct val="50000"/>
              </a:lnSpc>
              <a:spcBef>
                <a:spcPct val="50000"/>
              </a:spcBef>
            </a:pPr>
            <a:r>
              <a:rPr lang="en-US" sz="900" b="0" dirty="0"/>
              <a:t>Update Analysis (performance / Stress) (40)</a:t>
            </a:r>
          </a:p>
          <a:p>
            <a:pPr eaLnBrk="1" hangingPunct="1">
              <a:lnSpc>
                <a:spcPct val="50000"/>
              </a:lnSpc>
              <a:spcBef>
                <a:spcPct val="50000"/>
              </a:spcBef>
            </a:pPr>
            <a:r>
              <a:rPr lang="en-US" sz="900" b="0" dirty="0"/>
              <a:t>Update part placement and trace routing instructions (40)</a:t>
            </a:r>
          </a:p>
          <a:p>
            <a:pPr eaLnBrk="1" hangingPunct="1">
              <a:lnSpc>
                <a:spcPct val="50000"/>
              </a:lnSpc>
              <a:spcBef>
                <a:spcPct val="50000"/>
              </a:spcBef>
            </a:pPr>
            <a:r>
              <a:rPr lang="en-US" sz="900" b="0" dirty="0"/>
              <a:t>Update design documentation / description (40)</a:t>
            </a:r>
          </a:p>
          <a:p>
            <a:pPr eaLnBrk="1" hangingPunct="1">
              <a:lnSpc>
                <a:spcPct val="70000"/>
              </a:lnSpc>
              <a:spcBef>
                <a:spcPct val="50000"/>
              </a:spcBef>
            </a:pPr>
            <a:r>
              <a:rPr lang="en-US" sz="900" b="0" dirty="0"/>
              <a:t>Update CCA Test Procedure, as necessary (40)</a:t>
            </a:r>
          </a:p>
          <a:p>
            <a:pPr eaLnBrk="1" hangingPunct="1">
              <a:lnSpc>
                <a:spcPct val="70000"/>
              </a:lnSpc>
              <a:spcBef>
                <a:spcPct val="50000"/>
              </a:spcBef>
            </a:pPr>
            <a:r>
              <a:rPr lang="en-US" sz="900" b="0" dirty="0"/>
              <a:t>Update 2D &amp; 3D HV analysis (40/</a:t>
            </a:r>
            <a:r>
              <a:rPr lang="en-US" sz="900" b="0" dirty="0">
                <a:solidFill>
                  <a:srgbClr val="00B050"/>
                </a:solidFill>
              </a:rPr>
              <a:t>40)</a:t>
            </a:r>
          </a:p>
          <a:p>
            <a:pPr eaLnBrk="1" hangingPunct="1">
              <a:lnSpc>
                <a:spcPct val="70000"/>
              </a:lnSpc>
              <a:spcBef>
                <a:spcPct val="50000"/>
              </a:spcBef>
            </a:pPr>
            <a:r>
              <a:rPr lang="en-US" sz="900" b="0" dirty="0"/>
              <a:t>Update PWB, CCA, Component, </a:t>
            </a:r>
            <a:r>
              <a:rPr lang="en-US" sz="900" b="0" dirty="0" err="1"/>
              <a:t>Assy</a:t>
            </a:r>
            <a:r>
              <a:rPr lang="en-US" sz="900" b="0" dirty="0"/>
              <a:t>, &amp; Box Level HV altitude tests (40/</a:t>
            </a:r>
            <a:r>
              <a:rPr lang="en-US" sz="900" b="0" dirty="0">
                <a:solidFill>
                  <a:srgbClr val="FF0000"/>
                </a:solidFill>
              </a:rPr>
              <a:t>40</a:t>
            </a:r>
            <a:r>
              <a:rPr lang="en-US" sz="900" b="0" dirty="0" smtClean="0"/>
              <a:t>)</a:t>
            </a:r>
            <a:endParaRPr lang="en-US" sz="900" b="0" dirty="0"/>
          </a:p>
          <a:p>
            <a:pPr eaLnBrk="1" hangingPunct="1">
              <a:lnSpc>
                <a:spcPct val="50000"/>
              </a:lnSpc>
              <a:spcBef>
                <a:spcPct val="50000"/>
              </a:spcBef>
            </a:pPr>
            <a:r>
              <a:rPr lang="en-US" sz="900" u="sng" dirty="0"/>
              <a:t>PWB Updates</a:t>
            </a:r>
          </a:p>
          <a:p>
            <a:pPr eaLnBrk="1" hangingPunct="1">
              <a:lnSpc>
                <a:spcPct val="50000"/>
              </a:lnSpc>
              <a:spcBef>
                <a:spcPct val="50000"/>
              </a:spcBef>
            </a:pPr>
            <a:r>
              <a:rPr lang="en-US" sz="900" b="0" dirty="0"/>
              <a:t>Review part placement changes (40)</a:t>
            </a:r>
          </a:p>
          <a:p>
            <a:pPr eaLnBrk="1" hangingPunct="1">
              <a:lnSpc>
                <a:spcPct val="50000"/>
              </a:lnSpc>
              <a:spcBef>
                <a:spcPct val="50000"/>
              </a:spcBef>
            </a:pPr>
            <a:r>
              <a:rPr lang="en-US" sz="900" b="0" dirty="0"/>
              <a:t>Review trace routing changes (40)</a:t>
            </a:r>
          </a:p>
          <a:p>
            <a:pPr eaLnBrk="1" hangingPunct="1">
              <a:lnSpc>
                <a:spcPct val="50000"/>
              </a:lnSpc>
              <a:spcBef>
                <a:spcPct val="50000"/>
              </a:spcBef>
            </a:pPr>
            <a:r>
              <a:rPr lang="en-US" sz="900" u="sng" dirty="0"/>
              <a:t>Problem Reports</a:t>
            </a:r>
          </a:p>
          <a:p>
            <a:pPr eaLnBrk="1" hangingPunct="1">
              <a:lnSpc>
                <a:spcPct val="50000"/>
              </a:lnSpc>
              <a:spcBef>
                <a:spcPct val="50000"/>
              </a:spcBef>
            </a:pPr>
            <a:r>
              <a:rPr lang="en-US" sz="900" b="0" dirty="0"/>
              <a:t>Close out all PRR actions (40)</a:t>
            </a:r>
          </a:p>
          <a:p>
            <a:pPr eaLnBrk="1" hangingPunct="1">
              <a:lnSpc>
                <a:spcPct val="70000"/>
              </a:lnSpc>
              <a:spcBef>
                <a:spcPct val="50000"/>
              </a:spcBef>
            </a:pPr>
            <a:r>
              <a:rPr lang="en-US" sz="900" u="sng" dirty="0"/>
              <a:t>Production</a:t>
            </a:r>
          </a:p>
          <a:p>
            <a:pPr eaLnBrk="1" hangingPunct="1">
              <a:lnSpc>
                <a:spcPct val="50000"/>
              </a:lnSpc>
              <a:spcBef>
                <a:spcPct val="50000"/>
              </a:spcBef>
            </a:pPr>
            <a:r>
              <a:rPr lang="en-US" sz="900" b="0" dirty="0" smtClean="0"/>
              <a:t>Support production Hardware Build / readiness review (40)</a:t>
            </a:r>
            <a:endParaRPr lang="en-US" sz="900" u="sng" dirty="0"/>
          </a:p>
        </p:txBody>
      </p:sp>
      <p:sp>
        <p:nvSpPr>
          <p:cNvPr id="63512" name="Rectangle 27"/>
          <p:cNvSpPr>
            <a:spLocks noChangeArrowheads="1"/>
          </p:cNvSpPr>
          <p:nvPr/>
        </p:nvSpPr>
        <p:spPr bwMode="auto">
          <a:xfrm>
            <a:off x="6330950" y="2505801"/>
            <a:ext cx="243205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buFontTx/>
              <a:buAutoNum type="arabicPeriod"/>
            </a:pPr>
            <a:r>
              <a:rPr lang="en-US" sz="900" b="0" dirty="0">
                <a:cs typeface="Times New Roman" pitchFamily="18" charset="0"/>
              </a:rPr>
              <a:t>Updated CCA Drawing Package, EO release  </a:t>
            </a:r>
          </a:p>
          <a:p>
            <a:pPr marL="685800" lvl="1" indent="-228600" eaLnBrk="0" hangingPunct="0">
              <a:buFont typeface="Arial" charset="0"/>
              <a:buAutoNum type="alphaLcParenR"/>
            </a:pPr>
            <a:r>
              <a:rPr lang="en-US" sz="900" b="0" dirty="0">
                <a:cs typeface="Times New Roman" pitchFamily="18" charset="0"/>
              </a:rPr>
              <a:t>Schematic</a:t>
            </a:r>
          </a:p>
          <a:p>
            <a:pPr marL="685800" lvl="1" indent="-228600" eaLnBrk="0" hangingPunct="0">
              <a:buFont typeface="Arial" charset="0"/>
              <a:buAutoNum type="alphaLcParenR"/>
            </a:pPr>
            <a:r>
              <a:rPr lang="en-US" sz="900" b="0" dirty="0">
                <a:cs typeface="Times New Roman" pitchFamily="18" charset="0"/>
              </a:rPr>
              <a:t>BOM</a:t>
            </a:r>
          </a:p>
          <a:p>
            <a:pPr marL="685800" lvl="1" indent="-228600" eaLnBrk="0" hangingPunct="0">
              <a:buFont typeface="Arial" charset="0"/>
              <a:buAutoNum type="alphaLcParenR"/>
            </a:pPr>
            <a:r>
              <a:rPr lang="en-US" sz="900" b="0" dirty="0">
                <a:cs typeface="Times New Roman" pitchFamily="18" charset="0"/>
              </a:rPr>
              <a:t>Assembly Drawing</a:t>
            </a:r>
          </a:p>
          <a:p>
            <a:pPr eaLnBrk="0" hangingPunct="0">
              <a:buFontTx/>
              <a:buAutoNum type="arabicPeriod"/>
            </a:pPr>
            <a:r>
              <a:rPr lang="en-US" sz="900" b="0" dirty="0">
                <a:cs typeface="Times New Roman" pitchFamily="18" charset="0"/>
              </a:rPr>
              <a:t>Updated  CCA Test Procedure</a:t>
            </a:r>
          </a:p>
          <a:p>
            <a:pPr eaLnBrk="0" hangingPunct="0">
              <a:buFontTx/>
              <a:buAutoNum type="arabicPeriod"/>
            </a:pPr>
            <a:r>
              <a:rPr lang="en-US" sz="900" b="0" dirty="0">
                <a:cs typeface="Times New Roman" pitchFamily="18" charset="0"/>
              </a:rPr>
              <a:t>Updated Analysis, Project </a:t>
            </a:r>
            <a:r>
              <a:rPr lang="en-US" sz="900" b="0" dirty="0" smtClean="0">
                <a:cs typeface="Times New Roman" pitchFamily="18" charset="0"/>
              </a:rPr>
              <a:t>Memo</a:t>
            </a:r>
          </a:p>
          <a:p>
            <a:pPr eaLnBrk="0" hangingPunct="0">
              <a:buFontTx/>
              <a:buAutoNum type="arabicPeriod"/>
            </a:pPr>
            <a:r>
              <a:rPr lang="en-US" sz="900" b="0" dirty="0">
                <a:cs typeface="Times New Roman" pitchFamily="18" charset="0"/>
              </a:rPr>
              <a:t>Updated 2D &amp; 3D HV analyses – as required   (E Release)</a:t>
            </a:r>
          </a:p>
          <a:p>
            <a:pPr eaLnBrk="0" hangingPunct="0">
              <a:buFontTx/>
              <a:buAutoNum type="arabicPeriod"/>
            </a:pPr>
            <a:r>
              <a:rPr lang="en-US" sz="900" b="0" dirty="0">
                <a:cs typeface="Times New Roman" pitchFamily="18" charset="0"/>
              </a:rPr>
              <a:t>Updated  HV Altitude test reports  - as required  (E Release)</a:t>
            </a:r>
          </a:p>
          <a:p>
            <a:pPr eaLnBrk="0" hangingPunct="0">
              <a:buFontTx/>
              <a:buAutoNum type="arabicPeriod"/>
            </a:pPr>
            <a:endParaRPr lang="en-US" sz="900" b="0" dirty="0">
              <a:cs typeface="Times New Roman" pitchFamily="18" charset="0"/>
            </a:endParaRPr>
          </a:p>
        </p:txBody>
      </p:sp>
      <p:sp>
        <p:nvSpPr>
          <p:cNvPr id="63513" name="Action Button: Back or Previous 23">
            <a:hlinkClick r:id="rId4" action="ppaction://hlinksldjump" highlightClick="1"/>
          </p:cNvPr>
          <p:cNvSpPr>
            <a:spLocks noChangeArrowheads="1"/>
          </p:cNvSpPr>
          <p:nvPr/>
        </p:nvSpPr>
        <p:spPr bwMode="auto">
          <a:xfrm>
            <a:off x="796925" y="5489575"/>
            <a:ext cx="574675" cy="520700"/>
          </a:xfrm>
          <a:prstGeom prst="actionButtonBackPrevious">
            <a:avLst/>
          </a:prstGeom>
          <a:solidFill>
            <a:schemeClr val="accent2"/>
          </a:solidFill>
          <a:ln w="9525" algn="ctr">
            <a:solidFill>
              <a:schemeClr val="tx1"/>
            </a:solidFill>
            <a:round/>
            <a:headEnd/>
            <a:tailEnd/>
          </a:ln>
        </p:spPr>
        <p:txBody>
          <a:bodyPr/>
          <a:lstStyle/>
          <a:p>
            <a:endParaRPr lang="en-US"/>
          </a:p>
        </p:txBody>
      </p:sp>
      <p:sp>
        <p:nvSpPr>
          <p:cNvPr id="63514" name="TextBox 25"/>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63515" name="Action Button: Forward or Next 26">
            <a:hlinkClick r:id="rId4" action="ppaction://hlinksldjump" highlightClick="1"/>
          </p:cNvPr>
          <p:cNvSpPr>
            <a:spLocks noChangeArrowheads="1"/>
          </p:cNvSpPr>
          <p:nvPr/>
        </p:nvSpPr>
        <p:spPr bwMode="auto">
          <a:xfrm>
            <a:off x="7378700" y="5429250"/>
            <a:ext cx="508000" cy="566738"/>
          </a:xfrm>
          <a:prstGeom prst="actionButtonForwardNext">
            <a:avLst/>
          </a:prstGeom>
          <a:solidFill>
            <a:schemeClr val="accent2"/>
          </a:solidFill>
          <a:ln w="9525" algn="ctr">
            <a:solidFill>
              <a:schemeClr val="tx1"/>
            </a:solidFill>
            <a:round/>
            <a:headEnd/>
            <a:tailEnd/>
          </a:ln>
        </p:spPr>
        <p:txBody>
          <a:bodyPr/>
          <a:lstStyle/>
          <a:p>
            <a:endParaRPr lang="en-US"/>
          </a:p>
        </p:txBody>
      </p:sp>
      <p:sp>
        <p:nvSpPr>
          <p:cNvPr id="63516" name="TextBox 27"/>
          <p:cNvSpPr txBox="1">
            <a:spLocks noChangeArrowheads="1"/>
          </p:cNvSpPr>
          <p:nvPr/>
        </p:nvSpPr>
        <p:spPr bwMode="auto">
          <a:xfrm>
            <a:off x="6937375" y="495141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3" name="TextBox 3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1720850" y="533400"/>
            <a:ext cx="59690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64515" name="Rectangle 2"/>
          <p:cNvSpPr>
            <a:spLocks noChangeArrowheads="1"/>
          </p:cNvSpPr>
          <p:nvPr/>
        </p:nvSpPr>
        <p:spPr bwMode="auto">
          <a:xfrm>
            <a:off x="6248400" y="1447800"/>
            <a:ext cx="1447800" cy="381000"/>
          </a:xfrm>
          <a:prstGeom prst="rect">
            <a:avLst/>
          </a:prstGeom>
          <a:solidFill>
            <a:srgbClr val="CC66FF"/>
          </a:solidFill>
          <a:ln w="9525">
            <a:solidFill>
              <a:schemeClr val="tx1"/>
            </a:solidFill>
            <a:miter lim="800000"/>
            <a:headEnd/>
            <a:tailEnd/>
          </a:ln>
        </p:spPr>
        <p:txBody>
          <a:bodyPr wrap="none" anchor="ctr"/>
          <a:lstStyle/>
          <a:p>
            <a:endParaRPr lang="en-US"/>
          </a:p>
        </p:txBody>
      </p:sp>
      <p:sp>
        <p:nvSpPr>
          <p:cNvPr id="64516" name="Rectangle 3"/>
          <p:cNvSpPr>
            <a:spLocks noChangeArrowheads="1"/>
          </p:cNvSpPr>
          <p:nvPr/>
        </p:nvSpPr>
        <p:spPr bwMode="auto">
          <a:xfrm>
            <a:off x="3581400" y="1447800"/>
            <a:ext cx="1524000" cy="381000"/>
          </a:xfrm>
          <a:prstGeom prst="rect">
            <a:avLst/>
          </a:prstGeom>
          <a:solidFill>
            <a:srgbClr val="CC66FF"/>
          </a:solidFill>
          <a:ln w="9525">
            <a:solidFill>
              <a:schemeClr val="tx1"/>
            </a:solidFill>
            <a:miter lim="800000"/>
            <a:headEnd/>
            <a:tailEnd/>
          </a:ln>
        </p:spPr>
        <p:txBody>
          <a:bodyPr wrap="none" anchor="ctr"/>
          <a:lstStyle/>
          <a:p>
            <a:endParaRPr lang="en-US"/>
          </a:p>
        </p:txBody>
      </p:sp>
      <p:sp>
        <p:nvSpPr>
          <p:cNvPr id="64517" name="Rectangle 4"/>
          <p:cNvSpPr>
            <a:spLocks noChangeArrowheads="1"/>
          </p:cNvSpPr>
          <p:nvPr/>
        </p:nvSpPr>
        <p:spPr bwMode="auto">
          <a:xfrm>
            <a:off x="762000" y="1524000"/>
            <a:ext cx="1066800" cy="381000"/>
          </a:xfrm>
          <a:prstGeom prst="rect">
            <a:avLst/>
          </a:prstGeom>
          <a:solidFill>
            <a:srgbClr val="CC66FF"/>
          </a:solidFill>
          <a:ln w="9525">
            <a:solidFill>
              <a:schemeClr val="tx1"/>
            </a:solidFill>
            <a:miter lim="800000"/>
            <a:headEnd/>
            <a:tailEnd/>
          </a:ln>
        </p:spPr>
        <p:txBody>
          <a:bodyPr wrap="none" anchor="ctr"/>
          <a:lstStyle/>
          <a:p>
            <a:endParaRPr lang="en-US"/>
          </a:p>
        </p:txBody>
      </p:sp>
      <p:sp>
        <p:nvSpPr>
          <p:cNvPr id="64518" name="Rectangle 5"/>
          <p:cNvSpPr>
            <a:spLocks noChangeArrowheads="1"/>
          </p:cNvSpPr>
          <p:nvPr/>
        </p:nvSpPr>
        <p:spPr bwMode="auto">
          <a:xfrm>
            <a:off x="2438400" y="1905000"/>
            <a:ext cx="3810000" cy="3048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pPr algn="ctr">
              <a:buFontTx/>
              <a:buChar char="•"/>
            </a:pPr>
            <a:endParaRPr lang="en-US" sz="900"/>
          </a:p>
        </p:txBody>
      </p:sp>
      <p:sp>
        <p:nvSpPr>
          <p:cNvPr id="64519"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64520"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64521" name="Text Box 8"/>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64522" name="Rectangle 9"/>
          <p:cNvSpPr>
            <a:spLocks noChangeArrowheads="1"/>
          </p:cNvSpPr>
          <p:nvPr/>
        </p:nvSpPr>
        <p:spPr bwMode="auto">
          <a:xfrm>
            <a:off x="1676400" y="457200"/>
            <a:ext cx="5943600" cy="457200"/>
          </a:xfrm>
          <a:prstGeom prst="rect">
            <a:avLst/>
          </a:prstGeom>
          <a:solidFill>
            <a:srgbClr val="CC66FF"/>
          </a:solidFill>
          <a:ln w="9525" algn="ctr">
            <a:solidFill>
              <a:schemeClr val="tx1"/>
            </a:solidFill>
            <a:miter lim="800000"/>
            <a:headEnd/>
            <a:tailEnd/>
          </a:ln>
        </p:spPr>
        <p:txBody>
          <a:bodyPr wrap="none" anchor="ctr"/>
          <a:lstStyle/>
          <a:p>
            <a:pPr algn="ctr" eaLnBrk="0" hangingPunct="0"/>
            <a:r>
              <a:rPr lang="en-US" sz="2000" b="0" dirty="0">
                <a:solidFill>
                  <a:schemeClr val="tx2"/>
                </a:solidFill>
              </a:rPr>
              <a:t> Certification Phase – Design Turn [FW </a:t>
            </a:r>
            <a:r>
              <a:rPr lang="en-US" sz="2000" b="0" dirty="0" smtClean="0">
                <a:solidFill>
                  <a:schemeClr val="tx2"/>
                </a:solidFill>
              </a:rPr>
              <a:t>V&amp;V] </a:t>
            </a:r>
            <a:r>
              <a:rPr lang="en-US" sz="1400" b="0" dirty="0" smtClean="0">
                <a:solidFill>
                  <a:schemeClr val="tx2"/>
                </a:solidFill>
              </a:rPr>
              <a:t>WP45</a:t>
            </a:r>
            <a:endParaRPr lang="en-US" sz="2000" b="0" dirty="0">
              <a:solidFill>
                <a:schemeClr val="tx2"/>
              </a:solidFill>
            </a:endParaRPr>
          </a:p>
        </p:txBody>
      </p:sp>
      <p:sp>
        <p:nvSpPr>
          <p:cNvPr id="64523" name="Line 10"/>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4" name="Line 11"/>
          <p:cNvSpPr>
            <a:spLocks noChangeShapeType="1"/>
          </p:cNvSpPr>
          <p:nvPr/>
        </p:nvSpPr>
        <p:spPr bwMode="auto">
          <a:xfrm flipH="1">
            <a:off x="6248400" y="2057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5" name="Line 12"/>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6" name="Line 13"/>
          <p:cNvSpPr>
            <a:spLocks noChangeShapeType="1"/>
          </p:cNvSpPr>
          <p:nvPr/>
        </p:nvSpPr>
        <p:spPr bwMode="auto">
          <a:xfrm>
            <a:off x="6248400" y="4876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7" name="Line 14"/>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8" name="Line 15"/>
          <p:cNvSpPr>
            <a:spLocks noChangeShapeType="1"/>
          </p:cNvSpPr>
          <p:nvPr/>
        </p:nvSpPr>
        <p:spPr bwMode="auto">
          <a:xfrm flipH="1">
            <a:off x="1981200" y="3505200"/>
            <a:ext cx="457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9" name="Line 16"/>
          <p:cNvSpPr>
            <a:spLocks noChangeShapeType="1"/>
          </p:cNvSpPr>
          <p:nvPr/>
        </p:nvSpPr>
        <p:spPr bwMode="auto">
          <a:xfrm flipH="1" flipV="1">
            <a:off x="2057400" y="2286000"/>
            <a:ext cx="381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0" name="Line 17"/>
          <p:cNvSpPr>
            <a:spLocks noChangeShapeType="1"/>
          </p:cNvSpPr>
          <p:nvPr/>
        </p:nvSpPr>
        <p:spPr bwMode="auto">
          <a:xfrm flipH="1">
            <a:off x="152400" y="47244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1" name="Line 18"/>
          <p:cNvSpPr>
            <a:spLocks noChangeShapeType="1"/>
          </p:cNvSpPr>
          <p:nvPr/>
        </p:nvSpPr>
        <p:spPr bwMode="auto">
          <a:xfrm flipH="1">
            <a:off x="152400" y="2286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2" name="Line 19"/>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3" name="Text Box 20"/>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(hrs)</a:t>
            </a:r>
          </a:p>
          <a:p>
            <a:pPr eaLnBrk="1" hangingPunct="1"/>
            <a:r>
              <a:rPr lang="en-US" sz="1200" b="0"/>
              <a:t>- DDVT (360)</a:t>
            </a:r>
            <a:endParaRPr lang="en-US" sz="1200" b="0">
              <a:solidFill>
                <a:srgbClr val="FF3300"/>
              </a:solidFill>
            </a:endParaRPr>
          </a:p>
        </p:txBody>
      </p:sp>
      <p:sp>
        <p:nvSpPr>
          <p:cNvPr id="64534" name="Text Box 21"/>
          <p:cNvSpPr txBox="1">
            <a:spLocks noChangeArrowheads="1"/>
          </p:cNvSpPr>
          <p:nvPr/>
        </p:nvSpPr>
        <p:spPr bwMode="auto">
          <a:xfrm>
            <a:off x="152400" y="2438400"/>
            <a:ext cx="2209800" cy="133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lnSpc>
                <a:spcPct val="50000"/>
              </a:lnSpc>
              <a:spcBef>
                <a:spcPct val="50000"/>
              </a:spcBef>
            </a:pPr>
            <a:r>
              <a:rPr lang="en-US" sz="900" u="sng"/>
              <a:t>Requirements</a:t>
            </a:r>
          </a:p>
          <a:p>
            <a:pPr eaLnBrk="1" hangingPunct="1">
              <a:spcBef>
                <a:spcPct val="50000"/>
              </a:spcBef>
            </a:pPr>
            <a:r>
              <a:rPr lang="en-US" sz="900" b="0"/>
              <a:t>Design requirements updates causing Design turns in FW</a:t>
            </a:r>
          </a:p>
          <a:p>
            <a:pPr eaLnBrk="1" hangingPunct="1">
              <a:spcBef>
                <a:spcPct val="50000"/>
              </a:spcBef>
            </a:pPr>
            <a:r>
              <a:rPr lang="en-US" sz="900" u="sng"/>
              <a:t>Hardware</a:t>
            </a:r>
          </a:p>
          <a:p>
            <a:pPr eaLnBrk="1" hangingPunct="1">
              <a:spcBef>
                <a:spcPct val="50000"/>
              </a:spcBef>
            </a:pPr>
            <a:r>
              <a:rPr lang="en-US" sz="900" b="0"/>
              <a:t>Qual CCA Build Hardware</a:t>
            </a:r>
          </a:p>
          <a:p>
            <a:pPr eaLnBrk="1" hangingPunct="1">
              <a:spcBef>
                <a:spcPct val="50000"/>
              </a:spcBef>
            </a:pPr>
            <a:r>
              <a:rPr lang="en-US" sz="900" b="0"/>
              <a:t>Qual Firmware</a:t>
            </a:r>
          </a:p>
          <a:p>
            <a:pPr eaLnBrk="1" hangingPunct="1">
              <a:spcBef>
                <a:spcPct val="50000"/>
              </a:spcBef>
            </a:pPr>
            <a:r>
              <a:rPr lang="en-US" sz="900" b="0"/>
              <a:t>Integrated Box from Qual</a:t>
            </a:r>
          </a:p>
        </p:txBody>
      </p:sp>
      <p:sp>
        <p:nvSpPr>
          <p:cNvPr id="64535" name="Text Box 23"/>
          <p:cNvSpPr txBox="1">
            <a:spLocks noChangeArrowheads="1"/>
          </p:cNvSpPr>
          <p:nvPr/>
        </p:nvSpPr>
        <p:spPr bwMode="auto">
          <a:xfrm>
            <a:off x="2438400" y="1905000"/>
            <a:ext cx="3810000"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900" u="sng"/>
              <a:t>Documentation</a:t>
            </a:r>
          </a:p>
          <a:p>
            <a:r>
              <a:rPr lang="en-US" sz="900" b="0"/>
              <a:t>Prepare HAS (160)</a:t>
            </a:r>
          </a:p>
          <a:p>
            <a:r>
              <a:rPr lang="en-US" sz="900" b="0"/>
              <a:t>Review HAS and complete checklist (60)</a:t>
            </a:r>
          </a:p>
          <a:p>
            <a:r>
              <a:rPr lang="en-US" sz="900" u="sng"/>
              <a:t>Problem Reports</a:t>
            </a:r>
          </a:p>
          <a:p>
            <a:r>
              <a:rPr lang="en-US" sz="900" b="0"/>
              <a:t>Review and Update Problem reports (60)</a:t>
            </a:r>
          </a:p>
          <a:p>
            <a:r>
              <a:rPr lang="en-US" sz="900" u="sng"/>
              <a:t>Audits</a:t>
            </a:r>
          </a:p>
          <a:p>
            <a:r>
              <a:rPr lang="en-US" sz="900" b="0"/>
              <a:t>Support SOI #4 review (80)</a:t>
            </a:r>
          </a:p>
        </p:txBody>
      </p:sp>
      <p:sp>
        <p:nvSpPr>
          <p:cNvPr id="64536" name="Rectangle 27"/>
          <p:cNvSpPr>
            <a:spLocks noChangeArrowheads="1"/>
          </p:cNvSpPr>
          <p:nvPr/>
        </p:nvSpPr>
        <p:spPr bwMode="auto">
          <a:xfrm>
            <a:off x="6253163" y="2454275"/>
            <a:ext cx="21717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pPr>
            <a:r>
              <a:rPr lang="en-US" sz="900" b="0">
                <a:cs typeface="Times New Roman" pitchFamily="18" charset="0"/>
              </a:rPr>
              <a:t> Problem reports Closed or Deferred </a:t>
            </a:r>
          </a:p>
          <a:p>
            <a:pPr lvl="1" eaLnBrk="0" hangingPunct="0"/>
            <a:r>
              <a:rPr lang="en-US" sz="900" b="0">
                <a:cs typeface="Times New Roman" pitchFamily="18" charset="0"/>
              </a:rPr>
              <a:t>clear quest</a:t>
            </a:r>
            <a:endParaRPr lang="en-US" sz="900" b="0"/>
          </a:p>
          <a:p>
            <a:pPr eaLnBrk="0" hangingPunct="0">
              <a:buFontTx/>
              <a:buAutoNum type="arabicPeriod"/>
            </a:pPr>
            <a:r>
              <a:rPr lang="en-US" sz="900" b="0">
                <a:cs typeface="Times New Roman" pitchFamily="18" charset="0"/>
              </a:rPr>
              <a:t>HW accomplishment summary</a:t>
            </a:r>
          </a:p>
          <a:p>
            <a:pPr lvl="1" eaLnBrk="0" hangingPunct="0"/>
            <a:r>
              <a:rPr lang="en-US" sz="900" b="0">
                <a:cs typeface="Times New Roman" pitchFamily="18" charset="0"/>
              </a:rPr>
              <a:t>EO Release</a:t>
            </a:r>
            <a:endParaRPr lang="en-US" sz="900" b="0"/>
          </a:p>
          <a:p>
            <a:pPr eaLnBrk="0" hangingPunct="0">
              <a:buFontTx/>
              <a:buAutoNum type="arabicPeriod"/>
            </a:pPr>
            <a:r>
              <a:rPr lang="en-US" sz="900" b="0">
                <a:cs typeface="Times New Roman" pitchFamily="18" charset="0"/>
              </a:rPr>
              <a:t>Successful SOI #4 review</a:t>
            </a:r>
          </a:p>
          <a:p>
            <a:pPr lvl="1" eaLnBrk="0" hangingPunct="0"/>
            <a:r>
              <a:rPr lang="en-US" sz="900" b="0">
                <a:cs typeface="Times New Roman" pitchFamily="18" charset="0"/>
              </a:rPr>
              <a:t>audit report in clear case</a:t>
            </a:r>
            <a:endParaRPr lang="en-US" sz="900" b="0"/>
          </a:p>
        </p:txBody>
      </p:sp>
      <p:sp>
        <p:nvSpPr>
          <p:cNvPr id="64537" name="Action Button: Back or Previous 23">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CC66FF"/>
          </a:solidFill>
          <a:ln w="9525" algn="ctr">
            <a:solidFill>
              <a:schemeClr val="tx1"/>
            </a:solidFill>
            <a:round/>
            <a:headEnd/>
            <a:tailEnd/>
          </a:ln>
        </p:spPr>
        <p:txBody>
          <a:bodyPr/>
          <a:lstStyle/>
          <a:p>
            <a:endParaRPr lang="en-US"/>
          </a:p>
        </p:txBody>
      </p:sp>
      <p:sp>
        <p:nvSpPr>
          <p:cNvPr id="64538" name="TextBox 25"/>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64539" name="Action Button: Forward or Next 26">
            <a:hlinkClick r:id="rId4" action="ppaction://hlinksldjump" highlightClick="1"/>
          </p:cNvPr>
          <p:cNvSpPr>
            <a:spLocks noChangeArrowheads="1"/>
          </p:cNvSpPr>
          <p:nvPr/>
        </p:nvSpPr>
        <p:spPr bwMode="auto">
          <a:xfrm>
            <a:off x="7378700" y="5429250"/>
            <a:ext cx="508000" cy="566738"/>
          </a:xfrm>
          <a:prstGeom prst="actionButtonForwardNext">
            <a:avLst/>
          </a:prstGeom>
          <a:solidFill>
            <a:srgbClr val="CC66FF"/>
          </a:solidFill>
          <a:ln w="9525" algn="ctr">
            <a:solidFill>
              <a:schemeClr val="tx1"/>
            </a:solidFill>
            <a:round/>
            <a:headEnd/>
            <a:tailEnd/>
          </a:ln>
        </p:spPr>
        <p:txBody>
          <a:bodyPr/>
          <a:lstStyle/>
          <a:p>
            <a:endParaRPr lang="en-US"/>
          </a:p>
        </p:txBody>
      </p:sp>
      <p:sp>
        <p:nvSpPr>
          <p:cNvPr id="64540" name="TextBox 27"/>
          <p:cNvSpPr txBox="1">
            <a:spLocks noChangeArrowheads="1"/>
          </p:cNvSpPr>
          <p:nvPr/>
        </p:nvSpPr>
        <p:spPr bwMode="auto">
          <a:xfrm>
            <a:off x="6937375" y="495141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0" name="TextBox 2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1746250" y="495300"/>
            <a:ext cx="59436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 name="Rectangle 2"/>
          <p:cNvSpPr>
            <a:spLocks noChangeArrowheads="1"/>
          </p:cNvSpPr>
          <p:nvPr/>
        </p:nvSpPr>
        <p:spPr bwMode="auto">
          <a:xfrm>
            <a:off x="6248400" y="1447800"/>
            <a:ext cx="1447800" cy="381000"/>
          </a:xfrm>
          <a:prstGeom prst="rect">
            <a:avLst/>
          </a:prstGeom>
          <a:solidFill>
            <a:schemeClr val="bg2">
              <a:lumMod val="60000"/>
              <a:lumOff val="40000"/>
            </a:schemeClr>
          </a:solidFill>
          <a:ln w="9525">
            <a:solidFill>
              <a:schemeClr val="tx1"/>
            </a:solidFill>
            <a:miter lim="800000"/>
            <a:headEnd/>
            <a:tailEnd/>
          </a:ln>
          <a:effectLst/>
        </p:spPr>
        <p:txBody>
          <a:bodyPr wrap="none" anchor="ctr"/>
          <a:lstStyle/>
          <a:p>
            <a:pPr>
              <a:defRPr/>
            </a:pPr>
            <a:endParaRPr lang="en-US" dirty="0">
              <a:latin typeface="Arial" pitchFamily="34" charset="0"/>
            </a:endParaRPr>
          </a:p>
        </p:txBody>
      </p:sp>
      <p:sp>
        <p:nvSpPr>
          <p:cNvPr id="58371" name="Rectangle 3"/>
          <p:cNvSpPr>
            <a:spLocks noChangeArrowheads="1"/>
          </p:cNvSpPr>
          <p:nvPr/>
        </p:nvSpPr>
        <p:spPr bwMode="auto">
          <a:xfrm>
            <a:off x="3581400" y="1447800"/>
            <a:ext cx="1524000" cy="381000"/>
          </a:xfrm>
          <a:prstGeom prst="rect">
            <a:avLst/>
          </a:prstGeom>
          <a:solidFill>
            <a:schemeClr val="bg2">
              <a:lumMod val="60000"/>
              <a:lumOff val="40000"/>
            </a:schemeClr>
          </a:solidFill>
          <a:ln w="9525">
            <a:solidFill>
              <a:schemeClr val="tx1"/>
            </a:solidFill>
            <a:miter lim="800000"/>
            <a:headEnd/>
            <a:tailEnd/>
          </a:ln>
          <a:effectLst/>
        </p:spPr>
        <p:txBody>
          <a:bodyPr wrap="none" anchor="ctr"/>
          <a:lstStyle/>
          <a:p>
            <a:pPr>
              <a:defRPr/>
            </a:pPr>
            <a:endParaRPr lang="en-US" dirty="0">
              <a:latin typeface="Arial" pitchFamily="34" charset="0"/>
            </a:endParaRPr>
          </a:p>
        </p:txBody>
      </p:sp>
      <p:sp>
        <p:nvSpPr>
          <p:cNvPr id="58372" name="Rectangle 4"/>
          <p:cNvSpPr>
            <a:spLocks noChangeArrowheads="1"/>
          </p:cNvSpPr>
          <p:nvPr/>
        </p:nvSpPr>
        <p:spPr bwMode="auto">
          <a:xfrm>
            <a:off x="762000" y="1524000"/>
            <a:ext cx="1066800" cy="381000"/>
          </a:xfrm>
          <a:prstGeom prst="rect">
            <a:avLst/>
          </a:prstGeom>
          <a:solidFill>
            <a:schemeClr val="bg2">
              <a:lumMod val="60000"/>
              <a:lumOff val="40000"/>
            </a:schemeClr>
          </a:solidFill>
          <a:ln w="9525">
            <a:solidFill>
              <a:schemeClr val="tx1"/>
            </a:solidFill>
            <a:miter lim="800000"/>
            <a:headEnd/>
            <a:tailEnd/>
          </a:ln>
          <a:effectLst/>
        </p:spPr>
        <p:txBody>
          <a:bodyPr wrap="none" anchor="ctr"/>
          <a:lstStyle/>
          <a:p>
            <a:pPr>
              <a:defRPr/>
            </a:pPr>
            <a:endParaRPr lang="en-US" dirty="0">
              <a:latin typeface="Arial" pitchFamily="34" charset="0"/>
            </a:endParaRPr>
          </a:p>
        </p:txBody>
      </p:sp>
      <p:sp>
        <p:nvSpPr>
          <p:cNvPr id="65542" name="Rectangle 5"/>
          <p:cNvSpPr>
            <a:spLocks noChangeArrowheads="1"/>
          </p:cNvSpPr>
          <p:nvPr/>
        </p:nvSpPr>
        <p:spPr bwMode="auto">
          <a:xfrm>
            <a:off x="2438400" y="1905000"/>
            <a:ext cx="3810000" cy="3048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pPr algn="ctr">
              <a:buFontTx/>
              <a:buChar char="•"/>
            </a:pPr>
            <a:endParaRPr lang="en-US" sz="900"/>
          </a:p>
        </p:txBody>
      </p:sp>
      <p:sp>
        <p:nvSpPr>
          <p:cNvPr id="65543"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65544"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65545" name="Text Box 8"/>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3" name="Rectangle 9"/>
          <p:cNvSpPr>
            <a:spLocks noChangeArrowheads="1"/>
          </p:cNvSpPr>
          <p:nvPr/>
        </p:nvSpPr>
        <p:spPr bwMode="auto">
          <a:xfrm>
            <a:off x="1676400" y="457200"/>
            <a:ext cx="5943600" cy="457200"/>
          </a:xfrm>
          <a:prstGeom prst="rect">
            <a:avLst/>
          </a:prstGeom>
          <a:solidFill>
            <a:schemeClr val="bg2">
              <a:lumMod val="60000"/>
              <a:lumOff val="40000"/>
            </a:schemeClr>
          </a:solidFill>
          <a:ln w="9525" algn="ctr">
            <a:solidFill>
              <a:schemeClr val="tx1"/>
            </a:solidFill>
            <a:miter lim="800000"/>
            <a:headEnd/>
            <a:tailEnd/>
          </a:ln>
          <a:effectLst/>
        </p:spPr>
        <p:txBody>
          <a:bodyPr wrap="none" anchor="ctr"/>
          <a:lstStyle/>
          <a:p>
            <a:pPr algn="ctr" eaLnBrk="0" hangingPunct="0">
              <a:defRPr/>
            </a:pPr>
            <a:r>
              <a:rPr lang="en-US" sz="2000" b="0" dirty="0">
                <a:solidFill>
                  <a:schemeClr val="tx2"/>
                </a:solidFill>
                <a:latin typeface="Arial" pitchFamily="34" charset="0"/>
              </a:rPr>
              <a:t> Certification Phase – Design Turn [PACT</a:t>
            </a:r>
            <a:r>
              <a:rPr lang="en-US" sz="2000" b="0" dirty="0" smtClean="0">
                <a:solidFill>
                  <a:schemeClr val="tx2"/>
                </a:solidFill>
                <a:latin typeface="Arial" pitchFamily="34" charset="0"/>
              </a:rPr>
              <a:t>] </a:t>
            </a:r>
            <a:r>
              <a:rPr lang="en-US" sz="1400" b="0" dirty="0" smtClean="0">
                <a:solidFill>
                  <a:schemeClr val="tx2"/>
                </a:solidFill>
                <a:latin typeface="Arial" pitchFamily="34" charset="0"/>
              </a:rPr>
              <a:t>WP46</a:t>
            </a:r>
            <a:endParaRPr lang="en-US" sz="2000" b="0" dirty="0">
              <a:solidFill>
                <a:schemeClr val="tx2"/>
              </a:solidFill>
              <a:latin typeface="Arial" pitchFamily="34" charset="0"/>
            </a:endParaRPr>
          </a:p>
        </p:txBody>
      </p:sp>
      <p:sp>
        <p:nvSpPr>
          <p:cNvPr id="65547" name="Line 10"/>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8" name="Line 11"/>
          <p:cNvSpPr>
            <a:spLocks noChangeShapeType="1"/>
          </p:cNvSpPr>
          <p:nvPr/>
        </p:nvSpPr>
        <p:spPr bwMode="auto">
          <a:xfrm flipH="1">
            <a:off x="6248400" y="2057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9" name="Line 12"/>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0" name="Line 13"/>
          <p:cNvSpPr>
            <a:spLocks noChangeShapeType="1"/>
          </p:cNvSpPr>
          <p:nvPr/>
        </p:nvSpPr>
        <p:spPr bwMode="auto">
          <a:xfrm>
            <a:off x="6248400" y="4876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1" name="Line 14"/>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2" name="Line 15"/>
          <p:cNvSpPr>
            <a:spLocks noChangeShapeType="1"/>
          </p:cNvSpPr>
          <p:nvPr/>
        </p:nvSpPr>
        <p:spPr bwMode="auto">
          <a:xfrm flipH="1">
            <a:off x="1981200" y="3505200"/>
            <a:ext cx="457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3" name="Line 16"/>
          <p:cNvSpPr>
            <a:spLocks noChangeShapeType="1"/>
          </p:cNvSpPr>
          <p:nvPr/>
        </p:nvSpPr>
        <p:spPr bwMode="auto">
          <a:xfrm flipH="1" flipV="1">
            <a:off x="2057400" y="2286000"/>
            <a:ext cx="381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4" name="Line 17"/>
          <p:cNvSpPr>
            <a:spLocks noChangeShapeType="1"/>
          </p:cNvSpPr>
          <p:nvPr/>
        </p:nvSpPr>
        <p:spPr bwMode="auto">
          <a:xfrm flipH="1">
            <a:off x="152400" y="47244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5" name="Line 18"/>
          <p:cNvSpPr>
            <a:spLocks noChangeShapeType="1"/>
          </p:cNvSpPr>
          <p:nvPr/>
        </p:nvSpPr>
        <p:spPr bwMode="auto">
          <a:xfrm flipH="1">
            <a:off x="152400" y="2286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6" name="Line 19"/>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7" name="Text Box 20"/>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(hrs)</a:t>
            </a:r>
          </a:p>
          <a:p>
            <a:pPr eaLnBrk="1" hangingPunct="1"/>
            <a:r>
              <a:rPr lang="en-US" sz="1200" b="0"/>
              <a:t>- PACT (360)</a:t>
            </a:r>
            <a:endParaRPr lang="en-US" sz="1200" b="0">
              <a:solidFill>
                <a:srgbClr val="FF3300"/>
              </a:solidFill>
            </a:endParaRPr>
          </a:p>
        </p:txBody>
      </p:sp>
      <p:sp>
        <p:nvSpPr>
          <p:cNvPr id="65558" name="Text Box 21"/>
          <p:cNvSpPr txBox="1">
            <a:spLocks noChangeArrowheads="1"/>
          </p:cNvSpPr>
          <p:nvPr/>
        </p:nvSpPr>
        <p:spPr bwMode="auto">
          <a:xfrm>
            <a:off x="152400" y="2438400"/>
            <a:ext cx="22098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900" u="sng"/>
              <a:t>Hardware</a:t>
            </a:r>
          </a:p>
          <a:p>
            <a:pPr eaLnBrk="1" hangingPunct="1">
              <a:spcBef>
                <a:spcPct val="50000"/>
              </a:spcBef>
            </a:pPr>
            <a:r>
              <a:rPr lang="en-US" sz="900" b="0"/>
              <a:t>Qual CCA Build Hardware</a:t>
            </a:r>
          </a:p>
          <a:p>
            <a:pPr eaLnBrk="1" hangingPunct="1">
              <a:spcBef>
                <a:spcPct val="50000"/>
              </a:spcBef>
            </a:pPr>
            <a:r>
              <a:rPr lang="en-US" sz="900" b="0"/>
              <a:t>Integrated Box from Qual</a:t>
            </a:r>
          </a:p>
          <a:p>
            <a:pPr eaLnBrk="1" hangingPunct="1">
              <a:spcBef>
                <a:spcPct val="50000"/>
              </a:spcBef>
            </a:pPr>
            <a:r>
              <a:rPr lang="en-US" sz="900" u="sng"/>
              <a:t>DFX Inputs</a:t>
            </a:r>
          </a:p>
          <a:p>
            <a:pPr eaLnBrk="1" hangingPunct="1">
              <a:spcBef>
                <a:spcPct val="50000"/>
              </a:spcBef>
            </a:pPr>
            <a:r>
              <a:rPr lang="en-US" sz="900" b="0"/>
              <a:t>Manufacturability inputs for final design spin</a:t>
            </a:r>
            <a:endParaRPr lang="en-US" sz="900" u="sng"/>
          </a:p>
          <a:p>
            <a:pPr eaLnBrk="1" hangingPunct="1">
              <a:lnSpc>
                <a:spcPct val="50000"/>
              </a:lnSpc>
              <a:spcBef>
                <a:spcPct val="50000"/>
              </a:spcBef>
            </a:pPr>
            <a:r>
              <a:rPr lang="en-US" sz="900" u="sng"/>
              <a:t>Requirements</a:t>
            </a:r>
          </a:p>
          <a:p>
            <a:pPr eaLnBrk="1" hangingPunct="1">
              <a:spcBef>
                <a:spcPct val="50000"/>
              </a:spcBef>
            </a:pPr>
            <a:r>
              <a:rPr lang="en-US" sz="900" b="0"/>
              <a:t>Design requirements updates causing Design turns</a:t>
            </a:r>
          </a:p>
          <a:p>
            <a:pPr eaLnBrk="1" hangingPunct="1">
              <a:lnSpc>
                <a:spcPct val="50000"/>
              </a:lnSpc>
              <a:spcBef>
                <a:spcPct val="50000"/>
              </a:spcBef>
            </a:pPr>
            <a:endParaRPr lang="en-US" sz="900" b="0"/>
          </a:p>
          <a:p>
            <a:pPr eaLnBrk="1" hangingPunct="1">
              <a:spcBef>
                <a:spcPct val="50000"/>
              </a:spcBef>
            </a:pPr>
            <a:endParaRPr lang="en-US" sz="900" b="0"/>
          </a:p>
        </p:txBody>
      </p:sp>
      <p:sp>
        <p:nvSpPr>
          <p:cNvPr id="65559" name="Text Box 23"/>
          <p:cNvSpPr txBox="1">
            <a:spLocks noChangeArrowheads="1"/>
          </p:cNvSpPr>
          <p:nvPr/>
        </p:nvSpPr>
        <p:spPr bwMode="auto">
          <a:xfrm>
            <a:off x="2438400" y="2133600"/>
            <a:ext cx="3810000" cy="175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900" u="sng"/>
              <a:t>Design Changes</a:t>
            </a:r>
          </a:p>
          <a:p>
            <a:r>
              <a:rPr lang="en-US" sz="900" b="0"/>
              <a:t>Evaluate design and manufacturability requirements updates for best implementation in hardware (40)</a:t>
            </a:r>
          </a:p>
          <a:p>
            <a:r>
              <a:rPr lang="en-US" sz="900" b="0"/>
              <a:t>Update design documentation: drawings, BOM, analysis, simulation, etc… for updated requirements (120)</a:t>
            </a:r>
          </a:p>
          <a:p>
            <a:r>
              <a:rPr lang="en-US" sz="900" b="0"/>
              <a:t>Support System validation of changes (40)</a:t>
            </a:r>
          </a:p>
          <a:p>
            <a:r>
              <a:rPr lang="en-US" sz="900" u="sng"/>
              <a:t>Problem Reports</a:t>
            </a:r>
          </a:p>
          <a:p>
            <a:r>
              <a:rPr lang="en-US" sz="900" b="0"/>
              <a:t>Create and Maintain Problem reports (40)</a:t>
            </a:r>
          </a:p>
          <a:p>
            <a:r>
              <a:rPr lang="en-US" sz="900" u="sng"/>
              <a:t>Production</a:t>
            </a:r>
            <a:r>
              <a:rPr lang="en-US" sz="900" b="0"/>
              <a:t> </a:t>
            </a:r>
          </a:p>
          <a:p>
            <a:r>
              <a:rPr lang="en-US" sz="900" b="0"/>
              <a:t>Closeout Box PRR actions (40)</a:t>
            </a:r>
          </a:p>
          <a:p>
            <a:r>
              <a:rPr lang="en-US" sz="900" b="0"/>
              <a:t>Update Box ATP, as necessary (40)</a:t>
            </a:r>
          </a:p>
          <a:p>
            <a:r>
              <a:rPr lang="en-US" sz="900" b="0"/>
              <a:t>Support initial production Hardware Build (40)</a:t>
            </a:r>
          </a:p>
        </p:txBody>
      </p:sp>
      <p:sp>
        <p:nvSpPr>
          <p:cNvPr id="65560" name="Rectangle 27"/>
          <p:cNvSpPr>
            <a:spLocks noChangeArrowheads="1"/>
          </p:cNvSpPr>
          <p:nvPr/>
        </p:nvSpPr>
        <p:spPr bwMode="auto">
          <a:xfrm>
            <a:off x="6248400" y="2779713"/>
            <a:ext cx="2447925"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en-US" sz="900" b="0"/>
          </a:p>
          <a:p>
            <a:pPr eaLnBrk="0" hangingPunct="0">
              <a:buFontTx/>
              <a:buAutoNum type="arabicPeriod"/>
            </a:pPr>
            <a:r>
              <a:rPr lang="en-US" sz="900" b="0">
                <a:cs typeface="Times New Roman" pitchFamily="18" charset="0"/>
              </a:rPr>
              <a:t>Updated Drawings &amp; Models, EO release  </a:t>
            </a:r>
          </a:p>
          <a:p>
            <a:pPr lvl="1" eaLnBrk="0" hangingPunct="0">
              <a:buFontTx/>
              <a:buAutoNum type="arabicPeriod"/>
            </a:pPr>
            <a:r>
              <a:rPr lang="en-US" sz="900" b="0">
                <a:cs typeface="Times New Roman" pitchFamily="18" charset="0"/>
              </a:rPr>
              <a:t>BOM</a:t>
            </a:r>
          </a:p>
          <a:p>
            <a:pPr lvl="1" eaLnBrk="0" hangingPunct="0">
              <a:buFontTx/>
              <a:buAutoNum type="arabicPeriod"/>
            </a:pPr>
            <a:r>
              <a:rPr lang="en-US" sz="900" b="0">
                <a:cs typeface="Times New Roman" pitchFamily="18" charset="0"/>
              </a:rPr>
              <a:t>Assembly Drawing</a:t>
            </a:r>
          </a:p>
          <a:p>
            <a:pPr lvl="1" eaLnBrk="0" hangingPunct="0">
              <a:buFontTx/>
              <a:buAutoNum type="arabicPeriod"/>
            </a:pPr>
            <a:r>
              <a:rPr lang="en-US" sz="900" b="0">
                <a:cs typeface="Times New Roman" pitchFamily="18" charset="0"/>
              </a:rPr>
              <a:t>Chassis</a:t>
            </a:r>
          </a:p>
          <a:p>
            <a:pPr lvl="1" eaLnBrk="0" hangingPunct="0">
              <a:buFontTx/>
              <a:buAutoNum type="arabicPeriod"/>
            </a:pPr>
            <a:r>
              <a:rPr lang="en-US" sz="900" b="0">
                <a:cs typeface="Times New Roman" pitchFamily="18" charset="0"/>
              </a:rPr>
              <a:t>Mechanical Subassemblies</a:t>
            </a:r>
          </a:p>
          <a:p>
            <a:pPr eaLnBrk="0" hangingPunct="0">
              <a:buFontTx/>
              <a:buAutoNum type="arabicPeriod"/>
            </a:pPr>
            <a:r>
              <a:rPr lang="en-US" sz="900" b="0">
                <a:cs typeface="Times New Roman" pitchFamily="18" charset="0"/>
              </a:rPr>
              <a:t>Updated Analysis, Project Memo</a:t>
            </a:r>
          </a:p>
        </p:txBody>
      </p:sp>
      <p:sp>
        <p:nvSpPr>
          <p:cNvPr id="58392" name="Action Button: Back or Previous 23">
            <a:hlinkClick r:id="rId4" action="ppaction://hlinksldjump" highlightClick="1"/>
          </p:cNvPr>
          <p:cNvSpPr>
            <a:spLocks noChangeArrowheads="1"/>
          </p:cNvSpPr>
          <p:nvPr/>
        </p:nvSpPr>
        <p:spPr bwMode="auto">
          <a:xfrm>
            <a:off x="796925" y="5489575"/>
            <a:ext cx="574675" cy="520700"/>
          </a:xfrm>
          <a:prstGeom prst="actionButtonBackPrevious">
            <a:avLst/>
          </a:prstGeom>
          <a:solidFill>
            <a:schemeClr val="bg2">
              <a:lumMod val="60000"/>
              <a:lumOff val="40000"/>
            </a:schemeClr>
          </a:solidFill>
          <a:ln w="9525" algn="ctr">
            <a:solidFill>
              <a:schemeClr val="tx1"/>
            </a:solidFill>
            <a:round/>
            <a:headEnd/>
            <a:tailEnd/>
          </a:ln>
          <a:effectLst/>
        </p:spPr>
        <p:txBody>
          <a:bodyPr/>
          <a:lstStyle/>
          <a:p>
            <a:pPr>
              <a:defRPr/>
            </a:pPr>
            <a:endParaRPr lang="en-US" dirty="0">
              <a:latin typeface="Arial" pitchFamily="34" charset="0"/>
            </a:endParaRPr>
          </a:p>
        </p:txBody>
      </p:sp>
      <p:sp>
        <p:nvSpPr>
          <p:cNvPr id="65562" name="TextBox 25"/>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7" name="Action Button: Forward or Next 26">
            <a:hlinkClick r:id="rId4" action="ppaction://hlinksldjump" highlightClick="1"/>
          </p:cNvPr>
          <p:cNvSpPr/>
          <p:nvPr/>
        </p:nvSpPr>
        <p:spPr bwMode="auto">
          <a:xfrm>
            <a:off x="7378700" y="5429250"/>
            <a:ext cx="508000" cy="566738"/>
          </a:xfrm>
          <a:prstGeom prst="actionButtonForwardNext">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a:lstStyle/>
          <a:p>
            <a:pPr>
              <a:defRPr/>
            </a:pPr>
            <a:endParaRPr lang="en-US" dirty="0"/>
          </a:p>
        </p:txBody>
      </p:sp>
      <p:sp>
        <p:nvSpPr>
          <p:cNvPr id="65564" name="TextBox 27"/>
          <p:cNvSpPr txBox="1">
            <a:spLocks noChangeArrowheads="1"/>
          </p:cNvSpPr>
          <p:nvPr/>
        </p:nvSpPr>
        <p:spPr bwMode="auto">
          <a:xfrm>
            <a:off x="6937375" y="495141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0" name="TextBox 2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1752600" y="496888"/>
            <a:ext cx="59436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66563" name="Rectangle 2"/>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4" name="Rectangle 3"/>
          <p:cNvSpPr>
            <a:spLocks noChangeArrowheads="1"/>
          </p:cNvSpPr>
          <p:nvPr/>
        </p:nvSpPr>
        <p:spPr bwMode="auto">
          <a:xfrm>
            <a:off x="3581400" y="1447800"/>
            <a:ext cx="1524000" cy="381000"/>
          </a:xfrm>
          <a:prstGeom prst="rect">
            <a:avLst/>
          </a:prstGeom>
          <a:solidFill>
            <a:srgbClr val="11C1FF"/>
          </a:solidFill>
          <a:ln w="9525">
            <a:solidFill>
              <a:schemeClr val="tx1"/>
            </a:solidFill>
            <a:miter lim="800000"/>
            <a:headEnd/>
            <a:tailEnd/>
          </a:ln>
        </p:spPr>
        <p:txBody>
          <a:bodyPr wrap="none" anchor="ctr"/>
          <a:lstStyle/>
          <a:p>
            <a:endParaRPr lang="en-US"/>
          </a:p>
        </p:txBody>
      </p:sp>
      <p:sp>
        <p:nvSpPr>
          <p:cNvPr id="66565" name="Rectangle 4"/>
          <p:cNvSpPr>
            <a:spLocks noChangeArrowheads="1"/>
          </p:cNvSpPr>
          <p:nvPr/>
        </p:nvSpPr>
        <p:spPr bwMode="auto">
          <a:xfrm>
            <a:off x="762000" y="1524000"/>
            <a:ext cx="1066800" cy="381000"/>
          </a:xfrm>
          <a:prstGeom prst="rect">
            <a:avLst/>
          </a:prstGeom>
          <a:solidFill>
            <a:srgbClr val="11C1FF"/>
          </a:solidFill>
          <a:ln w="9525">
            <a:solidFill>
              <a:schemeClr val="tx1"/>
            </a:solidFill>
            <a:miter lim="800000"/>
            <a:headEnd/>
            <a:tailEnd/>
          </a:ln>
        </p:spPr>
        <p:txBody>
          <a:bodyPr wrap="none" anchor="ctr"/>
          <a:lstStyle/>
          <a:p>
            <a:endParaRPr lang="en-US"/>
          </a:p>
        </p:txBody>
      </p:sp>
      <p:sp>
        <p:nvSpPr>
          <p:cNvPr id="66566" name="Rectangle 5"/>
          <p:cNvSpPr>
            <a:spLocks noChangeArrowheads="1"/>
          </p:cNvSpPr>
          <p:nvPr/>
        </p:nvSpPr>
        <p:spPr bwMode="auto">
          <a:xfrm>
            <a:off x="2438400" y="1905000"/>
            <a:ext cx="3810000" cy="3048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pPr algn="ctr">
              <a:buFontTx/>
              <a:buChar char="•"/>
            </a:pPr>
            <a:endParaRPr lang="en-US" sz="900"/>
          </a:p>
        </p:txBody>
      </p:sp>
      <p:sp>
        <p:nvSpPr>
          <p:cNvPr id="66567"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66568"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66569" name="Text Box 8"/>
          <p:cNvSpPr txBox="1">
            <a:spLocks noChangeArrowheads="1"/>
          </p:cNvSpPr>
          <p:nvPr/>
        </p:nvSpPr>
        <p:spPr bwMode="auto">
          <a:xfrm>
            <a:off x="6248400" y="1447800"/>
            <a:ext cx="1441450" cy="366713"/>
          </a:xfrm>
          <a:prstGeom prst="rect">
            <a:avLst/>
          </a:prstGeom>
          <a:solidFill>
            <a:srgbClr val="11C1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66570" name="Rectangle 9"/>
          <p:cNvSpPr>
            <a:spLocks noChangeArrowheads="1"/>
          </p:cNvSpPr>
          <p:nvPr/>
        </p:nvSpPr>
        <p:spPr bwMode="auto">
          <a:xfrm>
            <a:off x="1676400" y="457200"/>
            <a:ext cx="5943600" cy="457200"/>
          </a:xfrm>
          <a:prstGeom prst="rect">
            <a:avLst/>
          </a:prstGeom>
          <a:solidFill>
            <a:srgbClr val="11C1FF"/>
          </a:solidFill>
          <a:ln w="9525" algn="ctr">
            <a:solidFill>
              <a:schemeClr val="tx1"/>
            </a:solidFill>
            <a:miter lim="800000"/>
            <a:headEnd/>
            <a:tailEnd/>
          </a:ln>
        </p:spPr>
        <p:txBody>
          <a:bodyPr wrap="none" anchor="ctr"/>
          <a:lstStyle/>
          <a:p>
            <a:pPr algn="ctr" eaLnBrk="0" hangingPunct="0"/>
            <a:r>
              <a:rPr lang="en-US" sz="2000" b="0" dirty="0">
                <a:solidFill>
                  <a:schemeClr val="tx2"/>
                </a:solidFill>
              </a:rPr>
              <a:t>Certification – </a:t>
            </a:r>
            <a:r>
              <a:rPr lang="en-US" sz="2000" b="0" dirty="0" err="1">
                <a:solidFill>
                  <a:schemeClr val="tx2"/>
                </a:solidFill>
              </a:rPr>
              <a:t>Qual</a:t>
            </a:r>
            <a:r>
              <a:rPr lang="en-US" sz="2000" b="0" dirty="0">
                <a:solidFill>
                  <a:schemeClr val="tx2"/>
                </a:solidFill>
              </a:rPr>
              <a:t> Support [MDVT</a:t>
            </a:r>
            <a:r>
              <a:rPr lang="en-US" sz="2000" b="0" dirty="0" smtClean="0">
                <a:solidFill>
                  <a:schemeClr val="tx2"/>
                </a:solidFill>
              </a:rPr>
              <a:t>] </a:t>
            </a:r>
            <a:r>
              <a:rPr lang="en-US" sz="1400" b="0" dirty="0" smtClean="0">
                <a:solidFill>
                  <a:schemeClr val="tx2"/>
                </a:solidFill>
              </a:rPr>
              <a:t>WP47</a:t>
            </a:r>
            <a:endParaRPr lang="en-US" sz="2000" b="0" dirty="0">
              <a:solidFill>
                <a:schemeClr val="tx2"/>
              </a:solidFill>
            </a:endParaRPr>
          </a:p>
        </p:txBody>
      </p:sp>
      <p:sp>
        <p:nvSpPr>
          <p:cNvPr id="66571" name="Line 10"/>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2" name="Line 11"/>
          <p:cNvSpPr>
            <a:spLocks noChangeShapeType="1"/>
          </p:cNvSpPr>
          <p:nvPr/>
        </p:nvSpPr>
        <p:spPr bwMode="auto">
          <a:xfrm flipH="1">
            <a:off x="6248400" y="2057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3" name="Line 12"/>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4" name="Line 13"/>
          <p:cNvSpPr>
            <a:spLocks noChangeShapeType="1"/>
          </p:cNvSpPr>
          <p:nvPr/>
        </p:nvSpPr>
        <p:spPr bwMode="auto">
          <a:xfrm>
            <a:off x="6248400" y="4876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5" name="Line 14"/>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6" name="Line 15"/>
          <p:cNvSpPr>
            <a:spLocks noChangeShapeType="1"/>
          </p:cNvSpPr>
          <p:nvPr/>
        </p:nvSpPr>
        <p:spPr bwMode="auto">
          <a:xfrm flipH="1">
            <a:off x="1981200" y="3505200"/>
            <a:ext cx="457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7" name="Line 16"/>
          <p:cNvSpPr>
            <a:spLocks noChangeShapeType="1"/>
          </p:cNvSpPr>
          <p:nvPr/>
        </p:nvSpPr>
        <p:spPr bwMode="auto">
          <a:xfrm flipH="1" flipV="1">
            <a:off x="2057400" y="2286000"/>
            <a:ext cx="381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8" name="Line 17"/>
          <p:cNvSpPr>
            <a:spLocks noChangeShapeType="1"/>
          </p:cNvSpPr>
          <p:nvPr/>
        </p:nvSpPr>
        <p:spPr bwMode="auto">
          <a:xfrm flipH="1">
            <a:off x="152400" y="47244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9" name="Line 18"/>
          <p:cNvSpPr>
            <a:spLocks noChangeShapeType="1"/>
          </p:cNvSpPr>
          <p:nvPr/>
        </p:nvSpPr>
        <p:spPr bwMode="auto">
          <a:xfrm flipH="1">
            <a:off x="152400" y="2286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0" name="Line 19"/>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1" name="Text Box 20"/>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(hrs)</a:t>
            </a:r>
          </a:p>
          <a:p>
            <a:pPr eaLnBrk="1" hangingPunct="1"/>
            <a:r>
              <a:rPr lang="en-US" sz="1200" b="0"/>
              <a:t>- MDVT (340)</a:t>
            </a:r>
            <a:endParaRPr lang="en-US" sz="1200" b="0">
              <a:solidFill>
                <a:srgbClr val="FF3300"/>
              </a:solidFill>
            </a:endParaRPr>
          </a:p>
        </p:txBody>
      </p:sp>
      <p:sp>
        <p:nvSpPr>
          <p:cNvPr id="66582" name="Text Box 21"/>
          <p:cNvSpPr txBox="1">
            <a:spLocks noChangeArrowheads="1"/>
          </p:cNvSpPr>
          <p:nvPr/>
        </p:nvSpPr>
        <p:spPr bwMode="auto">
          <a:xfrm>
            <a:off x="103188" y="2328863"/>
            <a:ext cx="220980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900" u="sng"/>
              <a:t>Problem Reports</a:t>
            </a:r>
          </a:p>
          <a:p>
            <a:pPr eaLnBrk="1" hangingPunct="1">
              <a:spcBef>
                <a:spcPct val="50000"/>
              </a:spcBef>
            </a:pPr>
            <a:r>
              <a:rPr lang="en-US" sz="900" b="0"/>
              <a:t>Problem reports under configuration</a:t>
            </a:r>
          </a:p>
          <a:p>
            <a:pPr eaLnBrk="1" hangingPunct="1">
              <a:spcBef>
                <a:spcPct val="50000"/>
              </a:spcBef>
            </a:pPr>
            <a:r>
              <a:rPr lang="en-US" sz="900" u="sng"/>
              <a:t>DFX Inputs</a:t>
            </a:r>
          </a:p>
          <a:p>
            <a:pPr eaLnBrk="1" hangingPunct="1">
              <a:spcBef>
                <a:spcPct val="50000"/>
              </a:spcBef>
            </a:pPr>
            <a:r>
              <a:rPr lang="en-US" sz="900" b="0"/>
              <a:t>Production Readiness Review complete</a:t>
            </a:r>
          </a:p>
          <a:p>
            <a:pPr eaLnBrk="1" hangingPunct="1">
              <a:spcBef>
                <a:spcPct val="50000"/>
              </a:spcBef>
            </a:pPr>
            <a:r>
              <a:rPr lang="en-US" sz="900" u="sng"/>
              <a:t>Requirements</a:t>
            </a:r>
          </a:p>
          <a:p>
            <a:pPr eaLnBrk="1" hangingPunct="1">
              <a:spcBef>
                <a:spcPct val="50000"/>
              </a:spcBef>
            </a:pPr>
            <a:r>
              <a:rPr lang="en-US" sz="900" b="0"/>
              <a:t>Updated  Motor Req’ts Doc</a:t>
            </a:r>
          </a:p>
          <a:p>
            <a:pPr eaLnBrk="1" hangingPunct="1">
              <a:spcBef>
                <a:spcPct val="50000"/>
              </a:spcBef>
            </a:pPr>
            <a:r>
              <a:rPr lang="en-US" sz="900" b="0"/>
              <a:t>Updated ATP (EO)</a:t>
            </a:r>
          </a:p>
          <a:p>
            <a:pPr eaLnBrk="1" hangingPunct="1">
              <a:spcBef>
                <a:spcPct val="50000"/>
              </a:spcBef>
            </a:pPr>
            <a:r>
              <a:rPr lang="en-US" sz="900" b="0"/>
              <a:t>Updated Motor documentation (EO)</a:t>
            </a:r>
          </a:p>
        </p:txBody>
      </p:sp>
      <p:sp>
        <p:nvSpPr>
          <p:cNvPr id="66583" name="Text Box 22"/>
          <p:cNvSpPr txBox="1">
            <a:spLocks noChangeArrowheads="1"/>
          </p:cNvSpPr>
          <p:nvPr/>
        </p:nvSpPr>
        <p:spPr bwMode="auto">
          <a:xfrm>
            <a:off x="2514600" y="2057400"/>
            <a:ext cx="3657600"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lnSpc>
                <a:spcPct val="150000"/>
              </a:lnSpc>
            </a:pPr>
            <a:r>
              <a:rPr lang="en-US" sz="900" u="sng"/>
              <a:t>Test</a:t>
            </a:r>
          </a:p>
          <a:p>
            <a:pPr eaLnBrk="1" hangingPunct="1">
              <a:lnSpc>
                <a:spcPct val="150000"/>
              </a:lnSpc>
            </a:pPr>
            <a:r>
              <a:rPr lang="en-US" sz="900" b="0"/>
              <a:t>Support System Qualification Testing (40)</a:t>
            </a:r>
          </a:p>
          <a:p>
            <a:r>
              <a:rPr lang="en-US" sz="900" u="sng"/>
              <a:t>Design Changes</a:t>
            </a:r>
          </a:p>
          <a:p>
            <a:r>
              <a:rPr lang="en-US" sz="900" b="0"/>
              <a:t>Update  Motor Req’ts Doc (40)</a:t>
            </a:r>
          </a:p>
          <a:p>
            <a:r>
              <a:rPr lang="en-US" sz="900" b="0"/>
              <a:t>Update Motor documentation (80)</a:t>
            </a:r>
          </a:p>
          <a:p>
            <a:r>
              <a:rPr lang="en-US" sz="900" b="0"/>
              <a:t>Evaluate Qualification test results and feedback design change requirements to Motors and/or Drive electronics (60)</a:t>
            </a:r>
          </a:p>
          <a:p>
            <a:r>
              <a:rPr lang="en-US" sz="900" b="0"/>
              <a:t>Update ATP Motor/Actuator, as needed (Actuator support only) (40)</a:t>
            </a:r>
          </a:p>
          <a:p>
            <a:r>
              <a:rPr lang="en-US" sz="900" u="sng"/>
              <a:t>Problem Reports</a:t>
            </a:r>
          </a:p>
          <a:p>
            <a:r>
              <a:rPr lang="en-US" sz="900" b="0"/>
              <a:t>Create and resolve Problem reports (40)</a:t>
            </a:r>
          </a:p>
          <a:p>
            <a:pPr eaLnBrk="1" hangingPunct="1">
              <a:lnSpc>
                <a:spcPct val="150000"/>
              </a:lnSpc>
            </a:pPr>
            <a:r>
              <a:rPr lang="en-US" sz="900" u="sng"/>
              <a:t>Production</a:t>
            </a:r>
            <a:r>
              <a:rPr lang="en-US" sz="900" b="0"/>
              <a:t> </a:t>
            </a:r>
          </a:p>
          <a:p>
            <a:pPr eaLnBrk="1" hangingPunct="1">
              <a:lnSpc>
                <a:spcPct val="150000"/>
              </a:lnSpc>
            </a:pPr>
            <a:r>
              <a:rPr lang="en-US" sz="900" b="0"/>
              <a:t>Conduct Motor PRR (40)</a:t>
            </a:r>
          </a:p>
        </p:txBody>
      </p:sp>
      <p:sp>
        <p:nvSpPr>
          <p:cNvPr id="66584" name="Text Box 23"/>
          <p:cNvSpPr txBox="1">
            <a:spLocks noChangeArrowheads="1"/>
          </p:cNvSpPr>
          <p:nvPr/>
        </p:nvSpPr>
        <p:spPr bwMode="auto">
          <a:xfrm>
            <a:off x="6248400" y="2852738"/>
            <a:ext cx="2776538"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lnSpc>
                <a:spcPct val="150000"/>
              </a:lnSpc>
              <a:spcBef>
                <a:spcPct val="50000"/>
              </a:spcBef>
              <a:buFont typeface="Arial" charset="0"/>
              <a:buAutoNum type="arabicPeriod"/>
            </a:pPr>
            <a:r>
              <a:rPr lang="en-US" sz="900" b="0"/>
              <a:t>Resolved Problem reports </a:t>
            </a:r>
          </a:p>
          <a:p>
            <a:pPr eaLnBrk="1" hangingPunct="1">
              <a:lnSpc>
                <a:spcPct val="150000"/>
              </a:lnSpc>
              <a:buFont typeface="Arial" charset="0"/>
              <a:buAutoNum type="arabicPeriod"/>
            </a:pPr>
            <a:r>
              <a:rPr lang="en-US" sz="900" b="0"/>
              <a:t>Updated ATP Motor/Actuator, as needed (Actuator support only)</a:t>
            </a:r>
          </a:p>
          <a:p>
            <a:pPr eaLnBrk="1" hangingPunct="1">
              <a:lnSpc>
                <a:spcPct val="150000"/>
              </a:lnSpc>
              <a:buFont typeface="Arial" charset="0"/>
              <a:buAutoNum type="arabicPeriod"/>
            </a:pPr>
            <a:r>
              <a:rPr lang="en-US" sz="900" b="0"/>
              <a:t>Motor PRR Complete</a:t>
            </a:r>
          </a:p>
          <a:p>
            <a:pPr eaLnBrk="1" hangingPunct="1">
              <a:lnSpc>
                <a:spcPct val="150000"/>
              </a:lnSpc>
              <a:spcBef>
                <a:spcPct val="50000"/>
              </a:spcBef>
              <a:buFont typeface="Arial" charset="0"/>
              <a:buAutoNum type="arabicPeriod"/>
            </a:pPr>
            <a:r>
              <a:rPr lang="en-US" sz="900" b="0"/>
              <a:t>Updated  Motor Req’ts Doc</a:t>
            </a:r>
          </a:p>
          <a:p>
            <a:pPr eaLnBrk="1" hangingPunct="1">
              <a:lnSpc>
                <a:spcPct val="150000"/>
              </a:lnSpc>
              <a:spcBef>
                <a:spcPct val="50000"/>
              </a:spcBef>
              <a:buFont typeface="Arial" charset="0"/>
              <a:buAutoNum type="arabicPeriod"/>
            </a:pPr>
            <a:r>
              <a:rPr lang="en-US" sz="900" b="0"/>
              <a:t>Updated Motor documentation (EO)</a:t>
            </a:r>
          </a:p>
        </p:txBody>
      </p:sp>
      <p:sp>
        <p:nvSpPr>
          <p:cNvPr id="66585" name="Action Button: Back or Previous 24">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11C1FF"/>
          </a:solidFill>
          <a:ln w="9525" algn="ctr">
            <a:solidFill>
              <a:schemeClr val="tx1"/>
            </a:solidFill>
            <a:round/>
            <a:headEnd/>
            <a:tailEnd/>
          </a:ln>
        </p:spPr>
        <p:txBody>
          <a:bodyPr/>
          <a:lstStyle/>
          <a:p>
            <a:endParaRPr lang="en-US"/>
          </a:p>
        </p:txBody>
      </p:sp>
      <p:sp>
        <p:nvSpPr>
          <p:cNvPr id="66586" name="TextBox 25"/>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66587" name="Action Button: Forward or Next 26">
            <a:hlinkClick r:id="rId4" action="ppaction://hlinksldjump" highlightClick="1"/>
          </p:cNvPr>
          <p:cNvSpPr>
            <a:spLocks noChangeArrowheads="1"/>
          </p:cNvSpPr>
          <p:nvPr/>
        </p:nvSpPr>
        <p:spPr bwMode="auto">
          <a:xfrm>
            <a:off x="7378700" y="5429250"/>
            <a:ext cx="508000" cy="566738"/>
          </a:xfrm>
          <a:prstGeom prst="actionButtonForwardNext">
            <a:avLst/>
          </a:prstGeom>
          <a:solidFill>
            <a:srgbClr val="11C1FF"/>
          </a:solidFill>
          <a:ln w="9525" algn="ctr">
            <a:solidFill>
              <a:schemeClr val="tx1"/>
            </a:solidFill>
            <a:round/>
            <a:headEnd/>
            <a:tailEnd/>
          </a:ln>
        </p:spPr>
        <p:txBody>
          <a:bodyPr/>
          <a:lstStyle/>
          <a:p>
            <a:endParaRPr lang="en-US"/>
          </a:p>
        </p:txBody>
      </p:sp>
      <p:sp>
        <p:nvSpPr>
          <p:cNvPr id="66588" name="TextBox 27"/>
          <p:cNvSpPr txBox="1">
            <a:spLocks noChangeArrowheads="1"/>
          </p:cNvSpPr>
          <p:nvPr/>
        </p:nvSpPr>
        <p:spPr bwMode="auto">
          <a:xfrm>
            <a:off x="6937375" y="495141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0" name="TextBox 2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7559" t="26590" r="1607" b="13951"/>
          <a:stretch/>
        </p:blipFill>
        <p:spPr bwMode="auto">
          <a:xfrm>
            <a:off x="1122807" y="83128"/>
            <a:ext cx="6667500" cy="653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16314916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66725" y="0"/>
            <a:ext cx="8229600" cy="676275"/>
          </a:xfrm>
        </p:spPr>
        <p:txBody>
          <a:bodyPr/>
          <a:lstStyle/>
          <a:p>
            <a:r>
              <a:rPr lang="en-US" smtClean="0"/>
              <a:t>Phase 8 Exit Criteria</a:t>
            </a:r>
          </a:p>
        </p:txBody>
      </p:sp>
      <p:graphicFrame>
        <p:nvGraphicFramePr>
          <p:cNvPr id="67587" name="Content Placeholder 2"/>
          <p:cNvGraphicFramePr>
            <a:graphicFrameLocks noGrp="1" noChangeAspect="1"/>
          </p:cNvGraphicFramePr>
          <p:nvPr>
            <p:ph idx="1"/>
            <p:extLst>
              <p:ext uri="{D42A27DB-BD31-4B8C-83A1-F6EECF244321}">
                <p14:modId xmlns:p14="http://schemas.microsoft.com/office/powerpoint/2010/main" val="482274087"/>
              </p:ext>
            </p:extLst>
          </p:nvPr>
        </p:nvGraphicFramePr>
        <p:xfrm>
          <a:off x="444500" y="600075"/>
          <a:ext cx="5872163" cy="5864958"/>
        </p:xfrm>
        <a:graphic>
          <a:graphicData uri="http://schemas.openxmlformats.org/presentationml/2006/ole">
            <mc:AlternateContent xmlns:mc="http://schemas.openxmlformats.org/markup-compatibility/2006">
              <mc:Choice xmlns:v="urn:schemas-microsoft-com:vml" Requires="v">
                <p:oleObj spid="_x0000_s67680" name="Macro-Enabled Template" r:id="rId3" imgW="6468512" imgH="7030289" progId="Word.DocumentMacroEnabled.12">
                  <p:embed/>
                </p:oleObj>
              </mc:Choice>
              <mc:Fallback>
                <p:oleObj name="Macro-Enabled Template" r:id="rId3" imgW="6468512" imgH="7030289"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444500" y="600075"/>
                        <a:ext cx="5872163" cy="5864958"/>
                      </a:xfrm>
                      <a:prstGeom prst="rect">
                        <a:avLst/>
                      </a:prstGeom>
                      <a:noFill/>
                      <a:ln>
                        <a:noFill/>
                      </a:ln>
                      <a:extLst/>
                    </p:spPr>
                  </p:pic>
                </p:oleObj>
              </mc:Fallback>
            </mc:AlternateContent>
          </a:graphicData>
        </a:graphic>
      </p:graphicFrame>
      <p:sp>
        <p:nvSpPr>
          <p:cNvPr id="67588" name="Action Button: Back or Previous 2">
            <a:hlinkClick r:id="rId5" action="ppaction://hlinksldjump" highlightClick="1"/>
          </p:cNvPr>
          <p:cNvSpPr>
            <a:spLocks noChangeArrowheads="1"/>
          </p:cNvSpPr>
          <p:nvPr/>
        </p:nvSpPr>
        <p:spPr bwMode="auto">
          <a:xfrm>
            <a:off x="5397500" y="6070600"/>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67589" name="TextBox 3"/>
          <p:cNvSpPr txBox="1">
            <a:spLocks noChangeArrowheads="1"/>
          </p:cNvSpPr>
          <p:nvPr/>
        </p:nvSpPr>
        <p:spPr bwMode="auto">
          <a:xfrm>
            <a:off x="4989513" y="560863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67590" name="Action Button: Forward or Next 2">
            <a:hlinkClick r:id="rId5" action="ppaction://hlinksldjump" highlightClick="1"/>
          </p:cNvPr>
          <p:cNvSpPr>
            <a:spLocks noChangeArrowheads="1"/>
          </p:cNvSpPr>
          <p:nvPr/>
        </p:nvSpPr>
        <p:spPr bwMode="auto">
          <a:xfrm>
            <a:off x="7748588" y="6070600"/>
            <a:ext cx="509587" cy="519113"/>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67591" name="TextBox 30"/>
          <p:cNvSpPr txBox="1">
            <a:spLocks noChangeArrowheads="1"/>
          </p:cNvSpPr>
          <p:nvPr/>
        </p:nvSpPr>
        <p:spPr bwMode="auto">
          <a:xfrm>
            <a:off x="7307263" y="56118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10" name="TextBox 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dirty="0" smtClean="0"/>
              <a:t>Product Maturation/EIS and Sustainment Work Packages</a:t>
            </a:r>
            <a:endParaRPr lang="en-US" sz="3200" b="1" dirty="0" smtClean="0"/>
          </a:p>
        </p:txBody>
      </p:sp>
      <p:sp>
        <p:nvSpPr>
          <p:cNvPr id="81923" name="Action Button: Back or Previous 2">
            <a:hlinkClick r:id="rId4" action="ppaction://hlinksldjump" highlightClick="1"/>
          </p:cNvPr>
          <p:cNvSpPr>
            <a:spLocks noChangeArrowheads="1"/>
          </p:cNvSpPr>
          <p:nvPr/>
        </p:nvSpPr>
        <p:spPr bwMode="auto">
          <a:xfrm>
            <a:off x="796925" y="5918200"/>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24" name="TextBox 3"/>
          <p:cNvSpPr txBox="1">
            <a:spLocks noChangeArrowheads="1"/>
          </p:cNvSpPr>
          <p:nvPr/>
        </p:nvSpPr>
        <p:spPr bwMode="auto">
          <a:xfrm>
            <a:off x="419100" y="54102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81925" name="Action Button: Forward or Next 2">
            <a:hlinkClick r:id="rId4" action="ppaction://hlinksldjump" highlightClick="1"/>
          </p:cNvPr>
          <p:cNvSpPr>
            <a:spLocks noChangeArrowheads="1"/>
          </p:cNvSpPr>
          <p:nvPr/>
        </p:nvSpPr>
        <p:spPr bwMode="auto">
          <a:xfrm>
            <a:off x="7662863" y="5884863"/>
            <a:ext cx="509587" cy="566737"/>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26" name="TextBox 30"/>
          <p:cNvSpPr txBox="1">
            <a:spLocks noChangeArrowheads="1"/>
          </p:cNvSpPr>
          <p:nvPr/>
        </p:nvSpPr>
        <p:spPr bwMode="auto">
          <a:xfrm>
            <a:off x="7221538" y="5407025"/>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315686783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2"/>
          <p:cNvSpPr>
            <a:spLocks noChangeArrowheads="1"/>
          </p:cNvSpPr>
          <p:nvPr/>
        </p:nvSpPr>
        <p:spPr bwMode="auto">
          <a:xfrm>
            <a:off x="1124816" y="467591"/>
            <a:ext cx="7343775" cy="5334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p>
        </p:txBody>
      </p:sp>
      <p:sp>
        <p:nvSpPr>
          <p:cNvPr id="16387" name="Rectangle 2"/>
          <p:cNvSpPr>
            <a:spLocks noChangeArrowheads="1"/>
          </p:cNvSpPr>
          <p:nvPr/>
        </p:nvSpPr>
        <p:spPr bwMode="auto">
          <a:xfrm>
            <a:off x="6248400" y="1447800"/>
            <a:ext cx="14478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16388" name="Rectangle 3"/>
          <p:cNvSpPr>
            <a:spLocks noChangeArrowheads="1"/>
          </p:cNvSpPr>
          <p:nvPr/>
        </p:nvSpPr>
        <p:spPr bwMode="auto">
          <a:xfrm>
            <a:off x="3581400" y="1447800"/>
            <a:ext cx="15240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16389" name="Rectangle 4"/>
          <p:cNvSpPr>
            <a:spLocks noChangeArrowheads="1"/>
          </p:cNvSpPr>
          <p:nvPr/>
        </p:nvSpPr>
        <p:spPr bwMode="auto">
          <a:xfrm>
            <a:off x="762000" y="1524000"/>
            <a:ext cx="10668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16390" name="Rectangle 5"/>
          <p:cNvSpPr>
            <a:spLocks noChangeArrowheads="1"/>
          </p:cNvSpPr>
          <p:nvPr/>
        </p:nvSpPr>
        <p:spPr bwMode="auto">
          <a:xfrm>
            <a:off x="2438400" y="1905000"/>
            <a:ext cx="3810000" cy="3048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pPr algn="ctr">
              <a:buFontTx/>
              <a:buChar char="•"/>
            </a:pPr>
            <a:endParaRPr lang="en-US" sz="900"/>
          </a:p>
        </p:txBody>
      </p:sp>
      <p:sp>
        <p:nvSpPr>
          <p:cNvPr id="16391" name="Text Box 8"/>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solidFill>
                  <a:srgbClr val="FFFFFF"/>
                </a:solidFill>
              </a:rPr>
              <a:t>Inputs</a:t>
            </a:r>
          </a:p>
        </p:txBody>
      </p:sp>
      <p:sp>
        <p:nvSpPr>
          <p:cNvPr id="16392" name="Text Box 9"/>
          <p:cNvSpPr txBox="1">
            <a:spLocks noChangeArrowheads="1"/>
          </p:cNvSpPr>
          <p:nvPr/>
        </p:nvSpPr>
        <p:spPr bwMode="auto">
          <a:xfrm>
            <a:off x="3663950" y="145415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solidFill>
                  <a:srgbClr val="FFFFFF"/>
                </a:solidFill>
              </a:rPr>
              <a:t>Tasks / ETC</a:t>
            </a:r>
          </a:p>
        </p:txBody>
      </p:sp>
      <p:sp>
        <p:nvSpPr>
          <p:cNvPr id="16393" name="Text Box 10"/>
          <p:cNvSpPr txBox="1">
            <a:spLocks noChangeArrowheads="1"/>
          </p:cNvSpPr>
          <p:nvPr/>
        </p:nvSpPr>
        <p:spPr bwMode="auto">
          <a:xfrm>
            <a:off x="6248400" y="1447800"/>
            <a:ext cx="1441450" cy="366713"/>
          </a:xfrm>
          <a:prstGeom prst="rect">
            <a:avLst/>
          </a:prstGeom>
          <a:solidFill>
            <a:srgbClr val="9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solidFill>
                  <a:srgbClr val="FFFFFF"/>
                </a:solidFill>
              </a:rPr>
              <a:t>Deliverables</a:t>
            </a:r>
          </a:p>
        </p:txBody>
      </p:sp>
      <p:sp>
        <p:nvSpPr>
          <p:cNvPr id="16394" name="Rectangle 12"/>
          <p:cNvSpPr>
            <a:spLocks noChangeArrowheads="1"/>
          </p:cNvSpPr>
          <p:nvPr/>
        </p:nvSpPr>
        <p:spPr bwMode="auto">
          <a:xfrm>
            <a:off x="1050471" y="381000"/>
            <a:ext cx="7331529" cy="533400"/>
          </a:xfrm>
          <a:prstGeom prst="rect">
            <a:avLst/>
          </a:prstGeom>
          <a:solidFill>
            <a:srgbClr val="9E0000"/>
          </a:solidFill>
          <a:ln w="9525" algn="ctr">
            <a:solidFill>
              <a:schemeClr val="tx1"/>
            </a:solidFill>
            <a:miter lim="800000"/>
            <a:headEnd/>
            <a:tailEnd/>
          </a:ln>
        </p:spPr>
        <p:txBody>
          <a:bodyPr wrap="none" anchor="ctr"/>
          <a:lstStyle/>
          <a:p>
            <a:pPr algn="ctr"/>
            <a:r>
              <a:rPr lang="en-US" sz="2000" b="0" dirty="0">
                <a:solidFill>
                  <a:srgbClr val="FFFFFF"/>
                </a:solidFill>
              </a:rPr>
              <a:t>Design Engineering – Product Maturation/EIS (FPY &gt; 92</a:t>
            </a:r>
            <a:r>
              <a:rPr lang="en-US" sz="2000" b="0" dirty="0" smtClean="0">
                <a:solidFill>
                  <a:srgbClr val="FFFFFF"/>
                </a:solidFill>
              </a:rPr>
              <a:t>%) </a:t>
            </a:r>
            <a:r>
              <a:rPr lang="en-US" sz="1400" b="0" dirty="0" smtClean="0">
                <a:solidFill>
                  <a:srgbClr val="FFFFFF"/>
                </a:solidFill>
              </a:rPr>
              <a:t>WP49</a:t>
            </a:r>
            <a:endParaRPr lang="en-US" sz="2000" b="0" dirty="0">
              <a:solidFill>
                <a:srgbClr val="FFFFFF"/>
              </a:solidFill>
            </a:endParaRPr>
          </a:p>
        </p:txBody>
      </p:sp>
      <p:sp>
        <p:nvSpPr>
          <p:cNvPr id="16395" name="Line 13"/>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6" name="Line 14"/>
          <p:cNvSpPr>
            <a:spLocks noChangeShapeType="1"/>
          </p:cNvSpPr>
          <p:nvPr/>
        </p:nvSpPr>
        <p:spPr bwMode="auto">
          <a:xfrm flipH="1">
            <a:off x="6248400" y="2057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7" name="Line 15"/>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8" name="Line 16"/>
          <p:cNvSpPr>
            <a:spLocks noChangeShapeType="1"/>
          </p:cNvSpPr>
          <p:nvPr/>
        </p:nvSpPr>
        <p:spPr bwMode="auto">
          <a:xfrm>
            <a:off x="6248400" y="4876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9" name="Line 17"/>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0" name="Text Box 23"/>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1200"/>
              <a:t>Resources (hrs)</a:t>
            </a:r>
          </a:p>
          <a:p>
            <a:pPr eaLnBrk="1" hangingPunct="1"/>
            <a:r>
              <a:rPr lang="en-US" sz="1200" b="0"/>
              <a:t>- Project/IDVT (100% LOE)</a:t>
            </a:r>
            <a:endParaRPr lang="en-US" sz="1200" b="0">
              <a:solidFill>
                <a:srgbClr val="FF3300"/>
              </a:solidFill>
            </a:endParaRPr>
          </a:p>
        </p:txBody>
      </p:sp>
      <p:sp>
        <p:nvSpPr>
          <p:cNvPr id="16401" name="Text Box 24"/>
          <p:cNvSpPr txBox="1">
            <a:spLocks noChangeArrowheads="1"/>
          </p:cNvSpPr>
          <p:nvPr/>
        </p:nvSpPr>
        <p:spPr bwMode="auto">
          <a:xfrm>
            <a:off x="152400" y="2282825"/>
            <a:ext cx="2209800" cy="2363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spcBef>
                <a:spcPct val="20000"/>
              </a:spcBef>
            </a:pPr>
            <a:r>
              <a:rPr lang="en-US" sz="900" u="sng" dirty="0"/>
              <a:t>Manufacturing Data</a:t>
            </a:r>
          </a:p>
          <a:p>
            <a:pPr eaLnBrk="1" hangingPunct="1">
              <a:spcBef>
                <a:spcPct val="20000"/>
              </a:spcBef>
            </a:pPr>
            <a:r>
              <a:rPr lang="en-US" sz="900" b="0" dirty="0"/>
              <a:t>FPY (supply chain, CCA, Box)</a:t>
            </a:r>
          </a:p>
          <a:p>
            <a:pPr eaLnBrk="1" hangingPunct="1">
              <a:spcBef>
                <a:spcPct val="20000"/>
              </a:spcBef>
            </a:pPr>
            <a:r>
              <a:rPr lang="en-US" sz="900" b="0" dirty="0"/>
              <a:t>Product cost data</a:t>
            </a:r>
          </a:p>
          <a:p>
            <a:pPr eaLnBrk="1" hangingPunct="1">
              <a:spcBef>
                <a:spcPct val="20000"/>
              </a:spcBef>
            </a:pPr>
            <a:r>
              <a:rPr lang="en-US" sz="900" b="0" dirty="0"/>
              <a:t>NC history</a:t>
            </a:r>
          </a:p>
          <a:p>
            <a:pPr eaLnBrk="1" hangingPunct="1">
              <a:spcBef>
                <a:spcPct val="20000"/>
              </a:spcBef>
            </a:pPr>
            <a:r>
              <a:rPr lang="en-US" sz="900" b="0" dirty="0"/>
              <a:t>RURs</a:t>
            </a:r>
          </a:p>
          <a:p>
            <a:pPr eaLnBrk="1" hangingPunct="1">
              <a:spcBef>
                <a:spcPct val="20000"/>
              </a:spcBef>
            </a:pPr>
            <a:r>
              <a:rPr lang="en-US" sz="900" b="0" dirty="0"/>
              <a:t>Parametric ATP Data</a:t>
            </a:r>
          </a:p>
          <a:p>
            <a:pPr eaLnBrk="1" hangingPunct="1">
              <a:spcBef>
                <a:spcPct val="20000"/>
              </a:spcBef>
            </a:pPr>
            <a:r>
              <a:rPr lang="en-US" sz="900" b="0" dirty="0"/>
              <a:t>Supplier quality rating</a:t>
            </a:r>
          </a:p>
          <a:p>
            <a:pPr eaLnBrk="1" hangingPunct="1">
              <a:spcBef>
                <a:spcPct val="20000"/>
              </a:spcBef>
            </a:pPr>
            <a:r>
              <a:rPr lang="en-US" sz="900" b="0" dirty="0"/>
              <a:t>Supply chain sourcing strategies</a:t>
            </a:r>
          </a:p>
          <a:p>
            <a:pPr eaLnBrk="1" hangingPunct="1">
              <a:spcBef>
                <a:spcPct val="20000"/>
              </a:spcBef>
            </a:pPr>
            <a:endParaRPr lang="en-US" sz="900" u="sng" dirty="0"/>
          </a:p>
          <a:p>
            <a:pPr eaLnBrk="1" hangingPunct="1">
              <a:spcBef>
                <a:spcPct val="20000"/>
              </a:spcBef>
            </a:pPr>
            <a:r>
              <a:rPr lang="en-US" sz="900" u="sng" dirty="0"/>
              <a:t>Program/Design Data</a:t>
            </a:r>
          </a:p>
          <a:p>
            <a:pPr eaLnBrk="1" hangingPunct="1">
              <a:spcBef>
                <a:spcPct val="20000"/>
              </a:spcBef>
            </a:pPr>
            <a:r>
              <a:rPr lang="en-US" sz="900" b="0" dirty="0"/>
              <a:t>Customer demands (design change, new features, </a:t>
            </a:r>
            <a:r>
              <a:rPr lang="en-US" sz="900" b="0" dirty="0" err="1"/>
              <a:t>etc</a:t>
            </a:r>
            <a:r>
              <a:rPr lang="en-US" sz="900" b="0" dirty="0"/>
              <a:t>)</a:t>
            </a:r>
          </a:p>
          <a:p>
            <a:pPr eaLnBrk="1" hangingPunct="1">
              <a:spcBef>
                <a:spcPct val="20000"/>
              </a:spcBef>
            </a:pPr>
            <a:r>
              <a:rPr lang="en-US" sz="900" b="0" dirty="0"/>
              <a:t>Obsolescence </a:t>
            </a:r>
            <a:r>
              <a:rPr lang="en-US" sz="900" b="0" dirty="0" smtClean="0"/>
              <a:t>Status, Errata</a:t>
            </a:r>
          </a:p>
          <a:p>
            <a:pPr eaLnBrk="1" hangingPunct="1">
              <a:spcBef>
                <a:spcPct val="20000"/>
              </a:spcBef>
            </a:pPr>
            <a:r>
              <a:rPr lang="en-US" sz="900" b="0" dirty="0" smtClean="0"/>
              <a:t>Fielded MTBUR, DMC</a:t>
            </a:r>
            <a:endParaRPr lang="en-US" sz="900" b="0" dirty="0"/>
          </a:p>
        </p:txBody>
      </p:sp>
      <p:grpSp>
        <p:nvGrpSpPr>
          <p:cNvPr id="16402" name="Group 29"/>
          <p:cNvGrpSpPr>
            <a:grpSpLocks/>
          </p:cNvGrpSpPr>
          <p:nvPr/>
        </p:nvGrpSpPr>
        <p:grpSpPr bwMode="auto">
          <a:xfrm>
            <a:off x="152400" y="2286000"/>
            <a:ext cx="2286000" cy="2362200"/>
            <a:chOff x="336" y="1440"/>
            <a:chExt cx="1344" cy="1488"/>
          </a:xfrm>
        </p:grpSpPr>
        <p:sp>
          <p:nvSpPr>
            <p:cNvPr id="16410" name="Line 30"/>
            <p:cNvSpPr>
              <a:spLocks noChangeShapeType="1"/>
            </p:cNvSpPr>
            <p:nvPr/>
          </p:nvSpPr>
          <p:spPr bwMode="auto">
            <a:xfrm>
              <a:off x="336" y="1440"/>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1" name="Line 31"/>
            <p:cNvSpPr>
              <a:spLocks noChangeShapeType="1"/>
            </p:cNvSpPr>
            <p:nvPr/>
          </p:nvSpPr>
          <p:spPr bwMode="auto">
            <a:xfrm>
              <a:off x="336" y="2928"/>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2" name="Line 32"/>
            <p:cNvSpPr>
              <a:spLocks noChangeShapeType="1"/>
            </p:cNvSpPr>
            <p:nvPr/>
          </p:nvSpPr>
          <p:spPr bwMode="auto">
            <a:xfrm>
              <a:off x="1392" y="1440"/>
              <a:ext cx="288" cy="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3" name="Line 33"/>
            <p:cNvSpPr>
              <a:spLocks noChangeShapeType="1"/>
            </p:cNvSpPr>
            <p:nvPr/>
          </p:nvSpPr>
          <p:spPr bwMode="auto">
            <a:xfrm flipV="1">
              <a:off x="1344" y="2140"/>
              <a:ext cx="336" cy="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4" name="Line 34"/>
            <p:cNvSpPr>
              <a:spLocks noChangeShapeType="1"/>
            </p:cNvSpPr>
            <p:nvPr/>
          </p:nvSpPr>
          <p:spPr bwMode="auto">
            <a:xfrm>
              <a:off x="336" y="1440"/>
              <a:ext cx="0"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5075" name="Rectangle 28"/>
          <p:cNvSpPr>
            <a:spLocks noChangeArrowheads="1"/>
          </p:cNvSpPr>
          <p:nvPr/>
        </p:nvSpPr>
        <p:spPr bwMode="auto">
          <a:xfrm>
            <a:off x="6248400" y="2155825"/>
            <a:ext cx="2314575"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228600" indent="-228600" eaLnBrk="0" hangingPunct="0">
              <a:buFont typeface="Arial" charset="0"/>
              <a:buAutoNum type="arabicPeriod"/>
              <a:tabLst>
                <a:tab pos="342900" algn="l"/>
              </a:tabLst>
              <a:defRPr/>
            </a:pPr>
            <a:r>
              <a:rPr lang="en-US" sz="900" b="0" dirty="0">
                <a:latin typeface="Arial" charset="0"/>
              </a:rPr>
              <a:t>Refresh Strategy</a:t>
            </a:r>
          </a:p>
          <a:p>
            <a:pPr marL="228600" indent="-228600" eaLnBrk="0" hangingPunct="0">
              <a:buFont typeface="Arial" charset="0"/>
              <a:buAutoNum type="arabicPeriod"/>
              <a:tabLst>
                <a:tab pos="342900" algn="l"/>
              </a:tabLst>
              <a:defRPr/>
            </a:pPr>
            <a:r>
              <a:rPr lang="en-US" sz="900" b="0" dirty="0">
                <a:latin typeface="Arial" charset="0"/>
              </a:rPr>
              <a:t>Support Weekly Manufacturing-Design meetings</a:t>
            </a:r>
          </a:p>
          <a:p>
            <a:pPr marL="228600" indent="-228600" eaLnBrk="0" hangingPunct="0">
              <a:buFont typeface="Arial" charset="0"/>
              <a:buAutoNum type="arabicPeriod"/>
              <a:tabLst>
                <a:tab pos="342900" algn="l"/>
              </a:tabLst>
              <a:defRPr/>
            </a:pPr>
            <a:r>
              <a:rPr lang="en-US" sz="900" b="0" dirty="0">
                <a:latin typeface="Arial" charset="0"/>
              </a:rPr>
              <a:t>Updated drawings, BOMs, ATP, HASS, ATP Limits, etc as required</a:t>
            </a:r>
          </a:p>
          <a:p>
            <a:pPr marL="228600" indent="-228600" eaLnBrk="0" hangingPunct="0">
              <a:buFont typeface="Arial" charset="0"/>
              <a:buAutoNum type="arabicPeriod"/>
              <a:tabLst>
                <a:tab pos="342900" algn="l"/>
              </a:tabLst>
              <a:defRPr/>
            </a:pPr>
            <a:r>
              <a:rPr lang="en-US" sz="900" b="0" dirty="0">
                <a:latin typeface="Arial" charset="0"/>
              </a:rPr>
              <a:t>Delta Qual documents as required</a:t>
            </a:r>
          </a:p>
          <a:p>
            <a:pPr eaLnBrk="0" hangingPunct="0">
              <a:tabLst>
                <a:tab pos="342900" algn="l"/>
              </a:tabLst>
              <a:defRPr/>
            </a:pPr>
            <a:endParaRPr lang="en-US" sz="900" b="0" dirty="0">
              <a:latin typeface="Arial" charset="0"/>
            </a:endParaRPr>
          </a:p>
        </p:txBody>
      </p:sp>
      <p:sp>
        <p:nvSpPr>
          <p:cNvPr id="16404" name="Text Box 27"/>
          <p:cNvSpPr txBox="1">
            <a:spLocks noChangeArrowheads="1"/>
          </p:cNvSpPr>
          <p:nvPr/>
        </p:nvSpPr>
        <p:spPr bwMode="auto">
          <a:xfrm>
            <a:off x="2517775" y="1989138"/>
            <a:ext cx="3730625"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900" u="sng" dirty="0"/>
              <a:t>Lead Tasks</a:t>
            </a:r>
          </a:p>
          <a:p>
            <a:pPr eaLnBrk="1" hangingPunct="1"/>
            <a:r>
              <a:rPr lang="en-US" sz="900" b="0" dirty="0"/>
              <a:t>Conduct EIS Review (entry event when FPY &gt; 92%)</a:t>
            </a:r>
          </a:p>
          <a:p>
            <a:pPr eaLnBrk="1" hangingPunct="1"/>
            <a:r>
              <a:rPr lang="en-US" sz="900" b="0" dirty="0"/>
              <a:t>Program Reviews (Moog with Moog customers)</a:t>
            </a:r>
          </a:p>
          <a:p>
            <a:pPr eaLnBrk="1" hangingPunct="1"/>
            <a:r>
              <a:rPr lang="en-US" sz="900" b="0" dirty="0"/>
              <a:t>Lead RCCAs as required.</a:t>
            </a:r>
          </a:p>
          <a:p>
            <a:pPr eaLnBrk="1" hangingPunct="1"/>
            <a:r>
              <a:rPr lang="en-US" sz="900" b="0" dirty="0"/>
              <a:t>Develop solutions to design problems</a:t>
            </a:r>
          </a:p>
          <a:p>
            <a:pPr eaLnBrk="1" hangingPunct="1"/>
            <a:r>
              <a:rPr lang="en-US" sz="900" b="0" dirty="0"/>
              <a:t>Actively work to reduce NCs and improve FPY</a:t>
            </a:r>
          </a:p>
          <a:p>
            <a:pPr eaLnBrk="1" hangingPunct="1"/>
            <a:r>
              <a:rPr lang="en-US" sz="900" b="0" dirty="0"/>
              <a:t>Review ATP Limits with respect to FPY, NCs and parametric data and </a:t>
            </a:r>
          </a:p>
          <a:p>
            <a:pPr eaLnBrk="1" hangingPunct="1"/>
            <a:r>
              <a:rPr lang="en-US" sz="900" b="0" dirty="0"/>
              <a:t>   make changes as appropriate</a:t>
            </a:r>
          </a:p>
          <a:p>
            <a:pPr eaLnBrk="1" hangingPunct="1"/>
            <a:r>
              <a:rPr lang="en-US" sz="900" b="0" dirty="0"/>
              <a:t>Lead Cost/Product/Process improvement initiatives as required </a:t>
            </a:r>
          </a:p>
          <a:p>
            <a:pPr eaLnBrk="1" hangingPunct="1"/>
            <a:r>
              <a:rPr lang="en-US" sz="900" b="0" dirty="0"/>
              <a:t>Lead Delta Qualification/Certification, QBS, </a:t>
            </a:r>
            <a:r>
              <a:rPr lang="en-US" sz="900" b="0" dirty="0" err="1"/>
              <a:t>etc</a:t>
            </a:r>
            <a:r>
              <a:rPr lang="en-US" sz="900" b="0" dirty="0"/>
              <a:t> activities as </a:t>
            </a:r>
            <a:r>
              <a:rPr lang="en-US" sz="900" b="0" dirty="0" smtClean="0"/>
              <a:t>required</a:t>
            </a:r>
          </a:p>
          <a:p>
            <a:pPr eaLnBrk="1" hangingPunct="1"/>
            <a:r>
              <a:rPr lang="en-US" sz="900" b="0" dirty="0"/>
              <a:t>Create and Maintain problem reports</a:t>
            </a:r>
          </a:p>
          <a:p>
            <a:pPr eaLnBrk="1" hangingPunct="1"/>
            <a:endParaRPr lang="en-US" sz="900" b="0" dirty="0"/>
          </a:p>
          <a:p>
            <a:pPr eaLnBrk="1" hangingPunct="1"/>
            <a:r>
              <a:rPr lang="en-US" sz="900" u="sng" dirty="0"/>
              <a:t>Support Tasks</a:t>
            </a:r>
          </a:p>
          <a:p>
            <a:pPr eaLnBrk="1" hangingPunct="1"/>
            <a:r>
              <a:rPr lang="en-US" sz="900" b="0" dirty="0"/>
              <a:t>CRB Support</a:t>
            </a:r>
          </a:p>
          <a:p>
            <a:pPr eaLnBrk="1" hangingPunct="1"/>
            <a:r>
              <a:rPr lang="en-US" sz="900" b="0" dirty="0"/>
              <a:t>Drawing, BOM, ATP, HASS, </a:t>
            </a:r>
            <a:r>
              <a:rPr lang="en-US" sz="900" b="0" dirty="0" err="1"/>
              <a:t>etc</a:t>
            </a:r>
            <a:r>
              <a:rPr lang="en-US" sz="900" b="0" dirty="0"/>
              <a:t> updates as required</a:t>
            </a:r>
          </a:p>
          <a:p>
            <a:pPr eaLnBrk="1" hangingPunct="1"/>
            <a:r>
              <a:rPr lang="en-US" sz="900" b="0" dirty="0"/>
              <a:t>Review supplier performance data as required</a:t>
            </a:r>
          </a:p>
          <a:p>
            <a:pPr eaLnBrk="1" hangingPunct="1"/>
            <a:r>
              <a:rPr lang="en-US" sz="900" b="0" dirty="0"/>
              <a:t>Support Reliability Testing activities (i.e. ongoing Proof of HASS, </a:t>
            </a:r>
            <a:r>
              <a:rPr lang="en-US" sz="900" b="0" dirty="0" err="1"/>
              <a:t>etc</a:t>
            </a:r>
            <a:r>
              <a:rPr lang="en-US" sz="900" b="0" dirty="0"/>
              <a:t>)</a:t>
            </a:r>
          </a:p>
          <a:p>
            <a:pPr eaLnBrk="1" hangingPunct="1"/>
            <a:r>
              <a:rPr lang="en-US" sz="900" b="0" dirty="0"/>
              <a:t>Support Supply Chain transitions as required</a:t>
            </a:r>
          </a:p>
          <a:p>
            <a:pPr eaLnBrk="1" hangingPunct="1"/>
            <a:r>
              <a:rPr lang="en-US" sz="900" b="0" dirty="0"/>
              <a:t>Review Parametric test data for shifts and out of family trends</a:t>
            </a:r>
          </a:p>
          <a:p>
            <a:pPr eaLnBrk="1" hangingPunct="1"/>
            <a:endParaRPr lang="en-US" sz="900" b="0" dirty="0"/>
          </a:p>
          <a:p>
            <a:pPr eaLnBrk="1" hangingPunct="1"/>
            <a:endParaRPr lang="en-US" sz="900" b="0" dirty="0"/>
          </a:p>
          <a:p>
            <a:pPr eaLnBrk="1" hangingPunct="1"/>
            <a:endParaRPr lang="en-US" sz="900" b="0" dirty="0"/>
          </a:p>
          <a:p>
            <a:pPr eaLnBrk="1" hangingPunct="1"/>
            <a:endParaRPr lang="en-US" sz="900" b="0" dirty="0"/>
          </a:p>
        </p:txBody>
      </p:sp>
      <p:sp>
        <p:nvSpPr>
          <p:cNvPr id="16405" name="Action Button: Back or Previous 24">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9E0000"/>
          </a:solidFill>
          <a:ln w="9525" algn="ctr">
            <a:solidFill>
              <a:schemeClr val="tx1"/>
            </a:solidFill>
            <a:round/>
            <a:headEnd/>
            <a:tailEnd/>
          </a:ln>
        </p:spPr>
        <p:txBody>
          <a:bodyPr/>
          <a:lstStyle/>
          <a:p>
            <a:endParaRPr lang="en-US"/>
          </a:p>
        </p:txBody>
      </p:sp>
      <p:sp>
        <p:nvSpPr>
          <p:cNvPr id="16406" name="TextBox 26"/>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summary page</a:t>
            </a:r>
          </a:p>
        </p:txBody>
      </p:sp>
      <p:sp>
        <p:nvSpPr>
          <p:cNvPr id="16407" name="Action Button: Forward or Next 27">
            <a:hlinkClick r:id="rId5" action="ppaction://hlinksldjump" highlightClick="1"/>
          </p:cNvPr>
          <p:cNvSpPr>
            <a:spLocks noChangeArrowheads="1"/>
          </p:cNvSpPr>
          <p:nvPr/>
        </p:nvSpPr>
        <p:spPr bwMode="auto">
          <a:xfrm>
            <a:off x="7546975" y="5443538"/>
            <a:ext cx="509588" cy="566737"/>
          </a:xfrm>
          <a:prstGeom prst="actionButtonForwardNext">
            <a:avLst/>
          </a:prstGeom>
          <a:solidFill>
            <a:srgbClr val="9E0000"/>
          </a:solidFill>
          <a:ln w="9525" algn="ctr">
            <a:solidFill>
              <a:schemeClr val="tx1"/>
            </a:solidFill>
            <a:round/>
            <a:headEnd/>
            <a:tailEnd/>
          </a:ln>
        </p:spPr>
        <p:txBody>
          <a:bodyPr/>
          <a:lstStyle/>
          <a:p>
            <a:endParaRPr lang="en-US"/>
          </a:p>
        </p:txBody>
      </p:sp>
      <p:sp>
        <p:nvSpPr>
          <p:cNvPr id="16408" name="TextBox 28"/>
          <p:cNvSpPr txBox="1">
            <a:spLocks noChangeArrowheads="1"/>
          </p:cNvSpPr>
          <p:nvPr/>
        </p:nvSpPr>
        <p:spPr bwMode="auto">
          <a:xfrm>
            <a:off x="710565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swimlane</a:t>
            </a:r>
          </a:p>
        </p:txBody>
      </p:sp>
      <p:sp>
        <p:nvSpPr>
          <p:cNvPr id="31" name="TextBox 30"/>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359860480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2"/>
          <p:cNvSpPr>
            <a:spLocks noChangeArrowheads="1"/>
          </p:cNvSpPr>
          <p:nvPr/>
        </p:nvSpPr>
        <p:spPr bwMode="auto">
          <a:xfrm>
            <a:off x="1371600" y="457200"/>
            <a:ext cx="7086600" cy="5334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p>
        </p:txBody>
      </p:sp>
      <p:sp>
        <p:nvSpPr>
          <p:cNvPr id="17411" name="Rectangle 2"/>
          <p:cNvSpPr>
            <a:spLocks noChangeArrowheads="1"/>
          </p:cNvSpPr>
          <p:nvPr/>
        </p:nvSpPr>
        <p:spPr bwMode="auto">
          <a:xfrm>
            <a:off x="6248400" y="1447800"/>
            <a:ext cx="14478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17412" name="Rectangle 3"/>
          <p:cNvSpPr>
            <a:spLocks noChangeArrowheads="1"/>
          </p:cNvSpPr>
          <p:nvPr/>
        </p:nvSpPr>
        <p:spPr bwMode="auto">
          <a:xfrm>
            <a:off x="3581400" y="1447800"/>
            <a:ext cx="15240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17413" name="Rectangle 4"/>
          <p:cNvSpPr>
            <a:spLocks noChangeArrowheads="1"/>
          </p:cNvSpPr>
          <p:nvPr/>
        </p:nvSpPr>
        <p:spPr bwMode="auto">
          <a:xfrm>
            <a:off x="762000" y="1524000"/>
            <a:ext cx="10668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17414" name="Rectangle 5"/>
          <p:cNvSpPr>
            <a:spLocks noChangeArrowheads="1"/>
          </p:cNvSpPr>
          <p:nvPr/>
        </p:nvSpPr>
        <p:spPr bwMode="auto">
          <a:xfrm>
            <a:off x="2438400" y="1905000"/>
            <a:ext cx="3810000" cy="3048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pPr algn="ctr">
              <a:buFontTx/>
              <a:buChar char="•"/>
            </a:pPr>
            <a:endParaRPr lang="en-US" sz="900"/>
          </a:p>
        </p:txBody>
      </p:sp>
      <p:sp>
        <p:nvSpPr>
          <p:cNvPr id="17415" name="Text Box 8"/>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solidFill>
                  <a:srgbClr val="FFFFFF"/>
                </a:solidFill>
              </a:rPr>
              <a:t>Inputs</a:t>
            </a:r>
          </a:p>
        </p:txBody>
      </p:sp>
      <p:sp>
        <p:nvSpPr>
          <p:cNvPr id="17416" name="Text Box 9"/>
          <p:cNvSpPr txBox="1">
            <a:spLocks noChangeArrowheads="1"/>
          </p:cNvSpPr>
          <p:nvPr/>
        </p:nvSpPr>
        <p:spPr bwMode="auto">
          <a:xfrm>
            <a:off x="3663950" y="145415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solidFill>
                  <a:srgbClr val="FFFFFF"/>
                </a:solidFill>
              </a:rPr>
              <a:t>Tasks / ETC</a:t>
            </a:r>
          </a:p>
        </p:txBody>
      </p:sp>
      <p:sp>
        <p:nvSpPr>
          <p:cNvPr id="17417" name="Text Box 10"/>
          <p:cNvSpPr txBox="1">
            <a:spLocks noChangeArrowheads="1"/>
          </p:cNvSpPr>
          <p:nvPr/>
        </p:nvSpPr>
        <p:spPr bwMode="auto">
          <a:xfrm>
            <a:off x="6248400" y="1447800"/>
            <a:ext cx="1441450" cy="366713"/>
          </a:xfrm>
          <a:prstGeom prst="rect">
            <a:avLst/>
          </a:prstGeom>
          <a:solidFill>
            <a:srgbClr val="9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solidFill>
                  <a:srgbClr val="FFFFFF"/>
                </a:solidFill>
              </a:rPr>
              <a:t>Deliverables</a:t>
            </a:r>
          </a:p>
        </p:txBody>
      </p:sp>
      <p:sp>
        <p:nvSpPr>
          <p:cNvPr id="17418" name="Rectangle 12"/>
          <p:cNvSpPr>
            <a:spLocks noChangeArrowheads="1"/>
          </p:cNvSpPr>
          <p:nvPr/>
        </p:nvSpPr>
        <p:spPr bwMode="auto">
          <a:xfrm>
            <a:off x="1295400" y="381000"/>
            <a:ext cx="7086600" cy="533400"/>
          </a:xfrm>
          <a:prstGeom prst="rect">
            <a:avLst/>
          </a:prstGeom>
          <a:solidFill>
            <a:srgbClr val="9E0000"/>
          </a:solidFill>
          <a:ln w="9525" algn="ctr">
            <a:solidFill>
              <a:schemeClr val="tx1"/>
            </a:solidFill>
            <a:miter lim="800000"/>
            <a:headEnd/>
            <a:tailEnd/>
          </a:ln>
        </p:spPr>
        <p:txBody>
          <a:bodyPr wrap="none" anchor="ctr"/>
          <a:lstStyle/>
          <a:p>
            <a:pPr algn="ctr"/>
            <a:r>
              <a:rPr lang="en-US" sz="2000" b="0" dirty="0">
                <a:solidFill>
                  <a:srgbClr val="FFFFFF"/>
                </a:solidFill>
              </a:rPr>
              <a:t>Design Engineering – Sustainment (FPY &gt; 99</a:t>
            </a:r>
            <a:r>
              <a:rPr lang="en-US" sz="2000" b="0" dirty="0" smtClean="0">
                <a:solidFill>
                  <a:srgbClr val="FFFFFF"/>
                </a:solidFill>
              </a:rPr>
              <a:t>%) </a:t>
            </a:r>
            <a:r>
              <a:rPr lang="en-US" sz="1400" b="0" dirty="0" smtClean="0">
                <a:solidFill>
                  <a:srgbClr val="FFFFFF"/>
                </a:solidFill>
              </a:rPr>
              <a:t>WP51</a:t>
            </a:r>
            <a:endParaRPr lang="en-US" sz="2000" b="0" dirty="0">
              <a:solidFill>
                <a:srgbClr val="FFFFFF"/>
              </a:solidFill>
            </a:endParaRPr>
          </a:p>
        </p:txBody>
      </p:sp>
      <p:sp>
        <p:nvSpPr>
          <p:cNvPr id="17419" name="Line 13"/>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0" name="Line 14"/>
          <p:cNvSpPr>
            <a:spLocks noChangeShapeType="1"/>
          </p:cNvSpPr>
          <p:nvPr/>
        </p:nvSpPr>
        <p:spPr bwMode="auto">
          <a:xfrm flipH="1">
            <a:off x="6248400" y="2057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1" name="Line 15"/>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2" name="Line 16"/>
          <p:cNvSpPr>
            <a:spLocks noChangeShapeType="1"/>
          </p:cNvSpPr>
          <p:nvPr/>
        </p:nvSpPr>
        <p:spPr bwMode="auto">
          <a:xfrm>
            <a:off x="6248400" y="4876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3" name="Line 17"/>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4" name="Text Box 23"/>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1200"/>
              <a:t>Resources (hrs)</a:t>
            </a:r>
          </a:p>
          <a:p>
            <a:pPr eaLnBrk="1" hangingPunct="1"/>
            <a:r>
              <a:rPr lang="en-US" sz="1200" b="0"/>
              <a:t>- Project/IDVT (25% LOE)</a:t>
            </a:r>
            <a:endParaRPr lang="en-US" sz="1200" b="0">
              <a:solidFill>
                <a:srgbClr val="FF3300"/>
              </a:solidFill>
            </a:endParaRPr>
          </a:p>
        </p:txBody>
      </p:sp>
      <p:sp>
        <p:nvSpPr>
          <p:cNvPr id="17425" name="Text Box 24"/>
          <p:cNvSpPr txBox="1">
            <a:spLocks noChangeArrowheads="1"/>
          </p:cNvSpPr>
          <p:nvPr/>
        </p:nvSpPr>
        <p:spPr bwMode="auto">
          <a:xfrm>
            <a:off x="152400" y="2305050"/>
            <a:ext cx="220980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spcBef>
                <a:spcPct val="20000"/>
              </a:spcBef>
            </a:pPr>
            <a:r>
              <a:rPr lang="en-US" sz="900" u="sng" dirty="0"/>
              <a:t>Manufacturing Data</a:t>
            </a:r>
          </a:p>
          <a:p>
            <a:pPr eaLnBrk="1" hangingPunct="1">
              <a:spcBef>
                <a:spcPct val="20000"/>
              </a:spcBef>
            </a:pPr>
            <a:r>
              <a:rPr lang="en-US" sz="900" b="0" dirty="0"/>
              <a:t>FPY (supply chain, CCA, Box)</a:t>
            </a:r>
          </a:p>
          <a:p>
            <a:pPr eaLnBrk="1" hangingPunct="1">
              <a:spcBef>
                <a:spcPct val="20000"/>
              </a:spcBef>
            </a:pPr>
            <a:r>
              <a:rPr lang="en-US" sz="900" b="0" dirty="0"/>
              <a:t>Product cost data</a:t>
            </a:r>
          </a:p>
          <a:p>
            <a:pPr eaLnBrk="1" hangingPunct="1">
              <a:spcBef>
                <a:spcPct val="20000"/>
              </a:spcBef>
            </a:pPr>
            <a:r>
              <a:rPr lang="en-US" sz="900" b="0" dirty="0"/>
              <a:t>NC history</a:t>
            </a:r>
          </a:p>
          <a:p>
            <a:pPr eaLnBrk="1" hangingPunct="1">
              <a:spcBef>
                <a:spcPct val="20000"/>
              </a:spcBef>
            </a:pPr>
            <a:r>
              <a:rPr lang="en-US" sz="900" b="0" dirty="0"/>
              <a:t>RURs</a:t>
            </a:r>
          </a:p>
          <a:p>
            <a:pPr eaLnBrk="1" hangingPunct="1">
              <a:spcBef>
                <a:spcPct val="20000"/>
              </a:spcBef>
            </a:pPr>
            <a:r>
              <a:rPr lang="en-US" sz="900" b="0" dirty="0"/>
              <a:t>Parametric ATP Data</a:t>
            </a:r>
          </a:p>
          <a:p>
            <a:pPr eaLnBrk="1" hangingPunct="1">
              <a:spcBef>
                <a:spcPct val="20000"/>
              </a:spcBef>
            </a:pPr>
            <a:r>
              <a:rPr lang="en-US" sz="900" b="0" dirty="0"/>
              <a:t>Supplier quality rating</a:t>
            </a:r>
          </a:p>
          <a:p>
            <a:pPr eaLnBrk="1" hangingPunct="1">
              <a:spcBef>
                <a:spcPct val="20000"/>
              </a:spcBef>
            </a:pPr>
            <a:r>
              <a:rPr lang="en-US" sz="900" b="0" dirty="0"/>
              <a:t>Supply chain sourcing strategies</a:t>
            </a:r>
          </a:p>
          <a:p>
            <a:pPr eaLnBrk="1" hangingPunct="1">
              <a:spcBef>
                <a:spcPct val="20000"/>
              </a:spcBef>
            </a:pPr>
            <a:endParaRPr lang="en-US" sz="900" b="0" dirty="0"/>
          </a:p>
          <a:p>
            <a:pPr eaLnBrk="1" hangingPunct="1">
              <a:spcBef>
                <a:spcPct val="20000"/>
              </a:spcBef>
            </a:pPr>
            <a:r>
              <a:rPr lang="en-US" sz="900" u="sng" dirty="0"/>
              <a:t>Program/Design Data</a:t>
            </a:r>
          </a:p>
          <a:p>
            <a:pPr eaLnBrk="1" hangingPunct="1">
              <a:spcBef>
                <a:spcPct val="20000"/>
              </a:spcBef>
            </a:pPr>
            <a:r>
              <a:rPr lang="en-US" sz="900" b="0" dirty="0"/>
              <a:t>Customer demands (design change, new features, </a:t>
            </a:r>
            <a:r>
              <a:rPr lang="en-US" sz="900" b="0" dirty="0" err="1"/>
              <a:t>etc</a:t>
            </a:r>
            <a:r>
              <a:rPr lang="en-US" sz="900" b="0" dirty="0"/>
              <a:t>)</a:t>
            </a:r>
          </a:p>
          <a:p>
            <a:pPr eaLnBrk="1" hangingPunct="1">
              <a:spcBef>
                <a:spcPct val="20000"/>
              </a:spcBef>
            </a:pPr>
            <a:r>
              <a:rPr lang="en-US" sz="900" b="0" dirty="0"/>
              <a:t>Obsolescence Status, Errata</a:t>
            </a:r>
          </a:p>
          <a:p>
            <a:pPr eaLnBrk="1" hangingPunct="1">
              <a:spcBef>
                <a:spcPct val="20000"/>
              </a:spcBef>
            </a:pPr>
            <a:r>
              <a:rPr lang="en-US" sz="900" b="0" dirty="0"/>
              <a:t>Fielded MTBUR, DMC</a:t>
            </a:r>
          </a:p>
          <a:p>
            <a:pPr eaLnBrk="1" hangingPunct="1">
              <a:spcBef>
                <a:spcPct val="50000"/>
              </a:spcBef>
            </a:pPr>
            <a:endParaRPr lang="en-US" sz="900" b="0" dirty="0"/>
          </a:p>
        </p:txBody>
      </p:sp>
      <p:grpSp>
        <p:nvGrpSpPr>
          <p:cNvPr id="17426" name="Group 29"/>
          <p:cNvGrpSpPr>
            <a:grpSpLocks/>
          </p:cNvGrpSpPr>
          <p:nvPr/>
        </p:nvGrpSpPr>
        <p:grpSpPr bwMode="auto">
          <a:xfrm>
            <a:off x="152400" y="2286000"/>
            <a:ext cx="2286000" cy="2362200"/>
            <a:chOff x="336" y="1440"/>
            <a:chExt cx="1344" cy="1488"/>
          </a:xfrm>
        </p:grpSpPr>
        <p:sp>
          <p:nvSpPr>
            <p:cNvPr id="17434" name="Line 30"/>
            <p:cNvSpPr>
              <a:spLocks noChangeShapeType="1"/>
            </p:cNvSpPr>
            <p:nvPr/>
          </p:nvSpPr>
          <p:spPr bwMode="auto">
            <a:xfrm>
              <a:off x="336" y="1440"/>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5" name="Line 31"/>
            <p:cNvSpPr>
              <a:spLocks noChangeShapeType="1"/>
            </p:cNvSpPr>
            <p:nvPr/>
          </p:nvSpPr>
          <p:spPr bwMode="auto">
            <a:xfrm>
              <a:off x="336" y="2928"/>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6" name="Line 32"/>
            <p:cNvSpPr>
              <a:spLocks noChangeShapeType="1"/>
            </p:cNvSpPr>
            <p:nvPr/>
          </p:nvSpPr>
          <p:spPr bwMode="auto">
            <a:xfrm>
              <a:off x="1392" y="1440"/>
              <a:ext cx="288" cy="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7" name="Line 33"/>
            <p:cNvSpPr>
              <a:spLocks noChangeShapeType="1"/>
            </p:cNvSpPr>
            <p:nvPr/>
          </p:nvSpPr>
          <p:spPr bwMode="auto">
            <a:xfrm flipV="1">
              <a:off x="1344" y="2140"/>
              <a:ext cx="336" cy="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8" name="Line 34"/>
            <p:cNvSpPr>
              <a:spLocks noChangeShapeType="1"/>
            </p:cNvSpPr>
            <p:nvPr/>
          </p:nvSpPr>
          <p:spPr bwMode="auto">
            <a:xfrm>
              <a:off x="336" y="1440"/>
              <a:ext cx="0"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5075" name="Rectangle 28"/>
          <p:cNvSpPr>
            <a:spLocks noChangeArrowheads="1"/>
          </p:cNvSpPr>
          <p:nvPr/>
        </p:nvSpPr>
        <p:spPr bwMode="auto">
          <a:xfrm>
            <a:off x="6248400" y="2152650"/>
            <a:ext cx="2314575"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228600" indent="-228600">
              <a:buFont typeface="Arial" charset="0"/>
              <a:buAutoNum type="arabicPeriod"/>
              <a:tabLst>
                <a:tab pos="342900" algn="l"/>
              </a:tabLst>
              <a:defRPr/>
            </a:pPr>
            <a:r>
              <a:rPr lang="en-US" sz="900" b="0" dirty="0">
                <a:latin typeface="Arial" charset="0"/>
              </a:rPr>
              <a:t>Refresh Strategy</a:t>
            </a:r>
          </a:p>
          <a:p>
            <a:pPr marL="228600" indent="-228600">
              <a:buFont typeface="Arial" charset="0"/>
              <a:buAutoNum type="arabicPeriod"/>
              <a:tabLst>
                <a:tab pos="342900" algn="l"/>
              </a:tabLst>
              <a:defRPr/>
            </a:pPr>
            <a:r>
              <a:rPr lang="en-US" sz="900" b="0" dirty="0">
                <a:latin typeface="Arial" charset="0"/>
              </a:rPr>
              <a:t>Support Weekly Manufacturing-Design meetings</a:t>
            </a:r>
          </a:p>
          <a:p>
            <a:pPr marL="228600" indent="-228600">
              <a:buFont typeface="Arial" charset="0"/>
              <a:buAutoNum type="arabicPeriod"/>
              <a:tabLst>
                <a:tab pos="342900" algn="l"/>
              </a:tabLst>
              <a:defRPr/>
            </a:pPr>
            <a:r>
              <a:rPr lang="en-US" sz="900" b="0" dirty="0">
                <a:latin typeface="Arial" charset="0"/>
              </a:rPr>
              <a:t>Updated drawings, BOMs, ATP, HASS, ATP Limits, etc as required</a:t>
            </a:r>
          </a:p>
          <a:p>
            <a:pPr marL="228600" indent="-228600">
              <a:buFont typeface="Arial" charset="0"/>
              <a:buAutoNum type="arabicPeriod"/>
              <a:tabLst>
                <a:tab pos="342900" algn="l"/>
              </a:tabLst>
              <a:defRPr/>
            </a:pPr>
            <a:r>
              <a:rPr lang="en-US" sz="900" b="0" dirty="0">
                <a:latin typeface="Arial" charset="0"/>
              </a:rPr>
              <a:t>Delta Qual documents as required</a:t>
            </a:r>
          </a:p>
          <a:p>
            <a:pPr eaLnBrk="0" hangingPunct="0">
              <a:buFontTx/>
              <a:buAutoNum type="arabicPeriod"/>
              <a:tabLst>
                <a:tab pos="342900" algn="l"/>
              </a:tabLst>
              <a:defRPr/>
            </a:pPr>
            <a:endParaRPr lang="en-US" sz="900" b="0" dirty="0">
              <a:latin typeface="Arial" charset="0"/>
            </a:endParaRPr>
          </a:p>
        </p:txBody>
      </p:sp>
      <p:sp>
        <p:nvSpPr>
          <p:cNvPr id="17428" name="Text Box 27"/>
          <p:cNvSpPr txBox="1">
            <a:spLocks noChangeArrowheads="1"/>
          </p:cNvSpPr>
          <p:nvPr/>
        </p:nvSpPr>
        <p:spPr bwMode="auto">
          <a:xfrm>
            <a:off x="2517775" y="1989138"/>
            <a:ext cx="3788217"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900" u="sng" dirty="0"/>
              <a:t>Support Tasks</a:t>
            </a:r>
          </a:p>
          <a:p>
            <a:pPr eaLnBrk="1" hangingPunct="1"/>
            <a:r>
              <a:rPr lang="en-US" sz="900" b="0" dirty="0"/>
              <a:t>CRB Support</a:t>
            </a:r>
          </a:p>
          <a:p>
            <a:pPr eaLnBrk="1" hangingPunct="1"/>
            <a:r>
              <a:rPr lang="en-US" sz="900" b="0" dirty="0"/>
              <a:t>Program Reviews (Moog with Moog customers)</a:t>
            </a:r>
          </a:p>
          <a:p>
            <a:pPr eaLnBrk="1" hangingPunct="1"/>
            <a:r>
              <a:rPr lang="en-US" sz="900" b="0" dirty="0"/>
              <a:t>Support RCCAs as required</a:t>
            </a:r>
          </a:p>
          <a:p>
            <a:pPr eaLnBrk="1" hangingPunct="1"/>
            <a:r>
              <a:rPr lang="en-US" sz="900" b="0" dirty="0"/>
              <a:t>Develop Refresh Strategy working with Program team, customer and </a:t>
            </a:r>
          </a:p>
          <a:p>
            <a:pPr eaLnBrk="1" hangingPunct="1"/>
            <a:r>
              <a:rPr lang="en-US" sz="900" b="0" dirty="0"/>
              <a:t>  manufacturing engineering</a:t>
            </a:r>
          </a:p>
          <a:p>
            <a:pPr eaLnBrk="1" hangingPunct="1"/>
            <a:r>
              <a:rPr lang="en-US" sz="900" b="0" dirty="0"/>
              <a:t>Cost/Product/Process improvement initiatives as required </a:t>
            </a:r>
          </a:p>
          <a:p>
            <a:pPr eaLnBrk="1" hangingPunct="1"/>
            <a:r>
              <a:rPr lang="en-US" sz="900" b="0" dirty="0"/>
              <a:t>Drawing, BOM, ATP, HASS, </a:t>
            </a:r>
            <a:r>
              <a:rPr lang="en-US" sz="900" b="0" dirty="0" err="1"/>
              <a:t>etc</a:t>
            </a:r>
            <a:r>
              <a:rPr lang="en-US" sz="900" b="0" dirty="0"/>
              <a:t> updates as required</a:t>
            </a:r>
          </a:p>
          <a:p>
            <a:pPr eaLnBrk="1" hangingPunct="1"/>
            <a:r>
              <a:rPr lang="en-US" sz="900" b="0" dirty="0"/>
              <a:t>Delta Qualification/Certification, QBS, </a:t>
            </a:r>
            <a:r>
              <a:rPr lang="en-US" sz="900" b="0" dirty="0" err="1"/>
              <a:t>etc</a:t>
            </a:r>
            <a:r>
              <a:rPr lang="en-US" sz="900" b="0" dirty="0"/>
              <a:t> activities as required</a:t>
            </a:r>
          </a:p>
          <a:p>
            <a:pPr eaLnBrk="1" hangingPunct="1"/>
            <a:r>
              <a:rPr lang="en-US" sz="900" b="0" dirty="0"/>
              <a:t>Support Reliability Testing activities (i.e. ongoing Proof of HASS, </a:t>
            </a:r>
            <a:r>
              <a:rPr lang="en-US" sz="900" b="0" dirty="0" err="1"/>
              <a:t>etc</a:t>
            </a:r>
            <a:r>
              <a:rPr lang="en-US" sz="900" b="0" dirty="0"/>
              <a:t>)</a:t>
            </a:r>
          </a:p>
          <a:p>
            <a:pPr eaLnBrk="1" hangingPunct="1"/>
            <a:r>
              <a:rPr lang="en-US" sz="900" b="0" dirty="0"/>
              <a:t>Support Supply Chain transitions as required</a:t>
            </a:r>
          </a:p>
          <a:p>
            <a:pPr eaLnBrk="1" hangingPunct="1"/>
            <a:r>
              <a:rPr lang="en-US" sz="900" b="0" dirty="0"/>
              <a:t>Review Parametric test data for shifts and out of family trends</a:t>
            </a:r>
          </a:p>
          <a:p>
            <a:pPr eaLnBrk="1" hangingPunct="1"/>
            <a:r>
              <a:rPr lang="en-US" sz="900" b="0" dirty="0"/>
              <a:t>Review ATP Limits with respect to FPY, NCs and parametric data and </a:t>
            </a:r>
          </a:p>
          <a:p>
            <a:pPr eaLnBrk="1" hangingPunct="1"/>
            <a:r>
              <a:rPr lang="en-US" sz="900" b="0" dirty="0"/>
              <a:t>   make changes as </a:t>
            </a:r>
            <a:r>
              <a:rPr lang="en-US" sz="900" b="0" dirty="0" smtClean="0"/>
              <a:t>appropriate</a:t>
            </a:r>
          </a:p>
          <a:p>
            <a:pPr eaLnBrk="1" hangingPunct="1"/>
            <a:r>
              <a:rPr lang="en-US" sz="900" b="0" dirty="0"/>
              <a:t>Create and Maintain problem reports</a:t>
            </a:r>
          </a:p>
          <a:p>
            <a:pPr eaLnBrk="1" hangingPunct="1"/>
            <a:endParaRPr lang="en-US" sz="900" b="0" dirty="0"/>
          </a:p>
          <a:p>
            <a:pPr eaLnBrk="1" hangingPunct="1"/>
            <a:endParaRPr lang="en-US" sz="900" b="0" dirty="0"/>
          </a:p>
          <a:p>
            <a:pPr eaLnBrk="1" hangingPunct="1"/>
            <a:endParaRPr lang="en-US" sz="900" b="0" dirty="0"/>
          </a:p>
          <a:p>
            <a:pPr eaLnBrk="1" hangingPunct="1"/>
            <a:endParaRPr lang="en-US" sz="900" b="0" dirty="0"/>
          </a:p>
          <a:p>
            <a:pPr eaLnBrk="1" hangingPunct="1"/>
            <a:endParaRPr lang="en-US" sz="900" b="0" dirty="0"/>
          </a:p>
          <a:p>
            <a:pPr eaLnBrk="1" hangingPunct="1"/>
            <a:endParaRPr lang="en-US" sz="900" b="0" dirty="0"/>
          </a:p>
          <a:p>
            <a:pPr eaLnBrk="1" hangingPunct="1"/>
            <a:endParaRPr lang="en-US" sz="900" b="0" dirty="0"/>
          </a:p>
          <a:p>
            <a:pPr eaLnBrk="1" hangingPunct="1"/>
            <a:endParaRPr lang="en-US" sz="900" b="0" dirty="0"/>
          </a:p>
        </p:txBody>
      </p:sp>
      <p:sp>
        <p:nvSpPr>
          <p:cNvPr id="17429" name="Action Button: Back or Previous 24">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9E0000"/>
          </a:solidFill>
          <a:ln w="9525" algn="ctr">
            <a:solidFill>
              <a:schemeClr val="tx1"/>
            </a:solidFill>
            <a:round/>
            <a:headEnd/>
            <a:tailEnd/>
          </a:ln>
        </p:spPr>
        <p:txBody>
          <a:bodyPr/>
          <a:lstStyle/>
          <a:p>
            <a:endParaRPr lang="en-US"/>
          </a:p>
        </p:txBody>
      </p:sp>
      <p:sp>
        <p:nvSpPr>
          <p:cNvPr id="17430" name="TextBox 26"/>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summary page</a:t>
            </a:r>
          </a:p>
        </p:txBody>
      </p:sp>
      <p:sp>
        <p:nvSpPr>
          <p:cNvPr id="17431" name="Action Button: Forward or Next 27">
            <a:hlinkClick r:id="rId5" action="ppaction://hlinksldjump" highlightClick="1"/>
          </p:cNvPr>
          <p:cNvSpPr>
            <a:spLocks noChangeArrowheads="1"/>
          </p:cNvSpPr>
          <p:nvPr/>
        </p:nvSpPr>
        <p:spPr bwMode="auto">
          <a:xfrm>
            <a:off x="7546975" y="5443538"/>
            <a:ext cx="509588" cy="566737"/>
          </a:xfrm>
          <a:prstGeom prst="actionButtonForwardNext">
            <a:avLst/>
          </a:prstGeom>
          <a:solidFill>
            <a:srgbClr val="9E0000"/>
          </a:solidFill>
          <a:ln w="9525" algn="ctr">
            <a:solidFill>
              <a:schemeClr val="tx1"/>
            </a:solidFill>
            <a:round/>
            <a:headEnd/>
            <a:tailEnd/>
          </a:ln>
        </p:spPr>
        <p:txBody>
          <a:bodyPr/>
          <a:lstStyle/>
          <a:p>
            <a:endParaRPr lang="en-US"/>
          </a:p>
        </p:txBody>
      </p:sp>
      <p:sp>
        <p:nvSpPr>
          <p:cNvPr id="17432" name="TextBox 28"/>
          <p:cNvSpPr txBox="1">
            <a:spLocks noChangeArrowheads="1"/>
          </p:cNvSpPr>
          <p:nvPr/>
        </p:nvSpPr>
        <p:spPr bwMode="auto">
          <a:xfrm>
            <a:off x="710565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swimlane</a:t>
            </a:r>
          </a:p>
        </p:txBody>
      </p:sp>
      <p:sp>
        <p:nvSpPr>
          <p:cNvPr id="31" name="TextBox 30"/>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304051955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1 – MFG </a:t>
            </a:r>
            <a:br>
              <a:rPr lang="en-US" sz="3200" smtClean="0"/>
            </a:br>
            <a:r>
              <a:rPr lang="en-US" sz="3200" smtClean="0"/>
              <a:t>Work Packages</a:t>
            </a:r>
            <a:endParaRPr lang="en-US" sz="3200" b="1" smtClean="0"/>
          </a:p>
        </p:txBody>
      </p:sp>
      <p:sp>
        <p:nvSpPr>
          <p:cNvPr id="3"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a:blip r:embed="rId3"/>
            <a:tile tx="0" ty="0" sx="100000" sy="100000" flip="none" algn="tl"/>
          </a:blipFill>
          <a:ln w="9525" algn="ctr">
            <a:solidFill>
              <a:schemeClr val="tx1"/>
            </a:solidFill>
            <a:round/>
            <a:headEnd/>
            <a:tailEnd/>
          </a:ln>
          <a:effectLst/>
        </p:spPr>
        <p:txBody>
          <a:bodyPr/>
          <a:lstStyle/>
          <a:p>
            <a:pPr>
              <a:defRPr/>
            </a:pPr>
            <a:endParaRPr lang="en-US" dirty="0">
              <a:blipFill>
                <a:blip r:embed="rId3"/>
                <a:tile tx="0" ty="0" sx="100000" sy="100000" flip="none" algn="tl"/>
              </a:blipFill>
              <a:latin typeface="Arial" pitchFamily="34" charset="0"/>
            </a:endParaRPr>
          </a:p>
        </p:txBody>
      </p:sp>
      <p:sp>
        <p:nvSpPr>
          <p:cNvPr id="68612" name="TextBox 1"/>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68613" name="Action Button: Forward or Next 2">
            <a:hlinkClick r:id="rId5" action="ppaction://hlinksldjump" highlightClick="1"/>
          </p:cNvPr>
          <p:cNvSpPr>
            <a:spLocks noChangeArrowheads="1"/>
          </p:cNvSpPr>
          <p:nvPr/>
        </p:nvSpPr>
        <p:spPr bwMode="auto">
          <a:xfrm>
            <a:off x="7526338" y="5443538"/>
            <a:ext cx="511175" cy="566737"/>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68614" name="TextBox 30"/>
          <p:cNvSpPr txBox="1">
            <a:spLocks noChangeArrowheads="1"/>
          </p:cNvSpPr>
          <p:nvPr/>
        </p:nvSpPr>
        <p:spPr bwMode="auto">
          <a:xfrm>
            <a:off x="7085013" y="4965700"/>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7"/>
          <p:cNvSpPr>
            <a:spLocks noChangeArrowheads="1"/>
          </p:cNvSpPr>
          <p:nvPr/>
        </p:nvSpPr>
        <p:spPr bwMode="auto">
          <a:xfrm>
            <a:off x="2133600" y="609600"/>
            <a:ext cx="5486400"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69635" name="Text Box 2"/>
          <p:cNvSpPr txBox="1">
            <a:spLocks noChangeArrowheads="1"/>
          </p:cNvSpPr>
          <p:nvPr/>
        </p:nvSpPr>
        <p:spPr bwMode="auto">
          <a:xfrm>
            <a:off x="5791200" y="2819400"/>
            <a:ext cx="2514600" cy="3698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b="0"/>
              <a:t>1. DTC feedback to project team</a:t>
            </a:r>
          </a:p>
          <a:p>
            <a:pPr eaLnBrk="1" hangingPunct="1"/>
            <a:r>
              <a:rPr lang="en-US" sz="900" b="0"/>
              <a:t>2. EMCP1(MFG plan)</a:t>
            </a:r>
            <a:r>
              <a:rPr lang="en-US" sz="900"/>
              <a:t> </a:t>
            </a:r>
          </a:p>
        </p:txBody>
      </p:sp>
      <p:sp>
        <p:nvSpPr>
          <p:cNvPr id="69636" name="Rectangle 3"/>
          <p:cNvSpPr>
            <a:spLocks noChangeArrowheads="1"/>
          </p:cNvSpPr>
          <p:nvPr/>
        </p:nvSpPr>
        <p:spPr bwMode="auto">
          <a:xfrm>
            <a:off x="6248400" y="1447800"/>
            <a:ext cx="1447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69637"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69638"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69639" name="Line 9"/>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0" name="Line 10"/>
          <p:cNvSpPr>
            <a:spLocks noChangeShapeType="1"/>
          </p:cNvSpPr>
          <p:nvPr/>
        </p:nvSpPr>
        <p:spPr bwMode="auto">
          <a:xfrm>
            <a:off x="5791200" y="4724400"/>
            <a:ext cx="23622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1" name="Line 11"/>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2" name="Line 12"/>
          <p:cNvSpPr>
            <a:spLocks noChangeShapeType="1"/>
          </p:cNvSpPr>
          <p:nvPr/>
        </p:nvSpPr>
        <p:spPr bwMode="auto">
          <a:xfrm flipH="1">
            <a:off x="8153400" y="3429000"/>
            <a:ext cx="76200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3" name="Text Box 13"/>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69644" name="Text Box 14"/>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69645" name="Text Box 15"/>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69646" name="Text Box 16"/>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(28)</a:t>
            </a:r>
          </a:p>
          <a:p>
            <a:pPr eaLnBrk="1" hangingPunct="1">
              <a:buFontTx/>
              <a:buChar char="-"/>
            </a:pPr>
            <a:r>
              <a:rPr lang="en-US" sz="1200" b="0" dirty="0"/>
              <a:t>Prod/</a:t>
            </a:r>
            <a:r>
              <a:rPr lang="en-US" sz="1200" b="0" dirty="0" err="1"/>
              <a:t>Proc</a:t>
            </a:r>
            <a:r>
              <a:rPr lang="en-US" sz="1200" b="0" dirty="0"/>
              <a:t> Engineering (32)</a:t>
            </a:r>
          </a:p>
          <a:p>
            <a:pPr eaLnBrk="1" hangingPunct="1">
              <a:buFontTx/>
              <a:buChar char="-"/>
            </a:pPr>
            <a:r>
              <a:rPr lang="en-US" sz="1200" b="0" dirty="0"/>
              <a:t>Supply Chain (16)</a:t>
            </a:r>
          </a:p>
          <a:p>
            <a:pPr eaLnBrk="1" hangingPunct="1">
              <a:buFontTx/>
              <a:buChar char="-"/>
            </a:pPr>
            <a:r>
              <a:rPr lang="en-US" sz="1200" b="0" dirty="0"/>
              <a:t>76 hours total</a:t>
            </a:r>
          </a:p>
        </p:txBody>
      </p:sp>
      <p:sp>
        <p:nvSpPr>
          <p:cNvPr id="69647" name="Rectangle 17"/>
          <p:cNvSpPr>
            <a:spLocks noChangeArrowheads="1"/>
          </p:cNvSpPr>
          <p:nvPr/>
        </p:nvSpPr>
        <p:spPr bwMode="auto">
          <a:xfrm>
            <a:off x="1981200" y="457200"/>
            <a:ext cx="5486400"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Requirements Definition - </a:t>
            </a:r>
            <a:r>
              <a:rPr lang="en-US" sz="2000" b="0" dirty="0" err="1">
                <a:solidFill>
                  <a:schemeClr val="tx2"/>
                </a:solidFill>
              </a:rPr>
              <a:t>Mfg</a:t>
            </a:r>
            <a:r>
              <a:rPr lang="en-US" sz="2000" b="0" dirty="0">
                <a:solidFill>
                  <a:schemeClr val="tx2"/>
                </a:solidFill>
              </a:rPr>
              <a:t> Project </a:t>
            </a:r>
            <a:r>
              <a:rPr lang="en-US" sz="2000" b="0" dirty="0" smtClean="0">
                <a:solidFill>
                  <a:schemeClr val="tx2"/>
                </a:solidFill>
              </a:rPr>
              <a:t>Plan </a:t>
            </a:r>
            <a:r>
              <a:rPr lang="en-US" sz="1400" b="0" dirty="0" smtClean="0">
                <a:solidFill>
                  <a:schemeClr val="tx2"/>
                </a:solidFill>
              </a:rPr>
              <a:t>WP4</a:t>
            </a:r>
            <a:endParaRPr lang="en-US" sz="2000" b="0" dirty="0">
              <a:solidFill>
                <a:schemeClr val="tx2"/>
              </a:solidFill>
            </a:endParaRPr>
          </a:p>
        </p:txBody>
      </p:sp>
      <p:sp>
        <p:nvSpPr>
          <p:cNvPr id="69648" name="Text Box 19"/>
          <p:cNvSpPr txBox="1">
            <a:spLocks noChangeArrowheads="1"/>
          </p:cNvSpPr>
          <p:nvPr/>
        </p:nvSpPr>
        <p:spPr bwMode="auto">
          <a:xfrm>
            <a:off x="533400" y="2438400"/>
            <a:ext cx="2362200" cy="1892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dirty="0"/>
              <a:t>Requirements</a:t>
            </a:r>
          </a:p>
          <a:p>
            <a:pPr eaLnBrk="1" hangingPunct="1"/>
            <a:r>
              <a:rPr lang="en-US" sz="900" b="0" dirty="0"/>
              <a:t>Spec/SOW</a:t>
            </a:r>
          </a:p>
          <a:p>
            <a:pPr eaLnBrk="1" hangingPunct="1"/>
            <a:r>
              <a:rPr lang="en-US" sz="900" b="0" dirty="0"/>
              <a:t>Box HRD</a:t>
            </a:r>
          </a:p>
          <a:p>
            <a:pPr eaLnBrk="1" hangingPunct="1"/>
            <a:r>
              <a:rPr lang="en-US" sz="900" b="0" dirty="0"/>
              <a:t>Proposal Baseline</a:t>
            </a:r>
          </a:p>
          <a:p>
            <a:pPr eaLnBrk="1" hangingPunct="1"/>
            <a:r>
              <a:rPr lang="en-US" sz="900" b="0" dirty="0"/>
              <a:t>DTC Targets</a:t>
            </a:r>
          </a:p>
          <a:p>
            <a:pPr eaLnBrk="1" hangingPunct="1"/>
            <a:r>
              <a:rPr lang="en-US" sz="900" u="sng" dirty="0"/>
              <a:t>Schedule</a:t>
            </a:r>
          </a:p>
          <a:p>
            <a:pPr eaLnBrk="1" hangingPunct="1"/>
            <a:r>
              <a:rPr lang="en-US" sz="900" b="0" dirty="0"/>
              <a:t>Updated quantities and milestones</a:t>
            </a:r>
          </a:p>
          <a:p>
            <a:pPr eaLnBrk="1" hangingPunct="1"/>
            <a:r>
              <a:rPr lang="en-US" sz="900" u="sng" dirty="0"/>
              <a:t>Plans</a:t>
            </a:r>
          </a:p>
          <a:p>
            <a:pPr eaLnBrk="1" hangingPunct="1"/>
            <a:r>
              <a:rPr lang="en-US" sz="900" b="0" dirty="0"/>
              <a:t>Quality flow down</a:t>
            </a:r>
          </a:p>
          <a:p>
            <a:pPr eaLnBrk="1" hangingPunct="1"/>
            <a:r>
              <a:rPr lang="en-US" sz="900" b="0" dirty="0"/>
              <a:t>Proposal EMCP0</a:t>
            </a:r>
          </a:p>
          <a:p>
            <a:pPr eaLnBrk="1" hangingPunct="1"/>
            <a:r>
              <a:rPr lang="en-US" sz="900" b="0" dirty="0"/>
              <a:t>Cert/Project Plan</a:t>
            </a:r>
          </a:p>
          <a:p>
            <a:pPr eaLnBrk="1" hangingPunct="1"/>
            <a:r>
              <a:rPr lang="en-US" sz="900" b="0" dirty="0"/>
              <a:t>Preliminary product structure</a:t>
            </a:r>
          </a:p>
          <a:p>
            <a:pPr eaLnBrk="1" hangingPunct="1"/>
            <a:endParaRPr lang="en-US" sz="900" b="0" dirty="0"/>
          </a:p>
        </p:txBody>
      </p:sp>
      <p:grpSp>
        <p:nvGrpSpPr>
          <p:cNvPr id="69649" name="Group 28"/>
          <p:cNvGrpSpPr>
            <a:grpSpLocks/>
          </p:cNvGrpSpPr>
          <p:nvPr/>
        </p:nvGrpSpPr>
        <p:grpSpPr bwMode="auto">
          <a:xfrm>
            <a:off x="533400" y="2362200"/>
            <a:ext cx="2133600" cy="2590800"/>
            <a:chOff x="336" y="1488"/>
            <a:chExt cx="1344" cy="1632"/>
          </a:xfrm>
        </p:grpSpPr>
        <p:sp>
          <p:nvSpPr>
            <p:cNvPr id="69656" name="Line 6"/>
            <p:cNvSpPr>
              <a:spLocks noChangeShapeType="1"/>
            </p:cNvSpPr>
            <p:nvPr/>
          </p:nvSpPr>
          <p:spPr bwMode="auto">
            <a:xfrm>
              <a:off x="336" y="1488"/>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7" name="Line 20"/>
            <p:cNvSpPr>
              <a:spLocks noChangeShapeType="1"/>
            </p:cNvSpPr>
            <p:nvPr/>
          </p:nvSpPr>
          <p:spPr bwMode="auto">
            <a:xfrm>
              <a:off x="336" y="1488"/>
              <a:ext cx="0" cy="16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8" name="Line 21"/>
            <p:cNvSpPr>
              <a:spLocks noChangeShapeType="1"/>
            </p:cNvSpPr>
            <p:nvPr/>
          </p:nvSpPr>
          <p:spPr bwMode="auto">
            <a:xfrm>
              <a:off x="1392" y="1488"/>
              <a:ext cx="288" cy="7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9" name="Line 22"/>
            <p:cNvSpPr>
              <a:spLocks noChangeShapeType="1"/>
            </p:cNvSpPr>
            <p:nvPr/>
          </p:nvSpPr>
          <p:spPr bwMode="auto">
            <a:xfrm flipV="1">
              <a:off x="1344" y="2269"/>
              <a:ext cx="336" cy="8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9650" name="Line 24"/>
          <p:cNvSpPr>
            <a:spLocks noChangeShapeType="1"/>
          </p:cNvSpPr>
          <p:nvPr/>
        </p:nvSpPr>
        <p:spPr bwMode="auto">
          <a:xfrm>
            <a:off x="533400" y="49530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1" name="Rectangle 7"/>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dirty="0"/>
              <a:t>Project Preparation</a:t>
            </a:r>
          </a:p>
          <a:p>
            <a:r>
              <a:rPr lang="en-US" sz="900" b="0" dirty="0">
                <a:solidFill>
                  <a:srgbClr val="000000"/>
                </a:solidFill>
              </a:rPr>
              <a:t>Review Proposal Baseline including budgets (8)</a:t>
            </a:r>
          </a:p>
          <a:p>
            <a:r>
              <a:rPr lang="en-US" sz="900" b="0" dirty="0">
                <a:solidFill>
                  <a:srgbClr val="000000"/>
                </a:solidFill>
              </a:rPr>
              <a:t>Review product relative to platforms for synergy (4)</a:t>
            </a:r>
            <a:endParaRPr lang="en-US" sz="900" b="0" dirty="0">
              <a:solidFill>
                <a:srgbClr val="0431F2"/>
              </a:solidFill>
            </a:endParaRPr>
          </a:p>
          <a:p>
            <a:r>
              <a:rPr lang="en-US" sz="900" b="0" dirty="0">
                <a:solidFill>
                  <a:srgbClr val="000000"/>
                </a:solidFill>
              </a:rPr>
              <a:t>Review plan for magnetic sourcing (4)</a:t>
            </a:r>
          </a:p>
          <a:p>
            <a:r>
              <a:rPr lang="en-US" sz="900" b="0" dirty="0">
                <a:solidFill>
                  <a:srgbClr val="000000"/>
                </a:solidFill>
              </a:rPr>
              <a:t>Review plan for cable assemblies sourcing (4)</a:t>
            </a:r>
          </a:p>
          <a:p>
            <a:r>
              <a:rPr lang="en-US" sz="900" b="0" dirty="0">
                <a:solidFill>
                  <a:srgbClr val="000000"/>
                </a:solidFill>
              </a:rPr>
              <a:t>Review plan for mechanicals including box (8)</a:t>
            </a:r>
          </a:p>
          <a:p>
            <a:r>
              <a:rPr lang="en-US" sz="900" u="sng" dirty="0"/>
              <a:t>Design Requirements &amp; Standards</a:t>
            </a:r>
          </a:p>
          <a:p>
            <a:r>
              <a:rPr lang="en-US" sz="900" b="0" dirty="0">
                <a:solidFill>
                  <a:srgbClr val="000000"/>
                </a:solidFill>
              </a:rPr>
              <a:t>Capabilities gap analysis </a:t>
            </a:r>
          </a:p>
          <a:p>
            <a:r>
              <a:rPr lang="en-US" sz="900" b="0" dirty="0">
                <a:solidFill>
                  <a:srgbClr val="000000"/>
                </a:solidFill>
              </a:rPr>
              <a:t>(capacity, equipment, processes, materials, </a:t>
            </a:r>
            <a:r>
              <a:rPr lang="en-US" sz="900" b="0" dirty="0" err="1">
                <a:solidFill>
                  <a:srgbClr val="000000"/>
                </a:solidFill>
              </a:rPr>
              <a:t>etc</a:t>
            </a:r>
            <a:r>
              <a:rPr lang="en-US" sz="900" b="0" dirty="0">
                <a:solidFill>
                  <a:srgbClr val="000000"/>
                </a:solidFill>
              </a:rPr>
              <a:t>) (8)</a:t>
            </a:r>
          </a:p>
          <a:p>
            <a:r>
              <a:rPr lang="en-US" sz="900" b="0" dirty="0">
                <a:solidFill>
                  <a:srgbClr val="000000"/>
                </a:solidFill>
              </a:rPr>
              <a:t>Review DTC targets versus plan/actuals (8)</a:t>
            </a:r>
          </a:p>
          <a:p>
            <a:r>
              <a:rPr lang="en-US" sz="900" b="0" dirty="0">
                <a:solidFill>
                  <a:srgbClr val="000000"/>
                </a:solidFill>
              </a:rPr>
              <a:t>Defined prototype and production build locations</a:t>
            </a:r>
          </a:p>
          <a:p>
            <a:r>
              <a:rPr lang="en-US" sz="900" b="0" dirty="0">
                <a:solidFill>
                  <a:srgbClr val="000000"/>
                </a:solidFill>
              </a:rPr>
              <a:t>Update EMCP1 (32)</a:t>
            </a:r>
          </a:p>
        </p:txBody>
      </p:sp>
      <p:sp>
        <p:nvSpPr>
          <p:cNvPr id="69652" name="Action Button: Back or Previous 22">
            <a:hlinkClick r:id="rId3" action="ppaction://hlinksldjump" highlightClick="1"/>
          </p:cNvPr>
          <p:cNvSpPr>
            <a:spLocks noChangeArrowheads="1"/>
          </p:cNvSpPr>
          <p:nvPr/>
        </p:nvSpPr>
        <p:spPr bwMode="auto">
          <a:xfrm>
            <a:off x="796925" y="574992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69653" name="TextBox 24"/>
          <p:cNvSpPr txBox="1">
            <a:spLocks noChangeArrowheads="1"/>
          </p:cNvSpPr>
          <p:nvPr/>
        </p:nvSpPr>
        <p:spPr bwMode="auto">
          <a:xfrm>
            <a:off x="419100" y="525938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69654" name="Action Button: Forward or Next 25">
            <a:hlinkClick r:id="rId4" action="ppaction://hlinksldjump" highlightClick="1"/>
          </p:cNvPr>
          <p:cNvSpPr>
            <a:spLocks noChangeArrowheads="1"/>
          </p:cNvSpPr>
          <p:nvPr/>
        </p:nvSpPr>
        <p:spPr bwMode="auto">
          <a:xfrm>
            <a:off x="7670800" y="5629275"/>
            <a:ext cx="509588" cy="566738"/>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69655" name="TextBox 26"/>
          <p:cNvSpPr txBox="1">
            <a:spLocks noChangeArrowheads="1"/>
          </p:cNvSpPr>
          <p:nvPr/>
        </p:nvSpPr>
        <p:spPr bwMode="auto">
          <a:xfrm>
            <a:off x="7229475" y="515143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3 – MFG </a:t>
            </a:r>
            <a:br>
              <a:rPr lang="en-US" sz="3200" smtClean="0"/>
            </a:br>
            <a:r>
              <a:rPr lang="en-US" sz="3200" smtClean="0"/>
              <a:t>Work Packages</a:t>
            </a:r>
            <a:endParaRPr lang="en-US" sz="3200" b="1" smtClean="0"/>
          </a:p>
        </p:txBody>
      </p:sp>
      <p:sp>
        <p:nvSpPr>
          <p:cNvPr id="70659"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0660"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0661"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0662"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9"/>
          <p:cNvSpPr>
            <a:spLocks noChangeArrowheads="1"/>
          </p:cNvSpPr>
          <p:nvPr/>
        </p:nvSpPr>
        <p:spPr bwMode="auto">
          <a:xfrm>
            <a:off x="1372245" y="594102"/>
            <a:ext cx="6425985"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71683" name="Text Box 2"/>
          <p:cNvSpPr txBox="1">
            <a:spLocks noChangeArrowheads="1"/>
          </p:cNvSpPr>
          <p:nvPr/>
        </p:nvSpPr>
        <p:spPr bwMode="auto">
          <a:xfrm>
            <a:off x="381000" y="2720975"/>
            <a:ext cx="2286000" cy="14779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900" u="sng"/>
              <a:t>Requirements</a:t>
            </a:r>
          </a:p>
          <a:p>
            <a:pPr eaLnBrk="1" hangingPunct="1"/>
            <a:r>
              <a:rPr lang="en-US" sz="900" b="0"/>
              <a:t>Preliminary CCA Design Info</a:t>
            </a:r>
          </a:p>
          <a:p>
            <a:pPr eaLnBrk="1" hangingPunct="1"/>
            <a:r>
              <a:rPr lang="en-US" sz="900" b="0"/>
              <a:t>Updated quantities and</a:t>
            </a:r>
          </a:p>
          <a:p>
            <a:pPr eaLnBrk="1" hangingPunct="1"/>
            <a:r>
              <a:rPr lang="en-US" sz="900" b="0"/>
              <a:t>  milestones</a:t>
            </a:r>
          </a:p>
          <a:p>
            <a:pPr eaLnBrk="1" hangingPunct="1"/>
            <a:r>
              <a:rPr lang="en-US" sz="900" b="0"/>
              <a:t>Updated Box HRD</a:t>
            </a:r>
          </a:p>
          <a:p>
            <a:r>
              <a:rPr lang="en-US" sz="900" u="sng"/>
              <a:t>Plans</a:t>
            </a:r>
          </a:p>
          <a:p>
            <a:pPr eaLnBrk="1" hangingPunct="1"/>
            <a:r>
              <a:rPr lang="en-US" sz="900" b="0"/>
              <a:t>EMCP1</a:t>
            </a:r>
          </a:p>
          <a:p>
            <a:pPr eaLnBrk="1" hangingPunct="1"/>
            <a:r>
              <a:rPr lang="en-US" sz="900" b="0"/>
              <a:t>Revised project plan/scope changes</a:t>
            </a:r>
          </a:p>
          <a:p>
            <a:r>
              <a:rPr lang="en-US" sz="900" u="sng"/>
              <a:t>DFX</a:t>
            </a:r>
          </a:p>
          <a:p>
            <a:pPr eaLnBrk="1" hangingPunct="1"/>
            <a:r>
              <a:rPr lang="en-US" sz="900" b="0"/>
              <a:t>Revised DTC Targets</a:t>
            </a:r>
          </a:p>
        </p:txBody>
      </p:sp>
      <p:sp>
        <p:nvSpPr>
          <p:cNvPr id="71684" name="Rectangle 3"/>
          <p:cNvSpPr>
            <a:spLocks noChangeArrowheads="1"/>
          </p:cNvSpPr>
          <p:nvPr/>
        </p:nvSpPr>
        <p:spPr bwMode="auto">
          <a:xfrm>
            <a:off x="6248400" y="1447800"/>
            <a:ext cx="1447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1685"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1686"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1687"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71688"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71689" name="Text Box 8"/>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71690" name="Rectangle 9"/>
          <p:cNvSpPr>
            <a:spLocks noChangeArrowheads="1"/>
          </p:cNvSpPr>
          <p:nvPr/>
        </p:nvSpPr>
        <p:spPr bwMode="auto">
          <a:xfrm>
            <a:off x="1201119" y="457200"/>
            <a:ext cx="6488731"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Preliminary Design – Prelim. </a:t>
            </a:r>
            <a:r>
              <a:rPr lang="en-US" sz="2000" b="0" dirty="0" err="1">
                <a:solidFill>
                  <a:schemeClr val="tx2"/>
                </a:solidFill>
              </a:rPr>
              <a:t>Mfg</a:t>
            </a:r>
            <a:r>
              <a:rPr lang="en-US" sz="2000" b="0" dirty="0">
                <a:solidFill>
                  <a:schemeClr val="tx2"/>
                </a:solidFill>
              </a:rPr>
              <a:t> process </a:t>
            </a:r>
            <a:r>
              <a:rPr lang="en-US" sz="2000" b="0" dirty="0" smtClean="0">
                <a:solidFill>
                  <a:schemeClr val="tx2"/>
                </a:solidFill>
              </a:rPr>
              <a:t>definition </a:t>
            </a:r>
            <a:r>
              <a:rPr lang="en-US" sz="1400" b="0" dirty="0" smtClean="0">
                <a:solidFill>
                  <a:schemeClr val="tx2"/>
                </a:solidFill>
              </a:rPr>
              <a:t>WP12</a:t>
            </a:r>
            <a:endParaRPr lang="en-US" sz="2000" b="0" dirty="0">
              <a:solidFill>
                <a:schemeClr val="tx2"/>
              </a:solidFill>
            </a:endParaRPr>
          </a:p>
        </p:txBody>
      </p:sp>
      <p:sp>
        <p:nvSpPr>
          <p:cNvPr id="71691" name="Text Box 10"/>
          <p:cNvSpPr txBox="1">
            <a:spLocks noChangeArrowheads="1"/>
          </p:cNvSpPr>
          <p:nvPr/>
        </p:nvSpPr>
        <p:spPr bwMode="auto">
          <a:xfrm>
            <a:off x="5867400" y="2862263"/>
            <a:ext cx="2438400" cy="7858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buFont typeface="Arial" charset="0"/>
              <a:buAutoNum type="arabicPeriod"/>
            </a:pPr>
            <a:r>
              <a:rPr lang="en-US" sz="900" b="0"/>
              <a:t>DFx (M,A,T) at Box level summary</a:t>
            </a:r>
          </a:p>
          <a:p>
            <a:pPr eaLnBrk="1" hangingPunct="1">
              <a:buFont typeface="Arial" charset="0"/>
              <a:buAutoNum type="arabicPeriod"/>
            </a:pPr>
            <a:r>
              <a:rPr lang="en-US" sz="900" b="0"/>
              <a:t>DFx (M,A,T) at CCA level summary</a:t>
            </a:r>
          </a:p>
          <a:p>
            <a:pPr eaLnBrk="1" hangingPunct="1">
              <a:buFont typeface="Arial" charset="0"/>
              <a:buAutoNum type="arabicPeriod"/>
            </a:pPr>
            <a:r>
              <a:rPr lang="en-US" sz="900" b="0"/>
              <a:t>Process flow diagram</a:t>
            </a:r>
          </a:p>
          <a:p>
            <a:pPr eaLnBrk="1" hangingPunct="1">
              <a:buFont typeface="Arial" charset="0"/>
              <a:buAutoNum type="arabicPeriod"/>
            </a:pPr>
            <a:r>
              <a:rPr lang="en-US" sz="900" b="0"/>
              <a:t>DTC feedback to project team</a:t>
            </a:r>
          </a:p>
          <a:p>
            <a:pPr eaLnBrk="1" hangingPunct="1">
              <a:buFont typeface="Arial" charset="0"/>
              <a:buAutoNum type="arabicPeriod"/>
            </a:pPr>
            <a:r>
              <a:rPr lang="en-US" sz="900" b="0"/>
              <a:t>EMCP2 </a:t>
            </a:r>
          </a:p>
        </p:txBody>
      </p:sp>
      <p:sp>
        <p:nvSpPr>
          <p:cNvPr id="71692" name="Line 11"/>
          <p:cNvSpPr>
            <a:spLocks noChangeShapeType="1"/>
          </p:cNvSpPr>
          <p:nvPr/>
        </p:nvSpPr>
        <p:spPr bwMode="auto">
          <a:xfrm>
            <a:off x="457200" y="27432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3" name="Line 12"/>
          <p:cNvSpPr>
            <a:spLocks noChangeShapeType="1"/>
          </p:cNvSpPr>
          <p:nvPr/>
        </p:nvSpPr>
        <p:spPr bwMode="auto">
          <a:xfrm>
            <a:off x="430213" y="4681538"/>
            <a:ext cx="17033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4" name="Rectangle 13"/>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a:t>Requirement Reviews</a:t>
            </a:r>
          </a:p>
          <a:p>
            <a:r>
              <a:rPr lang="en-US" sz="900" b="0">
                <a:solidFill>
                  <a:srgbClr val="000000"/>
                </a:solidFill>
              </a:rPr>
              <a:t>Review preliminary block diagrams /allocations (24)</a:t>
            </a:r>
          </a:p>
          <a:p>
            <a:r>
              <a:rPr lang="en-US" sz="900" b="0">
                <a:solidFill>
                  <a:srgbClr val="000000"/>
                </a:solidFill>
              </a:rPr>
              <a:t>Review preliminary BOM and schematics(32)</a:t>
            </a:r>
          </a:p>
          <a:p>
            <a:r>
              <a:rPr lang="en-US" sz="900" b="0">
                <a:solidFill>
                  <a:srgbClr val="000000"/>
                </a:solidFill>
              </a:rPr>
              <a:t>Review preliminary Box design (24)</a:t>
            </a:r>
          </a:p>
          <a:p>
            <a:r>
              <a:rPr lang="en-US" sz="900" u="sng"/>
              <a:t>Plans</a:t>
            </a:r>
          </a:p>
          <a:p>
            <a:r>
              <a:rPr lang="en-US" sz="900" b="0">
                <a:solidFill>
                  <a:srgbClr val="000000"/>
                </a:solidFill>
              </a:rPr>
              <a:t>Updated EMCP2 (32)</a:t>
            </a:r>
          </a:p>
          <a:p>
            <a:r>
              <a:rPr lang="en-US" sz="900" b="0">
                <a:solidFill>
                  <a:srgbClr val="000000"/>
                </a:solidFill>
              </a:rPr>
              <a:t>Review risk management plan (16)</a:t>
            </a:r>
          </a:p>
          <a:p>
            <a:r>
              <a:rPr lang="en-US" sz="900" b="0">
                <a:solidFill>
                  <a:srgbClr val="000000"/>
                </a:solidFill>
              </a:rPr>
              <a:t>Review DTC targets versus plan/actuals (16)</a:t>
            </a:r>
          </a:p>
          <a:p>
            <a:r>
              <a:rPr lang="en-US" sz="900" u="sng"/>
              <a:t>DFX</a:t>
            </a:r>
          </a:p>
          <a:p>
            <a:r>
              <a:rPr lang="en-US" sz="900" b="0">
                <a:solidFill>
                  <a:srgbClr val="000000"/>
                </a:solidFill>
              </a:rPr>
              <a:t>Conduct DFx (M,A,T) reviews (40)</a:t>
            </a:r>
          </a:p>
          <a:p>
            <a:endParaRPr lang="en-US" sz="900" b="0">
              <a:solidFill>
                <a:srgbClr val="000000"/>
              </a:solidFill>
            </a:endParaRPr>
          </a:p>
        </p:txBody>
      </p:sp>
      <p:sp>
        <p:nvSpPr>
          <p:cNvPr id="71695" name="Line 14"/>
          <p:cNvSpPr>
            <a:spLocks noChangeShapeType="1"/>
          </p:cNvSpPr>
          <p:nvPr/>
        </p:nvSpPr>
        <p:spPr bwMode="auto">
          <a:xfrm flipH="1">
            <a:off x="457200" y="27432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6" name="Line 16"/>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7" name="Line 17"/>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8" name="Line 18"/>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9" name="Line 19"/>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0" name="Line 20"/>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1" name="Line 22"/>
          <p:cNvSpPr>
            <a:spLocks noChangeShapeType="1"/>
          </p:cNvSpPr>
          <p:nvPr/>
        </p:nvSpPr>
        <p:spPr bwMode="auto">
          <a:xfrm>
            <a:off x="430213" y="2743200"/>
            <a:ext cx="0" cy="1938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2" name="Line 23"/>
          <p:cNvSpPr>
            <a:spLocks noChangeShapeType="1"/>
          </p:cNvSpPr>
          <p:nvPr/>
        </p:nvSpPr>
        <p:spPr bwMode="auto">
          <a:xfrm>
            <a:off x="2209800" y="2743200"/>
            <a:ext cx="457200" cy="981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3" name="Line 24"/>
          <p:cNvSpPr>
            <a:spLocks noChangeShapeType="1"/>
          </p:cNvSpPr>
          <p:nvPr/>
        </p:nvSpPr>
        <p:spPr bwMode="auto">
          <a:xfrm flipV="1">
            <a:off x="2133600" y="3732213"/>
            <a:ext cx="533400" cy="949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4" name="Text Box 25"/>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(36)</a:t>
            </a:r>
          </a:p>
          <a:p>
            <a:pPr eaLnBrk="1" hangingPunct="1">
              <a:buFontTx/>
              <a:buChar char="-"/>
            </a:pPr>
            <a:r>
              <a:rPr lang="en-US" sz="1200" b="0" dirty="0"/>
              <a:t>Prod/</a:t>
            </a:r>
            <a:r>
              <a:rPr lang="en-US" sz="1200" b="0" dirty="0" err="1"/>
              <a:t>Proc</a:t>
            </a:r>
            <a:r>
              <a:rPr lang="en-US" sz="1200" b="0" dirty="0"/>
              <a:t> Engineering (128)</a:t>
            </a:r>
          </a:p>
          <a:p>
            <a:pPr eaLnBrk="1" hangingPunct="1">
              <a:buFontTx/>
              <a:buChar char="-"/>
            </a:pPr>
            <a:r>
              <a:rPr lang="en-US" sz="1200" b="0" dirty="0"/>
              <a:t>Supply Chain (20) </a:t>
            </a:r>
          </a:p>
          <a:p>
            <a:pPr eaLnBrk="1" hangingPunct="1">
              <a:buFontTx/>
              <a:buChar char="-"/>
            </a:pPr>
            <a:r>
              <a:rPr lang="en-US" sz="1200" b="0" dirty="0"/>
              <a:t>184 hours total</a:t>
            </a:r>
          </a:p>
        </p:txBody>
      </p:sp>
      <p:sp>
        <p:nvSpPr>
          <p:cNvPr id="71705" name="Action Button: Back or Previous 23">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71706" name="TextBox 25"/>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1707" name="Action Button: Forward or Next 26">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71708" name="TextBox 27"/>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0" name="TextBox 2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9"/>
          <p:cNvSpPr>
            <a:spLocks noChangeArrowheads="1"/>
          </p:cNvSpPr>
          <p:nvPr/>
        </p:nvSpPr>
        <p:spPr bwMode="auto">
          <a:xfrm>
            <a:off x="1828800" y="609600"/>
            <a:ext cx="5867400"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72707" name="Text Box 2"/>
          <p:cNvSpPr txBox="1">
            <a:spLocks noChangeArrowheads="1"/>
          </p:cNvSpPr>
          <p:nvPr/>
        </p:nvSpPr>
        <p:spPr bwMode="auto">
          <a:xfrm>
            <a:off x="320675" y="2319338"/>
            <a:ext cx="2362200" cy="16144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900" u="sng"/>
              <a:t>Requirements</a:t>
            </a:r>
          </a:p>
          <a:p>
            <a:pPr eaLnBrk="1" hangingPunct="1"/>
            <a:r>
              <a:rPr lang="en-US" sz="900" b="0"/>
              <a:t>Preliminary CCA Design Info</a:t>
            </a:r>
          </a:p>
          <a:p>
            <a:pPr eaLnBrk="1" hangingPunct="1"/>
            <a:r>
              <a:rPr lang="en-US" sz="900" b="0"/>
              <a:t>CCA Risk Build data as required </a:t>
            </a:r>
          </a:p>
          <a:p>
            <a:pPr eaLnBrk="1" hangingPunct="1"/>
            <a:r>
              <a:rPr lang="en-US" sz="900" b="0"/>
              <a:t>Updated quantities and</a:t>
            </a:r>
          </a:p>
          <a:p>
            <a:pPr eaLnBrk="1" hangingPunct="1"/>
            <a:r>
              <a:rPr lang="en-US" sz="900" b="0"/>
              <a:t>  milestones</a:t>
            </a:r>
          </a:p>
          <a:p>
            <a:pPr eaLnBrk="1" hangingPunct="1"/>
            <a:r>
              <a:rPr lang="en-US" sz="900" b="0"/>
              <a:t>PDR materials</a:t>
            </a:r>
          </a:p>
          <a:p>
            <a:r>
              <a:rPr lang="en-US" sz="900" u="sng"/>
              <a:t>Plans</a:t>
            </a:r>
          </a:p>
          <a:p>
            <a:pPr eaLnBrk="1" hangingPunct="1"/>
            <a:r>
              <a:rPr lang="en-US" sz="900" b="0"/>
              <a:t>EMCP2</a:t>
            </a:r>
          </a:p>
          <a:p>
            <a:pPr eaLnBrk="1" hangingPunct="1"/>
            <a:r>
              <a:rPr lang="en-US" sz="900" b="0"/>
              <a:t>Revised project plan/scope changes</a:t>
            </a:r>
          </a:p>
          <a:p>
            <a:r>
              <a:rPr lang="en-US" sz="900" u="sng"/>
              <a:t>DFX</a:t>
            </a:r>
          </a:p>
          <a:p>
            <a:pPr eaLnBrk="1" hangingPunct="1"/>
            <a:r>
              <a:rPr lang="en-US" sz="900" b="0"/>
              <a:t>Revised DTC targets</a:t>
            </a:r>
          </a:p>
        </p:txBody>
      </p:sp>
      <p:sp>
        <p:nvSpPr>
          <p:cNvPr id="72708" name="Rectangle 3"/>
          <p:cNvSpPr>
            <a:spLocks noChangeArrowheads="1"/>
          </p:cNvSpPr>
          <p:nvPr/>
        </p:nvSpPr>
        <p:spPr bwMode="auto">
          <a:xfrm>
            <a:off x="6248400" y="1447800"/>
            <a:ext cx="1447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2709"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2710"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2711"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72712"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72713" name="Text Box 8"/>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72714" name="Rectangle 9"/>
          <p:cNvSpPr>
            <a:spLocks noChangeArrowheads="1"/>
          </p:cNvSpPr>
          <p:nvPr/>
        </p:nvSpPr>
        <p:spPr bwMode="auto">
          <a:xfrm>
            <a:off x="1676400" y="457200"/>
            <a:ext cx="5867400"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Preliminary Design – Prototype/Risk Mitigation Build</a:t>
            </a:r>
          </a:p>
        </p:txBody>
      </p:sp>
      <p:sp>
        <p:nvSpPr>
          <p:cNvPr id="72715" name="Line 11"/>
          <p:cNvSpPr>
            <a:spLocks noChangeShapeType="1"/>
          </p:cNvSpPr>
          <p:nvPr/>
        </p:nvSpPr>
        <p:spPr bwMode="auto">
          <a:xfrm>
            <a:off x="293688" y="2209800"/>
            <a:ext cx="1916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6" name="Rectangle 12"/>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dirty="0"/>
              <a:t>Requirement Reviews</a:t>
            </a:r>
          </a:p>
          <a:p>
            <a:r>
              <a:rPr lang="en-US" sz="900" b="0" dirty="0">
                <a:solidFill>
                  <a:srgbClr val="000000"/>
                </a:solidFill>
              </a:rPr>
              <a:t>Review preliminary design box and CCA (80)</a:t>
            </a:r>
          </a:p>
          <a:p>
            <a:r>
              <a:rPr lang="en-US" sz="900" u="sng" dirty="0"/>
              <a:t>Plans</a:t>
            </a:r>
          </a:p>
          <a:p>
            <a:r>
              <a:rPr lang="en-US" sz="900" b="0" dirty="0">
                <a:solidFill>
                  <a:srgbClr val="000000"/>
                </a:solidFill>
              </a:rPr>
              <a:t>Updated and released EMCP3 (24)</a:t>
            </a:r>
          </a:p>
          <a:p>
            <a:r>
              <a:rPr lang="en-US" sz="900" b="0" dirty="0">
                <a:solidFill>
                  <a:srgbClr val="000000"/>
                </a:solidFill>
              </a:rPr>
              <a:t>Refine AWs, TWs if required to support product and</a:t>
            </a:r>
          </a:p>
          <a:p>
            <a:r>
              <a:rPr lang="en-US" sz="900" b="0" dirty="0">
                <a:solidFill>
                  <a:srgbClr val="000000"/>
                </a:solidFill>
              </a:rPr>
              <a:t>   process engineering per EMCP (180)</a:t>
            </a:r>
          </a:p>
          <a:p>
            <a:r>
              <a:rPr lang="en-US" sz="900" u="sng" dirty="0"/>
              <a:t>DFX</a:t>
            </a:r>
          </a:p>
          <a:p>
            <a:r>
              <a:rPr lang="en-US" sz="900" b="0" dirty="0">
                <a:solidFill>
                  <a:srgbClr val="000000"/>
                </a:solidFill>
              </a:rPr>
              <a:t>Review DTC targets versus plan/actuals (16)</a:t>
            </a:r>
          </a:p>
          <a:p>
            <a:r>
              <a:rPr lang="en-US" sz="900" b="0" dirty="0">
                <a:solidFill>
                  <a:srgbClr val="000000"/>
                </a:solidFill>
              </a:rPr>
              <a:t>Conduct </a:t>
            </a:r>
            <a:r>
              <a:rPr lang="en-US" sz="900" b="0" dirty="0" err="1">
                <a:solidFill>
                  <a:srgbClr val="000000"/>
                </a:solidFill>
              </a:rPr>
              <a:t>DFx</a:t>
            </a:r>
            <a:r>
              <a:rPr lang="en-US" sz="900" b="0" dirty="0">
                <a:solidFill>
                  <a:srgbClr val="000000"/>
                </a:solidFill>
              </a:rPr>
              <a:t> (M,A,T) reviews (80</a:t>
            </a:r>
            <a:r>
              <a:rPr lang="en-US" sz="900" b="0" dirty="0" smtClean="0">
                <a:solidFill>
                  <a:srgbClr val="000000"/>
                </a:solidFill>
              </a:rPr>
              <a:t>)</a:t>
            </a:r>
            <a:endParaRPr lang="en-US" sz="900" b="0" dirty="0">
              <a:solidFill>
                <a:srgbClr val="000000"/>
              </a:solidFill>
            </a:endParaRPr>
          </a:p>
        </p:txBody>
      </p:sp>
      <p:sp>
        <p:nvSpPr>
          <p:cNvPr id="72717" name="Line 14"/>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8" name="Line 15"/>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9" name="Line 16"/>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0" name="Line 17"/>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1" name="Line 18"/>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2" name="Line 20"/>
          <p:cNvSpPr>
            <a:spLocks noChangeShapeType="1"/>
          </p:cNvSpPr>
          <p:nvPr/>
        </p:nvSpPr>
        <p:spPr bwMode="auto">
          <a:xfrm>
            <a:off x="293688" y="22098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3" name="Line 21"/>
          <p:cNvSpPr>
            <a:spLocks noChangeShapeType="1"/>
          </p:cNvSpPr>
          <p:nvPr/>
        </p:nvSpPr>
        <p:spPr bwMode="auto">
          <a:xfrm>
            <a:off x="2209800" y="22098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4" name="Line 22"/>
          <p:cNvSpPr>
            <a:spLocks noChangeShapeType="1"/>
          </p:cNvSpPr>
          <p:nvPr/>
        </p:nvSpPr>
        <p:spPr bwMode="auto">
          <a:xfrm>
            <a:off x="293688" y="4495800"/>
            <a:ext cx="1916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5" name="Line 24"/>
          <p:cNvSpPr>
            <a:spLocks noChangeShapeType="1"/>
          </p:cNvSpPr>
          <p:nvPr/>
        </p:nvSpPr>
        <p:spPr bwMode="auto">
          <a:xfrm flipV="1">
            <a:off x="2209800" y="33528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6" name="Text Box 25"/>
          <p:cNvSpPr txBox="1">
            <a:spLocks noChangeArrowheads="1"/>
          </p:cNvSpPr>
          <p:nvPr/>
        </p:nvSpPr>
        <p:spPr bwMode="auto">
          <a:xfrm>
            <a:off x="5867400" y="2786063"/>
            <a:ext cx="2492375" cy="12017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buFont typeface="Arial" charset="0"/>
              <a:buAutoNum type="arabicPeriod"/>
            </a:pPr>
            <a:r>
              <a:rPr lang="en-US" sz="900" b="0" dirty="0" err="1"/>
              <a:t>DFx</a:t>
            </a:r>
            <a:r>
              <a:rPr lang="en-US" sz="900" b="0" dirty="0"/>
              <a:t> (M,A,T) at Box level summary</a:t>
            </a:r>
          </a:p>
          <a:p>
            <a:pPr eaLnBrk="1" hangingPunct="1">
              <a:buFont typeface="Arial" charset="0"/>
              <a:buAutoNum type="arabicPeriod"/>
            </a:pPr>
            <a:r>
              <a:rPr lang="en-US" sz="900" b="0" dirty="0" err="1"/>
              <a:t>DFx</a:t>
            </a:r>
            <a:r>
              <a:rPr lang="en-US" sz="900" b="0" dirty="0"/>
              <a:t> (M,A,T) at CCA level summary</a:t>
            </a:r>
          </a:p>
          <a:p>
            <a:pPr eaLnBrk="1" hangingPunct="1">
              <a:buFont typeface="Arial" charset="0"/>
              <a:buAutoNum type="arabicPeriod"/>
            </a:pPr>
            <a:r>
              <a:rPr lang="en-US" sz="900" b="0" dirty="0"/>
              <a:t>AWs and TWs if required</a:t>
            </a:r>
          </a:p>
          <a:p>
            <a:pPr eaLnBrk="1" hangingPunct="1">
              <a:buFont typeface="Arial" charset="0"/>
              <a:buAutoNum type="arabicPeriod"/>
            </a:pPr>
            <a:r>
              <a:rPr lang="en-US" sz="900" b="0" dirty="0"/>
              <a:t>Prototype/risk mitigation CCAs, as required</a:t>
            </a:r>
          </a:p>
          <a:p>
            <a:pPr eaLnBrk="1" hangingPunct="1">
              <a:buFont typeface="Arial" charset="0"/>
              <a:buAutoNum type="arabicPeriod"/>
            </a:pPr>
            <a:r>
              <a:rPr lang="en-US" sz="900" b="0" dirty="0"/>
              <a:t>Product/Process/Ops PDR materials</a:t>
            </a:r>
          </a:p>
          <a:p>
            <a:pPr eaLnBrk="1" hangingPunct="1">
              <a:buFont typeface="Arial" charset="0"/>
              <a:buAutoNum type="arabicPeriod"/>
            </a:pPr>
            <a:r>
              <a:rPr lang="en-US" sz="900" b="0" dirty="0"/>
              <a:t>DTC feedback to project team </a:t>
            </a:r>
          </a:p>
          <a:p>
            <a:pPr eaLnBrk="1" hangingPunct="1">
              <a:buFont typeface="Arial" charset="0"/>
              <a:buAutoNum type="arabicPeriod"/>
            </a:pPr>
            <a:r>
              <a:rPr lang="en-US" sz="900" b="0" dirty="0"/>
              <a:t>EMCP3</a:t>
            </a:r>
          </a:p>
        </p:txBody>
      </p:sp>
      <p:sp>
        <p:nvSpPr>
          <p:cNvPr id="72727" name="Text Box 26"/>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(24)</a:t>
            </a:r>
          </a:p>
          <a:p>
            <a:pPr eaLnBrk="1" hangingPunct="1">
              <a:buFontTx/>
              <a:buChar char="-"/>
            </a:pPr>
            <a:r>
              <a:rPr lang="en-US" sz="1200" b="0" dirty="0"/>
              <a:t>Prod/</a:t>
            </a:r>
            <a:r>
              <a:rPr lang="en-US" sz="1200" b="0" dirty="0" err="1"/>
              <a:t>Proc</a:t>
            </a:r>
            <a:r>
              <a:rPr lang="en-US" sz="1200" b="0" dirty="0"/>
              <a:t> Engineering (340)</a:t>
            </a:r>
          </a:p>
          <a:p>
            <a:pPr eaLnBrk="1" hangingPunct="1">
              <a:buFontTx/>
              <a:buChar char="-"/>
            </a:pPr>
            <a:r>
              <a:rPr lang="en-US" sz="1200" b="0" dirty="0"/>
              <a:t>Supply Chain (16)</a:t>
            </a:r>
          </a:p>
          <a:p>
            <a:pPr eaLnBrk="1" hangingPunct="1">
              <a:buFontTx/>
              <a:buChar char="-"/>
            </a:pPr>
            <a:r>
              <a:rPr lang="en-US" sz="1200" b="0" dirty="0"/>
              <a:t>380 hours total</a:t>
            </a:r>
          </a:p>
        </p:txBody>
      </p:sp>
      <p:sp>
        <p:nvSpPr>
          <p:cNvPr id="72728" name="Action Button: Back or Previous 22">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72729"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2730" name="Action Button: Forward or Next 25">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72731" name="TextBox 26"/>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4 – MFG </a:t>
            </a:r>
            <a:br>
              <a:rPr lang="en-US" sz="3200" smtClean="0"/>
            </a:br>
            <a:r>
              <a:rPr lang="en-US" sz="3200" smtClean="0"/>
              <a:t>Work Packages</a:t>
            </a:r>
            <a:endParaRPr lang="en-US" sz="3200" b="1" smtClean="0"/>
          </a:p>
        </p:txBody>
      </p:sp>
      <p:sp>
        <p:nvSpPr>
          <p:cNvPr id="73731" name="Action Button: Back or Previous 3">
            <a:hlinkClick r:id="rId4" action="ppaction://hlinksldjump" highlightClick="1"/>
          </p:cNvPr>
          <p:cNvSpPr>
            <a:spLocks noChangeArrowheads="1"/>
          </p:cNvSpPr>
          <p:nvPr/>
        </p:nvSpPr>
        <p:spPr bwMode="auto">
          <a:xfrm>
            <a:off x="796925" y="5956300"/>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3732" name="TextBox 3"/>
          <p:cNvSpPr txBox="1">
            <a:spLocks noChangeArrowheads="1"/>
          </p:cNvSpPr>
          <p:nvPr/>
        </p:nvSpPr>
        <p:spPr bwMode="auto">
          <a:xfrm>
            <a:off x="419100" y="54483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3733" name="Action Button: Forward or Next 2">
            <a:hlinkClick r:id="rId5" action="ppaction://hlinksldjump" highlightClick="1"/>
          </p:cNvPr>
          <p:cNvSpPr>
            <a:spLocks noChangeArrowheads="1"/>
          </p:cNvSpPr>
          <p:nvPr/>
        </p:nvSpPr>
        <p:spPr bwMode="auto">
          <a:xfrm>
            <a:off x="7689850" y="5895975"/>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3734" name="TextBox 30"/>
          <p:cNvSpPr txBox="1">
            <a:spLocks noChangeArrowheads="1"/>
          </p:cNvSpPr>
          <p:nvPr/>
        </p:nvSpPr>
        <p:spPr bwMode="auto">
          <a:xfrm>
            <a:off x="7248525" y="5418138"/>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662" y="684213"/>
            <a:ext cx="7452675" cy="6150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4" name="Title 1"/>
          <p:cNvSpPr>
            <a:spLocks noGrp="1"/>
          </p:cNvSpPr>
          <p:nvPr>
            <p:ph type="title" idx="4294967295"/>
          </p:nvPr>
        </p:nvSpPr>
        <p:spPr>
          <a:xfrm>
            <a:off x="1438275" y="190500"/>
            <a:ext cx="6762750" cy="457200"/>
          </a:xfrm>
        </p:spPr>
        <p:txBody>
          <a:bodyPr/>
          <a:lstStyle/>
          <a:p>
            <a:pPr eaLnBrk="1" hangingPunct="1"/>
            <a:r>
              <a:rPr lang="en-US" sz="3000" dirty="0" smtClean="0"/>
              <a:t>EE Work Packages Summary</a:t>
            </a:r>
          </a:p>
        </p:txBody>
      </p:sp>
      <p:sp>
        <p:nvSpPr>
          <p:cNvPr id="3107" name="TextBox 1"/>
          <p:cNvSpPr txBox="1">
            <a:spLocks noChangeArrowheads="1"/>
          </p:cNvSpPr>
          <p:nvPr/>
        </p:nvSpPr>
        <p:spPr bwMode="auto">
          <a:xfrm>
            <a:off x="92075" y="6149201"/>
            <a:ext cx="53181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000" dirty="0">
                <a:solidFill>
                  <a:srgbClr val="0070C0"/>
                </a:solidFill>
              </a:rPr>
              <a:t>Assumptions – </a:t>
            </a:r>
            <a:r>
              <a:rPr lang="en-US" sz="1000" dirty="0" smtClean="0">
                <a:solidFill>
                  <a:srgbClr val="0070C0"/>
                </a:solidFill>
              </a:rPr>
              <a:t>High Voltage EM </a:t>
            </a:r>
            <a:r>
              <a:rPr lang="en-US" sz="1000" dirty="0">
                <a:solidFill>
                  <a:srgbClr val="0070C0"/>
                </a:solidFill>
              </a:rPr>
              <a:t>Box with 90% Reuse, 6 Unique CCAs, DO-254 Level A design, Microprocessor and PLD, BLDC Motor design with reuse of magnetic design (pole/slot)</a:t>
            </a:r>
          </a:p>
        </p:txBody>
      </p:sp>
      <p:sp>
        <p:nvSpPr>
          <p:cNvPr id="7234" name="Action Button: Forward or Next 2">
            <a:hlinkClick r:id="rId4" action="ppaction://hlinksldjump" highlightClick="1"/>
          </p:cNvPr>
          <p:cNvSpPr>
            <a:spLocks noChangeArrowheads="1"/>
          </p:cNvSpPr>
          <p:nvPr/>
        </p:nvSpPr>
        <p:spPr bwMode="auto">
          <a:xfrm>
            <a:off x="8632825" y="6343650"/>
            <a:ext cx="511175" cy="506413"/>
          </a:xfrm>
          <a:prstGeom prst="actionButtonForwardNext">
            <a:avLst/>
          </a:prstGeom>
          <a:blipFill dpi="0" rotWithShape="1">
            <a:blip r:embed="rId5">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68991" name="AutoShape 464"/>
          <p:cNvSpPr>
            <a:spLocks noChangeAspect="1" noChangeArrowheads="1" noTextEdit="1"/>
          </p:cNvSpPr>
          <p:nvPr/>
        </p:nvSpPr>
        <p:spPr bwMode="auto">
          <a:xfrm>
            <a:off x="815975" y="684213"/>
            <a:ext cx="7280275" cy="601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extBox 1">
            <a:hlinkClick r:id="rId6" action="ppaction://hlinksldjump"/>
          </p:cNvPr>
          <p:cNvSpPr txBox="1"/>
          <p:nvPr/>
        </p:nvSpPr>
        <p:spPr>
          <a:xfrm>
            <a:off x="2720207" y="955959"/>
            <a:ext cx="519816" cy="261267"/>
          </a:xfrm>
          <a:prstGeom prst="rect">
            <a:avLst/>
          </a:prstGeom>
          <a:solidFill>
            <a:schemeClr val="bg1">
              <a:alpha val="0"/>
            </a:schemeClr>
          </a:solidFill>
        </p:spPr>
        <p:txBody>
          <a:bodyPr wrap="square" rtlCol="0">
            <a:spAutoFit/>
          </a:bodyPr>
          <a:lstStyle/>
          <a:p>
            <a:endParaRPr lang="en-US" dirty="0"/>
          </a:p>
        </p:txBody>
      </p:sp>
      <p:sp>
        <p:nvSpPr>
          <p:cNvPr id="459" name="TextBox 458">
            <a:hlinkClick r:id="rId7" action="ppaction://hlinksldjump"/>
          </p:cNvPr>
          <p:cNvSpPr txBox="1"/>
          <p:nvPr/>
        </p:nvSpPr>
        <p:spPr>
          <a:xfrm>
            <a:off x="2720207" y="1222763"/>
            <a:ext cx="519816" cy="261267"/>
          </a:xfrm>
          <a:prstGeom prst="rect">
            <a:avLst/>
          </a:prstGeom>
          <a:solidFill>
            <a:schemeClr val="bg1">
              <a:alpha val="0"/>
            </a:schemeClr>
          </a:solidFill>
        </p:spPr>
        <p:txBody>
          <a:bodyPr wrap="square" rtlCol="0">
            <a:spAutoFit/>
          </a:bodyPr>
          <a:lstStyle/>
          <a:p>
            <a:endParaRPr lang="en-US" dirty="0"/>
          </a:p>
        </p:txBody>
      </p:sp>
      <p:sp>
        <p:nvSpPr>
          <p:cNvPr id="460" name="TextBox 459">
            <a:hlinkClick r:id="rId8" action="ppaction://hlinksldjump"/>
          </p:cNvPr>
          <p:cNvSpPr txBox="1"/>
          <p:nvPr/>
        </p:nvSpPr>
        <p:spPr>
          <a:xfrm>
            <a:off x="2720206" y="1494238"/>
            <a:ext cx="519817" cy="261267"/>
          </a:xfrm>
          <a:prstGeom prst="rect">
            <a:avLst/>
          </a:prstGeom>
          <a:solidFill>
            <a:schemeClr val="bg1">
              <a:alpha val="0"/>
            </a:schemeClr>
          </a:solidFill>
        </p:spPr>
        <p:txBody>
          <a:bodyPr wrap="square" rtlCol="0">
            <a:spAutoFit/>
          </a:bodyPr>
          <a:lstStyle/>
          <a:p>
            <a:endParaRPr lang="en-US" dirty="0"/>
          </a:p>
        </p:txBody>
      </p:sp>
      <p:sp>
        <p:nvSpPr>
          <p:cNvPr id="461" name="TextBox 460">
            <a:hlinkClick r:id="rId9" action="ppaction://hlinksldjump"/>
          </p:cNvPr>
          <p:cNvSpPr txBox="1"/>
          <p:nvPr/>
        </p:nvSpPr>
        <p:spPr>
          <a:xfrm>
            <a:off x="2720190" y="1756187"/>
            <a:ext cx="519833" cy="405988"/>
          </a:xfrm>
          <a:prstGeom prst="rect">
            <a:avLst/>
          </a:prstGeom>
          <a:solidFill>
            <a:schemeClr val="bg1">
              <a:alpha val="0"/>
            </a:schemeClr>
          </a:solidFill>
        </p:spPr>
        <p:txBody>
          <a:bodyPr wrap="square" rtlCol="0">
            <a:spAutoFit/>
          </a:bodyPr>
          <a:lstStyle/>
          <a:p>
            <a:endParaRPr lang="en-US" dirty="0"/>
          </a:p>
        </p:txBody>
      </p:sp>
      <p:sp>
        <p:nvSpPr>
          <p:cNvPr id="462" name="TextBox 461">
            <a:hlinkClick r:id="rId10" action="ppaction://hlinksldjump"/>
          </p:cNvPr>
          <p:cNvSpPr txBox="1"/>
          <p:nvPr/>
        </p:nvSpPr>
        <p:spPr>
          <a:xfrm>
            <a:off x="2720191" y="4026946"/>
            <a:ext cx="519832" cy="502191"/>
          </a:xfrm>
          <a:prstGeom prst="rect">
            <a:avLst/>
          </a:prstGeom>
          <a:solidFill>
            <a:schemeClr val="bg1">
              <a:alpha val="0"/>
            </a:schemeClr>
          </a:solidFill>
        </p:spPr>
        <p:txBody>
          <a:bodyPr wrap="square" rtlCol="0">
            <a:spAutoFit/>
          </a:bodyPr>
          <a:lstStyle/>
          <a:p>
            <a:endParaRPr lang="en-US" dirty="0"/>
          </a:p>
        </p:txBody>
      </p:sp>
      <p:sp>
        <p:nvSpPr>
          <p:cNvPr id="464" name="TextBox 463">
            <a:hlinkClick r:id="rId11" action="ppaction://hlinksldjump"/>
          </p:cNvPr>
          <p:cNvSpPr txBox="1"/>
          <p:nvPr/>
        </p:nvSpPr>
        <p:spPr>
          <a:xfrm>
            <a:off x="5248258" y="5227080"/>
            <a:ext cx="519832" cy="502191"/>
          </a:xfrm>
          <a:prstGeom prst="rect">
            <a:avLst/>
          </a:prstGeom>
          <a:solidFill>
            <a:schemeClr val="bg1">
              <a:alpha val="0"/>
            </a:schemeClr>
          </a:solidFill>
        </p:spPr>
        <p:txBody>
          <a:bodyPr wrap="square" rtlCol="0">
            <a:spAutoFit/>
          </a:bodyPr>
          <a:lstStyle/>
          <a:p>
            <a:endParaRPr lang="en-US" dirty="0"/>
          </a:p>
        </p:txBody>
      </p:sp>
      <p:sp>
        <p:nvSpPr>
          <p:cNvPr id="465" name="TextBox 464">
            <a:hlinkClick r:id="rId12" action="ppaction://hlinksldjump"/>
          </p:cNvPr>
          <p:cNvSpPr txBox="1"/>
          <p:nvPr/>
        </p:nvSpPr>
        <p:spPr>
          <a:xfrm>
            <a:off x="5244335" y="2831542"/>
            <a:ext cx="519832" cy="502191"/>
          </a:xfrm>
          <a:prstGeom prst="rect">
            <a:avLst/>
          </a:prstGeom>
          <a:solidFill>
            <a:schemeClr val="bg1">
              <a:alpha val="0"/>
            </a:schemeClr>
          </a:solidFill>
        </p:spPr>
        <p:txBody>
          <a:bodyPr wrap="square" rtlCol="0">
            <a:spAutoFit/>
          </a:bodyPr>
          <a:lstStyle/>
          <a:p>
            <a:endParaRPr lang="en-US" dirty="0"/>
          </a:p>
        </p:txBody>
      </p:sp>
      <p:sp>
        <p:nvSpPr>
          <p:cNvPr id="466" name="TextBox 465">
            <a:hlinkClick r:id="rId13" action="ppaction://hlinksldjump"/>
          </p:cNvPr>
          <p:cNvSpPr txBox="1"/>
          <p:nvPr/>
        </p:nvSpPr>
        <p:spPr>
          <a:xfrm>
            <a:off x="7760968" y="2817252"/>
            <a:ext cx="537369" cy="265385"/>
          </a:xfrm>
          <a:prstGeom prst="rect">
            <a:avLst/>
          </a:prstGeom>
          <a:solidFill>
            <a:schemeClr val="bg1">
              <a:alpha val="0"/>
            </a:schemeClr>
          </a:solidFill>
        </p:spPr>
        <p:txBody>
          <a:bodyPr wrap="square" rtlCol="0">
            <a:spAutoFit/>
          </a:bodyPr>
          <a:lstStyle/>
          <a:p>
            <a:endParaRPr lang="en-US" dirty="0"/>
          </a:p>
        </p:txBody>
      </p:sp>
      <p:sp>
        <p:nvSpPr>
          <p:cNvPr id="467" name="TextBox 466">
            <a:hlinkClick r:id="rId14" action="ppaction://hlinksldjump"/>
          </p:cNvPr>
          <p:cNvSpPr txBox="1"/>
          <p:nvPr/>
        </p:nvSpPr>
        <p:spPr>
          <a:xfrm>
            <a:off x="7756285" y="3879964"/>
            <a:ext cx="537369" cy="265385"/>
          </a:xfrm>
          <a:prstGeom prst="rect">
            <a:avLst/>
          </a:prstGeom>
          <a:solidFill>
            <a:schemeClr val="bg1">
              <a:alpha val="0"/>
            </a:schemeClr>
          </a:solidFill>
        </p:spPr>
        <p:txBody>
          <a:bodyPr wrap="square" rtlCol="0">
            <a:spAutoFit/>
          </a:bodyPr>
          <a:lstStyle/>
          <a:p>
            <a:endParaRPr lang="en-US" dirty="0"/>
          </a:p>
        </p:txBody>
      </p:sp>
      <p:sp>
        <p:nvSpPr>
          <p:cNvPr id="468" name="TextBox 467">
            <a:hlinkClick r:id="rId15" action="ppaction://hlinksldjump"/>
          </p:cNvPr>
          <p:cNvSpPr txBox="1"/>
          <p:nvPr/>
        </p:nvSpPr>
        <p:spPr>
          <a:xfrm>
            <a:off x="7769212" y="5746097"/>
            <a:ext cx="519599" cy="241259"/>
          </a:xfrm>
          <a:prstGeom prst="rect">
            <a:avLst/>
          </a:prstGeom>
          <a:solidFill>
            <a:schemeClr val="bg1">
              <a:alpha val="0"/>
            </a:schemeClr>
          </a:solidFill>
        </p:spPr>
        <p:txBody>
          <a:bodyPr wrap="square" rtlCol="0">
            <a:spAutoFit/>
          </a:bodyPr>
          <a:lstStyle/>
          <a:p>
            <a:endParaRPr lang="en-US" dirty="0"/>
          </a:p>
        </p:txBody>
      </p:sp>
      <p:sp>
        <p:nvSpPr>
          <p:cNvPr id="469" name="TextBox 468">
            <a:hlinkClick r:id="rId16" action="ppaction://hlinksldjump"/>
          </p:cNvPr>
          <p:cNvSpPr txBox="1"/>
          <p:nvPr/>
        </p:nvSpPr>
        <p:spPr>
          <a:xfrm>
            <a:off x="7769768" y="6202668"/>
            <a:ext cx="519599" cy="199387"/>
          </a:xfrm>
          <a:prstGeom prst="rect">
            <a:avLst/>
          </a:prstGeom>
          <a:solidFill>
            <a:schemeClr val="bg1">
              <a:alpha val="0"/>
            </a:schemeClr>
          </a:solidFill>
        </p:spPr>
        <p:txBody>
          <a:bodyPr wrap="square" rtlCol="0">
            <a:spAutoFit/>
          </a:bodyPr>
          <a:lstStyle/>
          <a:p>
            <a:endParaRPr lang="en-US" dirty="0"/>
          </a:p>
        </p:txBody>
      </p:sp>
      <p:sp>
        <p:nvSpPr>
          <p:cNvPr id="470" name="TextBox 469">
            <a:hlinkClick r:id="rId17" action="ppaction://hlinksldjump"/>
          </p:cNvPr>
          <p:cNvSpPr txBox="1"/>
          <p:nvPr/>
        </p:nvSpPr>
        <p:spPr>
          <a:xfrm>
            <a:off x="7769752" y="6631322"/>
            <a:ext cx="519599" cy="199387"/>
          </a:xfrm>
          <a:prstGeom prst="rect">
            <a:avLst/>
          </a:prstGeom>
          <a:solidFill>
            <a:schemeClr val="bg1">
              <a:alpha val="0"/>
            </a:schemeClr>
          </a:solidFill>
        </p:spPr>
        <p:txBody>
          <a:bodyPr wrap="square" rtlCol="0">
            <a:spAutoFit/>
          </a:bodyPr>
          <a:lstStyle/>
          <a:p>
            <a:endParaRPr lang="en-US" dirty="0"/>
          </a:p>
        </p:txBody>
      </p:sp>
      <p:sp>
        <p:nvSpPr>
          <p:cNvPr id="471" name="TextBox 470">
            <a:hlinkClick r:id="rId18" action="ppaction://hlinksldjump"/>
          </p:cNvPr>
          <p:cNvSpPr txBox="1"/>
          <p:nvPr/>
        </p:nvSpPr>
        <p:spPr>
          <a:xfrm>
            <a:off x="7764973" y="6412208"/>
            <a:ext cx="519599" cy="199387"/>
          </a:xfrm>
          <a:prstGeom prst="rect">
            <a:avLst/>
          </a:prstGeom>
          <a:solidFill>
            <a:schemeClr val="bg1">
              <a:alpha val="0"/>
            </a:schemeClr>
          </a:solidFill>
        </p:spPr>
        <p:txBody>
          <a:bodyPr wrap="square" rtlCol="0">
            <a:spAutoFit/>
          </a:bodyPr>
          <a:lstStyle/>
          <a:p>
            <a:endParaRPr lang="en-US" dirty="0"/>
          </a:p>
        </p:txBody>
      </p:sp>
      <p:sp>
        <p:nvSpPr>
          <p:cNvPr id="472" name="TextBox 471">
            <a:hlinkClick r:id="rId19" action="ppaction://hlinksldjump"/>
          </p:cNvPr>
          <p:cNvSpPr txBox="1"/>
          <p:nvPr/>
        </p:nvSpPr>
        <p:spPr>
          <a:xfrm>
            <a:off x="7769720" y="6011637"/>
            <a:ext cx="519599" cy="181261"/>
          </a:xfrm>
          <a:prstGeom prst="rect">
            <a:avLst/>
          </a:prstGeom>
          <a:solidFill>
            <a:schemeClr val="bg1">
              <a:alpha val="0"/>
            </a:schemeClr>
          </a:solidFill>
        </p:spPr>
        <p:txBody>
          <a:bodyPr wrap="square" rtlCol="0">
            <a:spAutoFit/>
          </a:bodyPr>
          <a:lstStyle/>
          <a:p>
            <a:endParaRPr lang="en-US" dirty="0"/>
          </a:p>
        </p:txBody>
      </p:sp>
      <p:sp>
        <p:nvSpPr>
          <p:cNvPr id="473" name="TextBox 472">
            <a:hlinkClick r:id="rId20" action="ppaction://hlinksldjump"/>
          </p:cNvPr>
          <p:cNvSpPr txBox="1"/>
          <p:nvPr/>
        </p:nvSpPr>
        <p:spPr>
          <a:xfrm>
            <a:off x="7764449" y="4145348"/>
            <a:ext cx="519599" cy="265385"/>
          </a:xfrm>
          <a:prstGeom prst="rect">
            <a:avLst/>
          </a:prstGeom>
          <a:solidFill>
            <a:schemeClr val="bg1">
              <a:alpha val="0"/>
            </a:schemeClr>
          </a:solidFill>
        </p:spPr>
        <p:txBody>
          <a:bodyPr wrap="square" rtlCol="0">
            <a:spAutoFit/>
          </a:bodyPr>
          <a:lstStyle/>
          <a:p>
            <a:endParaRPr lang="en-US" dirty="0"/>
          </a:p>
        </p:txBody>
      </p:sp>
      <p:sp>
        <p:nvSpPr>
          <p:cNvPr id="474" name="TextBox 473">
            <a:hlinkClick r:id="rId21" action="ppaction://hlinksldjump"/>
          </p:cNvPr>
          <p:cNvSpPr txBox="1"/>
          <p:nvPr/>
        </p:nvSpPr>
        <p:spPr>
          <a:xfrm>
            <a:off x="7769196" y="4420800"/>
            <a:ext cx="519599" cy="219326"/>
          </a:xfrm>
          <a:prstGeom prst="rect">
            <a:avLst/>
          </a:prstGeom>
          <a:solidFill>
            <a:schemeClr val="bg1">
              <a:alpha val="0"/>
            </a:schemeClr>
          </a:solidFill>
        </p:spPr>
        <p:txBody>
          <a:bodyPr wrap="square" rtlCol="0">
            <a:spAutoFit/>
          </a:bodyPr>
          <a:lstStyle/>
          <a:p>
            <a:endParaRPr lang="en-US" dirty="0"/>
          </a:p>
        </p:txBody>
      </p:sp>
      <p:sp>
        <p:nvSpPr>
          <p:cNvPr id="475" name="TextBox 474">
            <a:hlinkClick r:id="rId22" action="ppaction://hlinksldjump"/>
          </p:cNvPr>
          <p:cNvSpPr txBox="1"/>
          <p:nvPr/>
        </p:nvSpPr>
        <p:spPr>
          <a:xfrm>
            <a:off x="7769180" y="4644645"/>
            <a:ext cx="519599" cy="219326"/>
          </a:xfrm>
          <a:prstGeom prst="rect">
            <a:avLst/>
          </a:prstGeom>
          <a:solidFill>
            <a:schemeClr val="bg1">
              <a:alpha val="0"/>
            </a:schemeClr>
          </a:solidFill>
        </p:spPr>
        <p:txBody>
          <a:bodyPr wrap="square" rtlCol="0">
            <a:spAutoFit/>
          </a:bodyPr>
          <a:lstStyle/>
          <a:p>
            <a:endParaRPr lang="en-US" dirty="0"/>
          </a:p>
        </p:txBody>
      </p:sp>
      <p:sp>
        <p:nvSpPr>
          <p:cNvPr id="476" name="TextBox 475">
            <a:hlinkClick r:id="rId23" action="ppaction://hlinksldjump"/>
          </p:cNvPr>
          <p:cNvSpPr txBox="1"/>
          <p:nvPr/>
        </p:nvSpPr>
        <p:spPr>
          <a:xfrm>
            <a:off x="7764401" y="4878016"/>
            <a:ext cx="519599" cy="219326"/>
          </a:xfrm>
          <a:prstGeom prst="rect">
            <a:avLst/>
          </a:prstGeom>
          <a:solidFill>
            <a:schemeClr val="bg1">
              <a:alpha val="0"/>
            </a:schemeClr>
          </a:solidFill>
        </p:spPr>
        <p:txBody>
          <a:bodyPr wrap="square" rtlCol="0">
            <a:spAutoFit/>
          </a:bodyPr>
          <a:lstStyle/>
          <a:p>
            <a:endParaRPr lang="en-US" dirty="0"/>
          </a:p>
        </p:txBody>
      </p:sp>
      <p:sp>
        <p:nvSpPr>
          <p:cNvPr id="477" name="TextBox 476">
            <a:hlinkClick r:id="rId24" action="ppaction://hlinksldjump"/>
          </p:cNvPr>
          <p:cNvSpPr txBox="1"/>
          <p:nvPr/>
        </p:nvSpPr>
        <p:spPr>
          <a:xfrm>
            <a:off x="7764385" y="5111831"/>
            <a:ext cx="519599" cy="199387"/>
          </a:xfrm>
          <a:prstGeom prst="rect">
            <a:avLst/>
          </a:prstGeom>
          <a:solidFill>
            <a:schemeClr val="bg1">
              <a:alpha val="0"/>
            </a:schemeClr>
          </a:solidFill>
        </p:spPr>
        <p:txBody>
          <a:bodyPr wrap="square" rtlCol="0">
            <a:spAutoFit/>
          </a:bodyPr>
          <a:lstStyle/>
          <a:p>
            <a:endParaRPr lang="en-US" dirty="0"/>
          </a:p>
        </p:txBody>
      </p:sp>
      <p:sp>
        <p:nvSpPr>
          <p:cNvPr id="478" name="TextBox 477">
            <a:hlinkClick r:id="rId25" action="ppaction://hlinksldjump"/>
          </p:cNvPr>
          <p:cNvSpPr txBox="1"/>
          <p:nvPr/>
        </p:nvSpPr>
        <p:spPr>
          <a:xfrm>
            <a:off x="7769132" y="5321387"/>
            <a:ext cx="519599" cy="199387"/>
          </a:xfrm>
          <a:prstGeom prst="rect">
            <a:avLst/>
          </a:prstGeom>
          <a:solidFill>
            <a:schemeClr val="bg1">
              <a:alpha val="0"/>
            </a:schemeClr>
          </a:solidFill>
        </p:spPr>
        <p:txBody>
          <a:bodyPr wrap="square" rtlCol="0">
            <a:spAutoFit/>
          </a:bodyPr>
          <a:lstStyle/>
          <a:p>
            <a:endParaRPr lang="en-US" dirty="0"/>
          </a:p>
        </p:txBody>
      </p:sp>
      <p:sp>
        <p:nvSpPr>
          <p:cNvPr id="479" name="TextBox 478">
            <a:hlinkClick r:id="rId26" action="ppaction://hlinksldjump"/>
          </p:cNvPr>
          <p:cNvSpPr txBox="1"/>
          <p:nvPr/>
        </p:nvSpPr>
        <p:spPr>
          <a:xfrm>
            <a:off x="7769116" y="5535706"/>
            <a:ext cx="519599" cy="199387"/>
          </a:xfrm>
          <a:prstGeom prst="rect">
            <a:avLst/>
          </a:prstGeom>
          <a:solidFill>
            <a:schemeClr val="bg1">
              <a:alpha val="0"/>
            </a:schemeClr>
          </a:solidFill>
        </p:spPr>
        <p:txBody>
          <a:bodyPr wrap="square" rtlCol="0">
            <a:spAutoFit/>
          </a:bodyPr>
          <a:lstStyle/>
          <a:p>
            <a:endParaRPr lang="en-US" dirty="0"/>
          </a:p>
        </p:txBody>
      </p:sp>
      <p:sp>
        <p:nvSpPr>
          <p:cNvPr id="480" name="TextBox 479">
            <a:hlinkClick r:id="rId27" action="ppaction://hlinksldjump"/>
          </p:cNvPr>
          <p:cNvSpPr txBox="1"/>
          <p:nvPr/>
        </p:nvSpPr>
        <p:spPr>
          <a:xfrm>
            <a:off x="7759691" y="3082637"/>
            <a:ext cx="519599" cy="265385"/>
          </a:xfrm>
          <a:prstGeom prst="rect">
            <a:avLst/>
          </a:prstGeom>
          <a:solidFill>
            <a:schemeClr val="bg1">
              <a:alpha val="0"/>
            </a:schemeClr>
          </a:solidFill>
        </p:spPr>
        <p:txBody>
          <a:bodyPr wrap="square" rtlCol="0">
            <a:spAutoFit/>
          </a:bodyPr>
          <a:lstStyle/>
          <a:p>
            <a:endParaRPr lang="en-US" dirty="0"/>
          </a:p>
        </p:txBody>
      </p:sp>
      <p:sp>
        <p:nvSpPr>
          <p:cNvPr id="481" name="TextBox 480">
            <a:hlinkClick r:id="rId28" action="ppaction://hlinksldjump"/>
          </p:cNvPr>
          <p:cNvSpPr txBox="1"/>
          <p:nvPr/>
        </p:nvSpPr>
        <p:spPr>
          <a:xfrm>
            <a:off x="7769201" y="3361412"/>
            <a:ext cx="519599" cy="241259"/>
          </a:xfrm>
          <a:prstGeom prst="rect">
            <a:avLst/>
          </a:prstGeom>
          <a:solidFill>
            <a:schemeClr val="bg1">
              <a:alpha val="0"/>
            </a:schemeClr>
          </a:solidFill>
        </p:spPr>
        <p:txBody>
          <a:bodyPr wrap="square" rtlCol="0">
            <a:spAutoFit/>
          </a:bodyPr>
          <a:lstStyle/>
          <a:p>
            <a:endParaRPr lang="en-US" dirty="0"/>
          </a:p>
        </p:txBody>
      </p:sp>
      <p:sp>
        <p:nvSpPr>
          <p:cNvPr id="482" name="TextBox 481">
            <a:hlinkClick r:id="rId29" action="ppaction://hlinksldjump"/>
          </p:cNvPr>
          <p:cNvSpPr txBox="1"/>
          <p:nvPr/>
        </p:nvSpPr>
        <p:spPr>
          <a:xfrm>
            <a:off x="7769185" y="3616061"/>
            <a:ext cx="519599" cy="265385"/>
          </a:xfrm>
          <a:prstGeom prst="rect">
            <a:avLst/>
          </a:prstGeom>
          <a:solidFill>
            <a:schemeClr val="bg1">
              <a:alpha val="0"/>
            </a:schemeClr>
          </a:solidFill>
        </p:spPr>
        <p:txBody>
          <a:bodyPr wrap="square" rtlCol="0">
            <a:spAutoFit/>
          </a:bodyPr>
          <a:lstStyle/>
          <a:p>
            <a:endParaRPr lang="en-US" dirty="0"/>
          </a:p>
        </p:txBody>
      </p:sp>
      <p:sp>
        <p:nvSpPr>
          <p:cNvPr id="483" name="TextBox 482">
            <a:hlinkClick r:id="rId30" action="ppaction://hlinksldjump"/>
          </p:cNvPr>
          <p:cNvSpPr txBox="1"/>
          <p:nvPr/>
        </p:nvSpPr>
        <p:spPr>
          <a:xfrm>
            <a:off x="7764449" y="953793"/>
            <a:ext cx="519599" cy="265385"/>
          </a:xfrm>
          <a:prstGeom prst="rect">
            <a:avLst/>
          </a:prstGeom>
          <a:solidFill>
            <a:schemeClr val="bg1">
              <a:alpha val="0"/>
            </a:schemeClr>
          </a:solidFill>
        </p:spPr>
        <p:txBody>
          <a:bodyPr wrap="square" rtlCol="0">
            <a:spAutoFit/>
          </a:bodyPr>
          <a:lstStyle/>
          <a:p>
            <a:endParaRPr lang="en-US" dirty="0"/>
          </a:p>
        </p:txBody>
      </p:sp>
      <p:sp>
        <p:nvSpPr>
          <p:cNvPr id="484" name="TextBox 483">
            <a:hlinkClick r:id="rId31" action="ppaction://hlinksldjump"/>
          </p:cNvPr>
          <p:cNvSpPr txBox="1"/>
          <p:nvPr/>
        </p:nvSpPr>
        <p:spPr>
          <a:xfrm>
            <a:off x="7769196" y="1230031"/>
            <a:ext cx="519599" cy="265385"/>
          </a:xfrm>
          <a:prstGeom prst="rect">
            <a:avLst/>
          </a:prstGeom>
          <a:solidFill>
            <a:schemeClr val="bg1">
              <a:alpha val="0"/>
            </a:schemeClr>
          </a:solidFill>
        </p:spPr>
        <p:txBody>
          <a:bodyPr wrap="square" rtlCol="0">
            <a:spAutoFit/>
          </a:bodyPr>
          <a:lstStyle/>
          <a:p>
            <a:endParaRPr lang="en-US" dirty="0"/>
          </a:p>
        </p:txBody>
      </p:sp>
      <p:sp>
        <p:nvSpPr>
          <p:cNvPr id="485" name="TextBox 484">
            <a:hlinkClick r:id="rId32" action="ppaction://hlinksldjump"/>
          </p:cNvPr>
          <p:cNvSpPr txBox="1"/>
          <p:nvPr/>
        </p:nvSpPr>
        <p:spPr>
          <a:xfrm>
            <a:off x="7769180" y="1491980"/>
            <a:ext cx="519599" cy="265385"/>
          </a:xfrm>
          <a:prstGeom prst="rect">
            <a:avLst/>
          </a:prstGeom>
          <a:solidFill>
            <a:schemeClr val="bg1">
              <a:alpha val="0"/>
            </a:schemeClr>
          </a:solidFill>
        </p:spPr>
        <p:txBody>
          <a:bodyPr wrap="square" rtlCol="0">
            <a:spAutoFit/>
          </a:bodyPr>
          <a:lstStyle/>
          <a:p>
            <a:endParaRPr lang="en-US" dirty="0"/>
          </a:p>
        </p:txBody>
      </p:sp>
      <p:sp>
        <p:nvSpPr>
          <p:cNvPr id="486" name="TextBox 485">
            <a:hlinkClick r:id="rId33" action="ppaction://hlinksldjump"/>
          </p:cNvPr>
          <p:cNvSpPr txBox="1"/>
          <p:nvPr/>
        </p:nvSpPr>
        <p:spPr>
          <a:xfrm>
            <a:off x="7769164" y="1753929"/>
            <a:ext cx="519599" cy="265385"/>
          </a:xfrm>
          <a:prstGeom prst="rect">
            <a:avLst/>
          </a:prstGeom>
          <a:solidFill>
            <a:schemeClr val="bg1">
              <a:alpha val="0"/>
            </a:schemeClr>
          </a:solidFill>
        </p:spPr>
        <p:txBody>
          <a:bodyPr wrap="square" rtlCol="0">
            <a:spAutoFit/>
          </a:bodyPr>
          <a:lstStyle/>
          <a:p>
            <a:endParaRPr lang="en-US" dirty="0"/>
          </a:p>
        </p:txBody>
      </p:sp>
      <p:sp>
        <p:nvSpPr>
          <p:cNvPr id="487" name="TextBox 486">
            <a:hlinkClick r:id="rId34" action="ppaction://hlinksldjump"/>
          </p:cNvPr>
          <p:cNvSpPr txBox="1"/>
          <p:nvPr/>
        </p:nvSpPr>
        <p:spPr>
          <a:xfrm>
            <a:off x="7764385" y="2020641"/>
            <a:ext cx="519599" cy="265385"/>
          </a:xfrm>
          <a:prstGeom prst="rect">
            <a:avLst/>
          </a:prstGeom>
          <a:solidFill>
            <a:schemeClr val="bg1">
              <a:alpha val="0"/>
            </a:schemeClr>
          </a:solidFill>
        </p:spPr>
        <p:txBody>
          <a:bodyPr wrap="square" rtlCol="0">
            <a:spAutoFit/>
          </a:bodyPr>
          <a:lstStyle/>
          <a:p>
            <a:endParaRPr lang="en-US" dirty="0"/>
          </a:p>
        </p:txBody>
      </p:sp>
      <p:sp>
        <p:nvSpPr>
          <p:cNvPr id="488" name="TextBox 487">
            <a:hlinkClick r:id="rId35" action="ppaction://hlinksldjump"/>
          </p:cNvPr>
          <p:cNvSpPr txBox="1"/>
          <p:nvPr/>
        </p:nvSpPr>
        <p:spPr>
          <a:xfrm>
            <a:off x="7773895" y="2287353"/>
            <a:ext cx="519599" cy="265385"/>
          </a:xfrm>
          <a:prstGeom prst="rect">
            <a:avLst/>
          </a:prstGeom>
          <a:solidFill>
            <a:schemeClr val="bg1">
              <a:alpha val="0"/>
            </a:schemeClr>
          </a:solidFill>
        </p:spPr>
        <p:txBody>
          <a:bodyPr wrap="square" rtlCol="0">
            <a:spAutoFit/>
          </a:bodyPr>
          <a:lstStyle/>
          <a:p>
            <a:endParaRPr lang="en-US" dirty="0"/>
          </a:p>
        </p:txBody>
      </p:sp>
      <p:sp>
        <p:nvSpPr>
          <p:cNvPr id="489" name="TextBox 488">
            <a:hlinkClick r:id="rId36" action="ppaction://hlinksldjump"/>
          </p:cNvPr>
          <p:cNvSpPr txBox="1"/>
          <p:nvPr/>
        </p:nvSpPr>
        <p:spPr>
          <a:xfrm>
            <a:off x="7769116" y="2544539"/>
            <a:ext cx="519599" cy="265385"/>
          </a:xfrm>
          <a:prstGeom prst="rect">
            <a:avLst/>
          </a:prstGeom>
          <a:solidFill>
            <a:schemeClr val="bg1">
              <a:alpha val="0"/>
            </a:schemeClr>
          </a:solidFill>
        </p:spPr>
        <p:txBody>
          <a:bodyPr wrap="square" rtlCol="0">
            <a:spAutoFit/>
          </a:bodyPr>
          <a:lstStyle/>
          <a:p>
            <a:endParaRPr lang="en-US" dirty="0"/>
          </a:p>
        </p:txBody>
      </p:sp>
      <p:sp>
        <p:nvSpPr>
          <p:cNvPr id="492" name="TextBox 491">
            <a:hlinkClick r:id="rId37" action="ppaction://hlinksldjump"/>
          </p:cNvPr>
          <p:cNvSpPr txBox="1"/>
          <p:nvPr/>
        </p:nvSpPr>
        <p:spPr>
          <a:xfrm>
            <a:off x="5910901" y="965413"/>
            <a:ext cx="1853484" cy="2117223"/>
          </a:xfrm>
          <a:prstGeom prst="rect">
            <a:avLst/>
          </a:prstGeom>
          <a:solidFill>
            <a:schemeClr val="bg1">
              <a:alpha val="0"/>
            </a:schemeClr>
          </a:solidFill>
        </p:spPr>
        <p:txBody>
          <a:bodyPr wrap="square" rtlCol="0">
            <a:spAutoFit/>
          </a:bodyPr>
          <a:lstStyle/>
          <a:p>
            <a:endParaRPr lang="en-US" dirty="0"/>
          </a:p>
        </p:txBody>
      </p:sp>
      <p:sp>
        <p:nvSpPr>
          <p:cNvPr id="493" name="TextBox 492">
            <a:hlinkClick r:id="rId38" action="ppaction://hlinksldjump"/>
          </p:cNvPr>
          <p:cNvSpPr txBox="1"/>
          <p:nvPr/>
        </p:nvSpPr>
        <p:spPr>
          <a:xfrm>
            <a:off x="5910883" y="3082636"/>
            <a:ext cx="1845401" cy="1063115"/>
          </a:xfrm>
          <a:prstGeom prst="rect">
            <a:avLst/>
          </a:prstGeom>
          <a:solidFill>
            <a:schemeClr val="bg1">
              <a:alpha val="0"/>
            </a:schemeClr>
          </a:solidFill>
        </p:spPr>
        <p:txBody>
          <a:bodyPr wrap="square" rtlCol="0">
            <a:spAutoFit/>
          </a:bodyPr>
          <a:lstStyle/>
          <a:p>
            <a:endParaRPr lang="en-US" dirty="0"/>
          </a:p>
        </p:txBody>
      </p:sp>
      <p:sp>
        <p:nvSpPr>
          <p:cNvPr id="496" name="TextBox 495">
            <a:hlinkClick r:id="rId39" action="ppaction://hlinksldjump"/>
          </p:cNvPr>
          <p:cNvSpPr txBox="1"/>
          <p:nvPr/>
        </p:nvSpPr>
        <p:spPr>
          <a:xfrm>
            <a:off x="5905608" y="4148785"/>
            <a:ext cx="1850676" cy="1862852"/>
          </a:xfrm>
          <a:prstGeom prst="rect">
            <a:avLst/>
          </a:prstGeom>
          <a:solidFill>
            <a:schemeClr val="bg1">
              <a:alpha val="0"/>
            </a:schemeClr>
          </a:solidFill>
        </p:spPr>
        <p:txBody>
          <a:bodyPr wrap="square" rtlCol="0">
            <a:spAutoFit/>
          </a:bodyPr>
          <a:lstStyle/>
          <a:p>
            <a:endParaRPr lang="en-US" dirty="0"/>
          </a:p>
        </p:txBody>
      </p:sp>
      <p:sp>
        <p:nvSpPr>
          <p:cNvPr id="499" name="TextBox 498">
            <a:hlinkClick r:id="rId40" action="ppaction://hlinksldjump"/>
          </p:cNvPr>
          <p:cNvSpPr txBox="1"/>
          <p:nvPr/>
        </p:nvSpPr>
        <p:spPr>
          <a:xfrm>
            <a:off x="5903657" y="6017019"/>
            <a:ext cx="1870238" cy="813690"/>
          </a:xfrm>
          <a:prstGeom prst="rect">
            <a:avLst/>
          </a:prstGeom>
          <a:solidFill>
            <a:schemeClr val="bg1">
              <a:alpha val="0"/>
            </a:schemeClr>
          </a:solidFill>
        </p:spPr>
        <p:txBody>
          <a:bodyPr wrap="square" rtlCol="0">
            <a:spAutoFit/>
          </a:bodyPr>
          <a:lstStyle/>
          <a:p>
            <a:endParaRPr lang="en-US" dirty="0"/>
          </a:p>
        </p:txBody>
      </p:sp>
      <p:sp>
        <p:nvSpPr>
          <p:cNvPr id="500" name="TextBox 499">
            <a:hlinkClick r:id="rId41" action="ppaction://hlinksldjump"/>
          </p:cNvPr>
          <p:cNvSpPr txBox="1"/>
          <p:nvPr/>
        </p:nvSpPr>
        <p:spPr>
          <a:xfrm>
            <a:off x="3375770" y="958784"/>
            <a:ext cx="1858936" cy="2374949"/>
          </a:xfrm>
          <a:prstGeom prst="rect">
            <a:avLst/>
          </a:prstGeom>
          <a:solidFill>
            <a:schemeClr val="bg1">
              <a:alpha val="0"/>
            </a:schemeClr>
          </a:solidFill>
        </p:spPr>
        <p:txBody>
          <a:bodyPr wrap="square" rtlCol="0">
            <a:spAutoFit/>
          </a:bodyPr>
          <a:lstStyle/>
          <a:p>
            <a:endParaRPr lang="en-US" dirty="0"/>
          </a:p>
        </p:txBody>
      </p:sp>
      <p:sp>
        <p:nvSpPr>
          <p:cNvPr id="502" name="TextBox 501">
            <a:hlinkClick r:id="rId42" action="ppaction://hlinksldjump"/>
          </p:cNvPr>
          <p:cNvSpPr txBox="1"/>
          <p:nvPr/>
        </p:nvSpPr>
        <p:spPr>
          <a:xfrm>
            <a:off x="5239565" y="962812"/>
            <a:ext cx="528525" cy="249464"/>
          </a:xfrm>
          <a:prstGeom prst="rect">
            <a:avLst/>
          </a:prstGeom>
          <a:solidFill>
            <a:schemeClr val="bg1">
              <a:alpha val="0"/>
            </a:schemeClr>
          </a:solidFill>
        </p:spPr>
        <p:txBody>
          <a:bodyPr wrap="square" rtlCol="0">
            <a:spAutoFit/>
          </a:bodyPr>
          <a:lstStyle/>
          <a:p>
            <a:endParaRPr lang="en-US" dirty="0"/>
          </a:p>
        </p:txBody>
      </p:sp>
      <p:sp>
        <p:nvSpPr>
          <p:cNvPr id="503" name="TextBox 502">
            <a:hlinkClick r:id="rId43" action="ppaction://hlinksldjump"/>
          </p:cNvPr>
          <p:cNvSpPr txBox="1"/>
          <p:nvPr/>
        </p:nvSpPr>
        <p:spPr>
          <a:xfrm>
            <a:off x="5239549" y="1234287"/>
            <a:ext cx="528525" cy="249464"/>
          </a:xfrm>
          <a:prstGeom prst="rect">
            <a:avLst/>
          </a:prstGeom>
          <a:solidFill>
            <a:schemeClr val="bg1">
              <a:alpha val="0"/>
            </a:schemeClr>
          </a:solidFill>
        </p:spPr>
        <p:txBody>
          <a:bodyPr wrap="square" rtlCol="0">
            <a:spAutoFit/>
          </a:bodyPr>
          <a:lstStyle/>
          <a:p>
            <a:endParaRPr lang="en-US" dirty="0"/>
          </a:p>
        </p:txBody>
      </p:sp>
      <p:sp>
        <p:nvSpPr>
          <p:cNvPr id="504" name="TextBox 503">
            <a:hlinkClick r:id="rId44" action="ppaction://hlinksldjump"/>
          </p:cNvPr>
          <p:cNvSpPr txBox="1"/>
          <p:nvPr/>
        </p:nvSpPr>
        <p:spPr>
          <a:xfrm>
            <a:off x="5239533" y="1496236"/>
            <a:ext cx="528525" cy="249464"/>
          </a:xfrm>
          <a:prstGeom prst="rect">
            <a:avLst/>
          </a:prstGeom>
          <a:solidFill>
            <a:schemeClr val="bg1">
              <a:alpha val="0"/>
            </a:schemeClr>
          </a:solidFill>
        </p:spPr>
        <p:txBody>
          <a:bodyPr wrap="square" rtlCol="0">
            <a:spAutoFit/>
          </a:bodyPr>
          <a:lstStyle/>
          <a:p>
            <a:endParaRPr lang="en-US" dirty="0"/>
          </a:p>
        </p:txBody>
      </p:sp>
      <p:sp>
        <p:nvSpPr>
          <p:cNvPr id="505" name="TextBox 504">
            <a:hlinkClick r:id="rId45" action="ppaction://hlinksldjump"/>
          </p:cNvPr>
          <p:cNvSpPr txBox="1"/>
          <p:nvPr/>
        </p:nvSpPr>
        <p:spPr>
          <a:xfrm>
            <a:off x="5234754" y="1762948"/>
            <a:ext cx="528525" cy="249464"/>
          </a:xfrm>
          <a:prstGeom prst="rect">
            <a:avLst/>
          </a:prstGeom>
          <a:solidFill>
            <a:schemeClr val="bg1">
              <a:alpha val="0"/>
            </a:schemeClr>
          </a:solidFill>
        </p:spPr>
        <p:txBody>
          <a:bodyPr wrap="square" rtlCol="0">
            <a:spAutoFit/>
          </a:bodyPr>
          <a:lstStyle/>
          <a:p>
            <a:endParaRPr lang="en-US" dirty="0"/>
          </a:p>
        </p:txBody>
      </p:sp>
      <p:sp>
        <p:nvSpPr>
          <p:cNvPr id="506" name="TextBox 505">
            <a:hlinkClick r:id="rId46" action="ppaction://hlinksldjump"/>
          </p:cNvPr>
          <p:cNvSpPr txBox="1"/>
          <p:nvPr/>
        </p:nvSpPr>
        <p:spPr>
          <a:xfrm>
            <a:off x="5239501" y="2029660"/>
            <a:ext cx="528525" cy="249464"/>
          </a:xfrm>
          <a:prstGeom prst="rect">
            <a:avLst/>
          </a:prstGeom>
          <a:solidFill>
            <a:schemeClr val="bg1">
              <a:alpha val="0"/>
            </a:schemeClr>
          </a:solidFill>
        </p:spPr>
        <p:txBody>
          <a:bodyPr wrap="square" rtlCol="0">
            <a:spAutoFit/>
          </a:bodyPr>
          <a:lstStyle/>
          <a:p>
            <a:endParaRPr lang="en-US" dirty="0"/>
          </a:p>
        </p:txBody>
      </p:sp>
      <p:sp>
        <p:nvSpPr>
          <p:cNvPr id="507" name="TextBox 506">
            <a:hlinkClick r:id="rId47" action="ppaction://hlinksldjump"/>
          </p:cNvPr>
          <p:cNvSpPr txBox="1"/>
          <p:nvPr/>
        </p:nvSpPr>
        <p:spPr>
          <a:xfrm>
            <a:off x="5234722" y="2296372"/>
            <a:ext cx="528525" cy="249464"/>
          </a:xfrm>
          <a:prstGeom prst="rect">
            <a:avLst/>
          </a:prstGeom>
          <a:solidFill>
            <a:schemeClr val="bg1">
              <a:alpha val="0"/>
            </a:schemeClr>
          </a:solidFill>
        </p:spPr>
        <p:txBody>
          <a:bodyPr wrap="square" rtlCol="0">
            <a:spAutoFit/>
          </a:bodyPr>
          <a:lstStyle/>
          <a:p>
            <a:endParaRPr lang="en-US" dirty="0"/>
          </a:p>
        </p:txBody>
      </p:sp>
      <p:sp>
        <p:nvSpPr>
          <p:cNvPr id="508" name="TextBox 507">
            <a:hlinkClick r:id="rId48" action="ppaction://hlinksldjump"/>
          </p:cNvPr>
          <p:cNvSpPr txBox="1"/>
          <p:nvPr/>
        </p:nvSpPr>
        <p:spPr>
          <a:xfrm>
            <a:off x="5234706" y="2558321"/>
            <a:ext cx="528525" cy="249464"/>
          </a:xfrm>
          <a:prstGeom prst="rect">
            <a:avLst/>
          </a:prstGeom>
          <a:solidFill>
            <a:schemeClr val="bg1">
              <a:alpha val="0"/>
            </a:schemeClr>
          </a:solidFill>
        </p:spPr>
        <p:txBody>
          <a:bodyPr wrap="square" rtlCol="0">
            <a:spAutoFit/>
          </a:bodyPr>
          <a:lstStyle/>
          <a:p>
            <a:endParaRPr lang="en-US" dirty="0"/>
          </a:p>
        </p:txBody>
      </p:sp>
      <p:sp>
        <p:nvSpPr>
          <p:cNvPr id="509" name="TextBox 508">
            <a:hlinkClick r:id="rId49" action="ppaction://hlinksldjump"/>
          </p:cNvPr>
          <p:cNvSpPr txBox="1"/>
          <p:nvPr/>
        </p:nvSpPr>
        <p:spPr>
          <a:xfrm>
            <a:off x="5239453" y="3358489"/>
            <a:ext cx="528525" cy="249464"/>
          </a:xfrm>
          <a:prstGeom prst="rect">
            <a:avLst/>
          </a:prstGeom>
          <a:solidFill>
            <a:schemeClr val="bg1">
              <a:alpha val="0"/>
            </a:schemeClr>
          </a:solidFill>
        </p:spPr>
        <p:txBody>
          <a:bodyPr wrap="square" rtlCol="0">
            <a:spAutoFit/>
          </a:bodyPr>
          <a:lstStyle/>
          <a:p>
            <a:endParaRPr lang="en-US" dirty="0"/>
          </a:p>
        </p:txBody>
      </p:sp>
      <p:sp>
        <p:nvSpPr>
          <p:cNvPr id="510" name="TextBox 509">
            <a:hlinkClick r:id="rId50" action="ppaction://hlinksldjump"/>
          </p:cNvPr>
          <p:cNvSpPr txBox="1"/>
          <p:nvPr/>
        </p:nvSpPr>
        <p:spPr>
          <a:xfrm>
            <a:off x="3375765" y="3356859"/>
            <a:ext cx="1858941" cy="2374949"/>
          </a:xfrm>
          <a:prstGeom prst="rect">
            <a:avLst/>
          </a:prstGeom>
          <a:solidFill>
            <a:schemeClr val="bg1">
              <a:alpha val="0"/>
            </a:schemeClr>
          </a:solidFill>
        </p:spPr>
        <p:txBody>
          <a:bodyPr wrap="square" rtlCol="0">
            <a:spAutoFit/>
          </a:bodyPr>
          <a:lstStyle/>
          <a:p>
            <a:endParaRPr lang="en-US" dirty="0"/>
          </a:p>
        </p:txBody>
      </p:sp>
      <p:sp>
        <p:nvSpPr>
          <p:cNvPr id="512" name="TextBox 511">
            <a:hlinkClick r:id="rId49" action="ppaction://hlinksldjump"/>
          </p:cNvPr>
          <p:cNvSpPr txBox="1"/>
          <p:nvPr/>
        </p:nvSpPr>
        <p:spPr>
          <a:xfrm>
            <a:off x="5239453" y="3358489"/>
            <a:ext cx="528525" cy="249464"/>
          </a:xfrm>
          <a:prstGeom prst="rect">
            <a:avLst/>
          </a:prstGeom>
          <a:solidFill>
            <a:schemeClr val="bg1">
              <a:alpha val="0"/>
            </a:schemeClr>
          </a:solidFill>
        </p:spPr>
        <p:txBody>
          <a:bodyPr wrap="square" rtlCol="0">
            <a:spAutoFit/>
          </a:bodyPr>
          <a:lstStyle/>
          <a:p>
            <a:endParaRPr lang="en-US" dirty="0"/>
          </a:p>
        </p:txBody>
      </p:sp>
      <p:sp>
        <p:nvSpPr>
          <p:cNvPr id="513" name="TextBox 512">
            <a:hlinkClick r:id="rId51" action="ppaction://hlinksldjump"/>
          </p:cNvPr>
          <p:cNvSpPr txBox="1"/>
          <p:nvPr/>
        </p:nvSpPr>
        <p:spPr>
          <a:xfrm>
            <a:off x="5239437" y="3620438"/>
            <a:ext cx="528525" cy="249464"/>
          </a:xfrm>
          <a:prstGeom prst="rect">
            <a:avLst/>
          </a:prstGeom>
          <a:solidFill>
            <a:schemeClr val="bg1">
              <a:alpha val="0"/>
            </a:schemeClr>
          </a:solidFill>
        </p:spPr>
        <p:txBody>
          <a:bodyPr wrap="square" rtlCol="0">
            <a:spAutoFit/>
          </a:bodyPr>
          <a:lstStyle/>
          <a:p>
            <a:endParaRPr lang="en-US" dirty="0"/>
          </a:p>
        </p:txBody>
      </p:sp>
      <p:sp>
        <p:nvSpPr>
          <p:cNvPr id="514" name="TextBox 513">
            <a:hlinkClick r:id="rId52" action="ppaction://hlinksldjump"/>
          </p:cNvPr>
          <p:cNvSpPr txBox="1"/>
          <p:nvPr/>
        </p:nvSpPr>
        <p:spPr>
          <a:xfrm>
            <a:off x="5244184" y="3887150"/>
            <a:ext cx="528525" cy="249464"/>
          </a:xfrm>
          <a:prstGeom prst="rect">
            <a:avLst/>
          </a:prstGeom>
          <a:solidFill>
            <a:schemeClr val="bg1">
              <a:alpha val="0"/>
            </a:schemeClr>
          </a:solidFill>
        </p:spPr>
        <p:txBody>
          <a:bodyPr wrap="square" rtlCol="0">
            <a:spAutoFit/>
          </a:bodyPr>
          <a:lstStyle/>
          <a:p>
            <a:endParaRPr lang="en-US" dirty="0"/>
          </a:p>
        </p:txBody>
      </p:sp>
      <p:sp>
        <p:nvSpPr>
          <p:cNvPr id="515" name="TextBox 514">
            <a:hlinkClick r:id="rId53" action="ppaction://hlinksldjump"/>
          </p:cNvPr>
          <p:cNvSpPr txBox="1"/>
          <p:nvPr/>
        </p:nvSpPr>
        <p:spPr>
          <a:xfrm>
            <a:off x="5239405" y="4153862"/>
            <a:ext cx="528525" cy="249464"/>
          </a:xfrm>
          <a:prstGeom prst="rect">
            <a:avLst/>
          </a:prstGeom>
          <a:solidFill>
            <a:schemeClr val="bg1">
              <a:alpha val="0"/>
            </a:schemeClr>
          </a:solidFill>
        </p:spPr>
        <p:txBody>
          <a:bodyPr wrap="square" rtlCol="0">
            <a:spAutoFit/>
          </a:bodyPr>
          <a:lstStyle/>
          <a:p>
            <a:endParaRPr lang="en-US" dirty="0"/>
          </a:p>
        </p:txBody>
      </p:sp>
      <p:sp>
        <p:nvSpPr>
          <p:cNvPr id="516" name="TextBox 515">
            <a:hlinkClick r:id="rId54" action="ppaction://hlinksldjump"/>
          </p:cNvPr>
          <p:cNvSpPr txBox="1"/>
          <p:nvPr/>
        </p:nvSpPr>
        <p:spPr>
          <a:xfrm>
            <a:off x="5239389" y="4415811"/>
            <a:ext cx="528525" cy="249464"/>
          </a:xfrm>
          <a:prstGeom prst="rect">
            <a:avLst/>
          </a:prstGeom>
          <a:solidFill>
            <a:schemeClr val="bg1">
              <a:alpha val="0"/>
            </a:schemeClr>
          </a:solidFill>
        </p:spPr>
        <p:txBody>
          <a:bodyPr wrap="square" rtlCol="0">
            <a:spAutoFit/>
          </a:bodyPr>
          <a:lstStyle/>
          <a:p>
            <a:endParaRPr lang="en-US" dirty="0"/>
          </a:p>
        </p:txBody>
      </p:sp>
      <p:sp>
        <p:nvSpPr>
          <p:cNvPr id="517" name="TextBox 516">
            <a:hlinkClick r:id="rId55" action="ppaction://hlinksldjump"/>
          </p:cNvPr>
          <p:cNvSpPr txBox="1"/>
          <p:nvPr/>
        </p:nvSpPr>
        <p:spPr>
          <a:xfrm>
            <a:off x="5244136" y="4692049"/>
            <a:ext cx="528525" cy="249464"/>
          </a:xfrm>
          <a:prstGeom prst="rect">
            <a:avLst/>
          </a:prstGeom>
          <a:solidFill>
            <a:schemeClr val="bg1">
              <a:alpha val="0"/>
            </a:schemeClr>
          </a:solidFill>
        </p:spPr>
        <p:txBody>
          <a:bodyPr wrap="square" rtlCol="0">
            <a:spAutoFit/>
          </a:bodyPr>
          <a:lstStyle/>
          <a:p>
            <a:endParaRPr lang="en-US" dirty="0"/>
          </a:p>
        </p:txBody>
      </p:sp>
      <p:sp>
        <p:nvSpPr>
          <p:cNvPr id="518" name="TextBox 517">
            <a:hlinkClick r:id="rId56" action="ppaction://hlinksldjump"/>
          </p:cNvPr>
          <p:cNvSpPr txBox="1"/>
          <p:nvPr/>
        </p:nvSpPr>
        <p:spPr>
          <a:xfrm>
            <a:off x="5239357" y="4949235"/>
            <a:ext cx="528525" cy="249464"/>
          </a:xfrm>
          <a:prstGeom prst="rect">
            <a:avLst/>
          </a:prstGeom>
          <a:solidFill>
            <a:schemeClr val="bg1">
              <a:alpha val="0"/>
            </a:schemeClr>
          </a:solidFill>
        </p:spPr>
        <p:txBody>
          <a:bodyPr wrap="square" rtlCol="0">
            <a:spAutoFit/>
          </a:bodyPr>
          <a:lstStyle/>
          <a:p>
            <a:endParaRPr lang="en-US" dirty="0"/>
          </a:p>
        </p:txBody>
      </p:sp>
      <p:sp>
        <p:nvSpPr>
          <p:cNvPr id="519" name="TextBox 518">
            <a:hlinkClick r:id="rId57" action="ppaction://hlinksldjump"/>
          </p:cNvPr>
          <p:cNvSpPr txBox="1"/>
          <p:nvPr/>
        </p:nvSpPr>
        <p:spPr>
          <a:xfrm>
            <a:off x="853320" y="953793"/>
            <a:ext cx="1866774" cy="276238"/>
          </a:xfrm>
          <a:prstGeom prst="rect">
            <a:avLst/>
          </a:prstGeom>
          <a:solidFill>
            <a:schemeClr val="bg1">
              <a:alpha val="0"/>
            </a:schemeClr>
          </a:solidFill>
        </p:spPr>
        <p:txBody>
          <a:bodyPr wrap="square" rtlCol="0">
            <a:spAutoFit/>
          </a:bodyPr>
          <a:lstStyle/>
          <a:p>
            <a:endParaRPr lang="en-US" dirty="0"/>
          </a:p>
        </p:txBody>
      </p:sp>
      <p:sp>
        <p:nvSpPr>
          <p:cNvPr id="521" name="TextBox 520">
            <a:hlinkClick r:id="rId58" action="ppaction://hlinksldjump"/>
          </p:cNvPr>
          <p:cNvSpPr txBox="1"/>
          <p:nvPr/>
        </p:nvSpPr>
        <p:spPr>
          <a:xfrm>
            <a:off x="858052" y="1230014"/>
            <a:ext cx="1862042" cy="916244"/>
          </a:xfrm>
          <a:prstGeom prst="rect">
            <a:avLst/>
          </a:prstGeom>
          <a:solidFill>
            <a:schemeClr val="bg1">
              <a:alpha val="0"/>
            </a:schemeClr>
          </a:solidFill>
        </p:spPr>
        <p:txBody>
          <a:bodyPr wrap="square" rtlCol="0">
            <a:spAutoFit/>
          </a:bodyPr>
          <a:lstStyle/>
          <a:p>
            <a:endParaRPr lang="en-US" dirty="0"/>
          </a:p>
        </p:txBody>
      </p:sp>
      <p:sp>
        <p:nvSpPr>
          <p:cNvPr id="522" name="TextBox 521">
            <a:hlinkClick r:id="rId59" action="ppaction://hlinksldjump"/>
          </p:cNvPr>
          <p:cNvSpPr txBox="1"/>
          <p:nvPr/>
        </p:nvSpPr>
        <p:spPr>
          <a:xfrm>
            <a:off x="853264" y="2149889"/>
            <a:ext cx="1866830" cy="2380574"/>
          </a:xfrm>
          <a:prstGeom prst="rect">
            <a:avLst/>
          </a:prstGeom>
          <a:solidFill>
            <a:schemeClr val="bg1">
              <a:alpha val="0"/>
            </a:schemeClr>
          </a:solidFill>
        </p:spPr>
        <p:txBody>
          <a:bodyPr wrap="square" rtlCol="0">
            <a:spAutoFit/>
          </a:bodyPr>
          <a:lstStyle/>
          <a:p>
            <a:endParaRPr lang="en-US" dirty="0"/>
          </a:p>
        </p:txBody>
      </p:sp>
      <p:sp>
        <p:nvSpPr>
          <p:cNvPr id="524" name="TextBox 523">
            <a:hlinkClick r:id="rId60" action="ppaction://hlinksldjump"/>
          </p:cNvPr>
          <p:cNvSpPr txBox="1"/>
          <p:nvPr/>
        </p:nvSpPr>
        <p:spPr>
          <a:xfrm>
            <a:off x="2720190" y="2151516"/>
            <a:ext cx="519817" cy="261267"/>
          </a:xfrm>
          <a:prstGeom prst="rect">
            <a:avLst/>
          </a:prstGeom>
          <a:solidFill>
            <a:schemeClr val="bg1">
              <a:alpha val="0"/>
            </a:schemeClr>
          </a:solidFill>
        </p:spPr>
        <p:txBody>
          <a:bodyPr wrap="square" rtlCol="0">
            <a:spAutoFit/>
          </a:bodyPr>
          <a:lstStyle/>
          <a:p>
            <a:endParaRPr lang="en-US" dirty="0"/>
          </a:p>
        </p:txBody>
      </p:sp>
      <p:sp>
        <p:nvSpPr>
          <p:cNvPr id="525" name="TextBox 524">
            <a:hlinkClick r:id="rId61" action="ppaction://hlinksldjump"/>
          </p:cNvPr>
          <p:cNvSpPr txBox="1"/>
          <p:nvPr/>
        </p:nvSpPr>
        <p:spPr>
          <a:xfrm>
            <a:off x="2720174" y="2422991"/>
            <a:ext cx="519817" cy="261267"/>
          </a:xfrm>
          <a:prstGeom prst="rect">
            <a:avLst/>
          </a:prstGeom>
          <a:solidFill>
            <a:schemeClr val="bg1">
              <a:alpha val="0"/>
            </a:schemeClr>
          </a:solidFill>
        </p:spPr>
        <p:txBody>
          <a:bodyPr wrap="square" rtlCol="0">
            <a:spAutoFit/>
          </a:bodyPr>
          <a:lstStyle/>
          <a:p>
            <a:endParaRPr lang="en-US" dirty="0"/>
          </a:p>
        </p:txBody>
      </p:sp>
      <p:sp>
        <p:nvSpPr>
          <p:cNvPr id="526" name="TextBox 525">
            <a:hlinkClick r:id="rId62" action="ppaction://hlinksldjump"/>
          </p:cNvPr>
          <p:cNvSpPr txBox="1"/>
          <p:nvPr/>
        </p:nvSpPr>
        <p:spPr>
          <a:xfrm>
            <a:off x="2720158" y="2684940"/>
            <a:ext cx="519817" cy="261267"/>
          </a:xfrm>
          <a:prstGeom prst="rect">
            <a:avLst/>
          </a:prstGeom>
          <a:solidFill>
            <a:schemeClr val="bg1">
              <a:alpha val="0"/>
            </a:schemeClr>
          </a:solidFill>
        </p:spPr>
        <p:txBody>
          <a:bodyPr wrap="square" rtlCol="0">
            <a:spAutoFit/>
          </a:bodyPr>
          <a:lstStyle/>
          <a:p>
            <a:endParaRPr lang="en-US" dirty="0"/>
          </a:p>
        </p:txBody>
      </p:sp>
      <p:sp>
        <p:nvSpPr>
          <p:cNvPr id="527" name="TextBox 526">
            <a:hlinkClick r:id="rId63" action="ppaction://hlinksldjump"/>
          </p:cNvPr>
          <p:cNvSpPr txBox="1"/>
          <p:nvPr/>
        </p:nvSpPr>
        <p:spPr>
          <a:xfrm>
            <a:off x="2720142" y="2951652"/>
            <a:ext cx="519817" cy="261267"/>
          </a:xfrm>
          <a:prstGeom prst="rect">
            <a:avLst/>
          </a:prstGeom>
          <a:solidFill>
            <a:schemeClr val="bg1">
              <a:alpha val="0"/>
            </a:schemeClr>
          </a:solidFill>
        </p:spPr>
        <p:txBody>
          <a:bodyPr wrap="square" rtlCol="0">
            <a:spAutoFit/>
          </a:bodyPr>
          <a:lstStyle/>
          <a:p>
            <a:endParaRPr lang="en-US" dirty="0"/>
          </a:p>
        </p:txBody>
      </p:sp>
      <p:sp>
        <p:nvSpPr>
          <p:cNvPr id="528" name="TextBox 527">
            <a:hlinkClick r:id="rId64" action="ppaction://hlinksldjump"/>
          </p:cNvPr>
          <p:cNvSpPr txBox="1"/>
          <p:nvPr/>
        </p:nvSpPr>
        <p:spPr>
          <a:xfrm>
            <a:off x="2720126" y="3218364"/>
            <a:ext cx="519817" cy="261267"/>
          </a:xfrm>
          <a:prstGeom prst="rect">
            <a:avLst/>
          </a:prstGeom>
          <a:solidFill>
            <a:schemeClr val="bg1">
              <a:alpha val="0"/>
            </a:schemeClr>
          </a:solidFill>
        </p:spPr>
        <p:txBody>
          <a:bodyPr wrap="square" rtlCol="0">
            <a:spAutoFit/>
          </a:bodyPr>
          <a:lstStyle/>
          <a:p>
            <a:endParaRPr lang="en-US" dirty="0"/>
          </a:p>
        </p:txBody>
      </p:sp>
      <p:sp>
        <p:nvSpPr>
          <p:cNvPr id="529" name="TextBox 528">
            <a:hlinkClick r:id="rId65" action="ppaction://hlinksldjump"/>
          </p:cNvPr>
          <p:cNvSpPr txBox="1"/>
          <p:nvPr/>
        </p:nvSpPr>
        <p:spPr>
          <a:xfrm>
            <a:off x="2720110" y="3485076"/>
            <a:ext cx="519817" cy="261267"/>
          </a:xfrm>
          <a:prstGeom prst="rect">
            <a:avLst/>
          </a:prstGeom>
          <a:solidFill>
            <a:schemeClr val="bg1">
              <a:alpha val="0"/>
            </a:schemeClr>
          </a:solidFill>
        </p:spPr>
        <p:txBody>
          <a:bodyPr wrap="square" rtlCol="0">
            <a:spAutoFit/>
          </a:bodyPr>
          <a:lstStyle/>
          <a:p>
            <a:endParaRPr lang="en-US" dirty="0"/>
          </a:p>
        </p:txBody>
      </p:sp>
      <p:sp>
        <p:nvSpPr>
          <p:cNvPr id="530" name="TextBox 529">
            <a:hlinkClick r:id="rId66" action="ppaction://hlinksldjump"/>
          </p:cNvPr>
          <p:cNvSpPr txBox="1"/>
          <p:nvPr/>
        </p:nvSpPr>
        <p:spPr>
          <a:xfrm>
            <a:off x="2720094" y="3747025"/>
            <a:ext cx="519817" cy="261267"/>
          </a:xfrm>
          <a:prstGeom prst="rect">
            <a:avLst/>
          </a:prstGeom>
          <a:solidFill>
            <a:schemeClr val="bg1">
              <a:alpha val="0"/>
            </a:schemeClr>
          </a:solid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9"/>
          <p:cNvSpPr>
            <a:spLocks noChangeArrowheads="1"/>
          </p:cNvSpPr>
          <p:nvPr/>
        </p:nvSpPr>
        <p:spPr bwMode="auto">
          <a:xfrm>
            <a:off x="2133600" y="609600"/>
            <a:ext cx="5486400"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74755" name="Text Box 2"/>
          <p:cNvSpPr txBox="1">
            <a:spLocks noChangeArrowheads="1"/>
          </p:cNvSpPr>
          <p:nvPr/>
        </p:nvSpPr>
        <p:spPr bwMode="auto">
          <a:xfrm>
            <a:off x="533400" y="2403475"/>
            <a:ext cx="2286000" cy="1616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900" u="sng"/>
              <a:t>Project</a:t>
            </a:r>
          </a:p>
          <a:p>
            <a:pPr eaLnBrk="1" hangingPunct="1"/>
            <a:r>
              <a:rPr lang="en-US" sz="900" b="0"/>
              <a:t>Revised project plan</a:t>
            </a:r>
          </a:p>
          <a:p>
            <a:pPr eaLnBrk="1" hangingPunct="1"/>
            <a:r>
              <a:rPr lang="en-US" sz="900" b="0"/>
              <a:t>     / scope changes</a:t>
            </a:r>
          </a:p>
          <a:p>
            <a:r>
              <a:rPr lang="en-US" sz="900" u="sng"/>
              <a:t>Plans</a:t>
            </a:r>
          </a:p>
          <a:p>
            <a:pPr eaLnBrk="1" hangingPunct="1"/>
            <a:r>
              <a:rPr lang="en-US" sz="900" b="0"/>
              <a:t>EMCP3</a:t>
            </a:r>
          </a:p>
          <a:p>
            <a:pPr eaLnBrk="1" hangingPunct="1"/>
            <a:r>
              <a:rPr lang="en-US" sz="900" b="0"/>
              <a:t>Latest AW, TW</a:t>
            </a:r>
          </a:p>
          <a:p>
            <a:r>
              <a:rPr lang="en-US" sz="900" u="sng"/>
              <a:t>Requirements</a:t>
            </a:r>
          </a:p>
          <a:p>
            <a:pPr eaLnBrk="1" hangingPunct="1"/>
            <a:r>
              <a:rPr lang="en-US" sz="900" b="0"/>
              <a:t>CCA TRDs</a:t>
            </a:r>
          </a:p>
          <a:p>
            <a:pPr eaLnBrk="1" hangingPunct="1"/>
            <a:r>
              <a:rPr lang="en-US" sz="900" b="0"/>
              <a:t>Detailed Design Package</a:t>
            </a:r>
          </a:p>
          <a:p>
            <a:pPr eaLnBrk="1" hangingPunct="1"/>
            <a:r>
              <a:rPr lang="en-US" sz="900" b="0"/>
              <a:t>Revised DTC Targets</a:t>
            </a:r>
          </a:p>
          <a:p>
            <a:pPr eaLnBrk="1" hangingPunct="1"/>
            <a:r>
              <a:rPr lang="en-US" sz="900" b="0"/>
              <a:t>Special test Reqs (HASS, etc)</a:t>
            </a:r>
          </a:p>
        </p:txBody>
      </p:sp>
      <p:sp>
        <p:nvSpPr>
          <p:cNvPr id="74756" name="Rectangle 3"/>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7"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4758"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4759"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74760"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74761" name="Text Box 8"/>
          <p:cNvSpPr txBox="1">
            <a:spLocks noChangeArrowheads="1"/>
          </p:cNvSpPr>
          <p:nvPr/>
        </p:nvSpPr>
        <p:spPr bwMode="auto">
          <a:xfrm>
            <a:off x="6248400" y="1447800"/>
            <a:ext cx="1441450" cy="366713"/>
          </a:xfrm>
          <a:prstGeom prst="rect">
            <a:avLst/>
          </a:prstGeom>
          <a:solidFill>
            <a:srgbClr val="F0901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74762" name="Rectangle 9"/>
          <p:cNvSpPr>
            <a:spLocks noChangeArrowheads="1"/>
          </p:cNvSpPr>
          <p:nvPr/>
        </p:nvSpPr>
        <p:spPr bwMode="auto">
          <a:xfrm>
            <a:off x="1981200" y="457200"/>
            <a:ext cx="5486400"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Detailed Design - </a:t>
            </a:r>
            <a:r>
              <a:rPr lang="en-US" sz="2000" b="0" dirty="0" err="1">
                <a:solidFill>
                  <a:schemeClr val="tx2"/>
                </a:solidFill>
              </a:rPr>
              <a:t>Mfg</a:t>
            </a:r>
            <a:r>
              <a:rPr lang="en-US" sz="2000" b="0" dirty="0">
                <a:solidFill>
                  <a:schemeClr val="tx2"/>
                </a:solidFill>
              </a:rPr>
              <a:t> Process </a:t>
            </a:r>
            <a:r>
              <a:rPr lang="en-US" sz="2000" b="0" dirty="0" smtClean="0">
                <a:solidFill>
                  <a:schemeClr val="tx2"/>
                </a:solidFill>
              </a:rPr>
              <a:t>definition </a:t>
            </a:r>
            <a:r>
              <a:rPr lang="en-US" sz="1400" b="0" dirty="0" smtClean="0">
                <a:solidFill>
                  <a:schemeClr val="tx2"/>
                </a:solidFill>
              </a:rPr>
              <a:t>WP20</a:t>
            </a:r>
            <a:endParaRPr lang="en-US" sz="2000" b="0" dirty="0">
              <a:solidFill>
                <a:schemeClr val="tx2"/>
              </a:solidFill>
            </a:endParaRPr>
          </a:p>
        </p:txBody>
      </p:sp>
      <p:sp>
        <p:nvSpPr>
          <p:cNvPr id="74763" name="Line 11"/>
          <p:cNvSpPr>
            <a:spLocks noChangeShapeType="1"/>
          </p:cNvSpPr>
          <p:nvPr/>
        </p:nvSpPr>
        <p:spPr bwMode="auto">
          <a:xfrm>
            <a:off x="533400" y="2401888"/>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4" name="Line 12"/>
          <p:cNvSpPr>
            <a:spLocks noChangeShapeType="1"/>
          </p:cNvSpPr>
          <p:nvPr/>
        </p:nvSpPr>
        <p:spPr bwMode="auto">
          <a:xfrm>
            <a:off x="533400" y="4418013"/>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5" name="Rectangle 13"/>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a:t>Design Support / Reviews</a:t>
            </a:r>
          </a:p>
          <a:p>
            <a:r>
              <a:rPr lang="en-US" sz="900" b="0">
                <a:solidFill>
                  <a:srgbClr val="000000"/>
                </a:solidFill>
              </a:rPr>
              <a:t>Review detailed drawings box and CCA (120)</a:t>
            </a:r>
          </a:p>
          <a:p>
            <a:r>
              <a:rPr lang="en-US" sz="900" b="0">
                <a:solidFill>
                  <a:srgbClr val="000000"/>
                </a:solidFill>
              </a:rPr>
              <a:t>Review DTC targets versus plan/actuals (32)</a:t>
            </a:r>
          </a:p>
          <a:p>
            <a:r>
              <a:rPr lang="en-US" sz="900" b="0">
                <a:solidFill>
                  <a:srgbClr val="000000"/>
                </a:solidFill>
              </a:rPr>
              <a:t>Review TRD (Test Requirement Docs) (32)</a:t>
            </a:r>
          </a:p>
          <a:p>
            <a:r>
              <a:rPr lang="en-US" sz="900" u="sng"/>
              <a:t>Drawings</a:t>
            </a:r>
          </a:p>
          <a:p>
            <a:r>
              <a:rPr lang="en-US" sz="900" b="0">
                <a:solidFill>
                  <a:srgbClr val="000000"/>
                </a:solidFill>
              </a:rPr>
              <a:t>Update EMCP4 (24)</a:t>
            </a:r>
          </a:p>
          <a:p>
            <a:r>
              <a:rPr lang="en-US" sz="900" b="0">
                <a:solidFill>
                  <a:srgbClr val="000000"/>
                </a:solidFill>
              </a:rPr>
              <a:t>Refine AW with CEM Process Engineering (160)</a:t>
            </a:r>
          </a:p>
          <a:p>
            <a:r>
              <a:rPr lang="en-US" sz="900" b="0">
                <a:solidFill>
                  <a:srgbClr val="000000"/>
                </a:solidFill>
              </a:rPr>
              <a:t>Refine TW with CEM Product Engineering (160)</a:t>
            </a:r>
          </a:p>
          <a:p>
            <a:r>
              <a:rPr lang="en-US" sz="900" u="sng"/>
              <a:t>Production</a:t>
            </a:r>
          </a:p>
          <a:p>
            <a:r>
              <a:rPr lang="en-US" sz="900" b="0">
                <a:solidFill>
                  <a:srgbClr val="000000"/>
                </a:solidFill>
              </a:rPr>
              <a:t>Visit CCA CEM and audit per strategy (300)</a:t>
            </a:r>
          </a:p>
        </p:txBody>
      </p:sp>
      <p:sp>
        <p:nvSpPr>
          <p:cNvPr id="74766" name="Line 14"/>
          <p:cNvSpPr>
            <a:spLocks noChangeShapeType="1"/>
          </p:cNvSpPr>
          <p:nvPr/>
        </p:nvSpPr>
        <p:spPr bwMode="auto">
          <a:xfrm flipV="1">
            <a:off x="2133600" y="3352800"/>
            <a:ext cx="533400" cy="1069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7" name="Line 17"/>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8" name="Line 18"/>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9" name="Line 19"/>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0" name="Line 20"/>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1" name="Line 21"/>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2" name="Line 23"/>
          <p:cNvSpPr>
            <a:spLocks noChangeShapeType="1"/>
          </p:cNvSpPr>
          <p:nvPr/>
        </p:nvSpPr>
        <p:spPr bwMode="auto">
          <a:xfrm flipH="1">
            <a:off x="533400" y="2408238"/>
            <a:ext cx="0" cy="2014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3" name="Line 24"/>
          <p:cNvSpPr>
            <a:spLocks noChangeShapeType="1"/>
          </p:cNvSpPr>
          <p:nvPr/>
        </p:nvSpPr>
        <p:spPr bwMode="auto">
          <a:xfrm>
            <a:off x="2209800" y="2408238"/>
            <a:ext cx="457200" cy="9445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4" name="Text Box 25"/>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(40)</a:t>
            </a:r>
          </a:p>
          <a:p>
            <a:pPr eaLnBrk="1" hangingPunct="1">
              <a:buFontTx/>
              <a:buChar char="-"/>
            </a:pPr>
            <a:r>
              <a:rPr lang="en-US" sz="1200" b="0" dirty="0"/>
              <a:t>Prod/</a:t>
            </a:r>
            <a:r>
              <a:rPr lang="en-US" sz="1200" b="0" dirty="0" err="1"/>
              <a:t>Proc</a:t>
            </a:r>
            <a:r>
              <a:rPr lang="en-US" sz="1200" b="0" dirty="0"/>
              <a:t> Engineering (748)</a:t>
            </a:r>
          </a:p>
          <a:p>
            <a:pPr eaLnBrk="1" hangingPunct="1">
              <a:buFontTx/>
              <a:buChar char="-"/>
            </a:pPr>
            <a:r>
              <a:rPr lang="en-US" sz="1200" b="0" dirty="0"/>
              <a:t>Supply Chain (40)</a:t>
            </a:r>
          </a:p>
          <a:p>
            <a:pPr eaLnBrk="1" hangingPunct="1">
              <a:buFontTx/>
              <a:buChar char="-"/>
            </a:pPr>
            <a:r>
              <a:rPr lang="en-US" sz="1200" b="0" dirty="0"/>
              <a:t>828 hours total</a:t>
            </a:r>
          </a:p>
        </p:txBody>
      </p:sp>
      <p:sp>
        <p:nvSpPr>
          <p:cNvPr id="74775" name="Rectangle 29"/>
          <p:cNvSpPr>
            <a:spLocks noChangeArrowheads="1"/>
          </p:cNvSpPr>
          <p:nvPr/>
        </p:nvSpPr>
        <p:spPr bwMode="auto">
          <a:xfrm>
            <a:off x="5715000" y="3127375"/>
            <a:ext cx="233203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tabLst>
                <a:tab pos="342900" algn="l"/>
              </a:tabLst>
            </a:pPr>
            <a:r>
              <a:rPr lang="en-US" sz="900" b="0" dirty="0">
                <a:cs typeface="Times New Roman" pitchFamily="18" charset="0"/>
              </a:rPr>
              <a:t>MFG - DFMAT – Peer review with MFG </a:t>
            </a:r>
          </a:p>
          <a:p>
            <a:pPr lvl="1" eaLnBrk="0" hangingPunct="0">
              <a:tabLst>
                <a:tab pos="342900" algn="l"/>
              </a:tabLst>
            </a:pPr>
            <a:r>
              <a:rPr lang="en-US" sz="900" b="0" dirty="0">
                <a:cs typeface="Times New Roman" pitchFamily="18" charset="0"/>
              </a:rPr>
              <a:t>project memo / action resolution</a:t>
            </a:r>
            <a:endParaRPr lang="en-US" sz="900" b="0" dirty="0"/>
          </a:p>
          <a:p>
            <a:pPr eaLnBrk="0" hangingPunct="0">
              <a:buFontTx/>
              <a:buAutoNum type="arabicPeriod"/>
              <a:tabLst>
                <a:tab pos="342900" algn="l"/>
              </a:tabLst>
            </a:pPr>
            <a:r>
              <a:rPr lang="en-US" sz="900" b="0" dirty="0">
                <a:cs typeface="Times New Roman" pitchFamily="18" charset="0"/>
              </a:rPr>
              <a:t>MFG - EMCP4 (MFG plan update</a:t>
            </a:r>
            <a:r>
              <a:rPr lang="en-US" sz="900" b="0" dirty="0" smtClean="0">
                <a:cs typeface="Times New Roman" pitchFamily="18" charset="0"/>
              </a:rPr>
              <a:t>)</a:t>
            </a:r>
            <a:endParaRPr lang="en-US" sz="900" b="0" dirty="0" smtClean="0"/>
          </a:p>
          <a:p>
            <a:pPr eaLnBrk="0" hangingPunct="0">
              <a:buFontTx/>
              <a:buAutoNum type="arabicPeriod"/>
              <a:tabLst>
                <a:tab pos="342900" algn="l"/>
              </a:tabLst>
            </a:pPr>
            <a:r>
              <a:rPr lang="en-US" sz="900" b="0" dirty="0" smtClean="0">
                <a:cs typeface="Times New Roman" pitchFamily="18" charset="0"/>
              </a:rPr>
              <a:t>CDR </a:t>
            </a:r>
            <a:r>
              <a:rPr lang="en-US" sz="900" b="0" dirty="0">
                <a:cs typeface="Times New Roman" pitchFamily="18" charset="0"/>
              </a:rPr>
              <a:t>review package – as required</a:t>
            </a:r>
            <a:endParaRPr lang="en-US" sz="900" b="0" dirty="0"/>
          </a:p>
        </p:txBody>
      </p:sp>
      <p:sp>
        <p:nvSpPr>
          <p:cNvPr id="74776" name="Action Button: Back or Previous 22">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74777"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4778" name="Action Button: Forward or Next 25">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74779" name="TextBox 26"/>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5 – MFG </a:t>
            </a:r>
            <a:br>
              <a:rPr lang="en-US" sz="3200" smtClean="0"/>
            </a:br>
            <a:r>
              <a:rPr lang="en-US" sz="3200" smtClean="0"/>
              <a:t>Work Packages</a:t>
            </a:r>
            <a:endParaRPr lang="en-US" sz="3200" b="1" smtClean="0"/>
          </a:p>
        </p:txBody>
      </p:sp>
      <p:sp>
        <p:nvSpPr>
          <p:cNvPr id="75779"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5780"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5781"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5782"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9"/>
          <p:cNvSpPr>
            <a:spLocks noChangeArrowheads="1"/>
          </p:cNvSpPr>
          <p:nvPr/>
        </p:nvSpPr>
        <p:spPr bwMode="auto">
          <a:xfrm>
            <a:off x="2069023" y="609600"/>
            <a:ext cx="5589722"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76803" name="Text Box 2"/>
          <p:cNvSpPr txBox="1">
            <a:spLocks noChangeArrowheads="1"/>
          </p:cNvSpPr>
          <p:nvPr/>
        </p:nvSpPr>
        <p:spPr bwMode="auto">
          <a:xfrm>
            <a:off x="463550" y="2290763"/>
            <a:ext cx="2438400" cy="20304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900" u="sng" dirty="0"/>
              <a:t>Design Data/Requirements</a:t>
            </a:r>
          </a:p>
          <a:p>
            <a:pPr eaLnBrk="1" hangingPunct="1"/>
            <a:r>
              <a:rPr lang="en-US" sz="900" b="0" dirty="0"/>
              <a:t>CCA </a:t>
            </a:r>
            <a:r>
              <a:rPr lang="en-US" sz="900" b="0" dirty="0" err="1"/>
              <a:t>Dev</a:t>
            </a:r>
            <a:r>
              <a:rPr lang="en-US" sz="900" b="0" dirty="0"/>
              <a:t> Test Procedure</a:t>
            </a:r>
          </a:p>
          <a:p>
            <a:pPr eaLnBrk="1" hangingPunct="1"/>
            <a:r>
              <a:rPr lang="en-US" sz="900" b="0" dirty="0"/>
              <a:t>Released PLD code </a:t>
            </a:r>
          </a:p>
          <a:p>
            <a:pPr eaLnBrk="1" hangingPunct="1"/>
            <a:r>
              <a:rPr lang="en-US" sz="900" b="0" dirty="0"/>
              <a:t>Box ATP test requirements</a:t>
            </a:r>
          </a:p>
          <a:p>
            <a:pPr eaLnBrk="1" hangingPunct="1"/>
            <a:r>
              <a:rPr lang="en-US" sz="900" b="0" dirty="0"/>
              <a:t>Box ATP limits justification</a:t>
            </a:r>
          </a:p>
          <a:p>
            <a:pPr eaLnBrk="1" hangingPunct="1"/>
            <a:r>
              <a:rPr lang="en-US" sz="900" b="0" dirty="0"/>
              <a:t>Box ATP</a:t>
            </a:r>
          </a:p>
          <a:p>
            <a:r>
              <a:rPr lang="en-US" sz="900" u="sng" dirty="0"/>
              <a:t>Plans</a:t>
            </a:r>
          </a:p>
          <a:p>
            <a:pPr eaLnBrk="1" hangingPunct="1"/>
            <a:r>
              <a:rPr lang="en-US" sz="900" b="0" dirty="0"/>
              <a:t>EMCP4</a:t>
            </a:r>
          </a:p>
          <a:p>
            <a:pPr eaLnBrk="1" hangingPunct="1"/>
            <a:r>
              <a:rPr lang="en-US" sz="900" b="0" dirty="0"/>
              <a:t>Revised project plan/scope changes</a:t>
            </a:r>
          </a:p>
          <a:p>
            <a:pPr eaLnBrk="1" hangingPunct="1"/>
            <a:r>
              <a:rPr lang="en-US" sz="900" b="0" dirty="0"/>
              <a:t>Latest AW, TW</a:t>
            </a:r>
          </a:p>
          <a:p>
            <a:pPr eaLnBrk="1" hangingPunct="1"/>
            <a:r>
              <a:rPr lang="en-US" sz="900" b="0" dirty="0"/>
              <a:t>Revised DTC Targets</a:t>
            </a:r>
          </a:p>
          <a:p>
            <a:r>
              <a:rPr lang="en-US" sz="900" u="sng" dirty="0"/>
              <a:t>Hardware/other</a:t>
            </a:r>
          </a:p>
          <a:p>
            <a:pPr eaLnBrk="1" hangingPunct="1"/>
            <a:r>
              <a:rPr lang="en-US" sz="900" b="0" dirty="0"/>
              <a:t>POB hardware, tooling</a:t>
            </a:r>
          </a:p>
          <a:p>
            <a:pPr eaLnBrk="1" hangingPunct="1"/>
            <a:r>
              <a:rPr lang="en-US" sz="900" b="0" dirty="0"/>
              <a:t>CCA </a:t>
            </a:r>
            <a:r>
              <a:rPr lang="en-US" sz="900" b="0" dirty="0" err="1"/>
              <a:t>Dev</a:t>
            </a:r>
            <a:r>
              <a:rPr lang="en-US" sz="900" b="0" dirty="0"/>
              <a:t> Test Fixtures</a:t>
            </a:r>
          </a:p>
        </p:txBody>
      </p:sp>
      <p:sp>
        <p:nvSpPr>
          <p:cNvPr id="76804" name="Rectangle 3"/>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5"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6806"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6807"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76808"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76809" name="Text Box 8"/>
          <p:cNvSpPr txBox="1">
            <a:spLocks noChangeArrowheads="1"/>
          </p:cNvSpPr>
          <p:nvPr/>
        </p:nvSpPr>
        <p:spPr bwMode="auto">
          <a:xfrm>
            <a:off x="6248400" y="1447800"/>
            <a:ext cx="1441450" cy="366713"/>
          </a:xfrm>
          <a:prstGeom prst="rect">
            <a:avLst/>
          </a:prstGeom>
          <a:solidFill>
            <a:srgbClr val="F0901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76810" name="Rectangle 9"/>
          <p:cNvSpPr>
            <a:spLocks noChangeArrowheads="1"/>
          </p:cNvSpPr>
          <p:nvPr/>
        </p:nvSpPr>
        <p:spPr bwMode="auto">
          <a:xfrm>
            <a:off x="1914041" y="457200"/>
            <a:ext cx="5625883" cy="457200"/>
          </a:xfrm>
          <a:prstGeom prst="rect">
            <a:avLst/>
          </a:prstGeom>
          <a:solidFill>
            <a:srgbClr val="F09010"/>
          </a:solidFill>
          <a:ln w="9525" algn="ctr">
            <a:solidFill>
              <a:schemeClr val="tx1"/>
            </a:solidFill>
            <a:miter lim="800000"/>
            <a:headEnd/>
            <a:tailEnd/>
          </a:ln>
        </p:spPr>
        <p:txBody>
          <a:bodyPr wrap="none" anchor="ctr"/>
          <a:lstStyle/>
          <a:p>
            <a:pPr algn="ctr" eaLnBrk="0" hangingPunct="0"/>
            <a:r>
              <a:rPr lang="en-US" sz="2000" b="0" dirty="0">
                <a:solidFill>
                  <a:schemeClr val="tx2"/>
                </a:solidFill>
              </a:rPr>
              <a:t>Item Build &amp; Test – </a:t>
            </a:r>
            <a:r>
              <a:rPr lang="en-US" sz="2000" b="0" dirty="0" err="1">
                <a:solidFill>
                  <a:schemeClr val="tx2"/>
                </a:solidFill>
              </a:rPr>
              <a:t>Dev</a:t>
            </a:r>
            <a:r>
              <a:rPr lang="en-US" sz="2000" b="0" dirty="0">
                <a:solidFill>
                  <a:schemeClr val="tx2"/>
                </a:solidFill>
              </a:rPr>
              <a:t> HW Build </a:t>
            </a:r>
            <a:r>
              <a:rPr lang="en-US" sz="2000" b="0" dirty="0" smtClean="0">
                <a:solidFill>
                  <a:schemeClr val="tx2"/>
                </a:solidFill>
              </a:rPr>
              <a:t>CCA/Item </a:t>
            </a:r>
            <a:r>
              <a:rPr lang="en-US" sz="1400" b="0" dirty="0" smtClean="0">
                <a:solidFill>
                  <a:schemeClr val="tx2"/>
                </a:solidFill>
              </a:rPr>
              <a:t>WP28</a:t>
            </a:r>
            <a:endParaRPr lang="en-US" sz="2000" b="0" dirty="0">
              <a:solidFill>
                <a:schemeClr val="tx2"/>
              </a:solidFill>
            </a:endParaRPr>
          </a:p>
        </p:txBody>
      </p:sp>
      <p:sp>
        <p:nvSpPr>
          <p:cNvPr id="76811" name="Text Box 10"/>
          <p:cNvSpPr txBox="1">
            <a:spLocks noChangeArrowheads="1"/>
          </p:cNvSpPr>
          <p:nvPr/>
        </p:nvSpPr>
        <p:spPr bwMode="auto">
          <a:xfrm>
            <a:off x="5819775" y="2657475"/>
            <a:ext cx="2686050" cy="1616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buFont typeface="Arial" charset="0"/>
              <a:buAutoNum type="arabicPeriod"/>
            </a:pPr>
            <a:r>
              <a:rPr lang="en-US" sz="900" b="0"/>
              <a:t>DFx (M,A,T) at Box level summary</a:t>
            </a:r>
          </a:p>
          <a:p>
            <a:pPr eaLnBrk="1" hangingPunct="1">
              <a:buFont typeface="Arial" charset="0"/>
              <a:buAutoNum type="arabicPeriod"/>
            </a:pPr>
            <a:r>
              <a:rPr lang="en-US" sz="900" b="0"/>
              <a:t>DFx (M,A,T) at CCA level summary</a:t>
            </a:r>
          </a:p>
          <a:p>
            <a:pPr eaLnBrk="1" hangingPunct="1">
              <a:buFont typeface="Arial" charset="0"/>
              <a:buAutoNum type="arabicPeriod"/>
            </a:pPr>
            <a:r>
              <a:rPr lang="en-US" sz="900" b="0"/>
              <a:t>Hardware CCA (turn0), QTY based on project need	</a:t>
            </a:r>
          </a:p>
          <a:p>
            <a:pPr eaLnBrk="1" hangingPunct="1">
              <a:buFont typeface="Arial" charset="0"/>
              <a:buAutoNum type="arabicPeriod"/>
            </a:pPr>
            <a:r>
              <a:rPr lang="en-US" sz="900" b="0"/>
              <a:t>Hardware box (turn0), Qty based on project need</a:t>
            </a:r>
          </a:p>
          <a:p>
            <a:pPr eaLnBrk="1" hangingPunct="1">
              <a:buFont typeface="Arial" charset="0"/>
              <a:buAutoNum type="arabicPeriod"/>
            </a:pPr>
            <a:r>
              <a:rPr lang="en-US" sz="900" b="0"/>
              <a:t>Updated AW, TW if required</a:t>
            </a:r>
          </a:p>
          <a:p>
            <a:pPr eaLnBrk="1" hangingPunct="1">
              <a:buFont typeface="Arial" charset="0"/>
              <a:buAutoNum type="arabicPeriod"/>
            </a:pPr>
            <a:r>
              <a:rPr lang="en-US" sz="900" b="0"/>
              <a:t>Proof of build report – Project memo</a:t>
            </a:r>
          </a:p>
          <a:p>
            <a:pPr eaLnBrk="1" hangingPunct="1">
              <a:buFont typeface="Arial" charset="0"/>
              <a:buAutoNum type="arabicPeriod"/>
            </a:pPr>
            <a:r>
              <a:rPr lang="en-US" sz="900" b="0"/>
              <a:t>DTC feedback to project team - Project memo</a:t>
            </a:r>
          </a:p>
          <a:p>
            <a:pPr eaLnBrk="1" hangingPunct="1">
              <a:buFont typeface="Arial" charset="0"/>
              <a:buAutoNum type="arabicPeriod"/>
            </a:pPr>
            <a:r>
              <a:rPr lang="en-US" sz="900" b="0"/>
              <a:t>EMCP5</a:t>
            </a:r>
          </a:p>
        </p:txBody>
      </p:sp>
      <p:sp>
        <p:nvSpPr>
          <p:cNvPr id="76812" name="Line 11"/>
          <p:cNvSpPr>
            <a:spLocks noChangeShapeType="1"/>
          </p:cNvSpPr>
          <p:nvPr/>
        </p:nvSpPr>
        <p:spPr bwMode="auto">
          <a:xfrm flipV="1">
            <a:off x="457200" y="2289175"/>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3" name="Line 12"/>
          <p:cNvSpPr>
            <a:spLocks noChangeShapeType="1"/>
          </p:cNvSpPr>
          <p:nvPr/>
        </p:nvSpPr>
        <p:spPr bwMode="auto">
          <a:xfrm>
            <a:off x="457200" y="45720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4" name="Rectangle 13"/>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a:t>Build</a:t>
            </a:r>
          </a:p>
          <a:p>
            <a:r>
              <a:rPr lang="en-US" sz="900" b="0">
                <a:solidFill>
                  <a:srgbClr val="000000"/>
                </a:solidFill>
              </a:rPr>
              <a:t>Liaison with CEM (120)</a:t>
            </a:r>
          </a:p>
          <a:p>
            <a:r>
              <a:rPr lang="en-US" sz="900" b="0">
                <a:solidFill>
                  <a:srgbClr val="000000"/>
                </a:solidFill>
              </a:rPr>
              <a:t>Update box and CCA AWs &amp; TWs if required (200)</a:t>
            </a:r>
          </a:p>
          <a:p>
            <a:r>
              <a:rPr lang="en-US" sz="900" b="0">
                <a:solidFill>
                  <a:srgbClr val="000000"/>
                </a:solidFill>
              </a:rPr>
              <a:t>Conduct POB and report (280)</a:t>
            </a:r>
          </a:p>
          <a:p>
            <a:r>
              <a:rPr lang="en-US" sz="900" u="sng"/>
              <a:t>Documents</a:t>
            </a:r>
          </a:p>
          <a:p>
            <a:r>
              <a:rPr lang="en-US" sz="900" b="0">
                <a:solidFill>
                  <a:srgbClr val="000000"/>
                </a:solidFill>
              </a:rPr>
              <a:t>Update EMCP5 (8)</a:t>
            </a:r>
          </a:p>
          <a:p>
            <a:r>
              <a:rPr lang="en-US" sz="900" u="sng"/>
              <a:t>Test</a:t>
            </a:r>
          </a:p>
          <a:p>
            <a:r>
              <a:rPr lang="en-US" sz="900" b="0">
                <a:solidFill>
                  <a:srgbClr val="000000"/>
                </a:solidFill>
              </a:rPr>
              <a:t>Support box and CCA Test Procedures as required (200)</a:t>
            </a:r>
          </a:p>
          <a:p>
            <a:r>
              <a:rPr lang="en-US" sz="900" b="0">
                <a:solidFill>
                  <a:srgbClr val="000000"/>
                </a:solidFill>
              </a:rPr>
              <a:t>Support Des Engineering testing (24)</a:t>
            </a:r>
          </a:p>
          <a:p>
            <a:r>
              <a:rPr lang="en-US" sz="900" u="sng"/>
              <a:t>Reviews / Reports</a:t>
            </a:r>
          </a:p>
          <a:p>
            <a:r>
              <a:rPr lang="en-US" sz="900" b="0">
                <a:solidFill>
                  <a:srgbClr val="000000"/>
                </a:solidFill>
              </a:rPr>
              <a:t>Validate DTC actuals (40)</a:t>
            </a:r>
          </a:p>
          <a:p>
            <a:r>
              <a:rPr lang="en-US" sz="900" b="0">
                <a:solidFill>
                  <a:srgbClr val="000000"/>
                </a:solidFill>
              </a:rPr>
              <a:t>Review DTC targets versus plan/actuals (24)</a:t>
            </a:r>
          </a:p>
          <a:p>
            <a:r>
              <a:rPr lang="en-US" sz="900" b="0">
                <a:solidFill>
                  <a:srgbClr val="000000"/>
                </a:solidFill>
              </a:rPr>
              <a:t>Support MRB (120)</a:t>
            </a:r>
          </a:p>
          <a:p>
            <a:endParaRPr lang="en-US" sz="900" b="0">
              <a:solidFill>
                <a:srgbClr val="000000"/>
              </a:solidFill>
            </a:endParaRPr>
          </a:p>
        </p:txBody>
      </p:sp>
      <p:sp>
        <p:nvSpPr>
          <p:cNvPr id="76815" name="Line 14"/>
          <p:cNvSpPr>
            <a:spLocks noChangeShapeType="1"/>
          </p:cNvSpPr>
          <p:nvPr/>
        </p:nvSpPr>
        <p:spPr bwMode="auto">
          <a:xfrm flipV="1">
            <a:off x="2133600" y="3505200"/>
            <a:ext cx="5334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6" name="Line 16"/>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7" name="Line 17"/>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8" name="Line 18"/>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9" name="Line 19"/>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0" name="Line 20"/>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1" name="Line 22"/>
          <p:cNvSpPr>
            <a:spLocks noChangeShapeType="1"/>
          </p:cNvSpPr>
          <p:nvPr/>
        </p:nvSpPr>
        <p:spPr bwMode="auto">
          <a:xfrm>
            <a:off x="457200" y="2289175"/>
            <a:ext cx="0" cy="2282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2" name="Line 23"/>
          <p:cNvSpPr>
            <a:spLocks noChangeShapeType="1"/>
          </p:cNvSpPr>
          <p:nvPr/>
        </p:nvSpPr>
        <p:spPr bwMode="auto">
          <a:xfrm>
            <a:off x="2209800" y="2282825"/>
            <a:ext cx="457200" cy="1222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3" name="Text Box 24"/>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(80)</a:t>
            </a:r>
          </a:p>
          <a:p>
            <a:pPr eaLnBrk="1" hangingPunct="1">
              <a:buFontTx/>
              <a:buChar char="-"/>
            </a:pPr>
            <a:r>
              <a:rPr lang="en-US" sz="1200" b="0" dirty="0"/>
              <a:t>Prod/</a:t>
            </a:r>
            <a:r>
              <a:rPr lang="en-US" sz="1200" b="0" dirty="0" err="1"/>
              <a:t>Proc</a:t>
            </a:r>
            <a:r>
              <a:rPr lang="en-US" sz="1200" b="0" dirty="0"/>
              <a:t> Engineering (856)</a:t>
            </a:r>
          </a:p>
          <a:p>
            <a:pPr eaLnBrk="1" hangingPunct="1">
              <a:buFontTx/>
              <a:buChar char="-"/>
            </a:pPr>
            <a:r>
              <a:rPr lang="en-US" sz="1200" b="0" dirty="0"/>
              <a:t>Supply Chain (80)</a:t>
            </a:r>
          </a:p>
          <a:p>
            <a:pPr eaLnBrk="1" hangingPunct="1">
              <a:buFontTx/>
              <a:buChar char="-"/>
            </a:pPr>
            <a:r>
              <a:rPr lang="en-US" sz="1200" b="0" dirty="0"/>
              <a:t>1016 hours total</a:t>
            </a:r>
          </a:p>
        </p:txBody>
      </p:sp>
      <p:sp>
        <p:nvSpPr>
          <p:cNvPr id="76824" name="Action Button: Back or Previous 22">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76825"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6826" name="Action Button: Forward or Next 25">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76827" name="TextBox 26"/>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6 – MFG </a:t>
            </a:r>
            <a:br>
              <a:rPr lang="en-US" sz="3200" smtClean="0"/>
            </a:br>
            <a:r>
              <a:rPr lang="en-US" sz="3200" smtClean="0"/>
              <a:t>Work Packages</a:t>
            </a:r>
            <a:endParaRPr lang="en-US" sz="3200" b="1" smtClean="0"/>
          </a:p>
        </p:txBody>
      </p:sp>
      <p:sp>
        <p:nvSpPr>
          <p:cNvPr id="77827"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7828"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7829"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7830"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ChangeArrowheads="1"/>
          </p:cNvSpPr>
          <p:nvPr/>
        </p:nvSpPr>
        <p:spPr bwMode="auto">
          <a:xfrm>
            <a:off x="1619573" y="601851"/>
            <a:ext cx="6579031" cy="457200"/>
          </a:xfrm>
          <a:prstGeom prst="rect">
            <a:avLst/>
          </a:prstGeom>
          <a:solidFill>
            <a:schemeClr val="tx1"/>
          </a:solidFill>
          <a:ln w="9525" algn="ctr">
            <a:solidFill>
              <a:schemeClr val="tx1"/>
            </a:solidFill>
            <a:miter lim="800000"/>
            <a:headEnd/>
            <a:tailEnd/>
          </a:ln>
        </p:spPr>
        <p:txBody>
          <a:bodyPr wrap="none" anchor="ctr"/>
          <a:lstStyle/>
          <a:p>
            <a:pPr algn="ctr"/>
            <a:r>
              <a:rPr lang="en-US" sz="2000" b="0">
                <a:solidFill>
                  <a:schemeClr val="tx2"/>
                </a:solidFill>
              </a:rPr>
              <a:t> </a:t>
            </a:r>
          </a:p>
        </p:txBody>
      </p:sp>
      <p:sp>
        <p:nvSpPr>
          <p:cNvPr id="78851" name="Text Box 2"/>
          <p:cNvSpPr txBox="1">
            <a:spLocks noChangeArrowheads="1"/>
          </p:cNvSpPr>
          <p:nvPr/>
        </p:nvSpPr>
        <p:spPr bwMode="auto">
          <a:xfrm>
            <a:off x="381000" y="2863850"/>
            <a:ext cx="2286000" cy="1089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20000"/>
              </a:spcBef>
            </a:pPr>
            <a:r>
              <a:rPr lang="en-US" sz="900" u="sng"/>
              <a:t>Requirements</a:t>
            </a:r>
          </a:p>
          <a:p>
            <a:pPr eaLnBrk="1" hangingPunct="1"/>
            <a:r>
              <a:rPr lang="en-US" sz="900" b="0"/>
              <a:t>Revised project plan/scope changes</a:t>
            </a:r>
          </a:p>
          <a:p>
            <a:pPr eaLnBrk="1" hangingPunct="1"/>
            <a:r>
              <a:rPr lang="en-US" sz="900" b="0"/>
              <a:t>Revised DTC Targets</a:t>
            </a:r>
            <a:endParaRPr lang="en-US" sz="900" u="sng"/>
          </a:p>
          <a:p>
            <a:pPr eaLnBrk="1" hangingPunct="1">
              <a:spcBef>
                <a:spcPct val="20000"/>
              </a:spcBef>
            </a:pPr>
            <a:r>
              <a:rPr lang="en-US" sz="900" u="sng"/>
              <a:t>Design Documentation</a:t>
            </a:r>
          </a:p>
          <a:p>
            <a:pPr eaLnBrk="1" hangingPunct="1"/>
            <a:r>
              <a:rPr lang="en-US" sz="900" b="0"/>
              <a:t>EMCP5</a:t>
            </a:r>
          </a:p>
          <a:p>
            <a:pPr eaLnBrk="1" hangingPunct="1"/>
            <a:r>
              <a:rPr lang="en-US" sz="900" b="0"/>
              <a:t>Latest AW, TW</a:t>
            </a:r>
          </a:p>
          <a:p>
            <a:pPr eaLnBrk="1" hangingPunct="1"/>
            <a:r>
              <a:rPr lang="en-US" sz="900" b="0"/>
              <a:t>POB report from turn0 hwr</a:t>
            </a:r>
          </a:p>
        </p:txBody>
      </p:sp>
      <p:sp>
        <p:nvSpPr>
          <p:cNvPr id="78852" name="Rectangle 3"/>
          <p:cNvSpPr>
            <a:spLocks noChangeArrowheads="1"/>
          </p:cNvSpPr>
          <p:nvPr/>
        </p:nvSpPr>
        <p:spPr bwMode="auto">
          <a:xfrm>
            <a:off x="1524000" y="457200"/>
            <a:ext cx="6553200"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 System Integration and SOF – SOF Build </a:t>
            </a:r>
            <a:r>
              <a:rPr lang="en-US" sz="2000" b="0" dirty="0" smtClean="0">
                <a:solidFill>
                  <a:schemeClr val="tx2"/>
                </a:solidFill>
              </a:rPr>
              <a:t>CCA/Item </a:t>
            </a:r>
            <a:r>
              <a:rPr lang="en-US" sz="1400" b="0" dirty="0" smtClean="0">
                <a:solidFill>
                  <a:schemeClr val="tx2"/>
                </a:solidFill>
              </a:rPr>
              <a:t>WP36</a:t>
            </a:r>
            <a:endParaRPr lang="en-US" sz="2000" b="0" dirty="0">
              <a:solidFill>
                <a:schemeClr val="tx2"/>
              </a:solidFill>
            </a:endParaRPr>
          </a:p>
        </p:txBody>
      </p:sp>
      <p:sp>
        <p:nvSpPr>
          <p:cNvPr id="78853" name="Line 5"/>
          <p:cNvSpPr>
            <a:spLocks noChangeShapeType="1"/>
          </p:cNvSpPr>
          <p:nvPr/>
        </p:nvSpPr>
        <p:spPr bwMode="auto">
          <a:xfrm>
            <a:off x="533400" y="27432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4" name="Line 6"/>
          <p:cNvSpPr>
            <a:spLocks noChangeShapeType="1"/>
          </p:cNvSpPr>
          <p:nvPr/>
        </p:nvSpPr>
        <p:spPr bwMode="auto">
          <a:xfrm>
            <a:off x="533400" y="40386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5" name="Rectangle 7"/>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a:t>Test</a:t>
            </a:r>
          </a:p>
          <a:p>
            <a:r>
              <a:rPr lang="en-US" sz="900" b="0">
                <a:solidFill>
                  <a:srgbClr val="000000"/>
                </a:solidFill>
              </a:rPr>
              <a:t>Support Des Engineering testing (30)</a:t>
            </a:r>
          </a:p>
          <a:p>
            <a:endParaRPr lang="en-US" sz="900" b="0"/>
          </a:p>
          <a:p>
            <a:r>
              <a:rPr lang="en-US" sz="900" u="sng"/>
              <a:t>Reviews</a:t>
            </a:r>
          </a:p>
          <a:p>
            <a:r>
              <a:rPr lang="en-US" sz="900" b="0">
                <a:solidFill>
                  <a:srgbClr val="000000"/>
                </a:solidFill>
              </a:rPr>
              <a:t>Support MRB (60)</a:t>
            </a:r>
          </a:p>
          <a:p>
            <a:endParaRPr lang="en-US" sz="900" u="sng"/>
          </a:p>
          <a:p>
            <a:r>
              <a:rPr lang="en-US" sz="900" u="sng"/>
              <a:t>Documents</a:t>
            </a:r>
          </a:p>
          <a:p>
            <a:r>
              <a:rPr lang="en-US" sz="900" b="0">
                <a:solidFill>
                  <a:srgbClr val="000000"/>
                </a:solidFill>
              </a:rPr>
              <a:t>Updated EMCP6 (16)</a:t>
            </a:r>
            <a:endParaRPr lang="en-US" sz="900" b="0"/>
          </a:p>
          <a:p>
            <a:endParaRPr lang="en-US" sz="900" b="0">
              <a:solidFill>
                <a:srgbClr val="000000"/>
              </a:solidFill>
            </a:endParaRPr>
          </a:p>
          <a:p>
            <a:r>
              <a:rPr lang="en-US" sz="900" u="sng"/>
              <a:t>Production</a:t>
            </a:r>
          </a:p>
          <a:p>
            <a:r>
              <a:rPr lang="en-US" sz="900" b="0">
                <a:solidFill>
                  <a:srgbClr val="000000"/>
                </a:solidFill>
              </a:rPr>
              <a:t>Update box and CCA AWs (turn0 hardware plus cuts </a:t>
            </a:r>
          </a:p>
          <a:p>
            <a:r>
              <a:rPr lang="en-US" sz="900" b="0">
                <a:solidFill>
                  <a:srgbClr val="000000"/>
                </a:solidFill>
              </a:rPr>
              <a:t>   and jumper) &amp; TWs as required (80)</a:t>
            </a:r>
          </a:p>
          <a:p>
            <a:r>
              <a:rPr lang="en-US" sz="900" b="0">
                <a:solidFill>
                  <a:srgbClr val="000000"/>
                </a:solidFill>
              </a:rPr>
              <a:t>Liaison with CEM (160)</a:t>
            </a:r>
          </a:p>
          <a:p>
            <a:r>
              <a:rPr lang="en-US" sz="900" b="0">
                <a:solidFill>
                  <a:srgbClr val="000000"/>
                </a:solidFill>
              </a:rPr>
              <a:t>Review DTC targets versus plan/actuals (24)</a:t>
            </a:r>
          </a:p>
        </p:txBody>
      </p:sp>
      <p:sp>
        <p:nvSpPr>
          <p:cNvPr id="78856" name="Line 8"/>
          <p:cNvSpPr>
            <a:spLocks noChangeShapeType="1"/>
          </p:cNvSpPr>
          <p:nvPr/>
        </p:nvSpPr>
        <p:spPr bwMode="auto">
          <a:xfrm flipV="1">
            <a:off x="2133600" y="335280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7" name="Line 9"/>
          <p:cNvSpPr>
            <a:spLocks noChangeShapeType="1"/>
          </p:cNvSpPr>
          <p:nvPr/>
        </p:nvSpPr>
        <p:spPr bwMode="auto">
          <a:xfrm flipH="1">
            <a:off x="457200" y="27432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8" name="Line 10"/>
          <p:cNvSpPr>
            <a:spLocks noChangeShapeType="1"/>
          </p:cNvSpPr>
          <p:nvPr/>
        </p:nvSpPr>
        <p:spPr bwMode="auto">
          <a:xfrm>
            <a:off x="457200" y="40386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9" name="Line 11"/>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0" name="Line 12"/>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1" name="Line 13"/>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2" name="Line 14"/>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3" name="Line 15"/>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4" name="Line 17"/>
          <p:cNvSpPr>
            <a:spLocks noChangeShapeType="1"/>
          </p:cNvSpPr>
          <p:nvPr/>
        </p:nvSpPr>
        <p:spPr bwMode="auto">
          <a:xfrm>
            <a:off x="457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5" name="Line 18"/>
          <p:cNvSpPr>
            <a:spLocks noChangeShapeType="1"/>
          </p:cNvSpPr>
          <p:nvPr/>
        </p:nvSpPr>
        <p:spPr bwMode="auto">
          <a:xfrm>
            <a:off x="2209800" y="27432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6" name="Rectangle 19"/>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7" name="Rectangle 20"/>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8868" name="Rectangle 21"/>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8869" name="Text Box 22"/>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78870" name="Text Box 23"/>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78871" name="Text Box 24"/>
          <p:cNvSpPr txBox="1">
            <a:spLocks noChangeArrowheads="1"/>
          </p:cNvSpPr>
          <p:nvPr/>
        </p:nvSpPr>
        <p:spPr bwMode="auto">
          <a:xfrm>
            <a:off x="6248400" y="1447800"/>
            <a:ext cx="1441450" cy="366713"/>
          </a:xfrm>
          <a:prstGeom prst="rect">
            <a:avLst/>
          </a:prstGeom>
          <a:solidFill>
            <a:srgbClr val="F0901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78872" name="Text Box 25"/>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(16)</a:t>
            </a:r>
          </a:p>
          <a:p>
            <a:pPr eaLnBrk="1" hangingPunct="1">
              <a:buFontTx/>
              <a:buChar char="-"/>
            </a:pPr>
            <a:r>
              <a:rPr lang="en-US" sz="1200" b="0" dirty="0"/>
              <a:t>Prod/</a:t>
            </a:r>
            <a:r>
              <a:rPr lang="en-US" sz="1200" b="0" dirty="0" err="1"/>
              <a:t>Proc</a:t>
            </a:r>
            <a:r>
              <a:rPr lang="en-US" sz="1200" b="0" dirty="0"/>
              <a:t> Engineering (338)</a:t>
            </a:r>
          </a:p>
          <a:p>
            <a:pPr eaLnBrk="1" hangingPunct="1">
              <a:buFontTx/>
              <a:buChar char="-"/>
            </a:pPr>
            <a:r>
              <a:rPr lang="en-US" sz="1200" b="0" dirty="0"/>
              <a:t>Supply Chain (16)</a:t>
            </a:r>
          </a:p>
          <a:p>
            <a:pPr eaLnBrk="1" hangingPunct="1">
              <a:buFontTx/>
              <a:buChar char="-"/>
            </a:pPr>
            <a:r>
              <a:rPr lang="en-US" sz="1200" b="0" dirty="0"/>
              <a:t>370 hours total</a:t>
            </a:r>
          </a:p>
        </p:txBody>
      </p:sp>
      <p:sp>
        <p:nvSpPr>
          <p:cNvPr id="78873" name="Rectangle 27"/>
          <p:cNvSpPr>
            <a:spLocks noChangeArrowheads="1"/>
          </p:cNvSpPr>
          <p:nvPr/>
        </p:nvSpPr>
        <p:spPr bwMode="auto">
          <a:xfrm>
            <a:off x="5791200" y="2925763"/>
            <a:ext cx="1871663"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tabLst>
                <a:tab pos="342900" algn="l"/>
              </a:tabLst>
            </a:pPr>
            <a:endParaRPr lang="en-US" sz="900" b="0"/>
          </a:p>
          <a:p>
            <a:pPr eaLnBrk="0" hangingPunct="0">
              <a:buFontTx/>
              <a:buAutoNum type="arabicPeriod"/>
              <a:tabLst>
                <a:tab pos="342900" algn="l"/>
              </a:tabLst>
            </a:pPr>
            <a:r>
              <a:rPr lang="en-US" sz="900" b="0">
                <a:cs typeface="Times New Roman" pitchFamily="18" charset="0"/>
              </a:rPr>
              <a:t>SOF LRU build</a:t>
            </a:r>
          </a:p>
          <a:p>
            <a:pPr lvl="1" eaLnBrk="0" hangingPunct="0">
              <a:tabLst>
                <a:tab pos="342900" algn="l"/>
              </a:tabLst>
            </a:pPr>
            <a:r>
              <a:rPr lang="en-US" sz="900" b="0">
                <a:cs typeface="Times New Roman" pitchFamily="18" charset="0"/>
              </a:rPr>
              <a:t>QTY based on project</a:t>
            </a:r>
          </a:p>
          <a:p>
            <a:pPr eaLnBrk="0" hangingPunct="0">
              <a:buFontTx/>
              <a:buAutoNum type="arabicPeriod"/>
              <a:tabLst>
                <a:tab pos="342900" algn="l"/>
              </a:tabLst>
            </a:pPr>
            <a:r>
              <a:rPr lang="en-US" sz="900" b="0">
                <a:cs typeface="Times New Roman" pitchFamily="18" charset="0"/>
              </a:rPr>
              <a:t>DFx (M,A,T) at Box level report</a:t>
            </a:r>
          </a:p>
          <a:p>
            <a:pPr lvl="1" eaLnBrk="0" hangingPunct="0">
              <a:tabLst>
                <a:tab pos="342900" algn="l"/>
              </a:tabLst>
            </a:pPr>
            <a:r>
              <a:rPr lang="en-US" sz="900" b="0">
                <a:cs typeface="Times New Roman" pitchFamily="18" charset="0"/>
              </a:rPr>
              <a:t>project memo</a:t>
            </a:r>
            <a:endParaRPr lang="en-US" sz="900" b="0"/>
          </a:p>
          <a:p>
            <a:pPr eaLnBrk="0" hangingPunct="0">
              <a:buFontTx/>
              <a:buAutoNum type="arabicPeriod"/>
              <a:tabLst>
                <a:tab pos="342900" algn="l"/>
              </a:tabLst>
            </a:pPr>
            <a:r>
              <a:rPr lang="en-US" sz="900" b="0">
                <a:cs typeface="Times New Roman" pitchFamily="18" charset="0"/>
              </a:rPr>
              <a:t>EMCP6 </a:t>
            </a:r>
            <a:endParaRPr lang="en-US" sz="900" b="0"/>
          </a:p>
        </p:txBody>
      </p:sp>
      <p:sp>
        <p:nvSpPr>
          <p:cNvPr id="78874" name="Action Button: Back or Previous 24">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78875" name="TextBox 26"/>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8876" name="Action Button: Forward or Next 27">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78877" name="TextBox 28"/>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1" name="TextBox 30"/>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7 – MFG </a:t>
            </a:r>
            <a:br>
              <a:rPr lang="en-US" sz="3200" smtClean="0"/>
            </a:br>
            <a:r>
              <a:rPr lang="en-US" sz="3200" smtClean="0"/>
              <a:t>Work Packages</a:t>
            </a:r>
            <a:endParaRPr lang="en-US" sz="3200" b="1" smtClean="0"/>
          </a:p>
        </p:txBody>
      </p:sp>
      <p:sp>
        <p:nvSpPr>
          <p:cNvPr id="79875" name="Action Button: Back or Previous 2">
            <a:hlinkClick r:id="rId4" action="ppaction://hlinksldjump" highlightClick="1"/>
          </p:cNvPr>
          <p:cNvSpPr>
            <a:spLocks noChangeArrowheads="1"/>
          </p:cNvSpPr>
          <p:nvPr/>
        </p:nvSpPr>
        <p:spPr bwMode="auto">
          <a:xfrm>
            <a:off x="827088"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9876" name="TextBox 3"/>
          <p:cNvSpPr txBox="1">
            <a:spLocks noChangeArrowheads="1"/>
          </p:cNvSpPr>
          <p:nvPr/>
        </p:nvSpPr>
        <p:spPr bwMode="auto">
          <a:xfrm>
            <a:off x="449263"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9877" name="Action Button: Forward or Next 2">
            <a:hlinkClick r:id="rId4"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9878"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ChangeArrowheads="1"/>
          </p:cNvSpPr>
          <p:nvPr/>
        </p:nvSpPr>
        <p:spPr bwMode="auto">
          <a:xfrm>
            <a:off x="1205345" y="609600"/>
            <a:ext cx="7144905" cy="457200"/>
          </a:xfrm>
          <a:prstGeom prst="rect">
            <a:avLst/>
          </a:prstGeom>
          <a:solidFill>
            <a:schemeClr val="tx1"/>
          </a:solidFill>
          <a:ln w="9525" algn="ctr">
            <a:solidFill>
              <a:schemeClr val="tx1"/>
            </a:solidFill>
            <a:miter lim="800000"/>
            <a:headEnd/>
            <a:tailEnd/>
          </a:ln>
        </p:spPr>
        <p:txBody>
          <a:bodyPr wrap="none" anchor="ctr"/>
          <a:lstStyle/>
          <a:p>
            <a:pPr algn="ctr" eaLnBrk="0" hangingPunct="0"/>
            <a:endParaRPr lang="en-US" sz="2000" b="0">
              <a:solidFill>
                <a:schemeClr val="tx2"/>
              </a:solidFill>
            </a:endParaRPr>
          </a:p>
        </p:txBody>
      </p:sp>
      <p:sp>
        <p:nvSpPr>
          <p:cNvPr id="80899" name="Text Box 2"/>
          <p:cNvSpPr txBox="1">
            <a:spLocks noChangeArrowheads="1"/>
          </p:cNvSpPr>
          <p:nvPr/>
        </p:nvSpPr>
        <p:spPr bwMode="auto">
          <a:xfrm>
            <a:off x="419100" y="2924175"/>
            <a:ext cx="2362200" cy="923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20000"/>
              </a:spcBef>
            </a:pPr>
            <a:r>
              <a:rPr lang="en-US" sz="900" u="sng"/>
              <a:t>Design Documentation</a:t>
            </a:r>
          </a:p>
          <a:p>
            <a:pPr eaLnBrk="1" hangingPunct="1"/>
            <a:r>
              <a:rPr lang="en-US" sz="900" b="0"/>
              <a:t>SOF design and BOM update</a:t>
            </a:r>
          </a:p>
          <a:p>
            <a:pPr eaLnBrk="1" hangingPunct="1"/>
            <a:r>
              <a:rPr lang="en-US" sz="900" b="0"/>
              <a:t>Assembly Drawings</a:t>
            </a:r>
          </a:p>
          <a:p>
            <a:pPr eaLnBrk="1" hangingPunct="1"/>
            <a:r>
              <a:rPr lang="en-US" sz="900" u="sng"/>
              <a:t>Plans</a:t>
            </a:r>
          </a:p>
          <a:p>
            <a:pPr eaLnBrk="1" hangingPunct="1"/>
            <a:r>
              <a:rPr lang="en-US" sz="900" b="0"/>
              <a:t>Revised project plan/scope changes</a:t>
            </a:r>
          </a:p>
          <a:p>
            <a:pPr eaLnBrk="1" hangingPunct="1"/>
            <a:r>
              <a:rPr lang="en-US" sz="900" b="0"/>
              <a:t>Revised DTC Targets</a:t>
            </a:r>
          </a:p>
        </p:txBody>
      </p:sp>
      <p:sp>
        <p:nvSpPr>
          <p:cNvPr id="80900" name="Rectangle 3"/>
          <p:cNvSpPr>
            <a:spLocks noChangeArrowheads="1"/>
          </p:cNvSpPr>
          <p:nvPr/>
        </p:nvSpPr>
        <p:spPr bwMode="auto">
          <a:xfrm>
            <a:off x="1114425" y="457200"/>
            <a:ext cx="7115175" cy="457200"/>
          </a:xfrm>
          <a:prstGeom prst="rect">
            <a:avLst/>
          </a:prstGeom>
          <a:solidFill>
            <a:srgbClr val="F09010"/>
          </a:solidFill>
          <a:ln w="9525" algn="ctr">
            <a:solidFill>
              <a:schemeClr val="tx1"/>
            </a:solidFill>
            <a:miter lim="800000"/>
            <a:headEnd/>
            <a:tailEnd/>
          </a:ln>
        </p:spPr>
        <p:txBody>
          <a:bodyPr wrap="none" anchor="ctr"/>
          <a:lstStyle/>
          <a:p>
            <a:pPr algn="ctr" eaLnBrk="0" hangingPunct="0"/>
            <a:r>
              <a:rPr lang="en-US" sz="2000" b="0" dirty="0">
                <a:solidFill>
                  <a:schemeClr val="tx2"/>
                </a:solidFill>
              </a:rPr>
              <a:t>Qualification Phase – Production Readiness </a:t>
            </a:r>
            <a:r>
              <a:rPr lang="en-US" sz="2000" b="0" dirty="0" err="1">
                <a:solidFill>
                  <a:schemeClr val="tx2"/>
                </a:solidFill>
              </a:rPr>
              <a:t>Qual</a:t>
            </a:r>
            <a:r>
              <a:rPr lang="en-US" sz="2000" b="0" dirty="0">
                <a:solidFill>
                  <a:schemeClr val="tx2"/>
                </a:solidFill>
              </a:rPr>
              <a:t> </a:t>
            </a:r>
            <a:r>
              <a:rPr lang="en-US" sz="2000" b="0" dirty="0" smtClean="0">
                <a:solidFill>
                  <a:schemeClr val="tx2"/>
                </a:solidFill>
              </a:rPr>
              <a:t>Builds </a:t>
            </a:r>
            <a:r>
              <a:rPr lang="en-US" sz="1400" b="0" dirty="0" smtClean="0">
                <a:solidFill>
                  <a:schemeClr val="tx2"/>
                </a:solidFill>
              </a:rPr>
              <a:t>WP40</a:t>
            </a:r>
            <a:endParaRPr lang="en-US" sz="2000" b="0" dirty="0">
              <a:solidFill>
                <a:schemeClr val="tx2"/>
              </a:solidFill>
            </a:endParaRPr>
          </a:p>
        </p:txBody>
      </p:sp>
      <p:sp>
        <p:nvSpPr>
          <p:cNvPr id="80901" name="Line 5"/>
          <p:cNvSpPr>
            <a:spLocks noChangeShapeType="1"/>
          </p:cNvSpPr>
          <p:nvPr/>
        </p:nvSpPr>
        <p:spPr bwMode="auto">
          <a:xfrm>
            <a:off x="533400" y="27432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2" name="Line 6"/>
          <p:cNvSpPr>
            <a:spLocks noChangeShapeType="1"/>
          </p:cNvSpPr>
          <p:nvPr/>
        </p:nvSpPr>
        <p:spPr bwMode="auto">
          <a:xfrm>
            <a:off x="533400" y="40386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3" name="Rectangle 7"/>
          <p:cNvSpPr>
            <a:spLocks noChangeArrowheads="1"/>
          </p:cNvSpPr>
          <p:nvPr/>
        </p:nvSpPr>
        <p:spPr bwMode="auto">
          <a:xfrm>
            <a:off x="2667000" y="1905000"/>
            <a:ext cx="3124200" cy="2867025"/>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endParaRPr lang="en-US" sz="900" u="sng">
              <a:solidFill>
                <a:srgbClr val="000000"/>
              </a:solidFill>
            </a:endParaRPr>
          </a:p>
          <a:p>
            <a:endParaRPr lang="en-US" sz="900" u="sng">
              <a:solidFill>
                <a:srgbClr val="000000"/>
              </a:solidFill>
            </a:endParaRPr>
          </a:p>
          <a:p>
            <a:endParaRPr lang="en-US" sz="900" u="sng">
              <a:solidFill>
                <a:srgbClr val="000000"/>
              </a:solidFill>
            </a:endParaRPr>
          </a:p>
          <a:p>
            <a:endParaRPr lang="en-US" sz="900" u="sng">
              <a:solidFill>
                <a:srgbClr val="000000"/>
              </a:solidFill>
            </a:endParaRPr>
          </a:p>
          <a:p>
            <a:endParaRPr lang="en-US" sz="900" u="sng">
              <a:solidFill>
                <a:srgbClr val="000000"/>
              </a:solidFill>
            </a:endParaRPr>
          </a:p>
          <a:p>
            <a:endParaRPr lang="en-US" sz="900" u="sng">
              <a:solidFill>
                <a:srgbClr val="000000"/>
              </a:solidFill>
            </a:endParaRPr>
          </a:p>
          <a:p>
            <a:endParaRPr lang="en-US" sz="900" u="sng">
              <a:solidFill>
                <a:srgbClr val="000000"/>
              </a:solidFill>
            </a:endParaRPr>
          </a:p>
          <a:p>
            <a:r>
              <a:rPr lang="en-US" sz="900" u="sng">
                <a:solidFill>
                  <a:srgbClr val="000000"/>
                </a:solidFill>
              </a:rPr>
              <a:t>Qualification Build</a:t>
            </a:r>
          </a:p>
          <a:p>
            <a:r>
              <a:rPr lang="en-US" sz="900" b="0">
                <a:solidFill>
                  <a:srgbClr val="000000"/>
                </a:solidFill>
              </a:rPr>
              <a:t>Liaison with CEM (320)</a:t>
            </a:r>
          </a:p>
          <a:p>
            <a:r>
              <a:rPr lang="en-US" sz="900" b="0">
                <a:solidFill>
                  <a:srgbClr val="000000"/>
                </a:solidFill>
              </a:rPr>
              <a:t>Update box and CCA AWs &amp; TWs if required (100)</a:t>
            </a:r>
          </a:p>
          <a:p>
            <a:r>
              <a:rPr lang="en-US" sz="900" b="0">
                <a:solidFill>
                  <a:srgbClr val="000000"/>
                </a:solidFill>
              </a:rPr>
              <a:t>Coordinate cable builds (80)</a:t>
            </a:r>
          </a:p>
          <a:p>
            <a:r>
              <a:rPr lang="en-US" sz="900" u="sng">
                <a:solidFill>
                  <a:srgbClr val="000000"/>
                </a:solidFill>
              </a:rPr>
              <a:t>Production Readiness Review</a:t>
            </a:r>
          </a:p>
          <a:p>
            <a:r>
              <a:rPr lang="en-US" sz="900" b="0">
                <a:solidFill>
                  <a:srgbClr val="000000"/>
                </a:solidFill>
              </a:rPr>
              <a:t>Support box and CCA Test Procedures as required (180)</a:t>
            </a:r>
          </a:p>
          <a:p>
            <a:r>
              <a:rPr lang="en-US" sz="900" b="0">
                <a:solidFill>
                  <a:srgbClr val="000000"/>
                </a:solidFill>
              </a:rPr>
              <a:t>Support DTC targets versus plan/actuals (40)</a:t>
            </a:r>
          </a:p>
          <a:p>
            <a:r>
              <a:rPr lang="en-US" sz="900" b="0">
                <a:solidFill>
                  <a:srgbClr val="000000"/>
                </a:solidFill>
              </a:rPr>
              <a:t>Support MRB (120)</a:t>
            </a:r>
          </a:p>
          <a:p>
            <a:r>
              <a:rPr lang="en-US" sz="900" u="sng">
                <a:solidFill>
                  <a:srgbClr val="000000"/>
                </a:solidFill>
              </a:rPr>
              <a:t>Plans</a:t>
            </a:r>
          </a:p>
          <a:p>
            <a:r>
              <a:rPr lang="en-US" sz="900" b="0">
                <a:solidFill>
                  <a:srgbClr val="000000"/>
                </a:solidFill>
              </a:rPr>
              <a:t>Updated EMCP7 (16)</a:t>
            </a:r>
          </a:p>
          <a:p>
            <a:r>
              <a:rPr lang="en-US" sz="900" u="sng">
                <a:solidFill>
                  <a:srgbClr val="000000"/>
                </a:solidFill>
              </a:rPr>
              <a:t>Reviews</a:t>
            </a:r>
          </a:p>
          <a:p>
            <a:r>
              <a:rPr lang="en-US" sz="900" b="0">
                <a:solidFill>
                  <a:srgbClr val="000000"/>
                </a:solidFill>
              </a:rPr>
              <a:t>DFX reviews (24)</a:t>
            </a: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p:txBody>
      </p:sp>
      <p:sp>
        <p:nvSpPr>
          <p:cNvPr id="80904" name="Line 8"/>
          <p:cNvSpPr>
            <a:spLocks noChangeShapeType="1"/>
          </p:cNvSpPr>
          <p:nvPr/>
        </p:nvSpPr>
        <p:spPr bwMode="auto">
          <a:xfrm flipV="1">
            <a:off x="2133600" y="335280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5" name="Line 9"/>
          <p:cNvSpPr>
            <a:spLocks noChangeShapeType="1"/>
          </p:cNvSpPr>
          <p:nvPr/>
        </p:nvSpPr>
        <p:spPr bwMode="auto">
          <a:xfrm flipH="1">
            <a:off x="457200" y="27432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6" name="Line 10"/>
          <p:cNvSpPr>
            <a:spLocks noChangeShapeType="1"/>
          </p:cNvSpPr>
          <p:nvPr/>
        </p:nvSpPr>
        <p:spPr bwMode="auto">
          <a:xfrm>
            <a:off x="457200" y="40386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7" name="Line 11"/>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8" name="Line 12"/>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9" name="Line 13"/>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0" name="Line 14"/>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1" name="Line 15"/>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2" name="Line 17"/>
          <p:cNvSpPr>
            <a:spLocks noChangeShapeType="1"/>
          </p:cNvSpPr>
          <p:nvPr/>
        </p:nvSpPr>
        <p:spPr bwMode="auto">
          <a:xfrm>
            <a:off x="457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3" name="Line 18"/>
          <p:cNvSpPr>
            <a:spLocks noChangeShapeType="1"/>
          </p:cNvSpPr>
          <p:nvPr/>
        </p:nvSpPr>
        <p:spPr bwMode="auto">
          <a:xfrm>
            <a:off x="2209800" y="27432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4" name="Rectangle 19"/>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15" name="Rectangle 20"/>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80916" name="Rectangle 21"/>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80917" name="Text Box 22"/>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80918" name="Text Box 23"/>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80919" name="Text Box 24"/>
          <p:cNvSpPr txBox="1">
            <a:spLocks noChangeArrowheads="1"/>
          </p:cNvSpPr>
          <p:nvPr/>
        </p:nvSpPr>
        <p:spPr bwMode="auto">
          <a:xfrm>
            <a:off x="6248400" y="1447800"/>
            <a:ext cx="1441450" cy="366713"/>
          </a:xfrm>
          <a:prstGeom prst="rect">
            <a:avLst/>
          </a:prstGeom>
          <a:solidFill>
            <a:srgbClr val="F0901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80920" name="Text Box 25"/>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a:t>
            </a:r>
          </a:p>
          <a:p>
            <a:pPr eaLnBrk="1" hangingPunct="1">
              <a:buFontTx/>
              <a:buChar char="-"/>
            </a:pPr>
            <a:r>
              <a:rPr lang="en-US" sz="1200" b="0" dirty="0"/>
              <a:t>Prod/</a:t>
            </a:r>
            <a:r>
              <a:rPr lang="en-US" sz="1200" b="0" dirty="0" err="1"/>
              <a:t>Proc</a:t>
            </a:r>
            <a:r>
              <a:rPr lang="en-US" sz="1200" b="0" dirty="0"/>
              <a:t> Engineering (-)</a:t>
            </a:r>
          </a:p>
          <a:p>
            <a:pPr eaLnBrk="1" hangingPunct="1">
              <a:buFontTx/>
              <a:buChar char="-"/>
            </a:pPr>
            <a:r>
              <a:rPr lang="en-US" sz="1200" b="0" dirty="0"/>
              <a:t>Supply Chain (-)</a:t>
            </a:r>
          </a:p>
          <a:p>
            <a:pPr eaLnBrk="1" hangingPunct="1">
              <a:buFontTx/>
              <a:buChar char="-"/>
            </a:pPr>
            <a:r>
              <a:rPr lang="en-US" sz="1200" b="0" dirty="0"/>
              <a:t>880 hours total</a:t>
            </a:r>
          </a:p>
        </p:txBody>
      </p:sp>
      <p:sp>
        <p:nvSpPr>
          <p:cNvPr id="80921" name="Rectangle 28"/>
          <p:cNvSpPr>
            <a:spLocks noChangeArrowheads="1"/>
          </p:cNvSpPr>
          <p:nvPr/>
        </p:nvSpPr>
        <p:spPr bwMode="auto">
          <a:xfrm>
            <a:off x="5791200" y="3040063"/>
            <a:ext cx="2044700"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pPr>
            <a:r>
              <a:rPr lang="en-US" sz="900" b="0" dirty="0">
                <a:cs typeface="Times New Roman" pitchFamily="18" charset="0"/>
              </a:rPr>
              <a:t> Qualification LRU’s </a:t>
            </a:r>
          </a:p>
          <a:p>
            <a:pPr lvl="1" eaLnBrk="0" hangingPunct="0"/>
            <a:r>
              <a:rPr lang="en-US" sz="900" b="0" dirty="0">
                <a:cs typeface="Times New Roman" pitchFamily="18" charset="0"/>
              </a:rPr>
              <a:t>QTY based on project</a:t>
            </a:r>
          </a:p>
          <a:p>
            <a:pPr eaLnBrk="0" hangingPunct="0">
              <a:buFontTx/>
              <a:buAutoNum type="arabicPeriod"/>
            </a:pPr>
            <a:r>
              <a:rPr lang="en-US" sz="900" b="0" dirty="0" err="1" smtClean="0">
                <a:cs typeface="Times New Roman" pitchFamily="18" charset="0"/>
              </a:rPr>
              <a:t>DFx</a:t>
            </a:r>
            <a:r>
              <a:rPr lang="en-US" sz="900" b="0" dirty="0" smtClean="0">
                <a:cs typeface="Times New Roman" pitchFamily="18" charset="0"/>
              </a:rPr>
              <a:t> </a:t>
            </a:r>
            <a:r>
              <a:rPr lang="en-US" sz="900" b="0" dirty="0">
                <a:cs typeface="Times New Roman" pitchFamily="18" charset="0"/>
              </a:rPr>
              <a:t>(M,A,T) at Box level summary</a:t>
            </a:r>
          </a:p>
          <a:p>
            <a:pPr lvl="1" eaLnBrk="0" hangingPunct="0"/>
            <a:r>
              <a:rPr lang="en-US" sz="900" b="0" dirty="0">
                <a:cs typeface="Times New Roman" pitchFamily="18" charset="0"/>
              </a:rPr>
              <a:t> memo MFG </a:t>
            </a:r>
            <a:r>
              <a:rPr lang="en-US" sz="900" b="0" dirty="0" smtClean="0">
                <a:cs typeface="Times New Roman" pitchFamily="18" charset="0"/>
              </a:rPr>
              <a:t>WP</a:t>
            </a:r>
            <a:endParaRPr lang="en-US" sz="900" b="0" dirty="0" smtClean="0"/>
          </a:p>
          <a:p>
            <a:pPr eaLnBrk="0" hangingPunct="0">
              <a:buFontTx/>
              <a:buAutoNum type="arabicPeriod"/>
            </a:pPr>
            <a:r>
              <a:rPr lang="en-US" sz="900" b="0" dirty="0" smtClean="0">
                <a:cs typeface="Times New Roman" pitchFamily="18" charset="0"/>
              </a:rPr>
              <a:t>EMCP7</a:t>
            </a:r>
            <a:endParaRPr lang="en-US" sz="900" b="0" dirty="0"/>
          </a:p>
        </p:txBody>
      </p:sp>
      <p:sp>
        <p:nvSpPr>
          <p:cNvPr id="80922" name="Action Button: Back or Previous 24">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80923" name="TextBox 26"/>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80924" name="Action Button: Forward or Next 27">
            <a:hlinkClick r:id="rId3" action="ppaction://hlinksldjump" highlightClick="1"/>
          </p:cNvPr>
          <p:cNvSpPr>
            <a:spLocks noChangeArrowheads="1"/>
          </p:cNvSpPr>
          <p:nvPr/>
        </p:nvSpPr>
        <p:spPr bwMode="auto">
          <a:xfrm>
            <a:off x="7400925"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80925" name="TextBox 28"/>
          <p:cNvSpPr txBox="1">
            <a:spLocks noChangeArrowheads="1"/>
          </p:cNvSpPr>
          <p:nvPr/>
        </p:nvSpPr>
        <p:spPr bwMode="auto">
          <a:xfrm>
            <a:off x="695960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1" name="TextBox 30"/>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8 – MFG </a:t>
            </a:r>
            <a:br>
              <a:rPr lang="en-US" sz="3200" smtClean="0"/>
            </a:br>
            <a:r>
              <a:rPr lang="en-US" sz="3200" smtClean="0"/>
              <a:t>Work Packages</a:t>
            </a:r>
            <a:endParaRPr lang="en-US" sz="3200" b="1" smtClean="0"/>
          </a:p>
        </p:txBody>
      </p:sp>
      <p:sp>
        <p:nvSpPr>
          <p:cNvPr id="81923" name="Action Button: Back or Previous 2">
            <a:hlinkClick r:id="rId4" action="ppaction://hlinksldjump" highlightClick="1"/>
          </p:cNvPr>
          <p:cNvSpPr>
            <a:spLocks noChangeArrowheads="1"/>
          </p:cNvSpPr>
          <p:nvPr/>
        </p:nvSpPr>
        <p:spPr bwMode="auto">
          <a:xfrm>
            <a:off x="796925" y="5918200"/>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24" name="TextBox 3"/>
          <p:cNvSpPr txBox="1">
            <a:spLocks noChangeArrowheads="1"/>
          </p:cNvSpPr>
          <p:nvPr/>
        </p:nvSpPr>
        <p:spPr bwMode="auto">
          <a:xfrm>
            <a:off x="419100" y="54102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81925" name="Action Button: Forward or Next 2">
            <a:hlinkClick r:id="rId4" action="ppaction://hlinksldjump" highlightClick="1"/>
          </p:cNvPr>
          <p:cNvSpPr>
            <a:spLocks noChangeArrowheads="1"/>
          </p:cNvSpPr>
          <p:nvPr/>
        </p:nvSpPr>
        <p:spPr bwMode="auto">
          <a:xfrm>
            <a:off x="7662863" y="5884863"/>
            <a:ext cx="509587" cy="566737"/>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26" name="TextBox 30"/>
          <p:cNvSpPr txBox="1">
            <a:spLocks noChangeArrowheads="1"/>
          </p:cNvSpPr>
          <p:nvPr/>
        </p:nvSpPr>
        <p:spPr bwMode="auto">
          <a:xfrm>
            <a:off x="7221538" y="5407025"/>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ChangeArrowheads="1"/>
          </p:cNvSpPr>
          <p:nvPr/>
        </p:nvSpPr>
        <p:spPr bwMode="auto">
          <a:xfrm>
            <a:off x="1720850" y="609600"/>
            <a:ext cx="6423025" cy="371475"/>
          </a:xfrm>
          <a:prstGeom prst="rect">
            <a:avLst/>
          </a:prstGeom>
          <a:solidFill>
            <a:schemeClr val="tx1"/>
          </a:solidFill>
          <a:ln w="9525" algn="ctr">
            <a:solidFill>
              <a:schemeClr val="tx1"/>
            </a:solidFill>
            <a:miter lim="800000"/>
            <a:headEnd/>
            <a:tailEnd/>
          </a:ln>
        </p:spPr>
        <p:txBody>
          <a:bodyPr wrap="none" anchor="ctr"/>
          <a:lstStyle/>
          <a:p>
            <a:pPr algn="ctr" eaLnBrk="0" hangingPunct="0"/>
            <a:endParaRPr lang="en-US" sz="2000" b="0">
              <a:solidFill>
                <a:schemeClr val="tx2"/>
              </a:solidFill>
            </a:endParaRPr>
          </a:p>
        </p:txBody>
      </p:sp>
      <p:sp>
        <p:nvSpPr>
          <p:cNvPr id="82947" name="Text Box 2"/>
          <p:cNvSpPr txBox="1">
            <a:spLocks noChangeArrowheads="1"/>
          </p:cNvSpPr>
          <p:nvPr/>
        </p:nvSpPr>
        <p:spPr bwMode="auto">
          <a:xfrm>
            <a:off x="554038" y="2579688"/>
            <a:ext cx="2286000" cy="1616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900" u="sng"/>
              <a:t>Reports</a:t>
            </a:r>
          </a:p>
          <a:p>
            <a:pPr eaLnBrk="1" hangingPunct="1"/>
            <a:r>
              <a:rPr lang="en-US" sz="900" b="0"/>
              <a:t>POB report from turn1 hwr</a:t>
            </a:r>
          </a:p>
          <a:p>
            <a:pPr eaLnBrk="1" hangingPunct="1">
              <a:spcBef>
                <a:spcPct val="50000"/>
              </a:spcBef>
            </a:pPr>
            <a:r>
              <a:rPr lang="en-US" sz="900" u="sng"/>
              <a:t>Project</a:t>
            </a:r>
          </a:p>
          <a:p>
            <a:pPr eaLnBrk="1" hangingPunct="1">
              <a:spcBef>
                <a:spcPct val="50000"/>
              </a:spcBef>
            </a:pPr>
            <a:r>
              <a:rPr lang="en-US" sz="900" b="0"/>
              <a:t>Revised project plan/scope changes </a:t>
            </a:r>
          </a:p>
          <a:p>
            <a:pPr eaLnBrk="1" hangingPunct="1">
              <a:spcBef>
                <a:spcPct val="50000"/>
              </a:spcBef>
            </a:pPr>
            <a:r>
              <a:rPr lang="en-US" sz="900" u="sng"/>
              <a:t>DFX Inputs</a:t>
            </a:r>
          </a:p>
          <a:p>
            <a:pPr eaLnBrk="1" hangingPunct="1"/>
            <a:r>
              <a:rPr lang="en-US" sz="900" b="0"/>
              <a:t>Revised DTC Targets</a:t>
            </a:r>
          </a:p>
          <a:p>
            <a:pPr eaLnBrk="1" hangingPunct="1">
              <a:spcBef>
                <a:spcPct val="50000"/>
              </a:spcBef>
            </a:pPr>
            <a:r>
              <a:rPr lang="en-US" sz="900" u="sng"/>
              <a:t>Requirements</a:t>
            </a:r>
          </a:p>
          <a:p>
            <a:pPr eaLnBrk="1" hangingPunct="1"/>
            <a:r>
              <a:rPr lang="en-US" sz="900" b="0"/>
              <a:t>EMCP7</a:t>
            </a:r>
          </a:p>
          <a:p>
            <a:pPr eaLnBrk="1" hangingPunct="1"/>
            <a:r>
              <a:rPr lang="en-US" sz="900" b="0"/>
              <a:t>Latest AW, TW</a:t>
            </a:r>
          </a:p>
        </p:txBody>
      </p:sp>
      <p:sp>
        <p:nvSpPr>
          <p:cNvPr id="82948" name="Rectangle 3"/>
          <p:cNvSpPr>
            <a:spLocks noChangeArrowheads="1"/>
          </p:cNvSpPr>
          <p:nvPr/>
        </p:nvSpPr>
        <p:spPr bwMode="auto">
          <a:xfrm>
            <a:off x="1676400" y="457200"/>
            <a:ext cx="6400800" cy="457200"/>
          </a:xfrm>
          <a:prstGeom prst="rect">
            <a:avLst/>
          </a:prstGeom>
          <a:solidFill>
            <a:srgbClr val="F09010"/>
          </a:solidFill>
          <a:ln w="9525" algn="ctr">
            <a:solidFill>
              <a:schemeClr val="tx1"/>
            </a:solidFill>
            <a:miter lim="800000"/>
            <a:headEnd/>
            <a:tailEnd/>
          </a:ln>
        </p:spPr>
        <p:txBody>
          <a:bodyPr wrap="none" anchor="ctr"/>
          <a:lstStyle/>
          <a:p>
            <a:pPr algn="ctr" eaLnBrk="0" hangingPunct="0"/>
            <a:r>
              <a:rPr lang="en-US" sz="2000" b="0" dirty="0">
                <a:solidFill>
                  <a:schemeClr val="tx2"/>
                </a:solidFill>
              </a:rPr>
              <a:t>Certification Phase – Production Hardware </a:t>
            </a:r>
            <a:r>
              <a:rPr lang="en-US" sz="2000" b="0" dirty="0" smtClean="0">
                <a:solidFill>
                  <a:schemeClr val="tx2"/>
                </a:solidFill>
              </a:rPr>
              <a:t>Build </a:t>
            </a:r>
            <a:r>
              <a:rPr lang="en-US" sz="1400" b="0" dirty="0" smtClean="0">
                <a:solidFill>
                  <a:schemeClr val="tx2"/>
                </a:solidFill>
              </a:rPr>
              <a:t>WP48 </a:t>
            </a:r>
            <a:endParaRPr lang="en-US" sz="2000" b="0" dirty="0">
              <a:solidFill>
                <a:schemeClr val="tx2"/>
              </a:solidFill>
            </a:endParaRPr>
          </a:p>
        </p:txBody>
      </p:sp>
      <p:sp>
        <p:nvSpPr>
          <p:cNvPr id="82949" name="Line 5"/>
          <p:cNvSpPr>
            <a:spLocks noChangeShapeType="1"/>
          </p:cNvSpPr>
          <p:nvPr/>
        </p:nvSpPr>
        <p:spPr bwMode="auto">
          <a:xfrm>
            <a:off x="533400" y="23495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0" name="Line 6"/>
          <p:cNvSpPr>
            <a:spLocks noChangeShapeType="1"/>
          </p:cNvSpPr>
          <p:nvPr/>
        </p:nvSpPr>
        <p:spPr bwMode="auto">
          <a:xfrm>
            <a:off x="533400" y="4448175"/>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1" name="Rectangle 7"/>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a:t>Production</a:t>
            </a:r>
          </a:p>
          <a:p>
            <a:r>
              <a:rPr lang="en-US" sz="900" b="0">
                <a:solidFill>
                  <a:srgbClr val="000000"/>
                </a:solidFill>
              </a:rPr>
              <a:t>Liaison with CEM (240)</a:t>
            </a:r>
          </a:p>
          <a:p>
            <a:r>
              <a:rPr lang="en-US" sz="900" b="0">
                <a:solidFill>
                  <a:srgbClr val="000000"/>
                </a:solidFill>
              </a:rPr>
              <a:t>Develop plan for production (120)</a:t>
            </a:r>
          </a:p>
          <a:p>
            <a:r>
              <a:rPr lang="en-US" sz="900" b="0">
                <a:solidFill>
                  <a:srgbClr val="000000"/>
                </a:solidFill>
              </a:rPr>
              <a:t>Develop plan for sustaining engineering (40)</a:t>
            </a:r>
          </a:p>
          <a:p>
            <a:r>
              <a:rPr lang="en-US" sz="900" u="sng"/>
              <a:t>Reviews </a:t>
            </a:r>
          </a:p>
          <a:p>
            <a:r>
              <a:rPr lang="en-US" sz="900" b="0">
                <a:solidFill>
                  <a:srgbClr val="000000"/>
                </a:solidFill>
              </a:rPr>
              <a:t>Review DTC targets versus plan/actuals (16)</a:t>
            </a:r>
          </a:p>
          <a:p>
            <a:r>
              <a:rPr lang="en-US" sz="900" b="0">
                <a:solidFill>
                  <a:srgbClr val="000000"/>
                </a:solidFill>
              </a:rPr>
              <a:t>Support MRB (120)</a:t>
            </a:r>
          </a:p>
          <a:p>
            <a:r>
              <a:rPr lang="en-US" sz="900" u="sng"/>
              <a:t>Plans</a:t>
            </a:r>
          </a:p>
          <a:p>
            <a:r>
              <a:rPr lang="en-US" sz="900" b="0">
                <a:solidFill>
                  <a:srgbClr val="000000"/>
                </a:solidFill>
              </a:rPr>
              <a:t>Update EMCP8 (16)</a:t>
            </a:r>
          </a:p>
        </p:txBody>
      </p:sp>
      <p:sp>
        <p:nvSpPr>
          <p:cNvPr id="82952" name="Line 8"/>
          <p:cNvSpPr>
            <a:spLocks noChangeShapeType="1"/>
          </p:cNvSpPr>
          <p:nvPr/>
        </p:nvSpPr>
        <p:spPr bwMode="auto">
          <a:xfrm flipV="1">
            <a:off x="2133600" y="3352800"/>
            <a:ext cx="533400" cy="1100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3" name="Line 11"/>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4" name="Line 12"/>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5" name="Line 13"/>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6" name="Line 14"/>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7" name="Line 15"/>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8" name="Line 17"/>
          <p:cNvSpPr>
            <a:spLocks noChangeShapeType="1"/>
          </p:cNvSpPr>
          <p:nvPr/>
        </p:nvSpPr>
        <p:spPr bwMode="auto">
          <a:xfrm flipH="1">
            <a:off x="533400" y="2349500"/>
            <a:ext cx="0" cy="2098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9" name="Line 18"/>
          <p:cNvSpPr>
            <a:spLocks noChangeShapeType="1"/>
          </p:cNvSpPr>
          <p:nvPr/>
        </p:nvSpPr>
        <p:spPr bwMode="auto">
          <a:xfrm>
            <a:off x="2209800" y="2349500"/>
            <a:ext cx="457200" cy="1003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0" name="Rectangle 19"/>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61" name="Rectangle 20"/>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82962" name="Rectangle 21"/>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82963" name="Text Box 22"/>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82964" name="Text Box 23"/>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82965" name="Text Box 24"/>
          <p:cNvSpPr txBox="1">
            <a:spLocks noChangeArrowheads="1"/>
          </p:cNvSpPr>
          <p:nvPr/>
        </p:nvSpPr>
        <p:spPr bwMode="auto">
          <a:xfrm>
            <a:off x="6248400" y="1447800"/>
            <a:ext cx="1441450" cy="366713"/>
          </a:xfrm>
          <a:prstGeom prst="rect">
            <a:avLst/>
          </a:prstGeom>
          <a:solidFill>
            <a:srgbClr val="F0901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82966" name="Text Box 25"/>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(24)</a:t>
            </a:r>
          </a:p>
          <a:p>
            <a:pPr eaLnBrk="1" hangingPunct="1">
              <a:buFontTx/>
              <a:buChar char="-"/>
            </a:pPr>
            <a:r>
              <a:rPr lang="en-US" sz="1200" b="0" dirty="0"/>
              <a:t>Prod/</a:t>
            </a:r>
            <a:r>
              <a:rPr lang="en-US" sz="1200" b="0" dirty="0" err="1"/>
              <a:t>Proc</a:t>
            </a:r>
            <a:r>
              <a:rPr lang="en-US" sz="1200" b="0" dirty="0"/>
              <a:t> Engineering (512)</a:t>
            </a:r>
          </a:p>
          <a:p>
            <a:pPr eaLnBrk="1" hangingPunct="1">
              <a:buFontTx/>
              <a:buChar char="-"/>
            </a:pPr>
            <a:r>
              <a:rPr lang="en-US" sz="1200" b="0" dirty="0"/>
              <a:t>Supply Chain (16) </a:t>
            </a:r>
            <a:br>
              <a:rPr lang="en-US" sz="1200" b="0" dirty="0"/>
            </a:br>
            <a:r>
              <a:rPr lang="en-US" sz="1200" b="0" dirty="0"/>
              <a:t>-552 hours total</a:t>
            </a:r>
          </a:p>
        </p:txBody>
      </p:sp>
      <p:sp>
        <p:nvSpPr>
          <p:cNvPr id="82967" name="Rectangle 27"/>
          <p:cNvSpPr>
            <a:spLocks noChangeArrowheads="1"/>
          </p:cNvSpPr>
          <p:nvPr/>
        </p:nvSpPr>
        <p:spPr bwMode="auto">
          <a:xfrm>
            <a:off x="5791200" y="3070225"/>
            <a:ext cx="2640013"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pPr>
            <a:r>
              <a:rPr lang="en-US" sz="900" b="0">
                <a:cs typeface="Times New Roman" pitchFamily="18" charset="0"/>
              </a:rPr>
              <a:t>Successful transition of design to production</a:t>
            </a:r>
          </a:p>
          <a:p>
            <a:pPr eaLnBrk="0" hangingPunct="0">
              <a:buFontTx/>
              <a:buAutoNum type="arabicPeriod"/>
            </a:pPr>
            <a:r>
              <a:rPr lang="en-US" sz="900" b="0">
                <a:cs typeface="Times New Roman" pitchFamily="18" charset="0"/>
              </a:rPr>
              <a:t>Product engineers are trained</a:t>
            </a:r>
          </a:p>
          <a:p>
            <a:pPr eaLnBrk="0" hangingPunct="0">
              <a:buFontTx/>
              <a:buAutoNum type="arabicPeriod"/>
            </a:pPr>
            <a:r>
              <a:rPr lang="en-US" sz="900" b="0">
                <a:cs typeface="Times New Roman" pitchFamily="18" charset="0"/>
              </a:rPr>
              <a:t>Documentation to support build/test - released</a:t>
            </a:r>
          </a:p>
          <a:p>
            <a:pPr eaLnBrk="0" hangingPunct="0">
              <a:buFontTx/>
              <a:buAutoNum type="arabicPeriod"/>
            </a:pPr>
            <a:r>
              <a:rPr lang="en-US" sz="900" b="0">
                <a:cs typeface="Times New Roman" pitchFamily="18" charset="0"/>
              </a:rPr>
              <a:t>Updated AW, TW if required MFG </a:t>
            </a:r>
            <a:endParaRPr lang="en-US" sz="900" b="0"/>
          </a:p>
          <a:p>
            <a:pPr eaLnBrk="0" hangingPunct="0">
              <a:buFontTx/>
              <a:buAutoNum type="arabicPeriod"/>
            </a:pPr>
            <a:r>
              <a:rPr lang="en-US" sz="900" b="0">
                <a:cs typeface="Times New Roman" pitchFamily="18" charset="0"/>
              </a:rPr>
              <a:t>EMCP8</a:t>
            </a:r>
            <a:endParaRPr lang="en-US" sz="900" b="0"/>
          </a:p>
        </p:txBody>
      </p:sp>
      <p:sp>
        <p:nvSpPr>
          <p:cNvPr id="82968" name="Action Button: Back or Previous 22">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82969"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82970" name="Action Button: Forward or Next 25">
            <a:hlinkClick r:id="rId3" action="ppaction://hlinksldjump" highlightClick="1"/>
          </p:cNvPr>
          <p:cNvSpPr>
            <a:spLocks noChangeArrowheads="1"/>
          </p:cNvSpPr>
          <p:nvPr/>
        </p:nvSpPr>
        <p:spPr bwMode="auto">
          <a:xfrm>
            <a:off x="7400925"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82971" name="TextBox 26"/>
          <p:cNvSpPr txBox="1">
            <a:spLocks noChangeArrowheads="1"/>
          </p:cNvSpPr>
          <p:nvPr/>
        </p:nvSpPr>
        <p:spPr bwMode="auto">
          <a:xfrm>
            <a:off x="695960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dirty="0" smtClean="0"/>
              <a:t>Product Maturation/EIS and Sustainment Work Packages</a:t>
            </a:r>
            <a:endParaRPr lang="en-US" sz="3200" b="1" dirty="0" smtClean="0"/>
          </a:p>
        </p:txBody>
      </p:sp>
      <p:sp>
        <p:nvSpPr>
          <p:cNvPr id="81923" name="Action Button: Back or Previous 2">
            <a:hlinkClick r:id="rId4" action="ppaction://hlinksldjump" highlightClick="1"/>
          </p:cNvPr>
          <p:cNvSpPr>
            <a:spLocks noChangeArrowheads="1"/>
          </p:cNvSpPr>
          <p:nvPr/>
        </p:nvSpPr>
        <p:spPr bwMode="auto">
          <a:xfrm>
            <a:off x="796925" y="5918200"/>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24" name="TextBox 3"/>
          <p:cNvSpPr txBox="1">
            <a:spLocks noChangeArrowheads="1"/>
          </p:cNvSpPr>
          <p:nvPr/>
        </p:nvSpPr>
        <p:spPr bwMode="auto">
          <a:xfrm>
            <a:off x="419100" y="54102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81925" name="Action Button: Forward or Next 2">
            <a:hlinkClick r:id="rId4" action="ppaction://hlinksldjump" highlightClick="1"/>
          </p:cNvPr>
          <p:cNvSpPr>
            <a:spLocks noChangeArrowheads="1"/>
          </p:cNvSpPr>
          <p:nvPr/>
        </p:nvSpPr>
        <p:spPr bwMode="auto">
          <a:xfrm>
            <a:off x="7662863" y="5884863"/>
            <a:ext cx="509587" cy="566737"/>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26" name="TextBox 30"/>
          <p:cNvSpPr txBox="1">
            <a:spLocks noChangeArrowheads="1"/>
          </p:cNvSpPr>
          <p:nvPr/>
        </p:nvSpPr>
        <p:spPr bwMode="auto">
          <a:xfrm>
            <a:off x="7221538" y="5407025"/>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6012284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blipFill dpi="0" rotWithShape="1">
            <a:blip r:embed="rId3"/>
            <a:srcRect/>
            <a:tile tx="0" ty="0" sx="100000" sy="100000" flip="none" algn="tl"/>
          </a:blipFill>
        </p:spPr>
        <p:txBody>
          <a:bodyPr/>
          <a:lstStyle/>
          <a:p>
            <a:pPr eaLnBrk="1" hangingPunct="1"/>
            <a:r>
              <a:rPr lang="en-US" sz="3200" smtClean="0">
                <a:solidFill>
                  <a:schemeClr val="tx1"/>
                </a:solidFill>
              </a:rPr>
              <a:t>Phase 1 – Project Planning </a:t>
            </a:r>
            <a:br>
              <a:rPr lang="en-US" sz="3200" smtClean="0">
                <a:solidFill>
                  <a:schemeClr val="tx1"/>
                </a:solidFill>
              </a:rPr>
            </a:br>
            <a:r>
              <a:rPr lang="en-US" sz="3200" smtClean="0">
                <a:solidFill>
                  <a:schemeClr val="tx1"/>
                </a:solidFill>
              </a:rPr>
              <a:t>Work Package</a:t>
            </a:r>
          </a:p>
        </p:txBody>
      </p:sp>
      <p:sp>
        <p:nvSpPr>
          <p:cNvPr id="8195"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a:blip r:embed="rId3"/>
            <a:tile tx="0" ty="0" sx="100000" sy="100000" flip="none" algn="tl"/>
          </a:blipFill>
          <a:ln w="9525" algn="ctr">
            <a:solidFill>
              <a:schemeClr val="tx1"/>
            </a:solidFill>
            <a:round/>
            <a:headEnd/>
            <a:tailEnd/>
          </a:ln>
          <a:effectLst/>
        </p:spPr>
        <p:txBody>
          <a:bodyPr/>
          <a:lstStyle/>
          <a:p>
            <a:pPr>
              <a:defRPr/>
            </a:pPr>
            <a:endParaRPr lang="en-US" dirty="0">
              <a:blipFill>
                <a:blip r:embed="rId3"/>
                <a:tile tx="0" ty="0" sx="100000" sy="100000" flip="none" algn="tl"/>
              </a:blipFill>
              <a:latin typeface="Arial" pitchFamily="34" charset="0"/>
            </a:endParaRPr>
          </a:p>
        </p:txBody>
      </p:sp>
      <p:sp>
        <p:nvSpPr>
          <p:cNvPr id="5124" name="TextBox 1"/>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5125" name="Action Button: Forward or Next 2">
            <a:hlinkClick r:id="rId5" action="ppaction://hlinksldjump" highlightClick="1"/>
          </p:cNvPr>
          <p:cNvSpPr>
            <a:spLocks noChangeArrowheads="1"/>
          </p:cNvSpPr>
          <p:nvPr/>
        </p:nvSpPr>
        <p:spPr bwMode="auto">
          <a:xfrm>
            <a:off x="7526338" y="5443538"/>
            <a:ext cx="511175" cy="566737"/>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5126" name="TextBox 30"/>
          <p:cNvSpPr txBox="1">
            <a:spLocks noChangeArrowheads="1"/>
          </p:cNvSpPr>
          <p:nvPr/>
        </p:nvSpPr>
        <p:spPr bwMode="auto">
          <a:xfrm>
            <a:off x="7085013" y="4965700"/>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5"/>
          <p:cNvSpPr txBox="1">
            <a:spLocks noChangeArrowheads="1"/>
          </p:cNvSpPr>
          <p:nvPr/>
        </p:nvSpPr>
        <p:spPr bwMode="auto">
          <a:xfrm>
            <a:off x="5805488" y="2305050"/>
            <a:ext cx="2432050" cy="1200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buFont typeface="Arial" pitchFamily="34" charset="0"/>
              <a:buAutoNum type="arabicPeriod"/>
            </a:pPr>
            <a:r>
              <a:rPr lang="en-US" sz="900" b="0"/>
              <a:t>Generate Incident Database</a:t>
            </a:r>
          </a:p>
          <a:p>
            <a:pPr eaLnBrk="1" hangingPunct="1">
              <a:buFont typeface="Arial" pitchFamily="34" charset="0"/>
              <a:buAutoNum type="arabicPeriod"/>
            </a:pPr>
            <a:r>
              <a:rPr lang="en-US" sz="900" b="0"/>
              <a:t>Generate parametric data summary</a:t>
            </a:r>
          </a:p>
          <a:p>
            <a:pPr eaLnBrk="1" hangingPunct="1">
              <a:buFont typeface="Arial" pitchFamily="34" charset="0"/>
              <a:buAutoNum type="arabicPeriod"/>
            </a:pPr>
            <a:r>
              <a:rPr lang="en-US" sz="900" b="0"/>
              <a:t>Lead weekly Manufacturing-Design meeting ‘Product Yield Top Concerns’</a:t>
            </a:r>
          </a:p>
          <a:p>
            <a:pPr eaLnBrk="1" hangingPunct="1">
              <a:buFont typeface="Arial" pitchFamily="34" charset="0"/>
              <a:buAutoNum type="arabicPeriod"/>
            </a:pPr>
            <a:r>
              <a:rPr lang="en-US" sz="900" b="0"/>
              <a:t>Conduct Monthly Manufacturing Review meeting with LRU team (FPY, NC, on Hold, cost, etc)</a:t>
            </a:r>
          </a:p>
          <a:p>
            <a:pPr eaLnBrk="1" hangingPunct="1">
              <a:buFont typeface="Arial" pitchFamily="34" charset="0"/>
              <a:buAutoNum type="arabicPeriod"/>
            </a:pPr>
            <a:r>
              <a:rPr lang="en-US" sz="900" b="0"/>
              <a:t>Update TW, AW as required</a:t>
            </a:r>
          </a:p>
        </p:txBody>
      </p:sp>
      <p:sp>
        <p:nvSpPr>
          <p:cNvPr id="18435" name="Rectangle 9"/>
          <p:cNvSpPr>
            <a:spLocks noChangeArrowheads="1"/>
          </p:cNvSpPr>
          <p:nvPr/>
        </p:nvSpPr>
        <p:spPr bwMode="auto">
          <a:xfrm>
            <a:off x="613064" y="550141"/>
            <a:ext cx="8039102"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18436" name="Text Box 2"/>
          <p:cNvSpPr txBox="1">
            <a:spLocks noChangeArrowheads="1"/>
          </p:cNvSpPr>
          <p:nvPr/>
        </p:nvSpPr>
        <p:spPr bwMode="auto">
          <a:xfrm>
            <a:off x="320675" y="2233613"/>
            <a:ext cx="2362200" cy="26407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spcBef>
                <a:spcPct val="20000"/>
              </a:spcBef>
            </a:pPr>
            <a:r>
              <a:rPr lang="en-US" sz="900" u="sng" dirty="0"/>
              <a:t>Manufacturing Data</a:t>
            </a:r>
          </a:p>
          <a:p>
            <a:pPr eaLnBrk="1" hangingPunct="1">
              <a:spcBef>
                <a:spcPct val="20000"/>
              </a:spcBef>
            </a:pPr>
            <a:r>
              <a:rPr lang="en-US" sz="900" b="0" dirty="0"/>
              <a:t>FPY (supply chain, CCA, Box)</a:t>
            </a:r>
          </a:p>
          <a:p>
            <a:pPr eaLnBrk="1" hangingPunct="1">
              <a:spcBef>
                <a:spcPct val="20000"/>
              </a:spcBef>
            </a:pPr>
            <a:r>
              <a:rPr lang="en-US" sz="900" b="0" dirty="0"/>
              <a:t>Product cost data</a:t>
            </a:r>
          </a:p>
          <a:p>
            <a:pPr eaLnBrk="1" hangingPunct="1">
              <a:spcBef>
                <a:spcPct val="20000"/>
              </a:spcBef>
            </a:pPr>
            <a:r>
              <a:rPr lang="en-US" sz="900" b="0" dirty="0"/>
              <a:t>NC history</a:t>
            </a:r>
          </a:p>
          <a:p>
            <a:pPr eaLnBrk="1" hangingPunct="1">
              <a:spcBef>
                <a:spcPct val="20000"/>
              </a:spcBef>
            </a:pPr>
            <a:r>
              <a:rPr lang="en-US" sz="900" b="0" dirty="0"/>
              <a:t>RURs</a:t>
            </a:r>
          </a:p>
          <a:p>
            <a:pPr eaLnBrk="1" hangingPunct="1">
              <a:spcBef>
                <a:spcPct val="20000"/>
              </a:spcBef>
            </a:pPr>
            <a:r>
              <a:rPr lang="en-US" sz="900" b="0" dirty="0"/>
              <a:t>Parametric ATP Data</a:t>
            </a:r>
          </a:p>
          <a:p>
            <a:pPr eaLnBrk="1" hangingPunct="1">
              <a:spcBef>
                <a:spcPct val="20000"/>
              </a:spcBef>
            </a:pPr>
            <a:r>
              <a:rPr lang="en-US" sz="900" b="0" dirty="0"/>
              <a:t>Supplier quality rating</a:t>
            </a:r>
          </a:p>
          <a:p>
            <a:pPr eaLnBrk="1" hangingPunct="1">
              <a:spcBef>
                <a:spcPct val="20000"/>
              </a:spcBef>
            </a:pPr>
            <a:r>
              <a:rPr lang="en-US" sz="900" b="0" dirty="0"/>
              <a:t>Supply chain sourcing strategies</a:t>
            </a:r>
          </a:p>
          <a:p>
            <a:pPr eaLnBrk="1" hangingPunct="1">
              <a:spcBef>
                <a:spcPct val="20000"/>
              </a:spcBef>
            </a:pPr>
            <a:r>
              <a:rPr lang="en-US" sz="900" u="sng" dirty="0" smtClean="0"/>
              <a:t>Program/Design </a:t>
            </a:r>
            <a:r>
              <a:rPr lang="en-US" sz="900" u="sng" dirty="0"/>
              <a:t>Data</a:t>
            </a:r>
          </a:p>
          <a:p>
            <a:pPr eaLnBrk="1" hangingPunct="1">
              <a:spcBef>
                <a:spcPct val="20000"/>
              </a:spcBef>
            </a:pPr>
            <a:r>
              <a:rPr lang="en-US" sz="900" b="0" dirty="0"/>
              <a:t>Customer demands (design change, new features, </a:t>
            </a:r>
            <a:r>
              <a:rPr lang="en-US" sz="900" b="0" dirty="0" err="1"/>
              <a:t>etc</a:t>
            </a:r>
            <a:r>
              <a:rPr lang="en-US" sz="900" b="0" dirty="0"/>
              <a:t>)</a:t>
            </a:r>
          </a:p>
          <a:p>
            <a:pPr eaLnBrk="1" hangingPunct="1">
              <a:spcBef>
                <a:spcPct val="20000"/>
              </a:spcBef>
            </a:pPr>
            <a:r>
              <a:rPr lang="en-US" sz="900" b="0" dirty="0"/>
              <a:t>Obsolescence Status, Errata</a:t>
            </a:r>
          </a:p>
          <a:p>
            <a:pPr eaLnBrk="1" hangingPunct="1">
              <a:spcBef>
                <a:spcPct val="20000"/>
              </a:spcBef>
            </a:pPr>
            <a:r>
              <a:rPr lang="en-US" sz="900" b="0" dirty="0"/>
              <a:t>Fielded MTBUR, DMC</a:t>
            </a:r>
          </a:p>
          <a:p>
            <a:pPr eaLnBrk="1" hangingPunct="1">
              <a:spcBef>
                <a:spcPct val="20000"/>
              </a:spcBef>
            </a:pPr>
            <a:endParaRPr lang="en-US" sz="900" b="0" dirty="0"/>
          </a:p>
          <a:p>
            <a:endParaRPr lang="en-US" sz="900" u="sng" dirty="0"/>
          </a:p>
          <a:p>
            <a:endParaRPr lang="en-US" sz="900" b="0" dirty="0"/>
          </a:p>
        </p:txBody>
      </p:sp>
      <p:sp>
        <p:nvSpPr>
          <p:cNvPr id="18437" name="Rectangle 3"/>
          <p:cNvSpPr>
            <a:spLocks noChangeArrowheads="1"/>
          </p:cNvSpPr>
          <p:nvPr/>
        </p:nvSpPr>
        <p:spPr bwMode="auto">
          <a:xfrm>
            <a:off x="6248400" y="1447800"/>
            <a:ext cx="1447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18438"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18439"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18440"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t>Inputs</a:t>
            </a:r>
          </a:p>
        </p:txBody>
      </p:sp>
      <p:sp>
        <p:nvSpPr>
          <p:cNvPr id="18441"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t>Tasks / ETC</a:t>
            </a:r>
          </a:p>
        </p:txBody>
      </p:sp>
      <p:sp>
        <p:nvSpPr>
          <p:cNvPr id="18442" name="Text Box 8"/>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t>Deliverables</a:t>
            </a:r>
          </a:p>
        </p:txBody>
      </p:sp>
      <p:sp>
        <p:nvSpPr>
          <p:cNvPr id="18443" name="Rectangle 9"/>
          <p:cNvSpPr>
            <a:spLocks noChangeArrowheads="1"/>
          </p:cNvSpPr>
          <p:nvPr/>
        </p:nvSpPr>
        <p:spPr bwMode="auto">
          <a:xfrm>
            <a:off x="491837" y="457200"/>
            <a:ext cx="8077200"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Manufacturing Engineering – Product Maturation/EIS (FPY &gt; 92</a:t>
            </a:r>
            <a:r>
              <a:rPr lang="en-US" sz="2000" b="0" dirty="0" smtClean="0">
                <a:solidFill>
                  <a:schemeClr val="tx2"/>
                </a:solidFill>
              </a:rPr>
              <a:t>%) </a:t>
            </a:r>
            <a:r>
              <a:rPr lang="en-US" sz="1400" b="0" dirty="0" smtClean="0">
                <a:solidFill>
                  <a:schemeClr val="tx2"/>
                </a:solidFill>
              </a:rPr>
              <a:t>WP50</a:t>
            </a:r>
            <a:endParaRPr lang="en-US" sz="2000" b="0" dirty="0">
              <a:solidFill>
                <a:schemeClr val="tx2"/>
              </a:solidFill>
            </a:endParaRPr>
          </a:p>
        </p:txBody>
      </p:sp>
      <p:sp>
        <p:nvSpPr>
          <p:cNvPr id="18444" name="Line 11"/>
          <p:cNvSpPr>
            <a:spLocks noChangeShapeType="1"/>
          </p:cNvSpPr>
          <p:nvPr/>
        </p:nvSpPr>
        <p:spPr bwMode="auto">
          <a:xfrm>
            <a:off x="293688" y="2209800"/>
            <a:ext cx="1916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5" name="Rectangle 12"/>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endParaRPr lang="en-US" sz="900" u="sng" dirty="0"/>
          </a:p>
          <a:p>
            <a:r>
              <a:rPr lang="en-US" sz="900" u="sng" dirty="0"/>
              <a:t>Support Tasks</a:t>
            </a:r>
          </a:p>
          <a:p>
            <a:r>
              <a:rPr lang="en-US" sz="900" b="0" dirty="0"/>
              <a:t>Develop Plan for Every Part (P4EP)</a:t>
            </a:r>
          </a:p>
          <a:p>
            <a:r>
              <a:rPr lang="en-US" sz="900" b="0" dirty="0"/>
              <a:t>CRB support</a:t>
            </a:r>
          </a:p>
          <a:p>
            <a:r>
              <a:rPr lang="en-US" sz="900" b="0" dirty="0"/>
              <a:t>Supplier performance review meetings</a:t>
            </a:r>
          </a:p>
          <a:p>
            <a:r>
              <a:rPr lang="en-US" sz="900" b="0" dirty="0"/>
              <a:t>Support RCCAs as required</a:t>
            </a:r>
          </a:p>
          <a:p>
            <a:r>
              <a:rPr lang="en-US" sz="900" b="0" dirty="0"/>
              <a:t>Create and Maintain problem reports</a:t>
            </a:r>
          </a:p>
          <a:p>
            <a:endParaRPr lang="en-US" sz="900" u="sng" dirty="0" smtClean="0"/>
          </a:p>
          <a:p>
            <a:r>
              <a:rPr lang="en-US" sz="900" u="sng" dirty="0" smtClean="0"/>
              <a:t>Process </a:t>
            </a:r>
            <a:r>
              <a:rPr lang="en-US" sz="900" u="sng" dirty="0"/>
              <a:t>Data</a:t>
            </a:r>
          </a:p>
          <a:p>
            <a:r>
              <a:rPr lang="en-US" sz="900" b="0" dirty="0"/>
              <a:t>Process parametric data from CCA and Box ATP</a:t>
            </a:r>
          </a:p>
          <a:p>
            <a:r>
              <a:rPr lang="en-US" sz="900" b="0" dirty="0"/>
              <a:t>Lead test equipment maintenance and upgrade </a:t>
            </a:r>
            <a:r>
              <a:rPr lang="en-US" sz="900" b="0" dirty="0" smtClean="0"/>
              <a:t>activities</a:t>
            </a:r>
            <a:endParaRPr lang="en-US" sz="900" b="0" dirty="0"/>
          </a:p>
          <a:p>
            <a:endParaRPr lang="en-US" sz="900" b="0" dirty="0"/>
          </a:p>
          <a:p>
            <a:endParaRPr lang="en-US" sz="900" b="0" dirty="0"/>
          </a:p>
          <a:p>
            <a:endParaRPr lang="en-US" sz="900" b="0" dirty="0"/>
          </a:p>
          <a:p>
            <a:endParaRPr lang="en-US" sz="900" b="0" dirty="0"/>
          </a:p>
          <a:p>
            <a:endParaRPr lang="en-US" sz="900" b="0" dirty="0"/>
          </a:p>
          <a:p>
            <a:endParaRPr lang="en-US" sz="900" b="0" dirty="0"/>
          </a:p>
          <a:p>
            <a:endParaRPr lang="en-US" sz="900" b="0" dirty="0"/>
          </a:p>
          <a:p>
            <a:endParaRPr lang="en-US" sz="900" b="0" dirty="0"/>
          </a:p>
          <a:p>
            <a:endParaRPr lang="en-US" sz="900" b="0" dirty="0"/>
          </a:p>
          <a:p>
            <a:endParaRPr lang="en-US" sz="900" b="0" dirty="0"/>
          </a:p>
        </p:txBody>
      </p:sp>
      <p:sp>
        <p:nvSpPr>
          <p:cNvPr id="18446" name="Line 14"/>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7" name="Line 15"/>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8" name="Line 16"/>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9" name="Line 17"/>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0" name="Line 18"/>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1" name="Line 20"/>
          <p:cNvSpPr>
            <a:spLocks noChangeShapeType="1"/>
          </p:cNvSpPr>
          <p:nvPr/>
        </p:nvSpPr>
        <p:spPr bwMode="auto">
          <a:xfrm>
            <a:off x="293688" y="22098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2" name="Line 21"/>
          <p:cNvSpPr>
            <a:spLocks noChangeShapeType="1"/>
          </p:cNvSpPr>
          <p:nvPr/>
        </p:nvSpPr>
        <p:spPr bwMode="auto">
          <a:xfrm>
            <a:off x="2209800" y="22098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3" name="Line 22"/>
          <p:cNvSpPr>
            <a:spLocks noChangeShapeType="1"/>
          </p:cNvSpPr>
          <p:nvPr/>
        </p:nvSpPr>
        <p:spPr bwMode="auto">
          <a:xfrm>
            <a:off x="293688" y="4495800"/>
            <a:ext cx="1916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4" name="Line 24"/>
          <p:cNvSpPr>
            <a:spLocks noChangeShapeType="1"/>
          </p:cNvSpPr>
          <p:nvPr/>
        </p:nvSpPr>
        <p:spPr bwMode="auto">
          <a:xfrm flipV="1">
            <a:off x="2209800" y="33528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5" name="Text Box 26"/>
          <p:cNvSpPr txBox="1">
            <a:spLocks noChangeArrowheads="1"/>
          </p:cNvSpPr>
          <p:nvPr/>
        </p:nvSpPr>
        <p:spPr bwMode="auto">
          <a:xfrm>
            <a:off x="3124200" y="5181600"/>
            <a:ext cx="2743200" cy="10160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1200"/>
              <a:t>Resources (hrs)</a:t>
            </a:r>
          </a:p>
          <a:p>
            <a:pPr eaLnBrk="1" hangingPunct="1">
              <a:buFontTx/>
              <a:buChar char="-"/>
            </a:pPr>
            <a:r>
              <a:rPr lang="en-US" sz="1200" b="0"/>
              <a:t>Product/Proc Eng (50%/25% LOE)</a:t>
            </a:r>
          </a:p>
          <a:p>
            <a:pPr eaLnBrk="1" hangingPunct="1">
              <a:buFontTx/>
              <a:buChar char="-"/>
            </a:pPr>
            <a:r>
              <a:rPr lang="en-US" sz="1200" b="0"/>
              <a:t>Supply Chain (25% LOE)</a:t>
            </a:r>
          </a:p>
          <a:p>
            <a:pPr eaLnBrk="1" hangingPunct="1">
              <a:buFontTx/>
              <a:buChar char="-"/>
            </a:pPr>
            <a:r>
              <a:rPr lang="en-US" sz="1200" b="0"/>
              <a:t>QE (5% LOE)</a:t>
            </a:r>
          </a:p>
          <a:p>
            <a:pPr eaLnBrk="1" hangingPunct="1"/>
            <a:endParaRPr lang="en-US" sz="1200" b="0"/>
          </a:p>
        </p:txBody>
      </p:sp>
      <p:sp>
        <p:nvSpPr>
          <p:cNvPr id="18456" name="Action Button: Back or Previous 22">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18457"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summary page</a:t>
            </a:r>
          </a:p>
        </p:txBody>
      </p:sp>
      <p:sp>
        <p:nvSpPr>
          <p:cNvPr id="18458" name="Action Button: Forward or Next 25">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18459" name="TextBox 26"/>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163146913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5"/>
          <p:cNvSpPr txBox="1">
            <a:spLocks noChangeArrowheads="1"/>
          </p:cNvSpPr>
          <p:nvPr/>
        </p:nvSpPr>
        <p:spPr bwMode="auto">
          <a:xfrm>
            <a:off x="5851525" y="2290763"/>
            <a:ext cx="2209800" cy="16144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buFont typeface="Arial" pitchFamily="34" charset="0"/>
              <a:buAutoNum type="arabicPeriod"/>
            </a:pPr>
            <a:r>
              <a:rPr lang="en-US" sz="900" b="0"/>
              <a:t>Maintain Incident Database</a:t>
            </a:r>
          </a:p>
          <a:p>
            <a:pPr eaLnBrk="1" hangingPunct="1">
              <a:buFont typeface="Arial" pitchFamily="34" charset="0"/>
              <a:buAutoNum type="arabicPeriod"/>
            </a:pPr>
            <a:r>
              <a:rPr lang="en-US" sz="900" b="0"/>
              <a:t>Maintain parametric data summary</a:t>
            </a:r>
          </a:p>
          <a:p>
            <a:pPr eaLnBrk="1" hangingPunct="1">
              <a:buFont typeface="Arial" pitchFamily="34" charset="0"/>
              <a:buAutoNum type="arabicPeriod"/>
            </a:pPr>
            <a:r>
              <a:rPr lang="en-US" sz="900" b="0"/>
              <a:t>Lead weekly Manufacturing-Design meeting ‘Product Yield Top Concerns’</a:t>
            </a:r>
          </a:p>
          <a:p>
            <a:pPr eaLnBrk="1" hangingPunct="1">
              <a:buFont typeface="Arial" pitchFamily="34" charset="0"/>
              <a:buAutoNum type="arabicPeriod"/>
            </a:pPr>
            <a:r>
              <a:rPr lang="en-US" sz="900" b="0"/>
              <a:t>Conduct Monthly Manufacturing Review meeting with LRU team (FPY, NC, on Hold, cost, etc)</a:t>
            </a:r>
          </a:p>
          <a:p>
            <a:pPr eaLnBrk="1" hangingPunct="1">
              <a:buFont typeface="Arial" pitchFamily="34" charset="0"/>
              <a:buAutoNum type="arabicPeriod"/>
            </a:pPr>
            <a:r>
              <a:rPr lang="en-US" sz="900" b="0"/>
              <a:t>Update TW, AW as required</a:t>
            </a:r>
          </a:p>
          <a:p>
            <a:pPr eaLnBrk="1" hangingPunct="1">
              <a:buFont typeface="Arial" pitchFamily="34" charset="0"/>
              <a:buAutoNum type="arabicPeriod"/>
            </a:pPr>
            <a:endParaRPr lang="en-US" sz="900" b="0"/>
          </a:p>
          <a:p>
            <a:pPr eaLnBrk="1" hangingPunct="1">
              <a:buFont typeface="Arial" pitchFamily="34" charset="0"/>
              <a:buAutoNum type="arabicPeriod"/>
            </a:pPr>
            <a:endParaRPr lang="en-US" sz="900" b="0"/>
          </a:p>
        </p:txBody>
      </p:sp>
      <p:sp>
        <p:nvSpPr>
          <p:cNvPr id="19459" name="Rectangle 9"/>
          <p:cNvSpPr>
            <a:spLocks noChangeArrowheads="1"/>
          </p:cNvSpPr>
          <p:nvPr/>
        </p:nvSpPr>
        <p:spPr bwMode="auto">
          <a:xfrm>
            <a:off x="1080655" y="544657"/>
            <a:ext cx="6858001"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19460" name="Text Box 2"/>
          <p:cNvSpPr txBox="1">
            <a:spLocks noChangeArrowheads="1"/>
          </p:cNvSpPr>
          <p:nvPr/>
        </p:nvSpPr>
        <p:spPr bwMode="auto">
          <a:xfrm>
            <a:off x="320675" y="2249488"/>
            <a:ext cx="2362200" cy="24745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spcBef>
                <a:spcPct val="20000"/>
              </a:spcBef>
            </a:pPr>
            <a:r>
              <a:rPr lang="en-US" sz="900" u="sng" dirty="0"/>
              <a:t>Manufacturing Data</a:t>
            </a:r>
          </a:p>
          <a:p>
            <a:pPr eaLnBrk="1" hangingPunct="1">
              <a:spcBef>
                <a:spcPct val="20000"/>
              </a:spcBef>
            </a:pPr>
            <a:r>
              <a:rPr lang="en-US" sz="900" b="0" dirty="0"/>
              <a:t>FPY (supply chain, CCA, Box)</a:t>
            </a:r>
          </a:p>
          <a:p>
            <a:pPr eaLnBrk="1" hangingPunct="1">
              <a:spcBef>
                <a:spcPct val="20000"/>
              </a:spcBef>
            </a:pPr>
            <a:r>
              <a:rPr lang="en-US" sz="900" b="0" dirty="0"/>
              <a:t>Product cost data</a:t>
            </a:r>
          </a:p>
          <a:p>
            <a:pPr eaLnBrk="1" hangingPunct="1">
              <a:spcBef>
                <a:spcPct val="20000"/>
              </a:spcBef>
            </a:pPr>
            <a:r>
              <a:rPr lang="en-US" sz="900" b="0" dirty="0"/>
              <a:t>NC history</a:t>
            </a:r>
          </a:p>
          <a:p>
            <a:pPr eaLnBrk="1" hangingPunct="1">
              <a:spcBef>
                <a:spcPct val="20000"/>
              </a:spcBef>
            </a:pPr>
            <a:r>
              <a:rPr lang="en-US" sz="900" b="0" dirty="0"/>
              <a:t>RURs</a:t>
            </a:r>
          </a:p>
          <a:p>
            <a:pPr eaLnBrk="1" hangingPunct="1">
              <a:spcBef>
                <a:spcPct val="20000"/>
              </a:spcBef>
            </a:pPr>
            <a:r>
              <a:rPr lang="en-US" sz="900" b="0" dirty="0"/>
              <a:t>Parametric ATP Data</a:t>
            </a:r>
          </a:p>
          <a:p>
            <a:pPr eaLnBrk="1" hangingPunct="1">
              <a:spcBef>
                <a:spcPct val="20000"/>
              </a:spcBef>
            </a:pPr>
            <a:r>
              <a:rPr lang="en-US" sz="900" b="0" dirty="0"/>
              <a:t>Supplier quality rating</a:t>
            </a:r>
          </a:p>
          <a:p>
            <a:pPr eaLnBrk="1" hangingPunct="1">
              <a:spcBef>
                <a:spcPct val="20000"/>
              </a:spcBef>
            </a:pPr>
            <a:r>
              <a:rPr lang="en-US" sz="900" b="0" dirty="0"/>
              <a:t>Supply chain sourcing strategies</a:t>
            </a:r>
          </a:p>
          <a:p>
            <a:pPr eaLnBrk="1" hangingPunct="1">
              <a:spcBef>
                <a:spcPct val="20000"/>
              </a:spcBef>
            </a:pPr>
            <a:r>
              <a:rPr lang="en-US" sz="900" u="sng" dirty="0"/>
              <a:t>Program/Design Data</a:t>
            </a:r>
          </a:p>
          <a:p>
            <a:pPr eaLnBrk="1" hangingPunct="1">
              <a:spcBef>
                <a:spcPct val="20000"/>
              </a:spcBef>
            </a:pPr>
            <a:r>
              <a:rPr lang="en-US" sz="900" b="0" dirty="0"/>
              <a:t>Customer demands (design change, new features, </a:t>
            </a:r>
            <a:r>
              <a:rPr lang="en-US" sz="900" b="0" dirty="0" err="1"/>
              <a:t>etc</a:t>
            </a:r>
            <a:r>
              <a:rPr lang="en-US" sz="900" b="0" dirty="0"/>
              <a:t>)</a:t>
            </a:r>
          </a:p>
          <a:p>
            <a:pPr eaLnBrk="1" hangingPunct="1">
              <a:spcBef>
                <a:spcPct val="20000"/>
              </a:spcBef>
            </a:pPr>
            <a:r>
              <a:rPr lang="en-US" sz="900" b="0" dirty="0"/>
              <a:t>Obsolescence Status, Errata</a:t>
            </a:r>
          </a:p>
          <a:p>
            <a:pPr eaLnBrk="1" hangingPunct="1">
              <a:spcBef>
                <a:spcPct val="20000"/>
              </a:spcBef>
            </a:pPr>
            <a:r>
              <a:rPr lang="en-US" sz="900" b="0" dirty="0"/>
              <a:t>Fielded MTBUR, DMC</a:t>
            </a:r>
          </a:p>
          <a:p>
            <a:endParaRPr lang="en-US" sz="900" u="sng" dirty="0"/>
          </a:p>
          <a:p>
            <a:endParaRPr lang="en-US" sz="900" b="0" dirty="0"/>
          </a:p>
        </p:txBody>
      </p:sp>
      <p:sp>
        <p:nvSpPr>
          <p:cNvPr id="19461" name="Rectangle 3"/>
          <p:cNvSpPr>
            <a:spLocks noChangeArrowheads="1"/>
          </p:cNvSpPr>
          <p:nvPr/>
        </p:nvSpPr>
        <p:spPr bwMode="auto">
          <a:xfrm>
            <a:off x="6248400" y="1447800"/>
            <a:ext cx="1447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19462"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19463"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19464"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t>Inputs</a:t>
            </a:r>
          </a:p>
        </p:txBody>
      </p:sp>
      <p:sp>
        <p:nvSpPr>
          <p:cNvPr id="19465"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t>Tasks / ETC</a:t>
            </a:r>
          </a:p>
        </p:txBody>
      </p:sp>
      <p:sp>
        <p:nvSpPr>
          <p:cNvPr id="19466" name="Text Box 8"/>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t>Deliverables</a:t>
            </a:r>
          </a:p>
        </p:txBody>
      </p:sp>
      <p:sp>
        <p:nvSpPr>
          <p:cNvPr id="19467" name="Rectangle 9"/>
          <p:cNvSpPr>
            <a:spLocks noChangeArrowheads="1"/>
          </p:cNvSpPr>
          <p:nvPr/>
        </p:nvSpPr>
        <p:spPr bwMode="auto">
          <a:xfrm>
            <a:off x="987137" y="457200"/>
            <a:ext cx="6858000"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Manufacturing Engineering – Sustainment (FPY &gt; 99</a:t>
            </a:r>
            <a:r>
              <a:rPr lang="en-US" sz="2000" b="0" dirty="0" smtClean="0">
                <a:solidFill>
                  <a:schemeClr val="tx2"/>
                </a:solidFill>
              </a:rPr>
              <a:t>% </a:t>
            </a:r>
            <a:r>
              <a:rPr lang="en-US" sz="1400" b="0" dirty="0" smtClean="0">
                <a:solidFill>
                  <a:schemeClr val="tx2"/>
                </a:solidFill>
              </a:rPr>
              <a:t>WP52</a:t>
            </a:r>
            <a:endParaRPr lang="en-US" sz="2000" b="0" dirty="0">
              <a:solidFill>
                <a:schemeClr val="tx2"/>
              </a:solidFill>
            </a:endParaRPr>
          </a:p>
        </p:txBody>
      </p:sp>
      <p:sp>
        <p:nvSpPr>
          <p:cNvPr id="19468" name="Line 11"/>
          <p:cNvSpPr>
            <a:spLocks noChangeShapeType="1"/>
          </p:cNvSpPr>
          <p:nvPr/>
        </p:nvSpPr>
        <p:spPr bwMode="auto">
          <a:xfrm>
            <a:off x="293688" y="2209800"/>
            <a:ext cx="1916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9" name="Rectangle 12"/>
          <p:cNvSpPr>
            <a:spLocks noChangeArrowheads="1"/>
          </p:cNvSpPr>
          <p:nvPr/>
        </p:nvSpPr>
        <p:spPr bwMode="auto">
          <a:xfrm>
            <a:off x="2667000" y="2073275"/>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dirty="0"/>
              <a:t>Lead Tasks</a:t>
            </a:r>
          </a:p>
          <a:p>
            <a:r>
              <a:rPr lang="en-US" sz="900" b="0" dirty="0"/>
              <a:t>Conduct Product Maturation Entry Review (entry event</a:t>
            </a:r>
          </a:p>
          <a:p>
            <a:r>
              <a:rPr lang="en-US" sz="900" b="0" dirty="0"/>
              <a:t>  when FPY &gt; 99%) </a:t>
            </a:r>
          </a:p>
          <a:p>
            <a:r>
              <a:rPr lang="en-US" sz="900" b="0" dirty="0"/>
              <a:t>Lead RCCAs as </a:t>
            </a:r>
            <a:r>
              <a:rPr lang="en-US" sz="900" b="0" dirty="0" smtClean="0"/>
              <a:t>required</a:t>
            </a:r>
          </a:p>
          <a:p>
            <a:r>
              <a:rPr lang="en-US" sz="900" b="0" dirty="0"/>
              <a:t>Create and Maintain problem reports</a:t>
            </a:r>
          </a:p>
          <a:p>
            <a:endParaRPr lang="en-US" sz="900" b="0" dirty="0"/>
          </a:p>
          <a:p>
            <a:r>
              <a:rPr lang="en-US" sz="900" u="sng" dirty="0"/>
              <a:t>Support Tasks</a:t>
            </a:r>
          </a:p>
          <a:p>
            <a:r>
              <a:rPr lang="en-US" sz="900" b="0" dirty="0"/>
              <a:t>CRB support</a:t>
            </a:r>
          </a:p>
          <a:p>
            <a:r>
              <a:rPr lang="en-US" sz="900" b="0" dirty="0"/>
              <a:t>Supplier performance review meetings</a:t>
            </a:r>
          </a:p>
          <a:p>
            <a:endParaRPr lang="en-US" sz="900" b="0" dirty="0"/>
          </a:p>
          <a:p>
            <a:r>
              <a:rPr lang="en-US" sz="900" u="sng" dirty="0"/>
              <a:t>Process Data</a:t>
            </a:r>
          </a:p>
          <a:p>
            <a:r>
              <a:rPr lang="en-US" sz="900" b="0" dirty="0"/>
              <a:t>Process parametric data from CCA and Box ATP</a:t>
            </a:r>
          </a:p>
          <a:p>
            <a:r>
              <a:rPr lang="en-US" sz="900" b="0" dirty="0"/>
              <a:t>Lead test equipment maintenance and upgrade activities</a:t>
            </a:r>
          </a:p>
          <a:p>
            <a:endParaRPr lang="en-US" sz="900" b="0" dirty="0"/>
          </a:p>
          <a:p>
            <a:endParaRPr lang="en-US" sz="900" b="0" dirty="0"/>
          </a:p>
          <a:p>
            <a:endParaRPr lang="en-US" sz="900" u="sng" dirty="0"/>
          </a:p>
          <a:p>
            <a:endParaRPr lang="en-US" sz="900" u="sng" dirty="0"/>
          </a:p>
          <a:p>
            <a:endParaRPr lang="en-US" sz="900" u="sng" dirty="0"/>
          </a:p>
          <a:p>
            <a:endParaRPr lang="en-US" sz="900" b="0" dirty="0"/>
          </a:p>
        </p:txBody>
      </p:sp>
      <p:sp>
        <p:nvSpPr>
          <p:cNvPr id="19470" name="Line 14"/>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1" name="Line 15"/>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2" name="Line 16"/>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3" name="Line 17"/>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4" name="Line 18"/>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5" name="Line 20"/>
          <p:cNvSpPr>
            <a:spLocks noChangeShapeType="1"/>
          </p:cNvSpPr>
          <p:nvPr/>
        </p:nvSpPr>
        <p:spPr bwMode="auto">
          <a:xfrm>
            <a:off x="293688" y="22098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6" name="Line 21"/>
          <p:cNvSpPr>
            <a:spLocks noChangeShapeType="1"/>
          </p:cNvSpPr>
          <p:nvPr/>
        </p:nvSpPr>
        <p:spPr bwMode="auto">
          <a:xfrm>
            <a:off x="2209800" y="22098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7" name="Line 22"/>
          <p:cNvSpPr>
            <a:spLocks noChangeShapeType="1"/>
          </p:cNvSpPr>
          <p:nvPr/>
        </p:nvSpPr>
        <p:spPr bwMode="auto">
          <a:xfrm>
            <a:off x="293688" y="4495800"/>
            <a:ext cx="1916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8" name="Line 24"/>
          <p:cNvSpPr>
            <a:spLocks noChangeShapeType="1"/>
          </p:cNvSpPr>
          <p:nvPr/>
        </p:nvSpPr>
        <p:spPr bwMode="auto">
          <a:xfrm flipV="1">
            <a:off x="2209800" y="33528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9" name="Text Box 26"/>
          <p:cNvSpPr txBox="1">
            <a:spLocks noChangeArrowheads="1"/>
          </p:cNvSpPr>
          <p:nvPr/>
        </p:nvSpPr>
        <p:spPr bwMode="auto">
          <a:xfrm>
            <a:off x="3124200" y="5181600"/>
            <a:ext cx="2743200" cy="10160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1200"/>
              <a:t>Resources (hrs)</a:t>
            </a:r>
          </a:p>
          <a:p>
            <a:pPr eaLnBrk="1" hangingPunct="1">
              <a:buFontTx/>
              <a:buChar char="-"/>
            </a:pPr>
            <a:r>
              <a:rPr lang="en-US" sz="1200" b="0"/>
              <a:t>Product/Proc Eng (25%/10% LOE)</a:t>
            </a:r>
          </a:p>
          <a:p>
            <a:pPr eaLnBrk="1" hangingPunct="1">
              <a:buFontTx/>
              <a:buChar char="-"/>
            </a:pPr>
            <a:r>
              <a:rPr lang="en-US" sz="1200" b="0"/>
              <a:t>Supply Chain (10% LOE)</a:t>
            </a:r>
          </a:p>
          <a:p>
            <a:pPr eaLnBrk="1" hangingPunct="1">
              <a:buFontTx/>
              <a:buChar char="-"/>
            </a:pPr>
            <a:r>
              <a:rPr lang="en-US" sz="1200" b="0"/>
              <a:t>QE (5% LOE)</a:t>
            </a:r>
          </a:p>
          <a:p>
            <a:pPr eaLnBrk="1" hangingPunct="1"/>
            <a:endParaRPr lang="en-US" sz="1200" b="0"/>
          </a:p>
        </p:txBody>
      </p:sp>
      <p:sp>
        <p:nvSpPr>
          <p:cNvPr id="19480" name="Action Button: Back or Previous 22">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19481"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summary page</a:t>
            </a:r>
          </a:p>
        </p:txBody>
      </p:sp>
      <p:sp>
        <p:nvSpPr>
          <p:cNvPr id="19482" name="Action Button: Forward or Next 25">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19483" name="TextBox 26"/>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359838195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457200" y="274638"/>
            <a:ext cx="8229600" cy="344487"/>
          </a:xfrm>
        </p:spPr>
        <p:txBody>
          <a:bodyPr/>
          <a:lstStyle/>
          <a:p>
            <a:r>
              <a:rPr lang="en-US" sz="3000" smtClean="0"/>
              <a:t>Acronyms</a:t>
            </a:r>
          </a:p>
        </p:txBody>
      </p:sp>
      <p:graphicFrame>
        <p:nvGraphicFramePr>
          <p:cNvPr id="16" name="Table 15"/>
          <p:cNvGraphicFramePr>
            <a:graphicFrameLocks noGrp="1"/>
          </p:cNvGraphicFramePr>
          <p:nvPr/>
        </p:nvGraphicFramePr>
        <p:xfrm>
          <a:off x="466725" y="2293938"/>
          <a:ext cx="8229600" cy="598487"/>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622">
                <a:tc gridSpan="2">
                  <a:txBody>
                    <a:bodyPr/>
                    <a:lstStyle/>
                    <a:p>
                      <a:pPr marL="0" algn="ctr" defTabSz="914400" rtl="0" eaLnBrk="1" fontAlgn="b" latinLnBrk="0" hangingPunct="1"/>
                      <a:r>
                        <a:rPr lang="en-US" sz="1400" b="1" u="none" strike="noStrike" kern="1200" dirty="0">
                          <a:solidFill>
                            <a:schemeClr val="dk1"/>
                          </a:solidFill>
                          <a:effectLst/>
                          <a:latin typeface="+mn-lt"/>
                          <a:ea typeface="+mn-ea"/>
                          <a:cs typeface="+mn-cs"/>
                        </a:rPr>
                        <a:t>B</a:t>
                      </a:r>
                    </a:p>
                  </a:txBody>
                  <a:tcPr marL="9117" marR="9117" marT="9123"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4283">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BOM </a:t>
                      </a:r>
                    </a:p>
                  </a:txBody>
                  <a:tcPr marL="9117" marR="9117" marT="9123" marB="0" anchor="ctr">
                    <a:solidFill>
                      <a:schemeClr val="accent1">
                        <a:lumMod val="90000"/>
                      </a:schemeClr>
                    </a:solidFill>
                  </a:tcPr>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Bill Of Materials</a:t>
                      </a:r>
                    </a:p>
                  </a:txBody>
                  <a:tcPr marL="9117" marR="9117" marT="9123" marB="0" anchor="ctr">
                    <a:solidFill>
                      <a:schemeClr val="accent1">
                        <a:lumMod val="90000"/>
                      </a:schemeClr>
                    </a:solidFill>
                  </a:tcPr>
                </a:tc>
                <a:extLst>
                  <a:ext uri="{0D108BD9-81ED-4DB2-BD59-A6C34878D82A}">
                    <a16:rowId xmlns:a16="http://schemas.microsoft.com/office/drawing/2014/main" val="10001"/>
                  </a:ext>
                </a:extLst>
              </a:tr>
              <a:tr h="191582">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BLDC</a:t>
                      </a:r>
                    </a:p>
                  </a:txBody>
                  <a:tcPr marL="9117" marR="9117" marT="9123" marB="0" anchor="ctr">
                    <a:solidFill>
                      <a:schemeClr val="accent1">
                        <a:lumMod val="90000"/>
                      </a:schemeClr>
                    </a:solidFill>
                  </a:tcPr>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Brushless Direct Current</a:t>
                      </a:r>
                    </a:p>
                  </a:txBody>
                  <a:tcPr marL="9117" marR="9117" marT="9123" marB="0" anchor="b">
                    <a:solidFill>
                      <a:schemeClr val="accent1">
                        <a:lumMod val="90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476250" y="898525"/>
          <a:ext cx="8229600" cy="1357313"/>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589">
                <a:tc gridSpan="2">
                  <a:txBody>
                    <a:bodyPr/>
                    <a:lstStyle/>
                    <a:p>
                      <a:pPr algn="ctr" fontAlgn="b"/>
                      <a:r>
                        <a:rPr lang="en-US" sz="1400" b="1" u="none" strike="noStrike" dirty="0">
                          <a:effectLst/>
                        </a:rPr>
                        <a:t>A</a:t>
                      </a:r>
                      <a:endParaRPr lang="en-US" sz="1400" b="1" i="0" u="none" strike="noStrike" dirty="0">
                        <a:solidFill>
                          <a:srgbClr val="000000"/>
                        </a:solidFill>
                        <a:effectLst/>
                        <a:latin typeface="Arial"/>
                      </a:endParaRPr>
                    </a:p>
                  </a:txBody>
                  <a:tcPr marL="9117" marR="9117" marT="9122"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4256">
                <a:tc>
                  <a:txBody>
                    <a:bodyPr/>
                    <a:lstStyle/>
                    <a:p>
                      <a:pPr algn="l" fontAlgn="ctr"/>
                      <a:r>
                        <a:rPr lang="en-US" sz="1100" u="none" strike="noStrike" dirty="0">
                          <a:effectLst/>
                        </a:rPr>
                        <a:t>ADVT</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tc>
                  <a:txBody>
                    <a:bodyPr/>
                    <a:lstStyle/>
                    <a:p>
                      <a:pPr algn="l" fontAlgn="ctr"/>
                      <a:r>
                        <a:rPr lang="en-US" sz="1100" u="none" strike="noStrike" dirty="0">
                          <a:effectLst/>
                        </a:rPr>
                        <a:t>Analog Design Verification and Test</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extLst>
                  <a:ext uri="{0D108BD9-81ED-4DB2-BD59-A6C34878D82A}">
                    <a16:rowId xmlns:a16="http://schemas.microsoft.com/office/drawing/2014/main" val="10001"/>
                  </a:ext>
                </a:extLst>
              </a:tr>
              <a:tr h="184256">
                <a:tc>
                  <a:txBody>
                    <a:bodyPr/>
                    <a:lstStyle/>
                    <a:p>
                      <a:pPr algn="l" fontAlgn="ctr"/>
                      <a:r>
                        <a:rPr lang="en-US" sz="1100" u="none" strike="noStrike" dirty="0">
                          <a:effectLst/>
                        </a:rPr>
                        <a:t>ATP</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tc>
                  <a:txBody>
                    <a:bodyPr/>
                    <a:lstStyle/>
                    <a:p>
                      <a:pPr algn="l" fontAlgn="ctr"/>
                      <a:r>
                        <a:rPr lang="en-US" sz="1100" u="none" strike="noStrike" dirty="0" smtClean="0">
                          <a:effectLst/>
                        </a:rPr>
                        <a:t>Acceptance Test Procedure</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extLst>
                  <a:ext uri="{0D108BD9-81ED-4DB2-BD59-A6C34878D82A}">
                    <a16:rowId xmlns:a16="http://schemas.microsoft.com/office/drawing/2014/main" val="10002"/>
                  </a:ext>
                </a:extLst>
              </a:tr>
              <a:tr h="191553">
                <a:tc>
                  <a:txBody>
                    <a:bodyPr/>
                    <a:lstStyle/>
                    <a:p>
                      <a:pPr algn="l" fontAlgn="ctr"/>
                      <a:r>
                        <a:rPr lang="en-US" sz="1100" u="none" strike="noStrike" dirty="0">
                          <a:effectLst/>
                        </a:rPr>
                        <a:t>ALT</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tc>
                  <a:txBody>
                    <a:bodyPr/>
                    <a:lstStyle/>
                    <a:p>
                      <a:pPr algn="l" fontAlgn="b"/>
                      <a:r>
                        <a:rPr lang="en-US" sz="1100" u="none" strike="noStrike" dirty="0">
                          <a:effectLst/>
                        </a:rPr>
                        <a:t>Altitude</a:t>
                      </a:r>
                      <a:endParaRPr lang="en-US" sz="1100" b="0" i="0" u="none" strike="noStrike" dirty="0">
                        <a:solidFill>
                          <a:srgbClr val="000000"/>
                        </a:solidFill>
                        <a:effectLst/>
                        <a:latin typeface="Arial"/>
                      </a:endParaRPr>
                    </a:p>
                  </a:txBody>
                  <a:tcPr marL="9117" marR="9117" marT="9122" marB="0" anchor="b">
                    <a:solidFill>
                      <a:schemeClr val="accent1">
                        <a:lumMod val="90000"/>
                      </a:schemeClr>
                    </a:solidFill>
                  </a:tcPr>
                </a:tc>
                <a:extLst>
                  <a:ext uri="{0D108BD9-81ED-4DB2-BD59-A6C34878D82A}">
                    <a16:rowId xmlns:a16="http://schemas.microsoft.com/office/drawing/2014/main" val="10003"/>
                  </a:ext>
                </a:extLst>
              </a:tr>
              <a:tr h="191553">
                <a:tc>
                  <a:txBody>
                    <a:bodyPr/>
                    <a:lstStyle/>
                    <a:p>
                      <a:pPr algn="l" fontAlgn="ctr"/>
                      <a:r>
                        <a:rPr lang="en-US" sz="1100" u="none" strike="noStrike" dirty="0">
                          <a:effectLst/>
                        </a:rPr>
                        <a:t>AW</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tc>
                  <a:txBody>
                    <a:bodyPr/>
                    <a:lstStyle/>
                    <a:p>
                      <a:pPr algn="l" fontAlgn="b"/>
                      <a:r>
                        <a:rPr lang="en-US" sz="1100" u="none" strike="noStrike" dirty="0">
                          <a:effectLst/>
                        </a:rPr>
                        <a:t>Assembly Worksheet</a:t>
                      </a:r>
                      <a:endParaRPr lang="en-US" sz="1100" b="0" i="0" u="none" strike="noStrike" dirty="0">
                        <a:solidFill>
                          <a:srgbClr val="000000"/>
                        </a:solidFill>
                        <a:effectLst/>
                        <a:latin typeface="Arial"/>
                      </a:endParaRPr>
                    </a:p>
                  </a:txBody>
                  <a:tcPr marL="9117" marR="9117" marT="9122" marB="0" anchor="b">
                    <a:solidFill>
                      <a:schemeClr val="accent1">
                        <a:lumMod val="90000"/>
                      </a:schemeClr>
                    </a:solidFill>
                  </a:tcPr>
                </a:tc>
                <a:extLst>
                  <a:ext uri="{0D108BD9-81ED-4DB2-BD59-A6C34878D82A}">
                    <a16:rowId xmlns:a16="http://schemas.microsoft.com/office/drawing/2014/main" val="10004"/>
                  </a:ext>
                </a:extLst>
              </a:tr>
              <a:tr h="191553">
                <a:tc>
                  <a:txBody>
                    <a:bodyPr/>
                    <a:lstStyle/>
                    <a:p>
                      <a:pPr algn="l" fontAlgn="ctr"/>
                      <a:r>
                        <a:rPr lang="en-US" sz="1100" u="none" strike="noStrike" dirty="0">
                          <a:effectLst/>
                        </a:rPr>
                        <a:t>ABOM</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tc>
                  <a:txBody>
                    <a:bodyPr/>
                    <a:lstStyle/>
                    <a:p>
                      <a:pPr algn="l" fontAlgn="b"/>
                      <a:r>
                        <a:rPr lang="en-US" sz="1100" u="none" strike="noStrike" dirty="0" smtClean="0">
                          <a:effectLst/>
                        </a:rPr>
                        <a:t>Advanced Bill of Material</a:t>
                      </a:r>
                      <a:endParaRPr lang="en-US" sz="1100" b="0" i="0" u="none" strike="noStrike" dirty="0">
                        <a:solidFill>
                          <a:srgbClr val="000000"/>
                        </a:solidFill>
                        <a:effectLst/>
                        <a:latin typeface="Arial"/>
                      </a:endParaRPr>
                    </a:p>
                  </a:txBody>
                  <a:tcPr marL="9117" marR="9117" marT="9122" marB="0" anchor="b">
                    <a:solidFill>
                      <a:schemeClr val="accent1">
                        <a:lumMod val="90000"/>
                      </a:schemeClr>
                    </a:solidFill>
                  </a:tcPr>
                </a:tc>
                <a:extLst>
                  <a:ext uri="{0D108BD9-81ED-4DB2-BD59-A6C34878D82A}">
                    <a16:rowId xmlns:a16="http://schemas.microsoft.com/office/drawing/2014/main" val="10005"/>
                  </a:ext>
                </a:extLst>
              </a:tr>
              <a:tr h="191553">
                <a:tc>
                  <a:txBody>
                    <a:bodyPr/>
                    <a:lstStyle/>
                    <a:p>
                      <a:pPr algn="l" fontAlgn="ctr"/>
                      <a:r>
                        <a:rPr lang="en-US" sz="1100" u="none" strike="noStrike" dirty="0">
                          <a:effectLst/>
                        </a:rPr>
                        <a:t>A&amp;T</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tc>
                  <a:txBody>
                    <a:bodyPr/>
                    <a:lstStyle/>
                    <a:p>
                      <a:pPr algn="l" fontAlgn="b"/>
                      <a:r>
                        <a:rPr lang="en-US" sz="1100" u="none" strike="noStrike" dirty="0">
                          <a:effectLst/>
                        </a:rPr>
                        <a:t>Assembly &amp; Test</a:t>
                      </a:r>
                      <a:endParaRPr lang="en-US" sz="1100" b="0" i="0" u="none" strike="noStrike" dirty="0">
                        <a:solidFill>
                          <a:srgbClr val="000000"/>
                        </a:solidFill>
                        <a:effectLst/>
                        <a:latin typeface="Arial"/>
                      </a:endParaRPr>
                    </a:p>
                  </a:txBody>
                  <a:tcPr marL="9117" marR="9117" marT="9122" marB="0" anchor="b">
                    <a:solidFill>
                      <a:schemeClr val="accent1">
                        <a:lumMod val="90000"/>
                      </a:schemeClr>
                    </a:solidFill>
                  </a:tcPr>
                </a:tc>
                <a:extLst>
                  <a:ext uri="{0D108BD9-81ED-4DB2-BD59-A6C34878D82A}">
                    <a16:rowId xmlns:a16="http://schemas.microsoft.com/office/drawing/2014/main" val="10006"/>
                  </a:ext>
                </a:extLst>
              </a:tr>
            </a:tbl>
          </a:graphicData>
        </a:graphic>
      </p:graphicFrame>
      <p:graphicFrame>
        <p:nvGraphicFramePr>
          <p:cNvPr id="18" name="Table 17"/>
          <p:cNvGraphicFramePr>
            <a:graphicFrameLocks noGrp="1"/>
          </p:cNvGraphicFramePr>
          <p:nvPr/>
        </p:nvGraphicFramePr>
        <p:xfrm>
          <a:off x="457200" y="2943225"/>
          <a:ext cx="8267700" cy="1462089"/>
        </p:xfrm>
        <a:graphic>
          <a:graphicData uri="http://schemas.openxmlformats.org/drawingml/2006/table">
            <a:tbl>
              <a:tblPr>
                <a:tableStyleId>{5C22544A-7EE6-4342-B048-85BDC9FD1C3A}</a:tableStyleId>
              </a:tblPr>
              <a:tblGrid>
                <a:gridCol w="1675514">
                  <a:extLst>
                    <a:ext uri="{9D8B030D-6E8A-4147-A177-3AD203B41FA5}">
                      <a16:colId xmlns:a16="http://schemas.microsoft.com/office/drawing/2014/main" val="20000"/>
                    </a:ext>
                  </a:extLst>
                </a:gridCol>
                <a:gridCol w="6592186">
                  <a:extLst>
                    <a:ext uri="{9D8B030D-6E8A-4147-A177-3AD203B41FA5}">
                      <a16:colId xmlns:a16="http://schemas.microsoft.com/office/drawing/2014/main" val="20001"/>
                    </a:ext>
                  </a:extLst>
                </a:gridCol>
              </a:tblGrid>
              <a:tr h="235189">
                <a:tc gridSpan="2">
                  <a:txBody>
                    <a:bodyPr/>
                    <a:lstStyle/>
                    <a:p>
                      <a:pPr algn="ctr" fontAlgn="b"/>
                      <a:r>
                        <a:rPr lang="en-US" sz="1400" b="1" u="none" strike="noStrike" dirty="0">
                          <a:effectLst/>
                        </a:rPr>
                        <a:t>C</a:t>
                      </a:r>
                      <a:endParaRPr lang="en-US" sz="1400" b="1" i="0" u="none" strike="noStrike" dirty="0">
                        <a:solidFill>
                          <a:srgbClr val="000000"/>
                        </a:solidFill>
                        <a:effectLst/>
                        <a:latin typeface="Arial"/>
                      </a:endParaRPr>
                    </a:p>
                  </a:txBody>
                  <a:tcPr marL="9117" marR="9117" marT="9118"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7950">
                <a:tc>
                  <a:txBody>
                    <a:bodyPr/>
                    <a:lstStyle/>
                    <a:p>
                      <a:pPr algn="l" fontAlgn="ctr"/>
                      <a:r>
                        <a:rPr lang="en-US" sz="1100" u="none" strike="noStrike" dirty="0">
                          <a:effectLst/>
                        </a:rPr>
                        <a:t>CCA </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ctr"/>
                      <a:r>
                        <a:rPr lang="en-US" sz="1100" u="none" strike="noStrike" dirty="0">
                          <a:effectLst/>
                        </a:rPr>
                        <a:t>Circuit Card Assembly</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extLst>
                  <a:ext uri="{0D108BD9-81ED-4DB2-BD59-A6C34878D82A}">
                    <a16:rowId xmlns:a16="http://schemas.microsoft.com/office/drawing/2014/main" val="10001"/>
                  </a:ext>
                </a:extLst>
              </a:tr>
              <a:tr h="205790">
                <a:tc>
                  <a:txBody>
                    <a:bodyPr/>
                    <a:lstStyle/>
                    <a:p>
                      <a:pPr algn="l" fontAlgn="ctr"/>
                      <a:r>
                        <a:rPr lang="en-US" sz="1100" u="none" strike="noStrike" dirty="0">
                          <a:effectLst/>
                        </a:rPr>
                        <a:t>CDR</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Critical Design Review</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2"/>
                  </a:ext>
                </a:extLst>
              </a:tr>
              <a:tr h="205790">
                <a:tc>
                  <a:txBody>
                    <a:bodyPr/>
                    <a:lstStyle/>
                    <a:p>
                      <a:pPr algn="l" fontAlgn="ctr"/>
                      <a:r>
                        <a:rPr lang="en-US" sz="1100" u="none" strike="noStrike" dirty="0">
                          <a:effectLst/>
                        </a:rPr>
                        <a:t>CR</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Change Request</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3"/>
                  </a:ext>
                </a:extLst>
              </a:tr>
              <a:tr h="205790">
                <a:tc>
                  <a:txBody>
                    <a:bodyPr/>
                    <a:lstStyle/>
                    <a:p>
                      <a:pPr algn="l" fontAlgn="ctr"/>
                      <a:r>
                        <a:rPr lang="en-US" sz="1100" u="none" strike="noStrike" dirty="0">
                          <a:effectLst/>
                        </a:rPr>
                        <a:t>CM</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Configuration Management</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4"/>
                  </a:ext>
                </a:extLst>
              </a:tr>
              <a:tr h="205790">
                <a:tc>
                  <a:txBody>
                    <a:bodyPr/>
                    <a:lstStyle/>
                    <a:p>
                      <a:pPr algn="l" fontAlgn="ctr"/>
                      <a:r>
                        <a:rPr lang="en-US" sz="1100" u="none" strike="noStrike" dirty="0">
                          <a:effectLst/>
                        </a:rPr>
                        <a:t>CERT</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Certification </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5"/>
                  </a:ext>
                </a:extLst>
              </a:tr>
              <a:tr h="205790">
                <a:tc>
                  <a:txBody>
                    <a:bodyPr/>
                    <a:lstStyle/>
                    <a:p>
                      <a:pPr algn="l" fontAlgn="ctr"/>
                      <a:r>
                        <a:rPr lang="en-US" sz="1100" u="none" strike="noStrike" dirty="0">
                          <a:effectLst/>
                        </a:rPr>
                        <a:t>CEM</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smtClean="0">
                          <a:effectLst/>
                        </a:rPr>
                        <a:t>Contract Electronics Manufacturer</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6"/>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411373151"/>
              </p:ext>
            </p:extLst>
          </p:nvPr>
        </p:nvGraphicFramePr>
        <p:xfrm>
          <a:off x="450850" y="4438650"/>
          <a:ext cx="8229600" cy="1604492"/>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6250">
                <a:tc gridSpan="2">
                  <a:txBody>
                    <a:bodyPr/>
                    <a:lstStyle/>
                    <a:p>
                      <a:pPr algn="ctr" fontAlgn="b"/>
                      <a:r>
                        <a:rPr lang="en-US" sz="1400" b="1" u="none" strike="noStrike" dirty="0">
                          <a:effectLst/>
                        </a:rPr>
                        <a:t>D</a:t>
                      </a:r>
                      <a:endParaRPr lang="en-US" sz="1400" b="1" i="0" u="none" strike="noStrike" dirty="0">
                        <a:solidFill>
                          <a:srgbClr val="000000"/>
                        </a:solidFill>
                        <a:effectLst/>
                        <a:latin typeface="Arial"/>
                      </a:endParaRPr>
                    </a:p>
                  </a:txBody>
                  <a:tcPr marL="9117" marR="9117" marT="9110"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0428">
                <a:tc>
                  <a:txBody>
                    <a:bodyPr/>
                    <a:lstStyle/>
                    <a:p>
                      <a:pPr algn="l" fontAlgn="ctr"/>
                      <a:r>
                        <a:rPr lang="en-US" sz="1100" u="none" strike="noStrike" dirty="0">
                          <a:effectLst/>
                        </a:rPr>
                        <a:t>DDVT</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ctr"/>
                      <a:r>
                        <a:rPr lang="en-US" sz="1100" u="none" strike="noStrike" dirty="0">
                          <a:effectLst/>
                        </a:rPr>
                        <a:t>Digital Design Verification and Test</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extLst>
                  <a:ext uri="{0D108BD9-81ED-4DB2-BD59-A6C34878D82A}">
                    <a16:rowId xmlns:a16="http://schemas.microsoft.com/office/drawing/2014/main" val="10001"/>
                  </a:ext>
                </a:extLst>
              </a:tr>
              <a:tr h="197969">
                <a:tc>
                  <a:txBody>
                    <a:bodyPr/>
                    <a:lstStyle/>
                    <a:p>
                      <a:pPr algn="l" fontAlgn="ctr"/>
                      <a:r>
                        <a:rPr lang="en-US" sz="1100" u="none" strike="noStrike" dirty="0">
                          <a:effectLst/>
                        </a:rPr>
                        <a:t>DFx (M,A,T)</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b"/>
                      <a:r>
                        <a:rPr lang="en-US" sz="1100" u="none" strike="noStrike" dirty="0" smtClean="0">
                          <a:effectLst/>
                        </a:rPr>
                        <a:t>Design for x where x can be Manufacturing, Cost, Assembly and Test, etc</a:t>
                      </a:r>
                      <a:endParaRPr lang="en-US" sz="1100" b="0" i="0" u="none" strike="noStrike" dirty="0">
                        <a:solidFill>
                          <a:srgbClr val="000000"/>
                        </a:solidFill>
                        <a:effectLst/>
                        <a:latin typeface="Arial"/>
                      </a:endParaRPr>
                    </a:p>
                  </a:txBody>
                  <a:tcPr marL="9117" marR="9117" marT="9110" marB="0" anchor="b">
                    <a:solidFill>
                      <a:schemeClr val="accent1">
                        <a:lumMod val="90000"/>
                      </a:schemeClr>
                    </a:solidFill>
                  </a:tcPr>
                </a:tc>
                <a:extLst>
                  <a:ext uri="{0D108BD9-81ED-4DB2-BD59-A6C34878D82A}">
                    <a16:rowId xmlns:a16="http://schemas.microsoft.com/office/drawing/2014/main" val="10002"/>
                  </a:ext>
                </a:extLst>
              </a:tr>
              <a:tr h="197969">
                <a:tc>
                  <a:txBody>
                    <a:bodyPr/>
                    <a:lstStyle/>
                    <a:p>
                      <a:pPr algn="l" fontAlgn="ctr"/>
                      <a:r>
                        <a:rPr lang="en-US" sz="1100" u="none" strike="noStrike" dirty="0">
                          <a:effectLst/>
                        </a:rPr>
                        <a:t>DTC</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b"/>
                      <a:r>
                        <a:rPr lang="en-US" sz="1100" u="none" strike="noStrike" dirty="0">
                          <a:effectLst/>
                        </a:rPr>
                        <a:t>Design To Cost</a:t>
                      </a:r>
                      <a:endParaRPr lang="en-US" sz="1100" b="0" i="0" u="none" strike="noStrike" dirty="0">
                        <a:solidFill>
                          <a:srgbClr val="000000"/>
                        </a:solidFill>
                        <a:effectLst/>
                        <a:latin typeface="Arial"/>
                      </a:endParaRPr>
                    </a:p>
                  </a:txBody>
                  <a:tcPr marL="9117" marR="9117" marT="9110" marB="0" anchor="b">
                    <a:solidFill>
                      <a:schemeClr val="accent1">
                        <a:lumMod val="90000"/>
                      </a:schemeClr>
                    </a:solidFill>
                  </a:tcPr>
                </a:tc>
                <a:extLst>
                  <a:ext uri="{0D108BD9-81ED-4DB2-BD59-A6C34878D82A}">
                    <a16:rowId xmlns:a16="http://schemas.microsoft.com/office/drawing/2014/main" val="10003"/>
                  </a:ext>
                </a:extLst>
              </a:tr>
              <a:tr h="197969">
                <a:tc>
                  <a:txBody>
                    <a:bodyPr/>
                    <a:lstStyle/>
                    <a:p>
                      <a:pPr algn="l" fontAlgn="ctr"/>
                      <a:r>
                        <a:rPr lang="en-US" sz="1100" u="none" strike="noStrike" dirty="0">
                          <a:effectLst/>
                        </a:rPr>
                        <a:t>DFMAT</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b"/>
                      <a:r>
                        <a:rPr lang="en-US" sz="1100" u="none" strike="noStrike" dirty="0" smtClean="0">
                          <a:effectLst/>
                        </a:rPr>
                        <a:t>Design for Manufacturability, Assembly and Test</a:t>
                      </a:r>
                      <a:endParaRPr lang="en-US" sz="1100" b="0" i="0" u="none" strike="noStrike" dirty="0">
                        <a:solidFill>
                          <a:srgbClr val="000000"/>
                        </a:solidFill>
                        <a:effectLst/>
                        <a:latin typeface="Arial"/>
                      </a:endParaRPr>
                    </a:p>
                  </a:txBody>
                  <a:tcPr marL="9117" marR="9117" marT="9110" marB="0" anchor="b">
                    <a:solidFill>
                      <a:schemeClr val="accent1">
                        <a:lumMod val="90000"/>
                      </a:schemeClr>
                    </a:solidFill>
                  </a:tcPr>
                </a:tc>
                <a:extLst>
                  <a:ext uri="{0D108BD9-81ED-4DB2-BD59-A6C34878D82A}">
                    <a16:rowId xmlns:a16="http://schemas.microsoft.com/office/drawing/2014/main" val="10004"/>
                  </a:ext>
                </a:extLst>
              </a:tr>
              <a:tr h="197969">
                <a:tc>
                  <a:txBody>
                    <a:bodyPr/>
                    <a:lstStyle/>
                    <a:p>
                      <a:pPr algn="l" fontAlgn="ctr"/>
                      <a:r>
                        <a:rPr lang="en-US" sz="1100" u="none" strike="noStrike" dirty="0">
                          <a:effectLst/>
                        </a:rPr>
                        <a:t>DUT</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b"/>
                      <a:r>
                        <a:rPr lang="en-US" sz="1100" u="none" strike="noStrike" dirty="0">
                          <a:effectLst/>
                        </a:rPr>
                        <a:t>Device Under Test</a:t>
                      </a:r>
                      <a:endParaRPr lang="en-US" sz="1100" b="0" i="0" u="none" strike="noStrike" dirty="0">
                        <a:solidFill>
                          <a:srgbClr val="000000"/>
                        </a:solidFill>
                        <a:effectLst/>
                        <a:latin typeface="Arial"/>
                      </a:endParaRPr>
                    </a:p>
                  </a:txBody>
                  <a:tcPr marL="9117" marR="9117" marT="9110" marB="0" anchor="b">
                    <a:solidFill>
                      <a:schemeClr val="accent1">
                        <a:lumMod val="90000"/>
                      </a:schemeClr>
                    </a:solidFill>
                  </a:tcPr>
                </a:tc>
                <a:extLst>
                  <a:ext uri="{0D108BD9-81ED-4DB2-BD59-A6C34878D82A}">
                    <a16:rowId xmlns:a16="http://schemas.microsoft.com/office/drawing/2014/main" val="10005"/>
                  </a:ext>
                </a:extLst>
              </a:tr>
              <a:tr h="197969">
                <a:tc>
                  <a:txBody>
                    <a:bodyPr/>
                    <a:lstStyle/>
                    <a:p>
                      <a:pPr algn="l" fontAlgn="ctr"/>
                      <a:r>
                        <a:rPr lang="en-US" sz="1100" u="none" strike="noStrike" dirty="0">
                          <a:effectLst/>
                        </a:rPr>
                        <a:t>DEV</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b"/>
                      <a:r>
                        <a:rPr lang="en-US" sz="1100" u="none" strike="noStrike" dirty="0">
                          <a:effectLst/>
                        </a:rPr>
                        <a:t>Development</a:t>
                      </a:r>
                      <a:endParaRPr lang="en-US" sz="1100" b="0" i="0" u="none" strike="noStrike" dirty="0">
                        <a:solidFill>
                          <a:srgbClr val="000000"/>
                        </a:solidFill>
                        <a:effectLst/>
                        <a:latin typeface="Arial"/>
                      </a:endParaRPr>
                    </a:p>
                  </a:txBody>
                  <a:tcPr marL="9117" marR="9117" marT="9110" marB="0" anchor="b">
                    <a:solidFill>
                      <a:schemeClr val="accent1">
                        <a:lumMod val="90000"/>
                      </a:schemeClr>
                    </a:solidFill>
                  </a:tcPr>
                </a:tc>
                <a:extLst>
                  <a:ext uri="{0D108BD9-81ED-4DB2-BD59-A6C34878D82A}">
                    <a16:rowId xmlns:a16="http://schemas.microsoft.com/office/drawing/2014/main" val="10006"/>
                  </a:ext>
                </a:extLst>
              </a:tr>
              <a:tr h="197969">
                <a:tc>
                  <a:txBody>
                    <a:bodyPr/>
                    <a:lstStyle/>
                    <a:p>
                      <a:pPr algn="l" fontAlgn="ctr"/>
                      <a:r>
                        <a:rPr lang="en-US" sz="1100" b="0" i="0" u="none" strike="noStrike" dirty="0" smtClean="0">
                          <a:solidFill>
                            <a:srgbClr val="000000"/>
                          </a:solidFill>
                          <a:effectLst/>
                          <a:latin typeface="Arial"/>
                        </a:rPr>
                        <a:t>DMC</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b"/>
                      <a:r>
                        <a:rPr lang="en-US" sz="1100" b="0" i="0" u="none" strike="noStrike" dirty="0" smtClean="0">
                          <a:solidFill>
                            <a:srgbClr val="000000"/>
                          </a:solidFill>
                          <a:effectLst/>
                          <a:latin typeface="Arial"/>
                        </a:rPr>
                        <a:t>Direct Maintenance Cost</a:t>
                      </a:r>
                      <a:endParaRPr lang="en-US" sz="1100" b="0" i="0" u="none" strike="noStrike" dirty="0">
                        <a:solidFill>
                          <a:srgbClr val="000000"/>
                        </a:solidFill>
                        <a:effectLst/>
                        <a:latin typeface="Arial"/>
                      </a:endParaRPr>
                    </a:p>
                  </a:txBody>
                  <a:tcPr marL="9117" marR="9117" marT="9110" marB="0" anchor="b">
                    <a:solidFill>
                      <a:schemeClr val="accent1">
                        <a:lumMod val="90000"/>
                      </a:schemeClr>
                    </a:solidFill>
                  </a:tcPr>
                </a:tc>
                <a:extLst>
                  <a:ext uri="{0D108BD9-81ED-4DB2-BD59-A6C34878D82A}">
                    <a16:rowId xmlns:a16="http://schemas.microsoft.com/office/drawing/2014/main" val="10007"/>
                  </a:ext>
                </a:extLst>
              </a:tr>
            </a:tbl>
          </a:graphicData>
        </a:graphic>
      </p:graphicFrame>
      <p:sp>
        <p:nvSpPr>
          <p:cNvPr id="20" name="Action Button: Back or Previous 2">
            <a:hlinkClick r:id="rId2" action="ppaction://hlinksldjump" highlightClick="1"/>
          </p:cNvPr>
          <p:cNvSpPr>
            <a:spLocks noChangeArrowheads="1"/>
          </p:cNvSpPr>
          <p:nvPr/>
        </p:nvSpPr>
        <p:spPr bwMode="auto">
          <a:xfrm>
            <a:off x="163512" y="6223000"/>
            <a:ext cx="574675" cy="520700"/>
          </a:xfrm>
          <a:prstGeom prst="actionButtonBackPrevious">
            <a:avLst/>
          </a:prstGeom>
          <a:blipFill dpi="0" rotWithShape="1">
            <a:blip r:embed="rId3">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84062" name="Rectangle 20"/>
          <p:cNvSpPr>
            <a:spLocks noChangeArrowheads="1"/>
          </p:cNvSpPr>
          <p:nvPr/>
        </p:nvSpPr>
        <p:spPr bwMode="auto">
          <a:xfrm>
            <a:off x="738188" y="6483350"/>
            <a:ext cx="22050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200"/>
              <a:t>Return to summary page</a:t>
            </a:r>
          </a:p>
        </p:txBody>
      </p:sp>
      <p:sp>
        <p:nvSpPr>
          <p:cNvPr id="10" name="TextBox 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457200" y="274638"/>
            <a:ext cx="8229600" cy="449262"/>
          </a:xfrm>
        </p:spPr>
        <p:txBody>
          <a:bodyPr/>
          <a:lstStyle/>
          <a:p>
            <a:pPr algn="l"/>
            <a:r>
              <a:rPr lang="en-US" sz="2000" smtClean="0"/>
              <a:t>Acronyms (continued)</a:t>
            </a:r>
          </a:p>
        </p:txBody>
      </p:sp>
      <p:graphicFrame>
        <p:nvGraphicFramePr>
          <p:cNvPr id="9" name="Table 8"/>
          <p:cNvGraphicFramePr>
            <a:graphicFrameLocks noGrp="1"/>
          </p:cNvGraphicFramePr>
          <p:nvPr/>
        </p:nvGraphicFramePr>
        <p:xfrm>
          <a:off x="523875" y="1112838"/>
          <a:ext cx="8210550" cy="2122490"/>
        </p:xfrm>
        <a:graphic>
          <a:graphicData uri="http://schemas.openxmlformats.org/drawingml/2006/table">
            <a:tbl>
              <a:tblPr>
                <a:tableStyleId>{5C22544A-7EE6-4342-B048-85BDC9FD1C3A}</a:tableStyleId>
              </a:tblPr>
              <a:tblGrid>
                <a:gridCol w="1663932">
                  <a:extLst>
                    <a:ext uri="{9D8B030D-6E8A-4147-A177-3AD203B41FA5}">
                      <a16:colId xmlns:a16="http://schemas.microsoft.com/office/drawing/2014/main" val="20000"/>
                    </a:ext>
                  </a:extLst>
                </a:gridCol>
                <a:gridCol w="6546618">
                  <a:extLst>
                    <a:ext uri="{9D8B030D-6E8A-4147-A177-3AD203B41FA5}">
                      <a16:colId xmlns:a16="http://schemas.microsoft.com/office/drawing/2014/main" val="20001"/>
                    </a:ext>
                  </a:extLst>
                </a:gridCol>
              </a:tblGrid>
              <a:tr h="222480">
                <a:tc gridSpan="2">
                  <a:txBody>
                    <a:bodyPr/>
                    <a:lstStyle/>
                    <a:p>
                      <a:pPr algn="ctr" fontAlgn="b"/>
                      <a:r>
                        <a:rPr lang="en-US" sz="1400" b="1" u="none" strike="noStrike" dirty="0">
                          <a:effectLst/>
                        </a:rPr>
                        <a:t>E</a:t>
                      </a:r>
                      <a:endParaRPr lang="en-US" sz="1400" b="1" i="0" u="none" strike="noStrike" dirty="0">
                        <a:solidFill>
                          <a:srgbClr val="000000"/>
                        </a:solidFill>
                        <a:effectLst/>
                        <a:latin typeface="Arial"/>
                      </a:endParaRPr>
                    </a:p>
                  </a:txBody>
                  <a:tcPr marL="9117" marR="9117" marT="9117"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4165">
                <a:tc>
                  <a:txBody>
                    <a:bodyPr/>
                    <a:lstStyle/>
                    <a:p>
                      <a:pPr algn="l" fontAlgn="ctr"/>
                      <a:r>
                        <a:rPr lang="en-US" sz="1100" u="none" strike="noStrike" dirty="0">
                          <a:effectLst/>
                        </a:rPr>
                        <a:t>EE </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ctr"/>
                      <a:r>
                        <a:rPr lang="en-US" sz="1100" u="none" strike="noStrike" dirty="0">
                          <a:effectLst/>
                        </a:rPr>
                        <a:t>Electrical Engineering</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extLst>
                  <a:ext uri="{0D108BD9-81ED-4DB2-BD59-A6C34878D82A}">
                    <a16:rowId xmlns:a16="http://schemas.microsoft.com/office/drawing/2014/main" val="10001"/>
                  </a:ext>
                </a:extLst>
              </a:tr>
              <a:tr h="184165">
                <a:tc>
                  <a:txBody>
                    <a:bodyPr/>
                    <a:lstStyle/>
                    <a:p>
                      <a:pPr algn="l" fontAlgn="ctr"/>
                      <a:r>
                        <a:rPr lang="en-US" sz="1100" u="none" strike="noStrike" dirty="0">
                          <a:effectLst/>
                        </a:rPr>
                        <a:t>EMPT</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ctr"/>
                      <a:r>
                        <a:rPr lang="en-US" sz="1100" u="none" strike="noStrike" dirty="0">
                          <a:effectLst/>
                        </a:rPr>
                        <a:t>Electronics Manufacturing Process and Test</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extLst>
                  <a:ext uri="{0D108BD9-81ED-4DB2-BD59-A6C34878D82A}">
                    <a16:rowId xmlns:a16="http://schemas.microsoft.com/office/drawing/2014/main" val="10002"/>
                  </a:ext>
                </a:extLst>
              </a:tr>
              <a:tr h="191460">
                <a:tc>
                  <a:txBody>
                    <a:bodyPr/>
                    <a:lstStyle/>
                    <a:p>
                      <a:pPr algn="l" fontAlgn="ctr"/>
                      <a:r>
                        <a:rPr lang="en-US" sz="1100" u="none" strike="noStrike" dirty="0">
                          <a:effectLst/>
                        </a:rPr>
                        <a:t>EDP</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smtClean="0">
                          <a:effectLst/>
                        </a:rPr>
                        <a:t>Electronics Design Plan (Special Instructions used for PWB Layout definition)</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3"/>
                  </a:ext>
                </a:extLst>
              </a:tr>
              <a:tr h="191460">
                <a:tc>
                  <a:txBody>
                    <a:bodyPr/>
                    <a:lstStyle/>
                    <a:p>
                      <a:pPr algn="l" fontAlgn="ctr"/>
                      <a:r>
                        <a:rPr lang="en-US" sz="1100" u="none" strike="noStrike" dirty="0">
                          <a:effectLst/>
                        </a:rPr>
                        <a:t>EO</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Engineering Order: form and procedure for implementing design changes</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4"/>
                  </a:ext>
                </a:extLst>
              </a:tr>
              <a:tr h="191460">
                <a:tc>
                  <a:txBody>
                    <a:bodyPr/>
                    <a:lstStyle/>
                    <a:p>
                      <a:pPr algn="l" fontAlgn="ctr"/>
                      <a:r>
                        <a:rPr lang="en-US" sz="1100" u="none" strike="noStrike" dirty="0">
                          <a:effectLst/>
                        </a:rPr>
                        <a:t>EMC</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Electromagnetic Compliance (Compatibility)</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5"/>
                  </a:ext>
                </a:extLst>
              </a:tr>
              <a:tr h="191460">
                <a:tc>
                  <a:txBody>
                    <a:bodyPr/>
                    <a:lstStyle/>
                    <a:p>
                      <a:pPr algn="l" fontAlgn="ctr"/>
                      <a:r>
                        <a:rPr lang="en-US" sz="1100" u="none" strike="noStrike" dirty="0">
                          <a:effectLst/>
                        </a:rPr>
                        <a:t>EMI</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Electromagnetic Interference</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6"/>
                  </a:ext>
                </a:extLst>
              </a:tr>
              <a:tr h="191460">
                <a:tc>
                  <a:txBody>
                    <a:bodyPr/>
                    <a:lstStyle/>
                    <a:p>
                      <a:pPr algn="l" fontAlgn="ctr"/>
                      <a:r>
                        <a:rPr lang="en-US" sz="1100" u="none" strike="noStrike" dirty="0">
                          <a:effectLst/>
                        </a:rPr>
                        <a:t>EM</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smtClean="0">
                          <a:effectLst/>
                        </a:rPr>
                        <a:t>Electro-Mechanical</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7"/>
                  </a:ext>
                </a:extLst>
              </a:tr>
              <a:tr h="191460">
                <a:tc>
                  <a:txBody>
                    <a:bodyPr/>
                    <a:lstStyle/>
                    <a:p>
                      <a:pPr algn="l" fontAlgn="ctr"/>
                      <a:r>
                        <a:rPr lang="en-US" sz="1100" u="none" strike="noStrike" dirty="0">
                          <a:effectLst/>
                        </a:rPr>
                        <a:t>ETC</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Estimate To Complete</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8"/>
                  </a:ext>
                </a:extLst>
              </a:tr>
              <a:tr h="191460">
                <a:tc>
                  <a:txBody>
                    <a:bodyPr/>
                    <a:lstStyle/>
                    <a:p>
                      <a:pPr algn="l" fontAlgn="ctr"/>
                      <a:r>
                        <a:rPr lang="en-US" sz="1100" u="none" strike="noStrike" dirty="0">
                          <a:effectLst/>
                        </a:rPr>
                        <a:t>EVMS</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Earned Value Management System</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9"/>
                  </a:ext>
                </a:extLst>
              </a:tr>
              <a:tr h="191460">
                <a:tc>
                  <a:txBody>
                    <a:bodyPr/>
                    <a:lstStyle/>
                    <a:p>
                      <a:pPr algn="l" fontAlgn="ctr"/>
                      <a:r>
                        <a:rPr lang="en-US" sz="1100" u="none" strike="noStrike" dirty="0">
                          <a:effectLst/>
                        </a:rPr>
                        <a:t>EMCP</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smtClean="0">
                          <a:effectLst/>
                        </a:rPr>
                        <a:t>Electronics Manufacture Control Plan</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10"/>
                  </a:ext>
                </a:extLst>
              </a:tr>
            </a:tbl>
          </a:graphicData>
        </a:graphic>
      </p:graphicFrame>
      <p:graphicFrame>
        <p:nvGraphicFramePr>
          <p:cNvPr id="10" name="Table 9"/>
          <p:cNvGraphicFramePr>
            <a:graphicFrameLocks noGrp="1"/>
          </p:cNvGraphicFramePr>
          <p:nvPr/>
        </p:nvGraphicFramePr>
        <p:xfrm>
          <a:off x="523875" y="3267075"/>
          <a:ext cx="8191500" cy="1766888"/>
        </p:xfrm>
        <a:graphic>
          <a:graphicData uri="http://schemas.openxmlformats.org/drawingml/2006/table">
            <a:tbl>
              <a:tblPr>
                <a:tableStyleId>{5C22544A-7EE6-4342-B048-85BDC9FD1C3A}</a:tableStyleId>
              </a:tblPr>
              <a:tblGrid>
                <a:gridCol w="1660072">
                  <a:extLst>
                    <a:ext uri="{9D8B030D-6E8A-4147-A177-3AD203B41FA5}">
                      <a16:colId xmlns:a16="http://schemas.microsoft.com/office/drawing/2014/main" val="20000"/>
                    </a:ext>
                  </a:extLst>
                </a:gridCol>
                <a:gridCol w="6531428">
                  <a:extLst>
                    <a:ext uri="{9D8B030D-6E8A-4147-A177-3AD203B41FA5}">
                      <a16:colId xmlns:a16="http://schemas.microsoft.com/office/drawing/2014/main" val="20001"/>
                    </a:ext>
                  </a:extLst>
                </a:gridCol>
              </a:tblGrid>
              <a:tr h="249151">
                <a:tc gridSpan="2">
                  <a:txBody>
                    <a:bodyPr/>
                    <a:lstStyle/>
                    <a:p>
                      <a:pPr algn="ctr" fontAlgn="b"/>
                      <a:r>
                        <a:rPr lang="en-US" sz="1400" b="1" u="none" strike="noStrike" dirty="0">
                          <a:effectLst/>
                        </a:rPr>
                        <a:t>F</a:t>
                      </a:r>
                      <a:endParaRPr lang="en-US" sz="1400" b="1" i="0" u="none" strike="noStrike" dirty="0">
                        <a:solidFill>
                          <a:srgbClr val="000000"/>
                        </a:solidFill>
                        <a:effectLst/>
                        <a:latin typeface="Arial"/>
                      </a:endParaRPr>
                    </a:p>
                  </a:txBody>
                  <a:tcPr marL="9117" marR="9117" marT="9113"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218006">
                <a:tc>
                  <a:txBody>
                    <a:bodyPr/>
                    <a:lstStyle/>
                    <a:p>
                      <a:pPr algn="l" fontAlgn="ctr"/>
                      <a:r>
                        <a:rPr lang="en-US" sz="1100" u="none" strike="noStrike" dirty="0">
                          <a:effectLst/>
                        </a:rPr>
                        <a:t>FCI</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b"/>
                      <a:r>
                        <a:rPr lang="en-US" sz="1100" u="none" strike="noStrike" dirty="0">
                          <a:effectLst/>
                        </a:rPr>
                        <a:t>Firmware Configuration Index </a:t>
                      </a:r>
                      <a:endParaRPr lang="en-US" sz="1100" b="0" i="0" u="none" strike="noStrike" dirty="0">
                        <a:solidFill>
                          <a:srgbClr val="000000"/>
                        </a:solidFill>
                        <a:effectLst/>
                        <a:latin typeface="Arial"/>
                      </a:endParaRPr>
                    </a:p>
                  </a:txBody>
                  <a:tcPr marL="9117" marR="9117" marT="9113" marB="0" anchor="b">
                    <a:solidFill>
                      <a:schemeClr val="accent1">
                        <a:lumMod val="90000"/>
                      </a:schemeClr>
                    </a:solidFill>
                  </a:tcPr>
                </a:tc>
                <a:extLst>
                  <a:ext uri="{0D108BD9-81ED-4DB2-BD59-A6C34878D82A}">
                    <a16:rowId xmlns:a16="http://schemas.microsoft.com/office/drawing/2014/main" val="10001"/>
                  </a:ext>
                </a:extLst>
              </a:tr>
              <a:tr h="218006">
                <a:tc>
                  <a:txBody>
                    <a:bodyPr/>
                    <a:lstStyle/>
                    <a:p>
                      <a:pPr algn="l" fontAlgn="ctr"/>
                      <a:r>
                        <a:rPr lang="en-US" sz="1100" u="none" strike="noStrike" dirty="0">
                          <a:effectLst/>
                        </a:rPr>
                        <a:t>FRD</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b"/>
                      <a:r>
                        <a:rPr lang="en-US" sz="1100" u="none" strike="noStrike" dirty="0">
                          <a:effectLst/>
                        </a:rPr>
                        <a:t>Firmware Requirements Document </a:t>
                      </a:r>
                      <a:endParaRPr lang="en-US" sz="1100" b="0" i="0" u="none" strike="noStrike" dirty="0">
                        <a:solidFill>
                          <a:srgbClr val="000000"/>
                        </a:solidFill>
                        <a:effectLst/>
                        <a:latin typeface="Arial"/>
                      </a:endParaRPr>
                    </a:p>
                  </a:txBody>
                  <a:tcPr marL="9117" marR="9117" marT="9113" marB="0" anchor="b">
                    <a:solidFill>
                      <a:schemeClr val="accent1">
                        <a:lumMod val="90000"/>
                      </a:schemeClr>
                    </a:solidFill>
                  </a:tcPr>
                </a:tc>
                <a:extLst>
                  <a:ext uri="{0D108BD9-81ED-4DB2-BD59-A6C34878D82A}">
                    <a16:rowId xmlns:a16="http://schemas.microsoft.com/office/drawing/2014/main" val="10002"/>
                  </a:ext>
                </a:extLst>
              </a:tr>
              <a:tr h="209701">
                <a:tc>
                  <a:txBody>
                    <a:bodyPr/>
                    <a:lstStyle/>
                    <a:p>
                      <a:pPr algn="l" fontAlgn="ctr"/>
                      <a:r>
                        <a:rPr lang="en-US" sz="1100" u="none" strike="noStrike" dirty="0">
                          <a:effectLst/>
                        </a:rPr>
                        <a:t>FW V&amp;V</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ctr"/>
                      <a:r>
                        <a:rPr lang="en-US" sz="1100" u="none" strike="noStrike" dirty="0">
                          <a:effectLst/>
                        </a:rPr>
                        <a:t>Firmware Verification and Validation</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extLst>
                  <a:ext uri="{0D108BD9-81ED-4DB2-BD59-A6C34878D82A}">
                    <a16:rowId xmlns:a16="http://schemas.microsoft.com/office/drawing/2014/main" val="10003"/>
                  </a:ext>
                </a:extLst>
              </a:tr>
              <a:tr h="218006">
                <a:tc>
                  <a:txBody>
                    <a:bodyPr/>
                    <a:lstStyle/>
                    <a:p>
                      <a:pPr algn="l" fontAlgn="ctr"/>
                      <a:r>
                        <a:rPr lang="en-US" sz="1100" u="none" strike="noStrike" dirty="0">
                          <a:effectLst/>
                        </a:rPr>
                        <a:t>FEs</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b"/>
                      <a:r>
                        <a:rPr lang="en-US" sz="1100" u="none" strike="noStrike" dirty="0">
                          <a:effectLst/>
                        </a:rPr>
                        <a:t>Functional Elements</a:t>
                      </a:r>
                      <a:endParaRPr lang="en-US" sz="1100" b="0" i="0" u="none" strike="noStrike" dirty="0">
                        <a:solidFill>
                          <a:srgbClr val="000000"/>
                        </a:solidFill>
                        <a:effectLst/>
                        <a:latin typeface="Arial"/>
                      </a:endParaRPr>
                    </a:p>
                  </a:txBody>
                  <a:tcPr marL="9117" marR="9117" marT="9113" marB="0" anchor="b">
                    <a:solidFill>
                      <a:schemeClr val="accent1">
                        <a:lumMod val="90000"/>
                      </a:schemeClr>
                    </a:solidFill>
                  </a:tcPr>
                </a:tc>
                <a:extLst>
                  <a:ext uri="{0D108BD9-81ED-4DB2-BD59-A6C34878D82A}">
                    <a16:rowId xmlns:a16="http://schemas.microsoft.com/office/drawing/2014/main" val="10004"/>
                  </a:ext>
                </a:extLst>
              </a:tr>
              <a:tr h="218006">
                <a:tc>
                  <a:txBody>
                    <a:bodyPr/>
                    <a:lstStyle/>
                    <a:p>
                      <a:pPr algn="l" fontAlgn="ctr"/>
                      <a:r>
                        <a:rPr lang="en-US" sz="1100" u="none" strike="noStrike" dirty="0">
                          <a:effectLst/>
                        </a:rPr>
                        <a:t>FMEA</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b"/>
                      <a:r>
                        <a:rPr lang="en-US" sz="1100" u="none" strike="noStrike" dirty="0">
                          <a:effectLst/>
                        </a:rPr>
                        <a:t>Failure Mode Effects Analysis</a:t>
                      </a:r>
                      <a:endParaRPr lang="en-US" sz="1100" b="0" i="0" u="none" strike="noStrike" dirty="0">
                        <a:solidFill>
                          <a:srgbClr val="000000"/>
                        </a:solidFill>
                        <a:effectLst/>
                        <a:latin typeface="Arial"/>
                      </a:endParaRPr>
                    </a:p>
                  </a:txBody>
                  <a:tcPr marL="9117" marR="9117" marT="9113" marB="0" anchor="b">
                    <a:solidFill>
                      <a:schemeClr val="accent1">
                        <a:lumMod val="90000"/>
                      </a:schemeClr>
                    </a:solidFill>
                  </a:tcPr>
                </a:tc>
                <a:extLst>
                  <a:ext uri="{0D108BD9-81ED-4DB2-BD59-A6C34878D82A}">
                    <a16:rowId xmlns:a16="http://schemas.microsoft.com/office/drawing/2014/main" val="10005"/>
                  </a:ext>
                </a:extLst>
              </a:tr>
              <a:tr h="218006">
                <a:tc>
                  <a:txBody>
                    <a:bodyPr/>
                    <a:lstStyle/>
                    <a:p>
                      <a:pPr algn="l" fontAlgn="ctr"/>
                      <a:r>
                        <a:rPr lang="en-US" sz="1100" u="none" strike="noStrike" dirty="0">
                          <a:effectLst/>
                        </a:rPr>
                        <a:t>FDD</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b"/>
                      <a:r>
                        <a:rPr lang="en-US" sz="1100" u="none" strike="noStrike" dirty="0">
                          <a:effectLst/>
                        </a:rPr>
                        <a:t>Firmware Design Drawing </a:t>
                      </a:r>
                      <a:endParaRPr lang="en-US" sz="1100" b="0" i="0" u="none" strike="noStrike" dirty="0">
                        <a:solidFill>
                          <a:srgbClr val="000000"/>
                        </a:solidFill>
                        <a:effectLst/>
                        <a:latin typeface="Arial"/>
                      </a:endParaRPr>
                    </a:p>
                  </a:txBody>
                  <a:tcPr marL="9117" marR="9117" marT="9113" marB="0" anchor="b">
                    <a:solidFill>
                      <a:schemeClr val="accent1">
                        <a:lumMod val="90000"/>
                      </a:schemeClr>
                    </a:solidFill>
                  </a:tcPr>
                </a:tc>
                <a:extLst>
                  <a:ext uri="{0D108BD9-81ED-4DB2-BD59-A6C34878D82A}">
                    <a16:rowId xmlns:a16="http://schemas.microsoft.com/office/drawing/2014/main" val="10006"/>
                  </a:ext>
                </a:extLst>
              </a:tr>
              <a:tr h="218006">
                <a:tc>
                  <a:txBody>
                    <a:bodyPr/>
                    <a:lstStyle/>
                    <a:p>
                      <a:pPr algn="l" fontAlgn="ctr"/>
                      <a:r>
                        <a:rPr lang="en-US" sz="1100" u="none" strike="noStrike" dirty="0">
                          <a:effectLst/>
                        </a:rPr>
                        <a:t>FW</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b"/>
                      <a:r>
                        <a:rPr lang="en-US" sz="1100" u="none" strike="noStrike" dirty="0">
                          <a:effectLst/>
                        </a:rPr>
                        <a:t>Firmware</a:t>
                      </a:r>
                      <a:endParaRPr lang="en-US" sz="1100" b="0" i="0" u="none" strike="noStrike" dirty="0">
                        <a:solidFill>
                          <a:srgbClr val="000000"/>
                        </a:solidFill>
                        <a:effectLst/>
                        <a:latin typeface="Arial"/>
                      </a:endParaRPr>
                    </a:p>
                  </a:txBody>
                  <a:tcPr marL="9117" marR="9117" marT="9113" marB="0" anchor="b">
                    <a:solidFill>
                      <a:schemeClr val="accent1">
                        <a:lumMod val="90000"/>
                      </a:schemeClr>
                    </a:solidFill>
                  </a:tcPr>
                </a:tc>
                <a:extLst>
                  <a:ext uri="{0D108BD9-81ED-4DB2-BD59-A6C34878D82A}">
                    <a16:rowId xmlns:a16="http://schemas.microsoft.com/office/drawing/2014/main" val="10007"/>
                  </a:ext>
                </a:extLst>
              </a:tr>
            </a:tbl>
          </a:graphicData>
        </a:graphic>
      </p:graphicFrame>
      <p:sp>
        <p:nvSpPr>
          <p:cNvPr id="11" name="Action Button: Back or Previous 2">
            <a:hlinkClick r:id="rId2" action="ppaction://hlinksldjump" highlightClick="1"/>
          </p:cNvPr>
          <p:cNvSpPr>
            <a:spLocks noChangeArrowheads="1"/>
          </p:cNvSpPr>
          <p:nvPr/>
        </p:nvSpPr>
        <p:spPr bwMode="auto">
          <a:xfrm>
            <a:off x="163512" y="6223000"/>
            <a:ext cx="574675" cy="520700"/>
          </a:xfrm>
          <a:prstGeom prst="actionButtonBackPrevious">
            <a:avLst/>
          </a:prstGeom>
          <a:blipFill dpi="0" rotWithShape="1">
            <a:blip r:embed="rId3">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85063" name="Rectangle 11"/>
          <p:cNvSpPr>
            <a:spLocks noChangeArrowheads="1"/>
          </p:cNvSpPr>
          <p:nvPr/>
        </p:nvSpPr>
        <p:spPr bwMode="auto">
          <a:xfrm>
            <a:off x="804863" y="6440488"/>
            <a:ext cx="21478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200"/>
              <a:t>Return to summary page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457200" y="274638"/>
            <a:ext cx="8229600" cy="392112"/>
          </a:xfrm>
        </p:spPr>
        <p:txBody>
          <a:bodyPr/>
          <a:lstStyle/>
          <a:p>
            <a:pPr algn="l"/>
            <a:r>
              <a:rPr lang="en-US" sz="2000" smtClean="0"/>
              <a:t>Acronyms (continued)</a:t>
            </a:r>
          </a:p>
        </p:txBody>
      </p:sp>
      <p:graphicFrame>
        <p:nvGraphicFramePr>
          <p:cNvPr id="4" name="Table 3"/>
          <p:cNvGraphicFramePr>
            <a:graphicFrameLocks noGrp="1"/>
          </p:cNvGraphicFramePr>
          <p:nvPr/>
        </p:nvGraphicFramePr>
        <p:xfrm>
          <a:off x="485775" y="735013"/>
          <a:ext cx="8229600" cy="3822705"/>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509">
                <a:tc gridSpan="2">
                  <a:txBody>
                    <a:bodyPr/>
                    <a:lstStyle/>
                    <a:p>
                      <a:pPr algn="ctr" fontAlgn="b"/>
                      <a:r>
                        <a:rPr lang="en-US" sz="1400" b="1" u="none" strike="noStrike" dirty="0">
                          <a:effectLst/>
                        </a:rPr>
                        <a:t>H</a:t>
                      </a:r>
                      <a:endParaRPr lang="en-US" sz="1400" b="1" i="0" u="none" strike="noStrike" dirty="0">
                        <a:solidFill>
                          <a:srgbClr val="000000"/>
                        </a:solidFill>
                        <a:effectLst/>
                        <a:latin typeface="Arial"/>
                      </a:endParaRPr>
                    </a:p>
                  </a:txBody>
                  <a:tcPr marL="9117" marR="9117" marT="9118"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1016">
                <a:tc>
                  <a:txBody>
                    <a:bodyPr/>
                    <a:lstStyle/>
                    <a:p>
                      <a:pPr algn="l" fontAlgn="ctr"/>
                      <a:r>
                        <a:rPr lang="en-US" sz="1100" u="none" strike="noStrike" dirty="0">
                          <a:effectLst/>
                        </a:rPr>
                        <a:t>HALT</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Highly Accelerated Life Test </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1"/>
                  </a:ext>
                </a:extLst>
              </a:tr>
              <a:tr h="191016">
                <a:tc>
                  <a:txBody>
                    <a:bodyPr/>
                    <a:lstStyle/>
                    <a:p>
                      <a:pPr algn="l" fontAlgn="ctr"/>
                      <a:r>
                        <a:rPr lang="en-US" sz="1100" u="none" strike="noStrike" dirty="0">
                          <a:effectLst/>
                        </a:rPr>
                        <a:t>HAS</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Accomplishment Summary </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2"/>
                  </a:ext>
                </a:extLst>
              </a:tr>
              <a:tr h="191016">
                <a:tc>
                  <a:txBody>
                    <a:bodyPr/>
                    <a:lstStyle/>
                    <a:p>
                      <a:pPr algn="l" fontAlgn="ctr"/>
                      <a:r>
                        <a:rPr lang="en-US" sz="1100" u="none" strike="noStrike" dirty="0">
                          <a:effectLst/>
                        </a:rPr>
                        <a:t>HASS</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Highly Accelerated Stress Screens</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3"/>
                  </a:ext>
                </a:extLst>
              </a:tr>
              <a:tr h="183739">
                <a:tc>
                  <a:txBody>
                    <a:bodyPr/>
                    <a:lstStyle/>
                    <a:p>
                      <a:pPr algn="l" fontAlgn="ctr"/>
                      <a:r>
                        <a:rPr lang="en-US" sz="1100" u="none" strike="noStrike" dirty="0">
                          <a:effectLst/>
                        </a:rPr>
                        <a:t>HCMP </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ctr"/>
                      <a:r>
                        <a:rPr lang="en-US" sz="1100" u="none" strike="noStrike" dirty="0">
                          <a:effectLst/>
                        </a:rPr>
                        <a:t>Hardware Configuration Management Plan</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extLst>
                  <a:ext uri="{0D108BD9-81ED-4DB2-BD59-A6C34878D82A}">
                    <a16:rowId xmlns:a16="http://schemas.microsoft.com/office/drawing/2014/main" val="10004"/>
                  </a:ext>
                </a:extLst>
              </a:tr>
              <a:tr h="183739">
                <a:tc>
                  <a:txBody>
                    <a:bodyPr/>
                    <a:lstStyle/>
                    <a:p>
                      <a:pPr algn="l" fontAlgn="ctr"/>
                      <a:r>
                        <a:rPr lang="en-US" sz="1100" u="none" strike="noStrike" dirty="0">
                          <a:effectLst/>
                        </a:rPr>
                        <a:t>HDP </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ctr"/>
                      <a:r>
                        <a:rPr lang="en-US" sz="1100" u="none" strike="noStrike" dirty="0">
                          <a:effectLst/>
                        </a:rPr>
                        <a:t>Hardware Development Plan</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extLst>
                  <a:ext uri="{0D108BD9-81ED-4DB2-BD59-A6C34878D82A}">
                    <a16:rowId xmlns:a16="http://schemas.microsoft.com/office/drawing/2014/main" val="10005"/>
                  </a:ext>
                </a:extLst>
              </a:tr>
              <a:tr h="191016">
                <a:tc>
                  <a:txBody>
                    <a:bodyPr/>
                    <a:lstStyle/>
                    <a:p>
                      <a:pPr algn="l" fontAlgn="ctr"/>
                      <a:r>
                        <a:rPr lang="en-US" sz="1100" u="none" strike="noStrike" dirty="0">
                          <a:effectLst/>
                        </a:rPr>
                        <a:t>HDD</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Description Document </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6"/>
                  </a:ext>
                </a:extLst>
              </a:tr>
              <a:tr h="183739">
                <a:tc>
                  <a:txBody>
                    <a:bodyPr/>
                    <a:lstStyle/>
                    <a:p>
                      <a:pPr algn="l" fontAlgn="ctr"/>
                      <a:r>
                        <a:rPr lang="en-US" sz="1100" u="none" strike="noStrike" dirty="0">
                          <a:effectLst/>
                        </a:rPr>
                        <a:t>HEPG </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ctr"/>
                      <a:r>
                        <a:rPr lang="en-US" sz="1100" u="none" strike="noStrike" dirty="0">
                          <a:effectLst/>
                        </a:rPr>
                        <a:t>Hardware Engineering Process Group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extLst>
                  <a:ext uri="{0D108BD9-81ED-4DB2-BD59-A6C34878D82A}">
                    <a16:rowId xmlns:a16="http://schemas.microsoft.com/office/drawing/2014/main" val="10007"/>
                  </a:ext>
                </a:extLst>
              </a:tr>
              <a:tr h="183739">
                <a:tc>
                  <a:txBody>
                    <a:bodyPr/>
                    <a:lstStyle/>
                    <a:p>
                      <a:pPr algn="l" fontAlgn="ctr"/>
                      <a:r>
                        <a:rPr lang="en-US" sz="1100" u="none" strike="noStrike" dirty="0">
                          <a:effectLst/>
                        </a:rPr>
                        <a:t>HVP </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ctr"/>
                      <a:r>
                        <a:rPr lang="en-US" sz="1100" u="none" strike="noStrike" dirty="0">
                          <a:effectLst/>
                        </a:rPr>
                        <a:t>Hardware Verification Plan</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extLst>
                  <a:ext uri="{0D108BD9-81ED-4DB2-BD59-A6C34878D82A}">
                    <a16:rowId xmlns:a16="http://schemas.microsoft.com/office/drawing/2014/main" val="10008"/>
                  </a:ext>
                </a:extLst>
              </a:tr>
              <a:tr h="191016">
                <a:tc>
                  <a:txBody>
                    <a:bodyPr/>
                    <a:lstStyle/>
                    <a:p>
                      <a:pPr algn="l" fontAlgn="ctr"/>
                      <a:r>
                        <a:rPr lang="en-US" sz="1100" u="none" strike="noStrike" dirty="0">
                          <a:effectLst/>
                        </a:rPr>
                        <a:t>HRD</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Requirements Document</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9"/>
                  </a:ext>
                </a:extLst>
              </a:tr>
              <a:tr h="191016">
                <a:tc>
                  <a:txBody>
                    <a:bodyPr/>
                    <a:lstStyle/>
                    <a:p>
                      <a:pPr algn="l" fontAlgn="ctr"/>
                      <a:r>
                        <a:rPr lang="en-US" sz="1100" u="none" strike="noStrike" dirty="0">
                          <a:effectLst/>
                        </a:rPr>
                        <a:t>HW</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0"/>
                  </a:ext>
                </a:extLst>
              </a:tr>
              <a:tr h="191016">
                <a:tc>
                  <a:txBody>
                    <a:bodyPr/>
                    <a:lstStyle/>
                    <a:p>
                      <a:pPr algn="l" fontAlgn="ctr"/>
                      <a:r>
                        <a:rPr lang="en-US" sz="1100" u="none" strike="noStrike" dirty="0">
                          <a:effectLst/>
                        </a:rPr>
                        <a:t>HV</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High Voltage</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1"/>
                  </a:ext>
                </a:extLst>
              </a:tr>
              <a:tr h="191016">
                <a:tc>
                  <a:txBody>
                    <a:bodyPr/>
                    <a:lstStyle/>
                    <a:p>
                      <a:pPr algn="l" fontAlgn="ctr"/>
                      <a:r>
                        <a:rPr lang="en-US" sz="1100" u="none" strike="noStrike" dirty="0">
                          <a:effectLst/>
                        </a:rPr>
                        <a:t>HVR</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Verification Report </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2"/>
                  </a:ext>
                </a:extLst>
              </a:tr>
              <a:tr h="191016">
                <a:tc>
                  <a:txBody>
                    <a:bodyPr/>
                    <a:lstStyle/>
                    <a:p>
                      <a:pPr algn="l" fontAlgn="ctr"/>
                      <a:r>
                        <a:rPr lang="en-US" sz="1100" u="none" strike="noStrike" dirty="0">
                          <a:effectLst/>
                        </a:rPr>
                        <a:t>HVCP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Verification Cases and Procedures </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3"/>
                  </a:ext>
                </a:extLst>
              </a:tr>
              <a:tr h="191016">
                <a:tc>
                  <a:txBody>
                    <a:bodyPr/>
                    <a:lstStyle/>
                    <a:p>
                      <a:pPr algn="l" fontAlgn="ctr"/>
                      <a:r>
                        <a:rPr lang="en-US" sz="1100" u="none" strike="noStrike" dirty="0">
                          <a:effectLst/>
                        </a:rPr>
                        <a:t>HVS</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smtClean="0">
                          <a:effectLst/>
                        </a:rPr>
                        <a:t>Hardware Verification Standards</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4"/>
                  </a:ext>
                </a:extLst>
              </a:tr>
              <a:tr h="191016">
                <a:tc>
                  <a:txBody>
                    <a:bodyPr/>
                    <a:lstStyle/>
                    <a:p>
                      <a:pPr algn="l" fontAlgn="ctr"/>
                      <a:r>
                        <a:rPr lang="en-US" sz="1100" u="none" strike="noStrike" dirty="0">
                          <a:effectLst/>
                        </a:rPr>
                        <a:t>HVTCP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 </a:t>
                      </a:r>
                      <a:r>
                        <a:rPr lang="en-US" sz="1100" u="none" strike="noStrike" dirty="0" smtClean="0">
                          <a:effectLst/>
                        </a:rPr>
                        <a:t>Hardware Verification Test Cases and Procedures</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5"/>
                  </a:ext>
                </a:extLst>
              </a:tr>
              <a:tr h="191016">
                <a:tc>
                  <a:txBody>
                    <a:bodyPr/>
                    <a:lstStyle/>
                    <a:p>
                      <a:pPr algn="l" fontAlgn="ctr"/>
                      <a:r>
                        <a:rPr lang="en-US" sz="1100" u="none" strike="noStrike" dirty="0">
                          <a:effectLst/>
                        </a:rPr>
                        <a:t>HVTP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Verification Test Procedures</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6"/>
                  </a:ext>
                </a:extLst>
              </a:tr>
              <a:tr h="191016">
                <a:tc>
                  <a:txBody>
                    <a:bodyPr/>
                    <a:lstStyle/>
                    <a:p>
                      <a:pPr algn="l" fontAlgn="ctr"/>
                      <a:r>
                        <a:rPr lang="en-US" sz="1100" u="none" strike="noStrike" dirty="0">
                          <a:effectLst/>
                        </a:rPr>
                        <a:t>HCMP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Configuration Management Plan</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7"/>
                  </a:ext>
                </a:extLst>
              </a:tr>
              <a:tr h="191016">
                <a:tc>
                  <a:txBody>
                    <a:bodyPr/>
                    <a:lstStyle/>
                    <a:p>
                      <a:pPr algn="l" fontAlgn="ctr"/>
                      <a:r>
                        <a:rPr lang="en-US" sz="1100" u="none" strike="noStrike" dirty="0">
                          <a:effectLst/>
                        </a:rPr>
                        <a:t>HPAP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Process Assurance Plan</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8"/>
                  </a:ext>
                </a:extLst>
              </a:tr>
              <a:tr h="191016">
                <a:tc>
                  <a:txBody>
                    <a:bodyPr/>
                    <a:lstStyle/>
                    <a:p>
                      <a:pPr algn="l" fontAlgn="ctr"/>
                      <a:r>
                        <a:rPr lang="en-US" sz="1100" u="none" strike="noStrike" dirty="0">
                          <a:effectLst/>
                        </a:rPr>
                        <a:t>HRS</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smtClean="0">
                          <a:effectLst/>
                        </a:rPr>
                        <a:t>Hardware Requirements Specification</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9"/>
                  </a:ext>
                </a:extLst>
              </a:tr>
            </a:tbl>
          </a:graphicData>
        </a:graphic>
      </p:graphicFrame>
      <p:graphicFrame>
        <p:nvGraphicFramePr>
          <p:cNvPr id="5" name="Table 4"/>
          <p:cNvGraphicFramePr>
            <a:graphicFrameLocks noGrp="1"/>
          </p:cNvGraphicFramePr>
          <p:nvPr/>
        </p:nvGraphicFramePr>
        <p:xfrm>
          <a:off x="495300" y="4591050"/>
          <a:ext cx="8229600" cy="1638303"/>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31018">
                <a:tc gridSpan="2">
                  <a:txBody>
                    <a:bodyPr/>
                    <a:lstStyle/>
                    <a:p>
                      <a:pPr algn="ctr" fontAlgn="b"/>
                      <a:r>
                        <a:rPr lang="en-US" sz="1400" b="1" u="none" strike="noStrike" dirty="0">
                          <a:effectLst/>
                        </a:rPr>
                        <a:t>I</a:t>
                      </a:r>
                      <a:endParaRPr lang="en-US" sz="1400" b="1" i="0" u="none" strike="noStrike" dirty="0">
                        <a:solidFill>
                          <a:srgbClr val="000000"/>
                        </a:solidFill>
                        <a:effectLst/>
                        <a:latin typeface="Arial"/>
                      </a:endParaRPr>
                    </a:p>
                  </a:txBody>
                  <a:tcPr marL="9117" marR="9117" marT="9117"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4439">
                <a:tc>
                  <a:txBody>
                    <a:bodyPr/>
                    <a:lstStyle/>
                    <a:p>
                      <a:pPr algn="l" fontAlgn="ctr"/>
                      <a:r>
                        <a:rPr lang="en-US" sz="1100" u="none" strike="noStrike" dirty="0">
                          <a:effectLst/>
                        </a:rPr>
                        <a:t>ICD </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ctr"/>
                      <a:r>
                        <a:rPr lang="en-US" sz="1100" u="none" strike="noStrike" dirty="0">
                          <a:effectLst/>
                        </a:rPr>
                        <a:t>Interface Control Diagram</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extLst>
                  <a:ext uri="{0D108BD9-81ED-4DB2-BD59-A6C34878D82A}">
                    <a16:rowId xmlns:a16="http://schemas.microsoft.com/office/drawing/2014/main" val="10001"/>
                  </a:ext>
                </a:extLst>
              </a:tr>
              <a:tr h="202141">
                <a:tc>
                  <a:txBody>
                    <a:bodyPr/>
                    <a:lstStyle/>
                    <a:p>
                      <a:pPr algn="l" fontAlgn="ctr"/>
                      <a:r>
                        <a:rPr lang="en-US" sz="1100" u="none" strike="noStrike" dirty="0">
                          <a:effectLst/>
                        </a:rPr>
                        <a:t>IDVT</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Item Design Verification Test</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2"/>
                  </a:ext>
                </a:extLst>
              </a:tr>
              <a:tr h="202141">
                <a:tc>
                  <a:txBody>
                    <a:bodyPr/>
                    <a:lstStyle/>
                    <a:p>
                      <a:pPr algn="l" fontAlgn="ctr"/>
                      <a:r>
                        <a:rPr lang="en-US" sz="1100" u="none" strike="noStrike" dirty="0">
                          <a:effectLst/>
                        </a:rPr>
                        <a:t>IP</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Intellectual Property</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3"/>
                  </a:ext>
                </a:extLst>
              </a:tr>
              <a:tr h="202141">
                <a:tc>
                  <a:txBody>
                    <a:bodyPr/>
                    <a:lstStyle/>
                    <a:p>
                      <a:pPr algn="l" fontAlgn="ctr"/>
                      <a:r>
                        <a:rPr lang="en-US" sz="1100" u="none" strike="noStrike" dirty="0">
                          <a:effectLst/>
                        </a:rPr>
                        <a:t>IPT</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Integrated Product Teams</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4"/>
                  </a:ext>
                </a:extLst>
              </a:tr>
              <a:tr h="202141">
                <a:tc>
                  <a:txBody>
                    <a:bodyPr/>
                    <a:lstStyle/>
                    <a:p>
                      <a:pPr algn="l" fontAlgn="ctr"/>
                      <a:r>
                        <a:rPr lang="en-US" sz="1100" u="none" strike="noStrike" dirty="0">
                          <a:effectLst/>
                        </a:rPr>
                        <a:t>IR&amp;D</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Internal Research and Development</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5"/>
                  </a:ext>
                </a:extLst>
              </a:tr>
              <a:tr h="202141">
                <a:tc>
                  <a:txBody>
                    <a:bodyPr/>
                    <a:lstStyle/>
                    <a:p>
                      <a:pPr algn="l" fontAlgn="ctr"/>
                      <a:r>
                        <a:rPr lang="en-US" sz="1100" u="none" strike="noStrike" dirty="0">
                          <a:effectLst/>
                        </a:rPr>
                        <a:t>IO</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Input /Output</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6"/>
                  </a:ext>
                </a:extLst>
              </a:tr>
              <a:tr h="202141">
                <a:tc>
                  <a:txBody>
                    <a:bodyPr/>
                    <a:lstStyle/>
                    <a:p>
                      <a:pPr algn="l" fontAlgn="ctr"/>
                      <a:r>
                        <a:rPr lang="en-US" sz="1100" u="none" strike="noStrike" dirty="0">
                          <a:effectLst/>
                        </a:rPr>
                        <a:t>IMS</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Integrated Master Schedule</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7"/>
                  </a:ext>
                </a:extLst>
              </a:tr>
            </a:tbl>
          </a:graphicData>
        </a:graphic>
      </p:graphicFrame>
      <p:sp>
        <p:nvSpPr>
          <p:cNvPr id="6" name="Action Button: Back or Previous 2">
            <a:hlinkClick r:id="rId2" action="ppaction://hlinksldjump" highlightClick="1"/>
          </p:cNvPr>
          <p:cNvSpPr>
            <a:spLocks noChangeArrowheads="1"/>
          </p:cNvSpPr>
          <p:nvPr/>
        </p:nvSpPr>
        <p:spPr bwMode="auto">
          <a:xfrm>
            <a:off x="119061" y="6270625"/>
            <a:ext cx="574675" cy="520700"/>
          </a:xfrm>
          <a:prstGeom prst="actionButtonBackPrevious">
            <a:avLst/>
          </a:prstGeom>
          <a:blipFill dpi="0" rotWithShape="1">
            <a:blip r:embed="rId3">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86114" name="Rectangle 6"/>
          <p:cNvSpPr>
            <a:spLocks noChangeArrowheads="1"/>
          </p:cNvSpPr>
          <p:nvPr/>
        </p:nvSpPr>
        <p:spPr bwMode="auto">
          <a:xfrm>
            <a:off x="693738" y="6483350"/>
            <a:ext cx="20875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200"/>
              <a:t>Return to summary page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a:xfrm>
            <a:off x="457200" y="274638"/>
            <a:ext cx="8229600" cy="296862"/>
          </a:xfrm>
        </p:spPr>
        <p:txBody>
          <a:bodyPr/>
          <a:lstStyle/>
          <a:p>
            <a:pPr algn="l"/>
            <a:r>
              <a:rPr lang="en-US" sz="2000" smtClean="0"/>
              <a:t>Acronyms (continued)</a:t>
            </a:r>
          </a:p>
        </p:txBody>
      </p:sp>
      <p:graphicFrame>
        <p:nvGraphicFramePr>
          <p:cNvPr id="4" name="Table 3"/>
          <p:cNvGraphicFramePr>
            <a:graphicFrameLocks noGrp="1"/>
          </p:cNvGraphicFramePr>
          <p:nvPr/>
        </p:nvGraphicFramePr>
        <p:xfrm>
          <a:off x="438150" y="690563"/>
          <a:ext cx="8229600" cy="414337"/>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694">
                <a:tc gridSpan="2">
                  <a:txBody>
                    <a:bodyPr/>
                    <a:lstStyle/>
                    <a:p>
                      <a:pPr algn="ctr" fontAlgn="b"/>
                      <a:r>
                        <a:rPr lang="en-US" sz="1400" b="1" u="none" strike="noStrike" dirty="0">
                          <a:effectLst/>
                        </a:rPr>
                        <a:t>K</a:t>
                      </a:r>
                      <a:endParaRPr lang="en-US" sz="1400" b="1" i="0" u="none" strike="noStrike" dirty="0">
                        <a:solidFill>
                          <a:srgbClr val="000000"/>
                        </a:solidFill>
                        <a:effectLst/>
                        <a:latin typeface="Arial"/>
                      </a:endParaRPr>
                    </a:p>
                  </a:txBody>
                  <a:tcPr marL="9117" marR="9117" marT="9126"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1643">
                <a:tc>
                  <a:txBody>
                    <a:bodyPr/>
                    <a:lstStyle/>
                    <a:p>
                      <a:pPr algn="l" fontAlgn="ctr"/>
                      <a:r>
                        <a:rPr lang="en-US" sz="1100" u="none" strike="noStrike" dirty="0">
                          <a:effectLst/>
                        </a:rPr>
                        <a:t>Kt/Ke</a:t>
                      </a:r>
                      <a:endParaRPr lang="en-US" sz="1100" b="0" i="0" u="none" strike="noStrike" dirty="0">
                        <a:solidFill>
                          <a:srgbClr val="000000"/>
                        </a:solidFill>
                        <a:effectLst/>
                        <a:latin typeface="Arial"/>
                      </a:endParaRPr>
                    </a:p>
                  </a:txBody>
                  <a:tcPr marL="9117" marR="9117" marT="9126" marB="0" anchor="ctr">
                    <a:solidFill>
                      <a:schemeClr val="accent1">
                        <a:lumMod val="90000"/>
                      </a:schemeClr>
                    </a:solidFill>
                  </a:tcPr>
                </a:tc>
                <a:tc>
                  <a:txBody>
                    <a:bodyPr/>
                    <a:lstStyle/>
                    <a:p>
                      <a:pPr algn="l" fontAlgn="b"/>
                      <a:r>
                        <a:rPr lang="en-US" sz="1100" u="none" strike="noStrike" dirty="0">
                          <a:effectLst/>
                        </a:rPr>
                        <a:t>Torque constant (Kt)/Voltage constant (Ke)</a:t>
                      </a:r>
                      <a:endParaRPr lang="en-US" sz="1100" b="0" i="0" u="none" strike="noStrike" dirty="0">
                        <a:solidFill>
                          <a:srgbClr val="000000"/>
                        </a:solidFill>
                        <a:effectLst/>
                        <a:latin typeface="Arial"/>
                      </a:endParaRPr>
                    </a:p>
                  </a:txBody>
                  <a:tcPr marL="9117" marR="9117" marT="9126" marB="0" anchor="b">
                    <a:solidFill>
                      <a:schemeClr val="accent1">
                        <a:lumMod val="90000"/>
                      </a:schemeClr>
                    </a:solidFill>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457200" y="1143000"/>
          <a:ext cx="8229600" cy="406401"/>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466">
                <a:tc gridSpan="2">
                  <a:txBody>
                    <a:bodyPr/>
                    <a:lstStyle/>
                    <a:p>
                      <a:pPr algn="ctr" fontAlgn="b"/>
                      <a:r>
                        <a:rPr lang="en-US" sz="1400" b="1" u="none" strike="noStrike" dirty="0">
                          <a:effectLst/>
                        </a:rPr>
                        <a:t>L</a:t>
                      </a:r>
                      <a:endParaRPr lang="en-US" sz="1400" b="1" i="0" u="none" strike="noStrike" dirty="0">
                        <a:solidFill>
                          <a:srgbClr val="000000"/>
                        </a:solidFill>
                        <a:effectLst/>
                        <a:latin typeface="Arial"/>
                      </a:endParaRPr>
                    </a:p>
                  </a:txBody>
                  <a:tcPr marL="9117" marR="9117" marT="9107"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3934">
                <a:tc>
                  <a:txBody>
                    <a:bodyPr/>
                    <a:lstStyle/>
                    <a:p>
                      <a:pPr algn="l" fontAlgn="ctr"/>
                      <a:r>
                        <a:rPr lang="en-US" sz="1100" u="none" strike="noStrike" dirty="0">
                          <a:effectLst/>
                        </a:rPr>
                        <a:t>LRU </a:t>
                      </a:r>
                      <a:endParaRPr lang="en-US" sz="1100" b="0" i="0" u="none" strike="noStrike" dirty="0">
                        <a:solidFill>
                          <a:srgbClr val="000000"/>
                        </a:solidFill>
                        <a:effectLst/>
                        <a:latin typeface="Arial"/>
                      </a:endParaRPr>
                    </a:p>
                  </a:txBody>
                  <a:tcPr marL="9117" marR="9117" marT="9107" marB="0" anchor="ctr">
                    <a:solidFill>
                      <a:schemeClr val="accent1">
                        <a:lumMod val="90000"/>
                      </a:schemeClr>
                    </a:solidFill>
                  </a:tcPr>
                </a:tc>
                <a:tc>
                  <a:txBody>
                    <a:bodyPr/>
                    <a:lstStyle/>
                    <a:p>
                      <a:pPr algn="l" fontAlgn="ctr"/>
                      <a:r>
                        <a:rPr lang="en-US" sz="1100" u="none" strike="noStrike" dirty="0">
                          <a:effectLst/>
                        </a:rPr>
                        <a:t>Line Replaceable Unit</a:t>
                      </a:r>
                      <a:endParaRPr lang="en-US" sz="1100" b="0" i="0" u="none" strike="noStrike" dirty="0">
                        <a:solidFill>
                          <a:srgbClr val="000000"/>
                        </a:solidFill>
                        <a:effectLst/>
                        <a:latin typeface="Arial"/>
                      </a:endParaRPr>
                    </a:p>
                  </a:txBody>
                  <a:tcPr marL="9117" marR="9117" marT="9107" marB="0" anchor="ctr">
                    <a:solidFill>
                      <a:schemeClr val="accent1">
                        <a:lumMod val="90000"/>
                      </a:schemeClr>
                    </a:solidFill>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64980270"/>
              </p:ext>
            </p:extLst>
          </p:nvPr>
        </p:nvGraphicFramePr>
        <p:xfrm>
          <a:off x="457200" y="1581150"/>
          <a:ext cx="8229600" cy="1776239"/>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959">
                <a:tc gridSpan="2">
                  <a:txBody>
                    <a:bodyPr/>
                    <a:lstStyle/>
                    <a:p>
                      <a:pPr algn="ctr" fontAlgn="b"/>
                      <a:r>
                        <a:rPr lang="en-US" sz="1400" b="1" u="none" strike="noStrike" dirty="0">
                          <a:effectLst/>
                        </a:rPr>
                        <a:t>M</a:t>
                      </a:r>
                      <a:endParaRPr lang="en-US" sz="1400" b="1" i="0" u="none" strike="noStrike" dirty="0">
                        <a:solidFill>
                          <a:srgbClr val="000000"/>
                        </a:solidFill>
                        <a:effectLst/>
                        <a:latin typeface="Arial"/>
                      </a:endParaRPr>
                    </a:p>
                  </a:txBody>
                  <a:tcPr marL="9117" marR="9117" marT="9115"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7657">
                <a:tc>
                  <a:txBody>
                    <a:bodyPr/>
                    <a:lstStyle/>
                    <a:p>
                      <a:pPr algn="l" fontAlgn="ctr"/>
                      <a:r>
                        <a:rPr lang="en-US" sz="1100" u="none" strike="noStrike" dirty="0">
                          <a:effectLst/>
                        </a:rPr>
                        <a:t>MDVT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Motor Design Verification and Test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1"/>
                  </a:ext>
                </a:extLst>
              </a:tr>
              <a:tr h="195089">
                <a:tc>
                  <a:txBody>
                    <a:bodyPr/>
                    <a:lstStyle/>
                    <a:p>
                      <a:pPr algn="l" fontAlgn="ctr"/>
                      <a:r>
                        <a:rPr lang="en-US" sz="1100" u="none" strike="noStrike" dirty="0">
                          <a:effectLst/>
                        </a:rPr>
                        <a:t>MECH</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Mechanical</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2"/>
                  </a:ext>
                </a:extLst>
              </a:tr>
              <a:tr h="195089">
                <a:tc>
                  <a:txBody>
                    <a:bodyPr/>
                    <a:lstStyle/>
                    <a:p>
                      <a:pPr algn="l" fontAlgn="ctr"/>
                      <a:r>
                        <a:rPr lang="en-US" sz="1100" u="none" strike="noStrike" dirty="0">
                          <a:effectLst/>
                        </a:rPr>
                        <a:t>MOC</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smtClean="0">
                          <a:effectLst/>
                        </a:rPr>
                        <a:t>Means of Compliance </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3"/>
                  </a:ext>
                </a:extLst>
              </a:tr>
              <a:tr h="195089">
                <a:tc>
                  <a:txBody>
                    <a:bodyPr/>
                    <a:lstStyle/>
                    <a:p>
                      <a:pPr algn="l" fontAlgn="ctr"/>
                      <a:r>
                        <a:rPr lang="en-US" sz="1100" u="none" strike="noStrike" dirty="0">
                          <a:effectLst/>
                        </a:rPr>
                        <a:t>MBS</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smtClean="0">
                          <a:effectLst/>
                        </a:rPr>
                        <a:t>Moog Business System</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4"/>
                  </a:ext>
                </a:extLst>
              </a:tr>
              <a:tr h="195089">
                <a:tc>
                  <a:txBody>
                    <a:bodyPr/>
                    <a:lstStyle/>
                    <a:p>
                      <a:pPr algn="l" fontAlgn="ctr"/>
                      <a:r>
                        <a:rPr lang="en-US" sz="1100" u="none" strike="noStrike" dirty="0">
                          <a:effectLst/>
                        </a:rPr>
                        <a:t>MRB</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Material Review Board</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5"/>
                  </a:ext>
                </a:extLst>
              </a:tr>
              <a:tr h="195089">
                <a:tc>
                  <a:txBody>
                    <a:bodyPr/>
                    <a:lstStyle/>
                    <a:p>
                      <a:pPr algn="l" fontAlgn="ctr"/>
                      <a:r>
                        <a:rPr lang="en-US" sz="1100" u="none" strike="noStrike" dirty="0">
                          <a:effectLst/>
                        </a:rPr>
                        <a:t>MFG</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Manufacturing</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6"/>
                  </a:ext>
                </a:extLst>
              </a:tr>
              <a:tr h="195089">
                <a:tc>
                  <a:txBody>
                    <a:bodyPr/>
                    <a:lstStyle/>
                    <a:p>
                      <a:pPr algn="l" fontAlgn="ctr"/>
                      <a:r>
                        <a:rPr lang="en-US" sz="1100" u="none" strike="noStrike" dirty="0">
                          <a:effectLst/>
                        </a:rPr>
                        <a:t>ME</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Mechanical Engineering</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7"/>
                  </a:ext>
                </a:extLst>
              </a:tr>
              <a:tr h="195089">
                <a:tc>
                  <a:txBody>
                    <a:bodyPr/>
                    <a:lstStyle/>
                    <a:p>
                      <a:pPr algn="l" fontAlgn="ctr"/>
                      <a:r>
                        <a:rPr lang="en-US" sz="1100" b="0" i="0" u="none" strike="noStrike" dirty="0" smtClean="0">
                          <a:solidFill>
                            <a:srgbClr val="000000"/>
                          </a:solidFill>
                          <a:effectLst/>
                          <a:latin typeface="Arial"/>
                        </a:rPr>
                        <a:t>MTBUR</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b="0" i="0" u="none" strike="noStrike" dirty="0" smtClean="0">
                          <a:solidFill>
                            <a:srgbClr val="000000"/>
                          </a:solidFill>
                          <a:effectLst/>
                          <a:latin typeface="Arial"/>
                        </a:rPr>
                        <a:t>Mean Time Between</a:t>
                      </a:r>
                      <a:r>
                        <a:rPr lang="en-US" sz="1100" b="0" i="0" u="none" strike="noStrike" baseline="0" dirty="0" smtClean="0">
                          <a:solidFill>
                            <a:srgbClr val="000000"/>
                          </a:solidFill>
                          <a:effectLst/>
                          <a:latin typeface="Arial"/>
                        </a:rPr>
                        <a:t> Unscheduled Removal</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8"/>
                  </a:ext>
                </a:extLst>
              </a:tr>
            </a:tbl>
          </a:graphicData>
        </a:graphic>
      </p:graphicFrame>
      <p:graphicFrame>
        <p:nvGraphicFramePr>
          <p:cNvPr id="7" name="Table 6"/>
          <p:cNvGraphicFramePr>
            <a:graphicFrameLocks noGrp="1"/>
          </p:cNvGraphicFramePr>
          <p:nvPr/>
        </p:nvGraphicFramePr>
        <p:xfrm>
          <a:off x="476250" y="3390900"/>
          <a:ext cx="8229600" cy="2843212"/>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475">
                <a:tc gridSpan="2">
                  <a:txBody>
                    <a:bodyPr/>
                    <a:lstStyle/>
                    <a:p>
                      <a:pPr algn="ctr" fontAlgn="b"/>
                      <a:r>
                        <a:rPr lang="en-US" sz="1400" b="1" u="none" strike="noStrike" dirty="0">
                          <a:effectLst/>
                        </a:rPr>
                        <a:t>P</a:t>
                      </a:r>
                      <a:endParaRPr lang="en-US" sz="1400" b="1" i="0" u="none" strike="noStrike" dirty="0">
                        <a:solidFill>
                          <a:srgbClr val="000000"/>
                        </a:solidFill>
                        <a:effectLst/>
                        <a:latin typeface="Arial"/>
                      </a:endParaRPr>
                    </a:p>
                  </a:txBody>
                  <a:tcPr marL="9117" marR="9117" marT="9115"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2547">
                <a:tc>
                  <a:txBody>
                    <a:bodyPr/>
                    <a:lstStyle/>
                    <a:p>
                      <a:pPr algn="l" fontAlgn="ctr"/>
                      <a:r>
                        <a:rPr lang="en-US" sz="1100" u="none" strike="noStrike" dirty="0">
                          <a:effectLst/>
                        </a:rPr>
                        <a:t>PHAC </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Plan for Hardware Aspects of Certification</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1"/>
                  </a:ext>
                </a:extLst>
              </a:tr>
              <a:tr h="182547">
                <a:tc>
                  <a:txBody>
                    <a:bodyPr/>
                    <a:lstStyle/>
                    <a:p>
                      <a:pPr algn="l" fontAlgn="ctr"/>
                      <a:r>
                        <a:rPr lang="en-US" sz="1100" u="none" strike="noStrike" dirty="0">
                          <a:effectLst/>
                        </a:rPr>
                        <a:t>PLD </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Programmable Logic Device</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2"/>
                  </a:ext>
                </a:extLst>
              </a:tr>
              <a:tr h="182547">
                <a:tc>
                  <a:txBody>
                    <a:bodyPr/>
                    <a:lstStyle/>
                    <a:p>
                      <a:pPr algn="l" fontAlgn="ctr"/>
                      <a:r>
                        <a:rPr lang="en-US" sz="1100" u="none" strike="noStrike" dirty="0">
                          <a:effectLst/>
                        </a:rPr>
                        <a:t>PRB </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Program Review Board</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3"/>
                  </a:ext>
                </a:extLst>
              </a:tr>
              <a:tr h="182547">
                <a:tc>
                  <a:txBody>
                    <a:bodyPr/>
                    <a:lstStyle/>
                    <a:p>
                      <a:pPr algn="l" fontAlgn="ctr"/>
                      <a:r>
                        <a:rPr lang="en-US" sz="1100" u="none" strike="noStrike" dirty="0">
                          <a:effectLst/>
                        </a:rPr>
                        <a:t>PACT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Packaging Design Verification and Test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4"/>
                  </a:ext>
                </a:extLst>
              </a:tr>
              <a:tr h="182547">
                <a:tc>
                  <a:txBody>
                    <a:bodyPr/>
                    <a:lstStyle/>
                    <a:p>
                      <a:pPr algn="l" fontAlgn="ctr"/>
                      <a:r>
                        <a:rPr lang="en-US" sz="1100" u="none" strike="noStrike" dirty="0">
                          <a:effectLst/>
                        </a:rPr>
                        <a:t>PDVT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Power Design Verification and Test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5"/>
                  </a:ext>
                </a:extLst>
              </a:tr>
              <a:tr h="189778">
                <a:tc>
                  <a:txBody>
                    <a:bodyPr/>
                    <a:lstStyle/>
                    <a:p>
                      <a:pPr algn="l" fontAlgn="ctr"/>
                      <a:r>
                        <a:rPr lang="en-US" sz="1100" u="none" strike="noStrike" dirty="0">
                          <a:effectLst/>
                        </a:rPr>
                        <a:t>PDR</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Preliminary Design Review</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6"/>
                  </a:ext>
                </a:extLst>
              </a:tr>
              <a:tr h="189778">
                <a:tc>
                  <a:txBody>
                    <a:bodyPr/>
                    <a:lstStyle/>
                    <a:p>
                      <a:pPr algn="l" fontAlgn="ctr"/>
                      <a:r>
                        <a:rPr lang="en-US" sz="1100" u="none" strike="noStrike" dirty="0">
                          <a:effectLst/>
                        </a:rPr>
                        <a:t>PRR</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Production Readiness Review</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7"/>
                  </a:ext>
                </a:extLst>
              </a:tr>
              <a:tr h="189778">
                <a:tc>
                  <a:txBody>
                    <a:bodyPr/>
                    <a:lstStyle/>
                    <a:p>
                      <a:pPr algn="l" fontAlgn="ctr"/>
                      <a:r>
                        <a:rPr lang="en-US" sz="1100" u="none" strike="noStrike" dirty="0">
                          <a:effectLst/>
                        </a:rPr>
                        <a:t>PN</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Part Number</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8"/>
                  </a:ext>
                </a:extLst>
              </a:tr>
              <a:tr h="189778">
                <a:tc>
                  <a:txBody>
                    <a:bodyPr/>
                    <a:lstStyle/>
                    <a:p>
                      <a:pPr algn="l" fontAlgn="ctr"/>
                      <a:r>
                        <a:rPr lang="en-US" sz="1100" u="none" strike="noStrike" dirty="0">
                          <a:effectLst/>
                        </a:rPr>
                        <a:t>PWB</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Printed Wire Board</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9"/>
                  </a:ext>
                </a:extLst>
              </a:tr>
              <a:tr h="189778">
                <a:tc>
                  <a:txBody>
                    <a:bodyPr/>
                    <a:lstStyle/>
                    <a:p>
                      <a:pPr algn="l" fontAlgn="ctr"/>
                      <a:r>
                        <a:rPr lang="en-US" sz="1100" u="none" strike="noStrike" dirty="0">
                          <a:effectLst/>
                        </a:rPr>
                        <a:t>PPL</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Preferred Parts List </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0"/>
                  </a:ext>
                </a:extLst>
              </a:tr>
              <a:tr h="189778">
                <a:tc>
                  <a:txBody>
                    <a:bodyPr/>
                    <a:lstStyle/>
                    <a:p>
                      <a:pPr algn="l" fontAlgn="ctr"/>
                      <a:r>
                        <a:rPr lang="en-US" sz="1100" u="none" strike="noStrike" dirty="0">
                          <a:effectLst/>
                        </a:rPr>
                        <a:t>PR</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smtClean="0">
                          <a:effectLst/>
                        </a:rPr>
                        <a:t>Problem Report</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1"/>
                  </a:ext>
                </a:extLst>
              </a:tr>
              <a:tr h="189778">
                <a:tc>
                  <a:txBody>
                    <a:bodyPr/>
                    <a:lstStyle/>
                    <a:p>
                      <a:pPr algn="l" fontAlgn="ctr"/>
                      <a:r>
                        <a:rPr lang="en-US" sz="1100" u="none" strike="noStrike" dirty="0">
                          <a:effectLst/>
                        </a:rPr>
                        <a:t>POB</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smtClean="0">
                          <a:effectLst/>
                        </a:rPr>
                        <a:t>Proof of Build</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2"/>
                  </a:ext>
                </a:extLst>
              </a:tr>
              <a:tr h="189778">
                <a:tc>
                  <a:txBody>
                    <a:bodyPr/>
                    <a:lstStyle/>
                    <a:p>
                      <a:pPr algn="l" fontAlgn="ctr"/>
                      <a:r>
                        <a:rPr lang="en-US" sz="1100" u="none" strike="noStrike" dirty="0">
                          <a:effectLst/>
                        </a:rPr>
                        <a:t>PROD</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Production</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3"/>
                  </a:ext>
                </a:extLst>
              </a:tr>
              <a:tr h="189778">
                <a:tc>
                  <a:txBody>
                    <a:bodyPr/>
                    <a:lstStyle/>
                    <a:p>
                      <a:pPr algn="l" fontAlgn="ctr"/>
                      <a:r>
                        <a:rPr lang="en-US" sz="1100" u="none" strike="noStrike" dirty="0">
                          <a:effectLst/>
                        </a:rPr>
                        <a:t>PROC</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Procedure </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4"/>
                  </a:ext>
                </a:extLst>
              </a:tr>
            </a:tbl>
          </a:graphicData>
        </a:graphic>
      </p:graphicFrame>
      <p:sp>
        <p:nvSpPr>
          <p:cNvPr id="87140" name="Rectangle 8"/>
          <p:cNvSpPr>
            <a:spLocks noChangeArrowheads="1"/>
          </p:cNvSpPr>
          <p:nvPr/>
        </p:nvSpPr>
        <p:spPr bwMode="auto">
          <a:xfrm>
            <a:off x="700088" y="6483350"/>
            <a:ext cx="21478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200"/>
              <a:t>Return to summary page</a:t>
            </a:r>
          </a:p>
        </p:txBody>
      </p:sp>
      <p:sp>
        <p:nvSpPr>
          <p:cNvPr id="10" name="Action Button: Back or Previous 2">
            <a:hlinkClick r:id="rId2" action="ppaction://hlinksldjump" highlightClick="1"/>
          </p:cNvPr>
          <p:cNvSpPr>
            <a:spLocks noChangeArrowheads="1"/>
          </p:cNvSpPr>
          <p:nvPr/>
        </p:nvSpPr>
        <p:spPr bwMode="auto">
          <a:xfrm>
            <a:off x="163512" y="6293881"/>
            <a:ext cx="574675" cy="520700"/>
          </a:xfrm>
          <a:prstGeom prst="actionButtonBackPrevious">
            <a:avLst/>
          </a:prstGeom>
          <a:blipFill dpi="0" rotWithShape="1">
            <a:blip r:embed="rId3">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12" name="TextBox 11"/>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485775" y="265113"/>
            <a:ext cx="8229600" cy="354012"/>
          </a:xfrm>
        </p:spPr>
        <p:txBody>
          <a:bodyPr/>
          <a:lstStyle/>
          <a:p>
            <a:pPr algn="l"/>
            <a:r>
              <a:rPr lang="en-US" sz="2000" smtClean="0"/>
              <a:t>Acronyms (continued)</a:t>
            </a:r>
          </a:p>
        </p:txBody>
      </p:sp>
      <p:graphicFrame>
        <p:nvGraphicFramePr>
          <p:cNvPr id="4" name="Table 3"/>
          <p:cNvGraphicFramePr>
            <a:graphicFrameLocks noGrp="1"/>
          </p:cNvGraphicFramePr>
          <p:nvPr/>
        </p:nvGraphicFramePr>
        <p:xfrm>
          <a:off x="457200" y="684213"/>
          <a:ext cx="8229600" cy="981074"/>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492">
                <a:tc gridSpan="2">
                  <a:txBody>
                    <a:bodyPr/>
                    <a:lstStyle/>
                    <a:p>
                      <a:pPr algn="ctr" fontAlgn="b"/>
                      <a:r>
                        <a:rPr lang="en-US" sz="1400" b="1" u="none" strike="noStrike" dirty="0">
                          <a:effectLst/>
                        </a:rPr>
                        <a:t>Q</a:t>
                      </a:r>
                      <a:endParaRPr lang="en-US" sz="1400" b="1" i="0" u="none" strike="noStrike" dirty="0">
                        <a:solidFill>
                          <a:srgbClr val="000000"/>
                        </a:solidFill>
                        <a:effectLst/>
                        <a:latin typeface="Arial"/>
                      </a:endParaRPr>
                    </a:p>
                  </a:txBody>
                  <a:tcPr marL="9117" marR="9117" marT="9118"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4175">
                <a:tc>
                  <a:txBody>
                    <a:bodyPr/>
                    <a:lstStyle/>
                    <a:p>
                      <a:pPr algn="l" fontAlgn="ctr"/>
                      <a:r>
                        <a:rPr lang="en-US" sz="1100" u="none" strike="noStrike" dirty="0">
                          <a:effectLst/>
                        </a:rPr>
                        <a:t>QA </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ctr"/>
                      <a:r>
                        <a:rPr lang="en-US" sz="1100" u="none" strike="noStrike" dirty="0">
                          <a:effectLst/>
                        </a:rPr>
                        <a:t>Quality Assurance</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extLst>
                  <a:ext uri="{0D108BD9-81ED-4DB2-BD59-A6C34878D82A}">
                    <a16:rowId xmlns:a16="http://schemas.microsoft.com/office/drawing/2014/main" val="10001"/>
                  </a:ext>
                </a:extLst>
              </a:tr>
              <a:tr h="191469">
                <a:tc>
                  <a:txBody>
                    <a:bodyPr/>
                    <a:lstStyle/>
                    <a:p>
                      <a:pPr algn="l" fontAlgn="ctr"/>
                      <a:r>
                        <a:rPr lang="en-US" sz="1100" u="none" strike="noStrike" dirty="0">
                          <a:effectLst/>
                        </a:rPr>
                        <a:t>QUAL</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smtClean="0">
                          <a:effectLst/>
                        </a:rPr>
                        <a:t>Qualification</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2"/>
                  </a:ext>
                </a:extLst>
              </a:tr>
              <a:tr h="191469">
                <a:tc>
                  <a:txBody>
                    <a:bodyPr/>
                    <a:lstStyle/>
                    <a:p>
                      <a:pPr algn="l" fontAlgn="ctr"/>
                      <a:r>
                        <a:rPr lang="en-US" sz="1100" u="none" strike="noStrike" dirty="0">
                          <a:effectLst/>
                        </a:rPr>
                        <a:t>QTP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Qualification Test Procedure</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3"/>
                  </a:ext>
                </a:extLst>
              </a:tr>
              <a:tr h="191469">
                <a:tc>
                  <a:txBody>
                    <a:bodyPr/>
                    <a:lstStyle/>
                    <a:p>
                      <a:pPr algn="l" fontAlgn="ctr"/>
                      <a:r>
                        <a:rPr lang="en-US" sz="1100" u="none" strike="noStrike" dirty="0">
                          <a:effectLst/>
                        </a:rPr>
                        <a:t>QTY</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Quality</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466725" y="1685925"/>
          <a:ext cx="8229600" cy="827089"/>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8163">
                <a:tc gridSpan="2">
                  <a:txBody>
                    <a:bodyPr/>
                    <a:lstStyle/>
                    <a:p>
                      <a:pPr algn="ctr" fontAlgn="b"/>
                      <a:r>
                        <a:rPr lang="en-US" sz="1400" b="1" u="none" strike="noStrike" dirty="0">
                          <a:effectLst/>
                        </a:rPr>
                        <a:t>R</a:t>
                      </a:r>
                      <a:endParaRPr lang="en-US" sz="1400" b="1" i="0" u="none" strike="noStrike" dirty="0">
                        <a:solidFill>
                          <a:srgbClr val="000000"/>
                        </a:solidFill>
                        <a:effectLst/>
                        <a:latin typeface="Arial"/>
                      </a:endParaRPr>
                    </a:p>
                  </a:txBody>
                  <a:tcPr marL="9117" marR="9117" marT="9123"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9642">
                <a:tc>
                  <a:txBody>
                    <a:bodyPr/>
                    <a:lstStyle/>
                    <a:p>
                      <a:pPr algn="l" fontAlgn="ctr"/>
                      <a:r>
                        <a:rPr lang="en-US" sz="1100" u="none" strike="noStrike" dirty="0">
                          <a:effectLst/>
                        </a:rPr>
                        <a:t>RQMT</a:t>
                      </a:r>
                      <a:endParaRPr lang="en-US" sz="1100" b="0" i="0" u="none" strike="noStrike" dirty="0">
                        <a:solidFill>
                          <a:srgbClr val="000000"/>
                        </a:solidFill>
                        <a:effectLst/>
                        <a:latin typeface="Arial"/>
                      </a:endParaRPr>
                    </a:p>
                  </a:txBody>
                  <a:tcPr marL="9117" marR="9117" marT="9123" marB="0" anchor="ctr">
                    <a:solidFill>
                      <a:schemeClr val="accent1">
                        <a:lumMod val="90000"/>
                      </a:schemeClr>
                    </a:solidFill>
                  </a:tcPr>
                </a:tc>
                <a:tc>
                  <a:txBody>
                    <a:bodyPr/>
                    <a:lstStyle/>
                    <a:p>
                      <a:pPr algn="l" fontAlgn="b"/>
                      <a:r>
                        <a:rPr lang="en-US" sz="1100" u="none" strike="noStrike" dirty="0">
                          <a:effectLst/>
                        </a:rPr>
                        <a:t>Requirement</a:t>
                      </a:r>
                      <a:endParaRPr lang="en-US" sz="1100" b="0" i="0" u="none" strike="noStrike" dirty="0">
                        <a:solidFill>
                          <a:srgbClr val="000000"/>
                        </a:solidFill>
                        <a:effectLst/>
                        <a:latin typeface="Arial"/>
                      </a:endParaRPr>
                    </a:p>
                  </a:txBody>
                  <a:tcPr marL="9117" marR="9117" marT="9123" marB="0" anchor="b">
                    <a:solidFill>
                      <a:schemeClr val="accent1">
                        <a:lumMod val="90000"/>
                      </a:schemeClr>
                    </a:solidFill>
                  </a:tcPr>
                </a:tc>
                <a:extLst>
                  <a:ext uri="{0D108BD9-81ED-4DB2-BD59-A6C34878D82A}">
                    <a16:rowId xmlns:a16="http://schemas.microsoft.com/office/drawing/2014/main" val="10001"/>
                  </a:ext>
                </a:extLst>
              </a:tr>
              <a:tr h="199642">
                <a:tc>
                  <a:txBody>
                    <a:bodyPr/>
                    <a:lstStyle/>
                    <a:p>
                      <a:pPr algn="l" fontAlgn="ctr"/>
                      <a:r>
                        <a:rPr lang="en-US" sz="1100" u="none" strike="noStrike" dirty="0">
                          <a:effectLst/>
                        </a:rPr>
                        <a:t>REV</a:t>
                      </a:r>
                      <a:endParaRPr lang="en-US" sz="1100" b="0" i="0" u="none" strike="noStrike" dirty="0">
                        <a:solidFill>
                          <a:srgbClr val="000000"/>
                        </a:solidFill>
                        <a:effectLst/>
                        <a:latin typeface="Arial"/>
                      </a:endParaRPr>
                    </a:p>
                  </a:txBody>
                  <a:tcPr marL="9117" marR="9117" marT="9123" marB="0" anchor="ctr">
                    <a:solidFill>
                      <a:schemeClr val="accent1">
                        <a:lumMod val="90000"/>
                      </a:schemeClr>
                    </a:solidFill>
                  </a:tcPr>
                </a:tc>
                <a:tc>
                  <a:txBody>
                    <a:bodyPr/>
                    <a:lstStyle/>
                    <a:p>
                      <a:pPr algn="l" fontAlgn="b"/>
                      <a:r>
                        <a:rPr lang="en-US" sz="1100" u="none" strike="noStrike" dirty="0">
                          <a:effectLst/>
                        </a:rPr>
                        <a:t>Revision</a:t>
                      </a:r>
                      <a:endParaRPr lang="en-US" sz="1100" b="0" i="0" u="none" strike="noStrike" dirty="0">
                        <a:solidFill>
                          <a:srgbClr val="000000"/>
                        </a:solidFill>
                        <a:effectLst/>
                        <a:latin typeface="Arial"/>
                      </a:endParaRPr>
                    </a:p>
                  </a:txBody>
                  <a:tcPr marL="9117" marR="9117" marT="9123" marB="0" anchor="b">
                    <a:solidFill>
                      <a:schemeClr val="accent1">
                        <a:lumMod val="90000"/>
                      </a:schemeClr>
                    </a:solidFill>
                  </a:tcPr>
                </a:tc>
                <a:extLst>
                  <a:ext uri="{0D108BD9-81ED-4DB2-BD59-A6C34878D82A}">
                    <a16:rowId xmlns:a16="http://schemas.microsoft.com/office/drawing/2014/main" val="10002"/>
                  </a:ext>
                </a:extLst>
              </a:tr>
              <a:tr h="199642">
                <a:tc>
                  <a:txBody>
                    <a:bodyPr/>
                    <a:lstStyle/>
                    <a:p>
                      <a:pPr algn="l" fontAlgn="ctr"/>
                      <a:r>
                        <a:rPr lang="en-US" sz="1100" u="none" strike="noStrike" dirty="0">
                          <a:effectLst/>
                        </a:rPr>
                        <a:t>Rtt/Ltt</a:t>
                      </a:r>
                      <a:endParaRPr lang="en-US" sz="1100" b="0" i="0" u="none" strike="noStrike" dirty="0">
                        <a:solidFill>
                          <a:srgbClr val="000000"/>
                        </a:solidFill>
                        <a:effectLst/>
                        <a:latin typeface="Arial"/>
                      </a:endParaRPr>
                    </a:p>
                  </a:txBody>
                  <a:tcPr marL="9117" marR="9117" marT="9123" marB="0" anchor="ctr">
                    <a:solidFill>
                      <a:schemeClr val="accent1">
                        <a:lumMod val="90000"/>
                      </a:schemeClr>
                    </a:solidFill>
                  </a:tcPr>
                </a:tc>
                <a:tc>
                  <a:txBody>
                    <a:bodyPr/>
                    <a:lstStyle/>
                    <a:p>
                      <a:pPr algn="l" fontAlgn="b"/>
                      <a:r>
                        <a:rPr lang="en-US" sz="1100" u="none" strike="noStrike" dirty="0" smtClean="0">
                          <a:effectLst/>
                        </a:rPr>
                        <a:t>Terminal to Terminal Resistance and Inductance</a:t>
                      </a:r>
                      <a:endParaRPr lang="en-US" sz="1100" b="0" i="0" u="none" strike="noStrike" dirty="0">
                        <a:solidFill>
                          <a:srgbClr val="000000"/>
                        </a:solidFill>
                        <a:effectLst/>
                        <a:latin typeface="Arial"/>
                      </a:endParaRPr>
                    </a:p>
                  </a:txBody>
                  <a:tcPr marL="9117" marR="9117" marT="9123" marB="0" anchor="b">
                    <a:solidFill>
                      <a:schemeClr val="accent1">
                        <a:lumMod val="90000"/>
                      </a:schemeClr>
                    </a:solidFill>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476250" y="2533650"/>
          <a:ext cx="8229600" cy="2498720"/>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36660">
                <a:tc gridSpan="2">
                  <a:txBody>
                    <a:bodyPr/>
                    <a:lstStyle/>
                    <a:p>
                      <a:pPr algn="ctr" fontAlgn="b"/>
                      <a:r>
                        <a:rPr lang="en-US" sz="1400" b="1" i="0" u="none" strike="noStrike" dirty="0">
                          <a:effectLst/>
                        </a:rPr>
                        <a:t>S</a:t>
                      </a:r>
                      <a:endParaRPr lang="en-US" sz="1400" b="1" i="0" u="none" strike="noStrike" dirty="0">
                        <a:solidFill>
                          <a:srgbClr val="000000"/>
                        </a:solidFill>
                        <a:effectLst/>
                        <a:latin typeface="Arial"/>
                      </a:endParaRPr>
                    </a:p>
                  </a:txBody>
                  <a:tcPr marL="9117" marR="9117" marT="9115"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9188">
                <a:tc>
                  <a:txBody>
                    <a:bodyPr/>
                    <a:lstStyle/>
                    <a:p>
                      <a:pPr algn="l" fontAlgn="ctr"/>
                      <a:r>
                        <a:rPr lang="en-US" sz="1100" u="none" strike="noStrike" dirty="0">
                          <a:effectLst/>
                        </a:rPr>
                        <a:t>SOF </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Safety Of Flight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1"/>
                  </a:ext>
                </a:extLst>
              </a:tr>
              <a:tr h="199188">
                <a:tc>
                  <a:txBody>
                    <a:bodyPr/>
                    <a:lstStyle/>
                    <a:p>
                      <a:pPr algn="l" fontAlgn="ctr"/>
                      <a:r>
                        <a:rPr lang="en-US" sz="1100" u="none" strike="noStrike" dirty="0">
                          <a:effectLst/>
                        </a:rPr>
                        <a:t>SOI </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State of Involvement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2"/>
                  </a:ext>
                </a:extLst>
              </a:tr>
              <a:tr h="207076">
                <a:tc>
                  <a:txBody>
                    <a:bodyPr/>
                    <a:lstStyle/>
                    <a:p>
                      <a:pPr algn="l" fontAlgn="ctr"/>
                      <a:r>
                        <a:rPr lang="en-US" sz="1100" u="none" strike="noStrike" dirty="0">
                          <a:effectLst/>
                        </a:rPr>
                        <a:t>SDRL</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Subcontractor Data Requirement List</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3"/>
                  </a:ext>
                </a:extLst>
              </a:tr>
              <a:tr h="207076">
                <a:tc>
                  <a:txBody>
                    <a:bodyPr/>
                    <a:lstStyle/>
                    <a:p>
                      <a:pPr algn="l" fontAlgn="ctr"/>
                      <a:r>
                        <a:rPr lang="en-US" sz="1100" u="none" strike="noStrike" dirty="0">
                          <a:effectLst/>
                        </a:rPr>
                        <a:t>SRR</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System Requirements Review</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4"/>
                  </a:ext>
                </a:extLst>
              </a:tr>
              <a:tr h="207076">
                <a:tc>
                  <a:txBody>
                    <a:bodyPr/>
                    <a:lstStyle/>
                    <a:p>
                      <a:pPr algn="l" fontAlgn="ctr"/>
                      <a:r>
                        <a:rPr lang="en-US" sz="1100" u="none" strike="noStrike" dirty="0">
                          <a:effectLst/>
                        </a:rPr>
                        <a:t>SW</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Software</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5"/>
                  </a:ext>
                </a:extLst>
              </a:tr>
              <a:tr h="207076">
                <a:tc>
                  <a:txBody>
                    <a:bodyPr/>
                    <a:lstStyle/>
                    <a:p>
                      <a:pPr algn="l" fontAlgn="ctr"/>
                      <a:r>
                        <a:rPr lang="en-US" sz="1100" u="none" strike="noStrike" dirty="0">
                          <a:effectLst/>
                        </a:rPr>
                        <a:t>STE</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Standard Test Equipment</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6"/>
                  </a:ext>
                </a:extLst>
              </a:tr>
              <a:tr h="207076">
                <a:tc>
                  <a:txBody>
                    <a:bodyPr/>
                    <a:lstStyle/>
                    <a:p>
                      <a:pPr algn="l" fontAlgn="ctr"/>
                      <a:r>
                        <a:rPr lang="en-US" sz="1100" u="none" strike="noStrike" dirty="0">
                          <a:effectLst/>
                        </a:rPr>
                        <a:t>SYS</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System</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7"/>
                  </a:ext>
                </a:extLst>
              </a:tr>
              <a:tr h="207076">
                <a:tc>
                  <a:txBody>
                    <a:bodyPr/>
                    <a:lstStyle/>
                    <a:p>
                      <a:pPr algn="l" fontAlgn="ctr"/>
                      <a:r>
                        <a:rPr lang="en-US" sz="1100" u="none" strike="noStrike" dirty="0">
                          <a:effectLst/>
                        </a:rPr>
                        <a:t>SME</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Subject Matter Expert</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8"/>
                  </a:ext>
                </a:extLst>
              </a:tr>
              <a:tr h="207076">
                <a:tc>
                  <a:txBody>
                    <a:bodyPr/>
                    <a:lstStyle/>
                    <a:p>
                      <a:pPr algn="l" fontAlgn="ctr"/>
                      <a:r>
                        <a:rPr lang="en-US" sz="1100" u="none" strike="noStrike" dirty="0">
                          <a:effectLst/>
                        </a:rPr>
                        <a:t>SOW</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smtClean="0">
                          <a:effectLst/>
                        </a:rPr>
                        <a:t>Statement Of Work</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9"/>
                  </a:ext>
                </a:extLst>
              </a:tr>
              <a:tr h="207076">
                <a:tc>
                  <a:txBody>
                    <a:bodyPr/>
                    <a:lstStyle/>
                    <a:p>
                      <a:pPr algn="l" fontAlgn="ctr"/>
                      <a:r>
                        <a:rPr lang="en-US" sz="1100" u="none" strike="noStrike" dirty="0">
                          <a:effectLst/>
                        </a:rPr>
                        <a:t>SSMP</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System Safety Management Plan</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0"/>
                  </a:ext>
                </a:extLst>
              </a:tr>
              <a:tr h="207076">
                <a:tc>
                  <a:txBody>
                    <a:bodyPr/>
                    <a:lstStyle/>
                    <a:p>
                      <a:pPr algn="l" fontAlgn="ctr"/>
                      <a:r>
                        <a:rPr lang="en-US" sz="1100" u="none" strike="noStrike" dirty="0">
                          <a:effectLst/>
                        </a:rPr>
                        <a:t>SPEC</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Specification  </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1"/>
                  </a:ext>
                </a:extLst>
              </a:tr>
            </a:tbl>
          </a:graphicData>
        </a:graphic>
      </p:graphicFrame>
      <p:sp>
        <p:nvSpPr>
          <p:cNvPr id="88142" name="Rectangle 8"/>
          <p:cNvSpPr>
            <a:spLocks noChangeArrowheads="1"/>
          </p:cNvSpPr>
          <p:nvPr/>
        </p:nvSpPr>
        <p:spPr bwMode="auto">
          <a:xfrm>
            <a:off x="542925" y="6483350"/>
            <a:ext cx="2082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200"/>
              <a:t>  Return to summary page</a:t>
            </a:r>
          </a:p>
        </p:txBody>
      </p:sp>
      <p:sp>
        <p:nvSpPr>
          <p:cNvPr id="10" name="Action Button: Back or Previous 2">
            <a:hlinkClick r:id="rId2" action="ppaction://hlinksldjump" highlightClick="1"/>
          </p:cNvPr>
          <p:cNvSpPr>
            <a:spLocks noChangeArrowheads="1"/>
          </p:cNvSpPr>
          <p:nvPr/>
        </p:nvSpPr>
        <p:spPr bwMode="auto">
          <a:xfrm>
            <a:off x="77787" y="6290706"/>
            <a:ext cx="574675" cy="520700"/>
          </a:xfrm>
          <a:prstGeom prst="actionButtonBackPrevious">
            <a:avLst/>
          </a:prstGeom>
          <a:blipFill dpi="0" rotWithShape="1">
            <a:blip r:embed="rId3">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9" name="TextBox 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457200" y="274638"/>
            <a:ext cx="8229600" cy="382587"/>
          </a:xfrm>
        </p:spPr>
        <p:txBody>
          <a:bodyPr/>
          <a:lstStyle/>
          <a:p>
            <a:pPr algn="l"/>
            <a:r>
              <a:rPr lang="en-US" sz="2000" smtClean="0"/>
              <a:t>Acronyms (continued)</a:t>
            </a:r>
          </a:p>
        </p:txBody>
      </p:sp>
      <p:graphicFrame>
        <p:nvGraphicFramePr>
          <p:cNvPr id="4" name="Table 3"/>
          <p:cNvGraphicFramePr>
            <a:graphicFrameLocks noGrp="1"/>
          </p:cNvGraphicFramePr>
          <p:nvPr/>
        </p:nvGraphicFramePr>
        <p:xfrm>
          <a:off x="542925" y="2057400"/>
          <a:ext cx="8229600" cy="822324"/>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8954">
                <a:tc gridSpan="2">
                  <a:txBody>
                    <a:bodyPr/>
                    <a:lstStyle/>
                    <a:p>
                      <a:pPr algn="ctr" fontAlgn="b"/>
                      <a:r>
                        <a:rPr lang="en-US" sz="1400" b="1" u="none" strike="noStrike" dirty="0">
                          <a:effectLst/>
                        </a:rPr>
                        <a:t>V</a:t>
                      </a:r>
                      <a:endParaRPr lang="en-US" sz="1400" b="1" i="0" u="none" strike="noStrike" dirty="0">
                        <a:solidFill>
                          <a:srgbClr val="000000"/>
                        </a:solidFill>
                        <a:effectLst/>
                        <a:latin typeface="Arial"/>
                      </a:endParaRPr>
                    </a:p>
                  </a:txBody>
                  <a:tcPr marL="9117" marR="9117" marT="9116"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2702">
                <a:tc>
                  <a:txBody>
                    <a:bodyPr/>
                    <a:lstStyle/>
                    <a:p>
                      <a:pPr algn="l" fontAlgn="ctr"/>
                      <a:r>
                        <a:rPr lang="en-US" sz="1100" u="none" strike="noStrike" dirty="0">
                          <a:effectLst/>
                        </a:rPr>
                        <a:t>V&amp;V </a:t>
                      </a:r>
                      <a:endParaRPr lang="en-US" sz="1100" b="0" i="0" u="none" strike="noStrike" dirty="0">
                        <a:solidFill>
                          <a:srgbClr val="000000"/>
                        </a:solidFill>
                        <a:effectLst/>
                        <a:latin typeface="Arial"/>
                      </a:endParaRPr>
                    </a:p>
                  </a:txBody>
                  <a:tcPr marL="9117" marR="9117" marT="9116" marB="0" anchor="ctr">
                    <a:solidFill>
                      <a:schemeClr val="accent1">
                        <a:lumMod val="90000"/>
                      </a:schemeClr>
                    </a:solidFill>
                  </a:tcPr>
                </a:tc>
                <a:tc>
                  <a:txBody>
                    <a:bodyPr/>
                    <a:lstStyle/>
                    <a:p>
                      <a:pPr algn="l" fontAlgn="ctr"/>
                      <a:r>
                        <a:rPr lang="en-US" sz="1100" u="none" strike="noStrike" dirty="0">
                          <a:effectLst/>
                        </a:rPr>
                        <a:t>Verification and Validation</a:t>
                      </a:r>
                      <a:endParaRPr lang="en-US" sz="1100" b="0" i="0" u="none" strike="noStrike" dirty="0">
                        <a:solidFill>
                          <a:srgbClr val="000000"/>
                        </a:solidFill>
                        <a:effectLst/>
                        <a:latin typeface="Arial"/>
                      </a:endParaRPr>
                    </a:p>
                  </a:txBody>
                  <a:tcPr marL="9117" marR="9117" marT="9116" marB="0" anchor="ctr">
                    <a:solidFill>
                      <a:schemeClr val="accent1">
                        <a:lumMod val="90000"/>
                      </a:schemeClr>
                    </a:solidFill>
                  </a:tcPr>
                </a:tc>
                <a:extLst>
                  <a:ext uri="{0D108BD9-81ED-4DB2-BD59-A6C34878D82A}">
                    <a16:rowId xmlns:a16="http://schemas.microsoft.com/office/drawing/2014/main" val="10001"/>
                  </a:ext>
                </a:extLst>
              </a:tr>
              <a:tr h="200334">
                <a:tc>
                  <a:txBody>
                    <a:bodyPr/>
                    <a:lstStyle/>
                    <a:p>
                      <a:pPr algn="l" fontAlgn="ctr"/>
                      <a:r>
                        <a:rPr lang="en-US" sz="1100" u="none" strike="noStrike" dirty="0">
                          <a:effectLst/>
                        </a:rPr>
                        <a:t>VHDL</a:t>
                      </a:r>
                      <a:endParaRPr lang="en-US" sz="1100" b="0" i="0" u="none" strike="noStrike" dirty="0">
                        <a:solidFill>
                          <a:srgbClr val="000000"/>
                        </a:solidFill>
                        <a:effectLst/>
                        <a:latin typeface="Arial"/>
                      </a:endParaRPr>
                    </a:p>
                  </a:txBody>
                  <a:tcPr marL="9117" marR="9117" marT="9116" marB="0" anchor="ctr">
                    <a:solidFill>
                      <a:schemeClr val="accent1">
                        <a:lumMod val="90000"/>
                      </a:schemeClr>
                    </a:solidFill>
                  </a:tcPr>
                </a:tc>
                <a:tc>
                  <a:txBody>
                    <a:bodyPr/>
                    <a:lstStyle/>
                    <a:p>
                      <a:pPr algn="l" fontAlgn="b"/>
                      <a:r>
                        <a:rPr lang="en-US" sz="1100" u="none" strike="noStrike" dirty="0">
                          <a:effectLst/>
                        </a:rPr>
                        <a:t>Very High-level Design Language</a:t>
                      </a:r>
                      <a:endParaRPr lang="en-US" sz="1100" b="0" i="0" u="none" strike="noStrike" dirty="0">
                        <a:solidFill>
                          <a:srgbClr val="000000"/>
                        </a:solidFill>
                        <a:effectLst/>
                        <a:latin typeface="Arial"/>
                      </a:endParaRPr>
                    </a:p>
                  </a:txBody>
                  <a:tcPr marL="9117" marR="9117" marT="9116" marB="0" anchor="b">
                    <a:solidFill>
                      <a:schemeClr val="accent1">
                        <a:lumMod val="90000"/>
                      </a:schemeClr>
                    </a:solidFill>
                  </a:tcPr>
                </a:tc>
                <a:extLst>
                  <a:ext uri="{0D108BD9-81ED-4DB2-BD59-A6C34878D82A}">
                    <a16:rowId xmlns:a16="http://schemas.microsoft.com/office/drawing/2014/main" val="10002"/>
                  </a:ext>
                </a:extLst>
              </a:tr>
              <a:tr h="200334">
                <a:tc>
                  <a:txBody>
                    <a:bodyPr/>
                    <a:lstStyle/>
                    <a:p>
                      <a:pPr algn="l" fontAlgn="ctr"/>
                      <a:r>
                        <a:rPr lang="en-US" sz="1100" u="none" strike="noStrike" dirty="0">
                          <a:effectLst/>
                        </a:rPr>
                        <a:t>VIB</a:t>
                      </a:r>
                      <a:endParaRPr lang="en-US" sz="1100" b="0" i="0" u="none" strike="noStrike" dirty="0">
                        <a:solidFill>
                          <a:srgbClr val="000000"/>
                        </a:solidFill>
                        <a:effectLst/>
                        <a:latin typeface="Arial"/>
                      </a:endParaRPr>
                    </a:p>
                  </a:txBody>
                  <a:tcPr marL="9117" marR="9117" marT="9116" marB="0" anchor="ctr">
                    <a:solidFill>
                      <a:schemeClr val="accent1">
                        <a:lumMod val="90000"/>
                      </a:schemeClr>
                    </a:solidFill>
                  </a:tcPr>
                </a:tc>
                <a:tc>
                  <a:txBody>
                    <a:bodyPr/>
                    <a:lstStyle/>
                    <a:p>
                      <a:pPr algn="l" fontAlgn="b"/>
                      <a:r>
                        <a:rPr lang="en-US" sz="1100" u="none" strike="noStrike" dirty="0">
                          <a:effectLst/>
                        </a:rPr>
                        <a:t>Vibration</a:t>
                      </a:r>
                      <a:endParaRPr lang="en-US" sz="1100" b="0" i="0" u="none" strike="noStrike" dirty="0">
                        <a:solidFill>
                          <a:srgbClr val="000000"/>
                        </a:solidFill>
                        <a:effectLst/>
                        <a:latin typeface="Arial"/>
                      </a:endParaRPr>
                    </a:p>
                  </a:txBody>
                  <a:tcPr marL="9117" marR="9117" marT="9116" marB="0" anchor="b">
                    <a:solidFill>
                      <a:schemeClr val="accent1">
                        <a:lumMod val="90000"/>
                      </a:schemeClr>
                    </a:solidFill>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542925" y="2905125"/>
          <a:ext cx="8229600" cy="836613"/>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30790">
                <a:tc gridSpan="2">
                  <a:txBody>
                    <a:bodyPr/>
                    <a:lstStyle/>
                    <a:p>
                      <a:pPr algn="ctr" fontAlgn="b"/>
                      <a:r>
                        <a:rPr lang="en-US" sz="1400" b="1" u="none" strike="noStrike" dirty="0">
                          <a:effectLst/>
                        </a:rPr>
                        <a:t>W</a:t>
                      </a:r>
                      <a:endParaRPr lang="en-US" sz="1400" b="1" i="0" u="none" strike="noStrike" dirty="0">
                        <a:solidFill>
                          <a:srgbClr val="000000"/>
                        </a:solidFill>
                        <a:effectLst/>
                        <a:latin typeface="Arial"/>
                      </a:endParaRPr>
                    </a:p>
                  </a:txBody>
                  <a:tcPr marL="9117" marR="9117" marT="9123"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201941">
                <a:tc>
                  <a:txBody>
                    <a:bodyPr/>
                    <a:lstStyle/>
                    <a:p>
                      <a:pPr algn="l" fontAlgn="ctr"/>
                      <a:r>
                        <a:rPr lang="en-US" sz="1100" u="none" strike="noStrike" dirty="0">
                          <a:effectLst/>
                        </a:rPr>
                        <a:t>WP</a:t>
                      </a:r>
                      <a:endParaRPr lang="en-US" sz="1100" b="0" i="0" u="none" strike="noStrike" dirty="0">
                        <a:solidFill>
                          <a:srgbClr val="000000"/>
                        </a:solidFill>
                        <a:effectLst/>
                        <a:latin typeface="Arial"/>
                      </a:endParaRPr>
                    </a:p>
                  </a:txBody>
                  <a:tcPr marL="9117" marR="9117" marT="9123" marB="0" anchor="ctr">
                    <a:solidFill>
                      <a:schemeClr val="accent1">
                        <a:lumMod val="90000"/>
                      </a:schemeClr>
                    </a:solidFill>
                  </a:tcPr>
                </a:tc>
                <a:tc>
                  <a:txBody>
                    <a:bodyPr/>
                    <a:lstStyle/>
                    <a:p>
                      <a:pPr algn="l" fontAlgn="b"/>
                      <a:r>
                        <a:rPr lang="en-US" sz="1100" u="none" strike="noStrike" dirty="0">
                          <a:effectLst/>
                        </a:rPr>
                        <a:t>Work Package</a:t>
                      </a:r>
                      <a:endParaRPr lang="en-US" sz="1100" b="0" i="0" u="none" strike="noStrike" dirty="0">
                        <a:solidFill>
                          <a:srgbClr val="000000"/>
                        </a:solidFill>
                        <a:effectLst/>
                        <a:latin typeface="Arial"/>
                      </a:endParaRPr>
                    </a:p>
                  </a:txBody>
                  <a:tcPr marL="9117" marR="9117" marT="9123" marB="0" anchor="b">
                    <a:solidFill>
                      <a:schemeClr val="accent1">
                        <a:lumMod val="90000"/>
                      </a:schemeClr>
                    </a:solidFill>
                  </a:tcPr>
                </a:tc>
                <a:extLst>
                  <a:ext uri="{0D108BD9-81ED-4DB2-BD59-A6C34878D82A}">
                    <a16:rowId xmlns:a16="http://schemas.microsoft.com/office/drawing/2014/main" val="10001"/>
                  </a:ext>
                </a:extLst>
              </a:tr>
              <a:tr h="201941">
                <a:tc>
                  <a:txBody>
                    <a:bodyPr/>
                    <a:lstStyle/>
                    <a:p>
                      <a:pPr algn="l" fontAlgn="ctr"/>
                      <a:r>
                        <a:rPr lang="en-US" sz="1100" u="none" strike="noStrike" dirty="0">
                          <a:effectLst/>
                        </a:rPr>
                        <a:t>WO</a:t>
                      </a:r>
                      <a:endParaRPr lang="en-US" sz="1100" b="0" i="0" u="none" strike="noStrike" dirty="0">
                        <a:solidFill>
                          <a:srgbClr val="000000"/>
                        </a:solidFill>
                        <a:effectLst/>
                        <a:latin typeface="Arial"/>
                      </a:endParaRPr>
                    </a:p>
                  </a:txBody>
                  <a:tcPr marL="9117" marR="9117" marT="9123" marB="0" anchor="ctr">
                    <a:solidFill>
                      <a:schemeClr val="accent1">
                        <a:lumMod val="90000"/>
                      </a:schemeClr>
                    </a:solidFill>
                  </a:tcPr>
                </a:tc>
                <a:tc>
                  <a:txBody>
                    <a:bodyPr/>
                    <a:lstStyle/>
                    <a:p>
                      <a:pPr algn="l" fontAlgn="b"/>
                      <a:r>
                        <a:rPr lang="en-US" sz="1100" u="none" strike="noStrike" dirty="0">
                          <a:effectLst/>
                        </a:rPr>
                        <a:t>Work Order</a:t>
                      </a:r>
                      <a:endParaRPr lang="en-US" sz="1100" b="0" i="0" u="none" strike="noStrike" dirty="0">
                        <a:solidFill>
                          <a:srgbClr val="000000"/>
                        </a:solidFill>
                        <a:effectLst/>
                        <a:latin typeface="Arial"/>
                      </a:endParaRPr>
                    </a:p>
                  </a:txBody>
                  <a:tcPr marL="9117" marR="9117" marT="9123" marB="0" anchor="b">
                    <a:solidFill>
                      <a:schemeClr val="accent1">
                        <a:lumMod val="90000"/>
                      </a:schemeClr>
                    </a:solidFill>
                  </a:tcPr>
                </a:tc>
                <a:extLst>
                  <a:ext uri="{0D108BD9-81ED-4DB2-BD59-A6C34878D82A}">
                    <a16:rowId xmlns:a16="http://schemas.microsoft.com/office/drawing/2014/main" val="10002"/>
                  </a:ext>
                </a:extLst>
              </a:tr>
              <a:tr h="201941">
                <a:tc>
                  <a:txBody>
                    <a:bodyPr/>
                    <a:lstStyle/>
                    <a:p>
                      <a:pPr algn="l" fontAlgn="ctr"/>
                      <a:r>
                        <a:rPr lang="en-US" sz="1100" u="none" strike="noStrike" dirty="0">
                          <a:effectLst/>
                        </a:rPr>
                        <a:t>WBS</a:t>
                      </a:r>
                      <a:endParaRPr lang="en-US" sz="1100" b="0" i="0" u="none" strike="noStrike" dirty="0">
                        <a:solidFill>
                          <a:srgbClr val="000000"/>
                        </a:solidFill>
                        <a:effectLst/>
                        <a:latin typeface="Arial"/>
                      </a:endParaRPr>
                    </a:p>
                  </a:txBody>
                  <a:tcPr marL="9117" marR="9117" marT="9123" marB="0" anchor="ctr">
                    <a:solidFill>
                      <a:schemeClr val="accent1">
                        <a:lumMod val="90000"/>
                      </a:schemeClr>
                    </a:solidFill>
                  </a:tcPr>
                </a:tc>
                <a:tc>
                  <a:txBody>
                    <a:bodyPr/>
                    <a:lstStyle/>
                    <a:p>
                      <a:pPr algn="l" fontAlgn="b"/>
                      <a:r>
                        <a:rPr lang="en-US" sz="1100" u="none" strike="noStrike" dirty="0">
                          <a:effectLst/>
                        </a:rPr>
                        <a:t>Work Breakdown Structure</a:t>
                      </a:r>
                      <a:endParaRPr lang="en-US" sz="1100" b="0" i="0" u="none" strike="noStrike" dirty="0">
                        <a:solidFill>
                          <a:srgbClr val="000000"/>
                        </a:solidFill>
                        <a:effectLst/>
                        <a:latin typeface="Arial"/>
                      </a:endParaRPr>
                    </a:p>
                  </a:txBody>
                  <a:tcPr marL="9117" marR="9117" marT="9123" marB="0" anchor="b">
                    <a:solidFill>
                      <a:schemeClr val="accent1">
                        <a:lumMod val="90000"/>
                      </a:schemeClr>
                    </a:solidFill>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nvGraphicFramePr>
        <p:xfrm>
          <a:off x="533400" y="695325"/>
          <a:ext cx="8229600" cy="1350965"/>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533">
                <a:tc gridSpan="2">
                  <a:txBody>
                    <a:bodyPr/>
                    <a:lstStyle/>
                    <a:p>
                      <a:pPr algn="ctr" fontAlgn="b"/>
                      <a:r>
                        <a:rPr lang="en-US" sz="1400" b="1" u="none" strike="noStrike" dirty="0">
                          <a:effectLst/>
                        </a:rPr>
                        <a:t>T</a:t>
                      </a:r>
                      <a:endParaRPr lang="en-US" sz="1400" b="1" i="0" u="none" strike="noStrike" dirty="0">
                        <a:solidFill>
                          <a:srgbClr val="000000"/>
                        </a:solidFill>
                        <a:effectLst/>
                        <a:latin typeface="Arial"/>
                      </a:endParaRPr>
                    </a:p>
                  </a:txBody>
                  <a:tcPr marL="9117" marR="9117" marT="9119"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8072">
                <a:tc>
                  <a:txBody>
                    <a:bodyPr/>
                    <a:lstStyle/>
                    <a:p>
                      <a:pPr algn="l" fontAlgn="ctr"/>
                      <a:r>
                        <a:rPr lang="en-US" sz="1100" u="none" strike="noStrike" dirty="0">
                          <a:effectLst/>
                        </a:rPr>
                        <a:t>TRD</a:t>
                      </a:r>
                      <a:endParaRPr lang="en-US" sz="1100" b="0" i="0" u="none" strike="noStrike" dirty="0">
                        <a:solidFill>
                          <a:srgbClr val="000000"/>
                        </a:solidFill>
                        <a:effectLst/>
                        <a:latin typeface="Arial"/>
                      </a:endParaRPr>
                    </a:p>
                  </a:txBody>
                  <a:tcPr marL="9117" marR="9117" marT="9119" marB="0" anchor="ctr">
                    <a:solidFill>
                      <a:schemeClr val="accent1">
                        <a:lumMod val="90000"/>
                      </a:schemeClr>
                    </a:solidFill>
                  </a:tcPr>
                </a:tc>
                <a:tc>
                  <a:txBody>
                    <a:bodyPr/>
                    <a:lstStyle/>
                    <a:p>
                      <a:pPr algn="l" fontAlgn="b"/>
                      <a:r>
                        <a:rPr lang="en-US" sz="1100" u="none" strike="noStrike" dirty="0" smtClean="0">
                          <a:effectLst/>
                        </a:rPr>
                        <a:t>Test Requirements Document</a:t>
                      </a:r>
                      <a:endParaRPr lang="en-US" sz="1100" b="0" i="0" u="none" strike="noStrike" dirty="0">
                        <a:solidFill>
                          <a:srgbClr val="000000"/>
                        </a:solidFill>
                        <a:effectLst/>
                        <a:latin typeface="Arial"/>
                      </a:endParaRPr>
                    </a:p>
                  </a:txBody>
                  <a:tcPr marL="9117" marR="9117" marT="9119" marB="0" anchor="b">
                    <a:solidFill>
                      <a:schemeClr val="accent1">
                        <a:lumMod val="90000"/>
                      </a:schemeClr>
                    </a:solidFill>
                  </a:tcPr>
                </a:tc>
                <a:extLst>
                  <a:ext uri="{0D108BD9-81ED-4DB2-BD59-A6C34878D82A}">
                    <a16:rowId xmlns:a16="http://schemas.microsoft.com/office/drawing/2014/main" val="10001"/>
                  </a:ext>
                </a:extLst>
              </a:tr>
              <a:tr h="188072">
                <a:tc>
                  <a:txBody>
                    <a:bodyPr/>
                    <a:lstStyle/>
                    <a:p>
                      <a:pPr algn="l" fontAlgn="ctr"/>
                      <a:r>
                        <a:rPr lang="en-US" sz="1100" u="none" strike="noStrike" dirty="0">
                          <a:effectLst/>
                        </a:rPr>
                        <a:t>TRR</a:t>
                      </a:r>
                      <a:endParaRPr lang="en-US" sz="1100" b="0" i="0" u="none" strike="noStrike" dirty="0">
                        <a:solidFill>
                          <a:srgbClr val="000000"/>
                        </a:solidFill>
                        <a:effectLst/>
                        <a:latin typeface="Arial"/>
                      </a:endParaRPr>
                    </a:p>
                  </a:txBody>
                  <a:tcPr marL="9117" marR="9117" marT="9119" marB="0" anchor="ctr">
                    <a:solidFill>
                      <a:schemeClr val="accent1">
                        <a:lumMod val="90000"/>
                      </a:schemeClr>
                    </a:solidFill>
                  </a:tcPr>
                </a:tc>
                <a:tc>
                  <a:txBody>
                    <a:bodyPr/>
                    <a:lstStyle/>
                    <a:p>
                      <a:pPr algn="l" fontAlgn="b"/>
                      <a:r>
                        <a:rPr lang="en-US" sz="1100" u="none" strike="noStrike" dirty="0">
                          <a:effectLst/>
                        </a:rPr>
                        <a:t>Test Readiness Review</a:t>
                      </a:r>
                      <a:endParaRPr lang="en-US" sz="1100" b="0" i="0" u="none" strike="noStrike" dirty="0">
                        <a:solidFill>
                          <a:srgbClr val="000000"/>
                        </a:solidFill>
                        <a:effectLst/>
                        <a:latin typeface="Arial"/>
                      </a:endParaRPr>
                    </a:p>
                  </a:txBody>
                  <a:tcPr marL="9117" marR="9117" marT="9119" marB="0" anchor="b">
                    <a:solidFill>
                      <a:schemeClr val="accent1">
                        <a:lumMod val="90000"/>
                      </a:schemeClr>
                    </a:solidFill>
                  </a:tcPr>
                </a:tc>
                <a:extLst>
                  <a:ext uri="{0D108BD9-81ED-4DB2-BD59-A6C34878D82A}">
                    <a16:rowId xmlns:a16="http://schemas.microsoft.com/office/drawing/2014/main" val="10002"/>
                  </a:ext>
                </a:extLst>
              </a:tr>
              <a:tr h="188072">
                <a:tc>
                  <a:txBody>
                    <a:bodyPr/>
                    <a:lstStyle/>
                    <a:p>
                      <a:pPr algn="l" fontAlgn="ctr"/>
                      <a:r>
                        <a:rPr lang="en-US" sz="1100" u="none" strike="noStrike" dirty="0">
                          <a:effectLst/>
                        </a:rPr>
                        <a:t>TB</a:t>
                      </a:r>
                      <a:endParaRPr lang="en-US" sz="1100" b="0" i="0" u="none" strike="noStrike" dirty="0">
                        <a:solidFill>
                          <a:srgbClr val="000000"/>
                        </a:solidFill>
                        <a:effectLst/>
                        <a:latin typeface="Arial"/>
                      </a:endParaRPr>
                    </a:p>
                  </a:txBody>
                  <a:tcPr marL="9117" marR="9117" marT="9119" marB="0" anchor="ctr">
                    <a:solidFill>
                      <a:schemeClr val="accent1">
                        <a:lumMod val="90000"/>
                      </a:schemeClr>
                    </a:solidFill>
                  </a:tcPr>
                </a:tc>
                <a:tc>
                  <a:txBody>
                    <a:bodyPr/>
                    <a:lstStyle/>
                    <a:p>
                      <a:pPr algn="l" fontAlgn="b"/>
                      <a:r>
                        <a:rPr lang="en-US" sz="1100" u="none" strike="noStrike" dirty="0" smtClean="0">
                          <a:effectLst/>
                        </a:rPr>
                        <a:t>Test </a:t>
                      </a:r>
                      <a:r>
                        <a:rPr lang="en-US" sz="1100" u="none" strike="noStrike" dirty="0">
                          <a:effectLst/>
                        </a:rPr>
                        <a:t>Bench</a:t>
                      </a:r>
                      <a:endParaRPr lang="en-US" sz="1100" b="0" i="0" u="none" strike="noStrike" dirty="0">
                        <a:solidFill>
                          <a:srgbClr val="000000"/>
                        </a:solidFill>
                        <a:effectLst/>
                        <a:latin typeface="Arial"/>
                      </a:endParaRPr>
                    </a:p>
                  </a:txBody>
                  <a:tcPr marL="9117" marR="9117" marT="9119" marB="0" anchor="b">
                    <a:solidFill>
                      <a:schemeClr val="accent1">
                        <a:lumMod val="90000"/>
                      </a:schemeClr>
                    </a:solidFill>
                  </a:tcPr>
                </a:tc>
                <a:extLst>
                  <a:ext uri="{0D108BD9-81ED-4DB2-BD59-A6C34878D82A}">
                    <a16:rowId xmlns:a16="http://schemas.microsoft.com/office/drawing/2014/main" val="10003"/>
                  </a:ext>
                </a:extLst>
              </a:tr>
              <a:tr h="188072">
                <a:tc>
                  <a:txBody>
                    <a:bodyPr/>
                    <a:lstStyle/>
                    <a:p>
                      <a:pPr algn="l" fontAlgn="ctr"/>
                      <a:r>
                        <a:rPr lang="en-US" sz="1100" u="none" strike="noStrike" dirty="0">
                          <a:effectLst/>
                        </a:rPr>
                        <a:t>TEMP</a:t>
                      </a:r>
                      <a:endParaRPr lang="en-US" sz="1100" b="0" i="0" u="none" strike="noStrike" dirty="0">
                        <a:solidFill>
                          <a:srgbClr val="000000"/>
                        </a:solidFill>
                        <a:effectLst/>
                        <a:latin typeface="Arial"/>
                      </a:endParaRPr>
                    </a:p>
                  </a:txBody>
                  <a:tcPr marL="9117" marR="9117" marT="9119" marB="0" anchor="ctr">
                    <a:solidFill>
                      <a:schemeClr val="accent1">
                        <a:lumMod val="90000"/>
                      </a:schemeClr>
                    </a:solidFill>
                  </a:tcPr>
                </a:tc>
                <a:tc>
                  <a:txBody>
                    <a:bodyPr/>
                    <a:lstStyle/>
                    <a:p>
                      <a:pPr algn="l" fontAlgn="b"/>
                      <a:r>
                        <a:rPr lang="en-US" sz="1100" u="none" strike="noStrike" dirty="0">
                          <a:effectLst/>
                        </a:rPr>
                        <a:t>Temperature</a:t>
                      </a:r>
                      <a:endParaRPr lang="en-US" sz="1100" b="0" i="0" u="none" strike="noStrike" dirty="0">
                        <a:solidFill>
                          <a:srgbClr val="000000"/>
                        </a:solidFill>
                        <a:effectLst/>
                        <a:latin typeface="Arial"/>
                      </a:endParaRPr>
                    </a:p>
                  </a:txBody>
                  <a:tcPr marL="9117" marR="9117" marT="9119" marB="0" anchor="b">
                    <a:solidFill>
                      <a:schemeClr val="accent1">
                        <a:lumMod val="90000"/>
                      </a:schemeClr>
                    </a:solidFill>
                  </a:tcPr>
                </a:tc>
                <a:extLst>
                  <a:ext uri="{0D108BD9-81ED-4DB2-BD59-A6C34878D82A}">
                    <a16:rowId xmlns:a16="http://schemas.microsoft.com/office/drawing/2014/main" val="10004"/>
                  </a:ext>
                </a:extLst>
              </a:tr>
              <a:tr h="188072">
                <a:tc>
                  <a:txBody>
                    <a:bodyPr/>
                    <a:lstStyle/>
                    <a:p>
                      <a:pPr algn="l" fontAlgn="ctr"/>
                      <a:r>
                        <a:rPr lang="en-US" sz="1100" u="none" strike="noStrike" dirty="0">
                          <a:effectLst/>
                        </a:rPr>
                        <a:t>TWs</a:t>
                      </a:r>
                      <a:endParaRPr lang="en-US" sz="1100" b="0" i="0" u="none" strike="noStrike" dirty="0">
                        <a:solidFill>
                          <a:srgbClr val="000000"/>
                        </a:solidFill>
                        <a:effectLst/>
                        <a:latin typeface="Arial"/>
                      </a:endParaRPr>
                    </a:p>
                  </a:txBody>
                  <a:tcPr marL="9117" marR="9117" marT="9119" marB="0" anchor="ctr">
                    <a:solidFill>
                      <a:schemeClr val="accent1">
                        <a:lumMod val="90000"/>
                      </a:schemeClr>
                    </a:solidFill>
                  </a:tcPr>
                </a:tc>
                <a:tc>
                  <a:txBody>
                    <a:bodyPr/>
                    <a:lstStyle/>
                    <a:p>
                      <a:pPr algn="l" fontAlgn="b"/>
                      <a:r>
                        <a:rPr lang="en-US" sz="1100" u="none" strike="noStrike" dirty="0">
                          <a:effectLst/>
                        </a:rPr>
                        <a:t>Test Worksheet</a:t>
                      </a:r>
                      <a:endParaRPr lang="en-US" sz="1100" b="0" i="0" u="none" strike="noStrike" dirty="0">
                        <a:solidFill>
                          <a:srgbClr val="000000"/>
                        </a:solidFill>
                        <a:effectLst/>
                        <a:latin typeface="Arial"/>
                      </a:endParaRPr>
                    </a:p>
                  </a:txBody>
                  <a:tcPr marL="9117" marR="9117" marT="9119" marB="0" anchor="b">
                    <a:solidFill>
                      <a:schemeClr val="accent1">
                        <a:lumMod val="90000"/>
                      </a:schemeClr>
                    </a:solidFill>
                  </a:tcPr>
                </a:tc>
                <a:extLst>
                  <a:ext uri="{0D108BD9-81ED-4DB2-BD59-A6C34878D82A}">
                    <a16:rowId xmlns:a16="http://schemas.microsoft.com/office/drawing/2014/main" val="10005"/>
                  </a:ext>
                </a:extLst>
              </a:tr>
              <a:tr h="188072">
                <a:tc>
                  <a:txBody>
                    <a:bodyPr/>
                    <a:lstStyle/>
                    <a:p>
                      <a:pPr algn="l" fontAlgn="ctr"/>
                      <a:r>
                        <a:rPr lang="en-US" sz="1100" u="none" strike="noStrike" dirty="0">
                          <a:effectLst/>
                        </a:rPr>
                        <a:t>TE</a:t>
                      </a:r>
                      <a:endParaRPr lang="en-US" sz="1100" b="0" i="0" u="none" strike="noStrike" dirty="0">
                        <a:solidFill>
                          <a:srgbClr val="000000"/>
                        </a:solidFill>
                        <a:effectLst/>
                        <a:latin typeface="Arial"/>
                      </a:endParaRPr>
                    </a:p>
                  </a:txBody>
                  <a:tcPr marL="9117" marR="9117" marT="9119" marB="0" anchor="ctr">
                    <a:solidFill>
                      <a:schemeClr val="accent1">
                        <a:lumMod val="90000"/>
                      </a:schemeClr>
                    </a:solidFill>
                  </a:tcPr>
                </a:tc>
                <a:tc>
                  <a:txBody>
                    <a:bodyPr/>
                    <a:lstStyle/>
                    <a:p>
                      <a:pPr algn="l" fontAlgn="b"/>
                      <a:r>
                        <a:rPr lang="en-US" sz="1100" u="none" strike="noStrike" dirty="0">
                          <a:effectLst/>
                        </a:rPr>
                        <a:t>Test Equipment</a:t>
                      </a:r>
                      <a:endParaRPr lang="en-US" sz="1100" b="0" i="0" u="none" strike="noStrike" dirty="0">
                        <a:solidFill>
                          <a:srgbClr val="000000"/>
                        </a:solidFill>
                        <a:effectLst/>
                        <a:latin typeface="Arial"/>
                      </a:endParaRPr>
                    </a:p>
                  </a:txBody>
                  <a:tcPr marL="9117" marR="9117" marT="9119" marB="0" anchor="b">
                    <a:solidFill>
                      <a:schemeClr val="accent1">
                        <a:lumMod val="90000"/>
                      </a:schemeClr>
                    </a:solidFill>
                  </a:tcPr>
                </a:tc>
                <a:extLst>
                  <a:ext uri="{0D108BD9-81ED-4DB2-BD59-A6C34878D82A}">
                    <a16:rowId xmlns:a16="http://schemas.microsoft.com/office/drawing/2014/main" val="10006"/>
                  </a:ext>
                </a:extLst>
              </a:tr>
            </a:tbl>
          </a:graphicData>
        </a:graphic>
      </p:graphicFrame>
      <p:sp>
        <p:nvSpPr>
          <p:cNvPr id="8" name="Action Button: Back or Previous 2">
            <a:hlinkClick r:id="rId2" action="ppaction://hlinksldjump" highlightClick="1"/>
          </p:cNvPr>
          <p:cNvSpPr>
            <a:spLocks noChangeArrowheads="1"/>
          </p:cNvSpPr>
          <p:nvPr/>
        </p:nvSpPr>
        <p:spPr bwMode="auto">
          <a:xfrm>
            <a:off x="106362" y="6264274"/>
            <a:ext cx="574675" cy="520700"/>
          </a:xfrm>
          <a:prstGeom prst="actionButtonBackPrevious">
            <a:avLst/>
          </a:prstGeom>
          <a:blipFill dpi="0" rotWithShape="1">
            <a:blip r:embed="rId3">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89151" name="Rectangle 8"/>
          <p:cNvSpPr>
            <a:spLocks noChangeArrowheads="1"/>
          </p:cNvSpPr>
          <p:nvPr/>
        </p:nvSpPr>
        <p:spPr bwMode="auto">
          <a:xfrm>
            <a:off x="681038" y="6483350"/>
            <a:ext cx="19954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200"/>
              <a:t>Return to summary page</a:t>
            </a:r>
          </a:p>
        </p:txBody>
      </p:sp>
      <p:sp>
        <p:nvSpPr>
          <p:cNvPr id="9" name="TextBox 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7B29AA2D2B8E469C23DEF8F6B5D37B" ma:contentTypeVersion="" ma:contentTypeDescription="Create a new document." ma:contentTypeScope="" ma:versionID="fcb7c5ba07ad308e96209c9f97740d4f">
  <xsd:schema xmlns:xsd="http://www.w3.org/2001/XMLSchema" xmlns:xs="http://www.w3.org/2001/XMLSchema" xmlns:p="http://schemas.microsoft.com/office/2006/metadata/properties" xmlns:ns1="http://schemas.microsoft.com/sharepoint/v3" xmlns:ns2="eb506f78-8049-4169-92e3-26702a21934a" xmlns:ns3="4804daa1-da41-453d-b037-6c5faeeef7fa" targetNamespace="http://schemas.microsoft.com/office/2006/metadata/properties" ma:root="true" ma:fieldsID="2854b47a3753a07391c5a45309d3fbc3" ns1:_="" ns2:_="" ns3:_="">
    <xsd:import namespace="http://schemas.microsoft.com/sharepoint/v3"/>
    <xsd:import namespace="eb506f78-8049-4169-92e3-26702a21934a"/>
    <xsd:import namespace="4804daa1-da41-453d-b037-6c5faeeef7fa"/>
    <xsd:element name="properties">
      <xsd:complexType>
        <xsd:sequence>
          <xsd:element name="documentManagement">
            <xsd:complexType>
              <xsd:all>
                <xsd:element ref="ns2:TaxKeywordTaxHTField" minOccurs="0"/>
                <xsd:element ref="ns3:TaxCatchAll"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1" nillable="true" ma:displayName="Rating (0-5)" ma:decimals="2" ma:description="Average value of all the ratings that have been submitted" ma:internalName="AverageRating" ma:readOnly="true">
      <xsd:simpleType>
        <xsd:restriction base="dms:Number"/>
      </xsd:simpleType>
    </xsd:element>
    <xsd:element name="RatingCount" ma:index="12" nillable="true" ma:displayName="Number of Ratings" ma:decimals="0" ma:description="Number of ratings submitted" ma:internalName="RatingCount" ma:readOnly="true">
      <xsd:simpleType>
        <xsd:restriction base="dms:Number"/>
      </xsd:simpleType>
    </xsd:element>
    <xsd:element name="RatedBy" ma:index="13"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4" nillable="true" ma:displayName="User ratings" ma:description="User ratings for the item" ma:hidden="true" ma:internalName="Ratings">
      <xsd:simpleType>
        <xsd:restriction base="dms:Note"/>
      </xsd:simpleType>
    </xsd:element>
    <xsd:element name="LikesCount" ma:index="15" nillable="true" ma:displayName="Number of Likes" ma:internalName="LikesCount">
      <xsd:simpleType>
        <xsd:restriction base="dms:Unknown"/>
      </xsd:simpleType>
    </xsd:element>
    <xsd:element name="LikedBy" ma:index="16"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b506f78-8049-4169-92e3-26702a21934a"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e3098634-abd6-4d1a-982a-e1b3d936bc23"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804daa1-da41-453d-b037-6c5faeeef7fa"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9f7aa6b7-efd3-4e34-99b7-3c87c287a546}" ma:internalName="TaxCatchAll" ma:showField="CatchAllData" ma:web="54775d70-7790-4727-b444-31e78fb166e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ings xmlns="http://schemas.microsoft.com/sharepoint/v3" xsi:nil="true"/>
    <LikedBy xmlns="http://schemas.microsoft.com/sharepoint/v3">
      <UserInfo>
        <DisplayName/>
        <AccountId xsi:nil="true"/>
        <AccountType/>
      </UserInfo>
    </LikedBy>
    <TaxKeywordTaxHTField xmlns="eb506f78-8049-4169-92e3-26702a21934a">
      <Terms xmlns="http://schemas.microsoft.com/office/infopath/2007/PartnerControls"/>
    </TaxKeywordTaxHTField>
    <RatedBy xmlns="http://schemas.microsoft.com/sharepoint/v3">
      <UserInfo>
        <DisplayName/>
        <AccountId xsi:nil="true"/>
        <AccountType/>
      </UserInfo>
    </RatedBy>
    <TaxCatchAll xmlns="4804daa1-da41-453d-b037-6c5faeeef7fa"/>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7EE4F7-4E09-4D4C-85FC-57BB35DDB8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b506f78-8049-4169-92e3-26702a21934a"/>
    <ds:schemaRef ds:uri="4804daa1-da41-453d-b037-6c5faeeef7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22293B-39FA-4ED8-8D52-219000F4E742}">
  <ds:schemaRefs>
    <ds:schemaRef ds:uri="http://schemas.microsoft.com/sharepoint/v3"/>
    <ds:schemaRef ds:uri="http://purl.org/dc/terms/"/>
    <ds:schemaRef ds:uri="http://purl.org/dc/dcmitype/"/>
    <ds:schemaRef ds:uri="4804daa1-da41-453d-b037-6c5faeeef7fa"/>
    <ds:schemaRef ds:uri="http://schemas.microsoft.com/office/2006/documentManagement/types"/>
    <ds:schemaRef ds:uri="eb506f78-8049-4169-92e3-26702a21934a"/>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6FF36DA-0DE0-4DF1-B367-B86673EC40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Aspect</Template>
  <TotalTime>14990</TotalTime>
  <Words>13500</Words>
  <Application>Microsoft Office PowerPoint</Application>
  <PresentationFormat>On-screen Show (4:3)</PresentationFormat>
  <Paragraphs>3077</Paragraphs>
  <Slides>97</Slides>
  <Notes>62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97</vt:i4>
      </vt:variant>
    </vt:vector>
  </HeadingPairs>
  <TitlesOfParts>
    <vt:vector size="104" baseType="lpstr">
      <vt:lpstr>ＭＳ Ｐゴシック</vt:lpstr>
      <vt:lpstr>Arial</vt:lpstr>
      <vt:lpstr>Microsoft Sans Serif</vt:lpstr>
      <vt:lpstr>Times New Roman</vt:lpstr>
      <vt:lpstr>Default Design</vt:lpstr>
      <vt:lpstr>Visio</vt:lpstr>
      <vt:lpstr>Macro-Enabled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EE Work Packages Summary</vt:lpstr>
      <vt:lpstr>Phase 1 – Project Planning  Work Package</vt:lpstr>
      <vt:lpstr>Preliminary Design – Digital Work package</vt:lpstr>
      <vt:lpstr>Phase 1 Exit Criteria</vt:lpstr>
      <vt:lpstr>Phase 2 – Requirements Definition  Work Packages</vt:lpstr>
      <vt:lpstr>Requirement Development Work package</vt:lpstr>
      <vt:lpstr>Qual Test Work Package</vt:lpstr>
      <vt:lpstr>Phase 2 Exit Criteria</vt:lpstr>
      <vt:lpstr>PH 3 – Preliminary Design Work Packages</vt:lpstr>
      <vt:lpstr>PowerPoint Presentation</vt:lpstr>
      <vt:lpstr>Qual Test Work Package</vt:lpstr>
      <vt:lpstr>PowerPoint Presentation</vt:lpstr>
      <vt:lpstr>Qual Test Work Package</vt:lpstr>
      <vt:lpstr>Qual Test Work Package</vt:lpstr>
      <vt:lpstr>PowerPoint Presentation</vt:lpstr>
      <vt:lpstr>PowerPoint Presentation</vt:lpstr>
      <vt:lpstr>Phase 3 Exit Criteria</vt:lpstr>
      <vt:lpstr>Phase 3 Exit Criteria</vt:lpstr>
      <vt:lpstr>Phase 3 Exit Criteria</vt:lpstr>
      <vt:lpstr>Phase 4 – Detail Design  Work Packages</vt:lpstr>
      <vt:lpstr>PowerPoint Presentation</vt:lpstr>
      <vt:lpstr>Preliminary design – Digital Work package</vt:lpstr>
      <vt:lpstr>Preliminary design – Digital Work package</vt:lpstr>
      <vt:lpstr>Preliminary design – Digital Work package</vt:lpstr>
      <vt:lpstr>Preliminary design – Digital Work package</vt:lpstr>
      <vt:lpstr>PowerPoint Presentation</vt:lpstr>
      <vt:lpstr>Qual Test Work Package</vt:lpstr>
      <vt:lpstr>Phase 4 Exit Criteria</vt:lpstr>
      <vt:lpstr>Phase 4 Exit Criteria</vt:lpstr>
      <vt:lpstr>Phase 5 – Item Build and Test  Work Packages</vt:lpstr>
      <vt:lpstr>Qual Test Work Package</vt:lpstr>
      <vt:lpstr>Qual Test Work Package</vt:lpstr>
      <vt:lpstr>Qual Test Work Package</vt:lpstr>
      <vt:lpstr>Qual Test Work Package</vt:lpstr>
      <vt:lpstr>Qual Test Work Package</vt:lpstr>
      <vt:lpstr>Qual Test Work Package</vt:lpstr>
      <vt:lpstr>Qual Test Work Package</vt:lpstr>
      <vt:lpstr>Phase 5 Exit Criteria</vt:lpstr>
      <vt:lpstr>Phase 5 Exit Criteria</vt:lpstr>
      <vt:lpstr>Phase 6 – System Integration and SOF Work Packages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Phase 6 Exit Criteria</vt:lpstr>
      <vt:lpstr>Phase 6 Exit Criteria</vt:lpstr>
      <vt:lpstr>Phase 7 – Qualification Work Packages </vt:lpstr>
      <vt:lpstr>PowerPoint Presentation</vt:lpstr>
      <vt:lpstr>Qual Test Work Package</vt:lpstr>
      <vt:lpstr>PowerPoint Presentation</vt:lpstr>
      <vt:lpstr>Phase 7 Exit Criteria</vt:lpstr>
      <vt:lpstr>Phase 8 – Certification  Work Packages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Phase 8 Exit Criteria</vt:lpstr>
      <vt:lpstr>Product Maturation/EIS and Sustainment Work Packages</vt:lpstr>
      <vt:lpstr>PowerPoint Presentation</vt:lpstr>
      <vt:lpstr>PowerPoint Presentation</vt:lpstr>
      <vt:lpstr>Phase 1 – MFG  Work Packages</vt:lpstr>
      <vt:lpstr>PowerPoint Presentation</vt:lpstr>
      <vt:lpstr>Phase 3 – MFG  Work Packages</vt:lpstr>
      <vt:lpstr>PowerPoint Presentation</vt:lpstr>
      <vt:lpstr>PowerPoint Presentation</vt:lpstr>
      <vt:lpstr>Phase 4 – MFG  Work Packages</vt:lpstr>
      <vt:lpstr>PowerPoint Presentation</vt:lpstr>
      <vt:lpstr>Phase 5 – MFG  Work Packages</vt:lpstr>
      <vt:lpstr>PowerPoint Presentation</vt:lpstr>
      <vt:lpstr>Phase 6 – MFG  Work Packages</vt:lpstr>
      <vt:lpstr>PowerPoint Presentation</vt:lpstr>
      <vt:lpstr>Phase 7 – MFG  Work Packages</vt:lpstr>
      <vt:lpstr>PowerPoint Presentation</vt:lpstr>
      <vt:lpstr>Phase 8 – MFG  Work Packages</vt:lpstr>
      <vt:lpstr>PowerPoint Presentation</vt:lpstr>
      <vt:lpstr>Product Maturation/EIS and Sustainment Work Packages</vt:lpstr>
      <vt:lpstr>PowerPoint Presentation</vt:lpstr>
      <vt:lpstr>PowerPoint Presentation</vt:lpstr>
      <vt:lpstr>Acronyms</vt:lpstr>
      <vt:lpstr>Acronyms (continued)</vt:lpstr>
      <vt:lpstr>Acronyms (continued)</vt:lpstr>
      <vt:lpstr>Acronyms (continued)</vt:lpstr>
      <vt:lpstr>Acronyms (continued)</vt:lpstr>
      <vt:lpstr>Acronyms (continued)</vt:lpstr>
    </vt:vector>
  </TitlesOfParts>
  <Company>Moog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Swimlane and Workpackages</dc:title>
  <dc:creator>Sushama Parekh</dc:creator>
  <cp:lastModifiedBy>Nguyen, Anthony</cp:lastModifiedBy>
  <cp:revision>749</cp:revision>
  <dcterms:created xsi:type="dcterms:W3CDTF">2009-02-11T12:39:45Z</dcterms:created>
  <dcterms:modified xsi:type="dcterms:W3CDTF">2019-06-24T17:37:50Z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0x010100C17B29AA2D2B8E469C23DEF8F6B5D37B</vt:lpwstr>
  </property>
  <property fmtid="{D5CDD505-2E9C-101B-9397-08002B2CF9AE}" pid="3" name="_dlc_policyId">
    <vt:lpwstr>0x01010039B892DDBEF0B54B81E56AC6DFC9FFE50700A75B08043029E54D93076ACEA6D1EB68|-1906662219</vt:lpwstr>
  </property>
  <property fmtid="{D5CDD505-2E9C-101B-9397-08002B2CF9AE}" pid="4" name="ItemRetentionFormula">
    <vt:lpwstr>&lt;formula id="Microsoft.Office.RecordsManagement.PolicyFeatures.Expiration.Formula.BuiltIn"&gt;&lt;number&gt;1&lt;/number&gt;&lt;property&gt;Created&lt;/property&gt;&lt;propertyId&gt;8c06beca-0777-48f7-91c7-6da68bc07b69&lt;/propertyId&gt;&lt;period&gt;years&lt;/period&gt;&lt;/formula&gt;</vt:lpwstr>
  </property>
  <property fmtid="{D5CDD505-2E9C-101B-9397-08002B2CF9AE}" pid="5" name="_dlc_DocIdItemGuid">
    <vt:lpwstr>dc688aab-5cd8-4beb-86dc-2ad6b2c04ad1</vt:lpwstr>
  </property>
  <property fmtid="{D5CDD505-2E9C-101B-9397-08002B2CF9AE}" pid="6" name="Site Application">
    <vt:lpwstr>146;#Aircraft Sites|2cb01b09-9ea7-49e2-8d7b-fbaa749da9b1</vt:lpwstr>
  </property>
  <property fmtid="{D5CDD505-2E9C-101B-9397-08002B2CF9AE}" pid="7" name="Process Code">
    <vt:lpwstr>184;#Control of Management Systems Documents|368b4bb9-405c-4a7b-8e3d-81700752bf59</vt:lpwstr>
  </property>
  <property fmtid="{D5CDD505-2E9C-101B-9397-08002B2CF9AE}" pid="8" name="Function">
    <vt:lpwstr>143;#All Functions|faf96b5f-0417-482d-927d-1cfa177b14db;#165;#Engineering|1fdb76d0-efb1-448d-b4bc-97e897f3b49a</vt:lpwstr>
  </property>
  <property fmtid="{D5CDD505-2E9C-101B-9397-08002B2CF9AE}" pid="9" name="TaxKeyword">
    <vt:lpwstr/>
  </property>
  <property fmtid="{D5CDD505-2E9C-101B-9397-08002B2CF9AE}" pid="10" name="TitusGUID">
    <vt:lpwstr>d4d0ca62-43f5-4be1-800c-6e8b94b1332c</vt:lpwstr>
  </property>
  <property fmtid="{D5CDD505-2E9C-101B-9397-08002B2CF9AE}" pid="11" name="techData">
    <vt:lpwstr>Yes</vt:lpwstr>
  </property>
  <property fmtid="{D5CDD505-2E9C-101B-9397-08002B2CF9AE}" pid="12" name="jurisdiction">
    <vt:lpwstr>NoJurisdiction</vt:lpwstr>
  </property>
  <property fmtid="{D5CDD505-2E9C-101B-9397-08002B2CF9AE}" pid="13" name="VisualMarking">
    <vt:lpwstr>Header</vt:lpwstr>
  </property>
</Properties>
</file>