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72" r:id="rId5"/>
    <p:sldId id="273" r:id="rId6"/>
    <p:sldId id="274" r:id="rId7"/>
    <p:sldId id="262" r:id="rId8"/>
    <p:sldId id="263" r:id="rId9"/>
    <p:sldId id="264" r:id="rId10"/>
    <p:sldId id="265" r:id="rId11"/>
    <p:sldId id="266" r:id="rId12"/>
    <p:sldId id="275" r:id="rId13"/>
    <p:sldId id="276" r:id="rId14"/>
    <p:sldId id="27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9BB5F1-D22B-454C-A8D9-073E1C983FD9}">
  <a:tblStyle styleId="{BB9BB5F1-D22B-454C-A8D9-073E1C983F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94628"/>
  </p:normalViewPr>
  <p:slideViewPr>
    <p:cSldViewPr snapToGrid="0">
      <p:cViewPr varScale="1">
        <p:scale>
          <a:sx n="134" d="100"/>
          <a:sy n="134" d="100"/>
        </p:scale>
        <p:origin x="192" y="5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85a1f08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85a1f08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85a1f08f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85a1f08f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755e6a30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755e6a30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22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755e6a30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755e6a30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669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755e6a30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755e6a30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755e6a3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755e6a3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7ce7579b9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7ce7579b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755e6a30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755e6a30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70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85a1f08f6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85a1f08f6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485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755e6a30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755e6a30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042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85a1f08f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85a1f08f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85a1f08f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85a1f08f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85a1f08f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85a1f08f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nlptown/bert-base-multilingual-uncased-sentimen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5997" y="744575"/>
            <a:ext cx="6752891"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200" b="1" dirty="0">
                <a:latin typeface="Avenir Next LT Pro Demi" panose="020B0704020202020204" pitchFamily="34" charset="0"/>
              </a:rPr>
              <a:t>Investment Consideration for Major Music Streaming Platforms</a:t>
            </a:r>
            <a:endParaRPr sz="3200" b="1" dirty="0">
              <a:latin typeface="Avenir Next LT Pro Demi" panose="020B0704020202020204" pitchFamily="34" charset="0"/>
            </a:endParaRPr>
          </a:p>
        </p:txBody>
      </p:sp>
      <p:sp>
        <p:nvSpPr>
          <p:cNvPr id="55" name="Google Shape;55;p13"/>
          <p:cNvSpPr txBox="1">
            <a:spLocks noGrp="1"/>
          </p:cNvSpPr>
          <p:nvPr>
            <p:ph type="subTitle" idx="1"/>
          </p:nvPr>
        </p:nvSpPr>
        <p:spPr>
          <a:xfrm>
            <a:off x="311700" y="2834125"/>
            <a:ext cx="6438505"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 sz="1779" dirty="0">
                <a:latin typeface="Avenir Next LT Pro" panose="020B0504020202020204" pitchFamily="34" charset="0"/>
              </a:rPr>
              <a:t>Henry Ajagbawa, Muhammad AlOthman, Karina Diekema, Anthony Farhat, Rudrang Vora</a:t>
            </a:r>
            <a:endParaRPr sz="1779" dirty="0">
              <a:latin typeface="Avenir Next LT Pro" panose="020B0504020202020204" pitchFamily="34" charset="0"/>
            </a:endParaRPr>
          </a:p>
        </p:txBody>
      </p:sp>
      <p:sp>
        <p:nvSpPr>
          <p:cNvPr id="4" name="Rectangle 3">
            <a:extLst>
              <a:ext uri="{FF2B5EF4-FFF2-40B4-BE49-F238E27FC236}">
                <a16:creationId xmlns:a16="http://schemas.microsoft.com/office/drawing/2014/main" id="{26FA1893-75D6-4407-A1DA-9673FDC0C9D8}"/>
              </a:ext>
            </a:extLst>
          </p:cNvPr>
          <p:cNvSpPr/>
          <p:nvPr/>
        </p:nvSpPr>
        <p:spPr>
          <a:xfrm>
            <a:off x="6750205" y="0"/>
            <a:ext cx="2393795" cy="5143500"/>
          </a:xfrm>
          <a:prstGeom prst="rect">
            <a:avLst/>
          </a:prstGeom>
          <a:solidFill>
            <a:schemeClr val="accent1">
              <a:lumMod val="40000"/>
              <a:lumOff val="60000"/>
              <a:alpha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70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Avenir Next LT Pro Demi" panose="020B0704020202020204" pitchFamily="34" charset="0"/>
              </a:rPr>
              <a:t>Classification II: BERT</a:t>
            </a:r>
            <a:endParaRPr sz="1466" b="1" dirty="0">
              <a:latin typeface="Avenir Next LT Pro Demi" panose="020B0704020202020204" pitchFamily="34" charset="0"/>
            </a:endParaRPr>
          </a:p>
        </p:txBody>
      </p:sp>
      <p:sp>
        <p:nvSpPr>
          <p:cNvPr id="131" name="Google Shape;131;p22"/>
          <p:cNvSpPr txBox="1"/>
          <p:nvPr/>
        </p:nvSpPr>
        <p:spPr>
          <a:xfrm>
            <a:off x="311700" y="546850"/>
            <a:ext cx="8367300" cy="486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latin typeface="Avenir Next LT Pro" panose="020B0504020202020204" pitchFamily="34" charset="0"/>
              </a:rPr>
              <a:t>In addition to the earlier models we considered, we decided to leverage the current state-of-the-art framework for many NLP tasks- the transformer-based </a:t>
            </a:r>
            <a:r>
              <a:rPr lang="en" sz="1100" b="1" dirty="0">
                <a:latin typeface="Avenir Next LT Pro" panose="020B0504020202020204" pitchFamily="34" charset="0"/>
              </a:rPr>
              <a:t>BERT</a:t>
            </a:r>
            <a:r>
              <a:rPr lang="en" sz="1100" dirty="0">
                <a:latin typeface="Avenir Next LT Pro" panose="020B0504020202020204" pitchFamily="34" charset="0"/>
              </a:rPr>
              <a:t>.</a:t>
            </a:r>
            <a:endParaRPr sz="1100" dirty="0">
              <a:latin typeface="Avenir Next LT Pro" panose="020B0504020202020204" pitchFamily="34" charset="0"/>
            </a:endParaRPr>
          </a:p>
          <a:p>
            <a:pPr marL="0" lvl="0" indent="0" algn="l" rtl="0">
              <a:spcBef>
                <a:spcPts val="0"/>
              </a:spcBef>
              <a:spcAft>
                <a:spcPts val="0"/>
              </a:spcAft>
              <a:buNone/>
            </a:pPr>
            <a:endParaRPr sz="1100" dirty="0">
              <a:latin typeface="Avenir Next LT Pro" panose="020B0504020202020204" pitchFamily="34" charset="0"/>
            </a:endParaRPr>
          </a:p>
          <a:p>
            <a:pPr marL="0" lvl="0" indent="0" algn="l" rtl="0">
              <a:spcBef>
                <a:spcPts val="0"/>
              </a:spcBef>
              <a:spcAft>
                <a:spcPts val="0"/>
              </a:spcAft>
              <a:buNone/>
            </a:pPr>
            <a:r>
              <a:rPr lang="en" sz="1100" dirty="0">
                <a:latin typeface="Avenir Next LT Pro" panose="020B0504020202020204" pitchFamily="34" charset="0"/>
              </a:rPr>
              <a:t>After removing NaN’s, encoding reviews, then passing the tokens to our model, </a:t>
            </a:r>
            <a:r>
              <a:rPr lang="en" sz="1100" dirty="0">
                <a:solidFill>
                  <a:schemeClr val="dk1"/>
                </a:solidFill>
                <a:latin typeface="Avenir Next LT Pro" panose="020B0504020202020204" pitchFamily="34" charset="0"/>
              </a:rPr>
              <a:t>we were good to go..</a:t>
            </a:r>
            <a:endParaRPr sz="1100" dirty="0">
              <a:latin typeface="Avenir Next LT Pro" panose="020B0504020202020204" pitchFamily="34" charset="0"/>
            </a:endParaRPr>
          </a:p>
          <a:p>
            <a:pPr marL="0" lvl="0" indent="0" algn="l" rtl="0">
              <a:spcBef>
                <a:spcPts val="0"/>
              </a:spcBef>
              <a:spcAft>
                <a:spcPts val="0"/>
              </a:spcAft>
              <a:buNone/>
            </a:pPr>
            <a:endParaRPr sz="1100" dirty="0">
              <a:latin typeface="Avenir Next LT Pro" panose="020B0504020202020204" pitchFamily="34" charset="0"/>
            </a:endParaRPr>
          </a:p>
          <a:p>
            <a:pPr marL="0" lvl="0" indent="0" algn="l" rtl="0">
              <a:spcBef>
                <a:spcPts val="0"/>
              </a:spcBef>
              <a:spcAft>
                <a:spcPts val="0"/>
              </a:spcAft>
              <a:buNone/>
            </a:pPr>
            <a:r>
              <a:rPr lang="en" sz="1100" dirty="0">
                <a:latin typeface="Avenir Next LT Pro" panose="020B0504020202020204" pitchFamily="34" charset="0"/>
              </a:rPr>
              <a:t>Some key metrics are:</a:t>
            </a:r>
            <a:endParaRPr sz="1100" dirty="0">
              <a:latin typeface="Avenir Next LT Pro" panose="020B0504020202020204" pitchFamily="34" charset="0"/>
            </a:endParaRPr>
          </a:p>
          <a:p>
            <a:pPr marL="457200" lvl="0" indent="-298450" algn="l" rtl="0">
              <a:lnSpc>
                <a:spcPct val="115000"/>
              </a:lnSpc>
              <a:spcBef>
                <a:spcPts val="0"/>
              </a:spcBef>
              <a:spcAft>
                <a:spcPts val="0"/>
              </a:spcAft>
              <a:buClr>
                <a:schemeClr val="dk2"/>
              </a:buClr>
              <a:buSzPts val="1100"/>
              <a:buChar char="●"/>
            </a:pPr>
            <a:r>
              <a:rPr lang="en" sz="1100" dirty="0">
                <a:solidFill>
                  <a:schemeClr val="dk2"/>
                </a:solidFill>
                <a:latin typeface="Avenir Next LT Pro" panose="020B0504020202020204" pitchFamily="34" charset="0"/>
              </a:rPr>
              <a:t>Accuracy: </a:t>
            </a:r>
            <a:r>
              <a:rPr lang="en" sz="1100" dirty="0">
                <a:solidFill>
                  <a:schemeClr val="dk2"/>
                </a:solidFill>
                <a:highlight>
                  <a:srgbClr val="D9EAD3"/>
                </a:highlight>
                <a:latin typeface="Avenir Next LT Pro" panose="020B0504020202020204" pitchFamily="34" charset="0"/>
              </a:rPr>
              <a:t>61%</a:t>
            </a:r>
            <a:endParaRPr sz="1100" dirty="0">
              <a:solidFill>
                <a:schemeClr val="dk2"/>
              </a:solidFill>
              <a:highlight>
                <a:srgbClr val="D9EAD3"/>
              </a:highlight>
              <a:latin typeface="Avenir Next LT Pro" panose="020B0504020202020204" pitchFamily="34" charset="0"/>
            </a:endParaRPr>
          </a:p>
          <a:p>
            <a:pPr marL="457200" lvl="0" indent="-298450" algn="l" rtl="0">
              <a:lnSpc>
                <a:spcPct val="115000"/>
              </a:lnSpc>
              <a:spcBef>
                <a:spcPts val="0"/>
              </a:spcBef>
              <a:spcAft>
                <a:spcPts val="0"/>
              </a:spcAft>
              <a:buClr>
                <a:schemeClr val="dk2"/>
              </a:buClr>
              <a:buSzPts val="1100"/>
              <a:buChar char="●"/>
            </a:pPr>
            <a:r>
              <a:rPr lang="en" sz="1100" dirty="0">
                <a:solidFill>
                  <a:schemeClr val="dk2"/>
                </a:solidFill>
                <a:latin typeface="Avenir Next LT Pro" panose="020B0504020202020204" pitchFamily="34" charset="0"/>
              </a:rPr>
              <a:t>“1-off” Accuracy: </a:t>
            </a:r>
            <a:r>
              <a:rPr lang="en" sz="1100" dirty="0">
                <a:solidFill>
                  <a:schemeClr val="dk2"/>
                </a:solidFill>
                <a:highlight>
                  <a:srgbClr val="FCE5CD"/>
                </a:highlight>
                <a:latin typeface="Avenir Next LT Pro" panose="020B0504020202020204" pitchFamily="34" charset="0"/>
              </a:rPr>
              <a:t>85.6%</a:t>
            </a:r>
            <a:endParaRPr sz="1100" dirty="0">
              <a:solidFill>
                <a:schemeClr val="dk2"/>
              </a:solidFill>
              <a:highlight>
                <a:srgbClr val="FCE5CD"/>
              </a:highlight>
              <a:latin typeface="Avenir Next LT Pro" panose="020B0504020202020204" pitchFamily="34" charset="0"/>
            </a:endParaRPr>
          </a:p>
          <a:p>
            <a:pPr marL="457200" lvl="0" indent="-298450" algn="l" rtl="0">
              <a:lnSpc>
                <a:spcPct val="115000"/>
              </a:lnSpc>
              <a:spcBef>
                <a:spcPts val="0"/>
              </a:spcBef>
              <a:spcAft>
                <a:spcPts val="0"/>
              </a:spcAft>
              <a:buClr>
                <a:schemeClr val="dk2"/>
              </a:buClr>
              <a:buSzPts val="1100"/>
              <a:buChar char="●"/>
            </a:pPr>
            <a:r>
              <a:rPr lang="en" sz="1100" dirty="0">
                <a:solidFill>
                  <a:schemeClr val="dk2"/>
                </a:solidFill>
                <a:latin typeface="Avenir Next LT Pro" panose="020B0504020202020204" pitchFamily="34" charset="0"/>
              </a:rPr>
              <a:t>Precision* = 65%</a:t>
            </a:r>
            <a:endParaRPr sz="1100" dirty="0">
              <a:solidFill>
                <a:schemeClr val="dk2"/>
              </a:solidFill>
              <a:latin typeface="Avenir Next LT Pro" panose="020B0504020202020204" pitchFamily="34" charset="0"/>
            </a:endParaRPr>
          </a:p>
          <a:p>
            <a:pPr marL="457200" lvl="0" indent="-298450" algn="l" rtl="0">
              <a:lnSpc>
                <a:spcPct val="115000"/>
              </a:lnSpc>
              <a:spcBef>
                <a:spcPts val="0"/>
              </a:spcBef>
              <a:spcAft>
                <a:spcPts val="0"/>
              </a:spcAft>
              <a:buClr>
                <a:schemeClr val="dk2"/>
              </a:buClr>
              <a:buSzPts val="1100"/>
              <a:buChar char="●"/>
            </a:pPr>
            <a:r>
              <a:rPr lang="en" sz="1100" dirty="0">
                <a:solidFill>
                  <a:schemeClr val="dk2"/>
                </a:solidFill>
                <a:latin typeface="Avenir Next LT Pro" panose="020B0504020202020204" pitchFamily="34" charset="0"/>
              </a:rPr>
              <a:t>Recall**  = 61%</a:t>
            </a:r>
            <a:endParaRPr sz="1100" dirty="0">
              <a:solidFill>
                <a:schemeClr val="dk2"/>
              </a:solidFill>
              <a:latin typeface="Avenir Next LT Pro" panose="020B0504020202020204" pitchFamily="34" charset="0"/>
            </a:endParaRPr>
          </a:p>
          <a:p>
            <a:pPr marL="457200" lvl="0" indent="-298450" algn="l" rtl="0">
              <a:lnSpc>
                <a:spcPct val="115000"/>
              </a:lnSpc>
              <a:spcBef>
                <a:spcPts val="0"/>
              </a:spcBef>
              <a:spcAft>
                <a:spcPts val="0"/>
              </a:spcAft>
              <a:buClr>
                <a:schemeClr val="dk2"/>
              </a:buClr>
              <a:buSzPts val="1100"/>
              <a:buChar char="●"/>
            </a:pPr>
            <a:r>
              <a:rPr lang="en" sz="1100" dirty="0">
                <a:solidFill>
                  <a:schemeClr val="dk2"/>
                </a:solidFill>
                <a:latin typeface="Avenir Next LT Pro" panose="020B0504020202020204" pitchFamily="34" charset="0"/>
              </a:rPr>
              <a:t>F1-Score = </a:t>
            </a:r>
            <a:r>
              <a:rPr lang="en" sz="1100" dirty="0">
                <a:solidFill>
                  <a:schemeClr val="dk2"/>
                </a:solidFill>
                <a:highlight>
                  <a:srgbClr val="CFE2F3"/>
                </a:highlight>
                <a:latin typeface="Avenir Next LT Pro" panose="020B0504020202020204" pitchFamily="34" charset="0"/>
              </a:rPr>
              <a:t>63%</a:t>
            </a:r>
            <a:endParaRPr sz="1100" dirty="0">
              <a:solidFill>
                <a:schemeClr val="dk1"/>
              </a:solidFill>
              <a:highlight>
                <a:srgbClr val="CFE2F3"/>
              </a:highlight>
              <a:latin typeface="Avenir Next LT Pro" panose="020B0504020202020204" pitchFamily="34" charset="0"/>
            </a:endParaRPr>
          </a:p>
          <a:p>
            <a:pPr marL="0" lvl="0" indent="0" algn="l" rtl="0">
              <a:lnSpc>
                <a:spcPct val="115000"/>
              </a:lnSpc>
              <a:spcBef>
                <a:spcPts val="1200"/>
              </a:spcBef>
              <a:spcAft>
                <a:spcPts val="0"/>
              </a:spcAft>
              <a:buNone/>
            </a:pPr>
            <a:r>
              <a:rPr lang="en" sz="1100" dirty="0">
                <a:solidFill>
                  <a:schemeClr val="accent2"/>
                </a:solidFill>
                <a:highlight>
                  <a:srgbClr val="FFFFFF"/>
                </a:highlight>
                <a:latin typeface="Avenir Next LT Pro" panose="020B0504020202020204" pitchFamily="34" charset="0"/>
              </a:rPr>
              <a:t>Our BERT model which utilizes dynamic (contextual) embedding performed really well compared to other traditional (bag-of-words) models and models like spacy (which utilize static word embeddings). It also performed not too far off the state-of-the-art benchmark for exact accuracy (67%)  and off-by-1 accuracy (95%)  as can be seen </a:t>
            </a:r>
            <a:r>
              <a:rPr lang="en" sz="1100" u="sng" dirty="0">
                <a:solidFill>
                  <a:schemeClr val="hlink"/>
                </a:solidFill>
                <a:highlight>
                  <a:srgbClr val="FFFFFF"/>
                </a:highlight>
                <a:latin typeface="Avenir Next LT Pro" panose="020B0504020202020204" pitchFamily="34" charset="0"/>
                <a:hlinkClick r:id="rId3"/>
              </a:rPr>
              <a:t>here</a:t>
            </a:r>
            <a:r>
              <a:rPr lang="en" sz="1100" dirty="0">
                <a:solidFill>
                  <a:schemeClr val="accent2"/>
                </a:solidFill>
                <a:highlight>
                  <a:srgbClr val="FFFFFF"/>
                </a:highlight>
                <a:latin typeface="Avenir Next LT Pro" panose="020B0504020202020204" pitchFamily="34" charset="0"/>
              </a:rPr>
              <a:t>.</a:t>
            </a:r>
            <a:endParaRPr sz="1100" dirty="0">
              <a:solidFill>
                <a:schemeClr val="accent2"/>
              </a:solidFill>
              <a:highlight>
                <a:srgbClr val="FFFFFF"/>
              </a:highlight>
              <a:latin typeface="Avenir Next LT Pro" panose="020B0504020202020204" pitchFamily="34" charset="0"/>
            </a:endParaRPr>
          </a:p>
          <a:p>
            <a:pPr marL="0" lvl="0" indent="0" algn="l" rtl="0">
              <a:lnSpc>
                <a:spcPct val="115000"/>
              </a:lnSpc>
              <a:spcBef>
                <a:spcPts val="600"/>
              </a:spcBef>
              <a:spcAft>
                <a:spcPts val="0"/>
              </a:spcAft>
              <a:buNone/>
            </a:pPr>
            <a:r>
              <a:rPr lang="en" sz="1100" dirty="0">
                <a:solidFill>
                  <a:schemeClr val="accent2"/>
                </a:solidFill>
                <a:highlight>
                  <a:srgbClr val="FFFFFF"/>
                </a:highlight>
                <a:latin typeface="Avenir Next LT Pro" panose="020B0504020202020204" pitchFamily="34" charset="0"/>
              </a:rPr>
              <a:t>Examining the wrong predictions, certain reviews where the user's score completely differed from the comment they actually left is what is limiting our model to the already high 61% accuracy and 85.6% off-by-1 accuracy. An example from the dataset is the review "I hate only ads XD". Without more context, this sentiment could be difficult even for a human to classify. As the review is talking about hating ads, our model predicted a sentiment of 1 but actually the real review score here was 5. Subjectively thinking about this, it may seem that the reviewer actually 'loves' the product, but only wrote about the part of the product they didn't like. It would be extremely difficult to pick up the correct sentiment in this case without more context. With this in mind, overall we were happy with our model’s performance.</a:t>
            </a:r>
            <a:endParaRPr sz="1100" dirty="0">
              <a:solidFill>
                <a:schemeClr val="accent2"/>
              </a:solidFill>
              <a:highlight>
                <a:srgbClr val="FFFFFF"/>
              </a:highlight>
              <a:latin typeface="Avenir Next LT Pro" panose="020B0504020202020204" pitchFamily="34" charset="0"/>
            </a:endParaRPr>
          </a:p>
          <a:p>
            <a:pPr marL="0" lvl="0" indent="0" algn="l" rtl="0">
              <a:spcBef>
                <a:spcPts val="500"/>
              </a:spcBef>
              <a:spcAft>
                <a:spcPts val="0"/>
              </a:spcAft>
              <a:buNone/>
            </a:pPr>
            <a:endParaRPr sz="700" dirty="0">
              <a:latin typeface="Avenir Next LT Pro" panose="020B0504020202020204" pitchFamily="34" charset="0"/>
            </a:endParaRPr>
          </a:p>
          <a:p>
            <a:pPr marL="0" lvl="0" indent="0" algn="l" rtl="0">
              <a:spcBef>
                <a:spcPts val="0"/>
              </a:spcBef>
              <a:spcAft>
                <a:spcPts val="0"/>
              </a:spcAft>
              <a:buNone/>
            </a:pPr>
            <a:r>
              <a:rPr lang="en" sz="800" dirty="0">
                <a:latin typeface="Avenir Next LT Pro" panose="020B0504020202020204" pitchFamily="34" charset="0"/>
              </a:rPr>
              <a:t>See: Classification (Team 1) &gt; Final_sentiment_classification_model_one_BERT.ipynb to dive into the analysis</a:t>
            </a:r>
            <a:endParaRPr sz="800" dirty="0">
              <a:latin typeface="Avenir Next LT Pro" panose="020B0504020202020204" pitchFamily="34" charset="0"/>
            </a:endParaRPr>
          </a:p>
          <a:p>
            <a:pPr marL="0" lvl="0" indent="0" algn="l" rtl="0">
              <a:spcBef>
                <a:spcPts val="0"/>
              </a:spcBef>
              <a:spcAft>
                <a:spcPts val="0"/>
              </a:spcAft>
              <a:buNone/>
            </a:pPr>
            <a:endParaRPr dirty="0">
              <a:latin typeface="Avenir Next LT Pro" panose="020B0504020202020204" pitchFamily="34" charset="0"/>
            </a:endParaRPr>
          </a:p>
        </p:txBody>
      </p:sp>
      <p:pic>
        <p:nvPicPr>
          <p:cNvPr id="132" name="Google Shape;132;p22"/>
          <p:cNvPicPr preferRelativeResize="0"/>
          <p:nvPr/>
        </p:nvPicPr>
        <p:blipFill>
          <a:blip r:embed="rId4">
            <a:alphaModFix/>
          </a:blip>
          <a:stretch>
            <a:fillRect/>
          </a:stretch>
        </p:blipFill>
        <p:spPr>
          <a:xfrm>
            <a:off x="4875574" y="1389700"/>
            <a:ext cx="2574925" cy="118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Avenir Next LT Pro Demi" panose="020B0704020202020204" pitchFamily="34" charset="0"/>
              </a:rPr>
              <a:t>Classification Results &amp; Takeaways</a:t>
            </a:r>
            <a:endParaRPr b="1" dirty="0">
              <a:latin typeface="Avenir Next LT Pro Demi" panose="020B0704020202020204" pitchFamily="34" charset="0"/>
            </a:endParaRPr>
          </a:p>
        </p:txBody>
      </p:sp>
      <p:graphicFrame>
        <p:nvGraphicFramePr>
          <p:cNvPr id="138" name="Google Shape;138;p23"/>
          <p:cNvGraphicFramePr/>
          <p:nvPr>
            <p:extLst>
              <p:ext uri="{D42A27DB-BD31-4B8C-83A1-F6EECF244321}">
                <p14:modId xmlns:p14="http://schemas.microsoft.com/office/powerpoint/2010/main" val="4246070868"/>
              </p:ext>
            </p:extLst>
          </p:nvPr>
        </p:nvGraphicFramePr>
        <p:xfrm>
          <a:off x="952500" y="1295950"/>
          <a:ext cx="7239000" cy="1920210"/>
        </p:xfrm>
        <a:graphic>
          <a:graphicData uri="http://schemas.openxmlformats.org/drawingml/2006/table">
            <a:tbl>
              <a:tblPr>
                <a:noFill/>
                <a:tableStyleId>{BB9BB5F1-D22B-454C-A8D9-073E1C983FD9}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latin typeface="Avenir Next LT Pro" panose="020B0504020202020204" pitchFamily="34" charset="0"/>
                        </a:rPr>
                        <a:t>Model</a:t>
                      </a:r>
                      <a:endParaRPr b="1">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 b="1">
                          <a:latin typeface="Avenir Next LT Pro" panose="020B0504020202020204" pitchFamily="34" charset="0"/>
                        </a:rPr>
                        <a:t>Accuracy</a:t>
                      </a:r>
                      <a:endParaRPr b="1">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 b="1">
                          <a:latin typeface="Avenir Next LT Pro" panose="020B0504020202020204" pitchFamily="34" charset="0"/>
                        </a:rPr>
                        <a:t>“1-off” Accuracy</a:t>
                      </a:r>
                      <a:endParaRPr b="1">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 b="1">
                          <a:latin typeface="Avenir Next LT Pro" panose="020B0504020202020204" pitchFamily="34" charset="0"/>
                        </a:rPr>
                        <a:t>F1-Score</a:t>
                      </a:r>
                      <a:endParaRPr b="1">
                        <a:latin typeface="Avenir Next LT Pro" panose="020B0504020202020204" pitchFamily="34"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900"/>
                        </a:spcBef>
                        <a:spcAft>
                          <a:spcPts val="0"/>
                        </a:spcAft>
                        <a:buNone/>
                      </a:pPr>
                      <a:r>
                        <a:rPr lang="en" sz="1200" b="1">
                          <a:latin typeface="Avenir Next LT Pro" panose="020B0504020202020204" pitchFamily="34" charset="0"/>
                        </a:rPr>
                        <a:t>CountVectorize</a:t>
                      </a:r>
                      <a:endParaRPr sz="1200" b="1">
                        <a:latin typeface="Avenir Next LT Pro" panose="020B0504020202020204" pitchFamily="34" charset="0"/>
                      </a:endParaRPr>
                    </a:p>
                  </a:txBody>
                  <a:tcPr marL="57150" marR="57150" marT="57150" marB="57150" anchor="ctr"/>
                </a:tc>
                <a:tc>
                  <a:txBody>
                    <a:bodyPr/>
                    <a:lstStyle/>
                    <a:p>
                      <a:pPr marL="0" lvl="0" indent="0" algn="ctr" rtl="0">
                        <a:lnSpc>
                          <a:spcPct val="115000"/>
                        </a:lnSpc>
                        <a:spcBef>
                          <a:spcPts val="900"/>
                        </a:spcBef>
                        <a:spcAft>
                          <a:spcPts val="0"/>
                        </a:spcAft>
                        <a:buNone/>
                      </a:pPr>
                      <a:r>
                        <a:rPr lang="en" sz="1200">
                          <a:latin typeface="Avenir Next LT Pro" panose="020B0504020202020204" pitchFamily="34" charset="0"/>
                        </a:rPr>
                        <a:t>47.23%</a:t>
                      </a:r>
                      <a:endParaRPr sz="1200">
                        <a:latin typeface="Avenir Next LT Pro" panose="020B0504020202020204" pitchFamily="34" charset="0"/>
                      </a:endParaRPr>
                    </a:p>
                  </a:txBody>
                  <a:tcPr marL="57150" marR="57150" marT="57150" marB="57150" anchor="ctr"/>
                </a:tc>
                <a:tc>
                  <a:txBody>
                    <a:bodyPr/>
                    <a:lstStyle/>
                    <a:p>
                      <a:pPr marL="0" lvl="0" indent="0" algn="l" rtl="0">
                        <a:lnSpc>
                          <a:spcPct val="115000"/>
                        </a:lnSpc>
                        <a:spcBef>
                          <a:spcPts val="900"/>
                        </a:spcBef>
                        <a:spcAft>
                          <a:spcPts val="0"/>
                        </a:spcAft>
                        <a:buNone/>
                      </a:pPr>
                      <a:r>
                        <a:rPr lang="en" sz="1200">
                          <a:latin typeface="Avenir Next LT Pro" panose="020B0504020202020204" pitchFamily="34" charset="0"/>
                        </a:rPr>
                        <a:t>64.9%</a:t>
                      </a:r>
                      <a:endParaRPr sz="1200">
                        <a:latin typeface="Avenir Next LT Pro" panose="020B0504020202020204" pitchFamily="34" charset="0"/>
                      </a:endParaRPr>
                    </a:p>
                  </a:txBody>
                  <a:tcPr marL="57150" marR="57150" marT="57150" marB="57150" anchor="ctr"/>
                </a:tc>
                <a:tc>
                  <a:txBody>
                    <a:bodyPr/>
                    <a:lstStyle/>
                    <a:p>
                      <a:pPr marL="0" lvl="0" indent="0" algn="l" rtl="0">
                        <a:spcBef>
                          <a:spcPts val="0"/>
                        </a:spcBef>
                        <a:spcAft>
                          <a:spcPts val="0"/>
                        </a:spcAft>
                        <a:buNone/>
                      </a:pPr>
                      <a:r>
                        <a:rPr lang="en" sz="1200">
                          <a:latin typeface="Avenir Next LT Pro" panose="020B0504020202020204" pitchFamily="34" charset="0"/>
                        </a:rPr>
                        <a:t>44.49%</a:t>
                      </a:r>
                      <a:endParaRPr sz="120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900"/>
                        </a:spcBef>
                        <a:spcAft>
                          <a:spcPts val="0"/>
                        </a:spcAft>
                        <a:buNone/>
                      </a:pPr>
                      <a:r>
                        <a:rPr lang="en" sz="1200" b="1" dirty="0">
                          <a:latin typeface="Avenir Next LT Pro" panose="020B0504020202020204" pitchFamily="34" charset="0"/>
                        </a:rPr>
                        <a:t>TfIdfVectorize</a:t>
                      </a:r>
                      <a:endParaRPr sz="1200" b="1" dirty="0">
                        <a:latin typeface="Avenir Next LT Pro" panose="020B0504020202020204" pitchFamily="34" charset="0"/>
                      </a:endParaRPr>
                    </a:p>
                  </a:txBody>
                  <a:tcPr marL="57150" marR="57150" marT="57150" marB="57150" anchor="ctr"/>
                </a:tc>
                <a:tc>
                  <a:txBody>
                    <a:bodyPr/>
                    <a:lstStyle/>
                    <a:p>
                      <a:pPr marL="0" lvl="0" indent="0" algn="ctr" rtl="0">
                        <a:lnSpc>
                          <a:spcPct val="115000"/>
                        </a:lnSpc>
                        <a:spcBef>
                          <a:spcPts val="900"/>
                        </a:spcBef>
                        <a:spcAft>
                          <a:spcPts val="0"/>
                        </a:spcAft>
                        <a:buNone/>
                      </a:pPr>
                      <a:r>
                        <a:rPr lang="en" sz="1200">
                          <a:latin typeface="Avenir Next LT Pro" panose="020B0504020202020204" pitchFamily="34" charset="0"/>
                        </a:rPr>
                        <a:t>46.97%</a:t>
                      </a:r>
                      <a:endParaRPr sz="1200">
                        <a:latin typeface="Avenir Next LT Pro" panose="020B0504020202020204" pitchFamily="34" charset="0"/>
                      </a:endParaRPr>
                    </a:p>
                  </a:txBody>
                  <a:tcPr marL="57150" marR="57150" marT="57150" marB="57150" anchor="ctr"/>
                </a:tc>
                <a:tc>
                  <a:txBody>
                    <a:bodyPr/>
                    <a:lstStyle/>
                    <a:p>
                      <a:pPr marL="0" lvl="0" indent="0" algn="l" rtl="0">
                        <a:lnSpc>
                          <a:spcPct val="115000"/>
                        </a:lnSpc>
                        <a:spcBef>
                          <a:spcPts val="900"/>
                        </a:spcBef>
                        <a:spcAft>
                          <a:spcPts val="0"/>
                        </a:spcAft>
                        <a:buNone/>
                      </a:pPr>
                      <a:r>
                        <a:rPr lang="en" sz="1200">
                          <a:latin typeface="Avenir Next LT Pro" panose="020B0504020202020204" pitchFamily="34" charset="0"/>
                        </a:rPr>
                        <a:t>63.63%</a:t>
                      </a:r>
                      <a:endParaRPr sz="1200">
                        <a:latin typeface="Avenir Next LT Pro" panose="020B0504020202020204" pitchFamily="34" charset="0"/>
                      </a:endParaRPr>
                    </a:p>
                  </a:txBody>
                  <a:tcPr marL="57150" marR="57150" marT="57150" marB="57150" anchor="ctr"/>
                </a:tc>
                <a:tc>
                  <a:txBody>
                    <a:bodyPr/>
                    <a:lstStyle/>
                    <a:p>
                      <a:pPr marL="0" lvl="0" indent="0" algn="l" rtl="0">
                        <a:spcBef>
                          <a:spcPts val="0"/>
                        </a:spcBef>
                        <a:spcAft>
                          <a:spcPts val="0"/>
                        </a:spcAft>
                        <a:buNone/>
                      </a:pPr>
                      <a:r>
                        <a:rPr lang="en" sz="1200">
                          <a:latin typeface="Avenir Next LT Pro" panose="020B0504020202020204" pitchFamily="34" charset="0"/>
                        </a:rPr>
                        <a:t>44.34%</a:t>
                      </a:r>
                      <a:endParaRPr sz="1200">
                        <a:latin typeface="Avenir Next LT Pro" panose="020B0504020202020204" pitchFamily="34" charset="0"/>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900"/>
                        </a:spcBef>
                        <a:spcAft>
                          <a:spcPts val="0"/>
                        </a:spcAft>
                        <a:buNone/>
                      </a:pPr>
                      <a:r>
                        <a:rPr lang="en" sz="1200" b="1">
                          <a:latin typeface="Avenir Next LT Pro" panose="020B0504020202020204" pitchFamily="34" charset="0"/>
                        </a:rPr>
                        <a:t>Spacy (sm)</a:t>
                      </a:r>
                      <a:endParaRPr sz="1200" b="1">
                        <a:latin typeface="Avenir Next LT Pro" panose="020B0504020202020204" pitchFamily="34" charset="0"/>
                      </a:endParaRPr>
                    </a:p>
                  </a:txBody>
                  <a:tcPr marL="57150" marR="57150" marT="57150" marB="57150" anchor="ctr"/>
                </a:tc>
                <a:tc>
                  <a:txBody>
                    <a:bodyPr/>
                    <a:lstStyle/>
                    <a:p>
                      <a:pPr marL="0" lvl="0" indent="0" algn="ctr" rtl="0">
                        <a:lnSpc>
                          <a:spcPct val="115000"/>
                        </a:lnSpc>
                        <a:spcBef>
                          <a:spcPts val="900"/>
                        </a:spcBef>
                        <a:spcAft>
                          <a:spcPts val="0"/>
                        </a:spcAft>
                        <a:buNone/>
                      </a:pPr>
                      <a:r>
                        <a:rPr lang="en" sz="1200">
                          <a:latin typeface="Avenir Next LT Pro" panose="020B0504020202020204" pitchFamily="34" charset="0"/>
                        </a:rPr>
                        <a:t>52.74%</a:t>
                      </a:r>
                      <a:endParaRPr sz="1200">
                        <a:latin typeface="Avenir Next LT Pro" panose="020B0504020202020204" pitchFamily="34" charset="0"/>
                      </a:endParaRPr>
                    </a:p>
                  </a:txBody>
                  <a:tcPr marL="57150" marR="57150" marT="57150" marB="57150" anchor="ctr"/>
                </a:tc>
                <a:tc>
                  <a:txBody>
                    <a:bodyPr/>
                    <a:lstStyle/>
                    <a:p>
                      <a:pPr marL="0" lvl="0" indent="0" algn="l" rtl="0">
                        <a:lnSpc>
                          <a:spcPct val="115000"/>
                        </a:lnSpc>
                        <a:spcBef>
                          <a:spcPts val="900"/>
                        </a:spcBef>
                        <a:spcAft>
                          <a:spcPts val="0"/>
                        </a:spcAft>
                        <a:buNone/>
                      </a:pPr>
                      <a:r>
                        <a:rPr lang="en" sz="1200">
                          <a:latin typeface="Avenir Next LT Pro" panose="020B0504020202020204" pitchFamily="34" charset="0"/>
                        </a:rPr>
                        <a:t>67.32%</a:t>
                      </a:r>
                      <a:endParaRPr sz="1200">
                        <a:latin typeface="Avenir Next LT Pro" panose="020B0504020202020204" pitchFamily="34" charset="0"/>
                      </a:endParaRPr>
                    </a:p>
                  </a:txBody>
                  <a:tcPr marL="57150" marR="57150" marT="57150" marB="57150" anchor="ctr"/>
                </a:tc>
                <a:tc>
                  <a:txBody>
                    <a:bodyPr/>
                    <a:lstStyle/>
                    <a:p>
                      <a:pPr marL="0" lvl="0" indent="0" algn="l" rtl="0">
                        <a:spcBef>
                          <a:spcPts val="0"/>
                        </a:spcBef>
                        <a:spcAft>
                          <a:spcPts val="0"/>
                        </a:spcAft>
                        <a:buNone/>
                      </a:pPr>
                      <a:r>
                        <a:rPr lang="en" sz="1200">
                          <a:latin typeface="Avenir Next LT Pro" panose="020B0504020202020204" pitchFamily="34" charset="0"/>
                        </a:rPr>
                        <a:t>42.37%</a:t>
                      </a:r>
                      <a:endParaRPr sz="1200">
                        <a:latin typeface="Avenir Next LT Pro" panose="020B0504020202020204" pitchFamily="34" charset="0"/>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900"/>
                        </a:spcBef>
                        <a:spcAft>
                          <a:spcPts val="0"/>
                        </a:spcAft>
                        <a:buNone/>
                      </a:pPr>
                      <a:r>
                        <a:rPr lang="en" sz="1200" b="1">
                          <a:latin typeface="Avenir Next LT Pro" panose="020B0504020202020204" pitchFamily="34" charset="0"/>
                        </a:rPr>
                        <a:t>BERT</a:t>
                      </a:r>
                      <a:endParaRPr sz="1200" b="1">
                        <a:latin typeface="Avenir Next LT Pro" panose="020B0504020202020204" pitchFamily="34" charset="0"/>
                      </a:endParaRPr>
                    </a:p>
                  </a:txBody>
                  <a:tcPr marL="57150" marR="57150" marT="57150" marB="57150" anchor="ctr">
                    <a:solidFill>
                      <a:srgbClr val="00FF00"/>
                    </a:solidFill>
                  </a:tcPr>
                </a:tc>
                <a:tc>
                  <a:txBody>
                    <a:bodyPr/>
                    <a:lstStyle/>
                    <a:p>
                      <a:pPr marL="0" lvl="0" indent="0" algn="ctr" rtl="0">
                        <a:lnSpc>
                          <a:spcPct val="115000"/>
                        </a:lnSpc>
                        <a:spcBef>
                          <a:spcPts val="900"/>
                        </a:spcBef>
                        <a:spcAft>
                          <a:spcPts val="0"/>
                        </a:spcAft>
                        <a:buClr>
                          <a:schemeClr val="dk1"/>
                        </a:buClr>
                        <a:buSzPts val="1100"/>
                        <a:buFont typeface="Arial"/>
                        <a:buNone/>
                      </a:pPr>
                      <a:r>
                        <a:rPr lang="en" sz="1200">
                          <a:solidFill>
                            <a:schemeClr val="dk1"/>
                          </a:solidFill>
                          <a:latin typeface="Avenir Next LT Pro" panose="020B0504020202020204" pitchFamily="34" charset="0"/>
                        </a:rPr>
                        <a:t>61%</a:t>
                      </a:r>
                      <a:endParaRPr sz="1200">
                        <a:latin typeface="Avenir Next LT Pro" panose="020B0504020202020204" pitchFamily="34" charset="0"/>
                      </a:endParaRPr>
                    </a:p>
                  </a:txBody>
                  <a:tcPr marL="57150" marR="57150" marT="57150" marB="57150" anchor="ctr">
                    <a:solidFill>
                      <a:srgbClr val="00FF00"/>
                    </a:solidFill>
                  </a:tcPr>
                </a:tc>
                <a:tc>
                  <a:txBody>
                    <a:bodyPr/>
                    <a:lstStyle/>
                    <a:p>
                      <a:pPr marL="0" lvl="0" indent="0" algn="l" rtl="0">
                        <a:spcBef>
                          <a:spcPts val="0"/>
                        </a:spcBef>
                        <a:spcAft>
                          <a:spcPts val="0"/>
                        </a:spcAft>
                        <a:buNone/>
                      </a:pPr>
                      <a:r>
                        <a:rPr lang="en" sz="1200">
                          <a:latin typeface="Avenir Next LT Pro" panose="020B0504020202020204" pitchFamily="34" charset="0"/>
                        </a:rPr>
                        <a:t>85.6%</a:t>
                      </a:r>
                      <a:endParaRPr sz="1200">
                        <a:latin typeface="Avenir Next LT Pro" panose="020B0504020202020204" pitchFamily="34" charset="0"/>
                      </a:endParaRPr>
                    </a:p>
                  </a:txBody>
                  <a:tcPr marL="57150" marR="57150" marT="57150" marB="57150" anchor="ctr">
                    <a:solidFill>
                      <a:srgbClr val="00FF00"/>
                    </a:solidFill>
                  </a:tcPr>
                </a:tc>
                <a:tc>
                  <a:txBody>
                    <a:bodyPr/>
                    <a:lstStyle/>
                    <a:p>
                      <a:pPr marL="0" lvl="0" indent="0" algn="l" rtl="0">
                        <a:spcBef>
                          <a:spcPts val="0"/>
                        </a:spcBef>
                        <a:spcAft>
                          <a:spcPts val="0"/>
                        </a:spcAft>
                        <a:buNone/>
                      </a:pPr>
                      <a:r>
                        <a:rPr lang="en" sz="1200" dirty="0">
                          <a:latin typeface="Avenir Next LT Pro" panose="020B0504020202020204" pitchFamily="34" charset="0"/>
                        </a:rPr>
                        <a:t>63%</a:t>
                      </a:r>
                      <a:endParaRPr sz="1200" dirty="0">
                        <a:latin typeface="Avenir Next LT Pro" panose="020B0504020202020204" pitchFamily="34" charset="0"/>
                      </a:endParaRPr>
                    </a:p>
                  </a:txBody>
                  <a:tcPr marL="91425" marR="91425" marT="91425" marB="91425">
                    <a:solidFill>
                      <a:srgbClr val="00FF00"/>
                    </a:solidFill>
                  </a:tcPr>
                </a:tc>
                <a:extLst>
                  <a:ext uri="{0D108BD9-81ED-4DB2-BD59-A6C34878D82A}">
                    <a16:rowId xmlns:a16="http://schemas.microsoft.com/office/drawing/2014/main" val="10004"/>
                  </a:ext>
                </a:extLst>
              </a:tr>
            </a:tbl>
          </a:graphicData>
        </a:graphic>
      </p:graphicFrame>
      <p:pic>
        <p:nvPicPr>
          <p:cNvPr id="139" name="Google Shape;139;p23"/>
          <p:cNvPicPr preferRelativeResize="0"/>
          <p:nvPr/>
        </p:nvPicPr>
        <p:blipFill>
          <a:blip r:embed="rId3">
            <a:alphaModFix/>
          </a:blip>
          <a:stretch>
            <a:fillRect/>
          </a:stretch>
        </p:blipFill>
        <p:spPr>
          <a:xfrm>
            <a:off x="381825" y="3380635"/>
            <a:ext cx="2886349" cy="16225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venir Next LT Pro Demi" panose="020B0704020202020204" pitchFamily="34" charset="0"/>
              </a:rPr>
              <a:t>Limitations</a:t>
            </a:r>
            <a:endParaRPr dirty="0">
              <a:latin typeface="Avenir Next LT Pro Demi" panose="020B0704020202020204" pitchFamily="34" charset="0"/>
            </a:endParaRPr>
          </a:p>
        </p:txBody>
      </p:sp>
      <p:sp>
        <p:nvSpPr>
          <p:cNvPr id="10" name="TextBox 9">
            <a:extLst>
              <a:ext uri="{FF2B5EF4-FFF2-40B4-BE49-F238E27FC236}">
                <a16:creationId xmlns:a16="http://schemas.microsoft.com/office/drawing/2014/main" id="{33E860E0-CD35-482D-94F7-70137164FC28}"/>
              </a:ext>
            </a:extLst>
          </p:cNvPr>
          <p:cNvSpPr txBox="1"/>
          <p:nvPr/>
        </p:nvSpPr>
        <p:spPr>
          <a:xfrm>
            <a:off x="407253" y="2059686"/>
            <a:ext cx="3835485" cy="769441"/>
          </a:xfrm>
          <a:prstGeom prst="rect">
            <a:avLst/>
          </a:prstGeom>
          <a:noFill/>
        </p:spPr>
        <p:txBody>
          <a:bodyPr wrap="square" rtlCol="0">
            <a:spAutoFit/>
          </a:bodyPr>
          <a:lstStyle/>
          <a:p>
            <a:r>
              <a:rPr lang="en" sz="1100" dirty="0">
                <a:latin typeface="Avenir Next LT Pro" panose="020B0504020202020204" pitchFamily="34" charset="0"/>
              </a:rPr>
              <a:t>Not considering emojis in initial analysis could make our understanding of consumer feelings less clear however we sacrifice this for interpretability. Also some consumers leave bad reviews but give 5 stars.</a:t>
            </a:r>
            <a:endParaRPr lang="en-US" sz="1100" dirty="0"/>
          </a:p>
        </p:txBody>
      </p:sp>
      <p:sp>
        <p:nvSpPr>
          <p:cNvPr id="11" name="TextBox 10">
            <a:extLst>
              <a:ext uri="{FF2B5EF4-FFF2-40B4-BE49-F238E27FC236}">
                <a16:creationId xmlns:a16="http://schemas.microsoft.com/office/drawing/2014/main" id="{44B91D81-0EDE-43DD-BC6D-638BB69F059A}"/>
              </a:ext>
            </a:extLst>
          </p:cNvPr>
          <p:cNvSpPr txBox="1"/>
          <p:nvPr/>
        </p:nvSpPr>
        <p:spPr>
          <a:xfrm>
            <a:off x="5308515" y="2059686"/>
            <a:ext cx="3835485" cy="769441"/>
          </a:xfrm>
          <a:prstGeom prst="rect">
            <a:avLst/>
          </a:prstGeom>
          <a:noFill/>
        </p:spPr>
        <p:txBody>
          <a:bodyPr wrap="square" rtlCol="0">
            <a:spAutoFit/>
          </a:bodyPr>
          <a:lstStyle/>
          <a:p>
            <a:r>
              <a:rPr lang="en" sz="1100" dirty="0">
                <a:latin typeface="Avenir Next LT Pro" panose="020B0504020202020204" pitchFamily="34" charset="0"/>
              </a:rPr>
              <a:t>Unable to account for slang, misspellings, or synonyms when doing sentiment analysis so their may be some friction points or points of satisfaction that we are missing.</a:t>
            </a:r>
            <a:endParaRPr lang="en-US" sz="1100" dirty="0"/>
          </a:p>
        </p:txBody>
      </p:sp>
      <p:sp>
        <p:nvSpPr>
          <p:cNvPr id="12" name="TextBox 11">
            <a:extLst>
              <a:ext uri="{FF2B5EF4-FFF2-40B4-BE49-F238E27FC236}">
                <a16:creationId xmlns:a16="http://schemas.microsoft.com/office/drawing/2014/main" id="{A98E94E6-3ED8-45DA-B7A2-9691C43EA4DE}"/>
              </a:ext>
            </a:extLst>
          </p:cNvPr>
          <p:cNvSpPr txBox="1"/>
          <p:nvPr/>
        </p:nvSpPr>
        <p:spPr>
          <a:xfrm>
            <a:off x="2653309" y="3701811"/>
            <a:ext cx="3837382" cy="430887"/>
          </a:xfrm>
          <a:prstGeom prst="rect">
            <a:avLst/>
          </a:prstGeom>
          <a:noFill/>
        </p:spPr>
        <p:txBody>
          <a:bodyPr wrap="square" rtlCol="0">
            <a:spAutoFit/>
          </a:bodyPr>
          <a:lstStyle/>
          <a:p>
            <a:r>
              <a:rPr lang="en" sz="1100" dirty="0">
                <a:latin typeface="Avenir Next LT Pro" panose="020B0504020202020204" pitchFamily="34" charset="0"/>
              </a:rPr>
              <a:t>Computation capability (looping for bag of words models, spaCy, BERT) made things take long to run</a:t>
            </a:r>
            <a:endParaRPr lang="en-US" sz="1100" dirty="0"/>
          </a:p>
        </p:txBody>
      </p:sp>
      <p:pic>
        <p:nvPicPr>
          <p:cNvPr id="14" name="Graphic 13" descr="Scribble with solid fill">
            <a:extLst>
              <a:ext uri="{FF2B5EF4-FFF2-40B4-BE49-F238E27FC236}">
                <a16:creationId xmlns:a16="http://schemas.microsoft.com/office/drawing/2014/main" id="{93713DD5-DA0B-4500-9AF7-771CA022E9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9057" y="1185233"/>
            <a:ext cx="914400" cy="914400"/>
          </a:xfrm>
          <a:prstGeom prst="rect">
            <a:avLst/>
          </a:prstGeom>
        </p:spPr>
      </p:pic>
      <p:pic>
        <p:nvPicPr>
          <p:cNvPr id="16" name="Graphic 15" descr="Hourglass 30% with solid fill">
            <a:extLst>
              <a:ext uri="{FF2B5EF4-FFF2-40B4-BE49-F238E27FC236}">
                <a16:creationId xmlns:a16="http://schemas.microsoft.com/office/drawing/2014/main" id="{25B69FF9-A382-4C30-A155-2641C1057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787411"/>
            <a:ext cx="914400" cy="914400"/>
          </a:xfrm>
          <a:prstGeom prst="rect">
            <a:avLst/>
          </a:prstGeom>
        </p:spPr>
      </p:pic>
      <p:pic>
        <p:nvPicPr>
          <p:cNvPr id="20" name="Graphic 19" descr="Sad face outline with solid fill">
            <a:extLst>
              <a:ext uri="{FF2B5EF4-FFF2-40B4-BE49-F238E27FC236}">
                <a16:creationId xmlns:a16="http://schemas.microsoft.com/office/drawing/2014/main" id="{D47701C7-0605-4C1A-8454-CE95BF5389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10595" y="1185233"/>
            <a:ext cx="914400" cy="914400"/>
          </a:xfrm>
          <a:prstGeom prst="rect">
            <a:avLst/>
          </a:prstGeom>
        </p:spPr>
      </p:pic>
    </p:spTree>
    <p:extLst>
      <p:ext uri="{BB962C8B-B14F-4D97-AF65-F5344CB8AC3E}">
        <p14:creationId xmlns:p14="http://schemas.microsoft.com/office/powerpoint/2010/main" val="141885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venir Next LT Pro Demi" panose="020B0704020202020204" pitchFamily="34" charset="0"/>
              </a:rPr>
              <a:t>Recommendations</a:t>
            </a:r>
            <a:endParaRPr dirty="0">
              <a:latin typeface="Avenir Next LT Pro Demi" panose="020B0704020202020204" pitchFamily="34" charset="0"/>
            </a:endParaRPr>
          </a:p>
        </p:txBody>
      </p:sp>
      <p:sp>
        <p:nvSpPr>
          <p:cNvPr id="157" name="Google Shape;157;p26"/>
          <p:cNvSpPr txBox="1">
            <a:spLocks noGrp="1"/>
          </p:cNvSpPr>
          <p:nvPr>
            <p:ph type="body" idx="1"/>
          </p:nvPr>
        </p:nvSpPr>
        <p:spPr>
          <a:xfrm>
            <a:off x="311699" y="974059"/>
            <a:ext cx="5650486" cy="355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latin typeface="Avenir Next LT Pro" panose="020B0504020202020204" pitchFamily="34" charset="0"/>
              </a:rPr>
              <a:t>Based on sentiment analysis, Spotify received the least amount of complaints over the performance of the application and is the only application we considered that has a free model, but the free version received the majority of complaints from consumers. Spotify is also the only music streaming focused app which makes it more likely to continue to focus on pleasing consumers in that regard where the larger companies may not be as focused on that side of the business. </a:t>
            </a:r>
            <a:endParaRPr sz="1300" dirty="0">
              <a:latin typeface="Avenir Next LT Pro" panose="020B0504020202020204" pitchFamily="34" charset="0"/>
            </a:endParaRPr>
          </a:p>
          <a:p>
            <a:pPr marL="0" lvl="0" indent="0" algn="l" rtl="0">
              <a:spcBef>
                <a:spcPts val="1200"/>
              </a:spcBef>
              <a:spcAft>
                <a:spcPts val="1200"/>
              </a:spcAft>
              <a:buNone/>
            </a:pPr>
            <a:r>
              <a:rPr lang="en" sz="1300" dirty="0">
                <a:latin typeface="Avenir Next LT Pro" panose="020B0504020202020204" pitchFamily="34" charset="0"/>
              </a:rPr>
              <a:t>By leveraging our final classification model (BERT) we can successfully adapt to changing consumer sentiment and continue monitoring our investment in Spotify, by applying it to future app store review data to continuously differentiate between the streaming platforms and ensure Spotify remains a preferred platform. We can later extend its use to other alternative text data sources, such as real-time twitter feeds, to aid sentiment analysis pipelines, investment decisions and portfolio allocation.</a:t>
            </a:r>
            <a:endParaRPr sz="1300" dirty="0">
              <a:latin typeface="Avenir Next LT Pro" panose="020B0504020202020204" pitchFamily="34" charset="0"/>
            </a:endParaRPr>
          </a:p>
        </p:txBody>
      </p:sp>
      <p:pic>
        <p:nvPicPr>
          <p:cNvPr id="9" name="Picture 2" descr="Amazon Prime Music Logo Transparent File - Illustration, HD Png Download -  kindpng">
            <a:extLst>
              <a:ext uri="{FF2B5EF4-FFF2-40B4-BE49-F238E27FC236}">
                <a16:creationId xmlns:a16="http://schemas.microsoft.com/office/drawing/2014/main" id="{D9CE8BCB-CE82-4C19-B241-CA648E7908A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backgroundMark x1="15581" y1="20939" x2="15581" y2="20939"/>
                      </a14:backgroundRemoval>
                    </a14:imgEffect>
                  </a14:imgLayer>
                </a14:imgProps>
              </a:ext>
              <a:ext uri="{28A0092B-C50C-407E-A947-70E740481C1C}">
                <a14:useLocalDpi xmlns:a14="http://schemas.microsoft.com/office/drawing/2010/main" val="0"/>
              </a:ext>
            </a:extLst>
          </a:blip>
          <a:srcRect/>
          <a:stretch>
            <a:fillRect/>
          </a:stretch>
        </p:blipFill>
        <p:spPr bwMode="auto">
          <a:xfrm>
            <a:off x="7096261" y="2094962"/>
            <a:ext cx="2295057" cy="13636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pple Music - Apple">
            <a:extLst>
              <a:ext uri="{FF2B5EF4-FFF2-40B4-BE49-F238E27FC236}">
                <a16:creationId xmlns:a16="http://schemas.microsoft.com/office/drawing/2014/main" id="{E96B1AAB-4259-42E7-9CD3-30231F7EB7D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backgroundMark x1="20000" y1="31587" x2="20000" y2="31587"/>
                      </a14:backgroundRemoval>
                    </a14:imgEffect>
                  </a14:imgLayer>
                </a14:imgProps>
              </a:ext>
              <a:ext uri="{28A0092B-C50C-407E-A947-70E740481C1C}">
                <a14:useLocalDpi xmlns:a14="http://schemas.microsoft.com/office/drawing/2010/main" val="0"/>
              </a:ext>
            </a:extLst>
          </a:blip>
          <a:srcRect/>
          <a:stretch>
            <a:fillRect/>
          </a:stretch>
        </p:blipFill>
        <p:spPr bwMode="auto">
          <a:xfrm>
            <a:off x="5094808" y="2988372"/>
            <a:ext cx="3322678" cy="174440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Spotify logo and symbol, meaning, history, PNG">
            <a:extLst>
              <a:ext uri="{FF2B5EF4-FFF2-40B4-BE49-F238E27FC236}">
                <a16:creationId xmlns:a16="http://schemas.microsoft.com/office/drawing/2014/main" id="{4E1CFB95-9F65-43F7-94DD-49EA0F7E0A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1415" y="1017725"/>
            <a:ext cx="2069692" cy="1164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0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venir Next LT Pro Demi" panose="020B0704020202020204" pitchFamily="34" charset="0"/>
              </a:rPr>
              <a:t>Conclusion</a:t>
            </a:r>
            <a:endParaRPr dirty="0">
              <a:latin typeface="Avenir Next LT Pro Demi" panose="020B0704020202020204" pitchFamily="34" charset="0"/>
            </a:endParaRPr>
          </a:p>
        </p:txBody>
      </p:sp>
      <p:sp>
        <p:nvSpPr>
          <p:cNvPr id="163" name="Google Shape;163;p27"/>
          <p:cNvSpPr txBox="1">
            <a:spLocks noGrp="1"/>
          </p:cNvSpPr>
          <p:nvPr>
            <p:ph type="body" idx="1"/>
          </p:nvPr>
        </p:nvSpPr>
        <p:spPr>
          <a:xfrm>
            <a:off x="311700" y="1152475"/>
            <a:ext cx="5182384"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dirty="0">
                <a:latin typeface="Avenir Next LT Pro" panose="020B0504020202020204" pitchFamily="34" charset="0"/>
              </a:rPr>
              <a:t>With 83% of the music industry’s revenue stemming from streaming, heavy consideration should be taken in investing in one of the core streaming platforms. We analyzed the three leading streaming platforms, Apple Music, Amazon Music, and Spotify, using sentiment analysis and sentiment forecasting models to determine the platform that fulfills it’s users needs the best. This analysis leads us to recommend investing in Spotify due to the positive consumer opinions regarding the platform, especially compared to large competitors. </a:t>
            </a:r>
            <a:endParaRPr dirty="0">
              <a:latin typeface="Avenir Next LT Pro" panose="020B0504020202020204" pitchFamily="34" charset="0"/>
            </a:endParaRPr>
          </a:p>
        </p:txBody>
      </p:sp>
      <p:sp>
        <p:nvSpPr>
          <p:cNvPr id="2" name="Rectangle 1">
            <a:extLst>
              <a:ext uri="{FF2B5EF4-FFF2-40B4-BE49-F238E27FC236}">
                <a16:creationId xmlns:a16="http://schemas.microsoft.com/office/drawing/2014/main" id="{C344BC75-7EDD-4B0F-A2BB-5BF3537BBFF6}"/>
              </a:ext>
            </a:extLst>
          </p:cNvPr>
          <p:cNvSpPr/>
          <p:nvPr/>
        </p:nvSpPr>
        <p:spPr>
          <a:xfrm>
            <a:off x="5739973" y="0"/>
            <a:ext cx="3404027" cy="5143500"/>
          </a:xfrm>
          <a:prstGeom prst="rect">
            <a:avLst/>
          </a:prstGeom>
          <a:solidFill>
            <a:schemeClr val="accent1">
              <a:lumMod val="40000"/>
              <a:lumOff val="60000"/>
              <a:alpha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197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Avenir Next LT Pro Demi" panose="020B0704020202020204" pitchFamily="34" charset="0"/>
              </a:rPr>
              <a:t>Introduction</a:t>
            </a:r>
            <a:endParaRPr b="1" dirty="0">
              <a:latin typeface="Avenir Next LT Pro Demi" panose="020B0704020202020204" pitchFamily="34" charset="0"/>
            </a:endParaRPr>
          </a:p>
        </p:txBody>
      </p:sp>
      <p:sp>
        <p:nvSpPr>
          <p:cNvPr id="61" name="Google Shape;61;p14"/>
          <p:cNvSpPr txBox="1">
            <a:spLocks noGrp="1"/>
          </p:cNvSpPr>
          <p:nvPr>
            <p:ph type="body" idx="1"/>
          </p:nvPr>
        </p:nvSpPr>
        <p:spPr>
          <a:xfrm>
            <a:off x="311700" y="1152475"/>
            <a:ext cx="5958471"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600" dirty="0">
                <a:latin typeface="Avenir Next LT Pro" panose="020B0504020202020204" pitchFamily="34" charset="0"/>
              </a:rPr>
              <a:t>The music streaming industry in the United States alone was valued at $22.2 billion in 2020 and is estimated to continue increasing at a rapid pace. This value is largely driven by major players like Apple Music, Amazon Music, and Spotify. Due to the potential value that the music industry could bring to our investment firm, we performed an analysis on the three major platforms to determine </a:t>
            </a:r>
            <a:r>
              <a:rPr lang="en" sz="1600" b="1" dirty="0">
                <a:latin typeface="Avenir Next LT Pro" panose="020B0504020202020204" pitchFamily="34" charset="0"/>
              </a:rPr>
              <a:t>which platform provided consumers the most positive experience and is most likely to continue to meet consumers expectations as the industry continues to grow</a:t>
            </a:r>
            <a:r>
              <a:rPr lang="en" sz="1600" dirty="0">
                <a:latin typeface="Avenir Next LT Pro" panose="020B0504020202020204" pitchFamily="34" charset="0"/>
              </a:rPr>
              <a:t>. This analysis allowed us to determine the best platform to invest in to provide the largest return on investment to the firm. </a:t>
            </a:r>
            <a:endParaRPr sz="1600" dirty="0">
              <a:latin typeface="Avenir Next LT Pro" panose="020B0504020202020204" pitchFamily="34" charset="0"/>
            </a:endParaRPr>
          </a:p>
        </p:txBody>
      </p:sp>
      <p:pic>
        <p:nvPicPr>
          <p:cNvPr id="1026" name="Picture 2" descr="Amazon Prime Music Logo Transparent File - Illustration, HD Png Download -  kindpng">
            <a:extLst>
              <a:ext uri="{FF2B5EF4-FFF2-40B4-BE49-F238E27FC236}">
                <a16:creationId xmlns:a16="http://schemas.microsoft.com/office/drawing/2014/main" id="{FBA126E9-EF4E-45B3-B081-0746A829388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backgroundMark x1="15581" y1="20939" x2="15581" y2="20939"/>
                      </a14:backgroundRemoval>
                    </a14:imgEffect>
                  </a14:imgLayer>
                </a14:imgProps>
              </a:ext>
              <a:ext uri="{28A0092B-C50C-407E-A947-70E740481C1C}">
                <a14:useLocalDpi xmlns:a14="http://schemas.microsoft.com/office/drawing/2010/main" val="0"/>
              </a:ext>
            </a:extLst>
          </a:blip>
          <a:srcRect/>
          <a:stretch>
            <a:fillRect/>
          </a:stretch>
        </p:blipFill>
        <p:spPr bwMode="auto">
          <a:xfrm>
            <a:off x="7247335" y="1816666"/>
            <a:ext cx="2295057" cy="13636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ple Music - Apple">
            <a:extLst>
              <a:ext uri="{FF2B5EF4-FFF2-40B4-BE49-F238E27FC236}">
                <a16:creationId xmlns:a16="http://schemas.microsoft.com/office/drawing/2014/main" id="{737125F6-5DAE-4B85-8800-CDA3D7CFD49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backgroundMark x1="20000" y1="31587" x2="20000" y2="31587"/>
                      </a14:backgroundRemoval>
                    </a14:imgEffect>
                  </a14:imgLayer>
                </a14:imgProps>
              </a:ext>
              <a:ext uri="{28A0092B-C50C-407E-A947-70E740481C1C}">
                <a14:useLocalDpi xmlns:a14="http://schemas.microsoft.com/office/drawing/2010/main" val="0"/>
              </a:ext>
            </a:extLst>
          </a:blip>
          <a:srcRect/>
          <a:stretch>
            <a:fillRect/>
          </a:stretch>
        </p:blipFill>
        <p:spPr bwMode="auto">
          <a:xfrm>
            <a:off x="5334578" y="2954069"/>
            <a:ext cx="3322678" cy="1744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otify logo and symbol, meaning, history, PNG">
            <a:extLst>
              <a:ext uri="{FF2B5EF4-FFF2-40B4-BE49-F238E27FC236}">
                <a16:creationId xmlns:a16="http://schemas.microsoft.com/office/drawing/2014/main" id="{8475D3DD-75C7-40C5-94C8-9191447429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0638" y="1140391"/>
            <a:ext cx="2069692" cy="1164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Avenir Next LT Pro Demi" panose="020B0704020202020204" pitchFamily="34" charset="0"/>
              </a:rPr>
              <a:t>Business Use Case</a:t>
            </a:r>
            <a:endParaRPr b="1" dirty="0">
              <a:latin typeface="Avenir Next LT Pro Demi" panose="020B0704020202020204" pitchFamily="34" charset="0"/>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latin typeface="Avenir Next LT Pro" panose="020B0504020202020204" pitchFamily="34" charset="0"/>
              </a:rPr>
              <a:t>This analysis will help determine which major music application would be the better investment decision. While Apple Music and Amazon Music are just small segments of larger corporations, the analysis will still aid in assessing the health of these applications and will provide insights into consumer satisfaction and ultimately influence investment decisions in the corporations as a whole. </a:t>
            </a:r>
            <a:endParaRPr dirty="0">
              <a:latin typeface="Avenir Next LT Pro" panose="020B0504020202020204" pitchFamily="34" charset="0"/>
            </a:endParaRPr>
          </a:p>
        </p:txBody>
      </p:sp>
      <p:sp>
        <p:nvSpPr>
          <p:cNvPr id="2" name="TextBox 1">
            <a:extLst>
              <a:ext uri="{FF2B5EF4-FFF2-40B4-BE49-F238E27FC236}">
                <a16:creationId xmlns:a16="http://schemas.microsoft.com/office/drawing/2014/main" id="{CB82F31C-0523-4ED3-8E50-2FA3C06A6863}"/>
              </a:ext>
            </a:extLst>
          </p:cNvPr>
          <p:cNvSpPr txBox="1"/>
          <p:nvPr/>
        </p:nvSpPr>
        <p:spPr>
          <a:xfrm>
            <a:off x="537882" y="3991025"/>
            <a:ext cx="2405102" cy="738664"/>
          </a:xfrm>
          <a:prstGeom prst="rect">
            <a:avLst/>
          </a:prstGeom>
          <a:noFill/>
        </p:spPr>
        <p:txBody>
          <a:bodyPr wrap="square" rtlCol="0">
            <a:spAutoFit/>
          </a:bodyPr>
          <a:lstStyle/>
          <a:p>
            <a:r>
              <a:rPr lang="en-US" dirty="0">
                <a:latin typeface="Avenir Next LT Pro" panose="020B0504020202020204" pitchFamily="34" charset="0"/>
              </a:rPr>
              <a:t>Understand consumer sentiment regarding each platform</a:t>
            </a:r>
          </a:p>
        </p:txBody>
      </p:sp>
      <p:sp>
        <p:nvSpPr>
          <p:cNvPr id="5" name="TextBox 4">
            <a:extLst>
              <a:ext uri="{FF2B5EF4-FFF2-40B4-BE49-F238E27FC236}">
                <a16:creationId xmlns:a16="http://schemas.microsoft.com/office/drawing/2014/main" id="{E04E0566-CD91-4198-9F60-5513FC63CBEB}"/>
              </a:ext>
            </a:extLst>
          </p:cNvPr>
          <p:cNvSpPr txBox="1"/>
          <p:nvPr/>
        </p:nvSpPr>
        <p:spPr>
          <a:xfrm>
            <a:off x="3369449" y="3991025"/>
            <a:ext cx="2405102" cy="738664"/>
          </a:xfrm>
          <a:prstGeom prst="rect">
            <a:avLst/>
          </a:prstGeom>
          <a:noFill/>
        </p:spPr>
        <p:txBody>
          <a:bodyPr wrap="square" rtlCol="0">
            <a:spAutoFit/>
          </a:bodyPr>
          <a:lstStyle/>
          <a:p>
            <a:r>
              <a:rPr lang="en-US" dirty="0">
                <a:latin typeface="Avenir Next LT Pro" panose="020B0504020202020204" pitchFamily="34" charset="0"/>
              </a:rPr>
              <a:t>Identify the drivers of consumer sentiment for each platform</a:t>
            </a:r>
          </a:p>
        </p:txBody>
      </p:sp>
      <p:sp>
        <p:nvSpPr>
          <p:cNvPr id="6" name="TextBox 5">
            <a:extLst>
              <a:ext uri="{FF2B5EF4-FFF2-40B4-BE49-F238E27FC236}">
                <a16:creationId xmlns:a16="http://schemas.microsoft.com/office/drawing/2014/main" id="{8C8B9564-6C66-4563-B801-EE2E8D6FBE6A}"/>
              </a:ext>
            </a:extLst>
          </p:cNvPr>
          <p:cNvSpPr txBox="1"/>
          <p:nvPr/>
        </p:nvSpPr>
        <p:spPr>
          <a:xfrm>
            <a:off x="6364942" y="3991025"/>
            <a:ext cx="2405102" cy="738664"/>
          </a:xfrm>
          <a:prstGeom prst="rect">
            <a:avLst/>
          </a:prstGeom>
          <a:noFill/>
        </p:spPr>
        <p:txBody>
          <a:bodyPr wrap="square" rtlCol="0">
            <a:spAutoFit/>
          </a:bodyPr>
          <a:lstStyle/>
          <a:p>
            <a:r>
              <a:rPr lang="en-US" dirty="0">
                <a:latin typeface="Avenir Next LT Pro" panose="020B0504020202020204" pitchFamily="34" charset="0"/>
              </a:rPr>
              <a:t>Assess health and evaluate future potential for each platform</a:t>
            </a:r>
          </a:p>
        </p:txBody>
      </p:sp>
      <p:pic>
        <p:nvPicPr>
          <p:cNvPr id="4" name="Graphic 3" descr="Eye with solid fill">
            <a:extLst>
              <a:ext uri="{FF2B5EF4-FFF2-40B4-BE49-F238E27FC236}">
                <a16:creationId xmlns:a16="http://schemas.microsoft.com/office/drawing/2014/main" id="{F039B450-D1F1-4C90-A066-B7E8CF397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100" y="3148220"/>
            <a:ext cx="914400" cy="914400"/>
          </a:xfrm>
          <a:prstGeom prst="rect">
            <a:avLst/>
          </a:prstGeom>
        </p:spPr>
      </p:pic>
      <p:pic>
        <p:nvPicPr>
          <p:cNvPr id="8" name="Graphic 7" descr="Test Dummy with solid fill">
            <a:extLst>
              <a:ext uri="{FF2B5EF4-FFF2-40B4-BE49-F238E27FC236}">
                <a16:creationId xmlns:a16="http://schemas.microsoft.com/office/drawing/2014/main" id="{6ADCC6A7-DEE6-433E-B5EE-6F2A624230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9636" y="3111196"/>
            <a:ext cx="914400" cy="914400"/>
          </a:xfrm>
          <a:prstGeom prst="rect">
            <a:avLst/>
          </a:prstGeom>
        </p:spPr>
      </p:pic>
      <p:pic>
        <p:nvPicPr>
          <p:cNvPr id="10" name="Graphic 9" descr="Clipboard Mixed with solid fill">
            <a:extLst>
              <a:ext uri="{FF2B5EF4-FFF2-40B4-BE49-F238E27FC236}">
                <a16:creationId xmlns:a16="http://schemas.microsoft.com/office/drawing/2014/main" id="{69BBA29D-2588-417F-8339-3CB6CA05C1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3172" y="3009250"/>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Avenir Next LT Pro Demi" panose="020B0704020202020204" pitchFamily="34" charset="0"/>
              </a:rPr>
              <a:t>Approach</a:t>
            </a:r>
            <a:endParaRPr b="1" dirty="0">
              <a:latin typeface="Avenir Next LT Pro Demi" panose="020B0704020202020204" pitchFamily="34" charset="0"/>
            </a:endParaRPr>
          </a:p>
        </p:txBody>
      </p:sp>
      <p:sp>
        <p:nvSpPr>
          <p:cNvPr id="2" name="Rectangle: Rounded Corners 1">
            <a:extLst>
              <a:ext uri="{FF2B5EF4-FFF2-40B4-BE49-F238E27FC236}">
                <a16:creationId xmlns:a16="http://schemas.microsoft.com/office/drawing/2014/main" id="{1C440B4F-F5B9-408A-8AE5-B416DB136C01}"/>
              </a:ext>
            </a:extLst>
          </p:cNvPr>
          <p:cNvSpPr/>
          <p:nvPr/>
        </p:nvSpPr>
        <p:spPr>
          <a:xfrm>
            <a:off x="311700" y="1782696"/>
            <a:ext cx="2197634" cy="285846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339EA45C-42E7-448F-8622-406B9FD727DC}"/>
              </a:ext>
            </a:extLst>
          </p:cNvPr>
          <p:cNvSpPr/>
          <p:nvPr/>
        </p:nvSpPr>
        <p:spPr>
          <a:xfrm>
            <a:off x="3335759" y="1782696"/>
            <a:ext cx="2197634" cy="285846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ADBEED4-6584-4E47-A96A-EE127234E9B8}"/>
              </a:ext>
            </a:extLst>
          </p:cNvPr>
          <p:cNvSpPr/>
          <p:nvPr/>
        </p:nvSpPr>
        <p:spPr>
          <a:xfrm>
            <a:off x="6359818" y="1782696"/>
            <a:ext cx="2197634" cy="285846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F61424DA-5FBD-4EA6-A55C-85047AAE6C7F}"/>
              </a:ext>
            </a:extLst>
          </p:cNvPr>
          <p:cNvSpPr/>
          <p:nvPr/>
        </p:nvSpPr>
        <p:spPr>
          <a:xfrm>
            <a:off x="2509334" y="2643308"/>
            <a:ext cx="826425" cy="85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56C93C3-E355-4C31-A43F-C669934244CE}"/>
              </a:ext>
            </a:extLst>
          </p:cNvPr>
          <p:cNvSpPr/>
          <p:nvPr/>
        </p:nvSpPr>
        <p:spPr>
          <a:xfrm>
            <a:off x="5533393" y="2643308"/>
            <a:ext cx="826425" cy="85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75110E-EFC1-4E6B-87F8-40493863EA61}"/>
              </a:ext>
            </a:extLst>
          </p:cNvPr>
          <p:cNvSpPr/>
          <p:nvPr/>
        </p:nvSpPr>
        <p:spPr>
          <a:xfrm>
            <a:off x="261381" y="1952254"/>
            <a:ext cx="2316985" cy="815608"/>
          </a:xfrm>
          <a:prstGeom prst="rect">
            <a:avLst/>
          </a:prstGeom>
          <a:noFill/>
        </p:spPr>
        <p:txBody>
          <a:bodyPr wrap="square" lIns="91440" tIns="45720" rIns="91440" bIns="45720">
            <a:spAutoFit/>
          </a:bodyPr>
          <a:lstStyle/>
          <a:p>
            <a:pPr algn="ctr"/>
            <a:r>
              <a:rPr lang="en-US" sz="2350" b="0" cap="none" spc="0" dirty="0">
                <a:ln w="0"/>
                <a:solidFill>
                  <a:schemeClr val="tx1"/>
                </a:solidFill>
                <a:effectLst>
                  <a:outerShdw blurRad="38100" dist="19050" dir="2700000" algn="tl" rotWithShape="0">
                    <a:schemeClr val="dk1">
                      <a:alpha val="40000"/>
                    </a:schemeClr>
                  </a:outerShdw>
                </a:effectLst>
                <a:latin typeface="Avenir Next LT Pro" panose="020B0504020202020204" pitchFamily="34" charset="0"/>
              </a:rPr>
              <a:t>Data Cleaning &amp; Preparation </a:t>
            </a:r>
          </a:p>
        </p:txBody>
      </p:sp>
      <p:sp>
        <p:nvSpPr>
          <p:cNvPr id="12" name="Rectangle 11">
            <a:extLst>
              <a:ext uri="{FF2B5EF4-FFF2-40B4-BE49-F238E27FC236}">
                <a16:creationId xmlns:a16="http://schemas.microsoft.com/office/drawing/2014/main" id="{BFB81DD0-77ED-49D2-8ECE-551324B16B96}"/>
              </a:ext>
            </a:extLst>
          </p:cNvPr>
          <p:cNvSpPr/>
          <p:nvPr/>
        </p:nvSpPr>
        <p:spPr>
          <a:xfrm>
            <a:off x="3260199" y="1982170"/>
            <a:ext cx="2197634" cy="815608"/>
          </a:xfrm>
          <a:prstGeom prst="rect">
            <a:avLst/>
          </a:prstGeom>
          <a:noFill/>
        </p:spPr>
        <p:txBody>
          <a:bodyPr wrap="square" lIns="91440" tIns="45720" rIns="91440" bIns="45720">
            <a:spAutoFit/>
          </a:bodyPr>
          <a:lstStyle/>
          <a:p>
            <a:pPr algn="ctr"/>
            <a:r>
              <a:rPr lang="en-US" sz="2350" b="0" cap="none" spc="0" dirty="0">
                <a:ln w="0"/>
                <a:solidFill>
                  <a:schemeClr val="tx1"/>
                </a:solidFill>
                <a:effectLst>
                  <a:outerShdw blurRad="38100" dist="19050" dir="2700000" algn="tl" rotWithShape="0">
                    <a:schemeClr val="dk1">
                      <a:alpha val="40000"/>
                    </a:schemeClr>
                  </a:outerShdw>
                </a:effectLst>
                <a:latin typeface="Avenir Next LT Pro" panose="020B0504020202020204" pitchFamily="34" charset="0"/>
              </a:rPr>
              <a:t>Sentiment Analysis</a:t>
            </a:r>
          </a:p>
        </p:txBody>
      </p:sp>
      <p:sp>
        <p:nvSpPr>
          <p:cNvPr id="13" name="Rectangle 12">
            <a:extLst>
              <a:ext uri="{FF2B5EF4-FFF2-40B4-BE49-F238E27FC236}">
                <a16:creationId xmlns:a16="http://schemas.microsoft.com/office/drawing/2014/main" id="{971145BF-2681-4819-B7D9-5D51CA6EA08A}"/>
              </a:ext>
            </a:extLst>
          </p:cNvPr>
          <p:cNvSpPr/>
          <p:nvPr/>
        </p:nvSpPr>
        <p:spPr>
          <a:xfrm>
            <a:off x="6284258" y="1982170"/>
            <a:ext cx="2348753" cy="453970"/>
          </a:xfrm>
          <a:prstGeom prst="rect">
            <a:avLst/>
          </a:prstGeom>
          <a:noFill/>
        </p:spPr>
        <p:txBody>
          <a:bodyPr wrap="square" lIns="91440" tIns="45720" rIns="91440" bIns="45720">
            <a:spAutoFit/>
          </a:bodyPr>
          <a:lstStyle/>
          <a:p>
            <a:pPr algn="ctr"/>
            <a:r>
              <a:rPr lang="en-US" sz="2350" b="0" cap="none" spc="0" dirty="0">
                <a:ln w="0"/>
                <a:solidFill>
                  <a:schemeClr val="tx1"/>
                </a:solidFill>
                <a:effectLst>
                  <a:outerShdw blurRad="38100" dist="19050" dir="2700000" algn="tl" rotWithShape="0">
                    <a:schemeClr val="dk1">
                      <a:alpha val="40000"/>
                    </a:schemeClr>
                  </a:outerShdw>
                </a:effectLst>
                <a:latin typeface="Avenir Next LT Pro" panose="020B0504020202020204" pitchFamily="34" charset="0"/>
              </a:rPr>
              <a:t>Classification</a:t>
            </a:r>
          </a:p>
        </p:txBody>
      </p:sp>
      <p:sp>
        <p:nvSpPr>
          <p:cNvPr id="14" name="TextBox 13">
            <a:extLst>
              <a:ext uri="{FF2B5EF4-FFF2-40B4-BE49-F238E27FC236}">
                <a16:creationId xmlns:a16="http://schemas.microsoft.com/office/drawing/2014/main" id="{D1B07EB9-ACB5-4738-9B13-4AFC7D6DE21B}"/>
              </a:ext>
            </a:extLst>
          </p:cNvPr>
          <p:cNvSpPr txBox="1"/>
          <p:nvPr/>
        </p:nvSpPr>
        <p:spPr>
          <a:xfrm>
            <a:off x="3448210" y="2823504"/>
            <a:ext cx="2009624" cy="1292662"/>
          </a:xfrm>
          <a:prstGeom prst="rect">
            <a:avLst/>
          </a:prstGeom>
          <a:noFill/>
        </p:spPr>
        <p:txBody>
          <a:bodyPr wrap="square" rtlCol="0">
            <a:spAutoFit/>
          </a:bodyPr>
          <a:lstStyle/>
          <a:p>
            <a:r>
              <a:rPr lang="en-US" sz="1300" dirty="0">
                <a:latin typeface="Avenir Next LT Pro" panose="020B0504020202020204" pitchFamily="34" charset="0"/>
              </a:rPr>
              <a:t>We utilized TFIDF vectorization along with cosine similarity in order to identify drivers of positive, negative, and neutral sentiment</a:t>
            </a:r>
          </a:p>
        </p:txBody>
      </p:sp>
      <p:sp>
        <p:nvSpPr>
          <p:cNvPr id="20" name="TextBox 19">
            <a:extLst>
              <a:ext uri="{FF2B5EF4-FFF2-40B4-BE49-F238E27FC236}">
                <a16:creationId xmlns:a16="http://schemas.microsoft.com/office/drawing/2014/main" id="{7E5478A5-13EF-40DB-AD6C-CDEA26C1B4C6}"/>
              </a:ext>
            </a:extLst>
          </p:cNvPr>
          <p:cNvSpPr txBox="1"/>
          <p:nvPr/>
        </p:nvSpPr>
        <p:spPr>
          <a:xfrm>
            <a:off x="293521" y="2823504"/>
            <a:ext cx="2252704" cy="1508105"/>
          </a:xfrm>
          <a:prstGeom prst="rect">
            <a:avLst/>
          </a:prstGeom>
          <a:noFill/>
        </p:spPr>
        <p:txBody>
          <a:bodyPr wrap="square" rtlCol="0">
            <a:spAutoFit/>
          </a:bodyPr>
          <a:lstStyle/>
          <a:p>
            <a:r>
              <a:rPr lang="en-US" sz="1150" dirty="0">
                <a:latin typeface="Avenir Next LT Pro" panose="020B0504020202020204" pitchFamily="34" charset="0"/>
              </a:rPr>
              <a:t>We began with basic pre-processing of data including stop word removal, stemming and lemmatizations, and removing null and missing reviews, as well as character cleaning to remove malformed characters from analysis. </a:t>
            </a:r>
          </a:p>
        </p:txBody>
      </p:sp>
      <p:sp>
        <p:nvSpPr>
          <p:cNvPr id="18" name="TextBox 17">
            <a:extLst>
              <a:ext uri="{FF2B5EF4-FFF2-40B4-BE49-F238E27FC236}">
                <a16:creationId xmlns:a16="http://schemas.microsoft.com/office/drawing/2014/main" id="{0FF20596-68A0-4BB7-A61F-6A20BEDDC9C3}"/>
              </a:ext>
            </a:extLst>
          </p:cNvPr>
          <p:cNvSpPr txBox="1"/>
          <p:nvPr/>
        </p:nvSpPr>
        <p:spPr>
          <a:xfrm>
            <a:off x="311700" y="1006609"/>
            <a:ext cx="8240629" cy="738664"/>
          </a:xfrm>
          <a:prstGeom prst="rect">
            <a:avLst/>
          </a:prstGeom>
          <a:noFill/>
        </p:spPr>
        <p:txBody>
          <a:bodyPr wrap="square" rtlCol="0">
            <a:spAutoFit/>
          </a:bodyPr>
          <a:lstStyle/>
          <a:p>
            <a:r>
              <a:rPr lang="en" dirty="0">
                <a:latin typeface="Avenir Next LT Pro" panose="020B0504020202020204" pitchFamily="34" charset="0"/>
              </a:rPr>
              <a:t>We took a three step approach to our analysis to ensure we gathered a holistic understanding of the problem and to offer the best recommendations based both on current and future state of the applications.</a:t>
            </a:r>
            <a:endParaRPr lang="en-US" dirty="0">
              <a:latin typeface="Avenir Next LT Pro" panose="020B0504020202020204" pitchFamily="34" charset="0"/>
            </a:endParaRPr>
          </a:p>
        </p:txBody>
      </p:sp>
      <p:sp>
        <p:nvSpPr>
          <p:cNvPr id="19" name="TextBox 18">
            <a:extLst>
              <a:ext uri="{FF2B5EF4-FFF2-40B4-BE49-F238E27FC236}">
                <a16:creationId xmlns:a16="http://schemas.microsoft.com/office/drawing/2014/main" id="{435474B1-AEE3-4596-BA4F-04CF315720B5}"/>
              </a:ext>
            </a:extLst>
          </p:cNvPr>
          <p:cNvSpPr txBox="1"/>
          <p:nvPr/>
        </p:nvSpPr>
        <p:spPr>
          <a:xfrm>
            <a:off x="6435377" y="2571750"/>
            <a:ext cx="2197634" cy="1754326"/>
          </a:xfrm>
          <a:prstGeom prst="rect">
            <a:avLst/>
          </a:prstGeom>
          <a:noFill/>
        </p:spPr>
        <p:txBody>
          <a:bodyPr wrap="square" rtlCol="0">
            <a:spAutoFit/>
          </a:bodyPr>
          <a:lstStyle/>
          <a:p>
            <a:r>
              <a:rPr lang="en-US" sz="1200" dirty="0">
                <a:latin typeface="Avenir Next LT Pro" panose="020B0504020202020204" pitchFamily="34" charset="0"/>
              </a:rPr>
              <a:t>We attempted several different classification models to discover the best fit for our data. We used a traditional “bag of words” model as a baseline before attempting more advanced classification techniques such as </a:t>
            </a:r>
            <a:r>
              <a:rPr lang="en-US" sz="1200" dirty="0" err="1">
                <a:latin typeface="Avenir Next LT Pro" panose="020B0504020202020204" pitchFamily="34" charset="0"/>
              </a:rPr>
              <a:t>spaCY</a:t>
            </a:r>
            <a:r>
              <a:rPr lang="en-US" sz="1200" dirty="0">
                <a:latin typeface="Avenir Next LT Pro" panose="020B0504020202020204" pitchFamily="34" charset="0"/>
              </a:rPr>
              <a:t> and BERT.</a:t>
            </a:r>
            <a:endParaRPr lang="en-US" sz="1200" dirty="0"/>
          </a:p>
        </p:txBody>
      </p:sp>
    </p:spTree>
    <p:extLst>
      <p:ext uri="{BB962C8B-B14F-4D97-AF65-F5344CB8AC3E}">
        <p14:creationId xmlns:p14="http://schemas.microsoft.com/office/powerpoint/2010/main" val="373432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Avenir Next LT Pro Demi" panose="020B0704020202020204" pitchFamily="34" charset="0"/>
              </a:rPr>
              <a:t>Data Cleaning &amp; Preparation</a:t>
            </a:r>
            <a:endParaRPr b="1" dirty="0">
              <a:latin typeface="Avenir Next LT Pro Demi" panose="020B0704020202020204" pitchFamily="34" charset="0"/>
            </a:endParaRPr>
          </a:p>
        </p:txBody>
      </p:sp>
      <p:sp>
        <p:nvSpPr>
          <p:cNvPr id="5" name="TextBox 4">
            <a:extLst>
              <a:ext uri="{FF2B5EF4-FFF2-40B4-BE49-F238E27FC236}">
                <a16:creationId xmlns:a16="http://schemas.microsoft.com/office/drawing/2014/main" id="{0282173C-053A-4912-9877-1FACB934A12B}"/>
              </a:ext>
            </a:extLst>
          </p:cNvPr>
          <p:cNvSpPr txBox="1"/>
          <p:nvPr/>
        </p:nvSpPr>
        <p:spPr>
          <a:xfrm>
            <a:off x="1128920" y="2571750"/>
            <a:ext cx="2635624" cy="523220"/>
          </a:xfrm>
          <a:prstGeom prst="rect">
            <a:avLst/>
          </a:prstGeom>
          <a:noFill/>
        </p:spPr>
        <p:txBody>
          <a:bodyPr wrap="square" rtlCol="0">
            <a:spAutoFit/>
          </a:bodyPr>
          <a:lstStyle/>
          <a:p>
            <a:r>
              <a:rPr lang="en" dirty="0">
                <a:latin typeface="Avenir Next LT Pro" panose="020B0504020202020204" pitchFamily="34" charset="0"/>
              </a:rPr>
              <a:t>Removed emoji encodings and malformed characters</a:t>
            </a:r>
            <a:endParaRPr lang="en-US" dirty="0">
              <a:latin typeface="Avenir Next LT Pro" panose="020B0504020202020204" pitchFamily="34" charset="0"/>
            </a:endParaRPr>
          </a:p>
        </p:txBody>
      </p:sp>
      <p:sp>
        <p:nvSpPr>
          <p:cNvPr id="10" name="TextBox 9">
            <a:extLst>
              <a:ext uri="{FF2B5EF4-FFF2-40B4-BE49-F238E27FC236}">
                <a16:creationId xmlns:a16="http://schemas.microsoft.com/office/drawing/2014/main" id="{16F710D5-1FBA-424D-A1A8-8C2A0F9507CD}"/>
              </a:ext>
            </a:extLst>
          </p:cNvPr>
          <p:cNvSpPr txBox="1"/>
          <p:nvPr/>
        </p:nvSpPr>
        <p:spPr>
          <a:xfrm>
            <a:off x="3272563" y="3855087"/>
            <a:ext cx="3039769" cy="954107"/>
          </a:xfrm>
          <a:prstGeom prst="rect">
            <a:avLst/>
          </a:prstGeom>
          <a:noFill/>
        </p:spPr>
        <p:txBody>
          <a:bodyPr wrap="square" rtlCol="0">
            <a:spAutoFit/>
          </a:bodyPr>
          <a:lstStyle/>
          <a:p>
            <a:r>
              <a:rPr lang="en" dirty="0">
                <a:latin typeface="Avenir Next LT Pro" panose="020B0504020202020204" pitchFamily="34" charset="0"/>
              </a:rPr>
              <a:t>Identified and removed stopwords (in addition to common english words, words like application, music, song, etc.)</a:t>
            </a:r>
            <a:endParaRPr lang="en-US" dirty="0">
              <a:latin typeface="Avenir Next LT Pro" panose="020B0504020202020204" pitchFamily="34" charset="0"/>
            </a:endParaRPr>
          </a:p>
        </p:txBody>
      </p:sp>
      <p:sp>
        <p:nvSpPr>
          <p:cNvPr id="6" name="TextBox 5">
            <a:extLst>
              <a:ext uri="{FF2B5EF4-FFF2-40B4-BE49-F238E27FC236}">
                <a16:creationId xmlns:a16="http://schemas.microsoft.com/office/drawing/2014/main" id="{623F8557-DC44-4314-B631-B7CBF2F7F3F1}"/>
              </a:ext>
            </a:extLst>
          </p:cNvPr>
          <p:cNvSpPr txBox="1"/>
          <p:nvPr/>
        </p:nvSpPr>
        <p:spPr>
          <a:xfrm>
            <a:off x="429370" y="3962809"/>
            <a:ext cx="2416629" cy="738664"/>
          </a:xfrm>
          <a:prstGeom prst="rect">
            <a:avLst/>
          </a:prstGeom>
          <a:noFill/>
        </p:spPr>
        <p:txBody>
          <a:bodyPr wrap="square" rtlCol="0">
            <a:spAutoFit/>
          </a:bodyPr>
          <a:lstStyle/>
          <a:p>
            <a:r>
              <a:rPr lang="en" dirty="0">
                <a:latin typeface="Avenir Next LT Pro" panose="020B0504020202020204" pitchFamily="34" charset="0"/>
              </a:rPr>
              <a:t>Stemmed and lemmatized review vocabulary to reduce dimensionality</a:t>
            </a:r>
            <a:endParaRPr lang="en-US" dirty="0">
              <a:latin typeface="Avenir Next LT Pro" panose="020B0504020202020204" pitchFamily="34" charset="0"/>
            </a:endParaRPr>
          </a:p>
        </p:txBody>
      </p:sp>
      <p:sp>
        <p:nvSpPr>
          <p:cNvPr id="9" name="TextBox 8">
            <a:extLst>
              <a:ext uri="{FF2B5EF4-FFF2-40B4-BE49-F238E27FC236}">
                <a16:creationId xmlns:a16="http://schemas.microsoft.com/office/drawing/2014/main" id="{5CB6BA2D-1CFC-49BB-B911-E2135A806623}"/>
              </a:ext>
            </a:extLst>
          </p:cNvPr>
          <p:cNvSpPr txBox="1"/>
          <p:nvPr/>
        </p:nvSpPr>
        <p:spPr>
          <a:xfrm>
            <a:off x="6738896" y="3744368"/>
            <a:ext cx="1975733" cy="954107"/>
          </a:xfrm>
          <a:prstGeom prst="rect">
            <a:avLst/>
          </a:prstGeom>
          <a:noFill/>
        </p:spPr>
        <p:txBody>
          <a:bodyPr wrap="square" rtlCol="0">
            <a:spAutoFit/>
          </a:bodyPr>
          <a:lstStyle/>
          <a:p>
            <a:r>
              <a:rPr lang="en-US" dirty="0">
                <a:latin typeface="Avenir Next LT Pro" panose="020B0504020202020204" pitchFamily="34" charset="0"/>
              </a:rPr>
              <a:t>Identify the core driver of each review and remove unnecessary noise</a:t>
            </a:r>
          </a:p>
        </p:txBody>
      </p:sp>
      <p:sp>
        <p:nvSpPr>
          <p:cNvPr id="11" name="TextBox 10">
            <a:extLst>
              <a:ext uri="{FF2B5EF4-FFF2-40B4-BE49-F238E27FC236}">
                <a16:creationId xmlns:a16="http://schemas.microsoft.com/office/drawing/2014/main" id="{68E9D86F-D121-4840-B93D-E335C6698120}"/>
              </a:ext>
            </a:extLst>
          </p:cNvPr>
          <p:cNvSpPr txBox="1"/>
          <p:nvPr/>
        </p:nvSpPr>
        <p:spPr>
          <a:xfrm>
            <a:off x="5462712" y="2571750"/>
            <a:ext cx="2552368" cy="523220"/>
          </a:xfrm>
          <a:prstGeom prst="rect">
            <a:avLst/>
          </a:prstGeom>
          <a:noFill/>
        </p:spPr>
        <p:txBody>
          <a:bodyPr wrap="square" rtlCol="0">
            <a:spAutoFit/>
          </a:bodyPr>
          <a:lstStyle/>
          <a:p>
            <a:r>
              <a:rPr lang="en-US" dirty="0">
                <a:latin typeface="Avenir Next LT Pro" panose="020B0504020202020204" pitchFamily="34" charset="0"/>
              </a:rPr>
              <a:t>Removed data entries with missing reviews </a:t>
            </a:r>
          </a:p>
        </p:txBody>
      </p:sp>
      <p:sp>
        <p:nvSpPr>
          <p:cNvPr id="12" name="TextBox 11">
            <a:extLst>
              <a:ext uri="{FF2B5EF4-FFF2-40B4-BE49-F238E27FC236}">
                <a16:creationId xmlns:a16="http://schemas.microsoft.com/office/drawing/2014/main" id="{EFA87FFA-693E-4E80-B950-A168A93FF676}"/>
              </a:ext>
            </a:extLst>
          </p:cNvPr>
          <p:cNvSpPr txBox="1"/>
          <p:nvPr/>
        </p:nvSpPr>
        <p:spPr>
          <a:xfrm>
            <a:off x="429370" y="1254622"/>
            <a:ext cx="8642331" cy="523220"/>
          </a:xfrm>
          <a:prstGeom prst="rect">
            <a:avLst/>
          </a:prstGeom>
          <a:noFill/>
        </p:spPr>
        <p:txBody>
          <a:bodyPr wrap="square" rtlCol="0">
            <a:spAutoFit/>
          </a:bodyPr>
          <a:lstStyle/>
          <a:p>
            <a:r>
              <a:rPr lang="en" dirty="0">
                <a:latin typeface="Avenir Next LT Pro" panose="020B0504020202020204" pitchFamily="34" charset="0"/>
              </a:rPr>
              <a:t>With the exception of our more advanced BERT model, we took multiple steps to clean and prepare the data to ensure all other analysis and models would provide the most meaningful insights &amp; forecasts.</a:t>
            </a:r>
            <a:endParaRPr lang="en-US" dirty="0">
              <a:latin typeface="Avenir Next LT Pro" panose="020B0504020202020204" pitchFamily="34" charset="0"/>
            </a:endParaRPr>
          </a:p>
        </p:txBody>
      </p:sp>
      <p:pic>
        <p:nvPicPr>
          <p:cNvPr id="16" name="Graphic 15" descr="Eraser with solid fill">
            <a:extLst>
              <a:ext uri="{FF2B5EF4-FFF2-40B4-BE49-F238E27FC236}">
                <a16:creationId xmlns:a16="http://schemas.microsoft.com/office/drawing/2014/main" id="{D6E620C0-2725-4945-B7F8-89EAFE709B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8254" y="1789851"/>
            <a:ext cx="914400" cy="914400"/>
          </a:xfrm>
          <a:prstGeom prst="rect">
            <a:avLst/>
          </a:prstGeom>
        </p:spPr>
      </p:pic>
      <p:pic>
        <p:nvPicPr>
          <p:cNvPr id="20" name="Graphic 19" descr="Smiling face outline with solid fill">
            <a:extLst>
              <a:ext uri="{FF2B5EF4-FFF2-40B4-BE49-F238E27FC236}">
                <a16:creationId xmlns:a16="http://schemas.microsoft.com/office/drawing/2014/main" id="{A60EBB75-1DB5-44A9-9B38-B32E8001A1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31017" y="1938150"/>
            <a:ext cx="707531" cy="707531"/>
          </a:xfrm>
          <a:prstGeom prst="rect">
            <a:avLst/>
          </a:prstGeom>
        </p:spPr>
      </p:pic>
      <p:pic>
        <p:nvPicPr>
          <p:cNvPr id="22" name="Graphic 21" descr="Cube with solid fill">
            <a:extLst>
              <a:ext uri="{FF2B5EF4-FFF2-40B4-BE49-F238E27FC236}">
                <a16:creationId xmlns:a16="http://schemas.microsoft.com/office/drawing/2014/main" id="{12921320-4B86-4A9D-B1E8-56C5BCE355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5894" y="3094970"/>
            <a:ext cx="914400" cy="914400"/>
          </a:xfrm>
          <a:prstGeom prst="rect">
            <a:avLst/>
          </a:prstGeom>
        </p:spPr>
      </p:pic>
      <p:pic>
        <p:nvPicPr>
          <p:cNvPr id="24" name="Graphic 23" descr="Remote learning language with solid fill">
            <a:extLst>
              <a:ext uri="{FF2B5EF4-FFF2-40B4-BE49-F238E27FC236}">
                <a16:creationId xmlns:a16="http://schemas.microsoft.com/office/drawing/2014/main" id="{1C6DF946-F857-49EE-9C12-6EE1A986F6D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93335" y="3017829"/>
            <a:ext cx="914400" cy="914400"/>
          </a:xfrm>
          <a:prstGeom prst="rect">
            <a:avLst/>
          </a:prstGeom>
        </p:spPr>
      </p:pic>
      <p:pic>
        <p:nvPicPr>
          <p:cNvPr id="26" name="Graphic 25" descr="Circles with lines with solid fill">
            <a:extLst>
              <a:ext uri="{FF2B5EF4-FFF2-40B4-BE49-F238E27FC236}">
                <a16:creationId xmlns:a16="http://schemas.microsoft.com/office/drawing/2014/main" id="{930CBF17-BEF7-455F-B3C7-3C9578355D8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22897" y="2874609"/>
            <a:ext cx="914400" cy="914400"/>
          </a:xfrm>
          <a:prstGeom prst="rect">
            <a:avLst/>
          </a:prstGeom>
        </p:spPr>
      </p:pic>
    </p:spTree>
    <p:extLst>
      <p:ext uri="{BB962C8B-B14F-4D97-AF65-F5344CB8AC3E}">
        <p14:creationId xmlns:p14="http://schemas.microsoft.com/office/powerpoint/2010/main" val="279704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Avenir Next LT Pro Demi" panose="020B0704020202020204" pitchFamily="34" charset="0"/>
              </a:rPr>
              <a:t>Sentiment Analysis</a:t>
            </a:r>
            <a:endParaRPr b="1" dirty="0">
              <a:latin typeface="Avenir Next LT Pro Demi" panose="020B0704020202020204" pitchFamily="34" charset="0"/>
            </a:endParaRPr>
          </a:p>
        </p:txBody>
      </p:sp>
      <p:sp>
        <p:nvSpPr>
          <p:cNvPr id="4" name="TextBox 3">
            <a:extLst>
              <a:ext uri="{FF2B5EF4-FFF2-40B4-BE49-F238E27FC236}">
                <a16:creationId xmlns:a16="http://schemas.microsoft.com/office/drawing/2014/main" id="{392027E7-4DE2-416C-837C-5CF2B4B9AB8F}"/>
              </a:ext>
            </a:extLst>
          </p:cNvPr>
          <p:cNvSpPr txBox="1"/>
          <p:nvPr/>
        </p:nvSpPr>
        <p:spPr>
          <a:xfrm>
            <a:off x="311700" y="2218815"/>
            <a:ext cx="1478680" cy="1815882"/>
          </a:xfrm>
          <a:prstGeom prst="rect">
            <a:avLst/>
          </a:prstGeom>
          <a:noFill/>
        </p:spPr>
        <p:txBody>
          <a:bodyPr wrap="square" rtlCol="0">
            <a:spAutoFit/>
          </a:bodyPr>
          <a:lstStyle/>
          <a:p>
            <a:r>
              <a:rPr lang="en" dirty="0">
                <a:latin typeface="Avenir Next LT Pro" panose="020B0504020202020204" pitchFamily="34" charset="0"/>
              </a:rPr>
              <a:t>Using TFIDF Vectorization, we analyzed consumer reviews for Apple Music, Amazon Music, and Spotify.</a:t>
            </a:r>
            <a:endParaRPr lang="en-US" dirty="0"/>
          </a:p>
        </p:txBody>
      </p:sp>
      <p:sp>
        <p:nvSpPr>
          <p:cNvPr id="5" name="TextBox 4">
            <a:extLst>
              <a:ext uri="{FF2B5EF4-FFF2-40B4-BE49-F238E27FC236}">
                <a16:creationId xmlns:a16="http://schemas.microsoft.com/office/drawing/2014/main" id="{DCE5103F-51D3-4C76-8D0D-5722DDA6F5A8}"/>
              </a:ext>
            </a:extLst>
          </p:cNvPr>
          <p:cNvSpPr txBox="1"/>
          <p:nvPr/>
        </p:nvSpPr>
        <p:spPr>
          <a:xfrm>
            <a:off x="1985043" y="2174580"/>
            <a:ext cx="1921008" cy="2246769"/>
          </a:xfrm>
          <a:prstGeom prst="rect">
            <a:avLst/>
          </a:prstGeom>
          <a:noFill/>
        </p:spPr>
        <p:txBody>
          <a:bodyPr wrap="square" rtlCol="0">
            <a:spAutoFit/>
          </a:bodyPr>
          <a:lstStyle/>
          <a:p>
            <a:r>
              <a:rPr lang="en" dirty="0">
                <a:latin typeface="Avenir Next LT Pro" panose="020B0504020202020204" pitchFamily="34" charset="0"/>
              </a:rPr>
              <a:t>These reviews were scraped from the Apple App Store and the Google Play Store and range from a rating of 1-5. The Apple App Store reviews also included insights from the review title</a:t>
            </a:r>
            <a:endParaRPr lang="en-US" dirty="0"/>
          </a:p>
        </p:txBody>
      </p:sp>
      <p:sp>
        <p:nvSpPr>
          <p:cNvPr id="6" name="TextBox 5">
            <a:extLst>
              <a:ext uri="{FF2B5EF4-FFF2-40B4-BE49-F238E27FC236}">
                <a16:creationId xmlns:a16="http://schemas.microsoft.com/office/drawing/2014/main" id="{4475507C-68FD-4C41-A85E-8A8A47F85B27}"/>
              </a:ext>
            </a:extLst>
          </p:cNvPr>
          <p:cNvSpPr txBox="1"/>
          <p:nvPr/>
        </p:nvSpPr>
        <p:spPr>
          <a:xfrm>
            <a:off x="4169869" y="2174580"/>
            <a:ext cx="2543415" cy="2031325"/>
          </a:xfrm>
          <a:prstGeom prst="rect">
            <a:avLst/>
          </a:prstGeom>
          <a:noFill/>
        </p:spPr>
        <p:txBody>
          <a:bodyPr wrap="square" rtlCol="0">
            <a:spAutoFit/>
          </a:bodyPr>
          <a:lstStyle/>
          <a:p>
            <a:r>
              <a:rPr lang="en" dirty="0">
                <a:latin typeface="Avenir Next LT Pro" panose="020B0504020202020204" pitchFamily="34" charset="0"/>
              </a:rPr>
              <a:t>For TFIDF Vectorization, we chose a tri-gram for our analysis because it provided the best understanding of the motive behind consumer’s positive and negative reviews while also maintaining a small vector size.</a:t>
            </a:r>
            <a:endParaRPr lang="en-US" dirty="0"/>
          </a:p>
        </p:txBody>
      </p:sp>
      <p:sp>
        <p:nvSpPr>
          <p:cNvPr id="7" name="TextBox 6">
            <a:extLst>
              <a:ext uri="{FF2B5EF4-FFF2-40B4-BE49-F238E27FC236}">
                <a16:creationId xmlns:a16="http://schemas.microsoft.com/office/drawing/2014/main" id="{7A5078F9-612D-404D-A720-3B7544D7880D}"/>
              </a:ext>
            </a:extLst>
          </p:cNvPr>
          <p:cNvSpPr txBox="1"/>
          <p:nvPr/>
        </p:nvSpPr>
        <p:spPr>
          <a:xfrm>
            <a:off x="6977103" y="2174580"/>
            <a:ext cx="1621331" cy="1815882"/>
          </a:xfrm>
          <a:prstGeom prst="rect">
            <a:avLst/>
          </a:prstGeom>
          <a:noFill/>
        </p:spPr>
        <p:txBody>
          <a:bodyPr wrap="square" rtlCol="0">
            <a:spAutoFit/>
          </a:bodyPr>
          <a:lstStyle/>
          <a:p>
            <a:r>
              <a:rPr lang="en" dirty="0">
                <a:latin typeface="Avenir Next LT Pro" panose="020B0504020202020204" pitchFamily="34" charset="0"/>
              </a:rPr>
              <a:t>We only considered the the words that appeared in more than 1% of documents to reduce dimensionality.</a:t>
            </a:r>
            <a:endParaRPr lang="en-US" dirty="0"/>
          </a:p>
        </p:txBody>
      </p:sp>
      <p:pic>
        <p:nvPicPr>
          <p:cNvPr id="9" name="Graphic 8" descr="Search Inventory with solid fill">
            <a:extLst>
              <a:ext uri="{FF2B5EF4-FFF2-40B4-BE49-F238E27FC236}">
                <a16:creationId xmlns:a16="http://schemas.microsoft.com/office/drawing/2014/main" id="{D0299BE5-9338-4D62-AF7D-E532D18B6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9853" y="1260180"/>
            <a:ext cx="914400" cy="914400"/>
          </a:xfrm>
          <a:prstGeom prst="rect">
            <a:avLst/>
          </a:prstGeom>
        </p:spPr>
      </p:pic>
      <p:pic>
        <p:nvPicPr>
          <p:cNvPr id="11" name="Graphic 10" descr="Research with solid fill">
            <a:extLst>
              <a:ext uri="{FF2B5EF4-FFF2-40B4-BE49-F238E27FC236}">
                <a16:creationId xmlns:a16="http://schemas.microsoft.com/office/drawing/2014/main" id="{EC2BB8CF-F155-48AD-8AFC-C474A715FB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845" y="1260180"/>
            <a:ext cx="914400" cy="914400"/>
          </a:xfrm>
          <a:prstGeom prst="rect">
            <a:avLst/>
          </a:prstGeom>
        </p:spPr>
      </p:pic>
      <p:pic>
        <p:nvPicPr>
          <p:cNvPr id="13" name="Graphic 12" descr="Trigonometry with solid fill">
            <a:extLst>
              <a:ext uri="{FF2B5EF4-FFF2-40B4-BE49-F238E27FC236}">
                <a16:creationId xmlns:a16="http://schemas.microsoft.com/office/drawing/2014/main" id="{21B1F878-8052-44F4-8B95-13ECF254E9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20393" y="1260180"/>
            <a:ext cx="914400" cy="914400"/>
          </a:xfrm>
          <a:prstGeom prst="rect">
            <a:avLst/>
          </a:prstGeom>
        </p:spPr>
      </p:pic>
      <p:pic>
        <p:nvPicPr>
          <p:cNvPr id="15" name="Graphic 14" descr="Bar chart with solid fill">
            <a:extLst>
              <a:ext uri="{FF2B5EF4-FFF2-40B4-BE49-F238E27FC236}">
                <a16:creationId xmlns:a16="http://schemas.microsoft.com/office/drawing/2014/main" id="{C7C789F8-940D-4805-AD6C-003ED89B6FF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5123" y="1260180"/>
            <a:ext cx="914400" cy="914400"/>
          </a:xfrm>
          <a:prstGeom prst="rect">
            <a:avLst/>
          </a:prstGeom>
        </p:spPr>
      </p:pic>
    </p:spTree>
    <p:extLst>
      <p:ext uri="{BB962C8B-B14F-4D97-AF65-F5344CB8AC3E}">
        <p14:creationId xmlns:p14="http://schemas.microsoft.com/office/powerpoint/2010/main" val="171385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Avenir Next LT Pro Demi" panose="020B0704020202020204" pitchFamily="34" charset="0"/>
              </a:rPr>
              <a:t>Positive Sentiment Analysis</a:t>
            </a:r>
            <a:endParaRPr b="1" dirty="0">
              <a:latin typeface="Avenir Next LT Pro Demi" panose="020B0704020202020204" pitchFamily="34" charset="0"/>
            </a:endParaRPr>
          </a:p>
        </p:txBody>
      </p:sp>
      <p:sp>
        <p:nvSpPr>
          <p:cNvPr id="91" name="Google Shape;91;p19"/>
          <p:cNvSpPr txBox="1">
            <a:spLocks noGrp="1"/>
          </p:cNvSpPr>
          <p:nvPr>
            <p:ph type="body" idx="1"/>
          </p:nvPr>
        </p:nvSpPr>
        <p:spPr>
          <a:xfrm>
            <a:off x="311700" y="1152475"/>
            <a:ext cx="2673900" cy="3416400"/>
          </a:xfrm>
          <a:prstGeom prst="rect">
            <a:avLst/>
          </a:prstGeom>
          <a:solidFill>
            <a:schemeClr val="accent1">
              <a:lumMod val="20000"/>
              <a:lumOff val="80000"/>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dirty="0">
                <a:latin typeface="Avenir Next LT Pro" panose="020B0504020202020204" pitchFamily="34" charset="0"/>
              </a:rPr>
              <a:t>Apple Music</a:t>
            </a:r>
            <a:endParaRPr b="1" dirty="0">
              <a:latin typeface="Avenir Next LT Pro" panose="020B0504020202020204" pitchFamily="34" charset="0"/>
            </a:endParaRPr>
          </a:p>
          <a:p>
            <a:pPr marL="0" lvl="0" indent="0" algn="l" rtl="0">
              <a:spcBef>
                <a:spcPts val="1200"/>
              </a:spcBef>
              <a:spcAft>
                <a:spcPts val="1200"/>
              </a:spcAft>
              <a:buNone/>
            </a:pPr>
            <a:r>
              <a:rPr lang="en" dirty="0">
                <a:latin typeface="Avenir Next LT Pro" panose="020B0504020202020204" pitchFamily="34" charset="0"/>
              </a:rPr>
              <a:t>Consumers frequently noted the lack of advertisements, the great sound quality due to spatial audio, and the iPhone home screen widgets when writing a positive review.</a:t>
            </a:r>
            <a:endParaRPr dirty="0">
              <a:latin typeface="Avenir Next LT Pro" panose="020B0504020202020204" pitchFamily="34" charset="0"/>
            </a:endParaRPr>
          </a:p>
        </p:txBody>
      </p:sp>
      <p:sp>
        <p:nvSpPr>
          <p:cNvPr id="92" name="Google Shape;92;p19"/>
          <p:cNvSpPr txBox="1">
            <a:spLocks noGrp="1"/>
          </p:cNvSpPr>
          <p:nvPr>
            <p:ph type="body" idx="1"/>
          </p:nvPr>
        </p:nvSpPr>
        <p:spPr>
          <a:xfrm>
            <a:off x="3235050" y="1152475"/>
            <a:ext cx="2673900" cy="3416400"/>
          </a:xfrm>
          <a:prstGeom prst="rect">
            <a:avLst/>
          </a:prstGeom>
          <a:solidFill>
            <a:schemeClr val="accent1">
              <a:lumMod val="20000"/>
              <a:lumOff val="80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Avenir Next LT Pro" panose="020B0504020202020204" pitchFamily="34" charset="0"/>
              </a:rPr>
              <a:t>Amazon Music</a:t>
            </a:r>
            <a:endParaRPr b="1" dirty="0">
              <a:latin typeface="Avenir Next LT Pro" panose="020B0504020202020204" pitchFamily="34" charset="0"/>
            </a:endParaRPr>
          </a:p>
          <a:p>
            <a:pPr marL="0" lvl="0" indent="0" algn="l" rtl="0">
              <a:spcBef>
                <a:spcPts val="1200"/>
              </a:spcBef>
              <a:spcAft>
                <a:spcPts val="1200"/>
              </a:spcAft>
              <a:buNone/>
            </a:pPr>
            <a:r>
              <a:rPr lang="en" dirty="0">
                <a:latin typeface="Avenir Next LT Pro" panose="020B0504020202020204" pitchFamily="34" charset="0"/>
              </a:rPr>
              <a:t>Positive feedback revolves around Amazon music being included with Prime, the ability to listen offline, Alexa compatibility, and sound quality.</a:t>
            </a:r>
            <a:endParaRPr dirty="0">
              <a:latin typeface="Avenir Next LT Pro" panose="020B0504020202020204" pitchFamily="34" charset="0"/>
            </a:endParaRPr>
          </a:p>
        </p:txBody>
      </p:sp>
      <p:sp>
        <p:nvSpPr>
          <p:cNvPr id="93" name="Google Shape;93;p19"/>
          <p:cNvSpPr txBox="1">
            <a:spLocks noGrp="1"/>
          </p:cNvSpPr>
          <p:nvPr>
            <p:ph type="body" idx="1"/>
          </p:nvPr>
        </p:nvSpPr>
        <p:spPr>
          <a:xfrm>
            <a:off x="6158400" y="1152475"/>
            <a:ext cx="2673900" cy="3416400"/>
          </a:xfrm>
          <a:prstGeom prst="rect">
            <a:avLst/>
          </a:prstGeom>
          <a:solidFill>
            <a:schemeClr val="accent1">
              <a:lumMod val="20000"/>
              <a:lumOff val="80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Avenir Next LT Pro" panose="020B0504020202020204" pitchFamily="34" charset="0"/>
              </a:rPr>
              <a:t>Spotify</a:t>
            </a:r>
            <a:endParaRPr b="1" dirty="0">
              <a:latin typeface="Avenir Next LT Pro" panose="020B0504020202020204" pitchFamily="34" charset="0"/>
            </a:endParaRPr>
          </a:p>
          <a:p>
            <a:pPr marL="0" lvl="0" indent="0" algn="l" rtl="0">
              <a:spcBef>
                <a:spcPts val="1200"/>
              </a:spcBef>
              <a:spcAft>
                <a:spcPts val="1200"/>
              </a:spcAft>
              <a:buNone/>
            </a:pPr>
            <a:r>
              <a:rPr lang="en" dirty="0">
                <a:latin typeface="Avenir Next LT Pro" panose="020B0504020202020204" pitchFamily="34" charset="0"/>
              </a:rPr>
              <a:t>Consumers were pleased with the ability to skip songs, view lyrics of songs being played and the high sound quality while using Spotify.</a:t>
            </a:r>
            <a:endParaRPr dirty="0">
              <a:latin typeface="Avenir Next LT Pro" panose="020B05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Avenir Next LT Pro Demi" panose="020B0704020202020204" pitchFamily="34" charset="0"/>
              </a:rPr>
              <a:t>Negative Sentiment Analysis</a:t>
            </a:r>
            <a:endParaRPr b="1" dirty="0">
              <a:latin typeface="Avenir Next LT Pro Demi" panose="020B0704020202020204" pitchFamily="34" charset="0"/>
            </a:endParaRPr>
          </a:p>
        </p:txBody>
      </p:sp>
      <p:sp>
        <p:nvSpPr>
          <p:cNvPr id="99" name="Google Shape;99;p20"/>
          <p:cNvSpPr txBox="1">
            <a:spLocks noGrp="1"/>
          </p:cNvSpPr>
          <p:nvPr>
            <p:ph type="body" idx="1"/>
          </p:nvPr>
        </p:nvSpPr>
        <p:spPr>
          <a:xfrm>
            <a:off x="311700" y="1152475"/>
            <a:ext cx="2673900" cy="3416400"/>
          </a:xfrm>
          <a:prstGeom prst="rect">
            <a:avLst/>
          </a:prstGeom>
          <a:solidFill>
            <a:schemeClr val="accent1">
              <a:lumMod val="20000"/>
              <a:lumOff val="80000"/>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dirty="0">
                <a:latin typeface="Avenir Next LT Pro" panose="020B0504020202020204" pitchFamily="34" charset="0"/>
              </a:rPr>
              <a:t>Apple Music</a:t>
            </a:r>
            <a:endParaRPr b="1" dirty="0">
              <a:latin typeface="Avenir Next LT Pro" panose="020B0504020202020204" pitchFamily="34" charset="0"/>
            </a:endParaRPr>
          </a:p>
          <a:p>
            <a:pPr marL="0" lvl="0" indent="0" algn="l" rtl="0">
              <a:spcBef>
                <a:spcPts val="1200"/>
              </a:spcBef>
              <a:spcAft>
                <a:spcPts val="1200"/>
              </a:spcAft>
              <a:buNone/>
            </a:pPr>
            <a:r>
              <a:rPr lang="en" dirty="0">
                <a:latin typeface="Avenir Next LT Pro" panose="020B0504020202020204" pitchFamily="34" charset="0"/>
              </a:rPr>
              <a:t>Consumers generally were unsatisfied due to the app’s performance, new updates negatively impacting the platform’s performance, and issues with creating and using playlists. </a:t>
            </a:r>
            <a:endParaRPr dirty="0">
              <a:latin typeface="Avenir Next LT Pro" panose="020B0504020202020204" pitchFamily="34" charset="0"/>
            </a:endParaRPr>
          </a:p>
        </p:txBody>
      </p:sp>
      <p:sp>
        <p:nvSpPr>
          <p:cNvPr id="100" name="Google Shape;100;p20"/>
          <p:cNvSpPr txBox="1">
            <a:spLocks noGrp="1"/>
          </p:cNvSpPr>
          <p:nvPr>
            <p:ph type="body" idx="1"/>
          </p:nvPr>
        </p:nvSpPr>
        <p:spPr>
          <a:xfrm>
            <a:off x="3235050" y="1152475"/>
            <a:ext cx="2673900" cy="3416400"/>
          </a:xfrm>
          <a:prstGeom prst="rect">
            <a:avLst/>
          </a:prstGeom>
          <a:solidFill>
            <a:schemeClr val="accent1">
              <a:lumMod val="20000"/>
              <a:lumOff val="80000"/>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dirty="0">
                <a:latin typeface="Avenir Next LT Pro" panose="020B0504020202020204" pitchFamily="34" charset="0"/>
              </a:rPr>
              <a:t>Amazon Music</a:t>
            </a:r>
            <a:endParaRPr b="1" dirty="0">
              <a:latin typeface="Avenir Next LT Pro" panose="020B0504020202020204" pitchFamily="34" charset="0"/>
            </a:endParaRPr>
          </a:p>
          <a:p>
            <a:pPr marL="0" lvl="0" indent="0" algn="l" rtl="0">
              <a:spcBef>
                <a:spcPts val="1200"/>
              </a:spcBef>
              <a:spcAft>
                <a:spcPts val="1200"/>
              </a:spcAft>
              <a:buNone/>
            </a:pPr>
            <a:r>
              <a:rPr lang="en" dirty="0">
                <a:latin typeface="Avenir Next LT Pro" panose="020B0504020202020204" pitchFamily="34" charset="0"/>
              </a:rPr>
              <a:t>The top complaints for Amazon music revolved around poor performance following updates, a bad user interface that can also be slow or glitchy, and the usability of the offline mode capability.</a:t>
            </a:r>
            <a:endParaRPr dirty="0">
              <a:latin typeface="Avenir Next LT Pro" panose="020B0504020202020204" pitchFamily="34" charset="0"/>
            </a:endParaRPr>
          </a:p>
        </p:txBody>
      </p:sp>
      <p:sp>
        <p:nvSpPr>
          <p:cNvPr id="101" name="Google Shape;101;p20"/>
          <p:cNvSpPr txBox="1">
            <a:spLocks noGrp="1"/>
          </p:cNvSpPr>
          <p:nvPr>
            <p:ph type="body" idx="1"/>
          </p:nvPr>
        </p:nvSpPr>
        <p:spPr>
          <a:xfrm>
            <a:off x="6158400" y="1152475"/>
            <a:ext cx="2673900" cy="3416400"/>
          </a:xfrm>
          <a:prstGeom prst="rect">
            <a:avLst/>
          </a:prstGeom>
          <a:solidFill>
            <a:schemeClr val="accent1">
              <a:lumMod val="20000"/>
              <a:lumOff val="80000"/>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dirty="0">
                <a:latin typeface="Avenir Next LT Pro" panose="020B0504020202020204" pitchFamily="34" charset="0"/>
              </a:rPr>
              <a:t>Spotify</a:t>
            </a:r>
            <a:endParaRPr b="1" dirty="0">
              <a:latin typeface="Avenir Next LT Pro" panose="020B0504020202020204" pitchFamily="34" charset="0"/>
            </a:endParaRPr>
          </a:p>
          <a:p>
            <a:pPr marL="0" lvl="0" indent="0" algn="l" rtl="0">
              <a:spcBef>
                <a:spcPts val="1200"/>
              </a:spcBef>
              <a:spcAft>
                <a:spcPts val="1200"/>
              </a:spcAft>
              <a:buNone/>
            </a:pPr>
            <a:r>
              <a:rPr lang="en" dirty="0">
                <a:latin typeface="Avenir Next LT Pro" panose="020B0504020202020204" pitchFamily="34" charset="0"/>
              </a:rPr>
              <a:t>Top Spotify complaints revolved around advertisements and lack of song choice for the free version, negative impacts on performance due to updates, and lack of car mode while listening..</a:t>
            </a:r>
            <a:endParaRPr dirty="0">
              <a:latin typeface="Avenir Next LT Pro" panose="020B05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p:nvPr/>
        </p:nvSpPr>
        <p:spPr>
          <a:xfrm rot="5400000">
            <a:off x="2708400" y="-1592900"/>
            <a:ext cx="421500" cy="5554500"/>
          </a:xfrm>
          <a:prstGeom prst="right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Avenir Next LT Pro Demi" panose="020B0704020202020204" pitchFamily="34" charset="0"/>
              </a:rPr>
              <a:t>Classification I: Operation “Beat BERT” (failed)</a:t>
            </a:r>
            <a:endParaRPr b="1" dirty="0">
              <a:latin typeface="Avenir Next LT Pro Demi" panose="020B0704020202020204" pitchFamily="34" charset="0"/>
            </a:endParaRPr>
          </a:p>
        </p:txBody>
      </p:sp>
      <p:sp>
        <p:nvSpPr>
          <p:cNvPr id="108" name="Google Shape;108;p21"/>
          <p:cNvSpPr txBox="1">
            <a:spLocks noGrp="1"/>
          </p:cNvSpPr>
          <p:nvPr>
            <p:ph type="body" idx="1"/>
          </p:nvPr>
        </p:nvSpPr>
        <p:spPr>
          <a:xfrm>
            <a:off x="65701" y="935275"/>
            <a:ext cx="5730148" cy="333000"/>
          </a:xfrm>
          <a:prstGeom prst="rect">
            <a:avLst/>
          </a:prstGeom>
          <a:solidFill>
            <a:schemeClr val="accent1">
              <a:lumMod val="20000"/>
              <a:lumOff val="80000"/>
            </a:schemeClr>
          </a:solidFill>
          <a:ln>
            <a:solidFill>
              <a:schemeClr val="accent1"/>
            </a:solid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350" b="1" dirty="0">
                <a:latin typeface="Avenir Next LT Pro" panose="020B0504020202020204" pitchFamily="34" charset="0"/>
              </a:rPr>
              <a:t>CountVectorizer             	Tf-idf Vectorization</a:t>
            </a:r>
            <a:endParaRPr sz="1325" b="1" dirty="0">
              <a:latin typeface="Avenir Next LT Pro" panose="020B0504020202020204" pitchFamily="34" charset="0"/>
            </a:endParaRPr>
          </a:p>
          <a:p>
            <a:pPr marL="457200" lvl="0" indent="0" algn="l" rtl="0">
              <a:lnSpc>
                <a:spcPct val="95000"/>
              </a:lnSpc>
              <a:spcBef>
                <a:spcPts val="1200"/>
              </a:spcBef>
              <a:spcAft>
                <a:spcPts val="1200"/>
              </a:spcAft>
              <a:buSzPts val="275"/>
              <a:buNone/>
            </a:pPr>
            <a:endParaRPr sz="1325" dirty="0">
              <a:latin typeface="Avenir Next LT Pro" panose="020B0504020202020204" pitchFamily="34" charset="0"/>
            </a:endParaRPr>
          </a:p>
        </p:txBody>
      </p:sp>
      <p:pic>
        <p:nvPicPr>
          <p:cNvPr id="109" name="Google Shape;109;p21"/>
          <p:cNvPicPr preferRelativeResize="0"/>
          <p:nvPr/>
        </p:nvPicPr>
        <p:blipFill>
          <a:blip r:embed="rId3">
            <a:alphaModFix/>
          </a:blip>
          <a:stretch>
            <a:fillRect/>
          </a:stretch>
        </p:blipFill>
        <p:spPr>
          <a:xfrm>
            <a:off x="65700" y="2524500"/>
            <a:ext cx="1766850" cy="677500"/>
          </a:xfrm>
          <a:prstGeom prst="rect">
            <a:avLst/>
          </a:prstGeom>
          <a:noFill/>
          <a:ln>
            <a:noFill/>
          </a:ln>
        </p:spPr>
      </p:pic>
      <p:pic>
        <p:nvPicPr>
          <p:cNvPr id="110" name="Google Shape;110;p21"/>
          <p:cNvPicPr preferRelativeResize="0"/>
          <p:nvPr/>
        </p:nvPicPr>
        <p:blipFill>
          <a:blip r:embed="rId4">
            <a:alphaModFix/>
          </a:blip>
          <a:stretch>
            <a:fillRect/>
          </a:stretch>
        </p:blipFill>
        <p:spPr>
          <a:xfrm>
            <a:off x="4047296" y="2451113"/>
            <a:ext cx="1687213" cy="677500"/>
          </a:xfrm>
          <a:prstGeom prst="rect">
            <a:avLst/>
          </a:prstGeom>
          <a:noFill/>
          <a:ln>
            <a:noFill/>
          </a:ln>
        </p:spPr>
      </p:pic>
      <p:sp>
        <p:nvSpPr>
          <p:cNvPr id="111" name="Google Shape;111;p21"/>
          <p:cNvSpPr txBox="1"/>
          <p:nvPr/>
        </p:nvSpPr>
        <p:spPr>
          <a:xfrm>
            <a:off x="0" y="4838047"/>
            <a:ext cx="416474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Avenir Next LT Pro" panose="020B0504020202020204" pitchFamily="34" charset="0"/>
              </a:rPr>
              <a:t>*See: Classification (Team 1) &gt; Traditional classification approach.ipynb </a:t>
            </a:r>
            <a:endParaRPr sz="700">
              <a:latin typeface="Avenir Next LT Pro" panose="020B0504020202020204" pitchFamily="34" charset="0"/>
            </a:endParaRPr>
          </a:p>
          <a:p>
            <a:pPr marL="0" lvl="0" indent="0" algn="l" rtl="0">
              <a:spcBef>
                <a:spcPts val="0"/>
              </a:spcBef>
              <a:spcAft>
                <a:spcPts val="0"/>
              </a:spcAft>
              <a:buNone/>
            </a:pPr>
            <a:r>
              <a:rPr lang="en" sz="700">
                <a:latin typeface="Avenir Next LT Pro" panose="020B0504020202020204" pitchFamily="34" charset="0"/>
              </a:rPr>
              <a:t>**See: </a:t>
            </a:r>
            <a:r>
              <a:rPr lang="en" sz="700">
                <a:solidFill>
                  <a:schemeClr val="dk1"/>
                </a:solidFill>
                <a:latin typeface="Avenir Next LT Pro" panose="020B0504020202020204" pitchFamily="34" charset="0"/>
              </a:rPr>
              <a:t>Classification (Team 1) &gt; </a:t>
            </a:r>
            <a:r>
              <a:rPr lang="en" sz="700">
                <a:latin typeface="Avenir Next LT Pro" panose="020B0504020202020204" pitchFamily="34" charset="0"/>
              </a:rPr>
              <a:t>Optimized Bag of Words.ipynb</a:t>
            </a:r>
            <a:endParaRPr sz="700">
              <a:latin typeface="Avenir Next LT Pro" panose="020B0504020202020204" pitchFamily="34" charset="0"/>
            </a:endParaRPr>
          </a:p>
        </p:txBody>
      </p:sp>
      <p:sp>
        <p:nvSpPr>
          <p:cNvPr id="112" name="Google Shape;112;p21"/>
          <p:cNvSpPr txBox="1"/>
          <p:nvPr/>
        </p:nvSpPr>
        <p:spPr>
          <a:xfrm>
            <a:off x="1634613" y="1547500"/>
            <a:ext cx="2422800" cy="177199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900" b="1">
                <a:solidFill>
                  <a:schemeClr val="dk2"/>
                </a:solidFill>
                <a:latin typeface="Avenir Next LT Pro" panose="020B0504020202020204" pitchFamily="34" charset="0"/>
              </a:rPr>
              <a:t>Bag of words processes</a:t>
            </a:r>
            <a:endParaRPr sz="900" b="1">
              <a:solidFill>
                <a:schemeClr val="dk2"/>
              </a:solidFill>
              <a:latin typeface="Avenir Next LT Pro" panose="020B0504020202020204" pitchFamily="34" charset="0"/>
            </a:endParaRPr>
          </a:p>
          <a:p>
            <a:pPr marL="457200" lvl="0" indent="-285750" algn="l" rtl="0">
              <a:lnSpc>
                <a:spcPct val="115000"/>
              </a:lnSpc>
              <a:spcBef>
                <a:spcPts val="1200"/>
              </a:spcBef>
              <a:spcAft>
                <a:spcPts val="0"/>
              </a:spcAft>
              <a:buClr>
                <a:schemeClr val="dk2"/>
              </a:buClr>
              <a:buSzPts val="900"/>
              <a:buChar char="●"/>
            </a:pPr>
            <a:r>
              <a:rPr lang="en" sz="900">
                <a:solidFill>
                  <a:schemeClr val="dk2"/>
                </a:solidFill>
                <a:latin typeface="Avenir Next LT Pro" panose="020B0504020202020204" pitchFamily="34" charset="0"/>
              </a:rPr>
              <a:t>Cleaning &amp; Stemming</a:t>
            </a:r>
            <a:endParaRPr sz="900">
              <a:solidFill>
                <a:schemeClr val="dk2"/>
              </a:solidFill>
              <a:latin typeface="Avenir Next LT Pro" panose="020B0504020202020204" pitchFamily="34" charset="0"/>
            </a:endParaRPr>
          </a:p>
          <a:p>
            <a:pPr marL="457200" lvl="0" indent="-285750" algn="l" rtl="0">
              <a:lnSpc>
                <a:spcPct val="115000"/>
              </a:lnSpc>
              <a:spcBef>
                <a:spcPts val="0"/>
              </a:spcBef>
              <a:spcAft>
                <a:spcPts val="0"/>
              </a:spcAft>
              <a:buClr>
                <a:schemeClr val="dk2"/>
              </a:buClr>
              <a:buSzPts val="900"/>
              <a:buChar char="●"/>
            </a:pPr>
            <a:r>
              <a:rPr lang="en" sz="900">
                <a:solidFill>
                  <a:schemeClr val="dk2"/>
                </a:solidFill>
                <a:latin typeface="Avenir Next LT Pro" panose="020B0504020202020204" pitchFamily="34" charset="0"/>
              </a:rPr>
              <a:t>Looping through to find best features for bag of words models </a:t>
            </a:r>
            <a:endParaRPr sz="900">
              <a:solidFill>
                <a:schemeClr val="dk2"/>
              </a:solidFill>
              <a:latin typeface="Avenir Next LT Pro" panose="020B0504020202020204" pitchFamily="34" charset="0"/>
            </a:endParaRPr>
          </a:p>
          <a:p>
            <a:pPr marL="457200" lvl="0" indent="-285750" algn="l" rtl="0">
              <a:lnSpc>
                <a:spcPct val="115000"/>
              </a:lnSpc>
              <a:spcBef>
                <a:spcPts val="0"/>
              </a:spcBef>
              <a:spcAft>
                <a:spcPts val="0"/>
              </a:spcAft>
              <a:buClr>
                <a:schemeClr val="dk2"/>
              </a:buClr>
              <a:buSzPts val="900"/>
              <a:buChar char="●"/>
            </a:pPr>
            <a:r>
              <a:rPr lang="en" sz="900">
                <a:solidFill>
                  <a:schemeClr val="dk2"/>
                </a:solidFill>
                <a:latin typeface="Avenir Next LT Pro" panose="020B0504020202020204" pitchFamily="34" charset="0"/>
              </a:rPr>
              <a:t>Using different train_test_splits to assert our feature selection maximized accuracy</a:t>
            </a:r>
            <a:endParaRPr sz="900">
              <a:solidFill>
                <a:schemeClr val="dk2"/>
              </a:solidFill>
              <a:latin typeface="Avenir Next LT Pro" panose="020B0504020202020204" pitchFamily="34" charset="0"/>
            </a:endParaRPr>
          </a:p>
          <a:p>
            <a:pPr marL="457200" lvl="0" indent="-285750" algn="l" rtl="0">
              <a:lnSpc>
                <a:spcPct val="115000"/>
              </a:lnSpc>
              <a:spcBef>
                <a:spcPts val="0"/>
              </a:spcBef>
              <a:spcAft>
                <a:spcPts val="0"/>
              </a:spcAft>
              <a:buClr>
                <a:schemeClr val="dk2"/>
              </a:buClr>
              <a:buSzPts val="900"/>
              <a:buChar char="●"/>
            </a:pPr>
            <a:r>
              <a:rPr lang="en" sz="900">
                <a:solidFill>
                  <a:schemeClr val="dk2"/>
                </a:solidFill>
                <a:latin typeface="Avenir Next LT Pro" panose="020B0504020202020204" pitchFamily="34" charset="0"/>
              </a:rPr>
              <a:t>Assessing confusion matrices to see where models misclassified</a:t>
            </a:r>
            <a:endParaRPr sz="900">
              <a:latin typeface="Avenir Next LT Pro" panose="020B0504020202020204" pitchFamily="34" charset="0"/>
            </a:endParaRPr>
          </a:p>
        </p:txBody>
      </p:sp>
      <p:sp>
        <p:nvSpPr>
          <p:cNvPr id="113" name="Google Shape;113;p21"/>
          <p:cNvSpPr txBox="1"/>
          <p:nvPr/>
        </p:nvSpPr>
        <p:spPr>
          <a:xfrm>
            <a:off x="42300" y="1552200"/>
            <a:ext cx="1830300" cy="892522"/>
          </a:xfrm>
          <a:prstGeom prst="rect">
            <a:avLst/>
          </a:prstGeom>
          <a:noFill/>
          <a:ln>
            <a:noFill/>
          </a:ln>
        </p:spPr>
        <p:txBody>
          <a:bodyPr spcFirstLastPara="1" wrap="square" lIns="91425" tIns="91425" rIns="91425" bIns="91425" anchor="t" anchorCtr="0">
            <a:spAutoFit/>
          </a:bodyPr>
          <a:lstStyle/>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Accuracy: </a:t>
            </a:r>
            <a:r>
              <a:rPr lang="en" sz="800">
                <a:solidFill>
                  <a:schemeClr val="dk2"/>
                </a:solidFill>
                <a:highlight>
                  <a:srgbClr val="D9EAD3"/>
                </a:highlight>
                <a:latin typeface="Avenir Next LT Pro" panose="020B0504020202020204" pitchFamily="34" charset="0"/>
              </a:rPr>
              <a:t>47.23%</a:t>
            </a:r>
            <a:endParaRPr sz="800">
              <a:solidFill>
                <a:schemeClr val="dk2"/>
              </a:solidFill>
              <a:highlight>
                <a:srgbClr val="D9EAD3"/>
              </a:highlight>
              <a:latin typeface="Avenir Next LT Pro" panose="020B0504020202020204" pitchFamily="34" charset="0"/>
            </a:endParaRPr>
          </a:p>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“1-off” Accuracy: </a:t>
            </a:r>
            <a:r>
              <a:rPr lang="en" sz="800">
                <a:solidFill>
                  <a:schemeClr val="dk2"/>
                </a:solidFill>
                <a:highlight>
                  <a:srgbClr val="FCE5CD"/>
                </a:highlight>
                <a:latin typeface="Avenir Next LT Pro" panose="020B0504020202020204" pitchFamily="34" charset="0"/>
              </a:rPr>
              <a:t>64.9%</a:t>
            </a:r>
            <a:endParaRPr sz="800">
              <a:solidFill>
                <a:schemeClr val="dk2"/>
              </a:solidFill>
              <a:highlight>
                <a:srgbClr val="FCE5CD"/>
              </a:highlight>
              <a:latin typeface="Avenir Next LT Pro" panose="020B0504020202020204" pitchFamily="34" charset="0"/>
            </a:endParaRPr>
          </a:p>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Precision* = 42.04%</a:t>
            </a:r>
            <a:endParaRPr sz="800">
              <a:solidFill>
                <a:schemeClr val="dk2"/>
              </a:solidFill>
              <a:latin typeface="Avenir Next LT Pro" panose="020B0504020202020204" pitchFamily="34" charset="0"/>
            </a:endParaRPr>
          </a:p>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Recall**  = 47.24%</a:t>
            </a:r>
            <a:endParaRPr sz="800">
              <a:solidFill>
                <a:schemeClr val="dk2"/>
              </a:solidFill>
              <a:latin typeface="Avenir Next LT Pro" panose="020B0504020202020204" pitchFamily="34" charset="0"/>
            </a:endParaRPr>
          </a:p>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F1-Score = </a:t>
            </a:r>
            <a:r>
              <a:rPr lang="en" sz="800">
                <a:solidFill>
                  <a:schemeClr val="dk2"/>
                </a:solidFill>
                <a:highlight>
                  <a:srgbClr val="CFE2F3"/>
                </a:highlight>
                <a:latin typeface="Avenir Next LT Pro" panose="020B0504020202020204" pitchFamily="34" charset="0"/>
              </a:rPr>
              <a:t>44.49%</a:t>
            </a:r>
            <a:endParaRPr sz="800">
              <a:highlight>
                <a:srgbClr val="CFE2F3"/>
              </a:highlight>
              <a:latin typeface="Avenir Next LT Pro" panose="020B0504020202020204" pitchFamily="34" charset="0"/>
            </a:endParaRPr>
          </a:p>
        </p:txBody>
      </p:sp>
      <p:sp>
        <p:nvSpPr>
          <p:cNvPr id="114" name="Google Shape;114;p21"/>
          <p:cNvSpPr txBox="1"/>
          <p:nvPr/>
        </p:nvSpPr>
        <p:spPr>
          <a:xfrm>
            <a:off x="3835700" y="1552200"/>
            <a:ext cx="1830300" cy="892522"/>
          </a:xfrm>
          <a:prstGeom prst="rect">
            <a:avLst/>
          </a:prstGeom>
          <a:noFill/>
          <a:ln>
            <a:noFill/>
          </a:ln>
        </p:spPr>
        <p:txBody>
          <a:bodyPr spcFirstLastPara="1" wrap="square" lIns="91425" tIns="91425" rIns="91425" bIns="91425" anchor="t" anchorCtr="0">
            <a:spAutoFit/>
          </a:bodyPr>
          <a:lstStyle/>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Accuracy: </a:t>
            </a:r>
            <a:r>
              <a:rPr lang="en" sz="800">
                <a:solidFill>
                  <a:schemeClr val="dk2"/>
                </a:solidFill>
                <a:highlight>
                  <a:srgbClr val="D9EAD3"/>
                </a:highlight>
                <a:latin typeface="Avenir Next LT Pro" panose="020B0504020202020204" pitchFamily="34" charset="0"/>
              </a:rPr>
              <a:t>46.97%</a:t>
            </a:r>
            <a:endParaRPr sz="800">
              <a:solidFill>
                <a:schemeClr val="dk2"/>
              </a:solidFill>
              <a:highlight>
                <a:srgbClr val="D9EAD3"/>
              </a:highlight>
              <a:latin typeface="Avenir Next LT Pro" panose="020B0504020202020204" pitchFamily="34" charset="0"/>
            </a:endParaRPr>
          </a:p>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“1-off” Accuracy: </a:t>
            </a:r>
            <a:r>
              <a:rPr lang="en" sz="800">
                <a:solidFill>
                  <a:schemeClr val="dk2"/>
                </a:solidFill>
                <a:highlight>
                  <a:srgbClr val="FCE5CD"/>
                </a:highlight>
                <a:latin typeface="Avenir Next LT Pro" panose="020B0504020202020204" pitchFamily="34" charset="0"/>
              </a:rPr>
              <a:t>63.63%</a:t>
            </a:r>
            <a:endParaRPr sz="800">
              <a:solidFill>
                <a:schemeClr val="dk2"/>
              </a:solidFill>
              <a:highlight>
                <a:srgbClr val="FCE5CD"/>
              </a:highlight>
              <a:latin typeface="Avenir Next LT Pro" panose="020B0504020202020204" pitchFamily="34" charset="0"/>
            </a:endParaRPr>
          </a:p>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Precision* = 41.98%</a:t>
            </a:r>
            <a:endParaRPr sz="800">
              <a:solidFill>
                <a:schemeClr val="dk2"/>
              </a:solidFill>
              <a:latin typeface="Avenir Next LT Pro" panose="020B0504020202020204" pitchFamily="34" charset="0"/>
            </a:endParaRPr>
          </a:p>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Recall**  = 46.97%</a:t>
            </a:r>
            <a:endParaRPr sz="800">
              <a:solidFill>
                <a:schemeClr val="dk2"/>
              </a:solidFill>
              <a:latin typeface="Avenir Next LT Pro" panose="020B0504020202020204" pitchFamily="34" charset="0"/>
            </a:endParaRPr>
          </a:p>
          <a:p>
            <a:pPr marL="457200" lvl="0" indent="-279400" algn="l" rtl="0">
              <a:lnSpc>
                <a:spcPct val="115000"/>
              </a:lnSpc>
              <a:spcBef>
                <a:spcPts val="0"/>
              </a:spcBef>
              <a:spcAft>
                <a:spcPts val="0"/>
              </a:spcAft>
              <a:buClr>
                <a:schemeClr val="dk2"/>
              </a:buClr>
              <a:buSzPts val="800"/>
              <a:buChar char="●"/>
            </a:pPr>
            <a:r>
              <a:rPr lang="en" sz="800">
                <a:solidFill>
                  <a:schemeClr val="dk2"/>
                </a:solidFill>
                <a:latin typeface="Avenir Next LT Pro" panose="020B0504020202020204" pitchFamily="34" charset="0"/>
              </a:rPr>
              <a:t>F1-Score = </a:t>
            </a:r>
            <a:r>
              <a:rPr lang="en" sz="800">
                <a:solidFill>
                  <a:schemeClr val="dk2"/>
                </a:solidFill>
                <a:highlight>
                  <a:srgbClr val="CFE2F3"/>
                </a:highlight>
                <a:latin typeface="Avenir Next LT Pro" panose="020B0504020202020204" pitchFamily="34" charset="0"/>
              </a:rPr>
              <a:t>44.34%</a:t>
            </a:r>
            <a:endParaRPr sz="800">
              <a:highlight>
                <a:srgbClr val="CFE2F3"/>
              </a:highlight>
              <a:latin typeface="Avenir Next LT Pro" panose="020B0504020202020204" pitchFamily="34" charset="0"/>
            </a:endParaRPr>
          </a:p>
        </p:txBody>
      </p:sp>
      <p:cxnSp>
        <p:nvCxnSpPr>
          <p:cNvPr id="115" name="Google Shape;115;p21"/>
          <p:cNvCxnSpPr/>
          <p:nvPr/>
        </p:nvCxnSpPr>
        <p:spPr>
          <a:xfrm rot="10800000">
            <a:off x="1765350" y="1268150"/>
            <a:ext cx="25800" cy="1992000"/>
          </a:xfrm>
          <a:prstGeom prst="straightConnector1">
            <a:avLst/>
          </a:prstGeom>
          <a:noFill/>
          <a:ln w="9525" cap="flat" cmpd="sng">
            <a:solidFill>
              <a:schemeClr val="dk2"/>
            </a:solidFill>
            <a:prstDash val="solid"/>
            <a:round/>
            <a:headEnd type="none" w="med" len="med"/>
            <a:tailEnd type="none" w="med" len="med"/>
          </a:ln>
        </p:spPr>
      </p:cxnSp>
      <p:cxnSp>
        <p:nvCxnSpPr>
          <p:cNvPr id="116" name="Google Shape;116;p21"/>
          <p:cNvCxnSpPr/>
          <p:nvPr/>
        </p:nvCxnSpPr>
        <p:spPr>
          <a:xfrm rot="10800000">
            <a:off x="3958575" y="1268150"/>
            <a:ext cx="5400" cy="1992000"/>
          </a:xfrm>
          <a:prstGeom prst="straightConnector1">
            <a:avLst/>
          </a:prstGeom>
          <a:noFill/>
          <a:ln w="9525" cap="flat" cmpd="sng">
            <a:solidFill>
              <a:schemeClr val="dk2"/>
            </a:solidFill>
            <a:prstDash val="solid"/>
            <a:round/>
            <a:headEnd type="none" w="med" len="med"/>
            <a:tailEnd type="none" w="med" len="med"/>
          </a:ln>
        </p:spPr>
      </p:cxnSp>
      <p:sp>
        <p:nvSpPr>
          <p:cNvPr id="117" name="Google Shape;117;p21"/>
          <p:cNvSpPr txBox="1"/>
          <p:nvPr/>
        </p:nvSpPr>
        <p:spPr>
          <a:xfrm>
            <a:off x="2454899" y="1268275"/>
            <a:ext cx="1297479"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Avenir Next LT Pro" panose="020B0504020202020204" pitchFamily="34" charset="0"/>
              </a:rPr>
              <a:t>Approach 1*</a:t>
            </a:r>
            <a:endParaRPr sz="600" b="1">
              <a:latin typeface="Avenir Next LT Pro" panose="020B0504020202020204" pitchFamily="34" charset="0"/>
            </a:endParaRPr>
          </a:p>
        </p:txBody>
      </p:sp>
      <p:cxnSp>
        <p:nvCxnSpPr>
          <p:cNvPr id="118" name="Google Shape;118;p21"/>
          <p:cNvCxnSpPr/>
          <p:nvPr/>
        </p:nvCxnSpPr>
        <p:spPr>
          <a:xfrm rot="10800000" flipH="1">
            <a:off x="133825" y="3226250"/>
            <a:ext cx="5610900" cy="7500"/>
          </a:xfrm>
          <a:prstGeom prst="straightConnector1">
            <a:avLst/>
          </a:prstGeom>
          <a:noFill/>
          <a:ln w="9525" cap="flat" cmpd="sng">
            <a:solidFill>
              <a:schemeClr val="dk2"/>
            </a:solidFill>
            <a:prstDash val="solid"/>
            <a:round/>
            <a:headEnd type="none" w="med" len="med"/>
            <a:tailEnd type="none" w="med" len="med"/>
          </a:ln>
        </p:spPr>
      </p:cxnSp>
      <p:sp>
        <p:nvSpPr>
          <p:cNvPr id="119" name="Google Shape;119;p21"/>
          <p:cNvSpPr txBox="1"/>
          <p:nvPr/>
        </p:nvSpPr>
        <p:spPr>
          <a:xfrm>
            <a:off x="2452949" y="3195514"/>
            <a:ext cx="1356949"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latin typeface="Avenir Next LT Pro" panose="020B0504020202020204" pitchFamily="34" charset="0"/>
              </a:rPr>
              <a:t>Approach 2**</a:t>
            </a:r>
            <a:endParaRPr sz="1000" b="1" dirty="0">
              <a:latin typeface="Avenir Next LT Pro" panose="020B0504020202020204" pitchFamily="34" charset="0"/>
            </a:endParaRPr>
          </a:p>
        </p:txBody>
      </p:sp>
      <p:sp>
        <p:nvSpPr>
          <p:cNvPr id="120" name="Google Shape;120;p21"/>
          <p:cNvSpPr txBox="1"/>
          <p:nvPr/>
        </p:nvSpPr>
        <p:spPr>
          <a:xfrm>
            <a:off x="-96303" y="3360624"/>
            <a:ext cx="6510526" cy="20743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900" dirty="0">
                <a:solidFill>
                  <a:schemeClr val="dk2"/>
                </a:solidFill>
                <a:latin typeface="Avenir Next LT Pro" panose="020B0504020202020204" pitchFamily="34" charset="0"/>
              </a:rPr>
              <a:t>We learned sklearn.metrics has a package </a:t>
            </a:r>
            <a:r>
              <a:rPr lang="en" sz="900" i="1" dirty="0">
                <a:solidFill>
                  <a:schemeClr val="dk2"/>
                </a:solidFill>
                <a:latin typeface="Avenir Next LT Pro" panose="020B0504020202020204" pitchFamily="34" charset="0"/>
              </a:rPr>
              <a:t>f1_score</a:t>
            </a:r>
            <a:r>
              <a:rPr lang="en" sz="900" dirty="0">
                <a:solidFill>
                  <a:schemeClr val="dk2"/>
                </a:solidFill>
                <a:latin typeface="Avenir Next LT Pro" panose="020B0504020202020204" pitchFamily="34" charset="0"/>
              </a:rPr>
              <a:t>. We looped through different parameters for max_features, max_df, binary (note, we did not use min_df since it was giving errors on the test set), and seeds for train_test_split. This was computationally heavy but assured our results were accurate.</a:t>
            </a:r>
          </a:p>
          <a:p>
            <a:pPr marL="0" lvl="0" indent="0" algn="ctr" rtl="0">
              <a:lnSpc>
                <a:spcPct val="115000"/>
              </a:lnSpc>
              <a:spcBef>
                <a:spcPts val="0"/>
              </a:spcBef>
              <a:spcAft>
                <a:spcPts val="0"/>
              </a:spcAft>
              <a:buNone/>
            </a:pPr>
            <a:r>
              <a:rPr lang="en-US" sz="900" dirty="0">
                <a:solidFill>
                  <a:schemeClr val="dk2"/>
                </a:solidFill>
                <a:latin typeface="Avenir Next LT Pro" panose="020B0504020202020204" pitchFamily="34" charset="0"/>
              </a:rPr>
              <a:t>Overall, using different parameters with looping, we improved our F1-Score by a maximum of 1%. This means that the parameters we chose in Approach 1 were close to the optimal values for our bag of words models. Here were the parameters for both Count and </a:t>
            </a:r>
            <a:r>
              <a:rPr lang="en-US" sz="900" dirty="0" err="1">
                <a:solidFill>
                  <a:schemeClr val="dk2"/>
                </a:solidFill>
                <a:latin typeface="Avenir Next LT Pro" panose="020B0504020202020204" pitchFamily="34" charset="0"/>
              </a:rPr>
              <a:t>TfIdf</a:t>
            </a:r>
            <a:r>
              <a:rPr lang="en-US" sz="900" dirty="0">
                <a:solidFill>
                  <a:schemeClr val="dk2"/>
                </a:solidFill>
                <a:latin typeface="Avenir Next LT Pro" panose="020B0504020202020204" pitchFamily="34" charset="0"/>
              </a:rPr>
              <a:t> vectorization:</a:t>
            </a:r>
          </a:p>
          <a:p>
            <a:pPr marL="0" lvl="0" indent="0" algn="ctr" rtl="0">
              <a:lnSpc>
                <a:spcPct val="115000"/>
              </a:lnSpc>
              <a:spcBef>
                <a:spcPts val="1200"/>
              </a:spcBef>
              <a:spcAft>
                <a:spcPts val="1200"/>
              </a:spcAft>
              <a:buNone/>
            </a:pPr>
            <a:r>
              <a:rPr lang="en-US" sz="900" b="1" dirty="0" err="1">
                <a:solidFill>
                  <a:schemeClr val="dk2"/>
                </a:solidFill>
                <a:latin typeface="Avenir Next LT Pro" panose="020B0504020202020204" pitchFamily="34" charset="0"/>
              </a:rPr>
              <a:t>ngram_range</a:t>
            </a:r>
            <a:r>
              <a:rPr lang="en-US" sz="900" b="1" dirty="0">
                <a:solidFill>
                  <a:schemeClr val="dk2"/>
                </a:solidFill>
                <a:latin typeface="Avenir Next LT Pro" panose="020B0504020202020204" pitchFamily="34" charset="0"/>
              </a:rPr>
              <a:t> = (1,2) ; </a:t>
            </a:r>
            <a:r>
              <a:rPr lang="en-US" sz="900" b="1" dirty="0" err="1">
                <a:solidFill>
                  <a:schemeClr val="dk2"/>
                </a:solidFill>
                <a:latin typeface="Avenir Next LT Pro" panose="020B0504020202020204" pitchFamily="34" charset="0"/>
              </a:rPr>
              <a:t>stopwords</a:t>
            </a:r>
            <a:r>
              <a:rPr lang="en-US" sz="900" b="1" dirty="0">
                <a:solidFill>
                  <a:schemeClr val="dk2"/>
                </a:solidFill>
                <a:latin typeface="Avenir Next LT Pro" panose="020B0504020202020204" pitchFamily="34" charset="0"/>
              </a:rPr>
              <a:t>; </a:t>
            </a:r>
            <a:r>
              <a:rPr lang="en-US" sz="900" b="1" dirty="0" err="1">
                <a:solidFill>
                  <a:schemeClr val="dk2"/>
                </a:solidFill>
                <a:latin typeface="Avenir Next LT Pro" panose="020B0504020202020204" pitchFamily="34" charset="0"/>
              </a:rPr>
              <a:t>max_features</a:t>
            </a:r>
            <a:r>
              <a:rPr lang="en-US" sz="900" b="1" dirty="0">
                <a:solidFill>
                  <a:schemeClr val="dk2"/>
                </a:solidFill>
                <a:latin typeface="Avenir Next LT Pro" panose="020B0504020202020204" pitchFamily="34" charset="0"/>
              </a:rPr>
              <a:t> = 100; </a:t>
            </a:r>
            <a:r>
              <a:rPr lang="en-US" sz="900" b="1" dirty="0" err="1">
                <a:solidFill>
                  <a:schemeClr val="dk2"/>
                </a:solidFill>
                <a:latin typeface="Avenir Next LT Pro" panose="020B0504020202020204" pitchFamily="34" charset="0"/>
              </a:rPr>
              <a:t>min_df</a:t>
            </a:r>
            <a:r>
              <a:rPr lang="en-US" sz="900" b="1" dirty="0">
                <a:solidFill>
                  <a:schemeClr val="dk2"/>
                </a:solidFill>
                <a:latin typeface="Avenir Next LT Pro" panose="020B0504020202020204" pitchFamily="34" charset="0"/>
              </a:rPr>
              <a:t> = 2; binary = True</a:t>
            </a:r>
          </a:p>
          <a:p>
            <a:pPr marL="0" lvl="0" indent="0" algn="ctr" rtl="0">
              <a:lnSpc>
                <a:spcPct val="115000"/>
              </a:lnSpc>
              <a:spcBef>
                <a:spcPts val="0"/>
              </a:spcBef>
              <a:spcAft>
                <a:spcPts val="1200"/>
              </a:spcAft>
              <a:buNone/>
            </a:pPr>
            <a:endParaRPr sz="900" dirty="0">
              <a:latin typeface="Avenir Next LT Pro" panose="020B0504020202020204" pitchFamily="34" charset="0"/>
            </a:endParaRPr>
          </a:p>
        </p:txBody>
      </p:sp>
      <p:sp>
        <p:nvSpPr>
          <p:cNvPr id="121" name="Google Shape;121;p21"/>
          <p:cNvSpPr/>
          <p:nvPr/>
        </p:nvSpPr>
        <p:spPr>
          <a:xfrm>
            <a:off x="6712425" y="953500"/>
            <a:ext cx="1965300" cy="461700"/>
          </a:xfrm>
          <a:prstGeom prst="downArrowCallout">
            <a:avLst>
              <a:gd name="adj1" fmla="val 25000"/>
              <a:gd name="adj2" fmla="val 25000"/>
              <a:gd name="adj3" fmla="val 25000"/>
              <a:gd name="adj4" fmla="val 64977"/>
            </a:avLst>
          </a:prstGeom>
          <a:solidFill>
            <a:schemeClr val="accent1">
              <a:lumMod val="20000"/>
              <a:lumOff val="80000"/>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dk2"/>
                </a:solidFill>
              </a:rPr>
              <a:t>spaCy</a:t>
            </a:r>
            <a:endParaRPr sz="1300" b="1">
              <a:solidFill>
                <a:schemeClr val="dk2"/>
              </a:solidFill>
            </a:endParaRPr>
          </a:p>
        </p:txBody>
      </p:sp>
      <p:sp>
        <p:nvSpPr>
          <p:cNvPr id="122" name="Google Shape;122;p21"/>
          <p:cNvSpPr txBox="1"/>
          <p:nvPr/>
        </p:nvSpPr>
        <p:spPr>
          <a:xfrm>
            <a:off x="6712425" y="1515975"/>
            <a:ext cx="2085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dk2"/>
                </a:solidFill>
                <a:latin typeface="Avenir Next LT Pro" panose="020B0504020202020204" pitchFamily="34" charset="0"/>
              </a:rPr>
              <a:t>Using spaCy (sm), we achieved:</a:t>
            </a:r>
            <a:endParaRPr sz="800">
              <a:solidFill>
                <a:schemeClr val="dk2"/>
              </a:solidFill>
              <a:latin typeface="Avenir Next LT Pro" panose="020B0504020202020204" pitchFamily="34" charset="0"/>
            </a:endParaRPr>
          </a:p>
          <a:p>
            <a:pPr marL="457200" lvl="0" indent="-279400" algn="l" rtl="0">
              <a:spcBef>
                <a:spcPts val="0"/>
              </a:spcBef>
              <a:spcAft>
                <a:spcPts val="0"/>
              </a:spcAft>
              <a:buClr>
                <a:schemeClr val="dk2"/>
              </a:buClr>
              <a:buSzPts val="800"/>
              <a:buChar char="-"/>
            </a:pPr>
            <a:r>
              <a:rPr lang="en" sz="800">
                <a:solidFill>
                  <a:schemeClr val="dk2"/>
                </a:solidFill>
                <a:latin typeface="Avenir Next LT Pro" panose="020B0504020202020204" pitchFamily="34" charset="0"/>
              </a:rPr>
              <a:t>Accuracy: </a:t>
            </a:r>
            <a:r>
              <a:rPr lang="en" sz="800">
                <a:solidFill>
                  <a:schemeClr val="dk2"/>
                </a:solidFill>
                <a:highlight>
                  <a:srgbClr val="D9EAD3"/>
                </a:highlight>
                <a:latin typeface="Avenir Next LT Pro" panose="020B0504020202020204" pitchFamily="34" charset="0"/>
              </a:rPr>
              <a:t>52.74%</a:t>
            </a:r>
            <a:endParaRPr sz="800">
              <a:solidFill>
                <a:schemeClr val="dk2"/>
              </a:solidFill>
              <a:highlight>
                <a:srgbClr val="D9EAD3"/>
              </a:highlight>
              <a:latin typeface="Avenir Next LT Pro" panose="020B0504020202020204" pitchFamily="34" charset="0"/>
            </a:endParaRPr>
          </a:p>
          <a:p>
            <a:pPr marL="457200" lvl="0" indent="-279400" algn="l" rtl="0">
              <a:spcBef>
                <a:spcPts val="0"/>
              </a:spcBef>
              <a:spcAft>
                <a:spcPts val="0"/>
              </a:spcAft>
              <a:buClr>
                <a:schemeClr val="dk2"/>
              </a:buClr>
              <a:buSzPts val="800"/>
              <a:buChar char="-"/>
            </a:pPr>
            <a:r>
              <a:rPr lang="en" sz="800">
                <a:solidFill>
                  <a:schemeClr val="dk2"/>
                </a:solidFill>
                <a:latin typeface="Avenir Next LT Pro" panose="020B0504020202020204" pitchFamily="34" charset="0"/>
              </a:rPr>
              <a:t>“1-off” accuracy: </a:t>
            </a:r>
            <a:r>
              <a:rPr lang="en" sz="800">
                <a:solidFill>
                  <a:schemeClr val="dk2"/>
                </a:solidFill>
                <a:highlight>
                  <a:srgbClr val="FCE5CD"/>
                </a:highlight>
                <a:latin typeface="Avenir Next LT Pro" panose="020B0504020202020204" pitchFamily="34" charset="0"/>
              </a:rPr>
              <a:t>67.32%</a:t>
            </a:r>
            <a:endParaRPr sz="800">
              <a:solidFill>
                <a:schemeClr val="dk2"/>
              </a:solidFill>
              <a:highlight>
                <a:srgbClr val="FCE5CD"/>
              </a:highlight>
              <a:latin typeface="Avenir Next LT Pro" panose="020B0504020202020204" pitchFamily="34" charset="0"/>
            </a:endParaRPr>
          </a:p>
          <a:p>
            <a:pPr marL="457200" lvl="0" indent="-279400" algn="l" rtl="0">
              <a:spcBef>
                <a:spcPts val="0"/>
              </a:spcBef>
              <a:spcAft>
                <a:spcPts val="0"/>
              </a:spcAft>
              <a:buClr>
                <a:schemeClr val="dk2"/>
              </a:buClr>
              <a:buSzPts val="800"/>
              <a:buChar char="-"/>
            </a:pPr>
            <a:r>
              <a:rPr lang="en" sz="800">
                <a:solidFill>
                  <a:schemeClr val="dk2"/>
                </a:solidFill>
                <a:latin typeface="Avenir Next LT Pro" panose="020B0504020202020204" pitchFamily="34" charset="0"/>
              </a:rPr>
              <a:t>F1-Score: </a:t>
            </a:r>
            <a:r>
              <a:rPr lang="en" sz="800">
                <a:solidFill>
                  <a:schemeClr val="dk2"/>
                </a:solidFill>
                <a:highlight>
                  <a:srgbClr val="C9DAF8"/>
                </a:highlight>
                <a:latin typeface="Avenir Next LT Pro" panose="020B0504020202020204" pitchFamily="34" charset="0"/>
              </a:rPr>
              <a:t>42.37%</a:t>
            </a:r>
            <a:endParaRPr sz="800">
              <a:solidFill>
                <a:schemeClr val="dk2"/>
              </a:solidFill>
              <a:highlight>
                <a:srgbClr val="C9DAF8"/>
              </a:highlight>
              <a:latin typeface="Avenir Next LT Pro" panose="020B0504020202020204" pitchFamily="34" charset="0"/>
            </a:endParaRPr>
          </a:p>
          <a:p>
            <a:pPr marL="0" lvl="0" indent="0" algn="l" rtl="0">
              <a:spcBef>
                <a:spcPts val="0"/>
              </a:spcBef>
              <a:spcAft>
                <a:spcPts val="0"/>
              </a:spcAft>
              <a:buNone/>
            </a:pPr>
            <a:r>
              <a:rPr lang="en" sz="800">
                <a:solidFill>
                  <a:schemeClr val="dk2"/>
                </a:solidFill>
                <a:latin typeface="Avenir Next LT Pro" panose="020B0504020202020204" pitchFamily="34" charset="0"/>
              </a:rPr>
              <a:t>Our confusion matrix (below) however showed that this model was predicting mostly 1 or 5 for our reviews. One issue we ran into was that spaCy was extremely computationally heavy </a:t>
            </a:r>
            <a:endParaRPr sz="800">
              <a:solidFill>
                <a:schemeClr val="dk2"/>
              </a:solidFill>
              <a:latin typeface="Avenir Next LT Pro" panose="020B0504020202020204" pitchFamily="34" charset="0"/>
            </a:endParaRPr>
          </a:p>
        </p:txBody>
      </p:sp>
      <p:pic>
        <p:nvPicPr>
          <p:cNvPr id="123" name="Google Shape;123;p21"/>
          <p:cNvPicPr preferRelativeResize="0"/>
          <p:nvPr/>
        </p:nvPicPr>
        <p:blipFill>
          <a:blip r:embed="rId5">
            <a:alphaModFix/>
          </a:blip>
          <a:stretch>
            <a:fillRect/>
          </a:stretch>
        </p:blipFill>
        <p:spPr>
          <a:xfrm>
            <a:off x="6652427" y="2808963"/>
            <a:ext cx="2085301" cy="770837"/>
          </a:xfrm>
          <a:prstGeom prst="rect">
            <a:avLst/>
          </a:prstGeom>
          <a:noFill/>
          <a:ln>
            <a:noFill/>
          </a:ln>
        </p:spPr>
      </p:pic>
      <p:sp>
        <p:nvSpPr>
          <p:cNvPr id="124" name="Google Shape;124;p21"/>
          <p:cNvSpPr txBox="1"/>
          <p:nvPr/>
        </p:nvSpPr>
        <p:spPr>
          <a:xfrm>
            <a:off x="6577125" y="3564950"/>
            <a:ext cx="2320986"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dirty="0">
                <a:solidFill>
                  <a:schemeClr val="dk2"/>
                </a:solidFill>
                <a:latin typeface="Avenir Next LT Pro" panose="020B0504020202020204" pitchFamily="34" charset="0"/>
              </a:rPr>
              <a:t>It is important to note here that although out accuracy was higher than our bag of words models, our “1-off accuracy was only a couple of percentage points higher than our bag of words models. On top of this, our F1-Score was </a:t>
            </a:r>
            <a:r>
              <a:rPr lang="en" sz="900" b="1" dirty="0">
                <a:solidFill>
                  <a:schemeClr val="dk2"/>
                </a:solidFill>
                <a:latin typeface="Avenir Next LT Pro" panose="020B0504020202020204" pitchFamily="34" charset="0"/>
              </a:rPr>
              <a:t>lower</a:t>
            </a:r>
            <a:r>
              <a:rPr lang="en" sz="900" dirty="0">
                <a:solidFill>
                  <a:schemeClr val="dk2"/>
                </a:solidFill>
                <a:latin typeface="Avenir Next LT Pro" panose="020B0504020202020204" pitchFamily="34" charset="0"/>
              </a:rPr>
              <a:t> than our bag of words models. This can also serve as an example where accuracy isn’t everything and other metrics are needed to evaluate a model.</a:t>
            </a:r>
            <a:endParaRPr sz="900" dirty="0">
              <a:solidFill>
                <a:schemeClr val="dk2"/>
              </a:solidFill>
              <a:latin typeface="Avenir Next LT Pro" panose="020B05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288</TotalTime>
  <Words>1872</Words>
  <Application>Microsoft Macintosh PowerPoint</Application>
  <PresentationFormat>On-screen Show (16:9)</PresentationFormat>
  <Paragraphs>119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Avenir Next LT Pro Demi</vt:lpstr>
      <vt:lpstr>Simple Light</vt:lpstr>
      <vt:lpstr>Investment Consideration for Major Music Streaming Platforms</vt:lpstr>
      <vt:lpstr>Introduction</vt:lpstr>
      <vt:lpstr>Business Use Case</vt:lpstr>
      <vt:lpstr>Approach</vt:lpstr>
      <vt:lpstr>Data Cleaning &amp; Preparation</vt:lpstr>
      <vt:lpstr>Sentiment Analysis</vt:lpstr>
      <vt:lpstr>Positive Sentiment Analysis</vt:lpstr>
      <vt:lpstr>Negative Sentiment Analysis</vt:lpstr>
      <vt:lpstr>Classification I: Operation “Beat BERT” (failed)</vt:lpstr>
      <vt:lpstr>Classification II: BERT</vt:lpstr>
      <vt:lpstr>Classification Results &amp; Takeaways</vt:lpstr>
      <vt:lpstr>Limitations</vt:lpstr>
      <vt:lpstr>Recommendations</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Consideration for Major Music Streaming Platforms</dc:title>
  <dc:creator>Rudrang</dc:creator>
  <cp:lastModifiedBy>Anthony farhat</cp:lastModifiedBy>
  <cp:revision>14</cp:revision>
  <dcterms:modified xsi:type="dcterms:W3CDTF">2021-12-17T21:13:43Z</dcterms:modified>
</cp:coreProperties>
</file>