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9375" autoAdjust="0"/>
  </p:normalViewPr>
  <p:slideViewPr>
    <p:cSldViewPr snapToGrid="0">
      <p:cViewPr varScale="1">
        <p:scale>
          <a:sx n="43" d="100"/>
          <a:sy n="43" d="100"/>
        </p:scale>
        <p:origin x="72" y="534"/>
      </p:cViewPr>
      <p:guideLst/>
    </p:cSldViewPr>
  </p:slideViewPr>
  <p:notesTextViewPr>
    <p:cViewPr>
      <p:scale>
        <a:sx n="1" d="1"/>
        <a:sy n="1" d="1"/>
      </p:scale>
      <p:origin x="0" y="-34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B5E9A2-35D1-426F-98DB-51834C8CBBD7}" type="datetimeFigureOut">
              <a:rPr lang="en-US" smtClean="0"/>
              <a:t>11/9/2017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6652C2-F83C-40F7-AE1D-0D0CF965C827}" type="slidenum">
              <a:rPr lang="en-US" smtClean="0"/>
              <a:t>‹#›</a:t>
            </a:fld>
            <a:endParaRPr lang="en-US"/>
          </a:p>
        </p:txBody>
      </p:sp>
    </p:spTree>
    <p:extLst>
      <p:ext uri="{BB962C8B-B14F-4D97-AF65-F5344CB8AC3E}">
        <p14:creationId xmlns:p14="http://schemas.microsoft.com/office/powerpoint/2010/main" val="760819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asked you to prepare or at least think about an answer "What is a Technical Problem you recently Faced"?</a:t>
            </a:r>
          </a:p>
          <a:p>
            <a:endParaRPr lang="en-US" dirty="0" smtClean="0"/>
          </a:p>
          <a:p>
            <a:r>
              <a:rPr lang="en-US" dirty="0" smtClean="0"/>
              <a:t>Bad Answer: I have</a:t>
            </a:r>
            <a:r>
              <a:rPr lang="en-US" baseline="0" dirty="0" smtClean="0"/>
              <a:t> this big data project I’m working on for school, and I had a hard time deciding what to do. I am passionate about lots of things so it was tough to decide on one project that I needed to do. I eventually decided to look at bank data. As part of my project I built a web scraper to download my data and then I had to clean it. I used Selenium, a package that was actually originally designed to help </a:t>
            </a:r>
            <a:r>
              <a:rPr lang="en-US" baseline="0" dirty="0" err="1" smtClean="0"/>
              <a:t>webapp</a:t>
            </a:r>
            <a:r>
              <a:rPr lang="en-US" baseline="0" dirty="0" smtClean="0"/>
              <a:t> companies test their product, but it actually works really well to do </a:t>
            </a:r>
            <a:r>
              <a:rPr lang="en-US" baseline="0" dirty="0" err="1" smtClean="0"/>
              <a:t>webscraping</a:t>
            </a:r>
            <a:r>
              <a:rPr lang="en-US" baseline="0" dirty="0" smtClean="0"/>
              <a:t>. It was a really hard project and I learned a lot. I’m really good at </a:t>
            </a:r>
            <a:r>
              <a:rPr lang="en-US" baseline="0" dirty="0" err="1" smtClean="0"/>
              <a:t>webscraping</a:t>
            </a:r>
            <a:r>
              <a:rPr lang="en-US" baseline="0" dirty="0" smtClean="0"/>
              <a:t> and learning new technologies, and I should tell you that I got an A on the project.</a:t>
            </a:r>
            <a:endParaRPr lang="en-US" dirty="0" smtClean="0"/>
          </a:p>
          <a:p>
            <a:endParaRPr lang="en-US" dirty="0" smtClean="0"/>
          </a:p>
          <a:p>
            <a:endParaRPr lang="en-US" dirty="0" smtClean="0"/>
          </a:p>
          <a:p>
            <a:r>
              <a:rPr lang="en-US" dirty="0" smtClean="0"/>
              <a:t>Good Answer: In one of my classes I were given</a:t>
            </a:r>
            <a:r>
              <a:rPr lang="en-US" baseline="0" dirty="0" smtClean="0"/>
              <a:t> the opportunity to choose a topic I am passionate about and was asked to design a data project around that topic. I love businesses and the free market, and having recently completed an internship at a large investment bank, I chose to analyze Financial Statements of failed banks from the last 15 years and hope to identify trends in this data that could be used to predict future banks that are at risk of failing. In order to obtain this information I built a </a:t>
            </a:r>
            <a:r>
              <a:rPr lang="en-US" baseline="0" dirty="0" err="1" smtClean="0"/>
              <a:t>webscraper</a:t>
            </a:r>
            <a:r>
              <a:rPr lang="en-US" baseline="0" dirty="0" smtClean="0"/>
              <a:t> to collect data off of the FDIC which proved to be a unique challenge due to the variability of the website. I needed to write flexible code that would collect data in a variety of formats, but it was thrilling to put it altogether, and I was able to successfully gather all of the data that I needed for my project.</a:t>
            </a:r>
            <a:endParaRPr lang="en-US" dirty="0"/>
          </a:p>
        </p:txBody>
      </p:sp>
      <p:sp>
        <p:nvSpPr>
          <p:cNvPr id="4" name="Slide Number Placeholder 3"/>
          <p:cNvSpPr>
            <a:spLocks noGrp="1"/>
          </p:cNvSpPr>
          <p:nvPr>
            <p:ph type="sldNum" sz="quarter" idx="10"/>
          </p:nvPr>
        </p:nvSpPr>
        <p:spPr/>
        <p:txBody>
          <a:bodyPr/>
          <a:lstStyle/>
          <a:p>
            <a:fld id="{A86652C2-F83C-40F7-AE1D-0D0CF965C827}" type="slidenum">
              <a:rPr lang="en-US" smtClean="0"/>
              <a:t>1</a:t>
            </a:fld>
            <a:endParaRPr lang="en-US"/>
          </a:p>
        </p:txBody>
      </p:sp>
    </p:spTree>
    <p:extLst>
      <p:ext uri="{BB962C8B-B14F-4D97-AF65-F5344CB8AC3E}">
        <p14:creationId xmlns:p14="http://schemas.microsoft.com/office/powerpoint/2010/main" val="4072293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A3469D-C5E6-4607-AA22-5D967E773E93}"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8BA802-AB71-477B-B004-4B4442685C55}" type="slidenum">
              <a:rPr lang="en-US" smtClean="0"/>
              <a:t>‹#›</a:t>
            </a:fld>
            <a:endParaRPr lang="en-US"/>
          </a:p>
        </p:txBody>
      </p:sp>
    </p:spTree>
    <p:extLst>
      <p:ext uri="{BB962C8B-B14F-4D97-AF65-F5344CB8AC3E}">
        <p14:creationId xmlns:p14="http://schemas.microsoft.com/office/powerpoint/2010/main" val="2135293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A3469D-C5E6-4607-AA22-5D967E773E93}"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8BA802-AB71-477B-B004-4B4442685C55}" type="slidenum">
              <a:rPr lang="en-US" smtClean="0"/>
              <a:t>‹#›</a:t>
            </a:fld>
            <a:endParaRPr lang="en-US"/>
          </a:p>
        </p:txBody>
      </p:sp>
    </p:spTree>
    <p:extLst>
      <p:ext uri="{BB962C8B-B14F-4D97-AF65-F5344CB8AC3E}">
        <p14:creationId xmlns:p14="http://schemas.microsoft.com/office/powerpoint/2010/main" val="3598228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A3469D-C5E6-4607-AA22-5D967E773E93}"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8BA802-AB71-477B-B004-4B4442685C55}" type="slidenum">
              <a:rPr lang="en-US" smtClean="0"/>
              <a:t>‹#›</a:t>
            </a:fld>
            <a:endParaRPr lang="en-US"/>
          </a:p>
        </p:txBody>
      </p:sp>
    </p:spTree>
    <p:extLst>
      <p:ext uri="{BB962C8B-B14F-4D97-AF65-F5344CB8AC3E}">
        <p14:creationId xmlns:p14="http://schemas.microsoft.com/office/powerpoint/2010/main" val="152522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A3469D-C5E6-4607-AA22-5D967E773E93}"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8BA802-AB71-477B-B004-4B4442685C55}" type="slidenum">
              <a:rPr lang="en-US" smtClean="0"/>
              <a:t>‹#›</a:t>
            </a:fld>
            <a:endParaRPr lang="en-US"/>
          </a:p>
        </p:txBody>
      </p:sp>
    </p:spTree>
    <p:extLst>
      <p:ext uri="{BB962C8B-B14F-4D97-AF65-F5344CB8AC3E}">
        <p14:creationId xmlns:p14="http://schemas.microsoft.com/office/powerpoint/2010/main" val="1243095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A3469D-C5E6-4607-AA22-5D967E773E93}"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8BA802-AB71-477B-B004-4B4442685C55}" type="slidenum">
              <a:rPr lang="en-US" smtClean="0"/>
              <a:t>‹#›</a:t>
            </a:fld>
            <a:endParaRPr lang="en-US"/>
          </a:p>
        </p:txBody>
      </p:sp>
    </p:spTree>
    <p:extLst>
      <p:ext uri="{BB962C8B-B14F-4D97-AF65-F5344CB8AC3E}">
        <p14:creationId xmlns:p14="http://schemas.microsoft.com/office/powerpoint/2010/main" val="3437257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A3469D-C5E6-4607-AA22-5D967E773E93}" type="datetimeFigureOut">
              <a:rPr lang="en-US" smtClean="0"/>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8BA802-AB71-477B-B004-4B4442685C55}" type="slidenum">
              <a:rPr lang="en-US" smtClean="0"/>
              <a:t>‹#›</a:t>
            </a:fld>
            <a:endParaRPr lang="en-US"/>
          </a:p>
        </p:txBody>
      </p:sp>
    </p:spTree>
    <p:extLst>
      <p:ext uri="{BB962C8B-B14F-4D97-AF65-F5344CB8AC3E}">
        <p14:creationId xmlns:p14="http://schemas.microsoft.com/office/powerpoint/2010/main" val="1901063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A3469D-C5E6-4607-AA22-5D967E773E93}" type="datetimeFigureOut">
              <a:rPr lang="en-US" smtClean="0"/>
              <a:t>11/9/2017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8BA802-AB71-477B-B004-4B4442685C55}" type="slidenum">
              <a:rPr lang="en-US" smtClean="0"/>
              <a:t>‹#›</a:t>
            </a:fld>
            <a:endParaRPr lang="en-US"/>
          </a:p>
        </p:txBody>
      </p:sp>
    </p:spTree>
    <p:extLst>
      <p:ext uri="{BB962C8B-B14F-4D97-AF65-F5344CB8AC3E}">
        <p14:creationId xmlns:p14="http://schemas.microsoft.com/office/powerpoint/2010/main" val="1367996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A3469D-C5E6-4607-AA22-5D967E773E93}" type="datetimeFigureOut">
              <a:rPr lang="en-US" smtClean="0"/>
              <a:t>11/9/2017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8BA802-AB71-477B-B004-4B4442685C55}" type="slidenum">
              <a:rPr lang="en-US" smtClean="0"/>
              <a:t>‹#›</a:t>
            </a:fld>
            <a:endParaRPr lang="en-US"/>
          </a:p>
        </p:txBody>
      </p:sp>
    </p:spTree>
    <p:extLst>
      <p:ext uri="{BB962C8B-B14F-4D97-AF65-F5344CB8AC3E}">
        <p14:creationId xmlns:p14="http://schemas.microsoft.com/office/powerpoint/2010/main" val="3001893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A3469D-C5E6-4607-AA22-5D967E773E93}" type="datetimeFigureOut">
              <a:rPr lang="en-US" smtClean="0"/>
              <a:t>11/9/2017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8BA802-AB71-477B-B004-4B4442685C55}" type="slidenum">
              <a:rPr lang="en-US" smtClean="0"/>
              <a:t>‹#›</a:t>
            </a:fld>
            <a:endParaRPr lang="en-US"/>
          </a:p>
        </p:txBody>
      </p:sp>
    </p:spTree>
    <p:extLst>
      <p:ext uri="{BB962C8B-B14F-4D97-AF65-F5344CB8AC3E}">
        <p14:creationId xmlns:p14="http://schemas.microsoft.com/office/powerpoint/2010/main" val="3087481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A3469D-C5E6-4607-AA22-5D967E773E93}" type="datetimeFigureOut">
              <a:rPr lang="en-US" smtClean="0"/>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8BA802-AB71-477B-B004-4B4442685C55}" type="slidenum">
              <a:rPr lang="en-US" smtClean="0"/>
              <a:t>‹#›</a:t>
            </a:fld>
            <a:endParaRPr lang="en-US"/>
          </a:p>
        </p:txBody>
      </p:sp>
    </p:spTree>
    <p:extLst>
      <p:ext uri="{BB962C8B-B14F-4D97-AF65-F5344CB8AC3E}">
        <p14:creationId xmlns:p14="http://schemas.microsoft.com/office/powerpoint/2010/main" val="3741017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A3469D-C5E6-4607-AA22-5D967E773E93}" type="datetimeFigureOut">
              <a:rPr lang="en-US" smtClean="0"/>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8BA802-AB71-477B-B004-4B4442685C55}" type="slidenum">
              <a:rPr lang="en-US" smtClean="0"/>
              <a:t>‹#›</a:t>
            </a:fld>
            <a:endParaRPr lang="en-US"/>
          </a:p>
        </p:txBody>
      </p:sp>
    </p:spTree>
    <p:extLst>
      <p:ext uri="{BB962C8B-B14F-4D97-AF65-F5344CB8AC3E}">
        <p14:creationId xmlns:p14="http://schemas.microsoft.com/office/powerpoint/2010/main" val="1896336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A3469D-C5E6-4607-AA22-5D967E773E93}" type="datetimeFigureOut">
              <a:rPr lang="en-US" smtClean="0"/>
              <a:t>11/9/2017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8BA802-AB71-477B-B004-4B4442685C55}" type="slidenum">
              <a:rPr lang="en-US" smtClean="0"/>
              <a:t>‹#›</a:t>
            </a:fld>
            <a:endParaRPr lang="en-US"/>
          </a:p>
        </p:txBody>
      </p:sp>
    </p:spTree>
    <p:extLst>
      <p:ext uri="{BB962C8B-B14F-4D97-AF65-F5344CB8AC3E}">
        <p14:creationId xmlns:p14="http://schemas.microsoft.com/office/powerpoint/2010/main" val="3944174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Behavioral Components to a Technical Interview</a:t>
            </a:r>
            <a:endParaRPr lang="en-US" dirty="0"/>
          </a:p>
        </p:txBody>
      </p:sp>
      <p:sp>
        <p:nvSpPr>
          <p:cNvPr id="3" name="Subtitle 2"/>
          <p:cNvSpPr>
            <a:spLocks noGrp="1"/>
          </p:cNvSpPr>
          <p:nvPr>
            <p:ph type="subTitle" idx="1"/>
          </p:nvPr>
        </p:nvSpPr>
        <p:spPr/>
        <p:txBody>
          <a:bodyPr/>
          <a:lstStyle/>
          <a:p>
            <a:r>
              <a:rPr lang="en-US" dirty="0" smtClean="0"/>
              <a:t>Mitchell Probst</a:t>
            </a:r>
            <a:endParaRPr lang="en-US" dirty="0"/>
          </a:p>
        </p:txBody>
      </p:sp>
    </p:spTree>
    <p:extLst>
      <p:ext uri="{BB962C8B-B14F-4D97-AF65-F5344CB8AC3E}">
        <p14:creationId xmlns:p14="http://schemas.microsoft.com/office/powerpoint/2010/main" val="16230663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2207"/>
            <a:ext cx="10515600" cy="1325563"/>
          </a:xfrm>
        </p:spPr>
        <p:txBody>
          <a:bodyPr/>
          <a:lstStyle/>
          <a:p>
            <a:pPr algn="ctr"/>
            <a:r>
              <a:rPr lang="en-US" dirty="0" smtClean="0"/>
              <a:t>Interview Preparation Grid</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93652170"/>
              </p:ext>
            </p:extLst>
          </p:nvPr>
        </p:nvGraphicFramePr>
        <p:xfrm>
          <a:off x="838200" y="623895"/>
          <a:ext cx="10515600" cy="6168255"/>
        </p:xfrm>
        <a:graphic>
          <a:graphicData uri="http://schemas.openxmlformats.org/drawingml/2006/table">
            <a:tbl>
              <a:tblPr firstRow="1" bandRow="1">
                <a:tableStyleId>{5C22544A-7EE6-4342-B048-85BDC9FD1C3A}</a:tableStyleId>
              </a:tblPr>
              <a:tblGrid>
                <a:gridCol w="2628900"/>
                <a:gridCol w="2628900"/>
                <a:gridCol w="2628900"/>
                <a:gridCol w="2628900"/>
              </a:tblGrid>
              <a:tr h="745445">
                <a:tc>
                  <a:txBody>
                    <a:bodyPr/>
                    <a:lstStyle/>
                    <a:p>
                      <a:r>
                        <a:rPr lang="en-US" dirty="0" smtClean="0"/>
                        <a:t>Common Questions</a:t>
                      </a:r>
                      <a:endParaRPr lang="en-US" dirty="0"/>
                    </a:p>
                  </a:txBody>
                  <a:tcPr/>
                </a:tc>
                <a:tc>
                  <a:txBody>
                    <a:bodyPr/>
                    <a:lstStyle/>
                    <a:p>
                      <a:r>
                        <a:rPr lang="en-US" dirty="0" smtClean="0"/>
                        <a:t>Project</a:t>
                      </a:r>
                      <a:r>
                        <a:rPr lang="en-US" baseline="0" dirty="0" smtClean="0"/>
                        <a:t> 1</a:t>
                      </a:r>
                    </a:p>
                    <a:p>
                      <a:r>
                        <a:rPr lang="en-US" baseline="0" dirty="0" smtClean="0"/>
                        <a:t>Intern Project at GS</a:t>
                      </a:r>
                      <a:endParaRPr lang="en-US" dirty="0"/>
                    </a:p>
                  </a:txBody>
                  <a:tcPr/>
                </a:tc>
                <a:tc>
                  <a:txBody>
                    <a:bodyPr/>
                    <a:lstStyle/>
                    <a:p>
                      <a:r>
                        <a:rPr lang="en-US" dirty="0" smtClean="0"/>
                        <a:t>Project</a:t>
                      </a:r>
                      <a:r>
                        <a:rPr lang="en-US" baseline="0" dirty="0" smtClean="0"/>
                        <a:t> 2</a:t>
                      </a:r>
                    </a:p>
                    <a:p>
                      <a:r>
                        <a:rPr lang="en-US" baseline="0" dirty="0" err="1" smtClean="0"/>
                        <a:t>Proj</a:t>
                      </a:r>
                      <a:r>
                        <a:rPr lang="en-US" baseline="0" dirty="0" smtClean="0"/>
                        <a:t>. Assistant for ACME</a:t>
                      </a:r>
                      <a:endParaRPr lang="en-US" dirty="0"/>
                    </a:p>
                  </a:txBody>
                  <a:tcPr/>
                </a:tc>
                <a:tc>
                  <a:txBody>
                    <a:bodyPr/>
                    <a:lstStyle/>
                    <a:p>
                      <a:r>
                        <a:rPr lang="en-US" dirty="0" smtClean="0"/>
                        <a:t>Project 3</a:t>
                      </a:r>
                    </a:p>
                    <a:p>
                      <a:r>
                        <a:rPr lang="en-US" dirty="0" smtClean="0"/>
                        <a:t>Developer at</a:t>
                      </a:r>
                      <a:r>
                        <a:rPr lang="en-US" baseline="0" dirty="0" smtClean="0"/>
                        <a:t> </a:t>
                      </a:r>
                      <a:r>
                        <a:rPr lang="en-US" baseline="0" dirty="0" err="1" smtClean="0"/>
                        <a:t>CorEMR</a:t>
                      </a:r>
                      <a:endParaRPr lang="en-US" dirty="0"/>
                    </a:p>
                  </a:txBody>
                  <a:tcPr/>
                </a:tc>
              </a:tr>
              <a:tr h="745445">
                <a:tc>
                  <a:txBody>
                    <a:bodyPr/>
                    <a:lstStyle/>
                    <a:p>
                      <a:r>
                        <a:rPr lang="en-US" dirty="0" smtClean="0"/>
                        <a:t>Challenges</a:t>
                      </a:r>
                    </a:p>
                  </a:txBody>
                  <a:tcPr/>
                </a:tc>
                <a:tc>
                  <a:txBody>
                    <a:bodyPr/>
                    <a:lstStyle/>
                    <a:p>
                      <a:r>
                        <a:rPr lang="en-US" dirty="0" smtClean="0"/>
                        <a:t>Prod.</a:t>
                      </a:r>
                      <a:r>
                        <a:rPr lang="en-US" baseline="0" dirty="0" smtClean="0"/>
                        <a:t> worthy </a:t>
                      </a:r>
                      <a:r>
                        <a:rPr lang="en-US" dirty="0" smtClean="0"/>
                        <a:t>Slang/Java</a:t>
                      </a:r>
                    </a:p>
                    <a:p>
                      <a:r>
                        <a:rPr lang="en-US" dirty="0" smtClean="0"/>
                        <a:t>Financial Background</a:t>
                      </a:r>
                    </a:p>
                    <a:p>
                      <a:r>
                        <a:rPr lang="en-US" dirty="0" smtClean="0"/>
                        <a:t>Multi-Threading</a:t>
                      </a:r>
                      <a:endParaRPr lang="en-US" dirty="0"/>
                    </a:p>
                  </a:txBody>
                  <a:tcPr/>
                </a:tc>
                <a:tc>
                  <a:txBody>
                    <a:bodyPr/>
                    <a:lstStyle/>
                    <a:p>
                      <a:r>
                        <a:rPr lang="en-US" dirty="0" smtClean="0"/>
                        <a:t>Using</a:t>
                      </a:r>
                      <a:r>
                        <a:rPr lang="en-US" baseline="0" dirty="0" smtClean="0"/>
                        <a:t> Concise Language</a:t>
                      </a:r>
                    </a:p>
                    <a:p>
                      <a:r>
                        <a:rPr lang="en-US" dirty="0" smtClean="0"/>
                        <a:t>Technical Writing</a:t>
                      </a:r>
                      <a:endParaRPr lang="en-US" dirty="0"/>
                    </a:p>
                  </a:txBody>
                  <a:tcPr/>
                </a:tc>
                <a:tc>
                  <a:txBody>
                    <a:bodyPr/>
                    <a:lstStyle/>
                    <a:p>
                      <a:r>
                        <a:rPr lang="en-US" dirty="0" smtClean="0"/>
                        <a:t>Lack of Tests (Pho)</a:t>
                      </a:r>
                    </a:p>
                    <a:p>
                      <a:r>
                        <a:rPr lang="en-US" dirty="0" smtClean="0"/>
                        <a:t>Constant Merge-Conflicts</a:t>
                      </a:r>
                      <a:endParaRPr lang="en-US" dirty="0"/>
                    </a:p>
                  </a:txBody>
                  <a:tcPr/>
                </a:tc>
              </a:tr>
              <a:tr h="745445">
                <a:tc>
                  <a:txBody>
                    <a:bodyPr/>
                    <a:lstStyle/>
                    <a:p>
                      <a:r>
                        <a:rPr lang="en-US" dirty="0" smtClean="0"/>
                        <a:t>Mistakes/Failures</a:t>
                      </a:r>
                      <a:endParaRPr lang="en-US" dirty="0"/>
                    </a:p>
                  </a:txBody>
                  <a:tcPr/>
                </a:tc>
                <a:tc>
                  <a:txBody>
                    <a:bodyPr/>
                    <a:lstStyle/>
                    <a:p>
                      <a:r>
                        <a:rPr lang="en-US" dirty="0" smtClean="0"/>
                        <a:t>Incorrect</a:t>
                      </a:r>
                      <a:r>
                        <a:rPr lang="en-US" baseline="0" dirty="0" smtClean="0"/>
                        <a:t> User Column</a:t>
                      </a:r>
                    </a:p>
                    <a:p>
                      <a:r>
                        <a:rPr lang="en-US" baseline="0" dirty="0" smtClean="0"/>
                        <a:t>Sacrificing Quality for Speed (Unit Tests)</a:t>
                      </a:r>
                    </a:p>
                  </a:txBody>
                  <a:tcPr/>
                </a:tc>
                <a:tc>
                  <a:txBody>
                    <a:bodyPr/>
                    <a:lstStyle/>
                    <a:p>
                      <a:r>
                        <a:rPr lang="en-US" dirty="0" smtClean="0"/>
                        <a:t>Failing to finish </a:t>
                      </a:r>
                      <a:r>
                        <a:rPr lang="en-US" dirty="0" err="1" smtClean="0"/>
                        <a:t>Scipy.Stats</a:t>
                      </a:r>
                      <a:r>
                        <a:rPr lang="en-US" dirty="0" smtClean="0"/>
                        <a:t> Appendix in time</a:t>
                      </a:r>
                      <a:endParaRPr lang="en-US" dirty="0"/>
                    </a:p>
                  </a:txBody>
                  <a:tcPr/>
                </a:tc>
                <a:tc>
                  <a:txBody>
                    <a:bodyPr/>
                    <a:lstStyle/>
                    <a:p>
                      <a:r>
                        <a:rPr lang="en-US" dirty="0" smtClean="0"/>
                        <a:t>Printing “</a:t>
                      </a:r>
                      <a:r>
                        <a:rPr lang="en-US" dirty="0" err="1" smtClean="0"/>
                        <a:t>FooBar</a:t>
                      </a:r>
                      <a:r>
                        <a:rPr lang="en-US" dirty="0" smtClean="0"/>
                        <a:t>” in</a:t>
                      </a:r>
                      <a:r>
                        <a:rPr lang="en-US" baseline="0" dirty="0" smtClean="0"/>
                        <a:t> prod.</a:t>
                      </a:r>
                    </a:p>
                    <a:p>
                      <a:endParaRPr lang="en-US" dirty="0"/>
                    </a:p>
                  </a:txBody>
                  <a:tcPr/>
                </a:tc>
              </a:tr>
              <a:tr h="745445">
                <a:tc>
                  <a:txBody>
                    <a:bodyPr/>
                    <a:lstStyle/>
                    <a:p>
                      <a:r>
                        <a:rPr lang="en-US" dirty="0" smtClean="0"/>
                        <a:t>Enjoyed</a:t>
                      </a:r>
                      <a:endParaRPr lang="en-US" dirty="0"/>
                    </a:p>
                  </a:txBody>
                  <a:tcPr/>
                </a:tc>
                <a:tc>
                  <a:txBody>
                    <a:bodyPr/>
                    <a:lstStyle/>
                    <a:p>
                      <a:r>
                        <a:rPr lang="en-US" dirty="0" smtClean="0"/>
                        <a:t>NoSQL Solution</a:t>
                      </a:r>
                    </a:p>
                    <a:p>
                      <a:r>
                        <a:rPr lang="en-US" dirty="0" smtClean="0"/>
                        <a:t>Using New Languages</a:t>
                      </a:r>
                      <a:endParaRPr lang="en-US" dirty="0"/>
                    </a:p>
                  </a:txBody>
                  <a:tcPr/>
                </a:tc>
                <a:tc>
                  <a:txBody>
                    <a:bodyPr/>
                    <a:lstStyle/>
                    <a:p>
                      <a:r>
                        <a:rPr lang="en-US" dirty="0" smtClean="0"/>
                        <a:t>Writing Test Drivers</a:t>
                      </a:r>
                    </a:p>
                    <a:p>
                      <a:r>
                        <a:rPr lang="en-US" dirty="0" smtClean="0"/>
                        <a:t>Value Function </a:t>
                      </a:r>
                      <a:r>
                        <a:rPr lang="en-US" dirty="0" err="1" smtClean="0"/>
                        <a:t>Iter</a:t>
                      </a:r>
                      <a:r>
                        <a:rPr lang="en-US" dirty="0" smtClean="0"/>
                        <a:t>.</a:t>
                      </a:r>
                      <a:endParaRPr lang="en-US" dirty="0"/>
                    </a:p>
                  </a:txBody>
                  <a:tcPr/>
                </a:tc>
                <a:tc>
                  <a:txBody>
                    <a:bodyPr/>
                    <a:lstStyle/>
                    <a:p>
                      <a:r>
                        <a:rPr lang="en-US" dirty="0" err="1" smtClean="0"/>
                        <a:t>Levenshtein</a:t>
                      </a:r>
                      <a:r>
                        <a:rPr lang="en-US" dirty="0" smtClean="0"/>
                        <a:t> Merging</a:t>
                      </a:r>
                    </a:p>
                    <a:p>
                      <a:r>
                        <a:rPr lang="en-US" dirty="0" smtClean="0"/>
                        <a:t>First SQL Exposure</a:t>
                      </a:r>
                      <a:endParaRPr lang="en-US" dirty="0"/>
                    </a:p>
                  </a:txBody>
                  <a:tcPr/>
                </a:tc>
              </a:tr>
              <a:tr h="745445">
                <a:tc>
                  <a:txBody>
                    <a:bodyPr/>
                    <a:lstStyle/>
                    <a:p>
                      <a:r>
                        <a:rPr lang="en-US" dirty="0" smtClean="0"/>
                        <a:t>Leadership</a:t>
                      </a:r>
                      <a:endParaRPr lang="en-US" dirty="0"/>
                    </a:p>
                  </a:txBody>
                  <a:tcPr/>
                </a:tc>
                <a:tc>
                  <a:txBody>
                    <a:bodyPr/>
                    <a:lstStyle/>
                    <a:p>
                      <a:r>
                        <a:rPr lang="en-US" dirty="0" smtClean="0"/>
                        <a:t>Minimal.</a:t>
                      </a:r>
                      <a:r>
                        <a:rPr lang="en-US" baseline="0" dirty="0" smtClean="0"/>
                        <a:t> Chose how to implement. Designed API</a:t>
                      </a:r>
                      <a:endParaRPr lang="en-US" dirty="0"/>
                    </a:p>
                  </a:txBody>
                  <a:tcPr/>
                </a:tc>
                <a:tc>
                  <a:txBody>
                    <a:bodyPr/>
                    <a:lstStyle/>
                    <a:p>
                      <a:r>
                        <a:rPr lang="en-US" dirty="0" smtClean="0"/>
                        <a:t>Choose</a:t>
                      </a:r>
                      <a:r>
                        <a:rPr lang="en-US" baseline="0" dirty="0" smtClean="0"/>
                        <a:t> our own Projects.</a:t>
                      </a:r>
                    </a:p>
                    <a:p>
                      <a:r>
                        <a:rPr lang="en-US" baseline="0" dirty="0" smtClean="0"/>
                        <a:t>Designing/Teaching Comp Coding</a:t>
                      </a:r>
                    </a:p>
                  </a:txBody>
                  <a:tcPr/>
                </a:tc>
                <a:tc>
                  <a:txBody>
                    <a:bodyPr/>
                    <a:lstStyle/>
                    <a:p>
                      <a:r>
                        <a:rPr lang="en-US" dirty="0" smtClean="0"/>
                        <a:t>Researched/Taught ICD10</a:t>
                      </a:r>
                    </a:p>
                    <a:p>
                      <a:r>
                        <a:rPr lang="en-US" dirty="0" smtClean="0"/>
                        <a:t>Implemented Pho Suite</a:t>
                      </a:r>
                      <a:endParaRPr lang="en-US" dirty="0"/>
                    </a:p>
                  </a:txBody>
                  <a:tcPr/>
                </a:tc>
              </a:tr>
              <a:tr h="745445">
                <a:tc>
                  <a:txBody>
                    <a:bodyPr/>
                    <a:lstStyle/>
                    <a:p>
                      <a:r>
                        <a:rPr lang="en-US" dirty="0" smtClean="0"/>
                        <a:t>Conflicts</a:t>
                      </a:r>
                      <a:endParaRPr lang="en-US" dirty="0"/>
                    </a:p>
                  </a:txBody>
                  <a:tcPr/>
                </a:tc>
                <a:tc>
                  <a:txBody>
                    <a:bodyPr/>
                    <a:lstStyle/>
                    <a:p>
                      <a:r>
                        <a:rPr lang="en-US" dirty="0" smtClean="0"/>
                        <a:t>Unit</a:t>
                      </a:r>
                      <a:r>
                        <a:rPr lang="en-US" baseline="0" dirty="0" smtClean="0"/>
                        <a:t> Tests</a:t>
                      </a:r>
                    </a:p>
                    <a:p>
                      <a:r>
                        <a:rPr lang="en-US" baseline="0" dirty="0" smtClean="0"/>
                        <a:t>Resources for Stress Test.</a:t>
                      </a:r>
                      <a:endParaRPr lang="en-US" dirty="0"/>
                    </a:p>
                  </a:txBody>
                  <a:tcPr/>
                </a:tc>
                <a:tc>
                  <a:txBody>
                    <a:bodyPr/>
                    <a:lstStyle/>
                    <a:p>
                      <a:r>
                        <a:rPr lang="en-US" dirty="0" smtClean="0"/>
                        <a:t>Student</a:t>
                      </a:r>
                      <a:r>
                        <a:rPr lang="en-US" baseline="0" dirty="0" smtClean="0"/>
                        <a:t> Proofreading labs w/ differing opinions</a:t>
                      </a:r>
                      <a:endParaRPr lang="en-US" dirty="0"/>
                    </a:p>
                  </a:txBody>
                  <a:tcPr/>
                </a:tc>
                <a:tc>
                  <a:txBody>
                    <a:bodyPr/>
                    <a:lstStyle/>
                    <a:p>
                      <a:r>
                        <a:rPr lang="en-US" dirty="0" smtClean="0"/>
                        <a:t>Dev</a:t>
                      </a:r>
                      <a:r>
                        <a:rPr lang="en-US" baseline="0" dirty="0" smtClean="0"/>
                        <a:t> clashes w/ Business</a:t>
                      </a:r>
                    </a:p>
                    <a:p>
                      <a:r>
                        <a:rPr lang="en-US" baseline="0" dirty="0" smtClean="0"/>
                        <a:t>Making Vendors Conform</a:t>
                      </a:r>
                      <a:endParaRPr lang="en-US" dirty="0"/>
                    </a:p>
                  </a:txBody>
                  <a:tcPr/>
                </a:tc>
              </a:tr>
              <a:tr h="745445">
                <a:tc>
                  <a:txBody>
                    <a:bodyPr/>
                    <a:lstStyle/>
                    <a:p>
                      <a:r>
                        <a:rPr lang="en-US" dirty="0" smtClean="0"/>
                        <a:t>What You’d</a:t>
                      </a:r>
                      <a:r>
                        <a:rPr lang="en-US" baseline="0" dirty="0" smtClean="0"/>
                        <a:t> Do Differently</a:t>
                      </a:r>
                      <a:endParaRPr lang="en-US" dirty="0"/>
                    </a:p>
                  </a:txBody>
                  <a:tcPr/>
                </a:tc>
                <a:tc>
                  <a:txBody>
                    <a:bodyPr/>
                    <a:lstStyle/>
                    <a:p>
                      <a:r>
                        <a:rPr lang="en-US" dirty="0" smtClean="0"/>
                        <a:t>Recognizing</a:t>
                      </a:r>
                      <a:r>
                        <a:rPr lang="en-US" baseline="0" dirty="0" smtClean="0"/>
                        <a:t> the effect my project has on other prod code earlier.</a:t>
                      </a:r>
                      <a:endParaRPr lang="en-US" dirty="0"/>
                    </a:p>
                  </a:txBody>
                  <a:tcPr/>
                </a:tc>
                <a:tc>
                  <a:txBody>
                    <a:bodyPr/>
                    <a:lstStyle/>
                    <a:p>
                      <a:r>
                        <a:rPr lang="en-US" dirty="0" smtClean="0"/>
                        <a:t>Better Assess my</a:t>
                      </a:r>
                      <a:r>
                        <a:rPr lang="en-US" baseline="0" dirty="0" smtClean="0"/>
                        <a:t> availability</a:t>
                      </a:r>
                      <a:endParaRPr lang="en-US" dirty="0"/>
                    </a:p>
                  </a:txBody>
                  <a:tcPr/>
                </a:tc>
                <a:tc>
                  <a:txBody>
                    <a:bodyPr/>
                    <a:lstStyle/>
                    <a:p>
                      <a:r>
                        <a:rPr lang="en-US" dirty="0" smtClean="0"/>
                        <a:t>Voicing opinions/thoughts more even as a junior</a:t>
                      </a:r>
                    </a:p>
                    <a:p>
                      <a:r>
                        <a:rPr lang="en-US" dirty="0" smtClean="0"/>
                        <a:t>Choose Harder Projects Earlier, Confidence</a:t>
                      </a:r>
                      <a:endParaRPr lang="en-US" dirty="0"/>
                    </a:p>
                  </a:txBody>
                  <a:tcPr/>
                </a:tc>
              </a:tr>
            </a:tbl>
          </a:graphicData>
        </a:graphic>
      </p:graphicFrame>
    </p:spTree>
    <p:extLst>
      <p:ext uri="{BB962C8B-B14F-4D97-AF65-F5344CB8AC3E}">
        <p14:creationId xmlns:p14="http://schemas.microsoft.com/office/powerpoint/2010/main" val="8796302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274"/>
            <a:ext cx="10515600" cy="1141941"/>
          </a:xfrm>
        </p:spPr>
        <p:txBody>
          <a:bodyPr/>
          <a:lstStyle/>
          <a:p>
            <a:r>
              <a:rPr lang="en-US" dirty="0" smtClean="0"/>
              <a:t>Insights from Cracking the Coding Interview</a:t>
            </a:r>
            <a:endParaRPr lang="en-US" dirty="0"/>
          </a:p>
        </p:txBody>
      </p:sp>
      <p:sp>
        <p:nvSpPr>
          <p:cNvPr id="3" name="Content Placeholder 2"/>
          <p:cNvSpPr>
            <a:spLocks noGrp="1"/>
          </p:cNvSpPr>
          <p:nvPr>
            <p:ph sz="half" idx="1"/>
          </p:nvPr>
        </p:nvSpPr>
        <p:spPr>
          <a:xfrm>
            <a:off x="838200" y="1100668"/>
            <a:ext cx="5181600" cy="5757332"/>
          </a:xfrm>
        </p:spPr>
        <p:txBody>
          <a:bodyPr>
            <a:normAutofit/>
          </a:bodyPr>
          <a:lstStyle/>
          <a:p>
            <a:r>
              <a:rPr lang="en-US" dirty="0" smtClean="0"/>
              <a:t>What are your weaknesses?</a:t>
            </a:r>
          </a:p>
          <a:p>
            <a:pPr marL="457200" lvl="1" indent="-169863"/>
            <a:r>
              <a:rPr lang="en-US" dirty="0" smtClean="0"/>
              <a:t>“Give a real weakness! A good answer conveys a real, legitimate weakness but emphasizes how you work to overcome it.”</a:t>
            </a:r>
          </a:p>
          <a:p>
            <a:r>
              <a:rPr lang="en-US" dirty="0" smtClean="0"/>
              <a:t>Limit Details</a:t>
            </a:r>
          </a:p>
          <a:p>
            <a:pPr marL="457200" lvl="1" indent="-169863"/>
            <a:r>
              <a:rPr lang="en-US" dirty="0"/>
              <a:t>Don’t blabber on about things you know they won’t understand. </a:t>
            </a:r>
            <a:r>
              <a:rPr lang="en-US" dirty="0"/>
              <a:t>Focus on high-level, abstract, they can ask follow-up questions if they </a:t>
            </a:r>
            <a:r>
              <a:rPr lang="en-US" dirty="0" smtClean="0"/>
              <a:t>want</a:t>
            </a:r>
          </a:p>
          <a:p>
            <a:pPr marL="0" indent="-169863"/>
            <a:r>
              <a:rPr lang="en-US" dirty="0" smtClean="0"/>
              <a:t>Structured Responses</a:t>
            </a:r>
          </a:p>
          <a:p>
            <a:pPr marL="457200" lvl="1" indent="-169863"/>
            <a:r>
              <a:rPr lang="en-US" dirty="0" smtClean="0"/>
              <a:t>Nugget First</a:t>
            </a:r>
          </a:p>
          <a:p>
            <a:pPr marL="457200" lvl="1" indent="-169863"/>
            <a:r>
              <a:rPr lang="en-US" dirty="0" smtClean="0"/>
              <a:t>S.A.R. (Situation, Action, Result)</a:t>
            </a:r>
          </a:p>
        </p:txBody>
      </p:sp>
      <p:sp>
        <p:nvSpPr>
          <p:cNvPr id="4" name="Content Placeholder 3"/>
          <p:cNvSpPr>
            <a:spLocks noGrp="1"/>
          </p:cNvSpPr>
          <p:nvPr>
            <p:ph sz="half" idx="2"/>
          </p:nvPr>
        </p:nvSpPr>
        <p:spPr>
          <a:xfrm>
            <a:off x="6172200" y="1100667"/>
            <a:ext cx="5867400" cy="5757332"/>
          </a:xfrm>
        </p:spPr>
        <p:txBody>
          <a:bodyPr>
            <a:normAutofit/>
          </a:bodyPr>
          <a:lstStyle/>
          <a:p>
            <a:r>
              <a:rPr lang="en-US" dirty="0" smtClean="0"/>
              <a:t>What Questions Should you Ask?</a:t>
            </a:r>
          </a:p>
          <a:p>
            <a:pPr marL="236538" lvl="1" indent="220663"/>
            <a:r>
              <a:rPr lang="en-US" b="1" dirty="0" smtClean="0"/>
              <a:t>Genuine</a:t>
            </a:r>
            <a:r>
              <a:rPr lang="en-US" dirty="0" smtClean="0"/>
              <a:t>, day to day details</a:t>
            </a:r>
            <a:endParaRPr lang="en-US" u="sng" dirty="0" smtClean="0"/>
          </a:p>
          <a:p>
            <a:pPr marL="406400" lvl="2" indent="169863"/>
            <a:r>
              <a:rPr lang="en-US" dirty="0" smtClean="0"/>
              <a:t>Ratio of Testers to </a:t>
            </a:r>
            <a:r>
              <a:rPr lang="en-US" dirty="0" err="1" smtClean="0"/>
              <a:t>Devs</a:t>
            </a:r>
            <a:r>
              <a:rPr lang="en-US" dirty="0" smtClean="0"/>
              <a:t>. How does Project Planning work?</a:t>
            </a:r>
          </a:p>
          <a:p>
            <a:pPr marL="406400" lvl="2" indent="169863"/>
            <a:r>
              <a:rPr lang="en-US" dirty="0" smtClean="0"/>
              <a:t>Why are you here? What’s challenging for you?</a:t>
            </a:r>
          </a:p>
          <a:p>
            <a:pPr marL="236538" lvl="1" indent="220663"/>
            <a:r>
              <a:rPr lang="en-US" b="1" dirty="0" smtClean="0"/>
              <a:t>Insightful</a:t>
            </a:r>
            <a:r>
              <a:rPr lang="en-US" dirty="0"/>
              <a:t>,</a:t>
            </a:r>
            <a:r>
              <a:rPr lang="en-US" dirty="0" smtClean="0"/>
              <a:t> demonstrate your knowledge</a:t>
            </a:r>
          </a:p>
          <a:p>
            <a:pPr marL="406400" lvl="2" indent="169863"/>
            <a:r>
              <a:rPr lang="en-US" dirty="0" smtClean="0"/>
              <a:t>How does your company solve problem X?</a:t>
            </a:r>
          </a:p>
          <a:p>
            <a:pPr marL="406400" lvl="2" indent="169863"/>
            <a:r>
              <a:rPr lang="en-US" dirty="0" smtClean="0"/>
              <a:t>Why did you choose A instead of B? I know some it has benefits XYZ but people dislike aspect F.</a:t>
            </a:r>
          </a:p>
          <a:p>
            <a:pPr marL="236538" lvl="1" indent="220663"/>
            <a:r>
              <a:rPr lang="en-US" b="1" dirty="0" smtClean="0"/>
              <a:t>Passion</a:t>
            </a:r>
            <a:r>
              <a:rPr lang="en-US" dirty="0" smtClean="0"/>
              <a:t>, your interest/contributions</a:t>
            </a:r>
            <a:endParaRPr lang="en-US" dirty="0"/>
          </a:p>
          <a:p>
            <a:pPr marL="406400" lvl="2" indent="169863"/>
            <a:r>
              <a:rPr lang="en-US" dirty="0" smtClean="0"/>
              <a:t>I’m not familiar with X, what can you tell me?</a:t>
            </a:r>
          </a:p>
          <a:p>
            <a:pPr marL="406400" lvl="2" indent="169863"/>
            <a:r>
              <a:rPr lang="en-US" dirty="0" smtClean="0"/>
              <a:t>I’m very interested in ___, how do you use it?</a:t>
            </a:r>
            <a:endParaRPr lang="en-US" dirty="0"/>
          </a:p>
          <a:p>
            <a:pPr marL="0" lvl="1" indent="119063"/>
            <a:r>
              <a:rPr lang="en-US" sz="2800" dirty="0" smtClean="0"/>
              <a:t>Analyze Your Answers</a:t>
            </a:r>
          </a:p>
          <a:p>
            <a:pPr marL="457200" lvl="2" indent="119063"/>
            <a:r>
              <a:rPr lang="en-US" dirty="0" smtClean="0"/>
              <a:t>What does the story say about you?</a:t>
            </a:r>
          </a:p>
          <a:p>
            <a:pPr marL="457200" lvl="2" indent="119063"/>
            <a:r>
              <a:rPr lang="en-US" dirty="0" smtClean="0"/>
              <a:t>What traits does your story emphasize?</a:t>
            </a:r>
          </a:p>
          <a:p>
            <a:pPr marL="0" lvl="1" indent="119063"/>
            <a:endParaRPr lang="en-US" dirty="0"/>
          </a:p>
        </p:txBody>
      </p:sp>
    </p:spTree>
    <p:extLst>
      <p:ext uri="{BB962C8B-B14F-4D97-AF65-F5344CB8AC3E}">
        <p14:creationId xmlns:p14="http://schemas.microsoft.com/office/powerpoint/2010/main" val="300765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xEl>
                                              <p:pRg st="0" end="0"/>
                                            </p:txEl>
                                          </p:spTgt>
                                        </p:tgtEl>
                                        <p:attrNameLst>
                                          <p:attrName>style.visibility</p:attrName>
                                        </p:attrNameLst>
                                      </p:cBhvr>
                                      <p:to>
                                        <p:strVal val="visible"/>
                                      </p:to>
                                    </p:set>
                                    <p:animEffect transition="in" filter="fade">
                                      <p:cBhvr>
                                        <p:cTn id="34" dur="500"/>
                                        <p:tgtEl>
                                          <p:spTgt spid="4">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animEffect transition="in" filter="fade">
                                      <p:cBhvr>
                                        <p:cTn id="39" dur="500"/>
                                        <p:tgtEl>
                                          <p:spTgt spid="4">
                                            <p:txEl>
                                              <p:pRg st="1" end="1"/>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
                                            <p:txEl>
                                              <p:pRg st="2" end="2"/>
                                            </p:txEl>
                                          </p:spTgt>
                                        </p:tgtEl>
                                        <p:attrNameLst>
                                          <p:attrName>style.visibility</p:attrName>
                                        </p:attrNameLst>
                                      </p:cBhvr>
                                      <p:to>
                                        <p:strVal val="visible"/>
                                      </p:to>
                                    </p:set>
                                    <p:animEffect transition="in" filter="fade">
                                      <p:cBhvr>
                                        <p:cTn id="42" dur="500"/>
                                        <p:tgtEl>
                                          <p:spTgt spid="4">
                                            <p:txEl>
                                              <p:pRg st="2" end="2"/>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animEffect transition="in" filter="fade">
                                      <p:cBhvr>
                                        <p:cTn id="45" dur="500"/>
                                        <p:tgtEl>
                                          <p:spTgt spid="4">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
                                            <p:txEl>
                                              <p:pRg st="4" end="4"/>
                                            </p:txEl>
                                          </p:spTgt>
                                        </p:tgtEl>
                                        <p:attrNameLst>
                                          <p:attrName>style.visibility</p:attrName>
                                        </p:attrNameLst>
                                      </p:cBhvr>
                                      <p:to>
                                        <p:strVal val="visible"/>
                                      </p:to>
                                    </p:set>
                                    <p:animEffect transition="in" filter="fade">
                                      <p:cBhvr>
                                        <p:cTn id="50" dur="500"/>
                                        <p:tgtEl>
                                          <p:spTgt spid="4">
                                            <p:txEl>
                                              <p:pRg st="4" end="4"/>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
                                            <p:txEl>
                                              <p:pRg st="5" end="5"/>
                                            </p:txEl>
                                          </p:spTgt>
                                        </p:tgtEl>
                                        <p:attrNameLst>
                                          <p:attrName>style.visibility</p:attrName>
                                        </p:attrNameLst>
                                      </p:cBhvr>
                                      <p:to>
                                        <p:strVal val="visible"/>
                                      </p:to>
                                    </p:set>
                                    <p:animEffect transition="in" filter="fade">
                                      <p:cBhvr>
                                        <p:cTn id="53" dur="500"/>
                                        <p:tgtEl>
                                          <p:spTgt spid="4">
                                            <p:txEl>
                                              <p:pRg st="5" end="5"/>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
                                            <p:txEl>
                                              <p:pRg st="6" end="6"/>
                                            </p:txEl>
                                          </p:spTgt>
                                        </p:tgtEl>
                                        <p:attrNameLst>
                                          <p:attrName>style.visibility</p:attrName>
                                        </p:attrNameLst>
                                      </p:cBhvr>
                                      <p:to>
                                        <p:strVal val="visible"/>
                                      </p:to>
                                    </p:set>
                                    <p:animEffect transition="in" filter="fade">
                                      <p:cBhvr>
                                        <p:cTn id="56" dur="500"/>
                                        <p:tgtEl>
                                          <p:spTgt spid="4">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4">
                                            <p:txEl>
                                              <p:pRg st="7" end="7"/>
                                            </p:txEl>
                                          </p:spTgt>
                                        </p:tgtEl>
                                        <p:attrNameLst>
                                          <p:attrName>style.visibility</p:attrName>
                                        </p:attrNameLst>
                                      </p:cBhvr>
                                      <p:to>
                                        <p:strVal val="visible"/>
                                      </p:to>
                                    </p:set>
                                    <p:animEffect transition="in" filter="fade">
                                      <p:cBhvr>
                                        <p:cTn id="61" dur="500"/>
                                        <p:tgtEl>
                                          <p:spTgt spid="4">
                                            <p:txEl>
                                              <p:pRg st="7" end="7"/>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
                                            <p:txEl>
                                              <p:pRg st="8" end="8"/>
                                            </p:txEl>
                                          </p:spTgt>
                                        </p:tgtEl>
                                        <p:attrNameLst>
                                          <p:attrName>style.visibility</p:attrName>
                                        </p:attrNameLst>
                                      </p:cBhvr>
                                      <p:to>
                                        <p:strVal val="visible"/>
                                      </p:to>
                                    </p:set>
                                    <p:animEffect transition="in" filter="fade">
                                      <p:cBhvr>
                                        <p:cTn id="64" dur="500"/>
                                        <p:tgtEl>
                                          <p:spTgt spid="4">
                                            <p:txEl>
                                              <p:pRg st="8" end="8"/>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
                                            <p:txEl>
                                              <p:pRg st="9" end="9"/>
                                            </p:txEl>
                                          </p:spTgt>
                                        </p:tgtEl>
                                        <p:attrNameLst>
                                          <p:attrName>style.visibility</p:attrName>
                                        </p:attrNameLst>
                                      </p:cBhvr>
                                      <p:to>
                                        <p:strVal val="visible"/>
                                      </p:to>
                                    </p:set>
                                    <p:animEffect transition="in" filter="fade">
                                      <p:cBhvr>
                                        <p:cTn id="67" dur="500"/>
                                        <p:tgtEl>
                                          <p:spTgt spid="4">
                                            <p:txEl>
                                              <p:pRg st="9" end="9"/>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xEl>
                                              <p:pRg st="10" end="10"/>
                                            </p:txEl>
                                          </p:spTgt>
                                        </p:tgtEl>
                                        <p:attrNameLst>
                                          <p:attrName>style.visibility</p:attrName>
                                        </p:attrNameLst>
                                      </p:cBhvr>
                                      <p:to>
                                        <p:strVal val="visible"/>
                                      </p:to>
                                    </p:set>
                                    <p:animEffect transition="in" filter="fade">
                                      <p:cBhvr>
                                        <p:cTn id="72" dur="500"/>
                                        <p:tgtEl>
                                          <p:spTgt spid="4">
                                            <p:txEl>
                                              <p:pRg st="10" end="1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
                                            <p:txEl>
                                              <p:pRg st="11" end="11"/>
                                            </p:txEl>
                                          </p:spTgt>
                                        </p:tgtEl>
                                        <p:attrNameLst>
                                          <p:attrName>style.visibility</p:attrName>
                                        </p:attrNameLst>
                                      </p:cBhvr>
                                      <p:to>
                                        <p:strVal val="visible"/>
                                      </p:to>
                                    </p:set>
                                    <p:animEffect transition="in" filter="fade">
                                      <p:cBhvr>
                                        <p:cTn id="75" dur="500"/>
                                        <p:tgtEl>
                                          <p:spTgt spid="4">
                                            <p:txEl>
                                              <p:pRg st="11" end="11"/>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
                                            <p:txEl>
                                              <p:pRg st="12" end="12"/>
                                            </p:txEl>
                                          </p:spTgt>
                                        </p:tgtEl>
                                        <p:attrNameLst>
                                          <p:attrName>style.visibility</p:attrName>
                                        </p:attrNameLst>
                                      </p:cBhvr>
                                      <p:to>
                                        <p:strVal val="visible"/>
                                      </p:to>
                                    </p:set>
                                    <p:animEffect transition="in" filter="fade">
                                      <p:cBhvr>
                                        <p:cTn id="78"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676"/>
            <a:ext cx="10515600" cy="1325563"/>
          </a:xfrm>
        </p:spPr>
        <p:txBody>
          <a:bodyPr/>
          <a:lstStyle/>
          <a:p>
            <a:pPr algn="ctr"/>
            <a:r>
              <a:rPr lang="en-US" dirty="0" smtClean="0"/>
              <a:t>Fill out your own Grid</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47620966"/>
              </p:ext>
            </p:extLst>
          </p:nvPr>
        </p:nvGraphicFramePr>
        <p:xfrm>
          <a:off x="838200" y="793225"/>
          <a:ext cx="10515600" cy="5218115"/>
        </p:xfrm>
        <a:graphic>
          <a:graphicData uri="http://schemas.openxmlformats.org/drawingml/2006/table">
            <a:tbl>
              <a:tblPr firstRow="1" bandRow="1">
                <a:tableStyleId>{5C22544A-7EE6-4342-B048-85BDC9FD1C3A}</a:tableStyleId>
              </a:tblPr>
              <a:tblGrid>
                <a:gridCol w="2628900"/>
                <a:gridCol w="2628900"/>
                <a:gridCol w="2628900"/>
                <a:gridCol w="2628900"/>
              </a:tblGrid>
              <a:tr h="745445">
                <a:tc>
                  <a:txBody>
                    <a:bodyPr/>
                    <a:lstStyle/>
                    <a:p>
                      <a:r>
                        <a:rPr lang="en-US" dirty="0" smtClean="0"/>
                        <a:t>Common Questions</a:t>
                      </a:r>
                      <a:endParaRPr lang="en-US" dirty="0"/>
                    </a:p>
                  </a:txBody>
                  <a:tcPr/>
                </a:tc>
                <a:tc>
                  <a:txBody>
                    <a:bodyPr/>
                    <a:lstStyle/>
                    <a:p>
                      <a:r>
                        <a:rPr lang="en-US" dirty="0" smtClean="0"/>
                        <a:t>Project</a:t>
                      </a:r>
                      <a:r>
                        <a:rPr lang="en-US" baseline="0" dirty="0" smtClean="0"/>
                        <a:t> 1</a:t>
                      </a:r>
                    </a:p>
                  </a:txBody>
                  <a:tcPr/>
                </a:tc>
                <a:tc>
                  <a:txBody>
                    <a:bodyPr/>
                    <a:lstStyle/>
                    <a:p>
                      <a:r>
                        <a:rPr lang="en-US" dirty="0" smtClean="0"/>
                        <a:t>Project 2</a:t>
                      </a:r>
                      <a:endParaRPr lang="en-US" dirty="0"/>
                    </a:p>
                  </a:txBody>
                  <a:tcPr/>
                </a:tc>
                <a:tc>
                  <a:txBody>
                    <a:bodyPr/>
                    <a:lstStyle/>
                    <a:p>
                      <a:r>
                        <a:rPr lang="en-US" dirty="0" smtClean="0"/>
                        <a:t>Project 3</a:t>
                      </a:r>
                      <a:endParaRPr lang="en-US" dirty="0"/>
                    </a:p>
                  </a:txBody>
                  <a:tcPr/>
                </a:tc>
              </a:tr>
              <a:tr h="745445">
                <a:tc>
                  <a:txBody>
                    <a:bodyPr/>
                    <a:lstStyle/>
                    <a:p>
                      <a:r>
                        <a:rPr lang="en-US" dirty="0" smtClean="0"/>
                        <a:t>Challenges</a:t>
                      </a:r>
                    </a:p>
                  </a:txBody>
                  <a:tcPr/>
                </a:tc>
                <a:tc>
                  <a:txBody>
                    <a:bodyPr/>
                    <a:lstStyle/>
                    <a:p>
                      <a:endParaRPr lang="en-US" dirty="0"/>
                    </a:p>
                  </a:txBody>
                  <a:tcPr/>
                </a:tc>
                <a:tc>
                  <a:txBody>
                    <a:bodyPr/>
                    <a:lstStyle/>
                    <a:p>
                      <a:endParaRPr lang="en-US" dirty="0"/>
                    </a:p>
                  </a:txBody>
                  <a:tcPr/>
                </a:tc>
                <a:tc>
                  <a:txBody>
                    <a:bodyPr/>
                    <a:lstStyle/>
                    <a:p>
                      <a:endParaRPr lang="en-US" dirty="0"/>
                    </a:p>
                  </a:txBody>
                  <a:tcPr/>
                </a:tc>
              </a:tr>
              <a:tr h="745445">
                <a:tc>
                  <a:txBody>
                    <a:bodyPr/>
                    <a:lstStyle/>
                    <a:p>
                      <a:r>
                        <a:rPr lang="en-US" dirty="0" smtClean="0"/>
                        <a:t>Mistakes/Failures</a:t>
                      </a:r>
                      <a:endParaRPr lang="en-US" dirty="0"/>
                    </a:p>
                  </a:txBody>
                  <a:tcPr/>
                </a:tc>
                <a:tc>
                  <a:txBody>
                    <a:bodyPr/>
                    <a:lstStyle/>
                    <a:p>
                      <a:endParaRPr lang="en-US" baseline="0" dirty="0" smtClean="0"/>
                    </a:p>
                  </a:txBody>
                  <a:tcPr/>
                </a:tc>
                <a:tc>
                  <a:txBody>
                    <a:bodyPr/>
                    <a:lstStyle/>
                    <a:p>
                      <a:endParaRPr lang="en-US" dirty="0"/>
                    </a:p>
                  </a:txBody>
                  <a:tcPr/>
                </a:tc>
                <a:tc>
                  <a:txBody>
                    <a:bodyPr/>
                    <a:lstStyle/>
                    <a:p>
                      <a:endParaRPr lang="en-US" dirty="0"/>
                    </a:p>
                  </a:txBody>
                  <a:tcPr/>
                </a:tc>
              </a:tr>
              <a:tr h="745445">
                <a:tc>
                  <a:txBody>
                    <a:bodyPr/>
                    <a:lstStyle/>
                    <a:p>
                      <a:r>
                        <a:rPr lang="en-US" dirty="0" smtClean="0"/>
                        <a:t>Enjoyed</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745445">
                <a:tc>
                  <a:txBody>
                    <a:bodyPr/>
                    <a:lstStyle/>
                    <a:p>
                      <a:r>
                        <a:rPr lang="en-US" dirty="0" smtClean="0"/>
                        <a:t>Leadership</a:t>
                      </a:r>
                      <a:endParaRPr lang="en-US" dirty="0"/>
                    </a:p>
                  </a:txBody>
                  <a:tcPr/>
                </a:tc>
                <a:tc>
                  <a:txBody>
                    <a:bodyPr/>
                    <a:lstStyle/>
                    <a:p>
                      <a:endParaRPr lang="en-US" dirty="0"/>
                    </a:p>
                  </a:txBody>
                  <a:tcPr/>
                </a:tc>
                <a:tc>
                  <a:txBody>
                    <a:bodyPr/>
                    <a:lstStyle/>
                    <a:p>
                      <a:endParaRPr lang="en-US" baseline="0" dirty="0" smtClean="0"/>
                    </a:p>
                  </a:txBody>
                  <a:tcPr/>
                </a:tc>
                <a:tc>
                  <a:txBody>
                    <a:bodyPr/>
                    <a:lstStyle/>
                    <a:p>
                      <a:endParaRPr lang="en-US" dirty="0"/>
                    </a:p>
                  </a:txBody>
                  <a:tcPr/>
                </a:tc>
              </a:tr>
              <a:tr h="745445">
                <a:tc>
                  <a:txBody>
                    <a:bodyPr/>
                    <a:lstStyle/>
                    <a:p>
                      <a:r>
                        <a:rPr lang="en-US" dirty="0" smtClean="0"/>
                        <a:t>Conflicts</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745445">
                <a:tc>
                  <a:txBody>
                    <a:bodyPr/>
                    <a:lstStyle/>
                    <a:p>
                      <a:r>
                        <a:rPr lang="en-US" dirty="0" smtClean="0"/>
                        <a:t>What You’d</a:t>
                      </a:r>
                      <a:r>
                        <a:rPr lang="en-US" baseline="0" dirty="0" smtClean="0"/>
                        <a:t> Do Differently</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973552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718</Words>
  <Application>Microsoft Office PowerPoint</Application>
  <PresentationFormat>Widescreen</PresentationFormat>
  <Paragraphs>86</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Behavioral Components to a Technical Interview</vt:lpstr>
      <vt:lpstr>Interview Preparation Grid</vt:lpstr>
      <vt:lpstr>Insights from Cracking the Coding Interview</vt:lpstr>
      <vt:lpstr>Fill out your own Grid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Behavioral Components to a Technical Interview</dc:title>
  <dc:creator>Mitch Probst</dc:creator>
  <cp:lastModifiedBy>Mitch Probst</cp:lastModifiedBy>
  <cp:revision>22</cp:revision>
  <dcterms:created xsi:type="dcterms:W3CDTF">2017-11-09T17:43:53Z</dcterms:created>
  <dcterms:modified xsi:type="dcterms:W3CDTF">2017-11-09T18:56:17Z</dcterms:modified>
</cp:coreProperties>
</file>