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57" r:id="rId2"/>
    <p:sldId id="562" r:id="rId3"/>
    <p:sldId id="599" r:id="rId4"/>
    <p:sldId id="566" r:id="rId5"/>
    <p:sldId id="572" r:id="rId6"/>
    <p:sldId id="592" r:id="rId7"/>
    <p:sldId id="587" r:id="rId8"/>
    <p:sldId id="584" r:id="rId9"/>
    <p:sldId id="594" r:id="rId10"/>
    <p:sldId id="589" r:id="rId11"/>
    <p:sldId id="5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nformation Technology" initials="IT"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B43"/>
    <a:srgbClr val="BA2E00"/>
    <a:srgbClr val="FBFAD4"/>
    <a:srgbClr val="349870"/>
    <a:srgbClr val="F5F38F"/>
    <a:srgbClr val="FBB041"/>
    <a:srgbClr val="000000"/>
    <a:srgbClr val="FF3300"/>
    <a:srgbClr val="FFFFFF"/>
    <a:srgbClr val="3BAB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855" autoAdjust="0"/>
  </p:normalViewPr>
  <p:slideViewPr>
    <p:cSldViewPr snapToGrid="0">
      <p:cViewPr>
        <p:scale>
          <a:sx n="89" d="100"/>
          <a:sy n="89" d="100"/>
        </p:scale>
        <p:origin x="466" y="7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339D2-CE0F-4AF9-A3C7-4DDA44FF4244}" type="datetimeFigureOut">
              <a:rPr lang="en-GB" smtClean="0"/>
              <a:t>09/05/2018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F1A7B-5BC3-4C33-B54C-14B4F1ADFA76}" type="slidenum">
              <a:rPr lang="en-GB" smtClean="0"/>
              <a:t>‹#›</a:t>
            </a:fld>
            <a:endParaRPr lang="en-GB" dirty="0"/>
          </a:p>
        </p:txBody>
      </p:sp>
    </p:spTree>
    <p:extLst>
      <p:ext uri="{BB962C8B-B14F-4D97-AF65-F5344CB8AC3E}">
        <p14:creationId xmlns:p14="http://schemas.microsoft.com/office/powerpoint/2010/main" val="54819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This</a:t>
            </a:r>
            <a:r>
              <a:rPr lang="en-US" b="1" baseline="0" dirty="0" smtClean="0"/>
              <a:t> part of the presentation will deep dive on collateral and how it affects out clients. </a:t>
            </a:r>
          </a:p>
          <a:p>
            <a:pPr marL="171450" indent="-171450">
              <a:buFontTx/>
              <a:buChar char="-"/>
            </a:pPr>
            <a:r>
              <a:rPr lang="en-US" b="1" baseline="0" dirty="0" smtClean="0"/>
              <a:t>Information presented here draws mainly from a phone survey I ran late last year.</a:t>
            </a:r>
            <a:endParaRPr lang="en-US" b="1" dirty="0"/>
          </a:p>
        </p:txBody>
      </p:sp>
      <p:sp>
        <p:nvSpPr>
          <p:cNvPr id="4" name="Slide Number Placeholder 3"/>
          <p:cNvSpPr>
            <a:spLocks noGrp="1"/>
          </p:cNvSpPr>
          <p:nvPr>
            <p:ph type="sldNum" sz="quarter" idx="10"/>
          </p:nvPr>
        </p:nvSpPr>
        <p:spPr/>
        <p:txBody>
          <a:bodyPr/>
          <a:lstStyle/>
          <a:p>
            <a:fld id="{53293995-7423-4948-836D-944048DEEC3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409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1" baseline="0" dirty="0" smtClean="0"/>
              <a:t>- This first point is interesting because it suggests that those who end up having to sell collateral are no better at anticipating that they will have to sell collateral that those who didn’t have to.</a:t>
            </a:r>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330983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1" baseline="0" dirty="0" smtClean="0"/>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1471053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31F1A7B-5BC3-4C33-B54C-14B4F1ADFA76}" type="slidenum">
              <a:rPr lang="en-GB" smtClean="0"/>
              <a:t>2</a:t>
            </a:fld>
            <a:endParaRPr lang="en-GB" dirty="0"/>
          </a:p>
        </p:txBody>
      </p:sp>
    </p:spTree>
    <p:extLst>
      <p:ext uri="{BB962C8B-B14F-4D97-AF65-F5344CB8AC3E}">
        <p14:creationId xmlns:p14="http://schemas.microsoft.com/office/powerpoint/2010/main" val="300773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b="1" baseline="0" dirty="0" smtClean="0"/>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82253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F1A7B-5BC3-4C33-B54C-14B4F1ADFA76}" type="slidenum">
              <a:rPr lang="en-GB" smtClean="0"/>
              <a:t>4</a:t>
            </a:fld>
            <a:endParaRPr lang="en-GB" dirty="0"/>
          </a:p>
        </p:txBody>
      </p:sp>
    </p:spTree>
    <p:extLst>
      <p:ext uri="{BB962C8B-B14F-4D97-AF65-F5344CB8AC3E}">
        <p14:creationId xmlns:p14="http://schemas.microsoft.com/office/powerpoint/2010/main" val="315291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1" baseline="0" dirty="0" smtClean="0"/>
              <a:t>- Ethics: We have an obligation for protecting clients from seizure or harassment even if they agreed to a collateral agreement previously.</a:t>
            </a:r>
          </a:p>
          <a:p>
            <a:pPr marL="457200" lvl="1" indent="0">
              <a:buFontTx/>
              <a:buNone/>
            </a:pPr>
            <a:r>
              <a:rPr lang="en-US" b="1" baseline="0" dirty="0" smtClean="0"/>
              <a:t>- Image and effect on enrollment: In addition, fear of loans and specifically having collateral taken is already an important reason why farmers choose not to join our program according to surveys done by the M&amp;E department. Instances of collateral seizure and harassment related to collateral will only increase that image problem.</a:t>
            </a:r>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94743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1" baseline="0" dirty="0" smtClean="0"/>
              <a:t>Tracking calls:  currently they are lumped in with harassment in general  we should be tracking it separately if it is a priority.</a:t>
            </a:r>
          </a:p>
          <a:p>
            <a:pPr marL="457200" lvl="1" indent="0">
              <a:buFontTx/>
              <a:buNone/>
            </a:pPr>
            <a:r>
              <a:rPr lang="en-US" sz="1200" b="1" dirty="0" smtClean="0">
                <a:solidFill>
                  <a:srgbClr val="1F5B43"/>
                </a:solidFill>
                <a:latin typeface="+mn-lt"/>
              </a:rPr>
              <a:t>- ethics,</a:t>
            </a:r>
            <a:r>
              <a:rPr lang="en-US" sz="1200" b="1" baseline="0" dirty="0" smtClean="0">
                <a:solidFill>
                  <a:srgbClr val="1F5B43"/>
                </a:solidFill>
                <a:latin typeface="+mn-lt"/>
              </a:rPr>
              <a:t> market penetration effects of these stories:  </a:t>
            </a:r>
            <a:r>
              <a:rPr lang="en-US" sz="1200" b="1" dirty="0" smtClean="0">
                <a:solidFill>
                  <a:srgbClr val="1F5B43"/>
                </a:solidFill>
                <a:latin typeface="+mn-lt"/>
              </a:rPr>
              <a:t>In 2017, 46% of non-enrollees from Western and 31% of non-enrollees </a:t>
            </a:r>
            <a:endParaRPr lang="en-US" b="1" baseline="0" dirty="0" smtClean="0"/>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6</a:t>
            </a:fld>
            <a:endParaRPr lang="en-GB" dirty="0">
              <a:solidFill>
                <a:prstClr val="black"/>
              </a:solidFill>
            </a:endParaRPr>
          </a:p>
        </p:txBody>
      </p:sp>
    </p:spTree>
    <p:extLst>
      <p:ext uri="{BB962C8B-B14F-4D97-AF65-F5344CB8AC3E}">
        <p14:creationId xmlns:p14="http://schemas.microsoft.com/office/powerpoint/2010/main" val="69711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There</a:t>
            </a:r>
            <a:r>
              <a:rPr lang="en-US" b="1" baseline="0" dirty="0" smtClean="0"/>
              <a:t> are three ways that together make collateral a very expensive way to repay a loan.</a:t>
            </a:r>
          </a:p>
          <a:p>
            <a:pPr marL="171450" indent="-171450">
              <a:buFontTx/>
              <a:buChar char="-"/>
            </a:pPr>
            <a:r>
              <a:rPr lang="en-US" b="1" baseline="0" dirty="0" smtClean="0"/>
              <a:t>REDUCES OUT IMPACT!</a:t>
            </a:r>
            <a:endParaRPr lang="en-US" b="1" dirty="0"/>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51879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r>
              <a:rPr lang="en-US" b="1" baseline="0" dirty="0" smtClean="0"/>
              <a:t>Meaning the same farmer does not use both to complete a loan. </a:t>
            </a:r>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10571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1" baseline="0" dirty="0" smtClean="0"/>
              <a:t>- Tracking calls:  currently they are lumped in with harassment in general  we should be tracking it separately if it is a priority.</a:t>
            </a:r>
          </a:p>
        </p:txBody>
      </p:sp>
      <p:sp>
        <p:nvSpPr>
          <p:cNvPr id="4" name="Slide Number Placeholder 3"/>
          <p:cNvSpPr>
            <a:spLocks noGrp="1"/>
          </p:cNvSpPr>
          <p:nvPr>
            <p:ph type="sldNum" sz="quarter" idx="10"/>
          </p:nvPr>
        </p:nvSpPr>
        <p:spPr/>
        <p:txBody>
          <a:bodyPr/>
          <a:lstStyle/>
          <a:p>
            <a:fld id="{831F1A7B-5BC3-4C33-B54C-14B4F1ADFA76}"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285088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11C0137-CB1B-464B-A499-5E0D791299E5}" type="datetime1">
              <a:rPr lang="en-GB" smtClean="0"/>
              <a:t>09/05/2018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9296400" y="6356350"/>
            <a:ext cx="2743200" cy="365125"/>
          </a:xfrm>
        </p:spPr>
        <p:txBody>
          <a:bodyPr/>
          <a:lstStyle/>
          <a:p>
            <a:endParaRPr lang="en-GB" dirty="0"/>
          </a:p>
        </p:txBody>
      </p:sp>
    </p:spTree>
    <p:extLst>
      <p:ext uri="{BB962C8B-B14F-4D97-AF65-F5344CB8AC3E}">
        <p14:creationId xmlns:p14="http://schemas.microsoft.com/office/powerpoint/2010/main" val="379524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B3E991-9F2E-4095-B2E6-66BBF6E29B32}" type="datetime1">
              <a:rPr lang="en-GB" smtClean="0"/>
              <a:t>09/05/2018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424353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648708-A053-4506-9053-4B39398B5862}" type="datetime1">
              <a:rPr lang="en-GB" smtClean="0"/>
              <a:t>09/05/2018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25696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9FB48F2-9366-444E-8A39-21DDA2D635E7}" type="datetime1">
              <a:rPr lang="en-GB" smtClean="0"/>
              <a:t>09/05/2018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9263743" y="6372225"/>
            <a:ext cx="2743200" cy="365125"/>
          </a:xfrm>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25464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5C83A9-D69D-476B-A0FD-7784DF1780A7}" type="datetime1">
              <a:rPr lang="en-GB" smtClean="0"/>
              <a:t>09/05/2018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9321800" y="6356350"/>
            <a:ext cx="2743200" cy="365125"/>
          </a:xfrm>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235680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BF3A888-41C8-444F-9023-4017482B961E}" type="datetime1">
              <a:rPr lang="en-GB" smtClean="0"/>
              <a:t>09/05/2018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9336315" y="6357711"/>
            <a:ext cx="2743200" cy="365125"/>
          </a:xfrm>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185241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992CB99-916C-408F-9F75-0C63CE929676}" type="datetime1">
              <a:rPr lang="en-GB" smtClean="0"/>
              <a:t>09/05/2018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a:xfrm>
            <a:off x="9321800" y="6356349"/>
            <a:ext cx="2743200" cy="365125"/>
          </a:xfrm>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58574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AE955B-79AC-4AB7-8458-137C8EAE2AE5}" type="datetime1">
              <a:rPr lang="en-GB" smtClean="0"/>
              <a:t>09/05/2018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a:xfrm>
            <a:off x="9307286" y="6356349"/>
            <a:ext cx="2743200" cy="365125"/>
          </a:xfrm>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422244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8EB63-3358-4FBA-A36D-65404CAADDF0}" type="datetime1">
              <a:rPr lang="en-GB" smtClean="0"/>
              <a:t>09/05/2018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370700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E666C4-7590-4FF0-930F-D65692995947}" type="datetime1">
              <a:rPr lang="en-GB" smtClean="0"/>
              <a:t>09/05/2018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255479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DEB2F7-1EDB-4B7F-8025-26FD68508465}" type="datetime1">
              <a:rPr lang="en-GB" smtClean="0"/>
              <a:t>09/05/2018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7866296-E70B-4B6A-A925-38C61A0C5696}" type="slidenum">
              <a:rPr lang="en-GB" smtClean="0"/>
              <a:t>‹#›</a:t>
            </a:fld>
            <a:endParaRPr lang="en-GB" dirty="0"/>
          </a:p>
        </p:txBody>
      </p:sp>
    </p:spTree>
    <p:extLst>
      <p:ext uri="{BB962C8B-B14F-4D97-AF65-F5344CB8AC3E}">
        <p14:creationId xmlns:p14="http://schemas.microsoft.com/office/powerpoint/2010/main" val="247246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A39C4-A98A-443C-853C-A4B1D953F0BC}" type="datetime1">
              <a:rPr lang="en-GB" smtClean="0"/>
              <a:t>09/05/2018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9364745" y="642233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66296-E70B-4B6A-A925-38C61A0C5696}" type="slidenum">
              <a:rPr lang="en-GB" smtClean="0"/>
              <a:t>‹#›</a:t>
            </a:fld>
            <a:endParaRPr lang="en-GB" dirty="0"/>
          </a:p>
        </p:txBody>
      </p:sp>
    </p:spTree>
    <p:extLst>
      <p:ext uri="{BB962C8B-B14F-4D97-AF65-F5344CB8AC3E}">
        <p14:creationId xmlns:p14="http://schemas.microsoft.com/office/powerpoint/2010/main" val="34848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30956"/>
            <a:ext cx="9416143" cy="2387600"/>
          </a:xfrm>
        </p:spPr>
        <p:txBody>
          <a:bodyPr>
            <a:normAutofit/>
          </a:bodyPr>
          <a:lstStyle/>
          <a:p>
            <a:pPr algn="l"/>
            <a:r>
              <a:rPr lang="en-US" b="1" dirty="0" smtClean="0">
                <a:solidFill>
                  <a:srgbClr val="1F5B43"/>
                </a:solidFill>
              </a:rPr>
              <a:t>Deep Dive: Collateral</a:t>
            </a:r>
            <a:endParaRPr lang="en-US" b="1" dirty="0">
              <a:solidFill>
                <a:srgbClr val="1F5B43"/>
              </a:solidFill>
            </a:endParaRPr>
          </a:p>
        </p:txBody>
      </p:sp>
      <p:sp>
        <p:nvSpPr>
          <p:cNvPr id="3" name="Subtitle 2"/>
          <p:cNvSpPr>
            <a:spLocks noGrp="1"/>
          </p:cNvSpPr>
          <p:nvPr>
            <p:ph type="subTitle" idx="1"/>
          </p:nvPr>
        </p:nvSpPr>
        <p:spPr>
          <a:xfrm>
            <a:off x="1524000" y="4269911"/>
            <a:ext cx="9144000" cy="1655762"/>
          </a:xfrm>
        </p:spPr>
        <p:txBody>
          <a:bodyPr>
            <a:normAutofit/>
          </a:bodyPr>
          <a:lstStyle/>
          <a:p>
            <a:pPr algn="l"/>
            <a:r>
              <a:rPr lang="en-US" b="1" dirty="0" smtClean="0">
                <a:solidFill>
                  <a:srgbClr val="1F5B43"/>
                </a:solidFill>
              </a:rPr>
              <a:t>March 2018</a:t>
            </a:r>
            <a:endParaRPr lang="en-US" dirty="0">
              <a:solidFill>
                <a:srgbClr val="1F5B43"/>
              </a:solidFill>
            </a:endParaRPr>
          </a:p>
        </p:txBody>
      </p:sp>
      <p:sp>
        <p:nvSpPr>
          <p:cNvPr id="4" name="Oval 3"/>
          <p:cNvSpPr/>
          <p:nvPr/>
        </p:nvSpPr>
        <p:spPr>
          <a:xfrm>
            <a:off x="1689296" y="3647281"/>
            <a:ext cx="391886" cy="391886"/>
          </a:xfrm>
          <a:prstGeom prst="ellipse">
            <a:avLst/>
          </a:prstGeom>
          <a:solidFill>
            <a:srgbClr val="BA2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2267637" y="3647281"/>
            <a:ext cx="391886" cy="391886"/>
          </a:xfrm>
          <a:prstGeom prst="ellipse">
            <a:avLst/>
          </a:prstGeom>
          <a:solidFill>
            <a:srgbClr val="1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Oval 14"/>
          <p:cNvSpPr/>
          <p:nvPr/>
        </p:nvSpPr>
        <p:spPr>
          <a:xfrm>
            <a:off x="2845978" y="3647281"/>
            <a:ext cx="391886" cy="391886"/>
          </a:xfrm>
          <a:prstGeom prst="ellipse">
            <a:avLst/>
          </a:prstGeom>
          <a:solidFill>
            <a:srgbClr val="FBB0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p:cNvPicPr/>
          <p:nvPr/>
        </p:nvPicPr>
        <p:blipFill>
          <a:blip r:embed="rId3" cstate="email">
            <a:extLst>
              <a:ext uri="{28A0092B-C50C-407E-A947-70E740481C1C}">
                <a14:useLocalDpi xmlns:a14="http://schemas.microsoft.com/office/drawing/2010/main" val="0"/>
              </a:ext>
            </a:extLst>
          </a:blip>
          <a:stretch>
            <a:fillRect/>
          </a:stretch>
        </p:blipFill>
        <p:spPr>
          <a:xfrm>
            <a:off x="11241593" y="146954"/>
            <a:ext cx="806474" cy="602346"/>
          </a:xfrm>
          <a:prstGeom prst="rect">
            <a:avLst/>
          </a:prstGeom>
        </p:spPr>
      </p:pic>
    </p:spTree>
    <p:extLst>
      <p:ext uri="{BB962C8B-B14F-4D97-AF65-F5344CB8AC3E}">
        <p14:creationId xmlns:p14="http://schemas.microsoft.com/office/powerpoint/2010/main" val="1060871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a:pPr>
            <a:endParaRPr lang="en-US" sz="2400" b="1" dirty="0" smtClean="0">
              <a:solidFill>
                <a:srgbClr val="1F5B43"/>
              </a:solidFill>
              <a:latin typeface="Calibri"/>
            </a:endParaRPr>
          </a:p>
          <a:p>
            <a:pPr marL="457200" indent="-457200">
              <a:buFont typeface="+mj-lt"/>
              <a:buAutoNum type="arabicPeriod"/>
            </a:pPr>
            <a:r>
              <a:rPr lang="en-US" sz="2400" b="1" dirty="0" smtClean="0">
                <a:solidFill>
                  <a:srgbClr val="1F5B43"/>
                </a:solidFill>
                <a:latin typeface="Calibri"/>
              </a:rPr>
              <a:t>Only 16% of collateral sellers anticipated having to sell collateral to complete their loan 	– Interestingly, this is about the same for those that </a:t>
            </a:r>
            <a:r>
              <a:rPr lang="en-US" sz="2400" b="1" u="sng" dirty="0" smtClean="0">
                <a:solidFill>
                  <a:srgbClr val="1F5B43"/>
                </a:solidFill>
                <a:latin typeface="Calibri"/>
              </a:rPr>
              <a:t>did </a:t>
            </a:r>
            <a:r>
              <a:rPr lang="en-US" sz="2400" b="1" u="sng" dirty="0" smtClean="0">
                <a:solidFill>
                  <a:srgbClr val="1F5B43"/>
                </a:solidFill>
                <a:latin typeface="Calibri"/>
              </a:rPr>
              <a:t>not</a:t>
            </a:r>
            <a:r>
              <a:rPr lang="en-US" sz="2400" b="1" dirty="0" smtClean="0">
                <a:solidFill>
                  <a:srgbClr val="1F5B43"/>
                </a:solidFill>
                <a:latin typeface="Calibri"/>
              </a:rPr>
              <a:t> end </a:t>
            </a:r>
            <a:r>
              <a:rPr lang="en-US" sz="2400" b="1" dirty="0" smtClean="0">
                <a:solidFill>
                  <a:srgbClr val="1F5B43"/>
                </a:solidFill>
                <a:latin typeface="Calibri"/>
              </a:rPr>
              <a:t>up </a:t>
            </a:r>
            <a:r>
              <a:rPr lang="en-US" sz="2400" b="1" dirty="0" smtClean="0">
                <a:solidFill>
                  <a:srgbClr val="1F5B43"/>
                </a:solidFill>
                <a:latin typeface="Calibri"/>
              </a:rPr>
              <a:t>having to </a:t>
            </a:r>
            <a:r>
              <a:rPr lang="en-US" sz="2400" b="1" dirty="0" smtClean="0">
                <a:solidFill>
                  <a:srgbClr val="1F5B43"/>
                </a:solidFill>
                <a:latin typeface="Calibri"/>
              </a:rPr>
              <a:t>sell </a:t>
            </a:r>
            <a:r>
              <a:rPr lang="en-US" sz="2400" b="1" dirty="0" smtClean="0">
                <a:solidFill>
                  <a:srgbClr val="1F5B43"/>
                </a:solidFill>
                <a:latin typeface="Calibri"/>
              </a:rPr>
              <a:t>	collateral</a:t>
            </a:r>
            <a:r>
              <a:rPr lang="en-US" sz="2400" b="1" dirty="0" smtClean="0">
                <a:solidFill>
                  <a:srgbClr val="1F5B43"/>
                </a:solidFill>
                <a:latin typeface="Calibri"/>
              </a:rPr>
              <a:t>. </a:t>
            </a:r>
            <a:endParaRPr lang="en-US" sz="2400" b="1" dirty="0">
              <a:solidFill>
                <a:srgbClr val="1F5B43"/>
              </a:solidFill>
              <a:latin typeface="Calibri"/>
            </a:endParaRPr>
          </a:p>
          <a:p>
            <a:pPr marL="457200" indent="-457200">
              <a:buFont typeface="+mj-lt"/>
              <a:buAutoNum type="arabicPeriod"/>
            </a:pPr>
            <a:endParaRPr lang="en-US" sz="2400" b="1" dirty="0">
              <a:solidFill>
                <a:srgbClr val="1F5B43"/>
              </a:solidFill>
              <a:latin typeface="Calibri"/>
            </a:endParaRPr>
          </a:p>
          <a:p>
            <a:pPr marL="457200" indent="-457200">
              <a:buFont typeface="+mj-lt"/>
              <a:buAutoNum type="arabicPeriod"/>
            </a:pPr>
            <a:r>
              <a:rPr lang="en-US" sz="2400" b="1" dirty="0" smtClean="0">
                <a:solidFill>
                  <a:srgbClr val="1F5B43"/>
                </a:solidFill>
                <a:latin typeface="Calibri"/>
              </a:rPr>
              <a:t>60% of collateral sellers could not point to an unanticipated expense that forced them to sell collateral.</a:t>
            </a:r>
          </a:p>
          <a:p>
            <a:pPr marL="457200" indent="-457200">
              <a:buFont typeface="+mj-lt"/>
              <a:buAutoNum type="arabicPeriod"/>
            </a:pPr>
            <a:endParaRPr lang="en-US" sz="2400" b="1" dirty="0">
              <a:solidFill>
                <a:srgbClr val="1F5B43"/>
              </a:solidFill>
              <a:latin typeface="Calibri"/>
            </a:endParaRPr>
          </a:p>
        </p:txBody>
      </p:sp>
      <p:sp>
        <p:nvSpPr>
          <p:cNvPr id="11" name="Content Placeholder 2"/>
          <p:cNvSpPr txBox="1">
            <a:spLocks/>
          </p:cNvSpPr>
          <p:nvPr/>
        </p:nvSpPr>
        <p:spPr>
          <a:xfrm>
            <a:off x="234018" y="331393"/>
            <a:ext cx="10703522" cy="936000"/>
          </a:xfrm>
          <a:prstGeom prst="rect">
            <a:avLst/>
          </a:prstGeom>
          <a:noFill/>
          <a:ln>
            <a:noFill/>
          </a:ln>
          <a:effectLst/>
        </p:spPr>
        <p:txBody>
          <a:bodyPr vert="horz" lIns="0" tIns="0" rIns="0" bIns="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Learning #6: Signs of poor financial planning or an inability to forecast cash flow</a:t>
            </a:r>
            <a:endParaRPr lang="en-US" sz="4000" b="1" dirty="0">
              <a:solidFill>
                <a:srgbClr val="1F5B43"/>
              </a:solidFill>
            </a:endParaRPr>
          </a:p>
        </p:txBody>
      </p:sp>
    </p:spTree>
    <p:extLst>
      <p:ext uri="{BB962C8B-B14F-4D97-AF65-F5344CB8AC3E}">
        <p14:creationId xmlns:p14="http://schemas.microsoft.com/office/powerpoint/2010/main" val="184513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a:pPr>
            <a:endParaRPr lang="en-US" sz="2400" b="1" dirty="0" smtClean="0">
              <a:solidFill>
                <a:srgbClr val="1F5B43"/>
              </a:solidFill>
              <a:latin typeface="Calibri"/>
            </a:endParaRPr>
          </a:p>
          <a:p>
            <a:r>
              <a:rPr lang="en-US" sz="2400" b="1" dirty="0" smtClean="0">
                <a:solidFill>
                  <a:srgbClr val="1F5B43"/>
                </a:solidFill>
                <a:latin typeface="Calibri"/>
              </a:rPr>
              <a:t>Discussion Questions:</a:t>
            </a:r>
          </a:p>
          <a:p>
            <a:r>
              <a:rPr lang="en-US" sz="2400" b="1" dirty="0" smtClean="0">
                <a:solidFill>
                  <a:srgbClr val="1F5B43"/>
                </a:solidFill>
                <a:latin typeface="Calibri"/>
              </a:rPr>
              <a:t>	1. How might we be able to help farmers select the right loan size?</a:t>
            </a:r>
            <a:r>
              <a:rPr lang="en-US" sz="2400" b="1" dirty="0" smtClean="0">
                <a:solidFill>
                  <a:srgbClr val="1F5B43"/>
                </a:solidFill>
                <a:latin typeface="Calibri"/>
              </a:rPr>
              <a:t>	</a:t>
            </a:r>
            <a:endParaRPr lang="en-US" sz="2400" b="1" dirty="0" smtClean="0">
              <a:solidFill>
                <a:srgbClr val="1F5B43"/>
              </a:solidFill>
              <a:latin typeface="Calibri"/>
            </a:endParaRPr>
          </a:p>
          <a:p>
            <a:r>
              <a:rPr lang="en-US" sz="2400" b="1" dirty="0" smtClean="0">
                <a:solidFill>
                  <a:srgbClr val="1F5B43"/>
                </a:solidFill>
                <a:latin typeface="Calibri"/>
              </a:rPr>
              <a:t>		- Can </a:t>
            </a:r>
            <a:r>
              <a:rPr lang="en-US" sz="2400" b="1" dirty="0">
                <a:solidFill>
                  <a:srgbClr val="1F5B43"/>
                </a:solidFill>
                <a:latin typeface="Calibri"/>
              </a:rPr>
              <a:t>we get them to calculate estimated cash flows during contract signing  		in order to take a more conservative package</a:t>
            </a:r>
            <a:r>
              <a:rPr lang="en-US" sz="2400" b="1" dirty="0" smtClean="0">
                <a:solidFill>
                  <a:srgbClr val="1F5B43"/>
                </a:solidFill>
                <a:latin typeface="Calibri"/>
              </a:rPr>
              <a:t>? They would provide the 			following when making the calculation?</a:t>
            </a:r>
          </a:p>
          <a:p>
            <a:r>
              <a:rPr lang="en-US" sz="2400" b="1" dirty="0">
                <a:solidFill>
                  <a:srgbClr val="1F5B43"/>
                </a:solidFill>
                <a:latin typeface="Calibri"/>
              </a:rPr>
              <a:t>	</a:t>
            </a:r>
            <a:r>
              <a:rPr lang="en-US" sz="2400" b="1" dirty="0" smtClean="0">
                <a:solidFill>
                  <a:srgbClr val="1F5B43"/>
                </a:solidFill>
                <a:latin typeface="Calibri"/>
              </a:rPr>
              <a:t>		- Maize/yields per acre.</a:t>
            </a:r>
          </a:p>
          <a:p>
            <a:r>
              <a:rPr lang="en-US" sz="2400" b="1" dirty="0">
                <a:solidFill>
                  <a:srgbClr val="1F5B43"/>
                </a:solidFill>
                <a:latin typeface="Calibri"/>
              </a:rPr>
              <a:t>	</a:t>
            </a:r>
            <a:r>
              <a:rPr lang="en-US" sz="2400" b="1" dirty="0" smtClean="0">
                <a:solidFill>
                  <a:srgbClr val="1F5B43"/>
                </a:solidFill>
                <a:latin typeface="Calibri"/>
              </a:rPr>
              <a:t>		- Maize price variance in the area.</a:t>
            </a:r>
          </a:p>
          <a:p>
            <a:r>
              <a:rPr lang="en-US" sz="2400" b="1" dirty="0">
                <a:solidFill>
                  <a:srgbClr val="1F5B43"/>
                </a:solidFill>
                <a:latin typeface="Calibri"/>
              </a:rPr>
              <a:t>	</a:t>
            </a:r>
            <a:r>
              <a:rPr lang="en-US" sz="2400" b="1" dirty="0" smtClean="0">
                <a:solidFill>
                  <a:srgbClr val="1F5B43"/>
                </a:solidFill>
                <a:latin typeface="Calibri"/>
              </a:rPr>
              <a:t>		- Buffer for safety.</a:t>
            </a:r>
          </a:p>
          <a:p>
            <a:r>
              <a:rPr lang="en-US" sz="2400" b="1" dirty="0">
                <a:solidFill>
                  <a:srgbClr val="1F5B43"/>
                </a:solidFill>
                <a:latin typeface="Calibri"/>
              </a:rPr>
              <a:t>	</a:t>
            </a:r>
            <a:r>
              <a:rPr lang="en-US" sz="2400" b="1" dirty="0" smtClean="0">
                <a:solidFill>
                  <a:srgbClr val="1F5B43"/>
                </a:solidFill>
                <a:latin typeface="Calibri"/>
              </a:rPr>
              <a:t>	- Could we change the timing of the financial planning training so that it 			happens before contract signing instead of in March?</a:t>
            </a:r>
          </a:p>
          <a:p>
            <a:r>
              <a:rPr lang="en-US" sz="2400" b="1" dirty="0">
                <a:solidFill>
                  <a:srgbClr val="1F5B43"/>
                </a:solidFill>
                <a:latin typeface="Calibri"/>
              </a:rPr>
              <a:t>	</a:t>
            </a:r>
            <a:r>
              <a:rPr lang="en-US" sz="2400" b="1" dirty="0" smtClean="0">
                <a:solidFill>
                  <a:srgbClr val="1F5B43"/>
                </a:solidFill>
                <a:latin typeface="Calibri"/>
              </a:rPr>
              <a:t>	- Could we add nuance to credit limits by creating credit scoring system to 		take into account regularity of payments and hitting early repayment 			deadlines?</a:t>
            </a:r>
            <a:endParaRPr lang="en-US" sz="2400" b="1" dirty="0">
              <a:solidFill>
                <a:srgbClr val="1F5B43"/>
              </a:solidFill>
              <a:latin typeface="Calibri"/>
            </a:endParaRPr>
          </a:p>
          <a:p>
            <a:endParaRPr lang="en-US" sz="2400" b="1" dirty="0">
              <a:solidFill>
                <a:srgbClr val="1F5B43"/>
              </a:solidFill>
              <a:latin typeface="Calibri"/>
            </a:endParaRPr>
          </a:p>
        </p:txBody>
      </p:sp>
      <p:sp>
        <p:nvSpPr>
          <p:cNvPr id="11" name="Content Placeholder 2"/>
          <p:cNvSpPr txBox="1">
            <a:spLocks/>
          </p:cNvSpPr>
          <p:nvPr/>
        </p:nvSpPr>
        <p:spPr>
          <a:xfrm>
            <a:off x="234018" y="331393"/>
            <a:ext cx="10719564" cy="936000"/>
          </a:xfrm>
          <a:prstGeom prst="rect">
            <a:avLst/>
          </a:prstGeom>
          <a:noFill/>
          <a:ln>
            <a:noFill/>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Discussion Section #3:</a:t>
            </a:r>
            <a:endParaRPr lang="en-US" sz="4000" b="1" dirty="0">
              <a:solidFill>
                <a:srgbClr val="1F5B43"/>
              </a:solidFill>
            </a:endParaRPr>
          </a:p>
        </p:txBody>
      </p:sp>
    </p:spTree>
    <p:extLst>
      <p:ext uri="{BB962C8B-B14F-4D97-AF65-F5344CB8AC3E}">
        <p14:creationId xmlns:p14="http://schemas.microsoft.com/office/powerpoint/2010/main" val="365351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solidFill>
                  <a:srgbClr val="1F5B43"/>
                </a:solidFill>
                <a:latin typeface="Calibri"/>
              </a:rPr>
              <a:t>Objective 1: Share </a:t>
            </a:r>
            <a:r>
              <a:rPr lang="en-US" sz="2600" b="1" dirty="0" smtClean="0">
                <a:solidFill>
                  <a:srgbClr val="1F5B43"/>
                </a:solidFill>
                <a:latin typeface="Calibri"/>
              </a:rPr>
              <a:t>learnings from the report. </a:t>
            </a:r>
            <a:endParaRPr lang="en-US" sz="2600" b="1" dirty="0">
              <a:solidFill>
                <a:srgbClr val="1F5B43"/>
              </a:solidFill>
              <a:latin typeface="Calibri"/>
            </a:endParaRPr>
          </a:p>
          <a:p>
            <a:endParaRPr lang="en-US" sz="2600" b="1" dirty="0" smtClean="0">
              <a:solidFill>
                <a:srgbClr val="1F5B43"/>
              </a:solidFill>
              <a:latin typeface="Calibri"/>
            </a:endParaRPr>
          </a:p>
          <a:p>
            <a:r>
              <a:rPr lang="en-US" sz="2600" b="1" dirty="0" smtClean="0">
                <a:solidFill>
                  <a:srgbClr val="1F5B43"/>
                </a:solidFill>
                <a:latin typeface="Calibri"/>
              </a:rPr>
              <a:t>Objective </a:t>
            </a:r>
            <a:r>
              <a:rPr lang="en-US" sz="2600" b="1" dirty="0">
                <a:solidFill>
                  <a:srgbClr val="1F5B43"/>
                </a:solidFill>
                <a:latin typeface="Calibri"/>
              </a:rPr>
              <a:t>2: </a:t>
            </a:r>
            <a:r>
              <a:rPr lang="en-US" sz="2600" b="1" dirty="0" smtClean="0">
                <a:solidFill>
                  <a:srgbClr val="1F5B43"/>
                </a:solidFill>
                <a:latin typeface="Calibri"/>
              </a:rPr>
              <a:t>Discuss ways to </a:t>
            </a:r>
            <a:r>
              <a:rPr lang="en-US" sz="2600" b="1" dirty="0">
                <a:solidFill>
                  <a:srgbClr val="1F5B43"/>
                </a:solidFill>
                <a:latin typeface="Calibri"/>
              </a:rPr>
              <a:t>reduce </a:t>
            </a:r>
            <a:r>
              <a:rPr lang="en-US" sz="2600" b="1" dirty="0" smtClean="0">
                <a:solidFill>
                  <a:srgbClr val="1F5B43"/>
                </a:solidFill>
                <a:latin typeface="Calibri"/>
              </a:rPr>
              <a:t>the negative </a:t>
            </a:r>
            <a:r>
              <a:rPr lang="en-US" sz="2600" b="1" dirty="0">
                <a:solidFill>
                  <a:srgbClr val="1F5B43"/>
                </a:solidFill>
                <a:latin typeface="Calibri"/>
              </a:rPr>
              <a:t>effects and increase the positive effects of collateral</a:t>
            </a:r>
            <a:r>
              <a:rPr lang="en-US" sz="2600" b="1" dirty="0" smtClean="0">
                <a:solidFill>
                  <a:srgbClr val="1F5B43"/>
                </a:solidFill>
                <a:latin typeface="Calibri"/>
              </a:rPr>
              <a:t>.</a:t>
            </a:r>
          </a:p>
          <a:p>
            <a:endParaRPr lang="en-US" sz="2600" b="1" dirty="0">
              <a:solidFill>
                <a:srgbClr val="1F5B43"/>
              </a:solidFill>
              <a:latin typeface="Calibri"/>
            </a:endParaRPr>
          </a:p>
        </p:txBody>
      </p:sp>
      <p:sp>
        <p:nvSpPr>
          <p:cNvPr id="11" name="Content Placeholder 2"/>
          <p:cNvSpPr txBox="1">
            <a:spLocks/>
          </p:cNvSpPr>
          <p:nvPr/>
        </p:nvSpPr>
        <p:spPr>
          <a:xfrm>
            <a:off x="261257" y="240527"/>
            <a:ext cx="12192000" cy="936000"/>
          </a:xfrm>
          <a:prstGeom prst="rect">
            <a:avLst/>
          </a:prstGeom>
          <a:noFill/>
          <a:ln>
            <a:noFill/>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solidFill>
                  <a:srgbClr val="1F5B43"/>
                </a:solidFill>
              </a:rPr>
              <a:t>Purpose of Presentation</a:t>
            </a:r>
          </a:p>
        </p:txBody>
      </p:sp>
    </p:spTree>
    <p:extLst>
      <p:ext uri="{BB962C8B-B14F-4D97-AF65-F5344CB8AC3E}">
        <p14:creationId xmlns:p14="http://schemas.microsoft.com/office/powerpoint/2010/main" val="99402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1F5B43"/>
                </a:solidFill>
                <a:latin typeface="Calibri"/>
              </a:rPr>
              <a:t>Collateral sits between Customer Protection, Repayment, and Impact/Scale</a:t>
            </a:r>
          </a:p>
          <a:p>
            <a:endParaRPr lang="en-US" sz="2400" b="1" dirty="0">
              <a:solidFill>
                <a:srgbClr val="1F5B43"/>
              </a:solidFill>
              <a:latin typeface="Calibri"/>
            </a:endParaRPr>
          </a:p>
          <a:p>
            <a:r>
              <a:rPr lang="en-US" sz="2400" b="1" dirty="0" smtClean="0">
                <a:solidFill>
                  <a:srgbClr val="1F5B43"/>
                </a:solidFill>
                <a:latin typeface="Calibri"/>
              </a:rPr>
              <a:t>1. Customer Protection and Collateral:  There is a small but important group of our clients who need protection from collateral seizure and collateral related harassment within the context of group liability.</a:t>
            </a:r>
          </a:p>
          <a:p>
            <a:endParaRPr lang="en-US" sz="2400" b="1" dirty="0">
              <a:solidFill>
                <a:srgbClr val="1F5B43"/>
              </a:solidFill>
              <a:latin typeface="Calibri"/>
            </a:endParaRPr>
          </a:p>
          <a:p>
            <a:r>
              <a:rPr lang="en-US" sz="2400" b="1" dirty="0" smtClean="0">
                <a:solidFill>
                  <a:srgbClr val="1F5B43"/>
                </a:solidFill>
                <a:latin typeface="Calibri"/>
              </a:rPr>
              <a:t>2. Repayment and Collateral:  A large percentage of our clients use collateral to complete repayment and the vast majority of those clients do so completely voluntarily. For our clients selling assets is a normal way to repay their loan.</a:t>
            </a:r>
          </a:p>
          <a:p>
            <a:endParaRPr lang="en-US" sz="2400" b="1" dirty="0">
              <a:solidFill>
                <a:srgbClr val="1F5B43"/>
              </a:solidFill>
              <a:latin typeface="Calibri"/>
            </a:endParaRPr>
          </a:p>
          <a:p>
            <a:r>
              <a:rPr lang="en-US" sz="2400" b="1" dirty="0" smtClean="0">
                <a:solidFill>
                  <a:srgbClr val="1F5B43"/>
                </a:solidFill>
                <a:latin typeface="Calibri"/>
              </a:rPr>
              <a:t>3. Impact:  For a number of reasons liquidating assets to repay a loan is inefficient and eats into impact.  It allows some clients to take on larger product bundles but net-benefit is unclear and most clients do not seem to be making this trade off intentionally.</a:t>
            </a:r>
            <a:endParaRPr lang="en-US" sz="2400" b="1" dirty="0">
              <a:solidFill>
                <a:srgbClr val="1F5B43"/>
              </a:solidFill>
              <a:latin typeface="Calibri"/>
            </a:endParaRPr>
          </a:p>
        </p:txBody>
      </p:sp>
      <p:sp>
        <p:nvSpPr>
          <p:cNvPr id="11" name="Content Placeholder 2"/>
          <p:cNvSpPr txBox="1">
            <a:spLocks/>
          </p:cNvSpPr>
          <p:nvPr/>
        </p:nvSpPr>
        <p:spPr>
          <a:xfrm>
            <a:off x="234018" y="331393"/>
            <a:ext cx="10719564" cy="936000"/>
          </a:xfrm>
          <a:prstGeom prst="rect">
            <a:avLst/>
          </a:prstGeom>
          <a:noFill/>
          <a:ln>
            <a:noFill/>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 Overview: Collateral</a:t>
            </a:r>
            <a:endParaRPr lang="en-US" sz="4000" b="1" dirty="0">
              <a:solidFill>
                <a:srgbClr val="1F5B43"/>
              </a:solidFill>
            </a:endParaRPr>
          </a:p>
        </p:txBody>
      </p:sp>
    </p:spTree>
    <p:extLst>
      <p:ext uri="{BB962C8B-B14F-4D97-AF65-F5344CB8AC3E}">
        <p14:creationId xmlns:p14="http://schemas.microsoft.com/office/powerpoint/2010/main" val="216270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smtClean="0">
              <a:solidFill>
                <a:srgbClr val="1F5B43"/>
              </a:solidFill>
              <a:latin typeface="Calibri"/>
            </a:endParaRPr>
          </a:p>
          <a:p>
            <a:endParaRPr lang="en-US" sz="2400" b="1" dirty="0">
              <a:solidFill>
                <a:srgbClr val="1F5B43"/>
              </a:solidFill>
              <a:latin typeface="Calibri"/>
            </a:endParaRPr>
          </a:p>
        </p:txBody>
      </p:sp>
      <p:sp>
        <p:nvSpPr>
          <p:cNvPr id="11" name="Content Placeholder 2"/>
          <p:cNvSpPr txBox="1">
            <a:spLocks/>
          </p:cNvSpPr>
          <p:nvPr/>
        </p:nvSpPr>
        <p:spPr>
          <a:xfrm>
            <a:off x="261257" y="363373"/>
            <a:ext cx="10848671" cy="936000"/>
          </a:xfrm>
          <a:prstGeom prst="rect">
            <a:avLst/>
          </a:prstGeom>
          <a:noFill/>
          <a:ln>
            <a:noFill/>
          </a:ln>
          <a:effectLst/>
        </p:spPr>
        <p:txBody>
          <a:bodyPr vert="horz" lIns="0" tIns="0" rIns="0" bIns="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smtClean="0">
                <a:solidFill>
                  <a:srgbClr val="1F5B43"/>
                </a:solidFill>
              </a:rPr>
              <a:t>Learning #1: Collateral selling has a net positive effect on retention and repayment</a:t>
            </a:r>
            <a:endParaRPr lang="en-US" sz="4000" b="1" dirty="0">
              <a:solidFill>
                <a:srgbClr val="1F5B43"/>
              </a:solidFill>
            </a:endParaRPr>
          </a:p>
        </p:txBody>
      </p:sp>
      <p:sp>
        <p:nvSpPr>
          <p:cNvPr id="3" name="Rectangle 2"/>
          <p:cNvSpPr/>
          <p:nvPr/>
        </p:nvSpPr>
        <p:spPr>
          <a:xfrm>
            <a:off x="798664" y="1591273"/>
            <a:ext cx="9956893" cy="430887"/>
          </a:xfrm>
          <a:prstGeom prst="rect">
            <a:avLst/>
          </a:prstGeom>
        </p:spPr>
        <p:txBody>
          <a:bodyPr wrap="none">
            <a:spAutoFit/>
          </a:bodyPr>
          <a:lstStyle/>
          <a:p>
            <a:r>
              <a:rPr lang="en-US" sz="2200" b="1" dirty="0" smtClean="0">
                <a:solidFill>
                  <a:srgbClr val="1F5B43"/>
                </a:solidFill>
              </a:rPr>
              <a:t>A significant proportion of our clients and groups rely on collateral to avoid banning</a:t>
            </a:r>
            <a:endParaRPr lang="en-US" sz="2200" b="1" dirty="0">
              <a:solidFill>
                <a:srgbClr val="1F5B43"/>
              </a:solidFill>
            </a:endParaRPr>
          </a:p>
        </p:txBody>
      </p:sp>
      <p:sp>
        <p:nvSpPr>
          <p:cNvPr id="4" name="Rectangle 3"/>
          <p:cNvSpPr/>
          <p:nvPr/>
        </p:nvSpPr>
        <p:spPr>
          <a:xfrm>
            <a:off x="838200" y="3863663"/>
            <a:ext cx="11335796" cy="430887"/>
          </a:xfrm>
          <a:prstGeom prst="rect">
            <a:avLst/>
          </a:prstGeom>
        </p:spPr>
        <p:txBody>
          <a:bodyPr wrap="none">
            <a:spAutoFit/>
          </a:bodyPr>
          <a:lstStyle/>
          <a:p>
            <a:r>
              <a:rPr lang="en-US" sz="2200" b="1" dirty="0" smtClean="0">
                <a:solidFill>
                  <a:srgbClr val="1F5B43"/>
                </a:solidFill>
              </a:rPr>
              <a:t>And, of those who sell, it accounts for about a third of their debt or about 3000 KES on average.</a:t>
            </a:r>
            <a:endParaRPr lang="en-US" sz="2200" b="1" dirty="0">
              <a:solidFill>
                <a:srgbClr val="1F5B43"/>
              </a:solidFill>
            </a:endParaRPr>
          </a:p>
        </p:txBody>
      </p:sp>
      <p:graphicFrame>
        <p:nvGraphicFramePr>
          <p:cNvPr id="10" name="Content Placeholder 3"/>
          <p:cNvGraphicFramePr>
            <a:graphicFrameLocks/>
          </p:cNvGraphicFramePr>
          <p:nvPr>
            <p:extLst>
              <p:ext uri="{D42A27DB-BD31-4B8C-83A1-F6EECF244321}">
                <p14:modId xmlns:p14="http://schemas.microsoft.com/office/powerpoint/2010/main" val="2229567748"/>
              </p:ext>
            </p:extLst>
          </p:nvPr>
        </p:nvGraphicFramePr>
        <p:xfrm>
          <a:off x="838200" y="2175834"/>
          <a:ext cx="7010400" cy="1381760"/>
        </p:xfrm>
        <a:graphic>
          <a:graphicData uri="http://schemas.openxmlformats.org/drawingml/2006/table">
            <a:tbl>
              <a:tblPr firstRow="1" bandRow="1"/>
              <a:tblGrid>
                <a:gridCol w="3505200"/>
                <a:gridCol w="3505200"/>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dirty="0" smtClean="0"/>
                        <a:t>Metric</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5B43"/>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dirty="0" smtClean="0"/>
                        <a:t>Survey</a:t>
                      </a:r>
                      <a:r>
                        <a:rPr lang="en-US" baseline="0" dirty="0" smtClean="0"/>
                        <a:t> Result for 2017 Clients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5B43"/>
                    </a:solidFill>
                  </a:tcPr>
                </a:tc>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Personally Sold </a:t>
                      </a:r>
                      <a:r>
                        <a:rPr lang="en-US" baseline="0" dirty="0" smtClean="0"/>
                        <a:t>Collateral </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12.39%</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Created</a:t>
                      </a:r>
                      <a:r>
                        <a:rPr lang="en-US" baseline="0" dirty="0" smtClean="0"/>
                        <a:t> Group Collateral Agreement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39.33%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459080908"/>
              </p:ext>
            </p:extLst>
          </p:nvPr>
        </p:nvGraphicFramePr>
        <p:xfrm>
          <a:off x="838200" y="4443664"/>
          <a:ext cx="10515600" cy="759998"/>
        </p:xfrm>
        <a:graphic>
          <a:graphicData uri="http://schemas.openxmlformats.org/drawingml/2006/table">
            <a:tbl>
              <a:tblPr firstRow="1" bandRow="1"/>
              <a:tblGrid>
                <a:gridCol w="3505200"/>
                <a:gridCol w="3505200"/>
                <a:gridCol w="3505200"/>
              </a:tblGrid>
              <a:tr h="3891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dirty="0" smtClean="0"/>
                        <a:t>Metric</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5B43"/>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dirty="0" smtClean="0"/>
                        <a:t>Among Collateral</a:t>
                      </a:r>
                      <a:r>
                        <a:rPr lang="en-US" baseline="0" dirty="0" smtClean="0"/>
                        <a:t> Sellers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5B43"/>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dirty="0" smtClean="0"/>
                        <a:t>Out of Total</a:t>
                      </a:r>
                      <a:r>
                        <a:rPr lang="en-US" baseline="0" dirty="0" smtClean="0"/>
                        <a:t> Program Debt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5B43"/>
                    </a:solidFill>
                  </a:tcPr>
                </a:tc>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 of Loan Repaid</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30.93%</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smtClean="0"/>
                        <a:t>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6">
                        <a:lumMod val="40000"/>
                        <a:lumOff val="60000"/>
                      </a:schemeClr>
                    </a:solidFill>
                  </a:tcPr>
                </a:tc>
              </a:tr>
            </a:tbl>
          </a:graphicData>
        </a:graphic>
      </p:graphicFrame>
      <p:sp>
        <p:nvSpPr>
          <p:cNvPr id="13" name="Rectangle 12"/>
          <p:cNvSpPr/>
          <p:nvPr/>
        </p:nvSpPr>
        <p:spPr>
          <a:xfrm>
            <a:off x="798664" y="5429851"/>
            <a:ext cx="817853" cy="430887"/>
          </a:xfrm>
          <a:prstGeom prst="rect">
            <a:avLst/>
          </a:prstGeom>
        </p:spPr>
        <p:txBody>
          <a:bodyPr wrap="none">
            <a:spAutoFit/>
          </a:bodyPr>
          <a:lstStyle/>
          <a:p>
            <a:r>
              <a:rPr lang="en-US" sz="2200" b="1" dirty="0" smtClean="0">
                <a:solidFill>
                  <a:srgbClr val="1F5B43"/>
                </a:solidFill>
              </a:rPr>
              <a:t>But…</a:t>
            </a:r>
            <a:endParaRPr lang="en-US" sz="2200" b="1" dirty="0">
              <a:solidFill>
                <a:srgbClr val="1F5B43"/>
              </a:solidFill>
            </a:endParaRPr>
          </a:p>
        </p:txBody>
      </p:sp>
    </p:spTree>
    <p:extLst>
      <p:ext uri="{BB962C8B-B14F-4D97-AF65-F5344CB8AC3E}">
        <p14:creationId xmlns:p14="http://schemas.microsoft.com/office/powerpoint/2010/main" val="133561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a:pPr>
            <a:endParaRPr lang="en-US" sz="2400" b="1" dirty="0" smtClean="0">
              <a:solidFill>
                <a:srgbClr val="1F5B43"/>
              </a:solidFill>
              <a:latin typeface="+mn-lt"/>
            </a:endParaRPr>
          </a:p>
          <a:p>
            <a:pPr marL="457200" indent="-457200">
              <a:buFont typeface="+mj-lt"/>
              <a:buAutoNum type="arabicPeriod"/>
            </a:pPr>
            <a:r>
              <a:rPr lang="en-US" sz="2400" b="1" dirty="0" smtClean="0">
                <a:solidFill>
                  <a:srgbClr val="1F5B43"/>
                </a:solidFill>
                <a:latin typeface="+mn-lt"/>
              </a:rPr>
              <a:t>Seizure without Consent: Only 5% of collateral sellers or 0.6% of all clients had an asset sold without their consent</a:t>
            </a:r>
          </a:p>
          <a:p>
            <a:pPr marL="457200" indent="-457200">
              <a:buFont typeface="+mj-lt"/>
              <a:buAutoNum type="arabicPeriod"/>
            </a:pPr>
            <a:endParaRPr lang="en-US" sz="2400" b="1" dirty="0" smtClean="0">
              <a:solidFill>
                <a:srgbClr val="1F5B43"/>
              </a:solidFill>
              <a:latin typeface="Calibri"/>
            </a:endParaRPr>
          </a:p>
          <a:p>
            <a:pPr marL="457200" indent="-457200">
              <a:buFont typeface="+mj-lt"/>
              <a:buAutoNum type="arabicPeriod"/>
            </a:pPr>
            <a:r>
              <a:rPr lang="en-US" sz="2400" b="1" dirty="0">
                <a:solidFill>
                  <a:srgbClr val="1F5B43"/>
                </a:solidFill>
                <a:latin typeface="+mn-lt"/>
              </a:rPr>
              <a:t>Effect </a:t>
            </a:r>
            <a:r>
              <a:rPr lang="en-US" sz="2400" b="1" dirty="0" smtClean="0">
                <a:solidFill>
                  <a:srgbClr val="1F5B43"/>
                </a:solidFill>
                <a:latin typeface="+mn-lt"/>
              </a:rPr>
              <a:t>of Seizure on </a:t>
            </a:r>
            <a:r>
              <a:rPr lang="en-US" sz="2400" b="1" dirty="0">
                <a:solidFill>
                  <a:srgbClr val="1F5B43"/>
                </a:solidFill>
                <a:latin typeface="+mn-lt"/>
              </a:rPr>
              <a:t>Retention: Clients who had collateral seized </a:t>
            </a:r>
            <a:r>
              <a:rPr lang="en-US" sz="2400" b="1" dirty="0" smtClean="0">
                <a:solidFill>
                  <a:srgbClr val="1F5B43"/>
                </a:solidFill>
                <a:latin typeface="+mn-lt"/>
              </a:rPr>
              <a:t>were </a:t>
            </a:r>
            <a:r>
              <a:rPr lang="en-US" sz="2400" b="1" dirty="0">
                <a:solidFill>
                  <a:srgbClr val="1F5B43"/>
                </a:solidFill>
                <a:latin typeface="+mn-lt"/>
              </a:rPr>
              <a:t>41% less likely to rejoin the next season </a:t>
            </a:r>
            <a:r>
              <a:rPr lang="en-US" sz="2400" b="1" u="sng" dirty="0">
                <a:solidFill>
                  <a:srgbClr val="1F5B43"/>
                </a:solidFill>
                <a:latin typeface="+mn-lt"/>
              </a:rPr>
              <a:t>than the average client</a:t>
            </a:r>
            <a:r>
              <a:rPr lang="en-US" sz="2400" b="1" u="sng" dirty="0" smtClean="0">
                <a:solidFill>
                  <a:srgbClr val="1F5B43"/>
                </a:solidFill>
                <a:latin typeface="+mn-lt"/>
              </a:rPr>
              <a:t>.</a:t>
            </a:r>
          </a:p>
          <a:p>
            <a:pPr marL="457200" indent="-457200">
              <a:buFont typeface="+mj-lt"/>
              <a:buAutoNum type="arabicPeriod"/>
            </a:pPr>
            <a:endParaRPr lang="en-US" sz="2400" b="1" u="sng" dirty="0">
              <a:solidFill>
                <a:srgbClr val="1F5B43"/>
              </a:solidFill>
              <a:latin typeface="+mn-lt"/>
            </a:endParaRPr>
          </a:p>
          <a:p>
            <a:pPr marL="457200" indent="-457200">
              <a:buFont typeface="+mj-lt"/>
              <a:buAutoNum type="arabicPeriod"/>
            </a:pPr>
            <a:r>
              <a:rPr lang="en-US" sz="2400" b="1" dirty="0" smtClean="0">
                <a:solidFill>
                  <a:srgbClr val="1F5B43"/>
                </a:solidFill>
                <a:latin typeface="+mn-lt"/>
              </a:rPr>
              <a:t>Collateral seizure or collateral related harassment involve the GL just under 75% of the time the FO just under 60% of the time.</a:t>
            </a:r>
          </a:p>
          <a:p>
            <a:pPr marL="457200" indent="-457200">
              <a:buFont typeface="+mj-lt"/>
              <a:buAutoNum type="arabicPeriod"/>
            </a:pPr>
            <a:endParaRPr lang="en-US" sz="2400" b="1" dirty="0">
              <a:solidFill>
                <a:srgbClr val="1F5B43"/>
              </a:solidFill>
              <a:latin typeface="+mn-lt"/>
            </a:endParaRPr>
          </a:p>
        </p:txBody>
      </p:sp>
      <p:sp>
        <p:nvSpPr>
          <p:cNvPr id="11" name="Content Placeholder 2"/>
          <p:cNvSpPr txBox="1">
            <a:spLocks/>
          </p:cNvSpPr>
          <p:nvPr/>
        </p:nvSpPr>
        <p:spPr>
          <a:xfrm>
            <a:off x="234018" y="331393"/>
            <a:ext cx="10719564" cy="936000"/>
          </a:xfrm>
          <a:prstGeom prst="rect">
            <a:avLst/>
          </a:prstGeom>
          <a:noFill/>
          <a:ln>
            <a:noFill/>
          </a:ln>
          <a:effectLst/>
        </p:spPr>
        <p:txBody>
          <a:bodyPr vert="horz" lIns="0" tIns="0" rIns="0" bIns="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Learning #2: Collateral seizure, though rare, is a very negative experience</a:t>
            </a:r>
            <a:endParaRPr lang="en-US" sz="4000" b="1" dirty="0">
              <a:solidFill>
                <a:srgbClr val="1F5B43"/>
              </a:solidFill>
            </a:endParaRPr>
          </a:p>
        </p:txBody>
      </p:sp>
    </p:spTree>
    <p:extLst>
      <p:ext uri="{BB962C8B-B14F-4D97-AF65-F5344CB8AC3E}">
        <p14:creationId xmlns:p14="http://schemas.microsoft.com/office/powerpoint/2010/main" val="1256646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a:pPr>
            <a:endParaRPr lang="en-US" sz="2400" b="1" dirty="0" smtClean="0">
              <a:solidFill>
                <a:srgbClr val="1F5B43"/>
              </a:solidFill>
              <a:latin typeface="Calibri"/>
            </a:endParaRPr>
          </a:p>
          <a:p>
            <a:r>
              <a:rPr lang="en-US" sz="2400" b="1" dirty="0" smtClean="0">
                <a:solidFill>
                  <a:srgbClr val="1F5B43"/>
                </a:solidFill>
                <a:latin typeface="Calibri"/>
              </a:rPr>
              <a:t>Recommendations:</a:t>
            </a:r>
          </a:p>
          <a:p>
            <a:r>
              <a:rPr lang="en-US" sz="2400" b="1" dirty="0">
                <a:solidFill>
                  <a:srgbClr val="1F5B43"/>
                </a:solidFill>
                <a:latin typeface="Calibri"/>
              </a:rPr>
              <a:t>	</a:t>
            </a:r>
            <a:r>
              <a:rPr lang="en-US" sz="2400" b="1" dirty="0">
                <a:solidFill>
                  <a:srgbClr val="1F5B43"/>
                </a:solidFill>
                <a:latin typeface="Calibri"/>
              </a:rPr>
              <a:t>1</a:t>
            </a:r>
            <a:r>
              <a:rPr lang="en-US" sz="2400" b="1" dirty="0" smtClean="0">
                <a:solidFill>
                  <a:srgbClr val="1F5B43"/>
                </a:solidFill>
                <a:latin typeface="Calibri"/>
              </a:rPr>
              <a:t>. </a:t>
            </a:r>
            <a:r>
              <a:rPr lang="en-US" sz="2400" b="1" dirty="0" smtClean="0">
                <a:solidFill>
                  <a:srgbClr val="1F5B43"/>
                </a:solidFill>
                <a:latin typeface="Calibri"/>
              </a:rPr>
              <a:t>Have trainings on best practices for collateral usage at beginning of year when 	collateral agreements are made and around harvest time when collateral is usually 	sold.</a:t>
            </a:r>
          </a:p>
          <a:p>
            <a:r>
              <a:rPr lang="en-US" sz="2400" b="1" dirty="0">
                <a:solidFill>
                  <a:srgbClr val="1F5B43"/>
                </a:solidFill>
                <a:latin typeface="Calibri"/>
              </a:rPr>
              <a:t>	</a:t>
            </a:r>
            <a:r>
              <a:rPr lang="en-US" sz="2400" b="1" dirty="0">
                <a:solidFill>
                  <a:srgbClr val="1F5B43"/>
                </a:solidFill>
                <a:latin typeface="Calibri"/>
              </a:rPr>
              <a:t>2</a:t>
            </a:r>
            <a:r>
              <a:rPr lang="en-US" sz="2400" b="1" dirty="0" smtClean="0">
                <a:solidFill>
                  <a:srgbClr val="1F5B43"/>
                </a:solidFill>
                <a:latin typeface="Calibri"/>
              </a:rPr>
              <a:t>. </a:t>
            </a:r>
            <a:r>
              <a:rPr lang="en-US" sz="2400" b="1" dirty="0" smtClean="0">
                <a:solidFill>
                  <a:srgbClr val="1F5B43"/>
                </a:solidFill>
                <a:latin typeface="Calibri"/>
              </a:rPr>
              <a:t>Specifically track collateral related harassment calls to CE. Right now they are 	lumped in with all other harassment calls.</a:t>
            </a:r>
          </a:p>
          <a:p>
            <a:endParaRPr lang="en-US" sz="2400" b="1" dirty="0">
              <a:solidFill>
                <a:srgbClr val="1F5B43"/>
              </a:solidFill>
              <a:latin typeface="Calibri"/>
            </a:endParaRPr>
          </a:p>
          <a:p>
            <a:r>
              <a:rPr lang="en-US" sz="2400" b="1" dirty="0" smtClean="0">
                <a:solidFill>
                  <a:srgbClr val="1F5B43"/>
                </a:solidFill>
                <a:latin typeface="Calibri"/>
              </a:rPr>
              <a:t>Discussion Questions:</a:t>
            </a:r>
          </a:p>
          <a:p>
            <a:r>
              <a:rPr lang="en-US" sz="2400" b="1" dirty="0" smtClean="0">
                <a:solidFill>
                  <a:srgbClr val="1F5B43"/>
                </a:solidFill>
                <a:latin typeface="Calibri"/>
              </a:rPr>
              <a:t>	1. </a:t>
            </a:r>
            <a:r>
              <a:rPr lang="en-US" sz="2400" b="1" dirty="0" smtClean="0">
                <a:solidFill>
                  <a:srgbClr val="1F5B43"/>
                </a:solidFill>
                <a:latin typeface="Calibri"/>
              </a:rPr>
              <a:t>What is our liability as an organization if GLs seize collateral without consent? </a:t>
            </a:r>
            <a:r>
              <a:rPr lang="en-US" sz="2400" b="1" dirty="0">
                <a:solidFill>
                  <a:srgbClr val="1F5B43"/>
                </a:solidFill>
                <a:latin typeface="Calibri"/>
              </a:rPr>
              <a:t>	</a:t>
            </a:r>
            <a:r>
              <a:rPr lang="en-US" sz="2400" b="1" dirty="0" smtClean="0">
                <a:solidFill>
                  <a:srgbClr val="1F5B43"/>
                </a:solidFill>
                <a:latin typeface="Calibri"/>
              </a:rPr>
              <a:t>2. How do we weigh the positive effects of group liability with the negative effects?</a:t>
            </a:r>
            <a:endParaRPr lang="en-US" sz="2400" b="1" dirty="0" smtClean="0">
              <a:solidFill>
                <a:srgbClr val="1F5B43"/>
              </a:solidFill>
              <a:latin typeface="Calibri"/>
            </a:endParaRPr>
          </a:p>
          <a:p>
            <a:r>
              <a:rPr lang="en-US" sz="2400" b="1" dirty="0" smtClean="0">
                <a:solidFill>
                  <a:srgbClr val="1F5B43"/>
                </a:solidFill>
                <a:latin typeface="Calibri"/>
              </a:rPr>
              <a:t>	3. How can we prevent collateral seizure without consent given GLs are not 	employees? </a:t>
            </a:r>
          </a:p>
          <a:p>
            <a:r>
              <a:rPr lang="en-US" sz="2400" b="1" dirty="0" smtClean="0">
                <a:solidFill>
                  <a:srgbClr val="1F5B43"/>
                </a:solidFill>
                <a:latin typeface="Calibri"/>
              </a:rPr>
              <a:t>		- Contracts for GLs?</a:t>
            </a:r>
          </a:p>
          <a:p>
            <a:r>
              <a:rPr lang="en-US" sz="2400" b="1" dirty="0">
                <a:solidFill>
                  <a:srgbClr val="1F5B43"/>
                </a:solidFill>
                <a:latin typeface="Calibri"/>
              </a:rPr>
              <a:t>	</a:t>
            </a:r>
            <a:r>
              <a:rPr lang="en-US" sz="2400" b="1" dirty="0" smtClean="0">
                <a:solidFill>
                  <a:srgbClr val="1F5B43"/>
                </a:solidFill>
                <a:latin typeface="Calibri"/>
              </a:rPr>
              <a:t>	- Process documentation whenever a collateral agreement is exercised?</a:t>
            </a:r>
            <a:endParaRPr lang="en-US" sz="2400" b="1" dirty="0" smtClean="0">
              <a:solidFill>
                <a:srgbClr val="1F5B43"/>
              </a:solidFill>
              <a:latin typeface="Calibri"/>
            </a:endParaRPr>
          </a:p>
          <a:p>
            <a:endParaRPr lang="en-US" sz="2400" b="1" dirty="0" smtClean="0">
              <a:solidFill>
                <a:srgbClr val="1F5B43"/>
              </a:solidFill>
              <a:latin typeface="Calibri"/>
            </a:endParaRPr>
          </a:p>
          <a:p>
            <a:pPr marL="457200" indent="-457200">
              <a:buFont typeface="+mj-lt"/>
              <a:buAutoNum type="arabicPeriod"/>
            </a:pPr>
            <a:endParaRPr lang="en-US" sz="2400" b="1" dirty="0">
              <a:solidFill>
                <a:srgbClr val="1F5B43"/>
              </a:solidFill>
              <a:latin typeface="Calibri"/>
            </a:endParaRPr>
          </a:p>
        </p:txBody>
      </p:sp>
      <p:sp>
        <p:nvSpPr>
          <p:cNvPr id="11" name="Content Placeholder 2"/>
          <p:cNvSpPr txBox="1">
            <a:spLocks/>
          </p:cNvSpPr>
          <p:nvPr/>
        </p:nvSpPr>
        <p:spPr>
          <a:xfrm>
            <a:off x="234018" y="331393"/>
            <a:ext cx="10719564" cy="936000"/>
          </a:xfrm>
          <a:prstGeom prst="rect">
            <a:avLst/>
          </a:prstGeom>
          <a:noFill/>
          <a:ln>
            <a:noFill/>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Recommendations and Discussion </a:t>
            </a:r>
            <a:r>
              <a:rPr lang="en-US" sz="4000" b="1" dirty="0" smtClean="0">
                <a:solidFill>
                  <a:srgbClr val="1F5B43"/>
                </a:solidFill>
              </a:rPr>
              <a:t>Questions #1</a:t>
            </a:r>
            <a:r>
              <a:rPr lang="en-US" sz="4000" b="1" dirty="0" smtClean="0">
                <a:solidFill>
                  <a:srgbClr val="1F5B43"/>
                </a:solidFill>
              </a:rPr>
              <a:t>:</a:t>
            </a:r>
            <a:endParaRPr lang="en-US" sz="4000" b="1" dirty="0">
              <a:solidFill>
                <a:srgbClr val="1F5B43"/>
              </a:solidFill>
            </a:endParaRPr>
          </a:p>
        </p:txBody>
      </p:sp>
    </p:spTree>
    <p:extLst>
      <p:ext uri="{BB962C8B-B14F-4D97-AF65-F5344CB8AC3E}">
        <p14:creationId xmlns:p14="http://schemas.microsoft.com/office/powerpoint/2010/main" val="3887118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6" y="1328448"/>
            <a:ext cx="2970214" cy="823912"/>
          </a:xfrm>
          <a:solidFill>
            <a:srgbClr val="BA2E00"/>
          </a:solidFill>
        </p:spPr>
        <p:txBody>
          <a:bodyPr anchor="ctr"/>
          <a:lstStyle/>
          <a:p>
            <a:pPr algn="ctr"/>
            <a:r>
              <a:rPr lang="en-US" u="sng" dirty="0" smtClean="0">
                <a:solidFill>
                  <a:srgbClr val="FBFAD4"/>
                </a:solidFill>
              </a:rPr>
              <a:t>Unfair Price</a:t>
            </a:r>
            <a:endParaRPr lang="en-US" u="sng" dirty="0">
              <a:solidFill>
                <a:srgbClr val="FBFAD4"/>
              </a:solidFill>
            </a:endParaRPr>
          </a:p>
        </p:txBody>
      </p:sp>
      <p:sp>
        <p:nvSpPr>
          <p:cNvPr id="4" name="Text Placeholder 3"/>
          <p:cNvSpPr>
            <a:spLocks noGrp="1"/>
          </p:cNvSpPr>
          <p:nvPr>
            <p:ph type="body" sz="quarter" idx="3"/>
          </p:nvPr>
        </p:nvSpPr>
        <p:spPr>
          <a:xfrm>
            <a:off x="4289028" y="1328448"/>
            <a:ext cx="3289089" cy="823912"/>
          </a:xfrm>
          <a:solidFill>
            <a:srgbClr val="1F5B43"/>
          </a:solidFill>
        </p:spPr>
        <p:txBody>
          <a:bodyPr anchor="ctr"/>
          <a:lstStyle/>
          <a:p>
            <a:pPr algn="ctr"/>
            <a:r>
              <a:rPr lang="en-US" u="sng" dirty="0" smtClean="0">
                <a:solidFill>
                  <a:srgbClr val="FBFAD4"/>
                </a:solidFill>
              </a:rPr>
              <a:t>Type of Asset Sold</a:t>
            </a:r>
            <a:endParaRPr lang="en-US" u="sng" dirty="0">
              <a:solidFill>
                <a:srgbClr val="FBFAD4"/>
              </a:solidFill>
            </a:endParaRPr>
          </a:p>
        </p:txBody>
      </p:sp>
      <p:sp>
        <p:nvSpPr>
          <p:cNvPr id="6" name="Content Placeholder 5"/>
          <p:cNvSpPr>
            <a:spLocks noGrp="1"/>
          </p:cNvSpPr>
          <p:nvPr>
            <p:ph sz="quarter" idx="4"/>
          </p:nvPr>
        </p:nvSpPr>
        <p:spPr>
          <a:xfrm>
            <a:off x="4289027" y="2495578"/>
            <a:ext cx="3289089" cy="3530883"/>
          </a:xfrm>
          <a:solidFill>
            <a:srgbClr val="1F5B43">
              <a:alpha val="15000"/>
            </a:srgbClr>
          </a:solidFill>
        </p:spPr>
        <p:txBody>
          <a:bodyPr>
            <a:noAutofit/>
          </a:bodyPr>
          <a:lstStyle/>
          <a:p>
            <a:r>
              <a:rPr lang="en-US" sz="1900" dirty="0" smtClean="0">
                <a:solidFill>
                  <a:srgbClr val="1F5B43"/>
                </a:solidFill>
              </a:rPr>
              <a:t>40% of sellers sold a portion of their maize harvest at harvest time when prices are low.</a:t>
            </a:r>
            <a:endParaRPr lang="en-US" sz="1900" dirty="0">
              <a:solidFill>
                <a:srgbClr val="1F5B43"/>
              </a:solidFill>
            </a:endParaRPr>
          </a:p>
          <a:p>
            <a:r>
              <a:rPr lang="en-US" sz="1900" dirty="0" smtClean="0">
                <a:solidFill>
                  <a:srgbClr val="1F5B43"/>
                </a:solidFill>
              </a:rPr>
              <a:t>56% of sellers sold an income generating asset:</a:t>
            </a:r>
          </a:p>
          <a:p>
            <a:pPr lvl="1"/>
            <a:r>
              <a:rPr lang="en-US" sz="1500" dirty="0">
                <a:solidFill>
                  <a:srgbClr val="1F5B43"/>
                </a:solidFill>
              </a:rPr>
              <a:t>Livestock: 40% of sellers</a:t>
            </a:r>
          </a:p>
          <a:p>
            <a:pPr lvl="1"/>
            <a:r>
              <a:rPr lang="en-US" sz="1500" dirty="0">
                <a:solidFill>
                  <a:srgbClr val="1F5B43"/>
                </a:solidFill>
              </a:rPr>
              <a:t>Trees: 16% of </a:t>
            </a:r>
            <a:r>
              <a:rPr lang="en-US" sz="1500" dirty="0" smtClean="0">
                <a:solidFill>
                  <a:srgbClr val="1F5B43"/>
                </a:solidFill>
              </a:rPr>
              <a:t>sellers</a:t>
            </a:r>
            <a:endParaRPr lang="en-US" sz="1900" dirty="0" smtClean="0">
              <a:solidFill>
                <a:srgbClr val="1F5B43"/>
              </a:solidFill>
            </a:endParaRPr>
          </a:p>
        </p:txBody>
      </p:sp>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023156"/>
            <a:ext cx="11682384" cy="12065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solidFill>
                <a:srgbClr val="1F5B43"/>
              </a:solidFill>
              <a:latin typeface="Calibri"/>
            </a:endParaRPr>
          </a:p>
        </p:txBody>
      </p:sp>
      <p:sp>
        <p:nvSpPr>
          <p:cNvPr id="11" name="Content Placeholder 2"/>
          <p:cNvSpPr txBox="1">
            <a:spLocks/>
          </p:cNvSpPr>
          <p:nvPr/>
        </p:nvSpPr>
        <p:spPr>
          <a:xfrm>
            <a:off x="234018" y="315058"/>
            <a:ext cx="10623311" cy="936000"/>
          </a:xfrm>
          <a:prstGeom prst="rect">
            <a:avLst/>
          </a:prstGeom>
          <a:noFill/>
          <a:ln>
            <a:noFill/>
          </a:ln>
          <a:effectLst/>
        </p:spPr>
        <p:txBody>
          <a:bodyPr vert="horz" lIns="0" tIns="0" rIns="0" bIns="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solidFill>
                  <a:srgbClr val="1F5B43"/>
                </a:solidFill>
              </a:rPr>
              <a:t>Learning </a:t>
            </a:r>
            <a:r>
              <a:rPr lang="en-US" sz="4000" b="1" dirty="0" smtClean="0">
                <a:solidFill>
                  <a:srgbClr val="1F5B43"/>
                </a:solidFill>
              </a:rPr>
              <a:t>#3: Selling assets for repayment is expensive and reduces impact</a:t>
            </a:r>
            <a:endParaRPr lang="en-US" sz="4000" b="1" dirty="0">
              <a:solidFill>
                <a:srgbClr val="1F5B43"/>
              </a:solidFill>
            </a:endParaRPr>
          </a:p>
        </p:txBody>
      </p:sp>
      <p:sp>
        <p:nvSpPr>
          <p:cNvPr id="14" name="Content Placeholder 13"/>
          <p:cNvSpPr>
            <a:spLocks noGrp="1"/>
          </p:cNvSpPr>
          <p:nvPr>
            <p:ph sz="half" idx="2"/>
          </p:nvPr>
        </p:nvSpPr>
        <p:spPr>
          <a:xfrm>
            <a:off x="839786" y="2495578"/>
            <a:ext cx="2970214" cy="3530883"/>
          </a:xfrm>
          <a:solidFill>
            <a:srgbClr val="BA2E00">
              <a:alpha val="15000"/>
            </a:srgbClr>
          </a:solidFill>
        </p:spPr>
        <p:txBody>
          <a:bodyPr>
            <a:normAutofit fontScale="92500" lnSpcReduction="20000"/>
          </a:bodyPr>
          <a:lstStyle/>
          <a:p>
            <a:r>
              <a:rPr lang="en-US" sz="1900" dirty="0" smtClean="0">
                <a:solidFill>
                  <a:srgbClr val="1F5B43"/>
                </a:solidFill>
              </a:rPr>
              <a:t>21% of sellers claim to have received less than the fair value of the asset.</a:t>
            </a:r>
          </a:p>
          <a:p>
            <a:r>
              <a:rPr lang="en-US" sz="1900" dirty="0" smtClean="0">
                <a:solidFill>
                  <a:srgbClr val="1F5B43"/>
                </a:solidFill>
              </a:rPr>
              <a:t>Of these they claim to have lost and average of 35% of the value of the asset (about 1600 KES)</a:t>
            </a:r>
          </a:p>
          <a:p>
            <a:r>
              <a:rPr lang="en-US" sz="1900" dirty="0" smtClean="0">
                <a:solidFill>
                  <a:srgbClr val="1F5B43"/>
                </a:solidFill>
              </a:rPr>
              <a:t>Possible explanations:</a:t>
            </a:r>
          </a:p>
          <a:p>
            <a:pPr lvl="1"/>
            <a:r>
              <a:rPr lang="en-US" sz="1500" dirty="0" smtClean="0">
                <a:solidFill>
                  <a:srgbClr val="1F5B43"/>
                </a:solidFill>
              </a:rPr>
              <a:t>Time </a:t>
            </a:r>
            <a:r>
              <a:rPr lang="en-US" sz="1500" dirty="0" smtClean="0">
                <a:solidFill>
                  <a:srgbClr val="1F5B43"/>
                </a:solidFill>
              </a:rPr>
              <a:t>pressure of deadline forces them to accept low prices</a:t>
            </a:r>
            <a:r>
              <a:rPr lang="en-US" sz="1500" dirty="0" smtClean="0">
                <a:solidFill>
                  <a:srgbClr val="1F5B43"/>
                </a:solidFill>
              </a:rPr>
              <a:t>.</a:t>
            </a:r>
          </a:p>
          <a:p>
            <a:pPr lvl="1"/>
            <a:r>
              <a:rPr lang="en-US" sz="1500" dirty="0" smtClean="0">
                <a:solidFill>
                  <a:srgbClr val="1F5B43"/>
                </a:solidFill>
              </a:rPr>
              <a:t>If GL sells they are less likely to find the best price and have in some cases pocketed some portion as a fee for their efforts.</a:t>
            </a:r>
            <a:endParaRPr lang="en-US" sz="1500" dirty="0" smtClean="0">
              <a:solidFill>
                <a:srgbClr val="1F5B43"/>
              </a:solidFill>
            </a:endParaRPr>
          </a:p>
        </p:txBody>
      </p:sp>
      <p:sp>
        <p:nvSpPr>
          <p:cNvPr id="10" name="Content Placeholder 13"/>
          <p:cNvSpPr txBox="1">
            <a:spLocks/>
          </p:cNvSpPr>
          <p:nvPr/>
        </p:nvSpPr>
        <p:spPr>
          <a:xfrm>
            <a:off x="8057143" y="2495578"/>
            <a:ext cx="3188371" cy="3459724"/>
          </a:xfrm>
          <a:prstGeom prst="rect">
            <a:avLst/>
          </a:prstGeom>
          <a:solidFill>
            <a:srgbClr val="BA2E00">
              <a:alpha val="15000"/>
            </a:srgb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smtClean="0">
                <a:solidFill>
                  <a:srgbClr val="1F5B43"/>
                </a:solidFill>
              </a:rPr>
              <a:t>25</a:t>
            </a:r>
            <a:r>
              <a:rPr lang="en-US" sz="1900" dirty="0">
                <a:solidFill>
                  <a:srgbClr val="1F5B43"/>
                </a:solidFill>
              </a:rPr>
              <a:t>% sold collateral that was greater than loan balance.  </a:t>
            </a:r>
            <a:endParaRPr lang="en-US" sz="1900" dirty="0" smtClean="0">
              <a:solidFill>
                <a:srgbClr val="1F5B43"/>
              </a:solidFill>
            </a:endParaRPr>
          </a:p>
          <a:p>
            <a:r>
              <a:rPr lang="en-US" sz="1900" dirty="0" smtClean="0">
                <a:solidFill>
                  <a:srgbClr val="1F5B43"/>
                </a:solidFill>
              </a:rPr>
              <a:t>The average </a:t>
            </a:r>
            <a:r>
              <a:rPr lang="en-US" sz="1900" dirty="0">
                <a:solidFill>
                  <a:srgbClr val="1F5B43"/>
                </a:solidFill>
              </a:rPr>
              <a:t>difference </a:t>
            </a:r>
            <a:r>
              <a:rPr lang="en-US" sz="1900" dirty="0" smtClean="0">
                <a:solidFill>
                  <a:srgbClr val="1F5B43"/>
                </a:solidFill>
              </a:rPr>
              <a:t>between the remaining loan amount and the amount received for the collateral was 1700 </a:t>
            </a:r>
            <a:r>
              <a:rPr lang="en-US" sz="1900" dirty="0">
                <a:solidFill>
                  <a:srgbClr val="1F5B43"/>
                </a:solidFill>
              </a:rPr>
              <a:t>KES</a:t>
            </a:r>
            <a:r>
              <a:rPr lang="en-US" sz="1900" dirty="0" smtClean="0">
                <a:solidFill>
                  <a:srgbClr val="1F5B43"/>
                </a:solidFill>
              </a:rPr>
              <a:t>.</a:t>
            </a:r>
          </a:p>
          <a:p>
            <a:r>
              <a:rPr lang="en-US" sz="1900" dirty="0" smtClean="0">
                <a:solidFill>
                  <a:srgbClr val="1F5B43"/>
                </a:solidFill>
              </a:rPr>
              <a:t>Ideally we would want the smallest possible piece of collateral to be sold especially if it is an important income generating asset.</a:t>
            </a:r>
            <a:endParaRPr lang="en-US" sz="1900" dirty="0">
              <a:solidFill>
                <a:srgbClr val="1F5B43"/>
              </a:solidFill>
            </a:endParaRPr>
          </a:p>
        </p:txBody>
      </p:sp>
      <p:sp>
        <p:nvSpPr>
          <p:cNvPr id="12" name="Text Placeholder 2"/>
          <p:cNvSpPr txBox="1">
            <a:spLocks/>
          </p:cNvSpPr>
          <p:nvPr/>
        </p:nvSpPr>
        <p:spPr>
          <a:xfrm>
            <a:off x="8057147" y="1311163"/>
            <a:ext cx="3188370" cy="823912"/>
          </a:xfrm>
          <a:prstGeom prst="rect">
            <a:avLst/>
          </a:prstGeom>
          <a:solidFill>
            <a:srgbClr val="BA2E00"/>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u="sng" dirty="0" smtClean="0">
                <a:solidFill>
                  <a:srgbClr val="FBFAD4"/>
                </a:solidFill>
              </a:rPr>
              <a:t>More than Loan Amount</a:t>
            </a:r>
            <a:endParaRPr lang="en-US" u="sng" dirty="0">
              <a:solidFill>
                <a:srgbClr val="FBFAD4"/>
              </a:solidFill>
            </a:endParaRPr>
          </a:p>
        </p:txBody>
      </p:sp>
    </p:spTree>
    <p:extLst>
      <p:ext uri="{BB962C8B-B14F-4D97-AF65-F5344CB8AC3E}">
        <p14:creationId xmlns:p14="http://schemas.microsoft.com/office/powerpoint/2010/main" val="124630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a:pPr>
            <a:endParaRPr lang="en-US" sz="2400" b="1" dirty="0" smtClean="0">
              <a:solidFill>
                <a:srgbClr val="1F5B43"/>
              </a:solidFill>
              <a:latin typeface="Calibri"/>
            </a:endParaRPr>
          </a:p>
          <a:p>
            <a:pPr marL="457200" indent="-457200">
              <a:buFont typeface="+mj-lt"/>
              <a:buAutoNum type="arabicPeriod"/>
            </a:pPr>
            <a:r>
              <a:rPr lang="en-US" sz="2400" b="1" dirty="0" smtClean="0">
                <a:solidFill>
                  <a:srgbClr val="1F5B43"/>
                </a:solidFill>
                <a:latin typeface="Calibri"/>
              </a:rPr>
              <a:t>Only 20% of collateral sellers sold collateral to repay a group members.</a:t>
            </a:r>
          </a:p>
          <a:p>
            <a:pPr marL="457200" indent="-457200">
              <a:buFont typeface="+mj-lt"/>
              <a:buAutoNum type="arabicPeriod"/>
            </a:pPr>
            <a:endParaRPr lang="en-US" sz="2400" b="1" dirty="0" smtClean="0">
              <a:solidFill>
                <a:srgbClr val="1F5B43"/>
              </a:solidFill>
              <a:latin typeface="Calibri"/>
            </a:endParaRPr>
          </a:p>
          <a:p>
            <a:pPr marL="457200" indent="-457200">
              <a:buFont typeface="+mj-lt"/>
              <a:buAutoNum type="arabicPeriod"/>
            </a:pPr>
            <a:r>
              <a:rPr lang="en-US" sz="2400" b="1" dirty="0" smtClean="0">
                <a:solidFill>
                  <a:srgbClr val="1F5B43"/>
                </a:solidFill>
                <a:latin typeface="Calibri"/>
              </a:rPr>
              <a:t>In general group coverage does not seem to a common activity, only 2% of survey respondents said they were covered by their groups.</a:t>
            </a:r>
          </a:p>
          <a:p>
            <a:endParaRPr lang="en-US" sz="2400" b="1" dirty="0" smtClean="0">
              <a:solidFill>
                <a:srgbClr val="1F5B43"/>
              </a:solidFill>
              <a:latin typeface="Calibri"/>
            </a:endParaRPr>
          </a:p>
        </p:txBody>
      </p:sp>
      <p:sp>
        <p:nvSpPr>
          <p:cNvPr id="11" name="Content Placeholder 2"/>
          <p:cNvSpPr txBox="1">
            <a:spLocks/>
          </p:cNvSpPr>
          <p:nvPr/>
        </p:nvSpPr>
        <p:spPr>
          <a:xfrm>
            <a:off x="234018" y="331393"/>
            <a:ext cx="10703522" cy="936000"/>
          </a:xfrm>
          <a:prstGeom prst="rect">
            <a:avLst/>
          </a:prstGeom>
          <a:noFill/>
          <a:ln>
            <a:noFill/>
          </a:ln>
          <a:effectLst/>
        </p:spPr>
        <p:txBody>
          <a:bodyPr vert="horz" lIns="0" tIns="0" rIns="0" bIns="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smtClean="0">
                <a:solidFill>
                  <a:srgbClr val="1F5B43"/>
                </a:solidFill>
              </a:rPr>
              <a:t>Learning #4: </a:t>
            </a:r>
            <a:r>
              <a:rPr lang="en-US" sz="4000" b="1" dirty="0">
                <a:solidFill>
                  <a:srgbClr val="1F5B43"/>
                </a:solidFill>
              </a:rPr>
              <a:t>Collateral and group coverage are </a:t>
            </a:r>
            <a:r>
              <a:rPr lang="en-US" sz="4000" b="1" dirty="0" smtClean="0">
                <a:solidFill>
                  <a:srgbClr val="1F5B43"/>
                </a:solidFill>
              </a:rPr>
              <a:t>complementary </a:t>
            </a:r>
            <a:r>
              <a:rPr lang="en-US" sz="4000" b="1" dirty="0">
                <a:solidFill>
                  <a:srgbClr val="1F5B43"/>
                </a:solidFill>
              </a:rPr>
              <a:t>repayment strategies </a:t>
            </a:r>
          </a:p>
        </p:txBody>
      </p:sp>
    </p:spTree>
    <p:extLst>
      <p:ext uri="{BB962C8B-B14F-4D97-AF65-F5344CB8AC3E}">
        <p14:creationId xmlns:p14="http://schemas.microsoft.com/office/powerpoint/2010/main" val="147113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AD4"/>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34018" y="240527"/>
            <a:ext cx="11682384" cy="0"/>
          </a:xfrm>
          <a:prstGeom prst="line">
            <a:avLst/>
          </a:prstGeom>
          <a:ln w="53975" cmpd="sng">
            <a:solidFill>
              <a:srgbClr val="1F5B43"/>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3" cstate="email">
            <a:extLst>
              <a:ext uri="{28A0092B-C50C-407E-A947-70E740481C1C}">
                <a14:useLocalDpi xmlns:a14="http://schemas.microsoft.com/office/drawing/2010/main" val="0"/>
              </a:ext>
            </a:extLst>
          </a:blip>
          <a:stretch>
            <a:fillRect/>
          </a:stretch>
        </p:blipFill>
        <p:spPr>
          <a:xfrm>
            <a:off x="11109928" y="422260"/>
            <a:ext cx="806474" cy="602346"/>
          </a:xfrm>
          <a:prstGeom prst="rect">
            <a:avLst/>
          </a:prstGeom>
        </p:spPr>
      </p:pic>
      <p:sp>
        <p:nvSpPr>
          <p:cNvPr id="9" name="Title 1"/>
          <p:cNvSpPr txBox="1">
            <a:spLocks/>
          </p:cNvSpPr>
          <p:nvPr/>
        </p:nvSpPr>
        <p:spPr>
          <a:xfrm>
            <a:off x="234018" y="1358259"/>
            <a:ext cx="11682384" cy="501939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1F5B43"/>
                </a:solidFill>
                <a:latin typeface="Calibri"/>
              </a:rPr>
              <a:t>Recommendations</a:t>
            </a:r>
            <a:r>
              <a:rPr lang="en-US" sz="2400" b="1" dirty="0" smtClean="0">
                <a:solidFill>
                  <a:srgbClr val="1F5B43"/>
                </a:solidFill>
                <a:latin typeface="Calibri"/>
              </a:rPr>
              <a:t>:</a:t>
            </a:r>
          </a:p>
          <a:p>
            <a:r>
              <a:rPr lang="en-US" sz="2400" b="1" dirty="0" smtClean="0">
                <a:solidFill>
                  <a:srgbClr val="1F5B43"/>
                </a:solidFill>
                <a:latin typeface="Calibri"/>
              </a:rPr>
              <a:t>	</a:t>
            </a:r>
            <a:r>
              <a:rPr lang="en-US" sz="2400" b="1" dirty="0" smtClean="0">
                <a:solidFill>
                  <a:srgbClr val="1F5B43"/>
                </a:solidFill>
                <a:latin typeface="Calibri"/>
              </a:rPr>
              <a:t>1. Narrowing bands within collateral agreement so that it is more likely that 	appropriately sized collateral will be sold.</a:t>
            </a:r>
          </a:p>
          <a:p>
            <a:r>
              <a:rPr lang="en-US" sz="2400" b="1" dirty="0">
                <a:solidFill>
                  <a:srgbClr val="1F5B43"/>
                </a:solidFill>
                <a:latin typeface="Calibri"/>
              </a:rPr>
              <a:t>	2</a:t>
            </a:r>
            <a:r>
              <a:rPr lang="en-US" sz="2400" b="1" dirty="0" smtClean="0">
                <a:solidFill>
                  <a:srgbClr val="1F5B43"/>
                </a:solidFill>
                <a:latin typeface="Calibri"/>
              </a:rPr>
              <a:t>. </a:t>
            </a:r>
            <a:r>
              <a:rPr lang="en-US" sz="2400" b="1" dirty="0" smtClean="0">
                <a:solidFill>
                  <a:srgbClr val="1F5B43"/>
                </a:solidFill>
                <a:latin typeface="Calibri"/>
              </a:rPr>
              <a:t>Promote a combined collateral and group coverage approach in through the 	collateral agreement form. </a:t>
            </a:r>
            <a:r>
              <a:rPr lang="en-US" sz="2400" b="1" dirty="0" smtClean="0">
                <a:solidFill>
                  <a:srgbClr val="1F5B43"/>
                </a:solidFill>
                <a:latin typeface="Calibri"/>
              </a:rPr>
              <a:t> </a:t>
            </a:r>
            <a:r>
              <a:rPr lang="en-US" sz="2400" b="1" dirty="0" smtClean="0">
                <a:solidFill>
                  <a:srgbClr val="1F5B43"/>
                </a:solidFill>
                <a:latin typeface="Calibri"/>
              </a:rPr>
              <a:t>For example, </a:t>
            </a:r>
            <a:r>
              <a:rPr lang="en-US" sz="2400" b="1" dirty="0" smtClean="0">
                <a:solidFill>
                  <a:srgbClr val="1F5B43"/>
                </a:solidFill>
                <a:latin typeface="Calibri"/>
              </a:rPr>
              <a:t>within outstanding </a:t>
            </a:r>
            <a:r>
              <a:rPr lang="en-US" sz="2400" b="1" dirty="0" smtClean="0">
                <a:solidFill>
                  <a:srgbClr val="1F5B43"/>
                </a:solidFill>
                <a:latin typeface="Calibri"/>
              </a:rPr>
              <a:t>balance </a:t>
            </a:r>
            <a:r>
              <a:rPr lang="en-US" sz="2400" b="1" dirty="0" smtClean="0">
                <a:solidFill>
                  <a:srgbClr val="1F5B43"/>
                </a:solidFill>
                <a:latin typeface="Calibri"/>
              </a:rPr>
              <a:t>band the 	farmer </a:t>
            </a:r>
            <a:r>
              <a:rPr lang="en-US" sz="2400" b="1" dirty="0" smtClean="0">
                <a:solidFill>
                  <a:srgbClr val="1F5B43"/>
                </a:solidFill>
                <a:latin typeface="Calibri"/>
              </a:rPr>
              <a:t>commits a piece of collateral worth </a:t>
            </a:r>
            <a:r>
              <a:rPr lang="en-US" sz="2400" b="1" dirty="0" smtClean="0">
                <a:solidFill>
                  <a:srgbClr val="1F5B43"/>
                </a:solidFill>
                <a:latin typeface="Calibri"/>
              </a:rPr>
              <a:t>	less than </a:t>
            </a:r>
            <a:r>
              <a:rPr lang="en-US" sz="2400" b="1" dirty="0" smtClean="0">
                <a:solidFill>
                  <a:srgbClr val="1F5B43"/>
                </a:solidFill>
                <a:latin typeface="Calibri"/>
              </a:rPr>
              <a:t>the amount owed and group </a:t>
            </a:r>
            <a:r>
              <a:rPr lang="en-US" sz="2400" b="1" dirty="0" smtClean="0">
                <a:solidFill>
                  <a:srgbClr val="1F5B43"/>
                </a:solidFill>
                <a:latin typeface="Calibri"/>
              </a:rPr>
              <a:t>	members </a:t>
            </a:r>
            <a:r>
              <a:rPr lang="en-US" sz="2400" b="1" dirty="0" smtClean="0">
                <a:solidFill>
                  <a:srgbClr val="1F5B43"/>
                </a:solidFill>
                <a:latin typeface="Calibri"/>
              </a:rPr>
              <a:t>pledge to cover the rest and will </a:t>
            </a:r>
            <a:r>
              <a:rPr lang="en-US" sz="2400" b="1" dirty="0" smtClean="0">
                <a:solidFill>
                  <a:srgbClr val="1F5B43"/>
                </a:solidFill>
                <a:latin typeface="Calibri"/>
              </a:rPr>
              <a:t>be repaid </a:t>
            </a:r>
            <a:r>
              <a:rPr lang="en-US" sz="2400" b="1" dirty="0" smtClean="0">
                <a:solidFill>
                  <a:srgbClr val="1F5B43"/>
                </a:solidFill>
                <a:latin typeface="Calibri"/>
              </a:rPr>
              <a:t>in </a:t>
            </a:r>
            <a:r>
              <a:rPr lang="en-US" sz="2400" b="1" dirty="0" smtClean="0">
                <a:solidFill>
                  <a:srgbClr val="1F5B43"/>
                </a:solidFill>
                <a:latin typeface="Calibri"/>
              </a:rPr>
              <a:t>cash</a:t>
            </a:r>
            <a:r>
              <a:rPr lang="en-US" sz="2400" b="1" dirty="0">
                <a:solidFill>
                  <a:srgbClr val="1F5B43"/>
                </a:solidFill>
                <a:latin typeface="Calibri"/>
              </a:rPr>
              <a:t> </a:t>
            </a:r>
            <a:r>
              <a:rPr lang="en-US" sz="2400" b="1" dirty="0" smtClean="0">
                <a:solidFill>
                  <a:srgbClr val="1F5B43"/>
                </a:solidFill>
                <a:latin typeface="Calibri"/>
              </a:rPr>
              <a:t>at a later date.</a:t>
            </a:r>
            <a:endParaRPr lang="en-US" sz="2400" b="1" dirty="0" smtClean="0">
              <a:solidFill>
                <a:srgbClr val="1F5B43"/>
              </a:solidFill>
              <a:latin typeface="Calibri"/>
            </a:endParaRPr>
          </a:p>
          <a:p>
            <a:r>
              <a:rPr lang="en-US" sz="2400" b="1" dirty="0" smtClean="0">
                <a:solidFill>
                  <a:srgbClr val="1F5B43"/>
                </a:solidFill>
                <a:latin typeface="Calibri"/>
              </a:rPr>
              <a:t>	</a:t>
            </a:r>
            <a:endParaRPr lang="en-US" sz="2400" b="1" dirty="0">
              <a:solidFill>
                <a:srgbClr val="1F5B43"/>
              </a:solidFill>
              <a:latin typeface="Calibri"/>
            </a:endParaRPr>
          </a:p>
          <a:p>
            <a:r>
              <a:rPr lang="en-US" sz="2400" b="1" dirty="0" smtClean="0">
                <a:solidFill>
                  <a:srgbClr val="1F5B43"/>
                </a:solidFill>
                <a:latin typeface="Calibri"/>
              </a:rPr>
              <a:t>Discussion Questions:</a:t>
            </a:r>
          </a:p>
          <a:p>
            <a:r>
              <a:rPr lang="en-US" sz="2400" b="1" dirty="0" smtClean="0">
                <a:solidFill>
                  <a:srgbClr val="1F5B43"/>
                </a:solidFill>
                <a:latin typeface="Calibri"/>
              </a:rPr>
              <a:t>	1. </a:t>
            </a:r>
            <a:r>
              <a:rPr lang="en-US" sz="2400" b="1" dirty="0" smtClean="0">
                <a:solidFill>
                  <a:srgbClr val="1F5B43"/>
                </a:solidFill>
                <a:latin typeface="Calibri"/>
              </a:rPr>
              <a:t>Can </a:t>
            </a:r>
            <a:r>
              <a:rPr lang="en-US" sz="2400" b="1" dirty="0" smtClean="0">
                <a:solidFill>
                  <a:srgbClr val="1F5B43"/>
                </a:solidFill>
                <a:latin typeface="Calibri"/>
              </a:rPr>
              <a:t>we get groups to make group coverage pledges </a:t>
            </a:r>
            <a:r>
              <a:rPr lang="en-US" sz="2400" b="1" dirty="0" smtClean="0">
                <a:solidFill>
                  <a:srgbClr val="1F5B43"/>
                </a:solidFill>
                <a:latin typeface="Calibri"/>
              </a:rPr>
              <a:t>linked to the collateral 	agreement and </a:t>
            </a:r>
            <a:r>
              <a:rPr lang="en-US" sz="2400" b="1" dirty="0" smtClean="0">
                <a:solidFill>
                  <a:srgbClr val="1F5B43"/>
                </a:solidFill>
                <a:latin typeface="Calibri"/>
              </a:rPr>
              <a:t>follow through</a:t>
            </a:r>
            <a:r>
              <a:rPr lang="en-US" sz="2400" b="1" dirty="0" smtClean="0">
                <a:solidFill>
                  <a:srgbClr val="1F5B43"/>
                </a:solidFill>
                <a:latin typeface="Calibri"/>
              </a:rPr>
              <a:t>? Or is everyone so cash-strapped to make this 	impossible? </a:t>
            </a:r>
            <a:endParaRPr lang="en-US" sz="2400" b="1" dirty="0" smtClean="0">
              <a:solidFill>
                <a:srgbClr val="1F5B43"/>
              </a:solidFill>
              <a:latin typeface="Calibri"/>
            </a:endParaRPr>
          </a:p>
          <a:p>
            <a:r>
              <a:rPr lang="en-US" sz="2400" b="1" dirty="0" smtClean="0">
                <a:solidFill>
                  <a:srgbClr val="1F5B43"/>
                </a:solidFill>
                <a:latin typeface="Calibri"/>
              </a:rPr>
              <a:t>	2. What other ways can we reduce the ‘expensiveness’ of collateral?</a:t>
            </a:r>
          </a:p>
          <a:p>
            <a:pPr marL="457200" indent="-457200">
              <a:buFont typeface="+mj-lt"/>
              <a:buAutoNum type="arabicPeriod"/>
            </a:pPr>
            <a:endParaRPr lang="en-US" sz="2400" b="1" dirty="0">
              <a:solidFill>
                <a:srgbClr val="1F5B43"/>
              </a:solidFill>
              <a:latin typeface="Calibri"/>
            </a:endParaRPr>
          </a:p>
        </p:txBody>
      </p:sp>
      <p:sp>
        <p:nvSpPr>
          <p:cNvPr id="11" name="Content Placeholder 2"/>
          <p:cNvSpPr txBox="1">
            <a:spLocks/>
          </p:cNvSpPr>
          <p:nvPr/>
        </p:nvSpPr>
        <p:spPr>
          <a:xfrm>
            <a:off x="234018" y="331393"/>
            <a:ext cx="10719564" cy="936000"/>
          </a:xfrm>
          <a:prstGeom prst="rect">
            <a:avLst/>
          </a:prstGeom>
          <a:noFill/>
          <a:ln>
            <a:noFill/>
          </a:ln>
          <a:effectLst/>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solidFill>
                  <a:srgbClr val="1F5B43"/>
                </a:solidFill>
              </a:rPr>
              <a:t>Recommendations and Discussion Section #2:</a:t>
            </a:r>
            <a:endParaRPr lang="en-US" sz="4000" b="1" dirty="0">
              <a:solidFill>
                <a:srgbClr val="1F5B43"/>
              </a:solidFill>
            </a:endParaRPr>
          </a:p>
        </p:txBody>
      </p:sp>
    </p:spTree>
    <p:extLst>
      <p:ext uri="{BB962C8B-B14F-4D97-AF65-F5344CB8AC3E}">
        <p14:creationId xmlns:p14="http://schemas.microsoft.com/office/powerpoint/2010/main" val="204251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28530</TotalTime>
  <Words>930</Words>
  <Application>Microsoft Office PowerPoint</Application>
  <PresentationFormat>Widescreen</PresentationFormat>
  <Paragraphs>115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Deep Dive: Collateral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OAF Town Hall</dc:title>
  <dc:creator>Simon DeBere</dc:creator>
  <cp:lastModifiedBy>Sarvottam Salvi</cp:lastModifiedBy>
  <cp:revision>1041</cp:revision>
  <dcterms:created xsi:type="dcterms:W3CDTF">2016-09-15T14:16:55Z</dcterms:created>
  <dcterms:modified xsi:type="dcterms:W3CDTF">2018-05-10T06:54:38Z</dcterms:modified>
</cp:coreProperties>
</file>