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56" r:id="rId2"/>
    <p:sldId id="269" r:id="rId3"/>
    <p:sldId id="270" r:id="rId4"/>
    <p:sldId id="272" r:id="rId5"/>
    <p:sldId id="271" r:id="rId6"/>
    <p:sldId id="273" r:id="rId7"/>
    <p:sldId id="274" r:id="rId8"/>
    <p:sldId id="275" r:id="rId9"/>
    <p:sldId id="283" r:id="rId10"/>
    <p:sldId id="276" r:id="rId11"/>
    <p:sldId id="277" r:id="rId12"/>
    <p:sldId id="278" r:id="rId13"/>
    <p:sldId id="279" r:id="rId14"/>
    <p:sldId id="281" r:id="rId15"/>
    <p:sldId id="280" r:id="rId16"/>
    <p:sldId id="282" r:id="rId17"/>
    <p:sldId id="285" r:id="rId18"/>
    <p:sldId id="284" r:id="rId19"/>
    <p:sldId id="286" r:id="rId20"/>
    <p:sldId id="287" r:id="rId21"/>
    <p:sldId id="288" r:id="rId22"/>
    <p:sldId id="289" r:id="rId23"/>
    <p:sldId id="290" r:id="rId24"/>
    <p:sldId id="291" r:id="rId25"/>
    <p:sldId id="292" r:id="rId26"/>
    <p:sldId id="293" r:id="rId27"/>
    <p:sldId id="294"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D695C8-B835-4508-A7EE-AFADEA3A1E22}" v="1104" dt="2022-07-21T00:55:41.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87" d="100"/>
          <a:sy n="87" d="100"/>
        </p:scale>
        <p:origin x="6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6253B-5D9D-4E93-894B-51FBC8EE8BDB}"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A62867-9262-49A9-9541-1ADC3D92EBC0}">
      <dgm:prSet/>
      <dgm:spPr/>
      <dgm:t>
        <a:bodyPr/>
        <a:lstStyle/>
        <a:p>
          <a:pPr>
            <a:defRPr b="1"/>
          </a:pPr>
          <a:r>
            <a:rPr lang="en-US"/>
            <a:t>Who are we studying?</a:t>
          </a:r>
        </a:p>
      </dgm:t>
    </dgm:pt>
    <dgm:pt modelId="{198BC0F6-FB5E-4294-B349-1A923F2724A9}" type="parTrans" cxnId="{F5D0F9F8-D43D-4ABC-8759-7769A39BAB60}">
      <dgm:prSet/>
      <dgm:spPr/>
      <dgm:t>
        <a:bodyPr/>
        <a:lstStyle/>
        <a:p>
          <a:endParaRPr lang="en-US"/>
        </a:p>
      </dgm:t>
    </dgm:pt>
    <dgm:pt modelId="{88C5B9B0-8CF1-4D95-99CD-BC32209C34F3}" type="sibTrans" cxnId="{F5D0F9F8-D43D-4ABC-8759-7769A39BAB60}">
      <dgm:prSet/>
      <dgm:spPr/>
      <dgm:t>
        <a:bodyPr/>
        <a:lstStyle/>
        <a:p>
          <a:endParaRPr lang="en-US"/>
        </a:p>
      </dgm:t>
    </dgm:pt>
    <dgm:pt modelId="{0A617C73-13BB-46A6-9A43-7CB3DCD90FF2}">
      <dgm:prSet/>
      <dgm:spPr/>
      <dgm:t>
        <a:bodyPr/>
        <a:lstStyle/>
        <a:p>
          <a:r>
            <a:rPr lang="en-US"/>
            <a:t>XYZ is a private equity firm in the US. </a:t>
          </a:r>
        </a:p>
      </dgm:t>
    </dgm:pt>
    <dgm:pt modelId="{2C37AC51-3C21-46C4-8875-8E38F05BC576}" type="parTrans" cxnId="{B1427AA3-8805-4E25-AA05-65CE43DD00D4}">
      <dgm:prSet/>
      <dgm:spPr/>
      <dgm:t>
        <a:bodyPr/>
        <a:lstStyle/>
        <a:p>
          <a:endParaRPr lang="en-US"/>
        </a:p>
      </dgm:t>
    </dgm:pt>
    <dgm:pt modelId="{18061FB3-0FE9-4899-9396-341ACE874132}" type="sibTrans" cxnId="{B1427AA3-8805-4E25-AA05-65CE43DD00D4}">
      <dgm:prSet/>
      <dgm:spPr/>
      <dgm:t>
        <a:bodyPr/>
        <a:lstStyle/>
        <a:p>
          <a:endParaRPr lang="en-US"/>
        </a:p>
      </dgm:t>
    </dgm:pt>
    <dgm:pt modelId="{439E0A81-BF2C-48D1-B6AC-22D0602B3E75}">
      <dgm:prSet/>
      <dgm:spPr/>
      <dgm:t>
        <a:bodyPr/>
        <a:lstStyle/>
        <a:p>
          <a:r>
            <a:rPr lang="en-US"/>
            <a:t>The main point of this study is to create a feasible investment opportunity within the Cab Industry.</a:t>
          </a:r>
        </a:p>
      </dgm:t>
    </dgm:pt>
    <dgm:pt modelId="{B36505DF-528A-4C5C-86C3-EC12F77178FF}" type="parTrans" cxnId="{2218D56E-3EC4-4E0F-83F8-91F05505489C}">
      <dgm:prSet/>
      <dgm:spPr/>
      <dgm:t>
        <a:bodyPr/>
        <a:lstStyle/>
        <a:p>
          <a:endParaRPr lang="en-US"/>
        </a:p>
      </dgm:t>
    </dgm:pt>
    <dgm:pt modelId="{875C4966-141F-44B9-AB7E-CCA5F8E3BE22}" type="sibTrans" cxnId="{2218D56E-3EC4-4E0F-83F8-91F05505489C}">
      <dgm:prSet/>
      <dgm:spPr/>
      <dgm:t>
        <a:bodyPr/>
        <a:lstStyle/>
        <a:p>
          <a:endParaRPr lang="en-US"/>
        </a:p>
      </dgm:t>
    </dgm:pt>
    <dgm:pt modelId="{1305D6AC-843E-4CD1-B8EA-4C9C639850AD}">
      <dgm:prSet/>
      <dgm:spPr/>
      <dgm:t>
        <a:bodyPr/>
        <a:lstStyle/>
        <a:p>
          <a:r>
            <a:rPr lang="en-US" dirty="0"/>
            <a:t>The two Cab Companies at focus are Yellow and Pink Cab co.</a:t>
          </a:r>
        </a:p>
      </dgm:t>
    </dgm:pt>
    <dgm:pt modelId="{B4B0E2E2-4583-4659-ADAC-3DFBB12BB239}" type="parTrans" cxnId="{70CE1128-32E1-4118-A496-67AE460F8873}">
      <dgm:prSet/>
      <dgm:spPr/>
      <dgm:t>
        <a:bodyPr/>
        <a:lstStyle/>
        <a:p>
          <a:endParaRPr lang="en-US"/>
        </a:p>
      </dgm:t>
    </dgm:pt>
    <dgm:pt modelId="{54924ADE-C0CE-49D7-9C70-D7CC67BB128F}" type="sibTrans" cxnId="{70CE1128-32E1-4118-A496-67AE460F8873}">
      <dgm:prSet/>
      <dgm:spPr/>
      <dgm:t>
        <a:bodyPr/>
        <a:lstStyle/>
        <a:p>
          <a:endParaRPr lang="en-US"/>
        </a:p>
      </dgm:t>
    </dgm:pt>
    <dgm:pt modelId="{B56007EC-2175-4598-9A25-5E287B5917DA}">
      <dgm:prSet/>
      <dgm:spPr/>
      <dgm:t>
        <a:bodyPr/>
        <a:lstStyle/>
        <a:p>
          <a:pPr>
            <a:defRPr b="1"/>
          </a:pPr>
          <a:r>
            <a:rPr lang="en-US"/>
            <a:t>Objective:</a:t>
          </a:r>
        </a:p>
      </dgm:t>
    </dgm:pt>
    <dgm:pt modelId="{48557441-1AF1-412D-A2C1-4EE2FFBF464E}" type="parTrans" cxnId="{B039BF0E-BEE4-4D15-8906-BC3BB5AF7166}">
      <dgm:prSet/>
      <dgm:spPr/>
      <dgm:t>
        <a:bodyPr/>
        <a:lstStyle/>
        <a:p>
          <a:endParaRPr lang="en-US"/>
        </a:p>
      </dgm:t>
    </dgm:pt>
    <dgm:pt modelId="{055C9194-E8AD-426D-8916-B77D7535A721}" type="sibTrans" cxnId="{B039BF0E-BEE4-4D15-8906-BC3BB5AF7166}">
      <dgm:prSet/>
      <dgm:spPr/>
      <dgm:t>
        <a:bodyPr/>
        <a:lstStyle/>
        <a:p>
          <a:endParaRPr lang="en-US"/>
        </a:p>
      </dgm:t>
    </dgm:pt>
    <dgm:pt modelId="{D28F8414-C967-4A49-A6C1-938F98F2E10C}">
      <dgm:prSet/>
      <dgm:spPr/>
      <dgm:t>
        <a:bodyPr/>
        <a:lstStyle/>
        <a:p>
          <a:r>
            <a:rPr lang="en-US" dirty="0"/>
            <a:t>How can we create valuable insight for which Cab Company that XYZ should invest in?</a:t>
          </a:r>
        </a:p>
      </dgm:t>
    </dgm:pt>
    <dgm:pt modelId="{1283CE40-0E74-4FD1-BD23-BA382A69490C}" type="parTrans" cxnId="{B7727FFD-1050-4776-AA30-ECD5FA64E7A8}">
      <dgm:prSet/>
      <dgm:spPr/>
      <dgm:t>
        <a:bodyPr/>
        <a:lstStyle/>
        <a:p>
          <a:endParaRPr lang="en-US"/>
        </a:p>
      </dgm:t>
    </dgm:pt>
    <dgm:pt modelId="{B7FCAA1A-FD13-4A90-B116-3278CC71CBCD}" type="sibTrans" cxnId="{B7727FFD-1050-4776-AA30-ECD5FA64E7A8}">
      <dgm:prSet/>
      <dgm:spPr/>
      <dgm:t>
        <a:bodyPr/>
        <a:lstStyle/>
        <a:p>
          <a:endParaRPr lang="en-US"/>
        </a:p>
      </dgm:t>
    </dgm:pt>
    <dgm:pt modelId="{9CE2DB2E-DC64-4102-B045-1DB5B8827558}" type="pres">
      <dgm:prSet presAssocID="{1D66253B-5D9D-4E93-894B-51FBC8EE8BDB}" presName="root" presStyleCnt="0">
        <dgm:presLayoutVars>
          <dgm:dir/>
          <dgm:resizeHandles val="exact"/>
        </dgm:presLayoutVars>
      </dgm:prSet>
      <dgm:spPr/>
    </dgm:pt>
    <dgm:pt modelId="{EC46373F-8D34-466E-B717-7D79CDEE4521}" type="pres">
      <dgm:prSet presAssocID="{4CA62867-9262-49A9-9541-1ADC3D92EBC0}" presName="compNode" presStyleCnt="0"/>
      <dgm:spPr/>
    </dgm:pt>
    <dgm:pt modelId="{76BC0DCF-856F-451B-BFBE-E300E9068B73}" type="pres">
      <dgm:prSet presAssocID="{4CA62867-9262-49A9-9541-1ADC3D92EBC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2F60BC3-860D-44D3-B284-4213E16D0358}" type="pres">
      <dgm:prSet presAssocID="{4CA62867-9262-49A9-9541-1ADC3D92EBC0}" presName="iconSpace" presStyleCnt="0"/>
      <dgm:spPr/>
    </dgm:pt>
    <dgm:pt modelId="{E883F7B4-765A-4F10-954D-93F1516F10F9}" type="pres">
      <dgm:prSet presAssocID="{4CA62867-9262-49A9-9541-1ADC3D92EBC0}" presName="parTx" presStyleLbl="revTx" presStyleIdx="0" presStyleCnt="4">
        <dgm:presLayoutVars>
          <dgm:chMax val="0"/>
          <dgm:chPref val="0"/>
        </dgm:presLayoutVars>
      </dgm:prSet>
      <dgm:spPr/>
    </dgm:pt>
    <dgm:pt modelId="{9070FF1C-4310-446E-9EDE-BE596A365505}" type="pres">
      <dgm:prSet presAssocID="{4CA62867-9262-49A9-9541-1ADC3D92EBC0}" presName="txSpace" presStyleCnt="0"/>
      <dgm:spPr/>
    </dgm:pt>
    <dgm:pt modelId="{16BFAE53-7AAB-448A-A9B5-730EB608E359}" type="pres">
      <dgm:prSet presAssocID="{4CA62867-9262-49A9-9541-1ADC3D92EBC0}" presName="desTx" presStyleLbl="revTx" presStyleIdx="1" presStyleCnt="4">
        <dgm:presLayoutVars/>
      </dgm:prSet>
      <dgm:spPr/>
    </dgm:pt>
    <dgm:pt modelId="{7EDF1A9F-FF29-4DEA-A518-96D692938732}" type="pres">
      <dgm:prSet presAssocID="{88C5B9B0-8CF1-4D95-99CD-BC32209C34F3}" presName="sibTrans" presStyleCnt="0"/>
      <dgm:spPr/>
    </dgm:pt>
    <dgm:pt modelId="{9D7A1B04-5576-41F6-86E0-2E1E17CE58A6}" type="pres">
      <dgm:prSet presAssocID="{B56007EC-2175-4598-9A25-5E287B5917DA}" presName="compNode" presStyleCnt="0"/>
      <dgm:spPr/>
    </dgm:pt>
    <dgm:pt modelId="{2F6FAEAB-36A6-4546-BDD4-7CACACAAE73A}" type="pres">
      <dgm:prSet presAssocID="{B56007EC-2175-4598-9A25-5E287B5917D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3B9DD763-E5E8-4347-ACB9-E50AE9A0311D}" type="pres">
      <dgm:prSet presAssocID="{B56007EC-2175-4598-9A25-5E287B5917DA}" presName="iconSpace" presStyleCnt="0"/>
      <dgm:spPr/>
    </dgm:pt>
    <dgm:pt modelId="{EFB08C2C-E75D-4157-AD6E-4FB0AEEC42A3}" type="pres">
      <dgm:prSet presAssocID="{B56007EC-2175-4598-9A25-5E287B5917DA}" presName="parTx" presStyleLbl="revTx" presStyleIdx="2" presStyleCnt="4">
        <dgm:presLayoutVars>
          <dgm:chMax val="0"/>
          <dgm:chPref val="0"/>
        </dgm:presLayoutVars>
      </dgm:prSet>
      <dgm:spPr/>
    </dgm:pt>
    <dgm:pt modelId="{6569C3E5-03D6-497F-9F56-349CDC705701}" type="pres">
      <dgm:prSet presAssocID="{B56007EC-2175-4598-9A25-5E287B5917DA}" presName="txSpace" presStyleCnt="0"/>
      <dgm:spPr/>
    </dgm:pt>
    <dgm:pt modelId="{D67B84AB-1AB0-4CD4-816E-9CBD4D4CC5A0}" type="pres">
      <dgm:prSet presAssocID="{B56007EC-2175-4598-9A25-5E287B5917DA}" presName="desTx" presStyleLbl="revTx" presStyleIdx="3" presStyleCnt="4">
        <dgm:presLayoutVars/>
      </dgm:prSet>
      <dgm:spPr/>
    </dgm:pt>
  </dgm:ptLst>
  <dgm:cxnLst>
    <dgm:cxn modelId="{B039BF0E-BEE4-4D15-8906-BC3BB5AF7166}" srcId="{1D66253B-5D9D-4E93-894B-51FBC8EE8BDB}" destId="{B56007EC-2175-4598-9A25-5E287B5917DA}" srcOrd="1" destOrd="0" parTransId="{48557441-1AF1-412D-A2C1-4EE2FFBF464E}" sibTransId="{055C9194-E8AD-426D-8916-B77D7535A721}"/>
    <dgm:cxn modelId="{70CE1128-32E1-4118-A496-67AE460F8873}" srcId="{4CA62867-9262-49A9-9541-1ADC3D92EBC0}" destId="{1305D6AC-843E-4CD1-B8EA-4C9C639850AD}" srcOrd="2" destOrd="0" parTransId="{B4B0E2E2-4583-4659-ADAC-3DFBB12BB239}" sibTransId="{54924ADE-C0CE-49D7-9C70-D7CC67BB128F}"/>
    <dgm:cxn modelId="{B757212A-EF8C-4B60-8FB0-CB5BF30AA4C2}" type="presOf" srcId="{B56007EC-2175-4598-9A25-5E287B5917DA}" destId="{EFB08C2C-E75D-4157-AD6E-4FB0AEEC42A3}" srcOrd="0" destOrd="0" presId="urn:microsoft.com/office/officeart/2018/5/layout/CenteredIconLabelDescriptionList"/>
    <dgm:cxn modelId="{A0AA8E32-E688-4E20-8D34-639CDC008E69}" type="presOf" srcId="{4CA62867-9262-49A9-9541-1ADC3D92EBC0}" destId="{E883F7B4-765A-4F10-954D-93F1516F10F9}" srcOrd="0" destOrd="0" presId="urn:microsoft.com/office/officeart/2018/5/layout/CenteredIconLabelDescriptionList"/>
    <dgm:cxn modelId="{C02BC236-BD1A-4210-A773-CFA5715427FB}" type="presOf" srcId="{1305D6AC-843E-4CD1-B8EA-4C9C639850AD}" destId="{16BFAE53-7AAB-448A-A9B5-730EB608E359}" srcOrd="0" destOrd="2" presId="urn:microsoft.com/office/officeart/2018/5/layout/CenteredIconLabelDescriptionList"/>
    <dgm:cxn modelId="{5F825646-6F6C-4DB8-911C-719B35C36358}" type="presOf" srcId="{439E0A81-BF2C-48D1-B6AC-22D0602B3E75}" destId="{16BFAE53-7AAB-448A-A9B5-730EB608E359}" srcOrd="0" destOrd="1" presId="urn:microsoft.com/office/officeart/2018/5/layout/CenteredIconLabelDescriptionList"/>
    <dgm:cxn modelId="{CCA80D6B-90AE-4955-B864-5D6D588E2457}" type="presOf" srcId="{D28F8414-C967-4A49-A6C1-938F98F2E10C}" destId="{D67B84AB-1AB0-4CD4-816E-9CBD4D4CC5A0}" srcOrd="0" destOrd="0" presId="urn:microsoft.com/office/officeart/2018/5/layout/CenteredIconLabelDescriptionList"/>
    <dgm:cxn modelId="{2218D56E-3EC4-4E0F-83F8-91F05505489C}" srcId="{4CA62867-9262-49A9-9541-1ADC3D92EBC0}" destId="{439E0A81-BF2C-48D1-B6AC-22D0602B3E75}" srcOrd="1" destOrd="0" parTransId="{B36505DF-528A-4C5C-86C3-EC12F77178FF}" sibTransId="{875C4966-141F-44B9-AB7E-CCA5F8E3BE22}"/>
    <dgm:cxn modelId="{97483278-7455-4040-B729-615B677C4085}" type="presOf" srcId="{0A617C73-13BB-46A6-9A43-7CB3DCD90FF2}" destId="{16BFAE53-7AAB-448A-A9B5-730EB608E359}" srcOrd="0" destOrd="0" presId="urn:microsoft.com/office/officeart/2018/5/layout/CenteredIconLabelDescriptionList"/>
    <dgm:cxn modelId="{B1427AA3-8805-4E25-AA05-65CE43DD00D4}" srcId="{4CA62867-9262-49A9-9541-1ADC3D92EBC0}" destId="{0A617C73-13BB-46A6-9A43-7CB3DCD90FF2}" srcOrd="0" destOrd="0" parTransId="{2C37AC51-3C21-46C4-8875-8E38F05BC576}" sibTransId="{18061FB3-0FE9-4899-9396-341ACE874132}"/>
    <dgm:cxn modelId="{02E9EBD1-7341-4AC5-89E6-E2879BD0DC48}" type="presOf" srcId="{1D66253B-5D9D-4E93-894B-51FBC8EE8BDB}" destId="{9CE2DB2E-DC64-4102-B045-1DB5B8827558}" srcOrd="0" destOrd="0" presId="urn:microsoft.com/office/officeart/2018/5/layout/CenteredIconLabelDescriptionList"/>
    <dgm:cxn modelId="{F5D0F9F8-D43D-4ABC-8759-7769A39BAB60}" srcId="{1D66253B-5D9D-4E93-894B-51FBC8EE8BDB}" destId="{4CA62867-9262-49A9-9541-1ADC3D92EBC0}" srcOrd="0" destOrd="0" parTransId="{198BC0F6-FB5E-4294-B349-1A923F2724A9}" sibTransId="{88C5B9B0-8CF1-4D95-99CD-BC32209C34F3}"/>
    <dgm:cxn modelId="{B7727FFD-1050-4776-AA30-ECD5FA64E7A8}" srcId="{B56007EC-2175-4598-9A25-5E287B5917DA}" destId="{D28F8414-C967-4A49-A6C1-938F98F2E10C}" srcOrd="0" destOrd="0" parTransId="{1283CE40-0E74-4FD1-BD23-BA382A69490C}" sibTransId="{B7FCAA1A-FD13-4A90-B116-3278CC71CBCD}"/>
    <dgm:cxn modelId="{7255F4F0-CC7C-41B9-BF99-E01A95EC4E00}" type="presParOf" srcId="{9CE2DB2E-DC64-4102-B045-1DB5B8827558}" destId="{EC46373F-8D34-466E-B717-7D79CDEE4521}" srcOrd="0" destOrd="0" presId="urn:microsoft.com/office/officeart/2018/5/layout/CenteredIconLabelDescriptionList"/>
    <dgm:cxn modelId="{EBC1D7AF-3F24-4B73-B560-0B562EDE2AAE}" type="presParOf" srcId="{EC46373F-8D34-466E-B717-7D79CDEE4521}" destId="{76BC0DCF-856F-451B-BFBE-E300E9068B73}" srcOrd="0" destOrd="0" presId="urn:microsoft.com/office/officeart/2018/5/layout/CenteredIconLabelDescriptionList"/>
    <dgm:cxn modelId="{1618BE7E-BFEB-4E2D-BF95-CC1C1867CE4F}" type="presParOf" srcId="{EC46373F-8D34-466E-B717-7D79CDEE4521}" destId="{92F60BC3-860D-44D3-B284-4213E16D0358}" srcOrd="1" destOrd="0" presId="urn:microsoft.com/office/officeart/2018/5/layout/CenteredIconLabelDescriptionList"/>
    <dgm:cxn modelId="{C464FF58-DFC2-4C12-A9F7-ED86D0B7AADC}" type="presParOf" srcId="{EC46373F-8D34-466E-B717-7D79CDEE4521}" destId="{E883F7B4-765A-4F10-954D-93F1516F10F9}" srcOrd="2" destOrd="0" presId="urn:microsoft.com/office/officeart/2018/5/layout/CenteredIconLabelDescriptionList"/>
    <dgm:cxn modelId="{244EF893-268B-4004-A8CC-7230A4C1B42B}" type="presParOf" srcId="{EC46373F-8D34-466E-B717-7D79CDEE4521}" destId="{9070FF1C-4310-446E-9EDE-BE596A365505}" srcOrd="3" destOrd="0" presId="urn:microsoft.com/office/officeart/2018/5/layout/CenteredIconLabelDescriptionList"/>
    <dgm:cxn modelId="{98061C7E-3922-400C-9507-5A71E077FACD}" type="presParOf" srcId="{EC46373F-8D34-466E-B717-7D79CDEE4521}" destId="{16BFAE53-7AAB-448A-A9B5-730EB608E359}" srcOrd="4" destOrd="0" presId="urn:microsoft.com/office/officeart/2018/5/layout/CenteredIconLabelDescriptionList"/>
    <dgm:cxn modelId="{2D55E6A5-A42F-4F05-91C4-41BBD0821115}" type="presParOf" srcId="{9CE2DB2E-DC64-4102-B045-1DB5B8827558}" destId="{7EDF1A9F-FF29-4DEA-A518-96D692938732}" srcOrd="1" destOrd="0" presId="urn:microsoft.com/office/officeart/2018/5/layout/CenteredIconLabelDescriptionList"/>
    <dgm:cxn modelId="{BAAB51CD-634E-4A72-96DC-9E030B9AAB46}" type="presParOf" srcId="{9CE2DB2E-DC64-4102-B045-1DB5B8827558}" destId="{9D7A1B04-5576-41F6-86E0-2E1E17CE58A6}" srcOrd="2" destOrd="0" presId="urn:microsoft.com/office/officeart/2018/5/layout/CenteredIconLabelDescriptionList"/>
    <dgm:cxn modelId="{20BAC97E-7E09-4D67-B0E5-C9D60BE3055D}" type="presParOf" srcId="{9D7A1B04-5576-41F6-86E0-2E1E17CE58A6}" destId="{2F6FAEAB-36A6-4546-BDD4-7CACACAAE73A}" srcOrd="0" destOrd="0" presId="urn:microsoft.com/office/officeart/2018/5/layout/CenteredIconLabelDescriptionList"/>
    <dgm:cxn modelId="{349EE299-75A6-46ED-957E-8B3E472E8416}" type="presParOf" srcId="{9D7A1B04-5576-41F6-86E0-2E1E17CE58A6}" destId="{3B9DD763-E5E8-4347-ACB9-E50AE9A0311D}" srcOrd="1" destOrd="0" presId="urn:microsoft.com/office/officeart/2018/5/layout/CenteredIconLabelDescriptionList"/>
    <dgm:cxn modelId="{D919673E-B6E1-42F1-BE52-C75FF000B785}" type="presParOf" srcId="{9D7A1B04-5576-41F6-86E0-2E1E17CE58A6}" destId="{EFB08C2C-E75D-4157-AD6E-4FB0AEEC42A3}" srcOrd="2" destOrd="0" presId="urn:microsoft.com/office/officeart/2018/5/layout/CenteredIconLabelDescriptionList"/>
    <dgm:cxn modelId="{8AEB385F-41ED-49C7-8547-BB88AB8CBA7C}" type="presParOf" srcId="{9D7A1B04-5576-41F6-86E0-2E1E17CE58A6}" destId="{6569C3E5-03D6-497F-9F56-349CDC705701}" srcOrd="3" destOrd="0" presId="urn:microsoft.com/office/officeart/2018/5/layout/CenteredIconLabelDescriptionList"/>
    <dgm:cxn modelId="{F7B774B7-CD05-4AB7-8CA1-C37D7FE76D5A}" type="presParOf" srcId="{9D7A1B04-5576-41F6-86E0-2E1E17CE58A6}" destId="{D67B84AB-1AB0-4CD4-816E-9CBD4D4CC5A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832778-D673-4189-B31E-F1F692FD804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E7294AA-8CA6-4295-A500-21AB6F3BB2B0}">
      <dgm:prSet/>
      <dgm:spPr/>
      <dgm:t>
        <a:bodyPr/>
        <a:lstStyle/>
        <a:p>
          <a:r>
            <a:rPr lang="en-US"/>
            <a:t># of Features: 11</a:t>
          </a:r>
        </a:p>
      </dgm:t>
    </dgm:pt>
    <dgm:pt modelId="{CD9806AD-EDD8-4AFE-8498-7D07DBFB7F3D}" type="parTrans" cxnId="{FEE1E7CF-7DFF-4787-8881-BE3ACF575746}">
      <dgm:prSet/>
      <dgm:spPr/>
      <dgm:t>
        <a:bodyPr/>
        <a:lstStyle/>
        <a:p>
          <a:endParaRPr lang="en-US"/>
        </a:p>
      </dgm:t>
    </dgm:pt>
    <dgm:pt modelId="{72257839-1F32-48B6-9485-56E9AC4BE86E}" type="sibTrans" cxnId="{FEE1E7CF-7DFF-4787-8881-BE3ACF575746}">
      <dgm:prSet/>
      <dgm:spPr/>
      <dgm:t>
        <a:bodyPr/>
        <a:lstStyle/>
        <a:p>
          <a:endParaRPr lang="en-US"/>
        </a:p>
      </dgm:t>
    </dgm:pt>
    <dgm:pt modelId="{70219429-5DC7-4A09-9F97-6034F591C140}">
      <dgm:prSet/>
      <dgm:spPr/>
      <dgm:t>
        <a:bodyPr/>
        <a:lstStyle/>
        <a:p>
          <a:r>
            <a:rPr lang="en-US" dirty="0"/>
            <a:t># of Observations: 359,392</a:t>
          </a:r>
        </a:p>
      </dgm:t>
    </dgm:pt>
    <dgm:pt modelId="{F4E1A69E-5B42-46FE-A249-A37B462ED50F}" type="parTrans" cxnId="{53BA69CA-8481-42BF-80F1-179578988E2C}">
      <dgm:prSet/>
      <dgm:spPr/>
      <dgm:t>
        <a:bodyPr/>
        <a:lstStyle/>
        <a:p>
          <a:endParaRPr lang="en-US"/>
        </a:p>
      </dgm:t>
    </dgm:pt>
    <dgm:pt modelId="{3E50761E-D669-4B7F-B9F9-704DA7C1FE9A}" type="sibTrans" cxnId="{53BA69CA-8481-42BF-80F1-179578988E2C}">
      <dgm:prSet/>
      <dgm:spPr/>
      <dgm:t>
        <a:bodyPr/>
        <a:lstStyle/>
        <a:p>
          <a:endParaRPr lang="en-US"/>
        </a:p>
      </dgm:t>
    </dgm:pt>
    <dgm:pt modelId="{12DF81E1-9C92-46D7-9720-DDCE771C3ED4}">
      <dgm:prSet/>
      <dgm:spPr/>
      <dgm:t>
        <a:bodyPr/>
        <a:lstStyle/>
        <a:p>
          <a:r>
            <a:rPr lang="en-US" dirty="0"/>
            <a:t>Time frame: 31/01/2016 – 31/12/2018</a:t>
          </a:r>
        </a:p>
      </dgm:t>
    </dgm:pt>
    <dgm:pt modelId="{1ED94A1D-A6E2-4FD7-8B48-7A97983E63ED}" type="parTrans" cxnId="{09F124A0-3A4F-4D87-8A47-07C13C47C3DF}">
      <dgm:prSet/>
      <dgm:spPr/>
      <dgm:t>
        <a:bodyPr/>
        <a:lstStyle/>
        <a:p>
          <a:endParaRPr lang="en-US"/>
        </a:p>
      </dgm:t>
    </dgm:pt>
    <dgm:pt modelId="{1F787ED1-AF9D-4337-9EFD-ED70E77620A7}" type="sibTrans" cxnId="{09F124A0-3A4F-4D87-8A47-07C13C47C3DF}">
      <dgm:prSet/>
      <dgm:spPr/>
      <dgm:t>
        <a:bodyPr/>
        <a:lstStyle/>
        <a:p>
          <a:endParaRPr lang="en-US"/>
        </a:p>
      </dgm:t>
    </dgm:pt>
    <dgm:pt modelId="{53C1419F-C9C4-4596-B619-EEA61890611B}" type="pres">
      <dgm:prSet presAssocID="{F9832778-D673-4189-B31E-F1F692FD804E}" presName="linear" presStyleCnt="0">
        <dgm:presLayoutVars>
          <dgm:animLvl val="lvl"/>
          <dgm:resizeHandles val="exact"/>
        </dgm:presLayoutVars>
      </dgm:prSet>
      <dgm:spPr/>
    </dgm:pt>
    <dgm:pt modelId="{F778C931-AB92-4A0E-9153-8BE418E1E40D}" type="pres">
      <dgm:prSet presAssocID="{AE7294AA-8CA6-4295-A500-21AB6F3BB2B0}" presName="parentText" presStyleLbl="node1" presStyleIdx="0" presStyleCnt="3">
        <dgm:presLayoutVars>
          <dgm:chMax val="0"/>
          <dgm:bulletEnabled val="1"/>
        </dgm:presLayoutVars>
      </dgm:prSet>
      <dgm:spPr/>
    </dgm:pt>
    <dgm:pt modelId="{150E24A5-231E-4268-A35B-E62B51B3B5F4}" type="pres">
      <dgm:prSet presAssocID="{72257839-1F32-48B6-9485-56E9AC4BE86E}" presName="spacer" presStyleCnt="0"/>
      <dgm:spPr/>
    </dgm:pt>
    <dgm:pt modelId="{8CD32225-6BC9-4544-9C64-8249E1B6CD51}" type="pres">
      <dgm:prSet presAssocID="{70219429-5DC7-4A09-9F97-6034F591C140}" presName="parentText" presStyleLbl="node1" presStyleIdx="1" presStyleCnt="3">
        <dgm:presLayoutVars>
          <dgm:chMax val="0"/>
          <dgm:bulletEnabled val="1"/>
        </dgm:presLayoutVars>
      </dgm:prSet>
      <dgm:spPr/>
    </dgm:pt>
    <dgm:pt modelId="{8B0B8492-9FA6-4E37-87A3-0B0D84747990}" type="pres">
      <dgm:prSet presAssocID="{3E50761E-D669-4B7F-B9F9-704DA7C1FE9A}" presName="spacer" presStyleCnt="0"/>
      <dgm:spPr/>
    </dgm:pt>
    <dgm:pt modelId="{AC674DF3-FE51-4885-B9E3-0CEF5BDC5064}" type="pres">
      <dgm:prSet presAssocID="{12DF81E1-9C92-46D7-9720-DDCE771C3ED4}" presName="parentText" presStyleLbl="node1" presStyleIdx="2" presStyleCnt="3">
        <dgm:presLayoutVars>
          <dgm:chMax val="0"/>
          <dgm:bulletEnabled val="1"/>
        </dgm:presLayoutVars>
      </dgm:prSet>
      <dgm:spPr/>
    </dgm:pt>
  </dgm:ptLst>
  <dgm:cxnLst>
    <dgm:cxn modelId="{7717FD17-C9E6-440E-9909-EE196ED3013E}" type="presOf" srcId="{12DF81E1-9C92-46D7-9720-DDCE771C3ED4}" destId="{AC674DF3-FE51-4885-B9E3-0CEF5BDC5064}" srcOrd="0" destOrd="0" presId="urn:microsoft.com/office/officeart/2005/8/layout/vList2"/>
    <dgm:cxn modelId="{826EC845-E277-40F3-8BCB-AAAD3CA5AACC}" type="presOf" srcId="{70219429-5DC7-4A09-9F97-6034F591C140}" destId="{8CD32225-6BC9-4544-9C64-8249E1B6CD51}" srcOrd="0" destOrd="0" presId="urn:microsoft.com/office/officeart/2005/8/layout/vList2"/>
    <dgm:cxn modelId="{2AE4CA88-2331-497A-81BC-FDAF907E0DC8}" type="presOf" srcId="{AE7294AA-8CA6-4295-A500-21AB6F3BB2B0}" destId="{F778C931-AB92-4A0E-9153-8BE418E1E40D}" srcOrd="0" destOrd="0" presId="urn:microsoft.com/office/officeart/2005/8/layout/vList2"/>
    <dgm:cxn modelId="{09F124A0-3A4F-4D87-8A47-07C13C47C3DF}" srcId="{F9832778-D673-4189-B31E-F1F692FD804E}" destId="{12DF81E1-9C92-46D7-9720-DDCE771C3ED4}" srcOrd="2" destOrd="0" parTransId="{1ED94A1D-A6E2-4FD7-8B48-7A97983E63ED}" sibTransId="{1F787ED1-AF9D-4337-9EFD-ED70E77620A7}"/>
    <dgm:cxn modelId="{B48734B1-67F9-48E3-B580-DC8F2C592BA7}" type="presOf" srcId="{F9832778-D673-4189-B31E-F1F692FD804E}" destId="{53C1419F-C9C4-4596-B619-EEA61890611B}" srcOrd="0" destOrd="0" presId="urn:microsoft.com/office/officeart/2005/8/layout/vList2"/>
    <dgm:cxn modelId="{53BA69CA-8481-42BF-80F1-179578988E2C}" srcId="{F9832778-D673-4189-B31E-F1F692FD804E}" destId="{70219429-5DC7-4A09-9F97-6034F591C140}" srcOrd="1" destOrd="0" parTransId="{F4E1A69E-5B42-46FE-A249-A37B462ED50F}" sibTransId="{3E50761E-D669-4B7F-B9F9-704DA7C1FE9A}"/>
    <dgm:cxn modelId="{FEE1E7CF-7DFF-4787-8881-BE3ACF575746}" srcId="{F9832778-D673-4189-B31E-F1F692FD804E}" destId="{AE7294AA-8CA6-4295-A500-21AB6F3BB2B0}" srcOrd="0" destOrd="0" parTransId="{CD9806AD-EDD8-4AFE-8498-7D07DBFB7F3D}" sibTransId="{72257839-1F32-48B6-9485-56E9AC4BE86E}"/>
    <dgm:cxn modelId="{2D9C2BF1-336B-4D41-A6D6-9CAE8B6E582D}" type="presParOf" srcId="{53C1419F-C9C4-4596-B619-EEA61890611B}" destId="{F778C931-AB92-4A0E-9153-8BE418E1E40D}" srcOrd="0" destOrd="0" presId="urn:microsoft.com/office/officeart/2005/8/layout/vList2"/>
    <dgm:cxn modelId="{96E4894D-1574-4C2E-B208-F4DE92095C42}" type="presParOf" srcId="{53C1419F-C9C4-4596-B619-EEA61890611B}" destId="{150E24A5-231E-4268-A35B-E62B51B3B5F4}" srcOrd="1" destOrd="0" presId="urn:microsoft.com/office/officeart/2005/8/layout/vList2"/>
    <dgm:cxn modelId="{E05B5267-E7E8-4B23-BE56-D21CC498A6D9}" type="presParOf" srcId="{53C1419F-C9C4-4596-B619-EEA61890611B}" destId="{8CD32225-6BC9-4544-9C64-8249E1B6CD51}" srcOrd="2" destOrd="0" presId="urn:microsoft.com/office/officeart/2005/8/layout/vList2"/>
    <dgm:cxn modelId="{CFE54028-2401-43F8-BD42-6315A70B577B}" type="presParOf" srcId="{53C1419F-C9C4-4596-B619-EEA61890611B}" destId="{8B0B8492-9FA6-4E37-87A3-0B0D84747990}" srcOrd="3" destOrd="0" presId="urn:microsoft.com/office/officeart/2005/8/layout/vList2"/>
    <dgm:cxn modelId="{B810D471-6C80-466F-866D-B01E82FEC93E}" type="presParOf" srcId="{53C1419F-C9C4-4596-B619-EEA61890611B}" destId="{AC674DF3-FE51-4885-B9E3-0CEF5BDC506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732CF2-489A-4BAA-992A-5F2C8F06D9E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ABD71F7-AA8F-4F74-87B6-2693BF52E873}">
      <dgm:prSet/>
      <dgm:spPr/>
      <dgm:t>
        <a:bodyPr/>
        <a:lstStyle/>
        <a:p>
          <a:r>
            <a:rPr lang="en-US"/>
            <a:t>Dedupe Validation:</a:t>
          </a:r>
        </a:p>
      </dgm:t>
    </dgm:pt>
    <dgm:pt modelId="{DB2198E0-F9B3-4154-8BDD-A820812214EE}" type="parTrans" cxnId="{0FEE3300-1784-4CA6-8BBD-D970D564DE20}">
      <dgm:prSet/>
      <dgm:spPr/>
      <dgm:t>
        <a:bodyPr/>
        <a:lstStyle/>
        <a:p>
          <a:endParaRPr lang="en-US"/>
        </a:p>
      </dgm:t>
    </dgm:pt>
    <dgm:pt modelId="{B9A0C0BC-0E43-406E-B8F4-C7930C91CB6A}" type="sibTrans" cxnId="{0FEE3300-1784-4CA6-8BBD-D970D564DE20}">
      <dgm:prSet/>
      <dgm:spPr/>
      <dgm:t>
        <a:bodyPr/>
        <a:lstStyle/>
        <a:p>
          <a:endParaRPr lang="en-US"/>
        </a:p>
      </dgm:t>
    </dgm:pt>
    <dgm:pt modelId="{9388AA34-B8FA-46C6-BDAF-64C2ECF84C13}">
      <dgm:prSet/>
      <dgm:spPr/>
      <dgm:t>
        <a:bodyPr/>
        <a:lstStyle/>
        <a:p>
          <a:r>
            <a:rPr lang="en-US"/>
            <a:t>Every observation will be checked for duplication in an iterative manner. If any arise, they will be dropped. </a:t>
          </a:r>
        </a:p>
      </dgm:t>
    </dgm:pt>
    <dgm:pt modelId="{09AC74B0-2163-49DA-A323-22AB79F38FFE}" type="parTrans" cxnId="{886C827C-7249-4E71-9DF0-984CCB3F741D}">
      <dgm:prSet/>
      <dgm:spPr/>
      <dgm:t>
        <a:bodyPr/>
        <a:lstStyle/>
        <a:p>
          <a:endParaRPr lang="en-US"/>
        </a:p>
      </dgm:t>
    </dgm:pt>
    <dgm:pt modelId="{4873A2DF-8572-4F95-A595-1C8B655A1C32}" type="sibTrans" cxnId="{886C827C-7249-4E71-9DF0-984CCB3F741D}">
      <dgm:prSet/>
      <dgm:spPr/>
      <dgm:t>
        <a:bodyPr/>
        <a:lstStyle/>
        <a:p>
          <a:endParaRPr lang="en-US"/>
        </a:p>
      </dgm:t>
    </dgm:pt>
    <dgm:pt modelId="{B18A35C5-5CB9-4EBE-B0E0-BBF6E26E419C}">
      <dgm:prSet/>
      <dgm:spPr/>
      <dgm:t>
        <a:bodyPr/>
        <a:lstStyle/>
        <a:p>
          <a:r>
            <a:rPr lang="en-US"/>
            <a:t>Our data is not skewed. (No outliers)</a:t>
          </a:r>
        </a:p>
      </dgm:t>
    </dgm:pt>
    <dgm:pt modelId="{30B02351-9A3B-4F68-9507-05E92A6EBC5A}" type="parTrans" cxnId="{C1C312F4-2DBD-44EE-96B8-D03649EE7CFA}">
      <dgm:prSet/>
      <dgm:spPr/>
      <dgm:t>
        <a:bodyPr/>
        <a:lstStyle/>
        <a:p>
          <a:endParaRPr lang="en-US"/>
        </a:p>
      </dgm:t>
    </dgm:pt>
    <dgm:pt modelId="{D39442D0-128B-4E49-80C2-E81E888BB1A5}" type="sibTrans" cxnId="{C1C312F4-2DBD-44EE-96B8-D03649EE7CFA}">
      <dgm:prSet/>
      <dgm:spPr/>
      <dgm:t>
        <a:bodyPr/>
        <a:lstStyle/>
        <a:p>
          <a:endParaRPr lang="en-US"/>
        </a:p>
      </dgm:t>
    </dgm:pt>
    <dgm:pt modelId="{35C2CD81-B03A-48E7-A11F-BEF9D803D050}">
      <dgm:prSet/>
      <dgm:spPr/>
      <dgm:t>
        <a:bodyPr/>
        <a:lstStyle/>
        <a:p>
          <a:r>
            <a:rPr lang="en-US"/>
            <a:t>All missing data will be dropped from the dataset.</a:t>
          </a:r>
        </a:p>
      </dgm:t>
    </dgm:pt>
    <dgm:pt modelId="{B263F588-7003-45E5-9AA9-15C668CF8520}" type="parTrans" cxnId="{65719E36-84FD-48C8-8CE1-5334B9194E37}">
      <dgm:prSet/>
      <dgm:spPr/>
      <dgm:t>
        <a:bodyPr/>
        <a:lstStyle/>
        <a:p>
          <a:endParaRPr lang="en-US"/>
        </a:p>
      </dgm:t>
    </dgm:pt>
    <dgm:pt modelId="{1B0DCCC0-30C9-4290-B216-31161643463F}" type="sibTrans" cxnId="{65719E36-84FD-48C8-8CE1-5334B9194E37}">
      <dgm:prSet/>
      <dgm:spPr/>
      <dgm:t>
        <a:bodyPr/>
        <a:lstStyle/>
        <a:p>
          <a:endParaRPr lang="en-US"/>
        </a:p>
      </dgm:t>
    </dgm:pt>
    <dgm:pt modelId="{630540C7-B5E9-40F6-A2EF-1369A0EBBE9D}">
      <dgm:prSet/>
      <dgm:spPr/>
      <dgm:t>
        <a:bodyPr/>
        <a:lstStyle/>
        <a:p>
          <a:r>
            <a:rPr lang="en-US"/>
            <a:t>An ongoing calculation of profit will be the difference between cost of trip and price charged.</a:t>
          </a:r>
        </a:p>
      </dgm:t>
    </dgm:pt>
    <dgm:pt modelId="{7D31859E-1AAA-4CDB-9E58-536E8D8B8777}" type="parTrans" cxnId="{2B76503C-F139-4ECD-9A69-5B1A78C10731}">
      <dgm:prSet/>
      <dgm:spPr/>
      <dgm:t>
        <a:bodyPr/>
        <a:lstStyle/>
        <a:p>
          <a:endParaRPr lang="en-US"/>
        </a:p>
      </dgm:t>
    </dgm:pt>
    <dgm:pt modelId="{C9E9EF95-1B5C-417F-8173-965E4F057E46}" type="sibTrans" cxnId="{2B76503C-F139-4ECD-9A69-5B1A78C10731}">
      <dgm:prSet/>
      <dgm:spPr/>
      <dgm:t>
        <a:bodyPr/>
        <a:lstStyle/>
        <a:p>
          <a:endParaRPr lang="en-US"/>
        </a:p>
      </dgm:t>
    </dgm:pt>
    <dgm:pt modelId="{D1E31BA8-31BA-4B5F-A766-E2DC74A614F8}" type="pres">
      <dgm:prSet presAssocID="{22732CF2-489A-4BAA-992A-5F2C8F06D9E3}" presName="root" presStyleCnt="0">
        <dgm:presLayoutVars>
          <dgm:dir/>
          <dgm:resizeHandles val="exact"/>
        </dgm:presLayoutVars>
      </dgm:prSet>
      <dgm:spPr/>
    </dgm:pt>
    <dgm:pt modelId="{E4000B04-F050-433E-905D-9BF732A785B9}" type="pres">
      <dgm:prSet presAssocID="{2ABD71F7-AA8F-4F74-87B6-2693BF52E873}" presName="compNode" presStyleCnt="0"/>
      <dgm:spPr/>
    </dgm:pt>
    <dgm:pt modelId="{B4EF9EE1-E5C3-46F1-B3A0-817B15B69711}" type="pres">
      <dgm:prSet presAssocID="{2ABD71F7-AA8F-4F74-87B6-2693BF52E873}" presName="bgRect" presStyleLbl="bgShp" presStyleIdx="0" presStyleCnt="4"/>
      <dgm:spPr/>
    </dgm:pt>
    <dgm:pt modelId="{EA40E56B-3233-4AA0-9398-5887CB6EAB78}" type="pres">
      <dgm:prSet presAssocID="{2ABD71F7-AA8F-4F74-87B6-2693BF52E87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991342A5-2CAC-47D8-B182-128A844778E7}" type="pres">
      <dgm:prSet presAssocID="{2ABD71F7-AA8F-4F74-87B6-2693BF52E873}" presName="spaceRect" presStyleCnt="0"/>
      <dgm:spPr/>
    </dgm:pt>
    <dgm:pt modelId="{85EC30C8-1C24-490D-9E9C-9B27199A484E}" type="pres">
      <dgm:prSet presAssocID="{2ABD71F7-AA8F-4F74-87B6-2693BF52E873}" presName="parTx" presStyleLbl="revTx" presStyleIdx="0" presStyleCnt="5">
        <dgm:presLayoutVars>
          <dgm:chMax val="0"/>
          <dgm:chPref val="0"/>
        </dgm:presLayoutVars>
      </dgm:prSet>
      <dgm:spPr/>
    </dgm:pt>
    <dgm:pt modelId="{F2480F35-7FD4-457F-B95D-F45A64D9260B}" type="pres">
      <dgm:prSet presAssocID="{2ABD71F7-AA8F-4F74-87B6-2693BF52E873}" presName="desTx" presStyleLbl="revTx" presStyleIdx="1" presStyleCnt="5">
        <dgm:presLayoutVars/>
      </dgm:prSet>
      <dgm:spPr/>
    </dgm:pt>
    <dgm:pt modelId="{A09FB80D-6AC1-41D6-8475-10C881CF7C13}" type="pres">
      <dgm:prSet presAssocID="{B9A0C0BC-0E43-406E-B8F4-C7930C91CB6A}" presName="sibTrans" presStyleCnt="0"/>
      <dgm:spPr/>
    </dgm:pt>
    <dgm:pt modelId="{538E9F97-BA4F-4BE6-998D-A96D73ED9B43}" type="pres">
      <dgm:prSet presAssocID="{B18A35C5-5CB9-4EBE-B0E0-BBF6E26E419C}" presName="compNode" presStyleCnt="0"/>
      <dgm:spPr/>
    </dgm:pt>
    <dgm:pt modelId="{8A8DD7E2-78C3-4200-91C1-C97652998928}" type="pres">
      <dgm:prSet presAssocID="{B18A35C5-5CB9-4EBE-B0E0-BBF6E26E419C}" presName="bgRect" presStyleLbl="bgShp" presStyleIdx="1" presStyleCnt="4"/>
      <dgm:spPr/>
    </dgm:pt>
    <dgm:pt modelId="{D8AE09E4-9041-4EDB-AF5D-EFD1C93A7634}" type="pres">
      <dgm:prSet presAssocID="{B18A35C5-5CB9-4EBE-B0E0-BBF6E26E419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ce"/>
        </a:ext>
      </dgm:extLst>
    </dgm:pt>
    <dgm:pt modelId="{B35284E0-DE6B-44B9-9C26-7F8657F8E5EA}" type="pres">
      <dgm:prSet presAssocID="{B18A35C5-5CB9-4EBE-B0E0-BBF6E26E419C}" presName="spaceRect" presStyleCnt="0"/>
      <dgm:spPr/>
    </dgm:pt>
    <dgm:pt modelId="{D9845110-1233-4E0A-BC1B-1F897971FA47}" type="pres">
      <dgm:prSet presAssocID="{B18A35C5-5CB9-4EBE-B0E0-BBF6E26E419C}" presName="parTx" presStyleLbl="revTx" presStyleIdx="2" presStyleCnt="5">
        <dgm:presLayoutVars>
          <dgm:chMax val="0"/>
          <dgm:chPref val="0"/>
        </dgm:presLayoutVars>
      </dgm:prSet>
      <dgm:spPr/>
    </dgm:pt>
    <dgm:pt modelId="{8232E173-8BA5-408B-8C1D-C1327F979711}" type="pres">
      <dgm:prSet presAssocID="{D39442D0-128B-4E49-80C2-E81E888BB1A5}" presName="sibTrans" presStyleCnt="0"/>
      <dgm:spPr/>
    </dgm:pt>
    <dgm:pt modelId="{366B0634-5A52-4B20-A312-137160D7C5CB}" type="pres">
      <dgm:prSet presAssocID="{35C2CD81-B03A-48E7-A11F-BEF9D803D050}" presName="compNode" presStyleCnt="0"/>
      <dgm:spPr/>
    </dgm:pt>
    <dgm:pt modelId="{DEE7F594-FE27-45CE-917B-57D42E76BB06}" type="pres">
      <dgm:prSet presAssocID="{35C2CD81-B03A-48E7-A11F-BEF9D803D050}" presName="bgRect" presStyleLbl="bgShp" presStyleIdx="2" presStyleCnt="4"/>
      <dgm:spPr/>
    </dgm:pt>
    <dgm:pt modelId="{3FC2AFA1-5C5A-4588-AE81-E33A130A162A}" type="pres">
      <dgm:prSet presAssocID="{35C2CD81-B03A-48E7-A11F-BEF9D803D05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7285732-96BA-4E91-884F-204E7A76447E}" type="pres">
      <dgm:prSet presAssocID="{35C2CD81-B03A-48E7-A11F-BEF9D803D050}" presName="spaceRect" presStyleCnt="0"/>
      <dgm:spPr/>
    </dgm:pt>
    <dgm:pt modelId="{7D40D01C-2BBB-47A0-99A3-DBDD0A2D164E}" type="pres">
      <dgm:prSet presAssocID="{35C2CD81-B03A-48E7-A11F-BEF9D803D050}" presName="parTx" presStyleLbl="revTx" presStyleIdx="3" presStyleCnt="5">
        <dgm:presLayoutVars>
          <dgm:chMax val="0"/>
          <dgm:chPref val="0"/>
        </dgm:presLayoutVars>
      </dgm:prSet>
      <dgm:spPr/>
    </dgm:pt>
    <dgm:pt modelId="{5C64F1D0-64E6-4745-B1C1-3A24C14BC386}" type="pres">
      <dgm:prSet presAssocID="{1B0DCCC0-30C9-4290-B216-31161643463F}" presName="sibTrans" presStyleCnt="0"/>
      <dgm:spPr/>
    </dgm:pt>
    <dgm:pt modelId="{131F7A1A-D1D0-4DD0-A5ED-5F83171460CD}" type="pres">
      <dgm:prSet presAssocID="{630540C7-B5E9-40F6-A2EF-1369A0EBBE9D}" presName="compNode" presStyleCnt="0"/>
      <dgm:spPr/>
    </dgm:pt>
    <dgm:pt modelId="{B2A6B667-246A-4057-BB64-CC42058887C5}" type="pres">
      <dgm:prSet presAssocID="{630540C7-B5E9-40F6-A2EF-1369A0EBBE9D}" presName="bgRect" presStyleLbl="bgShp" presStyleIdx="3" presStyleCnt="4"/>
      <dgm:spPr/>
    </dgm:pt>
    <dgm:pt modelId="{3C165B85-206B-410B-910E-B3678F35A21F}" type="pres">
      <dgm:prSet presAssocID="{630540C7-B5E9-40F6-A2EF-1369A0EBBE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upee"/>
        </a:ext>
      </dgm:extLst>
    </dgm:pt>
    <dgm:pt modelId="{9378BB17-1F3A-496F-888D-B2F6606A5578}" type="pres">
      <dgm:prSet presAssocID="{630540C7-B5E9-40F6-A2EF-1369A0EBBE9D}" presName="spaceRect" presStyleCnt="0"/>
      <dgm:spPr/>
    </dgm:pt>
    <dgm:pt modelId="{F4CE1E38-BCDD-4533-AADB-9D4AAB26655C}" type="pres">
      <dgm:prSet presAssocID="{630540C7-B5E9-40F6-A2EF-1369A0EBBE9D}" presName="parTx" presStyleLbl="revTx" presStyleIdx="4" presStyleCnt="5">
        <dgm:presLayoutVars>
          <dgm:chMax val="0"/>
          <dgm:chPref val="0"/>
        </dgm:presLayoutVars>
      </dgm:prSet>
      <dgm:spPr/>
    </dgm:pt>
  </dgm:ptLst>
  <dgm:cxnLst>
    <dgm:cxn modelId="{0FEE3300-1784-4CA6-8BBD-D970D564DE20}" srcId="{22732CF2-489A-4BAA-992A-5F2C8F06D9E3}" destId="{2ABD71F7-AA8F-4F74-87B6-2693BF52E873}" srcOrd="0" destOrd="0" parTransId="{DB2198E0-F9B3-4154-8BDD-A820812214EE}" sibTransId="{B9A0C0BC-0E43-406E-B8F4-C7930C91CB6A}"/>
    <dgm:cxn modelId="{65719E36-84FD-48C8-8CE1-5334B9194E37}" srcId="{22732CF2-489A-4BAA-992A-5F2C8F06D9E3}" destId="{35C2CD81-B03A-48E7-A11F-BEF9D803D050}" srcOrd="2" destOrd="0" parTransId="{B263F588-7003-45E5-9AA9-15C668CF8520}" sibTransId="{1B0DCCC0-30C9-4290-B216-31161643463F}"/>
    <dgm:cxn modelId="{2B76503C-F139-4ECD-9A69-5B1A78C10731}" srcId="{22732CF2-489A-4BAA-992A-5F2C8F06D9E3}" destId="{630540C7-B5E9-40F6-A2EF-1369A0EBBE9D}" srcOrd="3" destOrd="0" parTransId="{7D31859E-1AAA-4CDB-9E58-536E8D8B8777}" sibTransId="{C9E9EF95-1B5C-417F-8173-965E4F057E46}"/>
    <dgm:cxn modelId="{886C827C-7249-4E71-9DF0-984CCB3F741D}" srcId="{2ABD71F7-AA8F-4F74-87B6-2693BF52E873}" destId="{9388AA34-B8FA-46C6-BDAF-64C2ECF84C13}" srcOrd="0" destOrd="0" parTransId="{09AC74B0-2163-49DA-A323-22AB79F38FFE}" sibTransId="{4873A2DF-8572-4F95-A595-1C8B655A1C32}"/>
    <dgm:cxn modelId="{F1FCB38B-DA06-4500-AC2A-7159B8FFB4CE}" type="presOf" srcId="{2ABD71F7-AA8F-4F74-87B6-2693BF52E873}" destId="{85EC30C8-1C24-490D-9E9C-9B27199A484E}" srcOrd="0" destOrd="0" presId="urn:microsoft.com/office/officeart/2018/2/layout/IconVerticalSolidList"/>
    <dgm:cxn modelId="{30AF9790-7A92-4EAC-9B3C-B2B0C7C3458E}" type="presOf" srcId="{630540C7-B5E9-40F6-A2EF-1369A0EBBE9D}" destId="{F4CE1E38-BCDD-4533-AADB-9D4AAB26655C}" srcOrd="0" destOrd="0" presId="urn:microsoft.com/office/officeart/2018/2/layout/IconVerticalSolidList"/>
    <dgm:cxn modelId="{4EE7929B-2A8F-44BC-8A90-5C0BB17224DC}" type="presOf" srcId="{B18A35C5-5CB9-4EBE-B0E0-BBF6E26E419C}" destId="{D9845110-1233-4E0A-BC1B-1F897971FA47}" srcOrd="0" destOrd="0" presId="urn:microsoft.com/office/officeart/2018/2/layout/IconVerticalSolidList"/>
    <dgm:cxn modelId="{69A766A2-6608-4134-B067-9528C8DCC375}" type="presOf" srcId="{9388AA34-B8FA-46C6-BDAF-64C2ECF84C13}" destId="{F2480F35-7FD4-457F-B95D-F45A64D9260B}" srcOrd="0" destOrd="0" presId="urn:microsoft.com/office/officeart/2018/2/layout/IconVerticalSolidList"/>
    <dgm:cxn modelId="{0BE26FBE-D1A9-462D-BD67-AC3A8085E245}" type="presOf" srcId="{22732CF2-489A-4BAA-992A-5F2C8F06D9E3}" destId="{D1E31BA8-31BA-4B5F-A766-E2DC74A614F8}" srcOrd="0" destOrd="0" presId="urn:microsoft.com/office/officeart/2018/2/layout/IconVerticalSolidList"/>
    <dgm:cxn modelId="{9BF8F7E4-B8D3-4472-807B-8A00E9026F03}" type="presOf" srcId="{35C2CD81-B03A-48E7-A11F-BEF9D803D050}" destId="{7D40D01C-2BBB-47A0-99A3-DBDD0A2D164E}" srcOrd="0" destOrd="0" presId="urn:microsoft.com/office/officeart/2018/2/layout/IconVerticalSolidList"/>
    <dgm:cxn modelId="{C1C312F4-2DBD-44EE-96B8-D03649EE7CFA}" srcId="{22732CF2-489A-4BAA-992A-5F2C8F06D9E3}" destId="{B18A35C5-5CB9-4EBE-B0E0-BBF6E26E419C}" srcOrd="1" destOrd="0" parTransId="{30B02351-9A3B-4F68-9507-05E92A6EBC5A}" sibTransId="{D39442D0-128B-4E49-80C2-E81E888BB1A5}"/>
    <dgm:cxn modelId="{2D3F3D5D-6993-4544-830F-2B51AD1D9632}" type="presParOf" srcId="{D1E31BA8-31BA-4B5F-A766-E2DC74A614F8}" destId="{E4000B04-F050-433E-905D-9BF732A785B9}" srcOrd="0" destOrd="0" presId="urn:microsoft.com/office/officeart/2018/2/layout/IconVerticalSolidList"/>
    <dgm:cxn modelId="{BCA4A22A-3C56-4887-AC5F-826645E655A0}" type="presParOf" srcId="{E4000B04-F050-433E-905D-9BF732A785B9}" destId="{B4EF9EE1-E5C3-46F1-B3A0-817B15B69711}" srcOrd="0" destOrd="0" presId="urn:microsoft.com/office/officeart/2018/2/layout/IconVerticalSolidList"/>
    <dgm:cxn modelId="{33D76156-CFFB-4147-B620-8D029AAEF350}" type="presParOf" srcId="{E4000B04-F050-433E-905D-9BF732A785B9}" destId="{EA40E56B-3233-4AA0-9398-5887CB6EAB78}" srcOrd="1" destOrd="0" presId="urn:microsoft.com/office/officeart/2018/2/layout/IconVerticalSolidList"/>
    <dgm:cxn modelId="{ACA34FBB-F518-4397-B17A-C8007BF4AFDE}" type="presParOf" srcId="{E4000B04-F050-433E-905D-9BF732A785B9}" destId="{991342A5-2CAC-47D8-B182-128A844778E7}" srcOrd="2" destOrd="0" presId="urn:microsoft.com/office/officeart/2018/2/layout/IconVerticalSolidList"/>
    <dgm:cxn modelId="{2DB74CC2-79EC-4ABD-8DDE-D8607C9F9CCC}" type="presParOf" srcId="{E4000B04-F050-433E-905D-9BF732A785B9}" destId="{85EC30C8-1C24-490D-9E9C-9B27199A484E}" srcOrd="3" destOrd="0" presId="urn:microsoft.com/office/officeart/2018/2/layout/IconVerticalSolidList"/>
    <dgm:cxn modelId="{D99F1BD2-6CBA-43A0-A140-A8C58F8CEBFA}" type="presParOf" srcId="{E4000B04-F050-433E-905D-9BF732A785B9}" destId="{F2480F35-7FD4-457F-B95D-F45A64D9260B}" srcOrd="4" destOrd="0" presId="urn:microsoft.com/office/officeart/2018/2/layout/IconVerticalSolidList"/>
    <dgm:cxn modelId="{087F7711-0585-4E3F-8883-07782718D2AE}" type="presParOf" srcId="{D1E31BA8-31BA-4B5F-A766-E2DC74A614F8}" destId="{A09FB80D-6AC1-41D6-8475-10C881CF7C13}" srcOrd="1" destOrd="0" presId="urn:microsoft.com/office/officeart/2018/2/layout/IconVerticalSolidList"/>
    <dgm:cxn modelId="{7C839C3A-E6B2-4F75-B5E4-10C6C0C0D340}" type="presParOf" srcId="{D1E31BA8-31BA-4B5F-A766-E2DC74A614F8}" destId="{538E9F97-BA4F-4BE6-998D-A96D73ED9B43}" srcOrd="2" destOrd="0" presId="urn:microsoft.com/office/officeart/2018/2/layout/IconVerticalSolidList"/>
    <dgm:cxn modelId="{BEE70752-F232-4FB6-A42C-624D92ADFF82}" type="presParOf" srcId="{538E9F97-BA4F-4BE6-998D-A96D73ED9B43}" destId="{8A8DD7E2-78C3-4200-91C1-C97652998928}" srcOrd="0" destOrd="0" presId="urn:microsoft.com/office/officeart/2018/2/layout/IconVerticalSolidList"/>
    <dgm:cxn modelId="{6ABCA015-DE60-4D91-A606-A4D6896A8E5B}" type="presParOf" srcId="{538E9F97-BA4F-4BE6-998D-A96D73ED9B43}" destId="{D8AE09E4-9041-4EDB-AF5D-EFD1C93A7634}" srcOrd="1" destOrd="0" presId="urn:microsoft.com/office/officeart/2018/2/layout/IconVerticalSolidList"/>
    <dgm:cxn modelId="{1CD51183-EC0C-4FA8-904A-912AADF69C1B}" type="presParOf" srcId="{538E9F97-BA4F-4BE6-998D-A96D73ED9B43}" destId="{B35284E0-DE6B-44B9-9C26-7F8657F8E5EA}" srcOrd="2" destOrd="0" presId="urn:microsoft.com/office/officeart/2018/2/layout/IconVerticalSolidList"/>
    <dgm:cxn modelId="{D83AE778-C3CF-490E-91BF-9D881A6146E4}" type="presParOf" srcId="{538E9F97-BA4F-4BE6-998D-A96D73ED9B43}" destId="{D9845110-1233-4E0A-BC1B-1F897971FA47}" srcOrd="3" destOrd="0" presId="urn:microsoft.com/office/officeart/2018/2/layout/IconVerticalSolidList"/>
    <dgm:cxn modelId="{FEE2091B-9E00-4CB3-8EA1-1D8546028719}" type="presParOf" srcId="{D1E31BA8-31BA-4B5F-A766-E2DC74A614F8}" destId="{8232E173-8BA5-408B-8C1D-C1327F979711}" srcOrd="3" destOrd="0" presId="urn:microsoft.com/office/officeart/2018/2/layout/IconVerticalSolidList"/>
    <dgm:cxn modelId="{F10492D7-8353-4284-8CEB-AEAC59780EE8}" type="presParOf" srcId="{D1E31BA8-31BA-4B5F-A766-E2DC74A614F8}" destId="{366B0634-5A52-4B20-A312-137160D7C5CB}" srcOrd="4" destOrd="0" presId="urn:microsoft.com/office/officeart/2018/2/layout/IconVerticalSolidList"/>
    <dgm:cxn modelId="{116198AE-CF29-4ED1-BF2E-3BD9A8C298B0}" type="presParOf" srcId="{366B0634-5A52-4B20-A312-137160D7C5CB}" destId="{DEE7F594-FE27-45CE-917B-57D42E76BB06}" srcOrd="0" destOrd="0" presId="urn:microsoft.com/office/officeart/2018/2/layout/IconVerticalSolidList"/>
    <dgm:cxn modelId="{2795815C-F6B6-4671-8440-C79D3711F802}" type="presParOf" srcId="{366B0634-5A52-4B20-A312-137160D7C5CB}" destId="{3FC2AFA1-5C5A-4588-AE81-E33A130A162A}" srcOrd="1" destOrd="0" presId="urn:microsoft.com/office/officeart/2018/2/layout/IconVerticalSolidList"/>
    <dgm:cxn modelId="{522108D2-2A16-4A11-BAE9-0ACC9C383E9D}" type="presParOf" srcId="{366B0634-5A52-4B20-A312-137160D7C5CB}" destId="{F7285732-96BA-4E91-884F-204E7A76447E}" srcOrd="2" destOrd="0" presId="urn:microsoft.com/office/officeart/2018/2/layout/IconVerticalSolidList"/>
    <dgm:cxn modelId="{FCD74F98-E694-4536-81BF-2C65615A8924}" type="presParOf" srcId="{366B0634-5A52-4B20-A312-137160D7C5CB}" destId="{7D40D01C-2BBB-47A0-99A3-DBDD0A2D164E}" srcOrd="3" destOrd="0" presId="urn:microsoft.com/office/officeart/2018/2/layout/IconVerticalSolidList"/>
    <dgm:cxn modelId="{00D23965-AD35-46C3-9383-EC5071C1A8A3}" type="presParOf" srcId="{D1E31BA8-31BA-4B5F-A766-E2DC74A614F8}" destId="{5C64F1D0-64E6-4745-B1C1-3A24C14BC386}" srcOrd="5" destOrd="0" presId="urn:microsoft.com/office/officeart/2018/2/layout/IconVerticalSolidList"/>
    <dgm:cxn modelId="{CA27F5EB-F70B-44D8-92FC-0B9E68095D95}" type="presParOf" srcId="{D1E31BA8-31BA-4B5F-A766-E2DC74A614F8}" destId="{131F7A1A-D1D0-4DD0-A5ED-5F83171460CD}" srcOrd="6" destOrd="0" presId="urn:microsoft.com/office/officeart/2018/2/layout/IconVerticalSolidList"/>
    <dgm:cxn modelId="{AA4626A2-DC69-4CF1-9DC6-8695C8078E2F}" type="presParOf" srcId="{131F7A1A-D1D0-4DD0-A5ED-5F83171460CD}" destId="{B2A6B667-246A-4057-BB64-CC42058887C5}" srcOrd="0" destOrd="0" presId="urn:microsoft.com/office/officeart/2018/2/layout/IconVerticalSolidList"/>
    <dgm:cxn modelId="{1B2921B4-75D1-4AB1-A328-F8432D0FAA58}" type="presParOf" srcId="{131F7A1A-D1D0-4DD0-A5ED-5F83171460CD}" destId="{3C165B85-206B-410B-910E-B3678F35A21F}" srcOrd="1" destOrd="0" presId="urn:microsoft.com/office/officeart/2018/2/layout/IconVerticalSolidList"/>
    <dgm:cxn modelId="{1650F70C-2A25-4B6D-932D-34BEF466D1B7}" type="presParOf" srcId="{131F7A1A-D1D0-4DD0-A5ED-5F83171460CD}" destId="{9378BB17-1F3A-496F-888D-B2F6606A5578}" srcOrd="2" destOrd="0" presId="urn:microsoft.com/office/officeart/2018/2/layout/IconVerticalSolidList"/>
    <dgm:cxn modelId="{36617717-F530-48DD-9DF8-AD549F5A5459}" type="presParOf" srcId="{131F7A1A-D1D0-4DD0-A5ED-5F83171460CD}" destId="{F4CE1E38-BCDD-4533-AADB-9D4AAB2665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00478C-8582-43B5-8B86-E11ECC676D0B}"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89ED50A2-35EE-4D0B-A74D-D775D301507F}">
      <dgm:prSet/>
      <dgm:spPr/>
      <dgm:t>
        <a:bodyPr/>
        <a:lstStyle/>
        <a:p>
          <a:r>
            <a:rPr lang="en-US"/>
            <a:t>Spatial Control</a:t>
          </a:r>
        </a:p>
      </dgm:t>
    </dgm:pt>
    <dgm:pt modelId="{EBDCA82E-0D72-4FEF-BAF1-5AD0068F5362}" type="parTrans" cxnId="{EA20185D-326E-4F57-B72A-C51883CBD5E3}">
      <dgm:prSet/>
      <dgm:spPr/>
      <dgm:t>
        <a:bodyPr/>
        <a:lstStyle/>
        <a:p>
          <a:endParaRPr lang="en-US"/>
        </a:p>
      </dgm:t>
    </dgm:pt>
    <dgm:pt modelId="{8480D62F-BB93-4023-A77B-6356DAF95529}" type="sibTrans" cxnId="{EA20185D-326E-4F57-B72A-C51883CBD5E3}">
      <dgm:prSet/>
      <dgm:spPr/>
      <dgm:t>
        <a:bodyPr/>
        <a:lstStyle/>
        <a:p>
          <a:endParaRPr lang="en-US"/>
        </a:p>
      </dgm:t>
    </dgm:pt>
    <dgm:pt modelId="{063C101E-AF9F-4173-84FF-41476BBB5E9C}">
      <dgm:prSet/>
      <dgm:spPr/>
      <dgm:t>
        <a:bodyPr/>
        <a:lstStyle/>
        <a:p>
          <a:r>
            <a:rPr lang="en-US" dirty="0"/>
            <a:t>Having a holistic focus throughout the United States can be crucial for revenue. </a:t>
          </a:r>
        </a:p>
      </dgm:t>
    </dgm:pt>
    <dgm:pt modelId="{28F69E8F-2BAC-49C9-A0A0-426C06AB9141}" type="parTrans" cxnId="{AB553B3A-B8A8-41EB-97F1-0C17DD6C61D0}">
      <dgm:prSet/>
      <dgm:spPr/>
      <dgm:t>
        <a:bodyPr/>
        <a:lstStyle/>
        <a:p>
          <a:endParaRPr lang="en-US"/>
        </a:p>
      </dgm:t>
    </dgm:pt>
    <dgm:pt modelId="{5E89AFF8-5D63-438A-B43B-74B8B9BB9425}" type="sibTrans" cxnId="{AB553B3A-B8A8-41EB-97F1-0C17DD6C61D0}">
      <dgm:prSet/>
      <dgm:spPr/>
      <dgm:t>
        <a:bodyPr/>
        <a:lstStyle/>
        <a:p>
          <a:endParaRPr lang="en-US"/>
        </a:p>
      </dgm:t>
    </dgm:pt>
    <dgm:pt modelId="{BD28FF6F-6192-4D25-A06B-0EDA220AC79D}">
      <dgm:prSet/>
      <dgm:spPr/>
      <dgm:t>
        <a:bodyPr/>
        <a:lstStyle/>
        <a:p>
          <a:r>
            <a:rPr lang="en-US" dirty="0"/>
            <a:t>Yearly State Profit Control</a:t>
          </a:r>
        </a:p>
      </dgm:t>
    </dgm:pt>
    <dgm:pt modelId="{8052C299-F8F1-45D5-A93C-DA93C7517A53}" type="parTrans" cxnId="{3427E5A0-08B2-432A-85C9-139140019677}">
      <dgm:prSet/>
      <dgm:spPr/>
      <dgm:t>
        <a:bodyPr/>
        <a:lstStyle/>
        <a:p>
          <a:endParaRPr lang="en-US"/>
        </a:p>
      </dgm:t>
    </dgm:pt>
    <dgm:pt modelId="{A31F7E7D-297F-486C-9A65-08994A408FD0}" type="sibTrans" cxnId="{3427E5A0-08B2-432A-85C9-139140019677}">
      <dgm:prSet/>
      <dgm:spPr/>
      <dgm:t>
        <a:bodyPr/>
        <a:lstStyle/>
        <a:p>
          <a:endParaRPr lang="en-US"/>
        </a:p>
      </dgm:t>
    </dgm:pt>
    <dgm:pt modelId="{82E848AC-5812-4067-99DC-A2C8D26040B7}">
      <dgm:prSet/>
      <dgm:spPr/>
      <dgm:t>
        <a:bodyPr/>
        <a:lstStyle/>
        <a:p>
          <a:r>
            <a:rPr lang="en-US" dirty="0"/>
            <a:t>Per year, Yellow makes a higher profit margin for each state compared to Pink. </a:t>
          </a:r>
        </a:p>
      </dgm:t>
    </dgm:pt>
    <dgm:pt modelId="{44CCBFE3-5E60-4546-BE30-A24011A3E934}" type="parTrans" cxnId="{F10B8EBC-0F05-4301-9743-E7422460849B}">
      <dgm:prSet/>
      <dgm:spPr/>
      <dgm:t>
        <a:bodyPr/>
        <a:lstStyle/>
        <a:p>
          <a:endParaRPr lang="en-US"/>
        </a:p>
      </dgm:t>
    </dgm:pt>
    <dgm:pt modelId="{AC6E5B41-9246-493F-947E-8E46F9828584}" type="sibTrans" cxnId="{F10B8EBC-0F05-4301-9743-E7422460849B}">
      <dgm:prSet/>
      <dgm:spPr/>
      <dgm:t>
        <a:bodyPr/>
        <a:lstStyle/>
        <a:p>
          <a:endParaRPr lang="en-US"/>
        </a:p>
      </dgm:t>
    </dgm:pt>
    <dgm:pt modelId="{53B23A56-54A8-4691-BEFB-7719881296F4}">
      <dgm:prSet/>
      <dgm:spPr/>
      <dgm:t>
        <a:bodyPr/>
        <a:lstStyle/>
        <a:p>
          <a:r>
            <a:rPr lang="en-US" dirty="0"/>
            <a:t>Though there is a large cluster in New York, all the other states exhibit much larger proportions than Pink.</a:t>
          </a:r>
        </a:p>
      </dgm:t>
    </dgm:pt>
    <dgm:pt modelId="{07436E46-7225-44DF-990B-E5543E0C3791}" type="parTrans" cxnId="{A790C310-8194-435C-8ED0-A5E0B2B68D54}">
      <dgm:prSet/>
      <dgm:spPr/>
      <dgm:t>
        <a:bodyPr/>
        <a:lstStyle/>
        <a:p>
          <a:endParaRPr lang="en-US"/>
        </a:p>
      </dgm:t>
    </dgm:pt>
    <dgm:pt modelId="{8B7EA351-B35F-454B-BF0E-4EB0363CA612}" type="sibTrans" cxnId="{A790C310-8194-435C-8ED0-A5E0B2B68D54}">
      <dgm:prSet/>
      <dgm:spPr/>
      <dgm:t>
        <a:bodyPr/>
        <a:lstStyle/>
        <a:p>
          <a:endParaRPr lang="en-US"/>
        </a:p>
      </dgm:t>
    </dgm:pt>
    <dgm:pt modelId="{277464F6-5A3B-41E0-9B49-DC9784D18445}">
      <dgm:prSet/>
      <dgm:spPr/>
      <dgm:t>
        <a:bodyPr/>
        <a:lstStyle/>
        <a:p>
          <a:r>
            <a:rPr lang="en-US" dirty="0"/>
            <a:t>It is safe to say that the Yellow company has more of an outreach compared to Pink, by a large margin. </a:t>
          </a:r>
        </a:p>
      </dgm:t>
    </dgm:pt>
    <dgm:pt modelId="{436C0432-CA8C-4487-90DD-D98CF0193860}" type="sibTrans" cxnId="{D296F165-40E7-4D7E-BA18-2EE4230314FD}">
      <dgm:prSet/>
      <dgm:spPr/>
      <dgm:t>
        <a:bodyPr/>
        <a:lstStyle/>
        <a:p>
          <a:endParaRPr lang="en-US"/>
        </a:p>
      </dgm:t>
    </dgm:pt>
    <dgm:pt modelId="{7900AF60-573D-4237-AEBA-FAE0C03B5C90}" type="parTrans" cxnId="{D296F165-40E7-4D7E-BA18-2EE4230314FD}">
      <dgm:prSet/>
      <dgm:spPr/>
      <dgm:t>
        <a:bodyPr/>
        <a:lstStyle/>
        <a:p>
          <a:endParaRPr lang="en-US"/>
        </a:p>
      </dgm:t>
    </dgm:pt>
    <dgm:pt modelId="{8A67FCEF-1229-4E79-9780-4B46B85FAC89}" type="pres">
      <dgm:prSet presAssocID="{FD00478C-8582-43B5-8B86-E11ECC676D0B}" presName="Name0" presStyleCnt="0">
        <dgm:presLayoutVars>
          <dgm:dir/>
          <dgm:animLvl val="lvl"/>
          <dgm:resizeHandles val="exact"/>
        </dgm:presLayoutVars>
      </dgm:prSet>
      <dgm:spPr/>
    </dgm:pt>
    <dgm:pt modelId="{78B29895-F1E6-46E4-85B7-B93640C20EFA}" type="pres">
      <dgm:prSet presAssocID="{89ED50A2-35EE-4D0B-A74D-D775D301507F}" presName="composite" presStyleCnt="0"/>
      <dgm:spPr/>
    </dgm:pt>
    <dgm:pt modelId="{6A4D652F-C3A6-4E98-8827-5FCB7BB0F8E5}" type="pres">
      <dgm:prSet presAssocID="{89ED50A2-35EE-4D0B-A74D-D775D301507F}" presName="parTx" presStyleLbl="alignNode1" presStyleIdx="0" presStyleCnt="2">
        <dgm:presLayoutVars>
          <dgm:chMax val="0"/>
          <dgm:chPref val="0"/>
          <dgm:bulletEnabled val="1"/>
        </dgm:presLayoutVars>
      </dgm:prSet>
      <dgm:spPr/>
    </dgm:pt>
    <dgm:pt modelId="{0A8C03A7-D087-4BC6-9441-636B9AA96AD1}" type="pres">
      <dgm:prSet presAssocID="{89ED50A2-35EE-4D0B-A74D-D775D301507F}" presName="desTx" presStyleLbl="alignAccFollowNode1" presStyleIdx="0" presStyleCnt="2">
        <dgm:presLayoutVars>
          <dgm:bulletEnabled val="1"/>
        </dgm:presLayoutVars>
      </dgm:prSet>
      <dgm:spPr/>
    </dgm:pt>
    <dgm:pt modelId="{F453E743-5925-46F3-AF80-681EFCD073FF}" type="pres">
      <dgm:prSet presAssocID="{8480D62F-BB93-4023-A77B-6356DAF95529}" presName="space" presStyleCnt="0"/>
      <dgm:spPr/>
    </dgm:pt>
    <dgm:pt modelId="{F2ADA2A8-5C50-4855-8484-B96787EF3B48}" type="pres">
      <dgm:prSet presAssocID="{BD28FF6F-6192-4D25-A06B-0EDA220AC79D}" presName="composite" presStyleCnt="0"/>
      <dgm:spPr/>
    </dgm:pt>
    <dgm:pt modelId="{4C8B1F9B-1439-449E-B344-AB76B8E7F065}" type="pres">
      <dgm:prSet presAssocID="{BD28FF6F-6192-4D25-A06B-0EDA220AC79D}" presName="parTx" presStyleLbl="alignNode1" presStyleIdx="1" presStyleCnt="2">
        <dgm:presLayoutVars>
          <dgm:chMax val="0"/>
          <dgm:chPref val="0"/>
          <dgm:bulletEnabled val="1"/>
        </dgm:presLayoutVars>
      </dgm:prSet>
      <dgm:spPr/>
    </dgm:pt>
    <dgm:pt modelId="{48BD2E84-21A7-4D94-9EF9-BAC4BD669FAF}" type="pres">
      <dgm:prSet presAssocID="{BD28FF6F-6192-4D25-A06B-0EDA220AC79D}" presName="desTx" presStyleLbl="alignAccFollowNode1" presStyleIdx="1" presStyleCnt="2">
        <dgm:presLayoutVars>
          <dgm:bulletEnabled val="1"/>
        </dgm:presLayoutVars>
      </dgm:prSet>
      <dgm:spPr/>
    </dgm:pt>
  </dgm:ptLst>
  <dgm:cxnLst>
    <dgm:cxn modelId="{A790C310-8194-435C-8ED0-A5E0B2B68D54}" srcId="{BD28FF6F-6192-4D25-A06B-0EDA220AC79D}" destId="{53B23A56-54A8-4691-BEFB-7719881296F4}" srcOrd="1" destOrd="0" parTransId="{07436E46-7225-44DF-990B-E5543E0C3791}" sibTransId="{8B7EA351-B35F-454B-BF0E-4EB0363CA612}"/>
    <dgm:cxn modelId="{AB553B3A-B8A8-41EB-97F1-0C17DD6C61D0}" srcId="{89ED50A2-35EE-4D0B-A74D-D775D301507F}" destId="{063C101E-AF9F-4173-84FF-41476BBB5E9C}" srcOrd="0" destOrd="0" parTransId="{28F69E8F-2BAC-49C9-A0A0-426C06AB9141}" sibTransId="{5E89AFF8-5D63-438A-B43B-74B8B9BB9425}"/>
    <dgm:cxn modelId="{EA20185D-326E-4F57-B72A-C51883CBD5E3}" srcId="{FD00478C-8582-43B5-8B86-E11ECC676D0B}" destId="{89ED50A2-35EE-4D0B-A74D-D775D301507F}" srcOrd="0" destOrd="0" parTransId="{EBDCA82E-0D72-4FEF-BAF1-5AD0068F5362}" sibTransId="{8480D62F-BB93-4023-A77B-6356DAF95529}"/>
    <dgm:cxn modelId="{7D31DE5F-9238-419A-8ADE-C080581275DD}" type="presOf" srcId="{53B23A56-54A8-4691-BEFB-7719881296F4}" destId="{48BD2E84-21A7-4D94-9EF9-BAC4BD669FAF}" srcOrd="0" destOrd="1" presId="urn:microsoft.com/office/officeart/2005/8/layout/hList1"/>
    <dgm:cxn modelId="{D296F165-40E7-4D7E-BA18-2EE4230314FD}" srcId="{89ED50A2-35EE-4D0B-A74D-D775D301507F}" destId="{277464F6-5A3B-41E0-9B49-DC9784D18445}" srcOrd="1" destOrd="0" parTransId="{7900AF60-573D-4237-AEBA-FAE0C03B5C90}" sibTransId="{436C0432-CA8C-4487-90DD-D98CF0193860}"/>
    <dgm:cxn modelId="{E5970666-7296-47AD-AC94-CD30C414B869}" type="presOf" srcId="{063C101E-AF9F-4173-84FF-41476BBB5E9C}" destId="{0A8C03A7-D087-4BC6-9441-636B9AA96AD1}" srcOrd="0" destOrd="0" presId="urn:microsoft.com/office/officeart/2005/8/layout/hList1"/>
    <dgm:cxn modelId="{5BDE8F6D-44C7-43C9-9F6D-D3EE385A084E}" type="presOf" srcId="{89ED50A2-35EE-4D0B-A74D-D775D301507F}" destId="{6A4D652F-C3A6-4E98-8827-5FCB7BB0F8E5}" srcOrd="0" destOrd="0" presId="urn:microsoft.com/office/officeart/2005/8/layout/hList1"/>
    <dgm:cxn modelId="{B2E7AF51-BCCF-45C1-9303-8ADDE7981E01}" type="presOf" srcId="{277464F6-5A3B-41E0-9B49-DC9784D18445}" destId="{0A8C03A7-D087-4BC6-9441-636B9AA96AD1}" srcOrd="0" destOrd="1" presId="urn:microsoft.com/office/officeart/2005/8/layout/hList1"/>
    <dgm:cxn modelId="{665DFF72-7803-4CCF-80A1-6DCB4B1E47B8}" type="presOf" srcId="{BD28FF6F-6192-4D25-A06B-0EDA220AC79D}" destId="{4C8B1F9B-1439-449E-B344-AB76B8E7F065}" srcOrd="0" destOrd="0" presId="urn:microsoft.com/office/officeart/2005/8/layout/hList1"/>
    <dgm:cxn modelId="{D3669C55-82B0-4288-99B6-C47DBDE81611}" type="presOf" srcId="{FD00478C-8582-43B5-8B86-E11ECC676D0B}" destId="{8A67FCEF-1229-4E79-9780-4B46B85FAC89}" srcOrd="0" destOrd="0" presId="urn:microsoft.com/office/officeart/2005/8/layout/hList1"/>
    <dgm:cxn modelId="{3427E5A0-08B2-432A-85C9-139140019677}" srcId="{FD00478C-8582-43B5-8B86-E11ECC676D0B}" destId="{BD28FF6F-6192-4D25-A06B-0EDA220AC79D}" srcOrd="1" destOrd="0" parTransId="{8052C299-F8F1-45D5-A93C-DA93C7517A53}" sibTransId="{A31F7E7D-297F-486C-9A65-08994A408FD0}"/>
    <dgm:cxn modelId="{F10B8EBC-0F05-4301-9743-E7422460849B}" srcId="{BD28FF6F-6192-4D25-A06B-0EDA220AC79D}" destId="{82E848AC-5812-4067-99DC-A2C8D26040B7}" srcOrd="0" destOrd="0" parTransId="{44CCBFE3-5E60-4546-BE30-A24011A3E934}" sibTransId="{AC6E5B41-9246-493F-947E-8E46F9828584}"/>
    <dgm:cxn modelId="{54A28CD6-AB5D-4765-85B0-47A522117B73}" type="presOf" srcId="{82E848AC-5812-4067-99DC-A2C8D26040B7}" destId="{48BD2E84-21A7-4D94-9EF9-BAC4BD669FAF}" srcOrd="0" destOrd="0" presId="urn:microsoft.com/office/officeart/2005/8/layout/hList1"/>
    <dgm:cxn modelId="{49E65AF4-0148-4BFD-A14C-C8868F539DDC}" type="presParOf" srcId="{8A67FCEF-1229-4E79-9780-4B46B85FAC89}" destId="{78B29895-F1E6-46E4-85B7-B93640C20EFA}" srcOrd="0" destOrd="0" presId="urn:microsoft.com/office/officeart/2005/8/layout/hList1"/>
    <dgm:cxn modelId="{A0F7203D-7B55-4C91-B7AB-51331FDDECC4}" type="presParOf" srcId="{78B29895-F1E6-46E4-85B7-B93640C20EFA}" destId="{6A4D652F-C3A6-4E98-8827-5FCB7BB0F8E5}" srcOrd="0" destOrd="0" presId="urn:microsoft.com/office/officeart/2005/8/layout/hList1"/>
    <dgm:cxn modelId="{60CEF2C1-6ED4-41FE-B4AC-9F9FB602818A}" type="presParOf" srcId="{78B29895-F1E6-46E4-85B7-B93640C20EFA}" destId="{0A8C03A7-D087-4BC6-9441-636B9AA96AD1}" srcOrd="1" destOrd="0" presId="urn:microsoft.com/office/officeart/2005/8/layout/hList1"/>
    <dgm:cxn modelId="{354FB946-C0D6-4851-BE17-E4CC24640D65}" type="presParOf" srcId="{8A67FCEF-1229-4E79-9780-4B46B85FAC89}" destId="{F453E743-5925-46F3-AF80-681EFCD073FF}" srcOrd="1" destOrd="0" presId="urn:microsoft.com/office/officeart/2005/8/layout/hList1"/>
    <dgm:cxn modelId="{8BC70BFA-7DE5-4B85-99D2-828E2655516C}" type="presParOf" srcId="{8A67FCEF-1229-4E79-9780-4B46B85FAC89}" destId="{F2ADA2A8-5C50-4855-8484-B96787EF3B48}" srcOrd="2" destOrd="0" presId="urn:microsoft.com/office/officeart/2005/8/layout/hList1"/>
    <dgm:cxn modelId="{306D47B1-FA5D-44B9-9A9E-5A963A27FC3A}" type="presParOf" srcId="{F2ADA2A8-5C50-4855-8484-B96787EF3B48}" destId="{4C8B1F9B-1439-449E-B344-AB76B8E7F065}" srcOrd="0" destOrd="0" presId="urn:microsoft.com/office/officeart/2005/8/layout/hList1"/>
    <dgm:cxn modelId="{999D0644-2F68-4789-8207-9F681889EA37}" type="presParOf" srcId="{F2ADA2A8-5C50-4855-8484-B96787EF3B48}" destId="{48BD2E84-21A7-4D94-9EF9-BAC4BD669FA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00478C-8582-43B5-8B86-E11ECC676D0B}"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89ED50A2-35EE-4D0B-A74D-D775D301507F}">
      <dgm:prSet/>
      <dgm:spPr/>
      <dgm:t>
        <a:bodyPr/>
        <a:lstStyle/>
        <a:p>
          <a:r>
            <a:rPr lang="en-US" dirty="0"/>
            <a:t>Gender Based on Profit</a:t>
          </a:r>
        </a:p>
      </dgm:t>
    </dgm:pt>
    <dgm:pt modelId="{EBDCA82E-0D72-4FEF-BAF1-5AD0068F5362}" type="parTrans" cxnId="{EA20185D-326E-4F57-B72A-C51883CBD5E3}">
      <dgm:prSet/>
      <dgm:spPr/>
      <dgm:t>
        <a:bodyPr/>
        <a:lstStyle/>
        <a:p>
          <a:endParaRPr lang="en-US"/>
        </a:p>
      </dgm:t>
    </dgm:pt>
    <dgm:pt modelId="{8480D62F-BB93-4023-A77B-6356DAF95529}" type="sibTrans" cxnId="{EA20185D-326E-4F57-B72A-C51883CBD5E3}">
      <dgm:prSet/>
      <dgm:spPr/>
      <dgm:t>
        <a:bodyPr/>
        <a:lstStyle/>
        <a:p>
          <a:endParaRPr lang="en-US"/>
        </a:p>
      </dgm:t>
    </dgm:pt>
    <dgm:pt modelId="{063C101E-AF9F-4173-84FF-41476BBB5E9C}">
      <dgm:prSet/>
      <dgm:spPr/>
      <dgm:t>
        <a:bodyPr/>
        <a:lstStyle/>
        <a:p>
          <a:r>
            <a:rPr lang="en-US" dirty="0"/>
            <a:t>There seems to be a distinctive gap between genders for Yellow compared to Pink. </a:t>
          </a:r>
        </a:p>
      </dgm:t>
    </dgm:pt>
    <dgm:pt modelId="{28F69E8F-2BAC-49C9-A0A0-426C06AB9141}" type="parTrans" cxnId="{AB553B3A-B8A8-41EB-97F1-0C17DD6C61D0}">
      <dgm:prSet/>
      <dgm:spPr/>
      <dgm:t>
        <a:bodyPr/>
        <a:lstStyle/>
        <a:p>
          <a:endParaRPr lang="en-US"/>
        </a:p>
      </dgm:t>
    </dgm:pt>
    <dgm:pt modelId="{5E89AFF8-5D63-438A-B43B-74B8B9BB9425}" type="sibTrans" cxnId="{AB553B3A-B8A8-41EB-97F1-0C17DD6C61D0}">
      <dgm:prSet/>
      <dgm:spPr/>
      <dgm:t>
        <a:bodyPr/>
        <a:lstStyle/>
        <a:p>
          <a:endParaRPr lang="en-US"/>
        </a:p>
      </dgm:t>
    </dgm:pt>
    <dgm:pt modelId="{BD28FF6F-6192-4D25-A06B-0EDA220AC79D}">
      <dgm:prSet/>
      <dgm:spPr/>
      <dgm:t>
        <a:bodyPr/>
        <a:lstStyle/>
        <a:p>
          <a:r>
            <a:rPr lang="en-US" dirty="0"/>
            <a:t>Income Based on Profit </a:t>
          </a:r>
        </a:p>
      </dgm:t>
    </dgm:pt>
    <dgm:pt modelId="{8052C299-F8F1-45D5-A93C-DA93C7517A53}" type="parTrans" cxnId="{3427E5A0-08B2-432A-85C9-139140019677}">
      <dgm:prSet/>
      <dgm:spPr/>
      <dgm:t>
        <a:bodyPr/>
        <a:lstStyle/>
        <a:p>
          <a:endParaRPr lang="en-US"/>
        </a:p>
      </dgm:t>
    </dgm:pt>
    <dgm:pt modelId="{A31F7E7D-297F-486C-9A65-08994A408FD0}" type="sibTrans" cxnId="{3427E5A0-08B2-432A-85C9-139140019677}">
      <dgm:prSet/>
      <dgm:spPr/>
      <dgm:t>
        <a:bodyPr/>
        <a:lstStyle/>
        <a:p>
          <a:endParaRPr lang="en-US"/>
        </a:p>
      </dgm:t>
    </dgm:pt>
    <dgm:pt modelId="{82E848AC-5812-4067-99DC-A2C8D26040B7}">
      <dgm:prSet/>
      <dgm:spPr/>
      <dgm:t>
        <a:bodyPr/>
        <a:lstStyle/>
        <a:p>
          <a:r>
            <a:rPr lang="en-US" dirty="0"/>
            <a:t>Both companies have a majority of the Middle and High classes.</a:t>
          </a:r>
        </a:p>
      </dgm:t>
    </dgm:pt>
    <dgm:pt modelId="{44CCBFE3-5E60-4546-BE30-A24011A3E934}" type="parTrans" cxnId="{F10B8EBC-0F05-4301-9743-E7422460849B}">
      <dgm:prSet/>
      <dgm:spPr/>
      <dgm:t>
        <a:bodyPr/>
        <a:lstStyle/>
        <a:p>
          <a:endParaRPr lang="en-US"/>
        </a:p>
      </dgm:t>
    </dgm:pt>
    <dgm:pt modelId="{AC6E5B41-9246-493F-947E-8E46F9828584}" type="sibTrans" cxnId="{F10B8EBC-0F05-4301-9743-E7422460849B}">
      <dgm:prSet/>
      <dgm:spPr/>
      <dgm:t>
        <a:bodyPr/>
        <a:lstStyle/>
        <a:p>
          <a:endParaRPr lang="en-US"/>
        </a:p>
      </dgm:t>
    </dgm:pt>
    <dgm:pt modelId="{E48F47A8-7574-4D6C-96DA-58684EC95ABC}">
      <dgm:prSet/>
      <dgm:spPr/>
      <dgm:t>
        <a:bodyPr/>
        <a:lstStyle/>
        <a:p>
          <a:r>
            <a:rPr lang="en-US" dirty="0"/>
            <a:t>This may be a cause for concern, as Pink has had all genders contribute the same amount per year compared to Yellow. </a:t>
          </a:r>
        </a:p>
      </dgm:t>
    </dgm:pt>
    <dgm:pt modelId="{9A6B7140-1345-4DC3-BB4F-82A67F32B617}" type="parTrans" cxnId="{9B1122DB-762A-49D8-87C4-7D25945F23A1}">
      <dgm:prSet/>
      <dgm:spPr/>
    </dgm:pt>
    <dgm:pt modelId="{8D4399BB-291C-49D5-82F9-F35A9E4DFB77}" type="sibTrans" cxnId="{9B1122DB-762A-49D8-87C4-7D25945F23A1}">
      <dgm:prSet/>
      <dgm:spPr/>
    </dgm:pt>
    <dgm:pt modelId="{8E296C8E-5687-437A-949B-8798294A4AD9}">
      <dgm:prSet/>
      <dgm:spPr/>
      <dgm:t>
        <a:bodyPr/>
        <a:lstStyle/>
        <a:p>
          <a:r>
            <a:rPr lang="en-US" dirty="0"/>
            <a:t>When it comes to scaling, Yellow still manages to bring more profit from both genders.</a:t>
          </a:r>
        </a:p>
      </dgm:t>
    </dgm:pt>
    <dgm:pt modelId="{81C3C815-8501-4D50-BAB4-D5125D369A59}" type="parTrans" cxnId="{2812FA9B-3544-4C5B-A9FA-6C523F8A0F63}">
      <dgm:prSet/>
      <dgm:spPr/>
    </dgm:pt>
    <dgm:pt modelId="{19C925F4-B13F-4FA6-ACB8-1D8FCEDC16F4}" type="sibTrans" cxnId="{2812FA9B-3544-4C5B-A9FA-6C523F8A0F63}">
      <dgm:prSet/>
      <dgm:spPr/>
    </dgm:pt>
    <dgm:pt modelId="{A2AC901E-D9E9-402B-A3C3-7DBE8F50ED58}">
      <dgm:prSet/>
      <dgm:spPr/>
      <dgm:t>
        <a:bodyPr/>
        <a:lstStyle/>
        <a:p>
          <a:r>
            <a:rPr lang="en-US" dirty="0"/>
            <a:t>The distribution is almost indistinguishable, however, Yellow still manages to create an impressive profit from all social classes.</a:t>
          </a:r>
        </a:p>
      </dgm:t>
    </dgm:pt>
    <dgm:pt modelId="{A6B69FC0-252D-4EB9-8D4A-82C80CE838C1}" type="parTrans" cxnId="{4103422B-4AC2-4588-8F6A-BC2433E44B8F}">
      <dgm:prSet/>
      <dgm:spPr/>
    </dgm:pt>
    <dgm:pt modelId="{8E19FEE3-61D3-48C1-9439-6B66D385B1B3}" type="sibTrans" cxnId="{4103422B-4AC2-4588-8F6A-BC2433E44B8F}">
      <dgm:prSet/>
      <dgm:spPr/>
    </dgm:pt>
    <dgm:pt modelId="{8A67FCEF-1229-4E79-9780-4B46B85FAC89}" type="pres">
      <dgm:prSet presAssocID="{FD00478C-8582-43B5-8B86-E11ECC676D0B}" presName="Name0" presStyleCnt="0">
        <dgm:presLayoutVars>
          <dgm:dir/>
          <dgm:animLvl val="lvl"/>
          <dgm:resizeHandles val="exact"/>
        </dgm:presLayoutVars>
      </dgm:prSet>
      <dgm:spPr/>
    </dgm:pt>
    <dgm:pt modelId="{78B29895-F1E6-46E4-85B7-B93640C20EFA}" type="pres">
      <dgm:prSet presAssocID="{89ED50A2-35EE-4D0B-A74D-D775D301507F}" presName="composite" presStyleCnt="0"/>
      <dgm:spPr/>
    </dgm:pt>
    <dgm:pt modelId="{6A4D652F-C3A6-4E98-8827-5FCB7BB0F8E5}" type="pres">
      <dgm:prSet presAssocID="{89ED50A2-35EE-4D0B-A74D-D775D301507F}" presName="parTx" presStyleLbl="alignNode1" presStyleIdx="0" presStyleCnt="2">
        <dgm:presLayoutVars>
          <dgm:chMax val="0"/>
          <dgm:chPref val="0"/>
          <dgm:bulletEnabled val="1"/>
        </dgm:presLayoutVars>
      </dgm:prSet>
      <dgm:spPr/>
    </dgm:pt>
    <dgm:pt modelId="{0A8C03A7-D087-4BC6-9441-636B9AA96AD1}" type="pres">
      <dgm:prSet presAssocID="{89ED50A2-35EE-4D0B-A74D-D775D301507F}" presName="desTx" presStyleLbl="alignAccFollowNode1" presStyleIdx="0" presStyleCnt="2">
        <dgm:presLayoutVars>
          <dgm:bulletEnabled val="1"/>
        </dgm:presLayoutVars>
      </dgm:prSet>
      <dgm:spPr/>
    </dgm:pt>
    <dgm:pt modelId="{F453E743-5925-46F3-AF80-681EFCD073FF}" type="pres">
      <dgm:prSet presAssocID="{8480D62F-BB93-4023-A77B-6356DAF95529}" presName="space" presStyleCnt="0"/>
      <dgm:spPr/>
    </dgm:pt>
    <dgm:pt modelId="{F2ADA2A8-5C50-4855-8484-B96787EF3B48}" type="pres">
      <dgm:prSet presAssocID="{BD28FF6F-6192-4D25-A06B-0EDA220AC79D}" presName="composite" presStyleCnt="0"/>
      <dgm:spPr/>
    </dgm:pt>
    <dgm:pt modelId="{4C8B1F9B-1439-449E-B344-AB76B8E7F065}" type="pres">
      <dgm:prSet presAssocID="{BD28FF6F-6192-4D25-A06B-0EDA220AC79D}" presName="parTx" presStyleLbl="alignNode1" presStyleIdx="1" presStyleCnt="2">
        <dgm:presLayoutVars>
          <dgm:chMax val="0"/>
          <dgm:chPref val="0"/>
          <dgm:bulletEnabled val="1"/>
        </dgm:presLayoutVars>
      </dgm:prSet>
      <dgm:spPr/>
    </dgm:pt>
    <dgm:pt modelId="{48BD2E84-21A7-4D94-9EF9-BAC4BD669FAF}" type="pres">
      <dgm:prSet presAssocID="{BD28FF6F-6192-4D25-A06B-0EDA220AC79D}" presName="desTx" presStyleLbl="alignAccFollowNode1" presStyleIdx="1" presStyleCnt="2">
        <dgm:presLayoutVars>
          <dgm:bulletEnabled val="1"/>
        </dgm:presLayoutVars>
      </dgm:prSet>
      <dgm:spPr/>
    </dgm:pt>
  </dgm:ptLst>
  <dgm:cxnLst>
    <dgm:cxn modelId="{4103422B-4AC2-4588-8F6A-BC2433E44B8F}" srcId="{BD28FF6F-6192-4D25-A06B-0EDA220AC79D}" destId="{A2AC901E-D9E9-402B-A3C3-7DBE8F50ED58}" srcOrd="1" destOrd="0" parTransId="{A6B69FC0-252D-4EB9-8D4A-82C80CE838C1}" sibTransId="{8E19FEE3-61D3-48C1-9439-6B66D385B1B3}"/>
    <dgm:cxn modelId="{AB553B3A-B8A8-41EB-97F1-0C17DD6C61D0}" srcId="{89ED50A2-35EE-4D0B-A74D-D775D301507F}" destId="{063C101E-AF9F-4173-84FF-41476BBB5E9C}" srcOrd="0" destOrd="0" parTransId="{28F69E8F-2BAC-49C9-A0A0-426C06AB9141}" sibTransId="{5E89AFF8-5D63-438A-B43B-74B8B9BB9425}"/>
    <dgm:cxn modelId="{EA20185D-326E-4F57-B72A-C51883CBD5E3}" srcId="{FD00478C-8582-43B5-8B86-E11ECC676D0B}" destId="{89ED50A2-35EE-4D0B-A74D-D775D301507F}" srcOrd="0" destOrd="0" parTransId="{EBDCA82E-0D72-4FEF-BAF1-5AD0068F5362}" sibTransId="{8480D62F-BB93-4023-A77B-6356DAF95529}"/>
    <dgm:cxn modelId="{E5970666-7296-47AD-AC94-CD30C414B869}" type="presOf" srcId="{063C101E-AF9F-4173-84FF-41476BBB5E9C}" destId="{0A8C03A7-D087-4BC6-9441-636B9AA96AD1}" srcOrd="0" destOrd="0" presId="urn:microsoft.com/office/officeart/2005/8/layout/hList1"/>
    <dgm:cxn modelId="{5BDE8F6D-44C7-43C9-9F6D-D3EE385A084E}" type="presOf" srcId="{89ED50A2-35EE-4D0B-A74D-D775D301507F}" destId="{6A4D652F-C3A6-4E98-8827-5FCB7BB0F8E5}" srcOrd="0" destOrd="0" presId="urn:microsoft.com/office/officeart/2005/8/layout/hList1"/>
    <dgm:cxn modelId="{665DFF72-7803-4CCF-80A1-6DCB4B1E47B8}" type="presOf" srcId="{BD28FF6F-6192-4D25-A06B-0EDA220AC79D}" destId="{4C8B1F9B-1439-449E-B344-AB76B8E7F065}" srcOrd="0" destOrd="0" presId="urn:microsoft.com/office/officeart/2005/8/layout/hList1"/>
    <dgm:cxn modelId="{46701553-2247-48EF-A419-8157FDBD3AEE}" type="presOf" srcId="{A2AC901E-D9E9-402B-A3C3-7DBE8F50ED58}" destId="{48BD2E84-21A7-4D94-9EF9-BAC4BD669FAF}" srcOrd="0" destOrd="1" presId="urn:microsoft.com/office/officeart/2005/8/layout/hList1"/>
    <dgm:cxn modelId="{D3669C55-82B0-4288-99B6-C47DBDE81611}" type="presOf" srcId="{FD00478C-8582-43B5-8B86-E11ECC676D0B}" destId="{8A67FCEF-1229-4E79-9780-4B46B85FAC89}" srcOrd="0" destOrd="0" presId="urn:microsoft.com/office/officeart/2005/8/layout/hList1"/>
    <dgm:cxn modelId="{2812FA9B-3544-4C5B-A9FA-6C523F8A0F63}" srcId="{89ED50A2-35EE-4D0B-A74D-D775D301507F}" destId="{8E296C8E-5687-437A-949B-8798294A4AD9}" srcOrd="2" destOrd="0" parTransId="{81C3C815-8501-4D50-BAB4-D5125D369A59}" sibTransId="{19C925F4-B13F-4FA6-ACB8-1D8FCEDC16F4}"/>
    <dgm:cxn modelId="{3427E5A0-08B2-432A-85C9-139140019677}" srcId="{FD00478C-8582-43B5-8B86-E11ECC676D0B}" destId="{BD28FF6F-6192-4D25-A06B-0EDA220AC79D}" srcOrd="1" destOrd="0" parTransId="{8052C299-F8F1-45D5-A93C-DA93C7517A53}" sibTransId="{A31F7E7D-297F-486C-9A65-08994A408FD0}"/>
    <dgm:cxn modelId="{F10B8EBC-0F05-4301-9743-E7422460849B}" srcId="{BD28FF6F-6192-4D25-A06B-0EDA220AC79D}" destId="{82E848AC-5812-4067-99DC-A2C8D26040B7}" srcOrd="0" destOrd="0" parTransId="{44CCBFE3-5E60-4546-BE30-A24011A3E934}" sibTransId="{AC6E5B41-9246-493F-947E-8E46F9828584}"/>
    <dgm:cxn modelId="{269A90CB-610B-41EE-B9DE-B8B778DC9338}" type="presOf" srcId="{8E296C8E-5687-437A-949B-8798294A4AD9}" destId="{0A8C03A7-D087-4BC6-9441-636B9AA96AD1}" srcOrd="0" destOrd="2" presId="urn:microsoft.com/office/officeart/2005/8/layout/hList1"/>
    <dgm:cxn modelId="{54A28CD6-AB5D-4765-85B0-47A522117B73}" type="presOf" srcId="{82E848AC-5812-4067-99DC-A2C8D26040B7}" destId="{48BD2E84-21A7-4D94-9EF9-BAC4BD669FAF}" srcOrd="0" destOrd="0" presId="urn:microsoft.com/office/officeart/2005/8/layout/hList1"/>
    <dgm:cxn modelId="{9B1122DB-762A-49D8-87C4-7D25945F23A1}" srcId="{89ED50A2-35EE-4D0B-A74D-D775D301507F}" destId="{E48F47A8-7574-4D6C-96DA-58684EC95ABC}" srcOrd="1" destOrd="0" parTransId="{9A6B7140-1345-4DC3-BB4F-82A67F32B617}" sibTransId="{8D4399BB-291C-49D5-82F9-F35A9E4DFB77}"/>
    <dgm:cxn modelId="{70AC03DF-FCC9-4FD7-BA5A-65EC54BD0C4B}" type="presOf" srcId="{E48F47A8-7574-4D6C-96DA-58684EC95ABC}" destId="{0A8C03A7-D087-4BC6-9441-636B9AA96AD1}" srcOrd="0" destOrd="1" presId="urn:microsoft.com/office/officeart/2005/8/layout/hList1"/>
    <dgm:cxn modelId="{49E65AF4-0148-4BFD-A14C-C8868F539DDC}" type="presParOf" srcId="{8A67FCEF-1229-4E79-9780-4B46B85FAC89}" destId="{78B29895-F1E6-46E4-85B7-B93640C20EFA}" srcOrd="0" destOrd="0" presId="urn:microsoft.com/office/officeart/2005/8/layout/hList1"/>
    <dgm:cxn modelId="{A0F7203D-7B55-4C91-B7AB-51331FDDECC4}" type="presParOf" srcId="{78B29895-F1E6-46E4-85B7-B93640C20EFA}" destId="{6A4D652F-C3A6-4E98-8827-5FCB7BB0F8E5}" srcOrd="0" destOrd="0" presId="urn:microsoft.com/office/officeart/2005/8/layout/hList1"/>
    <dgm:cxn modelId="{60CEF2C1-6ED4-41FE-B4AC-9F9FB602818A}" type="presParOf" srcId="{78B29895-F1E6-46E4-85B7-B93640C20EFA}" destId="{0A8C03A7-D087-4BC6-9441-636B9AA96AD1}" srcOrd="1" destOrd="0" presId="urn:microsoft.com/office/officeart/2005/8/layout/hList1"/>
    <dgm:cxn modelId="{354FB946-C0D6-4851-BE17-E4CC24640D65}" type="presParOf" srcId="{8A67FCEF-1229-4E79-9780-4B46B85FAC89}" destId="{F453E743-5925-46F3-AF80-681EFCD073FF}" srcOrd="1" destOrd="0" presId="urn:microsoft.com/office/officeart/2005/8/layout/hList1"/>
    <dgm:cxn modelId="{8BC70BFA-7DE5-4B85-99D2-828E2655516C}" type="presParOf" srcId="{8A67FCEF-1229-4E79-9780-4B46B85FAC89}" destId="{F2ADA2A8-5C50-4855-8484-B96787EF3B48}" srcOrd="2" destOrd="0" presId="urn:microsoft.com/office/officeart/2005/8/layout/hList1"/>
    <dgm:cxn modelId="{306D47B1-FA5D-44B9-9A9E-5A963A27FC3A}" type="presParOf" srcId="{F2ADA2A8-5C50-4855-8484-B96787EF3B48}" destId="{4C8B1F9B-1439-449E-B344-AB76B8E7F065}" srcOrd="0" destOrd="0" presId="urn:microsoft.com/office/officeart/2005/8/layout/hList1"/>
    <dgm:cxn modelId="{999D0644-2F68-4789-8207-9F681889EA37}" type="presParOf" srcId="{F2ADA2A8-5C50-4855-8484-B96787EF3B48}" destId="{48BD2E84-21A7-4D94-9EF9-BAC4BD669FA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C0DCF-856F-451B-BFBE-E300E9068B73}">
      <dsp:nvSpPr>
        <dsp:cNvPr id="0" name=""/>
        <dsp:cNvSpPr/>
      </dsp:nvSpPr>
      <dsp:spPr>
        <a:xfrm>
          <a:off x="1967016" y="0"/>
          <a:ext cx="1510523" cy="14745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83F7B4-765A-4F10-954D-93F1516F10F9}">
      <dsp:nvSpPr>
        <dsp:cNvPr id="0" name=""/>
        <dsp:cNvSpPr/>
      </dsp:nvSpPr>
      <dsp:spPr>
        <a:xfrm>
          <a:off x="564387" y="1640287"/>
          <a:ext cx="4315781" cy="631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Who are we studying?</a:t>
          </a:r>
        </a:p>
      </dsp:txBody>
      <dsp:txXfrm>
        <a:off x="564387" y="1640287"/>
        <a:ext cx="4315781" cy="631942"/>
      </dsp:txXfrm>
    </dsp:sp>
    <dsp:sp modelId="{16BFAE53-7AAB-448A-A9B5-730EB608E359}">
      <dsp:nvSpPr>
        <dsp:cNvPr id="0" name=""/>
        <dsp:cNvSpPr/>
      </dsp:nvSpPr>
      <dsp:spPr>
        <a:xfrm>
          <a:off x="564387" y="2349325"/>
          <a:ext cx="4315781" cy="1599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XYZ is a private equity firm in the US. </a:t>
          </a:r>
        </a:p>
        <a:p>
          <a:pPr marL="0" lvl="0" indent="0" algn="ctr" defTabSz="755650">
            <a:lnSpc>
              <a:spcPct val="90000"/>
            </a:lnSpc>
            <a:spcBef>
              <a:spcPct val="0"/>
            </a:spcBef>
            <a:spcAft>
              <a:spcPct val="35000"/>
            </a:spcAft>
            <a:buNone/>
          </a:pPr>
          <a:r>
            <a:rPr lang="en-US" sz="1700" kern="1200"/>
            <a:t>The main point of this study is to create a feasible investment opportunity within the Cab Industry.</a:t>
          </a:r>
        </a:p>
        <a:p>
          <a:pPr marL="0" lvl="0" indent="0" algn="ctr" defTabSz="755650">
            <a:lnSpc>
              <a:spcPct val="90000"/>
            </a:lnSpc>
            <a:spcBef>
              <a:spcPct val="0"/>
            </a:spcBef>
            <a:spcAft>
              <a:spcPct val="35000"/>
            </a:spcAft>
            <a:buNone/>
          </a:pPr>
          <a:r>
            <a:rPr lang="en-US" sz="1700" kern="1200" dirty="0"/>
            <a:t>The two Cab Companies at focus are Yellow and Pink Cab co.</a:t>
          </a:r>
        </a:p>
      </dsp:txBody>
      <dsp:txXfrm>
        <a:off x="564387" y="2349325"/>
        <a:ext cx="4315781" cy="1599550"/>
      </dsp:txXfrm>
    </dsp:sp>
    <dsp:sp modelId="{2F6FAEAB-36A6-4546-BDD4-7CACACAAE73A}">
      <dsp:nvSpPr>
        <dsp:cNvPr id="0" name=""/>
        <dsp:cNvSpPr/>
      </dsp:nvSpPr>
      <dsp:spPr>
        <a:xfrm>
          <a:off x="7038059" y="0"/>
          <a:ext cx="1510523" cy="14745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B08C2C-E75D-4157-AD6E-4FB0AEEC42A3}">
      <dsp:nvSpPr>
        <dsp:cNvPr id="0" name=""/>
        <dsp:cNvSpPr/>
      </dsp:nvSpPr>
      <dsp:spPr>
        <a:xfrm>
          <a:off x="5635430" y="1640287"/>
          <a:ext cx="4315781" cy="631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Objective:</a:t>
          </a:r>
        </a:p>
      </dsp:txBody>
      <dsp:txXfrm>
        <a:off x="5635430" y="1640287"/>
        <a:ext cx="4315781" cy="631942"/>
      </dsp:txXfrm>
    </dsp:sp>
    <dsp:sp modelId="{D67B84AB-1AB0-4CD4-816E-9CBD4D4CC5A0}">
      <dsp:nvSpPr>
        <dsp:cNvPr id="0" name=""/>
        <dsp:cNvSpPr/>
      </dsp:nvSpPr>
      <dsp:spPr>
        <a:xfrm>
          <a:off x="5635430" y="2349325"/>
          <a:ext cx="4315781" cy="1599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How can we create valuable insight for which Cab Company that XYZ should invest in?</a:t>
          </a:r>
        </a:p>
      </dsp:txBody>
      <dsp:txXfrm>
        <a:off x="5635430" y="2349325"/>
        <a:ext cx="4315781" cy="1599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8C931-AB92-4A0E-9153-8BE418E1E40D}">
      <dsp:nvSpPr>
        <dsp:cNvPr id="0" name=""/>
        <dsp:cNvSpPr/>
      </dsp:nvSpPr>
      <dsp:spPr>
        <a:xfrm>
          <a:off x="0" y="232794"/>
          <a:ext cx="10515600" cy="119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 of Features: 11</a:t>
          </a:r>
        </a:p>
      </dsp:txBody>
      <dsp:txXfrm>
        <a:off x="58543" y="291337"/>
        <a:ext cx="10398514" cy="1082164"/>
      </dsp:txXfrm>
    </dsp:sp>
    <dsp:sp modelId="{8CD32225-6BC9-4544-9C64-8249E1B6CD51}">
      <dsp:nvSpPr>
        <dsp:cNvPr id="0" name=""/>
        <dsp:cNvSpPr/>
      </dsp:nvSpPr>
      <dsp:spPr>
        <a:xfrm>
          <a:off x="0" y="1576044"/>
          <a:ext cx="10515600" cy="119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t># of Observations: 359,392</a:t>
          </a:r>
        </a:p>
      </dsp:txBody>
      <dsp:txXfrm>
        <a:off x="58543" y="1634587"/>
        <a:ext cx="10398514" cy="1082164"/>
      </dsp:txXfrm>
    </dsp:sp>
    <dsp:sp modelId="{AC674DF3-FE51-4885-B9E3-0CEF5BDC5064}">
      <dsp:nvSpPr>
        <dsp:cNvPr id="0" name=""/>
        <dsp:cNvSpPr/>
      </dsp:nvSpPr>
      <dsp:spPr>
        <a:xfrm>
          <a:off x="0" y="2919294"/>
          <a:ext cx="10515600" cy="119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t>Time frame: 31/01/2016 – 31/12/2018</a:t>
          </a:r>
        </a:p>
      </dsp:txBody>
      <dsp:txXfrm>
        <a:off x="58543" y="2977837"/>
        <a:ext cx="10398514" cy="10821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F9EE1-E5C3-46F1-B3A0-817B15B69711}">
      <dsp:nvSpPr>
        <dsp:cNvPr id="0" name=""/>
        <dsp:cNvSpPr/>
      </dsp:nvSpPr>
      <dsp:spPr>
        <a:xfrm>
          <a:off x="0" y="2364"/>
          <a:ext cx="6117335" cy="11983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40E56B-3233-4AA0-9398-5887CB6EAB78}">
      <dsp:nvSpPr>
        <dsp:cNvPr id="0" name=""/>
        <dsp:cNvSpPr/>
      </dsp:nvSpPr>
      <dsp:spPr>
        <a:xfrm>
          <a:off x="362489" y="271984"/>
          <a:ext cx="659071" cy="6590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EC30C8-1C24-490D-9E9C-9B27199A484E}">
      <dsp:nvSpPr>
        <dsp:cNvPr id="0" name=""/>
        <dsp:cNvSpPr/>
      </dsp:nvSpPr>
      <dsp:spPr>
        <a:xfrm>
          <a:off x="1384050" y="2364"/>
          <a:ext cx="2752801"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Dedupe Validation:</a:t>
          </a:r>
        </a:p>
      </dsp:txBody>
      <dsp:txXfrm>
        <a:off x="1384050" y="2364"/>
        <a:ext cx="2752801" cy="1198312"/>
      </dsp:txXfrm>
    </dsp:sp>
    <dsp:sp modelId="{F2480F35-7FD4-457F-B95D-F45A64D9260B}">
      <dsp:nvSpPr>
        <dsp:cNvPr id="0" name=""/>
        <dsp:cNvSpPr/>
      </dsp:nvSpPr>
      <dsp:spPr>
        <a:xfrm>
          <a:off x="4136851" y="2364"/>
          <a:ext cx="1980484"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533400">
            <a:lnSpc>
              <a:spcPct val="90000"/>
            </a:lnSpc>
            <a:spcBef>
              <a:spcPct val="0"/>
            </a:spcBef>
            <a:spcAft>
              <a:spcPct val="35000"/>
            </a:spcAft>
            <a:buNone/>
          </a:pPr>
          <a:r>
            <a:rPr lang="en-US" sz="1200" kern="1200"/>
            <a:t>Every observation will be checked for duplication in an iterative manner. If any arise, they will be dropped. </a:t>
          </a:r>
        </a:p>
      </dsp:txBody>
      <dsp:txXfrm>
        <a:off x="4136851" y="2364"/>
        <a:ext cx="1980484" cy="1198312"/>
      </dsp:txXfrm>
    </dsp:sp>
    <dsp:sp modelId="{8A8DD7E2-78C3-4200-91C1-C97652998928}">
      <dsp:nvSpPr>
        <dsp:cNvPr id="0" name=""/>
        <dsp:cNvSpPr/>
      </dsp:nvSpPr>
      <dsp:spPr>
        <a:xfrm>
          <a:off x="0" y="1500254"/>
          <a:ext cx="6117335" cy="119831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E09E4-9041-4EDB-AF5D-EFD1C93A7634}">
      <dsp:nvSpPr>
        <dsp:cNvPr id="0" name=""/>
        <dsp:cNvSpPr/>
      </dsp:nvSpPr>
      <dsp:spPr>
        <a:xfrm>
          <a:off x="362489" y="1769874"/>
          <a:ext cx="659071" cy="6590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845110-1233-4E0A-BC1B-1F897971FA47}">
      <dsp:nvSpPr>
        <dsp:cNvPr id="0" name=""/>
        <dsp:cNvSpPr/>
      </dsp:nvSpPr>
      <dsp:spPr>
        <a:xfrm>
          <a:off x="1384050" y="1500254"/>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Our data is not skewed. (No outliers)</a:t>
          </a:r>
        </a:p>
      </dsp:txBody>
      <dsp:txXfrm>
        <a:off x="1384050" y="1500254"/>
        <a:ext cx="4733285" cy="1198312"/>
      </dsp:txXfrm>
    </dsp:sp>
    <dsp:sp modelId="{DEE7F594-FE27-45CE-917B-57D42E76BB06}">
      <dsp:nvSpPr>
        <dsp:cNvPr id="0" name=""/>
        <dsp:cNvSpPr/>
      </dsp:nvSpPr>
      <dsp:spPr>
        <a:xfrm>
          <a:off x="0" y="2998145"/>
          <a:ext cx="6117335" cy="119831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C2AFA1-5C5A-4588-AE81-E33A130A162A}">
      <dsp:nvSpPr>
        <dsp:cNvPr id="0" name=""/>
        <dsp:cNvSpPr/>
      </dsp:nvSpPr>
      <dsp:spPr>
        <a:xfrm>
          <a:off x="362489" y="3267765"/>
          <a:ext cx="659071" cy="6590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40D01C-2BBB-47A0-99A3-DBDD0A2D164E}">
      <dsp:nvSpPr>
        <dsp:cNvPr id="0" name=""/>
        <dsp:cNvSpPr/>
      </dsp:nvSpPr>
      <dsp:spPr>
        <a:xfrm>
          <a:off x="1384050" y="2998145"/>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All missing data will be dropped from the dataset.</a:t>
          </a:r>
        </a:p>
      </dsp:txBody>
      <dsp:txXfrm>
        <a:off x="1384050" y="2998145"/>
        <a:ext cx="4733285" cy="1198312"/>
      </dsp:txXfrm>
    </dsp:sp>
    <dsp:sp modelId="{B2A6B667-246A-4057-BB64-CC42058887C5}">
      <dsp:nvSpPr>
        <dsp:cNvPr id="0" name=""/>
        <dsp:cNvSpPr/>
      </dsp:nvSpPr>
      <dsp:spPr>
        <a:xfrm>
          <a:off x="0" y="4496035"/>
          <a:ext cx="6117335" cy="119831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65B85-206B-410B-910E-B3678F35A21F}">
      <dsp:nvSpPr>
        <dsp:cNvPr id="0" name=""/>
        <dsp:cNvSpPr/>
      </dsp:nvSpPr>
      <dsp:spPr>
        <a:xfrm>
          <a:off x="362489" y="4765655"/>
          <a:ext cx="659071" cy="6590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CE1E38-BCDD-4533-AADB-9D4AAB26655C}">
      <dsp:nvSpPr>
        <dsp:cNvPr id="0" name=""/>
        <dsp:cNvSpPr/>
      </dsp:nvSpPr>
      <dsp:spPr>
        <a:xfrm>
          <a:off x="1384050" y="4496035"/>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An ongoing calculation of profit will be the difference between cost of trip and price charged.</a:t>
          </a:r>
        </a:p>
      </dsp:txBody>
      <dsp:txXfrm>
        <a:off x="1384050" y="4496035"/>
        <a:ext cx="4733285" cy="11983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D652F-C3A6-4E98-8827-5FCB7BB0F8E5}">
      <dsp:nvSpPr>
        <dsp:cNvPr id="0" name=""/>
        <dsp:cNvSpPr/>
      </dsp:nvSpPr>
      <dsp:spPr>
        <a:xfrm>
          <a:off x="45" y="319775"/>
          <a:ext cx="4395996" cy="720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Spatial Control</a:t>
          </a:r>
        </a:p>
      </dsp:txBody>
      <dsp:txXfrm>
        <a:off x="45" y="319775"/>
        <a:ext cx="4395996" cy="720000"/>
      </dsp:txXfrm>
    </dsp:sp>
    <dsp:sp modelId="{0A8C03A7-D087-4BC6-9441-636B9AA96AD1}">
      <dsp:nvSpPr>
        <dsp:cNvPr id="0" name=""/>
        <dsp:cNvSpPr/>
      </dsp:nvSpPr>
      <dsp:spPr>
        <a:xfrm>
          <a:off x="45" y="1039775"/>
          <a:ext cx="4395996" cy="288225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Having a holistic focus throughout the United States can be crucial for revenue. </a:t>
          </a:r>
        </a:p>
        <a:p>
          <a:pPr marL="228600" lvl="1" indent="-228600" algn="l" defTabSz="1111250">
            <a:lnSpc>
              <a:spcPct val="90000"/>
            </a:lnSpc>
            <a:spcBef>
              <a:spcPct val="0"/>
            </a:spcBef>
            <a:spcAft>
              <a:spcPct val="15000"/>
            </a:spcAft>
            <a:buChar char="•"/>
          </a:pPr>
          <a:r>
            <a:rPr lang="en-US" sz="2500" kern="1200" dirty="0"/>
            <a:t>It is safe to say that the Yellow company has more of an outreach compared to Pink, by a large margin. </a:t>
          </a:r>
        </a:p>
      </dsp:txBody>
      <dsp:txXfrm>
        <a:off x="45" y="1039775"/>
        <a:ext cx="4395996" cy="2882250"/>
      </dsp:txXfrm>
    </dsp:sp>
    <dsp:sp modelId="{4C8B1F9B-1439-449E-B344-AB76B8E7F065}">
      <dsp:nvSpPr>
        <dsp:cNvPr id="0" name=""/>
        <dsp:cNvSpPr/>
      </dsp:nvSpPr>
      <dsp:spPr>
        <a:xfrm>
          <a:off x="5011482" y="319775"/>
          <a:ext cx="4395996" cy="720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Yearly State Profit Control</a:t>
          </a:r>
        </a:p>
      </dsp:txBody>
      <dsp:txXfrm>
        <a:off x="5011482" y="319775"/>
        <a:ext cx="4395996" cy="720000"/>
      </dsp:txXfrm>
    </dsp:sp>
    <dsp:sp modelId="{48BD2E84-21A7-4D94-9EF9-BAC4BD669FAF}">
      <dsp:nvSpPr>
        <dsp:cNvPr id="0" name=""/>
        <dsp:cNvSpPr/>
      </dsp:nvSpPr>
      <dsp:spPr>
        <a:xfrm>
          <a:off x="5011482" y="1039775"/>
          <a:ext cx="4395996" cy="288225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Per year, Yellow makes a higher profit margin for each state compared to Pink. </a:t>
          </a:r>
        </a:p>
        <a:p>
          <a:pPr marL="228600" lvl="1" indent="-228600" algn="l" defTabSz="1111250">
            <a:lnSpc>
              <a:spcPct val="90000"/>
            </a:lnSpc>
            <a:spcBef>
              <a:spcPct val="0"/>
            </a:spcBef>
            <a:spcAft>
              <a:spcPct val="15000"/>
            </a:spcAft>
            <a:buChar char="•"/>
          </a:pPr>
          <a:r>
            <a:rPr lang="en-US" sz="2500" kern="1200" dirty="0"/>
            <a:t>Though there is a large cluster in New York, all the other states exhibit much larger proportions than Pink.</a:t>
          </a:r>
        </a:p>
      </dsp:txBody>
      <dsp:txXfrm>
        <a:off x="5011482" y="1039775"/>
        <a:ext cx="4395996" cy="2882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D652F-C3A6-4E98-8827-5FCB7BB0F8E5}">
      <dsp:nvSpPr>
        <dsp:cNvPr id="0" name=""/>
        <dsp:cNvSpPr/>
      </dsp:nvSpPr>
      <dsp:spPr>
        <a:xfrm>
          <a:off x="45" y="52790"/>
          <a:ext cx="4395996" cy="633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Gender Based on Profit</a:t>
          </a:r>
        </a:p>
      </dsp:txBody>
      <dsp:txXfrm>
        <a:off x="45" y="52790"/>
        <a:ext cx="4395996" cy="633600"/>
      </dsp:txXfrm>
    </dsp:sp>
    <dsp:sp modelId="{0A8C03A7-D087-4BC6-9441-636B9AA96AD1}">
      <dsp:nvSpPr>
        <dsp:cNvPr id="0" name=""/>
        <dsp:cNvSpPr/>
      </dsp:nvSpPr>
      <dsp:spPr>
        <a:xfrm>
          <a:off x="45" y="686390"/>
          <a:ext cx="4395996" cy="350261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There seems to be a distinctive gap between genders for Yellow compared to Pink. </a:t>
          </a:r>
        </a:p>
        <a:p>
          <a:pPr marL="228600" lvl="1" indent="-228600" algn="l" defTabSz="977900">
            <a:lnSpc>
              <a:spcPct val="90000"/>
            </a:lnSpc>
            <a:spcBef>
              <a:spcPct val="0"/>
            </a:spcBef>
            <a:spcAft>
              <a:spcPct val="15000"/>
            </a:spcAft>
            <a:buChar char="•"/>
          </a:pPr>
          <a:r>
            <a:rPr lang="en-US" sz="2200" kern="1200" dirty="0"/>
            <a:t>This may be a cause for concern, as Pink has had all genders contribute the same amount per year compared to Yellow. </a:t>
          </a:r>
        </a:p>
        <a:p>
          <a:pPr marL="228600" lvl="1" indent="-228600" algn="l" defTabSz="977900">
            <a:lnSpc>
              <a:spcPct val="90000"/>
            </a:lnSpc>
            <a:spcBef>
              <a:spcPct val="0"/>
            </a:spcBef>
            <a:spcAft>
              <a:spcPct val="15000"/>
            </a:spcAft>
            <a:buChar char="•"/>
          </a:pPr>
          <a:r>
            <a:rPr lang="en-US" sz="2200" kern="1200" dirty="0"/>
            <a:t>When it comes to scaling, Yellow still manages to bring more profit from both genders.</a:t>
          </a:r>
        </a:p>
      </dsp:txBody>
      <dsp:txXfrm>
        <a:off x="45" y="686390"/>
        <a:ext cx="4395996" cy="3502619"/>
      </dsp:txXfrm>
    </dsp:sp>
    <dsp:sp modelId="{4C8B1F9B-1439-449E-B344-AB76B8E7F065}">
      <dsp:nvSpPr>
        <dsp:cNvPr id="0" name=""/>
        <dsp:cNvSpPr/>
      </dsp:nvSpPr>
      <dsp:spPr>
        <a:xfrm>
          <a:off x="5011482" y="52790"/>
          <a:ext cx="4395996" cy="6336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Income Based on Profit </a:t>
          </a:r>
        </a:p>
      </dsp:txBody>
      <dsp:txXfrm>
        <a:off x="5011482" y="52790"/>
        <a:ext cx="4395996" cy="633600"/>
      </dsp:txXfrm>
    </dsp:sp>
    <dsp:sp modelId="{48BD2E84-21A7-4D94-9EF9-BAC4BD669FAF}">
      <dsp:nvSpPr>
        <dsp:cNvPr id="0" name=""/>
        <dsp:cNvSpPr/>
      </dsp:nvSpPr>
      <dsp:spPr>
        <a:xfrm>
          <a:off x="5011482" y="686390"/>
          <a:ext cx="4395996" cy="350261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Both companies have a majority of the Middle and High classes.</a:t>
          </a:r>
        </a:p>
        <a:p>
          <a:pPr marL="228600" lvl="1" indent="-228600" algn="l" defTabSz="977900">
            <a:lnSpc>
              <a:spcPct val="90000"/>
            </a:lnSpc>
            <a:spcBef>
              <a:spcPct val="0"/>
            </a:spcBef>
            <a:spcAft>
              <a:spcPct val="15000"/>
            </a:spcAft>
            <a:buChar char="•"/>
          </a:pPr>
          <a:r>
            <a:rPr lang="en-US" sz="2200" kern="1200" dirty="0"/>
            <a:t>The distribution is almost indistinguishable, however, Yellow still manages to create an impressive profit from all social classes.</a:t>
          </a:r>
        </a:p>
      </dsp:txBody>
      <dsp:txXfrm>
        <a:off x="5011482" y="686390"/>
        <a:ext cx="4395996" cy="350261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B0C22-7177-4AE1-A105-5054F20BA6A8}" type="datetimeFigureOut">
              <a:rPr lang="en-US" smtClean="0"/>
              <a:t>7/20/2022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A4646D-00F9-45E1-9679-DCA26DC5D6F3}" type="slidenum">
              <a:rPr lang="en-US" smtClean="0"/>
              <a:t>‹#›</a:t>
            </a:fld>
            <a:endParaRPr lang="en-US"/>
          </a:p>
        </p:txBody>
      </p:sp>
    </p:spTree>
    <p:extLst>
      <p:ext uri="{BB962C8B-B14F-4D97-AF65-F5344CB8AC3E}">
        <p14:creationId xmlns:p14="http://schemas.microsoft.com/office/powerpoint/2010/main" val="76583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A4646D-00F9-45E1-9679-DCA26DC5D6F3}" type="slidenum">
              <a:rPr lang="en-US" smtClean="0"/>
              <a:t>13</a:t>
            </a:fld>
            <a:endParaRPr lang="en-US"/>
          </a:p>
        </p:txBody>
      </p:sp>
    </p:spTree>
    <p:extLst>
      <p:ext uri="{BB962C8B-B14F-4D97-AF65-F5344CB8AC3E}">
        <p14:creationId xmlns:p14="http://schemas.microsoft.com/office/powerpoint/2010/main" val="799199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Case Study</a:t>
            </a:r>
          </a:p>
          <a:p>
            <a:endParaRPr lang="en-US" sz="4000" dirty="0"/>
          </a:p>
          <a:p>
            <a:r>
              <a:rPr lang="en-US" sz="2800" b="1" dirty="0"/>
              <a:t>15/July/2022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B5DE8-C045-4B8F-8631-C05B1DC82B3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400">
                <a:solidFill>
                  <a:srgbClr val="FFFFFF"/>
                </a:solidFill>
              </a:rPr>
              <a:t>Which company has more spatial control in the United States?</a:t>
            </a:r>
          </a:p>
        </p:txBody>
      </p:sp>
      <p:cxnSp>
        <p:nvCxnSpPr>
          <p:cNvPr id="23"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84BC66D-B7FF-4228-8521-0BA383A1EFB1}"/>
              </a:ext>
            </a:extLst>
          </p:cNvPr>
          <p:cNvPicPr>
            <a:picLocks noChangeAspect="1"/>
          </p:cNvPicPr>
          <p:nvPr/>
        </p:nvPicPr>
        <p:blipFill>
          <a:blip r:embed="rId2"/>
          <a:stretch>
            <a:fillRect/>
          </a:stretch>
        </p:blipFill>
        <p:spPr>
          <a:xfrm>
            <a:off x="331567" y="2836600"/>
            <a:ext cx="5455917" cy="3178072"/>
          </a:xfrm>
          <a:prstGeom prst="rect">
            <a:avLst/>
          </a:prstGeom>
        </p:spPr>
      </p:pic>
      <p:cxnSp>
        <p:nvCxnSpPr>
          <p:cNvPr id="25"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2991FB25-C2E9-462B-BA2F-A8D24BF626E2}"/>
              </a:ext>
            </a:extLst>
          </p:cNvPr>
          <p:cNvPicPr>
            <a:picLocks noGrp="1" noChangeAspect="1"/>
          </p:cNvPicPr>
          <p:nvPr>
            <p:ph idx="1"/>
          </p:nvPr>
        </p:nvPicPr>
        <p:blipFill>
          <a:blip r:embed="rId3"/>
          <a:stretch>
            <a:fillRect/>
          </a:stretch>
        </p:blipFill>
        <p:spPr>
          <a:xfrm>
            <a:off x="6445073" y="2836600"/>
            <a:ext cx="5455917" cy="3178072"/>
          </a:xfrm>
          <a:prstGeom prst="rect">
            <a:avLst/>
          </a:prstGeom>
        </p:spPr>
      </p:pic>
      <p:sp>
        <p:nvSpPr>
          <p:cNvPr id="8" name="Oval 7">
            <a:extLst>
              <a:ext uri="{FF2B5EF4-FFF2-40B4-BE49-F238E27FC236}">
                <a16:creationId xmlns:a16="http://schemas.microsoft.com/office/drawing/2014/main" id="{3B207E22-0334-4FFB-B00D-993FC17C868B}"/>
              </a:ext>
            </a:extLst>
          </p:cNvPr>
          <p:cNvSpPr/>
          <p:nvPr/>
        </p:nvSpPr>
        <p:spPr>
          <a:xfrm>
            <a:off x="8974261" y="3942323"/>
            <a:ext cx="881545" cy="88702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BB6172F-6F7C-4F5F-BA81-1CAA3E1FA8AC}"/>
              </a:ext>
            </a:extLst>
          </p:cNvPr>
          <p:cNvPicPr>
            <a:picLocks noChangeAspect="1"/>
          </p:cNvPicPr>
          <p:nvPr/>
        </p:nvPicPr>
        <p:blipFill>
          <a:blip r:embed="rId4"/>
          <a:stretch>
            <a:fillRect/>
          </a:stretch>
        </p:blipFill>
        <p:spPr>
          <a:xfrm>
            <a:off x="9964351" y="3768691"/>
            <a:ext cx="963251" cy="963251"/>
          </a:xfrm>
          <a:prstGeom prst="rect">
            <a:avLst/>
          </a:prstGeom>
        </p:spPr>
      </p:pic>
      <p:sp>
        <p:nvSpPr>
          <p:cNvPr id="10" name="TextBox 9">
            <a:extLst>
              <a:ext uri="{FF2B5EF4-FFF2-40B4-BE49-F238E27FC236}">
                <a16:creationId xmlns:a16="http://schemas.microsoft.com/office/drawing/2014/main" id="{14680B8A-9954-4C59-B4D1-DC0691163AD4}"/>
              </a:ext>
            </a:extLst>
          </p:cNvPr>
          <p:cNvSpPr txBox="1"/>
          <p:nvPr/>
        </p:nvSpPr>
        <p:spPr>
          <a:xfrm>
            <a:off x="6416143" y="6022938"/>
            <a:ext cx="5513775" cy="738664"/>
          </a:xfrm>
          <a:prstGeom prst="rect">
            <a:avLst/>
          </a:prstGeom>
          <a:noFill/>
        </p:spPr>
        <p:txBody>
          <a:bodyPr wrap="square" rtlCol="0">
            <a:spAutoFit/>
          </a:bodyPr>
          <a:lstStyle/>
          <a:p>
            <a:r>
              <a:rPr lang="en-US" sz="1400" dirty="0"/>
              <a:t>Overall, Yellow is seen to have more customer control throughout all regions of the United States. The more prominent differences are seen in states such as California, Illinois and New York.</a:t>
            </a:r>
          </a:p>
        </p:txBody>
      </p:sp>
    </p:spTree>
    <p:extLst>
      <p:ext uri="{BB962C8B-B14F-4D97-AF65-F5344CB8AC3E}">
        <p14:creationId xmlns:p14="http://schemas.microsoft.com/office/powerpoint/2010/main" val="24862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9" name="Rectangle 18">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B5162-4387-4C2B-95FA-21F4085D68C8}"/>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Profit Based </a:t>
            </a:r>
            <a:br>
              <a:rPr lang="en-US" sz="5200" kern="1200" dirty="0">
                <a:solidFill>
                  <a:schemeClr val="tx2"/>
                </a:solidFill>
                <a:latin typeface="+mj-lt"/>
                <a:ea typeface="+mj-ea"/>
                <a:cs typeface="+mj-cs"/>
              </a:rPr>
            </a:br>
            <a:r>
              <a:rPr lang="en-US" sz="5200" kern="1200" dirty="0">
                <a:solidFill>
                  <a:schemeClr val="tx2"/>
                </a:solidFill>
                <a:latin typeface="+mj-lt"/>
                <a:ea typeface="+mj-ea"/>
                <a:cs typeface="+mj-cs"/>
              </a:rPr>
              <a:t>on State</a:t>
            </a:r>
          </a:p>
        </p:txBody>
      </p:sp>
      <p:grpSp>
        <p:nvGrpSpPr>
          <p:cNvPr id="21" name="Group 20">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22" name="Freeform: Shape 21">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8" name="Freeform: Shape 27">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 name="Freeform: Shape 30">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5400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74D50C-0BE4-43B8-BEC3-5E5A57FDB0D3}"/>
              </a:ext>
            </a:extLst>
          </p:cNvPr>
          <p:cNvSpPr>
            <a:spLocks noGrp="1"/>
          </p:cNvSpPr>
          <p:nvPr>
            <p:ph type="title"/>
          </p:nvPr>
        </p:nvSpPr>
        <p:spPr>
          <a:xfrm>
            <a:off x="841248" y="5010912"/>
            <a:ext cx="2889504" cy="1344168"/>
          </a:xfrm>
          <a:prstGeom prst="ellipse">
            <a:avLst/>
          </a:prstGeom>
        </p:spPr>
        <p:txBody>
          <a:bodyPr vert="horz" lIns="91440" tIns="45720" rIns="91440" bIns="45720" rtlCol="0" anchor="ctr">
            <a:normAutofit/>
          </a:bodyPr>
          <a:lstStyle/>
          <a:p>
            <a:r>
              <a:rPr lang="en-US" sz="2000" dirty="0">
                <a:solidFill>
                  <a:schemeClr val="bg1"/>
                </a:solidFill>
              </a:rPr>
              <a:t>Profit Average Based on State, Per Year</a:t>
            </a:r>
          </a:p>
        </p:txBody>
      </p:sp>
      <p:pic>
        <p:nvPicPr>
          <p:cNvPr id="8" name="Picture 7" descr="Chart, bar chart&#10;&#10;Description automatically generated">
            <a:extLst>
              <a:ext uri="{FF2B5EF4-FFF2-40B4-BE49-F238E27FC236}">
                <a16:creationId xmlns:a16="http://schemas.microsoft.com/office/drawing/2014/main" id="{4950F936-D2A9-4E77-BF6A-8082AD53B656}"/>
              </a:ext>
            </a:extLst>
          </p:cNvPr>
          <p:cNvPicPr>
            <a:picLocks noChangeAspect="1"/>
          </p:cNvPicPr>
          <p:nvPr/>
        </p:nvPicPr>
        <p:blipFill>
          <a:blip r:embed="rId2"/>
          <a:stretch>
            <a:fillRect/>
          </a:stretch>
        </p:blipFill>
        <p:spPr>
          <a:xfrm>
            <a:off x="633985" y="1271153"/>
            <a:ext cx="5212080" cy="2280286"/>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177E8628-91FE-4142-9599-420C952A0788}"/>
              </a:ext>
            </a:extLst>
          </p:cNvPr>
          <p:cNvPicPr>
            <a:picLocks noGrp="1" noChangeAspect="1"/>
          </p:cNvPicPr>
          <p:nvPr>
            <p:ph idx="1"/>
          </p:nvPr>
        </p:nvPicPr>
        <p:blipFill>
          <a:blip r:embed="rId3"/>
          <a:stretch>
            <a:fillRect/>
          </a:stretch>
        </p:blipFill>
        <p:spPr>
          <a:xfrm>
            <a:off x="6345935" y="1303729"/>
            <a:ext cx="5212080" cy="2215134"/>
          </a:xfrm>
          <a:prstGeom prst="rect">
            <a:avLst/>
          </a:prstGeom>
        </p:spPr>
      </p:pic>
      <p:cxnSp>
        <p:nvCxnSpPr>
          <p:cNvPr id="36" name="Straight Connector 35">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2A1778-4A27-4915-ACE7-4CA4093D1AD2}"/>
              </a:ext>
            </a:extLst>
          </p:cNvPr>
          <p:cNvSpPr txBox="1"/>
          <p:nvPr/>
        </p:nvSpPr>
        <p:spPr>
          <a:xfrm>
            <a:off x="4379976" y="5010912"/>
            <a:ext cx="6976872"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a:solidFill>
                  <a:schemeClr val="bg1"/>
                </a:solidFill>
              </a:rPr>
              <a:t>Between both companies, there is a definite difference between the amount of average profit. New York is seen to be the most profitable, however, considering the holistic view of all states, Yellow has gained a more noticeable profit margin. </a:t>
            </a:r>
          </a:p>
        </p:txBody>
      </p:sp>
    </p:spTree>
    <p:extLst>
      <p:ext uri="{BB962C8B-B14F-4D97-AF65-F5344CB8AC3E}">
        <p14:creationId xmlns:p14="http://schemas.microsoft.com/office/powerpoint/2010/main" val="355654663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3" name="Rectangle 21">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3">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74D50C-0BE4-43B8-BEC3-5E5A57FDB0D3}"/>
              </a:ext>
            </a:extLst>
          </p:cNvPr>
          <p:cNvSpPr>
            <a:spLocks noGrp="1"/>
          </p:cNvSpPr>
          <p:nvPr>
            <p:ph type="title"/>
          </p:nvPr>
        </p:nvSpPr>
        <p:spPr>
          <a:xfrm>
            <a:off x="841248" y="5010912"/>
            <a:ext cx="2889504" cy="1344168"/>
          </a:xfrm>
          <a:prstGeom prst="ellipse">
            <a:avLst/>
          </a:prstGeom>
        </p:spPr>
        <p:txBody>
          <a:bodyPr vert="horz" lIns="91440" tIns="45720" rIns="91440" bIns="45720" rtlCol="0" anchor="ctr">
            <a:normAutofit/>
          </a:bodyPr>
          <a:lstStyle/>
          <a:p>
            <a:r>
              <a:rPr lang="en-US" sz="2000">
                <a:solidFill>
                  <a:schemeClr val="bg1"/>
                </a:solidFill>
              </a:rPr>
              <a:t>Profit Average based on State, per Year 2</a:t>
            </a:r>
          </a:p>
        </p:txBody>
      </p:sp>
      <p:pic>
        <p:nvPicPr>
          <p:cNvPr id="8" name="Picture 7" descr="Chart, bar chart&#10;&#10;Description automatically generated">
            <a:extLst>
              <a:ext uri="{FF2B5EF4-FFF2-40B4-BE49-F238E27FC236}">
                <a16:creationId xmlns:a16="http://schemas.microsoft.com/office/drawing/2014/main" id="{4950F936-D2A9-4E77-BF6A-8082AD53B656}"/>
              </a:ext>
            </a:extLst>
          </p:cNvPr>
          <p:cNvPicPr>
            <a:picLocks noChangeAspect="1"/>
          </p:cNvPicPr>
          <p:nvPr/>
        </p:nvPicPr>
        <p:blipFill>
          <a:blip r:embed="rId3"/>
          <a:stretch>
            <a:fillRect/>
          </a:stretch>
        </p:blipFill>
        <p:spPr>
          <a:xfrm>
            <a:off x="633985" y="1271153"/>
            <a:ext cx="5212080" cy="2280286"/>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177E8628-91FE-4142-9599-420C952A0788}"/>
              </a:ext>
            </a:extLst>
          </p:cNvPr>
          <p:cNvPicPr>
            <a:picLocks noGrp="1" noChangeAspect="1"/>
          </p:cNvPicPr>
          <p:nvPr>
            <p:ph idx="1"/>
          </p:nvPr>
        </p:nvPicPr>
        <p:blipFill>
          <a:blip r:embed="rId4"/>
          <a:stretch>
            <a:fillRect/>
          </a:stretch>
        </p:blipFill>
        <p:spPr>
          <a:xfrm>
            <a:off x="6345935" y="1303729"/>
            <a:ext cx="5212080" cy="2215134"/>
          </a:xfrm>
          <a:prstGeom prst="rect">
            <a:avLst/>
          </a:prstGeom>
        </p:spPr>
      </p:pic>
      <p:cxnSp>
        <p:nvCxnSpPr>
          <p:cNvPr id="35" name="Straight Connector 25">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2A1778-4A27-4915-ACE7-4CA4093D1AD2}"/>
              </a:ext>
            </a:extLst>
          </p:cNvPr>
          <p:cNvSpPr txBox="1"/>
          <p:nvPr/>
        </p:nvSpPr>
        <p:spPr>
          <a:xfrm>
            <a:off x="4379976" y="5010912"/>
            <a:ext cx="6976872"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dirty="0">
                <a:solidFill>
                  <a:schemeClr val="bg1"/>
                </a:solidFill>
              </a:rPr>
              <a:t>However, there is a noticeable downward trend for 2018’s average profit compared to all of the other years. This may give a thorough prediction for future forecasting.</a:t>
            </a:r>
          </a:p>
        </p:txBody>
      </p:sp>
    </p:spTree>
    <p:extLst>
      <p:ext uri="{BB962C8B-B14F-4D97-AF65-F5344CB8AC3E}">
        <p14:creationId xmlns:p14="http://schemas.microsoft.com/office/powerpoint/2010/main" val="178297320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8" name="Rectangle 17">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79E1B7-4FEA-4653-A0AB-FC0D3823294A}"/>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Customer Characteristics Based on Profit</a:t>
            </a:r>
          </a:p>
        </p:txBody>
      </p:sp>
      <p:grpSp>
        <p:nvGrpSpPr>
          <p:cNvPr id="20" name="Group 19">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21" name="Freeform: Shape 20">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7" name="Freeform: Shape 26">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95671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5AA14-50B1-4FD0-83CE-BF04110A8A10}"/>
              </a:ext>
            </a:extLst>
          </p:cNvPr>
          <p:cNvSpPr>
            <a:spLocks noGrp="1"/>
          </p:cNvSpPr>
          <p:nvPr>
            <p:ph type="title"/>
          </p:nvPr>
        </p:nvSpPr>
        <p:spPr>
          <a:xfrm>
            <a:off x="532015" y="4495568"/>
            <a:ext cx="3861960" cy="1905232"/>
          </a:xfrm>
        </p:spPr>
        <p:txBody>
          <a:bodyPr anchor="ctr">
            <a:normAutofit/>
          </a:bodyPr>
          <a:lstStyle/>
          <a:p>
            <a:r>
              <a:rPr lang="en-US" sz="3200" dirty="0"/>
              <a:t>Gender Based Profit Contribution Per Year</a:t>
            </a:r>
          </a:p>
        </p:txBody>
      </p:sp>
      <p:sp>
        <p:nvSpPr>
          <p:cNvPr id="60" name="Rectangle 59">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 line chart&#10;&#10;Description automatically generated">
            <a:extLst>
              <a:ext uri="{FF2B5EF4-FFF2-40B4-BE49-F238E27FC236}">
                <a16:creationId xmlns:a16="http://schemas.microsoft.com/office/drawing/2014/main" id="{0564194E-9CC9-4277-A355-86A1B9344E8F}"/>
              </a:ext>
            </a:extLst>
          </p:cNvPr>
          <p:cNvPicPr>
            <a:picLocks noChangeAspect="1"/>
          </p:cNvPicPr>
          <p:nvPr/>
        </p:nvPicPr>
        <p:blipFill>
          <a:blip r:embed="rId2"/>
          <a:stretch>
            <a:fillRect/>
          </a:stretch>
        </p:blipFill>
        <p:spPr>
          <a:xfrm>
            <a:off x="838200" y="504231"/>
            <a:ext cx="5136795" cy="3146286"/>
          </a:xfrm>
          <a:prstGeom prst="rect">
            <a:avLst/>
          </a:prstGeom>
        </p:spPr>
      </p:pic>
      <p:pic>
        <p:nvPicPr>
          <p:cNvPr id="19" name="Picture 18" descr="Chart&#10;&#10;Description automatically generated with low confidence">
            <a:extLst>
              <a:ext uri="{FF2B5EF4-FFF2-40B4-BE49-F238E27FC236}">
                <a16:creationId xmlns:a16="http://schemas.microsoft.com/office/drawing/2014/main" id="{92046FF2-6726-45FD-B576-BE7EC5525C5F}"/>
              </a:ext>
            </a:extLst>
          </p:cNvPr>
          <p:cNvPicPr>
            <a:picLocks noChangeAspect="1"/>
          </p:cNvPicPr>
          <p:nvPr/>
        </p:nvPicPr>
        <p:blipFill>
          <a:blip r:embed="rId3"/>
          <a:stretch>
            <a:fillRect/>
          </a:stretch>
        </p:blipFill>
        <p:spPr>
          <a:xfrm>
            <a:off x="6297264" y="536335"/>
            <a:ext cx="5136795" cy="3082075"/>
          </a:xfrm>
          <a:prstGeom prst="rect">
            <a:avLst/>
          </a:prstGeom>
        </p:spPr>
      </p:pic>
      <p:sp>
        <p:nvSpPr>
          <p:cNvPr id="64" name="Rectangle 63">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91722339-7F20-345C-E399-EB624D530F24}"/>
              </a:ext>
            </a:extLst>
          </p:cNvPr>
          <p:cNvSpPr>
            <a:spLocks noGrp="1"/>
          </p:cNvSpPr>
          <p:nvPr>
            <p:ph idx="1"/>
          </p:nvPr>
        </p:nvSpPr>
        <p:spPr>
          <a:xfrm>
            <a:off x="5162719" y="4495568"/>
            <a:ext cx="6586915" cy="1905232"/>
          </a:xfrm>
        </p:spPr>
        <p:txBody>
          <a:bodyPr anchor="ctr">
            <a:normAutofit/>
          </a:bodyPr>
          <a:lstStyle/>
          <a:p>
            <a:r>
              <a:rPr lang="en-US" sz="1800" dirty="0"/>
              <a:t>Pink has a much closer distribution of genders, giving a similar profit margin per year compared to Yellow. However, both still have a higher male contribution, which may contribute to a higher population of males using these services.</a:t>
            </a:r>
          </a:p>
        </p:txBody>
      </p:sp>
    </p:spTree>
    <p:extLst>
      <p:ext uri="{BB962C8B-B14F-4D97-AF65-F5344CB8AC3E}">
        <p14:creationId xmlns:p14="http://schemas.microsoft.com/office/powerpoint/2010/main" val="1425224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C2D05-6106-4E66-BCEE-B42F00E8EBA1}"/>
              </a:ext>
            </a:extLst>
          </p:cNvPr>
          <p:cNvSpPr>
            <a:spLocks noGrp="1"/>
          </p:cNvSpPr>
          <p:nvPr>
            <p:ph type="title"/>
          </p:nvPr>
        </p:nvSpPr>
        <p:spPr>
          <a:xfrm>
            <a:off x="532015" y="4495568"/>
            <a:ext cx="3861960" cy="1905232"/>
          </a:xfrm>
        </p:spPr>
        <p:txBody>
          <a:bodyPr anchor="ctr">
            <a:normAutofit/>
          </a:bodyPr>
          <a:lstStyle/>
          <a:p>
            <a:r>
              <a:rPr lang="en-US" sz="3200" dirty="0"/>
              <a:t>Income Class wise Profit Analysis</a:t>
            </a:r>
          </a:p>
        </p:txBody>
      </p:sp>
      <p:sp>
        <p:nvSpPr>
          <p:cNvPr id="38" name="Rectangle 37">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bar chart&#10;&#10;Description automatically generated">
            <a:extLst>
              <a:ext uri="{FF2B5EF4-FFF2-40B4-BE49-F238E27FC236}">
                <a16:creationId xmlns:a16="http://schemas.microsoft.com/office/drawing/2014/main" id="{C3BD74E0-3328-416B-A343-DE823BFBB280}"/>
              </a:ext>
            </a:extLst>
          </p:cNvPr>
          <p:cNvPicPr>
            <a:picLocks noChangeAspect="1"/>
          </p:cNvPicPr>
          <p:nvPr/>
        </p:nvPicPr>
        <p:blipFill>
          <a:blip r:embed="rId2"/>
          <a:stretch>
            <a:fillRect/>
          </a:stretch>
        </p:blipFill>
        <p:spPr>
          <a:xfrm>
            <a:off x="1278360" y="364143"/>
            <a:ext cx="4256475" cy="3426462"/>
          </a:xfrm>
          <a:prstGeom prst="rect">
            <a:avLst/>
          </a:prstGeom>
        </p:spPr>
      </p:pic>
      <p:pic>
        <p:nvPicPr>
          <p:cNvPr id="13" name="Picture 12" descr="Chart, bar chart&#10;&#10;Description automatically generated">
            <a:extLst>
              <a:ext uri="{FF2B5EF4-FFF2-40B4-BE49-F238E27FC236}">
                <a16:creationId xmlns:a16="http://schemas.microsoft.com/office/drawing/2014/main" id="{0B4D414A-58A4-4703-A1D2-336DA0294947}"/>
              </a:ext>
            </a:extLst>
          </p:cNvPr>
          <p:cNvPicPr>
            <a:picLocks noChangeAspect="1"/>
          </p:cNvPicPr>
          <p:nvPr/>
        </p:nvPicPr>
        <p:blipFill>
          <a:blip r:embed="rId3"/>
          <a:stretch>
            <a:fillRect/>
          </a:stretch>
        </p:blipFill>
        <p:spPr>
          <a:xfrm>
            <a:off x="6435547" y="364142"/>
            <a:ext cx="4860229" cy="3426462"/>
          </a:xfrm>
          <a:prstGeom prst="rect">
            <a:avLst/>
          </a:prstGeom>
        </p:spPr>
      </p:pic>
      <p:sp>
        <p:nvSpPr>
          <p:cNvPr id="42" name="Rectangle 41">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10">
            <a:extLst>
              <a:ext uri="{FF2B5EF4-FFF2-40B4-BE49-F238E27FC236}">
                <a16:creationId xmlns:a16="http://schemas.microsoft.com/office/drawing/2014/main" id="{8529B3DD-CD05-D647-023F-2A1F4175EE9E}"/>
              </a:ext>
            </a:extLst>
          </p:cNvPr>
          <p:cNvSpPr>
            <a:spLocks noGrp="1"/>
          </p:cNvSpPr>
          <p:nvPr>
            <p:ph idx="1"/>
          </p:nvPr>
        </p:nvSpPr>
        <p:spPr>
          <a:xfrm>
            <a:off x="5162719" y="4495568"/>
            <a:ext cx="6586915" cy="1905232"/>
          </a:xfrm>
        </p:spPr>
        <p:txBody>
          <a:bodyPr anchor="ctr">
            <a:normAutofit/>
          </a:bodyPr>
          <a:lstStyle/>
          <a:p>
            <a:r>
              <a:rPr lang="en-US" sz="1800" dirty="0"/>
              <a:t>Most of the middle and high-income classes generate the most revenue for both companies. </a:t>
            </a:r>
          </a:p>
          <a:p>
            <a:r>
              <a:rPr lang="en-US" sz="1800" dirty="0"/>
              <a:t>The distribution per year is even across all income classes, however, Yellow has had the most profit overall.</a:t>
            </a:r>
          </a:p>
        </p:txBody>
      </p:sp>
      <p:sp>
        <p:nvSpPr>
          <p:cNvPr id="15" name="TextBox 14">
            <a:extLst>
              <a:ext uri="{FF2B5EF4-FFF2-40B4-BE49-F238E27FC236}">
                <a16:creationId xmlns:a16="http://schemas.microsoft.com/office/drawing/2014/main" id="{9A132479-8775-4359-8235-8B6007B6DA72}"/>
              </a:ext>
            </a:extLst>
          </p:cNvPr>
          <p:cNvSpPr txBox="1"/>
          <p:nvPr/>
        </p:nvSpPr>
        <p:spPr>
          <a:xfrm>
            <a:off x="1106040" y="240920"/>
            <a:ext cx="1004587" cy="246221"/>
          </a:xfrm>
          <a:prstGeom prst="rect">
            <a:avLst/>
          </a:prstGeom>
          <a:noFill/>
        </p:spPr>
        <p:txBody>
          <a:bodyPr wrap="square" rtlCol="0">
            <a:spAutoFit/>
          </a:bodyPr>
          <a:lstStyle/>
          <a:p>
            <a:r>
              <a:rPr lang="en-US" sz="1000" dirty="0"/>
              <a:t>Millions</a:t>
            </a:r>
          </a:p>
        </p:txBody>
      </p:sp>
    </p:spTree>
    <p:extLst>
      <p:ext uri="{BB962C8B-B14F-4D97-AF65-F5344CB8AC3E}">
        <p14:creationId xmlns:p14="http://schemas.microsoft.com/office/powerpoint/2010/main" val="3809619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B02798-ECF8-4D39-85A0-F38071E1F7E1}"/>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Customer Retention</a:t>
            </a:r>
          </a:p>
        </p:txBody>
      </p:sp>
      <p:pic>
        <p:nvPicPr>
          <p:cNvPr id="7" name="Graphic 6" descr="Handshake">
            <a:extLst>
              <a:ext uri="{FF2B5EF4-FFF2-40B4-BE49-F238E27FC236}">
                <a16:creationId xmlns:a16="http://schemas.microsoft.com/office/drawing/2014/main" id="{0C1B53BA-586E-255C-BEE8-9266557C5A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06445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FAAC1-0021-428B-80E4-B3E4B93DEC50}"/>
              </a:ext>
            </a:extLst>
          </p:cNvPr>
          <p:cNvSpPr>
            <a:spLocks noGrp="1"/>
          </p:cNvSpPr>
          <p:nvPr>
            <p:ph type="title"/>
          </p:nvPr>
        </p:nvSpPr>
        <p:spPr>
          <a:xfrm>
            <a:off x="532015" y="4495568"/>
            <a:ext cx="3861960" cy="1905232"/>
          </a:xfrm>
        </p:spPr>
        <p:txBody>
          <a:bodyPr anchor="ctr">
            <a:normAutofit/>
          </a:bodyPr>
          <a:lstStyle/>
          <a:p>
            <a:r>
              <a:rPr lang="en-US" sz="3200"/>
              <a:t>Customer Retention</a:t>
            </a:r>
          </a:p>
        </p:txBody>
      </p:sp>
      <p:sp>
        <p:nvSpPr>
          <p:cNvPr id="62" name="Rectangle 6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9961319D-CD58-4B7C-8D0D-9C9F92633A8C}"/>
              </a:ext>
            </a:extLst>
          </p:cNvPr>
          <p:cNvPicPr>
            <a:picLocks noChangeAspect="1"/>
          </p:cNvPicPr>
          <p:nvPr/>
        </p:nvPicPr>
        <p:blipFill>
          <a:blip r:embed="rId2"/>
          <a:stretch>
            <a:fillRect/>
          </a:stretch>
        </p:blipFill>
        <p:spPr>
          <a:xfrm>
            <a:off x="941517" y="364143"/>
            <a:ext cx="4930160" cy="3426462"/>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2FC897C2-A902-4197-8706-692334C7EED2}"/>
              </a:ext>
            </a:extLst>
          </p:cNvPr>
          <p:cNvPicPr>
            <a:picLocks noChangeAspect="1"/>
          </p:cNvPicPr>
          <p:nvPr/>
        </p:nvPicPr>
        <p:blipFill>
          <a:blip r:embed="rId3"/>
          <a:stretch>
            <a:fillRect/>
          </a:stretch>
        </p:blipFill>
        <p:spPr>
          <a:xfrm>
            <a:off x="6391681" y="364142"/>
            <a:ext cx="4947960" cy="3426462"/>
          </a:xfrm>
          <a:prstGeom prst="rect">
            <a:avLst/>
          </a:prstGeom>
        </p:spPr>
      </p:pic>
      <p:sp>
        <p:nvSpPr>
          <p:cNvPr id="66" name="Rectangle 6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0DC312EA-4D53-AD2F-D96B-4A6FFE6B546F}"/>
              </a:ext>
            </a:extLst>
          </p:cNvPr>
          <p:cNvSpPr>
            <a:spLocks noGrp="1"/>
          </p:cNvSpPr>
          <p:nvPr>
            <p:ph idx="1"/>
          </p:nvPr>
        </p:nvSpPr>
        <p:spPr>
          <a:xfrm>
            <a:off x="5162719" y="4495568"/>
            <a:ext cx="6586915" cy="1905232"/>
          </a:xfrm>
        </p:spPr>
        <p:txBody>
          <a:bodyPr anchor="ctr">
            <a:normAutofit/>
          </a:bodyPr>
          <a:lstStyle/>
          <a:p>
            <a:r>
              <a:rPr lang="en-US" sz="1800" dirty="0"/>
              <a:t>Though the scaling is different, we are looking at the difference between people who have had at least 5 rides versus 10 rides.</a:t>
            </a:r>
          </a:p>
          <a:p>
            <a:r>
              <a:rPr lang="en-US" sz="1800" dirty="0"/>
              <a:t>Customer loyalty has had more of an impact on Yellow’s side compared to Pink.</a:t>
            </a:r>
          </a:p>
        </p:txBody>
      </p:sp>
    </p:spTree>
    <p:extLst>
      <p:ext uri="{BB962C8B-B14F-4D97-AF65-F5344CB8AC3E}">
        <p14:creationId xmlns:p14="http://schemas.microsoft.com/office/powerpoint/2010/main" val="3005911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E1163E-6DA7-4B10-AAD2-4C1A85B2CD27}"/>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Profit Analysis For </a:t>
            </a:r>
            <a:br>
              <a:rPr lang="en-US" sz="4000" kern="1200" dirty="0">
                <a:solidFill>
                  <a:schemeClr val="tx2"/>
                </a:solidFill>
                <a:latin typeface="+mj-lt"/>
                <a:ea typeface="+mj-ea"/>
                <a:cs typeface="+mj-cs"/>
              </a:rPr>
            </a:br>
            <a:r>
              <a:rPr lang="en-US" sz="4000" kern="1200" dirty="0">
                <a:solidFill>
                  <a:schemeClr val="tx2"/>
                </a:solidFill>
                <a:latin typeface="+mj-lt"/>
                <a:ea typeface="+mj-ea"/>
                <a:cs typeface="+mj-cs"/>
              </a:rPr>
              <a:t>Pink and Yellow</a:t>
            </a:r>
          </a:p>
        </p:txBody>
      </p:sp>
      <p:pic>
        <p:nvPicPr>
          <p:cNvPr id="7" name="Graphic 6" descr="Upward trend">
            <a:extLst>
              <a:ext uri="{FF2B5EF4-FFF2-40B4-BE49-F238E27FC236}">
                <a16:creationId xmlns:a16="http://schemas.microsoft.com/office/drawing/2014/main" id="{CFB87CB3-CBF4-CDBD-B677-90CD7CDFC8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8519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863D7-D3ED-4901-B2DE-F83091641564}"/>
              </a:ext>
            </a:extLst>
          </p:cNvPr>
          <p:cNvSpPr>
            <a:spLocks noGrp="1"/>
          </p:cNvSpPr>
          <p:nvPr>
            <p:ph type="title"/>
          </p:nvPr>
        </p:nvSpPr>
        <p:spPr>
          <a:xfrm>
            <a:off x="838200" y="365125"/>
            <a:ext cx="10515600" cy="1325563"/>
          </a:xfrm>
        </p:spPr>
        <p:txBody>
          <a:bodyPr>
            <a:normAutofit/>
          </a:bodyPr>
          <a:lstStyle/>
          <a:p>
            <a:r>
              <a:rPr lang="en-US" sz="5400"/>
              <a:t>Background of Study</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09364BB5-2151-3FD8-D287-8C1464F83CF5}"/>
              </a:ext>
            </a:extLst>
          </p:cNvPr>
          <p:cNvGraphicFramePr>
            <a:graphicFrameLocks noGrp="1"/>
          </p:cNvGraphicFramePr>
          <p:nvPr>
            <p:ph idx="1"/>
            <p:extLst>
              <p:ext uri="{D42A27DB-BD31-4B8C-83A1-F6EECF244321}">
                <p14:modId xmlns:p14="http://schemas.microsoft.com/office/powerpoint/2010/main" val="340906883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9408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DD8471-806C-425A-B54C-46D208488C3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500" kern="1200">
                <a:solidFill>
                  <a:srgbClr val="FFFFFF"/>
                </a:solidFill>
                <a:latin typeface="+mj-lt"/>
                <a:ea typeface="+mj-ea"/>
                <a:cs typeface="+mj-cs"/>
              </a:rPr>
              <a:t>Probability Regression (Which company has the highest probability to gain the most profit)</a:t>
            </a:r>
          </a:p>
        </p:txBody>
      </p:sp>
      <p:pic>
        <p:nvPicPr>
          <p:cNvPr id="5" name="Content Placeholder 4">
            <a:extLst>
              <a:ext uri="{FF2B5EF4-FFF2-40B4-BE49-F238E27FC236}">
                <a16:creationId xmlns:a16="http://schemas.microsoft.com/office/drawing/2014/main" id="{E739A9BD-4B9A-41CC-BBA1-B8D7FFFB0F34}"/>
              </a:ext>
            </a:extLst>
          </p:cNvPr>
          <p:cNvPicPr>
            <a:picLocks noGrp="1" noChangeAspect="1"/>
          </p:cNvPicPr>
          <p:nvPr>
            <p:ph idx="1"/>
          </p:nvPr>
        </p:nvPicPr>
        <p:blipFill>
          <a:blip r:embed="rId2"/>
          <a:stretch>
            <a:fillRect/>
          </a:stretch>
        </p:blipFill>
        <p:spPr>
          <a:xfrm>
            <a:off x="4777316" y="1020687"/>
            <a:ext cx="6780700" cy="4814297"/>
          </a:xfrm>
          <a:prstGeom prst="rect">
            <a:avLst/>
          </a:prstGeom>
        </p:spPr>
      </p:pic>
      <p:sp>
        <p:nvSpPr>
          <p:cNvPr id="6" name="TextBox 5">
            <a:extLst>
              <a:ext uri="{FF2B5EF4-FFF2-40B4-BE49-F238E27FC236}">
                <a16:creationId xmlns:a16="http://schemas.microsoft.com/office/drawing/2014/main" id="{3A592849-60B2-4531-8B02-184CA50DA96D}"/>
              </a:ext>
            </a:extLst>
          </p:cNvPr>
          <p:cNvSpPr txBox="1"/>
          <p:nvPr/>
        </p:nvSpPr>
        <p:spPr>
          <a:xfrm>
            <a:off x="9390395" y="1574019"/>
            <a:ext cx="1549552" cy="461665"/>
          </a:xfrm>
          <a:prstGeom prst="rect">
            <a:avLst/>
          </a:prstGeom>
          <a:noFill/>
        </p:spPr>
        <p:txBody>
          <a:bodyPr wrap="square" rtlCol="0">
            <a:spAutoFit/>
          </a:bodyPr>
          <a:lstStyle/>
          <a:p>
            <a:r>
              <a:rPr lang="en-US" sz="1200" dirty="0"/>
              <a:t>Orange – Yellow Co</a:t>
            </a:r>
          </a:p>
          <a:p>
            <a:r>
              <a:rPr lang="en-US" sz="1200" dirty="0"/>
              <a:t>Pink – Pink Co</a:t>
            </a:r>
          </a:p>
        </p:txBody>
      </p:sp>
      <p:sp>
        <p:nvSpPr>
          <p:cNvPr id="7" name="TextBox 6">
            <a:extLst>
              <a:ext uri="{FF2B5EF4-FFF2-40B4-BE49-F238E27FC236}">
                <a16:creationId xmlns:a16="http://schemas.microsoft.com/office/drawing/2014/main" id="{98948C88-E540-4AED-8BE1-AE2452EA5F5D}"/>
              </a:ext>
            </a:extLst>
          </p:cNvPr>
          <p:cNvSpPr txBox="1"/>
          <p:nvPr/>
        </p:nvSpPr>
        <p:spPr>
          <a:xfrm>
            <a:off x="804891" y="5152398"/>
            <a:ext cx="3318122" cy="1477328"/>
          </a:xfrm>
          <a:prstGeom prst="rect">
            <a:avLst/>
          </a:prstGeom>
          <a:noFill/>
        </p:spPr>
        <p:txBody>
          <a:bodyPr wrap="square" rtlCol="0">
            <a:spAutoFit/>
          </a:bodyPr>
          <a:lstStyle/>
          <a:p>
            <a:r>
              <a:rPr lang="en-US" dirty="0"/>
              <a:t>Using a logistic regression, we can see that the Yellow company has a higher probability of obtaining a higher profit margin compared to the Pink Company. </a:t>
            </a:r>
          </a:p>
        </p:txBody>
      </p:sp>
      <p:sp>
        <p:nvSpPr>
          <p:cNvPr id="8" name="TextBox 7">
            <a:extLst>
              <a:ext uri="{FF2B5EF4-FFF2-40B4-BE49-F238E27FC236}">
                <a16:creationId xmlns:a16="http://schemas.microsoft.com/office/drawing/2014/main" id="{BC2047B5-1E6B-411B-B7FF-C6E7462CDA28}"/>
              </a:ext>
            </a:extLst>
          </p:cNvPr>
          <p:cNvSpPr txBox="1"/>
          <p:nvPr/>
        </p:nvSpPr>
        <p:spPr>
          <a:xfrm>
            <a:off x="5387842" y="5940862"/>
            <a:ext cx="5765648" cy="923330"/>
          </a:xfrm>
          <a:prstGeom prst="rect">
            <a:avLst/>
          </a:prstGeom>
          <a:noFill/>
        </p:spPr>
        <p:txBody>
          <a:bodyPr wrap="square" rtlCol="0">
            <a:spAutoFit/>
          </a:bodyPr>
          <a:lstStyle/>
          <a:p>
            <a:r>
              <a:rPr lang="en-US" dirty="0"/>
              <a:t>Disclaimer: Negative numbers are included; however, this may be due to the loss of profit that Pink Company may have endured.</a:t>
            </a:r>
          </a:p>
        </p:txBody>
      </p:sp>
      <p:sp>
        <p:nvSpPr>
          <p:cNvPr id="9" name="TextBox 8">
            <a:extLst>
              <a:ext uri="{FF2B5EF4-FFF2-40B4-BE49-F238E27FC236}">
                <a16:creationId xmlns:a16="http://schemas.microsoft.com/office/drawing/2014/main" id="{33FED03A-A729-4CC9-8848-051E32508014}"/>
              </a:ext>
            </a:extLst>
          </p:cNvPr>
          <p:cNvSpPr txBox="1"/>
          <p:nvPr/>
        </p:nvSpPr>
        <p:spPr>
          <a:xfrm>
            <a:off x="7627301" y="5731296"/>
            <a:ext cx="2644642" cy="276999"/>
          </a:xfrm>
          <a:prstGeom prst="rect">
            <a:avLst/>
          </a:prstGeom>
          <a:noFill/>
        </p:spPr>
        <p:txBody>
          <a:bodyPr wrap="square" rtlCol="0">
            <a:spAutoFit/>
          </a:bodyPr>
          <a:lstStyle/>
          <a:p>
            <a:r>
              <a:rPr lang="en-US" sz="1200" dirty="0"/>
              <a:t>Profit Margin</a:t>
            </a:r>
          </a:p>
        </p:txBody>
      </p:sp>
      <p:sp>
        <p:nvSpPr>
          <p:cNvPr id="11" name="TextBox 10">
            <a:extLst>
              <a:ext uri="{FF2B5EF4-FFF2-40B4-BE49-F238E27FC236}">
                <a16:creationId xmlns:a16="http://schemas.microsoft.com/office/drawing/2014/main" id="{B4DDFBFA-9344-4BA0-9A17-79D29E5601C3}"/>
              </a:ext>
            </a:extLst>
          </p:cNvPr>
          <p:cNvSpPr txBox="1"/>
          <p:nvPr/>
        </p:nvSpPr>
        <p:spPr>
          <a:xfrm rot="16200000">
            <a:off x="4120989" y="3169101"/>
            <a:ext cx="1681986" cy="307777"/>
          </a:xfrm>
          <a:prstGeom prst="rect">
            <a:avLst/>
          </a:prstGeom>
          <a:noFill/>
        </p:spPr>
        <p:txBody>
          <a:bodyPr wrap="square" rtlCol="0">
            <a:spAutoFit/>
          </a:bodyPr>
          <a:lstStyle/>
          <a:p>
            <a:r>
              <a:rPr lang="en-US" sz="1400" dirty="0"/>
              <a:t>Probability * 100</a:t>
            </a:r>
          </a:p>
        </p:txBody>
      </p:sp>
    </p:spTree>
    <p:extLst>
      <p:ext uri="{BB962C8B-B14F-4D97-AF65-F5344CB8AC3E}">
        <p14:creationId xmlns:p14="http://schemas.microsoft.com/office/powerpoint/2010/main" val="1246403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DD8E5-DD45-4C4B-8319-6BC9D377ADD2}"/>
              </a:ext>
            </a:extLst>
          </p:cNvPr>
          <p:cNvSpPr>
            <a:spLocks noGrp="1"/>
          </p:cNvSpPr>
          <p:nvPr>
            <p:ph type="title"/>
          </p:nvPr>
        </p:nvSpPr>
        <p:spPr>
          <a:xfrm>
            <a:off x="532015" y="4495568"/>
            <a:ext cx="3861960" cy="1905232"/>
          </a:xfrm>
        </p:spPr>
        <p:txBody>
          <a:bodyPr vert="horz" lIns="91440" tIns="45720" rIns="91440" bIns="45720" rtlCol="0" anchor="ctr">
            <a:normAutofit/>
          </a:bodyPr>
          <a:lstStyle/>
          <a:p>
            <a:r>
              <a:rPr lang="en-US" sz="3200"/>
              <a:t>Time Series Trend</a:t>
            </a:r>
          </a:p>
        </p:txBody>
      </p:sp>
      <p:sp>
        <p:nvSpPr>
          <p:cNvPr id="23" name="Rectangle 2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histogram&#10;&#10;Description automatically generated">
            <a:extLst>
              <a:ext uri="{FF2B5EF4-FFF2-40B4-BE49-F238E27FC236}">
                <a16:creationId xmlns:a16="http://schemas.microsoft.com/office/drawing/2014/main" id="{E2F40894-B870-4425-BD44-845F7FD5155C}"/>
              </a:ext>
            </a:extLst>
          </p:cNvPr>
          <p:cNvPicPr>
            <a:picLocks noChangeAspect="1"/>
          </p:cNvPicPr>
          <p:nvPr/>
        </p:nvPicPr>
        <p:blipFill>
          <a:blip r:embed="rId2"/>
          <a:stretch>
            <a:fillRect/>
          </a:stretch>
        </p:blipFill>
        <p:spPr>
          <a:xfrm>
            <a:off x="838200" y="536336"/>
            <a:ext cx="5136795" cy="3082075"/>
          </a:xfrm>
          <a:prstGeom prst="rect">
            <a:avLst/>
          </a:prstGeom>
        </p:spPr>
      </p:pic>
      <p:pic>
        <p:nvPicPr>
          <p:cNvPr id="5" name="Content Placeholder 4" descr="Chart, histogram&#10;&#10;Description automatically generated">
            <a:extLst>
              <a:ext uri="{FF2B5EF4-FFF2-40B4-BE49-F238E27FC236}">
                <a16:creationId xmlns:a16="http://schemas.microsoft.com/office/drawing/2014/main" id="{3ADF36C7-620E-47E9-A3AF-2AB702F99895}"/>
              </a:ext>
            </a:extLst>
          </p:cNvPr>
          <p:cNvPicPr>
            <a:picLocks noGrp="1" noChangeAspect="1"/>
          </p:cNvPicPr>
          <p:nvPr>
            <p:ph idx="1"/>
          </p:nvPr>
        </p:nvPicPr>
        <p:blipFill>
          <a:blip r:embed="rId3"/>
          <a:stretch>
            <a:fillRect/>
          </a:stretch>
        </p:blipFill>
        <p:spPr>
          <a:xfrm>
            <a:off x="6297264" y="581281"/>
            <a:ext cx="5136795" cy="2992184"/>
          </a:xfrm>
          <a:prstGeom prst="rect">
            <a:avLst/>
          </a:prstGeom>
        </p:spPr>
      </p:pic>
      <p:sp>
        <p:nvSpPr>
          <p:cNvPr id="27" name="Rectangle 2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4AB7A6E-961A-4D82-BEC7-11011CFE4E3C}"/>
              </a:ext>
            </a:extLst>
          </p:cNvPr>
          <p:cNvSpPr txBox="1"/>
          <p:nvPr/>
        </p:nvSpPr>
        <p:spPr>
          <a:xfrm>
            <a:off x="5162719" y="4495568"/>
            <a:ext cx="6586915" cy="190523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Both taxi companies have seasons of increase towards the beginning of the year, however, we can see that Yellow has had more variations in the amount of profit that they obtained.</a:t>
            </a:r>
          </a:p>
        </p:txBody>
      </p:sp>
    </p:spTree>
    <p:extLst>
      <p:ext uri="{BB962C8B-B14F-4D97-AF65-F5344CB8AC3E}">
        <p14:creationId xmlns:p14="http://schemas.microsoft.com/office/powerpoint/2010/main" val="973391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DCD4319-21CA-4165-A08D-D1E05DC37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53CC90-C023-4393-AC7B-7099EB36BE00}"/>
              </a:ext>
            </a:extLst>
          </p:cNvPr>
          <p:cNvSpPr>
            <a:spLocks noGrp="1"/>
          </p:cNvSpPr>
          <p:nvPr>
            <p:ph type="title"/>
          </p:nvPr>
        </p:nvSpPr>
        <p:spPr>
          <a:xfrm>
            <a:off x="1166648" y="655591"/>
            <a:ext cx="4929352" cy="2315616"/>
          </a:xfrm>
        </p:spPr>
        <p:txBody>
          <a:bodyPr>
            <a:normAutofit/>
          </a:bodyPr>
          <a:lstStyle/>
          <a:p>
            <a:r>
              <a:rPr lang="en-US" dirty="0"/>
              <a:t>Time Series Forecasting for the Next Month</a:t>
            </a:r>
          </a:p>
        </p:txBody>
      </p:sp>
      <p:sp>
        <p:nvSpPr>
          <p:cNvPr id="18" name="Rectangle 17">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1669B06-C46A-44F5-8C95-4AA9C87956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1" name="Rectangle 64">
              <a:extLst>
                <a:ext uri="{FF2B5EF4-FFF2-40B4-BE49-F238E27FC236}">
                  <a16:creationId xmlns:a16="http://schemas.microsoft.com/office/drawing/2014/main" id="{4D76B2F7-4F50-4773-9D4F-290F71003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129C72A8-9B1F-4E7C-849C-3ED6C4F65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9B4AD277-5CD3-42C3-8B43-2D645DF1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B705E15-6BC1-424E-9A76-D1005A391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1F76BC37-F98D-4577-97A0-F827D0D17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9BD26941-01BA-4D66-8E65-20857D3DC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449B424C-62D9-4A49-AC52-5A78F2E40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576C9EBF-ED63-4269-A697-F6509920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D803FF3-8F07-4737-8BB1-105F778F12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7FAED273-7CA0-4E1E-B334-37B189A6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C9C1E0D9-E570-4AF5-880E-BBA6DD522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EDEDE693-1FBA-4D1A-A164-53CCD5CB0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6AA202F9-EAD4-4DEA-9024-632A4F73B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C6CCC0AF-E071-40EB-8C53-5ACA30272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0AA000E7-AF97-4611-99C3-B1E03F5A4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AFC00B1E-E93B-4433-97D2-5360B330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B4B77C83-19B4-4B90-ABA7-E70C365B4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597565E2-2F06-489E-937B-AD74A7823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2F228EE9-2816-457D-83CE-BCFA543C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374D8F1E-E29D-4C22-AF20-A95EB92C9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Chart, line chart&#10;&#10;Description automatically generated">
            <a:extLst>
              <a:ext uri="{FF2B5EF4-FFF2-40B4-BE49-F238E27FC236}">
                <a16:creationId xmlns:a16="http://schemas.microsoft.com/office/drawing/2014/main" id="{4771E637-A520-48AF-8907-9953C0AF7852}"/>
              </a:ext>
            </a:extLst>
          </p:cNvPr>
          <p:cNvPicPr>
            <a:picLocks noChangeAspect="1"/>
          </p:cNvPicPr>
          <p:nvPr/>
        </p:nvPicPr>
        <p:blipFill>
          <a:blip r:embed="rId2"/>
          <a:stretch>
            <a:fillRect/>
          </a:stretch>
        </p:blipFill>
        <p:spPr>
          <a:xfrm>
            <a:off x="7272973" y="283311"/>
            <a:ext cx="4245580" cy="2950679"/>
          </a:xfrm>
          <a:prstGeom prst="rect">
            <a:avLst/>
          </a:prstGeom>
        </p:spPr>
      </p:pic>
      <p:sp>
        <p:nvSpPr>
          <p:cNvPr id="42" name="Rectangle 41">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A3DF89D9-E344-2565-8DCE-BFF42D013097}"/>
              </a:ext>
            </a:extLst>
          </p:cNvPr>
          <p:cNvSpPr>
            <a:spLocks noGrp="1"/>
          </p:cNvSpPr>
          <p:nvPr>
            <p:ph idx="1"/>
          </p:nvPr>
        </p:nvSpPr>
        <p:spPr>
          <a:xfrm>
            <a:off x="1166648" y="3502955"/>
            <a:ext cx="5164703" cy="3027651"/>
          </a:xfrm>
        </p:spPr>
        <p:txBody>
          <a:bodyPr anchor="ctr">
            <a:normAutofit/>
          </a:bodyPr>
          <a:lstStyle/>
          <a:p>
            <a:r>
              <a:rPr lang="en-US" sz="1800" dirty="0"/>
              <a:t>Using an autoregressive model, we can see that both companies seem to fluctuate in profits. </a:t>
            </a:r>
          </a:p>
          <a:p>
            <a:r>
              <a:rPr lang="en-US" sz="1800" dirty="0"/>
              <a:t>This predicted profit is diminishing over time. </a:t>
            </a:r>
          </a:p>
        </p:txBody>
      </p:sp>
      <p:pic>
        <p:nvPicPr>
          <p:cNvPr id="7" name="Picture 6" descr="Chart, line chart, histogram&#10;&#10;Description automatically generated">
            <a:extLst>
              <a:ext uri="{FF2B5EF4-FFF2-40B4-BE49-F238E27FC236}">
                <a16:creationId xmlns:a16="http://schemas.microsoft.com/office/drawing/2014/main" id="{4751CFE3-55E2-4D4D-80D5-4A8F6D3B40C3}"/>
              </a:ext>
            </a:extLst>
          </p:cNvPr>
          <p:cNvPicPr>
            <a:picLocks noChangeAspect="1"/>
          </p:cNvPicPr>
          <p:nvPr/>
        </p:nvPicPr>
        <p:blipFill>
          <a:blip r:embed="rId3"/>
          <a:stretch>
            <a:fillRect/>
          </a:stretch>
        </p:blipFill>
        <p:spPr>
          <a:xfrm>
            <a:off x="7301074" y="3562537"/>
            <a:ext cx="4189378" cy="2953512"/>
          </a:xfrm>
          <a:prstGeom prst="rect">
            <a:avLst/>
          </a:prstGeom>
        </p:spPr>
      </p:pic>
    </p:spTree>
    <p:extLst>
      <p:ext uri="{BB962C8B-B14F-4D97-AF65-F5344CB8AC3E}">
        <p14:creationId xmlns:p14="http://schemas.microsoft.com/office/powerpoint/2010/main" val="3456471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C5543F1-D946-4D07-90E6-F9AD5FD724A8}"/>
              </a:ext>
            </a:extLst>
          </p:cNvPr>
          <p:cNvSpPr>
            <a:spLocks noGrp="1"/>
          </p:cNvSpPr>
          <p:nvPr>
            <p:ph type="title"/>
          </p:nvPr>
        </p:nvSpPr>
        <p:spPr>
          <a:xfrm>
            <a:off x="838199" y="388308"/>
            <a:ext cx="7188989" cy="1021424"/>
          </a:xfrm>
        </p:spPr>
        <p:txBody>
          <a:bodyPr anchor="b">
            <a:normAutofit/>
          </a:bodyPr>
          <a:lstStyle/>
          <a:p>
            <a:r>
              <a:rPr lang="en-US" sz="4000" dirty="0">
                <a:solidFill>
                  <a:schemeClr val="bg1"/>
                </a:solidFill>
              </a:rPr>
              <a:t>Spatial Factor Recommendations</a:t>
            </a: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9374C7E-5D07-F7D6-560E-1D08730811DB}"/>
              </a:ext>
            </a:extLst>
          </p:cNvPr>
          <p:cNvGraphicFramePr>
            <a:graphicFrameLocks noGrp="1"/>
          </p:cNvGraphicFramePr>
          <p:nvPr>
            <p:ph idx="1"/>
            <p:extLst>
              <p:ext uri="{D42A27DB-BD31-4B8C-83A1-F6EECF244321}">
                <p14:modId xmlns:p14="http://schemas.microsoft.com/office/powerpoint/2010/main" val="743805735"/>
              </p:ext>
            </p:extLst>
          </p:nvPr>
        </p:nvGraphicFramePr>
        <p:xfrm>
          <a:off x="1392238" y="1715407"/>
          <a:ext cx="9407525"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4516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C5543F1-D946-4D07-90E6-F9AD5FD724A8}"/>
              </a:ext>
            </a:extLst>
          </p:cNvPr>
          <p:cNvSpPr>
            <a:spLocks noGrp="1"/>
          </p:cNvSpPr>
          <p:nvPr>
            <p:ph type="title"/>
          </p:nvPr>
        </p:nvSpPr>
        <p:spPr>
          <a:xfrm>
            <a:off x="838199" y="388308"/>
            <a:ext cx="7188989" cy="1021424"/>
          </a:xfrm>
        </p:spPr>
        <p:txBody>
          <a:bodyPr anchor="b">
            <a:normAutofit fontScale="90000"/>
          </a:bodyPr>
          <a:lstStyle/>
          <a:p>
            <a:r>
              <a:rPr lang="en-US" sz="4000" dirty="0">
                <a:solidFill>
                  <a:schemeClr val="bg1"/>
                </a:solidFill>
              </a:rPr>
              <a:t>Customer Characteristic Recommendations </a:t>
            </a: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9374C7E-5D07-F7D6-560E-1D08730811DB}"/>
              </a:ext>
            </a:extLst>
          </p:cNvPr>
          <p:cNvGraphicFramePr>
            <a:graphicFrameLocks noGrp="1"/>
          </p:cNvGraphicFramePr>
          <p:nvPr>
            <p:ph idx="1"/>
            <p:extLst>
              <p:ext uri="{D42A27DB-BD31-4B8C-83A1-F6EECF244321}">
                <p14:modId xmlns:p14="http://schemas.microsoft.com/office/powerpoint/2010/main" val="1269573636"/>
              </p:ext>
            </p:extLst>
          </p:nvPr>
        </p:nvGraphicFramePr>
        <p:xfrm>
          <a:off x="1392238" y="1715407"/>
          <a:ext cx="9407525"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7644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BCF404D-3E69-4254-81DF-4BD6FD823A45}"/>
              </a:ext>
            </a:extLst>
          </p:cNvPr>
          <p:cNvSpPr>
            <a:spLocks noGrp="1"/>
          </p:cNvSpPr>
          <p:nvPr>
            <p:ph type="title"/>
          </p:nvPr>
        </p:nvSpPr>
        <p:spPr>
          <a:xfrm>
            <a:off x="838200" y="669925"/>
            <a:ext cx="4508946" cy="1325563"/>
          </a:xfrm>
        </p:spPr>
        <p:txBody>
          <a:bodyPr anchor="b">
            <a:normAutofit fontScale="90000"/>
          </a:bodyPr>
          <a:lstStyle/>
          <a:p>
            <a:pPr algn="r"/>
            <a:r>
              <a:rPr lang="en-US" dirty="0">
                <a:solidFill>
                  <a:schemeClr val="bg1"/>
                </a:solidFill>
              </a:rPr>
              <a:t>Customer Retention </a:t>
            </a:r>
            <a:r>
              <a:rPr lang="en-US" dirty="0" err="1">
                <a:solidFill>
                  <a:schemeClr val="bg1"/>
                </a:solidFill>
              </a:rPr>
              <a:t>Reccommendation</a:t>
            </a:r>
            <a:r>
              <a:rPr lang="en-US" dirty="0">
                <a:solidFill>
                  <a:schemeClr val="bg1"/>
                </a:solidFill>
              </a:rPr>
              <a:t>  </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63ED42-2DC0-4D1B-B8BC-302C6C921838}"/>
              </a:ext>
            </a:extLst>
          </p:cNvPr>
          <p:cNvSpPr>
            <a:spLocks noGrp="1"/>
          </p:cNvSpPr>
          <p:nvPr>
            <p:ph idx="1"/>
          </p:nvPr>
        </p:nvSpPr>
        <p:spPr>
          <a:xfrm>
            <a:off x="1392667" y="2398957"/>
            <a:ext cx="9406666" cy="3526144"/>
          </a:xfrm>
        </p:spPr>
        <p:txBody>
          <a:bodyPr>
            <a:normAutofit/>
          </a:bodyPr>
          <a:lstStyle/>
          <a:p>
            <a:r>
              <a:rPr lang="en-US" sz="2000" dirty="0">
                <a:solidFill>
                  <a:schemeClr val="bg1"/>
                </a:solidFill>
              </a:rPr>
              <a:t>Yellow has had a larger frequency of more loyal customers compared to Pink, which would mean that the majority of customers will most likely stick with Yellow compared to Pink.</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206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0CF867B-C254-4DC2-A592-8707CF765B38}"/>
              </a:ext>
            </a:extLst>
          </p:cNvPr>
          <p:cNvSpPr>
            <a:spLocks noGrp="1"/>
          </p:cNvSpPr>
          <p:nvPr>
            <p:ph type="title"/>
          </p:nvPr>
        </p:nvSpPr>
        <p:spPr>
          <a:xfrm>
            <a:off x="546546" y="669925"/>
            <a:ext cx="4650862" cy="4812755"/>
          </a:xfrm>
        </p:spPr>
        <p:txBody>
          <a:bodyPr anchor="b">
            <a:normAutofit/>
          </a:bodyPr>
          <a:lstStyle/>
          <a:p>
            <a:pPr algn="r"/>
            <a:r>
              <a:rPr lang="en-US" sz="4500">
                <a:solidFill>
                  <a:schemeClr val="bg1"/>
                </a:solidFill>
              </a:rPr>
              <a:t>Profit Recommendations </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06" y="5597879"/>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BDAEF2-4E4B-44D5-848D-DEBB4BB7F8F7}"/>
              </a:ext>
            </a:extLst>
          </p:cNvPr>
          <p:cNvSpPr>
            <a:spLocks noGrp="1"/>
          </p:cNvSpPr>
          <p:nvPr>
            <p:ph idx="1"/>
          </p:nvPr>
        </p:nvSpPr>
        <p:spPr>
          <a:xfrm>
            <a:off x="6490314" y="753042"/>
            <a:ext cx="4562272" cy="5172060"/>
          </a:xfrm>
        </p:spPr>
        <p:txBody>
          <a:bodyPr anchor="ctr">
            <a:normAutofit/>
          </a:bodyPr>
          <a:lstStyle/>
          <a:p>
            <a:r>
              <a:rPr lang="en-US" sz="2000" dirty="0">
                <a:solidFill>
                  <a:schemeClr val="bg1"/>
                </a:solidFill>
              </a:rPr>
              <a:t>Forecasting</a:t>
            </a:r>
          </a:p>
          <a:p>
            <a:pPr lvl="1"/>
            <a:r>
              <a:rPr lang="en-US" sz="2000" dirty="0">
                <a:solidFill>
                  <a:schemeClr val="bg1"/>
                </a:solidFill>
              </a:rPr>
              <a:t>Based on the given graphs, both companies seem to diminish over time. </a:t>
            </a:r>
          </a:p>
          <a:p>
            <a:pPr lvl="1"/>
            <a:r>
              <a:rPr lang="en-US" sz="2000" dirty="0">
                <a:solidFill>
                  <a:schemeClr val="bg1"/>
                </a:solidFill>
              </a:rPr>
              <a:t>This could be regarding other competitors coming into the market. (Uber)</a:t>
            </a:r>
          </a:p>
          <a:p>
            <a:pPr lvl="1"/>
            <a:r>
              <a:rPr lang="en-US" sz="2000" dirty="0">
                <a:solidFill>
                  <a:schemeClr val="bg1"/>
                </a:solidFill>
              </a:rPr>
              <a:t>However, since Yellow has larger scaling than Pink, they are still projected to lose, but not as much as Pink.</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2966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05E7B98-D56E-4211-8EE2-A33EC8351F80}"/>
              </a:ext>
            </a:extLst>
          </p:cNvPr>
          <p:cNvSpPr>
            <a:spLocks noGrp="1"/>
          </p:cNvSpPr>
          <p:nvPr>
            <p:ph type="title"/>
          </p:nvPr>
        </p:nvSpPr>
        <p:spPr>
          <a:xfrm>
            <a:off x="1014141" y="1450655"/>
            <a:ext cx="3932030" cy="3956690"/>
          </a:xfrm>
        </p:spPr>
        <p:txBody>
          <a:bodyPr anchor="ctr">
            <a:normAutofit/>
          </a:bodyPr>
          <a:lstStyle/>
          <a:p>
            <a:r>
              <a:rPr lang="en-US" sz="6200">
                <a:solidFill>
                  <a:schemeClr val="bg1"/>
                </a:solidFill>
              </a:rPr>
              <a:t>Conclusion</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B3E16D-661B-4D1C-BBEC-9F40F12FF55D}"/>
              </a:ext>
            </a:extLst>
          </p:cNvPr>
          <p:cNvSpPr>
            <a:spLocks noGrp="1"/>
          </p:cNvSpPr>
          <p:nvPr>
            <p:ph idx="1"/>
          </p:nvPr>
        </p:nvSpPr>
        <p:spPr>
          <a:xfrm>
            <a:off x="6096000" y="1108061"/>
            <a:ext cx="5008901" cy="4571972"/>
          </a:xfrm>
        </p:spPr>
        <p:txBody>
          <a:bodyPr anchor="ctr">
            <a:normAutofit/>
          </a:bodyPr>
          <a:lstStyle/>
          <a:p>
            <a:r>
              <a:rPr lang="en-US" dirty="0">
                <a:solidFill>
                  <a:schemeClr val="bg1"/>
                </a:solidFill>
              </a:rPr>
              <a:t>Based on the compelling insights, our conclusion for which company XYZ should invest in would be </a:t>
            </a:r>
            <a:r>
              <a:rPr lang="en-US" b="1" dirty="0">
                <a:solidFill>
                  <a:schemeClr val="bg1"/>
                </a:solidFill>
              </a:rPr>
              <a:t>Yellow.</a:t>
            </a:r>
          </a:p>
          <a:p>
            <a:endParaRPr lang="en-US" sz="2000" b="1" dirty="0">
              <a:solidFill>
                <a:schemeClr val="bg1"/>
              </a:solidFill>
            </a:endParaRPr>
          </a:p>
          <a:p>
            <a:endParaRPr lang="en-US" sz="2000" b="1" dirty="0">
              <a:solidFill>
                <a:schemeClr val="bg1"/>
              </a:solidFill>
            </a:endParaRPr>
          </a:p>
        </p:txBody>
      </p:sp>
    </p:spTree>
    <p:extLst>
      <p:ext uri="{BB962C8B-B14F-4D97-AF65-F5344CB8AC3E}">
        <p14:creationId xmlns:p14="http://schemas.microsoft.com/office/powerpoint/2010/main" val="3758355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A7EAC-51AB-49E9-B3AC-0019CCBB5EDC}"/>
              </a:ext>
            </a:extLst>
          </p:cNvPr>
          <p:cNvSpPr>
            <a:spLocks noGrp="1"/>
          </p:cNvSpPr>
          <p:nvPr>
            <p:ph type="title"/>
          </p:nvPr>
        </p:nvSpPr>
        <p:spPr>
          <a:xfrm>
            <a:off x="838200" y="365125"/>
            <a:ext cx="10515600" cy="1325563"/>
          </a:xfrm>
        </p:spPr>
        <p:txBody>
          <a:bodyPr>
            <a:normAutofit/>
          </a:bodyPr>
          <a:lstStyle/>
          <a:p>
            <a:r>
              <a:rPr lang="en-US" sz="5400"/>
              <a:t>Agenda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42E37F-6833-49E0-954E-8A5E03C4943E}"/>
              </a:ext>
            </a:extLst>
          </p:cNvPr>
          <p:cNvSpPr>
            <a:spLocks noGrp="1"/>
          </p:cNvSpPr>
          <p:nvPr>
            <p:ph idx="1"/>
          </p:nvPr>
        </p:nvSpPr>
        <p:spPr>
          <a:xfrm>
            <a:off x="838200" y="1929384"/>
            <a:ext cx="10515600" cy="4251960"/>
          </a:xfrm>
        </p:spPr>
        <p:txBody>
          <a:bodyPr>
            <a:normAutofit/>
          </a:bodyPr>
          <a:lstStyle/>
          <a:p>
            <a:r>
              <a:rPr lang="en-US" sz="2200" dirty="0"/>
              <a:t>How will this presentation be organized?</a:t>
            </a:r>
          </a:p>
          <a:p>
            <a:pPr lvl="1"/>
            <a:r>
              <a:rPr lang="en-US" sz="2200" dirty="0"/>
              <a:t>Exploratory Data Analysis (Data Format/Manipulation)</a:t>
            </a:r>
          </a:p>
          <a:p>
            <a:pPr lvl="1"/>
            <a:r>
              <a:rPr lang="en-US" sz="2200" dirty="0"/>
              <a:t>Spatial Consumer Density</a:t>
            </a:r>
          </a:p>
          <a:p>
            <a:pPr lvl="1"/>
            <a:r>
              <a:rPr lang="en-US" sz="2200" dirty="0"/>
              <a:t>Consumer Characteristics</a:t>
            </a:r>
          </a:p>
          <a:p>
            <a:pPr lvl="1"/>
            <a:r>
              <a:rPr lang="en-US" sz="2200" dirty="0"/>
              <a:t>Profit Analysis/forecasting</a:t>
            </a:r>
          </a:p>
          <a:p>
            <a:pPr lvl="1"/>
            <a:r>
              <a:rPr lang="en-US" sz="2200" dirty="0"/>
              <a:t>Recommendations for investment opportunity</a:t>
            </a:r>
          </a:p>
          <a:p>
            <a:pPr lvl="1"/>
            <a:endParaRPr lang="en-US" sz="2200" dirty="0"/>
          </a:p>
        </p:txBody>
      </p:sp>
    </p:spTree>
    <p:extLst>
      <p:ext uri="{BB962C8B-B14F-4D97-AF65-F5344CB8AC3E}">
        <p14:creationId xmlns:p14="http://schemas.microsoft.com/office/powerpoint/2010/main" val="4819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9F6467-977A-4E00-BA97-8B044BE0316C}"/>
              </a:ext>
            </a:extLst>
          </p:cNvPr>
          <p:cNvSpPr>
            <a:spLocks noGrp="1"/>
          </p:cNvSpPr>
          <p:nvPr>
            <p:ph type="title"/>
          </p:nvPr>
        </p:nvSpPr>
        <p:spPr>
          <a:xfrm>
            <a:off x="630936" y="639520"/>
            <a:ext cx="3429000" cy="1719072"/>
          </a:xfrm>
        </p:spPr>
        <p:txBody>
          <a:bodyPr anchor="b">
            <a:normAutofit/>
          </a:bodyPr>
          <a:lstStyle/>
          <a:p>
            <a:r>
              <a:rPr lang="en-US" sz="4600"/>
              <a:t>Data Manipulation </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A4423-CD26-489B-8EE2-ABC073825CDD}"/>
              </a:ext>
            </a:extLst>
          </p:cNvPr>
          <p:cNvSpPr>
            <a:spLocks noGrp="1"/>
          </p:cNvSpPr>
          <p:nvPr>
            <p:ph idx="1"/>
          </p:nvPr>
        </p:nvSpPr>
        <p:spPr>
          <a:xfrm>
            <a:off x="630936" y="2807208"/>
            <a:ext cx="3429000" cy="3410712"/>
          </a:xfrm>
        </p:spPr>
        <p:txBody>
          <a:bodyPr anchor="t">
            <a:normAutofit/>
          </a:bodyPr>
          <a:lstStyle/>
          <a:p>
            <a:r>
              <a:rPr lang="en-US" sz="2200"/>
              <a:t>In total, 4 .CSV files were used.</a:t>
            </a:r>
          </a:p>
          <a:p>
            <a:pPr lvl="1"/>
            <a:r>
              <a:rPr lang="en-US" sz="2200"/>
              <a:t>Cab_Data.csv</a:t>
            </a:r>
          </a:p>
          <a:p>
            <a:pPr lvl="1"/>
            <a:r>
              <a:rPr lang="en-US" sz="2200"/>
              <a:t>City.csv</a:t>
            </a:r>
          </a:p>
          <a:p>
            <a:pPr lvl="1"/>
            <a:r>
              <a:rPr lang="en-US" sz="2200"/>
              <a:t>Customer_ID.csv</a:t>
            </a:r>
          </a:p>
          <a:p>
            <a:pPr lvl="1"/>
            <a:r>
              <a:rPr lang="en-US" sz="2200"/>
              <a:t>Transaction_ID.csv</a:t>
            </a:r>
          </a:p>
          <a:p>
            <a:r>
              <a:rPr lang="en-US" sz="2200"/>
              <a:t>All files were merged and joined to create a final DataSet</a:t>
            </a:r>
          </a:p>
          <a:p>
            <a:pPr marL="0" indent="0">
              <a:buNone/>
            </a:pPr>
            <a:endParaRPr lang="en-US" sz="2200"/>
          </a:p>
        </p:txBody>
      </p:sp>
      <p:pic>
        <p:nvPicPr>
          <p:cNvPr id="5" name="Picture 4" descr="Table&#10;&#10;Description automatically generated">
            <a:extLst>
              <a:ext uri="{FF2B5EF4-FFF2-40B4-BE49-F238E27FC236}">
                <a16:creationId xmlns:a16="http://schemas.microsoft.com/office/drawing/2014/main" id="{F058CB00-0DEB-4623-8659-78E11CE03F21}"/>
              </a:ext>
            </a:extLst>
          </p:cNvPr>
          <p:cNvPicPr>
            <a:picLocks noChangeAspect="1"/>
          </p:cNvPicPr>
          <p:nvPr/>
        </p:nvPicPr>
        <p:blipFill>
          <a:blip r:embed="rId2"/>
          <a:stretch>
            <a:fillRect/>
          </a:stretch>
        </p:blipFill>
        <p:spPr>
          <a:xfrm>
            <a:off x="4654296" y="1754848"/>
            <a:ext cx="6903720" cy="3348304"/>
          </a:xfrm>
          <a:prstGeom prst="rect">
            <a:avLst/>
          </a:prstGeom>
        </p:spPr>
      </p:pic>
    </p:spTree>
    <p:extLst>
      <p:ext uri="{BB962C8B-B14F-4D97-AF65-F5344CB8AC3E}">
        <p14:creationId xmlns:p14="http://schemas.microsoft.com/office/powerpoint/2010/main" val="68712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9641-C113-4EF2-B0C6-84E1D2B29EF4}"/>
              </a:ext>
            </a:extLst>
          </p:cNvPr>
          <p:cNvSpPr>
            <a:spLocks noGrp="1"/>
          </p:cNvSpPr>
          <p:nvPr>
            <p:ph type="title"/>
          </p:nvPr>
        </p:nvSpPr>
        <p:spPr/>
        <p:txBody>
          <a:bodyPr/>
          <a:lstStyle/>
          <a:p>
            <a:r>
              <a:rPr lang="en-US" dirty="0"/>
              <a:t>Data Format</a:t>
            </a:r>
          </a:p>
        </p:txBody>
      </p:sp>
      <p:graphicFrame>
        <p:nvGraphicFramePr>
          <p:cNvPr id="5" name="Content Placeholder 2">
            <a:extLst>
              <a:ext uri="{FF2B5EF4-FFF2-40B4-BE49-F238E27FC236}">
                <a16:creationId xmlns:a16="http://schemas.microsoft.com/office/drawing/2014/main" id="{9093AE85-A45E-54A0-EBB8-1843BE132631}"/>
              </a:ext>
            </a:extLst>
          </p:cNvPr>
          <p:cNvGraphicFramePr>
            <a:graphicFrameLocks noGrp="1"/>
          </p:cNvGraphicFramePr>
          <p:nvPr>
            <p:ph idx="1"/>
            <p:extLst>
              <p:ext uri="{D42A27DB-BD31-4B8C-83A1-F6EECF244321}">
                <p14:modId xmlns:p14="http://schemas.microsoft.com/office/powerpoint/2010/main" val="27788506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66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3651F-52D0-4293-970B-93D3584A7981}"/>
              </a:ext>
            </a:extLst>
          </p:cNvPr>
          <p:cNvSpPr>
            <a:spLocks noGrp="1"/>
          </p:cNvSpPr>
          <p:nvPr>
            <p:ph type="title"/>
          </p:nvPr>
        </p:nvSpPr>
        <p:spPr>
          <a:xfrm>
            <a:off x="594360" y="1209086"/>
            <a:ext cx="3876848" cy="4064925"/>
          </a:xfrm>
        </p:spPr>
        <p:txBody>
          <a:bodyPr anchor="ctr">
            <a:normAutofit/>
          </a:bodyPr>
          <a:lstStyle/>
          <a:p>
            <a:r>
              <a:rPr lang="en-US" sz="5000"/>
              <a:t>Assumptions</a:t>
            </a:r>
          </a:p>
        </p:txBody>
      </p:sp>
      <p:grpSp>
        <p:nvGrpSpPr>
          <p:cNvPr id="13" name="Group 12">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4"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9020E80-049F-076C-DB4F-2DB68B81A3E5}"/>
              </a:ext>
            </a:extLst>
          </p:cNvPr>
          <p:cNvGraphicFramePr>
            <a:graphicFrameLocks noGrp="1"/>
          </p:cNvGraphicFramePr>
          <p:nvPr>
            <p:ph idx="1"/>
            <p:extLst>
              <p:ext uri="{D42A27DB-BD31-4B8C-83A1-F6EECF244321}">
                <p14:modId xmlns:p14="http://schemas.microsoft.com/office/powerpoint/2010/main" val="1011496243"/>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7296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D4728C33-7E6F-4934-9CE8-95F56864E386}"/>
              </a:ext>
            </a:extLst>
          </p:cNvPr>
          <p:cNvPicPr>
            <a:picLocks noChangeAspect="1"/>
          </p:cNvPicPr>
          <p:nvPr/>
        </p:nvPicPr>
        <p:blipFill>
          <a:blip r:embed="rId2"/>
          <a:stretch>
            <a:fillRect/>
          </a:stretch>
        </p:blipFill>
        <p:spPr>
          <a:xfrm>
            <a:off x="4800600" y="642938"/>
            <a:ext cx="6732588" cy="4097338"/>
          </a:xfrm>
          <a:prstGeom prst="rect">
            <a:avLst/>
          </a:prstGeom>
        </p:spPr>
      </p:pic>
      <p:pic>
        <p:nvPicPr>
          <p:cNvPr id="5" name="Content Placeholder 4" descr="Text&#10;&#10;Description automatically generated with medium confidence">
            <a:extLst>
              <a:ext uri="{FF2B5EF4-FFF2-40B4-BE49-F238E27FC236}">
                <a16:creationId xmlns:a16="http://schemas.microsoft.com/office/drawing/2014/main" id="{1B56B047-7276-4D82-A418-66E3E584B4EA}"/>
              </a:ext>
            </a:extLst>
          </p:cNvPr>
          <p:cNvPicPr>
            <a:picLocks noGrp="1" noChangeAspect="1"/>
          </p:cNvPicPr>
          <p:nvPr>
            <p:ph idx="1"/>
          </p:nvPr>
        </p:nvPicPr>
        <p:blipFill>
          <a:blip r:embed="rId3"/>
          <a:stretch>
            <a:fillRect/>
          </a:stretch>
        </p:blipFill>
        <p:spPr>
          <a:xfrm>
            <a:off x="4800600" y="4808538"/>
            <a:ext cx="6732588" cy="1401763"/>
          </a:xfrm>
        </p:spPr>
      </p:pic>
      <p:sp>
        <p:nvSpPr>
          <p:cNvPr id="2" name="Title 1">
            <a:extLst>
              <a:ext uri="{FF2B5EF4-FFF2-40B4-BE49-F238E27FC236}">
                <a16:creationId xmlns:a16="http://schemas.microsoft.com/office/drawing/2014/main" id="{12A84B2E-1E90-429F-8C7F-6BA32968C3A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Company EDA</a:t>
            </a:r>
          </a:p>
        </p:txBody>
      </p:sp>
      <p:sp>
        <p:nvSpPr>
          <p:cNvPr id="8" name="TextBox 7">
            <a:extLst>
              <a:ext uri="{FF2B5EF4-FFF2-40B4-BE49-F238E27FC236}">
                <a16:creationId xmlns:a16="http://schemas.microsoft.com/office/drawing/2014/main" id="{03C8DE99-250B-4D1C-8049-608E256978E9}"/>
              </a:ext>
            </a:extLst>
          </p:cNvPr>
          <p:cNvSpPr txBox="1"/>
          <p:nvPr/>
        </p:nvSpPr>
        <p:spPr>
          <a:xfrm>
            <a:off x="717422" y="5103291"/>
            <a:ext cx="3645757" cy="1477328"/>
          </a:xfrm>
          <a:prstGeom prst="rect">
            <a:avLst/>
          </a:prstGeom>
          <a:noFill/>
        </p:spPr>
        <p:txBody>
          <a:bodyPr wrap="square" rtlCol="0">
            <a:spAutoFit/>
          </a:bodyPr>
          <a:lstStyle/>
          <a:p>
            <a:r>
              <a:rPr lang="en-US" dirty="0"/>
              <a:t>We can see that there is a larger number of Yellow cabs compared to Pink Cabs. This analysis may yield some interesting results in the customer frequency per state.</a:t>
            </a:r>
          </a:p>
        </p:txBody>
      </p:sp>
    </p:spTree>
    <p:extLst>
      <p:ext uri="{BB962C8B-B14F-4D97-AF65-F5344CB8AC3E}">
        <p14:creationId xmlns:p14="http://schemas.microsoft.com/office/powerpoint/2010/main" val="266743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29FC3-8518-48C5-9749-8C0A21E57EB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Company EDA 2</a:t>
            </a:r>
          </a:p>
        </p:txBody>
      </p:sp>
      <p:pic>
        <p:nvPicPr>
          <p:cNvPr id="5" name="Content Placeholder 4" descr="Chart, box and whisker chart&#10;&#10;Description automatically generated">
            <a:extLst>
              <a:ext uri="{FF2B5EF4-FFF2-40B4-BE49-F238E27FC236}">
                <a16:creationId xmlns:a16="http://schemas.microsoft.com/office/drawing/2014/main" id="{56E9BA50-B77F-40D1-BE1C-0907157FFF8A}"/>
              </a:ext>
            </a:extLst>
          </p:cNvPr>
          <p:cNvPicPr>
            <a:picLocks noGrp="1" noChangeAspect="1"/>
          </p:cNvPicPr>
          <p:nvPr>
            <p:ph idx="1"/>
          </p:nvPr>
        </p:nvPicPr>
        <p:blipFill>
          <a:blip r:embed="rId2"/>
          <a:stretch>
            <a:fillRect/>
          </a:stretch>
        </p:blipFill>
        <p:spPr>
          <a:xfrm>
            <a:off x="4777316" y="910500"/>
            <a:ext cx="6780700" cy="5034670"/>
          </a:xfrm>
          <a:prstGeom prst="rect">
            <a:avLst/>
          </a:prstGeom>
        </p:spPr>
      </p:pic>
      <p:sp>
        <p:nvSpPr>
          <p:cNvPr id="6" name="TextBox 5">
            <a:extLst>
              <a:ext uri="{FF2B5EF4-FFF2-40B4-BE49-F238E27FC236}">
                <a16:creationId xmlns:a16="http://schemas.microsoft.com/office/drawing/2014/main" id="{8A27B436-690B-426F-8627-0CB3B6AA3A7E}"/>
              </a:ext>
            </a:extLst>
          </p:cNvPr>
          <p:cNvSpPr txBox="1"/>
          <p:nvPr/>
        </p:nvSpPr>
        <p:spPr>
          <a:xfrm>
            <a:off x="536663" y="5125021"/>
            <a:ext cx="3860622" cy="1323439"/>
          </a:xfrm>
          <a:prstGeom prst="rect">
            <a:avLst/>
          </a:prstGeom>
          <a:noFill/>
        </p:spPr>
        <p:txBody>
          <a:bodyPr wrap="square" rtlCol="0">
            <a:spAutoFit/>
          </a:bodyPr>
          <a:lstStyle/>
          <a:p>
            <a:r>
              <a:rPr lang="en-US" sz="1600" dirty="0"/>
              <a:t>Looking more in-depth in the distribution of price charged, we can see that Yellow has a more skewed distribution that Pink. This means that overall, Yellow charges, on average, more than Pink. </a:t>
            </a:r>
          </a:p>
        </p:txBody>
      </p:sp>
    </p:spTree>
    <p:extLst>
      <p:ext uri="{BB962C8B-B14F-4D97-AF65-F5344CB8AC3E}">
        <p14:creationId xmlns:p14="http://schemas.microsoft.com/office/powerpoint/2010/main" val="158291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4DB5A0-A7A5-4521-BFC9-02413D79AEE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Company EDA 3</a:t>
            </a:r>
          </a:p>
        </p:txBody>
      </p:sp>
      <p:pic>
        <p:nvPicPr>
          <p:cNvPr id="5" name="Content Placeholder 4" descr="Chart, histogram&#10;&#10;Description automatically generated">
            <a:extLst>
              <a:ext uri="{FF2B5EF4-FFF2-40B4-BE49-F238E27FC236}">
                <a16:creationId xmlns:a16="http://schemas.microsoft.com/office/drawing/2014/main" id="{543729B8-039E-4686-B194-8707EB1CC29E}"/>
              </a:ext>
            </a:extLst>
          </p:cNvPr>
          <p:cNvPicPr>
            <a:picLocks noGrp="1" noChangeAspect="1"/>
          </p:cNvPicPr>
          <p:nvPr>
            <p:ph idx="1"/>
          </p:nvPr>
        </p:nvPicPr>
        <p:blipFill>
          <a:blip r:embed="rId2"/>
          <a:stretch>
            <a:fillRect/>
          </a:stretch>
        </p:blipFill>
        <p:spPr>
          <a:xfrm>
            <a:off x="4777316" y="910500"/>
            <a:ext cx="6780700" cy="5034670"/>
          </a:xfrm>
          <a:prstGeom prst="rect">
            <a:avLst/>
          </a:prstGeom>
        </p:spPr>
      </p:pic>
      <p:sp>
        <p:nvSpPr>
          <p:cNvPr id="6" name="TextBox 5">
            <a:extLst>
              <a:ext uri="{FF2B5EF4-FFF2-40B4-BE49-F238E27FC236}">
                <a16:creationId xmlns:a16="http://schemas.microsoft.com/office/drawing/2014/main" id="{BD4D9481-75F7-49E2-8B57-6C4DDE571716}"/>
              </a:ext>
            </a:extLst>
          </p:cNvPr>
          <p:cNvSpPr txBox="1"/>
          <p:nvPr/>
        </p:nvSpPr>
        <p:spPr>
          <a:xfrm>
            <a:off x="717422" y="5125020"/>
            <a:ext cx="3339886" cy="1477328"/>
          </a:xfrm>
          <a:prstGeom prst="rect">
            <a:avLst/>
          </a:prstGeom>
          <a:noFill/>
        </p:spPr>
        <p:txBody>
          <a:bodyPr wrap="square" rtlCol="0">
            <a:spAutoFit/>
          </a:bodyPr>
          <a:lstStyle/>
          <a:p>
            <a:r>
              <a:rPr lang="en-US" dirty="0"/>
              <a:t>Since profit will be an essential factor towards investment feasibility, looking at the distributions of cost of trip and price charged will be essential. </a:t>
            </a:r>
          </a:p>
        </p:txBody>
      </p:sp>
      <p:sp>
        <p:nvSpPr>
          <p:cNvPr id="7" name="TextBox 6">
            <a:extLst>
              <a:ext uri="{FF2B5EF4-FFF2-40B4-BE49-F238E27FC236}">
                <a16:creationId xmlns:a16="http://schemas.microsoft.com/office/drawing/2014/main" id="{F74E73F0-2582-4868-B845-C3627236CE73}"/>
              </a:ext>
            </a:extLst>
          </p:cNvPr>
          <p:cNvSpPr txBox="1"/>
          <p:nvPr/>
        </p:nvSpPr>
        <p:spPr>
          <a:xfrm>
            <a:off x="5118822" y="2907413"/>
            <a:ext cx="6097687" cy="646331"/>
          </a:xfrm>
          <a:prstGeom prst="rect">
            <a:avLst/>
          </a:prstGeom>
          <a:noFill/>
        </p:spPr>
        <p:txBody>
          <a:bodyPr wrap="square" rtlCol="0">
            <a:spAutoFit/>
          </a:bodyPr>
          <a:lstStyle/>
          <a:p>
            <a:r>
              <a:rPr lang="en-US" dirty="0"/>
              <a:t>Yellow has a larger range than pink, meaning yellow has a more variable price charged.</a:t>
            </a:r>
          </a:p>
        </p:txBody>
      </p:sp>
      <p:sp>
        <p:nvSpPr>
          <p:cNvPr id="8" name="TextBox 7">
            <a:extLst>
              <a:ext uri="{FF2B5EF4-FFF2-40B4-BE49-F238E27FC236}">
                <a16:creationId xmlns:a16="http://schemas.microsoft.com/office/drawing/2014/main" id="{23B004D3-BCA5-465C-A703-2D39ABD9B5DA}"/>
              </a:ext>
            </a:extLst>
          </p:cNvPr>
          <p:cNvSpPr txBox="1"/>
          <p:nvPr/>
        </p:nvSpPr>
        <p:spPr>
          <a:xfrm>
            <a:off x="5233223" y="5863684"/>
            <a:ext cx="6241355" cy="923330"/>
          </a:xfrm>
          <a:prstGeom prst="rect">
            <a:avLst/>
          </a:prstGeom>
          <a:noFill/>
        </p:spPr>
        <p:txBody>
          <a:bodyPr wrap="square" rtlCol="0">
            <a:spAutoFit/>
          </a:bodyPr>
          <a:lstStyle/>
          <a:p>
            <a:r>
              <a:rPr lang="en-US" dirty="0"/>
              <a:t>Cost of trip seems to be higher, but with less range. When noticing the difference between both, we can see that yellow will end up having more revenue within this study.</a:t>
            </a:r>
          </a:p>
        </p:txBody>
      </p:sp>
    </p:spTree>
    <p:extLst>
      <p:ext uri="{BB962C8B-B14F-4D97-AF65-F5344CB8AC3E}">
        <p14:creationId xmlns:p14="http://schemas.microsoft.com/office/powerpoint/2010/main" val="6681868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218</TotalTime>
  <Words>1120</Words>
  <Application>Microsoft Office PowerPoint</Application>
  <PresentationFormat>Widescreen</PresentationFormat>
  <Paragraphs>100</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Background of Study</vt:lpstr>
      <vt:lpstr>Agenda</vt:lpstr>
      <vt:lpstr>Data Manipulation </vt:lpstr>
      <vt:lpstr>Data Format</vt:lpstr>
      <vt:lpstr>Assumptions</vt:lpstr>
      <vt:lpstr>Company EDA</vt:lpstr>
      <vt:lpstr>Company EDA 2</vt:lpstr>
      <vt:lpstr>Company EDA 3</vt:lpstr>
      <vt:lpstr>Which company has more spatial control in the United States?</vt:lpstr>
      <vt:lpstr>Profit Based  on State</vt:lpstr>
      <vt:lpstr>Profit Average Based on State, Per Year</vt:lpstr>
      <vt:lpstr>Profit Average based on State, per Year 2</vt:lpstr>
      <vt:lpstr>Customer Characteristics Based on Profit</vt:lpstr>
      <vt:lpstr>Gender Based Profit Contribution Per Year</vt:lpstr>
      <vt:lpstr>Income Class wise Profit Analysis</vt:lpstr>
      <vt:lpstr>Customer Retention</vt:lpstr>
      <vt:lpstr>Customer Retention</vt:lpstr>
      <vt:lpstr>Profit Analysis For  Pink and Yellow</vt:lpstr>
      <vt:lpstr>Probability Regression (Which company has the highest probability to gain the most profit)</vt:lpstr>
      <vt:lpstr>Time Series Trend</vt:lpstr>
      <vt:lpstr>Time Series Forecasting for the Next Month</vt:lpstr>
      <vt:lpstr>Spatial Factor Recommendations</vt:lpstr>
      <vt:lpstr>Customer Characteristic Recommendations </vt:lpstr>
      <vt:lpstr>Customer Retention Reccommendation  </vt:lpstr>
      <vt:lpstr>Profit Recommendations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Ghimpu</dc:creator>
  <cp:lastModifiedBy>Anthony Ghimpu</cp:lastModifiedBy>
  <cp:revision>8</cp:revision>
  <dcterms:created xsi:type="dcterms:W3CDTF">2022-07-20T21:20:29Z</dcterms:created>
  <dcterms:modified xsi:type="dcterms:W3CDTF">2022-07-21T00:58:36Z</dcterms:modified>
</cp:coreProperties>
</file>