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5" y="2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531EF8-BD5B-4A84-8C7C-6162C61653BA}" type="datetimeFigureOut">
              <a:rPr lang="en-CA" smtClean="0"/>
              <a:t>2017-09-21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DA00EDA-9B8F-4BC0-B0B7-6FC15FB52D70}" type="slidenum">
              <a:rPr lang="en-CA" smtClean="0"/>
              <a:t>‹#›</a:t>
            </a:fld>
            <a:endParaRPr lang="en-CA"/>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3967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34531EF8-BD5B-4A84-8C7C-6162C61653BA}" type="datetimeFigureOut">
              <a:rPr lang="en-CA" smtClean="0"/>
              <a:t>2017-09-21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DA00EDA-9B8F-4BC0-B0B7-6FC15FB52D70}" type="slidenum">
              <a:rPr lang="en-CA" smtClean="0"/>
              <a:t>‹#›</a:t>
            </a:fld>
            <a:endParaRPr lang="en-CA"/>
          </a:p>
        </p:txBody>
      </p:sp>
    </p:spTree>
    <p:extLst>
      <p:ext uri="{BB962C8B-B14F-4D97-AF65-F5344CB8AC3E}">
        <p14:creationId xmlns:p14="http://schemas.microsoft.com/office/powerpoint/2010/main" val="3247922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531EF8-BD5B-4A84-8C7C-6162C61653BA}" type="datetimeFigureOut">
              <a:rPr lang="en-CA" smtClean="0"/>
              <a:t>2017-09-21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DA00EDA-9B8F-4BC0-B0B7-6FC15FB52D70}" type="slidenum">
              <a:rPr lang="en-CA" smtClean="0"/>
              <a:t>‹#›</a:t>
            </a:fld>
            <a:endParaRPr lang="en-CA"/>
          </a:p>
        </p:txBody>
      </p:sp>
    </p:spTree>
    <p:extLst>
      <p:ext uri="{BB962C8B-B14F-4D97-AF65-F5344CB8AC3E}">
        <p14:creationId xmlns:p14="http://schemas.microsoft.com/office/powerpoint/2010/main" val="219446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531EF8-BD5B-4A84-8C7C-6162C61653BA}" type="datetimeFigureOut">
              <a:rPr lang="en-CA" smtClean="0"/>
              <a:t>2017-09-21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DA00EDA-9B8F-4BC0-B0B7-6FC15FB52D70}" type="slidenum">
              <a:rPr lang="en-CA" smtClean="0"/>
              <a:t>‹#›</a:t>
            </a:fld>
            <a:endParaRPr lang="en-CA"/>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10239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531EF8-BD5B-4A84-8C7C-6162C61653BA}" type="datetimeFigureOut">
              <a:rPr lang="en-CA" smtClean="0"/>
              <a:t>2017-09-21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DA00EDA-9B8F-4BC0-B0B7-6FC15FB52D70}" type="slidenum">
              <a:rPr lang="en-CA" smtClean="0"/>
              <a:t>‹#›</a:t>
            </a:fld>
            <a:endParaRPr lang="en-CA"/>
          </a:p>
        </p:txBody>
      </p:sp>
    </p:spTree>
    <p:extLst>
      <p:ext uri="{BB962C8B-B14F-4D97-AF65-F5344CB8AC3E}">
        <p14:creationId xmlns:p14="http://schemas.microsoft.com/office/powerpoint/2010/main" val="4204771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531EF8-BD5B-4A84-8C7C-6162C61653BA}" type="datetimeFigureOut">
              <a:rPr lang="en-CA" smtClean="0"/>
              <a:t>2017-09-21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DA00EDA-9B8F-4BC0-B0B7-6FC15FB52D70}" type="slidenum">
              <a:rPr lang="en-CA" smtClean="0"/>
              <a:t>‹#›</a:t>
            </a:fld>
            <a:endParaRPr lang="en-CA"/>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35214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531EF8-BD5B-4A84-8C7C-6162C61653BA}" type="datetimeFigureOut">
              <a:rPr lang="en-CA" smtClean="0"/>
              <a:t>2017-09-21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DA00EDA-9B8F-4BC0-B0B7-6FC15FB52D70}" type="slidenum">
              <a:rPr lang="en-CA" smtClean="0"/>
              <a:t>‹#›</a:t>
            </a:fld>
            <a:endParaRPr lang="en-CA"/>
          </a:p>
        </p:txBody>
      </p:sp>
    </p:spTree>
    <p:extLst>
      <p:ext uri="{BB962C8B-B14F-4D97-AF65-F5344CB8AC3E}">
        <p14:creationId xmlns:p14="http://schemas.microsoft.com/office/powerpoint/2010/main" val="3545703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531EF8-BD5B-4A84-8C7C-6162C61653BA}" type="datetimeFigureOut">
              <a:rPr lang="en-CA" smtClean="0"/>
              <a:t>2017-09-21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DA00EDA-9B8F-4BC0-B0B7-6FC15FB52D70}" type="slidenum">
              <a:rPr lang="en-CA" smtClean="0"/>
              <a:t>‹#›</a:t>
            </a:fld>
            <a:endParaRPr lang="en-CA"/>
          </a:p>
        </p:txBody>
      </p:sp>
    </p:spTree>
    <p:extLst>
      <p:ext uri="{BB962C8B-B14F-4D97-AF65-F5344CB8AC3E}">
        <p14:creationId xmlns:p14="http://schemas.microsoft.com/office/powerpoint/2010/main" val="32006917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531EF8-BD5B-4A84-8C7C-6162C61653BA}" type="datetimeFigureOut">
              <a:rPr lang="en-CA" smtClean="0"/>
              <a:t>2017-09-21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DA00EDA-9B8F-4BC0-B0B7-6FC15FB52D70}" type="slidenum">
              <a:rPr lang="en-CA" smtClean="0"/>
              <a:t>‹#›</a:t>
            </a:fld>
            <a:endParaRPr lang="en-CA"/>
          </a:p>
        </p:txBody>
      </p:sp>
    </p:spTree>
    <p:extLst>
      <p:ext uri="{BB962C8B-B14F-4D97-AF65-F5344CB8AC3E}">
        <p14:creationId xmlns:p14="http://schemas.microsoft.com/office/powerpoint/2010/main" val="24170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531EF8-BD5B-4A84-8C7C-6162C61653BA}" type="datetimeFigureOut">
              <a:rPr lang="en-CA" smtClean="0"/>
              <a:t>2017-09-21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DA00EDA-9B8F-4BC0-B0B7-6FC15FB52D70}" type="slidenum">
              <a:rPr lang="en-CA" smtClean="0"/>
              <a:t>‹#›</a:t>
            </a:fld>
            <a:endParaRPr lang="en-CA"/>
          </a:p>
        </p:txBody>
      </p:sp>
    </p:spTree>
    <p:extLst>
      <p:ext uri="{BB962C8B-B14F-4D97-AF65-F5344CB8AC3E}">
        <p14:creationId xmlns:p14="http://schemas.microsoft.com/office/powerpoint/2010/main" val="1348452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531EF8-BD5B-4A84-8C7C-6162C61653BA}" type="datetimeFigureOut">
              <a:rPr lang="en-CA" smtClean="0"/>
              <a:t>2017-09-21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DA00EDA-9B8F-4BC0-B0B7-6FC15FB52D70}" type="slidenum">
              <a:rPr lang="en-CA" smtClean="0"/>
              <a:t>‹#›</a:t>
            </a:fld>
            <a:endParaRPr lang="en-CA"/>
          </a:p>
        </p:txBody>
      </p:sp>
    </p:spTree>
    <p:extLst>
      <p:ext uri="{BB962C8B-B14F-4D97-AF65-F5344CB8AC3E}">
        <p14:creationId xmlns:p14="http://schemas.microsoft.com/office/powerpoint/2010/main" val="1942891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531EF8-BD5B-4A84-8C7C-6162C61653BA}" type="datetimeFigureOut">
              <a:rPr lang="en-CA" smtClean="0"/>
              <a:t>2017-09-21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DA00EDA-9B8F-4BC0-B0B7-6FC15FB52D70}" type="slidenum">
              <a:rPr lang="en-CA" smtClean="0"/>
              <a:t>‹#›</a:t>
            </a:fld>
            <a:endParaRPr lang="en-CA"/>
          </a:p>
        </p:txBody>
      </p:sp>
    </p:spTree>
    <p:extLst>
      <p:ext uri="{BB962C8B-B14F-4D97-AF65-F5344CB8AC3E}">
        <p14:creationId xmlns:p14="http://schemas.microsoft.com/office/powerpoint/2010/main" val="2400845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531EF8-BD5B-4A84-8C7C-6162C61653BA}" type="datetimeFigureOut">
              <a:rPr lang="en-CA" smtClean="0"/>
              <a:t>2017-09-21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DA00EDA-9B8F-4BC0-B0B7-6FC15FB52D70}" type="slidenum">
              <a:rPr lang="en-CA" smtClean="0"/>
              <a:t>‹#›</a:t>
            </a:fld>
            <a:endParaRPr lang="en-CA"/>
          </a:p>
        </p:txBody>
      </p:sp>
    </p:spTree>
    <p:extLst>
      <p:ext uri="{BB962C8B-B14F-4D97-AF65-F5344CB8AC3E}">
        <p14:creationId xmlns:p14="http://schemas.microsoft.com/office/powerpoint/2010/main" val="3365611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531EF8-BD5B-4A84-8C7C-6162C61653BA}" type="datetimeFigureOut">
              <a:rPr lang="en-CA" smtClean="0"/>
              <a:t>2017-09-21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DA00EDA-9B8F-4BC0-B0B7-6FC15FB52D70}" type="slidenum">
              <a:rPr lang="en-CA" smtClean="0"/>
              <a:t>‹#›</a:t>
            </a:fld>
            <a:endParaRPr lang="en-CA"/>
          </a:p>
        </p:txBody>
      </p:sp>
    </p:spTree>
    <p:extLst>
      <p:ext uri="{BB962C8B-B14F-4D97-AF65-F5344CB8AC3E}">
        <p14:creationId xmlns:p14="http://schemas.microsoft.com/office/powerpoint/2010/main" val="1175570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531EF8-BD5B-4A84-8C7C-6162C61653BA}" type="datetimeFigureOut">
              <a:rPr lang="en-CA" smtClean="0"/>
              <a:t>2017-09-21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DA00EDA-9B8F-4BC0-B0B7-6FC15FB52D70}" type="slidenum">
              <a:rPr lang="en-CA" smtClean="0"/>
              <a:t>‹#›</a:t>
            </a:fld>
            <a:endParaRPr lang="en-CA"/>
          </a:p>
        </p:txBody>
      </p:sp>
    </p:spTree>
    <p:extLst>
      <p:ext uri="{BB962C8B-B14F-4D97-AF65-F5344CB8AC3E}">
        <p14:creationId xmlns:p14="http://schemas.microsoft.com/office/powerpoint/2010/main" val="376089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4531EF8-BD5B-4A84-8C7C-6162C61653BA}" type="datetimeFigureOut">
              <a:rPr lang="en-CA" smtClean="0"/>
              <a:t>2017-09-21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DA00EDA-9B8F-4BC0-B0B7-6FC15FB52D70}" type="slidenum">
              <a:rPr lang="en-CA" smtClean="0"/>
              <a:t>‹#›</a:t>
            </a:fld>
            <a:endParaRPr lang="en-CA"/>
          </a:p>
        </p:txBody>
      </p:sp>
    </p:spTree>
    <p:extLst>
      <p:ext uri="{BB962C8B-B14F-4D97-AF65-F5344CB8AC3E}">
        <p14:creationId xmlns:p14="http://schemas.microsoft.com/office/powerpoint/2010/main" val="2507030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4531EF8-BD5B-4A84-8C7C-6162C61653BA}" type="datetimeFigureOut">
              <a:rPr lang="en-CA" smtClean="0"/>
              <a:t>2017-09-21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DA00EDA-9B8F-4BC0-B0B7-6FC15FB52D70}" type="slidenum">
              <a:rPr lang="en-CA" smtClean="0"/>
              <a:t>‹#›</a:t>
            </a:fld>
            <a:endParaRPr lang="en-CA"/>
          </a:p>
        </p:txBody>
      </p:sp>
    </p:spTree>
    <p:extLst>
      <p:ext uri="{BB962C8B-B14F-4D97-AF65-F5344CB8AC3E}">
        <p14:creationId xmlns:p14="http://schemas.microsoft.com/office/powerpoint/2010/main" val="2027307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4531EF8-BD5B-4A84-8C7C-6162C61653BA}" type="datetimeFigureOut">
              <a:rPr lang="en-CA" smtClean="0"/>
              <a:t>2017-09-21</a:t>
            </a:fld>
            <a:endParaRPr lang="en-CA"/>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CA"/>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DA00EDA-9B8F-4BC0-B0B7-6FC15FB52D70}" type="slidenum">
              <a:rPr lang="en-CA" smtClean="0"/>
              <a:t>‹#›</a:t>
            </a:fld>
            <a:endParaRPr lang="en-CA"/>
          </a:p>
        </p:txBody>
      </p:sp>
    </p:spTree>
    <p:extLst>
      <p:ext uri="{BB962C8B-B14F-4D97-AF65-F5344CB8AC3E}">
        <p14:creationId xmlns:p14="http://schemas.microsoft.com/office/powerpoint/2010/main" val="33925544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reactivex.io/rxj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96AA-7592-4D0C-BD63-E838D743023E}"/>
              </a:ext>
            </a:extLst>
          </p:cNvPr>
          <p:cNvSpPr>
            <a:spLocks noGrp="1"/>
          </p:cNvSpPr>
          <p:nvPr>
            <p:ph type="ctrTitle"/>
          </p:nvPr>
        </p:nvSpPr>
        <p:spPr/>
        <p:txBody>
          <a:bodyPr/>
          <a:lstStyle/>
          <a:p>
            <a:r>
              <a:rPr lang="fr-FR" dirty="0" err="1"/>
              <a:t>Angular</a:t>
            </a:r>
            <a:r>
              <a:rPr lang="fr-FR" dirty="0"/>
              <a:t> 4</a:t>
            </a:r>
            <a:endParaRPr lang="en-CA" dirty="0"/>
          </a:p>
        </p:txBody>
      </p:sp>
      <p:sp>
        <p:nvSpPr>
          <p:cNvPr id="3" name="Subtitle 2">
            <a:extLst>
              <a:ext uri="{FF2B5EF4-FFF2-40B4-BE49-F238E27FC236}">
                <a16:creationId xmlns:a16="http://schemas.microsoft.com/office/drawing/2014/main" id="{DBFD869E-436C-4D9C-9E7C-9CDD88FA7639}"/>
              </a:ext>
            </a:extLst>
          </p:cNvPr>
          <p:cNvSpPr>
            <a:spLocks noGrp="1"/>
          </p:cNvSpPr>
          <p:nvPr>
            <p:ph type="subTitle" idx="1"/>
          </p:nvPr>
        </p:nvSpPr>
        <p:spPr/>
        <p:txBody>
          <a:bodyPr/>
          <a:lstStyle/>
          <a:p>
            <a:r>
              <a:rPr lang="fr-FR" dirty="0"/>
              <a:t>Créer des components, consommer des API REST, gestion des évènements</a:t>
            </a:r>
            <a:endParaRPr lang="en-CA" dirty="0"/>
          </a:p>
        </p:txBody>
      </p:sp>
    </p:spTree>
    <p:extLst>
      <p:ext uri="{BB962C8B-B14F-4D97-AF65-F5344CB8AC3E}">
        <p14:creationId xmlns:p14="http://schemas.microsoft.com/office/powerpoint/2010/main" val="4140505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0CE5C-9AEE-487B-8984-891C3242BB45}"/>
              </a:ext>
            </a:extLst>
          </p:cNvPr>
          <p:cNvSpPr>
            <a:spLocks noGrp="1"/>
          </p:cNvSpPr>
          <p:nvPr>
            <p:ph type="title"/>
          </p:nvPr>
        </p:nvSpPr>
        <p:spPr/>
        <p:txBody>
          <a:bodyPr/>
          <a:lstStyle/>
          <a:p>
            <a:r>
              <a:rPr lang="fr-FR" dirty="0"/>
              <a:t>Promise vs observable</a:t>
            </a:r>
            <a:endParaRPr lang="en-CA" dirty="0"/>
          </a:p>
        </p:txBody>
      </p:sp>
      <p:sp>
        <p:nvSpPr>
          <p:cNvPr id="3" name="Content Placeholder 2">
            <a:extLst>
              <a:ext uri="{FF2B5EF4-FFF2-40B4-BE49-F238E27FC236}">
                <a16:creationId xmlns:a16="http://schemas.microsoft.com/office/drawing/2014/main" id="{D6DDF594-E2F4-4A98-9940-77EAC32E6312}"/>
              </a:ext>
            </a:extLst>
          </p:cNvPr>
          <p:cNvSpPr>
            <a:spLocks noGrp="1"/>
          </p:cNvSpPr>
          <p:nvPr>
            <p:ph idx="1"/>
          </p:nvPr>
        </p:nvSpPr>
        <p:spPr/>
        <p:txBody>
          <a:bodyPr>
            <a:normAutofit fontScale="77500" lnSpcReduction="20000"/>
          </a:bodyPr>
          <a:lstStyle/>
          <a:p>
            <a:pPr marL="0" indent="0">
              <a:buNone/>
            </a:pPr>
            <a:r>
              <a:rPr lang="fr-FR" sz="2900" b="1" dirty="0"/>
              <a:t>Promise</a:t>
            </a:r>
          </a:p>
          <a:p>
            <a:endParaRPr lang="fr-FR" dirty="0"/>
          </a:p>
          <a:p>
            <a:r>
              <a:rPr lang="fr-FR" dirty="0"/>
              <a:t>Une promesse gère un seul événement lorsqu'une opération asynchrone est terminée ou échouée.</a:t>
            </a:r>
          </a:p>
          <a:p>
            <a:r>
              <a:rPr lang="fr-FR" dirty="0"/>
              <a:t>N’est pas annulable.</a:t>
            </a:r>
          </a:p>
          <a:p>
            <a:pPr marL="0" indent="0">
              <a:buNone/>
            </a:pPr>
            <a:endParaRPr lang="fr-FR" dirty="0"/>
          </a:p>
          <a:p>
            <a:pPr marL="0" indent="0">
              <a:buNone/>
            </a:pPr>
            <a:r>
              <a:rPr lang="fr-FR" sz="2500" b="1" dirty="0"/>
              <a:t>Observable</a:t>
            </a:r>
          </a:p>
          <a:p>
            <a:r>
              <a:rPr lang="fr-FR" dirty="0"/>
              <a:t>Gère plusieurs évènements.</a:t>
            </a:r>
          </a:p>
          <a:p>
            <a:r>
              <a:rPr lang="fr-FR" dirty="0"/>
              <a:t>Supporte </a:t>
            </a:r>
            <a:r>
              <a:rPr lang="en-US" dirty="0"/>
              <a:t>map, filter, reduce and similar operators.</a:t>
            </a:r>
            <a:endParaRPr lang="fr-FR" dirty="0"/>
          </a:p>
          <a:p>
            <a:r>
              <a:rPr lang="fr-FR" dirty="0"/>
              <a:t>Est annulable.</a:t>
            </a:r>
          </a:p>
          <a:p>
            <a:r>
              <a:rPr lang="en-CA" dirty="0"/>
              <a:t>Utilise Reactive Extensions (</a:t>
            </a:r>
            <a:r>
              <a:rPr lang="en-CA" dirty="0" err="1">
                <a:hlinkClick r:id="rId2"/>
              </a:rPr>
              <a:t>RxJS</a:t>
            </a:r>
            <a:r>
              <a:rPr lang="en-CA" dirty="0"/>
              <a:t>)</a:t>
            </a:r>
          </a:p>
          <a:p>
            <a:endParaRPr lang="en-CA" dirty="0"/>
          </a:p>
        </p:txBody>
      </p:sp>
      <p:pic>
        <p:nvPicPr>
          <p:cNvPr id="4" name="Picture 3">
            <a:extLst>
              <a:ext uri="{FF2B5EF4-FFF2-40B4-BE49-F238E27FC236}">
                <a16:creationId xmlns:a16="http://schemas.microsoft.com/office/drawing/2014/main" id="{9ED2BD3E-4C15-4C78-A9CE-44D83F5FC00D}"/>
              </a:ext>
            </a:extLst>
          </p:cNvPr>
          <p:cNvPicPr>
            <a:picLocks noChangeAspect="1"/>
          </p:cNvPicPr>
          <p:nvPr/>
        </p:nvPicPr>
        <p:blipFill>
          <a:blip r:embed="rId3"/>
          <a:stretch>
            <a:fillRect/>
          </a:stretch>
        </p:blipFill>
        <p:spPr>
          <a:xfrm>
            <a:off x="6209378" y="1621554"/>
            <a:ext cx="5657850" cy="1476375"/>
          </a:xfrm>
          <a:prstGeom prst="rect">
            <a:avLst/>
          </a:prstGeom>
        </p:spPr>
      </p:pic>
      <p:pic>
        <p:nvPicPr>
          <p:cNvPr id="5" name="Picture 4">
            <a:extLst>
              <a:ext uri="{FF2B5EF4-FFF2-40B4-BE49-F238E27FC236}">
                <a16:creationId xmlns:a16="http://schemas.microsoft.com/office/drawing/2014/main" id="{64C1797F-034A-4677-9520-8610F683760C}"/>
              </a:ext>
            </a:extLst>
          </p:cNvPr>
          <p:cNvPicPr>
            <a:picLocks noChangeAspect="1"/>
          </p:cNvPicPr>
          <p:nvPr/>
        </p:nvPicPr>
        <p:blipFill>
          <a:blip r:embed="rId4"/>
          <a:stretch>
            <a:fillRect/>
          </a:stretch>
        </p:blipFill>
        <p:spPr>
          <a:xfrm>
            <a:off x="4621314" y="3452719"/>
            <a:ext cx="7477125" cy="1543050"/>
          </a:xfrm>
          <a:prstGeom prst="rect">
            <a:avLst/>
          </a:prstGeom>
        </p:spPr>
      </p:pic>
    </p:spTree>
    <p:extLst>
      <p:ext uri="{BB962C8B-B14F-4D97-AF65-F5344CB8AC3E}">
        <p14:creationId xmlns:p14="http://schemas.microsoft.com/office/powerpoint/2010/main" val="3087165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2B3E5-2862-4450-8469-71F3A723C721}"/>
              </a:ext>
            </a:extLst>
          </p:cNvPr>
          <p:cNvSpPr>
            <a:spLocks noGrp="1"/>
          </p:cNvSpPr>
          <p:nvPr>
            <p:ph type="title"/>
          </p:nvPr>
        </p:nvSpPr>
        <p:spPr/>
        <p:txBody>
          <a:bodyPr/>
          <a:lstStyle/>
          <a:p>
            <a:r>
              <a:rPr lang="fr-FR" dirty="0"/>
              <a:t>Injection de dépendance</a:t>
            </a:r>
            <a:endParaRPr lang="en-CA" dirty="0"/>
          </a:p>
        </p:txBody>
      </p:sp>
      <p:sp>
        <p:nvSpPr>
          <p:cNvPr id="3" name="Content Placeholder 2">
            <a:extLst>
              <a:ext uri="{FF2B5EF4-FFF2-40B4-BE49-F238E27FC236}">
                <a16:creationId xmlns:a16="http://schemas.microsoft.com/office/drawing/2014/main" id="{39AAAF07-C640-4381-BADD-0118F624EA1B}"/>
              </a:ext>
            </a:extLst>
          </p:cNvPr>
          <p:cNvSpPr>
            <a:spLocks noGrp="1"/>
          </p:cNvSpPr>
          <p:nvPr>
            <p:ph idx="1"/>
          </p:nvPr>
        </p:nvSpPr>
        <p:spPr/>
        <p:txBody>
          <a:bodyPr>
            <a:normAutofit fontScale="77500" lnSpcReduction="20000"/>
          </a:bodyPr>
          <a:lstStyle/>
          <a:p>
            <a:pPr marL="0" indent="0">
              <a:buNone/>
            </a:pPr>
            <a:r>
              <a:rPr lang="en-CA" b="1" dirty="0"/>
              <a:t>Injection </a:t>
            </a:r>
            <a:r>
              <a:rPr lang="en-CA" b="1" dirty="0" err="1"/>
              <a:t>dans</a:t>
            </a:r>
            <a:r>
              <a:rPr lang="en-CA" b="1" dirty="0"/>
              <a:t> un module</a:t>
            </a:r>
          </a:p>
          <a:p>
            <a:r>
              <a:rPr lang="fr-FR" dirty="0"/>
              <a:t>L’option providers du décorateur @</a:t>
            </a:r>
            <a:r>
              <a:rPr lang="fr-FR" dirty="0" err="1"/>
              <a:t>NgModule</a:t>
            </a:r>
            <a:r>
              <a:rPr lang="fr-FR" dirty="0"/>
              <a:t>() permet de déclarer l’instanciation d’un service de le rendre disponible pour tous les éléments du modules (services, pipes, composants).</a:t>
            </a:r>
          </a:p>
          <a:p>
            <a:r>
              <a:rPr lang="fr-FR" dirty="0"/>
              <a:t>Ce procédé est à favoriser quand un service doit être commun à plusieurs éléments. Cela permet par exemple de mutualiser des données communes entre plusieurs éléments.</a:t>
            </a:r>
          </a:p>
          <a:p>
            <a:pPr marL="0" indent="0">
              <a:buNone/>
            </a:pPr>
            <a:r>
              <a:rPr lang="fr-FR" b="1" dirty="0"/>
              <a:t>Injection dans un composant / Service</a:t>
            </a:r>
          </a:p>
          <a:p>
            <a:r>
              <a:rPr lang="fr-FR" dirty="0"/>
              <a:t>Il est également possible de déclarer l’instanciation d’un service dans un composant, service, pipe. Ces décorateurs possèdent également une option providers. Un service instancié au niveau de ces éléments aura la priorité la plus importante lorsque l’injecteur résoudra les dépendances.</a:t>
            </a:r>
          </a:p>
          <a:p>
            <a:r>
              <a:rPr lang="fr-FR" dirty="0"/>
              <a:t>Ce procédé est à favoriser quand l'instance d'un service doit être unique et spécifique pour un élément.</a:t>
            </a:r>
          </a:p>
          <a:p>
            <a:endParaRPr lang="fr-FR" b="1" dirty="0"/>
          </a:p>
          <a:p>
            <a:pPr marL="0" indent="0">
              <a:buNone/>
            </a:pPr>
            <a:endParaRPr lang="fr-FR" dirty="0"/>
          </a:p>
          <a:p>
            <a:pPr marL="0" indent="0">
              <a:buNone/>
            </a:pPr>
            <a:endParaRPr lang="fr-FR" dirty="0"/>
          </a:p>
          <a:p>
            <a:pPr marL="0" indent="0">
              <a:buNone/>
            </a:pPr>
            <a:endParaRPr lang="en-CA" dirty="0"/>
          </a:p>
        </p:txBody>
      </p:sp>
      <p:pic>
        <p:nvPicPr>
          <p:cNvPr id="7" name="Picture 6">
            <a:extLst>
              <a:ext uri="{FF2B5EF4-FFF2-40B4-BE49-F238E27FC236}">
                <a16:creationId xmlns:a16="http://schemas.microsoft.com/office/drawing/2014/main" id="{F266C4D2-6DB2-44B9-B585-711FAF261E7A}"/>
              </a:ext>
            </a:extLst>
          </p:cNvPr>
          <p:cNvPicPr>
            <a:picLocks noChangeAspect="1"/>
          </p:cNvPicPr>
          <p:nvPr/>
        </p:nvPicPr>
        <p:blipFill>
          <a:blip r:embed="rId2"/>
          <a:stretch>
            <a:fillRect/>
          </a:stretch>
        </p:blipFill>
        <p:spPr>
          <a:xfrm>
            <a:off x="8613364" y="3601525"/>
            <a:ext cx="3438525" cy="1247775"/>
          </a:xfrm>
          <a:prstGeom prst="rect">
            <a:avLst/>
          </a:prstGeom>
        </p:spPr>
      </p:pic>
      <p:pic>
        <p:nvPicPr>
          <p:cNvPr id="8" name="Picture 7">
            <a:extLst>
              <a:ext uri="{FF2B5EF4-FFF2-40B4-BE49-F238E27FC236}">
                <a16:creationId xmlns:a16="http://schemas.microsoft.com/office/drawing/2014/main" id="{A817369A-2361-40B3-ACEE-826B644822F1}"/>
              </a:ext>
            </a:extLst>
          </p:cNvPr>
          <p:cNvPicPr>
            <a:picLocks noChangeAspect="1"/>
          </p:cNvPicPr>
          <p:nvPr/>
        </p:nvPicPr>
        <p:blipFill>
          <a:blip r:embed="rId3"/>
          <a:stretch>
            <a:fillRect/>
          </a:stretch>
        </p:blipFill>
        <p:spPr>
          <a:xfrm>
            <a:off x="9337672" y="64372"/>
            <a:ext cx="2714217" cy="3217146"/>
          </a:xfrm>
          <a:prstGeom prst="rect">
            <a:avLst/>
          </a:prstGeom>
        </p:spPr>
      </p:pic>
    </p:spTree>
    <p:extLst>
      <p:ext uri="{BB962C8B-B14F-4D97-AF65-F5344CB8AC3E}">
        <p14:creationId xmlns:p14="http://schemas.microsoft.com/office/powerpoint/2010/main" val="1349493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391B4-019B-476B-BDD1-79DC78D56C9B}"/>
              </a:ext>
            </a:extLst>
          </p:cNvPr>
          <p:cNvSpPr>
            <a:spLocks noGrp="1"/>
          </p:cNvSpPr>
          <p:nvPr>
            <p:ph type="title"/>
          </p:nvPr>
        </p:nvSpPr>
        <p:spPr/>
        <p:txBody>
          <a:bodyPr/>
          <a:lstStyle/>
          <a:p>
            <a:r>
              <a:rPr lang="fr-FR" dirty="0"/>
              <a:t>EVENT EMITTER</a:t>
            </a:r>
            <a:endParaRPr lang="en-CA" dirty="0"/>
          </a:p>
        </p:txBody>
      </p:sp>
      <p:sp>
        <p:nvSpPr>
          <p:cNvPr id="3" name="Content Placeholder 2">
            <a:extLst>
              <a:ext uri="{FF2B5EF4-FFF2-40B4-BE49-F238E27FC236}">
                <a16:creationId xmlns:a16="http://schemas.microsoft.com/office/drawing/2014/main" id="{CE99A855-1A89-40BF-B492-262ED51BB3C7}"/>
              </a:ext>
            </a:extLst>
          </p:cNvPr>
          <p:cNvSpPr>
            <a:spLocks noGrp="1"/>
          </p:cNvSpPr>
          <p:nvPr>
            <p:ph idx="1"/>
          </p:nvPr>
        </p:nvSpPr>
        <p:spPr/>
        <p:txBody>
          <a:bodyPr/>
          <a:lstStyle/>
          <a:p>
            <a:pPr marL="0" indent="0">
              <a:buNone/>
            </a:pPr>
            <a:r>
              <a:rPr lang="fr-FR" b="1" dirty="0" err="1"/>
              <a:t>EventEmitter</a:t>
            </a:r>
            <a:endParaRPr lang="fr-FR" b="1" dirty="0"/>
          </a:p>
          <a:p>
            <a:r>
              <a:rPr lang="fr-FR" dirty="0" err="1"/>
              <a:t>EventEmitter</a:t>
            </a:r>
            <a:r>
              <a:rPr lang="fr-FR" dirty="0"/>
              <a:t> != Dom </a:t>
            </a:r>
            <a:r>
              <a:rPr lang="fr-FR" dirty="0" err="1"/>
              <a:t>events</a:t>
            </a:r>
            <a:endParaRPr lang="fr-FR" dirty="0"/>
          </a:p>
          <a:p>
            <a:r>
              <a:rPr lang="fr-FR" dirty="0" err="1"/>
              <a:t>EventEmitter</a:t>
            </a:r>
            <a:r>
              <a:rPr lang="fr-FR" dirty="0"/>
              <a:t> est un Observable</a:t>
            </a:r>
          </a:p>
          <a:p>
            <a:r>
              <a:rPr lang="fr-FR" dirty="0"/>
              <a:t>Permet aux </a:t>
            </a:r>
            <a:r>
              <a:rPr lang="fr-FR" dirty="0" err="1"/>
              <a:t>composanrs</a:t>
            </a:r>
            <a:r>
              <a:rPr lang="fr-FR" dirty="0"/>
              <a:t> de communiquer entre eux</a:t>
            </a:r>
          </a:p>
          <a:p>
            <a:endParaRPr lang="en-CA" dirty="0"/>
          </a:p>
        </p:txBody>
      </p:sp>
      <p:pic>
        <p:nvPicPr>
          <p:cNvPr id="5" name="Content Placeholder 3">
            <a:extLst>
              <a:ext uri="{FF2B5EF4-FFF2-40B4-BE49-F238E27FC236}">
                <a16:creationId xmlns:a16="http://schemas.microsoft.com/office/drawing/2014/main" id="{0011B4FF-7E69-459C-978D-5B511066EFB2}"/>
              </a:ext>
            </a:extLst>
          </p:cNvPr>
          <p:cNvPicPr>
            <a:picLocks noChangeAspect="1"/>
          </p:cNvPicPr>
          <p:nvPr/>
        </p:nvPicPr>
        <p:blipFill>
          <a:blip r:embed="rId2"/>
          <a:stretch>
            <a:fillRect/>
          </a:stretch>
        </p:blipFill>
        <p:spPr>
          <a:xfrm>
            <a:off x="5833028" y="756139"/>
            <a:ext cx="5343525" cy="285750"/>
          </a:xfrm>
          <a:prstGeom prst="rect">
            <a:avLst/>
          </a:prstGeom>
        </p:spPr>
      </p:pic>
    </p:spTree>
    <p:extLst>
      <p:ext uri="{BB962C8B-B14F-4D97-AF65-F5344CB8AC3E}">
        <p14:creationId xmlns:p14="http://schemas.microsoft.com/office/powerpoint/2010/main" val="139523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283C3-5ADF-41A5-8506-1A9C61F5AB64}"/>
              </a:ext>
            </a:extLst>
          </p:cNvPr>
          <p:cNvSpPr>
            <a:spLocks noGrp="1"/>
          </p:cNvSpPr>
          <p:nvPr>
            <p:ph type="title"/>
          </p:nvPr>
        </p:nvSpPr>
        <p:spPr/>
        <p:txBody>
          <a:bodyPr/>
          <a:lstStyle/>
          <a:p>
            <a:r>
              <a:rPr lang="fr-FR" dirty="0"/>
              <a:t>STRING INTERPOLATION</a:t>
            </a:r>
            <a:endParaRPr lang="en-CA" dirty="0"/>
          </a:p>
        </p:txBody>
      </p:sp>
      <p:sp>
        <p:nvSpPr>
          <p:cNvPr id="3" name="Content Placeholder 2">
            <a:extLst>
              <a:ext uri="{FF2B5EF4-FFF2-40B4-BE49-F238E27FC236}">
                <a16:creationId xmlns:a16="http://schemas.microsoft.com/office/drawing/2014/main" id="{32AB97E2-35B4-46E1-A66F-93CEE72EF564}"/>
              </a:ext>
            </a:extLst>
          </p:cNvPr>
          <p:cNvSpPr>
            <a:spLocks noGrp="1"/>
          </p:cNvSpPr>
          <p:nvPr>
            <p:ph idx="1"/>
          </p:nvPr>
        </p:nvSpPr>
        <p:spPr/>
        <p:txBody>
          <a:bodyPr/>
          <a:lstStyle/>
          <a:p>
            <a:pPr marL="0" indent="0">
              <a:buNone/>
            </a:pPr>
            <a:r>
              <a:rPr lang="fr-FR" b="1" dirty="0"/>
              <a:t>String interpolation</a:t>
            </a:r>
          </a:p>
          <a:p>
            <a:r>
              <a:rPr lang="fr-FR" dirty="0"/>
              <a:t>La bonne pratique pour générer du texte</a:t>
            </a:r>
          </a:p>
          <a:p>
            <a:r>
              <a:rPr lang="fr-FR" dirty="0" err="1"/>
              <a:t>Property</a:t>
            </a:r>
            <a:r>
              <a:rPr lang="fr-FR" dirty="0"/>
              <a:t> </a:t>
            </a:r>
            <a:r>
              <a:rPr lang="fr-FR"/>
              <a:t>binding alternative </a:t>
            </a:r>
            <a:r>
              <a:rPr lang="fr-FR" dirty="0"/>
              <a:t>acceptable</a:t>
            </a:r>
            <a:endParaRPr lang="en-CA" dirty="0"/>
          </a:p>
        </p:txBody>
      </p:sp>
      <p:pic>
        <p:nvPicPr>
          <p:cNvPr id="4" name="Picture 3">
            <a:extLst>
              <a:ext uri="{FF2B5EF4-FFF2-40B4-BE49-F238E27FC236}">
                <a16:creationId xmlns:a16="http://schemas.microsoft.com/office/drawing/2014/main" id="{4BC054AC-75BC-4726-AB4F-83DE511FF30C}"/>
              </a:ext>
            </a:extLst>
          </p:cNvPr>
          <p:cNvPicPr>
            <a:picLocks noChangeAspect="1"/>
          </p:cNvPicPr>
          <p:nvPr/>
        </p:nvPicPr>
        <p:blipFill>
          <a:blip r:embed="rId2"/>
          <a:stretch>
            <a:fillRect/>
          </a:stretch>
        </p:blipFill>
        <p:spPr>
          <a:xfrm>
            <a:off x="8286136" y="247650"/>
            <a:ext cx="3657600" cy="876300"/>
          </a:xfrm>
          <a:prstGeom prst="rect">
            <a:avLst/>
          </a:prstGeom>
        </p:spPr>
      </p:pic>
      <p:pic>
        <p:nvPicPr>
          <p:cNvPr id="5" name="Picture 4">
            <a:extLst>
              <a:ext uri="{FF2B5EF4-FFF2-40B4-BE49-F238E27FC236}">
                <a16:creationId xmlns:a16="http://schemas.microsoft.com/office/drawing/2014/main" id="{D5C84D15-E6B8-4FBF-B984-00A9F8F5DBE5}"/>
              </a:ext>
            </a:extLst>
          </p:cNvPr>
          <p:cNvPicPr>
            <a:picLocks noChangeAspect="1"/>
          </p:cNvPicPr>
          <p:nvPr/>
        </p:nvPicPr>
        <p:blipFill>
          <a:blip r:embed="rId3"/>
          <a:stretch>
            <a:fillRect/>
          </a:stretch>
        </p:blipFill>
        <p:spPr>
          <a:xfrm>
            <a:off x="6679329" y="1714500"/>
            <a:ext cx="5381625" cy="247650"/>
          </a:xfrm>
          <a:prstGeom prst="rect">
            <a:avLst/>
          </a:prstGeom>
        </p:spPr>
      </p:pic>
      <p:pic>
        <p:nvPicPr>
          <p:cNvPr id="6" name="Picture 5">
            <a:extLst>
              <a:ext uri="{FF2B5EF4-FFF2-40B4-BE49-F238E27FC236}">
                <a16:creationId xmlns:a16="http://schemas.microsoft.com/office/drawing/2014/main" id="{56D0F86F-0224-4E57-8B7A-DF27D00D0897}"/>
              </a:ext>
            </a:extLst>
          </p:cNvPr>
          <p:cNvPicPr>
            <a:picLocks noChangeAspect="1"/>
          </p:cNvPicPr>
          <p:nvPr/>
        </p:nvPicPr>
        <p:blipFill>
          <a:blip r:embed="rId4"/>
          <a:stretch>
            <a:fillRect/>
          </a:stretch>
        </p:blipFill>
        <p:spPr>
          <a:xfrm>
            <a:off x="8286136" y="1257300"/>
            <a:ext cx="2895600" cy="304800"/>
          </a:xfrm>
          <a:prstGeom prst="rect">
            <a:avLst/>
          </a:prstGeom>
        </p:spPr>
      </p:pic>
      <p:pic>
        <p:nvPicPr>
          <p:cNvPr id="7" name="Picture 6">
            <a:extLst>
              <a:ext uri="{FF2B5EF4-FFF2-40B4-BE49-F238E27FC236}">
                <a16:creationId xmlns:a16="http://schemas.microsoft.com/office/drawing/2014/main" id="{11004419-9676-48DF-969A-17E51F34DD82}"/>
              </a:ext>
            </a:extLst>
          </p:cNvPr>
          <p:cNvPicPr>
            <a:picLocks noChangeAspect="1"/>
          </p:cNvPicPr>
          <p:nvPr/>
        </p:nvPicPr>
        <p:blipFill>
          <a:blip r:embed="rId5"/>
          <a:stretch>
            <a:fillRect/>
          </a:stretch>
        </p:blipFill>
        <p:spPr>
          <a:xfrm>
            <a:off x="6865066" y="2782221"/>
            <a:ext cx="5010150" cy="781050"/>
          </a:xfrm>
          <a:prstGeom prst="rect">
            <a:avLst/>
          </a:prstGeom>
        </p:spPr>
      </p:pic>
      <p:pic>
        <p:nvPicPr>
          <p:cNvPr id="8" name="Picture 7">
            <a:extLst>
              <a:ext uri="{FF2B5EF4-FFF2-40B4-BE49-F238E27FC236}">
                <a16:creationId xmlns:a16="http://schemas.microsoft.com/office/drawing/2014/main" id="{CE638D54-9B7E-44A6-86ED-0DA9FF7EE7D8}"/>
              </a:ext>
            </a:extLst>
          </p:cNvPr>
          <p:cNvPicPr>
            <a:picLocks noChangeAspect="1"/>
          </p:cNvPicPr>
          <p:nvPr/>
        </p:nvPicPr>
        <p:blipFill>
          <a:blip r:embed="rId6"/>
          <a:stretch>
            <a:fillRect/>
          </a:stretch>
        </p:blipFill>
        <p:spPr>
          <a:xfrm>
            <a:off x="6865066" y="3877664"/>
            <a:ext cx="2819400" cy="295275"/>
          </a:xfrm>
          <a:prstGeom prst="rect">
            <a:avLst/>
          </a:prstGeom>
        </p:spPr>
      </p:pic>
    </p:spTree>
    <p:extLst>
      <p:ext uri="{BB962C8B-B14F-4D97-AF65-F5344CB8AC3E}">
        <p14:creationId xmlns:p14="http://schemas.microsoft.com/office/powerpoint/2010/main" val="211370646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50</TotalTime>
  <Words>227</Words>
  <Application>Microsoft Office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Slice</vt:lpstr>
      <vt:lpstr>Angular 4</vt:lpstr>
      <vt:lpstr>Promise vs observable</vt:lpstr>
      <vt:lpstr>Injection de dépendance</vt:lpstr>
      <vt:lpstr>EVENT EMITTER</vt:lpstr>
      <vt:lpstr>STRING INTERPOLATION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4</dc:title>
  <dc:creator>Anthony Giretti</dc:creator>
  <cp:lastModifiedBy>Anthony Giretti</cp:lastModifiedBy>
  <cp:revision>6</cp:revision>
  <dcterms:created xsi:type="dcterms:W3CDTF">2017-09-21T14:59:43Z</dcterms:created>
  <dcterms:modified xsi:type="dcterms:W3CDTF">2017-09-21T15:50:31Z</dcterms:modified>
</cp:coreProperties>
</file>