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73" r:id="rId3"/>
    <p:sldId id="274" r:id="rId4"/>
    <p:sldId id="275" r:id="rId5"/>
    <p:sldId id="276" r:id="rId6"/>
    <p:sldId id="277" r:id="rId7"/>
    <p:sldId id="278" r:id="rId8"/>
    <p:sldId id="279" r:id="rId9"/>
    <p:sldId id="280"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9" y="91"/>
      </p:cViewPr>
      <p:guideLst>
        <p:guide pos="3840"/>
        <p:guide orient="horz" pos="2160"/>
      </p:guideLst>
    </p:cSldViewPr>
  </p:slideViewPr>
  <p:notesTextViewPr>
    <p:cViewPr>
      <p:scale>
        <a:sx n="1" d="1"/>
        <a:sy n="1" d="1"/>
      </p:scale>
      <p:origin x="0" y="0"/>
    </p:cViewPr>
  </p:notesTextViewPr>
  <p:notesViewPr>
    <p:cSldViewPr snapToGrid="0">
      <p:cViewPr varScale="1">
        <p:scale>
          <a:sx n="64" d="100"/>
          <a:sy n="64" d="100"/>
        </p:scale>
        <p:origin x="196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1/7/2018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1/7/2018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gradFill>
          <a:gsLst>
            <a:gs pos="100000">
              <a:schemeClr val="accent1">
                <a:lumMod val="20000"/>
                <a:lumOff val="80000"/>
                <a:alpha val="86000"/>
              </a:schemeClr>
            </a:gs>
            <a:gs pos="42000">
              <a:schemeClr val="bg1">
                <a:alpha val="40000"/>
              </a:schemeClr>
            </a:gs>
            <a:gs pos="0">
              <a:schemeClr val="accent1">
                <a:lumMod val="20000"/>
                <a:lumOff val="80000"/>
                <a:alpha val="85000"/>
              </a:schemeClr>
            </a:gs>
            <a:gs pos="75000">
              <a:schemeClr val="bg1">
                <a:alpha val="40000"/>
              </a:schemeClr>
            </a:gs>
          </a:gsLst>
          <a:lin ang="5400000" scaled="0"/>
        </a:gradFill>
        <a:effectLst/>
      </p:bgPr>
    </p:bg>
    <p:spTree>
      <p:nvGrpSpPr>
        <p:cNvPr id="1" name=""/>
        <p:cNvGrpSpPr/>
        <p:nvPr/>
      </p:nvGrpSpPr>
      <p:grpSpPr>
        <a:xfrm>
          <a:off x="0" y="0"/>
          <a:ext cx="0" cy="0"/>
          <a:chOff x="0" y="0"/>
          <a:chExt cx="0" cy="0"/>
        </a:xfrm>
      </p:grpSpPr>
      <p:sp>
        <p:nvSpPr>
          <p:cNvPr id="21" name="Rectangle 2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2" name="Group 21"/>
          <p:cNvGrpSpPr/>
          <p:nvPr/>
        </p:nvGrpSpPr>
        <p:grpSpPr>
          <a:xfrm rot="10800000">
            <a:off x="11478768" y="0"/>
            <a:ext cx="713232" cy="6858000"/>
            <a:chOff x="0" y="0"/>
            <a:chExt cx="713232" cy="6858000"/>
          </a:xfrm>
        </p:grpSpPr>
        <p:sp>
          <p:nvSpPr>
            <p:cNvPr id="23" name="Rectangle 22"/>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4" name="Rectangle 23"/>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12520" y="1188720"/>
            <a:ext cx="9966960" cy="2514600"/>
          </a:xfrm>
        </p:spPr>
        <p:txBody>
          <a:bodyPr anchor="b">
            <a:noAutofit/>
          </a:bodyPr>
          <a:lstStyle>
            <a:lvl1pPr algn="ctr">
              <a:defRPr sz="6000"/>
            </a:lvl1pPr>
          </a:lstStyle>
          <a:p>
            <a:r>
              <a:rPr lang="fr-FR"/>
              <a:t>Modifiez le style du titre</a:t>
            </a:r>
            <a:endParaRPr/>
          </a:p>
        </p:txBody>
      </p:sp>
      <p:sp>
        <p:nvSpPr>
          <p:cNvPr id="3" name="Subtitle 2"/>
          <p:cNvSpPr>
            <a:spLocks noGrp="1"/>
          </p:cNvSpPr>
          <p:nvPr>
            <p:ph type="subTitle" idx="1"/>
          </p:nvPr>
        </p:nvSpPr>
        <p:spPr>
          <a:xfrm>
            <a:off x="1112520" y="3749040"/>
            <a:ext cx="996696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fr-FR"/>
              <a:t>Modifiez le style du titre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13"/>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9E583DDF-CA54-461A-A486-592D2374C532}" type="datetimeFigureOut">
              <a:rPr lang="fr-FR"/>
              <a:t>07/01/2018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112520" y="1188720"/>
            <a:ext cx="9966960" cy="2514600"/>
          </a:xfrm>
        </p:spPr>
        <p:txBody>
          <a:bodyPr anchor="b">
            <a:normAutofit/>
          </a:bodyPr>
          <a:lstStyle>
            <a:lvl1pPr algn="ctr">
              <a:defRPr sz="5400" b="0">
                <a:solidFill>
                  <a:schemeClr val="tx1">
                    <a:lumMod val="75000"/>
                  </a:schemeClr>
                </a:solidFill>
              </a:defRPr>
            </a:lvl1pPr>
          </a:lstStyle>
          <a:p>
            <a:r>
              <a:rPr lang="fr-FR"/>
              <a:t>Modifiez le style du titre</a:t>
            </a:r>
            <a:endParaRPr/>
          </a:p>
        </p:txBody>
      </p:sp>
      <p:sp>
        <p:nvSpPr>
          <p:cNvPr id="3" name="Text Placeholder 2"/>
          <p:cNvSpPr>
            <a:spLocks noGrp="1"/>
          </p:cNvSpPr>
          <p:nvPr>
            <p:ph type="body" idx="1"/>
          </p:nvPr>
        </p:nvSpPr>
        <p:spPr>
          <a:xfrm>
            <a:off x="1112520" y="3749040"/>
            <a:ext cx="996696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Date Placeholder 4"/>
          <p:cNvSpPr>
            <a:spLocks noGrp="1"/>
          </p:cNvSpPr>
          <p:nvPr>
            <p:ph type="dt" sz="half" idx="10"/>
          </p:nvPr>
        </p:nvSpPr>
        <p:spPr/>
        <p:txBody>
          <a:bodyPr/>
          <a:lstStyle/>
          <a:p>
            <a:fld id="{0A879FD0-C37A-4F50-8F3B-5FA0D9D0B42F}" type="datetimeFigureOut">
              <a:rPr lang="fr-FR"/>
              <a:t>07/01/2018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7" name="Date Placeholder 6"/>
          <p:cNvSpPr>
            <a:spLocks noGrp="1"/>
          </p:cNvSpPr>
          <p:nvPr>
            <p:ph type="dt" sz="half" idx="10"/>
          </p:nvPr>
        </p:nvSpPr>
        <p:spPr/>
        <p:txBody>
          <a:bodyPr/>
          <a:lstStyle/>
          <a:p>
            <a:fld id="{9E583DDF-CA54-461A-A486-592D2374C532}" type="datetimeFigureOut">
              <a:rPr lang="fr-FR"/>
              <a:t>07/01/2018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a:p>
        </p:txBody>
      </p:sp>
      <p:sp>
        <p:nvSpPr>
          <p:cNvPr id="3" name="Date Placeholder 2"/>
          <p:cNvSpPr>
            <a:spLocks noGrp="1"/>
          </p:cNvSpPr>
          <p:nvPr>
            <p:ph type="dt" sz="half" idx="10"/>
          </p:nvPr>
        </p:nvSpPr>
        <p:spPr/>
        <p:txBody>
          <a:bodyPr/>
          <a:lstStyle/>
          <a:p>
            <a:fld id="{9E583DDF-CA54-461A-A486-592D2374C532}" type="datetimeFigureOut">
              <a:rPr lang="fr-FR"/>
              <a:t>07/01/2018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9E583DDF-CA54-461A-A486-592D2374C532}" type="datetimeFigureOut">
              <a:rPr lang="fr-FR"/>
              <a:t>07/01/2018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Rectangle 10"/>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fr-FR"/>
              <a:t>Modifiez le style du titre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fr-FR"/>
              <a:t>07/01/2018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0" name="Rectangle 19"/>
          <p:cNvSpPr/>
          <p:nvPr/>
        </p:nvSpPr>
        <p:spPr bwMode="white">
          <a:xfrm>
            <a:off x="0" y="0"/>
            <a:ext cx="12188952"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20"/>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fr-FR"/>
              <a:t>Modifiez le style du titre</a:t>
            </a:r>
            <a:endParaRPr/>
          </a:p>
        </p:txBody>
      </p:sp>
      <p:sp>
        <p:nvSpPr>
          <p:cNvPr id="3" name="Picture Placeholder 2"/>
          <p:cNvSpPr>
            <a:spLocks noGrp="1"/>
          </p:cNvSpPr>
          <p:nvPr>
            <p:ph type="pic" idx="1"/>
          </p:nvPr>
        </p:nvSpPr>
        <p:spPr>
          <a:xfrm>
            <a:off x="548640" y="548640"/>
            <a:ext cx="6675120" cy="5760720"/>
          </a:xfrm>
          <a:solidFill>
            <a:schemeClr val="bg1">
              <a:lumMod val="95000"/>
            </a:schemeClr>
          </a:solidFill>
        </p:spPr>
        <p:txBody>
          <a:bodyPr/>
          <a:lstStyle>
            <a:lvl1pPr marL="0" indent="0" algn="ctr">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E583DDF-CA54-461A-A486-592D2374C532}" type="datetimeFigureOut">
              <a:rPr lang="fr-FR"/>
              <a:t>07/01/2018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6000"/>
              </a:schemeClr>
            </a:gs>
            <a:gs pos="79000">
              <a:schemeClr val="bg1"/>
            </a:gs>
          </a:gsLst>
          <a:lin ang="5400000" scaled="0"/>
        </a:gradFill>
        <a:effectLst/>
      </p:bgPr>
    </p:bg>
    <p:spTree>
      <p:nvGrpSpPr>
        <p:cNvPr id="1" name=""/>
        <p:cNvGrpSpPr/>
        <p:nvPr/>
      </p:nvGrpSpPr>
      <p:grpSpPr>
        <a:xfrm>
          <a:off x="0" y="0"/>
          <a:ext cx="0" cy="0"/>
          <a:chOff x="0" y="0"/>
          <a:chExt cx="0" cy="0"/>
        </a:xfrm>
      </p:grpSpPr>
      <p:sp>
        <p:nvSpPr>
          <p:cNvPr id="12" name="Rectangle 11"/>
          <p:cNvSpPr/>
          <p:nvPr/>
        </p:nvSpPr>
        <p:spPr bwMode="white">
          <a:xfrm>
            <a:off x="0" y="0"/>
            <a:ext cx="12188952"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bwMode="auto">
          <a:xfrm>
            <a:off x="0" y="6309360"/>
            <a:ext cx="12188825" cy="50292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a:off x="0" y="6703255"/>
            <a:ext cx="12188825" cy="154745"/>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fr-FR"/>
              <a:t>Modifiez le style du titre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fld id="{9E583DDF-CA54-461A-A486-592D2374C532}" type="datetimeFigureOut">
              <a:rPr lang="fr-FR"/>
              <a:pPr/>
              <a:t>07/01/2018</a:t>
            </a:fld>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95000"/>
              <a:lumOff val="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000" kern="1200">
          <a:solidFill>
            <a:schemeClr val="tx1">
              <a:lumMod val="75000"/>
              <a:lumOff val="2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buClr>
        <a:buSzPct val="80000"/>
        <a:buFont typeface="Arial" pitchFamily="34" charset="0"/>
        <a:buChar char="•"/>
        <a:defRPr sz="18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90000"/>
        </a:lnSpc>
        <a:spcBef>
          <a:spcPts val="800"/>
        </a:spcBef>
        <a:buClr>
          <a:schemeClr val="tx1"/>
        </a:buClr>
        <a:buSzPct val="80000"/>
        <a:buFont typeface="Arial" pitchFamily="34" charset="0"/>
        <a:buChar char="•"/>
        <a:defRPr sz="1600" kern="1200">
          <a:solidFill>
            <a:schemeClr val="tx1">
              <a:lumMod val="75000"/>
              <a:lumOff val="25000"/>
            </a:schemeClr>
          </a:solidFill>
          <a:latin typeface="+mn-lt"/>
          <a:ea typeface="+mn-ea"/>
          <a:cs typeface="+mn-cs"/>
        </a:defRPr>
      </a:lvl3pPr>
      <a:lvl4pPr marL="123444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4pPr>
      <a:lvl5pPr marL="155448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5pPr>
      <a:lvl6pPr marL="187452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p15:clr>
            <a:srgbClr val="F26B43"/>
          </p15:clr>
        </p15:guide>
        <p15:guide id="5"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marL="0" indent="0" algn="ctr" defTabSz="914400">
              <a:lnSpc>
                <a:spcPct val="90000"/>
              </a:lnSpc>
              <a:spcBef>
                <a:spcPts val="0"/>
              </a:spcBef>
              <a:buNone/>
            </a:pPr>
            <a:r>
              <a:rPr lang="fr-FR" noProof="1">
                <a:latin typeface="Segoe UI" panose="020B0502040204020203" pitchFamily="34" charset="0"/>
                <a:cs typeface="Segoe UI" panose="020B0502040204020203" pitchFamily="34" charset="0"/>
              </a:rPr>
              <a:t>Angular 5 et SignalR Core </a:t>
            </a:r>
            <a:br>
              <a:rPr lang="fr-FR" noProof="1">
                <a:latin typeface="Segoe UI" panose="020B0502040204020203" pitchFamily="34" charset="0"/>
                <a:cs typeface="Segoe UI" panose="020B0502040204020203" pitchFamily="34" charset="0"/>
              </a:rPr>
            </a:br>
            <a:r>
              <a:rPr lang="fr-FR" noProof="1">
                <a:latin typeface="Segoe UI" panose="020B0502040204020203" pitchFamily="34" charset="0"/>
                <a:cs typeface="Segoe UI" panose="020B0502040204020203" pitchFamily="34" charset="0"/>
              </a:rPr>
              <a:t> </a:t>
            </a:r>
            <a:r>
              <a:rPr lang="fr-FR" sz="4800" noProof="1">
                <a:latin typeface="Segoe UI" panose="020B0502040204020203" pitchFamily="34" charset="0"/>
                <a:cs typeface="Segoe UI" panose="020B0502040204020203" pitchFamily="34" charset="0"/>
              </a:rPr>
              <a:t>Cas concret d’utilisation avec Google Charts</a:t>
            </a:r>
          </a:p>
        </p:txBody>
      </p:sp>
      <p:sp>
        <p:nvSpPr>
          <p:cNvPr id="3" name="Sous-titre 2"/>
          <p:cNvSpPr>
            <a:spLocks noGrp="1"/>
          </p:cNvSpPr>
          <p:nvPr>
            <p:ph type="subTitle" idx="1"/>
          </p:nvPr>
        </p:nvSpPr>
        <p:spPr>
          <a:xfrm>
            <a:off x="2110810" y="4290112"/>
            <a:ext cx="7259693" cy="1242411"/>
          </a:xfrm>
        </p:spPr>
        <p:txBody>
          <a:bodyPr>
            <a:normAutofit/>
          </a:bodyPr>
          <a:lstStyle/>
          <a:p>
            <a:r>
              <a:rPr lang="fr-FR" sz="2000" cap="none" noProof="1">
                <a:latin typeface="Segoe UI" panose="020B0502040204020203" pitchFamily="34" charset="0"/>
                <a:cs typeface="Segoe UI" panose="020B0502040204020203" pitchFamily="34" charset="0"/>
              </a:rPr>
              <a:t>Anthony Giretti</a:t>
            </a:r>
          </a:p>
          <a:p>
            <a:r>
              <a:rPr lang="fr-CA" sz="2000" cap="none" noProof="1">
                <a:latin typeface="Segoe UI" panose="020B0502040204020203" pitchFamily="34" charset="0"/>
                <a:cs typeface="Segoe UI" panose="020B0502040204020203" pitchFamily="34" charset="0"/>
              </a:rPr>
              <a:t>Consultant </a:t>
            </a:r>
            <a:r>
              <a:rPr lang="fr-FR" sz="2000" cap="none" noProof="1">
                <a:latin typeface="Segoe UI" panose="020B0502040204020203" pitchFamily="34" charset="0"/>
                <a:cs typeface="Segoe UI" panose="020B0502040204020203" pitchFamily="34" charset="0"/>
              </a:rPr>
              <a:t>sénior .NET chez Technologies NTER (Loto-Québec)</a:t>
            </a:r>
          </a:p>
          <a:p>
            <a:r>
              <a:rPr lang="fr-CA" sz="2000" cap="none" noProof="1">
                <a:latin typeface="Segoe UI" panose="020B0502040204020203" pitchFamily="34" charset="0"/>
                <a:cs typeface="Segoe UI" panose="020B0502040204020203" pitchFamily="34" charset="0"/>
              </a:rPr>
              <a:t>http://anthonygiretti.com</a:t>
            </a:r>
            <a:endParaRPr lang="fr-FR" sz="2000" cap="none" noProof="1">
              <a:latin typeface="Segoe UI" panose="020B0502040204020203" pitchFamily="34" charset="0"/>
              <a:cs typeface="Segoe UI" panose="020B0502040204020203" pitchFamily="34" charset="0"/>
            </a:endParaRPr>
          </a:p>
          <a:p>
            <a:endParaRPr lang="fr-FR" cap="none" noProof="1"/>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2038" y="4049815"/>
            <a:ext cx="1482708" cy="1482708"/>
          </a:xfrm>
          <a:prstGeom prst="rect">
            <a:avLst/>
          </a:prstGeom>
        </p:spPr>
      </p:pic>
    </p:spTree>
    <p:extLst>
      <p:ext uri="{BB962C8B-B14F-4D97-AF65-F5344CB8AC3E}">
        <p14:creationId xmlns:p14="http://schemas.microsoft.com/office/powerpoint/2010/main" val="210487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Introduction</a:t>
            </a:r>
            <a:endParaRPr lang="fr-FR" dirty="0"/>
          </a:p>
        </p:txBody>
      </p:sp>
      <p:sp>
        <p:nvSpPr>
          <p:cNvPr id="5" name="Espace réservé du contenu 2"/>
          <p:cNvSpPr>
            <a:spLocks noGrp="1"/>
          </p:cNvSpPr>
          <p:nvPr>
            <p:ph idx="1"/>
          </p:nvPr>
        </p:nvSpPr>
        <p:spPr>
          <a:xfrm>
            <a:off x="1341120" y="1433655"/>
            <a:ext cx="9509760" cy="4343400"/>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Réalisation d’un Gauge Chart avec Google Charts (librairie Javascript)</a:t>
            </a: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https://developers.google.com/chart/interactive/docs/gallery/gauge</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Intégration dans un projet </a:t>
            </a: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 5 (</a:t>
            </a:r>
            <a:r>
              <a:rPr lang="fr-CA" dirty="0" err="1">
                <a:latin typeface="Segoe UI" panose="020B0502040204020203" pitchFamily="34" charset="0"/>
                <a:cs typeface="Segoe UI" panose="020B0502040204020203" pitchFamily="34" charset="0"/>
              </a:rPr>
              <a:t>TypeScript</a:t>
            </a:r>
            <a:r>
              <a:rPr lang="fr-CA" dirty="0">
                <a:latin typeface="Segoe UI" panose="020B0502040204020203" pitchFamily="34" charset="0"/>
                <a:cs typeface="Segoe UI" panose="020B0502040204020203" pitchFamily="34" charset="0"/>
              </a:rPr>
              <a:t>)</a:t>
            </a: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composant </a:t>
            </a: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 5</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Connecté à une base de données SQL SERVER en temps réel avec </a:t>
            </a:r>
            <a:r>
              <a:rPr lang="fr-CA" dirty="0" err="1">
                <a:latin typeface="Segoe UI" panose="020B0502040204020203" pitchFamily="34" charset="0"/>
                <a:cs typeface="Segoe UI" panose="020B0502040204020203" pitchFamily="34" charset="0"/>
              </a:rPr>
              <a:t>SignalR</a:t>
            </a:r>
            <a:r>
              <a:rPr lang="fr-CA" dirty="0">
                <a:latin typeface="Segoe UI" panose="020B0502040204020203" pitchFamily="34" charset="0"/>
                <a:cs typeface="Segoe UI" panose="020B0502040204020203" pitchFamily="34" charset="0"/>
              </a:rPr>
              <a:t> </a:t>
            </a:r>
            <a:r>
              <a:rPr lang="fr-CA" dirty="0" err="1">
                <a:latin typeface="Segoe UI" panose="020B0502040204020203" pitchFamily="34" charset="0"/>
                <a:cs typeface="Segoe UI" panose="020B0502040204020203" pitchFamily="34" charset="0"/>
              </a:rPr>
              <a:t>Core</a:t>
            </a:r>
            <a:r>
              <a:rPr lang="fr-CA" dirty="0">
                <a:latin typeface="Segoe UI" panose="020B0502040204020203" pitchFamily="34" charset="0"/>
                <a:cs typeface="Segoe UI" panose="020B0502040204020203" pitchFamily="34" charset="0"/>
              </a:rPr>
              <a:t> et </a:t>
            </a:r>
            <a:r>
              <a:rPr lang="fr-CA" dirty="0" err="1">
                <a:latin typeface="Segoe UI" panose="020B0502040204020203" pitchFamily="34" charset="0"/>
                <a:cs typeface="Segoe UI" panose="020B0502040204020203" pitchFamily="34" charset="0"/>
              </a:rPr>
              <a:t>SqlTable</a:t>
            </a:r>
            <a:r>
              <a:rPr lang="fr-CA" dirty="0">
                <a:latin typeface="Segoe UI" panose="020B0502040204020203" pitchFamily="34" charset="0"/>
                <a:cs typeface="Segoe UI" panose="020B0502040204020203" pitchFamily="34" charset="0"/>
              </a:rPr>
              <a:t> </a:t>
            </a:r>
            <a:r>
              <a:rPr lang="fr-CA" dirty="0" err="1">
                <a:latin typeface="Segoe UI" panose="020B0502040204020203" pitchFamily="34" charset="0"/>
                <a:cs typeface="Segoe UI" panose="020B0502040204020203" pitchFamily="34" charset="0"/>
              </a:rPr>
              <a:t>Dependency</a:t>
            </a:r>
            <a:endParaRPr lang="fr-CA"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954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Architecture du projet</a:t>
            </a:r>
            <a:endParaRPr lang="fr-FR" dirty="0"/>
          </a:p>
        </p:txBody>
      </p:sp>
      <p:sp>
        <p:nvSpPr>
          <p:cNvPr id="5" name="Espace réservé du contenu 2"/>
          <p:cNvSpPr>
            <a:spLocks noGrp="1"/>
          </p:cNvSpPr>
          <p:nvPr>
            <p:ph idx="1"/>
          </p:nvPr>
        </p:nvSpPr>
        <p:spPr>
          <a:xfrm>
            <a:off x="1341120" y="1433655"/>
            <a:ext cx="9509760" cy="4343400"/>
          </a:xfrm>
        </p:spPr>
        <p:txBody>
          <a:bodyPr>
            <a:normAutofit/>
          </a:bodyPr>
          <a:lstStyle/>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pic>
        <p:nvPicPr>
          <p:cNvPr id="4" name="Image 3">
            <a:extLst>
              <a:ext uri="{FF2B5EF4-FFF2-40B4-BE49-F238E27FC236}">
                <a16:creationId xmlns:a16="http://schemas.microsoft.com/office/drawing/2014/main" id="{98F47840-772D-4AD5-8BC9-98E779228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738" y="1705892"/>
            <a:ext cx="6504017" cy="4071163"/>
          </a:xfrm>
          <a:prstGeom prst="rect">
            <a:avLst/>
          </a:prstGeom>
        </p:spPr>
      </p:pic>
    </p:spTree>
    <p:extLst>
      <p:ext uri="{BB962C8B-B14F-4D97-AF65-F5344CB8AC3E}">
        <p14:creationId xmlns:p14="http://schemas.microsoft.com/office/powerpoint/2010/main" val="142827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De quoi avons-nous besoin ?</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Angular</a:t>
            </a:r>
            <a:r>
              <a:rPr lang="fr-CA" dirty="0">
                <a:latin typeface="Segoe UI" panose="020B0502040204020203" pitchFamily="34" charset="0"/>
                <a:cs typeface="Segoe UI" panose="020B0502040204020203" pitchFamily="34" charset="0"/>
              </a:rPr>
              <a:t>-CLI</a:t>
            </a: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–g angular-cli@1.6.3</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SignalR</a:t>
            </a:r>
            <a:endParaRPr lang="fr-CA"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aspnet</a:t>
            </a:r>
            <a:r>
              <a:rPr lang="fr-CA" i="1" dirty="0">
                <a:latin typeface="Segoe UI" panose="020B0502040204020203" pitchFamily="34" charset="0"/>
                <a:cs typeface="Segoe UI" panose="020B0502040204020203" pitchFamily="34" charset="0"/>
              </a:rPr>
              <a:t>/</a:t>
            </a:r>
            <a:r>
              <a:rPr lang="fr-CA" i="1" dirty="0" err="1">
                <a:latin typeface="Segoe UI" panose="020B0502040204020203" pitchFamily="34" charset="0"/>
                <a:cs typeface="Segoe UI" panose="020B0502040204020203" pitchFamily="34" charset="0"/>
              </a:rPr>
              <a:t>signalr</a:t>
            </a:r>
            <a:r>
              <a:rPr lang="fr-CA" i="1" dirty="0">
                <a:latin typeface="Segoe UI" panose="020B0502040204020203" pitchFamily="34" charset="0"/>
                <a:cs typeface="Segoe UI" panose="020B0502040204020203" pitchFamily="34" charset="0"/>
              </a:rPr>
              <a:t>-client</a:t>
            </a: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Microsoft.AspNetCore.SignalR</a:t>
            </a:r>
            <a:r>
              <a:rPr lang="fr-CA" i="1" dirty="0">
                <a:latin typeface="Segoe UI" panose="020B0502040204020203" pitchFamily="34" charset="0"/>
                <a:cs typeface="Segoe UI" panose="020B0502040204020203" pitchFamily="34" charset="0"/>
              </a:rPr>
              <a:t> –Version 1.0.0-alpha2-final</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Entity</a:t>
            </a:r>
            <a:r>
              <a:rPr lang="fr-CA" dirty="0">
                <a:latin typeface="Segoe UI" panose="020B0502040204020203" pitchFamily="34" charset="0"/>
                <a:cs typeface="Segoe UI" panose="020B0502040204020203" pitchFamily="34" charset="0"/>
              </a:rPr>
              <a:t> Framework </a:t>
            </a:r>
            <a:r>
              <a:rPr lang="fr-CA" dirty="0" err="1">
                <a:latin typeface="Segoe UI" panose="020B0502040204020203" pitchFamily="34" charset="0"/>
                <a:cs typeface="Segoe UI" panose="020B0502040204020203" pitchFamily="34" charset="0"/>
              </a:rPr>
              <a:t>Core</a:t>
            </a:r>
            <a:r>
              <a:rPr lang="fr-CA" dirty="0">
                <a:latin typeface="Segoe UI" panose="020B0502040204020203" pitchFamily="34" charset="0"/>
                <a:cs typeface="Segoe UI" panose="020B0502040204020203" pitchFamily="34" charset="0"/>
              </a:rPr>
              <a:t> 2 </a:t>
            </a: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Microsoft.EntityFrameworkCore.SqlServer</a:t>
            </a:r>
            <a:r>
              <a:rPr lang="fr-CA" i="1" dirty="0">
                <a:latin typeface="Segoe UI" panose="020B0502040204020203" pitchFamily="34" charset="0"/>
                <a:cs typeface="Segoe UI" panose="020B0502040204020203" pitchFamily="34" charset="0"/>
              </a:rPr>
              <a:t> –Version 2.0.1</a:t>
            </a:r>
          </a:p>
          <a:p>
            <a:pPr>
              <a:buFont typeface="Wingdings" panose="05000000000000000000" pitchFamily="2" charset="2"/>
              <a:buChar char="Ø"/>
            </a:pPr>
            <a:r>
              <a:rPr lang="fr-CA" dirty="0" err="1">
                <a:latin typeface="Segoe UI" panose="020B0502040204020203" pitchFamily="34" charset="0"/>
                <a:cs typeface="Segoe UI" panose="020B0502040204020203" pitchFamily="34" charset="0"/>
              </a:rPr>
              <a:t>Sql</a:t>
            </a:r>
            <a:r>
              <a:rPr lang="fr-CA" dirty="0">
                <a:latin typeface="Segoe UI" panose="020B0502040204020203" pitchFamily="34" charset="0"/>
                <a:cs typeface="Segoe UI" panose="020B0502040204020203" pitchFamily="34" charset="0"/>
              </a:rPr>
              <a:t> Table </a:t>
            </a:r>
            <a:r>
              <a:rPr lang="fr-CA" dirty="0" err="1">
                <a:latin typeface="Segoe UI" panose="020B0502040204020203" pitchFamily="34" charset="0"/>
                <a:cs typeface="Segoe UI" panose="020B0502040204020203" pitchFamily="34" charset="0"/>
              </a:rPr>
              <a:t>Dependency</a:t>
            </a:r>
            <a:endParaRPr lang="fr-CA" dirty="0">
              <a:latin typeface="Segoe UI" panose="020B0502040204020203" pitchFamily="34" charset="0"/>
              <a:cs typeface="Segoe UI" panose="020B0502040204020203" pitchFamily="34" charset="0"/>
            </a:endParaRPr>
          </a:p>
          <a:p>
            <a:pPr lvl="1">
              <a:buFont typeface="Wingdings" panose="05000000000000000000" pitchFamily="2" charset="2"/>
              <a:buChar char="Ø"/>
            </a:pPr>
            <a:r>
              <a:rPr lang="fr-CA" i="1" dirty="0">
                <a:latin typeface="Segoe UI" panose="020B0502040204020203" pitchFamily="34" charset="0"/>
                <a:cs typeface="Segoe UI" panose="020B0502040204020203" pitchFamily="34" charset="0"/>
              </a:rPr>
              <a:t>Install-Package </a:t>
            </a:r>
            <a:r>
              <a:rPr lang="fr-CA" i="1" dirty="0" err="1">
                <a:latin typeface="Segoe UI" panose="020B0502040204020203" pitchFamily="34" charset="0"/>
                <a:cs typeface="Segoe UI" panose="020B0502040204020203" pitchFamily="34" charset="0"/>
              </a:rPr>
              <a:t>SqlTableDependency</a:t>
            </a:r>
            <a:r>
              <a:rPr lang="fr-CA" i="1" dirty="0">
                <a:latin typeface="Segoe UI" panose="020B0502040204020203" pitchFamily="34" charset="0"/>
                <a:cs typeface="Segoe UI" panose="020B0502040204020203" pitchFamily="34" charset="0"/>
              </a:rPr>
              <a:t> –Version 6.1.0</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0480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De quoi avons-nous besoin ?</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Base de données SQL SERVER</a:t>
            </a:r>
          </a:p>
          <a:p>
            <a:pPr lvl="1">
              <a:buFont typeface="Wingdings" panose="05000000000000000000" pitchFamily="2" charset="2"/>
              <a:buChar char="Ø"/>
            </a:pPr>
            <a:r>
              <a:rPr lang="fr-CA" i="1" dirty="0" err="1">
                <a:latin typeface="Segoe UI" panose="020B0502040204020203" pitchFamily="34" charset="0"/>
                <a:cs typeface="Segoe UI" panose="020B0502040204020203" pitchFamily="34" charset="0"/>
              </a:rPr>
              <a:t>npm</a:t>
            </a:r>
            <a:r>
              <a:rPr lang="fr-CA" i="1" dirty="0">
                <a:latin typeface="Segoe UI" panose="020B0502040204020203" pitchFamily="34" charset="0"/>
                <a:cs typeface="Segoe UI" panose="020B0502040204020203" pitchFamily="34" charset="0"/>
              </a:rPr>
              <a:t> </a:t>
            </a:r>
            <a:r>
              <a:rPr lang="fr-CA" i="1" dirty="0" err="1">
                <a:latin typeface="Segoe UI" panose="020B0502040204020203" pitchFamily="34" charset="0"/>
                <a:cs typeface="Segoe UI" panose="020B0502040204020203" pitchFamily="34" charset="0"/>
              </a:rPr>
              <a:t>install</a:t>
            </a:r>
            <a:r>
              <a:rPr lang="fr-CA" i="1" dirty="0">
                <a:latin typeface="Segoe UI" panose="020B0502040204020203" pitchFamily="34" charset="0"/>
                <a:cs typeface="Segoe UI" panose="020B0502040204020203" pitchFamily="34" charset="0"/>
              </a:rPr>
              <a:t> –g angular-cli@1.6.3</a:t>
            </a: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Activer le </a:t>
            </a:r>
            <a:r>
              <a:rPr lang="fr-CA" i="1" dirty="0">
                <a:latin typeface="Segoe UI" panose="020B0502040204020203" pitchFamily="34" charset="0"/>
                <a:cs typeface="Segoe UI" panose="020B0502040204020203" pitchFamily="34" charset="0"/>
              </a:rPr>
              <a:t>service broker</a:t>
            </a:r>
            <a:r>
              <a:rPr lang="fr-CA" dirty="0">
                <a:latin typeface="Segoe UI" panose="020B0502040204020203" pitchFamily="34" charset="0"/>
                <a:cs typeface="Segoe UI" panose="020B0502040204020203" pitchFamily="34" charset="0"/>
              </a:rPr>
              <a:t> de SQL SERVER</a:t>
            </a:r>
          </a:p>
          <a:p>
            <a:pPr lvl="1">
              <a:buFont typeface="Wingdings" panose="05000000000000000000" pitchFamily="2" charset="2"/>
              <a:buChar char="Ø"/>
            </a:pPr>
            <a:r>
              <a:rPr lang="fr-FR" dirty="0">
                <a:latin typeface=" Segoe UI"/>
              </a:rPr>
              <a:t>L’objet de Service Broker, intégré à partir de SQL Server 2005, est de fournir un outil de messagerie de base de données permettant de gérer des flux de données entre serveurs SQL de manière asynchrone, sérialisé et transactionnés.</a:t>
            </a:r>
            <a:br>
              <a:rPr lang="fr-FR" dirty="0">
                <a:latin typeface=" Segoe UI"/>
              </a:rPr>
            </a:br>
            <a:r>
              <a:rPr lang="fr-FR" dirty="0">
                <a:latin typeface=" Segoe UI"/>
              </a:rPr>
              <a:t>L’utilisation de Service Broker est assez vaste et repose sur le principe des bases de données distribuées…</a:t>
            </a:r>
            <a:endParaRPr lang="fr-CA" dirty="0">
              <a:latin typeface=" Segoe UI"/>
              <a:cs typeface="Segoe UI" panose="020B0502040204020203" pitchFamily="34" charset="0"/>
            </a:endParaRPr>
          </a:p>
          <a:p>
            <a:pPr lvl="1">
              <a:buFont typeface="Wingdings" panose="05000000000000000000" pitchFamily="2" charset="2"/>
              <a:buChar char="Ø"/>
            </a:pPr>
            <a:r>
              <a:rPr lang="fr-CA" dirty="0">
                <a:latin typeface="Segoe UI" panose="020B0502040204020203" pitchFamily="34" charset="0"/>
                <a:cs typeface="Segoe UI" panose="020B0502040204020203" pitchFamily="34" charset="0"/>
              </a:rPr>
              <a:t>Dans notre projet il permet de notifier aux clients qui s’y enregistre d’écouter les modifications sur une partie / tout de la base de données</a:t>
            </a:r>
          </a:p>
          <a:p>
            <a:pPr lvl="1">
              <a:buFont typeface="Wingdings" panose="05000000000000000000" pitchFamily="2" charset="2"/>
              <a:buChar char="Ø"/>
            </a:pPr>
            <a:r>
              <a:rPr lang="fr-CA" dirty="0" err="1">
                <a:latin typeface="Segoe UI" panose="020B0502040204020203" pitchFamily="34" charset="0"/>
                <a:cs typeface="Segoe UI" panose="020B0502040204020203" pitchFamily="34" charset="0"/>
              </a:rPr>
              <a:t>Sql</a:t>
            </a:r>
            <a:r>
              <a:rPr lang="fr-CA" dirty="0">
                <a:latin typeface="Segoe UI" panose="020B0502040204020203" pitchFamily="34" charset="0"/>
                <a:cs typeface="Segoe UI" panose="020B0502040204020203" pitchFamily="34" charset="0"/>
              </a:rPr>
              <a:t> Table </a:t>
            </a:r>
            <a:r>
              <a:rPr lang="fr-CA" dirty="0" err="1">
                <a:latin typeface="Segoe UI" panose="020B0502040204020203" pitchFamily="34" charset="0"/>
                <a:cs typeface="Segoe UI" panose="020B0502040204020203" pitchFamily="34" charset="0"/>
              </a:rPr>
              <a:t>Dependency</a:t>
            </a:r>
            <a:r>
              <a:rPr lang="fr-CA" dirty="0">
                <a:latin typeface="Segoe UI" panose="020B0502040204020203" pitchFamily="34" charset="0"/>
                <a:cs typeface="Segoe UI" panose="020B0502040204020203" pitchFamily="34" charset="0"/>
              </a:rPr>
              <a:t> est le client qui écoute ces notifications</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68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Setup de la base de données</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la base de données</a:t>
            </a:r>
          </a:p>
          <a:p>
            <a:pPr>
              <a:buFont typeface="Wingdings" panose="05000000000000000000" pitchFamily="2" charset="2"/>
              <a:buChar char="Ø"/>
            </a:pPr>
            <a:endParaRPr lang="fr-CA"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Création de la table Gauge</a:t>
            </a:r>
          </a:p>
          <a:p>
            <a:pPr>
              <a:buFont typeface="Wingdings" panose="05000000000000000000" pitchFamily="2" charset="2"/>
              <a:buChar char="Ø"/>
            </a:pPr>
            <a:endParaRPr lang="fr-CA" sz="1800" dirty="0">
              <a:latin typeface="Segoe UI" panose="020B0502040204020203" pitchFamily="34" charset="0"/>
              <a:cs typeface="Segoe UI" panose="020B0502040204020203" pitchFamily="34" charset="0"/>
            </a:endParaRPr>
          </a:p>
          <a:p>
            <a:pPr marL="45720" indent="0">
              <a:buNone/>
            </a:pPr>
            <a:endParaRPr lang="fr-FR" dirty="0">
              <a:latin typeface="Segoe UI" panose="020B0502040204020203" pitchFamily="34" charset="0"/>
              <a:cs typeface="Segoe UI" panose="020B0502040204020203" pitchFamily="34" charset="0"/>
            </a:endParaRPr>
          </a:p>
        </p:txBody>
      </p:sp>
      <p:pic>
        <p:nvPicPr>
          <p:cNvPr id="3" name="Image 2">
            <a:extLst>
              <a:ext uri="{FF2B5EF4-FFF2-40B4-BE49-F238E27FC236}">
                <a16:creationId xmlns:a16="http://schemas.microsoft.com/office/drawing/2014/main" id="{58F88D2C-1C02-47CB-B80E-97BA31D87D8C}"/>
              </a:ext>
            </a:extLst>
          </p:cNvPr>
          <p:cNvPicPr>
            <a:picLocks noChangeAspect="1"/>
          </p:cNvPicPr>
          <p:nvPr/>
        </p:nvPicPr>
        <p:blipFill>
          <a:blip r:embed="rId2"/>
          <a:stretch>
            <a:fillRect/>
          </a:stretch>
        </p:blipFill>
        <p:spPr>
          <a:xfrm>
            <a:off x="2191352" y="2284890"/>
            <a:ext cx="3383825" cy="404039"/>
          </a:xfrm>
          <a:prstGeom prst="rect">
            <a:avLst/>
          </a:prstGeom>
        </p:spPr>
      </p:pic>
      <p:pic>
        <p:nvPicPr>
          <p:cNvPr id="4" name="Image 3">
            <a:extLst>
              <a:ext uri="{FF2B5EF4-FFF2-40B4-BE49-F238E27FC236}">
                <a16:creationId xmlns:a16="http://schemas.microsoft.com/office/drawing/2014/main" id="{464E7490-6AD2-454C-AB13-A98AC761A81B}"/>
              </a:ext>
            </a:extLst>
          </p:cNvPr>
          <p:cNvPicPr>
            <a:picLocks noChangeAspect="1"/>
          </p:cNvPicPr>
          <p:nvPr/>
        </p:nvPicPr>
        <p:blipFill>
          <a:blip r:embed="rId3"/>
          <a:stretch>
            <a:fillRect/>
          </a:stretch>
        </p:blipFill>
        <p:spPr>
          <a:xfrm>
            <a:off x="2021896" y="3294601"/>
            <a:ext cx="8009871" cy="2937522"/>
          </a:xfrm>
          <a:prstGeom prst="rect">
            <a:avLst/>
          </a:prstGeom>
        </p:spPr>
      </p:pic>
    </p:spTree>
    <p:extLst>
      <p:ext uri="{BB962C8B-B14F-4D97-AF65-F5344CB8AC3E}">
        <p14:creationId xmlns:p14="http://schemas.microsoft.com/office/powerpoint/2010/main" val="147972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a:t>Setup de la base de données</a:t>
            </a:r>
            <a:endParaRPr lang="fr-FR" dirty="0"/>
          </a:p>
        </p:txBody>
      </p:sp>
      <p:sp>
        <p:nvSpPr>
          <p:cNvPr id="5" name="Espace réservé du contenu 2"/>
          <p:cNvSpPr>
            <a:spLocks noGrp="1"/>
          </p:cNvSpPr>
          <p:nvPr>
            <p:ph idx="1"/>
          </p:nvPr>
        </p:nvSpPr>
        <p:spPr>
          <a:xfrm>
            <a:off x="1341120" y="1433654"/>
            <a:ext cx="9509760" cy="4798469"/>
          </a:xfrm>
        </p:spPr>
        <p:txBody>
          <a:bodyPr>
            <a:normAutofit/>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CA" dirty="0">
                <a:latin typeface="Segoe UI" panose="020B0502040204020203" pitchFamily="34" charset="0"/>
                <a:cs typeface="Segoe UI" panose="020B0502040204020203" pitchFamily="34" charset="0"/>
              </a:rPr>
              <a:t>Activation du service broker</a:t>
            </a:r>
            <a:endParaRPr lang="fr-CA" sz="1800" dirty="0">
              <a:latin typeface="Segoe UI" panose="020B0502040204020203" pitchFamily="34" charset="0"/>
              <a:cs typeface="Segoe UI" panose="020B0502040204020203" pitchFamily="34" charset="0"/>
            </a:endParaRPr>
          </a:p>
        </p:txBody>
      </p:sp>
      <p:pic>
        <p:nvPicPr>
          <p:cNvPr id="6" name="Image 5">
            <a:extLst>
              <a:ext uri="{FF2B5EF4-FFF2-40B4-BE49-F238E27FC236}">
                <a16:creationId xmlns:a16="http://schemas.microsoft.com/office/drawing/2014/main" id="{C52CDE33-2E4F-4C89-B4EE-38C6032FCD8A}"/>
              </a:ext>
            </a:extLst>
          </p:cNvPr>
          <p:cNvPicPr>
            <a:picLocks noChangeAspect="1"/>
          </p:cNvPicPr>
          <p:nvPr/>
        </p:nvPicPr>
        <p:blipFill>
          <a:blip r:embed="rId2"/>
          <a:stretch>
            <a:fillRect/>
          </a:stretch>
        </p:blipFill>
        <p:spPr>
          <a:xfrm>
            <a:off x="1397570" y="2952241"/>
            <a:ext cx="8856140" cy="602583"/>
          </a:xfrm>
          <a:prstGeom prst="rect">
            <a:avLst/>
          </a:prstGeom>
        </p:spPr>
      </p:pic>
    </p:spTree>
    <p:extLst>
      <p:ext uri="{BB962C8B-B14F-4D97-AF65-F5344CB8AC3E}">
        <p14:creationId xmlns:p14="http://schemas.microsoft.com/office/powerpoint/2010/main" val="179187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791249"/>
            <a:ext cx="9509760" cy="567767"/>
          </a:xfrm>
        </p:spPr>
        <p:txBody>
          <a:bodyPr>
            <a:normAutofit/>
          </a:bodyPr>
          <a:lstStyle/>
          <a:p>
            <a:r>
              <a:rPr lang="fr-CA" dirty="0" err="1">
                <a:latin typeface="Segoe UI" panose="020B0502040204020203" pitchFamily="34" charset="0"/>
                <a:cs typeface="Segoe UI" panose="020B0502040204020203" pitchFamily="34" charset="0"/>
              </a:rPr>
              <a:t>Overview</a:t>
            </a:r>
            <a:r>
              <a:rPr lang="fr-CA" dirty="0">
                <a:latin typeface="Segoe UI" panose="020B0502040204020203" pitchFamily="34" charset="0"/>
                <a:cs typeface="Segoe UI" panose="020B0502040204020203" pitchFamily="34" charset="0"/>
              </a:rPr>
              <a:t> du backend</a:t>
            </a:r>
            <a:endParaRPr lang="fr-FR" dirty="0">
              <a:latin typeface="Segoe UI" panose="020B0502040204020203" pitchFamily="34" charset="0"/>
              <a:cs typeface="Segoe UI" panose="020B0502040204020203" pitchFamily="34" charset="0"/>
            </a:endParaRPr>
          </a:p>
        </p:txBody>
      </p:sp>
      <p:sp>
        <p:nvSpPr>
          <p:cNvPr id="5" name="Espace réservé du contenu 2"/>
          <p:cNvSpPr>
            <a:spLocks noGrp="1"/>
          </p:cNvSpPr>
          <p:nvPr>
            <p:ph idx="1"/>
          </p:nvPr>
        </p:nvSpPr>
        <p:spPr>
          <a:xfrm>
            <a:off x="1341120" y="1433654"/>
            <a:ext cx="9509760" cy="4798469"/>
          </a:xfrm>
        </p:spPr>
        <p:txBody>
          <a:bodyPr>
            <a:normAutofit fontScale="92500" lnSpcReduction="10000"/>
          </a:bodyPr>
          <a:lstStyle/>
          <a:p>
            <a:pPr marL="45720" indent="0">
              <a:buNone/>
            </a:pPr>
            <a:endParaRPr lang="fr-CA" sz="18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Un </a:t>
            </a:r>
            <a:r>
              <a:rPr lang="fr-FR" i="1" dirty="0" err="1">
                <a:latin typeface="Segoe UI" panose="020B0502040204020203" pitchFamily="34" charset="0"/>
                <a:cs typeface="Segoe UI" panose="020B0502040204020203" pitchFamily="34" charset="0"/>
              </a:rPr>
              <a:t>DbContext</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GaugesContext.cs</a:t>
            </a:r>
            <a:r>
              <a:rPr lang="fr-FR" b="1" dirty="0">
                <a:latin typeface="Segoe UI" panose="020B0502040204020203" pitchFamily="34" charset="0"/>
                <a:cs typeface="Segoe UI" panose="020B0502040204020203" pitchFamily="34" charset="0"/>
              </a:rPr>
              <a:t>)</a:t>
            </a:r>
            <a:endParaRPr lang="fr-FR"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fr-FR" i="1" dirty="0">
                <a:latin typeface="Segoe UI" panose="020B0502040204020203" pitchFamily="34" charset="0"/>
                <a:cs typeface="Segoe UI" panose="020B0502040204020203" pitchFamily="34" charset="0"/>
              </a:rPr>
              <a:t>Un</a:t>
            </a:r>
            <a:r>
              <a:rPr lang="fr-FR" dirty="0">
                <a:latin typeface="Segoe UI" panose="020B0502040204020203" pitchFamily="34" charset="0"/>
                <a:cs typeface="Segoe UI" panose="020B0502040204020203" pitchFamily="34" charset="0"/>
              </a:rPr>
              <a:t> </a:t>
            </a:r>
            <a:r>
              <a:rPr lang="fr-FR" i="1" dirty="0">
                <a:latin typeface="Segoe UI" panose="020B0502040204020203" pitchFamily="34" charset="0"/>
                <a:cs typeface="Segoe UI" panose="020B0502040204020203" pitchFamily="34" charset="0"/>
              </a:rPr>
              <a:t>Hub</a:t>
            </a:r>
            <a:r>
              <a:rPr lang="fr-FR" dirty="0">
                <a:latin typeface="Segoe UI" panose="020B0502040204020203" pitchFamily="34" charset="0"/>
                <a:cs typeface="Segoe UI" panose="020B0502040204020203" pitchFamily="34" charset="0"/>
              </a:rPr>
              <a:t> </a:t>
            </a:r>
            <a:r>
              <a:rPr lang="fr-FR" b="1" dirty="0">
                <a:latin typeface="Segoe UI" panose="020B0502040204020203" pitchFamily="34" charset="0"/>
                <a:cs typeface="Segoe UI" panose="020B0502040204020203" pitchFamily="34" charset="0"/>
              </a:rPr>
              <a:t>(</a:t>
            </a:r>
            <a:r>
              <a:rPr lang="fr-FR" b="1" dirty="0" err="1">
                <a:latin typeface="Segoe UI" panose="020B0502040204020203" pitchFamily="34" charset="0"/>
                <a:cs typeface="Segoe UI" panose="020B0502040204020203" pitchFamily="34" charset="0"/>
              </a:rPr>
              <a:t>GaugeHub.cs</a:t>
            </a:r>
            <a:r>
              <a:rPr lang="fr-FR"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Un </a:t>
            </a:r>
            <a:r>
              <a:rPr lang="en-US" i="1" dirty="0" err="1">
                <a:latin typeface="Segoe UI" panose="020B0502040204020203" pitchFamily="34" charset="0"/>
                <a:cs typeface="Segoe UI" panose="020B0502040204020203" pitchFamily="34" charset="0"/>
              </a:rPr>
              <a:t>modèle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Gauge.cs</a:t>
            </a:r>
            <a:r>
              <a:rPr lang="en-US" b="1"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repository</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GaugeRepository.cs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interface de</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repository</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IGaugeRepository.cs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Souscription</a:t>
            </a:r>
            <a:r>
              <a:rPr lang="en-US" i="1" dirty="0">
                <a:latin typeface="Segoe UI" panose="020B0502040204020203" pitchFamily="34" charset="0"/>
                <a:cs typeface="Segoe UI" panose="020B0502040204020203" pitchFamily="34" charset="0"/>
              </a:rPr>
              <a:t> et son interface à la table </a:t>
            </a:r>
            <a:r>
              <a:rPr lang="en-US" i="1" dirty="0" err="1">
                <a:latin typeface="Segoe UI" panose="020B0502040204020203" pitchFamily="34" charset="0"/>
                <a:cs typeface="Segoe UI" panose="020B0502040204020203" pitchFamily="34" charset="0"/>
              </a:rPr>
              <a:t>GaugeData</a:t>
            </a:r>
            <a:r>
              <a:rPr lang="en-US" i="1"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GaugeDatabaseSubscription.cs</a:t>
            </a:r>
            <a:r>
              <a:rPr lang="en-US" b="1" dirty="0">
                <a:latin typeface="Segoe UI" panose="020B0502040204020203" pitchFamily="34" charset="0"/>
                <a:cs typeface="Segoe UI" panose="020B0502040204020203" pitchFamily="34" charset="0"/>
              </a:rPr>
              <a:t> and </a:t>
            </a:r>
            <a:r>
              <a:rPr lang="en-US" b="1" dirty="0" err="1">
                <a:latin typeface="Segoe UI" panose="020B0502040204020203" pitchFamily="34" charset="0"/>
                <a:cs typeface="Segoe UI" panose="020B0502040204020203" pitchFamily="34" charset="0"/>
              </a:rPr>
              <a:t>IGaugeDatabaseSubscription.cs</a:t>
            </a:r>
            <a:r>
              <a:rPr lang="en-US" b="1" dirty="0">
                <a:latin typeface="Segoe UI" panose="020B0502040204020203" pitchFamily="34" charset="0"/>
                <a:cs typeface="Segoe UI" panose="020B0502040204020203" pitchFamily="34" charset="0"/>
              </a:rPr>
              <a:t> )</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Méthodes</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d’extension</a:t>
            </a:r>
            <a:r>
              <a:rPr lang="en-US" dirty="0">
                <a:latin typeface="Segoe UI" panose="020B0502040204020203" pitchFamily="34" charset="0"/>
                <a:cs typeface="Segoe UI" panose="020B0502040204020203" pitchFamily="34" charset="0"/>
              </a:rPr>
              <a:t> qui </a:t>
            </a:r>
            <a:r>
              <a:rPr lang="en-US" dirty="0" err="1">
                <a:latin typeface="Segoe UI" panose="020B0502040204020203" pitchFamily="34" charset="0"/>
                <a:cs typeface="Segoe UI" panose="020B0502040204020203" pitchFamily="34" charset="0"/>
              </a:rPr>
              <a:t>étend</a:t>
            </a:r>
            <a:r>
              <a:rPr lang="en-US"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IServiceCollection</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AddDbContextFactory.cs</a:t>
            </a:r>
            <a:r>
              <a:rPr lang="en-US" b="1" dirty="0">
                <a:latin typeface="Segoe UI" panose="020B0502040204020203" pitchFamily="34" charset="0"/>
                <a:cs typeface="Segoe UI" panose="020B0502040204020203" pitchFamily="34" charset="0"/>
              </a:rPr>
              <a:t>)</a:t>
            </a:r>
            <a:r>
              <a:rPr lang="en-US" dirty="0">
                <a:latin typeface="Segoe UI" panose="020B0502040204020203" pitchFamily="34" charset="0"/>
                <a:cs typeface="Segoe UI" panose="020B0502040204020203" pitchFamily="34" charset="0"/>
              </a:rPr>
              <a:t> </a:t>
            </a:r>
          </a:p>
          <a:p>
            <a:pPr>
              <a:buFont typeface="Wingdings" panose="05000000000000000000" pitchFamily="2" charset="2"/>
              <a:buChar char="Ø"/>
            </a:pPr>
            <a:r>
              <a:rPr lang="en-US" i="1" dirty="0">
                <a:latin typeface="Segoe UI" panose="020B0502040204020203" pitchFamily="34" charset="0"/>
                <a:cs typeface="Segoe UI" panose="020B0502040204020203" pitchFamily="34" charset="0"/>
              </a:rPr>
              <a:t>Une </a:t>
            </a:r>
            <a:r>
              <a:rPr lang="en-US" i="1" dirty="0" err="1">
                <a:latin typeface="Segoe UI" panose="020B0502040204020203" pitchFamily="34" charset="0"/>
                <a:cs typeface="Segoe UI" panose="020B0502040204020203" pitchFamily="34" charset="0"/>
              </a:rPr>
              <a:t>Méthodes</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d’extension</a:t>
            </a:r>
            <a:r>
              <a:rPr lang="en-US" i="1" dirty="0">
                <a:latin typeface="Segoe UI" panose="020B0502040204020203" pitchFamily="34" charset="0"/>
                <a:cs typeface="Segoe UI" panose="020B0502040204020203" pitchFamily="34" charset="0"/>
              </a:rPr>
              <a:t> qui </a:t>
            </a:r>
            <a:r>
              <a:rPr lang="en-US" i="1" dirty="0" err="1">
                <a:latin typeface="Segoe UI" panose="020B0502040204020203" pitchFamily="34" charset="0"/>
                <a:cs typeface="Segoe UI" panose="020B0502040204020203" pitchFamily="34" charset="0"/>
              </a:rPr>
              <a:t>étend</a:t>
            </a:r>
            <a:r>
              <a:rPr lang="en-US" i="1" dirty="0">
                <a:latin typeface="Segoe UI" panose="020B0502040204020203" pitchFamily="34" charset="0"/>
                <a:cs typeface="Segoe UI" panose="020B0502040204020203" pitchFamily="34" charset="0"/>
              </a:rPr>
              <a:t> </a:t>
            </a:r>
            <a:r>
              <a:rPr lang="en-US" i="1" dirty="0" err="1">
                <a:latin typeface="Segoe UI" panose="020B0502040204020203" pitchFamily="34" charset="0"/>
                <a:cs typeface="Segoe UI" panose="020B0502040204020203" pitchFamily="34" charset="0"/>
              </a:rPr>
              <a:t>IApplicationBuilder</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t>
            </a:r>
            <a:r>
              <a:rPr lang="en-US" b="1" dirty="0" err="1">
                <a:latin typeface="Segoe UI" panose="020B0502040204020203" pitchFamily="34" charset="0"/>
                <a:cs typeface="Segoe UI" panose="020B0502040204020203" pitchFamily="34" charset="0"/>
              </a:rPr>
              <a:t>UseSqlTableDependency.cs</a:t>
            </a:r>
            <a:r>
              <a:rPr lang="en-US" b="1" dirty="0">
                <a:latin typeface="Segoe UI" panose="020B0502040204020203" pitchFamily="34" charset="0"/>
                <a:cs typeface="Segoe UI" panose="020B0502040204020203" pitchFamily="34" charset="0"/>
              </a:rPr>
              <a:t>)</a:t>
            </a:r>
          </a:p>
          <a:p>
            <a:pPr>
              <a:buFont typeface="Wingdings" panose="05000000000000000000" pitchFamily="2" charset="2"/>
              <a:buChar char="Ø"/>
            </a:pPr>
            <a:r>
              <a:rPr lang="en-US" dirty="0">
                <a:latin typeface="Segoe UI" panose="020B0502040204020203" pitchFamily="34" charset="0"/>
                <a:cs typeface="Segoe UI" panose="020B0502040204020203" pitchFamily="34" charset="0"/>
              </a:rPr>
              <a:t>Et </a:t>
            </a:r>
            <a:r>
              <a:rPr lang="en-US" b="1" dirty="0" err="1">
                <a:latin typeface="Segoe UI" panose="020B0502040204020203" pitchFamily="34" charset="0"/>
                <a:cs typeface="Segoe UI" panose="020B0502040204020203" pitchFamily="34" charset="0"/>
              </a:rPr>
              <a:t>Startup.cs</a:t>
            </a:r>
            <a:r>
              <a:rPr lang="en-US" dirty="0">
                <a:latin typeface="Segoe UI" panose="020B0502040204020203" pitchFamily="34" charset="0"/>
                <a:cs typeface="Segoe UI" panose="020B0502040204020203" pitchFamily="34" charset="0"/>
              </a:rPr>
              <a:t> and </a:t>
            </a:r>
            <a:r>
              <a:rPr lang="en-US" b="1" dirty="0" err="1">
                <a:latin typeface="Segoe UI" panose="020B0502040204020203" pitchFamily="34" charset="0"/>
                <a:cs typeface="Segoe UI" panose="020B0502040204020203" pitchFamily="34" charset="0"/>
              </a:rPr>
              <a:t>Program.cs</a:t>
            </a:r>
            <a:endParaRPr lang="en-US" dirty="0">
              <a:latin typeface="Segoe UI" panose="020B0502040204020203" pitchFamily="34" charset="0"/>
              <a:cs typeface="Segoe UI" panose="020B0502040204020203" pitchFamily="34" charset="0"/>
            </a:endParaRPr>
          </a:p>
          <a:p>
            <a:pPr marL="365760" lvl="1" indent="0">
              <a:buNone/>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b="1"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en-US" dirty="0">
              <a:latin typeface="Segoe UI" panose="020B0502040204020203" pitchFamily="34" charset="0"/>
              <a:cs typeface="Segoe UI" panose="020B0502040204020203" pitchFamily="34" charset="0"/>
            </a:endParaRPr>
          </a:p>
          <a:p>
            <a:pPr lvl="1">
              <a:buFont typeface="Wingdings" panose="05000000000000000000" pitchFamily="2" charset="2"/>
              <a:buChar char="Ø"/>
            </a:pPr>
            <a:endParaRPr lang="fr-CA" sz="1600" dirty="0">
              <a:latin typeface="Segoe UI" panose="020B0502040204020203" pitchFamily="34" charset="0"/>
              <a:cs typeface="Segoe UI" panose="020B0502040204020203" pitchFamily="34" charset="0"/>
            </a:endParaRPr>
          </a:p>
        </p:txBody>
      </p:sp>
      <p:pic>
        <p:nvPicPr>
          <p:cNvPr id="8" name="Image 7">
            <a:extLst>
              <a:ext uri="{FF2B5EF4-FFF2-40B4-BE49-F238E27FC236}">
                <a16:creationId xmlns:a16="http://schemas.microsoft.com/office/drawing/2014/main" id="{754CDD17-9D58-4371-9313-53A655A3F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960" y="119761"/>
            <a:ext cx="4337017" cy="4243187"/>
          </a:xfrm>
          <a:prstGeom prst="rect">
            <a:avLst/>
          </a:prstGeom>
        </p:spPr>
      </p:pic>
    </p:spTree>
    <p:extLst>
      <p:ext uri="{BB962C8B-B14F-4D97-AF65-F5344CB8AC3E}">
        <p14:creationId xmlns:p14="http://schemas.microsoft.com/office/powerpoint/2010/main" val="36595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108596-E703-4258-9F8A-00DBFF71D638}"/>
              </a:ext>
            </a:extLst>
          </p:cNvPr>
          <p:cNvSpPr>
            <a:spLocks noGrp="1"/>
          </p:cNvSpPr>
          <p:nvPr>
            <p:ph type="title"/>
          </p:nvPr>
        </p:nvSpPr>
        <p:spPr/>
        <p:txBody>
          <a:bodyPr/>
          <a:lstStyle/>
          <a:p>
            <a:r>
              <a:rPr lang="fr-CA" dirty="0" err="1"/>
              <a:t>Demo</a:t>
            </a:r>
            <a:r>
              <a:rPr lang="fr-CA" dirty="0"/>
              <a:t> backend</a:t>
            </a:r>
            <a:endParaRPr lang="fr-FR" dirty="0"/>
          </a:p>
        </p:txBody>
      </p:sp>
      <p:sp>
        <p:nvSpPr>
          <p:cNvPr id="3" name="Espace réservé du contenu 2">
            <a:extLst>
              <a:ext uri="{FF2B5EF4-FFF2-40B4-BE49-F238E27FC236}">
                <a16:creationId xmlns:a16="http://schemas.microsoft.com/office/drawing/2014/main" id="{774E9549-9E81-47BA-98E6-3FA459515043}"/>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612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heer Blue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AC8D0E24-DFCC-4A51-AEB2-769229C2A579}" vid="{32AB4C3C-3902-4011-8823-97AD4E525CF2}"/>
    </a:ext>
  </a:extLst>
</a:theme>
</file>

<file path=ppt/theme/theme2.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Blue">
      <a:dk1>
        <a:srgbClr val="000000"/>
      </a:dk1>
      <a:lt1>
        <a:sysClr val="window" lastClr="FFFFFF"/>
      </a:lt1>
      <a:dk2>
        <a:srgbClr val="323232"/>
      </a:dk2>
      <a:lt2>
        <a:srgbClr val="E5E8E8"/>
      </a:lt2>
      <a:accent1>
        <a:srgbClr val="14B4CA"/>
      </a:accent1>
      <a:accent2>
        <a:srgbClr val="F98A37"/>
      </a:accent2>
      <a:accent3>
        <a:srgbClr val="83C546"/>
      </a:accent3>
      <a:accent4>
        <a:srgbClr val="FFD937"/>
      </a:accent4>
      <a:accent5>
        <a:srgbClr val="6D79D1"/>
      </a:accent5>
      <a:accent6>
        <a:srgbClr val="E4607C"/>
      </a:accent6>
      <a:hlink>
        <a:srgbClr val="88CACA"/>
      </a:hlink>
      <a:folHlink>
        <a:srgbClr val="91A7CA"/>
      </a:folHlink>
    </a:clrScheme>
    <a:fontScheme name="Constantia">
      <a:maj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panose="020306020503060303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BAE80E2-BC63-4DD4-B0C8-1971B89A2F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avec bordure bleue (grand écran)</Template>
  <TotalTime>0</TotalTime>
  <Words>235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 Segoe UI</vt:lpstr>
      <vt:lpstr>Arial</vt:lpstr>
      <vt:lpstr>Constantia</vt:lpstr>
      <vt:lpstr>Segoe UI</vt:lpstr>
      <vt:lpstr>Wingdings</vt:lpstr>
      <vt:lpstr>Sheer Blue 16x9</vt:lpstr>
      <vt:lpstr>Angular 5 et SignalR Core   Cas concret d’utilisation avec Google Charts</vt:lpstr>
      <vt:lpstr>Introduction</vt:lpstr>
      <vt:lpstr>Architecture du projet</vt:lpstr>
      <vt:lpstr>De quoi avons-nous besoin ?</vt:lpstr>
      <vt:lpstr>De quoi avons-nous besoin ?</vt:lpstr>
      <vt:lpstr>Setup de la base de données</vt:lpstr>
      <vt:lpstr>Setup de la base de données</vt:lpstr>
      <vt:lpstr>Overview du backend</vt:lpstr>
      <vt:lpstr>Demo backend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2017-02-05T02:15:32Z</dcterms:created>
  <dcterms:modified xsi:type="dcterms:W3CDTF">2018-01-08T03:49:23Z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TC032134699991</vt:lpwstr>
  </property>
</Properties>
</file>