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73" r:id="rId3"/>
    <p:sldId id="274" r:id="rId4"/>
    <p:sldId id="275" r:id="rId5"/>
    <p:sldId id="276" r:id="rId6"/>
    <p:sldId id="277" r:id="rId7"/>
    <p:sldId id="278"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guide pos="3840"/>
        <p:guide orient="horz" pos="216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1/7/2018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2" name="Group 21"/>
          <p:cNvGrpSpPr/>
          <p:nvPr/>
        </p:nvGrpSpPr>
        <p:grpSpPr>
          <a:xfrm rot="10800000">
            <a:off x="11478768" y="0"/>
            <a:ext cx="713232" cy="6858000"/>
            <a:chOff x="0" y="0"/>
            <a:chExt cx="713232" cy="6858000"/>
          </a:xfrm>
        </p:grpSpPr>
        <p:sp>
          <p:nvSpPr>
            <p:cNvPr id="23" name="Rectangle 22"/>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Rectangle 23"/>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12520" y="1188720"/>
            <a:ext cx="9966960" cy="2514600"/>
          </a:xfrm>
        </p:spPr>
        <p:txBody>
          <a:bodyPr anchor="b">
            <a:no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112520" y="3749040"/>
            <a:ext cx="996696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13"/>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
        <p:nvSpPr>
          <p:cNvPr id="2" name="Title 1"/>
          <p:cNvSpPr>
            <a:spLocks noGrp="1"/>
          </p:cNvSpPr>
          <p:nvPr>
            <p:ph type="title"/>
          </p:nvPr>
        </p:nvSpPr>
        <p:spPr>
          <a:xfrm>
            <a:off x="1112520" y="1188720"/>
            <a:ext cx="9966960" cy="2514600"/>
          </a:xfrm>
        </p:spPr>
        <p:txBody>
          <a:bodyPr anchor="b">
            <a:normAutofit/>
          </a:bodyPr>
          <a:lstStyle>
            <a:lvl1pPr algn="ctr">
              <a:defRPr sz="5400" b="0">
                <a:solidFill>
                  <a:schemeClr val="tx1">
                    <a:lumMod val="75000"/>
                  </a:schemeClr>
                </a:solidFill>
              </a:defRPr>
            </a:lvl1pPr>
          </a:lstStyle>
          <a:p>
            <a:r>
              <a:rPr lang="fr-FR"/>
              <a:t>Modifiez le style du titre</a:t>
            </a:r>
            <a:endParaRPr/>
          </a:p>
        </p:txBody>
      </p:sp>
      <p:sp>
        <p:nvSpPr>
          <p:cNvPr id="3" name="Text Placeholder 2"/>
          <p:cNvSpPr>
            <a:spLocks noGrp="1"/>
          </p:cNvSpPr>
          <p:nvPr>
            <p:ph type="body" idx="1"/>
          </p:nvPr>
        </p:nvSpPr>
        <p:spPr>
          <a:xfrm>
            <a:off x="1112520" y="3749040"/>
            <a:ext cx="996696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0A879FD0-C37A-4F50-8F3B-5FA0D9D0B42F}"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‹N°›</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fr-FR"/>
              <a:t>07/01/2018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fr-FR"/>
              <a:t>07/01/2018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E583DDF-CA54-461A-A486-592D2374C532}" type="datetimeFigureOut">
              <a:rPr lang="fr-FR"/>
              <a:t>07/01/2018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Rectangle 1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0" name="Rectangle 19"/>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20"/>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Picture Placeholder 2"/>
          <p:cNvSpPr>
            <a:spLocks noGrp="1"/>
          </p:cNvSpPr>
          <p:nvPr>
            <p:ph type="pic" idx="1"/>
          </p:nvPr>
        </p:nvSpPr>
        <p:spPr>
          <a:xfrm>
            <a:off x="548640" y="548640"/>
            <a:ext cx="6675120" cy="576072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auto">
          <a:xfrm>
            <a:off x="0" y="6309360"/>
            <a:ext cx="12188825" cy="5029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a:off x="0" y="6703255"/>
            <a:ext cx="12188825" cy="154745"/>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fr-FR"/>
              <a:t>Modifiez le style du titre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fr-FR"/>
              <a:pPr/>
              <a:t>07/01/2018</a:t>
            </a:fld>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‹N°›</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95000"/>
              <a:lumOff val="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lumMod val="75000"/>
              <a:lumOff val="2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buClr>
        <a:buSzPct val="80000"/>
        <a:buFont typeface="Arial" pitchFamily="34" charset="0"/>
        <a:buChar char="•"/>
        <a:defRPr sz="18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90000"/>
        </a:lnSpc>
        <a:spcBef>
          <a:spcPts val="800"/>
        </a:spcBef>
        <a:buClr>
          <a:schemeClr val="tx1"/>
        </a:buClr>
        <a:buSzPct val="80000"/>
        <a:buFont typeface="Arial" pitchFamily="34" charset="0"/>
        <a:buChar char="•"/>
        <a:defRPr sz="1600" kern="1200">
          <a:solidFill>
            <a:schemeClr val="tx1">
              <a:lumMod val="75000"/>
              <a:lumOff val="25000"/>
            </a:schemeClr>
          </a:solidFill>
          <a:latin typeface="+mn-lt"/>
          <a:ea typeface="+mn-ea"/>
          <a:cs typeface="+mn-cs"/>
        </a:defRPr>
      </a:lvl3pPr>
      <a:lvl4pPr marL="123444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4pPr>
      <a:lvl5pPr marL="155448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5pPr>
      <a:lvl6pPr marL="187452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p15:clr>
            <a:srgbClr val="F26B43"/>
          </p15:clr>
        </p15:guide>
        <p15:guide id="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marL="0" indent="0" algn="ctr" defTabSz="914400">
              <a:lnSpc>
                <a:spcPct val="90000"/>
              </a:lnSpc>
              <a:spcBef>
                <a:spcPts val="0"/>
              </a:spcBef>
              <a:buNone/>
            </a:pPr>
            <a:r>
              <a:rPr lang="fr-FR" noProof="1">
                <a:latin typeface="Segoe UI" panose="020B0502040204020203" pitchFamily="34" charset="0"/>
                <a:cs typeface="Segoe UI" panose="020B0502040204020203" pitchFamily="34" charset="0"/>
              </a:rPr>
              <a:t>Angular 5 et SignalR Core – cas concret d’utilisation avec Google Charts</a:t>
            </a:r>
          </a:p>
        </p:txBody>
      </p:sp>
      <p:sp>
        <p:nvSpPr>
          <p:cNvPr id="3" name="Sous-titre 2"/>
          <p:cNvSpPr>
            <a:spLocks noGrp="1"/>
          </p:cNvSpPr>
          <p:nvPr>
            <p:ph type="subTitle" idx="1"/>
          </p:nvPr>
        </p:nvSpPr>
        <p:spPr>
          <a:xfrm>
            <a:off x="2110810" y="4290112"/>
            <a:ext cx="7259693" cy="1242411"/>
          </a:xfrm>
        </p:spPr>
        <p:txBody>
          <a:bodyPr>
            <a:normAutofit/>
          </a:bodyPr>
          <a:lstStyle/>
          <a:p>
            <a:r>
              <a:rPr lang="fr-FR" sz="2000" cap="none" noProof="1">
                <a:latin typeface="Segoe UI" panose="020B0502040204020203" pitchFamily="34" charset="0"/>
                <a:cs typeface="Segoe UI" panose="020B0502040204020203" pitchFamily="34" charset="0"/>
              </a:rPr>
              <a:t>Anthony Giretti</a:t>
            </a:r>
          </a:p>
          <a:p>
            <a:r>
              <a:rPr lang="fr-CA" sz="2000" cap="none" noProof="1">
                <a:latin typeface="Segoe UI" panose="020B0502040204020203" pitchFamily="34" charset="0"/>
                <a:cs typeface="Segoe UI" panose="020B0502040204020203" pitchFamily="34" charset="0"/>
              </a:rPr>
              <a:t>Consultant </a:t>
            </a:r>
            <a:r>
              <a:rPr lang="fr-FR" sz="2000" cap="none" noProof="1">
                <a:latin typeface="Segoe UI" panose="020B0502040204020203" pitchFamily="34" charset="0"/>
                <a:cs typeface="Segoe UI" panose="020B0502040204020203" pitchFamily="34" charset="0"/>
              </a:rPr>
              <a:t>sénior .NET chez Technologies NTER (Loto-Québec)</a:t>
            </a:r>
          </a:p>
          <a:p>
            <a:r>
              <a:rPr lang="fr-CA" sz="2000" cap="none" noProof="1">
                <a:latin typeface="Segoe UI" panose="020B0502040204020203" pitchFamily="34" charset="0"/>
                <a:cs typeface="Segoe UI" panose="020B0502040204020203" pitchFamily="34" charset="0"/>
              </a:rPr>
              <a:t>http://anthonygiretti.com</a:t>
            </a:r>
            <a:endParaRPr lang="fr-FR" sz="2000" cap="none" noProof="1">
              <a:latin typeface="Segoe UI" panose="020B0502040204020203" pitchFamily="34" charset="0"/>
              <a:cs typeface="Segoe UI" panose="020B0502040204020203" pitchFamily="34" charset="0"/>
            </a:endParaRPr>
          </a:p>
          <a:p>
            <a:endParaRPr lang="fr-FR" cap="none" noProof="1"/>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038" y="4049815"/>
            <a:ext cx="1482708" cy="1482708"/>
          </a:xfrm>
          <a:prstGeom prst="rect">
            <a:avLst/>
          </a:prstGeom>
        </p:spPr>
      </p:pic>
    </p:spTree>
    <p:extLst>
      <p:ext uri="{BB962C8B-B14F-4D97-AF65-F5344CB8AC3E}">
        <p14:creationId xmlns:p14="http://schemas.microsoft.com/office/powerpoint/2010/main" val="210487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Introduction</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Réalisation d’un Gauge Chart avec Google Charts (librairie Javascript)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https://developers.google.com/chart/interactive/docs/gallery/gauge</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Intégration dans un projet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 (</a:t>
            </a:r>
            <a:r>
              <a:rPr lang="fr-CA" dirty="0" err="1">
                <a:latin typeface="Segoe UI" panose="020B0502040204020203" pitchFamily="34" charset="0"/>
                <a:cs typeface="Segoe UI" panose="020B0502040204020203" pitchFamily="34" charset="0"/>
              </a:rPr>
              <a:t>TypeScript</a:t>
            </a:r>
            <a:r>
              <a:rPr lang="fr-CA" dirty="0">
                <a:latin typeface="Segoe UI" panose="020B0502040204020203" pitchFamily="34" charset="0"/>
                <a:cs typeface="Segoe UI" panose="020B0502040204020203" pitchFamily="34" charset="0"/>
              </a:rPr>
              <a: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composant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Connecté à une base de données SQL SERVER en temps réel avec </a:t>
            </a:r>
            <a:r>
              <a:rPr lang="fr-CA" dirty="0" err="1">
                <a:latin typeface="Segoe UI" panose="020B0502040204020203" pitchFamily="34" charset="0"/>
                <a:cs typeface="Segoe UI" panose="020B0502040204020203" pitchFamily="34" charset="0"/>
              </a:rPr>
              <a:t>SignalR</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et </a:t>
            </a:r>
            <a:r>
              <a:rPr lang="fr-CA" dirty="0" err="1">
                <a:latin typeface="Segoe UI" panose="020B0502040204020203" pitchFamily="34" charset="0"/>
                <a:cs typeface="Segoe UI" panose="020B0502040204020203" pitchFamily="34" charset="0"/>
              </a:rPr>
              <a:t>SqlTable</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95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Architecture du projet</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4" name="Image 3">
            <a:extLst>
              <a:ext uri="{FF2B5EF4-FFF2-40B4-BE49-F238E27FC236}">
                <a16:creationId xmlns:a16="http://schemas.microsoft.com/office/drawing/2014/main" id="{98F47840-772D-4AD5-8BC9-98E779228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738" y="1705892"/>
            <a:ext cx="6504017" cy="4071163"/>
          </a:xfrm>
          <a:prstGeom prst="rect">
            <a:avLst/>
          </a:prstGeom>
        </p:spPr>
      </p:pic>
    </p:spTree>
    <p:extLst>
      <p:ext uri="{BB962C8B-B14F-4D97-AF65-F5344CB8AC3E}">
        <p14:creationId xmlns:p14="http://schemas.microsoft.com/office/powerpoint/2010/main" val="142827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-CLI</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SignalR</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aspnet</a:t>
            </a:r>
            <a:r>
              <a:rPr lang="fr-CA" i="1" dirty="0">
                <a:latin typeface="Segoe UI" panose="020B0502040204020203" pitchFamily="34" charset="0"/>
                <a:cs typeface="Segoe UI" panose="020B0502040204020203" pitchFamily="34" charset="0"/>
              </a:rPr>
              <a:t>/</a:t>
            </a:r>
            <a:r>
              <a:rPr lang="fr-CA" i="1" dirty="0" err="1">
                <a:latin typeface="Segoe UI" panose="020B0502040204020203" pitchFamily="34" charset="0"/>
                <a:cs typeface="Segoe UI" panose="020B0502040204020203" pitchFamily="34" charset="0"/>
              </a:rPr>
              <a:t>signalr</a:t>
            </a:r>
            <a:r>
              <a:rPr lang="fr-CA" i="1" dirty="0">
                <a:latin typeface="Segoe UI" panose="020B0502040204020203" pitchFamily="34" charset="0"/>
                <a:cs typeface="Segoe UI" panose="020B0502040204020203" pitchFamily="34" charset="0"/>
              </a:rPr>
              <a:t>-client</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Microsoft.AspNetCore.SignalR</a:t>
            </a:r>
            <a:r>
              <a:rPr lang="fr-CA" i="1" dirty="0">
                <a:latin typeface="Segoe UI" panose="020B0502040204020203" pitchFamily="34" charset="0"/>
                <a:cs typeface="Segoe UI" panose="020B0502040204020203" pitchFamily="34" charset="0"/>
              </a:rPr>
              <a:t> –Version 1.0.0-alpha2-final</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Entity</a:t>
            </a:r>
            <a:r>
              <a:rPr lang="fr-CA" dirty="0">
                <a:latin typeface="Segoe UI" panose="020B0502040204020203" pitchFamily="34" charset="0"/>
                <a:cs typeface="Segoe UI" panose="020B0502040204020203" pitchFamily="34" charset="0"/>
              </a:rPr>
              <a:t> Framework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2 </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Microsoft.EntityFrameworkCore.SqlServer</a:t>
            </a:r>
            <a:r>
              <a:rPr lang="fr-CA" i="1" dirty="0">
                <a:latin typeface="Segoe UI" panose="020B0502040204020203" pitchFamily="34" charset="0"/>
                <a:cs typeface="Segoe UI" panose="020B0502040204020203" pitchFamily="34" charset="0"/>
              </a:rPr>
              <a:t> –Version 2.0.1</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SqlTableDependency</a:t>
            </a:r>
            <a:r>
              <a:rPr lang="fr-CA" i="1" dirty="0">
                <a:latin typeface="Segoe UI" panose="020B0502040204020203" pitchFamily="34" charset="0"/>
                <a:cs typeface="Segoe UI" panose="020B0502040204020203" pitchFamily="34" charset="0"/>
              </a:rPr>
              <a:t> –Version 6.1.0</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480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Base de données SQL SERVER</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Activer le </a:t>
            </a:r>
            <a:r>
              <a:rPr lang="fr-CA" i="1" dirty="0">
                <a:latin typeface="Segoe UI" panose="020B0502040204020203" pitchFamily="34" charset="0"/>
                <a:cs typeface="Segoe UI" panose="020B0502040204020203" pitchFamily="34" charset="0"/>
              </a:rPr>
              <a:t>service broker</a:t>
            </a:r>
            <a:r>
              <a:rPr lang="fr-CA" dirty="0">
                <a:latin typeface="Segoe UI" panose="020B0502040204020203" pitchFamily="34" charset="0"/>
                <a:cs typeface="Segoe UI" panose="020B0502040204020203" pitchFamily="34" charset="0"/>
              </a:rPr>
              <a:t> de SQL SERVER</a:t>
            </a:r>
          </a:p>
          <a:p>
            <a:pPr lvl="1">
              <a:buFont typeface="Wingdings" panose="05000000000000000000" pitchFamily="2" charset="2"/>
              <a:buChar char="Ø"/>
            </a:pPr>
            <a:r>
              <a:rPr lang="fr-FR" dirty="0">
                <a:latin typeface=" Segoe UI"/>
              </a:rPr>
              <a:t>L’objet de Service Broker, intégré à partir de SQL Server 2005, est de fournir un outil de messagerie de base de données permettant de gérer des flux de données entre serveurs SQL de manière asynchrone, sérialisé et transactionnés.</a:t>
            </a:r>
            <a:br>
              <a:rPr lang="fr-FR" dirty="0">
                <a:latin typeface=" Segoe UI"/>
              </a:rPr>
            </a:br>
            <a:r>
              <a:rPr lang="fr-FR" dirty="0">
                <a:latin typeface=" Segoe UI"/>
              </a:rPr>
              <a:t>L’utilisation de Service Broker est assez vaste et repose sur le principe des bases de données distribuées…</a:t>
            </a:r>
            <a:endParaRPr lang="fr-CA" dirty="0">
              <a:latin typeface=" Segoe UI"/>
              <a:cs typeface="Segoe UI" panose="020B0502040204020203" pitchFamily="34" charset="0"/>
            </a:endParaRP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Dans notre projet il permet de notifier aux clients qui s’y enregistre d’écouter les modifications sur une partie / tout de la base de données</a:t>
            </a:r>
          </a:p>
          <a:p>
            <a:pPr lvl="1">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r>
              <a:rPr lang="fr-CA" dirty="0">
                <a:latin typeface="Segoe UI" panose="020B0502040204020203" pitchFamily="34" charset="0"/>
                <a:cs typeface="Segoe UI" panose="020B0502040204020203" pitchFamily="34" charset="0"/>
              </a:rPr>
              <a:t> est le client qui écoute ces notifications</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base de données</a:t>
            </a:r>
          </a:p>
          <a:p>
            <a:pPr>
              <a:buFont typeface="Wingdings" panose="05000000000000000000" pitchFamily="2" charset="2"/>
              <a:buChar char="Ø"/>
            </a:pP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table Gauge</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58F88D2C-1C02-47CB-B80E-97BA31D87D8C}"/>
              </a:ext>
            </a:extLst>
          </p:cNvPr>
          <p:cNvPicPr>
            <a:picLocks noChangeAspect="1"/>
          </p:cNvPicPr>
          <p:nvPr/>
        </p:nvPicPr>
        <p:blipFill>
          <a:blip r:embed="rId2"/>
          <a:stretch>
            <a:fillRect/>
          </a:stretch>
        </p:blipFill>
        <p:spPr>
          <a:xfrm>
            <a:off x="2191352" y="2284890"/>
            <a:ext cx="3383825" cy="404039"/>
          </a:xfrm>
          <a:prstGeom prst="rect">
            <a:avLst/>
          </a:prstGeom>
        </p:spPr>
      </p:pic>
      <p:pic>
        <p:nvPicPr>
          <p:cNvPr id="4" name="Image 3">
            <a:extLst>
              <a:ext uri="{FF2B5EF4-FFF2-40B4-BE49-F238E27FC236}">
                <a16:creationId xmlns:a16="http://schemas.microsoft.com/office/drawing/2014/main" id="{464E7490-6AD2-454C-AB13-A98AC761A81B}"/>
              </a:ext>
            </a:extLst>
          </p:cNvPr>
          <p:cNvPicPr>
            <a:picLocks noChangeAspect="1"/>
          </p:cNvPicPr>
          <p:nvPr/>
        </p:nvPicPr>
        <p:blipFill>
          <a:blip r:embed="rId3"/>
          <a:stretch>
            <a:fillRect/>
          </a:stretch>
        </p:blipFill>
        <p:spPr>
          <a:xfrm>
            <a:off x="2021896" y="3294601"/>
            <a:ext cx="8009871" cy="2937522"/>
          </a:xfrm>
          <a:prstGeom prst="rect">
            <a:avLst/>
          </a:prstGeom>
        </p:spPr>
      </p:pic>
    </p:spTree>
    <p:extLst>
      <p:ext uri="{BB962C8B-B14F-4D97-AF65-F5344CB8AC3E}">
        <p14:creationId xmlns:p14="http://schemas.microsoft.com/office/powerpoint/2010/main" val="14797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Activation du service broker</a:t>
            </a:r>
            <a:endParaRPr lang="fr-CA" sz="1800" dirty="0">
              <a:latin typeface="Segoe UI" panose="020B0502040204020203" pitchFamily="34" charset="0"/>
              <a:cs typeface="Segoe UI" panose="020B0502040204020203" pitchFamily="34" charset="0"/>
            </a:endParaRPr>
          </a:p>
        </p:txBody>
      </p:sp>
      <p:pic>
        <p:nvPicPr>
          <p:cNvPr id="6" name="Image 5">
            <a:extLst>
              <a:ext uri="{FF2B5EF4-FFF2-40B4-BE49-F238E27FC236}">
                <a16:creationId xmlns:a16="http://schemas.microsoft.com/office/drawing/2014/main" id="{C52CDE33-2E4F-4C89-B4EE-38C6032FCD8A}"/>
              </a:ext>
            </a:extLst>
          </p:cNvPr>
          <p:cNvPicPr>
            <a:picLocks noChangeAspect="1"/>
          </p:cNvPicPr>
          <p:nvPr/>
        </p:nvPicPr>
        <p:blipFill>
          <a:blip r:embed="rId2"/>
          <a:stretch>
            <a:fillRect/>
          </a:stretch>
        </p:blipFill>
        <p:spPr>
          <a:xfrm>
            <a:off x="1397570" y="2952241"/>
            <a:ext cx="8856140" cy="602583"/>
          </a:xfrm>
          <a:prstGeom prst="rect">
            <a:avLst/>
          </a:prstGeom>
        </p:spPr>
      </p:pic>
    </p:spTree>
    <p:extLst>
      <p:ext uri="{BB962C8B-B14F-4D97-AF65-F5344CB8AC3E}">
        <p14:creationId xmlns:p14="http://schemas.microsoft.com/office/powerpoint/2010/main" val="17918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err="1">
                <a:latin typeface="Segoe UI" panose="020B0502040204020203" pitchFamily="34" charset="0"/>
                <a:cs typeface="Segoe UI" panose="020B0502040204020203" pitchFamily="34" charset="0"/>
              </a:rPr>
              <a:t>Overview</a:t>
            </a:r>
            <a:r>
              <a:rPr lang="fr-CA" dirty="0">
                <a:latin typeface="Segoe UI" panose="020B0502040204020203" pitchFamily="34" charset="0"/>
                <a:cs typeface="Segoe UI" panose="020B0502040204020203" pitchFamily="34" charset="0"/>
              </a:rPr>
              <a:t> du backend</a:t>
            </a:r>
            <a:endParaRPr lang="fr-FR" dirty="0">
              <a:latin typeface="Segoe UI" panose="020B0502040204020203" pitchFamily="34" charset="0"/>
              <a:cs typeface="Segoe UI" panose="020B0502040204020203" pitchFamily="34" charset="0"/>
            </a:endParaRPr>
          </a:p>
        </p:txBody>
      </p:sp>
      <p:sp>
        <p:nvSpPr>
          <p:cNvPr id="5" name="Espace réservé du contenu 2"/>
          <p:cNvSpPr>
            <a:spLocks noGrp="1"/>
          </p:cNvSpPr>
          <p:nvPr>
            <p:ph idx="1"/>
          </p:nvPr>
        </p:nvSpPr>
        <p:spPr>
          <a:xfrm>
            <a:off x="1341120" y="1433654"/>
            <a:ext cx="9509760" cy="4798469"/>
          </a:xfrm>
        </p:spPr>
        <p:txBody>
          <a:bodyPr>
            <a:normAutofit fontScale="92500" lnSpcReduction="10000"/>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 </a:t>
            </a:r>
            <a:r>
              <a:rPr lang="fr-FR" i="1" dirty="0" err="1">
                <a:latin typeface="Segoe UI" panose="020B0502040204020203" pitchFamily="34" charset="0"/>
                <a:cs typeface="Segoe UI" panose="020B0502040204020203" pitchFamily="34" charset="0"/>
              </a:rPr>
              <a:t>DbContext</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GaugesContext.cs</a:t>
            </a:r>
            <a:r>
              <a:rPr lang="fr-FR" b="1" dirty="0">
                <a:latin typeface="Segoe UI" panose="020B0502040204020203" pitchFamily="34" charset="0"/>
                <a:cs typeface="Segoe UI" panose="020B0502040204020203" pitchFamily="34" charset="0"/>
              </a:rPr>
              <a:t>)</a:t>
            </a:r>
            <a:endParaRPr lang="fr-FR"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a:t>
            </a:r>
            <a:r>
              <a:rPr lang="fr-FR" dirty="0">
                <a:latin typeface="Segoe UI" panose="020B0502040204020203" pitchFamily="34" charset="0"/>
                <a:cs typeface="Segoe UI" panose="020B0502040204020203" pitchFamily="34" charset="0"/>
              </a:rPr>
              <a:t> </a:t>
            </a:r>
            <a:r>
              <a:rPr lang="fr-FR" i="1" dirty="0">
                <a:latin typeface="Segoe UI" panose="020B0502040204020203" pitchFamily="34" charset="0"/>
                <a:cs typeface="Segoe UI" panose="020B0502040204020203" pitchFamily="34" charset="0"/>
              </a:rPr>
              <a:t>Hub</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GaugeHub.cs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 </a:t>
            </a:r>
            <a:r>
              <a:rPr lang="en-US" i="1" dirty="0" err="1">
                <a:latin typeface="Segoe UI" panose="020B0502040204020203" pitchFamily="34" charset="0"/>
                <a:cs typeface="Segoe UI" panose="020B0502040204020203" pitchFamily="34" charset="0"/>
              </a:rPr>
              <a:t>modèle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Gauge.cs</a:t>
            </a:r>
            <a:r>
              <a:rPr lang="en-US" b="1"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interface de</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IGaugeRepository.cs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Souscription</a:t>
            </a:r>
            <a:r>
              <a:rPr lang="en-US" i="1" dirty="0">
                <a:latin typeface="Segoe UI" panose="020B0502040204020203" pitchFamily="34" charset="0"/>
                <a:cs typeface="Segoe UI" panose="020B0502040204020203" pitchFamily="34" charset="0"/>
              </a:rPr>
              <a:t> et son interface à la table </a:t>
            </a:r>
            <a:r>
              <a:rPr lang="en-US" i="1" dirty="0" err="1">
                <a:latin typeface="Segoe UI" panose="020B0502040204020203" pitchFamily="34" charset="0"/>
                <a:cs typeface="Segoe UI" panose="020B0502040204020203" pitchFamily="34" charset="0"/>
              </a:rPr>
              <a:t>GaugeData</a:t>
            </a:r>
            <a:r>
              <a:rPr lang="en-US" i="1"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GaugeDatabaseSubscription.cs</a:t>
            </a:r>
            <a:r>
              <a:rPr lang="en-US" b="1"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IGaugeDatabaseSubscription.cs</a:t>
            </a:r>
            <a:r>
              <a:rPr lang="en-US" b="1"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dirty="0">
                <a:latin typeface="Segoe UI" panose="020B0502040204020203" pitchFamily="34" charset="0"/>
                <a:cs typeface="Segoe UI" panose="020B0502040204020203" pitchFamily="34" charset="0"/>
              </a:rPr>
              <a:t> qui </a:t>
            </a:r>
            <a:r>
              <a:rPr lang="en-US" dirty="0" err="1">
                <a:latin typeface="Segoe UI" panose="020B0502040204020203" pitchFamily="34" charset="0"/>
                <a:cs typeface="Segoe UI" panose="020B0502040204020203" pitchFamily="34" charset="0"/>
              </a:rPr>
              <a:t>étend</a:t>
            </a:r>
            <a:r>
              <a:rPr lang="en-US"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IServiceCollection</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AddDbContextFactory.cs</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i="1" dirty="0">
                <a:latin typeface="Segoe UI" panose="020B0502040204020203" pitchFamily="34" charset="0"/>
                <a:cs typeface="Segoe UI" panose="020B0502040204020203" pitchFamily="34" charset="0"/>
              </a:rPr>
              <a:t> qui </a:t>
            </a:r>
            <a:r>
              <a:rPr lang="en-US" i="1" dirty="0" err="1">
                <a:latin typeface="Segoe UI" panose="020B0502040204020203" pitchFamily="34" charset="0"/>
                <a:cs typeface="Segoe UI" panose="020B0502040204020203" pitchFamily="34" charset="0"/>
              </a:rPr>
              <a:t>étend</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IApplicationBuilder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UseSqlTableDependency.cs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Et </a:t>
            </a:r>
            <a:r>
              <a:rPr lang="en-US" b="1" dirty="0" err="1">
                <a:latin typeface="Segoe UI" panose="020B0502040204020203" pitchFamily="34" charset="0"/>
                <a:cs typeface="Segoe UI" panose="020B0502040204020203" pitchFamily="34" charset="0"/>
              </a:rPr>
              <a:t>Startup.cs</a:t>
            </a:r>
            <a:r>
              <a:rPr lang="en-US"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Program.cs</a:t>
            </a:r>
            <a:endParaRPr lang="en-US" dirty="0">
              <a:latin typeface="Segoe UI" panose="020B0502040204020203" pitchFamily="34" charset="0"/>
              <a:cs typeface="Segoe UI" panose="020B0502040204020203" pitchFamily="34" charset="0"/>
            </a:endParaRPr>
          </a:p>
          <a:p>
            <a:pPr marL="365760" lvl="1"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fr-CA" sz="1600" dirty="0">
              <a:latin typeface="Segoe UI" panose="020B0502040204020203" pitchFamily="34" charset="0"/>
              <a:cs typeface="Segoe UI" panose="020B0502040204020203" pitchFamily="34" charset="0"/>
            </a:endParaRPr>
          </a:p>
        </p:txBody>
      </p:sp>
      <p:pic>
        <p:nvPicPr>
          <p:cNvPr id="8" name="Image 7">
            <a:extLst>
              <a:ext uri="{FF2B5EF4-FFF2-40B4-BE49-F238E27FC236}">
                <a16:creationId xmlns:a16="http://schemas.microsoft.com/office/drawing/2014/main" id="{754CDD17-9D58-4371-9313-53A655A3F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960" y="119761"/>
            <a:ext cx="4337017" cy="4243187"/>
          </a:xfrm>
          <a:prstGeom prst="rect">
            <a:avLst/>
          </a:prstGeom>
        </p:spPr>
      </p:pic>
    </p:spTree>
    <p:extLst>
      <p:ext uri="{BB962C8B-B14F-4D97-AF65-F5344CB8AC3E}">
        <p14:creationId xmlns:p14="http://schemas.microsoft.com/office/powerpoint/2010/main" val="36595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108596-E703-4258-9F8A-00DBFF71D638}"/>
              </a:ext>
            </a:extLst>
          </p:cNvPr>
          <p:cNvSpPr>
            <a:spLocks noGrp="1"/>
          </p:cNvSpPr>
          <p:nvPr>
            <p:ph type="title"/>
          </p:nvPr>
        </p:nvSpPr>
        <p:spPr/>
        <p:txBody>
          <a:bodyPr/>
          <a:lstStyle/>
          <a:p>
            <a:r>
              <a:rPr lang="fr-CA" dirty="0" err="1"/>
              <a:t>Demo</a:t>
            </a:r>
            <a:r>
              <a:rPr lang="fr-CA" dirty="0"/>
              <a:t> backend</a:t>
            </a:r>
            <a:endParaRPr lang="fr-FR" dirty="0"/>
          </a:p>
        </p:txBody>
      </p:sp>
      <p:sp>
        <p:nvSpPr>
          <p:cNvPr id="3" name="Espace réservé du contenu 2">
            <a:extLst>
              <a:ext uri="{FF2B5EF4-FFF2-40B4-BE49-F238E27FC236}">
                <a16:creationId xmlns:a16="http://schemas.microsoft.com/office/drawing/2014/main" id="{774E9549-9E81-47BA-98E6-3FA45951504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612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r Blue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AC8D0E24-DFCC-4A51-AEB2-769229C2A579}" vid="{32AB4C3C-3902-4011-8823-97AD4E525CF2}"/>
    </a:ext>
  </a:ext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BAE80E2-BC63-4DD4-B0C8-1971B89A2F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avec bordure bleue (grand écran)</Template>
  <TotalTime>0</TotalTime>
  <Words>242</Words>
  <Application>Microsoft Office PowerPoint</Application>
  <PresentationFormat>Grand écran</PresentationFormat>
  <Paragraphs>57</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 Segoe UI</vt:lpstr>
      <vt:lpstr>Arial</vt:lpstr>
      <vt:lpstr>Constantia</vt:lpstr>
      <vt:lpstr>Segoe UI</vt:lpstr>
      <vt:lpstr>Wingdings</vt:lpstr>
      <vt:lpstr>Sheer Blue 16x9</vt:lpstr>
      <vt:lpstr>Angular 5 et SignalR Core – cas concret d’utilisation avec Google Charts</vt:lpstr>
      <vt:lpstr>Introduction</vt:lpstr>
      <vt:lpstr>Architecture du projet</vt:lpstr>
      <vt:lpstr>De quoi avons-nous besoin ?</vt:lpstr>
      <vt:lpstr>De quoi avons-nous besoin ?</vt:lpstr>
      <vt:lpstr>Setup de la base de données</vt:lpstr>
      <vt:lpstr>Setup de la base de données</vt:lpstr>
      <vt:lpstr>Overview du backend</vt:lpstr>
      <vt:lpstr>Demo backend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2017-02-05T02:15:32Z</dcterms:created>
  <dcterms:modified xsi:type="dcterms:W3CDTF">2018-01-08T03:40:39Z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TC032134699991</vt:lpwstr>
  </property>
</Properties>
</file>