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73" r:id="rId3"/>
    <p:sldId id="287" r:id="rId4"/>
    <p:sldId id="286" r:id="rId5"/>
    <p:sldId id="309" r:id="rId6"/>
    <p:sldId id="288" r:id="rId7"/>
    <p:sldId id="305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29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07/01/2018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07/01/2018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07/01/2018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honyGiretti/EFCore2-ConsoleApp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Entity Framework Core 2 – les nouveautés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Anthony Giretti</a:t>
            </a:r>
          </a:p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Tech Lead chez Nexus Innovations</a:t>
            </a:r>
          </a:p>
          <a:p>
            <a:r>
              <a:rPr lang="fr-CA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http://anthonygiretti.com</a:t>
            </a:r>
            <a:endParaRPr lang="fr-FR" sz="2000" cap="none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cap="none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38" y="4049815"/>
            <a:ext cx="1482708" cy="1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Mapping de fonctions scalaires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Utilisation: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828B6C-AF20-4B36-8100-3979CD85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15" y="2148430"/>
            <a:ext cx="7548941" cy="36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Les types possédés (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owned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type)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Existants dans les versions précédentes d’EF sous le nom de </a:t>
            </a:r>
            <a:r>
              <a:rPr lang="fr-CA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«type complexe (</a:t>
            </a:r>
            <a:r>
              <a:rPr lang="fr-CA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r>
              <a:rPr lang="fr-CA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type)»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Absents de EF </a:t>
            </a:r>
            <a:r>
              <a:rPr lang="fr-CA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C’est un regroupement de champs d’une même table sous un type appartenant à l’entité correspondant à une table SQL.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Exemple: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6C4455-24CD-4798-B3D7-F517226A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16" y="3116062"/>
            <a:ext cx="5564669" cy="32081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EF4079-0938-4713-B8E0-07019C29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635" y="3199264"/>
            <a:ext cx="4373245" cy="2867487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F91C7E4-C117-4441-B644-0A2862057245}"/>
              </a:ext>
            </a:extLst>
          </p:cNvPr>
          <p:cNvCxnSpPr/>
          <p:nvPr/>
        </p:nvCxnSpPr>
        <p:spPr>
          <a:xfrm>
            <a:off x="6818050" y="4720133"/>
            <a:ext cx="952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Les types possédés (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owned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type)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Comment ça marche ?</a:t>
            </a:r>
            <a:endParaRPr lang="fr-CA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EAE8D6-4192-496D-9880-1D522E57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86" y="2096867"/>
            <a:ext cx="6928700" cy="19205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E8BAD9A-1A7E-4224-8613-57BCDB40E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26" y="4092018"/>
            <a:ext cx="3881349" cy="24774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0C27735-0C12-44C7-99EF-71B6BDEE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899" y="4461108"/>
            <a:ext cx="4052564" cy="1390586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BBDE95-6CCE-4D08-AC35-FAD7ADDAEBE4}"/>
              </a:ext>
            </a:extLst>
          </p:cNvPr>
          <p:cNvCxnSpPr>
            <a:stCxn id="11" idx="3"/>
          </p:cNvCxnSpPr>
          <p:nvPr/>
        </p:nvCxnSpPr>
        <p:spPr>
          <a:xfrm flipV="1">
            <a:off x="5699463" y="5140171"/>
            <a:ext cx="1287263" cy="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Le découpage de table (table 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splitting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Ressemble aux types possédés, mais ce n’est pas la même chose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Une table SQL peut être projetée dans plusieurs entités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Différence avec les type possédés : chaque entité doit posséder la même clé primaire, et chaque entité doit être configurée et configurée séparément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Exemple: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89CCE5-833F-472E-B5AA-FAC441C5B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60" y="2862437"/>
            <a:ext cx="3382159" cy="391001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C2A3E46-46F2-475F-A784-7FEF01BC59B7}"/>
              </a:ext>
            </a:extLst>
          </p:cNvPr>
          <p:cNvCxnSpPr>
            <a:cxnSpLocks/>
          </p:cNvCxnSpPr>
          <p:nvPr/>
        </p:nvCxnSpPr>
        <p:spPr>
          <a:xfrm>
            <a:off x="6551719" y="4668317"/>
            <a:ext cx="137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586A9925-42F8-452E-8F96-AC40A91E6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44" y="3054852"/>
            <a:ext cx="375337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Le découpage de table (table 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splitting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Comment ça marche ?</a:t>
            </a:r>
            <a:endParaRPr lang="fr-CA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320B24-3327-4E3F-A8AE-AFFBE188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5" y="2121763"/>
            <a:ext cx="8023825" cy="217419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C12882-0181-43ED-A5F3-16CCCF5A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25" y="4536498"/>
            <a:ext cx="8070589" cy="16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Le découpage de table (table 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splitting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Exemple</a:t>
            </a:r>
            <a:endParaRPr lang="fr-CA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4FDD07-4D55-446B-BAAF-1297EC2E3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58" y="1069860"/>
            <a:ext cx="3749849" cy="25818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4726A6-8B0E-4EFA-8447-38049A650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22" y="3828280"/>
            <a:ext cx="4442567" cy="24761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6B3C67-D0D4-4EA8-80D6-7770E14AD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90" y="2311975"/>
            <a:ext cx="4005984" cy="13397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8FE1C15-79FE-412E-8B2C-E2BF9C037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65" y="4259408"/>
            <a:ext cx="6240413" cy="135034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0662DD6-54F6-488E-9662-8B382B95DFE1}"/>
              </a:ext>
            </a:extLst>
          </p:cNvPr>
          <p:cNvCxnSpPr/>
          <p:nvPr/>
        </p:nvCxnSpPr>
        <p:spPr>
          <a:xfrm>
            <a:off x="5406501" y="2956264"/>
            <a:ext cx="1917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2DD29B7-FFFB-4E4B-A7D2-F944974A8F9D}"/>
              </a:ext>
            </a:extLst>
          </p:cNvPr>
          <p:cNvCxnSpPr>
            <a:cxnSpLocks/>
          </p:cNvCxnSpPr>
          <p:nvPr/>
        </p:nvCxnSpPr>
        <p:spPr>
          <a:xfrm>
            <a:off x="6937686" y="4983640"/>
            <a:ext cx="38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Les requêtes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Traduction améliorée des requêtes LINQ en SQL</a:t>
            </a:r>
            <a:r>
              <a:rPr lang="fr-CA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Ne sont plus générées les sous-requêtes imbriquées inutiles</a:t>
            </a: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Une seule requête SQL pour une seule requête LINQ, ce n’était pas le cas avant</a:t>
            </a:r>
            <a:endParaRPr lang="fr-CA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Interpolation des chaines de caractères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518471-C8C0-4E8C-B509-60340E55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4" y="3143471"/>
            <a:ext cx="9615152" cy="17761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3AC6F4D-A5F9-4980-9A70-3E8E33833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4" y="5207341"/>
            <a:ext cx="9639587" cy="9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Les requêtes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Fonction LIKE</a:t>
            </a:r>
            <a:endParaRPr lang="fr-CA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Syntaxe 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EF.Functions.Like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FieldName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"%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SearchText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%")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upporte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l’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interpolation des chaines de caractères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Génère un « LIKE» coté SQL bien évidemment 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D65842-8DB0-4F7A-B4CB-D8B52F88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21" y="2985070"/>
            <a:ext cx="7404332" cy="17551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150D950-C6AA-4E7A-A35C-C6A2CB345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" y="4943265"/>
            <a:ext cx="9911152" cy="11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Gestion de la base de données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 de l’interface 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IPluralizer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Pluralisation des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DbSet</a:t>
            </a: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Singularisation des entités</a:t>
            </a:r>
            <a:endParaRPr lang="fr-CA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Utilisable lors la génération de la base de données </a:t>
            </a:r>
            <a:r>
              <a:rPr lang="fr-CA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Update-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command)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Utilisable lors de la création du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avec une base de données existante </a:t>
            </a:r>
            <a:r>
              <a:rPr lang="fr-CA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Scaffold-DbContext</a:t>
            </a:r>
            <a:r>
              <a:rPr lang="fr-CA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D073B84-18CB-45B0-85AB-C9CBD31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17" y="3429000"/>
            <a:ext cx="5164261" cy="26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Gestion de la base de données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19" y="1433654"/>
            <a:ext cx="10475059" cy="52601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2300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 de l’interface </a:t>
            </a:r>
            <a:r>
              <a:rPr lang="fr-CA" sz="23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IPluralizer</a:t>
            </a:r>
            <a:endParaRPr lang="fr-CA" sz="23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100" dirty="0">
                <a:latin typeface="Segoe UI" panose="020B0502040204020203" pitchFamily="34" charset="0"/>
                <a:cs typeface="Segoe UI" panose="020B0502040204020203" pitchFamily="34" charset="0"/>
              </a:rPr>
              <a:t>Implémentation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100" dirty="0">
                <a:latin typeface="Segoe UI" panose="020B0502040204020203" pitchFamily="34" charset="0"/>
                <a:cs typeface="Segoe UI" panose="020B0502040204020203" pitchFamily="34" charset="0"/>
              </a:rPr>
              <a:t>Utilisation : Au lancement des commandes </a:t>
            </a:r>
            <a:r>
              <a:rPr lang="fr-CA" sz="2100" i="1" dirty="0">
                <a:latin typeface="Segoe UI" panose="020B0502040204020203" pitchFamily="34" charset="0"/>
                <a:cs typeface="Segoe UI" panose="020B0502040204020203" pitchFamily="34" charset="0"/>
              </a:rPr>
              <a:t>« </a:t>
            </a:r>
            <a:r>
              <a:rPr lang="fr-FR" sz="2100" i="1" dirty="0">
                <a:latin typeface="Segoe UI" panose="020B0502040204020203" pitchFamily="34" charset="0"/>
                <a:cs typeface="Segoe UI" panose="020B0502040204020203" pitchFamily="34" charset="0"/>
              </a:rPr>
              <a:t>Update-</a:t>
            </a:r>
            <a:r>
              <a:rPr lang="fr-FR" sz="2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fr-FR" sz="2100" i="1" dirty="0">
                <a:latin typeface="Segoe UI" panose="020B0502040204020203" pitchFamily="34" charset="0"/>
                <a:cs typeface="Segoe UI" panose="020B0502040204020203" pitchFamily="34" charset="0"/>
              </a:rPr>
              <a:t> command </a:t>
            </a:r>
            <a:r>
              <a:rPr lang="fr-CA" sz="2100" i="1" dirty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fr-CA" sz="21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CA" sz="2100" i="1" dirty="0">
                <a:latin typeface="Segoe UI" panose="020B0502040204020203" pitchFamily="34" charset="0"/>
                <a:cs typeface="Segoe UI" panose="020B0502040204020203" pitchFamily="34" charset="0"/>
              </a:rPr>
              <a:t>« </a:t>
            </a:r>
            <a:r>
              <a:rPr lang="fr-FR" sz="2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Scaffold-DbContext</a:t>
            </a:r>
            <a:r>
              <a:rPr lang="fr-FR" sz="21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sz="2100" i="1" dirty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fr-CA" sz="2100" dirty="0">
                <a:latin typeface="Segoe UI" panose="020B0502040204020203" pitchFamily="34" charset="0"/>
                <a:cs typeface="Segoe UI" panose="020B0502040204020203" pitchFamily="34" charset="0"/>
              </a:rPr>
              <a:t> une implémentation de </a:t>
            </a:r>
            <a:r>
              <a:rPr lang="fr-CA" sz="2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IDesignTimeServices</a:t>
            </a:r>
            <a:r>
              <a:rPr lang="fr-CA" sz="2100" dirty="0">
                <a:latin typeface="Segoe UI" panose="020B0502040204020203" pitchFamily="34" charset="0"/>
                <a:cs typeface="Segoe UI" panose="020B0502040204020203" pitchFamily="34" charset="0"/>
              </a:rPr>
              <a:t> sera recherchée et exécutée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100" dirty="0">
                <a:latin typeface="Segoe UI" panose="020B0502040204020203" pitchFamily="34" charset="0"/>
                <a:cs typeface="Segoe UI" panose="020B0502040204020203" pitchFamily="34" charset="0"/>
              </a:rPr>
              <a:t>Exemple 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AB5B4F-DAC7-4C55-A81F-CE5D19C0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3" y="1711721"/>
            <a:ext cx="5175976" cy="218565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8B7F431-E9A9-4CF6-B741-BFA1541D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43" y="3986082"/>
            <a:ext cx="5175976" cy="137940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4041111-1647-41E6-B5C9-E7B982A271C8}"/>
              </a:ext>
            </a:extLst>
          </p:cNvPr>
          <p:cNvCxnSpPr>
            <a:cxnSpLocks/>
          </p:cNvCxnSpPr>
          <p:nvPr/>
        </p:nvCxnSpPr>
        <p:spPr>
          <a:xfrm>
            <a:off x="8420055" y="2627703"/>
            <a:ext cx="1372015" cy="27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1B02D91-42A8-44C8-8006-D679D3D4A242}"/>
              </a:ext>
            </a:extLst>
          </p:cNvPr>
          <p:cNvCxnSpPr>
            <a:cxnSpLocks/>
          </p:cNvCxnSpPr>
          <p:nvPr/>
        </p:nvCxnSpPr>
        <p:spPr>
          <a:xfrm flipV="1">
            <a:off x="8531441" y="2917473"/>
            <a:ext cx="1260629" cy="46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24A018F-4013-491F-BE0E-4589DC0B77AF}"/>
              </a:ext>
            </a:extLst>
          </p:cNvPr>
          <p:cNvSpPr txBox="1"/>
          <p:nvPr/>
        </p:nvSpPr>
        <p:spPr>
          <a:xfrm>
            <a:off x="9622364" y="2702341"/>
            <a:ext cx="256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Package </a:t>
            </a:r>
            <a:r>
              <a:rPr lang="fr-CA" dirty="0" err="1"/>
              <a:t>Nuget</a:t>
            </a:r>
            <a:r>
              <a:rPr lang="fr-CA" dirty="0"/>
              <a:t> </a:t>
            </a:r>
            <a:r>
              <a:rPr lang="fr-CA" dirty="0" err="1"/>
              <a:t>Inflector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2CD041-6179-456B-A373-24AC8D931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71383"/>
            <a:ext cx="8163214" cy="5677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6E249D-5EE0-46AE-8060-C908F6347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055" y="5892931"/>
            <a:ext cx="3771945" cy="524669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2504B27-9DDA-4ABC-9607-B1D6B7E2FEA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163214" y="6155266"/>
            <a:ext cx="25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Les nouveautés - Introduction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Modélisation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Découpage de table (table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splitting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Types possédés (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owned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types)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Filtres de requêtes globaux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Mapping de fonction scalaire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Configuration 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autonome d’entités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Performances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Pooling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DbContext</a:t>
            </a: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Les requêtes explicitement compilées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Performances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Pooling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DbContext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Le principe de base pour l'utilisation d’EF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enregistrement d'un type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dans le système d'injection de dépendances.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L'obtention ultérieure d'instances de ce type dans les contrôleurs (MVC,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) à travers un service signifie qu'une nouvelle instance de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est créée pour chaque instanciation d’un service à chaque requête.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Dans le cas d’une application console une nouvelle instance de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est créée pour chaque instanciation d’un service se faisant injecter un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Performances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Pooling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DbContext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3804F4-AAF5-46A4-B00D-8606587F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96" y="1802167"/>
            <a:ext cx="6998303" cy="21294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6AFB90-2E7B-4142-B0BB-6AD5189C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96" y="4067236"/>
            <a:ext cx="6998303" cy="19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Performances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Pooling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fr-CA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DbContext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(Exemple)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AddDbContext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(EF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Instance 1: 23 à 29 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Instance 2: 7 à 9 ms</a:t>
            </a: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AddDbContextPool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(EF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2)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Instance 1: </a:t>
            </a:r>
            <a:r>
              <a:rPr lang="fr-CA" sz="1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 à 21ms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Instance 2: </a:t>
            </a:r>
            <a:r>
              <a:rPr lang="fr-CA" sz="1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à 7ms</a:t>
            </a:r>
            <a:endParaRPr lang="fr-CA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lvl="2" indent="0">
              <a:buNone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r>
              <a:rPr lang="fr-CA" sz="1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25% a 30% de gain de performance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65D4CF-165A-42D9-A515-37466CF3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72" y="181903"/>
            <a:ext cx="4574367" cy="43705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1AB3D76-56AE-43C7-AA4E-F385E2AB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16" y="4734553"/>
            <a:ext cx="6307778" cy="11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Performances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Compilation explicite de requête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Un brin plus performant qu’une requête non compilée et mise en cache par 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Core</a:t>
            </a: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CA" b="1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Requête compilée: </a:t>
            </a:r>
            <a:r>
              <a:rPr lang="fr-CA" sz="16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à 13 ms</a:t>
            </a:r>
            <a:endParaRPr lang="fr-CA" sz="14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Requête non compilée: 4 à 23 ms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166888-E1A1-4A8E-A030-429CA70E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18" y="2275966"/>
            <a:ext cx="6498455" cy="1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Changements brisants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185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Remplacement de l’interface </a:t>
            </a:r>
            <a:r>
              <a:rPr lang="fr-FR" sz="18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IDbContextFacfory</a:t>
            </a:r>
            <a:r>
              <a:rPr lang="fr-FR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&lt;T&gt;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L'interface 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IDbContextFacfory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&lt;T&gt;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 été remplacée par 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IDesignTimeDbContextFactory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&lt;T&gt;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  <a:endParaRPr lang="fr-CA" sz="1600" b="1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Utilisation ? Lors de la génération de la base de données avec la commande </a:t>
            </a:r>
            <a:r>
              <a:rPr lang="fr-CA" sz="1600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«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Update-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fr-F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command»</a:t>
            </a: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2BC283-58BD-4140-A073-BEEBAD13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1" y="2254928"/>
            <a:ext cx="8376917" cy="16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Changements brisants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5100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Changement de signature pour la méthode </a:t>
            </a:r>
            <a:r>
              <a:rPr lang="fr-FR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UseInMemoryDatabase</a:t>
            </a:r>
            <a:r>
              <a:rPr lang="fr-FR" dirty="0"/>
              <a:t> </a:t>
            </a:r>
            <a:r>
              <a:rPr lang="fr-FR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En réalité non brisant, un warning « 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obsolete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 » sera généré si aucun nom de base de données n’est renseigné, dans 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1 ce paramètre n’existait pas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C3D95A-41B9-48FD-BB4D-A7B3085B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45" y="2583635"/>
            <a:ext cx="7370489" cy="16243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68EC0C-2706-4D24-B5C1-EA11C536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4" y="4453469"/>
            <a:ext cx="11960791" cy="14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C2F25-C5ED-4B51-A4D6-8D582EB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Merci!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FC2C4-DC85-4E57-ABBA-021BBCDF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CA" dirty="0"/>
              <a:t>Code source en téléchargement :</a:t>
            </a:r>
          </a:p>
          <a:p>
            <a:endParaRPr lang="fr-CA" dirty="0"/>
          </a:p>
          <a:p>
            <a:pPr marL="45720" indent="0">
              <a:buNone/>
            </a:pPr>
            <a:r>
              <a:rPr lang="fr-FR" dirty="0">
                <a:hlinkClick r:id="rId2"/>
              </a:rPr>
              <a:t>https://github.com/AnthonyGiretti/EFCore2-ConsoleAppDemo</a:t>
            </a: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0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Les nouveautés - Introduction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Requêtes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Traduction améliorée des requêtes LINQ en SQL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Interpolation des chaines de caractères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Fonction LIKE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Gestion de la base de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Introduction de l’interface </a:t>
            </a:r>
            <a:r>
              <a:rPr lang="fr-CA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IPluralizer</a:t>
            </a:r>
            <a:endParaRPr lang="fr-CA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Changements brisants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Remplacement de l’interface </a:t>
            </a:r>
            <a:r>
              <a:rPr lang="fr-F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IDbContextFactory</a:t>
            </a:r>
            <a:endParaRPr lang="fr-F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Changement sur  </a:t>
            </a:r>
            <a:r>
              <a:rPr lang="fr-CA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UseInMemoryDatabase</a:t>
            </a:r>
            <a:endParaRPr lang="fr-CA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298C6-497E-4D31-9BC1-C1C2068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Scénario utilisé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A72563-F65A-49F0-9B6A-DB066E721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65" y="2506710"/>
            <a:ext cx="9509125" cy="20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Configuration de type autonome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Chaque entité peut être configurée dans une classe séparée du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fonctionnalité supprimée dans 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1 alors qu’elle était présente dans les versions précédentes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1 (fonctionne dans 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2):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AE45E3-D2C0-4538-8631-71CA6FC2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85" y="3210101"/>
            <a:ext cx="8537029" cy="16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Configuration de type autonome</a:t>
            </a: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lang="fr-CA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A8A7D3-92AE-4737-80D7-EF098F69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62" y="2368474"/>
            <a:ext cx="6282819" cy="16619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52C1FA-CFE5-4D9A-A096-B2723044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62" y="4516294"/>
            <a:ext cx="6252067" cy="13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Filtres de requêtes globaux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Il est possible de configurer des filtres de manières globales sur une entité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Exemple dans une configuration autonome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Exemple dans une configuration de </a:t>
            </a:r>
            <a:r>
              <a:rPr lang="fr-CA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7AC5C8-227F-49A7-A0A9-B8700027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50" y="2532845"/>
            <a:ext cx="5928327" cy="17464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10DBC7-6708-4257-9702-7F14F2E4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87" y="4903011"/>
            <a:ext cx="7088766" cy="14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Mapping de fonctions scalaires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>
                <a:latin typeface="Segoe UI" panose="020B0502040204020203" pitchFamily="34" charset="0"/>
                <a:cs typeface="Segoe UI" panose="020B0502040204020203" pitchFamily="34" charset="0"/>
              </a:rPr>
              <a:t>Il est enfin possible d’utiliser les fonctions scalaires dans les requêtes LINQ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Elle doivent être déclarées de manière statique, et doivent respecter exactement les paramètres entrants / sortants</a:t>
            </a:r>
          </a:p>
          <a:p>
            <a:pPr marL="685800" lvl="2" indent="0">
              <a:buNone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B8BCE8-99A2-4C27-90A6-B4CC36FE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37" y="2434653"/>
            <a:ext cx="6347535" cy="37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/>
          </a:bodyPr>
          <a:lstStyle/>
          <a:p>
            <a:r>
              <a:rPr lang="fr-CA" sz="3200" dirty="0"/>
              <a:t>Modélisation</a:t>
            </a:r>
            <a:endParaRPr lang="fr-FR" sz="32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33655"/>
            <a:ext cx="950976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18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Mapping de fonctions scalaires</a:t>
            </a:r>
            <a:endParaRPr lang="fr-CA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CA" sz="1400" dirty="0">
                <a:latin typeface="Segoe UI" panose="020B0502040204020203" pitchFamily="34" charset="0"/>
                <a:cs typeface="Segoe UI" panose="020B0502040204020203" pitchFamily="34" charset="0"/>
              </a:rPr>
              <a:t>Autres exemple (méthodes d’extensions fonctionnent !!!):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buNone/>
            </a:pPr>
            <a:endParaRPr lang="fr-CA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2C2F51-8A09-45A1-BB85-D56FE9A9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91" y="2156996"/>
            <a:ext cx="6876931" cy="363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708</Words>
  <Application>Microsoft Office PowerPoint</Application>
  <PresentationFormat>Grand écran</PresentationFormat>
  <Paragraphs>296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Constantia</vt:lpstr>
      <vt:lpstr>Segoe UI</vt:lpstr>
      <vt:lpstr>Wingdings</vt:lpstr>
      <vt:lpstr>Sheer Blue 16x9</vt:lpstr>
      <vt:lpstr>Entity Framework Core 2 – les nouveautés</vt:lpstr>
      <vt:lpstr>Les nouveautés - Introduction</vt:lpstr>
      <vt:lpstr>Les nouveautés - Introduction</vt:lpstr>
      <vt:lpstr>Scénario utilisé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Les requêtes</vt:lpstr>
      <vt:lpstr>Les requêtes</vt:lpstr>
      <vt:lpstr>Gestion de la base de données</vt:lpstr>
      <vt:lpstr>Gestion de la base de données</vt:lpstr>
      <vt:lpstr>Performances</vt:lpstr>
      <vt:lpstr>Performances</vt:lpstr>
      <vt:lpstr>Performances</vt:lpstr>
      <vt:lpstr>Performances</vt:lpstr>
      <vt:lpstr>Changements brisants</vt:lpstr>
      <vt:lpstr>Changements brisants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2018-01-08T00:54:38Z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