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73" r:id="rId3"/>
    <p:sldId id="276" r:id="rId4"/>
    <p:sldId id="286" r:id="rId5"/>
    <p:sldId id="285" r:id="rId6"/>
    <p:sldId id="280" r:id="rId7"/>
    <p:sldId id="283" r:id="rId8"/>
    <p:sldId id="292" r:id="rId9"/>
    <p:sldId id="295" r:id="rId10"/>
    <p:sldId id="296" r:id="rId11"/>
    <p:sldId id="294" r:id="rId12"/>
    <p:sldId id="284" r:id="rId13"/>
    <p:sldId id="293" r:id="rId14"/>
    <p:sldId id="297" r:id="rId15"/>
    <p:sldId id="298" r:id="rId16"/>
    <p:sldId id="299" r:id="rId17"/>
    <p:sldId id="291" r:id="rId18"/>
    <p:sldId id="301" r:id="rId19"/>
    <p:sldId id="302" r:id="rId20"/>
    <p:sldId id="303" r:id="rId21"/>
    <p:sldId id="304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9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5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25/09/2017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25/09/2017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25/09/2017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25/09/2017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fr-FR"/>
              <a:t>25/09/2017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25/09/2017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25/09/2017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25/09/2017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25/09/2017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25/09/2017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fr-FR"/>
              <a:pPr/>
              <a:t>25/09/2017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honyGiretti/MicroOrmDemo.net" TargetMode="External"/><Relationship Id="rId2" Type="http://schemas.openxmlformats.org/officeDocument/2006/relationships/hyperlink" Target="https://github.com/AnthonyGiretti/MicroOrmDemo.Co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Entity Framework Core 2 VS Micro ORM (performances)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10810" y="4290112"/>
            <a:ext cx="7259693" cy="1242411"/>
          </a:xfrm>
        </p:spPr>
        <p:txBody>
          <a:bodyPr>
            <a:normAutofit/>
          </a:bodyPr>
          <a:lstStyle/>
          <a:p>
            <a:r>
              <a:rPr lang="fr-FR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Anthony Giretti</a:t>
            </a:r>
          </a:p>
          <a:p>
            <a:r>
              <a:rPr lang="fr-FR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Tech Lead chez Nexus Innovations</a:t>
            </a:r>
          </a:p>
          <a:p>
            <a:r>
              <a:rPr lang="fr-CA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http://anthonygiretti.com</a:t>
            </a:r>
            <a:endParaRPr lang="fr-FR" sz="2000" cap="none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cap="none" noProof="1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38" y="4049815"/>
            <a:ext cx="1482708" cy="14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Puis .NET Core 2.0 et EF 2.0 sont arrivés….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apporte jusque 25 % de performances supplémentaires par rapport à .NET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1.1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EF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2.0 apporte également son lot de nouveautés (prochain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Meetup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Benchmark EF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2.0 (ce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Meetup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73142"/>
          </a:xfrm>
        </p:spPr>
        <p:txBody>
          <a:bodyPr/>
          <a:lstStyle/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Scénario utilisé pour le nouveau benchmark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46" y="1012054"/>
            <a:ext cx="8405627" cy="51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1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Requêtes 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utilisées pour le nouveau benchmark</a:t>
            </a:r>
            <a:endParaRPr lang="fr-FR" noProof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Une requête unique ramenant 500 enregistrements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SELECT TOP 500 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WorkOrderID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Id,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P.Name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AS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ProductName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, 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OrderQty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Quantity, 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DueDate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Date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FROM [AdventureWorks2014].[Production].[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WorkOrder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WO 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INNER JOIN[Production].[Product] AS P ON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P.ProductID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WO.ProductID</a:t>
            </a:r>
            <a:endParaRPr lang="fr-FR" sz="160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Multiples itérations d’une requête ramenant 1 enregistrement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SELECT 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WorkOrderID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Id,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P.Name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AS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ProductName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, 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OrderQty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Quantity, 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DueDate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Date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FROM [AdventureWorks2014].[Production].[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WorkOrder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WO 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INNER JOIN[Production].[Product] AS P ON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P.ProductID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WO.ProductID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en-CA" sz="1600" dirty="0">
                <a:solidFill>
                  <a:schemeClr val="accent4">
                    <a:lumMod val="75000"/>
                  </a:schemeClr>
                </a:solidFill>
              </a:rPr>
              <a:t>WHERE </a:t>
            </a:r>
            <a:r>
              <a:rPr lang="en-CA" sz="1600" dirty="0" err="1">
                <a:solidFill>
                  <a:schemeClr val="accent4">
                    <a:lumMod val="75000"/>
                  </a:schemeClr>
                </a:solidFill>
              </a:rPr>
              <a:t>WorkOrderID</a:t>
            </a:r>
            <a:r>
              <a:rPr lang="en-CA" sz="1600" dirty="0">
                <a:solidFill>
                  <a:schemeClr val="accent4">
                    <a:lumMod val="75000"/>
                  </a:schemeClr>
                </a:solidFill>
              </a:rPr>
              <a:t> = @Id</a:t>
            </a:r>
            <a:endParaRPr lang="fr-FR" sz="160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Comparaison des performances sous .NET 4.7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1B119-319D-489C-92D7-094A6D6CD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0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Comparaison des performances sous .NET Core 1.1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30E95-6236-43F5-A41C-23618905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Comparaison des performances sous .NET Core 2.0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48413-04DF-4033-B489-79944AB81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Conclusions de la comparaion par framework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est effectivement le micro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le plus rapide tout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confondu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Dapper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n’est plus le micro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le plus rapide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déçoit, ses performances ne sont plus aussi intéressantes.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Entity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Framework reste le moins performant tout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confondu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Comparaison des performances par le nombre d’itérations (charge moyenne)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8C8C3-F129-4A89-AFD0-FC589ED9C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Comparaison des performances par le nombre d’itérations (charge élevée)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917C0-9731-43D8-AB44-F6F5F5B8A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8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Conclusions de la comparaison par itérations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reste stable voir légèrement plus performant peu importe le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utilisé et la charge encaissée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Dapper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reste stable voir légèrement moins performant peu importe le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utilisé et la charge encaissée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déçoit encore, ses performances avoisinent celles d’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Entity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 forte charge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Entity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Framework n’est plus le plus lent sous .NET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2.0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La plupart du temps à forte charge .NET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2.0 reste moins performant que .NET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1.1, c’est l’inverse à charge moyenne (résultats similaires à charge légère)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91962"/>
          </a:xfrm>
        </p:spPr>
        <p:txBody>
          <a:bodyPr/>
          <a:lstStyle/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Précédemment…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739614"/>
              </p:ext>
            </p:extLst>
          </p:nvPr>
        </p:nvGraphicFramePr>
        <p:xfrm>
          <a:off x="212520" y="1686383"/>
          <a:ext cx="11979481" cy="31718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7705">
                  <a:extLst>
                    <a:ext uri="{9D8B030D-6E8A-4147-A177-3AD203B41FA5}">
                      <a16:colId xmlns:a16="http://schemas.microsoft.com/office/drawing/2014/main" val="2167666082"/>
                    </a:ext>
                  </a:extLst>
                </a:gridCol>
                <a:gridCol w="1285207">
                  <a:extLst>
                    <a:ext uri="{9D8B030D-6E8A-4147-A177-3AD203B41FA5}">
                      <a16:colId xmlns:a16="http://schemas.microsoft.com/office/drawing/2014/main" val="927774335"/>
                    </a:ext>
                  </a:extLst>
                </a:gridCol>
                <a:gridCol w="855084">
                  <a:extLst>
                    <a:ext uri="{9D8B030D-6E8A-4147-A177-3AD203B41FA5}">
                      <a16:colId xmlns:a16="http://schemas.microsoft.com/office/drawing/2014/main" val="477042933"/>
                    </a:ext>
                  </a:extLst>
                </a:gridCol>
                <a:gridCol w="2289667">
                  <a:extLst>
                    <a:ext uri="{9D8B030D-6E8A-4147-A177-3AD203B41FA5}">
                      <a16:colId xmlns:a16="http://schemas.microsoft.com/office/drawing/2014/main" val="3771356532"/>
                    </a:ext>
                  </a:extLst>
                </a:gridCol>
                <a:gridCol w="1109708">
                  <a:extLst>
                    <a:ext uri="{9D8B030D-6E8A-4147-A177-3AD203B41FA5}">
                      <a16:colId xmlns:a16="http://schemas.microsoft.com/office/drawing/2014/main" val="3374069151"/>
                    </a:ext>
                  </a:extLst>
                </a:gridCol>
                <a:gridCol w="1331651">
                  <a:extLst>
                    <a:ext uri="{9D8B030D-6E8A-4147-A177-3AD203B41FA5}">
                      <a16:colId xmlns:a16="http://schemas.microsoft.com/office/drawing/2014/main" val="1442313358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2763533904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3784075202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2893047761"/>
                    </a:ext>
                  </a:extLst>
                </a:gridCol>
                <a:gridCol w="1068281">
                  <a:extLst>
                    <a:ext uri="{9D8B030D-6E8A-4147-A177-3AD203B41FA5}">
                      <a16:colId xmlns:a16="http://schemas.microsoft.com/office/drawing/2014/main" val="301737186"/>
                    </a:ext>
                  </a:extLst>
                </a:gridCol>
              </a:tblGrid>
              <a:tr h="386402"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Licence / Installation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Prise en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Communauté, documentation, maturité, Fréquence Maj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Performances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</a:t>
                      </a:r>
                    </a:p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différentes </a:t>
                      </a:r>
                      <a:r>
                        <a:rPr lang="fr-CA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Bdd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 </a:t>
                      </a:r>
                    </a:p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</a:t>
                      </a:r>
                      <a:r>
                        <a:rPr lang="fr-CA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Core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Transactions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Async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i="0" kern="12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Testabilité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4454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EF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69778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Massive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Télécharger 2 fichiers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946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Dapper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83862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Ormlite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9711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SimpleData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18294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PetaPoco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</a:t>
                      </a:r>
                      <a:endParaRPr lang="fr-FR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93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NPoco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06550"/>
                  </a:ext>
                </a:extLst>
              </a:tr>
            </a:tbl>
          </a:graphicData>
        </a:graphic>
      </p:graphicFrame>
      <p:pic>
        <p:nvPicPr>
          <p:cNvPr id="8" name="Image 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97" y="2203664"/>
            <a:ext cx="305746" cy="292736"/>
          </a:xfrm>
          <a:prstGeom prst="rect">
            <a:avLst/>
          </a:prstGeom>
        </p:spPr>
      </p:pic>
      <p:pic>
        <p:nvPicPr>
          <p:cNvPr id="10" name="Image 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51" y="2207063"/>
            <a:ext cx="305746" cy="292736"/>
          </a:xfrm>
          <a:prstGeom prst="rect">
            <a:avLst/>
          </a:prstGeom>
        </p:spPr>
      </p:pic>
      <p:pic>
        <p:nvPicPr>
          <p:cNvPr id="13" name="Image 1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13" y="4167731"/>
            <a:ext cx="305746" cy="292736"/>
          </a:xfrm>
          <a:prstGeom prst="rect">
            <a:avLst/>
          </a:prstGeom>
        </p:spPr>
      </p:pic>
      <p:pic>
        <p:nvPicPr>
          <p:cNvPr id="14" name="Image 1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17" y="4172808"/>
            <a:ext cx="305746" cy="292736"/>
          </a:xfrm>
          <a:prstGeom prst="rect">
            <a:avLst/>
          </a:prstGeom>
        </p:spPr>
      </p:pic>
      <p:pic>
        <p:nvPicPr>
          <p:cNvPr id="22" name="Image 2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69" y="3412596"/>
            <a:ext cx="305746" cy="292736"/>
          </a:xfrm>
          <a:prstGeom prst="rect">
            <a:avLst/>
          </a:prstGeom>
        </p:spPr>
      </p:pic>
      <p:pic>
        <p:nvPicPr>
          <p:cNvPr id="23" name="Image 2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42" y="3418806"/>
            <a:ext cx="305746" cy="292736"/>
          </a:xfrm>
          <a:prstGeom prst="rect">
            <a:avLst/>
          </a:prstGeom>
        </p:spPr>
      </p:pic>
      <p:pic>
        <p:nvPicPr>
          <p:cNvPr id="25" name="Image 2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72" y="3789807"/>
            <a:ext cx="305746" cy="292736"/>
          </a:xfrm>
          <a:prstGeom prst="rect">
            <a:avLst/>
          </a:prstGeom>
        </p:spPr>
      </p:pic>
      <p:pic>
        <p:nvPicPr>
          <p:cNvPr id="26" name="Image 2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08" y="2189565"/>
            <a:ext cx="305746" cy="292736"/>
          </a:xfrm>
          <a:prstGeom prst="rect">
            <a:avLst/>
          </a:prstGeom>
        </p:spPr>
      </p:pic>
      <p:pic>
        <p:nvPicPr>
          <p:cNvPr id="27" name="Image 2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13" y="2196085"/>
            <a:ext cx="305746" cy="292736"/>
          </a:xfrm>
          <a:prstGeom prst="rect">
            <a:avLst/>
          </a:prstGeom>
        </p:spPr>
      </p:pic>
      <p:pic>
        <p:nvPicPr>
          <p:cNvPr id="28" name="Image 2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54" y="2196085"/>
            <a:ext cx="305746" cy="292736"/>
          </a:xfrm>
          <a:prstGeom prst="rect">
            <a:avLst/>
          </a:prstGeom>
        </p:spPr>
      </p:pic>
      <p:pic>
        <p:nvPicPr>
          <p:cNvPr id="30" name="Image 2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44" y="2624889"/>
            <a:ext cx="305746" cy="292736"/>
          </a:xfrm>
          <a:prstGeom prst="rect">
            <a:avLst/>
          </a:prstGeom>
        </p:spPr>
      </p:pic>
      <p:pic>
        <p:nvPicPr>
          <p:cNvPr id="31" name="Image 3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7" y="3009698"/>
            <a:ext cx="305746" cy="292736"/>
          </a:xfrm>
          <a:prstGeom prst="rect">
            <a:avLst/>
          </a:prstGeom>
        </p:spPr>
      </p:pic>
      <p:pic>
        <p:nvPicPr>
          <p:cNvPr id="32" name="Image 3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42" y="3016218"/>
            <a:ext cx="305746" cy="292736"/>
          </a:xfrm>
          <a:prstGeom prst="rect">
            <a:avLst/>
          </a:prstGeom>
        </p:spPr>
      </p:pic>
      <p:pic>
        <p:nvPicPr>
          <p:cNvPr id="33" name="Image 3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83" y="3016218"/>
            <a:ext cx="305746" cy="292736"/>
          </a:xfrm>
          <a:prstGeom prst="rect">
            <a:avLst/>
          </a:prstGeom>
        </p:spPr>
      </p:pic>
      <p:pic>
        <p:nvPicPr>
          <p:cNvPr id="36" name="Image 3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85" y="3788329"/>
            <a:ext cx="305746" cy="292736"/>
          </a:xfrm>
          <a:prstGeom prst="rect">
            <a:avLst/>
          </a:prstGeom>
        </p:spPr>
      </p:pic>
      <p:pic>
        <p:nvPicPr>
          <p:cNvPr id="37" name="Image 3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96" y="4171486"/>
            <a:ext cx="305746" cy="292736"/>
          </a:xfrm>
          <a:prstGeom prst="rect">
            <a:avLst/>
          </a:prstGeom>
        </p:spPr>
      </p:pic>
      <p:pic>
        <p:nvPicPr>
          <p:cNvPr id="38" name="Image 3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50" y="4167731"/>
            <a:ext cx="305746" cy="292736"/>
          </a:xfrm>
          <a:prstGeom prst="rect">
            <a:avLst/>
          </a:prstGeom>
        </p:spPr>
      </p:pic>
      <p:pic>
        <p:nvPicPr>
          <p:cNvPr id="39" name="Image 3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842" y="4167731"/>
            <a:ext cx="305746" cy="292736"/>
          </a:xfrm>
          <a:prstGeom prst="rect">
            <a:avLst/>
          </a:prstGeom>
        </p:spPr>
      </p:pic>
      <p:pic>
        <p:nvPicPr>
          <p:cNvPr id="42" name="Image 4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15" y="4541359"/>
            <a:ext cx="305746" cy="292736"/>
          </a:xfrm>
          <a:prstGeom prst="rect">
            <a:avLst/>
          </a:prstGeom>
        </p:spPr>
      </p:pic>
      <p:pic>
        <p:nvPicPr>
          <p:cNvPr id="43" name="Image 4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17" y="4541359"/>
            <a:ext cx="305746" cy="292736"/>
          </a:xfrm>
          <a:prstGeom prst="rect">
            <a:avLst/>
          </a:prstGeom>
        </p:spPr>
      </p:pic>
      <p:pic>
        <p:nvPicPr>
          <p:cNvPr id="45" name="Image 4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55" y="2075863"/>
            <a:ext cx="445316" cy="445316"/>
          </a:xfrm>
          <a:prstGeom prst="rect">
            <a:avLst/>
          </a:prstGeom>
        </p:spPr>
      </p:pic>
      <p:pic>
        <p:nvPicPr>
          <p:cNvPr id="46" name="Image 4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72" y="2496560"/>
            <a:ext cx="445316" cy="445316"/>
          </a:xfrm>
          <a:prstGeom prst="rect">
            <a:avLst/>
          </a:prstGeom>
        </p:spPr>
      </p:pic>
      <p:pic>
        <p:nvPicPr>
          <p:cNvPr id="47" name="Image 4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605" y="2908556"/>
            <a:ext cx="445316" cy="445316"/>
          </a:xfrm>
          <a:prstGeom prst="rect">
            <a:avLst/>
          </a:prstGeom>
        </p:spPr>
      </p:pic>
      <p:pic>
        <p:nvPicPr>
          <p:cNvPr id="48" name="Image 4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76" y="3278750"/>
            <a:ext cx="445316" cy="445316"/>
          </a:xfrm>
          <a:prstGeom prst="rect">
            <a:avLst/>
          </a:prstGeom>
        </p:spPr>
      </p:pic>
      <p:pic>
        <p:nvPicPr>
          <p:cNvPr id="49" name="Image 4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507" y="3672531"/>
            <a:ext cx="445316" cy="445316"/>
          </a:xfrm>
          <a:prstGeom prst="rect">
            <a:avLst/>
          </a:prstGeom>
        </p:spPr>
      </p:pic>
      <p:pic>
        <p:nvPicPr>
          <p:cNvPr id="50" name="Image 4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73" y="4055741"/>
            <a:ext cx="445316" cy="445316"/>
          </a:xfrm>
          <a:prstGeom prst="rect">
            <a:avLst/>
          </a:prstGeom>
        </p:spPr>
      </p:pic>
      <p:pic>
        <p:nvPicPr>
          <p:cNvPr id="52" name="Image 5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56" y="4439604"/>
            <a:ext cx="445316" cy="445316"/>
          </a:xfrm>
          <a:prstGeom prst="rect">
            <a:avLst/>
          </a:prstGeom>
        </p:spPr>
      </p:pic>
      <p:pic>
        <p:nvPicPr>
          <p:cNvPr id="53" name="Image 5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088" y="2079157"/>
            <a:ext cx="445316" cy="445316"/>
          </a:xfrm>
          <a:prstGeom prst="rect">
            <a:avLst/>
          </a:prstGeom>
        </p:spPr>
      </p:pic>
      <p:pic>
        <p:nvPicPr>
          <p:cNvPr id="54" name="Image 5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43" y="2887032"/>
            <a:ext cx="445316" cy="445316"/>
          </a:xfrm>
          <a:prstGeom prst="rect">
            <a:avLst/>
          </a:prstGeom>
        </p:spPr>
      </p:pic>
      <p:pic>
        <p:nvPicPr>
          <p:cNvPr id="55" name="Image 5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379" y="3282356"/>
            <a:ext cx="445316" cy="445316"/>
          </a:xfrm>
          <a:prstGeom prst="rect">
            <a:avLst/>
          </a:prstGeom>
        </p:spPr>
      </p:pic>
      <p:pic>
        <p:nvPicPr>
          <p:cNvPr id="57" name="Image 5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080" y="4050360"/>
            <a:ext cx="445316" cy="445316"/>
          </a:xfrm>
          <a:prstGeom prst="rect">
            <a:avLst/>
          </a:prstGeom>
        </p:spPr>
      </p:pic>
      <p:pic>
        <p:nvPicPr>
          <p:cNvPr id="59" name="Image 5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43" y="4427739"/>
            <a:ext cx="445316" cy="445316"/>
          </a:xfrm>
          <a:prstGeom prst="rect">
            <a:avLst/>
          </a:prstGeom>
        </p:spPr>
      </p:pic>
      <p:pic>
        <p:nvPicPr>
          <p:cNvPr id="67" name="Image 66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565" y="3741268"/>
            <a:ext cx="317175" cy="317175"/>
          </a:xfrm>
          <a:prstGeom prst="rect">
            <a:avLst/>
          </a:prstGeom>
        </p:spPr>
      </p:pic>
      <p:pic>
        <p:nvPicPr>
          <p:cNvPr id="68" name="Image 6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32" y="2079721"/>
            <a:ext cx="445316" cy="445316"/>
          </a:xfrm>
          <a:prstGeom prst="rect">
            <a:avLst/>
          </a:prstGeom>
        </p:spPr>
      </p:pic>
      <p:pic>
        <p:nvPicPr>
          <p:cNvPr id="69" name="Image 6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38" y="2070123"/>
            <a:ext cx="445316" cy="445316"/>
          </a:xfrm>
          <a:prstGeom prst="rect">
            <a:avLst/>
          </a:prstGeom>
        </p:spPr>
      </p:pic>
      <p:pic>
        <p:nvPicPr>
          <p:cNvPr id="70" name="Image 6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32" y="2512281"/>
            <a:ext cx="445316" cy="445316"/>
          </a:xfrm>
          <a:prstGeom prst="rect">
            <a:avLst/>
          </a:prstGeom>
        </p:spPr>
      </p:pic>
      <p:pic>
        <p:nvPicPr>
          <p:cNvPr id="72" name="Image 7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35" y="2908556"/>
            <a:ext cx="445316" cy="445316"/>
          </a:xfrm>
          <a:prstGeom prst="rect">
            <a:avLst/>
          </a:prstGeom>
        </p:spPr>
      </p:pic>
      <p:pic>
        <p:nvPicPr>
          <p:cNvPr id="74" name="Image 7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941" y="2894081"/>
            <a:ext cx="445316" cy="445316"/>
          </a:xfrm>
          <a:prstGeom prst="rect">
            <a:avLst/>
          </a:prstGeom>
        </p:spPr>
      </p:pic>
      <p:pic>
        <p:nvPicPr>
          <p:cNvPr id="75" name="Image 7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68" y="3280990"/>
            <a:ext cx="445316" cy="445316"/>
          </a:xfrm>
          <a:prstGeom prst="rect">
            <a:avLst/>
          </a:prstGeom>
        </p:spPr>
      </p:pic>
      <p:pic>
        <p:nvPicPr>
          <p:cNvPr id="76" name="Image 7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70" y="3286164"/>
            <a:ext cx="445316" cy="445316"/>
          </a:xfrm>
          <a:prstGeom prst="rect">
            <a:avLst/>
          </a:prstGeom>
        </p:spPr>
      </p:pic>
      <p:pic>
        <p:nvPicPr>
          <p:cNvPr id="77" name="Image 7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38" y="3704687"/>
            <a:ext cx="445316" cy="445316"/>
          </a:xfrm>
          <a:prstGeom prst="rect">
            <a:avLst/>
          </a:prstGeom>
        </p:spPr>
      </p:pic>
      <p:pic>
        <p:nvPicPr>
          <p:cNvPr id="78" name="Image 77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95" y="3733635"/>
            <a:ext cx="317175" cy="317175"/>
          </a:xfrm>
          <a:prstGeom prst="rect">
            <a:avLst/>
          </a:prstGeom>
        </p:spPr>
      </p:pic>
      <p:pic>
        <p:nvPicPr>
          <p:cNvPr id="79" name="Image 7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87" y="4051974"/>
            <a:ext cx="445316" cy="445316"/>
          </a:xfrm>
          <a:prstGeom prst="rect">
            <a:avLst/>
          </a:prstGeom>
        </p:spPr>
      </p:pic>
      <p:pic>
        <p:nvPicPr>
          <p:cNvPr id="85" name="Image 84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95" y="4132985"/>
            <a:ext cx="317175" cy="317175"/>
          </a:xfrm>
          <a:prstGeom prst="rect">
            <a:avLst/>
          </a:prstGeom>
        </p:spPr>
      </p:pic>
      <p:pic>
        <p:nvPicPr>
          <p:cNvPr id="87" name="Image 8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70" y="4438707"/>
            <a:ext cx="445316" cy="445316"/>
          </a:xfrm>
          <a:prstGeom prst="rect">
            <a:avLst/>
          </a:prstGeom>
        </p:spPr>
      </p:pic>
      <p:pic>
        <p:nvPicPr>
          <p:cNvPr id="88" name="Image 8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072" y="4446653"/>
            <a:ext cx="445316" cy="445316"/>
          </a:xfrm>
          <a:prstGeom prst="rect">
            <a:avLst/>
          </a:prstGeom>
        </p:spPr>
      </p:pic>
      <p:pic>
        <p:nvPicPr>
          <p:cNvPr id="89" name="Image 8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36" y="2173132"/>
            <a:ext cx="305746" cy="292736"/>
          </a:xfrm>
          <a:prstGeom prst="rect">
            <a:avLst/>
          </a:prstGeom>
        </p:spPr>
      </p:pic>
      <p:pic>
        <p:nvPicPr>
          <p:cNvPr id="90" name="Image 8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36" y="3767114"/>
            <a:ext cx="305746" cy="292736"/>
          </a:xfrm>
          <a:prstGeom prst="rect">
            <a:avLst/>
          </a:prstGeom>
        </p:spPr>
      </p:pic>
      <p:pic>
        <p:nvPicPr>
          <p:cNvPr id="91" name="Image 9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02" y="2618369"/>
            <a:ext cx="305746" cy="292736"/>
          </a:xfrm>
          <a:prstGeom prst="rect">
            <a:avLst/>
          </a:prstGeom>
        </p:spPr>
      </p:pic>
      <p:pic>
        <p:nvPicPr>
          <p:cNvPr id="92" name="Image 9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07" y="2624889"/>
            <a:ext cx="305746" cy="292736"/>
          </a:xfrm>
          <a:prstGeom prst="rect">
            <a:avLst/>
          </a:prstGeom>
        </p:spPr>
      </p:pic>
      <p:pic>
        <p:nvPicPr>
          <p:cNvPr id="93" name="Image 9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48" y="2624889"/>
            <a:ext cx="305746" cy="292736"/>
          </a:xfrm>
          <a:prstGeom prst="rect">
            <a:avLst/>
          </a:prstGeom>
        </p:spPr>
      </p:pic>
      <p:pic>
        <p:nvPicPr>
          <p:cNvPr id="94" name="Image 9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02" y="2999213"/>
            <a:ext cx="305746" cy="292736"/>
          </a:xfrm>
          <a:prstGeom prst="rect">
            <a:avLst/>
          </a:prstGeom>
        </p:spPr>
      </p:pic>
      <p:pic>
        <p:nvPicPr>
          <p:cNvPr id="95" name="Image 9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07" y="3005733"/>
            <a:ext cx="305746" cy="292736"/>
          </a:xfrm>
          <a:prstGeom prst="rect">
            <a:avLst/>
          </a:prstGeom>
        </p:spPr>
      </p:pic>
      <p:pic>
        <p:nvPicPr>
          <p:cNvPr id="96" name="Image 9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48" y="3005733"/>
            <a:ext cx="305746" cy="292736"/>
          </a:xfrm>
          <a:prstGeom prst="rect">
            <a:avLst/>
          </a:prstGeom>
        </p:spPr>
      </p:pic>
      <p:pic>
        <p:nvPicPr>
          <p:cNvPr id="97" name="Image 9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02" y="3383437"/>
            <a:ext cx="305746" cy="292736"/>
          </a:xfrm>
          <a:prstGeom prst="rect">
            <a:avLst/>
          </a:prstGeom>
        </p:spPr>
      </p:pic>
      <p:pic>
        <p:nvPicPr>
          <p:cNvPr id="98" name="Image 9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07" y="3389957"/>
            <a:ext cx="305746" cy="292736"/>
          </a:xfrm>
          <a:prstGeom prst="rect">
            <a:avLst/>
          </a:prstGeom>
        </p:spPr>
      </p:pic>
      <p:pic>
        <p:nvPicPr>
          <p:cNvPr id="99" name="Image 9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48" y="3389957"/>
            <a:ext cx="305746" cy="292736"/>
          </a:xfrm>
          <a:prstGeom prst="rect">
            <a:avLst/>
          </a:prstGeom>
        </p:spPr>
      </p:pic>
      <p:pic>
        <p:nvPicPr>
          <p:cNvPr id="100" name="Image 9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65" y="4145205"/>
            <a:ext cx="305746" cy="292736"/>
          </a:xfrm>
          <a:prstGeom prst="rect">
            <a:avLst/>
          </a:prstGeom>
        </p:spPr>
      </p:pic>
      <p:pic>
        <p:nvPicPr>
          <p:cNvPr id="101" name="Image 10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70" y="4151725"/>
            <a:ext cx="305746" cy="292736"/>
          </a:xfrm>
          <a:prstGeom prst="rect">
            <a:avLst/>
          </a:prstGeom>
        </p:spPr>
      </p:pic>
      <p:pic>
        <p:nvPicPr>
          <p:cNvPr id="102" name="Image 10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11" y="4151725"/>
            <a:ext cx="305746" cy="292736"/>
          </a:xfrm>
          <a:prstGeom prst="rect">
            <a:avLst/>
          </a:prstGeom>
        </p:spPr>
      </p:pic>
      <p:pic>
        <p:nvPicPr>
          <p:cNvPr id="106" name="Image 10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36" y="4529678"/>
            <a:ext cx="305746" cy="292736"/>
          </a:xfrm>
          <a:prstGeom prst="rect">
            <a:avLst/>
          </a:prstGeom>
        </p:spPr>
      </p:pic>
      <p:pic>
        <p:nvPicPr>
          <p:cNvPr id="107" name="Image 10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41" y="4536198"/>
            <a:ext cx="305746" cy="292736"/>
          </a:xfrm>
          <a:prstGeom prst="rect">
            <a:avLst/>
          </a:prstGeom>
        </p:spPr>
      </p:pic>
      <p:pic>
        <p:nvPicPr>
          <p:cNvPr id="108" name="Image 10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82" y="4536198"/>
            <a:ext cx="305746" cy="292736"/>
          </a:xfrm>
          <a:prstGeom prst="rect">
            <a:avLst/>
          </a:prstGeom>
        </p:spPr>
      </p:pic>
      <p:pic>
        <p:nvPicPr>
          <p:cNvPr id="112" name="Image 11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44" y="3412188"/>
            <a:ext cx="305746" cy="292736"/>
          </a:xfrm>
          <a:prstGeom prst="rect">
            <a:avLst/>
          </a:prstGeom>
        </p:spPr>
      </p:pic>
      <p:pic>
        <p:nvPicPr>
          <p:cNvPr id="113" name="Image 11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67" y="3409566"/>
            <a:ext cx="305746" cy="292736"/>
          </a:xfrm>
          <a:prstGeom prst="rect">
            <a:avLst/>
          </a:prstGeom>
        </p:spPr>
      </p:pic>
      <p:pic>
        <p:nvPicPr>
          <p:cNvPr id="114" name="Image 11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83" y="3411650"/>
            <a:ext cx="305746" cy="292736"/>
          </a:xfrm>
          <a:prstGeom prst="rect">
            <a:avLst/>
          </a:prstGeom>
        </p:spPr>
      </p:pic>
      <p:pic>
        <p:nvPicPr>
          <p:cNvPr id="116" name="Image 115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951" y="2569857"/>
            <a:ext cx="317175" cy="317175"/>
          </a:xfrm>
          <a:prstGeom prst="rect">
            <a:avLst/>
          </a:prstGeom>
        </p:spPr>
      </p:pic>
      <p:pic>
        <p:nvPicPr>
          <p:cNvPr id="117" name="Image 11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68" y="2487120"/>
            <a:ext cx="445316" cy="44531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0621" y="5452957"/>
            <a:ext cx="80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- Ils supportent tous l’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éxécution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des procédures stockées, vues, fonctions</a:t>
            </a:r>
          </a:p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- Ils sont tous protégés des injection SQL (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paramétrisation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des requêtes)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3" name="Image 8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216" y="2070123"/>
            <a:ext cx="445316" cy="445316"/>
          </a:xfrm>
          <a:prstGeom prst="rect">
            <a:avLst/>
          </a:prstGeom>
        </p:spPr>
      </p:pic>
      <p:pic>
        <p:nvPicPr>
          <p:cNvPr id="84" name="Image 83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216" y="3733634"/>
            <a:ext cx="317175" cy="317175"/>
          </a:xfrm>
          <a:prstGeom prst="rect">
            <a:avLst/>
          </a:prstGeom>
        </p:spPr>
      </p:pic>
      <p:pic>
        <p:nvPicPr>
          <p:cNvPr id="86" name="Image 8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559" y="2887032"/>
            <a:ext cx="445316" cy="4453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2533123"/>
            <a:ext cx="424474" cy="42447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3318732"/>
            <a:ext cx="371999" cy="371999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4072462"/>
            <a:ext cx="371999" cy="371999"/>
          </a:xfrm>
          <a:prstGeom prst="rect">
            <a:avLst/>
          </a:prstGeom>
        </p:spPr>
      </p:pic>
      <p:pic>
        <p:nvPicPr>
          <p:cNvPr id="104" name="Imag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4483311"/>
            <a:ext cx="371999" cy="371999"/>
          </a:xfrm>
          <a:prstGeom prst="rect">
            <a:avLst/>
          </a:prstGeom>
        </p:spPr>
      </p:pic>
      <p:pic>
        <p:nvPicPr>
          <p:cNvPr id="105" name="Image 10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13" y="4560030"/>
            <a:ext cx="305746" cy="292736"/>
          </a:xfrm>
          <a:prstGeom prst="rect">
            <a:avLst/>
          </a:prstGeom>
        </p:spPr>
      </p:pic>
      <p:pic>
        <p:nvPicPr>
          <p:cNvPr id="115" name="Image 11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67" y="4556275"/>
            <a:ext cx="305746" cy="292736"/>
          </a:xfrm>
          <a:prstGeom prst="rect">
            <a:avLst/>
          </a:prstGeom>
        </p:spPr>
      </p:pic>
      <p:pic>
        <p:nvPicPr>
          <p:cNvPr id="119" name="Image 11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59" y="4556275"/>
            <a:ext cx="305746" cy="292736"/>
          </a:xfrm>
          <a:prstGeom prst="rect">
            <a:avLst/>
          </a:prstGeom>
        </p:spPr>
      </p:pic>
      <p:pic>
        <p:nvPicPr>
          <p:cNvPr id="120" name="Image 11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24" y="3000932"/>
            <a:ext cx="305746" cy="292736"/>
          </a:xfrm>
          <a:prstGeom prst="rect">
            <a:avLst/>
          </a:prstGeom>
        </p:spPr>
      </p:pic>
      <p:pic>
        <p:nvPicPr>
          <p:cNvPr id="121" name="Image 12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78" y="2997177"/>
            <a:ext cx="305746" cy="292736"/>
          </a:xfrm>
          <a:prstGeom prst="rect">
            <a:avLst/>
          </a:prstGeom>
        </p:spPr>
      </p:pic>
      <p:pic>
        <p:nvPicPr>
          <p:cNvPr id="124" name="Image 12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70" y="2997177"/>
            <a:ext cx="305746" cy="292736"/>
          </a:xfrm>
          <a:prstGeom prst="rect">
            <a:avLst/>
          </a:prstGeom>
        </p:spPr>
      </p:pic>
      <p:pic>
        <p:nvPicPr>
          <p:cNvPr id="125" name="Image 12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05" y="2627975"/>
            <a:ext cx="305746" cy="292736"/>
          </a:xfrm>
          <a:prstGeom prst="rect">
            <a:avLst/>
          </a:prstGeom>
        </p:spPr>
      </p:pic>
      <p:pic>
        <p:nvPicPr>
          <p:cNvPr id="126" name="Image 12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59" y="2624220"/>
            <a:ext cx="305746" cy="292736"/>
          </a:xfrm>
          <a:prstGeom prst="rect">
            <a:avLst/>
          </a:prstGeom>
        </p:spPr>
      </p:pic>
      <p:pic>
        <p:nvPicPr>
          <p:cNvPr id="127" name="Image 12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51" y="2624220"/>
            <a:ext cx="305746" cy="2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Enfin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Entity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Framework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 fait d’énormes progrès en terme de performance, il est parfois même plus performant que certains micro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On espère que .NET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va continuer à s’améliorer.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Bel avenir pour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Dapper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Code source des benchmarks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1.1 et 2.0 :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https://github.com/AnthonyGiretti/MicroOrmDemo.Core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.NET 4.7 :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https://github.com/AnthonyGiretti/MicroOrmDemo.net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 fontScale="90000"/>
          </a:bodyPr>
          <a:lstStyle/>
          <a:p>
            <a:r>
              <a:rPr lang="fr-CA" dirty="0"/>
              <a:t>Précédemment, 3 Micro ORM représentaient une réelle alternative à EF :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Dapper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pour ses performances exceptionnelles et sa communauté qui l’entoure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pour la simplicité de sa syntaxe et ses performances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pour sa double syntaxe LINQ-like et SQL, et pour ses fonctionnalités riches, et ses performances</a:t>
            </a:r>
          </a:p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Dapper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Développé par l’équipe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StackExchange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ompatible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avec plusieurs bases de données relationnelles: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SQL Server, Oracle,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SqlLite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FireBird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PI riche en fonctionnalités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Communauté très active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Performances très intéressantes (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le plus rapide)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Supporte .Net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les transactions, et le requêtes asynchrones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Relations non supportées, mapper facile à utiliser pour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populer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les relations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Insert, Update,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Delete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uniquement en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texte : un peu plus fastidieux à écrire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Testable unitairement, grandement facilité avec «  </a:t>
            </a:r>
            <a:r>
              <a:rPr lang="fr-CA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DapperWrapper</a:t>
            </a: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» et «  </a:t>
            </a:r>
            <a:r>
              <a:rPr lang="fr-CA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DapperParameters</a:t>
            </a: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» pour unit tester les procédures stockées</a:t>
            </a:r>
            <a:endParaRPr lang="fr-FR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8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Développé par l’équipe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ompatible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avec plusieurs bases de données relationnelles: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SQL Server, Oracle,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SqlLite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FireBird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VistaDB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Double Syntaxe LINQ-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(élégante) et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PI riche en fonctionnalités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Communauté active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Performances intéressantes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Supporte .Net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les transactions, et le requêtes asynchrones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Testable unitairement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Obligation de créer une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pour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populer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un objet (relations non supportées)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Fork de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Même avantages de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avec des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additionnelles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dans un objet existant possible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upporte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les jeux de données multiples (comme EF, mais plus élégant)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(mais pas toute les opérations)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 bien d’autres encore….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yntaxe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quasiment identique, plus simple dans la plupart des cas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estion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des relations simplifiée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lus besoin d’attributs de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comme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les alias sont mieux pris en charge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Testable unitairement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Moins populaire que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communauté moins active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Que s’est-il passé depuis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Dapper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n’a pas été mis à jour depuis 1 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Cependant une mise à jour est en préparation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5D5FD-1124-4290-BF14-798FD233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04" y="2571878"/>
            <a:ext cx="5898391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Que s’est-il passé depuis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 été mis à jour récemment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116DD-39B3-499D-A663-9156AB724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38" y="2498942"/>
            <a:ext cx="5921253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Que s’est-il passé depuis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 été mis à jour récemment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Se prétend être le Micro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le plus rapide 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5D5FD-1124-4290-BF14-798FD233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04" y="2571878"/>
            <a:ext cx="5898391" cy="2423370"/>
          </a:xfrm>
          <a:prstGeom prst="rect">
            <a:avLst/>
          </a:prstGeom>
        </p:spPr>
      </p:pic>
      <p:pic>
        <p:nvPicPr>
          <p:cNvPr id="1028" name="Picture 4" descr="Résultats de recherche d'images pour « really smiley »">
            <a:extLst>
              <a:ext uri="{FF2B5EF4-FFF2-40B4-BE49-F238E27FC236}">
                <a16:creationId xmlns:a16="http://schemas.microsoft.com/office/drawing/2014/main" id="{8DF48836-CAE5-49FB-A752-CB1AAE97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91" y="1670179"/>
            <a:ext cx="794657" cy="79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7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AC8D0E24-DFCC-4A51-AEB2-769229C2A579}" vid="{32AB4C3C-3902-4011-8823-97AD4E525CF2}"/>
    </a:ext>
  </a:extLst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avec bordure bleue (grand écran)</Template>
  <TotalTime>0</TotalTime>
  <Words>907</Words>
  <Application>Microsoft Office PowerPoint</Application>
  <PresentationFormat>Widescreen</PresentationFormat>
  <Paragraphs>142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Constantia</vt:lpstr>
      <vt:lpstr>Segoe UI</vt:lpstr>
      <vt:lpstr>Wingdings</vt:lpstr>
      <vt:lpstr>Sheer Blue 16x9</vt:lpstr>
      <vt:lpstr>Entity Framework Core 2 VS Micro ORM (performances)</vt:lpstr>
      <vt:lpstr>Précédemment…</vt:lpstr>
      <vt:lpstr>Précédemment, 3 Micro ORM représentaient une réelle alternative à EF :</vt:lpstr>
      <vt:lpstr>Dapper</vt:lpstr>
      <vt:lpstr>OrmLite</vt:lpstr>
      <vt:lpstr>NPoco</vt:lpstr>
      <vt:lpstr>Que s’est-il passé depuis ?</vt:lpstr>
      <vt:lpstr>Que s’est-il passé depuis ?</vt:lpstr>
      <vt:lpstr>Que s’est-il passé depuis ?</vt:lpstr>
      <vt:lpstr>Puis .NET Core 2.0 et EF 2.0 sont arrivés….</vt:lpstr>
      <vt:lpstr>Scénario utilisé pour le nouveau benchmark</vt:lpstr>
      <vt:lpstr>Requêtes utilisées pour le nouveau benchmark</vt:lpstr>
      <vt:lpstr>Comparaison des performances sous .NET 4.7</vt:lpstr>
      <vt:lpstr>Comparaison des performances sous .NET Core 1.1</vt:lpstr>
      <vt:lpstr>Comparaison des performances sous .NET Core 2.0</vt:lpstr>
      <vt:lpstr>Conclusions de la comparaion par framework</vt:lpstr>
      <vt:lpstr>Comparaison des performances par le nombre d’itérations (charge moyenne)</vt:lpstr>
      <vt:lpstr>Comparaison des performances par le nombre d’itérations (charge élevée)</vt:lpstr>
      <vt:lpstr>Conclusions de la comparaison par itérations</vt:lpstr>
      <vt:lpstr>Enfin</vt:lpstr>
      <vt:lpstr>Code source des benchmarks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2017-02-05T02:15:32Z</dcterms:created>
  <dcterms:modified xsi:type="dcterms:W3CDTF">2017-09-25T14:37:47Z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