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73" r:id="rId3"/>
    <p:sldId id="265" r:id="rId4"/>
    <p:sldId id="277" r:id="rId5"/>
    <p:sldId id="278" r:id="rId6"/>
    <p:sldId id="274" r:id="rId7"/>
    <p:sldId id="266" r:id="rId8"/>
    <p:sldId id="275" r:id="rId9"/>
    <p:sldId id="284" r:id="rId10"/>
    <p:sldId id="279" r:id="rId11"/>
    <p:sldId id="281" r:id="rId12"/>
    <p:sldId id="282" r:id="rId13"/>
    <p:sldId id="283" r:id="rId14"/>
    <p:sldId id="280" r:id="rId15"/>
    <p:sldId id="285" r:id="rId16"/>
    <p:sldId id="260" r:id="rId17"/>
    <p:sldId id="289" r:id="rId18"/>
    <p:sldId id="276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9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88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5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11478768" y="0"/>
            <a:ext cx="713232" cy="6858000"/>
            <a:chOff x="0" y="0"/>
            <a:chExt cx="713232" cy="6858000"/>
          </a:xfrm>
        </p:grpSpPr>
        <p:sp>
          <p:nvSpPr>
            <p:cNvPr id="23" name="Rectangle 22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520" y="3749040"/>
            <a:ext cx="996696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05/03/2017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05/03/2017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05/03/2017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05/03/2017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520" y="3749040"/>
            <a:ext cx="996696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fr-FR"/>
              <a:t>05/03/2017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05/03/2017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05/03/2017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05/03/2017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05/03/2017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05/03/2017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0" y="6309360"/>
            <a:ext cx="12188825" cy="502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auto">
          <a:xfrm>
            <a:off x="0" y="6703255"/>
            <a:ext cx="12188825" cy="154745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fr-FR"/>
              <a:pPr/>
              <a:t>05/03/2017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Les Micro ORM, alternatives à Entity Framework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10810" y="4290112"/>
            <a:ext cx="7259693" cy="1242411"/>
          </a:xfrm>
        </p:spPr>
        <p:txBody>
          <a:bodyPr>
            <a:normAutofit/>
          </a:bodyPr>
          <a:lstStyle/>
          <a:p>
            <a:r>
              <a:rPr lang="fr-FR" sz="2000" cap="none" noProof="1">
                <a:latin typeface="Segoe UI" panose="020B0502040204020203" pitchFamily="34" charset="0"/>
                <a:cs typeface="Segoe UI" panose="020B0502040204020203" pitchFamily="34" charset="0"/>
              </a:rPr>
              <a:t>Anthony Giretti</a:t>
            </a:r>
          </a:p>
          <a:p>
            <a:r>
              <a:rPr lang="fr-CA" sz="2000" cap="none" noProof="1">
                <a:latin typeface="Segoe UI" panose="020B0502040204020203" pitchFamily="34" charset="0"/>
                <a:cs typeface="Segoe UI" panose="020B0502040204020203" pitchFamily="34" charset="0"/>
              </a:rPr>
              <a:t>Consultant </a:t>
            </a:r>
            <a:r>
              <a:rPr lang="fr-FR" sz="2000" cap="none" noProof="1">
                <a:latin typeface="Segoe UI" panose="020B0502040204020203" pitchFamily="34" charset="0"/>
                <a:cs typeface="Segoe UI" panose="020B0502040204020203" pitchFamily="34" charset="0"/>
              </a:rPr>
              <a:t>sénior .NET chez Technologies NTER (Loto-Québec)</a:t>
            </a:r>
          </a:p>
          <a:p>
            <a:r>
              <a:rPr lang="fr-CA" sz="2000" cap="none" noProof="1">
                <a:latin typeface="Segoe UI" panose="020B0502040204020203" pitchFamily="34" charset="0"/>
                <a:cs typeface="Segoe UI" panose="020B0502040204020203" pitchFamily="34" charset="0"/>
              </a:rPr>
              <a:t>http://anthonygiretti.com</a:t>
            </a:r>
            <a:endParaRPr lang="fr-FR" sz="2000" cap="none" noProof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cap="none" noProof="1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38" y="4049815"/>
            <a:ext cx="1482708" cy="148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Massive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MicroOrm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fournissant uniquement des données dynamiques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ompatible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avec peu de bases de données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relationelles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65760" lvl="1" indent="0">
              <a:buNone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SQL Server, Oracle,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SqlLite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PostgreSql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Double Syntaxe SQL et hybride LINQ / 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Fournit les commandes de base uniquement, syntaxe simpliste (pas de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Join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par exemple)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Performances intéressantes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Supporte les transactions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Obligation de créer une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AdHoc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pour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populer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un objet (relations non supportées)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Obligation de faire hériter ses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Pocos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d’une classe nommée « 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DynamicModel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 »,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Mapper ses données dans un autre objet typé similaire ou se contenter de données dynamiques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Pas de package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télécharger deux fichiers sur le repo GitHub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Testable unitairement ? : pas de réponse à date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r>
              <a:rPr lang="fr-CA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MAJ : </a:t>
            </a:r>
            <a:r>
              <a:rPr lang="fr-CA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</a:t>
            </a:r>
            <a:r>
              <a:rPr lang="fr-CA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pris en charge depuis peu (télécharger un fichier sur </a:t>
            </a:r>
            <a:r>
              <a:rPr lang="fr-CA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fr-CA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fr-FR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8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PetaPoco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«  Inspiré » de Massive, probablement un fork de ce dernier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ompatible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avec les bases de données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SQL Server, Oracle,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SqlLite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PostgreSql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MySQL,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FireBird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Triple Syntaxe SQL, LINQ-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Like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et hybride LINQ / 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Performances intéressantes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Communauté active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Pas d’obligation de créer une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AdHoc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pour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populer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un objet (relations supportées)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Supporte .Net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les transactions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Insert, Update,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Delete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identiques à Massive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Testable unitairement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Obligation d’ajouter des attributs de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mapping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si on utilise des alias dans la requête 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Pas d’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Async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1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NPoco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Fork de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PetaPoco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Même avantages de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PetaPoco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avec des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additionnelles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Mapping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dans un objet existant possible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upporte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les jeux de données multiples (comme EF, mais plus élégant)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Async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(mais pas toute les opérations)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t bien d’autres encore….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yntaxe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quasiment identique, plus simple dans la plupart des cas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estion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des relations simplifiée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lus besoin d’attributs de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mapping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comme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PetaPoco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les alias sont mieux pris en charge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Testable unitairement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Moins populaire que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PetaPoco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communauté moins active</a:t>
            </a: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OrmLite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Développé par l’équipe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ServiceStack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ompatible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avec plusieurs bases de données relationnelles: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SQL Server, Oracle,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Mysql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SqlLite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PostgreSql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FireBird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VistaDB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Double Syntaxe LINQ-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Like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(élégante) et 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PI riche en fonctionnalités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Communauté active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Performances intéressantes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Supporte .Net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les transactions, et le requêtes asynchrones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Testable unitairement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Obligation de créer une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AdHoc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pour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populer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un objet (relations non supportées)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94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Dapper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Développé par l’équipe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StackExchange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ompatible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avec plusieurs bases de données relationnelles: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SQL Server, Oracle,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Mysql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SqlLite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PostgreSql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FireBird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PI riche en fonctionnalités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Communauté très active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Performances très intéressantes (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mapping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le plus rapide)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Supporte .Net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les transactions, et le requêtes asynchrones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Relations non supportées, mapper facile à utiliser pour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populer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les relations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Insert, Update,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Delete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uniquement en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texte : un peu plus fastidieux à écrire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Testable unitairement, grandement facilité avec «  </a:t>
            </a:r>
            <a:r>
              <a:rPr lang="fr-CA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DapperWrapper</a:t>
            </a:r>
            <a:r>
              <a:rPr lang="fr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» et «  </a:t>
            </a:r>
            <a:r>
              <a:rPr lang="fr-CA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DapperParameters</a:t>
            </a:r>
            <a:r>
              <a:rPr lang="fr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» pour unit tester les procédures stockées</a:t>
            </a:r>
            <a:endParaRPr lang="fr-FR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8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84545"/>
          </a:xfrm>
        </p:spPr>
        <p:txBody>
          <a:bodyPr>
            <a:normAutofit fontScale="90000"/>
          </a:bodyPr>
          <a:lstStyle/>
          <a:p>
            <a:r>
              <a:rPr lang="fr-CA" noProof="1">
                <a:latin typeface="Segoe UI" panose="020B0502040204020203" pitchFamily="34" charset="0"/>
                <a:cs typeface="Segoe UI" panose="020B0502040204020203" pitchFamily="34" charset="0"/>
              </a:rPr>
              <a:t>Aperçu des performances </a:t>
            </a:r>
            <a:br>
              <a:rPr lang="fr-CA" noProof="1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CA" noProof="1">
                <a:latin typeface="Segoe UI" panose="020B0502040204020203" pitchFamily="34" charset="0"/>
                <a:cs typeface="Segoe UI" panose="020B0502040204020203" pitchFamily="34" charset="0"/>
              </a:rPr>
              <a:t>Select unique avec 500 enregistrements</a:t>
            </a:r>
            <a:endParaRPr lang="fr-FR" noProof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023457"/>
            <a:ext cx="9302889" cy="5232874"/>
          </a:xfrm>
        </p:spPr>
      </p:pic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84545"/>
          </a:xfrm>
        </p:spPr>
        <p:txBody>
          <a:bodyPr>
            <a:normAutofit fontScale="90000"/>
          </a:bodyPr>
          <a:lstStyle/>
          <a:p>
            <a:r>
              <a:rPr lang="fr-CA" noProof="1">
                <a:latin typeface="Segoe UI" panose="020B0502040204020203" pitchFamily="34" charset="0"/>
                <a:cs typeface="Segoe UI" panose="020B0502040204020203" pitchFamily="34" charset="0"/>
              </a:rPr>
              <a:t>Aperçu des performances </a:t>
            </a:r>
            <a:br>
              <a:rPr lang="fr-CA" noProof="1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CA" noProof="1">
                <a:latin typeface="Segoe UI" panose="020B0502040204020203" pitchFamily="34" charset="0"/>
                <a:cs typeface="Segoe UI" panose="020B0502040204020203" pitchFamily="34" charset="0"/>
              </a:rPr>
              <a:t>Select en boucle avec un enregistrement unique</a:t>
            </a:r>
            <a:endParaRPr lang="fr-FR" noProof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13" y="1199626"/>
            <a:ext cx="8535746" cy="4801357"/>
          </a:xfrm>
        </p:spPr>
      </p:pic>
    </p:spTree>
    <p:extLst>
      <p:ext uri="{BB962C8B-B14F-4D97-AF65-F5344CB8AC3E}">
        <p14:creationId xmlns:p14="http://schemas.microsoft.com/office/powerpoint/2010/main" val="335061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91962"/>
          </a:xfrm>
        </p:spPr>
        <p:txBody>
          <a:bodyPr/>
          <a:lstStyle/>
          <a:p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Récapitulatif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739614"/>
              </p:ext>
            </p:extLst>
          </p:nvPr>
        </p:nvGraphicFramePr>
        <p:xfrm>
          <a:off x="212520" y="1686383"/>
          <a:ext cx="11979481" cy="31718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67705">
                  <a:extLst>
                    <a:ext uri="{9D8B030D-6E8A-4147-A177-3AD203B41FA5}">
                      <a16:colId xmlns:a16="http://schemas.microsoft.com/office/drawing/2014/main" val="2167666082"/>
                    </a:ext>
                  </a:extLst>
                </a:gridCol>
                <a:gridCol w="1285207">
                  <a:extLst>
                    <a:ext uri="{9D8B030D-6E8A-4147-A177-3AD203B41FA5}">
                      <a16:colId xmlns:a16="http://schemas.microsoft.com/office/drawing/2014/main" val="927774335"/>
                    </a:ext>
                  </a:extLst>
                </a:gridCol>
                <a:gridCol w="855084">
                  <a:extLst>
                    <a:ext uri="{9D8B030D-6E8A-4147-A177-3AD203B41FA5}">
                      <a16:colId xmlns:a16="http://schemas.microsoft.com/office/drawing/2014/main" val="477042933"/>
                    </a:ext>
                  </a:extLst>
                </a:gridCol>
                <a:gridCol w="2289667">
                  <a:extLst>
                    <a:ext uri="{9D8B030D-6E8A-4147-A177-3AD203B41FA5}">
                      <a16:colId xmlns:a16="http://schemas.microsoft.com/office/drawing/2014/main" val="3771356532"/>
                    </a:ext>
                  </a:extLst>
                </a:gridCol>
                <a:gridCol w="1109708">
                  <a:extLst>
                    <a:ext uri="{9D8B030D-6E8A-4147-A177-3AD203B41FA5}">
                      <a16:colId xmlns:a16="http://schemas.microsoft.com/office/drawing/2014/main" val="3374069151"/>
                    </a:ext>
                  </a:extLst>
                </a:gridCol>
                <a:gridCol w="1331651">
                  <a:extLst>
                    <a:ext uri="{9D8B030D-6E8A-4147-A177-3AD203B41FA5}">
                      <a16:colId xmlns:a16="http://schemas.microsoft.com/office/drawing/2014/main" val="1442313358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2763533904"/>
                    </a:ext>
                  </a:extLst>
                </a:gridCol>
                <a:gridCol w="1127464">
                  <a:extLst>
                    <a:ext uri="{9D8B030D-6E8A-4147-A177-3AD203B41FA5}">
                      <a16:colId xmlns:a16="http://schemas.microsoft.com/office/drawing/2014/main" val="3784075202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2893047761"/>
                    </a:ext>
                  </a:extLst>
                </a:gridCol>
                <a:gridCol w="1068281">
                  <a:extLst>
                    <a:ext uri="{9D8B030D-6E8A-4147-A177-3AD203B41FA5}">
                      <a16:colId xmlns:a16="http://schemas.microsoft.com/office/drawing/2014/main" val="301737186"/>
                    </a:ext>
                  </a:extLst>
                </a:gridCol>
              </a:tblGrid>
              <a:tr h="386402"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Licence / Installation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Prise en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Communauté, documentation, maturité, Fréquence Maj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Performances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Support</a:t>
                      </a:r>
                    </a:p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différentes </a:t>
                      </a:r>
                      <a:r>
                        <a:rPr lang="fr-CA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Bdd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Support </a:t>
                      </a:r>
                    </a:p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</a:t>
                      </a:r>
                      <a:r>
                        <a:rPr lang="fr-CA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Core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Transactions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Async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i="0" kern="12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Testabilité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44543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EF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Package </a:t>
                      </a:r>
                      <a:r>
                        <a:rPr lang="fr-FR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Nuget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69778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Massive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Télécharger 2 fichiers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94639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Dapper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Package </a:t>
                      </a:r>
                      <a:r>
                        <a:rPr lang="fr-FR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Nuget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583862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Ormlite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Package </a:t>
                      </a:r>
                      <a:r>
                        <a:rPr lang="fr-FR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Nuget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97113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SimpleData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Package </a:t>
                      </a:r>
                      <a:r>
                        <a:rPr lang="fr-FR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Nuget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18294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PetaPoco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Package </a:t>
                      </a:r>
                      <a:r>
                        <a:rPr lang="fr-FR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Nuget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</a:t>
                      </a:r>
                      <a:endParaRPr lang="fr-FR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9339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NPoco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Package </a:t>
                      </a:r>
                      <a:r>
                        <a:rPr lang="fr-FR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Nuget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606550"/>
                  </a:ext>
                </a:extLst>
              </a:tr>
            </a:tbl>
          </a:graphicData>
        </a:graphic>
      </p:graphicFrame>
      <p:pic>
        <p:nvPicPr>
          <p:cNvPr id="8" name="Image 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297" y="2203664"/>
            <a:ext cx="305746" cy="292736"/>
          </a:xfrm>
          <a:prstGeom prst="rect">
            <a:avLst/>
          </a:prstGeom>
        </p:spPr>
      </p:pic>
      <p:pic>
        <p:nvPicPr>
          <p:cNvPr id="10" name="Image 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51" y="2207063"/>
            <a:ext cx="305746" cy="292736"/>
          </a:xfrm>
          <a:prstGeom prst="rect">
            <a:avLst/>
          </a:prstGeom>
        </p:spPr>
      </p:pic>
      <p:pic>
        <p:nvPicPr>
          <p:cNvPr id="13" name="Image 1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13" y="4167731"/>
            <a:ext cx="305746" cy="292736"/>
          </a:xfrm>
          <a:prstGeom prst="rect">
            <a:avLst/>
          </a:prstGeom>
        </p:spPr>
      </p:pic>
      <p:pic>
        <p:nvPicPr>
          <p:cNvPr id="14" name="Image 1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17" y="4172808"/>
            <a:ext cx="305746" cy="292736"/>
          </a:xfrm>
          <a:prstGeom prst="rect">
            <a:avLst/>
          </a:prstGeom>
        </p:spPr>
      </p:pic>
      <p:pic>
        <p:nvPicPr>
          <p:cNvPr id="22" name="Image 2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69" y="3412596"/>
            <a:ext cx="305746" cy="292736"/>
          </a:xfrm>
          <a:prstGeom prst="rect">
            <a:avLst/>
          </a:prstGeom>
        </p:spPr>
      </p:pic>
      <p:pic>
        <p:nvPicPr>
          <p:cNvPr id="23" name="Image 2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42" y="3418806"/>
            <a:ext cx="305746" cy="292736"/>
          </a:xfrm>
          <a:prstGeom prst="rect">
            <a:avLst/>
          </a:prstGeom>
        </p:spPr>
      </p:pic>
      <p:pic>
        <p:nvPicPr>
          <p:cNvPr id="25" name="Image 2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372" y="3789807"/>
            <a:ext cx="305746" cy="292736"/>
          </a:xfrm>
          <a:prstGeom prst="rect">
            <a:avLst/>
          </a:prstGeom>
        </p:spPr>
      </p:pic>
      <p:pic>
        <p:nvPicPr>
          <p:cNvPr id="26" name="Image 2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08" y="2189565"/>
            <a:ext cx="305746" cy="292736"/>
          </a:xfrm>
          <a:prstGeom prst="rect">
            <a:avLst/>
          </a:prstGeom>
        </p:spPr>
      </p:pic>
      <p:pic>
        <p:nvPicPr>
          <p:cNvPr id="27" name="Image 2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13" y="2196085"/>
            <a:ext cx="305746" cy="292736"/>
          </a:xfrm>
          <a:prstGeom prst="rect">
            <a:avLst/>
          </a:prstGeom>
        </p:spPr>
      </p:pic>
      <p:pic>
        <p:nvPicPr>
          <p:cNvPr id="28" name="Image 2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54" y="2196085"/>
            <a:ext cx="305746" cy="292736"/>
          </a:xfrm>
          <a:prstGeom prst="rect">
            <a:avLst/>
          </a:prstGeom>
        </p:spPr>
      </p:pic>
      <p:pic>
        <p:nvPicPr>
          <p:cNvPr id="30" name="Image 2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44" y="2624889"/>
            <a:ext cx="305746" cy="292736"/>
          </a:xfrm>
          <a:prstGeom prst="rect">
            <a:avLst/>
          </a:prstGeom>
        </p:spPr>
      </p:pic>
      <p:pic>
        <p:nvPicPr>
          <p:cNvPr id="31" name="Image 3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7" y="3009698"/>
            <a:ext cx="305746" cy="292736"/>
          </a:xfrm>
          <a:prstGeom prst="rect">
            <a:avLst/>
          </a:prstGeom>
        </p:spPr>
      </p:pic>
      <p:pic>
        <p:nvPicPr>
          <p:cNvPr id="32" name="Image 3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042" y="3016218"/>
            <a:ext cx="305746" cy="292736"/>
          </a:xfrm>
          <a:prstGeom prst="rect">
            <a:avLst/>
          </a:prstGeom>
        </p:spPr>
      </p:pic>
      <p:pic>
        <p:nvPicPr>
          <p:cNvPr id="33" name="Image 3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283" y="3016218"/>
            <a:ext cx="305746" cy="292736"/>
          </a:xfrm>
          <a:prstGeom prst="rect">
            <a:avLst/>
          </a:prstGeom>
        </p:spPr>
      </p:pic>
      <p:pic>
        <p:nvPicPr>
          <p:cNvPr id="36" name="Image 3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85" y="3788329"/>
            <a:ext cx="305746" cy="292736"/>
          </a:xfrm>
          <a:prstGeom prst="rect">
            <a:avLst/>
          </a:prstGeom>
        </p:spPr>
      </p:pic>
      <p:pic>
        <p:nvPicPr>
          <p:cNvPr id="37" name="Image 3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96" y="4171486"/>
            <a:ext cx="305746" cy="292736"/>
          </a:xfrm>
          <a:prstGeom prst="rect">
            <a:avLst/>
          </a:prstGeom>
        </p:spPr>
      </p:pic>
      <p:pic>
        <p:nvPicPr>
          <p:cNvPr id="38" name="Image 3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350" y="4167731"/>
            <a:ext cx="305746" cy="292736"/>
          </a:xfrm>
          <a:prstGeom prst="rect">
            <a:avLst/>
          </a:prstGeom>
        </p:spPr>
      </p:pic>
      <p:pic>
        <p:nvPicPr>
          <p:cNvPr id="39" name="Image 3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842" y="4167731"/>
            <a:ext cx="305746" cy="292736"/>
          </a:xfrm>
          <a:prstGeom prst="rect">
            <a:avLst/>
          </a:prstGeom>
        </p:spPr>
      </p:pic>
      <p:pic>
        <p:nvPicPr>
          <p:cNvPr id="42" name="Image 4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615" y="4541359"/>
            <a:ext cx="305746" cy="292736"/>
          </a:xfrm>
          <a:prstGeom prst="rect">
            <a:avLst/>
          </a:prstGeom>
        </p:spPr>
      </p:pic>
      <p:pic>
        <p:nvPicPr>
          <p:cNvPr id="43" name="Image 4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817" y="4541359"/>
            <a:ext cx="305746" cy="292736"/>
          </a:xfrm>
          <a:prstGeom prst="rect">
            <a:avLst/>
          </a:prstGeom>
        </p:spPr>
      </p:pic>
      <p:pic>
        <p:nvPicPr>
          <p:cNvPr id="45" name="Image 4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55" y="2075863"/>
            <a:ext cx="445316" cy="445316"/>
          </a:xfrm>
          <a:prstGeom prst="rect">
            <a:avLst/>
          </a:prstGeom>
        </p:spPr>
      </p:pic>
      <p:pic>
        <p:nvPicPr>
          <p:cNvPr id="46" name="Image 4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372" y="2496560"/>
            <a:ext cx="445316" cy="445316"/>
          </a:xfrm>
          <a:prstGeom prst="rect">
            <a:avLst/>
          </a:prstGeom>
        </p:spPr>
      </p:pic>
      <p:pic>
        <p:nvPicPr>
          <p:cNvPr id="47" name="Image 4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605" y="2908556"/>
            <a:ext cx="445316" cy="445316"/>
          </a:xfrm>
          <a:prstGeom prst="rect">
            <a:avLst/>
          </a:prstGeom>
        </p:spPr>
      </p:pic>
      <p:pic>
        <p:nvPicPr>
          <p:cNvPr id="48" name="Image 4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976" y="3278750"/>
            <a:ext cx="445316" cy="445316"/>
          </a:xfrm>
          <a:prstGeom prst="rect">
            <a:avLst/>
          </a:prstGeom>
        </p:spPr>
      </p:pic>
      <p:pic>
        <p:nvPicPr>
          <p:cNvPr id="49" name="Image 4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507" y="3672531"/>
            <a:ext cx="445316" cy="445316"/>
          </a:xfrm>
          <a:prstGeom prst="rect">
            <a:avLst/>
          </a:prstGeom>
        </p:spPr>
      </p:pic>
      <p:pic>
        <p:nvPicPr>
          <p:cNvPr id="50" name="Image 49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973" y="4055741"/>
            <a:ext cx="445316" cy="445316"/>
          </a:xfrm>
          <a:prstGeom prst="rect">
            <a:avLst/>
          </a:prstGeom>
        </p:spPr>
      </p:pic>
      <p:pic>
        <p:nvPicPr>
          <p:cNvPr id="52" name="Image 51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56" y="4439604"/>
            <a:ext cx="445316" cy="445316"/>
          </a:xfrm>
          <a:prstGeom prst="rect">
            <a:avLst/>
          </a:prstGeom>
        </p:spPr>
      </p:pic>
      <p:pic>
        <p:nvPicPr>
          <p:cNvPr id="53" name="Image 5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088" y="2079157"/>
            <a:ext cx="445316" cy="445316"/>
          </a:xfrm>
          <a:prstGeom prst="rect">
            <a:avLst/>
          </a:prstGeom>
        </p:spPr>
      </p:pic>
      <p:pic>
        <p:nvPicPr>
          <p:cNvPr id="54" name="Image 5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943" y="2887032"/>
            <a:ext cx="445316" cy="445316"/>
          </a:xfrm>
          <a:prstGeom prst="rect">
            <a:avLst/>
          </a:prstGeom>
        </p:spPr>
      </p:pic>
      <p:pic>
        <p:nvPicPr>
          <p:cNvPr id="55" name="Image 5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379" y="3282356"/>
            <a:ext cx="445316" cy="445316"/>
          </a:xfrm>
          <a:prstGeom prst="rect">
            <a:avLst/>
          </a:prstGeom>
        </p:spPr>
      </p:pic>
      <p:pic>
        <p:nvPicPr>
          <p:cNvPr id="57" name="Image 5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080" y="4050360"/>
            <a:ext cx="445316" cy="445316"/>
          </a:xfrm>
          <a:prstGeom prst="rect">
            <a:avLst/>
          </a:prstGeom>
        </p:spPr>
      </p:pic>
      <p:pic>
        <p:nvPicPr>
          <p:cNvPr id="59" name="Image 5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943" y="4427739"/>
            <a:ext cx="445316" cy="445316"/>
          </a:xfrm>
          <a:prstGeom prst="rect">
            <a:avLst/>
          </a:prstGeom>
        </p:spPr>
      </p:pic>
      <p:pic>
        <p:nvPicPr>
          <p:cNvPr id="67" name="Image 66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565" y="3741268"/>
            <a:ext cx="317175" cy="317175"/>
          </a:xfrm>
          <a:prstGeom prst="rect">
            <a:avLst/>
          </a:prstGeom>
        </p:spPr>
      </p:pic>
      <p:pic>
        <p:nvPicPr>
          <p:cNvPr id="68" name="Image 6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32" y="2079721"/>
            <a:ext cx="445316" cy="445316"/>
          </a:xfrm>
          <a:prstGeom prst="rect">
            <a:avLst/>
          </a:prstGeom>
        </p:spPr>
      </p:pic>
      <p:pic>
        <p:nvPicPr>
          <p:cNvPr id="69" name="Image 6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838" y="2070123"/>
            <a:ext cx="445316" cy="445316"/>
          </a:xfrm>
          <a:prstGeom prst="rect">
            <a:avLst/>
          </a:prstGeom>
        </p:spPr>
      </p:pic>
      <p:pic>
        <p:nvPicPr>
          <p:cNvPr id="70" name="Image 69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32" y="2512281"/>
            <a:ext cx="445316" cy="445316"/>
          </a:xfrm>
          <a:prstGeom prst="rect">
            <a:avLst/>
          </a:prstGeom>
        </p:spPr>
      </p:pic>
      <p:pic>
        <p:nvPicPr>
          <p:cNvPr id="72" name="Image 71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335" y="2908556"/>
            <a:ext cx="445316" cy="445316"/>
          </a:xfrm>
          <a:prstGeom prst="rect">
            <a:avLst/>
          </a:prstGeom>
        </p:spPr>
      </p:pic>
      <p:pic>
        <p:nvPicPr>
          <p:cNvPr id="74" name="Image 7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941" y="2894081"/>
            <a:ext cx="445316" cy="445316"/>
          </a:xfrm>
          <a:prstGeom prst="rect">
            <a:avLst/>
          </a:prstGeom>
        </p:spPr>
      </p:pic>
      <p:pic>
        <p:nvPicPr>
          <p:cNvPr id="75" name="Image 7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68" y="3280990"/>
            <a:ext cx="445316" cy="445316"/>
          </a:xfrm>
          <a:prstGeom prst="rect">
            <a:avLst/>
          </a:prstGeom>
        </p:spPr>
      </p:pic>
      <p:pic>
        <p:nvPicPr>
          <p:cNvPr id="76" name="Image 7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470" y="3286164"/>
            <a:ext cx="445316" cy="445316"/>
          </a:xfrm>
          <a:prstGeom prst="rect">
            <a:avLst/>
          </a:prstGeom>
        </p:spPr>
      </p:pic>
      <p:pic>
        <p:nvPicPr>
          <p:cNvPr id="77" name="Image 7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838" y="3704687"/>
            <a:ext cx="445316" cy="445316"/>
          </a:xfrm>
          <a:prstGeom prst="rect">
            <a:avLst/>
          </a:prstGeom>
        </p:spPr>
      </p:pic>
      <p:pic>
        <p:nvPicPr>
          <p:cNvPr id="78" name="Image 77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95" y="3733635"/>
            <a:ext cx="317175" cy="317175"/>
          </a:xfrm>
          <a:prstGeom prst="rect">
            <a:avLst/>
          </a:prstGeom>
        </p:spPr>
      </p:pic>
      <p:pic>
        <p:nvPicPr>
          <p:cNvPr id="79" name="Image 7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87" y="4051974"/>
            <a:ext cx="445316" cy="445316"/>
          </a:xfrm>
          <a:prstGeom prst="rect">
            <a:avLst/>
          </a:prstGeom>
        </p:spPr>
      </p:pic>
      <p:pic>
        <p:nvPicPr>
          <p:cNvPr id="85" name="Image 84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95" y="4132985"/>
            <a:ext cx="317175" cy="317175"/>
          </a:xfrm>
          <a:prstGeom prst="rect">
            <a:avLst/>
          </a:prstGeom>
        </p:spPr>
      </p:pic>
      <p:pic>
        <p:nvPicPr>
          <p:cNvPr id="87" name="Image 8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470" y="4438707"/>
            <a:ext cx="445316" cy="445316"/>
          </a:xfrm>
          <a:prstGeom prst="rect">
            <a:avLst/>
          </a:prstGeom>
        </p:spPr>
      </p:pic>
      <p:pic>
        <p:nvPicPr>
          <p:cNvPr id="88" name="Image 8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072" y="4446653"/>
            <a:ext cx="445316" cy="445316"/>
          </a:xfrm>
          <a:prstGeom prst="rect">
            <a:avLst/>
          </a:prstGeom>
        </p:spPr>
      </p:pic>
      <p:pic>
        <p:nvPicPr>
          <p:cNvPr id="89" name="Image 8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36" y="2173132"/>
            <a:ext cx="305746" cy="292736"/>
          </a:xfrm>
          <a:prstGeom prst="rect">
            <a:avLst/>
          </a:prstGeom>
        </p:spPr>
      </p:pic>
      <p:pic>
        <p:nvPicPr>
          <p:cNvPr id="90" name="Image 8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36" y="3767114"/>
            <a:ext cx="305746" cy="292736"/>
          </a:xfrm>
          <a:prstGeom prst="rect">
            <a:avLst/>
          </a:prstGeom>
        </p:spPr>
      </p:pic>
      <p:pic>
        <p:nvPicPr>
          <p:cNvPr id="91" name="Image 9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02" y="2618369"/>
            <a:ext cx="305746" cy="292736"/>
          </a:xfrm>
          <a:prstGeom prst="rect">
            <a:avLst/>
          </a:prstGeom>
        </p:spPr>
      </p:pic>
      <p:pic>
        <p:nvPicPr>
          <p:cNvPr id="92" name="Image 9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07" y="2624889"/>
            <a:ext cx="305746" cy="292736"/>
          </a:xfrm>
          <a:prstGeom prst="rect">
            <a:avLst/>
          </a:prstGeom>
        </p:spPr>
      </p:pic>
      <p:pic>
        <p:nvPicPr>
          <p:cNvPr id="93" name="Image 9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48" y="2624889"/>
            <a:ext cx="305746" cy="292736"/>
          </a:xfrm>
          <a:prstGeom prst="rect">
            <a:avLst/>
          </a:prstGeom>
        </p:spPr>
      </p:pic>
      <p:pic>
        <p:nvPicPr>
          <p:cNvPr id="94" name="Image 9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02" y="2999213"/>
            <a:ext cx="305746" cy="292736"/>
          </a:xfrm>
          <a:prstGeom prst="rect">
            <a:avLst/>
          </a:prstGeom>
        </p:spPr>
      </p:pic>
      <p:pic>
        <p:nvPicPr>
          <p:cNvPr id="95" name="Image 9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07" y="3005733"/>
            <a:ext cx="305746" cy="292736"/>
          </a:xfrm>
          <a:prstGeom prst="rect">
            <a:avLst/>
          </a:prstGeom>
        </p:spPr>
      </p:pic>
      <p:pic>
        <p:nvPicPr>
          <p:cNvPr id="96" name="Image 9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48" y="3005733"/>
            <a:ext cx="305746" cy="292736"/>
          </a:xfrm>
          <a:prstGeom prst="rect">
            <a:avLst/>
          </a:prstGeom>
        </p:spPr>
      </p:pic>
      <p:pic>
        <p:nvPicPr>
          <p:cNvPr id="97" name="Image 9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02" y="3383437"/>
            <a:ext cx="305746" cy="292736"/>
          </a:xfrm>
          <a:prstGeom prst="rect">
            <a:avLst/>
          </a:prstGeom>
        </p:spPr>
      </p:pic>
      <p:pic>
        <p:nvPicPr>
          <p:cNvPr id="98" name="Image 9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07" y="3389957"/>
            <a:ext cx="305746" cy="292736"/>
          </a:xfrm>
          <a:prstGeom prst="rect">
            <a:avLst/>
          </a:prstGeom>
        </p:spPr>
      </p:pic>
      <p:pic>
        <p:nvPicPr>
          <p:cNvPr id="99" name="Image 9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48" y="3389957"/>
            <a:ext cx="305746" cy="292736"/>
          </a:xfrm>
          <a:prstGeom prst="rect">
            <a:avLst/>
          </a:prstGeom>
        </p:spPr>
      </p:pic>
      <p:pic>
        <p:nvPicPr>
          <p:cNvPr id="100" name="Image 9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65" y="4145205"/>
            <a:ext cx="305746" cy="292736"/>
          </a:xfrm>
          <a:prstGeom prst="rect">
            <a:avLst/>
          </a:prstGeom>
        </p:spPr>
      </p:pic>
      <p:pic>
        <p:nvPicPr>
          <p:cNvPr id="101" name="Image 10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70" y="4151725"/>
            <a:ext cx="305746" cy="292736"/>
          </a:xfrm>
          <a:prstGeom prst="rect">
            <a:avLst/>
          </a:prstGeom>
        </p:spPr>
      </p:pic>
      <p:pic>
        <p:nvPicPr>
          <p:cNvPr id="102" name="Image 10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11" y="4151725"/>
            <a:ext cx="305746" cy="292736"/>
          </a:xfrm>
          <a:prstGeom prst="rect">
            <a:avLst/>
          </a:prstGeom>
        </p:spPr>
      </p:pic>
      <p:pic>
        <p:nvPicPr>
          <p:cNvPr id="106" name="Image 10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36" y="4529678"/>
            <a:ext cx="305746" cy="292736"/>
          </a:xfrm>
          <a:prstGeom prst="rect">
            <a:avLst/>
          </a:prstGeom>
        </p:spPr>
      </p:pic>
      <p:pic>
        <p:nvPicPr>
          <p:cNvPr id="107" name="Image 10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941" y="4536198"/>
            <a:ext cx="305746" cy="292736"/>
          </a:xfrm>
          <a:prstGeom prst="rect">
            <a:avLst/>
          </a:prstGeom>
        </p:spPr>
      </p:pic>
      <p:pic>
        <p:nvPicPr>
          <p:cNvPr id="108" name="Image 10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82" y="4536198"/>
            <a:ext cx="305746" cy="292736"/>
          </a:xfrm>
          <a:prstGeom prst="rect">
            <a:avLst/>
          </a:prstGeom>
        </p:spPr>
      </p:pic>
      <p:pic>
        <p:nvPicPr>
          <p:cNvPr id="112" name="Image 11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44" y="3412188"/>
            <a:ext cx="305746" cy="292736"/>
          </a:xfrm>
          <a:prstGeom prst="rect">
            <a:avLst/>
          </a:prstGeom>
        </p:spPr>
      </p:pic>
      <p:pic>
        <p:nvPicPr>
          <p:cNvPr id="113" name="Image 11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567" y="3409566"/>
            <a:ext cx="305746" cy="292736"/>
          </a:xfrm>
          <a:prstGeom prst="rect">
            <a:avLst/>
          </a:prstGeom>
        </p:spPr>
      </p:pic>
      <p:pic>
        <p:nvPicPr>
          <p:cNvPr id="114" name="Image 11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283" y="3411650"/>
            <a:ext cx="305746" cy="292736"/>
          </a:xfrm>
          <a:prstGeom prst="rect">
            <a:avLst/>
          </a:prstGeom>
        </p:spPr>
      </p:pic>
      <p:pic>
        <p:nvPicPr>
          <p:cNvPr id="116" name="Image 115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951" y="2569857"/>
            <a:ext cx="317175" cy="317175"/>
          </a:xfrm>
          <a:prstGeom prst="rect">
            <a:avLst/>
          </a:prstGeom>
        </p:spPr>
      </p:pic>
      <p:pic>
        <p:nvPicPr>
          <p:cNvPr id="117" name="Image 11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368" y="2487120"/>
            <a:ext cx="445316" cy="44531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0621" y="5452957"/>
            <a:ext cx="800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- Ils supportent tous l’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éxécution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des procédures stockées, vues, fonctions</a:t>
            </a:r>
          </a:p>
          <a:p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- Ils sont tous protégés des injection SQL (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paramétrisation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des requêtes)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3" name="Image 8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216" y="2070123"/>
            <a:ext cx="445316" cy="445316"/>
          </a:xfrm>
          <a:prstGeom prst="rect">
            <a:avLst/>
          </a:prstGeom>
        </p:spPr>
      </p:pic>
      <p:pic>
        <p:nvPicPr>
          <p:cNvPr id="84" name="Image 83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216" y="3733634"/>
            <a:ext cx="317175" cy="317175"/>
          </a:xfrm>
          <a:prstGeom prst="rect">
            <a:avLst/>
          </a:prstGeom>
        </p:spPr>
      </p:pic>
      <p:pic>
        <p:nvPicPr>
          <p:cNvPr id="86" name="Image 8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559" y="2887032"/>
            <a:ext cx="445316" cy="44531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34" y="2533123"/>
            <a:ext cx="424474" cy="42447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34" y="3318732"/>
            <a:ext cx="371999" cy="371999"/>
          </a:xfrm>
          <a:prstGeom prst="rect">
            <a:avLst/>
          </a:prstGeom>
        </p:spPr>
      </p:pic>
      <p:pic>
        <p:nvPicPr>
          <p:cNvPr id="103" name="Imag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34" y="4072462"/>
            <a:ext cx="371999" cy="371999"/>
          </a:xfrm>
          <a:prstGeom prst="rect">
            <a:avLst/>
          </a:prstGeom>
        </p:spPr>
      </p:pic>
      <p:pic>
        <p:nvPicPr>
          <p:cNvPr id="104" name="Imag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34" y="4483311"/>
            <a:ext cx="371999" cy="371999"/>
          </a:xfrm>
          <a:prstGeom prst="rect">
            <a:avLst/>
          </a:prstGeom>
        </p:spPr>
      </p:pic>
      <p:pic>
        <p:nvPicPr>
          <p:cNvPr id="105" name="Image 10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13" y="4560030"/>
            <a:ext cx="305746" cy="292736"/>
          </a:xfrm>
          <a:prstGeom prst="rect">
            <a:avLst/>
          </a:prstGeom>
        </p:spPr>
      </p:pic>
      <p:pic>
        <p:nvPicPr>
          <p:cNvPr id="115" name="Image 11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867" y="4556275"/>
            <a:ext cx="305746" cy="292736"/>
          </a:xfrm>
          <a:prstGeom prst="rect">
            <a:avLst/>
          </a:prstGeom>
        </p:spPr>
      </p:pic>
      <p:pic>
        <p:nvPicPr>
          <p:cNvPr id="119" name="Image 11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59" y="4556275"/>
            <a:ext cx="305746" cy="292736"/>
          </a:xfrm>
          <a:prstGeom prst="rect">
            <a:avLst/>
          </a:prstGeom>
        </p:spPr>
      </p:pic>
      <p:pic>
        <p:nvPicPr>
          <p:cNvPr id="120" name="Image 11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424" y="3000932"/>
            <a:ext cx="305746" cy="292736"/>
          </a:xfrm>
          <a:prstGeom prst="rect">
            <a:avLst/>
          </a:prstGeom>
        </p:spPr>
      </p:pic>
      <p:pic>
        <p:nvPicPr>
          <p:cNvPr id="121" name="Image 12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678" y="2997177"/>
            <a:ext cx="305746" cy="292736"/>
          </a:xfrm>
          <a:prstGeom prst="rect">
            <a:avLst/>
          </a:prstGeom>
        </p:spPr>
      </p:pic>
      <p:pic>
        <p:nvPicPr>
          <p:cNvPr id="124" name="Image 12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170" y="2997177"/>
            <a:ext cx="305746" cy="292736"/>
          </a:xfrm>
          <a:prstGeom prst="rect">
            <a:avLst/>
          </a:prstGeom>
        </p:spPr>
      </p:pic>
      <p:pic>
        <p:nvPicPr>
          <p:cNvPr id="125" name="Image 12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605" y="2627975"/>
            <a:ext cx="305746" cy="292736"/>
          </a:xfrm>
          <a:prstGeom prst="rect">
            <a:avLst/>
          </a:prstGeom>
        </p:spPr>
      </p:pic>
      <p:pic>
        <p:nvPicPr>
          <p:cNvPr id="126" name="Image 12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59" y="2624220"/>
            <a:ext cx="305746" cy="292736"/>
          </a:xfrm>
          <a:prstGeom prst="rect">
            <a:avLst/>
          </a:prstGeom>
        </p:spPr>
      </p:pic>
      <p:pic>
        <p:nvPicPr>
          <p:cNvPr id="127" name="Image 12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51" y="2624220"/>
            <a:ext cx="305746" cy="2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8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/>
          <a:lstStyle/>
          <a:p>
            <a:r>
              <a:rPr lang="fr-CA" dirty="0"/>
              <a:t>Lesquels sortent du lot?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fr-CA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NPoco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pour la simplicité de sa syntaxe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Dapper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pour ses performances exceptionnelles et sa communauté qui l’entoure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OrmLite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pour sa double syntaxe LINQ-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like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et SQL, et pour ses fonctionnalités riches</a:t>
            </a:r>
          </a:p>
          <a:p>
            <a:pPr marL="45720" indent="0">
              <a:buNone/>
            </a:pP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00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/>
          <a:lstStyle/>
          <a:p>
            <a:r>
              <a:rPr lang="fr-CA" dirty="0"/>
              <a:t>Qu’en conclure ?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fr-CA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Dapper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est aujourd’hui le plus populaire pour ses performances exceptionnelles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Ormlite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et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NPoco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méritent aussi d’être adoptés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Faut-il se séparer d’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EntityFramework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Seul le futur le dira, mais si c’est uniquement pour une raison de performances on peut en effet le supplanter par un micro ORM</a:t>
            </a:r>
          </a:p>
          <a:p>
            <a:pPr marL="45720" indent="0">
              <a:buNone/>
            </a:pP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61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L'arrivée il y 10 ans d'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Entity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Framework a permis de requêter une base de données sans écrire une seule ligne de SQL. </a:t>
            </a:r>
          </a:p>
          <a:p>
            <a:pPr marL="45720" indent="0">
              <a:buNone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Ce qui a permis d’augmenter la productivité des développeurs.</a:t>
            </a: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Entity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Framework a apporté son lot d'avantages mais aussi d'inconvénients…….</a:t>
            </a: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/>
          <a:lstStyle/>
          <a:p>
            <a:r>
              <a:rPr lang="fr-CA" dirty="0"/>
              <a:t>À surveiller….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fr-CA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Simple.Data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SqlFU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Artisan 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Xpoco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Nreco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Uni.Orm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9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185934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CA" dirty="0"/>
              <a:t>Avantage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861545"/>
            <a:ext cx="9509760" cy="31807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ym typeface="Wingdings" panose="05000000000000000000" pitchFamily="2" charset="2"/>
              </a:rPr>
              <a:t>Gain de productivité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67528"/>
            <a:ext cx="10163336" cy="470743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930" y="3534586"/>
            <a:ext cx="4209596" cy="2504805"/>
          </a:xfrm>
          <a:prstGeom prst="rect">
            <a:avLst/>
          </a:prstGeom>
        </p:spPr>
      </p:pic>
      <p:sp>
        <p:nvSpPr>
          <p:cNvPr id="7" name="Flèche : droite 6"/>
          <p:cNvSpPr/>
          <p:nvPr/>
        </p:nvSpPr>
        <p:spPr>
          <a:xfrm>
            <a:off x="7553520" y="4544672"/>
            <a:ext cx="8488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44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/>
          <a:lstStyle/>
          <a:p>
            <a:r>
              <a:rPr lang="fr-CA" dirty="0"/>
              <a:t>Inconvénients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fr-CA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Performances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Plus complexe qu’il en a l’air (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LazyLoading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EagerLoading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Nombreux bugs de mise à jour du modèle EDMX en mode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First</a:t>
            </a: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698971"/>
            <a:ext cx="9509760" cy="584544"/>
          </a:xfrm>
        </p:spPr>
        <p:txBody>
          <a:bodyPr>
            <a:normAutofit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Les alternatives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Aujourd'hui il existe différentes alternatives à ce dernier, les micro ORM.</a:t>
            </a:r>
          </a:p>
          <a:p>
            <a:pPr marL="45720" indent="0">
              <a:buNone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Nous allons voir en quoi ils sont intéressants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Compatibilité avec les différentes bases de données relationnelles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Simplicité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Communauté autour de ces derniers</a:t>
            </a: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Historique</a:t>
            </a:r>
          </a:p>
        </p:txBody>
      </p:sp>
      <p:cxnSp>
        <p:nvCxnSpPr>
          <p:cNvPr id="5" name="OTLSHAPE_M_250ea2be05854b80bcdbec07faaa2d69_Connector1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6987298" y="4212978"/>
            <a:ext cx="0" cy="61994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M_683ca16ec00d46a181a7b06be6420d7d_Connector1"/>
          <p:cNvCxnSpPr>
            <a:cxnSpLocks/>
            <a:endCxn id="40" idx="3"/>
          </p:cNvCxnSpPr>
          <p:nvPr>
            <p:custDataLst>
              <p:tags r:id="rId2"/>
            </p:custDataLst>
          </p:nvPr>
        </p:nvCxnSpPr>
        <p:spPr>
          <a:xfrm>
            <a:off x="4959144" y="2780903"/>
            <a:ext cx="0" cy="672490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M_9dd8ed9b66fc40c7b9eaa6cd4eb05791_Connector1"/>
          <p:cNvCxnSpPr/>
          <p:nvPr>
            <p:custDataLst>
              <p:tags r:id="rId3"/>
            </p:custDataLst>
          </p:nvPr>
        </p:nvCxnSpPr>
        <p:spPr>
          <a:xfrm>
            <a:off x="711575" y="2806826"/>
            <a:ext cx="0" cy="766236"/>
          </a:xfrm>
          <a:prstGeom prst="line">
            <a:avLst/>
          </a:prstGeom>
          <a:ln w="9525" cap="flat" cmpd="sng" algn="ctr">
            <a:solidFill>
              <a:srgbClr val="79B22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228823" y="3679024"/>
            <a:ext cx="11608044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B24F29"/>
              </a:gs>
              <a:gs pos="100000">
                <a:srgbClr val="7F381E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TLSHAPE_TB_00000000000000000000000000000000_TimescaleInterval1"/>
          <p:cNvSpPr txBox="1"/>
          <p:nvPr>
            <p:custDataLst>
              <p:tags r:id="rId5"/>
            </p:custDataLst>
          </p:nvPr>
        </p:nvSpPr>
        <p:spPr>
          <a:xfrm>
            <a:off x="554196" y="3769735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2002</a:t>
            </a:r>
          </a:p>
        </p:txBody>
      </p:sp>
      <p:cxnSp>
        <p:nvCxnSpPr>
          <p:cNvPr id="29" name="OTLSHAPE_TB_00000000000000000000000000000000_Separator8"/>
          <p:cNvCxnSpPr/>
          <p:nvPr>
            <p:custDataLst>
              <p:tags r:id="rId6"/>
            </p:custDataLst>
          </p:nvPr>
        </p:nvCxnSpPr>
        <p:spPr>
          <a:xfrm>
            <a:off x="7927962" y="374213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TLSHAPE_M_9dd8ed9b66fc40c7b9eaa6cd4eb05791_Shape"/>
          <p:cNvSpPr/>
          <p:nvPr>
            <p:custDataLst>
              <p:tags r:id="rId7"/>
            </p:custDataLst>
          </p:nvPr>
        </p:nvSpPr>
        <p:spPr>
          <a:xfrm>
            <a:off x="597275" y="3446062"/>
            <a:ext cx="228600" cy="254000"/>
          </a:xfrm>
          <a:prstGeom prst="star8">
            <a:avLst/>
          </a:prstGeom>
          <a:solidFill>
            <a:srgbClr val="79B22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OTLSHAPE_M_683ca16ec00d46a181a7b06be6420d7d_Title"/>
          <p:cNvSpPr txBox="1"/>
          <p:nvPr>
            <p:custDataLst>
              <p:tags r:id="rId8"/>
            </p:custDataLst>
          </p:nvPr>
        </p:nvSpPr>
        <p:spPr>
          <a:xfrm>
            <a:off x="4311427" y="2597984"/>
            <a:ext cx="1315714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4" dirty="0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Entity Framework</a:t>
            </a:r>
          </a:p>
        </p:txBody>
      </p:sp>
      <p:sp>
        <p:nvSpPr>
          <p:cNvPr id="40" name="OTLSHAPE_M_683ca16ec00d46a181a7b06be6420d7d_Shape"/>
          <p:cNvSpPr/>
          <p:nvPr>
            <p:custDataLst>
              <p:tags r:id="rId9"/>
            </p:custDataLst>
          </p:nvPr>
        </p:nvSpPr>
        <p:spPr>
          <a:xfrm flipV="1">
            <a:off x="4844844" y="3453393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OTLSHAPE_M_250ea2be05854b80bcdbec07faaa2d69_Title"/>
          <p:cNvSpPr txBox="1"/>
          <p:nvPr>
            <p:custDataLst>
              <p:tags r:id="rId10"/>
            </p:custDataLst>
          </p:nvPr>
        </p:nvSpPr>
        <p:spPr>
          <a:xfrm>
            <a:off x="6631220" y="4663844"/>
            <a:ext cx="667359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dirty="0" err="1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PetaPoco</a:t>
            </a:r>
            <a:endParaRPr lang="en-US" sz="1200" b="1" dirty="0">
              <a:solidFill>
                <a:srgbClr val="62433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OTLSHAPE_M_250ea2be05854b80bcdbec07faaa2d69_Shape"/>
          <p:cNvSpPr/>
          <p:nvPr>
            <p:custDataLst>
              <p:tags r:id="rId11"/>
            </p:custDataLst>
          </p:nvPr>
        </p:nvSpPr>
        <p:spPr>
          <a:xfrm>
            <a:off x="6882153" y="4035027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OTLSHAPE_M_683ca16ec00d46a181a7b06be6420d7d_Title"/>
          <p:cNvSpPr txBox="1"/>
          <p:nvPr>
            <p:custDataLst>
              <p:tags r:id="rId12"/>
            </p:custDataLst>
          </p:nvPr>
        </p:nvSpPr>
        <p:spPr>
          <a:xfrm>
            <a:off x="208734" y="2515020"/>
            <a:ext cx="1417802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Apparition d’ADO.NET avec </a:t>
            </a:r>
          </a:p>
          <a:p>
            <a:r>
              <a:rPr lang="en-US" sz="1100" b="1" spc="-4" dirty="0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 Framework .NET</a:t>
            </a:r>
          </a:p>
        </p:txBody>
      </p:sp>
      <p:cxnSp>
        <p:nvCxnSpPr>
          <p:cNvPr id="61" name="OTLSHAPE_TB_00000000000000000000000000000000_Separator9"/>
          <p:cNvCxnSpPr/>
          <p:nvPr>
            <p:custDataLst>
              <p:tags r:id="rId13"/>
            </p:custDataLst>
          </p:nvPr>
        </p:nvCxnSpPr>
        <p:spPr>
          <a:xfrm>
            <a:off x="8549569" y="374213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TLSHAPE_TB_00000000000000000000000000000000_TimescaleInterval4"/>
          <p:cNvSpPr txBox="1"/>
          <p:nvPr>
            <p:custDataLst>
              <p:tags r:id="rId14"/>
            </p:custDataLst>
          </p:nvPr>
        </p:nvSpPr>
        <p:spPr>
          <a:xfrm>
            <a:off x="5478881" y="3771058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2009</a:t>
            </a:r>
          </a:p>
        </p:txBody>
      </p:sp>
      <p:sp>
        <p:nvSpPr>
          <p:cNvPr id="65" name="OTLSHAPE_TB_00000000000000000000000000000000_TimescaleInterval4"/>
          <p:cNvSpPr txBox="1"/>
          <p:nvPr>
            <p:custDataLst>
              <p:tags r:id="rId15"/>
            </p:custDataLst>
          </p:nvPr>
        </p:nvSpPr>
        <p:spPr>
          <a:xfrm>
            <a:off x="6181875" y="3776110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2010</a:t>
            </a:r>
          </a:p>
        </p:txBody>
      </p:sp>
      <p:cxnSp>
        <p:nvCxnSpPr>
          <p:cNvPr id="66" name="OTLSHAPE_TB_00000000000000000000000000000000_Separator1"/>
          <p:cNvCxnSpPr/>
          <p:nvPr>
            <p:custDataLst>
              <p:tags r:id="rId16"/>
            </p:custDataLst>
          </p:nvPr>
        </p:nvCxnSpPr>
        <p:spPr>
          <a:xfrm>
            <a:off x="1031181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TLSHAPE_TB_00000000000000000000000000000000_TimescaleInterval2"/>
          <p:cNvSpPr txBox="1"/>
          <p:nvPr>
            <p:custDataLst>
              <p:tags r:id="rId17"/>
            </p:custDataLst>
          </p:nvPr>
        </p:nvSpPr>
        <p:spPr>
          <a:xfrm>
            <a:off x="1219492" y="3791261"/>
            <a:ext cx="407044" cy="1565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2003</a:t>
            </a:r>
          </a:p>
        </p:txBody>
      </p:sp>
      <p:cxnSp>
        <p:nvCxnSpPr>
          <p:cNvPr id="68" name="OTLSHAPE_TB_00000000000000000000000000000000_Separator2"/>
          <p:cNvCxnSpPr/>
          <p:nvPr>
            <p:custDataLst>
              <p:tags r:id="rId18"/>
            </p:custDataLst>
          </p:nvPr>
        </p:nvCxnSpPr>
        <p:spPr>
          <a:xfrm>
            <a:off x="1743668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TLSHAPE_TB_00000000000000000000000000000000_TimescaleInterval3"/>
          <p:cNvSpPr txBox="1"/>
          <p:nvPr>
            <p:custDataLst>
              <p:tags r:id="rId19"/>
            </p:custDataLst>
          </p:nvPr>
        </p:nvSpPr>
        <p:spPr>
          <a:xfrm>
            <a:off x="1948957" y="3781169"/>
            <a:ext cx="381737" cy="17671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</a:p>
        </p:txBody>
      </p:sp>
      <p:cxnSp>
        <p:nvCxnSpPr>
          <p:cNvPr id="70" name="OTLSHAPE_TB_00000000000000000000000000000000_Separator3"/>
          <p:cNvCxnSpPr/>
          <p:nvPr>
            <p:custDataLst>
              <p:tags r:id="rId20"/>
            </p:custDataLst>
          </p:nvPr>
        </p:nvCxnSpPr>
        <p:spPr>
          <a:xfrm>
            <a:off x="2456155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2640674" y="3771079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2005</a:t>
            </a:r>
          </a:p>
        </p:txBody>
      </p:sp>
      <p:cxnSp>
        <p:nvCxnSpPr>
          <p:cNvPr id="72" name="OTLSHAPE_TB_00000000000000000000000000000000_Separator4"/>
          <p:cNvCxnSpPr/>
          <p:nvPr>
            <p:custDataLst>
              <p:tags r:id="rId22"/>
            </p:custDataLst>
          </p:nvPr>
        </p:nvCxnSpPr>
        <p:spPr>
          <a:xfrm>
            <a:off x="3168642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B_00000000000000000000000000000000_Separator5"/>
          <p:cNvCxnSpPr/>
          <p:nvPr>
            <p:custDataLst>
              <p:tags r:id="rId23"/>
            </p:custDataLst>
          </p:nvPr>
        </p:nvCxnSpPr>
        <p:spPr>
          <a:xfrm>
            <a:off x="3881129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TB_00000000000000000000000000000000_Separator6"/>
          <p:cNvCxnSpPr/>
          <p:nvPr>
            <p:custDataLst>
              <p:tags r:id="rId24"/>
            </p:custDataLst>
          </p:nvPr>
        </p:nvCxnSpPr>
        <p:spPr>
          <a:xfrm>
            <a:off x="4593616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OTLSHAPE_TB_00000000000000000000000000000000_Separator7"/>
          <p:cNvCxnSpPr/>
          <p:nvPr>
            <p:custDataLst>
              <p:tags r:id="rId25"/>
            </p:custDataLst>
          </p:nvPr>
        </p:nvCxnSpPr>
        <p:spPr>
          <a:xfrm>
            <a:off x="5306103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OTLSHAPE_TB_00000000000000000000000000000000_Separator8"/>
          <p:cNvCxnSpPr/>
          <p:nvPr>
            <p:custDataLst>
              <p:tags r:id="rId26"/>
            </p:custDataLst>
          </p:nvPr>
        </p:nvCxnSpPr>
        <p:spPr>
          <a:xfrm>
            <a:off x="5968256" y="3733315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OTLSHAPE_TB_00000000000000000000000000000000_Separator9"/>
          <p:cNvCxnSpPr/>
          <p:nvPr>
            <p:custDataLst>
              <p:tags r:id="rId27"/>
            </p:custDataLst>
          </p:nvPr>
        </p:nvCxnSpPr>
        <p:spPr>
          <a:xfrm>
            <a:off x="6665334" y="373576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OTLSHAPE_TB_00000000000000000000000000000000_Separator9"/>
          <p:cNvCxnSpPr/>
          <p:nvPr>
            <p:custDataLst>
              <p:tags r:id="rId28"/>
            </p:custDataLst>
          </p:nvPr>
        </p:nvCxnSpPr>
        <p:spPr>
          <a:xfrm>
            <a:off x="7302927" y="373576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TLSHAPE_TB_00000000000000000000000000000000_TimescaleInterval4"/>
          <p:cNvSpPr txBox="1"/>
          <p:nvPr>
            <p:custDataLst>
              <p:tags r:id="rId29"/>
            </p:custDataLst>
          </p:nvPr>
        </p:nvSpPr>
        <p:spPr>
          <a:xfrm>
            <a:off x="3368582" y="3769735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2006</a:t>
            </a:r>
          </a:p>
        </p:txBody>
      </p:sp>
      <p:sp>
        <p:nvSpPr>
          <p:cNvPr id="80" name="OTLSHAPE_TB_00000000000000000000000000000000_TimescaleInterval4"/>
          <p:cNvSpPr txBox="1"/>
          <p:nvPr>
            <p:custDataLst>
              <p:tags r:id="rId30"/>
            </p:custDataLst>
          </p:nvPr>
        </p:nvSpPr>
        <p:spPr>
          <a:xfrm>
            <a:off x="4100002" y="3776498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2007</a:t>
            </a:r>
          </a:p>
        </p:txBody>
      </p:sp>
      <p:sp>
        <p:nvSpPr>
          <p:cNvPr id="81" name="OTLSHAPE_TB_00000000000000000000000000000000_TimescaleInterval4"/>
          <p:cNvSpPr txBox="1"/>
          <p:nvPr>
            <p:custDataLst>
              <p:tags r:id="rId31"/>
            </p:custDataLst>
          </p:nvPr>
        </p:nvSpPr>
        <p:spPr>
          <a:xfrm>
            <a:off x="4787034" y="3767287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2008</a:t>
            </a:r>
          </a:p>
        </p:txBody>
      </p:sp>
      <p:sp>
        <p:nvSpPr>
          <p:cNvPr id="82" name="OTLSHAPE_TB_00000000000000000000000000000000_TimescaleInterval4"/>
          <p:cNvSpPr txBox="1"/>
          <p:nvPr>
            <p:custDataLst>
              <p:tags r:id="rId32"/>
            </p:custDataLst>
          </p:nvPr>
        </p:nvSpPr>
        <p:spPr>
          <a:xfrm>
            <a:off x="6825020" y="3776110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2011</a:t>
            </a:r>
          </a:p>
        </p:txBody>
      </p:sp>
      <p:sp>
        <p:nvSpPr>
          <p:cNvPr id="83" name="OTLSHAPE_TB_00000000000000000000000000000000_TimescaleInterval4"/>
          <p:cNvSpPr txBox="1"/>
          <p:nvPr>
            <p:custDataLst>
              <p:tags r:id="rId33"/>
            </p:custDataLst>
          </p:nvPr>
        </p:nvSpPr>
        <p:spPr>
          <a:xfrm>
            <a:off x="7468936" y="3769735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2012</a:t>
            </a:r>
          </a:p>
        </p:txBody>
      </p:sp>
      <p:sp>
        <p:nvSpPr>
          <p:cNvPr id="84" name="OTLSHAPE_TB_00000000000000000000000000000000_TimescaleInterval4"/>
          <p:cNvSpPr txBox="1"/>
          <p:nvPr>
            <p:custDataLst>
              <p:tags r:id="rId34"/>
            </p:custDataLst>
          </p:nvPr>
        </p:nvSpPr>
        <p:spPr>
          <a:xfrm>
            <a:off x="8091440" y="3776110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2013</a:t>
            </a:r>
          </a:p>
        </p:txBody>
      </p:sp>
      <p:sp>
        <p:nvSpPr>
          <p:cNvPr id="85" name="OTLSHAPE_TB_00000000000000000000000000000000_TimescaleInterval4"/>
          <p:cNvSpPr txBox="1"/>
          <p:nvPr>
            <p:custDataLst>
              <p:tags r:id="rId35"/>
            </p:custDataLst>
          </p:nvPr>
        </p:nvSpPr>
        <p:spPr>
          <a:xfrm>
            <a:off x="8730238" y="3761733"/>
            <a:ext cx="381735" cy="212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2014</a:t>
            </a:r>
          </a:p>
        </p:txBody>
      </p:sp>
      <p:cxnSp>
        <p:nvCxnSpPr>
          <p:cNvPr id="86" name="OTLSHAPE_TB_00000000000000000000000000000000_Separator9"/>
          <p:cNvCxnSpPr/>
          <p:nvPr>
            <p:custDataLst>
              <p:tags r:id="rId36"/>
            </p:custDataLst>
          </p:nvPr>
        </p:nvCxnSpPr>
        <p:spPr>
          <a:xfrm>
            <a:off x="9196920" y="374213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TLSHAPE_TB_00000000000000000000000000000000_TimescaleInterval4"/>
          <p:cNvSpPr txBox="1"/>
          <p:nvPr>
            <p:custDataLst>
              <p:tags r:id="rId37"/>
            </p:custDataLst>
          </p:nvPr>
        </p:nvSpPr>
        <p:spPr>
          <a:xfrm>
            <a:off x="9342806" y="3769735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2015</a:t>
            </a:r>
          </a:p>
        </p:txBody>
      </p:sp>
      <p:cxnSp>
        <p:nvCxnSpPr>
          <p:cNvPr id="88" name="OTLSHAPE_TB_00000000000000000000000000000000_Separator9"/>
          <p:cNvCxnSpPr/>
          <p:nvPr>
            <p:custDataLst>
              <p:tags r:id="rId38"/>
            </p:custDataLst>
          </p:nvPr>
        </p:nvCxnSpPr>
        <p:spPr>
          <a:xfrm>
            <a:off x="9842902" y="373576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TLSHAPE_TB_00000000000000000000000000000000_TimescaleInterval4"/>
          <p:cNvSpPr txBox="1"/>
          <p:nvPr>
            <p:custDataLst>
              <p:tags r:id="rId39"/>
            </p:custDataLst>
          </p:nvPr>
        </p:nvSpPr>
        <p:spPr>
          <a:xfrm>
            <a:off x="9993494" y="3769735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2016</a:t>
            </a:r>
          </a:p>
        </p:txBody>
      </p:sp>
      <p:cxnSp>
        <p:nvCxnSpPr>
          <p:cNvPr id="90" name="OTLSHAPE_TB_00000000000000000000000000000000_Separator9"/>
          <p:cNvCxnSpPr/>
          <p:nvPr>
            <p:custDataLst>
              <p:tags r:id="rId40"/>
            </p:custDataLst>
          </p:nvPr>
        </p:nvCxnSpPr>
        <p:spPr>
          <a:xfrm>
            <a:off x="10501492" y="373576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TLSHAPE_TB_00000000000000000000000000000000_TimescaleInterval4"/>
          <p:cNvSpPr txBox="1"/>
          <p:nvPr>
            <p:custDataLst>
              <p:tags r:id="rId41"/>
            </p:custDataLst>
          </p:nvPr>
        </p:nvSpPr>
        <p:spPr>
          <a:xfrm>
            <a:off x="10688322" y="3777174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2017</a:t>
            </a:r>
          </a:p>
        </p:txBody>
      </p:sp>
      <p:cxnSp>
        <p:nvCxnSpPr>
          <p:cNvPr id="92" name="OTLSHAPE_TB_00000000000000000000000000000000_Separator9"/>
          <p:cNvCxnSpPr/>
          <p:nvPr>
            <p:custDataLst>
              <p:tags r:id="rId42"/>
            </p:custDataLst>
          </p:nvPr>
        </p:nvCxnSpPr>
        <p:spPr>
          <a:xfrm>
            <a:off x="11173123" y="374213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OTLSHAPE_M_683ca16ec00d46a181a7b06be6420d7d_Connector1"/>
          <p:cNvCxnSpPr>
            <a:cxnSpLocks/>
            <a:endCxn id="55" idx="0"/>
          </p:cNvCxnSpPr>
          <p:nvPr>
            <p:custDataLst>
              <p:tags r:id="rId43"/>
            </p:custDataLst>
          </p:nvPr>
        </p:nvCxnSpPr>
        <p:spPr>
          <a:xfrm>
            <a:off x="6790260" y="3068778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TLSHAPE_M_683ca16ec00d46a181a7b06be6420d7d_Title"/>
          <p:cNvSpPr txBox="1"/>
          <p:nvPr>
            <p:custDataLst>
              <p:tags r:id="rId44"/>
            </p:custDataLst>
          </p:nvPr>
        </p:nvSpPr>
        <p:spPr>
          <a:xfrm>
            <a:off x="6532449" y="2806209"/>
            <a:ext cx="620512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4" dirty="0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Massive</a:t>
            </a:r>
          </a:p>
        </p:txBody>
      </p:sp>
      <p:sp>
        <p:nvSpPr>
          <p:cNvPr id="55" name="OTLSHAPE_M_683ca16ec00d46a181a7b06be6420d7d_Shape"/>
          <p:cNvSpPr/>
          <p:nvPr>
            <p:custDataLst>
              <p:tags r:id="rId45"/>
            </p:custDataLst>
          </p:nvPr>
        </p:nvSpPr>
        <p:spPr>
          <a:xfrm flipV="1">
            <a:off x="6675960" y="346038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OTLSHAPE_M_683ca16ec00d46a181a7b06be6420d7d_Shape"/>
          <p:cNvSpPr/>
          <p:nvPr>
            <p:custDataLst>
              <p:tags r:id="rId46"/>
            </p:custDataLst>
          </p:nvPr>
        </p:nvSpPr>
        <p:spPr>
          <a:xfrm flipV="1">
            <a:off x="7069979" y="3453393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2" name="OTLSHAPE_M_683ca16ec00d46a181a7b06be6420d7d_Connector1"/>
          <p:cNvCxnSpPr>
            <a:cxnSpLocks/>
          </p:cNvCxnSpPr>
          <p:nvPr>
            <p:custDataLst>
              <p:tags r:id="rId47"/>
            </p:custDataLst>
          </p:nvPr>
        </p:nvCxnSpPr>
        <p:spPr>
          <a:xfrm>
            <a:off x="7184279" y="2807791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TLSHAPE_M_683ca16ec00d46a181a7b06be6420d7d_Title"/>
          <p:cNvSpPr txBox="1"/>
          <p:nvPr>
            <p:custDataLst>
              <p:tags r:id="rId48"/>
            </p:custDataLst>
          </p:nvPr>
        </p:nvSpPr>
        <p:spPr>
          <a:xfrm>
            <a:off x="6782725" y="2597984"/>
            <a:ext cx="647438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Dapper</a:t>
            </a:r>
          </a:p>
        </p:txBody>
      </p:sp>
      <p:sp>
        <p:nvSpPr>
          <p:cNvPr id="93" name="OTLSHAPE_M_250ea2be05854b80bcdbec07faaa2d69_Shape"/>
          <p:cNvSpPr/>
          <p:nvPr>
            <p:custDataLst>
              <p:tags r:id="rId49"/>
            </p:custDataLst>
          </p:nvPr>
        </p:nvSpPr>
        <p:spPr>
          <a:xfrm>
            <a:off x="6236488" y="4039837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4" name="OTLSHAPE_M_250ea2be05854b80bcdbec07faaa2d69_Connector1"/>
          <p:cNvCxnSpPr>
            <a:cxnSpLocks/>
          </p:cNvCxnSpPr>
          <p:nvPr>
            <p:custDataLst>
              <p:tags r:id="rId50"/>
            </p:custDataLst>
          </p:nvPr>
        </p:nvCxnSpPr>
        <p:spPr>
          <a:xfrm>
            <a:off x="6350788" y="4234923"/>
            <a:ext cx="0" cy="565103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TLSHAPE_M_250ea2be05854b80bcdbec07faaa2d69_Title"/>
          <p:cNvSpPr txBox="1"/>
          <p:nvPr>
            <p:custDataLst>
              <p:tags r:id="rId51"/>
            </p:custDataLst>
          </p:nvPr>
        </p:nvSpPr>
        <p:spPr>
          <a:xfrm>
            <a:off x="6010832" y="4663844"/>
            <a:ext cx="624011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dirty="0" err="1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OrmLite</a:t>
            </a:r>
            <a:endParaRPr lang="en-US" sz="1200" b="1" dirty="0">
              <a:solidFill>
                <a:srgbClr val="62433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OTLSHAPE_M_683ca16ec00d46a181a7b06be6420d7d_Shape"/>
          <p:cNvSpPr/>
          <p:nvPr>
            <p:custDataLst>
              <p:tags r:id="rId52"/>
            </p:custDataLst>
          </p:nvPr>
        </p:nvSpPr>
        <p:spPr>
          <a:xfrm flipV="1">
            <a:off x="6193201" y="3468885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7" name="OTLSHAPE_M_683ca16ec00d46a181a7b06be6420d7d_Connector1"/>
          <p:cNvCxnSpPr>
            <a:cxnSpLocks/>
            <a:endCxn id="96" idx="3"/>
          </p:cNvCxnSpPr>
          <p:nvPr>
            <p:custDataLst>
              <p:tags r:id="rId53"/>
            </p:custDataLst>
          </p:nvPr>
        </p:nvCxnSpPr>
        <p:spPr>
          <a:xfrm>
            <a:off x="6307501" y="2867143"/>
            <a:ext cx="0" cy="60174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TLSHAPE_M_683ca16ec00d46a181a7b06be6420d7d_Title"/>
          <p:cNvSpPr txBox="1"/>
          <p:nvPr>
            <p:custDataLst>
              <p:tags r:id="rId54"/>
            </p:custDataLst>
          </p:nvPr>
        </p:nvSpPr>
        <p:spPr>
          <a:xfrm>
            <a:off x="5768695" y="2597984"/>
            <a:ext cx="862525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Simple.Data</a:t>
            </a:r>
            <a:endParaRPr lang="en-US" sz="1200" b="1" spc="-4" dirty="0">
              <a:solidFill>
                <a:srgbClr val="62433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OTLSHAPE_M_683ca16ec00d46a181a7b06be6420d7d_Shape"/>
          <p:cNvSpPr/>
          <p:nvPr>
            <p:custDataLst>
              <p:tags r:id="rId55"/>
            </p:custDataLst>
          </p:nvPr>
        </p:nvSpPr>
        <p:spPr>
          <a:xfrm flipV="1">
            <a:off x="8110422" y="3461027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0" name="OTLSHAPE_M_683ca16ec00d46a181a7b06be6420d7d_Connector1"/>
          <p:cNvCxnSpPr>
            <a:cxnSpLocks/>
          </p:cNvCxnSpPr>
          <p:nvPr>
            <p:custDataLst>
              <p:tags r:id="rId56"/>
            </p:custDataLst>
          </p:nvPr>
        </p:nvCxnSpPr>
        <p:spPr>
          <a:xfrm>
            <a:off x="8212645" y="2867143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TLSHAPE_M_683ca16ec00d46a181a7b06be6420d7d_Title"/>
          <p:cNvSpPr txBox="1"/>
          <p:nvPr>
            <p:custDataLst>
              <p:tags r:id="rId57"/>
            </p:custDataLst>
          </p:nvPr>
        </p:nvSpPr>
        <p:spPr>
          <a:xfrm>
            <a:off x="7866240" y="2597984"/>
            <a:ext cx="647438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SqlFu</a:t>
            </a:r>
            <a:endParaRPr lang="en-US" sz="1200" b="1" spc="-4" dirty="0">
              <a:solidFill>
                <a:srgbClr val="62433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" name="OTLSHAPE_M_250ea2be05854b80bcdbec07faaa2d69_Connector1"/>
          <p:cNvCxnSpPr>
            <a:cxnSpLocks/>
          </p:cNvCxnSpPr>
          <p:nvPr>
            <p:custDataLst>
              <p:tags r:id="rId58"/>
            </p:custDataLst>
          </p:nvPr>
        </p:nvCxnSpPr>
        <p:spPr>
          <a:xfrm>
            <a:off x="7632964" y="4207503"/>
            <a:ext cx="0" cy="592523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TLSHAPE_M_250ea2be05854b80bcdbec07faaa2d69_Title"/>
          <p:cNvSpPr txBox="1"/>
          <p:nvPr>
            <p:custDataLst>
              <p:tags r:id="rId59"/>
            </p:custDataLst>
          </p:nvPr>
        </p:nvSpPr>
        <p:spPr>
          <a:xfrm>
            <a:off x="7385308" y="4663844"/>
            <a:ext cx="725113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dirty="0" err="1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MicroLite</a:t>
            </a:r>
            <a:endParaRPr lang="en-US" sz="1200" b="1" dirty="0">
              <a:solidFill>
                <a:srgbClr val="62433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OTLSHAPE_M_250ea2be05854b80bcdbec07faaa2d69_Shape"/>
          <p:cNvSpPr/>
          <p:nvPr>
            <p:custDataLst>
              <p:tags r:id="rId60"/>
            </p:custDataLst>
          </p:nvPr>
        </p:nvSpPr>
        <p:spPr>
          <a:xfrm>
            <a:off x="7518664" y="402236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OTLSHAPE_M_683ca16ec00d46a181a7b06be6420d7d_Shape"/>
          <p:cNvSpPr/>
          <p:nvPr>
            <p:custDataLst>
              <p:tags r:id="rId61"/>
            </p:custDataLst>
          </p:nvPr>
        </p:nvSpPr>
        <p:spPr>
          <a:xfrm flipV="1">
            <a:off x="7524948" y="3453393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7" name="OTLSHAPE_M_683ca16ec00d46a181a7b06be6420d7d_Connector1"/>
          <p:cNvCxnSpPr>
            <a:cxnSpLocks/>
          </p:cNvCxnSpPr>
          <p:nvPr>
            <p:custDataLst>
              <p:tags r:id="rId62"/>
            </p:custDataLst>
          </p:nvPr>
        </p:nvCxnSpPr>
        <p:spPr>
          <a:xfrm>
            <a:off x="7632964" y="2856057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TLSHAPE_M_683ca16ec00d46a181a7b06be6420d7d_Title"/>
          <p:cNvSpPr txBox="1"/>
          <p:nvPr>
            <p:custDataLst>
              <p:tags r:id="rId63"/>
            </p:custDataLst>
          </p:nvPr>
        </p:nvSpPr>
        <p:spPr>
          <a:xfrm>
            <a:off x="7321814" y="2598555"/>
            <a:ext cx="647438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 err="1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NPoco</a:t>
            </a:r>
            <a:endParaRPr lang="en-US" sz="1200" b="1" dirty="0">
              <a:solidFill>
                <a:srgbClr val="62433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OTLSHAPE_M_683ca16ec00d46a181a7b06be6420d7d_Shape"/>
          <p:cNvSpPr/>
          <p:nvPr>
            <p:custDataLst>
              <p:tags r:id="rId64"/>
            </p:custDataLst>
          </p:nvPr>
        </p:nvSpPr>
        <p:spPr>
          <a:xfrm flipV="1">
            <a:off x="9357745" y="3462299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9" name="OTLSHAPE_M_683ca16ec00d46a181a7b06be6420d7d_Connector1"/>
          <p:cNvCxnSpPr>
            <a:cxnSpLocks/>
          </p:cNvCxnSpPr>
          <p:nvPr>
            <p:custDataLst>
              <p:tags r:id="rId65"/>
            </p:custDataLst>
          </p:nvPr>
        </p:nvCxnSpPr>
        <p:spPr>
          <a:xfrm>
            <a:off x="9472045" y="2927460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TLSHAPE_M_683ca16ec00d46a181a7b06be6420d7d_Title"/>
          <p:cNvSpPr txBox="1"/>
          <p:nvPr>
            <p:custDataLst>
              <p:tags r:id="rId66"/>
            </p:custDataLst>
          </p:nvPr>
        </p:nvSpPr>
        <p:spPr>
          <a:xfrm>
            <a:off x="9111973" y="2634898"/>
            <a:ext cx="647438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Uni.Orm</a:t>
            </a:r>
            <a:endParaRPr lang="en-US" sz="1200" b="1" spc="-4" dirty="0">
              <a:solidFill>
                <a:srgbClr val="62433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OTLSHAPE_M_683ca16ec00d46a181a7b06be6420d7d_Shape"/>
          <p:cNvSpPr/>
          <p:nvPr>
            <p:custDataLst>
              <p:tags r:id="rId67"/>
            </p:custDataLst>
          </p:nvPr>
        </p:nvSpPr>
        <p:spPr>
          <a:xfrm flipV="1">
            <a:off x="10070061" y="3453393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2" name="OTLSHAPE_M_683ca16ec00d46a181a7b06be6420d7d_Connector1"/>
          <p:cNvCxnSpPr>
            <a:cxnSpLocks/>
          </p:cNvCxnSpPr>
          <p:nvPr>
            <p:custDataLst>
              <p:tags r:id="rId68"/>
            </p:custDataLst>
          </p:nvPr>
        </p:nvCxnSpPr>
        <p:spPr>
          <a:xfrm>
            <a:off x="10184361" y="2867143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TLSHAPE_M_683ca16ec00d46a181a7b06be6420d7d_Title"/>
          <p:cNvSpPr txBox="1"/>
          <p:nvPr>
            <p:custDataLst>
              <p:tags r:id="rId69"/>
            </p:custDataLst>
          </p:nvPr>
        </p:nvSpPr>
        <p:spPr>
          <a:xfrm>
            <a:off x="9873711" y="2634898"/>
            <a:ext cx="520922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NReco</a:t>
            </a:r>
            <a:endParaRPr lang="en-US" sz="1200" b="1" spc="-4" dirty="0">
              <a:solidFill>
                <a:srgbClr val="62433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7" name="OTLSHAPE_M_250ea2be05854b80bcdbec07faaa2d69_Connector1"/>
          <p:cNvCxnSpPr>
            <a:cxnSpLocks/>
          </p:cNvCxnSpPr>
          <p:nvPr>
            <p:custDataLst>
              <p:tags r:id="rId70"/>
            </p:custDataLst>
          </p:nvPr>
        </p:nvCxnSpPr>
        <p:spPr>
          <a:xfrm>
            <a:off x="10184361" y="4276360"/>
            <a:ext cx="0" cy="592523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TLSHAPE_M_250ea2be05854b80bcdbec07faaa2d69_Title"/>
          <p:cNvSpPr txBox="1"/>
          <p:nvPr>
            <p:custDataLst>
              <p:tags r:id="rId71"/>
            </p:custDataLst>
          </p:nvPr>
        </p:nvSpPr>
        <p:spPr>
          <a:xfrm>
            <a:off x="9759410" y="4763113"/>
            <a:ext cx="1060991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dirty="0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Artisan </a:t>
            </a:r>
            <a:r>
              <a:rPr lang="en-US" sz="1200" b="1" dirty="0" err="1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Orm</a:t>
            </a:r>
            <a:endParaRPr lang="en-US" sz="1200" b="1" dirty="0">
              <a:solidFill>
                <a:srgbClr val="62433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OTLSHAPE_M_250ea2be05854b80bcdbec07faaa2d69_Shape"/>
          <p:cNvSpPr/>
          <p:nvPr>
            <p:custDataLst>
              <p:tags r:id="rId72"/>
            </p:custDataLst>
          </p:nvPr>
        </p:nvSpPr>
        <p:spPr>
          <a:xfrm>
            <a:off x="10070061" y="4024647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OTLSHAPE_M_683ca16ec00d46a181a7b06be6420d7d_Shape"/>
          <p:cNvSpPr/>
          <p:nvPr>
            <p:custDataLst>
              <p:tags r:id="rId73"/>
            </p:custDataLst>
          </p:nvPr>
        </p:nvSpPr>
        <p:spPr>
          <a:xfrm flipV="1">
            <a:off x="10706102" y="3448454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1" name="OTLSHAPE_M_683ca16ec00d46a181a7b06be6420d7d_Connector1"/>
          <p:cNvCxnSpPr>
            <a:cxnSpLocks/>
          </p:cNvCxnSpPr>
          <p:nvPr>
            <p:custDataLst>
              <p:tags r:id="rId74"/>
            </p:custDataLst>
          </p:nvPr>
        </p:nvCxnSpPr>
        <p:spPr>
          <a:xfrm>
            <a:off x="10820402" y="2852958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TLSHAPE_M_683ca16ec00d46a181a7b06be6420d7d_Title"/>
          <p:cNvSpPr txBox="1"/>
          <p:nvPr>
            <p:custDataLst>
              <p:tags r:id="rId75"/>
            </p:custDataLst>
          </p:nvPr>
        </p:nvSpPr>
        <p:spPr>
          <a:xfrm>
            <a:off x="10509752" y="2620713"/>
            <a:ext cx="520922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XPoco</a:t>
            </a:r>
            <a:endParaRPr lang="en-US" sz="1200" b="1" spc="-4" dirty="0">
              <a:solidFill>
                <a:srgbClr val="62433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Origines de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PetaPoco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NPoco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XPoco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lèche : droite 6"/>
          <p:cNvSpPr/>
          <p:nvPr/>
        </p:nvSpPr>
        <p:spPr>
          <a:xfrm>
            <a:off x="3311010" y="3477005"/>
            <a:ext cx="827405" cy="212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937857" y="3330429"/>
            <a:ext cx="1895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>
                <a:latin typeface="Segoe UI" panose="020B0502040204020203" pitchFamily="34" charset="0"/>
                <a:cs typeface="Segoe UI" panose="020B0502040204020203" pitchFamily="34" charset="0"/>
              </a:rPr>
              <a:t>Massive (2011)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138415" y="3330429"/>
            <a:ext cx="1895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PetaPoco</a:t>
            </a:r>
            <a:r>
              <a:rPr lang="fr-CA" sz="2400" dirty="0">
                <a:latin typeface="Segoe UI" panose="020B0502040204020203" pitchFamily="34" charset="0"/>
                <a:cs typeface="Segoe UI" panose="020B0502040204020203" pitchFamily="34" charset="0"/>
              </a:rPr>
              <a:t> (2011)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Flèche : courbe vers le bas 13"/>
          <p:cNvSpPr/>
          <p:nvPr/>
        </p:nvSpPr>
        <p:spPr>
          <a:xfrm>
            <a:off x="5073024" y="2377565"/>
            <a:ext cx="2020957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Flèche : courbe vers le haut 14"/>
          <p:cNvSpPr/>
          <p:nvPr/>
        </p:nvSpPr>
        <p:spPr>
          <a:xfrm>
            <a:off x="5073024" y="4261607"/>
            <a:ext cx="2020957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987043" y="2817953"/>
            <a:ext cx="1895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NPoco</a:t>
            </a:r>
            <a:r>
              <a:rPr lang="fr-CA" sz="2400" dirty="0">
                <a:latin typeface="Segoe UI" panose="020B0502040204020203" pitchFamily="34" charset="0"/>
                <a:cs typeface="Segoe UI" panose="020B0502040204020203" pitchFamily="34" charset="0"/>
              </a:rPr>
              <a:t> (2012)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987043" y="3846108"/>
            <a:ext cx="1895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XPoco</a:t>
            </a:r>
            <a:r>
              <a:rPr lang="fr-CA" sz="2400" dirty="0">
                <a:latin typeface="Segoe UI" panose="020B0502040204020203" pitchFamily="34" charset="0"/>
                <a:cs typeface="Segoe UI" panose="020B0502040204020203" pitchFamily="34" charset="0"/>
              </a:rPr>
              <a:t> (2017)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69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73142"/>
          </a:xfrm>
        </p:spPr>
        <p:txBody>
          <a:bodyPr/>
          <a:lstStyle/>
          <a:p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Scénario utilisé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46" y="1012054"/>
            <a:ext cx="8405627" cy="511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1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Simple.Data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Syntaxe entièrement dynamique, conséquence : pas d'IntelliSense.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ompatible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avec plusieurs bases de données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SQL Server, Oracle,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Mysql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SqlLite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PostgreSql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SqlAnyWhere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Informix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Microsoft Access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Syntaxe peu compliquée (LINQ-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like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Supporte les transactions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Performances décevantes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Gestion de la connexion douteuse : « 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Simple.Data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is quite aggressive in closing connections and holds no open connections to a data store by default, so you can keep the Database object returned from the Open*() methods hanging around without worrying.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Obligation de créer une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AdHoc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pour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populer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un objet (relations non supportées)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Non testable unitairement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Était Prometteur mais malheureusement il n’est plus mis à jour depuis 2013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1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Sheer Blu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AC8D0E24-DFCC-4A51-AEB2-769229C2A579}" vid="{32AB4C3C-3902-4011-8823-97AD4E525CF2}"/>
    </a:ext>
  </a:extLst>
</a:theme>
</file>

<file path=ppt/theme/theme2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80E2-BC63-4DD4-B0C8-1971B89A2F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avec bordure bleue (grand écran)</Template>
  <TotalTime>0</TotalTime>
  <Words>746</Words>
  <Application>Microsoft Office PowerPoint</Application>
  <PresentationFormat>Grand écran</PresentationFormat>
  <Paragraphs>187</Paragraphs>
  <Slides>20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Constantia</vt:lpstr>
      <vt:lpstr>Segoe UI</vt:lpstr>
      <vt:lpstr>Wingdings</vt:lpstr>
      <vt:lpstr>Sheer Blue 16x9</vt:lpstr>
      <vt:lpstr>Les Micro ORM, alternatives à Entity Framework</vt:lpstr>
      <vt:lpstr>Introduction</vt:lpstr>
      <vt:lpstr>Avantage</vt:lpstr>
      <vt:lpstr>Inconvénients</vt:lpstr>
      <vt:lpstr>Les alternatives</vt:lpstr>
      <vt:lpstr>Historique</vt:lpstr>
      <vt:lpstr>Origines de PetaPoco, NPoco et XPoco</vt:lpstr>
      <vt:lpstr>Scénario utilisé</vt:lpstr>
      <vt:lpstr>Simple.Data</vt:lpstr>
      <vt:lpstr>Massive</vt:lpstr>
      <vt:lpstr>PetaPoco</vt:lpstr>
      <vt:lpstr>NPoco</vt:lpstr>
      <vt:lpstr>OrmLite</vt:lpstr>
      <vt:lpstr>Dapper</vt:lpstr>
      <vt:lpstr>Aperçu des performances  Select unique avec 500 enregistrements</vt:lpstr>
      <vt:lpstr>Aperçu des performances  Select en boucle avec un enregistrement unique</vt:lpstr>
      <vt:lpstr>Récapitulatif</vt:lpstr>
      <vt:lpstr>Lesquels sortent du lot?</vt:lpstr>
      <vt:lpstr>Qu’en conclure ?</vt:lpstr>
      <vt:lpstr>À surveiller….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2017-02-05T02:15:32Z</dcterms:created>
  <dcterms:modified xsi:type="dcterms:W3CDTF">2017-03-05T23:49:04Z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TC032134699991</vt:lpwstr>
  </property>
</Properties>
</file>