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73" r:id="rId3"/>
    <p:sldId id="265" r:id="rId4"/>
    <p:sldId id="277" r:id="rId5"/>
    <p:sldId id="278" r:id="rId6"/>
    <p:sldId id="274" r:id="rId7"/>
    <p:sldId id="266" r:id="rId8"/>
    <p:sldId id="275" r:id="rId9"/>
    <p:sldId id="279" r:id="rId10"/>
    <p:sldId id="281" r:id="rId11"/>
    <p:sldId id="282" r:id="rId12"/>
    <p:sldId id="283" r:id="rId13"/>
    <p:sldId id="280" r:id="rId14"/>
    <p:sldId id="260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9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11478768" y="0"/>
            <a:ext cx="713232" cy="6858000"/>
            <a:chOff x="0" y="0"/>
            <a:chExt cx="713232" cy="6858000"/>
          </a:xfrm>
        </p:grpSpPr>
        <p:sp>
          <p:nvSpPr>
            <p:cNvPr id="23" name="Rectangle 22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520" y="3749040"/>
            <a:ext cx="996696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02/03/2017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02/03/2017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02/03/2017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02/03/2017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520" y="3749040"/>
            <a:ext cx="996696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fr-FR"/>
              <a:t>02/03/2017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02/03/2017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02/03/2017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02/03/2017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02/03/2017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02/03/2017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0" y="6309360"/>
            <a:ext cx="12188825" cy="50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auto">
          <a:xfrm>
            <a:off x="0" y="6703255"/>
            <a:ext cx="12188825" cy="154745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fr-FR"/>
              <a:pPr/>
              <a:t>02/03/2017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noProof="1"/>
              <a:t>Les Micro Orm, alternatives à Entity Framework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10810" y="4290112"/>
            <a:ext cx="7259693" cy="1242411"/>
          </a:xfrm>
        </p:spPr>
        <p:txBody>
          <a:bodyPr>
            <a:normAutofit/>
          </a:bodyPr>
          <a:lstStyle/>
          <a:p>
            <a:r>
              <a:rPr lang="fr-FR" sz="2000" cap="none" noProof="1"/>
              <a:t>Anthony Giretti</a:t>
            </a:r>
          </a:p>
          <a:p>
            <a:r>
              <a:rPr lang="fr-CA" sz="2000" cap="none" noProof="1"/>
              <a:t>Consultant </a:t>
            </a:r>
            <a:r>
              <a:rPr lang="fr-FR" sz="2000" cap="none" noProof="1"/>
              <a:t>sénior .NET chez Technologies NTER (Loto-Québec)</a:t>
            </a:r>
          </a:p>
          <a:p>
            <a:r>
              <a:rPr lang="fr-CA" sz="2000" cap="none" noProof="1"/>
              <a:t>http://anthonygiretti.com</a:t>
            </a:r>
            <a:endParaRPr lang="fr-FR" sz="2000" cap="none" noProof="1"/>
          </a:p>
          <a:p>
            <a:endParaRPr lang="fr-FR" cap="none" noProof="1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028" y="4290112"/>
            <a:ext cx="1330162" cy="108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/>
              <a:t>PetaPoco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«  Inspiré » de Massive, probablement un fork de ce dernier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C</a:t>
            </a:r>
            <a:r>
              <a:rPr lang="fr-FR" dirty="0" err="1"/>
              <a:t>ompatible</a:t>
            </a:r>
            <a:r>
              <a:rPr lang="fr-FR" dirty="0"/>
              <a:t> avec les bases de données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SQL 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Oracle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SqlLite</a:t>
            </a:r>
            <a:r>
              <a:rPr lang="fr-FR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/>
              <a:t>PostgreSql</a:t>
            </a:r>
            <a:endParaRPr lang="fr-CA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/>
              <a:t>MySQL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/>
              <a:t>FireBird</a:t>
            </a: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Double Syntaxe SQL et LINQ-</a:t>
            </a:r>
            <a:r>
              <a:rPr lang="fr-FR" dirty="0" err="1"/>
              <a:t>Like</a:t>
            </a:r>
            <a:r>
              <a:rPr lang="fr-FR" dirty="0"/>
              <a:t> + hybride LINQ / 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Performances intéressantes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Communauté active autour ce dernier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Pas besoin d’une </a:t>
            </a:r>
            <a:r>
              <a:rPr lang="fr-CA" dirty="0" err="1"/>
              <a:t>query</a:t>
            </a:r>
            <a:r>
              <a:rPr lang="fr-CA" dirty="0"/>
              <a:t> </a:t>
            </a:r>
            <a:r>
              <a:rPr lang="fr-CA" dirty="0" err="1"/>
              <a:t>AdHoc</a:t>
            </a:r>
            <a:r>
              <a:rPr lang="fr-CA" dirty="0"/>
              <a:t> pour </a:t>
            </a:r>
            <a:r>
              <a:rPr lang="fr-CA" dirty="0" err="1"/>
              <a:t>populer</a:t>
            </a:r>
            <a:r>
              <a:rPr lang="fr-CA" dirty="0"/>
              <a:t> un objet (relations supportées)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Obligation d’ajouter des attributs de </a:t>
            </a:r>
            <a:r>
              <a:rPr lang="fr-CA" dirty="0" err="1"/>
              <a:t>mapping</a:t>
            </a:r>
            <a:r>
              <a:rPr lang="fr-CA" dirty="0"/>
              <a:t> si on utilise des alias dans la requête 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Insert, Update, </a:t>
            </a:r>
            <a:r>
              <a:rPr lang="fr-CA" dirty="0" err="1"/>
              <a:t>Delete</a:t>
            </a:r>
            <a:r>
              <a:rPr lang="fr-CA" dirty="0"/>
              <a:t> identiques à Massive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Pas d’</a:t>
            </a:r>
            <a:r>
              <a:rPr lang="fr-CA" dirty="0" err="1"/>
              <a:t>Async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91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/>
              <a:t>NPoco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Fork de </a:t>
            </a:r>
            <a:r>
              <a:rPr lang="fr-FR" dirty="0" err="1"/>
              <a:t>PetaPoco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Même avantages de </a:t>
            </a:r>
            <a:r>
              <a:rPr lang="fr-CA" dirty="0" err="1"/>
              <a:t>PetaPoco</a:t>
            </a:r>
            <a:r>
              <a:rPr lang="fr-CA" dirty="0"/>
              <a:t>, avec des </a:t>
            </a:r>
            <a:r>
              <a:rPr lang="fr-CA" dirty="0" err="1"/>
              <a:t>features</a:t>
            </a:r>
            <a:r>
              <a:rPr lang="fr-CA" dirty="0"/>
              <a:t> additionnelles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/>
              <a:t>Mapping</a:t>
            </a:r>
            <a:r>
              <a:rPr lang="fr-CA" dirty="0"/>
              <a:t> dans un objet existant possible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/>
              <a:t>S</a:t>
            </a:r>
            <a:r>
              <a:rPr lang="fr-FR" dirty="0" err="1"/>
              <a:t>upporte</a:t>
            </a:r>
            <a:r>
              <a:rPr lang="fr-FR" dirty="0"/>
              <a:t> les jeux de données multiples (comme EF, mais plus élégant)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/>
              <a:t>Async</a:t>
            </a:r>
            <a:r>
              <a:rPr lang="fr-CA" dirty="0"/>
              <a:t> (mais pas toute </a:t>
            </a:r>
            <a:r>
              <a:rPr lang="fr-CA"/>
              <a:t>les opérations)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/>
              <a:t>E</a:t>
            </a:r>
            <a:r>
              <a:rPr lang="fr-FR" dirty="0"/>
              <a:t>t bien d’autres encore….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S</a:t>
            </a:r>
            <a:r>
              <a:rPr lang="fr-FR" dirty="0" err="1"/>
              <a:t>yntaxe</a:t>
            </a:r>
            <a:r>
              <a:rPr lang="fr-FR" dirty="0"/>
              <a:t> quasiment identique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G</a:t>
            </a:r>
            <a:r>
              <a:rPr lang="fr-FR" dirty="0" err="1"/>
              <a:t>estion</a:t>
            </a:r>
            <a:r>
              <a:rPr lang="fr-FR" dirty="0"/>
              <a:t> des relations simplifiée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P</a:t>
            </a:r>
            <a:r>
              <a:rPr lang="fr-FR" dirty="0"/>
              <a:t>lus besoin d’attributs de </a:t>
            </a:r>
            <a:r>
              <a:rPr lang="fr-FR" dirty="0" err="1"/>
              <a:t>mapping</a:t>
            </a:r>
            <a:r>
              <a:rPr lang="fr-FR" dirty="0"/>
              <a:t> comme </a:t>
            </a:r>
            <a:r>
              <a:rPr lang="fr-FR" dirty="0" err="1"/>
              <a:t>PetaPoco</a:t>
            </a:r>
            <a:r>
              <a:rPr lang="fr-FR" dirty="0"/>
              <a:t>, les alias sont mieux pris en charge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Moins populaire que </a:t>
            </a:r>
            <a:r>
              <a:rPr lang="fr-CA" dirty="0" err="1"/>
              <a:t>PetaPoco</a:t>
            </a:r>
            <a:r>
              <a:rPr lang="fr-CA" dirty="0"/>
              <a:t>, communauté moins active</a:t>
            </a:r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33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/>
              <a:t>OrmLite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Développé par l’équipe </a:t>
            </a:r>
            <a:r>
              <a:rPr lang="fr-FR" dirty="0" err="1"/>
              <a:t>ServiceStack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C</a:t>
            </a:r>
            <a:r>
              <a:rPr lang="fr-FR" dirty="0" err="1"/>
              <a:t>ompatible</a:t>
            </a:r>
            <a:r>
              <a:rPr lang="fr-FR" dirty="0"/>
              <a:t> avec plusieurs bases de données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SQL Server 2000 et supérieur,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Oracle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Mysql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SqlLite</a:t>
            </a:r>
            <a:r>
              <a:rPr lang="fr-FR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/>
              <a:t>PostgreSql</a:t>
            </a:r>
            <a:endParaRPr lang="fr-CA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/>
              <a:t>FireBird</a:t>
            </a:r>
            <a:endParaRPr lang="fr-CA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/>
              <a:t>VistaDB</a:t>
            </a: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Double Syntaxe LINQ-</a:t>
            </a:r>
            <a:r>
              <a:rPr lang="fr-FR" dirty="0" err="1"/>
              <a:t>Like</a:t>
            </a:r>
            <a:r>
              <a:rPr lang="fr-FR" dirty="0"/>
              <a:t> élégante et 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A</a:t>
            </a:r>
            <a:r>
              <a:rPr lang="fr-FR" dirty="0"/>
              <a:t>PI riche en fonctionnalités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Communauté active autour ce dernier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Performances intéressantes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Supporte .Net </a:t>
            </a:r>
            <a:r>
              <a:rPr lang="fr-CA" dirty="0" err="1"/>
              <a:t>Core</a:t>
            </a:r>
            <a:r>
              <a:rPr lang="fr-CA" dirty="0"/>
              <a:t>, les transactions, et le requêtes asynchrones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Obligation de créer une </a:t>
            </a:r>
            <a:r>
              <a:rPr lang="fr-CA" dirty="0" err="1"/>
              <a:t>query</a:t>
            </a:r>
            <a:r>
              <a:rPr lang="fr-CA" dirty="0"/>
              <a:t> </a:t>
            </a:r>
            <a:r>
              <a:rPr lang="fr-CA" dirty="0" err="1"/>
              <a:t>AdHoc</a:t>
            </a:r>
            <a:r>
              <a:rPr lang="fr-CA" dirty="0"/>
              <a:t> pour </a:t>
            </a:r>
            <a:r>
              <a:rPr lang="fr-CA" dirty="0" err="1"/>
              <a:t>populer</a:t>
            </a:r>
            <a:r>
              <a:rPr lang="fr-CA" dirty="0"/>
              <a:t> un objet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69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84545"/>
          </a:xfrm>
        </p:spPr>
        <p:txBody>
          <a:bodyPr/>
          <a:lstStyle/>
          <a:p>
            <a:r>
              <a:rPr lang="fr-CA" noProof="1"/>
              <a:t>Aperçu des performances (Select)</a:t>
            </a:r>
            <a:endParaRPr lang="fr-FR" noProof="1"/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13" y="1199626"/>
            <a:ext cx="8535746" cy="4801357"/>
          </a:xfrm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Comparaisons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640784"/>
              </p:ext>
            </p:extLst>
          </p:nvPr>
        </p:nvGraphicFramePr>
        <p:xfrm>
          <a:off x="117443" y="1673224"/>
          <a:ext cx="11979480" cy="35887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0630">
                  <a:extLst>
                    <a:ext uri="{9D8B030D-6E8A-4147-A177-3AD203B41FA5}">
                      <a16:colId xmlns:a16="http://schemas.microsoft.com/office/drawing/2014/main" val="2167666082"/>
                    </a:ext>
                  </a:extLst>
                </a:gridCol>
                <a:gridCol w="1551964">
                  <a:extLst>
                    <a:ext uri="{9D8B030D-6E8A-4147-A177-3AD203B41FA5}">
                      <a16:colId xmlns:a16="http://schemas.microsoft.com/office/drawing/2014/main" val="927774335"/>
                    </a:ext>
                  </a:extLst>
                </a:gridCol>
                <a:gridCol w="935561">
                  <a:extLst>
                    <a:ext uri="{9D8B030D-6E8A-4147-A177-3AD203B41FA5}">
                      <a16:colId xmlns:a16="http://schemas.microsoft.com/office/drawing/2014/main" val="477042933"/>
                    </a:ext>
                  </a:extLst>
                </a:gridCol>
                <a:gridCol w="2453591">
                  <a:extLst>
                    <a:ext uri="{9D8B030D-6E8A-4147-A177-3AD203B41FA5}">
                      <a16:colId xmlns:a16="http://schemas.microsoft.com/office/drawing/2014/main" val="3771356532"/>
                    </a:ext>
                  </a:extLst>
                </a:gridCol>
                <a:gridCol w="1300294">
                  <a:extLst>
                    <a:ext uri="{9D8B030D-6E8A-4147-A177-3AD203B41FA5}">
                      <a16:colId xmlns:a16="http://schemas.microsoft.com/office/drawing/2014/main" val="3374069151"/>
                    </a:ext>
                  </a:extLst>
                </a:gridCol>
                <a:gridCol w="1384183">
                  <a:extLst>
                    <a:ext uri="{9D8B030D-6E8A-4147-A177-3AD203B41FA5}">
                      <a16:colId xmlns:a16="http://schemas.microsoft.com/office/drawing/2014/main" val="1442313358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2763533904"/>
                    </a:ext>
                  </a:extLst>
                </a:gridCol>
                <a:gridCol w="1308683">
                  <a:extLst>
                    <a:ext uri="{9D8B030D-6E8A-4147-A177-3AD203B41FA5}">
                      <a16:colId xmlns:a16="http://schemas.microsoft.com/office/drawing/2014/main" val="3784075202"/>
                    </a:ext>
                  </a:extLst>
                </a:gridCol>
                <a:gridCol w="838897">
                  <a:extLst>
                    <a:ext uri="{9D8B030D-6E8A-4147-A177-3AD203B41FA5}">
                      <a16:colId xmlns:a16="http://schemas.microsoft.com/office/drawing/2014/main" val="301737186"/>
                    </a:ext>
                  </a:extLst>
                </a:gridCol>
              </a:tblGrid>
              <a:tr h="38640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Licence / Installation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Prise en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Communauté, documentation, maturité, Fréquence Maj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Performances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Support</a:t>
                      </a:r>
                    </a:p>
                    <a:p>
                      <a:r>
                        <a:rPr lang="fr-CA" sz="1200" dirty="0"/>
                        <a:t>différentes </a:t>
                      </a:r>
                      <a:r>
                        <a:rPr lang="fr-CA" sz="1200" dirty="0" err="1"/>
                        <a:t>Bdd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Support </a:t>
                      </a:r>
                    </a:p>
                    <a:p>
                      <a:r>
                        <a:rPr lang="fr-CA" sz="1200" dirty="0"/>
                        <a:t>.Net </a:t>
                      </a:r>
                      <a:r>
                        <a:rPr lang="fr-CA" sz="1200" dirty="0" err="1"/>
                        <a:t>Core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Transactions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endParaRPr lang="fr-FR" sz="1200" b="1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44543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/>
                        <a:t>EF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69778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/>
                        <a:t>Massive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Télécharger 2 fichiers sur 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94639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/>
                        <a:t>Dapper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583862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/>
                        <a:t>Ormlite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97113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/>
                        <a:t>SimpleData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18294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/>
                        <a:t>PetaPoco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000" dirty="0"/>
                        <a:t>                     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9339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/>
                        <a:t>Microlite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50956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/>
                        <a:t>NPoco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06550"/>
                  </a:ext>
                </a:extLst>
              </a:tr>
            </a:tbl>
          </a:graphicData>
        </a:graphic>
      </p:graphicFrame>
      <p:pic>
        <p:nvPicPr>
          <p:cNvPr id="8" name="Image 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57" y="2197383"/>
            <a:ext cx="305746" cy="292736"/>
          </a:xfrm>
          <a:prstGeom prst="rect">
            <a:avLst/>
          </a:prstGeom>
        </p:spPr>
      </p:pic>
      <p:pic>
        <p:nvPicPr>
          <p:cNvPr id="10" name="Image 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11" y="2200782"/>
            <a:ext cx="305746" cy="292736"/>
          </a:xfrm>
          <a:prstGeom prst="rect">
            <a:avLst/>
          </a:prstGeom>
        </p:spPr>
      </p:pic>
      <p:pic>
        <p:nvPicPr>
          <p:cNvPr id="13" name="Image 1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305" y="4198564"/>
            <a:ext cx="305746" cy="292736"/>
          </a:xfrm>
          <a:prstGeom prst="rect">
            <a:avLst/>
          </a:prstGeom>
        </p:spPr>
      </p:pic>
      <p:pic>
        <p:nvPicPr>
          <p:cNvPr id="14" name="Image 1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59" y="4194809"/>
            <a:ext cx="305746" cy="292736"/>
          </a:xfrm>
          <a:prstGeom prst="rect">
            <a:avLst/>
          </a:prstGeom>
        </p:spPr>
      </p:pic>
      <p:pic>
        <p:nvPicPr>
          <p:cNvPr id="15" name="Image 1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57" y="4572237"/>
            <a:ext cx="305746" cy="292736"/>
          </a:xfrm>
          <a:prstGeom prst="rect">
            <a:avLst/>
          </a:prstGeom>
        </p:spPr>
      </p:pic>
      <p:pic>
        <p:nvPicPr>
          <p:cNvPr id="16" name="Image 1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59" y="4572237"/>
            <a:ext cx="305746" cy="292736"/>
          </a:xfrm>
          <a:prstGeom prst="rect">
            <a:avLst/>
          </a:prstGeom>
        </p:spPr>
      </p:pic>
      <p:pic>
        <p:nvPicPr>
          <p:cNvPr id="17" name="Image 1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305" y="4954118"/>
            <a:ext cx="305746" cy="292736"/>
          </a:xfrm>
          <a:prstGeom prst="rect">
            <a:avLst/>
          </a:prstGeom>
        </p:spPr>
      </p:pic>
      <p:pic>
        <p:nvPicPr>
          <p:cNvPr id="18" name="Image 1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59" y="4954118"/>
            <a:ext cx="305746" cy="292736"/>
          </a:xfrm>
          <a:prstGeom prst="rect">
            <a:avLst/>
          </a:prstGeom>
        </p:spPr>
      </p:pic>
      <p:pic>
        <p:nvPicPr>
          <p:cNvPr id="19" name="Image 1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67" y="3013303"/>
            <a:ext cx="305746" cy="292736"/>
          </a:xfrm>
          <a:prstGeom prst="rect">
            <a:avLst/>
          </a:prstGeom>
        </p:spPr>
      </p:pic>
      <p:pic>
        <p:nvPicPr>
          <p:cNvPr id="20" name="Image 1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89" y="3000704"/>
            <a:ext cx="305746" cy="292736"/>
          </a:xfrm>
          <a:prstGeom prst="rect">
            <a:avLst/>
          </a:prstGeom>
        </p:spPr>
      </p:pic>
      <p:pic>
        <p:nvPicPr>
          <p:cNvPr id="21" name="Image 2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30" y="3010880"/>
            <a:ext cx="305746" cy="292736"/>
          </a:xfrm>
          <a:prstGeom prst="rect">
            <a:avLst/>
          </a:prstGeom>
        </p:spPr>
      </p:pic>
      <p:pic>
        <p:nvPicPr>
          <p:cNvPr id="22" name="Image 2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29" y="3406315"/>
            <a:ext cx="305746" cy="292736"/>
          </a:xfrm>
          <a:prstGeom prst="rect">
            <a:avLst/>
          </a:prstGeom>
        </p:spPr>
      </p:pic>
      <p:pic>
        <p:nvPicPr>
          <p:cNvPr id="23" name="Image 2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52" y="3403693"/>
            <a:ext cx="305746" cy="292736"/>
          </a:xfrm>
          <a:prstGeom prst="rect">
            <a:avLst/>
          </a:prstGeom>
        </p:spPr>
      </p:pic>
      <p:pic>
        <p:nvPicPr>
          <p:cNvPr id="25" name="Image 2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32" y="3783526"/>
            <a:ext cx="305746" cy="292736"/>
          </a:xfrm>
          <a:prstGeom prst="rect">
            <a:avLst/>
          </a:prstGeom>
        </p:spPr>
      </p:pic>
      <p:pic>
        <p:nvPicPr>
          <p:cNvPr id="26" name="Image 2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50" y="2198817"/>
            <a:ext cx="305746" cy="292736"/>
          </a:xfrm>
          <a:prstGeom prst="rect">
            <a:avLst/>
          </a:prstGeom>
        </p:spPr>
      </p:pic>
      <p:pic>
        <p:nvPicPr>
          <p:cNvPr id="27" name="Image 2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55" y="2205337"/>
            <a:ext cx="305746" cy="292736"/>
          </a:xfrm>
          <a:prstGeom prst="rect">
            <a:avLst/>
          </a:prstGeom>
        </p:spPr>
      </p:pic>
      <p:pic>
        <p:nvPicPr>
          <p:cNvPr id="28" name="Image 2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96" y="2205337"/>
            <a:ext cx="305746" cy="292736"/>
          </a:xfrm>
          <a:prstGeom prst="rect">
            <a:avLst/>
          </a:prstGeom>
        </p:spPr>
      </p:pic>
      <p:pic>
        <p:nvPicPr>
          <p:cNvPr id="29" name="Image 2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67" y="2634863"/>
            <a:ext cx="305746" cy="292736"/>
          </a:xfrm>
          <a:prstGeom prst="rect">
            <a:avLst/>
          </a:prstGeom>
        </p:spPr>
      </p:pic>
      <p:pic>
        <p:nvPicPr>
          <p:cNvPr id="30" name="Image 2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21" y="2641329"/>
            <a:ext cx="305746" cy="292736"/>
          </a:xfrm>
          <a:prstGeom prst="rect">
            <a:avLst/>
          </a:prstGeom>
        </p:spPr>
      </p:pic>
      <p:pic>
        <p:nvPicPr>
          <p:cNvPr id="31" name="Image 3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94" y="3017277"/>
            <a:ext cx="305746" cy="292736"/>
          </a:xfrm>
          <a:prstGeom prst="rect">
            <a:avLst/>
          </a:prstGeom>
        </p:spPr>
      </p:pic>
      <p:pic>
        <p:nvPicPr>
          <p:cNvPr id="32" name="Image 3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99" y="3023797"/>
            <a:ext cx="305746" cy="292736"/>
          </a:xfrm>
          <a:prstGeom prst="rect">
            <a:avLst/>
          </a:prstGeom>
        </p:spPr>
      </p:pic>
      <p:pic>
        <p:nvPicPr>
          <p:cNvPr id="33" name="Image 3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940" y="3023797"/>
            <a:ext cx="305746" cy="292736"/>
          </a:xfrm>
          <a:prstGeom prst="rect">
            <a:avLst/>
          </a:prstGeom>
        </p:spPr>
      </p:pic>
      <p:pic>
        <p:nvPicPr>
          <p:cNvPr id="36" name="Image 3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142" y="3795908"/>
            <a:ext cx="305746" cy="292736"/>
          </a:xfrm>
          <a:prstGeom prst="rect">
            <a:avLst/>
          </a:prstGeom>
        </p:spPr>
      </p:pic>
      <p:pic>
        <p:nvPicPr>
          <p:cNvPr id="37" name="Image 3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94" y="4188589"/>
            <a:ext cx="305746" cy="292736"/>
          </a:xfrm>
          <a:prstGeom prst="rect">
            <a:avLst/>
          </a:prstGeom>
        </p:spPr>
      </p:pic>
      <p:pic>
        <p:nvPicPr>
          <p:cNvPr id="38" name="Image 3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48" y="4184834"/>
            <a:ext cx="305746" cy="292736"/>
          </a:xfrm>
          <a:prstGeom prst="rect">
            <a:avLst/>
          </a:prstGeom>
        </p:spPr>
      </p:pic>
      <p:pic>
        <p:nvPicPr>
          <p:cNvPr id="39" name="Image 3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940" y="4184834"/>
            <a:ext cx="305746" cy="292736"/>
          </a:xfrm>
          <a:prstGeom prst="rect">
            <a:avLst/>
          </a:prstGeom>
        </p:spPr>
      </p:pic>
      <p:pic>
        <p:nvPicPr>
          <p:cNvPr id="40" name="Image 3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67" y="4580804"/>
            <a:ext cx="305746" cy="292736"/>
          </a:xfrm>
          <a:prstGeom prst="rect">
            <a:avLst/>
          </a:prstGeom>
        </p:spPr>
      </p:pic>
      <p:pic>
        <p:nvPicPr>
          <p:cNvPr id="41" name="Image 4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69" y="4580804"/>
            <a:ext cx="305746" cy="292736"/>
          </a:xfrm>
          <a:prstGeom prst="rect">
            <a:avLst/>
          </a:prstGeom>
        </p:spPr>
      </p:pic>
      <p:pic>
        <p:nvPicPr>
          <p:cNvPr id="42" name="Image 4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55" y="4947517"/>
            <a:ext cx="305746" cy="292736"/>
          </a:xfrm>
          <a:prstGeom prst="rect">
            <a:avLst/>
          </a:prstGeom>
        </p:spPr>
      </p:pic>
      <p:pic>
        <p:nvPicPr>
          <p:cNvPr id="43" name="Image 4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57" y="4947517"/>
            <a:ext cx="305746" cy="292736"/>
          </a:xfrm>
          <a:prstGeom prst="rect">
            <a:avLst/>
          </a:prstGeom>
        </p:spPr>
      </p:pic>
      <p:pic>
        <p:nvPicPr>
          <p:cNvPr id="45" name="Image 4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98" y="2075863"/>
            <a:ext cx="445316" cy="445316"/>
          </a:xfrm>
          <a:prstGeom prst="rect">
            <a:avLst/>
          </a:prstGeom>
        </p:spPr>
      </p:pic>
      <p:pic>
        <p:nvPicPr>
          <p:cNvPr id="46" name="Image 4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15" y="2496560"/>
            <a:ext cx="445316" cy="445316"/>
          </a:xfrm>
          <a:prstGeom prst="rect">
            <a:avLst/>
          </a:prstGeom>
        </p:spPr>
      </p:pic>
      <p:pic>
        <p:nvPicPr>
          <p:cNvPr id="47" name="Image 4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86" y="2923818"/>
            <a:ext cx="445316" cy="445316"/>
          </a:xfrm>
          <a:prstGeom prst="rect">
            <a:avLst/>
          </a:prstGeom>
        </p:spPr>
      </p:pic>
      <p:pic>
        <p:nvPicPr>
          <p:cNvPr id="48" name="Image 4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1" y="3314485"/>
            <a:ext cx="445316" cy="445316"/>
          </a:xfrm>
          <a:prstGeom prst="rect">
            <a:avLst/>
          </a:prstGeom>
        </p:spPr>
      </p:pic>
      <p:pic>
        <p:nvPicPr>
          <p:cNvPr id="49" name="Image 4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22" y="3698564"/>
            <a:ext cx="445316" cy="445316"/>
          </a:xfrm>
          <a:prstGeom prst="rect">
            <a:avLst/>
          </a:prstGeom>
        </p:spPr>
      </p:pic>
      <p:pic>
        <p:nvPicPr>
          <p:cNvPr id="50" name="Image 49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23" y="4081752"/>
            <a:ext cx="445316" cy="445316"/>
          </a:xfrm>
          <a:prstGeom prst="rect">
            <a:avLst/>
          </a:prstGeom>
        </p:spPr>
      </p:pic>
      <p:pic>
        <p:nvPicPr>
          <p:cNvPr id="51" name="Image 50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424" y="4473310"/>
            <a:ext cx="445316" cy="445316"/>
          </a:xfrm>
          <a:prstGeom prst="rect">
            <a:avLst/>
          </a:prstGeom>
        </p:spPr>
      </p:pic>
      <p:pic>
        <p:nvPicPr>
          <p:cNvPr id="52" name="Image 51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86" y="4864868"/>
            <a:ext cx="445316" cy="445316"/>
          </a:xfrm>
          <a:prstGeom prst="rect">
            <a:avLst/>
          </a:prstGeom>
        </p:spPr>
      </p:pic>
      <p:pic>
        <p:nvPicPr>
          <p:cNvPr id="53" name="Image 5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492" y="2100725"/>
            <a:ext cx="445316" cy="445316"/>
          </a:xfrm>
          <a:prstGeom prst="rect">
            <a:avLst/>
          </a:prstGeom>
        </p:spPr>
      </p:pic>
      <p:pic>
        <p:nvPicPr>
          <p:cNvPr id="54" name="Image 5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05" y="2937989"/>
            <a:ext cx="445316" cy="445316"/>
          </a:xfrm>
          <a:prstGeom prst="rect">
            <a:avLst/>
          </a:prstGeom>
        </p:spPr>
      </p:pic>
      <p:pic>
        <p:nvPicPr>
          <p:cNvPr id="55" name="Image 5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103" y="3314000"/>
            <a:ext cx="445316" cy="445316"/>
          </a:xfrm>
          <a:prstGeom prst="rect">
            <a:avLst/>
          </a:prstGeom>
        </p:spPr>
      </p:pic>
      <p:pic>
        <p:nvPicPr>
          <p:cNvPr id="57" name="Image 5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438" y="4097897"/>
            <a:ext cx="445316" cy="445316"/>
          </a:xfrm>
          <a:prstGeom prst="rect">
            <a:avLst/>
          </a:prstGeom>
        </p:spPr>
      </p:pic>
      <p:pic>
        <p:nvPicPr>
          <p:cNvPr id="58" name="Image 5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05" y="4475791"/>
            <a:ext cx="445316" cy="445316"/>
          </a:xfrm>
          <a:prstGeom prst="rect">
            <a:avLst/>
          </a:prstGeom>
        </p:spPr>
      </p:pic>
      <p:pic>
        <p:nvPicPr>
          <p:cNvPr id="59" name="Image 5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778" y="4873540"/>
            <a:ext cx="445316" cy="445316"/>
          </a:xfrm>
          <a:prstGeom prst="rect">
            <a:avLst/>
          </a:prstGeom>
        </p:spPr>
      </p:pic>
      <p:pic>
        <p:nvPicPr>
          <p:cNvPr id="67" name="Image 66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00" y="3757046"/>
            <a:ext cx="317175" cy="317175"/>
          </a:xfrm>
          <a:prstGeom prst="rect">
            <a:avLst/>
          </a:prstGeom>
        </p:spPr>
      </p:pic>
      <p:pic>
        <p:nvPicPr>
          <p:cNvPr id="68" name="Image 6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534" y="2108141"/>
            <a:ext cx="445316" cy="445316"/>
          </a:xfrm>
          <a:prstGeom prst="rect">
            <a:avLst/>
          </a:prstGeom>
        </p:spPr>
      </p:pic>
      <p:pic>
        <p:nvPicPr>
          <p:cNvPr id="69" name="Image 6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403" y="2108141"/>
            <a:ext cx="445316" cy="445316"/>
          </a:xfrm>
          <a:prstGeom prst="rect">
            <a:avLst/>
          </a:prstGeom>
        </p:spPr>
      </p:pic>
      <p:pic>
        <p:nvPicPr>
          <p:cNvPr id="70" name="Image 69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534" y="2505232"/>
            <a:ext cx="445316" cy="445316"/>
          </a:xfrm>
          <a:prstGeom prst="rect">
            <a:avLst/>
          </a:prstGeom>
        </p:spPr>
      </p:pic>
      <p:pic>
        <p:nvPicPr>
          <p:cNvPr id="72" name="Image 71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650" y="2944180"/>
            <a:ext cx="445316" cy="445316"/>
          </a:xfrm>
          <a:prstGeom prst="rect">
            <a:avLst/>
          </a:prstGeom>
        </p:spPr>
      </p:pic>
      <p:pic>
        <p:nvPicPr>
          <p:cNvPr id="74" name="Image 7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534" y="2944180"/>
            <a:ext cx="445316" cy="445316"/>
          </a:xfrm>
          <a:prstGeom prst="rect">
            <a:avLst/>
          </a:prstGeom>
        </p:spPr>
      </p:pic>
      <p:pic>
        <p:nvPicPr>
          <p:cNvPr id="75" name="Image 7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373" y="3325580"/>
            <a:ext cx="445316" cy="445316"/>
          </a:xfrm>
          <a:prstGeom prst="rect">
            <a:avLst/>
          </a:prstGeom>
        </p:spPr>
      </p:pic>
      <p:pic>
        <p:nvPicPr>
          <p:cNvPr id="76" name="Image 7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752" y="3322886"/>
            <a:ext cx="445316" cy="445316"/>
          </a:xfrm>
          <a:prstGeom prst="rect">
            <a:avLst/>
          </a:prstGeom>
        </p:spPr>
      </p:pic>
      <p:pic>
        <p:nvPicPr>
          <p:cNvPr id="77" name="Image 7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120" y="3707236"/>
            <a:ext cx="445316" cy="445316"/>
          </a:xfrm>
          <a:prstGeom prst="rect">
            <a:avLst/>
          </a:prstGeom>
        </p:spPr>
      </p:pic>
      <p:pic>
        <p:nvPicPr>
          <p:cNvPr id="78" name="Image 77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498" y="3753457"/>
            <a:ext cx="317175" cy="317175"/>
          </a:xfrm>
          <a:prstGeom prst="rect">
            <a:avLst/>
          </a:prstGeom>
        </p:spPr>
      </p:pic>
      <p:pic>
        <p:nvPicPr>
          <p:cNvPr id="79" name="Image 7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752" y="4105329"/>
            <a:ext cx="445316" cy="445316"/>
          </a:xfrm>
          <a:prstGeom prst="rect">
            <a:avLst/>
          </a:prstGeom>
        </p:spPr>
      </p:pic>
      <p:pic>
        <p:nvPicPr>
          <p:cNvPr id="84" name="Image 8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381" y="4484552"/>
            <a:ext cx="445316" cy="445316"/>
          </a:xfrm>
          <a:prstGeom prst="rect">
            <a:avLst/>
          </a:prstGeom>
        </p:spPr>
      </p:pic>
      <p:pic>
        <p:nvPicPr>
          <p:cNvPr id="85" name="Image 84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497" y="4142445"/>
            <a:ext cx="317175" cy="317175"/>
          </a:xfrm>
          <a:prstGeom prst="rect">
            <a:avLst/>
          </a:prstGeom>
        </p:spPr>
      </p:pic>
      <p:pic>
        <p:nvPicPr>
          <p:cNvPr id="86" name="Image 8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64" y="4481982"/>
            <a:ext cx="445316" cy="445316"/>
          </a:xfrm>
          <a:prstGeom prst="rect">
            <a:avLst/>
          </a:prstGeom>
        </p:spPr>
      </p:pic>
      <p:pic>
        <p:nvPicPr>
          <p:cNvPr id="87" name="Image 8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120" y="4873540"/>
            <a:ext cx="445316" cy="445316"/>
          </a:xfrm>
          <a:prstGeom prst="rect">
            <a:avLst/>
          </a:prstGeom>
        </p:spPr>
      </p:pic>
      <p:pic>
        <p:nvPicPr>
          <p:cNvPr id="88" name="Image 8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892" y="4873540"/>
            <a:ext cx="445316" cy="445316"/>
          </a:xfrm>
          <a:prstGeom prst="rect">
            <a:avLst/>
          </a:prstGeom>
        </p:spPr>
      </p:pic>
      <p:pic>
        <p:nvPicPr>
          <p:cNvPr id="89" name="Image 8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095" y="2197383"/>
            <a:ext cx="305746" cy="292736"/>
          </a:xfrm>
          <a:prstGeom prst="rect">
            <a:avLst/>
          </a:prstGeom>
        </p:spPr>
      </p:pic>
      <p:pic>
        <p:nvPicPr>
          <p:cNvPr id="90" name="Image 8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095" y="3791365"/>
            <a:ext cx="305746" cy="292736"/>
          </a:xfrm>
          <a:prstGeom prst="rect">
            <a:avLst/>
          </a:prstGeom>
        </p:spPr>
      </p:pic>
      <p:pic>
        <p:nvPicPr>
          <p:cNvPr id="91" name="Image 9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61" y="2642620"/>
            <a:ext cx="305746" cy="292736"/>
          </a:xfrm>
          <a:prstGeom prst="rect">
            <a:avLst/>
          </a:prstGeom>
        </p:spPr>
      </p:pic>
      <p:pic>
        <p:nvPicPr>
          <p:cNvPr id="92" name="Image 9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66" y="2649140"/>
            <a:ext cx="305746" cy="292736"/>
          </a:xfrm>
          <a:prstGeom prst="rect">
            <a:avLst/>
          </a:prstGeom>
        </p:spPr>
      </p:pic>
      <p:pic>
        <p:nvPicPr>
          <p:cNvPr id="93" name="Image 9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07" y="2649140"/>
            <a:ext cx="305746" cy="292736"/>
          </a:xfrm>
          <a:prstGeom prst="rect">
            <a:avLst/>
          </a:prstGeom>
        </p:spPr>
      </p:pic>
      <p:pic>
        <p:nvPicPr>
          <p:cNvPr id="94" name="Image 9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61" y="3023464"/>
            <a:ext cx="305746" cy="292736"/>
          </a:xfrm>
          <a:prstGeom prst="rect">
            <a:avLst/>
          </a:prstGeom>
        </p:spPr>
      </p:pic>
      <p:pic>
        <p:nvPicPr>
          <p:cNvPr id="95" name="Image 9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66" y="3029984"/>
            <a:ext cx="305746" cy="292736"/>
          </a:xfrm>
          <a:prstGeom prst="rect">
            <a:avLst/>
          </a:prstGeom>
        </p:spPr>
      </p:pic>
      <p:pic>
        <p:nvPicPr>
          <p:cNvPr id="96" name="Image 9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07" y="3029984"/>
            <a:ext cx="305746" cy="292736"/>
          </a:xfrm>
          <a:prstGeom prst="rect">
            <a:avLst/>
          </a:prstGeom>
        </p:spPr>
      </p:pic>
      <p:pic>
        <p:nvPicPr>
          <p:cNvPr id="97" name="Image 9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61" y="3407688"/>
            <a:ext cx="305746" cy="292736"/>
          </a:xfrm>
          <a:prstGeom prst="rect">
            <a:avLst/>
          </a:prstGeom>
        </p:spPr>
      </p:pic>
      <p:pic>
        <p:nvPicPr>
          <p:cNvPr id="98" name="Image 9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66" y="3414208"/>
            <a:ext cx="305746" cy="292736"/>
          </a:xfrm>
          <a:prstGeom prst="rect">
            <a:avLst/>
          </a:prstGeom>
        </p:spPr>
      </p:pic>
      <p:pic>
        <p:nvPicPr>
          <p:cNvPr id="99" name="Image 9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07" y="3414208"/>
            <a:ext cx="305746" cy="292736"/>
          </a:xfrm>
          <a:prstGeom prst="rect">
            <a:avLst/>
          </a:prstGeom>
        </p:spPr>
      </p:pic>
      <p:pic>
        <p:nvPicPr>
          <p:cNvPr id="100" name="Image 9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65" y="4178980"/>
            <a:ext cx="305746" cy="292736"/>
          </a:xfrm>
          <a:prstGeom prst="rect">
            <a:avLst/>
          </a:prstGeom>
        </p:spPr>
      </p:pic>
      <p:pic>
        <p:nvPicPr>
          <p:cNvPr id="101" name="Image 10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70" y="4185500"/>
            <a:ext cx="305746" cy="292736"/>
          </a:xfrm>
          <a:prstGeom prst="rect">
            <a:avLst/>
          </a:prstGeom>
        </p:spPr>
      </p:pic>
      <p:pic>
        <p:nvPicPr>
          <p:cNvPr id="102" name="Image 10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511" y="4185500"/>
            <a:ext cx="305746" cy="292736"/>
          </a:xfrm>
          <a:prstGeom prst="rect">
            <a:avLst/>
          </a:prstGeom>
        </p:spPr>
      </p:pic>
      <p:pic>
        <p:nvPicPr>
          <p:cNvPr id="103" name="Image 10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65" y="4567581"/>
            <a:ext cx="305746" cy="292736"/>
          </a:xfrm>
          <a:prstGeom prst="rect">
            <a:avLst/>
          </a:prstGeom>
        </p:spPr>
      </p:pic>
      <p:pic>
        <p:nvPicPr>
          <p:cNvPr id="104" name="Image 10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70" y="4574101"/>
            <a:ext cx="305746" cy="292736"/>
          </a:xfrm>
          <a:prstGeom prst="rect">
            <a:avLst/>
          </a:prstGeom>
        </p:spPr>
      </p:pic>
      <p:pic>
        <p:nvPicPr>
          <p:cNvPr id="105" name="Image 10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511" y="4574101"/>
            <a:ext cx="305746" cy="292736"/>
          </a:xfrm>
          <a:prstGeom prst="rect">
            <a:avLst/>
          </a:prstGeom>
        </p:spPr>
      </p:pic>
      <p:pic>
        <p:nvPicPr>
          <p:cNvPr id="106" name="Image 10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78" y="4952508"/>
            <a:ext cx="305746" cy="292736"/>
          </a:xfrm>
          <a:prstGeom prst="rect">
            <a:avLst/>
          </a:prstGeom>
        </p:spPr>
      </p:pic>
      <p:pic>
        <p:nvPicPr>
          <p:cNvPr id="107" name="Image 10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283" y="4959028"/>
            <a:ext cx="305746" cy="292736"/>
          </a:xfrm>
          <a:prstGeom prst="rect">
            <a:avLst/>
          </a:prstGeom>
        </p:spPr>
      </p:pic>
      <p:pic>
        <p:nvPicPr>
          <p:cNvPr id="108" name="Image 10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524" y="4959028"/>
            <a:ext cx="305746" cy="292736"/>
          </a:xfrm>
          <a:prstGeom prst="rect">
            <a:avLst/>
          </a:prstGeom>
        </p:spPr>
      </p:pic>
      <p:pic>
        <p:nvPicPr>
          <p:cNvPr id="112" name="Image 11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1" y="3419767"/>
            <a:ext cx="305746" cy="292736"/>
          </a:xfrm>
          <a:prstGeom prst="rect">
            <a:avLst/>
          </a:prstGeom>
        </p:spPr>
      </p:pic>
      <p:pic>
        <p:nvPicPr>
          <p:cNvPr id="113" name="Image 11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24" y="3417145"/>
            <a:ext cx="305746" cy="292736"/>
          </a:xfrm>
          <a:prstGeom prst="rect">
            <a:avLst/>
          </a:prstGeom>
        </p:spPr>
      </p:pic>
      <p:pic>
        <p:nvPicPr>
          <p:cNvPr id="114" name="Image 11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940" y="3419229"/>
            <a:ext cx="305746" cy="292736"/>
          </a:xfrm>
          <a:prstGeom prst="rect">
            <a:avLst/>
          </a:prstGeom>
        </p:spPr>
      </p:pic>
      <p:pic>
        <p:nvPicPr>
          <p:cNvPr id="116" name="Image 115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597" y="2601951"/>
            <a:ext cx="317175" cy="317175"/>
          </a:xfrm>
          <a:prstGeom prst="rect">
            <a:avLst/>
          </a:prstGeom>
        </p:spPr>
      </p:pic>
      <p:pic>
        <p:nvPicPr>
          <p:cNvPr id="117" name="Image 11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650" y="2489669"/>
            <a:ext cx="445316" cy="445316"/>
          </a:xfrm>
          <a:prstGeom prst="rect">
            <a:avLst/>
          </a:prstGeom>
        </p:spPr>
      </p:pic>
      <p:pic>
        <p:nvPicPr>
          <p:cNvPr id="119" name="Image 11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67" y="2609002"/>
            <a:ext cx="305746" cy="331324"/>
          </a:xfrm>
          <a:prstGeom prst="rect">
            <a:avLst/>
          </a:prstGeom>
        </p:spPr>
      </p:pic>
      <p:pic>
        <p:nvPicPr>
          <p:cNvPr id="120" name="Image 11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89" y="2596403"/>
            <a:ext cx="305746" cy="331324"/>
          </a:xfrm>
          <a:prstGeom prst="rect">
            <a:avLst/>
          </a:prstGeom>
        </p:spPr>
      </p:pic>
      <p:pic>
        <p:nvPicPr>
          <p:cNvPr id="121" name="Image 12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30" y="2606579"/>
            <a:ext cx="305746" cy="3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8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fr-FR" dirty="0"/>
          </a:p>
          <a:p>
            <a:pPr marL="45720" indent="0">
              <a:buNone/>
            </a:pPr>
            <a:r>
              <a:rPr lang="fr-FR" dirty="0"/>
              <a:t>L'arrivée il y 10 ans d'</a:t>
            </a:r>
            <a:r>
              <a:rPr lang="fr-FR" dirty="0" err="1"/>
              <a:t>Entity</a:t>
            </a:r>
            <a:r>
              <a:rPr lang="fr-FR" dirty="0"/>
              <a:t> Framework a permis de manipuler  une base de données sans écrire une seule ligne de SQL. </a:t>
            </a:r>
          </a:p>
          <a:p>
            <a:pPr marL="45720" indent="0">
              <a:buNone/>
            </a:pP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Ce qui a permis d’augmenter la productivité des développeurs.</a:t>
            </a:r>
          </a:p>
          <a:p>
            <a:pPr marL="45720" indent="0">
              <a:buNone/>
            </a:pPr>
            <a:endParaRPr lang="fr-FR" dirty="0"/>
          </a:p>
          <a:p>
            <a:pPr marL="45720" indent="0">
              <a:buNone/>
            </a:pPr>
            <a:r>
              <a:rPr lang="fr-FR" dirty="0" err="1"/>
              <a:t>Entity</a:t>
            </a:r>
            <a:r>
              <a:rPr lang="fr-FR" dirty="0"/>
              <a:t> Framework a apporté son lot d'avantages mais aussi d'inconvénients…….</a:t>
            </a:r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185934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CA" dirty="0"/>
              <a:t>Avantage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861545"/>
            <a:ext cx="9509760" cy="31807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ym typeface="Wingdings" panose="05000000000000000000" pitchFamily="2" charset="2"/>
              </a:rPr>
              <a:t>Gain de productivité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67528"/>
            <a:ext cx="9130965" cy="42292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856" y="3173861"/>
            <a:ext cx="3659394" cy="2177422"/>
          </a:xfrm>
          <a:prstGeom prst="rect">
            <a:avLst/>
          </a:prstGeom>
        </p:spPr>
      </p:pic>
      <p:sp>
        <p:nvSpPr>
          <p:cNvPr id="7" name="Flèche : droite 6"/>
          <p:cNvSpPr/>
          <p:nvPr/>
        </p:nvSpPr>
        <p:spPr>
          <a:xfrm>
            <a:off x="8350960" y="4020256"/>
            <a:ext cx="47579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4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/>
          <a:lstStyle/>
          <a:p>
            <a:r>
              <a:rPr lang="fr-CA" dirty="0"/>
              <a:t>Inconvénients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ym typeface="Wingdings" panose="05000000000000000000" pitchFamily="2" charset="2"/>
              </a:rPr>
              <a:t>Performances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ym typeface="Wingdings" panose="05000000000000000000" pitchFamily="2" charset="2"/>
              </a:rPr>
              <a:t>Plus complexe qu’il en a l’air (</a:t>
            </a:r>
            <a:r>
              <a:rPr lang="fr-CA" dirty="0" err="1">
                <a:sym typeface="Wingdings" panose="05000000000000000000" pitchFamily="2" charset="2"/>
              </a:rPr>
              <a:t>LazyLoading</a:t>
            </a:r>
            <a:r>
              <a:rPr lang="fr-CA" dirty="0">
                <a:sym typeface="Wingdings" panose="05000000000000000000" pitchFamily="2" charset="2"/>
              </a:rPr>
              <a:t>, </a:t>
            </a:r>
            <a:r>
              <a:rPr lang="fr-CA" dirty="0" err="1">
                <a:sym typeface="Wingdings" panose="05000000000000000000" pitchFamily="2" charset="2"/>
              </a:rPr>
              <a:t>EagerLoading</a:t>
            </a:r>
            <a:r>
              <a:rPr lang="fr-CA" dirty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Nombreux bugs de mise à jour du modèle EDMX en mode </a:t>
            </a:r>
            <a:r>
              <a:rPr lang="fr-CA" dirty="0" err="1"/>
              <a:t>Database</a:t>
            </a:r>
            <a:r>
              <a:rPr lang="fr-CA" dirty="0"/>
              <a:t> First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Développement et maintenance compliquée en mode Code First</a:t>
            </a:r>
            <a:endParaRPr lang="fr-FR" dirty="0"/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95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698971"/>
            <a:ext cx="9509760" cy="584544"/>
          </a:xfrm>
        </p:spPr>
        <p:txBody>
          <a:bodyPr>
            <a:normAutofit/>
          </a:bodyPr>
          <a:lstStyle/>
          <a:p>
            <a:r>
              <a:rPr lang="fr-FR" noProof="1"/>
              <a:t>Les alternatives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fr-FR" dirty="0"/>
              <a:t>Aujourd'hui il existe différentes alternatives à ce dernier, les micro ORM.</a:t>
            </a:r>
          </a:p>
          <a:p>
            <a:pPr marL="45720" indent="0">
              <a:buNone/>
            </a:pPr>
            <a:r>
              <a:rPr lang="fr-FR" dirty="0"/>
              <a:t>Nous allons voir en quoi ils sont intéressants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Compatibilité avec les différentes bases de données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Simplicité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Communauté autour de ces derniers</a:t>
            </a:r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5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noProof="1"/>
              <a:t>Historique</a:t>
            </a:r>
          </a:p>
        </p:txBody>
      </p:sp>
      <p:cxnSp>
        <p:nvCxnSpPr>
          <p:cNvPr id="5" name="OTLSHAPE_M_250ea2be05854b80bcdbec07faaa2d69_Connector1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6987298" y="4212978"/>
            <a:ext cx="0" cy="61994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M_683ca16ec00d46a181a7b06be6420d7d_Connector1"/>
          <p:cNvCxnSpPr>
            <a:cxnSpLocks/>
            <a:endCxn id="40" idx="3"/>
          </p:cNvCxnSpPr>
          <p:nvPr>
            <p:custDataLst>
              <p:tags r:id="rId2"/>
            </p:custDataLst>
          </p:nvPr>
        </p:nvCxnSpPr>
        <p:spPr>
          <a:xfrm>
            <a:off x="4959144" y="2780903"/>
            <a:ext cx="0" cy="672490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M_9dd8ed9b66fc40c7b9eaa6cd4eb05791_Connector1"/>
          <p:cNvCxnSpPr/>
          <p:nvPr>
            <p:custDataLst>
              <p:tags r:id="rId3"/>
            </p:custDataLst>
          </p:nvPr>
        </p:nvCxnSpPr>
        <p:spPr>
          <a:xfrm>
            <a:off x="711575" y="2806826"/>
            <a:ext cx="0" cy="766236"/>
          </a:xfrm>
          <a:prstGeom prst="line">
            <a:avLst/>
          </a:prstGeom>
          <a:ln w="9525" cap="flat" cmpd="sng" algn="ctr">
            <a:solidFill>
              <a:srgbClr val="79B22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228823" y="3679024"/>
            <a:ext cx="11608044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B24F29"/>
              </a:gs>
              <a:gs pos="100000">
                <a:srgbClr val="7F381E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TLSHAPE_TB_00000000000000000000000000000000_TimescaleInterval1"/>
          <p:cNvSpPr txBox="1"/>
          <p:nvPr>
            <p:custDataLst>
              <p:tags r:id="rId5"/>
            </p:custDataLst>
          </p:nvPr>
        </p:nvSpPr>
        <p:spPr>
          <a:xfrm>
            <a:off x="554196" y="3769735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dirty="0">
                <a:solidFill>
                  <a:schemeClr val="lt1"/>
                </a:solidFill>
                <a:latin typeface="Calibri" panose="020F0502020204030204" pitchFamily="34" charset="0"/>
              </a:rPr>
              <a:t>2002</a:t>
            </a:r>
          </a:p>
        </p:txBody>
      </p:sp>
      <p:cxnSp>
        <p:nvCxnSpPr>
          <p:cNvPr id="29" name="OTLSHAPE_TB_00000000000000000000000000000000_Separator8"/>
          <p:cNvCxnSpPr/>
          <p:nvPr>
            <p:custDataLst>
              <p:tags r:id="rId6"/>
            </p:custDataLst>
          </p:nvPr>
        </p:nvCxnSpPr>
        <p:spPr>
          <a:xfrm>
            <a:off x="7927962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TLSHAPE_M_9dd8ed9b66fc40c7b9eaa6cd4eb05791_Shape"/>
          <p:cNvSpPr/>
          <p:nvPr>
            <p:custDataLst>
              <p:tags r:id="rId7"/>
            </p:custDataLst>
          </p:nvPr>
        </p:nvSpPr>
        <p:spPr>
          <a:xfrm>
            <a:off x="597275" y="3446062"/>
            <a:ext cx="228600" cy="254000"/>
          </a:xfrm>
          <a:prstGeom prst="star8">
            <a:avLst/>
          </a:prstGeom>
          <a:solidFill>
            <a:srgbClr val="79B22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OTLSHAPE_M_683ca16ec00d46a181a7b06be6420d7d_Title"/>
          <p:cNvSpPr txBox="1"/>
          <p:nvPr>
            <p:custDataLst>
              <p:tags r:id="rId8"/>
            </p:custDataLst>
          </p:nvPr>
        </p:nvSpPr>
        <p:spPr>
          <a:xfrm>
            <a:off x="4311427" y="2597984"/>
            <a:ext cx="1187174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4" dirty="0">
                <a:solidFill>
                  <a:srgbClr val="624332"/>
                </a:solidFill>
                <a:latin typeface="Calibri" panose="020F0502020204030204" pitchFamily="34" charset="0"/>
              </a:rPr>
              <a:t>Entity Framework</a:t>
            </a:r>
          </a:p>
        </p:txBody>
      </p:sp>
      <p:sp>
        <p:nvSpPr>
          <p:cNvPr id="40" name="OTLSHAPE_M_683ca16ec00d46a181a7b06be6420d7d_Shape"/>
          <p:cNvSpPr/>
          <p:nvPr>
            <p:custDataLst>
              <p:tags r:id="rId9"/>
            </p:custDataLst>
          </p:nvPr>
        </p:nvSpPr>
        <p:spPr>
          <a:xfrm flipV="1">
            <a:off x="4844844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6" name="OTLSHAPE_M_250ea2be05854b80bcdbec07faaa2d69_Title"/>
          <p:cNvSpPr txBox="1"/>
          <p:nvPr>
            <p:custDataLst>
              <p:tags r:id="rId10"/>
            </p:custDataLst>
          </p:nvPr>
        </p:nvSpPr>
        <p:spPr>
          <a:xfrm>
            <a:off x="6682306" y="4663844"/>
            <a:ext cx="645853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dirty="0" err="1">
                <a:solidFill>
                  <a:srgbClr val="624332"/>
                </a:solidFill>
                <a:latin typeface="Calibri" panose="020F0502020204030204" pitchFamily="34" charset="0"/>
              </a:rPr>
              <a:t>PetaPoco</a:t>
            </a:r>
            <a:endParaRPr lang="en-US" sz="1200" b="1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M_250ea2be05854b80bcdbec07faaa2d69_Shape"/>
          <p:cNvSpPr/>
          <p:nvPr>
            <p:custDataLst>
              <p:tags r:id="rId11"/>
            </p:custDataLst>
          </p:nvPr>
        </p:nvSpPr>
        <p:spPr>
          <a:xfrm>
            <a:off x="6882153" y="403502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OTLSHAPE_M_683ca16ec00d46a181a7b06be6420d7d_Title"/>
          <p:cNvSpPr txBox="1"/>
          <p:nvPr>
            <p:custDataLst>
              <p:tags r:id="rId12"/>
            </p:custDataLst>
          </p:nvPr>
        </p:nvSpPr>
        <p:spPr>
          <a:xfrm>
            <a:off x="208734" y="2515020"/>
            <a:ext cx="1132386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rgbClr val="624332"/>
                </a:solidFill>
                <a:latin typeface="Calibri" panose="020F0502020204030204" pitchFamily="34" charset="0"/>
              </a:rPr>
              <a:t>Apparition d’ADO.NET avec </a:t>
            </a:r>
          </a:p>
          <a:p>
            <a:r>
              <a:rPr lang="en-US" sz="1100" b="1" spc="-4" dirty="0">
                <a:solidFill>
                  <a:srgbClr val="624332"/>
                </a:solidFill>
                <a:latin typeface="Calibri" panose="020F0502020204030204" pitchFamily="34" charset="0"/>
              </a:rPr>
              <a:t>le Framework .NET</a:t>
            </a:r>
          </a:p>
        </p:txBody>
      </p:sp>
      <p:cxnSp>
        <p:nvCxnSpPr>
          <p:cNvPr id="61" name="OTLSHAPE_TB_00000000000000000000000000000000_Separator9"/>
          <p:cNvCxnSpPr/>
          <p:nvPr>
            <p:custDataLst>
              <p:tags r:id="rId13"/>
            </p:custDataLst>
          </p:nvPr>
        </p:nvCxnSpPr>
        <p:spPr>
          <a:xfrm>
            <a:off x="8549569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TLSHAPE_TB_00000000000000000000000000000000_TimescaleInterval4"/>
          <p:cNvSpPr txBox="1"/>
          <p:nvPr>
            <p:custDataLst>
              <p:tags r:id="rId14"/>
            </p:custDataLst>
          </p:nvPr>
        </p:nvSpPr>
        <p:spPr>
          <a:xfrm>
            <a:off x="5478881" y="3771058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2009</a:t>
            </a:r>
          </a:p>
        </p:txBody>
      </p:sp>
      <p:sp>
        <p:nvSpPr>
          <p:cNvPr id="65" name="OTLSHAPE_TB_00000000000000000000000000000000_TimescaleInterval4"/>
          <p:cNvSpPr txBox="1"/>
          <p:nvPr>
            <p:custDataLst>
              <p:tags r:id="rId15"/>
            </p:custDataLst>
          </p:nvPr>
        </p:nvSpPr>
        <p:spPr>
          <a:xfrm>
            <a:off x="6181875" y="3776110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2010</a:t>
            </a:r>
          </a:p>
        </p:txBody>
      </p:sp>
      <p:cxnSp>
        <p:nvCxnSpPr>
          <p:cNvPr id="66" name="OTLSHAPE_TB_00000000000000000000000000000000_Separator1"/>
          <p:cNvCxnSpPr/>
          <p:nvPr>
            <p:custDataLst>
              <p:tags r:id="rId16"/>
            </p:custDataLst>
          </p:nvPr>
        </p:nvCxnSpPr>
        <p:spPr>
          <a:xfrm>
            <a:off x="1031181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TLSHAPE_TB_00000000000000000000000000000000_TimescaleInterval2"/>
          <p:cNvSpPr txBox="1"/>
          <p:nvPr>
            <p:custDataLst>
              <p:tags r:id="rId17"/>
            </p:custDataLst>
          </p:nvPr>
        </p:nvSpPr>
        <p:spPr>
          <a:xfrm>
            <a:off x="1219492" y="3791261"/>
            <a:ext cx="407044" cy="1565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2003</a:t>
            </a:r>
          </a:p>
        </p:txBody>
      </p:sp>
      <p:cxnSp>
        <p:nvCxnSpPr>
          <p:cNvPr id="68" name="OTLSHAPE_TB_00000000000000000000000000000000_Separator2"/>
          <p:cNvCxnSpPr/>
          <p:nvPr>
            <p:custDataLst>
              <p:tags r:id="rId18"/>
            </p:custDataLst>
          </p:nvPr>
        </p:nvCxnSpPr>
        <p:spPr>
          <a:xfrm>
            <a:off x="1743668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TLSHAPE_TB_00000000000000000000000000000000_TimescaleInterval3"/>
          <p:cNvSpPr txBox="1"/>
          <p:nvPr>
            <p:custDataLst>
              <p:tags r:id="rId19"/>
            </p:custDataLst>
          </p:nvPr>
        </p:nvSpPr>
        <p:spPr>
          <a:xfrm>
            <a:off x="1948957" y="3781169"/>
            <a:ext cx="381737" cy="17671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2004</a:t>
            </a:r>
          </a:p>
        </p:txBody>
      </p:sp>
      <p:cxnSp>
        <p:nvCxnSpPr>
          <p:cNvPr id="70" name="OTLSHAPE_TB_00000000000000000000000000000000_Separator3"/>
          <p:cNvCxnSpPr/>
          <p:nvPr>
            <p:custDataLst>
              <p:tags r:id="rId20"/>
            </p:custDataLst>
          </p:nvPr>
        </p:nvCxnSpPr>
        <p:spPr>
          <a:xfrm>
            <a:off x="2456155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2640674" y="3771079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2005</a:t>
            </a:r>
          </a:p>
        </p:txBody>
      </p:sp>
      <p:cxnSp>
        <p:nvCxnSpPr>
          <p:cNvPr id="72" name="OTLSHAPE_TB_00000000000000000000000000000000_Separator4"/>
          <p:cNvCxnSpPr/>
          <p:nvPr>
            <p:custDataLst>
              <p:tags r:id="rId22"/>
            </p:custDataLst>
          </p:nvPr>
        </p:nvCxnSpPr>
        <p:spPr>
          <a:xfrm>
            <a:off x="3168642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B_00000000000000000000000000000000_Separator5"/>
          <p:cNvCxnSpPr/>
          <p:nvPr>
            <p:custDataLst>
              <p:tags r:id="rId23"/>
            </p:custDataLst>
          </p:nvPr>
        </p:nvCxnSpPr>
        <p:spPr>
          <a:xfrm>
            <a:off x="3881129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TB_00000000000000000000000000000000_Separator6"/>
          <p:cNvCxnSpPr/>
          <p:nvPr>
            <p:custDataLst>
              <p:tags r:id="rId24"/>
            </p:custDataLst>
          </p:nvPr>
        </p:nvCxnSpPr>
        <p:spPr>
          <a:xfrm>
            <a:off x="4593616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OTLSHAPE_TB_00000000000000000000000000000000_Separator7"/>
          <p:cNvCxnSpPr/>
          <p:nvPr>
            <p:custDataLst>
              <p:tags r:id="rId25"/>
            </p:custDataLst>
          </p:nvPr>
        </p:nvCxnSpPr>
        <p:spPr>
          <a:xfrm>
            <a:off x="5306103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OTLSHAPE_TB_00000000000000000000000000000000_Separator8"/>
          <p:cNvCxnSpPr/>
          <p:nvPr>
            <p:custDataLst>
              <p:tags r:id="rId26"/>
            </p:custDataLst>
          </p:nvPr>
        </p:nvCxnSpPr>
        <p:spPr>
          <a:xfrm>
            <a:off x="5968256" y="3733315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OTLSHAPE_TB_00000000000000000000000000000000_Separator9"/>
          <p:cNvCxnSpPr/>
          <p:nvPr>
            <p:custDataLst>
              <p:tags r:id="rId27"/>
            </p:custDataLst>
          </p:nvPr>
        </p:nvCxnSpPr>
        <p:spPr>
          <a:xfrm>
            <a:off x="6665334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OTLSHAPE_TB_00000000000000000000000000000000_Separator9"/>
          <p:cNvCxnSpPr/>
          <p:nvPr>
            <p:custDataLst>
              <p:tags r:id="rId28"/>
            </p:custDataLst>
          </p:nvPr>
        </p:nvCxnSpPr>
        <p:spPr>
          <a:xfrm>
            <a:off x="7302927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TLSHAPE_TB_00000000000000000000000000000000_TimescaleInterval4"/>
          <p:cNvSpPr txBox="1"/>
          <p:nvPr>
            <p:custDataLst>
              <p:tags r:id="rId29"/>
            </p:custDataLst>
          </p:nvPr>
        </p:nvSpPr>
        <p:spPr>
          <a:xfrm>
            <a:off x="3368582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2006</a:t>
            </a:r>
          </a:p>
        </p:txBody>
      </p:sp>
      <p:sp>
        <p:nvSpPr>
          <p:cNvPr id="80" name="OTLSHAPE_TB_00000000000000000000000000000000_TimescaleInterval4"/>
          <p:cNvSpPr txBox="1"/>
          <p:nvPr>
            <p:custDataLst>
              <p:tags r:id="rId30"/>
            </p:custDataLst>
          </p:nvPr>
        </p:nvSpPr>
        <p:spPr>
          <a:xfrm>
            <a:off x="4100002" y="3776498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2007</a:t>
            </a:r>
          </a:p>
        </p:txBody>
      </p:sp>
      <p:sp>
        <p:nvSpPr>
          <p:cNvPr id="81" name="OTLSHAPE_TB_00000000000000000000000000000000_TimescaleInterval4"/>
          <p:cNvSpPr txBox="1"/>
          <p:nvPr>
            <p:custDataLst>
              <p:tags r:id="rId31"/>
            </p:custDataLst>
          </p:nvPr>
        </p:nvSpPr>
        <p:spPr>
          <a:xfrm>
            <a:off x="4787034" y="3767287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2008</a:t>
            </a:r>
          </a:p>
        </p:txBody>
      </p:sp>
      <p:sp>
        <p:nvSpPr>
          <p:cNvPr id="82" name="OTLSHAPE_TB_00000000000000000000000000000000_TimescaleInterval4"/>
          <p:cNvSpPr txBox="1"/>
          <p:nvPr>
            <p:custDataLst>
              <p:tags r:id="rId32"/>
            </p:custDataLst>
          </p:nvPr>
        </p:nvSpPr>
        <p:spPr>
          <a:xfrm>
            <a:off x="6825020" y="3776110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2011</a:t>
            </a:r>
          </a:p>
        </p:txBody>
      </p:sp>
      <p:sp>
        <p:nvSpPr>
          <p:cNvPr id="83" name="OTLSHAPE_TB_00000000000000000000000000000000_TimescaleInterval4"/>
          <p:cNvSpPr txBox="1"/>
          <p:nvPr>
            <p:custDataLst>
              <p:tags r:id="rId33"/>
            </p:custDataLst>
          </p:nvPr>
        </p:nvSpPr>
        <p:spPr>
          <a:xfrm>
            <a:off x="7468936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2012</a:t>
            </a:r>
          </a:p>
        </p:txBody>
      </p:sp>
      <p:sp>
        <p:nvSpPr>
          <p:cNvPr id="84" name="OTLSHAPE_TB_00000000000000000000000000000000_TimescaleInterval4"/>
          <p:cNvSpPr txBox="1"/>
          <p:nvPr>
            <p:custDataLst>
              <p:tags r:id="rId34"/>
            </p:custDataLst>
          </p:nvPr>
        </p:nvSpPr>
        <p:spPr>
          <a:xfrm>
            <a:off x="8091440" y="3776110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2013</a:t>
            </a:r>
          </a:p>
        </p:txBody>
      </p:sp>
      <p:sp>
        <p:nvSpPr>
          <p:cNvPr id="85" name="OTLSHAPE_TB_00000000000000000000000000000000_TimescaleInterval4"/>
          <p:cNvSpPr txBox="1"/>
          <p:nvPr>
            <p:custDataLst>
              <p:tags r:id="rId35"/>
            </p:custDataLst>
          </p:nvPr>
        </p:nvSpPr>
        <p:spPr>
          <a:xfrm>
            <a:off x="8730238" y="3761733"/>
            <a:ext cx="381735" cy="212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2014</a:t>
            </a:r>
          </a:p>
        </p:txBody>
      </p:sp>
      <p:cxnSp>
        <p:nvCxnSpPr>
          <p:cNvPr id="86" name="OTLSHAPE_TB_00000000000000000000000000000000_Separator9"/>
          <p:cNvCxnSpPr/>
          <p:nvPr>
            <p:custDataLst>
              <p:tags r:id="rId36"/>
            </p:custDataLst>
          </p:nvPr>
        </p:nvCxnSpPr>
        <p:spPr>
          <a:xfrm>
            <a:off x="9196920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TLSHAPE_TB_00000000000000000000000000000000_TimescaleInterval4"/>
          <p:cNvSpPr txBox="1"/>
          <p:nvPr>
            <p:custDataLst>
              <p:tags r:id="rId37"/>
            </p:custDataLst>
          </p:nvPr>
        </p:nvSpPr>
        <p:spPr>
          <a:xfrm>
            <a:off x="9342806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2015</a:t>
            </a:r>
          </a:p>
        </p:txBody>
      </p:sp>
      <p:cxnSp>
        <p:nvCxnSpPr>
          <p:cNvPr id="88" name="OTLSHAPE_TB_00000000000000000000000000000000_Separator9"/>
          <p:cNvCxnSpPr/>
          <p:nvPr>
            <p:custDataLst>
              <p:tags r:id="rId38"/>
            </p:custDataLst>
          </p:nvPr>
        </p:nvCxnSpPr>
        <p:spPr>
          <a:xfrm>
            <a:off x="9842902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TLSHAPE_TB_00000000000000000000000000000000_TimescaleInterval4"/>
          <p:cNvSpPr txBox="1"/>
          <p:nvPr>
            <p:custDataLst>
              <p:tags r:id="rId39"/>
            </p:custDataLst>
          </p:nvPr>
        </p:nvSpPr>
        <p:spPr>
          <a:xfrm>
            <a:off x="9993494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</a:p>
        </p:txBody>
      </p:sp>
      <p:cxnSp>
        <p:nvCxnSpPr>
          <p:cNvPr id="90" name="OTLSHAPE_TB_00000000000000000000000000000000_Separator9"/>
          <p:cNvCxnSpPr/>
          <p:nvPr>
            <p:custDataLst>
              <p:tags r:id="rId40"/>
            </p:custDataLst>
          </p:nvPr>
        </p:nvCxnSpPr>
        <p:spPr>
          <a:xfrm>
            <a:off x="10501492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TLSHAPE_TB_00000000000000000000000000000000_TimescaleInterval4"/>
          <p:cNvSpPr txBox="1"/>
          <p:nvPr>
            <p:custDataLst>
              <p:tags r:id="rId41"/>
            </p:custDataLst>
          </p:nvPr>
        </p:nvSpPr>
        <p:spPr>
          <a:xfrm>
            <a:off x="10688322" y="3777174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2017</a:t>
            </a:r>
          </a:p>
        </p:txBody>
      </p:sp>
      <p:cxnSp>
        <p:nvCxnSpPr>
          <p:cNvPr id="92" name="OTLSHAPE_TB_00000000000000000000000000000000_Separator9"/>
          <p:cNvCxnSpPr/>
          <p:nvPr>
            <p:custDataLst>
              <p:tags r:id="rId42"/>
            </p:custDataLst>
          </p:nvPr>
        </p:nvCxnSpPr>
        <p:spPr>
          <a:xfrm>
            <a:off x="11173123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OTLSHAPE_M_683ca16ec00d46a181a7b06be6420d7d_Connector1"/>
          <p:cNvCxnSpPr>
            <a:cxnSpLocks/>
            <a:endCxn id="55" idx="0"/>
          </p:cNvCxnSpPr>
          <p:nvPr>
            <p:custDataLst>
              <p:tags r:id="rId43"/>
            </p:custDataLst>
          </p:nvPr>
        </p:nvCxnSpPr>
        <p:spPr>
          <a:xfrm>
            <a:off x="6790260" y="3068778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TLSHAPE_M_683ca16ec00d46a181a7b06be6420d7d_Title"/>
          <p:cNvSpPr txBox="1"/>
          <p:nvPr>
            <p:custDataLst>
              <p:tags r:id="rId44"/>
            </p:custDataLst>
          </p:nvPr>
        </p:nvSpPr>
        <p:spPr>
          <a:xfrm>
            <a:off x="6532449" y="2806209"/>
            <a:ext cx="528463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4" dirty="0">
                <a:solidFill>
                  <a:srgbClr val="624332"/>
                </a:solidFill>
                <a:latin typeface="Calibri" panose="020F0502020204030204" pitchFamily="34" charset="0"/>
              </a:rPr>
              <a:t>Massive</a:t>
            </a:r>
          </a:p>
        </p:txBody>
      </p:sp>
      <p:sp>
        <p:nvSpPr>
          <p:cNvPr id="55" name="OTLSHAPE_M_683ca16ec00d46a181a7b06be6420d7d_Shape"/>
          <p:cNvSpPr/>
          <p:nvPr>
            <p:custDataLst>
              <p:tags r:id="rId45"/>
            </p:custDataLst>
          </p:nvPr>
        </p:nvSpPr>
        <p:spPr>
          <a:xfrm flipV="1">
            <a:off x="6675960" y="346038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OTLSHAPE_M_683ca16ec00d46a181a7b06be6420d7d_Shape"/>
          <p:cNvSpPr/>
          <p:nvPr>
            <p:custDataLst>
              <p:tags r:id="rId46"/>
            </p:custDataLst>
          </p:nvPr>
        </p:nvSpPr>
        <p:spPr>
          <a:xfrm flipV="1">
            <a:off x="7069979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2" name="OTLSHAPE_M_683ca16ec00d46a181a7b06be6420d7d_Connector1"/>
          <p:cNvCxnSpPr>
            <a:cxnSpLocks/>
          </p:cNvCxnSpPr>
          <p:nvPr>
            <p:custDataLst>
              <p:tags r:id="rId47"/>
            </p:custDataLst>
          </p:nvPr>
        </p:nvCxnSpPr>
        <p:spPr>
          <a:xfrm>
            <a:off x="7184279" y="2807791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TLSHAPE_M_683ca16ec00d46a181a7b06be6420d7d_Title"/>
          <p:cNvSpPr txBox="1"/>
          <p:nvPr>
            <p:custDataLst>
              <p:tags r:id="rId48"/>
            </p:custDataLst>
          </p:nvPr>
        </p:nvSpPr>
        <p:spPr>
          <a:xfrm>
            <a:off x="6843972" y="2597984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>
                <a:solidFill>
                  <a:srgbClr val="624332"/>
                </a:solidFill>
                <a:latin typeface="Calibri" panose="020F0502020204030204" pitchFamily="34" charset="0"/>
              </a:rPr>
              <a:t>Dapper</a:t>
            </a:r>
          </a:p>
        </p:txBody>
      </p:sp>
      <p:sp>
        <p:nvSpPr>
          <p:cNvPr id="93" name="OTLSHAPE_M_250ea2be05854b80bcdbec07faaa2d69_Shape"/>
          <p:cNvSpPr/>
          <p:nvPr>
            <p:custDataLst>
              <p:tags r:id="rId49"/>
            </p:custDataLst>
          </p:nvPr>
        </p:nvSpPr>
        <p:spPr>
          <a:xfrm>
            <a:off x="6236488" y="403983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94" name="OTLSHAPE_M_250ea2be05854b80bcdbec07faaa2d69_Connector1"/>
          <p:cNvCxnSpPr>
            <a:cxnSpLocks/>
          </p:cNvCxnSpPr>
          <p:nvPr>
            <p:custDataLst>
              <p:tags r:id="rId50"/>
            </p:custDataLst>
          </p:nvPr>
        </p:nvCxnSpPr>
        <p:spPr>
          <a:xfrm>
            <a:off x="6350788" y="4234923"/>
            <a:ext cx="0" cy="565103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TLSHAPE_M_250ea2be05854b80bcdbec07faaa2d69_Title"/>
          <p:cNvSpPr txBox="1"/>
          <p:nvPr>
            <p:custDataLst>
              <p:tags r:id="rId51"/>
            </p:custDataLst>
          </p:nvPr>
        </p:nvSpPr>
        <p:spPr>
          <a:xfrm>
            <a:off x="6127851" y="4663845"/>
            <a:ext cx="532801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dirty="0" err="1">
                <a:solidFill>
                  <a:srgbClr val="624332"/>
                </a:solidFill>
                <a:latin typeface="Calibri" panose="020F0502020204030204" pitchFamily="34" charset="0"/>
              </a:rPr>
              <a:t>OrmLite</a:t>
            </a:r>
            <a:endParaRPr lang="en-US" sz="1200" b="1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M_683ca16ec00d46a181a7b06be6420d7d_Shape"/>
          <p:cNvSpPr/>
          <p:nvPr>
            <p:custDataLst>
              <p:tags r:id="rId52"/>
            </p:custDataLst>
          </p:nvPr>
        </p:nvSpPr>
        <p:spPr>
          <a:xfrm flipV="1">
            <a:off x="6193201" y="3468885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97" name="OTLSHAPE_M_683ca16ec00d46a181a7b06be6420d7d_Connector1"/>
          <p:cNvCxnSpPr>
            <a:cxnSpLocks/>
            <a:endCxn id="96" idx="3"/>
          </p:cNvCxnSpPr>
          <p:nvPr>
            <p:custDataLst>
              <p:tags r:id="rId53"/>
            </p:custDataLst>
          </p:nvPr>
        </p:nvCxnSpPr>
        <p:spPr>
          <a:xfrm>
            <a:off x="6307501" y="2867143"/>
            <a:ext cx="0" cy="60174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TLSHAPE_M_683ca16ec00d46a181a7b06be6420d7d_Title"/>
          <p:cNvSpPr txBox="1"/>
          <p:nvPr>
            <p:custDataLst>
              <p:tags r:id="rId54"/>
            </p:custDataLst>
          </p:nvPr>
        </p:nvSpPr>
        <p:spPr>
          <a:xfrm>
            <a:off x="5839893" y="2597984"/>
            <a:ext cx="791327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Calibri" panose="020F0502020204030204" pitchFamily="34" charset="0"/>
              </a:rPr>
              <a:t>Simple.Data</a:t>
            </a:r>
            <a:endParaRPr lang="en-US" sz="1200" b="1" spc="-4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M_683ca16ec00d46a181a7b06be6420d7d_Shape"/>
          <p:cNvSpPr/>
          <p:nvPr>
            <p:custDataLst>
              <p:tags r:id="rId55"/>
            </p:custDataLst>
          </p:nvPr>
        </p:nvSpPr>
        <p:spPr>
          <a:xfrm flipV="1">
            <a:off x="8110422" y="346102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0" name="OTLSHAPE_M_683ca16ec00d46a181a7b06be6420d7d_Connector1"/>
          <p:cNvCxnSpPr>
            <a:cxnSpLocks/>
          </p:cNvCxnSpPr>
          <p:nvPr>
            <p:custDataLst>
              <p:tags r:id="rId56"/>
            </p:custDataLst>
          </p:nvPr>
        </p:nvCxnSpPr>
        <p:spPr>
          <a:xfrm>
            <a:off x="8212645" y="2867143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TLSHAPE_M_683ca16ec00d46a181a7b06be6420d7d_Title"/>
          <p:cNvSpPr txBox="1"/>
          <p:nvPr>
            <p:custDataLst>
              <p:tags r:id="rId57"/>
            </p:custDataLst>
          </p:nvPr>
        </p:nvSpPr>
        <p:spPr>
          <a:xfrm>
            <a:off x="7866240" y="2597984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Calibri" panose="020F0502020204030204" pitchFamily="34" charset="0"/>
              </a:rPr>
              <a:t>SqlFu</a:t>
            </a:r>
            <a:endParaRPr lang="en-US" sz="1200" b="1" spc="-4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cxnSp>
        <p:nvCxnSpPr>
          <p:cNvPr id="103" name="OTLSHAPE_M_250ea2be05854b80bcdbec07faaa2d69_Connector1"/>
          <p:cNvCxnSpPr>
            <a:cxnSpLocks/>
          </p:cNvCxnSpPr>
          <p:nvPr>
            <p:custDataLst>
              <p:tags r:id="rId58"/>
            </p:custDataLst>
          </p:nvPr>
        </p:nvCxnSpPr>
        <p:spPr>
          <a:xfrm>
            <a:off x="7632964" y="4207503"/>
            <a:ext cx="0" cy="592523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TLSHAPE_M_250ea2be05854b80bcdbec07faaa2d69_Title"/>
          <p:cNvSpPr txBox="1"/>
          <p:nvPr>
            <p:custDataLst>
              <p:tags r:id="rId59"/>
            </p:custDataLst>
          </p:nvPr>
        </p:nvSpPr>
        <p:spPr>
          <a:xfrm>
            <a:off x="7385309" y="4663844"/>
            <a:ext cx="622504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dirty="0" err="1">
                <a:solidFill>
                  <a:srgbClr val="624332"/>
                </a:solidFill>
                <a:latin typeface="Calibri" panose="020F0502020204030204" pitchFamily="34" charset="0"/>
              </a:rPr>
              <a:t>MicroLite</a:t>
            </a:r>
            <a:endParaRPr lang="en-US" sz="1200" b="1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M_250ea2be05854b80bcdbec07faaa2d69_Shape"/>
          <p:cNvSpPr/>
          <p:nvPr>
            <p:custDataLst>
              <p:tags r:id="rId60"/>
            </p:custDataLst>
          </p:nvPr>
        </p:nvSpPr>
        <p:spPr>
          <a:xfrm>
            <a:off x="7518664" y="402236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6" name="OTLSHAPE_M_683ca16ec00d46a181a7b06be6420d7d_Shape"/>
          <p:cNvSpPr/>
          <p:nvPr>
            <p:custDataLst>
              <p:tags r:id="rId61"/>
            </p:custDataLst>
          </p:nvPr>
        </p:nvSpPr>
        <p:spPr>
          <a:xfrm flipV="1">
            <a:off x="7524948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7" name="OTLSHAPE_M_683ca16ec00d46a181a7b06be6420d7d_Connector1"/>
          <p:cNvCxnSpPr>
            <a:cxnSpLocks/>
          </p:cNvCxnSpPr>
          <p:nvPr>
            <p:custDataLst>
              <p:tags r:id="rId62"/>
            </p:custDataLst>
          </p:nvPr>
        </p:nvCxnSpPr>
        <p:spPr>
          <a:xfrm>
            <a:off x="7632964" y="2856057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TLSHAPE_M_683ca16ec00d46a181a7b06be6420d7d_Title"/>
          <p:cNvSpPr txBox="1"/>
          <p:nvPr>
            <p:custDataLst>
              <p:tags r:id="rId63"/>
            </p:custDataLst>
          </p:nvPr>
        </p:nvSpPr>
        <p:spPr>
          <a:xfrm>
            <a:off x="7321814" y="2598555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 err="1">
                <a:solidFill>
                  <a:srgbClr val="624332"/>
                </a:solidFill>
                <a:latin typeface="Calibri" panose="020F0502020204030204" pitchFamily="34" charset="0"/>
              </a:rPr>
              <a:t>NPoco</a:t>
            </a:r>
            <a:endParaRPr lang="en-US" sz="1200" b="1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M_683ca16ec00d46a181a7b06be6420d7d_Shape"/>
          <p:cNvSpPr/>
          <p:nvPr>
            <p:custDataLst>
              <p:tags r:id="rId64"/>
            </p:custDataLst>
          </p:nvPr>
        </p:nvSpPr>
        <p:spPr>
          <a:xfrm flipV="1">
            <a:off x="9357745" y="3462299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9" name="OTLSHAPE_M_683ca16ec00d46a181a7b06be6420d7d_Connector1"/>
          <p:cNvCxnSpPr>
            <a:cxnSpLocks/>
          </p:cNvCxnSpPr>
          <p:nvPr>
            <p:custDataLst>
              <p:tags r:id="rId65"/>
            </p:custDataLst>
          </p:nvPr>
        </p:nvCxnSpPr>
        <p:spPr>
          <a:xfrm>
            <a:off x="9472045" y="2927460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TLSHAPE_M_683ca16ec00d46a181a7b06be6420d7d_Title"/>
          <p:cNvSpPr txBox="1"/>
          <p:nvPr>
            <p:custDataLst>
              <p:tags r:id="rId66"/>
            </p:custDataLst>
          </p:nvPr>
        </p:nvSpPr>
        <p:spPr>
          <a:xfrm>
            <a:off x="9111973" y="2634898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Calibri" panose="020F0502020204030204" pitchFamily="34" charset="0"/>
              </a:rPr>
              <a:t>Uni.Orm</a:t>
            </a:r>
            <a:endParaRPr lang="en-US" sz="1200" b="1" spc="-4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M_683ca16ec00d46a181a7b06be6420d7d_Shape"/>
          <p:cNvSpPr/>
          <p:nvPr>
            <p:custDataLst>
              <p:tags r:id="rId67"/>
            </p:custDataLst>
          </p:nvPr>
        </p:nvSpPr>
        <p:spPr>
          <a:xfrm flipV="1">
            <a:off x="10070061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12" name="OTLSHAPE_M_683ca16ec00d46a181a7b06be6420d7d_Connector1"/>
          <p:cNvCxnSpPr>
            <a:cxnSpLocks/>
          </p:cNvCxnSpPr>
          <p:nvPr>
            <p:custDataLst>
              <p:tags r:id="rId68"/>
            </p:custDataLst>
          </p:nvPr>
        </p:nvCxnSpPr>
        <p:spPr>
          <a:xfrm>
            <a:off x="10184361" y="2867143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TLSHAPE_M_683ca16ec00d46a181a7b06be6420d7d_Title"/>
          <p:cNvSpPr txBox="1"/>
          <p:nvPr>
            <p:custDataLst>
              <p:tags r:id="rId69"/>
            </p:custDataLst>
          </p:nvPr>
        </p:nvSpPr>
        <p:spPr>
          <a:xfrm>
            <a:off x="9873711" y="2634898"/>
            <a:ext cx="520922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Calibri" panose="020F0502020204030204" pitchFamily="34" charset="0"/>
              </a:rPr>
              <a:t>NReco</a:t>
            </a:r>
            <a:endParaRPr lang="en-US" sz="1200" b="1" spc="-4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cxnSp>
        <p:nvCxnSpPr>
          <p:cNvPr id="117" name="OTLSHAPE_M_250ea2be05854b80bcdbec07faaa2d69_Connector1"/>
          <p:cNvCxnSpPr>
            <a:cxnSpLocks/>
          </p:cNvCxnSpPr>
          <p:nvPr>
            <p:custDataLst>
              <p:tags r:id="rId70"/>
            </p:custDataLst>
          </p:nvPr>
        </p:nvCxnSpPr>
        <p:spPr>
          <a:xfrm>
            <a:off x="10184361" y="4276360"/>
            <a:ext cx="0" cy="592523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TLSHAPE_M_250ea2be05854b80bcdbec07faaa2d69_Title"/>
          <p:cNvSpPr txBox="1"/>
          <p:nvPr>
            <p:custDataLst>
              <p:tags r:id="rId71"/>
            </p:custDataLst>
          </p:nvPr>
        </p:nvSpPr>
        <p:spPr>
          <a:xfrm>
            <a:off x="9759411" y="4763113"/>
            <a:ext cx="865916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dirty="0">
                <a:solidFill>
                  <a:srgbClr val="624332"/>
                </a:solidFill>
                <a:latin typeface="Calibri" panose="020F0502020204030204" pitchFamily="34" charset="0"/>
              </a:rPr>
              <a:t>Artisan </a:t>
            </a:r>
            <a:r>
              <a:rPr lang="en-US" sz="1200" b="1" dirty="0" err="1">
                <a:solidFill>
                  <a:srgbClr val="624332"/>
                </a:solidFill>
                <a:latin typeface="Calibri" panose="020F0502020204030204" pitchFamily="34" charset="0"/>
              </a:rPr>
              <a:t>Orm</a:t>
            </a:r>
            <a:endParaRPr lang="en-US" sz="1200" b="1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M_250ea2be05854b80bcdbec07faaa2d69_Shape"/>
          <p:cNvSpPr/>
          <p:nvPr>
            <p:custDataLst>
              <p:tags r:id="rId72"/>
            </p:custDataLst>
          </p:nvPr>
        </p:nvSpPr>
        <p:spPr>
          <a:xfrm>
            <a:off x="10070061" y="402464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0" name="OTLSHAPE_M_683ca16ec00d46a181a7b06be6420d7d_Shape"/>
          <p:cNvSpPr/>
          <p:nvPr>
            <p:custDataLst>
              <p:tags r:id="rId73"/>
            </p:custDataLst>
          </p:nvPr>
        </p:nvSpPr>
        <p:spPr>
          <a:xfrm flipV="1">
            <a:off x="10706102" y="3448454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21" name="OTLSHAPE_M_683ca16ec00d46a181a7b06be6420d7d_Connector1"/>
          <p:cNvCxnSpPr>
            <a:cxnSpLocks/>
          </p:cNvCxnSpPr>
          <p:nvPr>
            <p:custDataLst>
              <p:tags r:id="rId74"/>
            </p:custDataLst>
          </p:nvPr>
        </p:nvCxnSpPr>
        <p:spPr>
          <a:xfrm>
            <a:off x="10820402" y="2852958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TLSHAPE_M_683ca16ec00d46a181a7b06be6420d7d_Title"/>
          <p:cNvSpPr txBox="1"/>
          <p:nvPr>
            <p:custDataLst>
              <p:tags r:id="rId75"/>
            </p:custDataLst>
          </p:nvPr>
        </p:nvSpPr>
        <p:spPr>
          <a:xfrm>
            <a:off x="10509752" y="2620713"/>
            <a:ext cx="520922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Calibri" panose="020F0502020204030204" pitchFamily="34" charset="0"/>
              </a:rPr>
              <a:t>XPoco</a:t>
            </a:r>
            <a:endParaRPr lang="en-US" sz="1200" b="1" spc="-4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Origines de </a:t>
            </a:r>
            <a:r>
              <a:rPr lang="fr-CA" dirty="0" err="1"/>
              <a:t>PetaPoco</a:t>
            </a:r>
            <a:r>
              <a:rPr lang="fr-CA" dirty="0"/>
              <a:t>, </a:t>
            </a:r>
            <a:r>
              <a:rPr lang="fr-CA" dirty="0" err="1"/>
              <a:t>NPoco</a:t>
            </a:r>
            <a:r>
              <a:rPr lang="fr-CA" dirty="0"/>
              <a:t> et </a:t>
            </a:r>
            <a:r>
              <a:rPr lang="fr-CA" dirty="0" err="1"/>
              <a:t>XPoco</a:t>
            </a:r>
            <a:endParaRPr lang="fr-FR" dirty="0"/>
          </a:p>
        </p:txBody>
      </p:sp>
      <p:sp>
        <p:nvSpPr>
          <p:cNvPr id="7" name="Flèche : droite 6"/>
          <p:cNvSpPr/>
          <p:nvPr/>
        </p:nvSpPr>
        <p:spPr>
          <a:xfrm>
            <a:off x="3833768" y="3406574"/>
            <a:ext cx="978408" cy="217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692865" y="3330429"/>
            <a:ext cx="114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Massive (2011)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893423" y="3330429"/>
            <a:ext cx="114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PetaPoco</a:t>
            </a:r>
            <a:r>
              <a:rPr lang="fr-CA" dirty="0"/>
              <a:t> (2011)</a:t>
            </a:r>
            <a:endParaRPr lang="fr-FR" dirty="0"/>
          </a:p>
        </p:txBody>
      </p:sp>
      <p:sp>
        <p:nvSpPr>
          <p:cNvPr id="14" name="Flèche : courbe vers le bas 13"/>
          <p:cNvSpPr/>
          <p:nvPr/>
        </p:nvSpPr>
        <p:spPr>
          <a:xfrm>
            <a:off x="5877829" y="2377565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Flèche : courbe vers le haut 14"/>
          <p:cNvSpPr/>
          <p:nvPr/>
        </p:nvSpPr>
        <p:spPr>
          <a:xfrm>
            <a:off x="5877829" y="4261607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597786" y="3048102"/>
            <a:ext cx="114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Npoco</a:t>
            </a:r>
            <a:r>
              <a:rPr lang="fr-CA" dirty="0"/>
              <a:t> (2012)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97786" y="3677799"/>
            <a:ext cx="114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Xpoco</a:t>
            </a:r>
            <a:r>
              <a:rPr lang="fr-CA" dirty="0"/>
              <a:t> (2017)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69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/>
              <a:t>Simple.Data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Syntaxe entièrement dynamique, conséquence : pas </a:t>
            </a:r>
            <a:r>
              <a:rPr lang="fr-FR" dirty="0" err="1"/>
              <a:t>d’Intellisense</a:t>
            </a:r>
            <a:r>
              <a:rPr lang="fr-FR" dirty="0"/>
              <a:t>, mais il est possible de télécharger séparément un outil.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C</a:t>
            </a:r>
            <a:r>
              <a:rPr lang="fr-FR" dirty="0" err="1"/>
              <a:t>ompatible</a:t>
            </a:r>
            <a:r>
              <a:rPr lang="fr-FR" dirty="0"/>
              <a:t> avec plusieurs bases de données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SQL Server 2005 et supérieur,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Oracle,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Mysql</a:t>
            </a:r>
            <a:r>
              <a:rPr lang="fr-FR" dirty="0"/>
              <a:t> 4 et supérieur,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SqlLite</a:t>
            </a:r>
            <a:r>
              <a:rPr lang="fr-FR" dirty="0"/>
              <a:t> et supérieur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/>
              <a:t>PostgreSql</a:t>
            </a:r>
            <a:endParaRPr lang="fr-CA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/>
              <a:t>SqlAnyWhere</a:t>
            </a:r>
            <a:endParaRPr lang="fr-CA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/>
              <a:t>Informix</a:t>
            </a:r>
            <a:endParaRPr lang="fr-CA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/>
              <a:t>Microsoft Access (2000, 2003 ,2007)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Syntaxe peu compliquée (LINQ-</a:t>
            </a:r>
            <a:r>
              <a:rPr lang="fr-FR" dirty="0" err="1"/>
              <a:t>like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Performances décevante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Gestion de la connexion douteuse : « </a:t>
            </a:r>
            <a:r>
              <a:rPr lang="en-US" i="1" dirty="0" err="1"/>
              <a:t>Simple.Data</a:t>
            </a:r>
            <a:r>
              <a:rPr lang="en-US" i="1" dirty="0"/>
              <a:t> is quite aggressive in closing connections and holds no open connections to a data store by default, so you can keep the Database object returned from the Open*() methods hanging around without worrying.</a:t>
            </a:r>
            <a:r>
              <a:rPr lang="fr-CA" dirty="0"/>
              <a:t>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Transactions non prises en charge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Obligation de créer une </a:t>
            </a:r>
            <a:r>
              <a:rPr lang="fr-CA" dirty="0" err="1"/>
              <a:t>query</a:t>
            </a:r>
            <a:r>
              <a:rPr lang="fr-CA" dirty="0"/>
              <a:t> </a:t>
            </a:r>
            <a:r>
              <a:rPr lang="fr-CA" dirty="0" err="1"/>
              <a:t>AdHoc</a:t>
            </a:r>
            <a:r>
              <a:rPr lang="fr-CA" dirty="0"/>
              <a:t> pour </a:t>
            </a:r>
            <a:r>
              <a:rPr lang="fr-CA" dirty="0" err="1"/>
              <a:t>populer</a:t>
            </a:r>
            <a:r>
              <a:rPr lang="fr-CA" dirty="0"/>
              <a:t> un objet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Prometteur mais malheureusement il n’est plus mis à jour depuis 2013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461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/>
              <a:t>Massive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MicroOrm</a:t>
            </a:r>
            <a:r>
              <a:rPr lang="fr-FR" dirty="0"/>
              <a:t> fournissant uniquement des données dynamiques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C</a:t>
            </a:r>
            <a:r>
              <a:rPr lang="fr-FR" dirty="0" err="1"/>
              <a:t>ompatible</a:t>
            </a:r>
            <a:r>
              <a:rPr lang="fr-FR" dirty="0"/>
              <a:t> avec peu de bases de données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SQL 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Oracle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SqlLite</a:t>
            </a:r>
            <a:r>
              <a:rPr lang="fr-FR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/>
              <a:t>PostgreSql</a:t>
            </a: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Double Syntaxe SQL et hybride LINQ / 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Fournit les commandes de base uniquement, syntaxe simpliste (pas de </a:t>
            </a:r>
            <a:r>
              <a:rPr lang="fr-CA" dirty="0" err="1"/>
              <a:t>join</a:t>
            </a:r>
            <a:r>
              <a:rPr lang="fr-CA" dirty="0"/>
              <a:t> par exemple)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Performances intéressantes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Obligation de créer une </a:t>
            </a:r>
            <a:r>
              <a:rPr lang="fr-CA" dirty="0" err="1"/>
              <a:t>query</a:t>
            </a:r>
            <a:r>
              <a:rPr lang="fr-CA" dirty="0"/>
              <a:t> </a:t>
            </a:r>
            <a:r>
              <a:rPr lang="fr-CA" dirty="0" err="1"/>
              <a:t>AdHoc</a:t>
            </a:r>
            <a:r>
              <a:rPr lang="fr-CA" dirty="0"/>
              <a:t> pour </a:t>
            </a:r>
            <a:r>
              <a:rPr lang="fr-CA" dirty="0" err="1"/>
              <a:t>populer</a:t>
            </a:r>
            <a:r>
              <a:rPr lang="fr-CA" dirty="0"/>
              <a:t> un objet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Obligation de faire hériter ses </a:t>
            </a:r>
            <a:r>
              <a:rPr lang="fr-CA" dirty="0" err="1"/>
              <a:t>Pocos</a:t>
            </a:r>
            <a:r>
              <a:rPr lang="fr-CA" dirty="0"/>
              <a:t> d’une classe nommée « </a:t>
            </a:r>
            <a:r>
              <a:rPr lang="fr-CA" dirty="0" err="1"/>
              <a:t>DynamicModel</a:t>
            </a:r>
            <a:r>
              <a:rPr lang="fr-CA" dirty="0"/>
              <a:t> »,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/>
              <a:t>Mapper ses données dans un autre objet typé similaire ou se contenter de données dynamiques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568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Sheer Blu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AC8D0E24-DFCC-4A51-AEB2-769229C2A579}" vid="{32AB4C3C-3902-4011-8823-97AD4E525CF2}"/>
    </a:ext>
  </a:extLst>
</a:theme>
</file>

<file path=ppt/theme/theme2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80E2-BC63-4DD4-B0C8-1971B89A2F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avec bordure bleue (grand écran)</Template>
  <TotalTime>0</TotalTime>
  <Words>526</Words>
  <Application>Microsoft Office PowerPoint</Application>
  <PresentationFormat>Grand écran</PresentationFormat>
  <Paragraphs>164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Constantia</vt:lpstr>
      <vt:lpstr>Wingdings</vt:lpstr>
      <vt:lpstr>Sheer Blue 16x9</vt:lpstr>
      <vt:lpstr>Les Micro Orm, alternatives à Entity Framework</vt:lpstr>
      <vt:lpstr>Introduction</vt:lpstr>
      <vt:lpstr>Avantage</vt:lpstr>
      <vt:lpstr>Inconvénients</vt:lpstr>
      <vt:lpstr>Les alternatives</vt:lpstr>
      <vt:lpstr>Historique</vt:lpstr>
      <vt:lpstr>Origines de PetaPoco, NPoco et XPoco</vt:lpstr>
      <vt:lpstr>Simple.Data</vt:lpstr>
      <vt:lpstr>Massive</vt:lpstr>
      <vt:lpstr>PetaPoco</vt:lpstr>
      <vt:lpstr>NPoco</vt:lpstr>
      <vt:lpstr>OrmLite</vt:lpstr>
      <vt:lpstr>Aperçu des performances (Select)</vt:lpstr>
      <vt:lpstr>Comparaisons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2017-02-05T02:15:32Z</dcterms:created>
  <dcterms:modified xsi:type="dcterms:W3CDTF">2017-03-03T02:54:24Z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TC032134699991</vt:lpwstr>
  </property>
</Properties>
</file>