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3" r:id="rId3"/>
    <p:sldId id="265" r:id="rId4"/>
    <p:sldId id="274" r:id="rId5"/>
    <p:sldId id="266" r:id="rId6"/>
    <p:sldId id="275" r:id="rId7"/>
    <p:sldId id="260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19/02/2017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19/02/2017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19/02/2017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/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/>
              <a:t>Anthony Giretti</a:t>
            </a:r>
          </a:p>
          <a:p>
            <a:r>
              <a:rPr lang="fr-CA" sz="2000" cap="none" noProof="1"/>
              <a:t>Consultant </a:t>
            </a:r>
            <a:r>
              <a:rPr lang="fr-FR" sz="2000" cap="none" noProof="1"/>
              <a:t>sénior .NET chez Technologies NTER (Loto-Québec)</a:t>
            </a:r>
          </a:p>
          <a:p>
            <a:r>
              <a:rPr lang="fr-CA" sz="2000" cap="none" noProof="1"/>
              <a:t>http://anthonygiretti.com</a:t>
            </a:r>
            <a:endParaRPr lang="fr-FR" sz="2000" cap="none" noProof="1"/>
          </a:p>
          <a:p>
            <a:endParaRPr lang="fr-FR" cap="none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28" y="4290112"/>
            <a:ext cx="1330162" cy="10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L'arrivée il y 10 ans d'</a:t>
            </a:r>
            <a:r>
              <a:rPr lang="fr-FR" dirty="0" err="1"/>
              <a:t>Entity</a:t>
            </a:r>
            <a:r>
              <a:rPr lang="fr-FR" dirty="0"/>
              <a:t> Framework a permis de manipuler  une base de données sans écrire une seule ligne de SQL. </a:t>
            </a:r>
          </a:p>
          <a:p>
            <a:pPr marL="45720" indent="0">
              <a:buNone/>
            </a:pPr>
            <a:r>
              <a:rPr lang="fr-FR" dirty="0" err="1"/>
              <a:t>Entity</a:t>
            </a:r>
            <a:r>
              <a:rPr lang="fr-FR" dirty="0"/>
              <a:t> Framework a apporté son lot d'avantages mais aussi d'inconvénients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sym typeface="Wingdings" panose="05000000000000000000" pitchFamily="2" charset="2"/>
              </a:rPr>
              <a:t>LazyLoading</a:t>
            </a:r>
            <a:r>
              <a:rPr lang="fr-CA" dirty="0">
                <a:sym typeface="Wingdings" panose="05000000000000000000" pitchFamily="2" charset="2"/>
              </a:rPr>
              <a:t>, </a:t>
            </a:r>
            <a:r>
              <a:rPr lang="fr-CA" dirty="0" err="1">
                <a:sym typeface="Wingdings" panose="05000000000000000000" pitchFamily="2" charset="2"/>
              </a:rPr>
              <a:t>EagerLoading</a:t>
            </a:r>
            <a:r>
              <a:rPr lang="fr-CA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Nombreux bugs de mise à jour du modèle EDMX en mode </a:t>
            </a:r>
            <a:r>
              <a:rPr lang="fr-CA" dirty="0" err="1"/>
              <a:t>Database</a:t>
            </a:r>
            <a:r>
              <a:rPr lang="fr-CA" dirty="0"/>
              <a:t> First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/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Compatibilité avec les différentes bases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/>
              <a:t>Communauté </a:t>
            </a:r>
            <a:r>
              <a:rPr lang="fr-FR" dirty="0"/>
              <a:t>autour de </a:t>
            </a:r>
            <a:r>
              <a:rPr lang="fr-FR"/>
              <a:t>ces derniers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/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457201" y="2597984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773516" y="4663844"/>
            <a:ext cx="548297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PetaPoco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13238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Apparition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52846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877510" y="259798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160336" y="4663845"/>
            <a:ext cx="50031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OrmLite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892619" y="2597984"/>
            <a:ext cx="73860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Simple.Data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SqlFu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9" y="4663844"/>
            <a:ext cx="62250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MicroLite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NPoco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Uni.Orm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NReco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873711" y="4763113"/>
            <a:ext cx="75161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dirty="0">
                <a:solidFill>
                  <a:srgbClr val="624332"/>
                </a:solidFill>
                <a:latin typeface="Calibri" panose="020F0502020204030204" pitchFamily="34" charset="0"/>
              </a:rPr>
              <a:t>Artisan </a:t>
            </a:r>
            <a:r>
              <a:rPr lang="en-US" sz="11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</a:t>
            </a:r>
            <a:endParaRPr lang="en-US" sz="11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XPoco</a:t>
            </a:r>
            <a:endParaRPr lang="en-US" sz="11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Origines de </a:t>
            </a:r>
            <a:r>
              <a:rPr lang="fr-CA" dirty="0" err="1"/>
              <a:t>PetaPoco</a:t>
            </a:r>
            <a:r>
              <a:rPr lang="fr-CA" dirty="0"/>
              <a:t>, </a:t>
            </a:r>
            <a:r>
              <a:rPr lang="fr-CA" dirty="0" err="1"/>
              <a:t>NPoco</a:t>
            </a:r>
            <a:r>
              <a:rPr lang="fr-CA" dirty="0"/>
              <a:t> et </a:t>
            </a:r>
            <a:r>
              <a:rPr lang="fr-CA" dirty="0" err="1"/>
              <a:t>XPoco</a:t>
            </a:r>
            <a:endParaRPr lang="fr-FR" dirty="0"/>
          </a:p>
        </p:txBody>
      </p:sp>
      <p:sp>
        <p:nvSpPr>
          <p:cNvPr id="7" name="Flèche : droite 6"/>
          <p:cNvSpPr/>
          <p:nvPr/>
        </p:nvSpPr>
        <p:spPr>
          <a:xfrm>
            <a:off x="3833768" y="3406574"/>
            <a:ext cx="978408" cy="217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2865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Massive (2011)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423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PetaPoco</a:t>
            </a:r>
            <a:r>
              <a:rPr lang="fr-CA" dirty="0"/>
              <a:t> (2011)</a:t>
            </a:r>
            <a:endParaRPr lang="fr-FR" dirty="0"/>
          </a:p>
        </p:txBody>
      </p:sp>
      <p:sp>
        <p:nvSpPr>
          <p:cNvPr id="14" name="Flèche : courbe vers le bas 13"/>
          <p:cNvSpPr/>
          <p:nvPr/>
        </p:nvSpPr>
        <p:spPr>
          <a:xfrm>
            <a:off x="5877829" y="237756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877829" y="4261607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7786" y="3048102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Npoco</a:t>
            </a:r>
            <a:r>
              <a:rPr lang="fr-CA" dirty="0"/>
              <a:t> (2012)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97786" y="367779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Xpoco</a:t>
            </a:r>
            <a:r>
              <a:rPr lang="fr-CA" dirty="0"/>
              <a:t> (2017)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/>
          <a:lstStyle/>
          <a:p>
            <a:r>
              <a:rPr lang="fr-CA" noProof="1"/>
              <a:t>Aperçu des performances</a:t>
            </a:r>
            <a:endParaRPr lang="fr-FR" noProof="1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40784"/>
              </p:ext>
            </p:extLst>
          </p:nvPr>
        </p:nvGraphicFramePr>
        <p:xfrm>
          <a:off x="117443" y="1673224"/>
          <a:ext cx="11979480" cy="3588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0630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935561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453591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838897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Licence / Installation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Prise en main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Communauté, documentation, maturité, Fréquence Maj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Performances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</a:t>
                      </a:r>
                    </a:p>
                    <a:p>
                      <a:r>
                        <a:rPr lang="fr-CA" sz="1200" dirty="0"/>
                        <a:t>différentes </a:t>
                      </a:r>
                      <a:r>
                        <a:rPr lang="fr-CA" sz="1200" dirty="0" err="1"/>
                        <a:t>Bdd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 </a:t>
                      </a:r>
                    </a:p>
                    <a:p>
                      <a:r>
                        <a:rPr lang="fr-CA" sz="1200" dirty="0"/>
                        <a:t>.Net </a:t>
                      </a:r>
                      <a:r>
                        <a:rPr lang="fr-CA" sz="1200" dirty="0" err="1"/>
                        <a:t>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Transactions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fr-FR" sz="12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Massive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Télécharger 2 fichiers sur GitHub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Dapper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Ormlite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SimpleData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PetaPoco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/>
                        <a:t>                    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Microlite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50956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NPoco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2197383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1" y="2200782"/>
            <a:ext cx="305746" cy="292736"/>
          </a:xfrm>
          <a:prstGeom prst="rect">
            <a:avLst/>
          </a:prstGeom>
        </p:spPr>
      </p:pic>
      <p:pic>
        <p:nvPicPr>
          <p:cNvPr id="11" name="Image 1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70" y="2645518"/>
            <a:ext cx="305746" cy="292736"/>
          </a:xfrm>
          <a:prstGeom prst="rect">
            <a:avLst/>
          </a:prstGeom>
        </p:spPr>
      </p:pic>
      <p:pic>
        <p:nvPicPr>
          <p:cNvPr id="12" name="Image 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24" y="26417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198564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194809"/>
            <a:ext cx="305746" cy="292736"/>
          </a:xfrm>
          <a:prstGeom prst="rect">
            <a:avLst/>
          </a:prstGeom>
        </p:spPr>
      </p:pic>
      <p:pic>
        <p:nvPicPr>
          <p:cNvPr id="15" name="Image 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4572237"/>
            <a:ext cx="305746" cy="292736"/>
          </a:xfrm>
          <a:prstGeom prst="rect">
            <a:avLst/>
          </a:prstGeom>
        </p:spPr>
      </p:pic>
      <p:pic>
        <p:nvPicPr>
          <p:cNvPr id="16" name="Image 1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572237"/>
            <a:ext cx="305746" cy="292736"/>
          </a:xfrm>
          <a:prstGeom prst="rect">
            <a:avLst/>
          </a:prstGeom>
        </p:spPr>
      </p:pic>
      <p:pic>
        <p:nvPicPr>
          <p:cNvPr id="17" name="Image 1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954118"/>
            <a:ext cx="305746" cy="292736"/>
          </a:xfrm>
          <a:prstGeom prst="rect">
            <a:avLst/>
          </a:prstGeom>
        </p:spPr>
      </p:pic>
      <p:pic>
        <p:nvPicPr>
          <p:cNvPr id="18" name="Image 1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954118"/>
            <a:ext cx="305746" cy="292736"/>
          </a:xfrm>
          <a:prstGeom prst="rect">
            <a:avLst/>
          </a:prstGeom>
        </p:spPr>
      </p:pic>
      <p:pic>
        <p:nvPicPr>
          <p:cNvPr id="19" name="Image 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013303"/>
            <a:ext cx="305746" cy="292736"/>
          </a:xfrm>
          <a:prstGeom prst="rect">
            <a:avLst/>
          </a:prstGeom>
        </p:spPr>
      </p:pic>
      <p:pic>
        <p:nvPicPr>
          <p:cNvPr id="20" name="Image 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3000704"/>
            <a:ext cx="305746" cy="292736"/>
          </a:xfrm>
          <a:prstGeom prst="rect">
            <a:avLst/>
          </a:prstGeom>
        </p:spPr>
      </p:pic>
      <p:pic>
        <p:nvPicPr>
          <p:cNvPr id="21" name="Image 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3010880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41474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90" y="3412124"/>
            <a:ext cx="305746" cy="292736"/>
          </a:xfrm>
          <a:prstGeom prst="rect">
            <a:avLst/>
          </a:prstGeom>
        </p:spPr>
      </p:pic>
      <p:pic>
        <p:nvPicPr>
          <p:cNvPr id="24" name="Image 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6" y="3414208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32" y="3783526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50" y="2198817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5" y="2205337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96" y="2205337"/>
            <a:ext cx="305746" cy="292736"/>
          </a:xfrm>
          <a:prstGeom prst="rect">
            <a:avLst/>
          </a:prstGeom>
        </p:spPr>
      </p:pic>
      <p:pic>
        <p:nvPicPr>
          <p:cNvPr id="29" name="Image 2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2634863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1" y="264132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3017277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9" y="3023797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023797"/>
            <a:ext cx="305746" cy="292736"/>
          </a:xfrm>
          <a:prstGeom prst="rect">
            <a:avLst/>
          </a:prstGeom>
        </p:spPr>
      </p:pic>
      <p:pic>
        <p:nvPicPr>
          <p:cNvPr id="34" name="Image 3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3422151"/>
            <a:ext cx="305746" cy="292736"/>
          </a:xfrm>
          <a:prstGeom prst="rect">
            <a:avLst/>
          </a:prstGeom>
        </p:spPr>
      </p:pic>
      <p:pic>
        <p:nvPicPr>
          <p:cNvPr id="35" name="Image 3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09" y="3418396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2" y="3795908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4188589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8" y="4184834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4184834"/>
            <a:ext cx="305746" cy="292736"/>
          </a:xfrm>
          <a:prstGeom prst="rect">
            <a:avLst/>
          </a:prstGeom>
        </p:spPr>
      </p:pic>
      <p:pic>
        <p:nvPicPr>
          <p:cNvPr id="40" name="Image 3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4580804"/>
            <a:ext cx="305746" cy="292736"/>
          </a:xfrm>
          <a:prstGeom prst="rect">
            <a:avLst/>
          </a:prstGeom>
        </p:spPr>
      </p:pic>
      <p:pic>
        <p:nvPicPr>
          <p:cNvPr id="41" name="Image 4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69" y="4580804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4947517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57" y="4947517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8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5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2923818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1" y="3314485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22" y="3698564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23" y="4081752"/>
            <a:ext cx="445316" cy="445316"/>
          </a:xfrm>
          <a:prstGeom prst="rect">
            <a:avLst/>
          </a:prstGeom>
        </p:spPr>
      </p:pic>
      <p:pic>
        <p:nvPicPr>
          <p:cNvPr id="51" name="Image 5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24" y="4473310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4864868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92" y="2100725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2937989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03" y="3314000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38" y="4097897"/>
            <a:ext cx="445316" cy="445316"/>
          </a:xfrm>
          <a:prstGeom prst="rect">
            <a:avLst/>
          </a:prstGeom>
        </p:spPr>
      </p:pic>
      <p:pic>
        <p:nvPicPr>
          <p:cNvPr id="58" name="Image 5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4475791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78" y="4873540"/>
            <a:ext cx="445316" cy="445316"/>
          </a:xfrm>
          <a:prstGeom prst="rect">
            <a:avLst/>
          </a:prstGeom>
        </p:spPr>
      </p:pic>
      <p:pic>
        <p:nvPicPr>
          <p:cNvPr id="61" name="Image 60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79" y="2598167"/>
            <a:ext cx="317175" cy="317175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00" y="3757046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10814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03" y="2108141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505232"/>
            <a:ext cx="445316" cy="445316"/>
          </a:xfrm>
          <a:prstGeom prst="rect">
            <a:avLst/>
          </a:prstGeom>
        </p:spPr>
      </p:pic>
      <p:pic>
        <p:nvPicPr>
          <p:cNvPr id="71" name="Image 70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90" y="2600184"/>
            <a:ext cx="317175" cy="317175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944180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944180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373" y="332558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3322886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3707236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8" y="3753457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4105329"/>
            <a:ext cx="445316" cy="445316"/>
          </a:xfrm>
          <a:prstGeom prst="rect">
            <a:avLst/>
          </a:prstGeom>
        </p:spPr>
      </p:pic>
      <p:pic>
        <p:nvPicPr>
          <p:cNvPr id="84" name="Image 8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81" y="4484552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7" y="4142445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64" y="4481982"/>
            <a:ext cx="445316" cy="445316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4873540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892" y="4873540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2197383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3791365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2642620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2649140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2649140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023464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029984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029984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407688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414208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414208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178980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185500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185500"/>
            <a:ext cx="305746" cy="292736"/>
          </a:xfrm>
          <a:prstGeom prst="rect">
            <a:avLst/>
          </a:prstGeom>
        </p:spPr>
      </p:pic>
      <p:pic>
        <p:nvPicPr>
          <p:cNvPr id="103" name="Image 10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567581"/>
            <a:ext cx="305746" cy="292736"/>
          </a:xfrm>
          <a:prstGeom prst="rect">
            <a:avLst/>
          </a:prstGeom>
        </p:spPr>
      </p:pic>
      <p:pic>
        <p:nvPicPr>
          <p:cNvPr id="104" name="Image 10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574101"/>
            <a:ext cx="305746" cy="292736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574101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78" y="495250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83" y="495902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24" y="4959028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193</Words>
  <Application>Microsoft Office PowerPoint</Application>
  <PresentationFormat>Grand écran</PresentationFormat>
  <Paragraphs>83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</vt:lpstr>
      <vt:lpstr>Sheer Blue 16x9</vt:lpstr>
      <vt:lpstr>Les Micro Orm, alternatives à Entity Framework</vt:lpstr>
      <vt:lpstr>Introduction</vt:lpstr>
      <vt:lpstr>Introduction</vt:lpstr>
      <vt:lpstr>Historique</vt:lpstr>
      <vt:lpstr>Origines de PetaPoco, NPoco et XPoco</vt:lpstr>
      <vt:lpstr>Aperçu des performances</vt:lpstr>
      <vt:lpstr>Comparaisons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2017-02-24T03:18:55Z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