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4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58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12" r:id="rId15"/>
    <p:sldId id="313" r:id="rId16"/>
    <p:sldId id="309" r:id="rId17"/>
    <p:sldId id="310" r:id="rId18"/>
    <p:sldId id="311" r:id="rId19"/>
    <p:sldId id="314" r:id="rId20"/>
    <p:sldId id="315" r:id="rId21"/>
    <p:sldId id="30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A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-11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35CA-A198-404B-89E9-DBC26FD17D49}" type="datetimeFigureOut">
              <a:rPr lang="en-US"/>
              <a:t>12/6/2022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54B89-F8C0-44B0-8667-09CB008EB24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9332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8E1C-ECF7-4794-B9B9-3492DD4651F2}" type="datetimeFigureOut">
              <a:rPr lang="en-US"/>
              <a:t>12/6/2022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2617A-7A23-44B5-BC1B-219E0FF1E64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922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AA5D-285D-41D8-9339-E2EAF003357F}" type="datetime1">
              <a:rPr lang="en-US" smtClean="0"/>
              <a:t>12/6/2022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hg,ghghkfg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875E-D8A5-4EA3-BC85-2EE57BBF2202}" type="datetime1">
              <a:rPr lang="en-US" smtClean="0"/>
              <a:t>12/6/2022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hg,ghghkfg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73D-69BD-47B6-9860-2DB1FA346AF8}" type="datetime1">
              <a:rPr lang="en-US" smtClean="0"/>
              <a:t>12/6/2022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hg,ghghkfg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A235-697F-4C1D-B760-0178855CA7DA}" type="datetime1">
              <a:rPr lang="en-US" smtClean="0"/>
              <a:t>12/6/2022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hg,ghghkfg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B6A6-6074-493C-8D22-51CA679A75D1}" type="datetime1">
              <a:rPr lang="en-US" smtClean="0"/>
              <a:t>12/6/2022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hg,ghghkfg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2067-23B5-4D8B-A760-A140306ACC46}" type="datetime1">
              <a:rPr lang="en-US" smtClean="0"/>
              <a:t>12/6/2022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hg,ghghkfg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CC1A-4F37-4CFD-AFCB-DA68A9C68B72}" type="datetime1">
              <a:rPr lang="en-US" smtClean="0"/>
              <a:t>12/6/2022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hg,ghghkfg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4959-584C-4E8F-9B68-F052EA2D979C}" type="datetime1">
              <a:rPr lang="en-US" smtClean="0"/>
              <a:t>12/6/2022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hg,ghghkfg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227E-E568-4E4D-9D2D-FD751272902A}" type="datetime1">
              <a:rPr lang="en-US" smtClean="0"/>
              <a:t>12/6/2022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hg,ghghkfg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59DE-E326-42B4-A35C-7AB5B41B9037}" type="datetime1">
              <a:rPr lang="en-US" smtClean="0"/>
              <a:t>12/6/2022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hg,ghghkfg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90152-B61E-445E-A8DD-D127290FEEF3}" type="datetime1">
              <a:rPr lang="en-US" smtClean="0"/>
              <a:t>12/6/2022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hg,ghghkfg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42E81E-5B36-48FD-82F7-C6F9BEF74A52}" type="datetime1">
              <a:rPr lang="en-US" smtClean="0"/>
              <a:t>12/6/2022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hg,ghghkfg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nthony-g-98670426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hyperlink" Target="https://twitter.com/anthonygirett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nthonygiretti.com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s://www.nuget.org/profiles/AnthonyGiretti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github.com/AnthonyGirett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hyperlink" Target="https://github.com/dotnet/aspnetcore/blob/main/src/Grpc/JsonTranscoding/test/testassets/Sandbox/google/api/annotations.proto" TargetMode="External"/><Relationship Id="rId4" Type="http://schemas.openxmlformats.org/officeDocument/2006/relationships/hyperlink" Target="https://github.com/dotnet/aspnetcore/blob/main/src/Grpc/JsonTranscoding/test/testassets/Sandbox/google/api/http.proto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ctr"/>
            <a:r>
              <a:rPr lang="en-US" sz="5400" b="1" dirty="0"/>
              <a:t>Quoi de </a:t>
            </a:r>
            <a:r>
              <a:rPr lang="en-US" sz="5400" b="1" dirty="0" err="1"/>
              <a:t>neuf</a:t>
            </a:r>
            <a:r>
              <a:rPr lang="en-US" sz="5400" b="1" dirty="0"/>
              <a:t> avec ASP.NET Core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D07CDE-D5F6-478F-A266-D9990D74F9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7722" y="1641336"/>
            <a:ext cx="1509915" cy="1513973"/>
          </a:xfrm>
          <a:prstGeom prst="rect">
            <a:avLst/>
          </a:prstGeom>
        </p:spPr>
      </p:pic>
      <p:pic>
        <p:nvPicPr>
          <p:cNvPr id="6" name="Image 3">
            <a:extLst>
              <a:ext uri="{FF2B5EF4-FFF2-40B4-BE49-F238E27FC236}">
                <a16:creationId xmlns:a16="http://schemas.microsoft.com/office/drawing/2014/main" id="{692591AB-058C-4554-A773-2F2422CC7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334" y="5200873"/>
            <a:ext cx="849833" cy="84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>
            <a:extLst>
              <a:ext uri="{FF2B5EF4-FFF2-40B4-BE49-F238E27FC236}">
                <a16:creationId xmlns:a16="http://schemas.microsoft.com/office/drawing/2014/main" id="{6AF37F06-5F5A-4E34-A66B-C50C90F25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794" y="4372561"/>
            <a:ext cx="1751928" cy="70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53E816-6657-4939-93E0-322208C86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7167" y="5106883"/>
            <a:ext cx="1019615" cy="10196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0966B4-5D3E-4BE0-B29A-E2B153ACE062}"/>
              </a:ext>
            </a:extLst>
          </p:cNvPr>
          <p:cNvSpPr txBox="1"/>
          <p:nvPr/>
        </p:nvSpPr>
        <p:spPr bwMode="auto">
          <a:xfrm>
            <a:off x="3785949" y="3632353"/>
            <a:ext cx="440114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latin typeface="+mj-lt"/>
              </a:rPr>
              <a:t>Senior software developer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6EFF9-6E7A-4B57-BF8D-3C0B90D00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6782" y="4277285"/>
            <a:ext cx="28321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 (Body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https://anthonygiretti.com/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  <a:latin typeface="Calibri (Body)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D4BC81-1587-40BB-862F-F96576A975B2}"/>
              </a:ext>
            </a:extLst>
          </p:cNvPr>
          <p:cNvSpPr/>
          <p:nvPr/>
        </p:nvSpPr>
        <p:spPr>
          <a:xfrm>
            <a:off x="5360040" y="4582061"/>
            <a:ext cx="3394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https://twitter.com/anthonygiretti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E9A39-0CC7-48D4-9335-7C7B94D16686}"/>
              </a:ext>
            </a:extLst>
          </p:cNvPr>
          <p:cNvSpPr/>
          <p:nvPr/>
        </p:nvSpPr>
        <p:spPr>
          <a:xfrm>
            <a:off x="5360040" y="4922217"/>
            <a:ext cx="5042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https://www.linkedin.com/in/anthony-g-98670426/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5AF829-010D-44F0-BD63-C8AC6DBD092E}"/>
              </a:ext>
            </a:extLst>
          </p:cNvPr>
          <p:cNvSpPr/>
          <p:nvPr/>
        </p:nvSpPr>
        <p:spPr>
          <a:xfrm>
            <a:off x="5360040" y="5235529"/>
            <a:ext cx="3438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https://github.com/AnthonyGiretti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6EB444-D36A-4D9A-AF70-3E810B5A699B}"/>
              </a:ext>
            </a:extLst>
          </p:cNvPr>
          <p:cNvSpPr/>
          <p:nvPr/>
        </p:nvSpPr>
        <p:spPr>
          <a:xfrm>
            <a:off x="5360040" y="5576233"/>
            <a:ext cx="4625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https://www.nuget.org/profiles/AnthonyGiretti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C4AA4-2AF4-410D-A744-60351F3E632D}"/>
              </a:ext>
            </a:extLst>
          </p:cNvPr>
          <p:cNvSpPr txBox="1"/>
          <p:nvPr/>
        </p:nvSpPr>
        <p:spPr bwMode="auto">
          <a:xfrm>
            <a:off x="3785949" y="3126450"/>
            <a:ext cx="265540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>
                <a:latin typeface="+mj-lt"/>
              </a:rPr>
              <a:t>Anthony Giretti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0BDDF4A-4F79-4FAF-8FA5-0825575C332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10" y="3262249"/>
            <a:ext cx="539941" cy="3198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8E6D56-D179-4A63-ADD6-FE88983EC98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68" y="3262249"/>
            <a:ext cx="478102" cy="3198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20848B0-694C-4E7F-B649-D92CC646D09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96" y="3260378"/>
            <a:ext cx="483822" cy="3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1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ctr"/>
            <a:r>
              <a:rPr lang="en-US" sz="4800" b="1" dirty="0"/>
              <a:t>ASP.NET Core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1A318-0236-4111-BE91-F04CBB814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243" y="1691322"/>
            <a:ext cx="10126684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Minimal APIs – </a:t>
            </a:r>
            <a:r>
              <a:rPr lang="en-CA" sz="2400" b="1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Testabilité</a:t>
            </a: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avec de nouveaux types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</a:pPr>
            <a:endParaRPr lang="en-CA" sz="24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en-US" sz="3000" b="1" dirty="0">
                <a:latin typeface="Lato (Headings)"/>
              </a:rPr>
              <a:t> </a:t>
            </a:r>
          </a:p>
          <a:p>
            <a:endParaRPr lang="en-US" altLang="en-US" sz="3000" b="1" dirty="0">
              <a:latin typeface="Lato (Headings)"/>
            </a:endParaRPr>
          </a:p>
          <a:p>
            <a:endParaRPr lang="en-US" altLang="en-US" sz="2600" b="1" dirty="0">
              <a:latin typeface="Lato (Headings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62BCB9-09DF-F431-8B35-7F5FA4621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36" y="2598182"/>
            <a:ext cx="8839200" cy="1200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C5E42F-4138-55D7-4DF5-481A36D8EC56}"/>
              </a:ext>
            </a:extLst>
          </p:cNvPr>
          <p:cNvSpPr txBox="1"/>
          <p:nvPr/>
        </p:nvSpPr>
        <p:spPr>
          <a:xfrm>
            <a:off x="6903549" y="4660700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Microsoft.AspNetCore.Http.HttpResults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888F76-43F7-8183-5863-137093E021B2}"/>
              </a:ext>
            </a:extLst>
          </p:cNvPr>
          <p:cNvSpPr/>
          <p:nvPr/>
        </p:nvSpPr>
        <p:spPr>
          <a:xfrm>
            <a:off x="8963526" y="2887579"/>
            <a:ext cx="1155032" cy="3706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B73C053-9DCB-6430-864D-A005842B3C50}"/>
              </a:ext>
            </a:extLst>
          </p:cNvPr>
          <p:cNvSpPr/>
          <p:nvPr/>
        </p:nvSpPr>
        <p:spPr>
          <a:xfrm>
            <a:off x="9490103" y="3429000"/>
            <a:ext cx="255319" cy="1184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ctr"/>
            <a:r>
              <a:rPr lang="en-US" sz="4800" b="1" dirty="0"/>
              <a:t>ASP.NET Core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1A318-0236-4111-BE91-F04CBB814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243" y="1691322"/>
            <a:ext cx="10126684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Minimal APIs – </a:t>
            </a:r>
            <a:r>
              <a:rPr lang="en-CA" sz="2400" b="1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Regroupement</a:t>
            </a: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CA" sz="2400" b="1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d’endpoints</a:t>
            </a:r>
            <a:endParaRPr lang="en-CA" sz="24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</a:pPr>
            <a:endParaRPr lang="en-CA" sz="24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en-US" sz="3000" b="1" dirty="0">
                <a:latin typeface="Lato (Headings)"/>
              </a:rPr>
              <a:t> </a:t>
            </a:r>
          </a:p>
          <a:p>
            <a:endParaRPr lang="en-US" altLang="en-US" sz="3000" b="1" dirty="0">
              <a:latin typeface="Lato (Headings)"/>
            </a:endParaRPr>
          </a:p>
          <a:p>
            <a:endParaRPr lang="en-US" altLang="en-US" sz="2600" b="1" dirty="0">
              <a:latin typeface="Lato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383FD-AA0B-4A0D-78AE-2FE2E4BE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84" y="2342510"/>
            <a:ext cx="6713371" cy="3360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EB3DF7-1E85-F9CB-D032-821AD59EE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418" y="2548990"/>
            <a:ext cx="3857625" cy="27813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079EB27-1A22-C1C6-F2DD-4B292A0CF0FC}"/>
              </a:ext>
            </a:extLst>
          </p:cNvPr>
          <p:cNvSpPr/>
          <p:nvPr/>
        </p:nvSpPr>
        <p:spPr>
          <a:xfrm>
            <a:off x="6733309" y="3669475"/>
            <a:ext cx="1115305" cy="32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6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ctr"/>
            <a:r>
              <a:rPr lang="en-US" sz="4800" b="1" dirty="0"/>
              <a:t>ASP.NET Core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1A318-0236-4111-BE91-F04CBB814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243" y="1691322"/>
            <a:ext cx="10126684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Minimal APIs – </a:t>
            </a:r>
            <a:r>
              <a:rPr lang="en-CA" sz="2400" b="1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Regroupement</a:t>
            </a: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des segments </a:t>
            </a:r>
            <a:r>
              <a:rPr lang="en-CA" sz="2400" b="1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d’endpoints</a:t>
            </a:r>
            <a:endParaRPr lang="en-CA" sz="24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</a:pPr>
            <a:endParaRPr lang="en-CA" sz="24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en-US" sz="3000" b="1" dirty="0">
                <a:latin typeface="Lato (Headings)"/>
              </a:rPr>
              <a:t> </a:t>
            </a:r>
          </a:p>
          <a:p>
            <a:endParaRPr lang="en-US" altLang="en-US" sz="3000" b="1" dirty="0">
              <a:latin typeface="Lato (Headings)"/>
            </a:endParaRPr>
          </a:p>
          <a:p>
            <a:endParaRPr lang="en-US" altLang="en-US" sz="2600" b="1" dirty="0">
              <a:latin typeface="Lato (Headings)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1BCB53-C3F5-0773-497C-6095B019F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738437"/>
            <a:ext cx="117348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5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ctr"/>
            <a:r>
              <a:rPr lang="en-US" sz="4800" b="1" dirty="0"/>
              <a:t>ASP.NET Core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1A318-0236-4111-BE91-F04CBB814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243" y="1691322"/>
            <a:ext cx="10126684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Minimal APIs / WebAPI – Rate limiting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</a:pPr>
            <a:endParaRPr lang="en-CA" sz="24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en-US" sz="3000" b="1" dirty="0">
                <a:latin typeface="Lato (Headings)"/>
              </a:rPr>
              <a:t> </a:t>
            </a:r>
          </a:p>
          <a:p>
            <a:endParaRPr lang="en-US" altLang="en-US" sz="3000" b="1" dirty="0">
              <a:latin typeface="Lato (Headings)"/>
            </a:endParaRPr>
          </a:p>
          <a:p>
            <a:endParaRPr lang="en-US" altLang="en-US" sz="2600" b="1" dirty="0">
              <a:latin typeface="Lato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7E272-C9CC-1816-B760-8788DCCB3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01" y="2338017"/>
            <a:ext cx="7113190" cy="2495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0571CC-154A-64F9-37AD-C388A6A54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443" y="5254321"/>
            <a:ext cx="8388767" cy="55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34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ctr"/>
            <a:r>
              <a:rPr lang="en-US" sz="4800" b="1" dirty="0"/>
              <a:t>ASP.NET Core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1A318-0236-4111-BE91-F04CBB814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243" y="1691322"/>
            <a:ext cx="10126684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WebAPI – DI </a:t>
            </a:r>
            <a:r>
              <a:rPr lang="en-CA" sz="2400" b="1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implicite</a:t>
            </a:r>
            <a:endParaRPr lang="en-CA" sz="24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</a:pPr>
            <a:endParaRPr lang="en-CA" sz="24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en-US" sz="3000" b="1" dirty="0">
                <a:latin typeface="Lato (Headings)"/>
              </a:rPr>
              <a:t> </a:t>
            </a:r>
          </a:p>
          <a:p>
            <a:endParaRPr lang="en-US" altLang="en-US" sz="3000" b="1" dirty="0">
              <a:latin typeface="Lato (Headings)"/>
            </a:endParaRPr>
          </a:p>
          <a:p>
            <a:endParaRPr lang="en-US" altLang="en-US" sz="2600" b="1" dirty="0">
              <a:latin typeface="Lato (Headings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CD4C05-1EBF-68FD-4DEF-0E87AB520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699" y="5458568"/>
            <a:ext cx="5314950" cy="857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62DEC9-F03B-F48D-7628-CCA15F746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486" y="2256744"/>
            <a:ext cx="64293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66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ctr"/>
            <a:r>
              <a:rPr lang="en-US" sz="4800" b="1" dirty="0"/>
              <a:t>ASP.NET Core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1A318-0236-4111-BE91-F04CBB814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243" y="1691322"/>
            <a:ext cx="10126684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gRPC – </a:t>
            </a:r>
            <a:r>
              <a:rPr lang="en-CA" sz="2400" b="1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Transcodage</a:t>
            </a: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JSON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</a:pPr>
            <a:endParaRPr lang="en-CA" sz="24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en-US" sz="3000" b="1" dirty="0">
                <a:latin typeface="Lato (Headings)"/>
              </a:rPr>
              <a:t> </a:t>
            </a:r>
          </a:p>
          <a:p>
            <a:endParaRPr lang="en-US" altLang="en-US" sz="3000" b="1" dirty="0">
              <a:latin typeface="Lato (Headings)"/>
            </a:endParaRPr>
          </a:p>
          <a:p>
            <a:endParaRPr lang="en-US" altLang="en-US" sz="2600" b="1" dirty="0">
              <a:latin typeface="Lato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82F805-BB51-F650-54E5-5DA7F3622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314019"/>
            <a:ext cx="3944340" cy="4022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9B62A-9F6F-868A-6783-18C768C11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459" y="2334801"/>
            <a:ext cx="4562475" cy="628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A02A45-4677-80B7-9096-217DA8B20124}"/>
              </a:ext>
            </a:extLst>
          </p:cNvPr>
          <p:cNvSpPr txBox="1"/>
          <p:nvPr/>
        </p:nvSpPr>
        <p:spPr>
          <a:xfrm>
            <a:off x="5624450" y="3395099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Nuget</a:t>
            </a:r>
            <a:r>
              <a:rPr lang="en-US" dirty="0"/>
              <a:t>: </a:t>
            </a:r>
            <a:r>
              <a:rPr lang="en-US" dirty="0" err="1"/>
              <a:t>Microsoft.AspNetCore.Grpc.JsonTranscoding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90AE6-EAA6-441B-8BB3-079E0726E025}"/>
              </a:ext>
            </a:extLst>
          </p:cNvPr>
          <p:cNvSpPr txBox="1"/>
          <p:nvPr/>
        </p:nvSpPr>
        <p:spPr>
          <a:xfrm>
            <a:off x="5624450" y="3842906"/>
            <a:ext cx="6095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Proto: </a:t>
            </a:r>
            <a:r>
              <a:rPr lang="en-US" dirty="0">
                <a:hlinkClick r:id="rId4"/>
              </a:rPr>
              <a:t>https://github.com/dotnet/aspnetcore/blob/main/src/Grpc/JsonTranscoding/test/testassets/Sandbox/google/api/http.proto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CFE092-B9FB-A530-CA47-41AF17841F17}"/>
              </a:ext>
            </a:extLst>
          </p:cNvPr>
          <p:cNvSpPr txBox="1"/>
          <p:nvPr/>
        </p:nvSpPr>
        <p:spPr>
          <a:xfrm>
            <a:off x="5624450" y="4766236"/>
            <a:ext cx="6095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Proto: </a:t>
            </a:r>
            <a:r>
              <a:rPr lang="en-US" dirty="0">
                <a:hlinkClick r:id="rId5"/>
              </a:rPr>
              <a:t>https://github.com/dotnet/aspnetcore/blob/main/src/Grpc/JsonTranscoding/test/testassets/Sandbox/google/api/annotations.proto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A30C700-169A-E1E3-FCA8-588D749F3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9255" y="5917128"/>
            <a:ext cx="18954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4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ctr"/>
            <a:r>
              <a:rPr lang="en-US" sz="4800" b="1" dirty="0"/>
              <a:t>ASP.NET Core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1A318-0236-4111-BE91-F04CBB814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243" y="1691322"/>
            <a:ext cx="10126684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gRPC – Healthcheck </a:t>
            </a:r>
            <a:r>
              <a:rPr lang="en-CA" sz="2400" b="1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coté</a:t>
            </a: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CA" sz="2400" b="1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serveur</a:t>
            </a:r>
            <a:endParaRPr lang="en-CA" sz="24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</a:pPr>
            <a:endParaRPr lang="en-CA" sz="24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en-US" sz="3000" b="1" dirty="0">
                <a:latin typeface="Lato (Headings)"/>
              </a:rPr>
              <a:t> </a:t>
            </a:r>
          </a:p>
          <a:p>
            <a:endParaRPr lang="en-US" altLang="en-US" sz="3000" b="1" dirty="0">
              <a:latin typeface="Lato (Headings)"/>
            </a:endParaRPr>
          </a:p>
          <a:p>
            <a:endParaRPr lang="en-US" altLang="en-US" sz="2600" b="1" dirty="0">
              <a:latin typeface="Lato (Headings)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02A45-4677-80B7-9096-217DA8B20124}"/>
              </a:ext>
            </a:extLst>
          </p:cNvPr>
          <p:cNvSpPr txBox="1"/>
          <p:nvPr/>
        </p:nvSpPr>
        <p:spPr>
          <a:xfrm>
            <a:off x="7826619" y="3244334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Nuget</a:t>
            </a:r>
            <a:r>
              <a:rPr lang="en-US" dirty="0"/>
              <a:t>: </a:t>
            </a:r>
            <a:r>
              <a:rPr lang="en-US" dirty="0" err="1"/>
              <a:t>Grpc.AspNetCore.HealthChecks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46BE2-2A90-5493-797D-002CDD7A2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86" y="2517435"/>
            <a:ext cx="64293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99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ctr"/>
            <a:r>
              <a:rPr lang="en-US" sz="4800" b="1" dirty="0"/>
              <a:t>ASP.NET Core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1A318-0236-4111-BE91-F04CBB814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243" y="1691322"/>
            <a:ext cx="10126684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gRPC – Healthcheck </a:t>
            </a:r>
            <a:r>
              <a:rPr lang="en-CA" sz="2400" b="1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coté</a:t>
            </a: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CA" sz="2400" b="1" dirty="0">
                <a:solidFill>
                  <a:srgbClr val="FFFFFF"/>
                </a:solidFill>
                <a:latin typeface="Lato" panose="020F0502020204030203" pitchFamily="34" charset="0"/>
              </a:rPr>
              <a:t>client</a:t>
            </a:r>
            <a:endParaRPr lang="en-CA" sz="24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</a:pPr>
            <a:endParaRPr lang="en-CA" sz="24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en-US" sz="3000" b="1" dirty="0">
                <a:latin typeface="Lato (Headings)"/>
              </a:rPr>
              <a:t> </a:t>
            </a:r>
          </a:p>
          <a:p>
            <a:endParaRPr lang="en-US" altLang="en-US" sz="3000" b="1" dirty="0">
              <a:latin typeface="Lato (Headings)"/>
            </a:endParaRPr>
          </a:p>
          <a:p>
            <a:endParaRPr lang="en-US" altLang="en-US" sz="2600" b="1" dirty="0">
              <a:latin typeface="Lato (Headings)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02A45-4677-80B7-9096-217DA8B20124}"/>
              </a:ext>
            </a:extLst>
          </p:cNvPr>
          <p:cNvSpPr txBox="1"/>
          <p:nvPr/>
        </p:nvSpPr>
        <p:spPr>
          <a:xfrm>
            <a:off x="8263822" y="3476426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Nuget</a:t>
            </a:r>
            <a:r>
              <a:rPr lang="en-US" dirty="0"/>
              <a:t>: </a:t>
            </a:r>
            <a:r>
              <a:rPr lang="en-US" dirty="0" err="1"/>
              <a:t>Grpc.HealthCheck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846F7-8488-BFBC-484F-B8A44E579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45" y="2462464"/>
            <a:ext cx="7400462" cy="30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81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ctr"/>
            <a:r>
              <a:rPr lang="en-US" altLang="en-US" sz="5400" dirty="0">
                <a:latin typeface="Lato (Headings)"/>
              </a:rPr>
              <a:t>Demo 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3360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ctr"/>
            <a:r>
              <a:rPr lang="en-US" sz="4800" b="1" dirty="0"/>
              <a:t>Quoi de </a:t>
            </a:r>
            <a:r>
              <a:rPr lang="en-US" sz="4800" b="1" dirty="0" err="1"/>
              <a:t>neuf</a:t>
            </a:r>
            <a:r>
              <a:rPr lang="en-US" sz="4800" b="1" dirty="0"/>
              <a:t> avec ASP.NET Core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1A318-0236-4111-BE91-F04CBB814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243" y="1970635"/>
            <a:ext cx="10126684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r>
              <a:rPr lang="en-US" altLang="en-US" sz="3000" b="1" dirty="0">
                <a:latin typeface="Lato (Headings)"/>
              </a:rPr>
              <a:t>1- Introduction </a:t>
            </a:r>
          </a:p>
          <a:p>
            <a:endParaRPr lang="en-US" altLang="en-US" sz="3000" b="1" dirty="0">
              <a:latin typeface="Lato (Headings)"/>
            </a:endParaRPr>
          </a:p>
          <a:p>
            <a:r>
              <a:rPr lang="en-US" altLang="en-US" sz="3000" b="1" dirty="0">
                <a:latin typeface="Lato (Headings)"/>
              </a:rPr>
              <a:t>2- ASP.NET Core 7</a:t>
            </a:r>
          </a:p>
          <a:p>
            <a:endParaRPr lang="en-US" altLang="en-US" sz="3000" b="1" dirty="0">
              <a:latin typeface="Lato (Headings)"/>
            </a:endParaRPr>
          </a:p>
          <a:p>
            <a:r>
              <a:rPr lang="en-US" altLang="en-US" sz="3000" b="1" dirty="0">
                <a:latin typeface="Lato (Headings)"/>
              </a:rPr>
              <a:t>3- C# 11</a:t>
            </a:r>
          </a:p>
          <a:p>
            <a:endParaRPr lang="en-US" altLang="en-US" sz="3000" b="1" dirty="0">
              <a:latin typeface="Lato (Headings)"/>
            </a:endParaRPr>
          </a:p>
          <a:p>
            <a:r>
              <a:rPr lang="en-US" altLang="en-US" sz="3000" b="1" dirty="0">
                <a:latin typeface="Lato (Headings)"/>
              </a:rPr>
              <a:t>4- Demo</a:t>
            </a:r>
          </a:p>
          <a:p>
            <a:endParaRPr lang="en-US" altLang="en-US" sz="2600" b="1" dirty="0">
              <a:latin typeface="Lato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18221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ctr"/>
            <a:r>
              <a:rPr lang="en-US" sz="4800" b="1" dirty="0"/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1A318-0236-4111-BE91-F04CBB814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243" y="1691322"/>
            <a:ext cx="10126684" cy="698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.NET 7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400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8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Disponible </a:t>
            </a:r>
            <a:r>
              <a:rPr lang="en-CA" sz="2800" b="1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depuis</a:t>
            </a:r>
            <a:r>
              <a:rPr lang="en-CA" sz="28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CA" sz="2800" b="1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novembre</a:t>
            </a:r>
            <a:r>
              <a:rPr lang="en-CA" sz="28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2022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800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rgbClr val="FFFFFF"/>
                </a:solidFill>
                <a:latin typeface="Lato" panose="020F0502020204030203" pitchFamily="34" charset="0"/>
              </a:rPr>
              <a:t>Non LTS – EOL Mai 2024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800" b="1" dirty="0">
              <a:solidFill>
                <a:srgbClr val="FFFFFF"/>
              </a:solidFill>
              <a:latin typeface="Lato" panose="020F0502020204030203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rgbClr val="FFFFFF"/>
                </a:solidFill>
                <a:latin typeface="Lato" panose="020F0502020204030203" pitchFamily="34" charset="0"/>
              </a:rPr>
              <a:t>C# 11 et ASP.NET Core 7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</a:pPr>
            <a:endParaRPr lang="en-CA" sz="24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Plus </a:t>
            </a:r>
            <a:r>
              <a:rPr lang="en-CA" sz="2400" b="1" dirty="0" err="1">
                <a:solidFill>
                  <a:srgbClr val="FFFFFF"/>
                </a:solidFill>
                <a:latin typeface="Lato" panose="020F0502020204030203" pitchFamily="34" charset="0"/>
              </a:rPr>
              <a:t>r</a:t>
            </a:r>
            <a:r>
              <a:rPr lang="en-CA" sz="2400" b="1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apide</a:t>
            </a: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(Native AOT)</a:t>
            </a:r>
          </a:p>
          <a:p>
            <a:pPr lvl="2" indent="-285750" fontAlgn="base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rgbClr val="FFFFFF"/>
                </a:solidFill>
                <a:latin typeface="Lato" panose="020F0502020204030203" pitchFamily="34" charset="0"/>
              </a:rPr>
              <a:t>Startup</a:t>
            </a:r>
          </a:p>
          <a:p>
            <a:pPr lvl="2" indent="-285750" fontAlgn="base">
              <a:buFont typeface="Arial" panose="020B0604020202020204" pitchFamily="34" charset="0"/>
              <a:buChar char="•"/>
            </a:pP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Memoire</a:t>
            </a:r>
          </a:p>
          <a:p>
            <a:pPr lvl="2" indent="-285750" fontAlgn="base">
              <a:buFont typeface="Arial" panose="020B0604020202020204" pitchFamily="34" charset="0"/>
              <a:buChar char="•"/>
            </a:pPr>
            <a:r>
              <a:rPr lang="en-CA" sz="2400" b="1" dirty="0" err="1">
                <a:solidFill>
                  <a:srgbClr val="FFFFFF"/>
                </a:solidFill>
                <a:latin typeface="Lato" panose="020F0502020204030203" pitchFamily="34" charset="0"/>
              </a:rPr>
              <a:t>Prend</a:t>
            </a:r>
            <a:r>
              <a:rPr lang="en-CA" sz="2400" b="1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CA" sz="2400" b="1" dirty="0" err="1">
                <a:solidFill>
                  <a:srgbClr val="FFFFFF"/>
                </a:solidFill>
                <a:latin typeface="Lato" panose="020F0502020204030203" pitchFamily="34" charset="0"/>
              </a:rPr>
              <a:t>moins</a:t>
            </a:r>
            <a:r>
              <a:rPr lang="en-CA" sz="2400" b="1" dirty="0">
                <a:solidFill>
                  <a:srgbClr val="FFFFFF"/>
                </a:solidFill>
                <a:latin typeface="Lato" panose="020F0502020204030203" pitchFamily="34" charset="0"/>
              </a:rPr>
              <a:t> de place sur le </a:t>
            </a:r>
            <a:r>
              <a:rPr lang="en-CA" sz="2400" b="1" dirty="0" err="1">
                <a:solidFill>
                  <a:srgbClr val="FFFFFF"/>
                </a:solidFill>
                <a:latin typeface="Lato" panose="020F0502020204030203" pitchFamily="34" charset="0"/>
              </a:rPr>
              <a:t>disque</a:t>
            </a:r>
            <a:endParaRPr lang="en-CA" sz="2400" b="1" dirty="0">
              <a:solidFill>
                <a:srgbClr val="FFFFFF"/>
              </a:solidFill>
              <a:latin typeface="Lato" panose="020F0502020204030203" pitchFamily="34" charset="0"/>
            </a:endParaRPr>
          </a:p>
          <a:p>
            <a:pPr marL="857250" lvl="2" indent="0" fontAlgn="base"/>
            <a:endParaRPr lang="en-CA" sz="2400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endParaRPr lang="en-US" altLang="en-US" sz="3000" b="1" dirty="0">
              <a:latin typeface="Lato (Headings)"/>
            </a:endParaRPr>
          </a:p>
          <a:p>
            <a:r>
              <a:rPr lang="en-US" altLang="en-US" sz="3000" b="1" dirty="0">
                <a:latin typeface="Lato (Headings)"/>
              </a:rPr>
              <a:t> </a:t>
            </a:r>
          </a:p>
          <a:p>
            <a:endParaRPr lang="en-US" altLang="en-US" sz="3000" b="1" dirty="0">
              <a:latin typeface="Lato (Headings)"/>
            </a:endParaRPr>
          </a:p>
          <a:p>
            <a:endParaRPr lang="en-US" altLang="en-US" sz="2600" b="1" dirty="0">
              <a:latin typeface="Lato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10294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ctr"/>
            <a:r>
              <a:rPr lang="en-US" sz="4800" b="1" dirty="0"/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1A318-0236-4111-BE91-F04CBB814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243" y="1691322"/>
            <a:ext cx="10126684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.NET 7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400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Unification Blazor et .NET MAUI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4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Hot Reload plus performant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4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dirty="0" err="1">
                <a:solidFill>
                  <a:srgbClr val="FFFFFF"/>
                </a:solidFill>
                <a:latin typeface="Lato" panose="020F0502020204030203" pitchFamily="34" charset="0"/>
              </a:rPr>
              <a:t>Amélioration</a:t>
            </a:r>
            <a:r>
              <a:rPr lang="en-CA" sz="2400" b="1" dirty="0">
                <a:solidFill>
                  <a:srgbClr val="FFFFFF"/>
                </a:solidFill>
                <a:latin typeface="Lato" panose="020F0502020204030203" pitchFamily="34" charset="0"/>
              </a:rPr>
              <a:t> de </a:t>
            </a:r>
            <a:r>
              <a:rPr lang="en-CA" sz="2400" b="1" dirty="0" err="1">
                <a:solidFill>
                  <a:srgbClr val="FFFFFF"/>
                </a:solidFill>
                <a:latin typeface="Lato" panose="020F0502020204030203" pitchFamily="34" charset="0"/>
              </a:rPr>
              <a:t>l’API</a:t>
            </a:r>
            <a:r>
              <a:rPr lang="en-CA" sz="2400" b="1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CA" sz="2400" b="1" dirty="0" err="1">
                <a:solidFill>
                  <a:srgbClr val="FFFFFF"/>
                </a:solidFill>
                <a:latin typeface="Lato" panose="020F0502020204030203" pitchFamily="34" charset="0"/>
              </a:rPr>
              <a:t>System.Text.Json</a:t>
            </a:r>
            <a:endParaRPr lang="en-CA" sz="2400" b="1" dirty="0">
              <a:solidFill>
                <a:srgbClr val="FFFFFF"/>
              </a:solidFill>
              <a:latin typeface="Lato" panose="020F0502020204030203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400" b="1" dirty="0">
              <a:solidFill>
                <a:srgbClr val="FFFFFF"/>
              </a:solidFill>
              <a:latin typeface="Lato" panose="020F0502020204030203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DateTime</a:t>
            </a: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&amp; </a:t>
            </a:r>
            <a:r>
              <a:rPr lang="en-CA" sz="2400" b="1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TimeOnly</a:t>
            </a: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CA" sz="2400" b="1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supportent</a:t>
            </a: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microsecond et </a:t>
            </a:r>
            <a:r>
              <a:rPr lang="en-CA" sz="2400" b="1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nanoseconde</a:t>
            </a:r>
            <a:endParaRPr lang="en-CA" sz="24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endParaRPr lang="en-US" altLang="en-US" sz="3000" b="1" dirty="0">
              <a:latin typeface="Lato (Headings)"/>
            </a:endParaRPr>
          </a:p>
          <a:p>
            <a:r>
              <a:rPr lang="en-US" altLang="en-US" sz="3000" b="1" dirty="0">
                <a:latin typeface="Lato (Headings)"/>
              </a:rPr>
              <a:t> </a:t>
            </a:r>
          </a:p>
          <a:p>
            <a:endParaRPr lang="en-US" altLang="en-US" sz="3000" b="1" dirty="0">
              <a:latin typeface="Lato (Headings)"/>
            </a:endParaRPr>
          </a:p>
          <a:p>
            <a:endParaRPr lang="en-US" altLang="en-US" sz="2600" b="1" dirty="0">
              <a:latin typeface="Lato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51852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ctr"/>
            <a:r>
              <a:rPr lang="en-US" sz="4800" b="1" dirty="0"/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1A318-0236-4111-BE91-F04CBB814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243" y="1691322"/>
            <a:ext cx="10126684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.NET 7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</a:pPr>
            <a:endParaRPr lang="en-CA" sz="24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altLang="en-US" sz="2400" b="1" dirty="0" err="1">
                <a:solidFill>
                  <a:srgbClr val="FFFFFF"/>
                </a:solidFill>
                <a:latin typeface="Lato" panose="020F0502020204030203" pitchFamily="34" charset="0"/>
              </a:rPr>
              <a:t>Statistiques</a:t>
            </a:r>
            <a:r>
              <a:rPr lang="en-CA" altLang="en-US" sz="2400" b="1" dirty="0">
                <a:solidFill>
                  <a:srgbClr val="FFFFFF"/>
                </a:solidFill>
                <a:latin typeface="Lato" panose="020F0502020204030203" pitchFamily="34" charset="0"/>
              </a:rPr>
              <a:t> sur </a:t>
            </a:r>
            <a:r>
              <a:rPr lang="en-CA" altLang="en-US" sz="2400" b="1" dirty="0" err="1">
                <a:solidFill>
                  <a:srgbClr val="FFFFFF"/>
                </a:solidFill>
                <a:latin typeface="Lato" panose="020F0502020204030203" pitchFamily="34" charset="0"/>
              </a:rPr>
              <a:t>l’utilisation</a:t>
            </a:r>
            <a:r>
              <a:rPr lang="en-CA" altLang="en-US" sz="2400" b="1" dirty="0">
                <a:solidFill>
                  <a:srgbClr val="FFFFFF"/>
                </a:solidFill>
                <a:latin typeface="Lato" panose="020F0502020204030203" pitchFamily="34" charset="0"/>
              </a:rPr>
              <a:t> du cache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altLang="en-US" sz="2400" b="1" dirty="0">
              <a:solidFill>
                <a:srgbClr val="FFFFFF"/>
              </a:solidFill>
              <a:latin typeface="Lato" panose="020F0502020204030203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altLang="en-US" sz="2400" b="1" dirty="0">
                <a:solidFill>
                  <a:srgbClr val="FFFFFF"/>
                </a:solidFill>
                <a:latin typeface="Lato" panose="020F0502020204030203" pitchFamily="34" charset="0"/>
              </a:rPr>
              <a:t>Tar archives </a:t>
            </a:r>
            <a:r>
              <a:rPr lang="en-CA" altLang="en-US" sz="2400" b="1" dirty="0" err="1">
                <a:solidFill>
                  <a:srgbClr val="FFFFFF"/>
                </a:solidFill>
                <a:latin typeface="Lato" panose="020F0502020204030203" pitchFamily="34" charset="0"/>
              </a:rPr>
              <a:t>sont</a:t>
            </a:r>
            <a:r>
              <a:rPr lang="en-CA" altLang="en-US" sz="2400" b="1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CA" altLang="en-US" sz="2400" b="1" dirty="0" err="1">
                <a:solidFill>
                  <a:srgbClr val="FFFFFF"/>
                </a:solidFill>
                <a:latin typeface="Lato" panose="020F0502020204030203" pitchFamily="34" charset="0"/>
              </a:rPr>
              <a:t>multiplatformes</a:t>
            </a:r>
            <a:endParaRPr lang="en-CA" altLang="en-US" sz="2400" b="1" dirty="0">
              <a:solidFill>
                <a:srgbClr val="FFFFFF"/>
              </a:solidFill>
              <a:latin typeface="Lato" panose="020F0502020204030203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altLang="en-US" sz="2400" b="1" dirty="0">
              <a:solidFill>
                <a:srgbClr val="FFFFFF"/>
              </a:solidFill>
              <a:latin typeface="Lato" panose="020F0502020204030203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altLang="en-US" sz="2400" b="1" dirty="0">
                <a:solidFill>
                  <a:srgbClr val="FFFFFF"/>
                </a:solidFill>
                <a:latin typeface="Lato" panose="020F0502020204030203" pitchFamily="34" charset="0"/>
              </a:rPr>
              <a:t>Performance de la </a:t>
            </a:r>
            <a:r>
              <a:rPr lang="en-CA" altLang="en-US" sz="2400" b="1" dirty="0" err="1">
                <a:solidFill>
                  <a:srgbClr val="FFFFFF"/>
                </a:solidFill>
                <a:latin typeface="Lato" panose="020F0502020204030203" pitchFamily="34" charset="0"/>
              </a:rPr>
              <a:t>reflexion</a:t>
            </a:r>
            <a:r>
              <a:rPr lang="en-CA" altLang="en-US" sz="2400" b="1" dirty="0">
                <a:solidFill>
                  <a:srgbClr val="FFFFFF"/>
                </a:solidFill>
                <a:latin typeface="Lato" panose="020F0502020204030203" pitchFamily="34" charset="0"/>
              </a:rPr>
              <a:t> revue </a:t>
            </a:r>
            <a:r>
              <a:rPr lang="en-US" altLang="en-US" sz="2400" b="1" dirty="0">
                <a:solidFill>
                  <a:srgbClr val="FFFFFF"/>
                </a:solidFill>
                <a:latin typeface="Lato" panose="020F0502020204030203" pitchFamily="34" charset="0"/>
              </a:rPr>
              <a:t>x3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FFFFFF"/>
              </a:solidFill>
              <a:latin typeface="Lato" panose="020F0502020204030203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FFFFFF"/>
                </a:solidFill>
                <a:latin typeface="Lato" panose="020F0502020204030203" pitchFamily="34" charset="0"/>
              </a:rPr>
              <a:t>Assistants </a:t>
            </a:r>
            <a:r>
              <a:rPr lang="en-US" altLang="en-US" sz="2400" b="1" dirty="0" err="1">
                <a:solidFill>
                  <a:srgbClr val="FFFFFF"/>
                </a:solidFill>
                <a:latin typeface="Lato" panose="020F0502020204030203" pitchFamily="34" charset="0"/>
              </a:rPr>
              <a:t>d’upgrade</a:t>
            </a:r>
            <a:r>
              <a:rPr lang="en-US" altLang="en-US" sz="2400" b="1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altLang="en-US" sz="2400" b="1" dirty="0" err="1">
                <a:solidFill>
                  <a:srgbClr val="FFFFFF"/>
                </a:solidFill>
                <a:latin typeface="Lato" panose="020F0502020204030203" pitchFamily="34" charset="0"/>
              </a:rPr>
              <a:t>améliorés</a:t>
            </a:r>
            <a:r>
              <a:rPr lang="en-US" altLang="en-US" sz="2400" b="1" dirty="0">
                <a:solidFill>
                  <a:srgbClr val="FFFFFF"/>
                </a:solidFill>
                <a:latin typeface="Lato" panose="020F0502020204030203" pitchFamily="34" charset="0"/>
              </a:rPr>
              <a:t> (</a:t>
            </a:r>
            <a:r>
              <a:rPr lang="en-US" altLang="en-US" sz="2400" b="1" dirty="0" err="1">
                <a:solidFill>
                  <a:srgbClr val="FFFFFF"/>
                </a:solidFill>
                <a:latin typeface="Lato" panose="020F0502020204030203" pitchFamily="34" charset="0"/>
              </a:rPr>
              <a:t>fiabilité</a:t>
            </a:r>
            <a:r>
              <a:rPr lang="en-US" altLang="en-US" sz="2400" b="1" dirty="0">
                <a:solidFill>
                  <a:srgbClr val="FFFFFF"/>
                </a:solidFill>
                <a:latin typeface="Lato" panose="020F0502020204030203" pitchFamily="34" charset="0"/>
              </a:rPr>
              <a:t>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FFFFFF"/>
              </a:solidFill>
              <a:latin typeface="Lato" panose="020F0502020204030203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err="1">
                <a:solidFill>
                  <a:srgbClr val="FFFFFF"/>
                </a:solidFill>
                <a:latin typeface="Lato" panose="020F0502020204030203" pitchFamily="34" charset="0"/>
              </a:rPr>
              <a:t>Autres</a:t>
            </a:r>
            <a:r>
              <a:rPr lang="en-US" altLang="en-US" sz="2400" b="1" dirty="0">
                <a:solidFill>
                  <a:srgbClr val="FFFFFF"/>
                </a:solidFill>
                <a:latin typeface="Lato" panose="020F0502020204030203" pitchFamily="34" charset="0"/>
              </a:rPr>
              <a:t>….</a:t>
            </a:r>
            <a:endParaRPr lang="en-US" altLang="en-US" sz="3000" b="1" dirty="0">
              <a:latin typeface="Lato (Headings)"/>
            </a:endParaRPr>
          </a:p>
          <a:p>
            <a:endParaRPr lang="en-US" altLang="en-US" sz="3000" b="1" dirty="0">
              <a:latin typeface="Lato (Headings)"/>
            </a:endParaRPr>
          </a:p>
          <a:p>
            <a:r>
              <a:rPr lang="en-US" altLang="en-US" sz="3000" b="1" dirty="0">
                <a:latin typeface="Lato (Headings)"/>
              </a:rPr>
              <a:t> </a:t>
            </a:r>
          </a:p>
          <a:p>
            <a:endParaRPr lang="en-US" altLang="en-US" sz="3000" b="1" dirty="0">
              <a:latin typeface="Lato (Headings)"/>
            </a:endParaRPr>
          </a:p>
          <a:p>
            <a:endParaRPr lang="en-US" altLang="en-US" sz="2600" b="1" dirty="0">
              <a:latin typeface="Lato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3941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ctr"/>
            <a:r>
              <a:rPr lang="en-US" sz="4800" b="1" dirty="0"/>
              <a:t>ASP.NET Core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1A318-0236-4111-BE91-F04CBB814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243" y="1691322"/>
            <a:ext cx="10126684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Minimal APIs – uploader un </a:t>
            </a:r>
            <a:r>
              <a:rPr lang="en-CA" sz="2400" b="1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fichier</a:t>
            </a: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(</a:t>
            </a:r>
            <a:r>
              <a:rPr lang="en-CA" sz="2400" b="1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démo</a:t>
            </a: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à la fin)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</a:pPr>
            <a:endParaRPr lang="en-CA" sz="24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en-US" sz="3000" b="1" dirty="0">
                <a:latin typeface="Lato (Headings)"/>
              </a:rPr>
              <a:t> </a:t>
            </a:r>
          </a:p>
          <a:p>
            <a:endParaRPr lang="en-US" altLang="en-US" sz="3000" b="1" dirty="0">
              <a:latin typeface="Lato (Headings)"/>
            </a:endParaRPr>
          </a:p>
          <a:p>
            <a:endParaRPr lang="en-US" altLang="en-US" sz="2600" b="1" dirty="0">
              <a:latin typeface="Lato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65C43-7C25-B61B-69E1-9249B57B7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84" y="2247961"/>
            <a:ext cx="6438900" cy="41433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206A813-812D-E128-81D9-59C62D64DA37}"/>
              </a:ext>
            </a:extLst>
          </p:cNvPr>
          <p:cNvSpPr/>
          <p:nvPr/>
        </p:nvSpPr>
        <p:spPr>
          <a:xfrm>
            <a:off x="8069283" y="3247901"/>
            <a:ext cx="1330036" cy="23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D8BA8-5A48-F156-948D-B2A91D078CE1}"/>
              </a:ext>
            </a:extLst>
          </p:cNvPr>
          <p:cNvSpPr txBox="1"/>
          <p:nvPr/>
        </p:nvSpPr>
        <p:spPr>
          <a:xfrm>
            <a:off x="9569234" y="3181988"/>
            <a:ext cx="13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Swagger OK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3BEDB6C-75B2-4D97-954E-76303AA74BAC}"/>
              </a:ext>
            </a:extLst>
          </p:cNvPr>
          <p:cNvSpPr/>
          <p:nvPr/>
        </p:nvSpPr>
        <p:spPr>
          <a:xfrm>
            <a:off x="8156363" y="4999794"/>
            <a:ext cx="1330036" cy="23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570D0-894E-C6E2-6AF4-EB76FA5EFEB7}"/>
              </a:ext>
            </a:extLst>
          </p:cNvPr>
          <p:cNvSpPr txBox="1"/>
          <p:nvPr/>
        </p:nvSpPr>
        <p:spPr>
          <a:xfrm>
            <a:off x="9656314" y="4933881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Swagger NOT OK</a:t>
            </a:r>
          </a:p>
        </p:txBody>
      </p:sp>
    </p:spTree>
    <p:extLst>
      <p:ext uri="{BB962C8B-B14F-4D97-AF65-F5344CB8AC3E}">
        <p14:creationId xmlns:p14="http://schemas.microsoft.com/office/powerpoint/2010/main" val="148779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ctr"/>
            <a:r>
              <a:rPr lang="en-US" sz="4800" b="1" dirty="0"/>
              <a:t>ASP.NET Core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1A318-0236-4111-BE91-F04CBB814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243" y="1691322"/>
            <a:ext cx="10126684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Minimal APIs – Description dans Swagger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</a:pPr>
            <a:endParaRPr lang="en-CA" sz="24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en-US" sz="3000" b="1" dirty="0">
                <a:latin typeface="Lato (Headings)"/>
              </a:rPr>
              <a:t> </a:t>
            </a:r>
          </a:p>
          <a:p>
            <a:endParaRPr lang="en-US" altLang="en-US" sz="3000" b="1" dirty="0">
              <a:latin typeface="Lato (Headings)"/>
            </a:endParaRPr>
          </a:p>
          <a:p>
            <a:endParaRPr lang="en-US" altLang="en-US" sz="2600" b="1" dirty="0">
              <a:latin typeface="Lato (Headings)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206A813-812D-E128-81D9-59C62D64DA37}"/>
              </a:ext>
            </a:extLst>
          </p:cNvPr>
          <p:cNvSpPr/>
          <p:nvPr/>
        </p:nvSpPr>
        <p:spPr>
          <a:xfrm>
            <a:off x="8069283" y="3247901"/>
            <a:ext cx="1330036" cy="23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DAF5D-0044-49E4-6C98-B937DAF6C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292741"/>
            <a:ext cx="9601200" cy="1666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F2ED02-F2A4-AE96-AB07-498ECF101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801" y="4306599"/>
            <a:ext cx="3991594" cy="2418956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F3882256-A225-419E-7133-E55AD3C5A41F}"/>
              </a:ext>
            </a:extLst>
          </p:cNvPr>
          <p:cNvSpPr/>
          <p:nvPr/>
        </p:nvSpPr>
        <p:spPr>
          <a:xfrm>
            <a:off x="5415148" y="3764478"/>
            <a:ext cx="190005" cy="542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73CA3-6542-D0B0-A988-81C6FDE05313}"/>
              </a:ext>
            </a:extLst>
          </p:cNvPr>
          <p:cNvSpPr txBox="1"/>
          <p:nvPr/>
        </p:nvSpPr>
        <p:spPr>
          <a:xfrm>
            <a:off x="8069283" y="5779950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 err="1">
                <a:solidFill>
                  <a:srgbClr val="C9D1D9"/>
                </a:solidFill>
                <a:latin typeface="-apple-system"/>
              </a:rPr>
              <a:t>Nuget</a:t>
            </a:r>
            <a:r>
              <a:rPr lang="en-US" b="1" dirty="0">
                <a:solidFill>
                  <a:srgbClr val="C9D1D9"/>
                </a:solidFill>
                <a:latin typeface="-apple-system"/>
              </a:rPr>
              <a:t>: 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Microsoft.AspNetCore.OpenApi</a:t>
            </a:r>
          </a:p>
        </p:txBody>
      </p:sp>
    </p:spTree>
    <p:extLst>
      <p:ext uri="{BB962C8B-B14F-4D97-AF65-F5344CB8AC3E}">
        <p14:creationId xmlns:p14="http://schemas.microsoft.com/office/powerpoint/2010/main" val="86047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ctr"/>
            <a:r>
              <a:rPr lang="en-US" sz="4800" b="1" dirty="0"/>
              <a:t>ASP.NET Core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1A318-0236-4111-BE91-F04CBB814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243" y="1691322"/>
            <a:ext cx="10126684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Minimal APIs – Binding arrays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</a:pPr>
            <a:endParaRPr lang="en-CA" sz="24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en-US" sz="3000" b="1" dirty="0">
                <a:latin typeface="Lato (Headings)"/>
              </a:rPr>
              <a:t> </a:t>
            </a:r>
          </a:p>
          <a:p>
            <a:endParaRPr lang="en-US" altLang="en-US" sz="3000" b="1" dirty="0">
              <a:latin typeface="Lato (Headings)"/>
            </a:endParaRPr>
          </a:p>
          <a:p>
            <a:endParaRPr lang="en-US" altLang="en-US" sz="2600" b="1" dirty="0">
              <a:latin typeface="Lato (Headings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F830D-20D3-86C2-D6D7-E99B7B9F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37" y="2484850"/>
            <a:ext cx="11277780" cy="179026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2B7E921-D077-70CB-4706-8CCC145EDEB9}"/>
              </a:ext>
            </a:extLst>
          </p:cNvPr>
          <p:cNvSpPr/>
          <p:nvPr/>
        </p:nvSpPr>
        <p:spPr>
          <a:xfrm>
            <a:off x="4013860" y="3681351"/>
            <a:ext cx="2654135" cy="742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E0D5176-B376-4326-6CDF-0FEBEC70D7BD}"/>
              </a:ext>
            </a:extLst>
          </p:cNvPr>
          <p:cNvSpPr/>
          <p:nvPr/>
        </p:nvSpPr>
        <p:spPr>
          <a:xfrm>
            <a:off x="5242956" y="4423558"/>
            <a:ext cx="255319" cy="645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39514-CEC8-1F06-5CCD-02F9CF10AA74}"/>
              </a:ext>
            </a:extLst>
          </p:cNvPr>
          <p:cNvSpPr txBox="1"/>
          <p:nvPr/>
        </p:nvSpPr>
        <p:spPr>
          <a:xfrm>
            <a:off x="4465122" y="5102287"/>
            <a:ext cx="194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 avec Swagger</a:t>
            </a:r>
          </a:p>
        </p:txBody>
      </p:sp>
    </p:spTree>
    <p:extLst>
      <p:ext uri="{BB962C8B-B14F-4D97-AF65-F5344CB8AC3E}">
        <p14:creationId xmlns:p14="http://schemas.microsoft.com/office/powerpoint/2010/main" val="178490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ctr"/>
            <a:r>
              <a:rPr lang="en-US" sz="4800" b="1" dirty="0"/>
              <a:t>ASP.NET Core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1A318-0236-4111-BE91-F04CBB814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243" y="1691322"/>
            <a:ext cx="10126684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Minimal APIs – Nouvelles surcharges pour </a:t>
            </a:r>
            <a:r>
              <a:rPr lang="en-CA" sz="2400" b="1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Result.Streams</a:t>
            </a:r>
            <a:r>
              <a:rPr lang="en-CA" sz="24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</a:pPr>
            <a:endParaRPr lang="en-CA" sz="24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en-US" sz="3000" b="1" dirty="0">
                <a:latin typeface="Lato (Headings)"/>
              </a:rPr>
              <a:t> </a:t>
            </a:r>
          </a:p>
          <a:p>
            <a:endParaRPr lang="en-US" altLang="en-US" sz="3000" b="1" dirty="0">
              <a:latin typeface="Lato (Headings)"/>
            </a:endParaRPr>
          </a:p>
          <a:p>
            <a:endParaRPr lang="en-US" altLang="en-US" sz="2600" b="1" dirty="0">
              <a:latin typeface="Lato (Headings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8273F5-675E-5507-D91D-9CE08CBC5451}"/>
              </a:ext>
            </a:extLst>
          </p:cNvPr>
          <p:cNvSpPr txBox="1"/>
          <p:nvPr/>
        </p:nvSpPr>
        <p:spPr>
          <a:xfrm>
            <a:off x="2272949" y="5391253"/>
            <a:ext cx="693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Délégué</a:t>
            </a:r>
            <a:r>
              <a:rPr lang="en-US" dirty="0">
                <a:solidFill>
                  <a:srgbClr val="FF0000"/>
                </a:solidFill>
              </a:rPr>
              <a:t> qui </a:t>
            </a:r>
            <a:r>
              <a:rPr lang="en-US" dirty="0" err="1">
                <a:solidFill>
                  <a:srgbClr val="FF0000"/>
                </a:solidFill>
              </a:rPr>
              <a:t>intervient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directement</a:t>
            </a:r>
            <a:r>
              <a:rPr lang="en-US" dirty="0">
                <a:solidFill>
                  <a:srgbClr val="FF0000"/>
                </a:solidFill>
              </a:rPr>
              <a:t> sur le response stream sans buffer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7FB05C-2966-2B9C-1EAF-73C0C94E0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49" y="2520587"/>
            <a:ext cx="6696075" cy="194310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2C29471D-6953-0A19-2701-0D01F1E7D5C7}"/>
              </a:ext>
            </a:extLst>
          </p:cNvPr>
          <p:cNvSpPr/>
          <p:nvPr/>
        </p:nvSpPr>
        <p:spPr>
          <a:xfrm>
            <a:off x="5427024" y="4604926"/>
            <a:ext cx="255319" cy="645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79525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20 16x9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1561062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Colored tabs in this graphic list the key steps of a process with room to describe related tasks below them. (Widescreen, 16X9 format)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2012-04-27T06:43:00+00:00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TP102888315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834280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6F5B6836-2769-4AB4-BF4C-D4C1926C20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6B1215-F7D8-4A06-B0EF-84A6D2B845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D4FFC2-AC84-46B7-B117-74808F23599E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468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(Body)</vt:lpstr>
      <vt:lpstr>Lato</vt:lpstr>
      <vt:lpstr>Lato (Headings)</vt:lpstr>
      <vt:lpstr>Process 20 16x9</vt:lpstr>
      <vt:lpstr>Quoi de neuf avec ASP.NET Core 7</vt:lpstr>
      <vt:lpstr>Quoi de neuf avec ASP.NET Core 7</vt:lpstr>
      <vt:lpstr>Introduction</vt:lpstr>
      <vt:lpstr>Introduction</vt:lpstr>
      <vt:lpstr>Introduction</vt:lpstr>
      <vt:lpstr>ASP.NET Core 7</vt:lpstr>
      <vt:lpstr>ASP.NET Core 7</vt:lpstr>
      <vt:lpstr>ASP.NET Core 7</vt:lpstr>
      <vt:lpstr>ASP.NET Core 7</vt:lpstr>
      <vt:lpstr>ASP.NET Core 7</vt:lpstr>
      <vt:lpstr>ASP.NET Core 7</vt:lpstr>
      <vt:lpstr>ASP.NET Core 7</vt:lpstr>
      <vt:lpstr>ASP.NET Core 7</vt:lpstr>
      <vt:lpstr>ASP.NET Core 7</vt:lpstr>
      <vt:lpstr>ASP.NET Core 7</vt:lpstr>
      <vt:lpstr>ASP.NET Core 7</vt:lpstr>
      <vt:lpstr>ASP.NET Core 7</vt:lpstr>
      <vt:lpstr>Demo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&amp; ASP.NET Core 3.1: partie 2</dc:title>
  <dc:creator/>
  <cp:lastModifiedBy/>
  <cp:revision>92</cp:revision>
  <dcterms:created xsi:type="dcterms:W3CDTF">2020-02-09T04:56:45Z</dcterms:created>
  <dcterms:modified xsi:type="dcterms:W3CDTF">2022-12-07T03:07:07Z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