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0" r:id="rId2"/>
    <p:sldId id="257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123" d="100"/>
          <a:sy n="123" d="100"/>
        </p:scale>
        <p:origin x="51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44300C-F232-4537-A90A-7DD25BDBC463}" type="datetimeFigureOut">
              <a:rPr lang="en-PH" smtClean="0"/>
              <a:t>29/11/2016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CDB910-FC4B-49A8-9CBD-6CCA0C606851}" type="slidenum">
              <a:rPr lang="en-PH" smtClean="0"/>
              <a:t>‹N°›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00074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1673" y="4724403"/>
            <a:ext cx="10990729" cy="708025"/>
          </a:xfrm>
        </p:spPr>
        <p:txBody>
          <a:bodyPr>
            <a:noAutofit/>
          </a:bodyPr>
          <a:lstStyle>
            <a:lvl1pPr algn="r">
              <a:defRPr lang="en-US" sz="4400" b="1" i="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Black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410200"/>
            <a:ext cx="10972800" cy="838200"/>
          </a:xfrm>
        </p:spPr>
        <p:txBody>
          <a:bodyPr>
            <a:normAutofit/>
          </a:bodyPr>
          <a:lstStyle>
            <a:lvl1pPr marL="0" indent="0" algn="r">
              <a:buNone/>
              <a:defRPr sz="2000" b="0" i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839200" y="1676403"/>
            <a:ext cx="2743200" cy="4449763"/>
          </a:xfrm>
        </p:spPr>
        <p:txBody>
          <a:bodyPr vert="eaVert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76403"/>
            <a:ext cx="8026400" cy="4449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65000"/>
                    <a:lumOff val="35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6403"/>
            <a:ext cx="53848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6403"/>
            <a:ext cx="53848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95402"/>
            <a:ext cx="5386917" cy="879475"/>
          </a:xfrm>
        </p:spPr>
        <p:txBody>
          <a:bodyPr anchor="b"/>
          <a:lstStyle>
            <a:lvl1pPr marL="0" indent="0">
              <a:buNone/>
              <a:defRPr sz="2400" b="0" i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295402"/>
            <a:ext cx="5389033" cy="879475"/>
          </a:xfrm>
        </p:spPr>
        <p:txBody>
          <a:bodyPr anchor="b"/>
          <a:lstStyle>
            <a:lvl1pPr marL="0" indent="0">
              <a:buNone/>
              <a:defRPr sz="2400" b="0" i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1676400"/>
            <a:ext cx="4011084" cy="933450"/>
          </a:xfrm>
        </p:spPr>
        <p:txBody>
          <a:bodyPr anchor="b"/>
          <a:lstStyle>
            <a:lvl1pPr algn="l"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76403"/>
            <a:ext cx="6815667" cy="4449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2743203"/>
            <a:ext cx="4011084" cy="3382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093" y="4800600"/>
            <a:ext cx="10998448" cy="566738"/>
          </a:xfrm>
        </p:spPr>
        <p:txBody>
          <a:bodyPr anchor="b"/>
          <a:lstStyle>
            <a:lvl1pPr algn="l"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8093" y="1371602"/>
            <a:ext cx="10998448" cy="33559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093" y="5367338"/>
            <a:ext cx="109984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slidehunter.com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52602"/>
            <a:ext cx="109728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7" name="Picture 6" descr="E:\websites\slidehunter\2012beew\psd\logo2012.png">
            <a:hlinkClick r:id="rId14"/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0800" y="361950"/>
            <a:ext cx="289560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b="1" i="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Black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65000"/>
              <a:lumOff val="35000"/>
            </a:schemeClr>
          </a:solidFill>
          <a:effectLst/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65000"/>
              <a:lumOff val="35000"/>
            </a:schemeClr>
          </a:solidFill>
          <a:effectLst/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effectLst/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65000"/>
              <a:lumOff val="35000"/>
            </a:schemeClr>
          </a:solidFill>
          <a:effectLst/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65000"/>
              <a:lumOff val="35000"/>
            </a:schemeClr>
          </a:solidFill>
          <a:effectLst/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openxmlformats.org/officeDocument/2006/relationships/image" Target="../media/image13.png"/><Relationship Id="rId3" Type="http://schemas.microsoft.com/office/2007/relationships/hdphoto" Target="../media/hdphoto2.wdp"/><Relationship Id="rId7" Type="http://schemas.openxmlformats.org/officeDocument/2006/relationships/image" Target="../media/image10.png"/><Relationship Id="rId12" Type="http://schemas.microsoft.com/office/2007/relationships/hdphoto" Target="../media/hdphoto6.wdp"/><Relationship Id="rId2" Type="http://schemas.openxmlformats.org/officeDocument/2006/relationships/image" Target="../media/image7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5" Type="http://schemas.openxmlformats.org/officeDocument/2006/relationships/image" Target="../media/image14.jpeg"/><Relationship Id="rId10" Type="http://schemas.microsoft.com/office/2007/relationships/hdphoto" Target="../media/hdphoto5.wdp"/><Relationship Id="rId4" Type="http://schemas.openxmlformats.org/officeDocument/2006/relationships/image" Target="../media/image8.png"/><Relationship Id="rId9" Type="http://schemas.openxmlformats.org/officeDocument/2006/relationships/image" Target="../media/image11.png"/><Relationship Id="rId14" Type="http://schemas.microsoft.com/office/2007/relationships/hdphoto" Target="../media/hdphoto7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4.jpe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9681">
                        <a14:foregroundMark x1="30511" y1="7827" x2="30351" y2="479"/>
                        <a14:foregroundMark x1="39617" y1="7508" x2="39137" y2="3355"/>
                        <a14:foregroundMark x1="46486" y1="7987" x2="45687" y2="6070"/>
                        <a14:foregroundMark x1="53674" y1="4153" x2="53674" y2="4153"/>
                        <a14:foregroundMark x1="64217" y1="5751" x2="64217" y2="5751"/>
                        <a14:foregroundMark x1="71086" y1="3035" x2="71086" y2="3035"/>
                        <a14:foregroundMark x1="95048" y1="28115" x2="95048" y2="28115"/>
                        <a14:foregroundMark x1="95367" y1="35783" x2="95367" y2="35783"/>
                        <a14:foregroundMark x1="93770" y1="44888" x2="93770" y2="44888"/>
                        <a14:foregroundMark x1="95048" y1="53355" x2="95048" y2="53355"/>
                        <a14:foregroundMark x1="95048" y1="53355" x2="95048" y2="53355"/>
                        <a14:foregroundMark x1="94409" y1="59904" x2="94409" y2="59904"/>
                        <a14:foregroundMark x1="94089" y1="69489" x2="94089" y2="69489"/>
                        <a14:foregroundMark x1="71246" y1="93610" x2="71246" y2="93610"/>
                        <a14:foregroundMark x1="63259" y1="94569" x2="63259" y2="94569"/>
                        <a14:foregroundMark x1="54313" y1="93610" x2="54313" y2="93610"/>
                        <a14:foregroundMark x1="47444" y1="90256" x2="47444" y2="90256"/>
                        <a14:foregroundMark x1="38978" y1="90895" x2="38978" y2="90895"/>
                        <a14:foregroundMark x1="30351" y1="93131" x2="30351" y2="93131"/>
                        <a14:foregroundMark x1="6390" y1="69489" x2="6390" y2="69489"/>
                        <a14:foregroundMark x1="8946" y1="60064" x2="8946" y2="60064"/>
                        <a14:foregroundMark x1="8466" y1="52875" x2="8466" y2="52875"/>
                        <a14:foregroundMark x1="7029" y1="44888" x2="7029" y2="44888"/>
                        <a14:foregroundMark x1="6709" y1="37380" x2="6709" y2="37380"/>
                        <a14:foregroundMark x1="7188" y1="28275" x2="7188" y2="282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9471" y="4024996"/>
            <a:ext cx="2509838" cy="2509838"/>
          </a:xfrm>
          <a:prstGeom prst="rect">
            <a:avLst/>
          </a:prstGeom>
        </p:spPr>
      </p:pic>
      <p:pic>
        <p:nvPicPr>
          <p:cNvPr id="9" name="Image 8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21684">
            <a:off x="9875875" y="4464683"/>
            <a:ext cx="1297030" cy="1600981"/>
          </a:xfrm>
          <a:prstGeom prst="rect">
            <a:avLst/>
          </a:prstGeom>
        </p:spPr>
      </p:pic>
      <p:sp>
        <p:nvSpPr>
          <p:cNvPr id="10" name="Zone de texte 2"/>
          <p:cNvSpPr txBox="1">
            <a:spLocks noChangeArrowheads="1"/>
          </p:cNvSpPr>
          <p:nvPr/>
        </p:nvSpPr>
        <p:spPr bwMode="auto">
          <a:xfrm>
            <a:off x="2667002" y="4659086"/>
            <a:ext cx="230441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4400" dirty="0">
                <a:latin typeface="Buran USSR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endParaRPr lang="fr-F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Zone de texte 2"/>
          <p:cNvSpPr txBox="1">
            <a:spLocks noChangeArrowheads="1"/>
          </p:cNvSpPr>
          <p:nvPr/>
        </p:nvSpPr>
        <p:spPr bwMode="auto">
          <a:xfrm>
            <a:off x="3939539" y="5486402"/>
            <a:ext cx="5661660" cy="1623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7200" dirty="0">
                <a:latin typeface="Beyond The Mountai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SmartPatate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15"/>
          <a:stretch/>
        </p:blipFill>
        <p:spPr>
          <a:xfrm>
            <a:off x="381000" y="304800"/>
            <a:ext cx="2286000" cy="10001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4105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24740" l="0" r="100000">
                        <a14:foregroundMark x1="8203" y1="23047" x2="8203" y2="23047"/>
                        <a14:foregroundMark x1="32129" y1="23177" x2="32129" y2="23177"/>
                        <a14:foregroundMark x1="50195" y1="22917" x2="50195" y2="22917"/>
                        <a14:foregroundMark x1="65137" y1="18750" x2="65137" y2="18750"/>
                        <a14:foregroundMark x1="83691" y1="22786" x2="83691" y2="227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4063"/>
          <a:stretch/>
        </p:blipFill>
        <p:spPr>
          <a:xfrm rot="10800000">
            <a:off x="0" y="5867400"/>
            <a:ext cx="12182802" cy="12350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12192000" cy="1143000"/>
          </a:xfrm>
        </p:spPr>
        <p:txBody>
          <a:bodyPr>
            <a:normAutofit/>
          </a:bodyPr>
          <a:lstStyle/>
          <a:p>
            <a:pPr algn="ctr"/>
            <a:r>
              <a:rPr lang="fr-FR" sz="6000" b="0" dirty="0">
                <a:latin typeface="Brannboll F PERSONAL USE ONLY" panose="02000000000000000000" pitchFamily="2" charset="0"/>
              </a:rPr>
              <a:t>Présentation</a:t>
            </a:r>
            <a:r>
              <a:rPr lang="en-PH" sz="6000" b="0" dirty="0">
                <a:latin typeface="Brannboll F PERSONAL USE ONLY" panose="02000000000000000000" pitchFamily="2" charset="0"/>
              </a:rPr>
              <a:t> du </a:t>
            </a:r>
            <a:r>
              <a:rPr lang="fr-FR" sz="6000" b="0" dirty="0">
                <a:latin typeface="Brannboll F PERSONAL USE ONLY" panose="02000000000000000000" pitchFamily="2" charset="0"/>
              </a:rPr>
              <a:t>projet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323893"/>
            <a:ext cx="10972800" cy="2667000"/>
          </a:xfrm>
        </p:spPr>
        <p:txBody>
          <a:bodyPr>
            <a:normAutofit fontScale="70000" lnSpcReduction="20000"/>
          </a:bodyPr>
          <a:lstStyle/>
          <a:p>
            <a:r>
              <a:rPr lang="en-PH" sz="4000" dirty="0" err="1">
                <a:latin typeface="+mn-lt"/>
              </a:rPr>
              <a:t>Créer</a:t>
            </a:r>
            <a:r>
              <a:rPr lang="en-PH" sz="4000" dirty="0">
                <a:latin typeface="+mn-lt"/>
              </a:rPr>
              <a:t> un </a:t>
            </a:r>
            <a:r>
              <a:rPr lang="fr-FR" sz="4000" noProof="1">
                <a:latin typeface="+mn-lt"/>
              </a:rPr>
              <a:t>capteur</a:t>
            </a:r>
            <a:r>
              <a:rPr lang="en-PH" sz="4000" dirty="0">
                <a:latin typeface="+mn-lt"/>
              </a:rPr>
              <a:t> </a:t>
            </a:r>
            <a:r>
              <a:rPr lang="en-PH" sz="4000" dirty="0" err="1">
                <a:latin typeface="+mn-lt"/>
              </a:rPr>
              <a:t>capacitif</a:t>
            </a:r>
            <a:r>
              <a:rPr lang="en-PH" sz="4000" dirty="0">
                <a:latin typeface="+mn-lt"/>
              </a:rPr>
              <a:t> </a:t>
            </a:r>
            <a:r>
              <a:rPr lang="en-PH" sz="4000" dirty="0" err="1">
                <a:latin typeface="+mn-lt"/>
              </a:rPr>
              <a:t>permettant</a:t>
            </a:r>
            <a:r>
              <a:rPr lang="en-PH" sz="4000" dirty="0">
                <a:latin typeface="+mn-lt"/>
              </a:rPr>
              <a:t> de </a:t>
            </a:r>
            <a:r>
              <a:rPr lang="en-PH" sz="4000" dirty="0" err="1">
                <a:latin typeface="+mn-lt"/>
              </a:rPr>
              <a:t>détecter</a:t>
            </a:r>
            <a:r>
              <a:rPr lang="en-PH" sz="4000" dirty="0">
                <a:latin typeface="+mn-lt"/>
              </a:rPr>
              <a:t> :</a:t>
            </a:r>
          </a:p>
          <a:p>
            <a:endParaRPr lang="en-PH" sz="4000" dirty="0">
              <a:latin typeface="+mn-lt"/>
            </a:endParaRPr>
          </a:p>
          <a:p>
            <a:pPr lvl="1"/>
            <a:r>
              <a:rPr lang="fr-FR" sz="3400" dirty="0">
                <a:latin typeface="+mn-lt"/>
              </a:rPr>
              <a:t>Touché à un doigt</a:t>
            </a:r>
            <a:br>
              <a:rPr lang="fr-FR" sz="3400" dirty="0">
                <a:latin typeface="+mn-lt"/>
              </a:rPr>
            </a:br>
            <a:endParaRPr lang="fr-FR" sz="3400" dirty="0">
              <a:latin typeface="+mn-lt"/>
            </a:endParaRPr>
          </a:p>
          <a:p>
            <a:pPr lvl="1"/>
            <a:r>
              <a:rPr lang="fr-FR" sz="3400" dirty="0">
                <a:latin typeface="+mn-lt"/>
              </a:rPr>
              <a:t>Touché à deux doigts</a:t>
            </a:r>
            <a:br>
              <a:rPr lang="fr-FR" sz="3400" dirty="0">
                <a:latin typeface="+mn-lt"/>
              </a:rPr>
            </a:br>
            <a:endParaRPr lang="fr-FR" sz="3400" dirty="0">
              <a:latin typeface="+mn-lt"/>
            </a:endParaRPr>
          </a:p>
          <a:p>
            <a:pPr lvl="1"/>
            <a:r>
              <a:rPr lang="fr-FR" sz="3400" dirty="0">
                <a:latin typeface="+mn-lt"/>
              </a:rPr>
              <a:t>Saisie à pleine main</a:t>
            </a:r>
            <a:endParaRPr lang="en-PH" dirty="0"/>
          </a:p>
        </p:txBody>
      </p:sp>
      <p:pic>
        <p:nvPicPr>
          <p:cNvPr id="9" name="Image 8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5514">
            <a:off x="939839" y="2004141"/>
            <a:ext cx="1014255" cy="1147981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2060435" y="2475533"/>
            <a:ext cx="27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Eras Bold ITC" panose="020B0907030504020204" pitchFamily="34" charset="0"/>
              </a:rPr>
              <a:t>+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30876" t="12500" r="33102" b="7372"/>
          <a:stretch/>
        </p:blipFill>
        <p:spPr>
          <a:xfrm>
            <a:off x="2419019" y="2145932"/>
            <a:ext cx="533400" cy="1116473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470" b="89773" l="758" r="9810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05200" y="1752600"/>
            <a:ext cx="1524000" cy="152400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0278" t="15247" r="15833" b="23681"/>
          <a:stretch/>
        </p:blipFill>
        <p:spPr>
          <a:xfrm>
            <a:off x="5506409" y="1987274"/>
            <a:ext cx="1524000" cy="1092586"/>
          </a:xfrm>
          <a:prstGeom prst="rect">
            <a:avLst/>
          </a:prstGeom>
        </p:spPr>
      </p:pic>
      <p:pic>
        <p:nvPicPr>
          <p:cNvPr id="1028" name="Picture 4" descr="http://sigma.octopart.com/21628840/image/W%C3%BCrth-Elektronik-744772103.jpg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3000" b="99000" l="2767" r="9683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109722"/>
            <a:ext cx="1296636" cy="1025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tutoarduino.com/wp-content/uploads/2013/01/arduinouno01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9049" b="94896" l="4340" r="97736">
                        <a14:foregroundMark x1="5660" y1="42691" x2="5849" y2="33411"/>
                        <a14:foregroundMark x1="17358" y1="41067" x2="23585" y2="42227"/>
                        <a14:foregroundMark x1="16415" y1="15777" x2="21132" y2="26218"/>
                        <a14:foregroundMark x1="6792" y1="42691" x2="18302" y2="30626"/>
                        <a14:foregroundMark x1="29434" y1="54060" x2="40000" y2="53596"/>
                        <a14:foregroundMark x1="32075" y1="76102" x2="35283" y2="76798"/>
                        <a14:foregroundMark x1="39811" y1="76102" x2="39811" y2="76102"/>
                        <a14:foregroundMark x1="49057" y1="42227" x2="64528" y2="36659"/>
                        <a14:backgroundMark x1="91132" y1="80974" x2="91132" y2="809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200" y="1726426"/>
            <a:ext cx="2133600" cy="173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ZoneTexte 19"/>
          <p:cNvSpPr txBox="1"/>
          <p:nvPr/>
        </p:nvSpPr>
        <p:spPr>
          <a:xfrm>
            <a:off x="3070865" y="2475533"/>
            <a:ext cx="27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Eras Bold ITC" panose="020B0907030504020204" pitchFamily="34" charset="0"/>
              </a:rPr>
              <a:t>+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5316830" y="2334834"/>
            <a:ext cx="27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Eras Bold ITC" panose="020B0907030504020204" pitchFamily="34" charset="0"/>
              </a:rPr>
              <a:t>+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6960700" y="2334834"/>
            <a:ext cx="27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Eras Bold ITC" panose="020B0907030504020204" pitchFamily="34" charset="0"/>
              </a:rPr>
              <a:t>+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8837100" y="2334834"/>
            <a:ext cx="27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Eras Bold ITC" panose="020B0907030504020204" pitchFamily="34" charset="0"/>
              </a:rPr>
              <a:t>+</a:t>
            </a:r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15"/>
          <a:stretch/>
        </p:blipFill>
        <p:spPr>
          <a:xfrm>
            <a:off x="10363200" y="264321"/>
            <a:ext cx="1600200" cy="70008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138" y="3536601"/>
            <a:ext cx="2278123" cy="27337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7" name="ZoneTexte 26"/>
          <p:cNvSpPr txBox="1"/>
          <p:nvPr/>
        </p:nvSpPr>
        <p:spPr>
          <a:xfrm>
            <a:off x="8842862" y="4676762"/>
            <a:ext cx="27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Eras Bold ITC" panose="020B0907030504020204" pitchFamily="34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92692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2"/>
          <a:srcRect b="1472"/>
          <a:stretch/>
        </p:blipFill>
        <p:spPr>
          <a:xfrm>
            <a:off x="6931742" y="1219197"/>
            <a:ext cx="4378201" cy="29819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3"/>
          <a:srcRect l="4408" t="3555" r="10209" b="2815"/>
          <a:stretch/>
        </p:blipFill>
        <p:spPr>
          <a:xfrm>
            <a:off x="903184" y="1032956"/>
            <a:ext cx="3810001" cy="32716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293"/>
            <a:ext cx="12192000" cy="1143000"/>
          </a:xfrm>
        </p:spPr>
        <p:txBody>
          <a:bodyPr>
            <a:normAutofit/>
          </a:bodyPr>
          <a:lstStyle/>
          <a:p>
            <a:pPr algn="ctr"/>
            <a:r>
              <a:rPr lang="fr-FR" sz="6000" b="0" dirty="0">
                <a:latin typeface="Brannboll F PERSONAL USE ONLY" panose="02000000000000000000" pitchFamily="2" charset="0"/>
              </a:rPr>
              <a:t>Expériences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24740" l="0" r="100000">
                        <a14:foregroundMark x1="8203" y1="23047" x2="8203" y2="23047"/>
                        <a14:foregroundMark x1="32129" y1="23177" x2="32129" y2="23177"/>
                        <a14:foregroundMark x1="50195" y1="22917" x2="50195" y2="22917"/>
                        <a14:foregroundMark x1="65137" y1="18750" x2="65137" y2="18750"/>
                        <a14:foregroundMark x1="83691" y1="22786" x2="83691" y2="227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4063"/>
          <a:stretch/>
        </p:blipFill>
        <p:spPr>
          <a:xfrm rot="10800000">
            <a:off x="0" y="5867400"/>
            <a:ext cx="12182802" cy="1235092"/>
          </a:xfrm>
          <a:prstGeom prst="rect">
            <a:avLst/>
          </a:prstGeom>
        </p:spPr>
      </p:pic>
      <p:cxnSp>
        <p:nvCxnSpPr>
          <p:cNvPr id="7" name="Connecteur droit 6"/>
          <p:cNvCxnSpPr>
            <a:cxnSpLocks/>
          </p:cNvCxnSpPr>
          <p:nvPr/>
        </p:nvCxnSpPr>
        <p:spPr>
          <a:xfrm>
            <a:off x="5867400" y="1676402"/>
            <a:ext cx="0" cy="4114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" name="Image 9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7" t="2637" r="3314" b="3836"/>
          <a:stretch/>
        </p:blipFill>
        <p:spPr bwMode="auto">
          <a:xfrm>
            <a:off x="-4916" y="4302129"/>
            <a:ext cx="5801753" cy="2479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8" t="17458" r="4775" b="7156"/>
          <a:stretch/>
        </p:blipFill>
        <p:spPr>
          <a:xfrm>
            <a:off x="6055442" y="4114800"/>
            <a:ext cx="5959174" cy="27348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7" name="Image 16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15"/>
          <a:stretch/>
        </p:blipFill>
        <p:spPr>
          <a:xfrm>
            <a:off x="10363200" y="264321"/>
            <a:ext cx="1600200" cy="70008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8" name="ZoneTexte 17"/>
          <p:cNvSpPr txBox="1"/>
          <p:nvPr/>
        </p:nvSpPr>
        <p:spPr>
          <a:xfrm>
            <a:off x="4925016" y="2914987"/>
            <a:ext cx="968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yond The Mountains" pitchFamily="2" charset="0"/>
              </a:rPr>
              <a:t>Exp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yond The Mountains" pitchFamily="2" charset="0"/>
              </a:rPr>
              <a:t> 1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6048789" y="2915558"/>
            <a:ext cx="968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yond The Mountains" pitchFamily="2" charset="0"/>
              </a:rPr>
              <a:t>Exp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yond The Mountains" pitchFamily="2" charset="0"/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675942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lèche : droite 17"/>
          <p:cNvSpPr/>
          <p:nvPr/>
        </p:nvSpPr>
        <p:spPr>
          <a:xfrm rot="5400000">
            <a:off x="1804279" y="5334667"/>
            <a:ext cx="457200" cy="38100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 : droite 16"/>
          <p:cNvSpPr/>
          <p:nvPr/>
        </p:nvSpPr>
        <p:spPr>
          <a:xfrm rot="10800000">
            <a:off x="3030878" y="4731209"/>
            <a:ext cx="457200" cy="38100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 : droite 14"/>
          <p:cNvSpPr/>
          <p:nvPr/>
        </p:nvSpPr>
        <p:spPr>
          <a:xfrm>
            <a:off x="2829848" y="3514996"/>
            <a:ext cx="457200" cy="38100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txBody>
          <a:bodyPr>
            <a:normAutofit/>
          </a:bodyPr>
          <a:lstStyle/>
          <a:p>
            <a:pPr algn="ctr"/>
            <a:r>
              <a:rPr lang="fr-FR" sz="5400" b="0" dirty="0">
                <a:latin typeface="Brannboll F PERSONAL USE ONLY" panose="02000000000000000000" pitchFamily="2" charset="0"/>
              </a:rPr>
              <a:t>Explication du fonctionnement1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46938"/>
            <a:ext cx="10972800" cy="1536886"/>
          </a:xfrm>
        </p:spPr>
        <p:txBody>
          <a:bodyPr>
            <a:normAutofit fontScale="92500" lnSpcReduction="10000"/>
          </a:bodyPr>
          <a:lstStyle/>
          <a:p>
            <a:r>
              <a:rPr lang="fr-FR" sz="2400" dirty="0"/>
              <a:t>Capteur capacitif simple : capacité entre électrode active et terre avec un circuit RC</a:t>
            </a:r>
          </a:p>
          <a:p>
            <a:r>
              <a:rPr lang="fr-FR" sz="2400" dirty="0"/>
              <a:t>Notre projet : mesure changement d’amplitude</a:t>
            </a:r>
          </a:p>
          <a:p>
            <a:pPr marL="0" indent="0">
              <a:buNone/>
            </a:pPr>
            <a:r>
              <a:rPr lang="fr-FR" sz="2400" dirty="0"/>
              <a:t>     de différentes fréquences avec un circuit RLC </a:t>
            </a:r>
          </a:p>
          <a:p>
            <a:pPr marL="0" indent="0">
              <a:buNone/>
            </a:pPr>
            <a:r>
              <a:rPr lang="fr-FR" sz="2400" dirty="0"/>
              <a:t>     passe bande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24740" l="0" r="100000">
                        <a14:foregroundMark x1="8203" y1="23047" x2="8203" y2="23047"/>
                        <a14:foregroundMark x1="32129" y1="23177" x2="32129" y2="23177"/>
                        <a14:foregroundMark x1="50195" y1="22917" x2="50195" y2="22917"/>
                        <a14:foregroundMark x1="65137" y1="18750" x2="65137" y2="18750"/>
                        <a14:foregroundMark x1="83691" y1="22786" x2="83691" y2="227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4063"/>
          <a:stretch/>
        </p:blipFill>
        <p:spPr>
          <a:xfrm rot="10800000">
            <a:off x="0" y="5867400"/>
            <a:ext cx="12182802" cy="123509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15"/>
          <a:stretch/>
        </p:blipFill>
        <p:spPr>
          <a:xfrm>
            <a:off x="10363200" y="264321"/>
            <a:ext cx="1600200" cy="70008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Rectangle 11"/>
          <p:cNvSpPr/>
          <p:nvPr/>
        </p:nvSpPr>
        <p:spPr>
          <a:xfrm>
            <a:off x="3314786" y="4589344"/>
            <a:ext cx="1830328" cy="685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Evènement tactile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06513" y="4482067"/>
            <a:ext cx="1852732" cy="86330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Analyse des variations d’amplitude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106514" y="5821295"/>
            <a:ext cx="1852732" cy="6858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Résultat</a:t>
            </a:r>
          </a:p>
        </p:txBody>
      </p:sp>
      <p:pic>
        <p:nvPicPr>
          <p:cNvPr id="11" name="Picture 2" descr="https://www.lifeproof.asia/ipad/images/features_comparison_han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076421" y="4881689"/>
            <a:ext cx="976923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Image 18"/>
          <p:cNvPicPr>
            <a:picLocks noChangeAspect="1"/>
          </p:cNvPicPr>
          <p:nvPr/>
        </p:nvPicPr>
        <p:blipFill rotWithShape="1">
          <a:blip r:embed="rId6"/>
          <a:srcRect r="18671" b="18002"/>
          <a:stretch/>
        </p:blipFill>
        <p:spPr>
          <a:xfrm>
            <a:off x="6214305" y="2063502"/>
            <a:ext cx="5638800" cy="47576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Flèche : droite 19"/>
          <p:cNvSpPr/>
          <p:nvPr/>
        </p:nvSpPr>
        <p:spPr>
          <a:xfrm rot="5400000">
            <a:off x="4497413" y="4081051"/>
            <a:ext cx="457200" cy="38100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1106513" y="3357151"/>
            <a:ext cx="1828800" cy="685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Générateur de courbe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316313" y="3357151"/>
            <a:ext cx="1828800" cy="685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Filtre Passe Bande</a:t>
            </a:r>
          </a:p>
        </p:txBody>
      </p:sp>
    </p:spTree>
    <p:extLst>
      <p:ext uri="{BB962C8B-B14F-4D97-AF65-F5344CB8AC3E}">
        <p14:creationId xmlns:p14="http://schemas.microsoft.com/office/powerpoint/2010/main" val="2803469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8475"/>
          <a:stretch/>
        </p:blipFill>
        <p:spPr>
          <a:xfrm>
            <a:off x="4135035" y="1719335"/>
            <a:ext cx="7704267" cy="42863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Forme libre : forme 10"/>
          <p:cNvSpPr/>
          <p:nvPr/>
        </p:nvSpPr>
        <p:spPr>
          <a:xfrm>
            <a:off x="2607692" y="1693630"/>
            <a:ext cx="1932038" cy="737792"/>
          </a:xfrm>
          <a:custGeom>
            <a:avLst/>
            <a:gdLst>
              <a:gd name="connsiteX0" fmla="*/ 1932038 w 1932038"/>
              <a:gd name="connsiteY0" fmla="*/ 0 h 737792"/>
              <a:gd name="connsiteX1" fmla="*/ 1076632 w 1932038"/>
              <a:gd name="connsiteY1" fmla="*/ 117987 h 737792"/>
              <a:gd name="connsiteX2" fmla="*/ 811161 w 1932038"/>
              <a:gd name="connsiteY2" fmla="*/ 457200 h 737792"/>
              <a:gd name="connsiteX3" fmla="*/ 486696 w 1932038"/>
              <a:gd name="connsiteY3" fmla="*/ 737419 h 737792"/>
              <a:gd name="connsiteX4" fmla="*/ 0 w 1932038"/>
              <a:gd name="connsiteY4" fmla="*/ 398206 h 737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2038" h="737792">
                <a:moveTo>
                  <a:pt x="1932038" y="0"/>
                </a:moveTo>
                <a:cubicBezTo>
                  <a:pt x="1597741" y="20893"/>
                  <a:pt x="1263445" y="41787"/>
                  <a:pt x="1076632" y="117987"/>
                </a:cubicBezTo>
                <a:cubicBezTo>
                  <a:pt x="889819" y="194187"/>
                  <a:pt x="909484" y="353961"/>
                  <a:pt x="811161" y="457200"/>
                </a:cubicBezTo>
                <a:cubicBezTo>
                  <a:pt x="712838" y="560439"/>
                  <a:pt x="621889" y="747251"/>
                  <a:pt x="486696" y="737419"/>
                </a:cubicBezTo>
                <a:cubicBezTo>
                  <a:pt x="351503" y="727587"/>
                  <a:pt x="57764" y="432619"/>
                  <a:pt x="0" y="398206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24740" l="0" r="100000">
                        <a14:foregroundMark x1="8203" y1="23047" x2="8203" y2="23047"/>
                        <a14:foregroundMark x1="32129" y1="23177" x2="32129" y2="23177"/>
                        <a14:foregroundMark x1="50195" y1="22917" x2="50195" y2="22917"/>
                        <a14:foregroundMark x1="65137" y1="18750" x2="65137" y2="18750"/>
                        <a14:foregroundMark x1="83691" y1="22786" x2="83691" y2="227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4063"/>
          <a:stretch/>
        </p:blipFill>
        <p:spPr>
          <a:xfrm rot="10800000">
            <a:off x="0" y="5867400"/>
            <a:ext cx="12182802" cy="12350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txBody>
          <a:bodyPr>
            <a:normAutofit/>
          </a:bodyPr>
          <a:lstStyle/>
          <a:p>
            <a:pPr algn="ctr"/>
            <a:r>
              <a:rPr lang="fr-FR" sz="6000" b="0" dirty="0">
                <a:latin typeface="Brannboll F PERSONAL USE ONLY" panose="02000000000000000000" pitchFamily="2" charset="0"/>
              </a:rPr>
              <a:t>Présentation du prototype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15"/>
          <a:stretch/>
        </p:blipFill>
        <p:spPr>
          <a:xfrm>
            <a:off x="10363200" y="264321"/>
            <a:ext cx="1600200" cy="70008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age 8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056" y="1227470"/>
            <a:ext cx="1638344" cy="2020179"/>
          </a:xfrm>
          <a:prstGeom prst="rect">
            <a:avLst/>
          </a:prstGeom>
        </p:spPr>
      </p:pic>
      <p:pic>
        <p:nvPicPr>
          <p:cNvPr id="3074" name="Picture 2" descr="https://www.lifeproof.asia/ipad/images/features_comparison_hand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2843">
            <a:off x="-177240" y="895921"/>
            <a:ext cx="2381250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00" b="2543"/>
          <a:stretch/>
        </p:blipFill>
        <p:spPr>
          <a:xfrm>
            <a:off x="762000" y="3855366"/>
            <a:ext cx="3120101" cy="280631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19214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198" y="0"/>
            <a:ext cx="12192000" cy="1143000"/>
          </a:xfrm>
        </p:spPr>
        <p:txBody>
          <a:bodyPr>
            <a:normAutofit/>
          </a:bodyPr>
          <a:lstStyle/>
          <a:p>
            <a:pPr algn="ctr"/>
            <a:r>
              <a:rPr lang="en-PH" sz="6000" b="0" dirty="0" err="1">
                <a:latin typeface="Brannboll F PERSONAL USE ONLY" panose="02000000000000000000" pitchFamily="2" charset="0"/>
              </a:rPr>
              <a:t>Bilan</a:t>
            </a:r>
            <a:r>
              <a:rPr lang="en-PH" sz="6000" b="0" dirty="0">
                <a:latin typeface="Brannboll F PERSONAL USE ONLY" panose="02000000000000000000" pitchFamily="2" charset="0"/>
              </a:rPr>
              <a:t> du </a:t>
            </a:r>
            <a:r>
              <a:rPr lang="fr-FR" sz="6000" b="0" dirty="0">
                <a:latin typeface="Brannboll F PERSONAL USE ONLY" panose="02000000000000000000" pitchFamily="2" charset="0"/>
              </a:rPr>
              <a:t>projet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+mn-lt"/>
              </a:rPr>
              <a:t>Notre 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premier projet pratique</a:t>
            </a:r>
          </a:p>
          <a:p>
            <a:r>
              <a:rPr lang="fr-FR" dirty="0">
                <a:latin typeface="+mn-lt"/>
              </a:rPr>
              <a:t>Des 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points positifs </a:t>
            </a:r>
            <a:r>
              <a:rPr lang="fr-FR" dirty="0">
                <a:latin typeface="+mn-lt"/>
              </a:rPr>
              <a:t>:</a:t>
            </a:r>
          </a:p>
          <a:p>
            <a:pPr lvl="1"/>
            <a:r>
              <a:rPr lang="fr-FR" dirty="0">
                <a:latin typeface="+mn-lt"/>
              </a:rPr>
              <a:t>Un projet original et intéressant</a:t>
            </a:r>
          </a:p>
          <a:p>
            <a:pPr lvl="1"/>
            <a:r>
              <a:rPr lang="fr-FR" dirty="0">
                <a:latin typeface="+mn-lt"/>
              </a:rPr>
              <a:t>Développement d’un travail de groupe</a:t>
            </a:r>
          </a:p>
          <a:p>
            <a:r>
              <a:rPr lang="fr-FR">
                <a:latin typeface="+mn-lt"/>
              </a:rPr>
              <a:t>Des difficultés :</a:t>
            </a:r>
            <a:endParaRPr lang="fr-FR" dirty="0">
              <a:latin typeface="+mn-lt"/>
            </a:endParaRPr>
          </a:p>
          <a:p>
            <a:pPr lvl="1"/>
            <a:r>
              <a:rPr lang="fr-FR" dirty="0">
                <a:latin typeface="+mn-lt"/>
              </a:rPr>
              <a:t>Un calibrage instable</a:t>
            </a:r>
          </a:p>
          <a:p>
            <a:pPr marL="457200" lvl="1" indent="0">
              <a:buNone/>
            </a:pPr>
            <a:endParaRPr lang="fr-FR" dirty="0">
              <a:latin typeface="+mn-lt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24740" l="0" r="100000">
                        <a14:foregroundMark x1="8203" y1="23047" x2="8203" y2="23047"/>
                        <a14:foregroundMark x1="32129" y1="23177" x2="32129" y2="23177"/>
                        <a14:foregroundMark x1="50195" y1="22917" x2="50195" y2="22917"/>
                        <a14:foregroundMark x1="65137" y1="18750" x2="65137" y2="18750"/>
                        <a14:foregroundMark x1="83691" y1="22786" x2="83691" y2="227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4063"/>
          <a:stretch/>
        </p:blipFill>
        <p:spPr>
          <a:xfrm rot="10800000">
            <a:off x="0" y="5867400"/>
            <a:ext cx="12182802" cy="123509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15"/>
          <a:stretch/>
        </p:blipFill>
        <p:spPr>
          <a:xfrm>
            <a:off x="10363200" y="264321"/>
            <a:ext cx="1600200" cy="70008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 6"/>
          <p:cNvPicPr/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99681">
                        <a14:foregroundMark x1="30511" y1="7827" x2="30351" y2="479"/>
                        <a14:foregroundMark x1="39617" y1="7508" x2="39137" y2="3355"/>
                        <a14:foregroundMark x1="46486" y1="7987" x2="45687" y2="6070"/>
                        <a14:foregroundMark x1="53674" y1="4153" x2="53674" y2="4153"/>
                        <a14:foregroundMark x1="64217" y1="5751" x2="64217" y2="5751"/>
                        <a14:foregroundMark x1="71086" y1="3035" x2="71086" y2="3035"/>
                        <a14:foregroundMark x1="95048" y1="28115" x2="95048" y2="28115"/>
                        <a14:foregroundMark x1="95367" y1="35783" x2="95367" y2="35783"/>
                        <a14:foregroundMark x1="93770" y1="44888" x2="93770" y2="44888"/>
                        <a14:foregroundMark x1="95048" y1="53355" x2="95048" y2="53355"/>
                        <a14:foregroundMark x1="95048" y1="53355" x2="95048" y2="53355"/>
                        <a14:foregroundMark x1="94409" y1="59904" x2="94409" y2="59904"/>
                        <a14:foregroundMark x1="94089" y1="69489" x2="94089" y2="69489"/>
                        <a14:foregroundMark x1="71246" y1="93610" x2="71246" y2="93610"/>
                        <a14:foregroundMark x1="63259" y1="94569" x2="63259" y2="94569"/>
                        <a14:foregroundMark x1="54313" y1="93610" x2="54313" y2="93610"/>
                        <a14:foregroundMark x1="47444" y1="90256" x2="47444" y2="90256"/>
                        <a14:foregroundMark x1="38978" y1="90895" x2="38978" y2="90895"/>
                        <a14:foregroundMark x1="30351" y1="93131" x2="30351" y2="93131"/>
                        <a14:foregroundMark x1="6390" y1="69489" x2="6390" y2="69489"/>
                        <a14:foregroundMark x1="8946" y1="60064" x2="8946" y2="60064"/>
                        <a14:foregroundMark x1="8466" y1="52875" x2="8466" y2="52875"/>
                        <a14:foregroundMark x1="7029" y1="44888" x2="7029" y2="44888"/>
                        <a14:foregroundMark x1="6709" y1="37380" x2="6709" y2="37380"/>
                        <a14:foregroundMark x1="7188" y1="28275" x2="7188" y2="282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882" y="1767116"/>
            <a:ext cx="2509838" cy="2509838"/>
          </a:xfrm>
          <a:prstGeom prst="rect">
            <a:avLst/>
          </a:prstGeom>
        </p:spPr>
      </p:pic>
      <p:pic>
        <p:nvPicPr>
          <p:cNvPr id="8" name="Image 7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21684">
            <a:off x="9405286" y="2206803"/>
            <a:ext cx="1297030" cy="1600981"/>
          </a:xfrm>
          <a:prstGeom prst="rect">
            <a:avLst/>
          </a:prstGeom>
        </p:spPr>
      </p:pic>
      <p:sp>
        <p:nvSpPr>
          <p:cNvPr id="9" name="Zone de texte 2"/>
          <p:cNvSpPr txBox="1">
            <a:spLocks noChangeArrowheads="1"/>
          </p:cNvSpPr>
          <p:nvPr/>
        </p:nvSpPr>
        <p:spPr bwMode="auto">
          <a:xfrm>
            <a:off x="9283011" y="4271493"/>
            <a:ext cx="1820982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4000" dirty="0">
                <a:latin typeface="Buran USSR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endParaRPr lang="fr-F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Zone de texte 2"/>
          <p:cNvSpPr txBox="1">
            <a:spLocks noChangeArrowheads="1"/>
          </p:cNvSpPr>
          <p:nvPr/>
        </p:nvSpPr>
        <p:spPr bwMode="auto">
          <a:xfrm>
            <a:off x="8225001" y="4971425"/>
            <a:ext cx="3657600" cy="1033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5400" dirty="0">
                <a:latin typeface="Beyond The Mountai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SmartPatate</a:t>
            </a:r>
            <a:endParaRPr lang="fr-FR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812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1355</TotalTime>
  <Words>107</Words>
  <Application>Microsoft Office PowerPoint</Application>
  <PresentationFormat>Grand écran</PresentationFormat>
  <Paragraphs>37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5" baseType="lpstr">
      <vt:lpstr>Arial</vt:lpstr>
      <vt:lpstr>Arial Black</vt:lpstr>
      <vt:lpstr>Beyond The Mountains</vt:lpstr>
      <vt:lpstr>Brannboll F PERSONAL USE ONLY</vt:lpstr>
      <vt:lpstr>Buran USSR</vt:lpstr>
      <vt:lpstr>Calibri</vt:lpstr>
      <vt:lpstr>Eras Bold ITC</vt:lpstr>
      <vt:lpstr>Times New Roman</vt:lpstr>
      <vt:lpstr>Office Theme</vt:lpstr>
      <vt:lpstr>Présentation PowerPoint</vt:lpstr>
      <vt:lpstr>Présentation du projet</vt:lpstr>
      <vt:lpstr>Expériences</vt:lpstr>
      <vt:lpstr>Explication du fonctionnement1</vt:lpstr>
      <vt:lpstr>Présentation du prototype</vt:lpstr>
      <vt:lpstr>Bilan du projet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cp:lastModifiedBy>anthony deroy</cp:lastModifiedBy>
  <cp:revision>53</cp:revision>
  <dcterms:created xsi:type="dcterms:W3CDTF">2006-08-16T00:00:00Z</dcterms:created>
  <dcterms:modified xsi:type="dcterms:W3CDTF">2016-11-29T07:42:03Z</dcterms:modified>
</cp:coreProperties>
</file>