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439" r:id="rId3"/>
    <p:sldId id="440" r:id="rId4"/>
    <p:sldId id="441" r:id="rId5"/>
    <p:sldId id="443" r:id="rId6"/>
    <p:sldId id="444" r:id="rId7"/>
    <p:sldId id="442" r:id="rId8"/>
    <p:sldId id="4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1818" autoAdjust="0"/>
  </p:normalViewPr>
  <p:slideViewPr>
    <p:cSldViewPr snapToGrid="0">
      <p:cViewPr varScale="1">
        <p:scale>
          <a:sx n="101" d="100"/>
          <a:sy n="101" d="100"/>
        </p:scale>
        <p:origin x="1301" y="58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46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65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75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1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24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2935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ccess.thecvf.com/content_ECCV_2018/papers/Sanghyun_Woo_Convolutional_Block_Attention_ECCV_2018_paper.pdf" TargetMode="External"/><Relationship Id="rId3" Type="http://schemas.openxmlformats.org/officeDocument/2006/relationships/hyperlink" Target="https://arxiv.org/abs/1903.06586" TargetMode="External"/><Relationship Id="rId7" Type="http://schemas.openxmlformats.org/officeDocument/2006/relationships/hyperlink" Target="https://arxiv.org/pdf/2007.02269.pdf?ref=https://githubhelp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openaccess.thecvf.com/content/CVPR2021/papers/Hou_Coordinate_Attention_for_Efficient_Mobile_Network_Design_CVPR_2021_paper.pdf" TargetMode="External"/><Relationship Id="rId5" Type="http://schemas.openxmlformats.org/officeDocument/2006/relationships/hyperlink" Target="https://arxiv.org/abs/2105.01601" TargetMode="External"/><Relationship Id="rId4" Type="http://schemas.openxmlformats.org/officeDocument/2006/relationships/hyperlink" Target="https://openaccess.thecvf.com/content/WACV2021/papers/Misra_Rotate_to_Attend_Convolutional_Triplet_Attention_Module_WACV_2021_paper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7318-a2-nets-double-attention-network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rxiv.org/abs/1904.11492" TargetMode="External"/><Relationship Id="rId4" Type="http://schemas.openxmlformats.org/officeDocument/2006/relationships/hyperlink" Target="https://arxiv.org/pdf/1711.0797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&#21457;&#36865;&#33267;houqb@nankai.edu.c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912075" y="453422"/>
            <a:ext cx="6367849" cy="1804086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zh-CN" altLang="en-US" sz="5400" dirty="0"/>
              <a:t>深度学习及应用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dirty="0"/>
              <a:t>开放性题目</a:t>
            </a:r>
            <a:endParaRPr lang="zh-CN" altLang="en-US" sz="54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98102" y="4695656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1"/>
    </mc:Choice>
    <mc:Fallback xmlns="">
      <p:transition spd="slow" advTm="9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考核目的</a:t>
            </a:r>
            <a:r>
              <a:rPr lang="zh-CN" altLang="zh-CN" dirty="0"/>
              <a:t>：鼓励学生积极探索、勇于创新，锻炼学生编程实现自己的想法，加深学生对课堂讲授内容的理解。</a:t>
            </a:r>
          </a:p>
          <a:p>
            <a:r>
              <a:rPr lang="zh-CN" altLang="zh-CN" b="1" dirty="0"/>
              <a:t>考核目标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EB641B"/>
                </a:solidFill>
              </a:rPr>
              <a:t>使用</a:t>
            </a:r>
            <a:r>
              <a:rPr lang="en-US" altLang="zh-CN" dirty="0" err="1">
                <a:solidFill>
                  <a:srgbClr val="EB641B"/>
                </a:solidFill>
              </a:rPr>
              <a:t>PyTorch</a:t>
            </a:r>
            <a:r>
              <a:rPr lang="zh-CN" altLang="zh-CN" dirty="0">
                <a:solidFill>
                  <a:srgbClr val="EB641B"/>
                </a:solidFill>
              </a:rPr>
              <a:t>深度学习框架和</a:t>
            </a:r>
            <a:r>
              <a:rPr lang="en-US" altLang="zh-CN" dirty="0">
                <a:solidFill>
                  <a:srgbClr val="EB641B"/>
                </a:solidFill>
              </a:rPr>
              <a:t>CPU</a:t>
            </a:r>
            <a:r>
              <a:rPr lang="zh-CN" altLang="zh-CN" dirty="0">
                <a:solidFill>
                  <a:srgbClr val="EB641B"/>
                </a:solidFill>
              </a:rPr>
              <a:t>实现</a:t>
            </a:r>
            <a:r>
              <a:rPr lang="en-US" altLang="zh-CN" dirty="0">
                <a:solidFill>
                  <a:srgbClr val="EB641B"/>
                </a:solidFill>
              </a:rPr>
              <a:t>CIFAR100</a:t>
            </a:r>
            <a:r>
              <a:rPr lang="zh-CN" altLang="zh-CN" dirty="0">
                <a:solidFill>
                  <a:srgbClr val="EB641B"/>
                </a:solidFill>
              </a:rPr>
              <a:t>分类模型搭建</a:t>
            </a:r>
          </a:p>
          <a:p>
            <a:r>
              <a:rPr lang="zh-CN" altLang="zh-CN" b="1" dirty="0"/>
              <a:t>提交形式</a:t>
            </a:r>
            <a:r>
              <a:rPr lang="zh-CN" altLang="zh-CN" dirty="0"/>
              <a:t>：源代码、</a:t>
            </a:r>
            <a:r>
              <a:rPr lang="en-US" altLang="zh-CN" dirty="0"/>
              <a:t>Word</a:t>
            </a:r>
            <a:r>
              <a:rPr lang="zh-CN" altLang="zh-CN" dirty="0"/>
              <a:t>或</a:t>
            </a:r>
            <a:r>
              <a:rPr lang="en-US" altLang="zh-CN" dirty="0"/>
              <a:t>PDF</a:t>
            </a:r>
            <a:r>
              <a:rPr lang="zh-CN" altLang="zh-CN" dirty="0"/>
              <a:t>文档（建议使用</a:t>
            </a:r>
            <a:r>
              <a:rPr lang="en-US" altLang="zh-CN" dirty="0"/>
              <a:t>Overleaf</a:t>
            </a:r>
            <a:r>
              <a:rPr lang="zh-CN" altLang="zh-CN" dirty="0"/>
              <a:t>）。</a:t>
            </a:r>
          </a:p>
          <a:p>
            <a:r>
              <a:rPr lang="zh-CN" altLang="zh-CN" b="1" dirty="0"/>
              <a:t>实验要求</a:t>
            </a:r>
            <a:r>
              <a:rPr lang="zh-CN" altLang="zh-CN" dirty="0"/>
              <a:t>：将大作业代码提交到</a:t>
            </a:r>
            <a:r>
              <a:rPr lang="en-US" altLang="zh-CN" dirty="0" err="1"/>
              <a:t>gitee</a:t>
            </a:r>
            <a:r>
              <a:rPr lang="zh-CN" altLang="zh-CN" dirty="0"/>
              <a:t>（</a:t>
            </a:r>
            <a:r>
              <a:rPr lang="en-US" altLang="zh-CN" dirty="0"/>
              <a:t>www.gitee.com</a:t>
            </a:r>
            <a:r>
              <a:rPr lang="zh-CN" altLang="zh-CN" dirty="0"/>
              <a:t>），要求能够体现大作业完成过程中的不同版本迭代。</a:t>
            </a:r>
            <a:r>
              <a:rPr lang="zh-CN" altLang="en-US" dirty="0"/>
              <a:t>每组创建一个项目，不同成员分别建立一个子目录，上传自己的代码。</a:t>
            </a:r>
            <a:r>
              <a:rPr lang="zh-CN" altLang="zh-CN" dirty="0"/>
              <a:t>在创建项目时，点击页面顶部菜单栏账号左侧的加号（位于页面右侧）来新建仓库。创建仓库时，应选择公开方式。建议在初建项目时即向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提交代码，要求向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的提交能够体现大作业完成过程，</a:t>
            </a:r>
            <a:r>
              <a:rPr lang="zh-CN" altLang="zh-CN" dirty="0">
                <a:solidFill>
                  <a:srgbClr val="EB641B"/>
                </a:solidFill>
              </a:rPr>
              <a:t>团队内每个人向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 err="1">
                <a:solidFill>
                  <a:srgbClr val="EB641B"/>
                </a:solidFill>
              </a:rPr>
              <a:t>gitee</a:t>
            </a:r>
            <a:r>
              <a:rPr lang="zh-CN" altLang="zh-CN" dirty="0">
                <a:solidFill>
                  <a:srgbClr val="EB641B"/>
                </a:solidFill>
              </a:rPr>
              <a:t>的提交次数应不少于</a:t>
            </a:r>
            <a:r>
              <a:rPr lang="en-US" altLang="zh-CN" dirty="0">
                <a:solidFill>
                  <a:srgbClr val="EB641B"/>
                </a:solidFill>
              </a:rPr>
              <a:t> 10 </a:t>
            </a:r>
            <a:r>
              <a:rPr lang="zh-CN" altLang="zh-CN" dirty="0">
                <a:solidFill>
                  <a:srgbClr val="EB641B"/>
                </a:solidFill>
              </a:rPr>
              <a:t>次</a:t>
            </a:r>
            <a:r>
              <a:rPr lang="zh-CN" altLang="zh-CN" dirty="0"/>
              <a:t>。也就是完成一个模块就应该提交一次，这样能够在提交时间上体现不同模块的完成时间。项目链接需出现在提交的文档中。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9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评分标准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优秀（</a:t>
            </a:r>
            <a:r>
              <a:rPr lang="en-US" altLang="zh-CN" dirty="0"/>
              <a:t>36-40</a:t>
            </a:r>
            <a:r>
              <a:rPr lang="zh-CN" altLang="zh-CN" dirty="0"/>
              <a:t>分）：创意新颖，实验结果提升明显，实验对比充分，文档书写规范，消融实验完整；</a:t>
            </a:r>
          </a:p>
          <a:p>
            <a:pPr lvl="0"/>
            <a:r>
              <a:rPr lang="zh-CN" altLang="zh-CN" dirty="0"/>
              <a:t>良好（</a:t>
            </a:r>
            <a:r>
              <a:rPr lang="en-US" altLang="zh-CN" dirty="0"/>
              <a:t>32-35</a:t>
            </a:r>
            <a:r>
              <a:rPr lang="zh-CN" altLang="zh-CN" dirty="0"/>
              <a:t>分）：创意较为新颖，实验结果提升较为明显，实验对比较为充分，文档书写规范，消融实验较为完整；</a:t>
            </a:r>
          </a:p>
          <a:p>
            <a:pPr lvl="0"/>
            <a:r>
              <a:rPr lang="zh-CN" altLang="zh-CN" dirty="0"/>
              <a:t>合格（</a:t>
            </a:r>
            <a:r>
              <a:rPr lang="en-US" altLang="zh-CN" dirty="0"/>
              <a:t>24-31</a:t>
            </a:r>
            <a:r>
              <a:rPr lang="zh-CN" altLang="zh-CN" dirty="0"/>
              <a:t>分）：创意一般，实验结果略有提升，实验对比一般充分，文档书写较为规范，消融实验较为完整；</a:t>
            </a:r>
          </a:p>
          <a:p>
            <a:r>
              <a:rPr lang="zh-CN" altLang="zh-CN" dirty="0"/>
              <a:t>不合格（</a:t>
            </a:r>
            <a:r>
              <a:rPr lang="en-US" altLang="zh-CN" dirty="0"/>
              <a:t>0-23</a:t>
            </a:r>
            <a:r>
              <a:rPr lang="zh-CN" altLang="zh-CN" dirty="0"/>
              <a:t>分）：无创意，实验结果无提升，缺少实验对比，文档书写不规范，缺少必要的消融实验；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22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基础网络为精简版</a:t>
            </a:r>
            <a:r>
              <a:rPr lang="en-US" altLang="zh-CN" dirty="0" err="1"/>
              <a:t>ResNet</a:t>
            </a:r>
            <a:r>
              <a:rPr lang="zh-CN" altLang="en-US" dirty="0"/>
              <a:t>，可选方向如下：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/>
          </a:bodyPr>
          <a:lstStyle/>
          <a:p>
            <a:r>
              <a:rPr lang="en-US" altLang="zh-CN" sz="2000" b="1" dirty="0"/>
              <a:t>1. Selective Kernel Networks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3"/>
              </a:rPr>
              <a:t>https://arxiv.org/abs/1903.06586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2. Rotate to attend: Convolutional triplet attention module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4"/>
              </a:rPr>
              <a:t>https://openaccess.thecvf.com/content/WACV2021/papers/Misra_Rotate_to_Attend_Convolutional_Triplet_Attention_Module_WACV_2021_paper.pdf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3. MLP-Mixer: An all-MLP Architecture for Vision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5"/>
              </a:rPr>
              <a:t>https://arxiv.org/abs/2105.01601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4. Coordinate Attention for Efficient Mobile Network Design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6"/>
              </a:rPr>
              <a:t>https://openaccess.thecvf.com/content/CVPR2021/papers/Hou_Coordinate_Attention_for_Efficient_Mobile_Network_Design_CVPR_2021_paper.pdf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5. Rethinking Bottleneck Structure for Efficient Mobile Network Design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7"/>
              </a:rPr>
              <a:t>https://arxiv.org/pdf/2007.02269.pdf?ref=https://githubhelp.com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6. </a:t>
            </a:r>
            <a:r>
              <a:rPr lang="en-US" altLang="zh-CN" sz="2000" b="1" dirty="0" err="1"/>
              <a:t>Cbam</a:t>
            </a:r>
            <a:r>
              <a:rPr lang="en-US" altLang="zh-CN" sz="2000" b="1" dirty="0"/>
              <a:t>: Convolutional block attention module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8"/>
              </a:rPr>
              <a:t>https://openaccess.thecvf.com/content_ECCV_2018/papers/Sanghyun_Woo_Convolutional_Block_Attention_ECCV_2018_paper.pdf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364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基础网络为精简版</a:t>
            </a:r>
            <a:r>
              <a:rPr lang="en-US" altLang="zh-CN" dirty="0" err="1"/>
              <a:t>ResNet</a:t>
            </a:r>
            <a:r>
              <a:rPr lang="zh-CN" altLang="en-US" dirty="0"/>
              <a:t>，可选方向如下：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7. A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-Nets: Double Attention Networks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3"/>
              </a:rPr>
              <a:t>https://papers.nips.cc/paper/7318-a2-nets-double-attention-networks.pdf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8. Non-local Neural Networks 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4"/>
              </a:rPr>
              <a:t>https://arxiv.org/pdf/1711.07971.pdf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9. </a:t>
            </a:r>
            <a:r>
              <a:rPr lang="en-US" altLang="zh-CN" sz="2000" b="1" dirty="0" err="1"/>
              <a:t>GCNet</a:t>
            </a:r>
            <a:r>
              <a:rPr lang="en-US" altLang="zh-CN" sz="2000" b="1" dirty="0"/>
              <a:t>: Non-local Networks Meet Squeeze-Excitation Networks and Beyond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5"/>
              </a:rPr>
              <a:t>https://arxiv.org/abs/1904.11492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3943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b="1" dirty="0"/>
              <a:t>加分项（最多</a:t>
            </a:r>
            <a:r>
              <a:rPr lang="en-US" altLang="zh-CN" b="1" dirty="0"/>
              <a:t>5</a:t>
            </a:r>
            <a:r>
              <a:rPr lang="zh-CN" altLang="zh-CN" b="1" dirty="0"/>
              <a:t>分）</a:t>
            </a:r>
            <a:r>
              <a:rPr lang="zh-CN" altLang="zh-CN" dirty="0"/>
              <a:t>：在优秀的基础上，提出创新性方法，并通过实验给予论证。</a:t>
            </a:r>
          </a:p>
          <a:p>
            <a:r>
              <a:rPr lang="en-US" altLang="zh-CN" dirty="0"/>
              <a:t> </a:t>
            </a:r>
            <a:r>
              <a:rPr lang="zh-CN" altLang="zh-CN" b="1" dirty="0"/>
              <a:t>成果展示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EB641B"/>
                </a:solidFill>
              </a:rPr>
              <a:t>3</a:t>
            </a:r>
            <a:r>
              <a:rPr lang="zh-CN" altLang="zh-CN" dirty="0">
                <a:solidFill>
                  <a:srgbClr val="EB641B"/>
                </a:solidFill>
              </a:rPr>
              <a:t>人一组</a:t>
            </a:r>
            <a:r>
              <a:rPr lang="zh-CN" altLang="en-US" dirty="0"/>
              <a:t>（大概</a:t>
            </a:r>
            <a:r>
              <a:rPr lang="en-US" altLang="zh-CN" dirty="0"/>
              <a:t>21</a:t>
            </a:r>
            <a:r>
              <a:rPr lang="zh-CN" altLang="en-US" dirty="0"/>
              <a:t>组）</a:t>
            </a:r>
            <a:r>
              <a:rPr lang="zh-CN" altLang="zh-CN" dirty="0"/>
              <a:t>，</a:t>
            </a:r>
            <a:r>
              <a:rPr lang="zh-CN" altLang="en-US" dirty="0"/>
              <a:t>通过</a:t>
            </a:r>
            <a:r>
              <a:rPr lang="en-US" altLang="zh-CN" dirty="0"/>
              <a:t>PPT</a:t>
            </a:r>
            <a:r>
              <a:rPr lang="zh-CN" altLang="en-US" dirty="0"/>
              <a:t>方式展示，展示时间为第</a:t>
            </a:r>
            <a:r>
              <a:rPr lang="en-US" altLang="zh-CN" dirty="0"/>
              <a:t>17</a:t>
            </a:r>
            <a:r>
              <a:rPr lang="zh-CN" altLang="en-US" dirty="0"/>
              <a:t>周最后两次课（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日和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日），</a:t>
            </a:r>
            <a:r>
              <a:rPr lang="zh-CN" altLang="en-US" dirty="0">
                <a:solidFill>
                  <a:srgbClr val="EB641B"/>
                </a:solidFill>
              </a:rPr>
              <a:t>每组展示时间为</a:t>
            </a:r>
            <a:r>
              <a:rPr lang="en-US" altLang="zh-CN" dirty="0">
                <a:solidFill>
                  <a:srgbClr val="EB641B"/>
                </a:solidFill>
              </a:rPr>
              <a:t>6~8</a:t>
            </a:r>
            <a:r>
              <a:rPr lang="zh-CN" altLang="en-US" dirty="0">
                <a:solidFill>
                  <a:srgbClr val="EB641B"/>
                </a:solidFill>
              </a:rPr>
              <a:t>分钟</a:t>
            </a:r>
            <a:r>
              <a:rPr lang="zh-CN" altLang="en-US" dirty="0"/>
              <a:t>，展示的内容为：</a:t>
            </a:r>
            <a:endParaRPr lang="en-US" altLang="zh-CN" dirty="0"/>
          </a:p>
          <a:p>
            <a:pPr lvl="1"/>
            <a:r>
              <a:rPr lang="zh-CN" altLang="en-US" dirty="0"/>
              <a:t>基础方法介绍</a:t>
            </a:r>
            <a:endParaRPr lang="en-US" altLang="zh-CN" dirty="0"/>
          </a:p>
          <a:p>
            <a:pPr lvl="1"/>
            <a:r>
              <a:rPr lang="zh-CN" altLang="en-US" dirty="0"/>
              <a:t>如何对基础方法进行的改进</a:t>
            </a:r>
            <a:endParaRPr lang="en-US" altLang="zh-CN" dirty="0"/>
          </a:p>
          <a:p>
            <a:pPr lvl="1"/>
            <a:r>
              <a:rPr lang="zh-CN" altLang="en-US" dirty="0"/>
              <a:t>实验对比结果以及消融性实验结果</a:t>
            </a:r>
            <a:endParaRPr lang="en-US" altLang="zh-CN" dirty="0"/>
          </a:p>
          <a:p>
            <a:pPr lvl="1"/>
            <a:r>
              <a:rPr lang="zh-CN" altLang="en-US" dirty="0"/>
              <a:t>对未来工作的设想</a:t>
            </a:r>
            <a:endParaRPr lang="en-US" altLang="zh-CN" dirty="0"/>
          </a:p>
          <a:p>
            <a:r>
              <a:rPr lang="zh-CN" altLang="en-US" dirty="0"/>
              <a:t>实现过程中可自由选择上面一种或几种方法的组合，每只团队应</a:t>
            </a:r>
            <a:r>
              <a:rPr lang="zh-CN" altLang="en-US" dirty="0">
                <a:solidFill>
                  <a:srgbClr val="EB641B"/>
                </a:solidFill>
              </a:rPr>
              <a:t>至少实现上述方法中的</a:t>
            </a:r>
            <a:r>
              <a:rPr lang="en-US" altLang="zh-CN" dirty="0">
                <a:solidFill>
                  <a:srgbClr val="EB641B"/>
                </a:solidFill>
              </a:rPr>
              <a:t>3</a:t>
            </a:r>
            <a:r>
              <a:rPr lang="zh-CN" altLang="en-US" dirty="0">
                <a:solidFill>
                  <a:srgbClr val="EB641B"/>
                </a:solidFill>
              </a:rPr>
              <a:t>种</a:t>
            </a:r>
            <a:r>
              <a:rPr lang="zh-CN" altLang="en-US" dirty="0"/>
              <a:t>并作为对比实验进行结果展示</a:t>
            </a:r>
            <a:endParaRPr lang="en-US" altLang="zh-CN" dirty="0"/>
          </a:p>
          <a:p>
            <a:r>
              <a:rPr lang="zh-CN" altLang="en-US" dirty="0"/>
              <a:t>实验报告中应详细阐述团队中每个成员的贡献，如文档撰写，实验，</a:t>
            </a:r>
            <a:r>
              <a:rPr lang="en-US" altLang="zh-CN" dirty="0"/>
              <a:t>idea</a:t>
            </a:r>
            <a:r>
              <a:rPr lang="zh-CN" altLang="en-US" dirty="0"/>
              <a:t>提出等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4992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报告要求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正文（不包含参考文献）应至少</a:t>
            </a:r>
            <a:r>
              <a:rPr lang="en-US" altLang="zh-CN" dirty="0"/>
              <a:t>5</a:t>
            </a:r>
            <a:r>
              <a:rPr lang="zh-CN" altLang="en-US" dirty="0"/>
              <a:t>页，单面排版</a:t>
            </a:r>
            <a:endParaRPr lang="en-US" altLang="zh-CN" dirty="0"/>
          </a:p>
          <a:p>
            <a:pPr lvl="1"/>
            <a:r>
              <a:rPr lang="zh-CN" altLang="en-US" dirty="0"/>
              <a:t>正文宋体、小四、行间距</a:t>
            </a:r>
            <a:r>
              <a:rPr lang="en-US" altLang="zh-CN" dirty="0"/>
              <a:t>1.2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zh-CN" altLang="en-US" dirty="0"/>
              <a:t>标题格式不限</a:t>
            </a:r>
            <a:endParaRPr lang="en-US" altLang="zh-CN" dirty="0"/>
          </a:p>
          <a:p>
            <a:pPr lvl="1"/>
            <a:r>
              <a:rPr lang="zh-CN" altLang="en-US" dirty="0"/>
              <a:t>注意图片、表格格式以及标题格式（标题通常比正文字体小半号）</a:t>
            </a:r>
            <a:endParaRPr lang="en-US" altLang="zh-CN" dirty="0"/>
          </a:p>
          <a:p>
            <a:pPr lvl="1"/>
            <a:r>
              <a:rPr lang="zh-CN" altLang="en-US" dirty="0"/>
              <a:t>注意引用他人图片时，标记图片出处，否则一经发现按抄袭处理</a:t>
            </a:r>
            <a:endParaRPr lang="en-US" altLang="zh-CN" dirty="0"/>
          </a:p>
          <a:p>
            <a:r>
              <a:rPr lang="zh-CN" altLang="en-US" b="1" dirty="0"/>
              <a:t>作业提交日期：</a:t>
            </a:r>
            <a:endParaRPr lang="en-US" altLang="zh-CN" b="1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日（含）前，打包所有实验报告（</a:t>
            </a:r>
            <a:r>
              <a:rPr lang="en-US" altLang="zh-CN" dirty="0"/>
              <a:t>MLP</a:t>
            </a:r>
            <a:r>
              <a:rPr lang="zh-CN" altLang="en-US" dirty="0"/>
              <a:t>、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、</a:t>
            </a:r>
            <a:r>
              <a:rPr lang="en-US" altLang="zh-CN" dirty="0"/>
              <a:t>GAN</a:t>
            </a:r>
            <a:r>
              <a:rPr lang="zh-CN" altLang="en-US" dirty="0"/>
              <a:t>各一个）和大作业，发送至</a:t>
            </a:r>
            <a:r>
              <a:rPr lang="en-US" altLang="zh-CN" dirty="0">
                <a:hlinkClick r:id="rId3"/>
              </a:rPr>
              <a:t>houqb@nankai.edu.cn</a:t>
            </a:r>
            <a:endParaRPr lang="en-US" altLang="zh-CN" dirty="0"/>
          </a:p>
          <a:p>
            <a:pPr lvl="1"/>
            <a:r>
              <a:rPr lang="zh-CN" altLang="en-US" dirty="0"/>
              <a:t>每组大作业仅需一人提交即可（作业内应体现组内成员信息）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0146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16925</TotalTime>
  <Words>931</Words>
  <Application>Microsoft Office PowerPoint</Application>
  <PresentationFormat>宽屏</PresentationFormat>
  <Paragraphs>59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Theme</vt:lpstr>
      <vt:lpstr>深度学习及应用  开放性题目</vt:lpstr>
      <vt:lpstr>开放性题目：</vt:lpstr>
      <vt:lpstr>开放性题目：</vt:lpstr>
      <vt:lpstr>基础网络为精简版ResNet，可选方向如下：</vt:lpstr>
      <vt:lpstr>基础网络为精简版ResNet，可选方向如下：</vt:lpstr>
      <vt:lpstr>开放性题目：</vt:lpstr>
      <vt:lpstr>开放性题目：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Andrew Hou</cp:lastModifiedBy>
  <cp:revision>1168</cp:revision>
  <dcterms:created xsi:type="dcterms:W3CDTF">2019-08-31T02:02:00Z</dcterms:created>
  <dcterms:modified xsi:type="dcterms:W3CDTF">2022-06-01T09:57:13Z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