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2F6A-85B2-4E30-91E1-FE6DAF036AA1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03BDD8-079C-4E99-A9F4-6AF68657B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5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2F6A-85B2-4E30-91E1-FE6DAF036AA1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03BDD8-079C-4E99-A9F4-6AF68657B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8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2F6A-85B2-4E30-91E1-FE6DAF036AA1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03BDD8-079C-4E99-A9F4-6AF68657B5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214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2F6A-85B2-4E30-91E1-FE6DAF036AA1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03BDD8-079C-4E99-A9F4-6AF68657B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14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2F6A-85B2-4E30-91E1-FE6DAF036AA1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03BDD8-079C-4E99-A9F4-6AF68657B5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166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2F6A-85B2-4E30-91E1-FE6DAF036AA1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03BDD8-079C-4E99-A9F4-6AF68657B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5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2F6A-85B2-4E30-91E1-FE6DAF036AA1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BDD8-079C-4E99-A9F4-6AF68657B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48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2F6A-85B2-4E30-91E1-FE6DAF036AA1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BDD8-079C-4E99-A9F4-6AF68657B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6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2F6A-85B2-4E30-91E1-FE6DAF036AA1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BDD8-079C-4E99-A9F4-6AF68657B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44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2F6A-85B2-4E30-91E1-FE6DAF036AA1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03BDD8-079C-4E99-A9F4-6AF68657B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9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2F6A-85B2-4E30-91E1-FE6DAF036AA1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03BDD8-079C-4E99-A9F4-6AF68657B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3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2F6A-85B2-4E30-91E1-FE6DAF036AA1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03BDD8-079C-4E99-A9F4-6AF68657B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63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2F6A-85B2-4E30-91E1-FE6DAF036AA1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BDD8-079C-4E99-A9F4-6AF68657B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8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2F6A-85B2-4E30-91E1-FE6DAF036AA1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BDD8-079C-4E99-A9F4-6AF68657B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4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2F6A-85B2-4E30-91E1-FE6DAF036AA1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BDD8-079C-4E99-A9F4-6AF68657B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6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2F6A-85B2-4E30-91E1-FE6DAF036AA1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03BDD8-079C-4E99-A9F4-6AF68657B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2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C2F6A-85B2-4E30-91E1-FE6DAF036AA1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03BDD8-079C-4E99-A9F4-6AF68657B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32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计算机图形学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任博</a:t>
            </a:r>
          </a:p>
        </p:txBody>
      </p:sp>
    </p:spTree>
    <p:extLst>
      <p:ext uri="{BB962C8B-B14F-4D97-AF65-F5344CB8AC3E}">
        <p14:creationId xmlns:p14="http://schemas.microsoft.com/office/powerpoint/2010/main" val="37903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一揽子评分计划：</a:t>
            </a:r>
            <a:endParaRPr lang="en-US" altLang="zh-CN" dirty="0"/>
          </a:p>
          <a:p>
            <a:pPr lvl="1"/>
            <a:r>
              <a:rPr lang="zh-CN" altLang="zh-CN" dirty="0"/>
              <a:t>课堂表现 </a:t>
            </a:r>
            <a:r>
              <a:rPr lang="en-US" altLang="zh-CN" dirty="0"/>
              <a:t>&lt;10%</a:t>
            </a:r>
            <a:r>
              <a:rPr lang="zh-CN" altLang="zh-CN" dirty="0"/>
              <a:t>（课上问答，作业，出勤等）</a:t>
            </a:r>
            <a:r>
              <a:rPr lang="en-US" altLang="zh-CN" dirty="0"/>
              <a:t>【</a:t>
            </a:r>
            <a:r>
              <a:rPr lang="zh-CN" altLang="en-US" dirty="0"/>
              <a:t>填充至</a:t>
            </a:r>
            <a:r>
              <a:rPr lang="en-US" altLang="zh-CN" dirty="0"/>
              <a:t>90</a:t>
            </a:r>
            <a:r>
              <a:rPr lang="zh-CN" altLang="en-US" dirty="0"/>
              <a:t>分以上部分开根号后向上取整</a:t>
            </a:r>
            <a:r>
              <a:rPr lang="en-US" altLang="zh-CN" dirty="0"/>
              <a:t>】</a:t>
            </a:r>
            <a:endParaRPr lang="zh-CN" altLang="zh-CN" sz="1000" dirty="0"/>
          </a:p>
          <a:p>
            <a:pPr lvl="1"/>
            <a:r>
              <a:rPr lang="zh-CN" altLang="zh-CN" dirty="0"/>
              <a:t>论文阅读报告</a:t>
            </a:r>
            <a:r>
              <a:rPr lang="en-US" altLang="zh-CN" dirty="0"/>
              <a:t> &lt;20% </a:t>
            </a:r>
            <a:r>
              <a:rPr lang="zh-CN" altLang="en-US" dirty="0"/>
              <a:t>（提交总结</a:t>
            </a:r>
            <a:r>
              <a:rPr lang="en-US" altLang="zh-CN" dirty="0"/>
              <a:t>PPT</a:t>
            </a:r>
            <a:r>
              <a:rPr lang="zh-CN" altLang="en-US" dirty="0"/>
              <a:t>）</a:t>
            </a:r>
            <a:r>
              <a:rPr lang="en-US" altLang="zh-CN" dirty="0"/>
              <a:t>【</a:t>
            </a:r>
            <a:r>
              <a:rPr lang="zh-CN" altLang="en-US" dirty="0"/>
              <a:t>最低占比</a:t>
            </a:r>
            <a:r>
              <a:rPr lang="en-US" altLang="zh-CN" dirty="0"/>
              <a:t>10%】</a:t>
            </a:r>
          </a:p>
          <a:p>
            <a:pPr lvl="2"/>
            <a:r>
              <a:rPr lang="zh-CN" altLang="zh-CN" dirty="0"/>
              <a:t>前沿科研成果的论文阅读报告</a:t>
            </a:r>
            <a:r>
              <a:rPr lang="en-US" altLang="zh-CN" dirty="0"/>
              <a:t>  OR </a:t>
            </a:r>
            <a:r>
              <a:rPr lang="zh-CN" altLang="en-US" dirty="0"/>
              <a:t>光栅图形学某一部分知识的介绍性报告，不含章节标题</a:t>
            </a:r>
            <a:r>
              <a:rPr lang="en-US" altLang="zh-CN" dirty="0"/>
              <a:t>15</a:t>
            </a:r>
            <a:r>
              <a:rPr lang="zh-CN" altLang="en-US" dirty="0"/>
              <a:t>张</a:t>
            </a:r>
            <a:r>
              <a:rPr lang="en-US" altLang="zh-CN" dirty="0"/>
              <a:t>PPT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2"/>
            <a:r>
              <a:rPr lang="zh-CN" altLang="en-US" dirty="0"/>
              <a:t>必须是提炼总结，非复述照抄。</a:t>
            </a:r>
            <a:endParaRPr lang="en-US" altLang="zh-CN" dirty="0"/>
          </a:p>
          <a:p>
            <a:pPr lvl="1"/>
            <a:r>
              <a:rPr lang="zh-CN" altLang="zh-CN" dirty="0"/>
              <a:t>课程作业 </a:t>
            </a:r>
            <a:r>
              <a:rPr lang="en-US" altLang="zh-CN" dirty="0"/>
              <a:t>&gt;70%</a:t>
            </a:r>
            <a:r>
              <a:rPr lang="zh-CN" altLang="zh-CN" dirty="0"/>
              <a:t>（提交报告及代码）</a:t>
            </a:r>
            <a:r>
              <a:rPr lang="en-US" altLang="zh-CN" dirty="0"/>
              <a:t>【</a:t>
            </a:r>
            <a:r>
              <a:rPr lang="zh-CN" altLang="en-US" dirty="0"/>
              <a:t>最高占比</a:t>
            </a:r>
            <a:r>
              <a:rPr lang="en-US" altLang="zh-CN" dirty="0"/>
              <a:t>90%】</a:t>
            </a:r>
          </a:p>
          <a:p>
            <a:pPr lvl="2"/>
            <a:r>
              <a:rPr lang="zh-CN" altLang="en-US" dirty="0"/>
              <a:t>大作业</a:t>
            </a:r>
            <a:r>
              <a:rPr lang="en-US" altLang="zh-CN" dirty="0"/>
              <a:t>A1,A2</a:t>
            </a:r>
            <a:r>
              <a:rPr lang="zh-CN" altLang="en-US" dirty="0"/>
              <a:t>任选，小作业一个</a:t>
            </a:r>
            <a:endParaRPr lang="zh-CN" altLang="zh-CN" sz="12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0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82496"/>
            <a:ext cx="8915400" cy="47244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共通要求：</a:t>
            </a:r>
            <a:endParaRPr lang="en-US" altLang="zh-CN" dirty="0"/>
          </a:p>
          <a:p>
            <a:pPr lvl="1"/>
            <a:r>
              <a:rPr lang="zh-CN" altLang="en-US" dirty="0"/>
              <a:t>作业报告（</a:t>
            </a:r>
            <a:r>
              <a:rPr lang="en-US" altLang="zh-CN" dirty="0"/>
              <a:t>Report</a:t>
            </a:r>
            <a:r>
              <a:rPr lang="zh-CN" altLang="en-US" dirty="0"/>
              <a:t>）：各</a:t>
            </a:r>
            <a:r>
              <a:rPr lang="en-US" altLang="zh-CN" dirty="0"/>
              <a:t>10% - </a:t>
            </a:r>
            <a:r>
              <a:rPr lang="zh-CN" altLang="en-US" dirty="0"/>
              <a:t>清晰的书面组织，完善的样例演示，可以</a:t>
            </a:r>
            <a:r>
              <a:rPr lang="zh-CN" altLang="en-US" b="1" dirty="0">
                <a:solidFill>
                  <a:srgbClr val="FF0000"/>
                </a:solidFill>
              </a:rPr>
              <a:t>直接</a:t>
            </a:r>
            <a:r>
              <a:rPr lang="zh-CN" altLang="en-US" dirty="0"/>
              <a:t>编译运行的源代码 </a:t>
            </a:r>
            <a:endParaRPr lang="en-US" altLang="zh-CN" dirty="0"/>
          </a:p>
          <a:p>
            <a:r>
              <a:rPr lang="en-US" altLang="zh-CN" dirty="0"/>
              <a:t>A1: </a:t>
            </a:r>
            <a:r>
              <a:rPr lang="zh-CN" altLang="en-US" dirty="0"/>
              <a:t>光线跟踪核心算法改进 （大作业</a:t>
            </a:r>
            <a:r>
              <a:rPr lang="en-US" altLang="zh-CN" dirty="0"/>
              <a:t>1</a:t>
            </a:r>
            <a:r>
              <a:rPr lang="zh-CN" altLang="en-US" dirty="0"/>
              <a:t>，截止日期第</a:t>
            </a:r>
            <a:r>
              <a:rPr lang="en-US" altLang="zh-CN" dirty="0"/>
              <a:t>17</a:t>
            </a:r>
            <a:r>
              <a:rPr lang="zh-CN" altLang="en-US" dirty="0"/>
              <a:t>周）</a:t>
            </a:r>
            <a:endParaRPr lang="en-US" altLang="zh-CN" dirty="0"/>
          </a:p>
          <a:p>
            <a:r>
              <a:rPr lang="zh-CN" altLang="en-US" dirty="0"/>
              <a:t>基本要求（</a:t>
            </a:r>
            <a:r>
              <a:rPr lang="en-US" altLang="zh-CN" dirty="0"/>
              <a:t>BASE 40%</a:t>
            </a:r>
            <a:r>
              <a:rPr lang="zh-CN" altLang="en-US" dirty="0"/>
              <a:t>）</a:t>
            </a:r>
            <a:r>
              <a:rPr lang="zh-CN" altLang="en-US" dirty="0">
                <a:sym typeface="Wingdings" panose="05000000000000000000" pitchFamily="2" charset="2"/>
              </a:rPr>
              <a:t>：（可以</a:t>
            </a:r>
            <a:r>
              <a:rPr lang="zh-CN" altLang="en-US" dirty="0"/>
              <a:t>基于所提供的演示程序，）对光线跟踪的核心算法进行改进和开发。可选不限于：增加新的核心渲染算法；提供更好的光源种类、模型支持；编写加速结构显著改进渲染速度；优化采样算法</a:t>
            </a:r>
            <a:r>
              <a:rPr lang="en-US" altLang="zh-CN" dirty="0"/>
              <a:t>……</a:t>
            </a:r>
            <a:r>
              <a:rPr lang="zh-CN" altLang="en-US" dirty="0"/>
              <a:t>视改进幅度可能获得升级分（</a:t>
            </a:r>
            <a:r>
              <a:rPr lang="en-US" altLang="zh-CN" dirty="0"/>
              <a:t>BONUS</a:t>
            </a:r>
            <a:r>
              <a:rPr lang="zh-CN" altLang="en-US" dirty="0"/>
              <a:t>）不超过</a:t>
            </a:r>
            <a:r>
              <a:rPr lang="en-US" altLang="zh-CN" dirty="0"/>
              <a:t>20%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除数学工具函数外不允许使用任何库提供的现成实现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给分示例：</a:t>
            </a:r>
            <a:r>
              <a:rPr lang="zh-CN" altLang="en-US" dirty="0">
                <a:solidFill>
                  <a:srgbClr val="FF0000"/>
                </a:solidFill>
              </a:rPr>
              <a:t>新增</a:t>
            </a:r>
            <a:r>
              <a:rPr lang="zh-CN" altLang="en-US" dirty="0"/>
              <a:t>核心渲染算法至少</a:t>
            </a:r>
            <a:r>
              <a:rPr lang="en-US" altLang="zh-CN" dirty="0"/>
              <a:t>40%</a:t>
            </a:r>
          </a:p>
          <a:p>
            <a:pPr lvl="2"/>
            <a:r>
              <a:rPr lang="zh-CN" altLang="en-US" dirty="0"/>
              <a:t>实现了</a:t>
            </a:r>
            <a:r>
              <a:rPr lang="en-US" altLang="zh-CN" dirty="0"/>
              <a:t>Metropolis</a:t>
            </a:r>
            <a:r>
              <a:rPr lang="zh-CN" altLang="en-US" dirty="0"/>
              <a:t>渲染方法</a:t>
            </a:r>
            <a:r>
              <a:rPr lang="en-US" altLang="zh-CN" dirty="0"/>
              <a:t>——</a:t>
            </a:r>
            <a:r>
              <a:rPr lang="zh-CN" altLang="en-US" dirty="0"/>
              <a:t>得</a:t>
            </a:r>
            <a:r>
              <a:rPr lang="en-US" altLang="zh-CN" dirty="0"/>
              <a:t>60%</a:t>
            </a:r>
          </a:p>
          <a:p>
            <a:pPr lvl="2"/>
            <a:r>
              <a:rPr lang="zh-CN" altLang="en-US" dirty="0"/>
              <a:t>仅增加了对</a:t>
            </a:r>
            <a:r>
              <a:rPr lang="en-US" altLang="zh-CN" dirty="0"/>
              <a:t>environment map</a:t>
            </a:r>
            <a:r>
              <a:rPr lang="zh-CN" altLang="en-US" dirty="0"/>
              <a:t>类型光源的支持</a:t>
            </a:r>
            <a:r>
              <a:rPr lang="en-US" altLang="zh-CN" dirty="0"/>
              <a:t>——</a:t>
            </a:r>
            <a:r>
              <a:rPr lang="zh-CN" altLang="en-US" dirty="0"/>
              <a:t>得</a:t>
            </a:r>
            <a:r>
              <a:rPr lang="en-US" altLang="zh-CN" dirty="0"/>
              <a:t>5%</a:t>
            </a:r>
          </a:p>
          <a:p>
            <a:pPr lvl="2"/>
            <a:r>
              <a:rPr lang="zh-CN" altLang="en-US" dirty="0"/>
              <a:t>实现了光子映射渲染方法</a:t>
            </a:r>
            <a:r>
              <a:rPr lang="en-US" altLang="zh-CN" dirty="0"/>
              <a:t>——</a:t>
            </a:r>
            <a:r>
              <a:rPr lang="zh-CN" altLang="en-US" dirty="0"/>
              <a:t>得</a:t>
            </a:r>
            <a:r>
              <a:rPr lang="en-US" altLang="zh-CN" dirty="0"/>
              <a:t>40%+</a:t>
            </a:r>
          </a:p>
          <a:p>
            <a:pPr lvl="2"/>
            <a:r>
              <a:rPr lang="zh-CN" altLang="en-US" dirty="0"/>
              <a:t>通过</a:t>
            </a:r>
            <a:r>
              <a:rPr lang="en-US" altLang="zh-CN" dirty="0" err="1"/>
              <a:t>kd</a:t>
            </a:r>
            <a:r>
              <a:rPr lang="en-US" altLang="zh-CN" dirty="0"/>
              <a:t>-tree</a:t>
            </a:r>
            <a:r>
              <a:rPr lang="zh-CN" altLang="en-US" dirty="0"/>
              <a:t>等手段的优化使原算法性能提升了</a:t>
            </a:r>
            <a:r>
              <a:rPr lang="en-US" altLang="zh-CN" dirty="0"/>
              <a:t>2-10</a:t>
            </a:r>
            <a:r>
              <a:rPr lang="zh-CN" altLang="en-US" dirty="0"/>
              <a:t>倍</a:t>
            </a:r>
            <a:r>
              <a:rPr lang="en-US" altLang="zh-CN" dirty="0"/>
              <a:t>——</a:t>
            </a:r>
            <a:r>
              <a:rPr lang="zh-CN" altLang="en-US" dirty="0"/>
              <a:t>得</a:t>
            </a:r>
            <a:r>
              <a:rPr lang="en-US" altLang="zh-CN" dirty="0"/>
              <a:t>10%-40%</a:t>
            </a:r>
          </a:p>
          <a:p>
            <a:pPr lvl="2"/>
            <a:r>
              <a:rPr lang="zh-CN" altLang="en-US" dirty="0"/>
              <a:t>提供了优化的采样方法使相同质量效果的总渲染时间缩短到</a:t>
            </a:r>
            <a:r>
              <a:rPr lang="en-US" altLang="zh-CN" dirty="0"/>
              <a:t>50%-10%——</a:t>
            </a:r>
            <a:r>
              <a:rPr lang="zh-CN" altLang="en-US" dirty="0"/>
              <a:t>得</a:t>
            </a:r>
            <a:r>
              <a:rPr lang="en-US" altLang="zh-CN" dirty="0"/>
              <a:t>10%-40%</a:t>
            </a:r>
          </a:p>
          <a:p>
            <a:pPr lvl="4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54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A2</a:t>
            </a:r>
            <a:r>
              <a:rPr lang="zh-CN" altLang="en-US" dirty="0"/>
              <a:t>：实现一个二维网格流体模拟器（大作业</a:t>
            </a:r>
            <a:r>
              <a:rPr lang="en-US" altLang="zh-CN" dirty="0"/>
              <a:t>2</a:t>
            </a:r>
            <a:r>
              <a:rPr lang="zh-CN" altLang="en-US" dirty="0"/>
              <a:t>，截止日期第</a:t>
            </a:r>
            <a:r>
              <a:rPr lang="en-US" altLang="zh-CN" dirty="0"/>
              <a:t>17</a:t>
            </a:r>
            <a:r>
              <a:rPr lang="zh-CN" altLang="en-US" dirty="0"/>
              <a:t>周）</a:t>
            </a:r>
            <a:endParaRPr lang="en-US" altLang="zh-CN" dirty="0"/>
          </a:p>
          <a:p>
            <a:pPr lvl="1"/>
            <a:r>
              <a:rPr lang="en-US" altLang="zh-CN" dirty="0"/>
              <a:t>BASE</a:t>
            </a:r>
            <a:r>
              <a:rPr lang="zh-CN" altLang="en-US" dirty="0"/>
              <a:t>：</a:t>
            </a:r>
            <a:r>
              <a:rPr lang="en-US" altLang="zh-CN" dirty="0"/>
              <a:t>50% - 1</a:t>
            </a:r>
            <a:r>
              <a:rPr lang="zh-CN" altLang="en-US" dirty="0"/>
              <a:t>）基于课程内容实现二维</a:t>
            </a:r>
            <a:r>
              <a:rPr lang="en-US" altLang="zh-CN" dirty="0"/>
              <a:t>Staggered Grid</a:t>
            </a:r>
            <a:r>
              <a:rPr lang="zh-CN" altLang="en-US"/>
              <a:t>网格上的</a:t>
            </a:r>
            <a:r>
              <a:rPr lang="zh-CN" altLang="en-US" dirty="0"/>
              <a:t>流体求解器 </a:t>
            </a:r>
            <a:r>
              <a:rPr lang="en-US" altLang="zh-CN" dirty="0"/>
              <a:t>2</a:t>
            </a:r>
            <a:r>
              <a:rPr lang="zh-CN" altLang="en-US" dirty="0"/>
              <a:t>）能够提供模拟结果（速度场或密度场变化）的直观演示 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除数学工具函数外不得使用已有的库提供的代码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BONUS</a:t>
            </a:r>
            <a:r>
              <a:rPr lang="zh-CN" altLang="en-US" dirty="0"/>
              <a:t>：每项升级获得额外</a:t>
            </a:r>
            <a:r>
              <a:rPr lang="en-US" altLang="zh-CN" dirty="0"/>
              <a:t>10%</a:t>
            </a:r>
            <a:r>
              <a:rPr lang="zh-CN" altLang="en-US" dirty="0"/>
              <a:t>，如：场景中包含运动的固体；提供三维场景求解器等</a:t>
            </a:r>
          </a:p>
        </p:txBody>
      </p:sp>
    </p:spTree>
    <p:extLst>
      <p:ext uri="{BB962C8B-B14F-4D97-AF65-F5344CB8AC3E}">
        <p14:creationId xmlns:p14="http://schemas.microsoft.com/office/powerpoint/2010/main" val="176799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B: </a:t>
            </a:r>
            <a:r>
              <a:rPr lang="zh-CN" altLang="en-US" dirty="0"/>
              <a:t>使用计图（</a:t>
            </a:r>
            <a:r>
              <a:rPr lang="en-US" altLang="zh-CN" dirty="0" err="1"/>
              <a:t>jittor</a:t>
            </a:r>
            <a:r>
              <a:rPr lang="zh-CN" altLang="en-US" dirty="0"/>
              <a:t>）框架实现</a:t>
            </a:r>
            <a:r>
              <a:rPr lang="en-US" altLang="zh-CN" dirty="0"/>
              <a:t>Conditional GAN</a:t>
            </a:r>
            <a:r>
              <a:rPr lang="zh-CN" altLang="en-US" dirty="0"/>
              <a:t>（小作业，截止日期</a:t>
            </a:r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14</a:t>
            </a:r>
            <a:r>
              <a:rPr lang="zh-CN" altLang="en-US" dirty="0">
                <a:solidFill>
                  <a:srgbClr val="FF0000"/>
                </a:solidFill>
              </a:rPr>
              <a:t>周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BASE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10% - 1</a:t>
            </a:r>
            <a:r>
              <a:rPr lang="zh-CN" altLang="en-US" dirty="0">
                <a:sym typeface="Wingdings" panose="05000000000000000000" pitchFamily="2" charset="2"/>
              </a:rPr>
              <a:t>）实现好网络；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）使用至少一个通用图像库训练并测试效果，训练集与测试集不能包含相同图像；</a:t>
            </a:r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）对结果进行一定的数据统计，并在报告中进行分析。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26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每小组包含</a:t>
            </a:r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2</a:t>
            </a:r>
            <a:r>
              <a:rPr lang="zh-CN" altLang="en-US" dirty="0"/>
              <a:t>人，从</a:t>
            </a:r>
            <a:r>
              <a:rPr lang="en-US" altLang="zh-CN" dirty="0"/>
              <a:t>A</a:t>
            </a:r>
            <a:r>
              <a:rPr lang="zh-CN" altLang="en-US" dirty="0"/>
              <a:t>中任选一（或二）项，与</a:t>
            </a:r>
            <a:r>
              <a:rPr lang="en-US" altLang="zh-CN" dirty="0"/>
              <a:t>B</a:t>
            </a:r>
            <a:r>
              <a:rPr lang="zh-CN" altLang="en-US" dirty="0"/>
              <a:t>合并计算总分。</a:t>
            </a:r>
            <a:endParaRPr lang="en-US" altLang="zh-CN" dirty="0"/>
          </a:p>
          <a:p>
            <a:r>
              <a:rPr lang="zh-CN" altLang="en-US" dirty="0"/>
              <a:t>大作业分数计算公式：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0C0A5C6-5F2B-45DB-8AAE-41F4ABFD789A}"/>
                  </a:ext>
                </a:extLst>
              </p:cNvPr>
              <p:cNvSpPr/>
              <p:nvPr/>
            </p:nvSpPr>
            <p:spPr>
              <a:xfrm>
                <a:off x="3133344" y="3047452"/>
                <a:ext cx="5169766" cy="763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end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𝑅𝑒𝑝𝑜𝑟𝑡</m:t>
                              </m:r>
                            </m:e>
                          </m:d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𝐵𝑜𝑛𝑢𝑠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0C0A5C6-5F2B-45DB-8AAE-41F4ABFD7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344" y="3047452"/>
                <a:ext cx="5169766" cy="763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68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阅读报告部分建议内容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60576"/>
            <a:ext cx="8915400" cy="5157216"/>
          </a:xfrm>
        </p:spPr>
        <p:txBody>
          <a:bodyPr>
            <a:normAutofit/>
          </a:bodyPr>
          <a:lstStyle/>
          <a:p>
            <a:r>
              <a:rPr lang="zh-CN" altLang="en-US" dirty="0"/>
              <a:t>光栅图形学中的复数个话题</a:t>
            </a:r>
            <a:endParaRPr lang="en-US" altLang="zh-CN" dirty="0"/>
          </a:p>
          <a:p>
            <a:pPr lvl="1"/>
            <a:r>
              <a:rPr lang="zh-CN" altLang="en-US" dirty="0"/>
              <a:t>直线与圆弧的扫描转化</a:t>
            </a:r>
            <a:endParaRPr lang="en-US" altLang="zh-CN" dirty="0"/>
          </a:p>
          <a:p>
            <a:pPr lvl="1"/>
            <a:r>
              <a:rPr lang="zh-CN" altLang="en-US" dirty="0"/>
              <a:t>多边形的扫描转化与填充</a:t>
            </a:r>
            <a:endParaRPr lang="en-US" altLang="zh-CN" dirty="0"/>
          </a:p>
          <a:p>
            <a:pPr lvl="1"/>
            <a:r>
              <a:rPr lang="zh-CN" altLang="en-US" dirty="0"/>
              <a:t>裁减</a:t>
            </a:r>
            <a:endParaRPr lang="en-US" altLang="zh-CN" dirty="0"/>
          </a:p>
          <a:p>
            <a:pPr lvl="1"/>
            <a:r>
              <a:rPr lang="zh-CN" altLang="en-US" dirty="0"/>
              <a:t>消隐</a:t>
            </a:r>
            <a:endParaRPr lang="en-US" altLang="zh-CN" dirty="0"/>
          </a:p>
          <a:p>
            <a:pPr lvl="1"/>
            <a:r>
              <a:rPr lang="zh-CN" altLang="en-US" dirty="0"/>
              <a:t>反走样</a:t>
            </a:r>
            <a:endParaRPr lang="en-US" altLang="zh-CN" dirty="0"/>
          </a:p>
          <a:p>
            <a:r>
              <a:rPr lang="en-US" altLang="zh-CN" dirty="0"/>
              <a:t>ACM SIGGRAPH, </a:t>
            </a:r>
            <a:r>
              <a:rPr lang="en-US" altLang="zh-CN" dirty="0" err="1"/>
              <a:t>EuroGraphics</a:t>
            </a:r>
            <a:r>
              <a:rPr lang="en-US" altLang="zh-CN" dirty="0"/>
              <a:t>, Pacific Graphics </a:t>
            </a:r>
            <a:r>
              <a:rPr lang="zh-CN" altLang="en-US" dirty="0"/>
              <a:t>最近十年内的文章</a:t>
            </a:r>
            <a:endParaRPr lang="en-US" altLang="zh-CN" dirty="0"/>
          </a:p>
          <a:p>
            <a:r>
              <a:rPr lang="zh-CN" altLang="en-US" dirty="0"/>
              <a:t>曲线曲面造型与参数化技术中的话题</a:t>
            </a:r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lvl="1"/>
            <a:r>
              <a:rPr lang="zh-CN" altLang="en-US" dirty="0"/>
              <a:t>在阅读报告开始注明所阅读的文献。正文每页</a:t>
            </a:r>
            <a:r>
              <a:rPr lang="en-US" altLang="zh-CN" dirty="0"/>
              <a:t>PPT</a:t>
            </a:r>
            <a:r>
              <a:rPr lang="zh-CN" altLang="en-US" dirty="0"/>
              <a:t>须言之有物，按整体充实程度给分。</a:t>
            </a:r>
            <a:endParaRPr lang="en-US" altLang="zh-CN" dirty="0"/>
          </a:p>
          <a:p>
            <a:pPr lvl="1"/>
            <a:r>
              <a:rPr lang="zh-CN" altLang="en-US" dirty="0"/>
              <a:t>重点报告内容：文献所做的事情；它使用了何种方法，为什么（一定）要使用这种方法；为达到目的文献设计了怎样的程序流程：其中各步骤如何处理了什么事情，原因又是什么。</a:t>
            </a:r>
            <a:endParaRPr lang="en-US" altLang="zh-CN" dirty="0"/>
          </a:p>
          <a:p>
            <a:pPr lvl="1"/>
            <a:r>
              <a:rPr lang="zh-CN" altLang="en-US" dirty="0"/>
              <a:t>截止日期</a:t>
            </a:r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14</a:t>
            </a:r>
            <a:r>
              <a:rPr lang="zh-CN" altLang="en-US" dirty="0">
                <a:solidFill>
                  <a:srgbClr val="FF0000"/>
                </a:solidFill>
              </a:rPr>
              <a:t>周</a:t>
            </a:r>
          </a:p>
        </p:txBody>
      </p:sp>
    </p:spTree>
    <p:extLst>
      <p:ext uri="{BB962C8B-B14F-4D97-AF65-F5344CB8AC3E}">
        <p14:creationId xmlns:p14="http://schemas.microsoft.com/office/powerpoint/2010/main" val="95970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DDD24-F6A2-4E23-BE82-777EA3C2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关于大作业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A6354-6C6A-45BB-8148-85BA1021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F4DD1A-3E34-4677-B5CA-8C9197BE3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928" y="1473257"/>
            <a:ext cx="5979072" cy="49171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272D76-6DBC-4676-8581-3ED949305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0" y="1473257"/>
            <a:ext cx="6132628" cy="491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0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CBDE1-04A2-4351-9F76-81587C1D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如果发现抄袭、作假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B4A27-4BFD-4B4E-A7CE-1AE88797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抄袭、作假的形式包括但不限于：</a:t>
            </a:r>
            <a:endParaRPr lang="en-US" altLang="zh-CN" dirty="0"/>
          </a:p>
          <a:p>
            <a:pPr lvl="1"/>
            <a:r>
              <a:rPr lang="zh-CN" altLang="en-US" dirty="0"/>
              <a:t>抄袭他人小组成果</a:t>
            </a:r>
            <a:endParaRPr lang="en-US" altLang="zh-CN" dirty="0"/>
          </a:p>
          <a:p>
            <a:pPr lvl="1"/>
            <a:r>
              <a:rPr lang="zh-CN" altLang="en-US" dirty="0"/>
              <a:t>从网上的博客文章，代码站等地复制代码</a:t>
            </a:r>
            <a:endParaRPr lang="en-US" altLang="zh-CN" dirty="0"/>
          </a:p>
          <a:p>
            <a:pPr lvl="1"/>
            <a:r>
              <a:rPr lang="zh-CN" altLang="en-US" dirty="0"/>
              <a:t>复制他人的文章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</a:t>
            </a:r>
            <a:r>
              <a:rPr lang="zh-CN" altLang="en-US" dirty="0">
                <a:solidFill>
                  <a:srgbClr val="FF0000"/>
                </a:solidFill>
              </a:rPr>
              <a:t>都</a:t>
            </a:r>
            <a:r>
              <a:rPr lang="zh-CN" altLang="en-US" dirty="0"/>
              <a:t>会很遗憾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3204B9-1D50-4654-A0DD-D34AD8B9657A}"/>
              </a:ext>
            </a:extLst>
          </p:cNvPr>
          <p:cNvSpPr/>
          <p:nvPr/>
        </p:nvSpPr>
        <p:spPr>
          <a:xfrm>
            <a:off x="7031421" y="58847"/>
            <a:ext cx="5101219" cy="6740307"/>
          </a:xfrm>
          <a:prstGeom prst="rect">
            <a:avLst/>
          </a:prstGeom>
          <a:noFill/>
        </p:spPr>
        <p:txBody>
          <a:bodyPr vert="horz"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程序架构照着写核心函数网上抄</a:t>
            </a:r>
            <a:endParaRPr lang="en-US" altLang="zh-CN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百度结果第一页</a:t>
            </a:r>
            <a:endParaRPr lang="en-US" altLang="zh-CN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代码相同还俩人学习终是为自己</a:t>
            </a:r>
            <a:endParaRPr lang="en-US" altLang="zh-CN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多技总比蹉跎强</a:t>
            </a:r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劝君稍微想一想</a:t>
            </a:r>
            <a:endParaRPr lang="en-US" altLang="zh-CN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搜索经验谁更良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03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552</TotalTime>
  <Words>766</Words>
  <Application>Microsoft Office PowerPoint</Application>
  <PresentationFormat>宽屏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幼圆</vt:lpstr>
      <vt:lpstr>Arial</vt:lpstr>
      <vt:lpstr>Cambria Math</vt:lpstr>
      <vt:lpstr>Century Gothic</vt:lpstr>
      <vt:lpstr>Wingdings</vt:lpstr>
      <vt:lpstr>Wingdings 3</vt:lpstr>
      <vt:lpstr>丝状</vt:lpstr>
      <vt:lpstr>计算机图形学</vt:lpstr>
      <vt:lpstr>课程评分</vt:lpstr>
      <vt:lpstr>课程作业</vt:lpstr>
      <vt:lpstr>课程作业</vt:lpstr>
      <vt:lpstr>课程作业</vt:lpstr>
      <vt:lpstr>课程作业</vt:lpstr>
      <vt:lpstr>阅读报告部分建议内容</vt:lpstr>
      <vt:lpstr>关于大作业</vt:lpstr>
      <vt:lpstr>如果发现抄袭、作假</vt:lpstr>
    </vt:vector>
  </TitlesOfParts>
  <Company>Nankai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计算机图形学</dc:title>
  <dc:creator>RenBo</dc:creator>
  <cp:lastModifiedBy>RenBo</cp:lastModifiedBy>
  <cp:revision>30</cp:revision>
  <dcterms:created xsi:type="dcterms:W3CDTF">2017-09-14T07:36:40Z</dcterms:created>
  <dcterms:modified xsi:type="dcterms:W3CDTF">2022-02-15T07:38:31Z</dcterms:modified>
</cp:coreProperties>
</file>