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68" r:id="rId5"/>
    <p:sldId id="269" r:id="rId6"/>
    <p:sldId id="263" r:id="rId7"/>
    <p:sldId id="262" r:id="rId8"/>
    <p:sldId id="258" r:id="rId9"/>
    <p:sldId id="259" r:id="rId10"/>
    <p:sldId id="260" r:id="rId11"/>
    <p:sldId id="272" r:id="rId12"/>
    <p:sldId id="27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A099A7-27CA-4C44-B304-4B97B6B23A8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046646B-6F21-46B7-A3C3-4EDF13C161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DCA</a:t>
            </a:r>
            <a:r>
              <a:rPr lang="zh-CN" altLang="en-US" dirty="0" smtClean="0"/>
              <a:t>原理及神经网络实现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单细胞转录组数据补插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9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13785"/>
          </a:xfrm>
        </p:spPr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DCA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3284984"/>
            <a:ext cx="8295322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3457" y="5052443"/>
            <a:ext cx="637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这里相当于最大化似然，</a:t>
            </a:r>
            <a:r>
              <a:rPr lang="en-US" altLang="zh-CN" dirty="0" smtClean="0"/>
              <a:t>NLL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negative log likelihood</a:t>
            </a:r>
            <a:r>
              <a:rPr lang="zh-CN" altLang="en-US" dirty="0" smtClean="0"/>
              <a:t>的缩写。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test_data.csv,test_truedata.csv</a:t>
            </a:r>
            <a:r>
              <a:rPr lang="zh-CN" altLang="en-US" dirty="0" smtClean="0"/>
              <a:t>分为测试集和验证集。实现任意补插算法来对数据集</a:t>
            </a:r>
            <a:r>
              <a:rPr lang="en-US" altLang="zh-CN" dirty="0" smtClean="0"/>
              <a:t>data.csv</a:t>
            </a:r>
            <a:r>
              <a:rPr lang="zh-CN" altLang="en-US" dirty="0" smtClean="0"/>
              <a:t>进行补插。使用测试集确定一个较好的模型，并使用验证集验证。针对你的模型和实验写一份报告，并提交源码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说明运行环境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和可执行文件。</a:t>
            </a:r>
            <a:r>
              <a:rPr lang="en-US" altLang="zh-CN" dirty="0" smtClean="0"/>
              <a:t>(</a:t>
            </a:r>
            <a:r>
              <a:rPr lang="zh-CN" altLang="en-US" dirty="0"/>
              <a:t>建议</a:t>
            </a:r>
            <a:r>
              <a:rPr lang="zh-CN" altLang="en-US" dirty="0" smtClean="0"/>
              <a:t>使用神经网络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中级要求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test_data.csv</a:t>
            </a:r>
            <a:r>
              <a:rPr lang="zh-CN" altLang="en-US" dirty="0"/>
              <a:t>上获得一定效果</a:t>
            </a:r>
            <a:r>
              <a:rPr lang="en-US" altLang="zh-CN" dirty="0"/>
              <a:t>(dropout</a:t>
            </a:r>
            <a:r>
              <a:rPr lang="zh-CN" altLang="en-US" dirty="0"/>
              <a:t>率变小，表达差异变小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。在别人理论的基础上进行一些自己的修改。</a:t>
            </a:r>
            <a:endParaRPr lang="en-US" altLang="zh-CN" dirty="0"/>
          </a:p>
          <a:p>
            <a:r>
              <a:rPr lang="zh-CN" altLang="en-US" dirty="0"/>
              <a:t>高级要求</a:t>
            </a:r>
            <a:r>
              <a:rPr lang="en-US" altLang="zh-CN" dirty="0"/>
              <a:t>:</a:t>
            </a:r>
            <a:r>
              <a:rPr lang="zh-CN" altLang="en-US" dirty="0"/>
              <a:t>对于</a:t>
            </a:r>
            <a:r>
              <a:rPr lang="en-US" altLang="zh-CN" dirty="0"/>
              <a:t>data.csv</a:t>
            </a:r>
            <a:r>
              <a:rPr lang="zh-CN" altLang="en-US" dirty="0"/>
              <a:t>的补插</a:t>
            </a:r>
            <a:r>
              <a:rPr lang="zh-CN" altLang="en-US" dirty="0" smtClean="0"/>
              <a:t>和生成</a:t>
            </a:r>
            <a:r>
              <a:rPr lang="en-US" altLang="zh-CN" dirty="0" smtClean="0"/>
              <a:t>data.csv</a:t>
            </a:r>
            <a:r>
              <a:rPr lang="zh-CN" altLang="en-US" dirty="0" smtClean="0"/>
              <a:t>的模拟</a:t>
            </a:r>
            <a:r>
              <a:rPr lang="zh-CN" altLang="en-US" dirty="0"/>
              <a:t>真实</a:t>
            </a:r>
            <a:r>
              <a:rPr lang="zh-CN" altLang="en-US" dirty="0" smtClean="0"/>
              <a:t>数据集相比</a:t>
            </a:r>
            <a:r>
              <a:rPr lang="zh-CN" altLang="en-US" dirty="0"/>
              <a:t>获得较好效果</a:t>
            </a:r>
            <a:r>
              <a:rPr lang="en-US" altLang="zh-CN" dirty="0"/>
              <a:t>(dropout</a:t>
            </a:r>
            <a:r>
              <a:rPr lang="zh-CN" altLang="en-US" dirty="0"/>
              <a:t>率变小，表达差异变小</a:t>
            </a:r>
            <a:r>
              <a:rPr lang="en-US" altLang="zh-CN" dirty="0"/>
              <a:t>) 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9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678F70-A8CD-5342-B1D8-CF5936B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FBE71D-E229-C341-B54C-A13F6786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7" y="1690688"/>
            <a:ext cx="8116586" cy="480217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大实验可以组队完成，每组最多三人，也可以一个人</a:t>
            </a:r>
            <a:r>
              <a:rPr lang="zh-CN" altLang="en-US" dirty="0" smtClean="0"/>
              <a:t>完成。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综合试验截止</a:t>
            </a:r>
            <a:r>
              <a:rPr lang="zh-CN" altLang="en-US" dirty="0" smtClean="0"/>
              <a:t>日期</a:t>
            </a:r>
            <a:r>
              <a:rPr lang="zh-CN" altLang="en-US" dirty="0"/>
              <a:t>前</a:t>
            </a:r>
            <a:r>
              <a:rPr lang="zh-CN" altLang="zh-CN" dirty="0" smtClean="0"/>
              <a:t>发送</a:t>
            </a:r>
            <a:r>
              <a:rPr lang="zh-CN" altLang="zh-CN" dirty="0"/>
              <a:t>至</a:t>
            </a:r>
            <a:r>
              <a:rPr lang="en-US" altLang="zh-CN" dirty="0"/>
              <a:t> </a:t>
            </a:r>
            <a:r>
              <a:rPr lang="en-US" altLang="zh-CN" dirty="0" smtClean="0"/>
              <a:t>737060533@qq.com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祝</a:t>
            </a:r>
            <a:r>
              <a:rPr lang="zh-CN" altLang="en-US" dirty="0"/>
              <a:t>大家期末考试周一切顺利！</a:t>
            </a:r>
            <a:endParaRPr lang="zh-CN" altLang="zh-CN" dirty="0"/>
          </a:p>
          <a:p>
            <a:pPr>
              <a:lnSpc>
                <a:spcPct val="170000"/>
              </a:lnSpc>
            </a:pPr>
            <a:endParaRPr lang="en-US" altLang="zh-CN" sz="2400" dirty="0"/>
          </a:p>
          <a:p>
            <a:pPr>
              <a:lnSpc>
                <a:spcPct val="170000"/>
              </a:lnSpc>
            </a:pPr>
            <a:endParaRPr lang="en-US" altLang="zh-CN" sz="24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xmlns="" id="{E18F1C62-A089-A34F-A742-FA1B3BBACEFA}"/>
              </a:ext>
            </a:extLst>
          </p:cNvPr>
          <p:cNvCxnSpPr>
            <a:cxnSpLocks/>
          </p:cNvCxnSpPr>
          <p:nvPr/>
        </p:nvCxnSpPr>
        <p:spPr>
          <a:xfrm flipH="1">
            <a:off x="520787" y="1532238"/>
            <a:ext cx="811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1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678F70-A8CD-5342-B1D8-CF5936B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FBE71D-E229-C341-B54C-A13F6786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997" y="1690688"/>
            <a:ext cx="4371460" cy="44753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每个圆圈是一个神经元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每条线表示神经元之间的连接 </a:t>
            </a:r>
          </a:p>
          <a:p>
            <a:pPr>
              <a:lnSpc>
                <a:spcPct val="150000"/>
              </a:lnSpc>
            </a:pPr>
            <a:r>
              <a:rPr lang="en" altLang="zh-CN" sz="2400" dirty="0">
                <a:latin typeface="+mn-ea"/>
              </a:rPr>
              <a:t>L1</a:t>
            </a:r>
            <a:r>
              <a:rPr lang="zh-CN" altLang="en-US" sz="2400" dirty="0">
                <a:latin typeface="+mn-ea"/>
              </a:rPr>
              <a:t>为输入层，负责接收输入数据 </a:t>
            </a:r>
          </a:p>
          <a:p>
            <a:pPr>
              <a:lnSpc>
                <a:spcPct val="150000"/>
              </a:lnSpc>
            </a:pPr>
            <a:r>
              <a:rPr lang="en" altLang="zh-CN" sz="2400" dirty="0">
                <a:latin typeface="+mn-ea"/>
              </a:rPr>
              <a:t>L3</a:t>
            </a:r>
            <a:r>
              <a:rPr lang="zh-CN" altLang="en-US" sz="2400" dirty="0">
                <a:latin typeface="+mn-ea"/>
              </a:rPr>
              <a:t>为输出层，获取神经网络输出数据 </a:t>
            </a:r>
          </a:p>
          <a:p>
            <a:pPr>
              <a:lnSpc>
                <a:spcPct val="150000"/>
              </a:lnSpc>
            </a:pPr>
            <a:r>
              <a:rPr lang="en" altLang="zh-CN" sz="2400" dirty="0">
                <a:latin typeface="+mn-ea"/>
              </a:rPr>
              <a:t>L2</a:t>
            </a:r>
            <a:r>
              <a:rPr lang="zh-CN" altLang="en-US" sz="2400" dirty="0">
                <a:latin typeface="+mn-ea"/>
              </a:rPr>
              <a:t>为隐藏层，在输入层和输出层之间，隐藏层比较多（大于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）的神经网络叫做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深度神经网络</a:t>
            </a:r>
          </a:p>
          <a:p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643C788-224C-724B-AD41-83EE202B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7" y="2050943"/>
            <a:ext cx="3810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xmlns="" id="{E18F1C62-A089-A34F-A742-FA1B3BBACEFA}"/>
              </a:ext>
            </a:extLst>
          </p:cNvPr>
          <p:cNvCxnSpPr>
            <a:cxnSpLocks/>
          </p:cNvCxnSpPr>
          <p:nvPr/>
        </p:nvCxnSpPr>
        <p:spPr>
          <a:xfrm flipH="1">
            <a:off x="520787" y="1532238"/>
            <a:ext cx="811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678F70-A8CD-5342-B1D8-CF5936B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感知器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1FBE71D-E229-C341-B54C-A13F67862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87" y="1790423"/>
                <a:ext cx="4371460" cy="447533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输入权值</a:t>
                </a:r>
                <a:r>
                  <a:rPr lang="zh-CN" altLang="en-US" sz="2400" dirty="0"/>
                  <a:t>：一个感知器可以接收多个输入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ℜ</m:t>
                        </m:r>
                      </m:e>
                    </m:d>
                  </m:oMath>
                </a14:m>
                <a:r>
                  <a:rPr lang="zh-CN" altLang="en-US" sz="2400" dirty="0"/>
                  <a:t>，每个输入上有一个权值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，还有一个偏置项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en-US" sz="2400" dirty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，可以看作是值永远为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的输入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激活函数</a:t>
                </a:r>
                <a:r>
                  <a:rPr lang="zh-CN" altLang="en-US" sz="2400" dirty="0"/>
                  <a:t>：如阶跃函数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𝒐𝒕𝒉𝒆𝒓𝒘𝒊𝒔𝒆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 dirty="0"/>
                  <a:t>输出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BE71D-E229-C341-B54C-A13F67862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382" y="1790423"/>
                <a:ext cx="5828613" cy="4475334"/>
              </a:xfrm>
              <a:blipFill>
                <a:blip r:embed="rId2"/>
                <a:stretch>
                  <a:fillRect l="-870" b="-26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xmlns="" id="{E18F1C62-A089-A34F-A742-FA1B3BBACEFA}"/>
              </a:ext>
            </a:extLst>
          </p:cNvPr>
          <p:cNvCxnSpPr>
            <a:cxnSpLocks/>
          </p:cNvCxnSpPr>
          <p:nvPr/>
        </p:nvCxnSpPr>
        <p:spPr>
          <a:xfrm flipH="1">
            <a:off x="520787" y="1532238"/>
            <a:ext cx="811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28BDF08E-19EB-4946-998D-549D8174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80" y="2175203"/>
            <a:ext cx="3781425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4E08AA9-5EEB-D54D-BB1E-A2A6B3649F4F}"/>
              </a:ext>
            </a:extLst>
          </p:cNvPr>
          <p:cNvSpPr/>
          <p:nvPr/>
        </p:nvSpPr>
        <p:spPr>
          <a:xfrm>
            <a:off x="1808290" y="5877272"/>
            <a:ext cx="5541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当面对的数据集不是</a:t>
            </a:r>
            <a:r>
              <a:rPr lang="zh-CN" altLang="en-US" b="1" i="0" u="none" strike="noStrike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线性可分</a:t>
            </a:r>
            <a:r>
              <a:rPr lang="zh-CN" altLang="en-US" b="0" i="0" u="none" strike="noStrike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的时候，</a:t>
            </a:r>
            <a:r>
              <a:rPr lang="en-US" altLang="zh-CN" b="0" i="0" u="none" strike="noStrike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『</a:t>
            </a:r>
            <a:r>
              <a:rPr lang="zh-CN" altLang="en-US" b="0" i="0" u="none" strike="noStrike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感知器规则</a:t>
            </a:r>
            <a:r>
              <a:rPr lang="en-US" altLang="zh-CN" b="0" i="0" u="none" strike="noStrike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』</a:t>
            </a:r>
            <a:r>
              <a:rPr lang="zh-CN" altLang="en-US" b="0" i="0" u="none" strike="noStrike" dirty="0">
                <a:solidFill>
                  <a:srgbClr val="0070C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可能无法收敛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678F70-A8CD-5342-B1D8-CF5936B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全连接神经网络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FBE71D-E229-C341-B54C-A13F6786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6" y="3170626"/>
            <a:ext cx="3381179" cy="259955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800" dirty="0"/>
              <a:t> 每个连接都有一个权值。</a:t>
            </a:r>
            <a:endParaRPr lang="en-US" altLang="zh-CN" sz="3800" dirty="0"/>
          </a:p>
          <a:p>
            <a:pPr>
              <a:lnSpc>
                <a:spcPct val="150000"/>
              </a:lnSpc>
            </a:pPr>
            <a:r>
              <a:rPr lang="zh-CN" altLang="en-US" sz="3800" dirty="0"/>
              <a:t> 一个神经网络的连接方式、网络的层数、每层的节点数这些参数，是人为设置的，称为</a:t>
            </a:r>
            <a:r>
              <a:rPr lang="zh-CN" altLang="en-US" sz="3800" b="1" dirty="0"/>
              <a:t>超参数</a:t>
            </a:r>
            <a:endParaRPr lang="en-US" altLang="zh-CN" sz="3800" b="1" dirty="0"/>
          </a:p>
          <a:p>
            <a:pPr>
              <a:lnSpc>
                <a:spcPct val="150000"/>
              </a:lnSpc>
            </a:pPr>
            <a:r>
              <a:rPr lang="zh-CN" altLang="en-US" sz="3800" dirty="0"/>
              <a:t> 神经网络的每个连接上的权值需要学习得到，训练算法为</a:t>
            </a:r>
            <a:r>
              <a:rPr lang="zh-CN" altLang="en-US" sz="3800" b="1" dirty="0"/>
              <a:t>反向传播算法</a:t>
            </a:r>
          </a:p>
          <a:p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xmlns="" id="{E18F1C62-A089-A34F-A742-FA1B3BBACEFA}"/>
              </a:ext>
            </a:extLst>
          </p:cNvPr>
          <p:cNvCxnSpPr>
            <a:cxnSpLocks/>
          </p:cNvCxnSpPr>
          <p:nvPr/>
        </p:nvCxnSpPr>
        <p:spPr>
          <a:xfrm flipH="1">
            <a:off x="520787" y="1532238"/>
            <a:ext cx="811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08A5CEE-3B43-0A45-B375-514BE4486D29}"/>
              </a:ext>
            </a:extLst>
          </p:cNvPr>
          <p:cNvSpPr/>
          <p:nvPr/>
        </p:nvSpPr>
        <p:spPr>
          <a:xfrm>
            <a:off x="520787" y="1777982"/>
            <a:ext cx="75796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神经元按照层来布局，包括输入层，输出层，隐藏层，同一层的神经元之间没有连接。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第</a:t>
            </a:r>
            <a:r>
              <a:rPr lang="en" altLang="zh-CN" sz="1400" dirty="0"/>
              <a:t>N</a:t>
            </a:r>
            <a:r>
              <a:rPr lang="zh-CN" altLang="en-US" sz="1400" dirty="0"/>
              <a:t>层的每个神经元和第</a:t>
            </a:r>
            <a:r>
              <a:rPr lang="en" altLang="zh-CN" sz="1400" dirty="0"/>
              <a:t>N-1</a:t>
            </a:r>
            <a:r>
              <a:rPr lang="zh-CN" altLang="en-US" sz="1400" dirty="0"/>
              <a:t>层的所有神经元相连</a:t>
            </a:r>
            <a:r>
              <a:rPr lang="en-US" altLang="zh-CN" sz="1400" dirty="0"/>
              <a:t>(</a:t>
            </a:r>
            <a:r>
              <a:rPr lang="zh-CN" altLang="en-US" sz="1400" dirty="0"/>
              <a:t>这就是</a:t>
            </a:r>
            <a:r>
              <a:rPr lang="en" altLang="zh-CN" sz="1400" dirty="0"/>
              <a:t>full connected</a:t>
            </a:r>
            <a:r>
              <a:rPr lang="zh-CN" altLang="en-US" sz="1400" dirty="0"/>
              <a:t>的含义</a:t>
            </a:r>
            <a:r>
              <a:rPr lang="en-US" altLang="zh-CN" sz="1400" dirty="0"/>
              <a:t>)</a:t>
            </a:r>
            <a:r>
              <a:rPr lang="zh-CN" altLang="en-US" sz="1400" dirty="0"/>
              <a:t>，第</a:t>
            </a:r>
            <a:r>
              <a:rPr lang="en" altLang="zh-CN" sz="1400" dirty="0"/>
              <a:t>N-1</a:t>
            </a:r>
            <a:r>
              <a:rPr lang="zh-CN" altLang="en-US" sz="1400" dirty="0"/>
              <a:t>层神经元的输出就是第</a:t>
            </a:r>
            <a:r>
              <a:rPr lang="en" altLang="zh-CN" sz="1400" dirty="0"/>
              <a:t>N</a:t>
            </a:r>
            <a:r>
              <a:rPr lang="zh-CN" altLang="en-US" sz="1400" dirty="0"/>
              <a:t>层神经元的输入。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0A8BF3FE-27DC-AA4F-9A19-64795AD4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71" y="2966378"/>
            <a:ext cx="4345202" cy="33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D65F836-C209-E944-B2D5-58492DF5B5A9}"/>
              </a:ext>
            </a:extLst>
          </p:cNvPr>
          <p:cNvSpPr/>
          <p:nvPr/>
        </p:nvSpPr>
        <p:spPr>
          <a:xfrm>
            <a:off x="560666" y="6244172"/>
            <a:ext cx="70728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100" b="0" i="0" u="none" strike="noStrike" dirty="0" err="1">
                <a:solidFill>
                  <a:srgbClr val="2C3E5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LeCun</a:t>
            </a:r>
            <a:r>
              <a:rPr lang="en" altLang="zh-CN" sz="1100" b="0" i="0" u="none" strike="noStrike" dirty="0">
                <a:solidFill>
                  <a:srgbClr val="2C3E5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et al. Gradient-Based Learning Applied to Document Recognition 1998</a:t>
            </a:r>
          </a:p>
        </p:txBody>
      </p:sp>
    </p:spTree>
    <p:extLst>
      <p:ext uri="{BB962C8B-B14F-4D97-AF65-F5344CB8AC3E}">
        <p14:creationId xmlns:p14="http://schemas.microsoft.com/office/powerpoint/2010/main" val="307083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678F70-A8CD-5342-B1D8-CF5936B3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反向传播算法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1FBE71D-E229-C341-B54C-A13F67862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87" y="1690688"/>
                <a:ext cx="8116586" cy="480217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400" dirty="0"/>
                  <a:t>概述：计算一个节点的误差项，需要先计算每个与其相连的下一层节点的误差项。这就要求误差项的计算顺序必须是从输出层开始，然后反向依次计算每个隐藏层的误差项，直到与输入层相连的那个隐藏层。</a:t>
                </a:r>
                <a:endParaRPr lang="en-US" altLang="zh-CN" sz="24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2400" dirty="0"/>
                  <a:t>我们假设每个训练样本为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，其中向量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是训练样本的特征，而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是样本的目标值。用样本的特征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400" dirty="0"/>
                  <a:t>，计算出神经网络中每个隐藏层节点的输出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，以及输出层每个节点的输出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2400" dirty="0"/>
                  <a:t>当损失函数为均方误差时，计算出每个节点的误差项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>
                  <a:lnSpc>
                    <a:spcPct val="170000"/>
                  </a:lnSpc>
                  <a:buFont typeface="Wingdings" pitchFamily="2" charset="2"/>
                  <a:buChar char="Ø"/>
                </a:pPr>
                <a:r>
                  <a:rPr lang="zh-CN" altLang="en-US" dirty="0"/>
                  <a:t>对于输出层节点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170000"/>
                  </a:lnSpc>
                  <a:buFont typeface="Wingdings" pitchFamily="2" charset="2"/>
                  <a:buChar char="Ø"/>
                </a:pPr>
                <a:r>
                  <a:rPr lang="zh-CN" altLang="en-US" sz="2400" dirty="0"/>
                  <a:t>对于隐藏层节点 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𝑑𝑜𝑤𝑛𝑠𝑡𝑟𝑒𝑎𝑚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70000"/>
                  </a:lnSpc>
                </a:pPr>
                <a:r>
                  <a:rPr lang="zh-CN" altLang="en-US" sz="2400" dirty="0"/>
                  <a:t>最后，更新每个连接上的权值：</a:t>
                </a:r>
                <a:endParaRPr lang="en-US" altLang="zh-CN" sz="24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el-GR" altLang="zh-CN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l-GR" altLang="zh-CN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节点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传给节点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的输出。</a:t>
                </a:r>
                <a:r>
                  <a:rPr lang="en-US" altLang="zh-CN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BE71D-E229-C341-B54C-A13F67862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382" y="1690687"/>
                <a:ext cx="10822115" cy="4802173"/>
              </a:xfrm>
              <a:blipFill>
                <a:blip r:embed="rId2"/>
                <a:stretch>
                  <a:fillRect l="-282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xmlns="" id="{E18F1C62-A089-A34F-A742-FA1B3BBACEFA}"/>
              </a:ext>
            </a:extLst>
          </p:cNvPr>
          <p:cNvCxnSpPr>
            <a:cxnSpLocks/>
          </p:cNvCxnSpPr>
          <p:nvPr/>
        </p:nvCxnSpPr>
        <p:spPr>
          <a:xfrm flipH="1">
            <a:off x="520787" y="1532238"/>
            <a:ext cx="811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066992E-2136-744D-84E9-ECB72A6F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2" y="4365104"/>
            <a:ext cx="2286390" cy="17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mport</a:t>
            </a:r>
          </a:p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train,test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MyModel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(Model) model=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MyModel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odel.compile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odel.fit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odel.summary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en-US" altLang="zh-CN" dirty="0" smtClean="0"/>
              <a:t>2.0 </a:t>
            </a:r>
            <a:r>
              <a:rPr lang="zh-CN" altLang="en-US" dirty="0" smtClean="0"/>
              <a:t>搭建网络步骤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91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sklearn.datasets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datasets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tf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tensorflow.keras.layers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Dense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tensorflow.keras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Model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x_train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datasets.load_iris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().data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y_train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datasets.load_iris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().target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np.random.seed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(116)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np.random.shuffle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x_train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np.random.seed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(116)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np.random.shuffle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y_train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IrisModel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(Model):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__(self):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super(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IrisModel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, self).__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__()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self.d1 = Dense(10, activation=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1000" b="1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kernel_regularizer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=tf.keras.regularizers.l2())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self.d2 = Dense(10, activation=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1000" b="1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kernel_regularizer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=tf.keras.regularizers.l2())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self.d3 = Dense(3, activation=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1000" b="1" dirty="0" err="1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kernel_regularizer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=tf.keras.regularizers.l2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())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call(self, x):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y = self.d3(self.d2(self.d1(x)))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y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model =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IrisModel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model.compile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(optimizer=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tf.keras.optimizers.SGD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lr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=0.1),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      loss=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tf.keras.losses.SparseCategoricalCrossentropy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from_logits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=False),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      metrics=[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1000" b="1" dirty="0" err="1">
                <a:latin typeface="Times New Roman" pitchFamily="18" charset="0"/>
                <a:cs typeface="Times New Roman" pitchFamily="18" charset="0"/>
              </a:rPr>
              <a:t>sparse_categorical_accuracy</a:t>
            </a:r>
            <a:r>
              <a:rPr lang="en-US" altLang="zh-CN" sz="1000" b="1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])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model.fit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x_train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y_train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batch_size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=32, epochs=500,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validation_split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=0.2, 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validation_freq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=20)</a:t>
            </a:r>
            <a:br>
              <a:rPr lang="en-US" altLang="zh-CN" sz="1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model.summary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2.0 </a:t>
            </a:r>
            <a:r>
              <a:rPr lang="zh-CN" altLang="en-US" dirty="0" smtClean="0"/>
              <a:t>示例程序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4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5793"/>
          </a:xfrm>
        </p:spPr>
        <p:txBody>
          <a:bodyPr/>
          <a:lstStyle/>
          <a:p>
            <a:r>
              <a:rPr lang="zh-CN" altLang="en-US" dirty="0" smtClean="0"/>
              <a:t>零膨胀负二项分布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DCA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3284984"/>
            <a:ext cx="5274310" cy="10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5793"/>
          </a:xfrm>
        </p:spPr>
        <p:txBody>
          <a:bodyPr/>
          <a:lstStyle/>
          <a:p>
            <a:r>
              <a:rPr lang="zh-CN" altLang="en-US" dirty="0" smtClean="0"/>
              <a:t>网络结构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DCA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961" y="2780928"/>
            <a:ext cx="4219575" cy="6381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01512" y="3949030"/>
            <a:ext cx="2276475" cy="2000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48064" y="2361351"/>
                <a:ext cx="364715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是每个细胞测得</a:t>
                </a:r>
                <a:r>
                  <a:rPr lang="en-US" altLang="zh-CN" dirty="0" smtClean="0"/>
                  <a:t>RNA</a:t>
                </a:r>
                <a:r>
                  <a:rPr lang="zh-CN" altLang="en-US" dirty="0" smtClean="0"/>
                  <a:t>分子数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zh-CN" altLang="en-US" dirty="0"/>
                  <a:t>测序深度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之和，这里认为测序深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度在不同细胞间的差异是由技术原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因导致的，故而关于测序深度归一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化。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361351"/>
                <a:ext cx="3647152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1336" t="-2058" r="-835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02275" y="4625412"/>
                <a:ext cx="3780420" cy="647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M</m:t>
                        </m:r>
                      </m:e>
                    </m:acc>
                    <m:r>
                      <a:rPr lang="zh-CN" altLang="en-US" b="0" i="0" smtClean="0">
                        <a:latin typeface="Cambria Math"/>
                      </a:rPr>
                      <m:t>，</m:t>
                    </m:r>
                    <m:r>
                      <a:rPr lang="az-Cyrl-AZ" altLang="zh-CN" b="0" i="0" smtClean="0">
                        <a:latin typeface="Cambria Math"/>
                      </a:rPr>
                      <m:t>П</m:t>
                    </m:r>
                    <m:r>
                      <a:rPr lang="zh-CN" altLang="en-US" b="0" i="0" smtClean="0">
                        <a:latin typeface="Cambria Math"/>
                      </a:rPr>
                      <m:t>，</m:t>
                    </m:r>
                    <m:r>
                      <a:rPr lang="az-Cyrl-AZ" altLang="zh-CN" b="0" i="0" smtClean="0">
                        <a:latin typeface="Cambria Math"/>
                      </a:rPr>
                      <m:t>Ѳ</m:t>
                    </m:r>
                  </m:oMath>
                </a14:m>
                <a:r>
                  <a:rPr lang="zh-CN" altLang="en-US" dirty="0" smtClean="0"/>
                  <a:t>是神经网络拟合的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零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膨胀负二项分布</m:t>
                    </m:r>
                  </m:oMath>
                </a14:m>
                <a:r>
                  <a:rPr lang="zh-CN" altLang="en-US" dirty="0"/>
                  <a:t>的参数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75" y="4625412"/>
                <a:ext cx="3780420" cy="647485"/>
              </a:xfrm>
              <a:prstGeom prst="rect">
                <a:avLst/>
              </a:prstGeom>
              <a:blipFill rotWithShape="1">
                <a:blip r:embed="rId5"/>
                <a:stretch>
                  <a:fillRect l="-128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3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1387</TotalTime>
  <Words>798</Words>
  <Application>Microsoft Office PowerPoint</Application>
  <PresentationFormat>全屏显示(4:3)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网格</vt:lpstr>
      <vt:lpstr>单细胞转录组数据补插</vt:lpstr>
      <vt:lpstr>神经网络</vt:lpstr>
      <vt:lpstr>感知器</vt:lpstr>
      <vt:lpstr>全连接神经网络</vt:lpstr>
      <vt:lpstr>反向传播算法</vt:lpstr>
      <vt:lpstr>Tensorflow 2.0 搭建网络步骤</vt:lpstr>
      <vt:lpstr>Tensorflow 2.0 示例程序</vt:lpstr>
      <vt:lpstr>DCA</vt:lpstr>
      <vt:lpstr>DCA</vt:lpstr>
      <vt:lpstr>DCA</vt:lpstr>
      <vt:lpstr>实验要求</vt:lpstr>
      <vt:lpstr>提交要求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45</cp:revision>
  <dcterms:created xsi:type="dcterms:W3CDTF">2021-11-30T12:42:28Z</dcterms:created>
  <dcterms:modified xsi:type="dcterms:W3CDTF">2021-12-02T07:45:22Z</dcterms:modified>
</cp:coreProperties>
</file>