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76" r:id="rId4"/>
    <p:sldId id="277" r:id="rId5"/>
    <p:sldId id="278" r:id="rId6"/>
    <p:sldId id="279" r:id="rId7"/>
    <p:sldId id="293" r:id="rId8"/>
    <p:sldId id="295" r:id="rId9"/>
    <p:sldId id="296" r:id="rId10"/>
    <p:sldId id="291" r:id="rId11"/>
    <p:sldId id="292" r:id="rId12"/>
    <p:sldId id="282" r:id="rId13"/>
    <p:sldId id="280" r:id="rId14"/>
    <p:sldId id="286" r:id="rId15"/>
    <p:sldId id="287" r:id="rId16"/>
    <p:sldId id="288" r:id="rId17"/>
    <p:sldId id="297" r:id="rId18"/>
    <p:sldId id="299" r:id="rId19"/>
    <p:sldId id="29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81E7C-A804-4072-A621-51EE85B06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1FC72-6A9C-481A-B71E-B13169C154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3E98-F2D5-4ED4-8D4F-6998F896AC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156F-6AEE-45E1-B413-8F8824EF9E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91362" y="2643864"/>
            <a:ext cx="6267449" cy="118351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实验二</a:t>
            </a:r>
            <a:r>
              <a:rPr lang="en-US" altLang="zh-CN" b="1" dirty="0" smtClean="0"/>
              <a:t>:</a:t>
            </a:r>
            <a:r>
              <a:rPr lang="zh-CN" altLang="en-US" b="1" smtClean="0"/>
              <a:t>  回归模型</a:t>
            </a:r>
            <a:endParaRPr lang="zh-CN" altLang="en-US" b="1" dirty="0"/>
          </a:p>
        </p:txBody>
      </p:sp>
      <p:sp>
        <p:nvSpPr>
          <p:cNvPr id="4" name="K-Nearest Neighbor Classification"/>
          <p:cNvSpPr txBox="1">
            <a:spLocks noGrp="1"/>
          </p:cNvSpPr>
          <p:nvPr>
            <p:ph type="subTitle" idx="1"/>
          </p:nvPr>
        </p:nvSpPr>
        <p:spPr>
          <a:xfrm>
            <a:off x="2620308" y="3827379"/>
            <a:ext cx="7348071" cy="734359"/>
          </a:xfrm>
          <a:prstGeom prst="rect">
            <a:avLst/>
          </a:prstGeom>
        </p:spPr>
        <p:txBody>
          <a:bodyPr>
            <a:normAutofit/>
          </a:bodyPr>
          <a:lstStyle>
            <a:lvl1pPr defTabSz="914400">
              <a:defRPr sz="4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3200" dirty="0" smtClean="0"/>
              <a:t>Regression Models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>
            <a:norm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元线性回归</a:t>
            </a:r>
            <a:r>
              <a:rPr lang="en-US" altLang="zh-CN" dirty="0" smtClean="0"/>
              <a:t>——</a:t>
            </a:r>
            <a:r>
              <a:rPr lang="zh-CN" altLang="en-US" dirty="0"/>
              <a:t>最小二乘法求解析</a:t>
            </a:r>
            <a:r>
              <a:rPr lang="zh-CN" altLang="en-US" dirty="0" smtClean="0"/>
              <a:t>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637430" y="1983444"/>
                <a:ext cx="5440270" cy="37441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𝑁𝑘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 </a:t>
                </a:r>
                <a:endParaRPr lang="en-US" altLang="zh-CN" sz="2000" dirty="0" smtClean="0"/>
              </a:p>
              <a:p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 </a:t>
                </a:r>
                <a:r>
                  <a:rPr lang="zh-CN" altLang="en-US" sz="2000" dirty="0" smtClean="0"/>
                  <a:t>则损失函数为：</a:t>
                </a:r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求导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/>
                  <a:t>解得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000" b="1" i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    ?</a:t>
                </a:r>
                <a:endParaRPr lang="en-US" altLang="zh-CN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430" y="1983444"/>
                <a:ext cx="5440270" cy="3744102"/>
              </a:xfrm>
              <a:prstGeom prst="rect">
                <a:avLst/>
              </a:prstGeom>
              <a:blipFill rotWithShape="1">
                <a:blip r:embed="rId1"/>
                <a:stretch>
                  <a:fillRect l="-124" t="-179" r="-117" b="-2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9" y="1637947"/>
            <a:ext cx="6154645" cy="2962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22405" y="5153415"/>
                <a:ext cx="6096000" cy="11482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 smtClean="0">
                    <a:solidFill>
                      <a:sysClr val="windowText" lastClr="000000"/>
                    </a:solidFill>
                  </a:rPr>
                  <a:t>损失函数：</a:t>
                </a:r>
                <a:endParaRPr lang="en-US" altLang="zh-CN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5" y="5153415"/>
                <a:ext cx="6096000" cy="1148263"/>
              </a:xfrm>
              <a:prstGeom prst="rect">
                <a:avLst/>
              </a:prstGeom>
              <a:blipFill rotWithShape="1">
                <a:blip r:embed="rId3"/>
                <a:stretch>
                  <a:fillRect l="-7" t="-34" r="7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梯度下降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638300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梯度下降的原理： </a:t>
            </a:r>
            <a:r>
              <a:rPr lang="zh-CN" altLang="en-US" dirty="0" smtClean="0"/>
              <a:t>导数</a:t>
            </a:r>
            <a:r>
              <a:rPr lang="zh-CN" altLang="en-US" dirty="0"/>
              <a:t>代表了一个函数在某个点的变化率， 向着导数的反方向移动，能够到达函数值更小的点。</a:t>
            </a:r>
            <a:r>
              <a:rPr lang="zh-CN" altLang="en-US" dirty="0" smtClean="0"/>
              <a:t>当导数</a:t>
            </a:r>
            <a:r>
              <a:rPr lang="zh-CN" altLang="en-US" dirty="0"/>
              <a:t>为零时候来到极值点。 </a:t>
            </a:r>
            <a:endParaRPr lang="zh-CN" altLang="en-US" dirty="0"/>
          </a:p>
          <a:p>
            <a:r>
              <a:rPr lang="zh-CN" altLang="en-US" dirty="0" smtClean="0"/>
              <a:t>假设你在一片浓雾的山中， 你只能感觉到脚下的地面的斜坡。很快到达山谷底部的一个很好的策略就是沿着最陡的斜坡走下坡路。 这正是梯度下降主要思想：它运算测量误差函数的方式是沿着梯度下降的方向计算参数向量</a:t>
            </a:r>
            <a:r>
              <a:rPr lang="en-US" altLang="zh-CN" b="1" dirty="0" smtClean="0"/>
              <a:t>θ</a:t>
            </a:r>
            <a:r>
              <a:rPr lang="zh-CN" altLang="en-US" dirty="0" smtClean="0"/>
              <a:t>的局部梯度。</a:t>
            </a:r>
            <a:endParaRPr lang="en-US" altLang="zh-CN" dirty="0" smtClean="0"/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" y="3428999"/>
            <a:ext cx="5497633" cy="2844999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9" y="3428998"/>
            <a:ext cx="5057775" cy="2844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学习率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04875" y="1619325"/>
            <a:ext cx="9548399" cy="1239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b="1" dirty="0"/>
              <a:t>梯度下降中的一个重要参数是学习速率（也就是我们通常所说的步长）。</a:t>
            </a:r>
            <a:endParaRPr lang="en-US" altLang="zh-CN" sz="8000" b="1" dirty="0"/>
          </a:p>
          <a:p>
            <a:r>
              <a:rPr lang="zh-CN" altLang="en-US" sz="8000" dirty="0"/>
              <a:t> 如果学习速率太小，那么算法将需要经过许多迭代才能收敛，这将需要很长时间</a:t>
            </a:r>
            <a:endParaRPr lang="en-US" altLang="zh-CN" sz="8000" dirty="0"/>
          </a:p>
          <a:p>
            <a:r>
              <a:rPr lang="zh-CN" altLang="en-US" sz="8000" dirty="0"/>
              <a:t>如果学习速率太高，你可能会跳过山谷，最后到达另一边，甚至可能比以前更高。 这可能会使算法发散，数值越来越大，无法找到一个好的解。</a:t>
            </a:r>
            <a:br>
              <a:rPr lang="zh-CN" altLang="en-US" sz="1350" dirty="0"/>
            </a:br>
            <a:endParaRPr lang="zh-CN" altLang="en-US" sz="1350" dirty="0"/>
          </a:p>
          <a:p>
            <a:endParaRPr lang="zh-CN" altLang="en-US" sz="135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49" y="3125945"/>
            <a:ext cx="3512551" cy="22193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39" y="3116420"/>
            <a:ext cx="3407776" cy="2228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 t="82085" r="-6406" b="1222"/>
          <a:stretch>
            <a:fillRect/>
          </a:stretch>
        </p:blipFill>
        <p:spPr>
          <a:xfrm>
            <a:off x="561975" y="5553394"/>
            <a:ext cx="11560859" cy="9630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90" y="2801611"/>
            <a:ext cx="3648379" cy="2809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批量梯度下降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24564" y="1677085"/>
            <a:ext cx="8924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批量梯度下降法为最小化</a:t>
            </a:r>
            <a:r>
              <a:rPr lang="zh-CN" altLang="en-US" sz="2400" b="1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所有训练样本的损失函数</a:t>
            </a:r>
            <a:r>
              <a:rPr lang="zh-CN" altLang="en-US" sz="24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，使得最终求解的是全局的最优解。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53" b="47659"/>
          <a:stretch>
            <a:fillRect/>
          </a:stretch>
        </p:blipFill>
        <p:spPr>
          <a:xfrm>
            <a:off x="1424564" y="2508082"/>
            <a:ext cx="9245482" cy="26786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t="85143" r="-1"/>
          <a:stretch>
            <a:fillRect/>
          </a:stretch>
        </p:blipFill>
        <p:spPr>
          <a:xfrm>
            <a:off x="1248278" y="5616358"/>
            <a:ext cx="9267971" cy="76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随机梯度下降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2"/>
          <a:stretch>
            <a:fillRect/>
          </a:stretch>
        </p:blipFill>
        <p:spPr>
          <a:xfrm>
            <a:off x="968400" y="1430251"/>
            <a:ext cx="9967455" cy="518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过拟合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00602" y="1778313"/>
            <a:ext cx="5170324" cy="4879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过拟合现象，指在训练集上设定了太大的参数空间， 导致学习到了一些不必要的噪声，对训练数据拟合的非常好</a:t>
            </a:r>
            <a:r>
              <a:rPr lang="zh-CN" altLang="en-US" sz="2000" dirty="0" smtClean="0"/>
              <a:t>，但是</a:t>
            </a:r>
            <a:r>
              <a:rPr lang="zh-CN" altLang="en-US" sz="2000" dirty="0"/>
              <a:t>预测能力很差，泛化能力很差。 </a:t>
            </a:r>
            <a:endParaRPr lang="en-US" altLang="zh-CN" sz="2000" dirty="0" smtClean="0"/>
          </a:p>
          <a:p>
            <a:r>
              <a:rPr lang="zh-CN" altLang="en-US" sz="2000" dirty="0"/>
              <a:t>解决线性回归过拟合的方法：</a:t>
            </a:r>
            <a:endParaRPr lang="zh-CN" altLang="en-US" sz="2000" dirty="0"/>
          </a:p>
          <a:p>
            <a:pPr indent="0">
              <a:buFont typeface="Arial" panose="020B0604020202090204" pitchFamily="34" charset="0"/>
              <a:buChar char="•"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扩充</a:t>
            </a:r>
            <a:r>
              <a:rPr lang="zh-CN" altLang="en-US" sz="2000" dirty="0"/>
              <a:t>数据集，收集更多</a:t>
            </a:r>
            <a:r>
              <a:rPr lang="zh-CN" altLang="en-US" sz="2000" dirty="0" smtClean="0"/>
              <a:t>数据；</a:t>
            </a:r>
            <a:endParaRPr lang="en-US" altLang="zh-CN" sz="2000" dirty="0" smtClean="0"/>
          </a:p>
          <a:p>
            <a:pPr indent="0">
              <a:buFont typeface="Arial" panose="020B0604020202090204" pitchFamily="34" charset="0"/>
              <a:buChar char="•"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特征</a:t>
            </a:r>
            <a:r>
              <a:rPr lang="zh-CN" altLang="en-US" sz="2000" dirty="0"/>
              <a:t>工程，减少特征数量 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indent="0">
              <a:buFont typeface="Arial" panose="020B0604020202090204" pitchFamily="34" charset="0"/>
              <a:buChar char="•"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采用</a:t>
            </a:r>
            <a:r>
              <a:rPr lang="zh-CN" altLang="en-US" sz="2000" dirty="0"/>
              <a:t>正则化方法</a:t>
            </a:r>
            <a:r>
              <a:rPr lang="zh-CN" altLang="en-US" sz="2000" dirty="0" smtClean="0"/>
              <a:t>：本质</a:t>
            </a:r>
            <a:r>
              <a:rPr lang="zh-CN" altLang="en-US" sz="2000" dirty="0"/>
              <a:t>上是对过大的参数空间的一种惩罚 </a:t>
            </a:r>
            <a:r>
              <a:rPr lang="zh-CN" altLang="en-US" sz="2000" dirty="0" smtClean="0"/>
              <a:t>。如，</a:t>
            </a:r>
            <a:r>
              <a:rPr lang="en-US" altLang="zh-CN" sz="2000" dirty="0" smtClean="0"/>
              <a:t>L1</a:t>
            </a:r>
            <a:r>
              <a:rPr lang="zh-CN" altLang="en-US" sz="2000" dirty="0"/>
              <a:t>正则</a:t>
            </a:r>
            <a:r>
              <a:rPr lang="zh-CN" altLang="en-US" sz="2000" dirty="0" smtClean="0"/>
              <a:t>化，</a:t>
            </a:r>
            <a:r>
              <a:rPr lang="en-US" altLang="zh-CN" sz="2000" dirty="0" smtClean="0"/>
              <a:t>	L2</a:t>
            </a:r>
            <a:r>
              <a:rPr lang="zh-CN" altLang="en-US" sz="2000" dirty="0"/>
              <a:t>正则</a:t>
            </a:r>
            <a:r>
              <a:rPr lang="zh-CN" altLang="en-US" sz="2000" dirty="0" smtClean="0"/>
              <a:t>化等。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0926" y="1594972"/>
            <a:ext cx="6687724" cy="4858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岭回归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41540" y="533562"/>
                <a:ext cx="7886700" cy="635930"/>
              </a:xfrm>
            </p:spPr>
            <p:txBody>
              <a:bodyPr/>
              <a:lstStyle/>
              <a:p>
                <a:r>
                  <a:rPr lang="zh-CN" altLang="en-US" dirty="0" smtClean="0"/>
                  <a:t>对于不可逆矩阵：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    ?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8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1540" y="533562"/>
                <a:ext cx="7886700" cy="635930"/>
              </a:xfrm>
              <a:blipFill rotWithShape="1">
                <a:blip r:embed="rId1"/>
                <a:stretch>
                  <a:fillRect l="-2" t="-25" r="2" b="-58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1164" y="1627838"/>
            <a:ext cx="10077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不可逆原因</a:t>
            </a:r>
            <a:endParaRPr lang="en-US" altLang="zh-CN" sz="2400" b="1" dirty="0"/>
          </a:p>
          <a:p>
            <a:pPr marL="214630" indent="-214630">
              <a:buFont typeface="Arial" panose="020B0604020202090204" pitchFamily="34" charset="0"/>
              <a:buChar char="•"/>
            </a:pPr>
            <a:r>
              <a:rPr lang="zh-CN" altLang="en-US" sz="2400" dirty="0"/>
              <a:t>存在噪声维，使得特征间存在线性关系，导致矩阵的秩小于特征维度</a:t>
            </a:r>
            <a:endParaRPr lang="en-US" altLang="zh-CN" sz="2400" dirty="0"/>
          </a:p>
          <a:p>
            <a:pPr marL="214630" indent="-214630">
              <a:buFont typeface="Arial" panose="020B0604020202090204" pitchFamily="34" charset="0"/>
              <a:buChar char="•"/>
            </a:pPr>
            <a:r>
              <a:rPr lang="zh-CN" altLang="en-US" sz="2400" dirty="0"/>
              <a:t>特征数比样本还多的时候，方程的个数比未知数的个数还要少，所以会导致矩阵的秩小于样本数</a:t>
            </a:r>
            <a:r>
              <a:rPr lang="en-US" altLang="zh-CN" sz="2400" dirty="0"/>
              <a:t>,</a:t>
            </a:r>
            <a:r>
              <a:rPr lang="zh-CN" altLang="en-US" sz="2400" dirty="0"/>
              <a:t>无穷多解满足该情况，进而矩阵不可逆。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887027" y="3223735"/>
                <a:ext cx="5289333" cy="3634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求导得</m:t>
                    </m:r>
                  </m:oMath>
                </a14:m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解得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:endParaRPr lang="zh-CN" altLang="en-US" sz="2400" b="1" dirty="0"/>
              </a:p>
              <a:p>
                <a:endParaRPr lang="zh-CN" altLang="en-US" sz="135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27" y="3223735"/>
                <a:ext cx="5289333" cy="3634265"/>
              </a:xfrm>
              <a:prstGeom prst="rect">
                <a:avLst/>
              </a:prstGeom>
              <a:blipFill rotWithShape="1">
                <a:blip r:embed="rId2"/>
                <a:stretch>
                  <a:fillRect l="-11" t="-13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51164" y="3735542"/>
            <a:ext cx="4388377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通过给模型参数添加高斯先验概率来鼓励其取绝对值较小的数值，称为L2正则化或权重衰减。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r>
              <a:rPr lang="zh-CN" altLang="en-US" dirty="0"/>
              <a:t>说明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619500" y="2643205"/>
          <a:ext cx="8369303" cy="2743206"/>
        </p:xfrm>
        <a:graphic>
          <a:graphicData uri="http://schemas.openxmlformats.org/drawingml/2006/table">
            <a:tbl>
              <a:tblPr/>
              <a:tblGrid>
                <a:gridCol w="764087"/>
                <a:gridCol w="878700"/>
                <a:gridCol w="560331"/>
                <a:gridCol w="711532"/>
                <a:gridCol w="656184"/>
                <a:gridCol w="967844"/>
                <a:gridCol w="1079910"/>
                <a:gridCol w="550143"/>
                <a:gridCol w="550143"/>
                <a:gridCol w="550143"/>
                <a:gridCol w="550143"/>
                <a:gridCol w="550143"/>
              </a:tblGrid>
              <a:tr h="393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fixed acidity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volatile acidity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citric acid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residual sugar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chlorides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free sulfur dioxide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 sulfur dioxide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density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sulphates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alcohol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quality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1262" y="2214333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2  </a:t>
            </a:r>
            <a:r>
              <a:rPr lang="en-US" altLang="zh-CN" dirty="0" err="1" smtClean="0"/>
              <a:t>winequality</a:t>
            </a:r>
            <a:r>
              <a:rPr lang="en-US" altLang="zh-CN" dirty="0" smtClean="0"/>
              <a:t>-white</a:t>
            </a:r>
            <a:r>
              <a:rPr lang="zh-CN" altLang="en-US" dirty="0" smtClean="0"/>
              <a:t>部分数据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51164" y="2736065"/>
          <a:ext cx="2057400" cy="181927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89201" y="2156511"/>
            <a:ext cx="297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/>
              <a:t>1  </a:t>
            </a:r>
            <a:r>
              <a:rPr lang="en-US" altLang="zh-CN" dirty="0" err="1" smtClean="0"/>
              <a:t>dataset_regression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05175" y="1666875"/>
            <a:ext cx="85725" cy="4143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8127" y="1430251"/>
            <a:ext cx="10515600" cy="52901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基本要求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9875" indent="0">
              <a:lnSpc>
                <a:spcPct val="120000"/>
              </a:lnSpc>
              <a:buFont typeface="+mj-lt"/>
              <a:buAutoNum type="alphaLcParenR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根据数据集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dataset_regression.csv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，求最小二乘解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，用得到的回归方程生成五个测试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画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出回归曲线，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给出训练误差和测试误差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9875" indent="0">
              <a:lnSpc>
                <a:spcPct val="120000"/>
              </a:lnSpc>
              <a:buFont typeface="+mj-lt"/>
              <a:buAutoNum type="alphaLcParenR"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将数据集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winequality-white.csv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4:1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划分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为训练集和测试集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构造线性回归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，采用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批量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梯度下降或者随机梯度下降均可；输出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训练集和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测试集的均方误差（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MSE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画出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MSE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收敛曲线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-230505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中级要求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尝试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不同的学习率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并进行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MSE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曲线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展示，分析选择最佳的学习率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高级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编程实现岭回归算法，求解训练样本的岭回归模型，平均训练误差和平均测试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误差（解析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法、批量梯度下降法和随机梯度下降法均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可）。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拓展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dataset_regression.csv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使⽤多项式回归模型拟合训练样本集，确定多项式阶数，分析不同阶数的拟合结果。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9855" y="323580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以学号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的命名形式打包实验代码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实验报告，发送到邮箱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jipeng.huang@mail.nankai.edu.cn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回归模型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11400"/>
            <a:ext cx="10515600" cy="350837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回归是监督学习的一个重要问题，回归用于预测输入变量和输出变量之间的关系，特别是当输入变量的值发生变化时，输出变量的值也随之发生变化。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回归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从输入变量到输出变量之间映射的函数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对连续值的预测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可以用合适的曲线揭示样本点随着自变量的变化关系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/>
              <a:t>一元</a:t>
            </a:r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137" y="1733549"/>
            <a:ext cx="9616588" cy="4572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线性回归模型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288" y="1933575"/>
            <a:ext cx="8320087" cy="4134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线性回归模型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" y="1567873"/>
            <a:ext cx="10502981" cy="4691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/>
              <a:t>一元</a:t>
            </a:r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508569" y="1567873"/>
                <a:ext cx="5101936" cy="42177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 smtClean="0"/>
                  <a:t>数据集：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dirty="0" smtClean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 smtClean="0">
                    <a:solidFill>
                      <a:sysClr val="windowText" lastClr="000000"/>
                    </a:solidFill>
                  </a:rPr>
                  <a:t>假设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ysClr val="windowText" lastClr="000000"/>
                  </a:solidFill>
                </a:endParaRPr>
              </a:p>
              <a:p>
                <a:endParaRPr lang="en-US" altLang="zh-CN" sz="2000" b="1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参数：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0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损失函数：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目标：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569" y="1567873"/>
                <a:ext cx="5101936" cy="4217758"/>
              </a:xfrm>
              <a:prstGeom prst="rect">
                <a:avLst/>
              </a:prstGeom>
              <a:blipFill rotWithShape="1">
                <a:blip r:embed="rId1"/>
                <a:stretch>
                  <a:fillRect l="-9" t="-1" r="3" b="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4" y="2150341"/>
            <a:ext cx="5361216" cy="33590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 smtClean="0"/>
              <a:t>误差评估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014412" y="1806821"/>
            <a:ext cx="10163175" cy="4441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	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评估</a:t>
            </a:r>
            <a:r>
              <a:rPr lang="zh-CN" altLang="en-US" sz="2000" b="1" dirty="0">
                <a:latin typeface="Times New Roman" panose="02020603050405020304" pitchFamily="18" charset="0"/>
              </a:rPr>
              <a:t>我们的学习效果，即评估真实值与预测值之间的差异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。回归模型常见的评估指标有：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均方误差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Mean </a:t>
            </a:r>
            <a:r>
              <a:rPr lang="en-US" altLang="zh-CN" sz="2000" b="1" dirty="0">
                <a:latin typeface="Times New Roman" panose="02020603050405020304" pitchFamily="18" charset="0"/>
              </a:rPr>
              <a:t>Squared Error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MSE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：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均方根误差 </a:t>
            </a:r>
            <a:r>
              <a:rPr lang="en-US" altLang="zh-CN" sz="2000" b="1" dirty="0">
                <a:latin typeface="Times New Roman" panose="02020603050405020304" pitchFamily="18" charset="0"/>
              </a:rPr>
              <a:t>Root Mean Squared Error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RMSE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）：</a:t>
            </a:r>
            <a:r>
              <a:rPr lang="zh-CN" altLang="en-US" sz="2000" dirty="0">
                <a:latin typeface="Times New Roman" panose="02020603050405020304" pitchFamily="18" charset="0"/>
              </a:rPr>
              <a:t>是观测值与真值偏差的平方与观测次数比值的平方根。对一组测量中的特大或特小误差反映非常敏感，所以能够很好地反映出测量的精密度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另：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R-square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Mean Absolute Error(MAE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等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678488" y="2849083"/>
                <a:ext cx="5979862" cy="1546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CN" sz="135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500" dirty="0"/>
              </a:p>
              <a:p>
                <a:endParaRPr lang="zh-CN" altLang="en-US" sz="135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88" y="2849083"/>
                <a:ext cx="5979862" cy="1546321"/>
              </a:xfrm>
              <a:prstGeom prst="rect">
                <a:avLst/>
              </a:prstGeom>
              <a:blipFill rotWithShape="1">
                <a:blip r:embed="rId1"/>
                <a:stretch>
                  <a:fillRect l="-9" t="-31" b="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/>
              <a:t>一元</a:t>
            </a:r>
            <a:r>
              <a:rPr lang="zh-CN" altLang="en-US" dirty="0" smtClean="0"/>
              <a:t>线性回归最小二乘解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90525" y="1811081"/>
                <a:ext cx="5101936" cy="4525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 smtClean="0"/>
                  <a:t>数据集：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dirty="0" smtClean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 smtClean="0">
                    <a:solidFill>
                      <a:sysClr val="windowText" lastClr="000000"/>
                    </a:solidFill>
                  </a:rPr>
                  <a:t>假设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altLang="zh-CN" sz="2000" b="1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0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参数：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000" b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损失函数：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目标：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" y="1811081"/>
                <a:ext cx="5101936" cy="4525534"/>
              </a:xfrm>
              <a:prstGeom prst="rect">
                <a:avLst/>
              </a:prstGeom>
              <a:blipFill rotWithShape="1">
                <a:blip r:embed="rId1"/>
                <a:stretch>
                  <a:fillRect t="-1" r="7" b="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666683" y="1700441"/>
                <a:ext cx="4572000" cy="45774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1400" i="1" dirty="0">
                    <a:latin typeface="Cambria Math" panose="02040503050406030204" pitchFamily="18" charset="0"/>
                  </a:rPr>
                  <a:t>求偏导</a:t>
                </a:r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1400" i="1" dirty="0">
                    <a:latin typeface="Cambria Math" panose="02040503050406030204" pitchFamily="18" charset="0"/>
                  </a:rPr>
                  <a:t>得</a:t>
                </a:r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nary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r>
                  <a:rPr lang="zh-CN" altLang="en-US" sz="1400" dirty="0"/>
                  <a:t>其中</a:t>
                </a:r>
                <a:endParaRPr lang="en-US" altLang="zh-CN" sz="14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zh-CN" altLang="en-US" sz="1400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zh-CN" sz="1400" dirty="0"/>
              </a:p>
              <a:p>
                <a:endParaRPr lang="en-US" altLang="zh-CN" sz="1350" dirty="0"/>
              </a:p>
              <a:p>
                <a:endParaRPr lang="en-US" altLang="zh-CN" sz="135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83" y="1700441"/>
                <a:ext cx="4572000" cy="4577472"/>
              </a:xfrm>
              <a:prstGeom prst="rect">
                <a:avLst/>
              </a:prstGeom>
              <a:blipFill rotWithShape="1">
                <a:blip r:embed="rId2"/>
                <a:stretch>
                  <a:fillRect l="-10" t="-12" r="1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7655" cy="881784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元线性回归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164" y="1384532"/>
            <a:ext cx="1088967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799355" y="1916624"/>
                <a:ext cx="5453605" cy="4562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 smtClean="0"/>
                  <a:t>数据集：</a:t>
                </a:r>
                <a:endParaRPr lang="en-US" altLang="zh-CN" sz="2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dirty="0" smtClean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 smtClean="0">
                    <a:solidFill>
                      <a:sysClr val="windowText" lastClr="000000"/>
                    </a:solidFill>
                  </a:rPr>
                  <a:t>假设：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参数：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损失函数：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目标：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sz="135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55" y="1916624"/>
                <a:ext cx="5453605" cy="4562211"/>
              </a:xfrm>
              <a:prstGeom prst="rect">
                <a:avLst/>
              </a:prstGeom>
              <a:blipFill rotWithShape="1">
                <a:blip r:embed="rId1"/>
                <a:stretch>
                  <a:fillRect l="-8" t="-4" b="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135545" y="5160181"/>
                <a:ext cx="601768" cy="4382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45" y="5160181"/>
                <a:ext cx="601768" cy="438262"/>
              </a:xfrm>
              <a:prstGeom prst="rect">
                <a:avLst/>
              </a:prstGeom>
              <a:blipFill rotWithShape="1">
                <a:blip r:embed="rId2"/>
                <a:stretch>
                  <a:fillRect l="-27" t="-39" r="98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192820" y="5153930"/>
                <a:ext cx="584134" cy="4507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820" y="5153930"/>
                <a:ext cx="584134" cy="450764"/>
              </a:xfrm>
              <a:prstGeom prst="rect">
                <a:avLst/>
              </a:prstGeom>
              <a:blipFill rotWithShape="1">
                <a:blip r:embed="rId3"/>
                <a:stretch>
                  <a:fillRect l="-28" t="-60" r="17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307295" y="5153930"/>
                <a:ext cx="584134" cy="4507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95" y="5153930"/>
                <a:ext cx="584134" cy="450764"/>
              </a:xfrm>
              <a:prstGeom prst="rect">
                <a:avLst/>
              </a:prstGeom>
              <a:blipFill rotWithShape="1">
                <a:blip r:embed="rId4"/>
                <a:stretch>
                  <a:fillRect l="-37" t="-60" r="2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469191" y="5153930"/>
                <a:ext cx="601768" cy="437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]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191" y="5153930"/>
                <a:ext cx="601768" cy="437940"/>
              </a:xfrm>
              <a:prstGeom prst="rect">
                <a:avLst/>
              </a:prstGeom>
              <a:blipFill rotWithShape="1">
                <a:blip r:embed="rId5"/>
                <a:stretch>
                  <a:fillRect l="-10" t="-62" r="80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794369" y="5745423"/>
                <a:ext cx="594393" cy="3808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369" y="5745423"/>
                <a:ext cx="594393" cy="380810"/>
              </a:xfrm>
              <a:prstGeom prst="rect">
                <a:avLst/>
              </a:prstGeom>
              <a:blipFill rotWithShape="1">
                <a:blip r:embed="rId6"/>
                <a:stretch>
                  <a:fillRect l="-106" t="-152" r="5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20" y="2002406"/>
            <a:ext cx="6648450" cy="29622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84434" y="5182222"/>
            <a:ext cx="3986525" cy="444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212300" y="5210516"/>
                <a:ext cx="64549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0" y="5210516"/>
                <a:ext cx="645498" cy="387927"/>
              </a:xfrm>
              <a:prstGeom prst="rect">
                <a:avLst/>
              </a:prstGeom>
              <a:blipFill rotWithShape="1">
                <a:blip r:embed="rId8"/>
                <a:stretch>
                  <a:fillRect l="-33" t="-88" r="85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4143</Words>
  <Application>WPS 演示</Application>
  <PresentationFormat>宽屏</PresentationFormat>
  <Paragraphs>575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汉仪旗黑</vt:lpstr>
      <vt:lpstr>宋体</vt:lpstr>
      <vt:lpstr>汉仪书宋二KW</vt:lpstr>
      <vt:lpstr>Cambria Math</vt:lpstr>
      <vt:lpstr>Kingsoft Math</vt:lpstr>
      <vt:lpstr>Wingdings 3</vt:lpstr>
      <vt:lpstr>Times New Roman</vt:lpstr>
      <vt:lpstr>Microsoft YaHei</vt:lpstr>
      <vt:lpstr>等线</vt:lpstr>
      <vt:lpstr>汉仪中等线KW</vt:lpstr>
      <vt:lpstr>等线 Light</vt:lpstr>
      <vt:lpstr>Calibri Light</vt:lpstr>
      <vt:lpstr>Helvetica Neue</vt:lpstr>
      <vt:lpstr>微软雅黑</vt:lpstr>
      <vt:lpstr>宋体</vt:lpstr>
      <vt:lpstr>Arial Unicode MS</vt:lpstr>
      <vt:lpstr>Calibri</vt:lpstr>
      <vt:lpstr>宋体-简</vt:lpstr>
      <vt:lpstr>Office 主题​​</vt:lpstr>
      <vt:lpstr>实验二:  回归模型</vt:lpstr>
      <vt:lpstr>回归模型</vt:lpstr>
      <vt:lpstr>一元线性回归</vt:lpstr>
      <vt:lpstr>线性回归模型</vt:lpstr>
      <vt:lpstr>线性回归模型</vt:lpstr>
      <vt:lpstr>一元线性回归</vt:lpstr>
      <vt:lpstr>误差评估</vt:lpstr>
      <vt:lpstr>一元线性回归最小二乘解</vt:lpstr>
      <vt:lpstr>多元线性回归</vt:lpstr>
      <vt:lpstr>多元线性回归——最小二乘法求解析解</vt:lpstr>
      <vt:lpstr>梯度下降</vt:lpstr>
      <vt:lpstr>学习率</vt:lpstr>
      <vt:lpstr>批量梯度下降</vt:lpstr>
      <vt:lpstr>随机梯度下降</vt:lpstr>
      <vt:lpstr>过拟合</vt:lpstr>
      <vt:lpstr>岭回归</vt:lpstr>
      <vt:lpstr>数据集说明</vt:lpstr>
      <vt:lpstr>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jipeng.huang</cp:lastModifiedBy>
  <cp:revision>73</cp:revision>
  <dcterms:created xsi:type="dcterms:W3CDTF">2021-09-27T01:51:02Z</dcterms:created>
  <dcterms:modified xsi:type="dcterms:W3CDTF">2021-09-27T01:51:02Z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