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99" r:id="rId4"/>
    <p:sldId id="316" r:id="rId6"/>
    <p:sldId id="317" r:id="rId7"/>
    <p:sldId id="318" r:id="rId8"/>
    <p:sldId id="319" r:id="rId9"/>
    <p:sldId id="320" r:id="rId10"/>
    <p:sldId id="321" r:id="rId11"/>
    <p:sldId id="322" r:id="rId12"/>
    <p:sldId id="323" r:id="rId13"/>
    <p:sldId id="324" r:id="rId14"/>
    <p:sldId id="29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0233" autoAdjust="0"/>
  </p:normalViewPr>
  <p:slideViewPr>
    <p:cSldViewPr snapToGrid="0">
      <p:cViewPr>
        <p:scale>
          <a:sx n="100" d="100"/>
          <a:sy n="100" d="100"/>
        </p:scale>
        <p:origin x="9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81E7C-A804-4072-A621-51EE85B067F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1FC72-6A9C-481A-B71E-B13169C154E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F81FC72-6A9C-481A-B71E-B13169C154E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F81FC72-6A9C-481A-B71E-B13169C154E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F81FC72-6A9C-481A-B71E-B13169C154E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583E98-F2D5-4ED4-8D4F-6998F896AC39}"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2156F-6AEE-45E1-B413-8F8824EF9E0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1.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image" Target="../media/image9.wmf"/><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54685" y="2538357"/>
            <a:ext cx="8479315" cy="1183515"/>
          </a:xfrm>
        </p:spPr>
        <p:txBody>
          <a:bodyPr>
            <a:normAutofit/>
          </a:bodyPr>
          <a:lstStyle/>
          <a:p>
            <a:r>
              <a:rPr lang="zh-CN" altLang="en-US" b="1" dirty="0"/>
              <a:t>实验六</a:t>
            </a:r>
            <a:r>
              <a:rPr lang="en-US" altLang="zh-CN" b="1" dirty="0"/>
              <a:t>:</a:t>
            </a:r>
            <a:r>
              <a:rPr lang="zh-CN" altLang="en-US" b="1" dirty="0"/>
              <a:t>  决策树分类算法</a:t>
            </a:r>
            <a:endParaRPr lang="zh-CN" altLang="en-US" b="1" dirty="0"/>
          </a:p>
        </p:txBody>
      </p:sp>
      <p:sp>
        <p:nvSpPr>
          <p:cNvPr id="4" name="K-Nearest Neighbor Classification"/>
          <p:cNvSpPr txBox="1">
            <a:spLocks noGrp="1"/>
          </p:cNvSpPr>
          <p:nvPr>
            <p:ph type="subTitle" idx="1"/>
          </p:nvPr>
        </p:nvSpPr>
        <p:spPr>
          <a:xfrm>
            <a:off x="2620308" y="3827379"/>
            <a:ext cx="7348071" cy="734359"/>
          </a:xfrm>
          <a:prstGeom prst="rect">
            <a:avLst/>
          </a:prstGeom>
        </p:spPr>
        <p:txBody>
          <a:bodyPr>
            <a:normAutofit/>
          </a:bodyPr>
          <a:lstStyle>
            <a:lvl1pPr defTabSz="914400">
              <a:defRPr sz="4400" b="1">
                <a:latin typeface="微软雅黑"/>
                <a:ea typeface="微软雅黑"/>
                <a:cs typeface="微软雅黑"/>
                <a:sym typeface="微软雅黑"/>
              </a:defRPr>
            </a:lvl1pPr>
          </a:lstStyle>
          <a:p>
            <a:r>
              <a:rPr lang="en-US" sz="3200" dirty="0"/>
              <a:t>Decision Tree Classification</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p:txBody>
          <a:bodyPr/>
          <a:lstStyle/>
          <a:p>
            <a:r>
              <a:rPr lang="en-US" altLang="zh-CN" dirty="0"/>
              <a:t>CART</a:t>
            </a:r>
            <a:r>
              <a:rPr lang="zh-CN" altLang="en-US" dirty="0"/>
              <a:t>（分类回归树）</a:t>
            </a:r>
            <a:endParaRPr lang="zh-CN" altLang="en-US" dirty="0"/>
          </a:p>
        </p:txBody>
      </p:sp>
      <mc:AlternateContent xmlns:mc="http://schemas.openxmlformats.org/markup-compatibility/2006">
        <mc:Choice xmlns:a14="http://schemas.microsoft.com/office/drawing/2010/main" Requires="a14">
          <p:sp>
            <p:nvSpPr>
              <p:cNvPr id="4" name="内容占位符 1"/>
              <p:cNvSpPr txBox="1"/>
              <p:nvPr/>
            </p:nvSpPr>
            <p:spPr>
              <a:xfrm>
                <a:off x="651164" y="1430251"/>
                <a:ext cx="10848975" cy="547957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panose="05040102010807070707" charset="2"/>
                  <a:buChar char=""/>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ID3</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和</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C4.5</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虽然在对训练样本集的学习中可以尽可能多的挖掘信息，但其生成的决策树分支较大，规模较大。为了简化决策树的规模，提高生成决策树的效率，就出现了根据</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基尼指数</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来选择的</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CART</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 </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panose="05040102010807070707" charset="2"/>
                  <a:buChar char=""/>
                  <a:defRPr/>
                </a:pP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对于给定的样本集合 ，其基尼指数为： </a:t>
                </a:r>
                <a:b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b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panose="05040102010807070707" charset="2"/>
                  <a:buNone/>
                  <a:defRPr/>
                </a:pP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panose="05040102010807070707" charset="2"/>
                  <a:buNone/>
                  <a:defRPr/>
                </a:pP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panose="05040102010807070707" charset="2"/>
                  <a:buNone/>
                  <a:defRPr/>
                </a:pP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   其中</a:t>
                </a:r>
                <a14:m>
                  <m:oMath xmlns:m="http://schemas.openxmlformats.org/officeDocument/2006/math">
                    <m:sSub>
                      <m:sSubPr>
                        <m:ctrlPr>
                          <a:rPr kumimoji="0" lang="en-US" altLang="zh-CN" sz="2400" b="0" i="1" u="none" strike="noStrike" kern="1200" cap="none" spc="0" normalizeH="0" baseline="0" noProof="0" dirty="0" smtClean="0">
                            <a:ln>
                              <a:noFill/>
                            </a:ln>
                            <a:solidFill>
                              <a:schemeClr val="tx1"/>
                            </a:solidFill>
                            <a:effectLst/>
                            <a:uLnTx/>
                            <a:uFillTx/>
                            <a:latin typeface="Cambria Math" panose="02040503050406030204" pitchFamily="18" charset="0"/>
                            <a:ea typeface="宋体" panose="02010600030101010101" pitchFamily="2" charset="-122"/>
                          </a:rPr>
                        </m:ctrlPr>
                      </m:sSubPr>
                      <m:e>
                        <m:r>
                          <a:rPr kumimoji="0" lang="en-US" altLang="zh-CN" sz="2400" b="0" i="1" u="none" strike="noStrike" kern="1200" cap="none" spc="0" normalizeH="0" baseline="0" noProof="0" dirty="0" smtClean="0">
                            <a:ln>
                              <a:noFill/>
                            </a:ln>
                            <a:solidFill>
                              <a:schemeClr val="tx1"/>
                            </a:solidFill>
                            <a:effectLst/>
                            <a:uLnTx/>
                            <a:uFillTx/>
                            <a:latin typeface="Cambria Math" panose="02040503050406030204" pitchFamily="18" charset="0"/>
                            <a:ea typeface="宋体" panose="02010600030101010101" pitchFamily="2" charset="-122"/>
                          </a:rPr>
                          <m:t>𝐶</m:t>
                        </m:r>
                      </m:e>
                      <m:sub>
                        <m:r>
                          <a:rPr kumimoji="0" lang="en-US" altLang="zh-CN" sz="2400" b="0" i="1" u="none" strike="noStrike" kern="1200" cap="none" spc="0" normalizeH="0" baseline="0" noProof="0" dirty="0" smtClean="0">
                            <a:ln>
                              <a:noFill/>
                            </a:ln>
                            <a:solidFill>
                              <a:schemeClr val="tx1"/>
                            </a:solidFill>
                            <a:effectLst/>
                            <a:uLnTx/>
                            <a:uFillTx/>
                            <a:latin typeface="Cambria Math" panose="02040503050406030204" pitchFamily="18" charset="0"/>
                            <a:ea typeface="宋体" panose="02010600030101010101" pitchFamily="2" charset="-122"/>
                          </a:rPr>
                          <m:t>𝑘</m:t>
                        </m:r>
                      </m:sub>
                    </m:sSub>
                  </m:oMath>
                </a14:m>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是</a:t>
                </a:r>
                <a14:m>
                  <m:oMath xmlns:m="http://schemas.openxmlformats.org/officeDocument/2006/math">
                    <m:r>
                      <a:rPr kumimoji="0" lang="en-US" altLang="zh-CN" sz="2400" b="0" i="1" u="none" strike="noStrike" kern="1200" cap="none" spc="0" normalizeH="0" baseline="0" noProof="0" dirty="0" smtClean="0">
                        <a:ln>
                          <a:noFill/>
                        </a:ln>
                        <a:solidFill>
                          <a:schemeClr val="tx1"/>
                        </a:solidFill>
                        <a:effectLst/>
                        <a:uLnTx/>
                        <a:uFillTx/>
                        <a:latin typeface="Cambria Math" panose="02040503050406030204" pitchFamily="18" charset="0"/>
                        <a:ea typeface="宋体" panose="02010600030101010101" pitchFamily="2" charset="-122"/>
                      </a:rPr>
                      <m:t>𝐷</m:t>
                    </m:r>
                  </m:oMath>
                </a14:m>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中属于第</a:t>
                </a:r>
                <a14:m>
                  <m:oMath xmlns:m="http://schemas.openxmlformats.org/officeDocument/2006/math">
                    <m:r>
                      <a:rPr kumimoji="0" lang="en-US" altLang="zh-CN" sz="2400" b="0" i="1" u="none" strike="noStrike" kern="1200" cap="none" spc="0" normalizeH="0" baseline="0" noProof="0" dirty="0" smtClean="0">
                        <a:ln>
                          <a:noFill/>
                        </a:ln>
                        <a:solidFill>
                          <a:schemeClr val="tx1"/>
                        </a:solidFill>
                        <a:effectLst/>
                        <a:uLnTx/>
                        <a:uFillTx/>
                        <a:latin typeface="Cambria Math" panose="02040503050406030204" pitchFamily="18" charset="0"/>
                        <a:ea typeface="宋体" panose="02010600030101010101" pitchFamily="2" charset="-122"/>
                      </a:rPr>
                      <m:t>𝑘</m:t>
                    </m:r>
                  </m:oMath>
                </a14:m>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类的样本子集，</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K</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是类的个数。</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panose="05040102010807070707" charset="2"/>
                  <a:buChar char=""/>
                  <a:defRPr/>
                </a:pP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基尼系数的性质与信息熵一样：</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0" marR="0" lvl="0" indent="0" algn="l" defTabSz="457200" rtl="0" eaLnBrk="1" fontAlgn="auto" latinLnBrk="0" hangingPunct="1">
                  <a:lnSpc>
                    <a:spcPct val="100000"/>
                  </a:lnSpc>
                  <a:spcBef>
                    <a:spcPts val="1000"/>
                  </a:spcBef>
                  <a:spcAft>
                    <a:spcPts val="0"/>
                  </a:spcAft>
                  <a:buClr>
                    <a:srgbClr val="A53010"/>
                  </a:buClr>
                  <a:buSzTx/>
                  <a:buNone/>
                  <a:defRPr/>
                </a:pPr>
                <a:r>
                  <a:rPr lang="en-US" altLang="zh-CN" sz="2400" dirty="0">
                    <a:solidFill>
                      <a:schemeClr val="tx1"/>
                    </a:solidFill>
                    <a:latin typeface="宋体" panose="02010600030101010101" pitchFamily="2" charset="-122"/>
                    <a:ea typeface="宋体" panose="02010600030101010101" pitchFamily="2" charset="-122"/>
                  </a:rPr>
                  <a:t>   </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度量随机变量的不确定度的大小；基尼指数越⼩</a:t>
                </a:r>
                <a:r>
                  <a:rPr lang="zh-CN" altLang="en-US" sz="2400" dirty="0">
                    <a:solidFill>
                      <a:schemeClr val="tx1"/>
                    </a:solidFill>
                    <a:latin typeface="宋体" panose="02010600030101010101" pitchFamily="2" charset="-122"/>
                    <a:ea typeface="宋体" panose="02010600030101010101" pitchFamily="2" charset="-122"/>
                  </a:rPr>
                  <a:t>表示</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数据的纯度越高，反之其值越大，样本集合的不确定性也就越大。</a:t>
                </a:r>
                <a:b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br>
                <a:b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br>
                <a:endPar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mc:Choice>
        <mc:Fallback>
          <p:sp>
            <p:nvSpPr>
              <p:cNvPr id="4" name="内容占位符 1"/>
              <p:cNvSpPr txBox="1">
                <a:spLocks noRot="1" noChangeAspect="1" noMove="1" noResize="1" noEditPoints="1" noAdjustHandles="1" noChangeArrowheads="1" noChangeShapeType="1" noTextEdit="1"/>
              </p:cNvSpPr>
              <p:nvPr/>
            </p:nvSpPr>
            <p:spPr>
              <a:xfrm>
                <a:off x="651164" y="1430251"/>
                <a:ext cx="10848975" cy="5479576"/>
              </a:xfrm>
              <a:prstGeom prst="rect">
                <a:avLst/>
              </a:prstGeom>
              <a:blipFill rotWithShape="1">
                <a:blip r:embed="rId1"/>
                <a:stretch>
                  <a:fillRect l="-3" t="-4" r="3" b="-2658"/>
                </a:stretch>
              </a:blipFill>
            </p:spPr>
            <p:txBody>
              <a:bodyPr/>
              <a:lstStyle/>
              <a:p>
                <a:r>
                  <a:rPr lang="zh-CN" altLang="en-US">
                    <a:noFill/>
                  </a:rPr>
                  <a:t> </a:t>
                </a:r>
              </a:p>
            </p:txBody>
          </p:sp>
        </mc:Fallback>
      </mc:AlternateContent>
      <p:pic>
        <p:nvPicPr>
          <p:cNvPr id="5" name="图片 4"/>
          <p:cNvPicPr>
            <a:picLocks noChangeAspect="1"/>
          </p:cNvPicPr>
          <p:nvPr/>
        </p:nvPicPr>
        <p:blipFill>
          <a:blip r:embed="rId2"/>
          <a:stretch>
            <a:fillRect/>
          </a:stretch>
        </p:blipFill>
        <p:spPr>
          <a:xfrm>
            <a:off x="4143944" y="3188494"/>
            <a:ext cx="3600450" cy="10858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p:txBody>
          <a:bodyPr/>
          <a:lstStyle/>
          <a:p>
            <a:r>
              <a:rPr lang="zh-CN" altLang="en-US" dirty="0"/>
              <a:t>决策树的剪枝</a:t>
            </a:r>
            <a:endParaRPr lang="zh-CN" altLang="en-US" dirty="0"/>
          </a:p>
        </p:txBody>
      </p:sp>
      <p:sp>
        <p:nvSpPr>
          <p:cNvPr id="4" name="内容占位符 2"/>
          <p:cNvSpPr txBox="1"/>
          <p:nvPr/>
        </p:nvSpPr>
        <p:spPr>
          <a:xfrm>
            <a:off x="651164" y="1518171"/>
            <a:ext cx="10515600" cy="514171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panose="05040102010807070707" charset="2"/>
              <a:buChar char=""/>
              <a:defRPr/>
            </a:pP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决策树很容易出现</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过拟合现象</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。原因在于学习时完全考虑的是如何提⾼对训练数据的正确分类从⽽构建出过于复杂的决策树。</a:t>
            </a:r>
            <a:endParaRPr lang="en-US" altLang="zh-CN" sz="2400" dirty="0">
              <a:solidFill>
                <a:schemeClr val="tx1"/>
              </a:solidFill>
              <a:latin typeface="宋体" panose="02010600030101010101" pitchFamily="2" charset="-122"/>
              <a:ea typeface="宋体" panose="02010600030101010101" pitchFamily="2" charset="-122"/>
            </a:endParaRP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panose="05040102010807070707" charset="2"/>
              <a:buChar char=""/>
              <a:defRPr/>
            </a:pP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解决这个问题的方法称为</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剪枝</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，即对已生成的树进行简化。具体地，就是从已生成的树上裁剪掉⼀些子树或叶节点，并将其根节点或父节点作为新的叶节点。 </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panose="05040102010807070707" charset="2"/>
              <a:buChar char=""/>
              <a:defRPr/>
            </a:pP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决策树的剪枝基本策略有</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预剪枝 </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(Pre-Pruning)</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和</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后剪枝 </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(Post-Pruning)</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 </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0" marR="0" lvl="0" indent="0" algn="l" defTabSz="457200" rtl="0" eaLnBrk="1" fontAlgn="auto" latinLnBrk="0" hangingPunct="1">
              <a:lnSpc>
                <a:spcPct val="100000"/>
              </a:lnSpc>
              <a:spcBef>
                <a:spcPts val="1000"/>
              </a:spcBef>
              <a:spcAft>
                <a:spcPts val="0"/>
              </a:spcAft>
              <a:buClr>
                <a:srgbClr val="A53010"/>
              </a:buClr>
              <a:buSzTx/>
              <a:buNone/>
              <a:defRPr/>
            </a:pP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预剪枝：</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是根据⼀些原则</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极早的停止树增长</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，如树的深度达到用户所要的深度、节点中样本个数少于用户指定个数、不纯度指标下降的幅度小于用户指定的幅度等。 </a:t>
            </a:r>
            <a:b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b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后剪枝：</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是通过在完全生长的树上剪去分枝实现的，通过删除节点的分支来剪去树节点。是在生成决策树之后</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自底向上</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的对树中所有的非叶结点进⾏逐一考察 。</a:t>
            </a:r>
            <a:endPar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097655" cy="881784"/>
          </a:xfrm>
        </p:spPr>
        <p:txBody>
          <a:bodyPr/>
          <a:lstStyle/>
          <a:p>
            <a:r>
              <a:rPr lang="zh-CN" altLang="en-US" dirty="0"/>
              <a:t>实验要求</a:t>
            </a:r>
            <a:endParaRPr lang="zh-CN" altLang="en-US" dirty="0"/>
          </a:p>
        </p:txBody>
      </p:sp>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a:spLocks noGrp="1"/>
          </p:cNvSpPr>
          <p:nvPr>
            <p:ph idx="1"/>
          </p:nvPr>
        </p:nvSpPr>
        <p:spPr>
          <a:xfrm>
            <a:off x="718127" y="1430251"/>
            <a:ext cx="10515600" cy="4919749"/>
          </a:xfrm>
        </p:spPr>
        <p:txBody>
          <a:bodyPr>
            <a:noAutofit/>
          </a:bodyPr>
          <a:lstStyle/>
          <a:p>
            <a:pPr>
              <a:lnSpc>
                <a:spcPct val="120000"/>
              </a:lnSpc>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基本要求</a:t>
            </a:r>
            <a:r>
              <a:rPr lang="en-US" altLang="zh-CN" sz="2400" b="1" dirty="0">
                <a:latin typeface="宋体" panose="02010600030101010101" pitchFamily="2" charset="-122"/>
                <a:ea typeface="宋体" panose="02010600030101010101" pitchFamily="2" charset="-122"/>
              </a:rPr>
              <a:t>(3)</a:t>
            </a:r>
            <a:endParaRPr lang="zh-CN" altLang="en-US" sz="2400" dirty="0">
              <a:latin typeface="宋体" panose="02010600030101010101" pitchFamily="2" charset="-122"/>
              <a:ea typeface="宋体" panose="02010600030101010101" pitchFamily="2" charset="-122"/>
            </a:endParaRPr>
          </a:p>
          <a:p>
            <a:pPr marL="0" indent="0">
              <a:buNone/>
            </a:pPr>
            <a:r>
              <a:rPr lang="zh-CN" altLang="zh-CN"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zh-CN" sz="2400" dirty="0">
                <a:latin typeface="宋体" panose="02010600030101010101" pitchFamily="2" charset="-122"/>
                <a:ea typeface="宋体" panose="02010600030101010101" pitchFamily="2" charset="-122"/>
              </a:rPr>
              <a:t>）基于</a:t>
            </a:r>
            <a:r>
              <a:rPr lang="en-US" altLang="zh-CN" sz="2400" dirty="0">
                <a:latin typeface="宋体" panose="02010600030101010101" pitchFamily="2" charset="-122"/>
                <a:ea typeface="宋体" panose="02010600030101010101" pitchFamily="2" charset="-122"/>
              </a:rPr>
              <a:t> Watermelon-train1</a:t>
            </a:r>
            <a:r>
              <a:rPr lang="zh-CN" altLang="zh-CN" sz="2400" dirty="0">
                <a:latin typeface="宋体" panose="02010600030101010101" pitchFamily="2" charset="-122"/>
                <a:ea typeface="宋体" panose="02010600030101010101" pitchFamily="2" charset="-122"/>
              </a:rPr>
              <a:t>数据集（只有离散属性），构造</a:t>
            </a:r>
            <a:r>
              <a:rPr lang="en-US" altLang="zh-CN" sz="2400" dirty="0">
                <a:latin typeface="宋体" panose="02010600030101010101" pitchFamily="2" charset="-122"/>
                <a:ea typeface="宋体" panose="02010600030101010101" pitchFamily="2" charset="-122"/>
              </a:rPr>
              <a:t>ID3</a:t>
            </a:r>
            <a:r>
              <a:rPr lang="zh-CN" altLang="zh-CN" sz="2400" dirty="0">
                <a:latin typeface="宋体" panose="02010600030101010101" pitchFamily="2" charset="-122"/>
                <a:ea typeface="宋体" panose="02010600030101010101" pitchFamily="2" charset="-122"/>
              </a:rPr>
              <a:t>决策树；</a:t>
            </a:r>
            <a:endParaRPr lang="zh-CN" altLang="zh-CN" sz="2400" dirty="0">
              <a:latin typeface="宋体" panose="02010600030101010101" pitchFamily="2" charset="-122"/>
              <a:ea typeface="宋体" panose="02010600030101010101" pitchFamily="2" charset="-122"/>
            </a:endParaRPr>
          </a:p>
          <a:p>
            <a:pPr marL="0" indent="0">
              <a:buNone/>
            </a:pPr>
            <a:r>
              <a:rPr lang="zh-CN" altLang="zh-CN"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zh-CN" sz="2400" dirty="0">
                <a:latin typeface="宋体" panose="02010600030101010101" pitchFamily="2" charset="-122"/>
                <a:ea typeface="宋体" panose="02010600030101010101" pitchFamily="2" charset="-122"/>
              </a:rPr>
              <a:t>）基于构造的</a:t>
            </a:r>
            <a:r>
              <a:rPr lang="en-US" altLang="zh-CN" sz="2400" dirty="0">
                <a:latin typeface="宋体" panose="02010600030101010101" pitchFamily="2" charset="-122"/>
                <a:ea typeface="宋体" panose="02010600030101010101" pitchFamily="2" charset="-122"/>
              </a:rPr>
              <a:t> ID3 </a:t>
            </a:r>
            <a:r>
              <a:rPr lang="zh-CN" altLang="zh-CN" sz="2400" dirty="0">
                <a:latin typeface="宋体" panose="02010600030101010101" pitchFamily="2" charset="-122"/>
                <a:ea typeface="宋体" panose="02010600030101010101" pitchFamily="2" charset="-122"/>
              </a:rPr>
              <a:t>决策树，对数据集</a:t>
            </a:r>
            <a:r>
              <a:rPr lang="en-US" altLang="zh-CN" sz="2400" dirty="0">
                <a:latin typeface="宋体" panose="02010600030101010101" pitchFamily="2" charset="-122"/>
                <a:ea typeface="宋体" panose="02010600030101010101" pitchFamily="2" charset="-122"/>
              </a:rPr>
              <a:t> Watermelon-test1</a:t>
            </a:r>
            <a:r>
              <a:rPr lang="zh-CN" altLang="zh-CN" sz="2400" dirty="0">
                <a:latin typeface="宋体" panose="02010600030101010101" pitchFamily="2" charset="-122"/>
                <a:ea typeface="宋体" panose="02010600030101010101" pitchFamily="2" charset="-122"/>
              </a:rPr>
              <a:t>进行预测，输出分类精度；</a:t>
            </a:r>
            <a:endParaRPr lang="zh-CN" altLang="zh-CN" sz="2400" dirty="0">
              <a:latin typeface="宋体" panose="02010600030101010101" pitchFamily="2" charset="-122"/>
              <a:ea typeface="宋体" panose="02010600030101010101" pitchFamily="2" charset="-122"/>
            </a:endParaRPr>
          </a:p>
          <a:p>
            <a:pPr marL="0" indent="-230505">
              <a:lnSpc>
                <a:spcPct val="120000"/>
              </a:lnSpc>
              <a:spcBef>
                <a:spcPts val="1200"/>
              </a:spcBef>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中级要求</a:t>
            </a:r>
            <a:r>
              <a:rPr lang="en-US" altLang="zh-CN" sz="2400" b="1"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buNone/>
            </a:pPr>
            <a:r>
              <a:rPr lang="zh-CN" altLang="zh-CN"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zh-CN" sz="2400" dirty="0">
                <a:latin typeface="宋体" panose="02010600030101010101" pitchFamily="2" charset="-122"/>
                <a:ea typeface="宋体" panose="02010600030101010101" pitchFamily="2" charset="-122"/>
              </a:rPr>
              <a:t>）对数据集</a:t>
            </a:r>
            <a:r>
              <a:rPr lang="en-US" altLang="zh-CN" sz="2400" dirty="0">
                <a:latin typeface="宋体" panose="02010600030101010101" pitchFamily="2" charset="-122"/>
                <a:ea typeface="宋体" panose="02010600030101010101" pitchFamily="2" charset="-122"/>
              </a:rPr>
              <a:t>Watermelon-train2</a:t>
            </a:r>
            <a:r>
              <a:rPr lang="zh-CN" altLang="zh-CN" sz="2400" dirty="0">
                <a:latin typeface="宋体" panose="02010600030101010101" pitchFamily="2" charset="-122"/>
                <a:ea typeface="宋体" panose="02010600030101010101" pitchFamily="2" charset="-122"/>
              </a:rPr>
              <a:t>，构造</a:t>
            </a:r>
            <a:r>
              <a:rPr lang="en-US" altLang="zh-CN" sz="2400" dirty="0">
                <a:latin typeface="宋体" panose="02010600030101010101" pitchFamily="2" charset="-122"/>
                <a:ea typeface="宋体" panose="02010600030101010101" pitchFamily="2" charset="-122"/>
              </a:rPr>
              <a:t>C4.5</a:t>
            </a:r>
            <a:r>
              <a:rPr lang="zh-CN" altLang="zh-CN" sz="2400" dirty="0">
                <a:latin typeface="宋体" panose="02010600030101010101" pitchFamily="2" charset="-122"/>
                <a:ea typeface="宋体" panose="02010600030101010101" pitchFamily="2" charset="-122"/>
              </a:rPr>
              <a:t>或者</a:t>
            </a:r>
            <a:r>
              <a:rPr lang="en-US" altLang="zh-CN" sz="2400" dirty="0">
                <a:latin typeface="宋体" panose="02010600030101010101" pitchFamily="2" charset="-122"/>
                <a:ea typeface="宋体" panose="02010600030101010101" pitchFamily="2" charset="-122"/>
              </a:rPr>
              <a:t>CART</a:t>
            </a:r>
            <a:r>
              <a:rPr lang="zh-CN" altLang="zh-CN" sz="2400" dirty="0">
                <a:latin typeface="宋体" panose="02010600030101010101" pitchFamily="2" charset="-122"/>
                <a:ea typeface="宋体" panose="02010600030101010101" pitchFamily="2" charset="-122"/>
              </a:rPr>
              <a:t>决策树，要求可以处理连续型属性；</a:t>
            </a:r>
            <a:endParaRPr lang="zh-CN" altLang="zh-CN" sz="2400" dirty="0">
              <a:latin typeface="宋体" panose="02010600030101010101" pitchFamily="2" charset="-122"/>
              <a:ea typeface="宋体" panose="02010600030101010101" pitchFamily="2" charset="-122"/>
            </a:endParaRPr>
          </a:p>
          <a:p>
            <a:pPr marL="0" indent="0">
              <a:buNone/>
            </a:pPr>
            <a:r>
              <a:rPr lang="zh-CN" altLang="zh-CN"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zh-CN" sz="2400" dirty="0">
                <a:latin typeface="宋体" panose="02010600030101010101" pitchFamily="2" charset="-122"/>
                <a:ea typeface="宋体" panose="02010600030101010101" pitchFamily="2" charset="-122"/>
              </a:rPr>
              <a:t>）对测试集</a:t>
            </a:r>
            <a:r>
              <a:rPr lang="en-US" altLang="zh-CN" sz="2400" dirty="0">
                <a:latin typeface="宋体" panose="02010600030101010101" pitchFamily="2" charset="-122"/>
                <a:ea typeface="宋体" panose="02010600030101010101" pitchFamily="2" charset="-122"/>
              </a:rPr>
              <a:t>Watermelon-test2</a:t>
            </a:r>
            <a:r>
              <a:rPr lang="zh-CN" altLang="zh-CN" sz="2400" dirty="0">
                <a:latin typeface="宋体" panose="02010600030101010101" pitchFamily="2" charset="-122"/>
                <a:ea typeface="宋体" panose="02010600030101010101" pitchFamily="2" charset="-122"/>
              </a:rPr>
              <a:t>进行预测，输出分类精度；</a:t>
            </a:r>
            <a:endParaRPr lang="zh-CN" altLang="en-US" sz="2400" dirty="0">
              <a:latin typeface="宋体" panose="02010600030101010101" pitchFamily="2" charset="-122"/>
              <a:ea typeface="宋体" panose="02010600030101010101" pitchFamily="2" charset="-122"/>
            </a:endParaRPr>
          </a:p>
          <a:p>
            <a:pPr>
              <a:lnSpc>
                <a:spcPct val="120000"/>
              </a:lnSpc>
              <a:spcBef>
                <a:spcPts val="1200"/>
              </a:spcBef>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高级要求</a:t>
            </a:r>
            <a:r>
              <a:rPr lang="zh-CN" altLang="en-US"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使用任意的剪枝算法</a:t>
            </a:r>
            <a:r>
              <a:rPr lang="zh-CN" altLang="en-US" sz="2400" dirty="0">
                <a:latin typeface="宋体" panose="02010600030101010101" pitchFamily="2" charset="-122"/>
                <a:ea typeface="宋体" panose="02010600030101010101" pitchFamily="2" charset="-122"/>
              </a:rPr>
              <a:t>对</a:t>
            </a:r>
            <a:r>
              <a:rPr lang="zh-CN" altLang="zh-CN" sz="2400" dirty="0">
                <a:latin typeface="宋体" panose="02010600030101010101" pitchFamily="2" charset="-122"/>
                <a:ea typeface="宋体" panose="02010600030101010101" pitchFamily="2" charset="-122"/>
              </a:rPr>
              <a:t>构造的</a:t>
            </a:r>
            <a:r>
              <a:rPr lang="zh-CN" altLang="en-US" sz="2400" dirty="0">
                <a:latin typeface="宋体" panose="02010600030101010101" pitchFamily="2" charset="-122"/>
                <a:ea typeface="宋体" panose="02010600030101010101" pitchFamily="2" charset="-122"/>
              </a:rPr>
              <a:t>决策树（基本要求和中级要求构造的树）</a:t>
            </a:r>
            <a:r>
              <a:rPr lang="zh-CN" altLang="zh-CN" sz="2400" dirty="0">
                <a:latin typeface="宋体" panose="02010600030101010101" pitchFamily="2" charset="-122"/>
                <a:ea typeface="宋体" panose="02010600030101010101" pitchFamily="2" charset="-122"/>
              </a:rPr>
              <a:t>进行剪枝，观察测试集合的分类精度是否有提升，给出分析过程</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a:lnSpc>
                <a:spcPct val="120000"/>
              </a:lnSpc>
              <a:spcBef>
                <a:spcPts val="1200"/>
              </a:spcBef>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拓展要求：</a:t>
            </a:r>
            <a:r>
              <a:rPr lang="zh-CN" altLang="en-US" sz="2400" dirty="0">
                <a:latin typeface="宋体" panose="02010600030101010101" pitchFamily="2" charset="-122"/>
                <a:ea typeface="宋体" panose="02010600030101010101" pitchFamily="2" charset="-122"/>
              </a:rPr>
              <a:t>分析比较三种决策树分类算法。</a:t>
            </a:r>
            <a:endParaRPr lang="zh-CN" altLang="en-US" sz="2000" dirty="0">
              <a:latin typeface="宋体" panose="02010600030101010101" pitchFamily="2" charset="-122"/>
              <a:ea typeface="宋体" panose="02010600030101010101" pitchFamily="2" charset="-122"/>
            </a:endParaRPr>
          </a:p>
        </p:txBody>
      </p:sp>
      <p:sp>
        <p:nvSpPr>
          <p:cNvPr id="3" name="矩形 2"/>
          <p:cNvSpPr/>
          <p:nvPr/>
        </p:nvSpPr>
        <p:spPr>
          <a:xfrm>
            <a:off x="4839855" y="323580"/>
            <a:ext cx="6096000" cy="645160"/>
          </a:xfrm>
          <a:prstGeom prst="rect">
            <a:avLst/>
          </a:prstGeom>
        </p:spPr>
        <p:txBody>
          <a:bodyPr>
            <a:spAutoFit/>
          </a:bodyPr>
          <a:lstStyle/>
          <a:p>
            <a:r>
              <a:rPr lang="zh-CN" altLang="en-US" dirty="0">
                <a:latin typeface="宋体" panose="02010600030101010101" pitchFamily="2" charset="-122"/>
                <a:ea typeface="宋体" panose="02010600030101010101" pitchFamily="2" charset="-122"/>
              </a:rPr>
              <a:t>以学号</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姓名</a:t>
            </a:r>
            <a:r>
              <a:rPr lang="en-US" altLang="zh-CN" dirty="0">
                <a:latin typeface="宋体" panose="02010600030101010101" pitchFamily="2" charset="-122"/>
                <a:ea typeface="宋体" panose="02010600030101010101" pitchFamily="2" charset="-122"/>
              </a:rPr>
              <a:t>(6)</a:t>
            </a:r>
            <a:r>
              <a:rPr lang="zh-CN" altLang="en-US" dirty="0">
                <a:latin typeface="宋体" panose="02010600030101010101" pitchFamily="2" charset="-122"/>
                <a:ea typeface="宋体" panose="02010600030101010101" pitchFamily="2" charset="-122"/>
              </a:rPr>
              <a:t>的命名形式打包实验代码</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实验报告，发送到邮箱</a:t>
            </a:r>
            <a:r>
              <a:rPr lang="en-US" altLang="zh-CN" b="1" dirty="0">
                <a:latin typeface="宋体" panose="02010600030101010101" pitchFamily="2" charset="-122"/>
                <a:ea typeface="宋体" panose="02010600030101010101" pitchFamily="2" charset="-122"/>
              </a:rPr>
              <a:t>jipeng.huang@mail.nankai.edu.cn</a:t>
            </a:r>
            <a:endParaRPr lang="en-US" altLang="zh-CN" b="1" dirty="0">
              <a:latin typeface="宋体" panose="02010600030101010101" pitchFamily="2" charset="-122"/>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33375" y="1690688"/>
            <a:ext cx="5524500" cy="4798365"/>
          </a:xfrm>
          <a:prstGeom prst="rect">
            <a:avLst/>
          </a:prstGeom>
          <a:noFill/>
        </p:spPr>
        <p:txBody>
          <a:bodyPr wrap="square" rtlCol="0">
            <a:spAutoFit/>
          </a:bodyPr>
          <a:lstStyle/>
          <a:p>
            <a:pPr marL="342900" indent="304800">
              <a:lnSpc>
                <a:spcPct val="115000"/>
              </a:lnSpc>
              <a:spcBef>
                <a:spcPts val="1000"/>
              </a:spcBef>
              <a:buClr>
                <a:srgbClr val="A53010"/>
              </a:buClr>
              <a:buFont typeface="Wingdings 3" panose="05040102010807070707" charset="2"/>
              <a:buChar char=""/>
              <a:defRPr/>
            </a:pPr>
            <a:r>
              <a:rPr lang="zh-CN" altLang="en-US" sz="2400" dirty="0">
                <a:solidFill>
                  <a:prstClr val="black"/>
                </a:solidFill>
                <a:latin typeface="宋体" panose="02010600030101010101" pitchFamily="2" charset="-122"/>
                <a:ea typeface="宋体" panose="02010600030101010101" pitchFamily="2" charset="-122"/>
              </a:rPr>
              <a:t>决策树</a:t>
            </a:r>
            <a:r>
              <a:rPr lang="zh-CN" altLang="en-US" sz="2400" dirty="0">
                <a:latin typeface="宋体" panose="02010600030101010101" pitchFamily="2" charset="-122"/>
                <a:ea typeface="宋体" panose="02010600030101010101" pitchFamily="2" charset="-122"/>
              </a:rPr>
              <a:t>可以看成</a:t>
            </a:r>
            <a:r>
              <a:rPr lang="en-US" altLang="zh-CN" sz="2400" dirty="0">
                <a:latin typeface="宋体" panose="02010600030101010101" pitchFamily="2" charset="-122"/>
                <a:ea typeface="宋体" panose="02010600030101010101" pitchFamily="2" charset="-122"/>
              </a:rPr>
              <a:t>if-then</a:t>
            </a:r>
            <a:r>
              <a:rPr lang="zh-CN" altLang="en-US" sz="2400" dirty="0">
                <a:latin typeface="宋体" panose="02010600030101010101" pitchFamily="2" charset="-122"/>
                <a:ea typeface="宋体" panose="02010600030101010101" pitchFamily="2" charset="-122"/>
              </a:rPr>
              <a:t>规则的集合，也可以认为是定义在特征空间与类空间上的条件概率分布。每个内部结点表示在一个属性上的测试，每个分支代表一个属性输出，每个树叶结点代表类或类分布。</a:t>
            </a:r>
            <a:endParaRPr lang="en-US" altLang="zh-CN" sz="2400" dirty="0">
              <a:latin typeface="宋体" panose="02010600030101010101" pitchFamily="2" charset="-122"/>
              <a:ea typeface="宋体" panose="02010600030101010101" pitchFamily="2" charset="-122"/>
            </a:endParaRPr>
          </a:p>
          <a:p>
            <a:pPr marL="342900" lvl="0" indent="457200">
              <a:lnSpc>
                <a:spcPct val="115000"/>
              </a:lnSpc>
              <a:spcBef>
                <a:spcPts val="1000"/>
              </a:spcBef>
              <a:buClr>
                <a:srgbClr val="A53010"/>
              </a:buClr>
              <a:buFont typeface="Wingdings 3" panose="05040102010807070707" charset="2"/>
              <a:buChar char=""/>
              <a:defRPr/>
            </a:pPr>
            <a:r>
              <a:rPr lang="zh-CN" altLang="en-US" sz="2400" dirty="0">
                <a:latin typeface="宋体" panose="02010600030101010101" pitchFamily="2" charset="-122"/>
                <a:ea typeface="宋体" panose="02010600030101010101" pitchFamily="2" charset="-122"/>
              </a:rPr>
              <a:t>决策树的学习通常包含</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个步骤： </a:t>
            </a:r>
            <a:endParaRPr lang="en-US" altLang="zh-CN" sz="2400" dirty="0">
              <a:latin typeface="宋体" panose="02010600030101010101" pitchFamily="2" charset="-122"/>
              <a:ea typeface="宋体" panose="02010600030101010101" pitchFamily="2" charset="-122"/>
            </a:endParaRPr>
          </a:p>
          <a:p>
            <a:pPr marL="342900" lvl="0" indent="457200">
              <a:lnSpc>
                <a:spcPct val="115000"/>
              </a:lnSpc>
              <a:spcBef>
                <a:spcPts val="1000"/>
              </a:spcBef>
              <a:buClr>
                <a:srgbClr val="A53010"/>
              </a:buClr>
              <a:defRPr/>
            </a:pPr>
            <a:r>
              <a:rPr lang="zh-CN" altLang="en-US" sz="2400" dirty="0">
                <a:latin typeface="宋体" panose="02010600030101010101" pitchFamily="2" charset="-122"/>
                <a:ea typeface="宋体" panose="02010600030101010101" pitchFamily="2" charset="-122"/>
              </a:rPr>
              <a:t>特征选择</a:t>
            </a:r>
            <a:endParaRPr lang="en-US" altLang="zh-CN" sz="2400" dirty="0">
              <a:latin typeface="宋体" panose="02010600030101010101" pitchFamily="2" charset="-122"/>
              <a:ea typeface="宋体" panose="02010600030101010101" pitchFamily="2" charset="-122"/>
            </a:endParaRPr>
          </a:p>
          <a:p>
            <a:pPr marL="342900" lvl="0" indent="457200">
              <a:lnSpc>
                <a:spcPct val="115000"/>
              </a:lnSpc>
              <a:spcBef>
                <a:spcPts val="1000"/>
              </a:spcBef>
              <a:buClr>
                <a:srgbClr val="A53010"/>
              </a:buClr>
              <a:defRPr/>
            </a:pPr>
            <a:r>
              <a:rPr lang="zh-CN" altLang="en-US" sz="2400" dirty="0">
                <a:latin typeface="宋体" panose="02010600030101010101" pitchFamily="2" charset="-122"/>
                <a:ea typeface="宋体" panose="02010600030101010101" pitchFamily="2" charset="-122"/>
              </a:rPr>
              <a:t>决策树生成</a:t>
            </a:r>
            <a:endParaRPr lang="en-US" altLang="zh-CN" sz="2400" dirty="0">
              <a:latin typeface="宋体" panose="02010600030101010101" pitchFamily="2" charset="-122"/>
              <a:ea typeface="宋体" panose="02010600030101010101" pitchFamily="2" charset="-122"/>
            </a:endParaRPr>
          </a:p>
          <a:p>
            <a:pPr marL="342900" lvl="0" indent="457200">
              <a:lnSpc>
                <a:spcPct val="115000"/>
              </a:lnSpc>
              <a:spcBef>
                <a:spcPts val="1000"/>
              </a:spcBef>
              <a:buClr>
                <a:srgbClr val="A53010"/>
              </a:buClr>
              <a:defRPr/>
            </a:pPr>
            <a:r>
              <a:rPr lang="zh-CN" altLang="en-US" sz="2400" dirty="0">
                <a:latin typeface="宋体" panose="02010600030101010101" pitchFamily="2" charset="-122"/>
                <a:ea typeface="宋体" panose="02010600030101010101" pitchFamily="2" charset="-122"/>
              </a:rPr>
              <a:t>决策树的修剪</a:t>
            </a:r>
            <a:endParaRPr lang="en-US" altLang="zh-CN" sz="2400" dirty="0">
              <a:latin typeface="宋体" panose="02010600030101010101" pitchFamily="2" charset="-122"/>
              <a:ea typeface="宋体" panose="02010600030101010101" pitchFamily="2" charset="-122"/>
            </a:endParaRPr>
          </a:p>
        </p:txBody>
      </p:sp>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p:txBody>
          <a:bodyPr/>
          <a:lstStyle/>
          <a:p>
            <a:r>
              <a:rPr lang="zh-CN" altLang="en-US" dirty="0"/>
              <a:t>什么是决策树</a:t>
            </a:r>
            <a:endParaRPr lang="zh-CN" altLang="en-US" dirty="0"/>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493452" y="2146300"/>
            <a:ext cx="5612823" cy="3991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p:txBody>
          <a:bodyPr/>
          <a:lstStyle/>
          <a:p>
            <a:r>
              <a:rPr lang="zh-CN" altLang="en-US" dirty="0"/>
              <a:t>决策树的划分</a:t>
            </a:r>
            <a:endParaRPr lang="zh-CN" altLang="en-US" dirty="0"/>
          </a:p>
        </p:txBody>
      </p:sp>
      <p:sp>
        <p:nvSpPr>
          <p:cNvPr id="4" name="内容占位符 1"/>
          <p:cNvSpPr txBox="1"/>
          <p:nvPr/>
        </p:nvSpPr>
        <p:spPr>
          <a:xfrm>
            <a:off x="422796" y="1475356"/>
            <a:ext cx="11118040" cy="519839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342900" marR="0" lvl="0" indent="304800" algn="l" defTabSz="457200" rtl="0" eaLnBrk="1" fontAlgn="auto" latinLnBrk="0" hangingPunct="1">
              <a:lnSpc>
                <a:spcPct val="115000"/>
              </a:lnSpc>
              <a:spcBef>
                <a:spcPts val="1000"/>
              </a:spcBef>
              <a:spcAft>
                <a:spcPts val="0"/>
              </a:spcAft>
              <a:buClr>
                <a:srgbClr val="A53010"/>
              </a:buClr>
              <a:buSzTx/>
              <a:buFont typeface="Wingdings 3" panose="05040102010807070707" charset="2"/>
              <a:buChar char=""/>
              <a:defRPr/>
            </a:pP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决策树主要分为三种：</a:t>
            </a:r>
            <a:endPar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342900" marR="0" lvl="0" indent="0" algn="l" defTabSz="457200" rtl="0" eaLnBrk="1" fontAlgn="auto" latinLnBrk="0" hangingPunct="1">
              <a:lnSpc>
                <a:spcPct val="115000"/>
              </a:lnSpc>
              <a:spcBef>
                <a:spcPts val="1000"/>
              </a:spcBef>
              <a:spcAft>
                <a:spcPts val="0"/>
              </a:spcAft>
              <a:buClr>
                <a:srgbClr val="A53010"/>
              </a:buClr>
              <a:buSzTx/>
              <a:buFont typeface="Wingdings 3" panose="05040102010807070707" charset="2"/>
              <a:buNone/>
              <a:defRPr/>
            </a:pPr>
            <a:r>
              <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		ID3</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a:t>
            </a:r>
            <a:r>
              <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C4.5</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和</a:t>
            </a:r>
            <a:r>
              <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CART</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，它们分别对应的</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特征选择准则</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是信息增益（</a:t>
            </a:r>
            <a:r>
              <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ID3</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），信息增益比（</a:t>
            </a:r>
            <a:r>
              <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C4.5</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）和基尼指数（</a:t>
            </a:r>
            <a:r>
              <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CART</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a:t>
            </a:r>
            <a:endPar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342900" marR="0" lvl="0" indent="0" algn="l" defTabSz="457200" rtl="0" eaLnBrk="1" fontAlgn="auto" latinLnBrk="0" hangingPunct="1">
              <a:lnSpc>
                <a:spcPct val="115000"/>
              </a:lnSpc>
              <a:spcBef>
                <a:spcPts val="1000"/>
              </a:spcBef>
              <a:spcAft>
                <a:spcPts val="0"/>
              </a:spcAft>
              <a:buClr>
                <a:srgbClr val="A53010"/>
              </a:buClr>
              <a:buSzTx/>
              <a:buFont typeface="Wingdings 3" panose="05040102010807070707" charset="2"/>
              <a:buNone/>
              <a:defRPr/>
            </a:pPr>
            <a:r>
              <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		</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它们决定当前选择哪个特征进行数据划分，使得样本在当下能够被最大程度的划分。</a:t>
            </a:r>
            <a:endPar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342900" marR="0" lvl="0" indent="304800" algn="l" defTabSz="457200" rtl="0" eaLnBrk="1" fontAlgn="auto" latinLnBrk="0" hangingPunct="1">
              <a:lnSpc>
                <a:spcPct val="115000"/>
              </a:lnSpc>
              <a:spcBef>
                <a:spcPts val="1000"/>
              </a:spcBef>
              <a:spcAft>
                <a:spcPts val="0"/>
              </a:spcAft>
              <a:buClr>
                <a:srgbClr val="A53010"/>
              </a:buClr>
              <a:buSzTx/>
              <a:buFont typeface="Wingdings 3" panose="05040102010807070707" charset="2"/>
              <a:buChar char=""/>
              <a:defRPr/>
            </a:pP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对于离散变量，选定</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属性</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分类即可；</a:t>
            </a:r>
            <a:endPar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342900" marR="0" lvl="0" indent="304800" algn="l" defTabSz="457200" rtl="0" eaLnBrk="1" fontAlgn="auto" latinLnBrk="0" hangingPunct="1">
              <a:lnSpc>
                <a:spcPct val="115000"/>
              </a:lnSpc>
              <a:spcBef>
                <a:spcPts val="1000"/>
              </a:spcBef>
              <a:spcAft>
                <a:spcPts val="0"/>
              </a:spcAft>
              <a:buClr>
                <a:srgbClr val="A53010"/>
              </a:buClr>
              <a:buSzTx/>
              <a:buFont typeface="Wingdings 3" panose="05040102010807070707" charset="2"/>
              <a:buChar char=""/>
              <a:defRPr/>
            </a:pP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对于连续变量，需要选定</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划分点</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a:t>
            </a:r>
            <a:endPar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342900" marR="0" lvl="0" indent="304800" algn="l" defTabSz="457200" rtl="0" eaLnBrk="1" fontAlgn="auto" latinLnBrk="0" hangingPunct="1">
              <a:lnSpc>
                <a:spcPct val="115000"/>
              </a:lnSpc>
              <a:spcBef>
                <a:spcPts val="1000"/>
              </a:spcBef>
              <a:spcAft>
                <a:spcPts val="0"/>
              </a:spcAft>
              <a:buClr>
                <a:srgbClr val="A53010"/>
              </a:buClr>
              <a:buSzTx/>
              <a:buFont typeface="Wingdings 3" panose="05040102010807070707" charset="2"/>
              <a:buChar char=""/>
              <a:defRPr/>
            </a:pPr>
            <a:r>
              <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CART</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和</a:t>
            </a:r>
            <a:r>
              <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C4.5</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支持数据特征为</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连续分布</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时的处理，能够完成对连续属性的离散化处理，主要通过二元切分的方式来处理连续型变量，这个分裂点的选择原则是使得划分后的子树中的“混乱程度”降低。</a:t>
            </a:r>
            <a:br>
              <a:rPr kumimoji="0" lang="zh-CN" altLang="en-US" sz="2800" b="0" i="0" u="none" strike="noStrike" kern="1200" cap="none" spc="0" normalizeH="0" baseline="0" noProof="0" dirty="0">
                <a:ln>
                  <a:noFill/>
                </a:ln>
                <a:solidFill>
                  <a:sysClr val="windowText" lastClr="000000">
                    <a:lumMod val="75000"/>
                    <a:lumOff val="25000"/>
                  </a:sysClr>
                </a:solidFill>
                <a:effectLst/>
                <a:uLnTx/>
                <a:uFillTx/>
                <a:latin typeface="Century Gothic"/>
                <a:ea typeface="幼圆" panose="02010509060101010101" pitchFamily="49" charset="-122"/>
                <a:cs typeface="+mn-cs"/>
              </a:rPr>
            </a:br>
            <a:endParaRPr kumimoji="0" lang="en-US" altLang="zh-CN" sz="28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a:p>
            <a:pPr marL="342900" marR="0" lvl="0" indent="0" algn="l" defTabSz="457200" rtl="0" eaLnBrk="1" fontAlgn="auto" latinLnBrk="0" hangingPunct="1">
              <a:lnSpc>
                <a:spcPct val="115000"/>
              </a:lnSpc>
              <a:spcBef>
                <a:spcPts val="1000"/>
              </a:spcBef>
              <a:spcAft>
                <a:spcPts val="0"/>
              </a:spcAft>
              <a:buClr>
                <a:srgbClr val="A53010"/>
              </a:buClr>
              <a:buSzTx/>
              <a:buFont typeface="Wingdings 3" panose="05040102010807070707" charset="2"/>
              <a:buNone/>
              <a:defRPr/>
            </a:pPr>
            <a:endParaRPr kumimoji="0" lang="en-US" altLang="zh-CN" sz="28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a:p>
            <a:pPr marL="342900" marR="0" lvl="0" indent="0" algn="l" defTabSz="457200" rtl="0" eaLnBrk="1" fontAlgn="auto" latinLnBrk="0" hangingPunct="1">
              <a:lnSpc>
                <a:spcPct val="115000"/>
              </a:lnSpc>
              <a:spcBef>
                <a:spcPts val="1000"/>
              </a:spcBef>
              <a:spcAft>
                <a:spcPts val="0"/>
              </a:spcAft>
              <a:buClr>
                <a:srgbClr val="A53010"/>
              </a:buClr>
              <a:buSzTx/>
              <a:buFont typeface="Wingdings 3" panose="05040102010807070707" charset="2"/>
              <a:buNone/>
              <a:defRPr/>
            </a:pPr>
            <a:endParaRPr kumimoji="0" lang="en-US" altLang="zh-CN" sz="28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a:p>
            <a:pPr marL="342900" marR="0" lvl="0" indent="304800" algn="l" defTabSz="457200" rtl="0" eaLnBrk="1" fontAlgn="auto" latinLnBrk="0" hangingPunct="1">
              <a:lnSpc>
                <a:spcPct val="115000"/>
              </a:lnSpc>
              <a:spcBef>
                <a:spcPts val="1000"/>
              </a:spcBef>
              <a:spcAft>
                <a:spcPts val="0"/>
              </a:spcAft>
              <a:buClr>
                <a:srgbClr val="A53010"/>
              </a:buClr>
              <a:buSzTx/>
              <a:buFont typeface="Wingdings 3" panose="05040102010807070707" charset="2"/>
              <a:buChar char=""/>
              <a:defRPr/>
            </a:pPr>
            <a:endParaRPr kumimoji="0" lang="zh-CN" altLang="zh-CN" sz="3200" b="0" i="0" u="none" strike="noStrike" kern="100" cap="none" spc="0" normalizeH="0" baseline="0" noProof="0" dirty="0">
              <a:ln>
                <a:noFill/>
              </a:ln>
              <a:solidFill>
                <a:sysClr val="windowText" lastClr="000000">
                  <a:lumMod val="75000"/>
                  <a:lumOff val="25000"/>
                </a:sysClr>
              </a:solidFill>
              <a:effectLst/>
              <a:uLnTx/>
              <a:uFillTx/>
              <a:latin typeface="Times New Roman" panose="02020603050405020304" pitchFamily="18" charset="0"/>
              <a:ea typeface="宋体" panose="02010600030101010101" pitchFamily="2" charset="-122"/>
              <a:cs typeface="+mn-cs"/>
            </a:endParaRP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panose="05040102010807070707" charset="2"/>
              <a:buChar char=""/>
              <a:defRPr/>
            </a:pPr>
            <a:endPar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Century Gothic"/>
              <a:ea typeface="幼圆" panose="02010509060101010101" pitchFamily="49"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p:txBody>
          <a:bodyPr/>
          <a:lstStyle/>
          <a:p>
            <a:r>
              <a:rPr lang="en-US" altLang="zh-CN" dirty="0"/>
              <a:t>ID3</a:t>
            </a:r>
            <a:r>
              <a:rPr lang="zh-CN" altLang="en-US" dirty="0"/>
              <a:t>算法</a:t>
            </a:r>
            <a:endParaRPr lang="zh-CN" altLang="en-US" dirty="0"/>
          </a:p>
        </p:txBody>
      </p:sp>
      <mc:AlternateContent xmlns:mc="http://schemas.openxmlformats.org/markup-compatibility/2006">
        <mc:Choice xmlns:a14="http://schemas.microsoft.com/office/drawing/2010/main" Requires="a14">
          <p:sp>
            <p:nvSpPr>
              <p:cNvPr id="5" name="内容占位符 2"/>
              <p:cNvSpPr txBox="1"/>
              <p:nvPr/>
            </p:nvSpPr>
            <p:spPr>
              <a:xfrm>
                <a:off x="651164" y="1550944"/>
                <a:ext cx="11033989" cy="558875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panose="05040102010807070707" charset="2"/>
                  <a:buChar char=""/>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ID3</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算法的核⼼思想应用</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信息增益准则</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作为标准</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介绍信息增益之前首先介绍一下信息熵和条件熵： </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panose="05040102010807070707" charset="2"/>
                  <a:buChar char=""/>
                  <a:defRPr/>
                </a:pP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熵（</a:t>
                </a:r>
                <a:r>
                  <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entropy</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）概念：</a:t>
                </a:r>
                <a:endPar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342900" marR="0" lvl="0" indent="-342900" algn="l" defTabSz="457200" rtl="0" eaLnBrk="1" fontAlgn="auto" latinLnBrk="0" hangingPunct="1">
                  <a:lnSpc>
                    <a:spcPct val="100000"/>
                  </a:lnSpc>
                  <a:spcBef>
                    <a:spcPct val="0"/>
                  </a:spcBef>
                  <a:spcAft>
                    <a:spcPts val="0"/>
                  </a:spcAft>
                  <a:buClr>
                    <a:srgbClr val="A53010"/>
                  </a:buClr>
                  <a:buSzTx/>
                  <a:buFont typeface="Wingdings 3" panose="05040102010807070707" charset="2"/>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	    1948</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年，香农提出了“信息熵”的概念。在信息论与概率统计中，熵是表示随机变量不确定性的量。</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X</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是⼀个取值为有限个的离散随机变量，</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342900" marR="0" lvl="0" indent="-342900" algn="l" defTabSz="457200" rtl="0" eaLnBrk="1" fontAlgn="auto" latinLnBrk="0" hangingPunct="1">
                  <a:lnSpc>
                    <a:spcPct val="100000"/>
                  </a:lnSpc>
                  <a:spcBef>
                    <a:spcPct val="0"/>
                  </a:spcBef>
                  <a:spcAft>
                    <a:spcPts val="0"/>
                  </a:spcAft>
                  <a:buClr>
                    <a:srgbClr val="A53010"/>
                  </a:buClr>
                  <a:buSzTx/>
                  <a:buFont typeface="Wingdings 3" panose="05040102010807070707" charset="2"/>
                  <a:buNone/>
                  <a:defRPr/>
                </a:pPr>
                <a:b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b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342900" marR="0" lvl="0" indent="-342900" algn="l" defTabSz="457200" rtl="0" eaLnBrk="1" fontAlgn="auto" latinLnBrk="0" hangingPunct="1">
                  <a:lnSpc>
                    <a:spcPct val="100000"/>
                  </a:lnSpc>
                  <a:spcBef>
                    <a:spcPct val="0"/>
                  </a:spcBef>
                  <a:spcAft>
                    <a:spcPts val="0"/>
                  </a:spcAft>
                  <a:buClr>
                    <a:srgbClr val="A53010"/>
                  </a:buClr>
                  <a:buSzTx/>
                  <a:buFont typeface="Wingdings 3" panose="05040102010807070707" charset="2"/>
                  <a:buNone/>
                  <a:defRPr/>
                </a:pP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panose="05040102010807070707" charset="2"/>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	</a:t>
                </a:r>
                <a14:m>
                  <m:oMath xmlns:m="http://schemas.openxmlformats.org/officeDocument/2006/math">
                    <m:r>
                      <a:rPr kumimoji="0" lang="en-US" altLang="zh-CN" sz="2400" b="0" i="1" u="none" strike="noStrike" kern="1200" cap="none" spc="0" normalizeH="0" baseline="0" noProof="0" dirty="0" smtClean="0">
                        <a:ln>
                          <a:noFill/>
                        </a:ln>
                        <a:solidFill>
                          <a:schemeClr val="tx1"/>
                        </a:solidFill>
                        <a:effectLst/>
                        <a:uLnTx/>
                        <a:uFillTx/>
                        <a:latin typeface="Cambria Math" panose="02040503050406030204" pitchFamily="18" charset="0"/>
                        <a:ea typeface="宋体" panose="02010600030101010101" pitchFamily="2" charset="-122"/>
                      </a:rPr>
                      <m:t>𝐻</m:t>
                    </m:r>
                    <m:r>
                      <a:rPr kumimoji="0" lang="en-US" altLang="zh-CN" sz="2400" b="0" i="1" u="none" strike="noStrike" kern="1200" cap="none" spc="0" normalizeH="0" baseline="0" noProof="0" dirty="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sz="2400" b="0" i="1" u="none" strike="noStrike" kern="1200" cap="none" spc="0" normalizeH="0" baseline="0" noProof="0" dirty="0" smtClean="0">
                        <a:ln>
                          <a:noFill/>
                        </a:ln>
                        <a:solidFill>
                          <a:schemeClr val="tx1"/>
                        </a:solidFill>
                        <a:effectLst/>
                        <a:uLnTx/>
                        <a:uFillTx/>
                        <a:latin typeface="Cambria Math" panose="02040503050406030204" pitchFamily="18" charset="0"/>
                        <a:ea typeface="宋体" panose="02010600030101010101" pitchFamily="2" charset="-122"/>
                      </a:rPr>
                      <m:t>𝑋</m:t>
                    </m:r>
                    <m:r>
                      <a:rPr kumimoji="0" lang="en-US" altLang="zh-CN" sz="2400" b="0" i="1" u="none" strike="noStrike" kern="1200" cap="none" spc="0" normalizeH="0" baseline="0" noProof="0" dirty="0" smtClean="0">
                        <a:ln>
                          <a:noFill/>
                        </a:ln>
                        <a:solidFill>
                          <a:schemeClr val="tx1"/>
                        </a:solidFill>
                        <a:effectLst/>
                        <a:uLnTx/>
                        <a:uFillTx/>
                        <a:latin typeface="Cambria Math" panose="02040503050406030204" pitchFamily="18" charset="0"/>
                        <a:ea typeface="宋体" panose="02010600030101010101" pitchFamily="2" charset="-122"/>
                      </a:rPr>
                      <m:t>)</m:t>
                    </m:r>
                  </m:oMath>
                </a14:m>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就被称作随机变量</a:t>
                </a:r>
                <a14:m>
                  <m:oMath xmlns:m="http://schemas.openxmlformats.org/officeDocument/2006/math">
                    <m:r>
                      <a:rPr kumimoji="0" lang="en-US" altLang="zh-CN" sz="2400" b="0" i="1" u="none" strike="noStrike" kern="1200" cap="none" spc="0" normalizeH="0" baseline="0" noProof="0" dirty="0" smtClean="0">
                        <a:ln>
                          <a:noFill/>
                        </a:ln>
                        <a:solidFill>
                          <a:schemeClr val="tx1"/>
                        </a:solidFill>
                        <a:effectLst/>
                        <a:uLnTx/>
                        <a:uFillTx/>
                        <a:latin typeface="Cambria Math" panose="02040503050406030204" pitchFamily="18" charset="0"/>
                        <a:ea typeface="宋体" panose="02010600030101010101" pitchFamily="2" charset="-122"/>
                      </a:rPr>
                      <m:t>𝑋</m:t>
                    </m:r>
                  </m:oMath>
                </a14:m>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的熵，它表示随机变量不确定的度量。熵取值越大，随机变量不确定性越大。当随机变量为均匀分布时，熵最大。当某一状态概率取值为</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1</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时，熵的值为零</a:t>
                </a:r>
                <a:r>
                  <a:rPr kumimoji="0" lang="zh-CN" altLang="en-US" sz="2400" b="0" i="0" u="none" strike="noStrike" kern="1200" cap="none" spc="0" normalizeH="0" baseline="0" noProof="0" dirty="0">
                    <a:ln>
                      <a:noFill/>
                    </a:ln>
                    <a:solidFill>
                      <a:sysClr val="windowText" lastClr="000000">
                        <a:lumMod val="75000"/>
                        <a:lumOff val="25000"/>
                      </a:sysClr>
                    </a:solidFill>
                    <a:effectLst/>
                    <a:uLnTx/>
                    <a:uFillTx/>
                    <a:latin typeface="Century Gothic"/>
                    <a:ea typeface="幼圆" panose="02010509060101010101" pitchFamily="49" charset="-122"/>
                    <a:cs typeface="+mn-cs"/>
                  </a:rPr>
                  <a:t>。 </a:t>
                </a:r>
                <a:br>
                  <a:rPr kumimoji="0" lang="zh-CN" altLang="en-US" sz="2800" b="0" i="0" u="none" strike="noStrike" kern="1200" cap="none" spc="0" normalizeH="0" baseline="0" noProof="0" dirty="0">
                    <a:ln>
                      <a:noFill/>
                    </a:ln>
                    <a:solidFill>
                      <a:sysClr val="windowText" lastClr="000000">
                        <a:lumMod val="75000"/>
                        <a:lumOff val="25000"/>
                      </a:sysClr>
                    </a:solidFill>
                    <a:effectLst/>
                    <a:uLnTx/>
                    <a:uFillTx/>
                    <a:latin typeface="Century Gothic"/>
                    <a:ea typeface="幼圆" panose="02010509060101010101" pitchFamily="49" charset="-122"/>
                    <a:cs typeface="+mn-cs"/>
                  </a:rPr>
                </a:br>
                <a:br>
                  <a:rPr kumimoji="0" lang="zh-CN" altLang="en-US" sz="2800" b="0" i="0" u="none" strike="noStrike" kern="1200" cap="none" spc="0" normalizeH="0" baseline="0" noProof="0" dirty="0">
                    <a:ln>
                      <a:noFill/>
                    </a:ln>
                    <a:solidFill>
                      <a:sysClr val="windowText" lastClr="000000">
                        <a:lumMod val="75000"/>
                        <a:lumOff val="25000"/>
                      </a:sysClr>
                    </a:solidFill>
                    <a:effectLst/>
                    <a:uLnTx/>
                    <a:uFillTx/>
                    <a:latin typeface="Century Gothic"/>
                    <a:ea typeface="幼圆" panose="02010509060101010101" pitchFamily="49" charset="-122"/>
                    <a:cs typeface="+mn-cs"/>
                  </a:rPr>
                </a:br>
                <a:endParaRPr kumimoji="0" lang="en-US" altLang="zh-CN" sz="2000" b="0" i="0" u="none" strike="noStrike" kern="100" cap="none" spc="0" normalizeH="0" baseline="0" noProof="0" dirty="0">
                  <a:ln>
                    <a:noFill/>
                  </a:ln>
                  <a:solidFill>
                    <a:sysClr val="windowText" lastClr="000000">
                      <a:lumMod val="75000"/>
                      <a:lumOff val="25000"/>
                    </a:sysClr>
                  </a:solidFill>
                  <a:effectLst/>
                  <a:uLnTx/>
                  <a:uFillTx/>
                  <a:latin typeface="幼圆" panose="02010509060101010101" pitchFamily="49" charset="-122"/>
                  <a:ea typeface="幼圆" panose="02010509060101010101" pitchFamily="49" charset="-122"/>
                  <a:cs typeface="+mn-cs"/>
                </a:endParaRP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panose="05040102010807070707" charset="2"/>
                  <a:buChar char=""/>
                  <a:defRPr/>
                </a:pPr>
                <a:endParaRPr kumimoji="0" lang="zh-CN" altLang="zh-CN" sz="2000" b="0" i="0" u="none" strike="noStrike" kern="100" cap="none" spc="0" normalizeH="0" baseline="0" noProof="0" dirty="0">
                  <a:ln>
                    <a:noFill/>
                  </a:ln>
                  <a:solidFill>
                    <a:sysClr val="windowText" lastClr="000000">
                      <a:lumMod val="75000"/>
                      <a:lumOff val="25000"/>
                    </a:sysClr>
                  </a:solidFill>
                  <a:effectLst/>
                  <a:uLnTx/>
                  <a:uFillTx/>
                  <a:latin typeface="幼圆" panose="02010509060101010101" pitchFamily="49" charset="-122"/>
                  <a:ea typeface="幼圆" panose="02010509060101010101" pitchFamily="49" charset="-122"/>
                  <a:cs typeface="+mn-cs"/>
                </a:endParaRPr>
              </a:p>
              <a:p>
                <a:pPr marL="0" marR="0" lvl="0" indent="0" algn="l" defTabSz="457200" rtl="0" eaLnBrk="1" fontAlgn="auto" latinLnBrk="0" hangingPunct="1">
                  <a:lnSpc>
                    <a:spcPct val="115000"/>
                  </a:lnSpc>
                  <a:spcBef>
                    <a:spcPts val="1000"/>
                  </a:spcBef>
                  <a:spcAft>
                    <a:spcPts val="0"/>
                  </a:spcAft>
                  <a:buClr>
                    <a:srgbClr val="A53010"/>
                  </a:buClr>
                  <a:buSzTx/>
                  <a:buFont typeface="Wingdings 3" panose="05040102010807070707" charset="2"/>
                  <a:buNone/>
                  <a:defRPr/>
                </a:pPr>
                <a:endParaRPr kumimoji="0" lang="en-US" altLang="zh-CN" sz="2000" b="0" i="1" u="none" strike="noStrike" kern="100" cap="none" spc="0" normalizeH="0" baseline="0" noProof="0" dirty="0">
                  <a:ln>
                    <a:noFill/>
                  </a:ln>
                  <a:solidFill>
                    <a:sysClr val="windowText" lastClr="000000">
                      <a:lumMod val="75000"/>
                      <a:lumOff val="25000"/>
                    </a:sysClr>
                  </a:solidFill>
                  <a:effectLst/>
                  <a:uLnTx/>
                  <a:uFillTx/>
                  <a:latin typeface="Cambria Math" panose="02040503050406030204" pitchFamily="18" charset="0"/>
                  <a:ea typeface="幼圆" panose="02010509060101010101" pitchFamily="49" charset="-122"/>
                  <a:cs typeface="+mn-cs"/>
                </a:endParaRPr>
              </a:p>
            </p:txBody>
          </p:sp>
        </mc:Choice>
        <mc:Fallback>
          <p:sp>
            <p:nvSpPr>
              <p:cNvPr id="5" name="内容占位符 2"/>
              <p:cNvSpPr txBox="1">
                <a:spLocks noRot="1" noChangeAspect="1" noMove="1" noResize="1" noEditPoints="1" noAdjustHandles="1" noChangeArrowheads="1" noChangeShapeType="1" noTextEdit="1"/>
              </p:cNvSpPr>
              <p:nvPr/>
            </p:nvSpPr>
            <p:spPr>
              <a:xfrm>
                <a:off x="651164" y="1550944"/>
                <a:ext cx="11033989" cy="5588758"/>
              </a:xfrm>
              <a:prstGeom prst="rect">
                <a:avLst/>
              </a:prstGeom>
              <a:blipFill rotWithShape="1">
                <a:blip r:embed="rId1"/>
                <a:stretch>
                  <a:fillRect l="-3" t="-5" r="5" b="-8924"/>
                </a:stretch>
              </a:blipFill>
            </p:spPr>
            <p:txBody>
              <a:bodyPr/>
              <a:lstStyle/>
              <a:p>
                <a:r>
                  <a:rPr lang="zh-CN" altLang="en-US">
                    <a:noFill/>
                  </a:rPr>
                  <a:t> </a:t>
                </a:r>
              </a:p>
            </p:txBody>
          </p:sp>
        </mc:Fallback>
      </mc:AlternateContent>
      <p:pic>
        <p:nvPicPr>
          <p:cNvPr id="7" name="图片 6"/>
          <p:cNvPicPr>
            <a:picLocks noChangeAspect="1"/>
          </p:cNvPicPr>
          <p:nvPr/>
        </p:nvPicPr>
        <p:blipFill>
          <a:blip r:embed="rId2"/>
          <a:stretch>
            <a:fillRect/>
          </a:stretch>
        </p:blipFill>
        <p:spPr>
          <a:xfrm>
            <a:off x="4186237" y="3697623"/>
            <a:ext cx="3819525" cy="97155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内容占位符 2"/>
              <p:cNvSpPr txBox="1"/>
              <p:nvPr/>
            </p:nvSpPr>
            <p:spPr>
              <a:xfrm>
                <a:off x="838198" y="1529686"/>
                <a:ext cx="10515600" cy="532831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panose="05040102010807070707" charset="2"/>
                  <a:buChar char=""/>
                  <a:defRPr/>
                </a:pP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条件熵 </a:t>
                </a:r>
                <a14:m>
                  <m:oMath xmlns:m="http://schemas.openxmlformats.org/officeDocument/2006/math">
                    <m:r>
                      <a:rPr kumimoji="0" lang="en-US" altLang="zh-CN" sz="2800" b="0" i="1" u="none" strike="noStrike" kern="1200" cap="none" spc="0" normalizeH="0" baseline="0" noProof="0" dirty="0" smtClean="0">
                        <a:ln>
                          <a:noFill/>
                        </a:ln>
                        <a:solidFill>
                          <a:schemeClr val="tx1"/>
                        </a:solidFill>
                        <a:effectLst/>
                        <a:uLnTx/>
                        <a:uFillTx/>
                        <a:latin typeface="Cambria Math" panose="02040503050406030204" pitchFamily="18" charset="0"/>
                        <a:ea typeface="宋体" panose="02010600030101010101" pitchFamily="2" charset="-122"/>
                      </a:rPr>
                      <m:t>𝐻</m:t>
                    </m:r>
                    <m:r>
                      <a:rPr kumimoji="0" lang="en-US" altLang="zh-CN" sz="2800" b="0" i="1" u="none" strike="noStrike" kern="1200" cap="none" spc="0" normalizeH="0" baseline="0" noProof="0" dirty="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sz="2800" b="0" i="1" u="none" strike="noStrike" kern="1200" cap="none" spc="0" normalizeH="0" baseline="0" noProof="0" dirty="0" smtClean="0">
                        <a:ln>
                          <a:noFill/>
                        </a:ln>
                        <a:solidFill>
                          <a:schemeClr val="tx1"/>
                        </a:solidFill>
                        <a:effectLst/>
                        <a:uLnTx/>
                        <a:uFillTx/>
                        <a:latin typeface="Cambria Math" panose="02040503050406030204" pitchFamily="18" charset="0"/>
                        <a:ea typeface="宋体" panose="02010600030101010101" pitchFamily="2" charset="-122"/>
                      </a:rPr>
                      <m:t>𝑌</m:t>
                    </m:r>
                    <m:r>
                      <a:rPr kumimoji="0" lang="en-US" altLang="zh-CN" sz="2800" b="0" i="1" u="none" strike="noStrike" kern="1200" cap="none" spc="0" normalizeH="0" baseline="0" noProof="0" dirty="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sz="2800" b="0" i="1" u="none" strike="noStrike" kern="1200" cap="none" spc="0" normalizeH="0" baseline="0" noProof="0" dirty="0" smtClean="0">
                        <a:ln>
                          <a:noFill/>
                        </a:ln>
                        <a:solidFill>
                          <a:schemeClr val="tx1"/>
                        </a:solidFill>
                        <a:effectLst/>
                        <a:uLnTx/>
                        <a:uFillTx/>
                        <a:latin typeface="Cambria Math" panose="02040503050406030204" pitchFamily="18" charset="0"/>
                        <a:ea typeface="宋体" panose="02010600030101010101" pitchFamily="2" charset="-122"/>
                      </a:rPr>
                      <m:t>𝑋</m:t>
                    </m:r>
                    <m:r>
                      <a:rPr kumimoji="0" lang="en-US" altLang="zh-CN" sz="2800" b="0" i="1" u="none" strike="noStrike" kern="1200" cap="none" spc="0" normalizeH="0" baseline="0" noProof="0" dirty="0" smtClean="0">
                        <a:ln>
                          <a:noFill/>
                        </a:ln>
                        <a:solidFill>
                          <a:schemeClr val="tx1"/>
                        </a:solidFill>
                        <a:effectLst/>
                        <a:uLnTx/>
                        <a:uFillTx/>
                        <a:latin typeface="Cambria Math" panose="02040503050406030204" pitchFamily="18" charset="0"/>
                        <a:ea typeface="宋体" panose="02010600030101010101" pitchFamily="2" charset="-122"/>
                      </a:rPr>
                      <m:t>) </m:t>
                    </m:r>
                  </m:oMath>
                </a14:m>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a:t>
                </a:r>
                <a:endPar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panose="05040102010807070707" charset="2"/>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	</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表示在已知随机变量</a:t>
                </a:r>
                <a14:m>
                  <m:oMath xmlns:m="http://schemas.openxmlformats.org/officeDocument/2006/math">
                    <m:r>
                      <a:rPr kumimoji="0" lang="en-US" altLang="zh-CN" sz="2400" b="0" i="1" u="none" strike="noStrike" kern="1200" cap="none" spc="0" normalizeH="0" baseline="0" noProof="0" dirty="0" smtClean="0">
                        <a:ln>
                          <a:noFill/>
                        </a:ln>
                        <a:solidFill>
                          <a:schemeClr val="tx1"/>
                        </a:solidFill>
                        <a:effectLst/>
                        <a:uLnTx/>
                        <a:uFillTx/>
                        <a:latin typeface="Cambria Math" panose="02040503050406030204" pitchFamily="18" charset="0"/>
                        <a:ea typeface="宋体" panose="02010600030101010101" pitchFamily="2" charset="-122"/>
                      </a:rPr>
                      <m:t>𝑋</m:t>
                    </m:r>
                  </m:oMath>
                </a14:m>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的条件下随机变量</a:t>
                </a:r>
                <a14:m>
                  <m:oMath xmlns:m="http://schemas.openxmlformats.org/officeDocument/2006/math">
                    <m:r>
                      <a:rPr kumimoji="0" lang="en-US" altLang="zh-CN" sz="2400" b="0" i="1" u="none" strike="noStrike" kern="1200" cap="none" spc="0" normalizeH="0" baseline="0" noProof="0" dirty="0" smtClean="0">
                        <a:ln>
                          <a:noFill/>
                        </a:ln>
                        <a:solidFill>
                          <a:schemeClr val="tx1"/>
                        </a:solidFill>
                        <a:effectLst/>
                        <a:uLnTx/>
                        <a:uFillTx/>
                        <a:latin typeface="Cambria Math" panose="02040503050406030204" pitchFamily="18" charset="0"/>
                        <a:ea typeface="宋体" panose="02010600030101010101" pitchFamily="2" charset="-122"/>
                      </a:rPr>
                      <m:t>𝑌</m:t>
                    </m:r>
                  </m:oMath>
                </a14:m>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的不确定性，定义为给定</a:t>
                </a:r>
                <a14:m>
                  <m:oMath xmlns:m="http://schemas.openxmlformats.org/officeDocument/2006/math">
                    <m:r>
                      <a:rPr kumimoji="0" lang="en-US" altLang="zh-CN" sz="2400" b="0" i="1" u="none" strike="noStrike" kern="1200" cap="none" spc="0" normalizeH="0" baseline="0" noProof="0" dirty="0" smtClean="0">
                        <a:ln>
                          <a:noFill/>
                        </a:ln>
                        <a:solidFill>
                          <a:schemeClr val="tx1"/>
                        </a:solidFill>
                        <a:effectLst/>
                        <a:uLnTx/>
                        <a:uFillTx/>
                        <a:latin typeface="Cambria Math" panose="02040503050406030204" pitchFamily="18" charset="0"/>
                        <a:ea typeface="宋体" panose="02010600030101010101" pitchFamily="2" charset="-122"/>
                      </a:rPr>
                      <m:t>𝑋</m:t>
                    </m:r>
                  </m:oMath>
                </a14:m>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条件下</a:t>
                </a:r>
                <a14:m>
                  <m:oMath xmlns:m="http://schemas.openxmlformats.org/officeDocument/2006/math">
                    <m:r>
                      <a:rPr kumimoji="0" lang="en-US" altLang="zh-CN" sz="2400" b="0" i="1" u="none" strike="noStrike" kern="1200" cap="none" spc="0" normalizeH="0" baseline="0" noProof="0" dirty="0" smtClean="0">
                        <a:ln>
                          <a:noFill/>
                        </a:ln>
                        <a:solidFill>
                          <a:schemeClr val="tx1"/>
                        </a:solidFill>
                        <a:effectLst/>
                        <a:uLnTx/>
                        <a:uFillTx/>
                        <a:latin typeface="Cambria Math" panose="02040503050406030204" pitchFamily="18" charset="0"/>
                        <a:ea typeface="宋体" panose="02010600030101010101" pitchFamily="2" charset="-122"/>
                      </a:rPr>
                      <m:t>𝑌</m:t>
                    </m:r>
                  </m:oMath>
                </a14:m>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的条件概率分布的熵对</a:t>
                </a:r>
                <a14:m>
                  <m:oMath xmlns:m="http://schemas.openxmlformats.org/officeDocument/2006/math">
                    <m:r>
                      <a:rPr kumimoji="0" lang="en-US" altLang="zh-CN" sz="2400" b="0" i="1" u="none" strike="noStrike" kern="1200" cap="none" spc="0" normalizeH="0" baseline="0" noProof="0" dirty="0" smtClean="0">
                        <a:ln>
                          <a:noFill/>
                        </a:ln>
                        <a:solidFill>
                          <a:schemeClr val="tx1"/>
                        </a:solidFill>
                        <a:effectLst/>
                        <a:uLnTx/>
                        <a:uFillTx/>
                        <a:latin typeface="Cambria Math" panose="02040503050406030204" pitchFamily="18" charset="0"/>
                        <a:ea typeface="宋体" panose="02010600030101010101" pitchFamily="2" charset="-122"/>
                      </a:rPr>
                      <m:t>𝑋</m:t>
                    </m:r>
                  </m:oMath>
                </a14:m>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的数学期望:</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panose="05040102010807070707" charset="2"/>
                  <a:buChar char=""/>
                  <a:defRPr/>
                </a:pP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panose="05040102010807070707" charset="2"/>
                  <a:buChar char=""/>
                  <a:defRPr/>
                </a:pP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panose="05040102010807070707" charset="2"/>
                  <a:buChar char=""/>
                  <a:defRPr/>
                </a:pP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lvl="0">
                  <a:buClr>
                    <a:srgbClr val="A53010"/>
                  </a:buClr>
                </a:pPr>
                <a:r>
                  <a:rPr lang="zh-CN" altLang="en-US" sz="2400" dirty="0">
                    <a:solidFill>
                      <a:schemeClr val="tx1"/>
                    </a:solidFill>
                    <a:latin typeface="宋体" panose="02010600030101010101" pitchFamily="2" charset="-122"/>
                    <a:ea typeface="宋体" panose="02010600030101010101" pitchFamily="2" charset="-122"/>
                  </a:rPr>
                  <a:t>特征</a:t>
                </a:r>
                <a14:m>
                  <m:oMath xmlns:m="http://schemas.openxmlformats.org/officeDocument/2006/math">
                    <m:r>
                      <a:rPr lang="en-US" altLang="zh-CN" sz="2400" i="1" dirty="0" smtClean="0">
                        <a:solidFill>
                          <a:schemeClr val="tx1"/>
                        </a:solidFill>
                        <a:latin typeface="Cambria Math" panose="02040503050406030204" pitchFamily="18" charset="0"/>
                        <a:ea typeface="宋体" panose="02010600030101010101" pitchFamily="2" charset="-122"/>
                      </a:rPr>
                      <m:t>𝐴</m:t>
                    </m:r>
                  </m:oMath>
                </a14:m>
                <a:r>
                  <a:rPr lang="zh-CN" altLang="en-US" sz="2400" dirty="0">
                    <a:solidFill>
                      <a:schemeClr val="tx1"/>
                    </a:solidFill>
                    <a:latin typeface="宋体" panose="02010600030101010101" pitchFamily="2" charset="-122"/>
                    <a:ea typeface="宋体" panose="02010600030101010101" pitchFamily="2" charset="-122"/>
                  </a:rPr>
                  <a:t>对数据集</a:t>
                </a:r>
                <a14:m>
                  <m:oMath xmlns:m="http://schemas.openxmlformats.org/officeDocument/2006/math">
                    <m:r>
                      <a:rPr lang="en-US" altLang="zh-CN" sz="2400" i="1" dirty="0" smtClean="0">
                        <a:solidFill>
                          <a:schemeClr val="tx1"/>
                        </a:solidFill>
                        <a:latin typeface="Cambria Math" panose="02040503050406030204" pitchFamily="18" charset="0"/>
                        <a:ea typeface="宋体" panose="02010600030101010101" pitchFamily="2" charset="-122"/>
                      </a:rPr>
                      <m:t>𝐷</m:t>
                    </m:r>
                  </m:oMath>
                </a14:m>
                <a:r>
                  <a:rPr lang="zh-CN" altLang="en-US" sz="2400" dirty="0">
                    <a:solidFill>
                      <a:schemeClr val="tx1"/>
                    </a:solidFill>
                    <a:latin typeface="宋体" panose="02010600030101010101" pitchFamily="2" charset="-122"/>
                    <a:ea typeface="宋体" panose="02010600030101010101" pitchFamily="2" charset="-122"/>
                  </a:rPr>
                  <a:t>的</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信息增益就是熵</a:t>
                </a:r>
                <a14:m>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𝐻</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𝐷</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oMath>
                </a14:m>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与条件熵</a:t>
                </a:r>
                <a14:m>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𝐻</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𝐷</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𝐴</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m:t>
                    </m:r>
                  </m:oMath>
                </a14:m>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之差</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a:t>
                </a:r>
                <a:endParaRPr lang="en-US" altLang="zh-CN" sz="2400" b="0" i="1" dirty="0">
                  <a:solidFill>
                    <a:schemeClr val="tx1"/>
                  </a:solidFill>
                  <a:latin typeface="Cambria Math" panose="02040503050406030204" pitchFamily="18" charset="0"/>
                  <a:ea typeface="宋体" panose="02010600030101010101" pitchFamily="2" charset="-122"/>
                </a:endParaRPr>
              </a:p>
              <a:p>
                <a:pPr marL="0" lvl="0" indent="0">
                  <a:buClr>
                    <a:srgbClr val="A53010"/>
                  </a:buClr>
                  <a:buNone/>
                </a:pPr>
                <a14:m>
                  <m:oMathPara xmlns:m="http://schemas.openxmlformats.org/officeDocument/2006/math">
                    <m:oMathParaPr>
                      <m:jc m:val="centerGroup"/>
                    </m:oMathParaPr>
                    <m:oMath xmlns:m="http://schemas.openxmlformats.org/officeDocument/2006/math">
                      <m:r>
                        <a:rPr lang="en-US" altLang="zh-CN" sz="2400" b="0" i="1" dirty="0" smtClean="0">
                          <a:solidFill>
                            <a:schemeClr val="tx1"/>
                          </a:solidFill>
                          <a:latin typeface="Cambria Math" panose="02040503050406030204" pitchFamily="18" charset="0"/>
                          <a:ea typeface="宋体" panose="02010600030101010101" pitchFamily="2" charset="-122"/>
                        </a:rPr>
                        <m:t>𝐻</m:t>
                      </m:r>
                      <m:d>
                        <m:dPr>
                          <m:ctrlPr>
                            <a:rPr lang="en-US" altLang="zh-CN" sz="2400" b="0" i="1" dirty="0" smtClean="0">
                              <a:solidFill>
                                <a:schemeClr val="tx1"/>
                              </a:solidFill>
                              <a:latin typeface="Cambria Math" panose="02040503050406030204" pitchFamily="18" charset="0"/>
                              <a:ea typeface="宋体" panose="02010600030101010101" pitchFamily="2" charset="-122"/>
                            </a:rPr>
                          </m:ctrlPr>
                        </m:dPr>
                        <m:e>
                          <m:r>
                            <a:rPr lang="en-US" altLang="zh-CN" sz="2400" b="0" i="1" dirty="0" smtClean="0">
                              <a:solidFill>
                                <a:schemeClr val="tx1"/>
                              </a:solidFill>
                              <a:latin typeface="Cambria Math" panose="02040503050406030204" pitchFamily="18" charset="0"/>
                              <a:ea typeface="宋体" panose="02010600030101010101" pitchFamily="2" charset="-122"/>
                            </a:rPr>
                            <m:t>𝐷</m:t>
                          </m:r>
                        </m:e>
                      </m:d>
                      <m:r>
                        <a:rPr lang="en-US" altLang="zh-CN" sz="2400" b="0" i="1" dirty="0" smtClean="0">
                          <a:solidFill>
                            <a:schemeClr val="tx1"/>
                          </a:solidFill>
                          <a:latin typeface="Cambria Math" panose="02040503050406030204" pitchFamily="18" charset="0"/>
                          <a:ea typeface="宋体" panose="02010600030101010101" pitchFamily="2" charset="-122"/>
                        </a:rPr>
                        <m:t>−</m:t>
                      </m:r>
                      <m:r>
                        <a:rPr lang="en-US" altLang="zh-CN" sz="2400" i="1" dirty="0">
                          <a:solidFill>
                            <a:schemeClr val="tx1"/>
                          </a:solidFill>
                          <a:latin typeface="Cambria Math" panose="02040503050406030204" pitchFamily="18" charset="0"/>
                          <a:ea typeface="宋体" panose="02010600030101010101" pitchFamily="2" charset="-122"/>
                        </a:rPr>
                        <m:t>𝐻</m:t>
                      </m:r>
                      <m:d>
                        <m:dPr>
                          <m:sepChr m:val="∣"/>
                          <m:ctrlPr>
                            <a:rPr lang="en-US" altLang="zh-CN" sz="2400" i="1" dirty="0">
                              <a:solidFill>
                                <a:schemeClr val="tx1"/>
                              </a:solidFill>
                              <a:latin typeface="Cambria Math" panose="02040503050406030204" pitchFamily="18" charset="0"/>
                              <a:ea typeface="宋体" panose="02010600030101010101" pitchFamily="2" charset="-122"/>
                            </a:rPr>
                          </m:ctrlPr>
                        </m:dPr>
                        <m:e>
                          <m:r>
                            <a:rPr lang="en-US" altLang="zh-CN" sz="2400" b="0" i="1" dirty="0" smtClean="0">
                              <a:solidFill>
                                <a:schemeClr val="tx1"/>
                              </a:solidFill>
                              <a:latin typeface="Cambria Math" panose="02040503050406030204" pitchFamily="18" charset="0"/>
                              <a:ea typeface="宋体" panose="02010600030101010101" pitchFamily="2" charset="-122"/>
                            </a:rPr>
                            <m:t>𝐷</m:t>
                          </m:r>
                        </m:e>
                        <m:e>
                          <m:r>
                            <a:rPr lang="en-US" altLang="zh-CN" sz="2400" b="0" i="1" dirty="0" smtClean="0">
                              <a:solidFill>
                                <a:schemeClr val="tx1"/>
                              </a:solidFill>
                              <a:latin typeface="Cambria Math" panose="02040503050406030204" pitchFamily="18" charset="0"/>
                              <a:ea typeface="宋体" panose="02010600030101010101" pitchFamily="2" charset="-122"/>
                            </a:rPr>
                            <m:t>𝐴</m:t>
                          </m:r>
                        </m:e>
                      </m:d>
                      <m:r>
                        <a:rPr lang="en-US" altLang="zh-CN" sz="2400" b="0" i="1" dirty="0" smtClean="0">
                          <a:solidFill>
                            <a:schemeClr val="tx1"/>
                          </a:solidFill>
                          <a:latin typeface="Cambria Math" panose="02040503050406030204" pitchFamily="18" charset="0"/>
                          <a:ea typeface="宋体" panose="02010600030101010101" pitchFamily="2" charset="-122"/>
                        </a:rPr>
                        <m:t>.</m:t>
                      </m:r>
                      <m:r>
                        <a:rPr lang="en-US" altLang="zh-CN" sz="2400" i="1" dirty="0">
                          <a:solidFill>
                            <a:schemeClr val="tx1"/>
                          </a:solidFill>
                          <a:latin typeface="Cambria Math" panose="02040503050406030204" pitchFamily="18" charset="0"/>
                          <a:ea typeface="宋体" panose="02010600030101010101" pitchFamily="2" charset="-122"/>
                        </a:rPr>
                        <m:t> </m:t>
                      </m:r>
                    </m:oMath>
                  </m:oMathPara>
                </a14:m>
                <a:endParaRPr lang="en-US" altLang="zh-CN" sz="2400" dirty="0">
                  <a:solidFill>
                    <a:schemeClr val="tx1"/>
                  </a:solidFill>
                  <a:latin typeface="宋体" panose="02010600030101010101" pitchFamily="2" charset="-122"/>
                  <a:ea typeface="宋体" panose="02010600030101010101" pitchFamily="2" charset="-122"/>
                </a:endParaRPr>
              </a:p>
              <a:p>
                <a:pPr marL="0" marR="0" lvl="0" indent="0" algn="l" defTabSz="457200" rtl="0" eaLnBrk="1" fontAlgn="auto" latinLnBrk="0" hangingPunct="1">
                  <a:lnSpc>
                    <a:spcPct val="100000"/>
                  </a:lnSpc>
                  <a:spcBef>
                    <a:spcPts val="1000"/>
                  </a:spcBef>
                  <a:spcAft>
                    <a:spcPts val="0"/>
                  </a:spcAft>
                  <a:buClr>
                    <a:srgbClr val="A53010"/>
                  </a:buClr>
                  <a:buSzTx/>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	</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表示已知特征</a:t>
                </a:r>
                <a14:m>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𝐴</m:t>
                    </m:r>
                  </m:oMath>
                </a14:m>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的信息而使得数据集</a:t>
                </a:r>
                <a14:m>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宋体" panose="02010600030101010101" pitchFamily="2" charset="-122"/>
                      </a:rPr>
                      <m:t>𝐷</m:t>
                    </m:r>
                  </m:oMath>
                </a14:m>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的信息不确定减少的程度。信息增益越大的特征代表其具有更强的分类能力，所以我们就要</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选择能够使数据的不确定程度减少最多的特征</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，也就是信息增益最大的特征。 </a:t>
                </a:r>
                <a:b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br>
                <a:b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br>
                <a:b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br>
                <a:endParaRPr kumimoji="0" lang="zh-CN" altLang="en-US" sz="2400" b="0" i="0" u="none" strike="noStrike" kern="1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mc:Choice>
        <mc:Fallback>
          <p:sp>
            <p:nvSpPr>
              <p:cNvPr id="7" name="内容占位符 2"/>
              <p:cNvSpPr txBox="1">
                <a:spLocks noRot="1" noChangeAspect="1" noMove="1" noResize="1" noEditPoints="1" noAdjustHandles="1" noChangeArrowheads="1" noChangeShapeType="1" noTextEdit="1"/>
              </p:cNvSpPr>
              <p:nvPr/>
            </p:nvSpPr>
            <p:spPr>
              <a:xfrm>
                <a:off x="838198" y="1529686"/>
                <a:ext cx="10515600" cy="5328314"/>
              </a:xfrm>
              <a:prstGeom prst="rect">
                <a:avLst/>
              </a:prstGeom>
              <a:blipFill rotWithShape="1">
                <a:blip r:embed="rId1"/>
                <a:stretch>
                  <a:fillRect l="-6" t="-11" r="6" b="-20808"/>
                </a:stretch>
              </a:blipFill>
            </p:spPr>
            <p:txBody>
              <a:bodyPr/>
              <a:lstStyle/>
              <a:p>
                <a:r>
                  <a:rPr lang="zh-CN" altLang="en-US">
                    <a:noFill/>
                  </a:rPr>
                  <a:t> </a:t>
                </a:r>
              </a:p>
            </p:txBody>
          </p:sp>
        </mc:Fallback>
      </mc:AlternateContent>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p:txBody>
          <a:bodyPr/>
          <a:lstStyle/>
          <a:p>
            <a:r>
              <a:rPr lang="en-US" altLang="zh-CN" dirty="0"/>
              <a:t>ID3</a:t>
            </a:r>
            <a:r>
              <a:rPr lang="zh-CN" altLang="en-US" dirty="0"/>
              <a:t>算法</a:t>
            </a:r>
            <a:r>
              <a:rPr lang="en-US" altLang="zh-CN" dirty="0"/>
              <a:t>-</a:t>
            </a:r>
            <a:r>
              <a:rPr lang="zh-CN" altLang="en-US" dirty="0"/>
              <a:t>条件熵和信息增益</a:t>
            </a:r>
            <a:endParaRPr lang="zh-CN" altLang="en-US" dirty="0"/>
          </a:p>
        </p:txBody>
      </p:sp>
      <p:pic>
        <p:nvPicPr>
          <p:cNvPr id="5" name="图片 4"/>
          <p:cNvPicPr>
            <a:picLocks noChangeAspect="1"/>
          </p:cNvPicPr>
          <p:nvPr/>
        </p:nvPicPr>
        <p:blipFill>
          <a:blip r:embed="rId2"/>
          <a:stretch>
            <a:fillRect/>
          </a:stretch>
        </p:blipFill>
        <p:spPr>
          <a:xfrm>
            <a:off x="3824286" y="2919226"/>
            <a:ext cx="4543425" cy="15335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p:txBody>
          <a:bodyPr/>
          <a:lstStyle/>
          <a:p>
            <a:r>
              <a:rPr lang="en-US" altLang="zh-CN" dirty="0"/>
              <a:t>ID3</a:t>
            </a:r>
            <a:r>
              <a:rPr lang="zh-CN" altLang="en-US" dirty="0"/>
              <a:t>算法</a:t>
            </a:r>
            <a:r>
              <a:rPr lang="en-US" altLang="zh-CN" dirty="0"/>
              <a:t>-</a:t>
            </a:r>
            <a:r>
              <a:rPr lang="zh-CN" altLang="en-US" dirty="0"/>
              <a:t>停止条件</a:t>
            </a:r>
            <a:endParaRPr lang="zh-CN" altLang="en-US" dirty="0"/>
          </a:p>
        </p:txBody>
      </p:sp>
      <p:sp>
        <p:nvSpPr>
          <p:cNvPr id="4" name="内容占位符 2"/>
          <p:cNvSpPr txBox="1"/>
          <p:nvPr/>
        </p:nvSpPr>
        <p:spPr>
          <a:xfrm>
            <a:off x="651164" y="1536995"/>
            <a:ext cx="10515600" cy="425421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a:buClr>
                <a:srgbClr val="A53010"/>
              </a:buClr>
            </a:pPr>
            <a:r>
              <a:rPr lang="zh-CN" altLang="en-US" sz="2800" dirty="0">
                <a:solidFill>
                  <a:schemeClr val="tx1"/>
                </a:solidFill>
                <a:latin typeface="宋体" panose="02010600030101010101" pitchFamily="2" charset="-122"/>
                <a:ea typeface="宋体" panose="02010600030101010101" pitchFamily="2" charset="-122"/>
              </a:rPr>
              <a:t>决策树的生成</a:t>
            </a:r>
            <a:r>
              <a:rPr lang="en-US" altLang="zh-CN" sz="2800" dirty="0">
                <a:solidFill>
                  <a:schemeClr val="tx1"/>
                </a:solidFill>
                <a:latin typeface="宋体" panose="02010600030101010101" pitchFamily="2" charset="-122"/>
                <a:ea typeface="宋体" panose="02010600030101010101" pitchFamily="2" charset="-122"/>
              </a:rPr>
              <a:t>:</a:t>
            </a:r>
            <a:endParaRPr lang="en-US" altLang="zh-CN" sz="2800" dirty="0">
              <a:solidFill>
                <a:schemeClr val="tx1"/>
              </a:solidFill>
              <a:latin typeface="宋体" panose="02010600030101010101" pitchFamily="2" charset="-122"/>
              <a:ea typeface="宋体" panose="02010600030101010101" pitchFamily="2" charset="-122"/>
            </a:endParaRPr>
          </a:p>
          <a:p>
            <a:pPr marL="0" indent="0">
              <a:buClr>
                <a:srgbClr val="A53010"/>
              </a:buClr>
              <a:buFont typeface="Wingdings 3" panose="05040102010807070707" charset="2"/>
              <a:buNone/>
            </a:pPr>
            <a:r>
              <a:rPr lang="en-US" altLang="zh-CN" sz="2400" dirty="0">
                <a:solidFill>
                  <a:schemeClr val="tx1"/>
                </a:solidFill>
                <a:latin typeface="宋体" panose="02010600030101010101" pitchFamily="2" charset="-122"/>
                <a:ea typeface="宋体" panose="02010600030101010101" pitchFamily="2" charset="-122"/>
              </a:rPr>
              <a:t>	</a:t>
            </a:r>
            <a:r>
              <a:rPr lang="zh-CN" altLang="en-US" sz="2400" dirty="0">
                <a:solidFill>
                  <a:schemeClr val="tx1"/>
                </a:solidFill>
                <a:latin typeface="宋体" panose="02010600030101010101" pitchFamily="2" charset="-122"/>
                <a:ea typeface="宋体" panose="02010600030101010101" pitchFamily="2" charset="-122"/>
              </a:rPr>
              <a:t>从根节点开始，计算所有可能特征的信息增益，选择信息增益最大的特征作为划分该节点的特征，根据该特征的不同取值建立子节点；</a:t>
            </a:r>
            <a:endParaRPr lang="en-US" altLang="zh-CN" sz="2400" dirty="0">
              <a:solidFill>
                <a:schemeClr val="tx1"/>
              </a:solidFill>
              <a:latin typeface="宋体" panose="02010600030101010101" pitchFamily="2" charset="-122"/>
              <a:ea typeface="宋体" panose="02010600030101010101" pitchFamily="2" charset="-122"/>
            </a:endParaRPr>
          </a:p>
          <a:p>
            <a:pPr marL="0" indent="0">
              <a:buClr>
                <a:srgbClr val="A53010"/>
              </a:buClr>
              <a:buFont typeface="Wingdings 3" panose="05040102010807070707" charset="2"/>
              <a:buNone/>
            </a:pPr>
            <a:r>
              <a:rPr lang="en-US" altLang="zh-CN" sz="2400" dirty="0">
                <a:solidFill>
                  <a:schemeClr val="tx1"/>
                </a:solidFill>
                <a:latin typeface="宋体" panose="02010600030101010101" pitchFamily="2" charset="-122"/>
                <a:ea typeface="宋体" panose="02010600030101010101" pitchFamily="2" charset="-122"/>
              </a:rPr>
              <a:t>	</a:t>
            </a:r>
            <a:r>
              <a:rPr lang="zh-CN" altLang="en-US" sz="2400" dirty="0">
                <a:solidFill>
                  <a:schemeClr val="tx1"/>
                </a:solidFill>
                <a:latin typeface="宋体" panose="02010600030101010101" pitchFamily="2" charset="-122"/>
                <a:ea typeface="宋体" panose="02010600030101010101" pitchFamily="2" charset="-122"/>
              </a:rPr>
              <a:t>在对子节点递归地调用以上方法，直到达到停止条件，得到⼀个决策树。</a:t>
            </a:r>
            <a:endParaRPr lang="en-US" altLang="zh-CN" sz="2400" dirty="0">
              <a:solidFill>
                <a:schemeClr val="tx1"/>
              </a:solidFill>
              <a:latin typeface="宋体" panose="02010600030101010101" pitchFamily="2" charset="-122"/>
              <a:ea typeface="宋体" panose="02010600030101010101" pitchFamily="2" charset="-122"/>
            </a:endParaRPr>
          </a:p>
          <a:p>
            <a:pPr>
              <a:buClr>
                <a:srgbClr val="A53010"/>
              </a:buClr>
            </a:pPr>
            <a:r>
              <a:rPr lang="zh-CN" altLang="en-US" sz="2800" dirty="0">
                <a:solidFill>
                  <a:schemeClr val="tx1"/>
                </a:solidFill>
                <a:latin typeface="宋体" panose="02010600030101010101" pitchFamily="2" charset="-122"/>
                <a:ea typeface="宋体" panose="02010600030101010101" pitchFamily="2" charset="-122"/>
              </a:rPr>
              <a:t>迭代停止条件：</a:t>
            </a:r>
            <a:endParaRPr lang="en-US" altLang="zh-CN" sz="2800" dirty="0">
              <a:solidFill>
                <a:schemeClr val="tx1"/>
              </a:solidFill>
              <a:latin typeface="宋体" panose="02010600030101010101" pitchFamily="2" charset="-122"/>
              <a:ea typeface="宋体" panose="02010600030101010101" pitchFamily="2" charset="-122"/>
            </a:endParaRPr>
          </a:p>
          <a:p>
            <a:pPr marL="0" indent="0">
              <a:buClr>
                <a:srgbClr val="A53010"/>
              </a:buClr>
              <a:buFont typeface="Wingdings 3" panose="05040102010807070707" charset="2"/>
              <a:buNone/>
            </a:pPr>
            <a:r>
              <a:rPr lang="en-US" altLang="zh-CN" sz="2400" dirty="0">
                <a:solidFill>
                  <a:schemeClr val="tx1"/>
                </a:solidFill>
                <a:latin typeface="宋体" panose="02010600030101010101" pitchFamily="2" charset="-122"/>
                <a:ea typeface="宋体" panose="02010600030101010101" pitchFamily="2" charset="-122"/>
              </a:rPr>
              <a:t>1. </a:t>
            </a:r>
            <a:r>
              <a:rPr lang="zh-CN" altLang="en-US" sz="2400" dirty="0">
                <a:solidFill>
                  <a:schemeClr val="tx1"/>
                </a:solidFill>
                <a:latin typeface="宋体" panose="02010600030101010101" pitchFamily="2" charset="-122"/>
                <a:ea typeface="宋体" panose="02010600030101010101" pitchFamily="2" charset="-122"/>
              </a:rPr>
              <a:t>当前结点所有样本都属于同⼀类别；</a:t>
            </a:r>
            <a:br>
              <a:rPr lang="zh-CN" altLang="en-US" sz="2400" dirty="0">
                <a:solidFill>
                  <a:schemeClr val="tx1"/>
                </a:solidFill>
                <a:latin typeface="宋体" panose="02010600030101010101" pitchFamily="2" charset="-122"/>
                <a:ea typeface="宋体" panose="02010600030101010101" pitchFamily="2" charset="-122"/>
              </a:rPr>
            </a:br>
            <a:r>
              <a:rPr lang="en-US" altLang="zh-CN" sz="2400" dirty="0">
                <a:solidFill>
                  <a:schemeClr val="tx1"/>
                </a:solidFill>
                <a:latin typeface="宋体" panose="02010600030101010101" pitchFamily="2" charset="-122"/>
                <a:ea typeface="宋体" panose="02010600030101010101" pitchFamily="2" charset="-122"/>
              </a:rPr>
              <a:t>2. </a:t>
            </a:r>
            <a:r>
              <a:rPr lang="zh-CN" altLang="en-US" sz="2400" dirty="0">
                <a:solidFill>
                  <a:schemeClr val="tx1"/>
                </a:solidFill>
                <a:latin typeface="宋体" panose="02010600030101010101" pitchFamily="2" charset="-122"/>
                <a:ea typeface="宋体" panose="02010600030101010101" pitchFamily="2" charset="-122"/>
              </a:rPr>
              <a:t>当前结点的所有属性值都相同，没有剩余属性可用来进一步划分样本；</a:t>
            </a:r>
            <a:br>
              <a:rPr lang="zh-CN" altLang="en-US" sz="2400" dirty="0">
                <a:solidFill>
                  <a:schemeClr val="tx1"/>
                </a:solidFill>
                <a:latin typeface="宋体" panose="02010600030101010101" pitchFamily="2" charset="-122"/>
                <a:ea typeface="宋体" panose="02010600030101010101" pitchFamily="2" charset="-122"/>
              </a:rPr>
            </a:br>
            <a:r>
              <a:rPr lang="en-US" altLang="zh-CN" sz="2400" dirty="0">
                <a:solidFill>
                  <a:schemeClr val="tx1"/>
                </a:solidFill>
                <a:latin typeface="宋体" panose="02010600030101010101" pitchFamily="2" charset="-122"/>
                <a:ea typeface="宋体" panose="02010600030101010101" pitchFamily="2" charset="-122"/>
              </a:rPr>
              <a:t>3. </a:t>
            </a:r>
            <a:r>
              <a:rPr lang="zh-CN" altLang="en-US" sz="2400" dirty="0">
                <a:solidFill>
                  <a:schemeClr val="tx1"/>
                </a:solidFill>
                <a:latin typeface="宋体" panose="02010600030101010101" pitchFamily="2" charset="-122"/>
                <a:ea typeface="宋体" panose="02010600030101010101" pitchFamily="2" charset="-122"/>
              </a:rPr>
              <a:t>达到最大树深；</a:t>
            </a:r>
            <a:br>
              <a:rPr lang="zh-CN" altLang="en-US" sz="2400" dirty="0">
                <a:solidFill>
                  <a:schemeClr val="tx1"/>
                </a:solidFill>
                <a:latin typeface="宋体" panose="02010600030101010101" pitchFamily="2" charset="-122"/>
                <a:ea typeface="宋体" panose="02010600030101010101" pitchFamily="2" charset="-122"/>
              </a:rPr>
            </a:br>
            <a:r>
              <a:rPr lang="en-US" altLang="zh-CN" sz="2400" dirty="0">
                <a:solidFill>
                  <a:schemeClr val="tx1"/>
                </a:solidFill>
                <a:latin typeface="宋体" panose="02010600030101010101" pitchFamily="2" charset="-122"/>
                <a:ea typeface="宋体" panose="02010600030101010101" pitchFamily="2" charset="-122"/>
              </a:rPr>
              <a:t>4. </a:t>
            </a:r>
            <a:r>
              <a:rPr lang="zh-CN" altLang="en-US" sz="2400" dirty="0">
                <a:solidFill>
                  <a:schemeClr val="tx1"/>
                </a:solidFill>
                <a:latin typeface="宋体" panose="02010600030101010101" pitchFamily="2" charset="-122"/>
                <a:ea typeface="宋体" panose="02010600030101010101" pitchFamily="2" charset="-122"/>
              </a:rPr>
              <a:t>达到叶子结点的最小样本数；</a:t>
            </a:r>
            <a:endParaRPr lang="zh-CN" altLang="en-US" sz="2000" kern="100" dirty="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p:txBody>
          <a:bodyPr/>
          <a:lstStyle/>
          <a:p>
            <a:r>
              <a:rPr lang="en-US" altLang="zh-CN" dirty="0"/>
              <a:t>ID3</a:t>
            </a:r>
            <a:r>
              <a:rPr lang="zh-CN" altLang="en-US" dirty="0"/>
              <a:t>算法举例</a:t>
            </a:r>
            <a:endParaRPr lang="zh-CN" altLang="en-US" dirty="0"/>
          </a:p>
        </p:txBody>
      </p:sp>
      <p:pic>
        <p:nvPicPr>
          <p:cNvPr id="4"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228475" y="61793"/>
            <a:ext cx="7963525" cy="4849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对象 4"/>
          <p:cNvGraphicFramePr>
            <a:graphicFrameLocks noChangeAspect="1"/>
          </p:cNvGraphicFramePr>
          <p:nvPr/>
        </p:nvGraphicFramePr>
        <p:xfrm>
          <a:off x="111125" y="5465341"/>
          <a:ext cx="7138988" cy="1249362"/>
        </p:xfrm>
        <a:graphic>
          <a:graphicData uri="http://schemas.openxmlformats.org/presentationml/2006/ole">
            <mc:AlternateContent xmlns:mc="http://schemas.openxmlformats.org/markup-compatibility/2006">
              <mc:Choice xmlns:v="urn:schemas-microsoft-com:vml" Requires="v">
                <p:oleObj spid="_x0000_s1042" name="Equation" r:id="rId2" imgW="4572000" imgH="812800" progId="Equation.DSMT4">
                  <p:embed/>
                </p:oleObj>
              </mc:Choice>
              <mc:Fallback>
                <p:oleObj name="Equation" r:id="rId2" imgW="4572000" imgH="812800" progId="Equation.DSMT4">
                  <p:embed/>
                  <p:pic>
                    <p:nvPicPr>
                      <p:cNvPr id="0"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5" y="5465341"/>
                        <a:ext cx="7138988"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158750" y="4819228"/>
          <a:ext cx="4857750" cy="623888"/>
        </p:xfrm>
        <a:graphic>
          <a:graphicData uri="http://schemas.openxmlformats.org/presentationml/2006/ole">
            <mc:AlternateContent xmlns:mc="http://schemas.openxmlformats.org/markup-compatibility/2006">
              <mc:Choice xmlns:v="urn:schemas-microsoft-com:vml" Requires="v">
                <p:oleObj spid="_x0000_s1043" name="Equation" r:id="rId4" imgW="3009900" imgH="393700" progId="Equation.DSMT4">
                  <p:embed/>
                </p:oleObj>
              </mc:Choice>
              <mc:Fallback>
                <p:oleObj name="Equation" r:id="rId4" imgW="3009900" imgH="393700" progId="Equation.DSMT4">
                  <p:embed/>
                  <p:pic>
                    <p:nvPicPr>
                      <p:cNvPr id="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50" y="4819228"/>
                        <a:ext cx="4857750" cy="623888"/>
                      </a:xfrm>
                      <a:prstGeom prst="rect">
                        <a:avLst/>
                      </a:prstGeom>
                      <a:noFill/>
                      <a:ln>
                        <a:noFill/>
                      </a:ln>
                    </p:spPr>
                  </p:pic>
                </p:oleObj>
              </mc:Fallback>
            </mc:AlternateContent>
          </a:graphicData>
        </a:graphic>
      </p:graphicFrame>
      <p:graphicFrame>
        <p:nvGraphicFramePr>
          <p:cNvPr id="8" name="对象 2"/>
          <p:cNvGraphicFramePr>
            <a:graphicFrameLocks noChangeAspect="1"/>
          </p:cNvGraphicFramePr>
          <p:nvPr/>
        </p:nvGraphicFramePr>
        <p:xfrm>
          <a:off x="7706490" y="5654392"/>
          <a:ext cx="4518848" cy="815995"/>
        </p:xfrm>
        <a:graphic>
          <a:graphicData uri="http://schemas.openxmlformats.org/presentationml/2006/ole">
            <mc:AlternateContent xmlns:mc="http://schemas.openxmlformats.org/markup-compatibility/2006">
              <mc:Choice xmlns:v="urn:schemas-microsoft-com:vml" Requires="v">
                <p:oleObj spid="_x0000_s1044" name="公式" r:id="rId6" imgW="53949600" imgH="9753600" progId="Equation.3">
                  <p:embed/>
                </p:oleObj>
              </mc:Choice>
              <mc:Fallback>
                <p:oleObj name="公式" r:id="rId6" imgW="53949600" imgH="9753600" progId="Equation.3">
                  <p:embed/>
                  <p:pic>
                    <p:nvPicPr>
                      <p:cNvPr id="0" name="对象 2"/>
                      <p:cNvPicPr>
                        <a:picLocks noChangeAspect="1" noChangeArrowheads="1"/>
                      </p:cNvPicPr>
                      <p:nvPr/>
                    </p:nvPicPr>
                    <p:blipFill>
                      <a:blip r:embed="rId7"/>
                      <a:srcRect/>
                      <a:stretch>
                        <a:fillRect/>
                      </a:stretch>
                    </p:blipFill>
                    <p:spPr bwMode="auto">
                      <a:xfrm>
                        <a:off x="7706490" y="5654392"/>
                        <a:ext cx="4518848" cy="815995"/>
                      </a:xfrm>
                      <a:prstGeom prst="rect">
                        <a:avLst/>
                      </a:prstGeom>
                      <a:noFill/>
                      <a:ln>
                        <a:noFill/>
                      </a:ln>
                    </p:spPr>
                  </p:pic>
                </p:oleObj>
              </mc:Fallback>
            </mc:AlternateContent>
          </a:graphicData>
        </a:graphic>
      </p:graphicFrame>
      <p:sp>
        <p:nvSpPr>
          <p:cNvPr id="10" name="矩形 9"/>
          <p:cNvSpPr/>
          <p:nvPr/>
        </p:nvSpPr>
        <p:spPr>
          <a:xfrm>
            <a:off x="7705577" y="4953321"/>
            <a:ext cx="4673074" cy="523220"/>
          </a:xfrm>
          <a:prstGeom prst="rect">
            <a:avLst/>
          </a:prstGeom>
        </p:spPr>
        <p:txBody>
          <a:bodyPr wrap="none">
            <a:spAutoFit/>
          </a:bodyPr>
          <a:lstStyle/>
          <a:p>
            <a:pPr defTabSz="914400"/>
            <a:r>
              <a:rPr lang="zh-CN" altLang="en-US" sz="2800" dirty="0">
                <a:latin typeface="宋体" panose="02010600030101010101" pitchFamily="2" charset="-122"/>
                <a:ea typeface="宋体" panose="02010600030101010101" pitchFamily="2" charset="-122"/>
              </a:rPr>
              <a:t>那么，特征</a:t>
            </a:r>
            <a:r>
              <a:rPr lang="en-US" altLang="zh-CN" sz="2800" dirty="0">
                <a:latin typeface="宋体" panose="02010600030101010101" pitchFamily="2" charset="-122"/>
                <a:ea typeface="宋体" panose="02010600030101010101" pitchFamily="2" charset="-122"/>
              </a:rPr>
              <a:t>age</a:t>
            </a:r>
            <a:r>
              <a:rPr lang="zh-CN" altLang="en-US" sz="2800" dirty="0">
                <a:latin typeface="宋体" panose="02010600030101010101" pitchFamily="2" charset="-122"/>
                <a:ea typeface="宋体" panose="02010600030101010101" pitchFamily="2" charset="-122"/>
              </a:rPr>
              <a:t>的信息增益</a:t>
            </a:r>
            <a:r>
              <a:rPr lang="zh-CN" altLang="en-US" sz="2800" dirty="0">
                <a:solidFill>
                  <a:prstClr val="black">
                    <a:lumMod val="75000"/>
                    <a:lumOff val="25000"/>
                  </a:prstClr>
                </a:solidFill>
                <a:latin typeface="幼圆" panose="02010509060101010101" pitchFamily="49" charset="-122"/>
                <a:ea typeface="幼圆" panose="02010509060101010101" pitchFamily="49" charset="-122"/>
              </a:rPr>
              <a:t>：</a:t>
            </a:r>
            <a:endParaRPr lang="en-US" altLang="zh-CN" sz="2800" dirty="0">
              <a:solidFill>
                <a:prstClr val="black">
                  <a:lumMod val="75000"/>
                  <a:lumOff val="25000"/>
                </a:prstClr>
              </a:solidFill>
              <a:latin typeface="幼圆" panose="02010509060101010101" pitchFamily="49" charset="-122"/>
              <a:ea typeface="幼圆" panose="020105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p:txBody>
          <a:bodyPr/>
          <a:lstStyle/>
          <a:p>
            <a:r>
              <a:rPr lang="en-US" altLang="zh-CN" dirty="0"/>
              <a:t>ID3</a:t>
            </a:r>
            <a:r>
              <a:rPr lang="zh-CN" altLang="en-US" dirty="0"/>
              <a:t>算法举例</a:t>
            </a:r>
            <a:endParaRPr lang="zh-CN" altLang="en-US" dirty="0"/>
          </a:p>
        </p:txBody>
      </p:sp>
      <p:sp>
        <p:nvSpPr>
          <p:cNvPr id="5" name="内容占位符 2"/>
          <p:cNvSpPr txBox="1"/>
          <p:nvPr/>
        </p:nvSpPr>
        <p:spPr>
          <a:xfrm>
            <a:off x="232611" y="2814676"/>
            <a:ext cx="574908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a:spcBef>
                <a:spcPct val="0"/>
              </a:spcBef>
              <a:buFont typeface="Wingdings 3" panose="05040102010807070707" charset="2"/>
              <a:buNone/>
              <a:defRPr/>
            </a:pPr>
            <a:r>
              <a:rPr lang="zh-CN" altLang="en-US" sz="2800" dirty="0">
                <a:solidFill>
                  <a:schemeClr val="tx1"/>
                </a:solidFill>
                <a:latin typeface="宋体" panose="02010600030101010101" pitchFamily="2" charset="-122"/>
                <a:ea typeface="宋体" panose="02010600030101010101" pitchFamily="2" charset="-122"/>
              </a:rPr>
              <a:t>类似地，</a:t>
            </a:r>
            <a:endParaRPr lang="en-US" altLang="zh-CN" sz="2800" dirty="0">
              <a:solidFill>
                <a:schemeClr val="tx1"/>
              </a:solidFill>
              <a:latin typeface="宋体" panose="02010600030101010101" pitchFamily="2" charset="-122"/>
              <a:ea typeface="宋体" panose="02010600030101010101" pitchFamily="2" charset="-122"/>
            </a:endParaRPr>
          </a:p>
          <a:p>
            <a:pPr>
              <a:spcBef>
                <a:spcPct val="0"/>
              </a:spcBef>
              <a:buFont typeface="Wingdings 3" panose="05040102010807070707" charset="2"/>
              <a:buNone/>
              <a:defRPr/>
            </a:pPr>
            <a:r>
              <a:rPr lang="en-US" altLang="zh-CN" sz="2800" dirty="0">
                <a:solidFill>
                  <a:schemeClr val="tx1"/>
                </a:solidFill>
                <a:latin typeface="宋体" panose="02010600030101010101" pitchFamily="2" charset="-122"/>
                <a:ea typeface="宋体" panose="02010600030101010101" pitchFamily="2" charset="-122"/>
              </a:rPr>
              <a:t>Gain(income)=0.029</a:t>
            </a:r>
            <a:endParaRPr lang="en-US" altLang="zh-CN" sz="2800" dirty="0">
              <a:solidFill>
                <a:schemeClr val="tx1"/>
              </a:solidFill>
              <a:latin typeface="宋体" panose="02010600030101010101" pitchFamily="2" charset="-122"/>
              <a:ea typeface="宋体" panose="02010600030101010101" pitchFamily="2" charset="-122"/>
            </a:endParaRPr>
          </a:p>
          <a:p>
            <a:pPr>
              <a:spcBef>
                <a:spcPct val="0"/>
              </a:spcBef>
              <a:buFont typeface="Wingdings 3" panose="05040102010807070707" charset="2"/>
              <a:buNone/>
              <a:defRPr/>
            </a:pPr>
            <a:r>
              <a:rPr lang="en-US" altLang="zh-CN" sz="2800" dirty="0">
                <a:solidFill>
                  <a:schemeClr val="tx1"/>
                </a:solidFill>
                <a:latin typeface="宋体" panose="02010600030101010101" pitchFamily="2" charset="-122"/>
                <a:ea typeface="宋体" panose="02010600030101010101" pitchFamily="2" charset="-122"/>
              </a:rPr>
              <a:t>Gain(student)=0.151</a:t>
            </a:r>
            <a:endParaRPr lang="en-US" altLang="zh-CN" sz="2800" dirty="0">
              <a:solidFill>
                <a:schemeClr val="tx1"/>
              </a:solidFill>
              <a:latin typeface="宋体" panose="02010600030101010101" pitchFamily="2" charset="-122"/>
              <a:ea typeface="宋体" panose="02010600030101010101" pitchFamily="2" charset="-122"/>
            </a:endParaRPr>
          </a:p>
          <a:p>
            <a:pPr>
              <a:spcBef>
                <a:spcPct val="0"/>
              </a:spcBef>
              <a:buFont typeface="Wingdings 3" panose="05040102010807070707" charset="2"/>
              <a:buNone/>
              <a:defRPr/>
            </a:pPr>
            <a:r>
              <a:rPr lang="en-US" altLang="zh-CN" sz="2800" dirty="0">
                <a:solidFill>
                  <a:schemeClr val="tx1"/>
                </a:solidFill>
                <a:latin typeface="宋体" panose="02010600030101010101" pitchFamily="2" charset="-122"/>
                <a:ea typeface="宋体" panose="02010600030101010101" pitchFamily="2" charset="-122"/>
              </a:rPr>
              <a:t>Gain(</a:t>
            </a:r>
            <a:r>
              <a:rPr lang="en-US" altLang="zh-CN" sz="2800" dirty="0" err="1">
                <a:solidFill>
                  <a:schemeClr val="tx1"/>
                </a:solidFill>
                <a:latin typeface="宋体" panose="02010600030101010101" pitchFamily="2" charset="-122"/>
                <a:ea typeface="宋体" panose="02010600030101010101" pitchFamily="2" charset="-122"/>
              </a:rPr>
              <a:t>credit_rating</a:t>
            </a:r>
            <a:r>
              <a:rPr lang="en-US" altLang="zh-CN" sz="2800" dirty="0">
                <a:solidFill>
                  <a:schemeClr val="tx1"/>
                </a:solidFill>
                <a:latin typeface="宋体" panose="02010600030101010101" pitchFamily="2" charset="-122"/>
                <a:ea typeface="宋体" panose="02010600030101010101" pitchFamily="2" charset="-122"/>
              </a:rPr>
              <a:t>)=0.048</a:t>
            </a:r>
            <a:endParaRPr lang="en-US" altLang="zh-CN" sz="2800" dirty="0">
              <a:solidFill>
                <a:schemeClr val="tx1"/>
              </a:solidFill>
              <a:latin typeface="宋体" panose="02010600030101010101" pitchFamily="2" charset="-122"/>
              <a:ea typeface="宋体" panose="02010600030101010101" pitchFamily="2" charset="-122"/>
            </a:endParaRPr>
          </a:p>
          <a:p>
            <a:pPr>
              <a:spcBef>
                <a:spcPct val="0"/>
              </a:spcBef>
              <a:buFont typeface="Wingdings 3" panose="05040102010807070707" charset="2"/>
              <a:buNone/>
              <a:defRPr/>
            </a:pPr>
            <a:endParaRPr lang="en-US" altLang="zh-CN" sz="2800" dirty="0">
              <a:solidFill>
                <a:schemeClr val="tx1"/>
              </a:solidFill>
              <a:latin typeface="宋体" panose="02010600030101010101" pitchFamily="2" charset="-122"/>
              <a:ea typeface="宋体" panose="02010600030101010101" pitchFamily="2" charset="-122"/>
            </a:endParaRPr>
          </a:p>
          <a:p>
            <a:pPr>
              <a:spcBef>
                <a:spcPct val="0"/>
              </a:spcBef>
              <a:buFont typeface="Wingdings 3" panose="05040102010807070707" charset="2"/>
              <a:buNone/>
              <a:defRPr/>
            </a:pPr>
            <a:r>
              <a:rPr lang="zh-CN" altLang="en-US" sz="2800" dirty="0">
                <a:solidFill>
                  <a:schemeClr val="tx1"/>
                </a:solidFill>
                <a:latin typeface="宋体" panose="02010600030101010101" pitchFamily="2" charset="-122"/>
                <a:ea typeface="宋体" panose="02010600030101010101" pitchFamily="2" charset="-122"/>
              </a:rPr>
              <a:t>所以，选择</a:t>
            </a:r>
            <a:r>
              <a:rPr lang="en-US" altLang="zh-CN" sz="2800" dirty="0">
                <a:solidFill>
                  <a:schemeClr val="tx1"/>
                </a:solidFill>
                <a:latin typeface="宋体" panose="02010600030101010101" pitchFamily="2" charset="-122"/>
                <a:ea typeface="宋体" panose="02010600030101010101" pitchFamily="2" charset="-122"/>
              </a:rPr>
              <a:t>age</a:t>
            </a:r>
            <a:r>
              <a:rPr lang="zh-CN" altLang="en-US" sz="2800" dirty="0">
                <a:solidFill>
                  <a:schemeClr val="tx1"/>
                </a:solidFill>
                <a:latin typeface="宋体" panose="02010600030101010101" pitchFamily="2" charset="-122"/>
                <a:ea typeface="宋体" panose="02010600030101010101" pitchFamily="2" charset="-122"/>
              </a:rPr>
              <a:t>作为第一个根节点</a:t>
            </a:r>
            <a:endParaRPr lang="en-US" altLang="zh-CN" sz="2800" dirty="0">
              <a:solidFill>
                <a:schemeClr val="tx1"/>
              </a:solidFill>
              <a:latin typeface="宋体" panose="02010600030101010101" pitchFamily="2" charset="-122"/>
              <a:ea typeface="宋体" panose="02010600030101010101" pitchFamily="2" charset="-122"/>
            </a:endParaRPr>
          </a:p>
          <a:p>
            <a:pPr>
              <a:spcBef>
                <a:spcPct val="0"/>
              </a:spcBef>
              <a:buFont typeface="Wingdings 3" panose="05040102010807070707" charset="2"/>
              <a:buNone/>
              <a:defRPr/>
            </a:pPr>
            <a:endParaRPr lang="zh-CN" altLang="en-US" sz="2800" dirty="0">
              <a:latin typeface="+mj-ea"/>
            </a:endParaRPr>
          </a:p>
          <a:p>
            <a:endParaRPr lang="zh-CN" altLang="en-US" sz="2800" dirty="0">
              <a:latin typeface="+mj-ea"/>
            </a:endParaRPr>
          </a:p>
        </p:txBody>
      </p:sp>
      <p:pic>
        <p:nvPicPr>
          <p:cNvPr id="8"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081588" y="1521581"/>
            <a:ext cx="7110412" cy="504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p:txBody>
          <a:bodyPr/>
          <a:lstStyle/>
          <a:p>
            <a:r>
              <a:rPr lang="en-US" altLang="zh-CN" dirty="0"/>
              <a:t>C4.5</a:t>
            </a:r>
            <a:r>
              <a:rPr lang="zh-CN" altLang="en-US" dirty="0"/>
              <a:t>算法</a:t>
            </a:r>
            <a:endParaRPr lang="zh-CN" altLang="en-US" dirty="0"/>
          </a:p>
        </p:txBody>
      </p:sp>
      <p:sp>
        <p:nvSpPr>
          <p:cNvPr id="5" name="内容占位符 1"/>
          <p:cNvSpPr txBox="1"/>
          <p:nvPr/>
        </p:nvSpPr>
        <p:spPr>
          <a:xfrm>
            <a:off x="651164" y="1607024"/>
            <a:ext cx="10121528" cy="468118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panose="05040102010807070707" charset="2"/>
              <a:buChar char=""/>
              <a:defRPr/>
            </a:pPr>
            <a:r>
              <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C4.5</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算法与</a:t>
            </a:r>
            <a:r>
              <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ID3</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算法相似，其对</a:t>
            </a:r>
            <a:r>
              <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ID3</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算法进行了改进。</a:t>
            </a:r>
            <a:endPar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panose="05040102010807070707" charset="2"/>
              <a:buChar char=""/>
              <a:defRPr/>
            </a:pP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信息增益作为划分准则存在的问题：</a:t>
            </a:r>
            <a:endPar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107950" marR="0" lvl="0" indent="457200" algn="l" defTabSz="457200" rtl="0" eaLnBrk="1" fontAlgn="auto" latinLnBrk="0" hangingPunct="1">
              <a:lnSpc>
                <a:spcPct val="100000"/>
              </a:lnSpc>
              <a:spcBef>
                <a:spcPts val="1000"/>
              </a:spcBef>
              <a:spcAft>
                <a:spcPts val="0"/>
              </a:spcAft>
              <a:buClr>
                <a:srgbClr val="A53010"/>
              </a:buClr>
              <a:buSzTx/>
              <a:buNone/>
              <a:defRPr/>
            </a:pP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信息增益偏向于选择取值较多的特征进行划分。⽐如学号这个特征，每个学生都有一个不同的学号，如果根据学号对样本进行分类，则每个学生都属于不同的类别，这样是没有意义的。而</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C4.5</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在生成过程中，用</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信息增益比</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来选择特征，可以校正这个问题。</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panose="05040102010807070707" charset="2"/>
              <a:buChar char=""/>
              <a:defRPr/>
            </a:pP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特点：</a:t>
            </a:r>
            <a:endPar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panose="05040102010807070707" charset="2"/>
              <a:buNone/>
              <a:defRPr/>
            </a:pP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	1.</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能够完成对连续属性的离散化处理；</a:t>
            </a:r>
            <a:b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b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	2.</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能够对不完整数据进行处理；</a:t>
            </a:r>
            <a:b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b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	3.</a:t>
            </a:r>
            <a: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需要对数据集进行多次的顺序扫描和排序。</a:t>
            </a:r>
            <a:br>
              <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br>
            <a:endPar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2313</Words>
  <Application>WPS 演示</Application>
  <PresentationFormat>宽屏</PresentationFormat>
  <Paragraphs>108</Paragraphs>
  <Slides>12</Slides>
  <Notes>3</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3</vt:i4>
      </vt:variant>
      <vt:variant>
        <vt:lpstr>幻灯片标题</vt:lpstr>
      </vt:variant>
      <vt:variant>
        <vt:i4>12</vt:i4>
      </vt:variant>
    </vt:vector>
  </HeadingPairs>
  <TitlesOfParts>
    <vt:vector size="40" baseType="lpstr">
      <vt:lpstr>Arial</vt:lpstr>
      <vt:lpstr>方正书宋_GBK</vt:lpstr>
      <vt:lpstr>Wingdings</vt:lpstr>
      <vt:lpstr>微软雅黑</vt:lpstr>
      <vt:lpstr>汉仪旗黑</vt:lpstr>
      <vt:lpstr>Wingdings 3</vt:lpstr>
      <vt:lpstr>宋体</vt:lpstr>
      <vt:lpstr>宋体-简</vt:lpstr>
      <vt:lpstr>Century Gothic</vt:lpstr>
      <vt:lpstr>幼圆</vt:lpstr>
      <vt:lpstr>Times New Roman</vt:lpstr>
      <vt:lpstr>Cambria Math</vt:lpstr>
      <vt:lpstr>等线 Light</vt:lpstr>
      <vt:lpstr>苹方-简</vt:lpstr>
      <vt:lpstr>Calibri Light</vt:lpstr>
      <vt:lpstr>Helvetica Neue</vt:lpstr>
      <vt:lpstr>微软雅黑</vt:lpstr>
      <vt:lpstr>宋体</vt:lpstr>
      <vt:lpstr>Arial Unicode MS</vt:lpstr>
      <vt:lpstr>等线</vt:lpstr>
      <vt:lpstr>Calibri</vt:lpstr>
      <vt:lpstr>Thonburi</vt:lpstr>
      <vt:lpstr>Kingsoft Math</vt:lpstr>
      <vt:lpstr>华文宋体</vt:lpstr>
      <vt:lpstr>Office 主题​​</vt:lpstr>
      <vt:lpstr>Equation.DSMT4</vt:lpstr>
      <vt:lpstr>Equation.DSMT4</vt:lpstr>
      <vt:lpstr>Equation.3</vt:lpstr>
      <vt:lpstr>实验六:  决策树分类算法</vt:lpstr>
      <vt:lpstr>什么是决策树</vt:lpstr>
      <vt:lpstr>决策树的划分</vt:lpstr>
      <vt:lpstr>ID3算法</vt:lpstr>
      <vt:lpstr>ID3算法-条件熵和信息增益</vt:lpstr>
      <vt:lpstr>ID3算法-停止条件</vt:lpstr>
      <vt:lpstr>ID3算法举例</vt:lpstr>
      <vt:lpstr>ID3算法举例</vt:lpstr>
      <vt:lpstr>C4.5算法</vt:lpstr>
      <vt:lpstr>CART（分类回归树）</vt:lpstr>
      <vt:lpstr>决策树的剪枝</vt:lpstr>
      <vt:lpstr>实验要求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huangjipeng</cp:lastModifiedBy>
  <cp:revision>101</cp:revision>
  <dcterms:created xsi:type="dcterms:W3CDTF">2021-11-23T08:19:39Z</dcterms:created>
  <dcterms:modified xsi:type="dcterms:W3CDTF">2021-11-23T08:19:39Z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2052-3.9.3.6359</vt:lpwstr>
  </property>
</Properties>
</file>