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9" r:id="rId2"/>
    <p:sldId id="304" r:id="rId3"/>
    <p:sldId id="311" r:id="rId4"/>
    <p:sldId id="298" r:id="rId5"/>
    <p:sldId id="272" r:id="rId6"/>
    <p:sldId id="313" r:id="rId7"/>
    <p:sldId id="319" r:id="rId8"/>
    <p:sldId id="300" r:id="rId9"/>
    <p:sldId id="299" r:id="rId10"/>
    <p:sldId id="320" r:id="rId11"/>
    <p:sldId id="314" r:id="rId12"/>
    <p:sldId id="290" r:id="rId13"/>
    <p:sldId id="315" r:id="rId14"/>
    <p:sldId id="285" r:id="rId15"/>
    <p:sldId id="322" r:id="rId16"/>
    <p:sldId id="323" r:id="rId17"/>
    <p:sldId id="317" r:id="rId18"/>
    <p:sldId id="286" r:id="rId19"/>
    <p:sldId id="318" r:id="rId20"/>
    <p:sldId id="310" r:id="rId21"/>
    <p:sldId id="32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19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27"/>
    </p:cViewPr>
  </p:sorterViewPr>
  <p:notesViewPr>
    <p:cSldViewPr snapToGrid="0">
      <p:cViewPr varScale="1">
        <p:scale>
          <a:sx n="72" d="100"/>
          <a:sy n="72" d="100"/>
        </p:scale>
        <p:origin x="301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&lt;en-tête&gt;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 dirty="0">
                <a:latin typeface="Times New Roman"/>
              </a:rPr>
              <a:t>&lt;date/heure&gt;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&lt;pied de page&gt;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CFB0188-5A21-490E-9DC4-4E9CB768BED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1F41-8875-9FEF-1C96-A4DF80F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DF330783-DDF2-217C-22FE-523160CD5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CB42ED82-EC55-359F-74CF-07E615B20E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A14BF74D-8B0E-2A83-B459-C82F88BAA78E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77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5364-3CB2-C9E0-932B-8224FF09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C9C1BFC8-4418-40B8-741E-B49EFDC38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5837B6BD-2C93-2F23-B58F-B193E8F6FD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E3FA2F64-81A8-88FC-F5D4-C738AAEC2FE4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3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3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51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04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D57EEE-7E18-4408-BCA3-C9CB66BD085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SMTP : </a:t>
            </a:r>
            <a:r>
              <a:rPr lang="fr-FR" b="0" i="0" dirty="0">
                <a:effectLst/>
                <a:latin typeface="Linux Libertine"/>
              </a:rPr>
              <a:t>Simple Mail Transfer Protocol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07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PWM : est une technique permettant de simuler une sortie analogique à partir d'une sortie numérique.</a:t>
            </a:r>
          </a:p>
          <a:p>
            <a:endParaRPr lang="fr-FR" dirty="0"/>
          </a:p>
          <a:p>
            <a:r>
              <a:rPr lang="fr-FR" b="1" dirty="0"/>
              <a:t>16 MHz</a:t>
            </a:r>
            <a:r>
              <a:rPr lang="fr-FR" dirty="0"/>
              <a:t> signifie </a:t>
            </a:r>
            <a:r>
              <a:rPr lang="fr-FR" b="1" dirty="0"/>
              <a:t>16 millions de cycles par seconde</a:t>
            </a:r>
            <a:r>
              <a:rPr lang="fr-FR" dirty="0"/>
              <a:t>. Chaque instruction du processeur prend un certain nombre de cycles d’horloge pour s’exécuter. Un </a:t>
            </a:r>
            <a:r>
              <a:rPr lang="fr-FR" b="1" dirty="0"/>
              <a:t>oscillateur à quartz</a:t>
            </a:r>
            <a:r>
              <a:rPr lang="fr-FR" dirty="0"/>
              <a:t> fournit cette fréquence stable au microcontrôleur.</a:t>
            </a:r>
          </a:p>
          <a:p>
            <a:endParaRPr lang="fr-FR" dirty="0"/>
          </a:p>
          <a:p>
            <a:r>
              <a:rPr lang="fr-FR" dirty="0"/>
              <a:t>✅ </a:t>
            </a:r>
            <a:r>
              <a:rPr lang="fr-FR" b="1" dirty="0"/>
              <a:t>Compromis entre performance et consommation d’énergie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Suffisant pour la plupart des applications embarquées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12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94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KVM : une technologie de virtualisation intégrée directement au noyau Linux</a:t>
            </a:r>
          </a:p>
          <a:p>
            <a:r>
              <a:rPr lang="fr-FR" dirty="0"/>
              <a:t>VE : Virtual Environnement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17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masque_11.psd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et modifiez le 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E95F267-3AA4-4D34-8875-DFADE4EB7263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17/02/2025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D87E6C-177F-4409-AA6D-5670818953B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thonyKTTR67/Proj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2B07-0C4F-CFF9-4ED7-2FA3025A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8E145F00-A445-4DAC-1628-7C74B824B2F0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1252F235-B1C1-ED72-25B4-09E93669D32F}"/>
              </a:ext>
            </a:extLst>
          </p:cNvPr>
          <p:cNvSpPr/>
          <p:nvPr/>
        </p:nvSpPr>
        <p:spPr>
          <a:xfrm>
            <a:off x="6096000" y="1205280"/>
            <a:ext cx="5530608" cy="3383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Capteur de température</a:t>
            </a:r>
            <a:endParaRPr lang="fr-FR" sz="5400" b="1" spc="-1" dirty="0">
              <a:solidFill>
                <a:srgbClr val="0070C0"/>
              </a:solidFill>
              <a:latin typeface="Geneva"/>
            </a:endParaRPr>
          </a:p>
          <a:p>
            <a:pPr algn="ctr">
              <a:lnSpc>
                <a:spcPct val="100000"/>
              </a:lnSpc>
            </a:pPr>
            <a:endParaRPr lang="fr-FR" sz="5400" b="1" strike="noStrike" spc="-1" dirty="0">
              <a:solidFill>
                <a:srgbClr val="0070C0"/>
              </a:solidFill>
              <a:latin typeface="Geneva"/>
            </a:endParaRPr>
          </a:p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Projet E6</a:t>
            </a:r>
          </a:p>
          <a:p>
            <a:pPr algn="ctr">
              <a:lnSpc>
                <a:spcPct val="100000"/>
              </a:lnSpc>
            </a:pPr>
            <a:r>
              <a:rPr lang="fr-FR" sz="5400" b="1" spc="-1" dirty="0">
                <a:solidFill>
                  <a:srgbClr val="0070C0"/>
                </a:solidFill>
                <a:latin typeface="Geneva"/>
              </a:rPr>
              <a:t>BTS CIEL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4E5C56-2AFE-A36A-6EF2-9AA721716973}"/>
              </a:ext>
            </a:extLst>
          </p:cNvPr>
          <p:cNvSpPr txBox="1"/>
          <p:nvPr/>
        </p:nvSpPr>
        <p:spPr>
          <a:xfrm>
            <a:off x="729832" y="2876339"/>
            <a:ext cx="383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Candidat : KETTERER Anthony</a:t>
            </a:r>
          </a:p>
          <a:p>
            <a:r>
              <a:rPr lang="fr-FR" dirty="0">
                <a:solidFill>
                  <a:srgbClr val="0070C0"/>
                </a:solidFill>
              </a:rPr>
              <a:t>Tuteur : MASSONSCIAUX Romaric</a:t>
            </a:r>
          </a:p>
          <a:p>
            <a:r>
              <a:rPr lang="fr-FR" dirty="0">
                <a:solidFill>
                  <a:srgbClr val="0070C0"/>
                </a:solidFill>
              </a:rPr>
              <a:t>Promotion : 2023-2025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AE623F8-E0E8-9AA4-2419-C520741E62CB}"/>
              </a:ext>
            </a:extLst>
          </p:cNvPr>
          <p:cNvCxnSpPr>
            <a:cxnSpLocks/>
          </p:cNvCxnSpPr>
          <p:nvPr/>
        </p:nvCxnSpPr>
        <p:spPr>
          <a:xfrm>
            <a:off x="5992427" y="1056443"/>
            <a:ext cx="0" cy="456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5C369A3-5DEF-279E-4756-BBF353884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" y="5595906"/>
            <a:ext cx="1126713" cy="1187616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BBB1F22-9BA5-E10C-3872-D6122A5424C4}"/>
              </a:ext>
            </a:extLst>
          </p:cNvPr>
          <p:cNvCxnSpPr/>
          <p:nvPr/>
        </p:nvCxnSpPr>
        <p:spPr>
          <a:xfrm>
            <a:off x="6642339" y="3429000"/>
            <a:ext cx="46065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DE20E-6622-E036-84D8-82EDFFD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Gantt</a:t>
            </a:r>
            <a:endParaRPr lang="fr-FR" dirty="0"/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6B78D25-ABFE-87AD-794F-9F14D4A69F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B1FB18-2EBB-49E4-B459-56D57C9D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50" y="1208090"/>
            <a:ext cx="10516858" cy="524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E1E3-13DD-98A3-0B9F-9BAD84C1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6AC7-6ED7-B01A-9CB2-F7A50025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1" y="2857680"/>
            <a:ext cx="10707338" cy="1142640"/>
          </a:xfrm>
        </p:spPr>
        <p:txBody>
          <a:bodyPr/>
          <a:lstStyle/>
          <a:p>
            <a:r>
              <a:rPr lang="fr-FR" sz="7200" b="1" i="1" spc="-1" dirty="0">
                <a:solidFill>
                  <a:srgbClr val="0070C0"/>
                </a:solidFill>
                <a:latin typeface="Genva"/>
              </a:rPr>
              <a:t>Capteur &amp; Microcontrôleur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67F866-3944-E075-772D-1C850CF0C5C4}"/>
              </a:ext>
            </a:extLst>
          </p:cNvPr>
          <p:cNvSpPr txBox="1"/>
          <p:nvPr/>
        </p:nvSpPr>
        <p:spPr>
          <a:xfrm>
            <a:off x="4201915" y="3815654"/>
            <a:ext cx="37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programmation, explication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10A4F43-1220-B7B2-5193-D9E5E3F00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924F-78E1-8CA2-2CF1-553E04A7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D71F4-0783-6F5E-80C8-F0BA909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7" y="549148"/>
            <a:ext cx="5269561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Capteur &amp; Microcontrôleur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C33226-7677-AFF5-1E78-5BA36B4C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98" y="999721"/>
            <a:ext cx="4839688" cy="360545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34CE4C1-07A1-72AF-3CB0-6C63B8CAF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3071AF-856F-BEC0-D79F-621A6762B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33" y="1862117"/>
            <a:ext cx="4403269" cy="36054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23EFBB-D588-FCAA-1886-6CED3115E6D7}"/>
              </a:ext>
            </a:extLst>
          </p:cNvPr>
          <p:cNvSpPr txBox="1"/>
          <p:nvPr/>
        </p:nvSpPr>
        <p:spPr>
          <a:xfrm>
            <a:off x="5768552" y="4849008"/>
            <a:ext cx="4684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Démarre serveur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Détecte le serveur MQTT +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Publie les données + message </a:t>
            </a:r>
          </a:p>
        </p:txBody>
      </p:sp>
    </p:spTree>
    <p:extLst>
      <p:ext uri="{BB962C8B-B14F-4D97-AF65-F5344CB8AC3E}">
        <p14:creationId xmlns:p14="http://schemas.microsoft.com/office/powerpoint/2010/main" val="12073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D8D6-EB94-1DFB-7FD3-CE7BD7F5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35A7D60-82A5-E980-1756-916D708E58EB}"/>
              </a:ext>
            </a:extLst>
          </p:cNvPr>
          <p:cNvSpPr txBox="1"/>
          <p:nvPr/>
        </p:nvSpPr>
        <p:spPr>
          <a:xfrm>
            <a:off x="4126595" y="3815654"/>
            <a:ext cx="39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explication, Proxmox, MQTT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910BD385-9CEC-1F53-A707-20766FC5B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99D42DBB-05E8-A2D3-5BA7-13C32731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018" y="2857680"/>
            <a:ext cx="5277959" cy="1142640"/>
          </a:xfrm>
        </p:spPr>
        <p:txBody>
          <a:bodyPr/>
          <a:lstStyle/>
          <a:p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Infrastructure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2872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F427-9A51-07C3-888A-E9D0243A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Infrastructure, VPN</a:t>
            </a:r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D7752AB1-B508-D5E7-19A2-8014AFCE5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3227B5-F330-66D3-D7EA-B52148F4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5" y="1544679"/>
            <a:ext cx="10397706" cy="4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EC9D362-E6DC-05CB-22B1-4BFE3B449773}"/>
              </a:ext>
            </a:extLst>
          </p:cNvPr>
          <p:cNvSpPr txBox="1"/>
          <p:nvPr/>
        </p:nvSpPr>
        <p:spPr>
          <a:xfrm>
            <a:off x="4316185" y="2525486"/>
            <a:ext cx="355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Proxmox</a:t>
            </a:r>
            <a:endParaRPr lang="fr-FR" sz="7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9547D7-E0AB-C078-088E-BABF3204C15E}"/>
              </a:ext>
            </a:extLst>
          </p:cNvPr>
          <p:cNvSpPr txBox="1"/>
          <p:nvPr/>
        </p:nvSpPr>
        <p:spPr>
          <a:xfrm>
            <a:off x="4865913" y="3541149"/>
            <a:ext cx="246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Définition, explication.</a:t>
            </a:r>
          </a:p>
        </p:txBody>
      </p:sp>
    </p:spTree>
    <p:extLst>
      <p:ext uri="{BB962C8B-B14F-4D97-AF65-F5344CB8AC3E}">
        <p14:creationId xmlns:p14="http://schemas.microsoft.com/office/powerpoint/2010/main" val="34411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3DFF3A-FE0C-1BD1-7898-E8F1ADCD13DB}"/>
              </a:ext>
            </a:extLst>
          </p:cNvPr>
          <p:cNvSpPr txBox="1"/>
          <p:nvPr/>
        </p:nvSpPr>
        <p:spPr>
          <a:xfrm>
            <a:off x="609600" y="1164772"/>
            <a:ext cx="10972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Qu’est-ce que Proxmox ?</a:t>
            </a:r>
          </a:p>
          <a:p>
            <a:endParaRPr lang="fr-FR" b="1" dirty="0"/>
          </a:p>
          <a:p>
            <a:r>
              <a:rPr lang="fr-FR" b="1" dirty="0"/>
              <a:t>Proxmox Virtual Environment (Proxmox VE)</a:t>
            </a:r>
            <a:r>
              <a:rPr lang="fr-FR" dirty="0"/>
              <a:t> est une plateforme open-source de </a:t>
            </a:r>
            <a:r>
              <a:rPr lang="fr-FR" b="1" dirty="0"/>
              <a:t>virtualisation de serveur</a:t>
            </a:r>
            <a:r>
              <a:rPr lang="fr-FR" dirty="0"/>
              <a:t> dans une seule interface de gestion web. Elle permet d’exécuter plusieurs </a:t>
            </a:r>
            <a:r>
              <a:rPr lang="fr-FR" b="1" dirty="0"/>
              <a:t>machines virtuelles (VMs) </a:t>
            </a:r>
            <a:r>
              <a:rPr lang="fr-FR" dirty="0"/>
              <a:t>sur un seul serveur physique.</a:t>
            </a:r>
          </a:p>
          <a:p>
            <a:endParaRPr lang="fr-FR" dirty="0"/>
          </a:p>
          <a:p>
            <a:r>
              <a:rPr lang="fr-FR" b="1" dirty="0"/>
              <a:t>Pourquoi avoir choisi Proxmox ?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Facile d’utilisation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Snapshot pour les VMs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Interface Web</a:t>
            </a:r>
          </a:p>
        </p:txBody>
      </p:sp>
      <p:pic>
        <p:nvPicPr>
          <p:cNvPr id="7" name="Image 6" descr="Une image contenant capture d’écran, Logiciel multimédia, logiciel, Logiciel de graphisme&#10;&#10;Le contenu généré par l’IA peut être incorrect.">
            <a:extLst>
              <a:ext uri="{FF2B5EF4-FFF2-40B4-BE49-F238E27FC236}">
                <a16:creationId xmlns:a16="http://schemas.microsoft.com/office/drawing/2014/main" id="{0CE2BBBA-5E59-D3E0-B40D-74F08681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01" y="2825754"/>
            <a:ext cx="7356679" cy="34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A899-4BC0-3CFB-A70D-10EA3D3C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EC584-1489-8E1D-7BEA-97C3B929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862" y="2857680"/>
            <a:ext cx="9472473" cy="1142640"/>
          </a:xfrm>
        </p:spPr>
        <p:txBody>
          <a:bodyPr/>
          <a:lstStyle/>
          <a:p>
            <a:pPr marL="3657600"/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Serveur MQTT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D3EC54-EF49-2E50-ACA5-5DF7ACDF41D5}"/>
              </a:ext>
            </a:extLst>
          </p:cNvPr>
          <p:cNvSpPr txBox="1"/>
          <p:nvPr/>
        </p:nvSpPr>
        <p:spPr>
          <a:xfrm>
            <a:off x="4851253" y="3815654"/>
            <a:ext cx="2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Définition, explication.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F2452BB-0929-2D40-C6BD-62E8AD22D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C3B0A-DADF-FF5C-806E-F3AE5DA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068" y="431508"/>
            <a:ext cx="8228078" cy="114264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1026" name="Picture 2" descr="MQTT Broker / MQTT Client Struktur">
            <a:extLst>
              <a:ext uri="{FF2B5EF4-FFF2-40B4-BE49-F238E27FC236}">
                <a16:creationId xmlns:a16="http://schemas.microsoft.com/office/drawing/2014/main" id="{DE3A8CDC-6998-A0B3-6F81-44FB82B5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40" y="2266252"/>
            <a:ext cx="7664140" cy="39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51CDDF-2BDF-8599-B437-B9C547BE1A25}"/>
              </a:ext>
            </a:extLst>
          </p:cNvPr>
          <p:cNvSpPr txBox="1"/>
          <p:nvPr/>
        </p:nvSpPr>
        <p:spPr>
          <a:xfrm>
            <a:off x="706281" y="1498402"/>
            <a:ext cx="1040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protocole MQTT (Message Queuing Telemetry Transport) est un protocole de messagerie de type publication-abonnement basé sur le protocole TCP/IP</a:t>
            </a:r>
            <a:r>
              <a:rPr lang="it-IT" dirty="0"/>
              <a:t> (Transmission Control Protocol/Internet Protocol)</a:t>
            </a:r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E77C0A7-D2C9-7403-5FA3-61733AD8D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6A2A2-49BF-23A6-D4AD-051542E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documentations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F48AF4-C78E-D748-00A0-DB5B635B55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501" y="2536626"/>
            <a:ext cx="10972440" cy="1316283"/>
          </a:xfrm>
        </p:spPr>
        <p:txBody>
          <a:bodyPr/>
          <a:lstStyle/>
          <a:p>
            <a:r>
              <a:rPr lang="fr-FR" dirty="0"/>
              <a:t>Partage de documents disponible sur GitHub : </a:t>
            </a:r>
            <a:r>
              <a:rPr lang="fr-FR" dirty="0">
                <a:hlinkClick r:id="rId2"/>
              </a:rPr>
              <a:t>https://github.com/AnthonyKTTR67/Projet/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0333E089-4AB1-363B-F576-BEB22D695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6A3B-0904-64D8-FD0B-ECE1B6FF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C979BE42-D1F9-2E10-0076-CBF689B07993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89921016-86A1-6664-EA3F-3314EB7A1BE6}"/>
              </a:ext>
            </a:extLst>
          </p:cNvPr>
          <p:cNvSpPr/>
          <p:nvPr/>
        </p:nvSpPr>
        <p:spPr>
          <a:xfrm>
            <a:off x="4465785" y="714059"/>
            <a:ext cx="3260429" cy="778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Sommaire</a:t>
            </a:r>
          </a:p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 </a:t>
            </a:r>
            <a:endParaRPr lang="fr-FR" b="1" i="1" u="sng" spc="-1" dirty="0">
              <a:solidFill>
                <a:srgbClr val="0070C0"/>
              </a:solidFill>
              <a:latin typeface="Geneva"/>
            </a:endParaRPr>
          </a:p>
          <a:p>
            <a:pPr marL="3657600">
              <a:lnSpc>
                <a:spcPct val="100000"/>
              </a:lnSpc>
            </a:pPr>
            <a:endParaRPr lang="fr-FR" b="1" i="1" u="sng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Tx/>
              <a:buChar char="-"/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endParaRPr lang="fr-FR" sz="1800" b="1" i="1" u="sng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C7FDD-E226-A7BA-FA67-1991115D49D0}"/>
              </a:ext>
            </a:extLst>
          </p:cNvPr>
          <p:cNvSpPr txBox="1"/>
          <p:nvPr/>
        </p:nvSpPr>
        <p:spPr>
          <a:xfrm>
            <a:off x="0" y="1841242"/>
            <a:ext cx="8928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Cahier des charges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Capteur &amp; Microcontrôleur 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Infrastructure, VPN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Proxmox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Serveur MQTT</a:t>
            </a: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dirty="0">
                <a:solidFill>
                  <a:srgbClr val="0070C0"/>
                </a:solidFill>
                <a:latin typeface="Genva"/>
              </a:rPr>
              <a:t>Déploiement actuel</a:t>
            </a: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endParaRPr lang="fr-FR" sz="3200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7502C73-3877-5F67-A9CB-E7DFD9A2A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45A1-B45E-94B3-4B84-990F260E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4680"/>
            <a:ext cx="4726000" cy="1142640"/>
          </a:xfrm>
        </p:spPr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Genva"/>
              </a:rPr>
              <a:t>Déploiement actuel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DC1A0A-CE88-E65A-D142-5CD3F6FD02E0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63B6F400-832A-919D-A745-D51603AE5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5D9DDA-B74A-6726-5B7A-4FCBE9E86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69" y="1134598"/>
            <a:ext cx="8990649" cy="53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9E6B7-11B3-B82E-B696-CFB2871B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207" y="2778065"/>
            <a:ext cx="917395" cy="1142640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FIN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03286C-DC73-1CEB-BC83-AF284478B5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65786" y="3653286"/>
            <a:ext cx="2530236" cy="103085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1800" b="1" i="1" spc="-1" dirty="0">
                <a:solidFill>
                  <a:srgbClr val="0070C0"/>
                </a:solidFill>
                <a:latin typeface="Genva"/>
              </a:rPr>
              <a:t>Merci de votre écoute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800" b="1" i="1" spc="-1" dirty="0">
                <a:solidFill>
                  <a:srgbClr val="0070C0"/>
                </a:solidFill>
                <a:latin typeface="Genva"/>
              </a:rPr>
              <a:t>Avez-vous des questions ?</a:t>
            </a:r>
          </a:p>
          <a:p>
            <a:pPr marL="0" indent="0" algn="ctr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24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EEFD3-9260-0083-7845-EB954989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31" y="2857680"/>
            <a:ext cx="9156538" cy="1142640"/>
          </a:xfrm>
        </p:spPr>
        <p:txBody>
          <a:bodyPr/>
          <a:lstStyle/>
          <a:p>
            <a:pPr algn="ctr"/>
            <a:r>
              <a:rPr lang="fr-FR" sz="7200" b="1" i="1" dirty="0">
                <a:solidFill>
                  <a:srgbClr val="0070C0"/>
                </a:solidFill>
                <a:latin typeface="Genva"/>
              </a:rPr>
              <a:t>Présentation entreprise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266B3E-B9AE-8D31-22E1-276698B8D4B3}"/>
              </a:ext>
            </a:extLst>
          </p:cNvPr>
          <p:cNvSpPr txBox="1"/>
          <p:nvPr/>
        </p:nvSpPr>
        <p:spPr>
          <a:xfrm>
            <a:off x="2929719" y="3774210"/>
            <a:ext cx="633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b="1" i="1" strike="noStrike" spc="-1" dirty="0">
              <a:solidFill>
                <a:srgbClr val="0070C0"/>
              </a:solidFill>
              <a:latin typeface="Genva"/>
            </a:endParaRPr>
          </a:p>
          <a:p>
            <a:endParaRPr lang="fr-FR" dirty="0"/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D13E186-EE3F-BE45-5FE4-CF7616B79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AD41-D2AF-5DA9-3910-68B6522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679" y="449145"/>
            <a:ext cx="14042318" cy="1142640"/>
          </a:xfrm>
        </p:spPr>
        <p:txBody>
          <a:bodyPr/>
          <a:lstStyle/>
          <a:p>
            <a:pPr marL="3657600"/>
            <a:r>
              <a:rPr lang="fr-FR" sz="4400" b="1" i="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</p:txBody>
      </p:sp>
      <p:pic>
        <p:nvPicPr>
          <p:cNvPr id="7" name="Image 6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E6E047C0-9A71-3876-0EC4-F530A5CDB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5F849-9CA4-CC0E-30F4-CB3B50859C06}"/>
              </a:ext>
            </a:extLst>
          </p:cNvPr>
          <p:cNvSpPr/>
          <p:nvPr/>
        </p:nvSpPr>
        <p:spPr>
          <a:xfrm>
            <a:off x="821266" y="283870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ollectivité territoriale française</a:t>
            </a:r>
            <a:endParaRPr lang="fr-F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412256-58B6-A68D-9C61-31F9D7772594}"/>
              </a:ext>
            </a:extLst>
          </p:cNvPr>
          <p:cNvSpPr/>
          <p:nvPr/>
        </p:nvSpPr>
        <p:spPr>
          <a:xfrm>
            <a:off x="821266" y="3913985"/>
            <a:ext cx="5274734" cy="1971910"/>
          </a:xfrm>
          <a:prstGeom prst="roundRect">
            <a:avLst>
              <a:gd name="adj" fmla="val 7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Développement économique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Transports non-urbains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Aménagement du territoire et l’environnement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Gestion des lycées</a:t>
            </a:r>
          </a:p>
          <a:p>
            <a:pPr algn="ctr"/>
            <a:endParaRPr lang="fr-FR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latin typeface="+mj-lt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9C8C33-DCFC-5412-D96A-B6EC8FDC9B41}"/>
              </a:ext>
            </a:extLst>
          </p:cNvPr>
          <p:cNvSpPr/>
          <p:nvPr/>
        </p:nvSpPr>
        <p:spPr>
          <a:xfrm>
            <a:off x="821266" y="176342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Alsace, Lorraine et Champagne-Ardenne</a:t>
            </a:r>
            <a:endParaRPr lang="fr-FR" b="1" dirty="0">
              <a:latin typeface="+mj-lt"/>
            </a:endParaRPr>
          </a:p>
        </p:txBody>
      </p:sp>
      <p:pic>
        <p:nvPicPr>
          <p:cNvPr id="1026" name="Picture 2" descr="Localisation de Grand Est">
            <a:extLst>
              <a:ext uri="{FF2B5EF4-FFF2-40B4-BE49-F238E27FC236}">
                <a16:creationId xmlns:a16="http://schemas.microsoft.com/office/drawing/2014/main" id="{1340E752-68BA-A801-E8D2-10BEBB61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89" y="1506005"/>
            <a:ext cx="4661745" cy="44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3" descr="Une image contenant carte&#10;&#10;Description générée automatiquement"/>
          <p:cNvPicPr/>
          <p:nvPr/>
        </p:nvPicPr>
        <p:blipFill>
          <a:blip r:embed="rId3"/>
          <a:srcRect l="829"/>
          <a:stretch/>
        </p:blipFill>
        <p:spPr>
          <a:xfrm>
            <a:off x="3797340" y="728353"/>
            <a:ext cx="6499080" cy="552636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335960" y="3398006"/>
            <a:ext cx="160512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alibri"/>
              </a:rPr>
              <a:t>STRASBOURG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11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CMIL + apprenti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48640" y="2128833"/>
            <a:ext cx="1792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SAVERNE-HAGUENAU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18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0366933" y="44668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SELESTAT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296420" y="567857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MULHOUSE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7691760" y="1488240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METZ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26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11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5226480" y="779760"/>
            <a:ext cx="1855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alibri"/>
              </a:rPr>
              <a:t>THIONVILLE LONGWY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16 Etablissements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7 CMIL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985787" y="2503861"/>
            <a:ext cx="26978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CHARLEVILLE-MEZIERES VERDUN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1384862" y="3585464"/>
            <a:ext cx="22140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CHALONS-EN-CHAMPAGNE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3129922" y="5933053"/>
            <a:ext cx="17478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TROYES CHAUMONT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19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1570534" y="4841012"/>
            <a:ext cx="22856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SAINT-DIZIER BAR-LE-DUC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15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6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7116857" y="5936581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EPINAL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21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9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5347560" y="59439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NANCY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24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10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 flipH="1" flipV="1">
            <a:off x="9172240" y="4609686"/>
            <a:ext cx="1191959" cy="3533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" name="CustomShape 15"/>
          <p:cNvSpPr/>
          <p:nvPr/>
        </p:nvSpPr>
        <p:spPr>
          <a:xfrm flipH="1" flipV="1">
            <a:off x="9077100" y="5623806"/>
            <a:ext cx="1226413" cy="64037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" name="CustomShape 16"/>
          <p:cNvSpPr/>
          <p:nvPr/>
        </p:nvSpPr>
        <p:spPr>
          <a:xfrm flipH="1" flipV="1">
            <a:off x="7786140" y="4817533"/>
            <a:ext cx="192347" cy="11308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" name="CustomShape 17"/>
          <p:cNvSpPr/>
          <p:nvPr/>
        </p:nvSpPr>
        <p:spPr>
          <a:xfrm flipV="1">
            <a:off x="6457972" y="3723840"/>
            <a:ext cx="864805" cy="22201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" name="CustomShape 18"/>
          <p:cNvSpPr/>
          <p:nvPr/>
        </p:nvSpPr>
        <p:spPr>
          <a:xfrm flipV="1">
            <a:off x="4385543" y="4944628"/>
            <a:ext cx="1710457" cy="978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8" name="CustomShape 19"/>
          <p:cNvSpPr/>
          <p:nvPr/>
        </p:nvSpPr>
        <p:spPr>
          <a:xfrm flipV="1">
            <a:off x="2859795" y="3538202"/>
            <a:ext cx="3378533" cy="13028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" name="CustomShape 20"/>
          <p:cNvSpPr/>
          <p:nvPr/>
        </p:nvSpPr>
        <p:spPr>
          <a:xfrm flipV="1">
            <a:off x="3569913" y="3272536"/>
            <a:ext cx="1577819" cy="401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" name="CustomShape 21"/>
          <p:cNvSpPr/>
          <p:nvPr/>
        </p:nvSpPr>
        <p:spPr>
          <a:xfrm flipV="1">
            <a:off x="3683626" y="1634729"/>
            <a:ext cx="1815793" cy="994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" name="CustomShape 22"/>
          <p:cNvSpPr/>
          <p:nvPr/>
        </p:nvSpPr>
        <p:spPr>
          <a:xfrm>
            <a:off x="6069240" y="1528560"/>
            <a:ext cx="864804" cy="6346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" name="CustomShape 23"/>
          <p:cNvSpPr/>
          <p:nvPr/>
        </p:nvSpPr>
        <p:spPr>
          <a:xfrm flipH="1">
            <a:off x="7545032" y="2218680"/>
            <a:ext cx="379288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" name="CustomShape 24"/>
          <p:cNvSpPr/>
          <p:nvPr/>
        </p:nvSpPr>
        <p:spPr>
          <a:xfrm flipH="1">
            <a:off x="9575799" y="2494412"/>
            <a:ext cx="573893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" name="CustomShape 25"/>
          <p:cNvSpPr/>
          <p:nvPr/>
        </p:nvSpPr>
        <p:spPr>
          <a:xfrm flipH="1" flipV="1">
            <a:off x="9482667" y="3723840"/>
            <a:ext cx="853293" cy="738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5" name="CustomShape 26"/>
          <p:cNvSpPr/>
          <p:nvPr/>
        </p:nvSpPr>
        <p:spPr>
          <a:xfrm>
            <a:off x="279540" y="547517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" name="CustomShape 18">
            <a:extLst>
              <a:ext uri="{FF2B5EF4-FFF2-40B4-BE49-F238E27FC236}">
                <a16:creationId xmlns:a16="http://schemas.microsoft.com/office/drawing/2014/main" id="{A6540E71-F71E-E4C0-0042-A31DCB4790A4}"/>
              </a:ext>
            </a:extLst>
          </p:cNvPr>
          <p:cNvSpPr/>
          <p:nvPr/>
        </p:nvSpPr>
        <p:spPr>
          <a:xfrm flipV="1">
            <a:off x="4215214" y="4466893"/>
            <a:ext cx="393295" cy="14793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CustomShape 19">
            <a:extLst>
              <a:ext uri="{FF2B5EF4-FFF2-40B4-BE49-F238E27FC236}">
                <a16:creationId xmlns:a16="http://schemas.microsoft.com/office/drawing/2014/main" id="{0FF6F89A-FC3D-1813-A2D6-A4C07A10F68E}"/>
              </a:ext>
            </a:extLst>
          </p:cNvPr>
          <p:cNvSpPr/>
          <p:nvPr/>
        </p:nvSpPr>
        <p:spPr>
          <a:xfrm flipV="1">
            <a:off x="3851011" y="4046453"/>
            <a:ext cx="2102662" cy="10174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21">
            <a:extLst>
              <a:ext uri="{FF2B5EF4-FFF2-40B4-BE49-F238E27FC236}">
                <a16:creationId xmlns:a16="http://schemas.microsoft.com/office/drawing/2014/main" id="{1833A784-A33E-5FD5-DB14-552A6D4130EC}"/>
              </a:ext>
            </a:extLst>
          </p:cNvPr>
          <p:cNvSpPr/>
          <p:nvPr/>
        </p:nvSpPr>
        <p:spPr>
          <a:xfrm flipV="1">
            <a:off x="3683625" y="2807041"/>
            <a:ext cx="2645175" cy="764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" name="CustomShape 24">
            <a:extLst>
              <a:ext uri="{FF2B5EF4-FFF2-40B4-BE49-F238E27FC236}">
                <a16:creationId xmlns:a16="http://schemas.microsoft.com/office/drawing/2014/main" id="{C385AAF7-DE02-B8C1-7A3D-E25969CD6EBE}"/>
              </a:ext>
            </a:extLst>
          </p:cNvPr>
          <p:cNvSpPr/>
          <p:nvPr/>
        </p:nvSpPr>
        <p:spPr>
          <a:xfrm flipH="1">
            <a:off x="8884320" y="2859991"/>
            <a:ext cx="2243940" cy="6607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CustomShape 26">
            <a:extLst>
              <a:ext uri="{FF2B5EF4-FFF2-40B4-BE49-F238E27FC236}">
                <a16:creationId xmlns:a16="http://schemas.microsoft.com/office/drawing/2014/main" id="{E3B1842B-28C6-70E6-C2C7-420F752E2CC8}"/>
              </a:ext>
            </a:extLst>
          </p:cNvPr>
          <p:cNvSpPr/>
          <p:nvPr/>
        </p:nvSpPr>
        <p:spPr>
          <a:xfrm>
            <a:off x="553599" y="1256334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Maisons de Région</a:t>
            </a:r>
            <a:br>
              <a:rPr sz="1200" dirty="0"/>
            </a:b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équipes CMIL (100 CMIL)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chefs de pôle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200" dirty="0"/>
            </a:br>
            <a:br>
              <a:rPr sz="1200" dirty="0"/>
            </a:b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CustomShape 26">
            <a:extLst>
              <a:ext uri="{FF2B5EF4-FFF2-40B4-BE49-F238E27FC236}">
                <a16:creationId xmlns:a16="http://schemas.microsoft.com/office/drawing/2014/main" id="{06C60D29-F654-CC07-E830-25F1943D047C}"/>
              </a:ext>
            </a:extLst>
          </p:cNvPr>
          <p:cNvSpPr/>
          <p:nvPr/>
        </p:nvSpPr>
        <p:spPr>
          <a:xfrm>
            <a:off x="174609" y="652718"/>
            <a:ext cx="3315779" cy="452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>
                <a:solidFill>
                  <a:srgbClr val="004F7E"/>
                </a:solidFill>
                <a:latin typeface="Geneva"/>
              </a:rPr>
              <a:t>Les Maisons de Région</a:t>
            </a:r>
            <a:br>
              <a:rPr lang="fr-FR" dirty="0"/>
            </a:br>
            <a:endParaRPr lang="fr-F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endParaRPr lang="fr-FR" sz="2400" b="0" strike="noStrike" spc="-1" dirty="0">
              <a:latin typeface="Arial"/>
            </a:endParaRPr>
          </a:p>
        </p:txBody>
      </p:sp>
      <p:pic>
        <p:nvPicPr>
          <p:cNvPr id="9" name="Image 8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5F60A6E-E1C5-90BA-301D-7332AEF30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4E05-4596-1378-52A5-F9DCE06B6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F28B1-F1C5-FA56-907F-D30A0CB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93" y="2857680"/>
            <a:ext cx="7630614" cy="1142640"/>
          </a:xfrm>
        </p:spPr>
        <p:txBody>
          <a:bodyPr/>
          <a:lstStyle/>
          <a:p>
            <a:r>
              <a:rPr lang="fr-FR" sz="7200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61D232-8659-E260-3939-13D3AFC75CC8}"/>
              </a:ext>
            </a:extLst>
          </p:cNvPr>
          <p:cNvSpPr txBox="1"/>
          <p:nvPr/>
        </p:nvSpPr>
        <p:spPr>
          <a:xfrm>
            <a:off x="4299076" y="3815654"/>
            <a:ext cx="35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Présentation projet, diagrammes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06C4841-A5DC-34A7-542F-AC24BB0C4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81A5B2-91D4-0306-70D2-7C6FA614FD10}"/>
              </a:ext>
            </a:extLst>
          </p:cNvPr>
          <p:cNvSpPr txBox="1"/>
          <p:nvPr/>
        </p:nvSpPr>
        <p:spPr>
          <a:xfrm>
            <a:off x="687802" y="3167390"/>
            <a:ext cx="431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rgbClr val="0070C0"/>
                </a:solidFill>
                <a:latin typeface="Genva"/>
              </a:rPr>
              <a:t>Présentation du projet</a:t>
            </a:r>
            <a:endParaRPr lang="fr-FR"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1A7857-6658-4033-FF93-06833EE16CD2}"/>
              </a:ext>
            </a:extLst>
          </p:cNvPr>
          <p:cNvSpPr/>
          <p:nvPr/>
        </p:nvSpPr>
        <p:spPr>
          <a:xfrm>
            <a:off x="5927325" y="12547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Capteur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E229CE-0265-CC28-CAC4-02C07048CB66}"/>
              </a:ext>
            </a:extLst>
          </p:cNvPr>
          <p:cNvSpPr/>
          <p:nvPr/>
        </p:nvSpPr>
        <p:spPr>
          <a:xfrm>
            <a:off x="5927325" y="21691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MQTT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514B0F-5710-A2AC-D27A-1BD3A5CE2E22}"/>
              </a:ext>
            </a:extLst>
          </p:cNvPr>
          <p:cNvSpPr/>
          <p:nvPr/>
        </p:nvSpPr>
        <p:spPr>
          <a:xfrm>
            <a:off x="5927325" y="30835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SMTP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456B19-F2A9-52C0-0AAB-816B7EA575AD}"/>
              </a:ext>
            </a:extLst>
          </p:cNvPr>
          <p:cNvSpPr/>
          <p:nvPr/>
        </p:nvSpPr>
        <p:spPr>
          <a:xfrm>
            <a:off x="5927325" y="39979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69B50D-0D28-DD14-B412-D86237C76E42}"/>
              </a:ext>
            </a:extLst>
          </p:cNvPr>
          <p:cNvSpPr/>
          <p:nvPr/>
        </p:nvSpPr>
        <p:spPr>
          <a:xfrm>
            <a:off x="5927325" y="49123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Contraintes techniques et économiques</a:t>
            </a:r>
          </a:p>
        </p:txBody>
      </p:sp>
    </p:spTree>
    <p:extLst>
      <p:ext uri="{BB962C8B-B14F-4D97-AF65-F5344CB8AC3E}">
        <p14:creationId xmlns:p14="http://schemas.microsoft.com/office/powerpoint/2010/main" val="29711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AB23-D395-FC5A-5982-58F41693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D925-0857-B81F-EE79-3E34FEF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Déploiement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74D51FD-5E9C-B04F-2789-A0444363B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6F431C-D9FC-D16E-8DE4-78035A7BF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6" y="1443140"/>
            <a:ext cx="9190680" cy="53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DFA5-6EE9-A634-634B-5DF71735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415A-5223-4039-1AFF-5AB76A19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Cas d’Utilisation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2D315CF-51E5-8AA2-00F5-1764A764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D49D4F-3952-60CB-FA6D-40AFA2A4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70" y="1498559"/>
            <a:ext cx="7541056" cy="49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Grand écran</PresentationFormat>
  <Paragraphs>131</Paragraphs>
  <Slides>21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Geneva</vt:lpstr>
      <vt:lpstr>Genva</vt:lpstr>
      <vt:lpstr>Linux Libertine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entreprise</vt:lpstr>
      <vt:lpstr>Présentation entreprise</vt:lpstr>
      <vt:lpstr>Présentation PowerPoint</vt:lpstr>
      <vt:lpstr>Cahier Des Charges</vt:lpstr>
      <vt:lpstr>Présentation PowerPoint</vt:lpstr>
      <vt:lpstr>Diagramme de Déploiement</vt:lpstr>
      <vt:lpstr>Diagramme de Cas d’Utilisation</vt:lpstr>
      <vt:lpstr>Diagramme de Gantt</vt:lpstr>
      <vt:lpstr>Capteur &amp; Microcontrôleur</vt:lpstr>
      <vt:lpstr>Capteur &amp; Microcontrôleur</vt:lpstr>
      <vt:lpstr>Infrastructure</vt:lpstr>
      <vt:lpstr>Infrastructure, VPN</vt:lpstr>
      <vt:lpstr>Présentation PowerPoint</vt:lpstr>
      <vt:lpstr>Présentation PowerPoint</vt:lpstr>
      <vt:lpstr>Serveur MQTT</vt:lpstr>
      <vt:lpstr>Serveur MQTT</vt:lpstr>
      <vt:lpstr>Rédaction documentations</vt:lpstr>
      <vt:lpstr>Déploiement actuel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com</dc:creator>
  <dc:description/>
  <cp:lastModifiedBy>Anthony Kttr</cp:lastModifiedBy>
  <cp:revision>1036</cp:revision>
  <dcterms:created xsi:type="dcterms:W3CDTF">2016-01-07T16:53:45Z</dcterms:created>
  <dcterms:modified xsi:type="dcterms:W3CDTF">2025-02-17T16:14:34Z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">
    <vt:lpwstr>Réserver des ressources</vt:lpwstr>
  </property>
  <property fmtid="{D5CDD505-2E9C-101B-9397-08002B2CF9AE}" pid="4" name="ContentTypeId">
    <vt:lpwstr>0x0101002D980B5281D8494FAC8F732251822B7E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39</vt:i4>
  </property>
  <property fmtid="{D5CDD505-2E9C-101B-9397-08002B2CF9AE}" pid="14" name="Th?matique">
    <vt:lpwstr>Charte graphique Grand Est</vt:lpwstr>
  </property>
  <property fmtid="{D5CDD505-2E9C-101B-9397-08002B2CF9AE}" pid="15" name="Type de doc">
    <vt:lpwstr>Charte graphique</vt:lpwstr>
  </property>
</Properties>
</file>