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89" r:id="rId2"/>
    <p:sldId id="304" r:id="rId3"/>
    <p:sldId id="311" r:id="rId4"/>
    <p:sldId id="298" r:id="rId5"/>
    <p:sldId id="272" r:id="rId6"/>
    <p:sldId id="313" r:id="rId7"/>
    <p:sldId id="319" r:id="rId8"/>
    <p:sldId id="300" r:id="rId9"/>
    <p:sldId id="299" r:id="rId10"/>
    <p:sldId id="314" r:id="rId11"/>
    <p:sldId id="290" r:id="rId12"/>
    <p:sldId id="315" r:id="rId13"/>
    <p:sldId id="285" r:id="rId14"/>
    <p:sldId id="305" r:id="rId15"/>
    <p:sldId id="288" r:id="rId16"/>
    <p:sldId id="316" r:id="rId17"/>
    <p:sldId id="303" r:id="rId18"/>
    <p:sldId id="312" r:id="rId19"/>
    <p:sldId id="317" r:id="rId20"/>
    <p:sldId id="286" r:id="rId21"/>
    <p:sldId id="295" r:id="rId22"/>
    <p:sldId id="296" r:id="rId23"/>
    <p:sldId id="318" r:id="rId24"/>
    <p:sldId id="309" r:id="rId25"/>
    <p:sldId id="310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D1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89379" autoAdjust="0"/>
  </p:normalViewPr>
  <p:slideViewPr>
    <p:cSldViewPr snapToGrid="0">
      <p:cViewPr varScale="1">
        <p:scale>
          <a:sx n="99" d="100"/>
          <a:sy n="99" d="100"/>
        </p:scale>
        <p:origin x="1224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027"/>
    </p:cViewPr>
  </p:sorterViewPr>
  <p:notesViewPr>
    <p:cSldViewPr snapToGrid="0">
      <p:cViewPr varScale="1">
        <p:scale>
          <a:sx n="72" d="100"/>
          <a:sy n="72" d="100"/>
        </p:scale>
        <p:origin x="301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12T08:00:54.65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202 25,'841'0,"-823"-1,0-1,33-7,-31 4,0 2,23-2,288 6,-305 0,-1 2,0 1,25 7,-35-8,-9-1,0 0,0 0,0 1,-1-1,1 1,-1 0,0 1,1-1,-2 1,1 0,0 0,-1 1,0-1,0 1,0 0,0 0,-1 0,4 8,-2-2,0 0,-1 0,-1 0,0 1,0-1,-1 1,0 0,-1 19,-1-25,1 6,-1 1,-1-1,0 0,0 1,-6 17,6-27,0 0,0 0,-1 0,1 0,-1 0,0-1,0 1,0-1,0 1,0-1,0 0,-1 0,1 0,-1 0,1 0,-1 0,0-1,0 1,0-1,0 0,0 0,0 0,0 0,0-1,0 1,-5-1,-36 4,18-3,-39 8,22-2,-1-3,0-1,-73-5,28 0,-1095 2,1181-1,-1 1,1 0,0 1,-1-1,1 0,-1 1,1 0,0 0,0 0,0 0,-1 0,1 1,0 0,0-1,-3 4,4-3,0 1,0 0,0-1,0 1,1 0,-1 0,1 0,0 0,0 0,0 1,0-1,0 0,1 1,0-1,-1 6,1 8,1-1,0 1,1-1,1 1,1-1,5 17,40 92,-47-121,3 9,1 0,1 0,0 0,0-1,1 0,1-1,0 0,1 0,0-1,0 0,16 11,12 12,-33-29,0 1,-1 0,1-1,1 0,-1 0,1-1,-1 1,1-1,0 0,0-1,0 1,11 1,18 1,0-2,1-2,-1-1,43-5,-64 2,1 0,0-1,26-11,17-4,-23 10,-1-1,64-30,-87 36,0 0,0 1,0 0,0 0,0 2,24-2,-19 2,1-1,21-5,2 0,0 1,0 2,1 2,66 5,-19-1,-80-2,33-1,0 2,1 1,-2 3,59 13,24 27,-71-24,-49-19,0 0,1-1,-1 1,0 0,0 1,-1-1,1 0,0 1,-1 0,1-1,-1 1,0 0,0 0,0 0,0 1,-1-1,1 0,-1 1,0-1,0 1,0-1,-1 1,1-1,0 8,-1-5,0-1,0 0,-1 1,0-1,0 0,0 0,0 1,-1-1,0 0,0 0,0-1,0 1,-1 0,0-1,0 1,-6 6,2-5,1 0,-2 0,1-1,0 0,-1 0,0-1,0 0,-1 0,1-1,-1 0,-17 3,0-2,1-2,-50-3,48 1,-973-3,539 4,440-1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Cliquez pour déplacer la diapo</a:t>
            </a: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fr-FR" sz="2000" b="0" strike="noStrike" spc="-1">
                <a:latin typeface="Arial"/>
              </a:rPr>
              <a:t>Cliquez pour modifier le format des notes</a:t>
            </a:r>
          </a:p>
        </p:txBody>
      </p:sp>
      <p:sp>
        <p:nvSpPr>
          <p:cNvPr id="8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fr-FR" sz="1400" b="0" strike="noStrike" spc="-1" dirty="0">
                <a:latin typeface="Times New Roman"/>
              </a:rPr>
              <a:t>&lt;en-tête&gt;</a:t>
            </a:r>
          </a:p>
        </p:txBody>
      </p:sp>
      <p:sp>
        <p:nvSpPr>
          <p:cNvPr id="8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fr-FR" sz="1400" b="0" strike="noStrike" spc="-1" dirty="0">
                <a:latin typeface="Times New Roman"/>
              </a:rPr>
              <a:t>&lt;date/heure&gt;</a:t>
            </a:r>
          </a:p>
        </p:txBody>
      </p:sp>
      <p:sp>
        <p:nvSpPr>
          <p:cNvPr id="8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fr-FR" sz="1400" b="0" strike="noStrike" spc="-1" dirty="0">
                <a:latin typeface="Times New Roman"/>
              </a:rPr>
              <a:t>&lt;pied de page&gt;</a:t>
            </a:r>
          </a:p>
        </p:txBody>
      </p:sp>
      <p:sp>
        <p:nvSpPr>
          <p:cNvPr id="8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BCFB0188-5A21-490E-9DC4-4E9CB768BEDF}" type="slidenum">
              <a:rPr lang="fr-FR" sz="1400" b="0" strike="noStrike" spc="-1">
                <a:latin typeface="Times New Roman"/>
              </a:rPr>
              <a:t>‹N°›</a:t>
            </a:fld>
            <a:endParaRPr lang="fr-FR" sz="1400" b="0" strike="noStrike" spc="-1" dirty="0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AF1F41-8875-9FEF-1C96-A4DF80F982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>
            <a:extLst>
              <a:ext uri="{FF2B5EF4-FFF2-40B4-BE49-F238E27FC236}">
                <a16:creationId xmlns:a16="http://schemas.microsoft.com/office/drawing/2014/main" id="{DF330783-DDF2-217C-22FE-523160CD58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25" name="PlaceHolder 2">
            <a:extLst>
              <a:ext uri="{FF2B5EF4-FFF2-40B4-BE49-F238E27FC236}">
                <a16:creationId xmlns:a16="http://schemas.microsoft.com/office/drawing/2014/main" id="{CB42ED82-EC55-359F-74CF-07E615B20EBB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fr-FR" sz="2000" b="0" strike="noStrike" spc="-1" dirty="0">
              <a:latin typeface="Arial"/>
            </a:endParaRPr>
          </a:p>
        </p:txBody>
      </p:sp>
      <p:sp>
        <p:nvSpPr>
          <p:cNvPr id="426" name="TextShape 3">
            <a:extLst>
              <a:ext uri="{FF2B5EF4-FFF2-40B4-BE49-F238E27FC236}">
                <a16:creationId xmlns:a16="http://schemas.microsoft.com/office/drawing/2014/main" id="{A14BF74D-8B0E-2A83-B459-C82F88BAA78E}"/>
              </a:ext>
            </a:extLst>
          </p:cNvPr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843AE79-CDC8-499E-947B-A92FD1E95F9E}" type="slidenum">
              <a:rPr lang="fr-F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fr-FR" sz="12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63777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675364-3CB2-C9E0-932B-8224FF095F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>
            <a:extLst>
              <a:ext uri="{FF2B5EF4-FFF2-40B4-BE49-F238E27FC236}">
                <a16:creationId xmlns:a16="http://schemas.microsoft.com/office/drawing/2014/main" id="{C9C1BFC8-4418-40B8-741E-B49EFDC386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25" name="PlaceHolder 2">
            <a:extLst>
              <a:ext uri="{FF2B5EF4-FFF2-40B4-BE49-F238E27FC236}">
                <a16:creationId xmlns:a16="http://schemas.microsoft.com/office/drawing/2014/main" id="{5837B6BD-2C93-2F23-B58F-B193E8F6FD75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fr-FR" sz="2000" b="0" strike="noStrike" spc="-1" dirty="0">
              <a:latin typeface="Arial"/>
            </a:endParaRPr>
          </a:p>
        </p:txBody>
      </p:sp>
      <p:sp>
        <p:nvSpPr>
          <p:cNvPr id="426" name="TextShape 3">
            <a:extLst>
              <a:ext uri="{FF2B5EF4-FFF2-40B4-BE49-F238E27FC236}">
                <a16:creationId xmlns:a16="http://schemas.microsoft.com/office/drawing/2014/main" id="{E3FA2F64-81A8-88FC-F5D4-C738AAEC2FE4}"/>
              </a:ext>
            </a:extLst>
          </p:cNvPr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843AE79-CDC8-499E-947B-A92FD1E95F9E}" type="slidenum">
              <a:rPr lang="fr-F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fr-FR" sz="12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60138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BCFB0188-5A21-490E-9DC4-4E9CB768BEDF}" type="slidenum">
              <a:rPr lang="fr-FR" sz="1400" b="0" strike="noStrike" spc="-1" smtClean="0">
                <a:latin typeface="Times New Roman"/>
              </a:rPr>
              <a:t>3</a:t>
            </a:fld>
            <a:endParaRPr lang="fr-FR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52514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BCFB0188-5A21-490E-9DC4-4E9CB768BEDF}" type="slidenum">
              <a:rPr lang="fr-FR" sz="1400" b="0" strike="noStrike" spc="-1" smtClean="0">
                <a:latin typeface="Times New Roman"/>
              </a:rPr>
              <a:t>4</a:t>
            </a:fld>
            <a:endParaRPr lang="fr-FR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70048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0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40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98D57EEE-7E18-4408-BCA3-C9CB66BD0858}" type="slidenum">
              <a:rPr lang="fr-F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PWM : est une technique permettant de simuler une sortie analogique à partir d'une sortie numérique.</a:t>
            </a:r>
          </a:p>
          <a:p>
            <a:endParaRPr lang="fr-FR" dirty="0"/>
          </a:p>
          <a:p>
            <a:r>
              <a:rPr lang="fr-FR" b="1" dirty="0"/>
              <a:t>16 MHz</a:t>
            </a:r>
            <a:r>
              <a:rPr lang="fr-FR" dirty="0"/>
              <a:t> signifie </a:t>
            </a:r>
            <a:r>
              <a:rPr lang="fr-FR" b="1" dirty="0"/>
              <a:t>16 millions de cycles par seconde</a:t>
            </a:r>
            <a:r>
              <a:rPr lang="fr-FR" dirty="0"/>
              <a:t>. Chaque instruction du processeur prend un certain nombre de cycles d’horloge pour s’exécuter. Un </a:t>
            </a:r>
            <a:r>
              <a:rPr lang="fr-FR" b="1" dirty="0"/>
              <a:t>oscillateur à quartz</a:t>
            </a:r>
            <a:r>
              <a:rPr lang="fr-FR" dirty="0"/>
              <a:t> fournit cette fréquence stable au microcontrôleur.</a:t>
            </a:r>
          </a:p>
          <a:p>
            <a:endParaRPr lang="fr-FR" dirty="0"/>
          </a:p>
          <a:p>
            <a:r>
              <a:rPr lang="fr-FR" dirty="0"/>
              <a:t>✅ </a:t>
            </a:r>
            <a:r>
              <a:rPr lang="fr-FR" b="1" dirty="0"/>
              <a:t>Compromis entre performance et consommation d’énergie</a:t>
            </a:r>
            <a:br>
              <a:rPr lang="fr-FR" dirty="0"/>
            </a:br>
            <a:r>
              <a:rPr lang="fr-FR" dirty="0"/>
              <a:t>✅ </a:t>
            </a:r>
            <a:r>
              <a:rPr lang="fr-FR" b="1" dirty="0"/>
              <a:t>Suffisant pour la plupart des applications embarquées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BCFB0188-5A21-490E-9DC4-4E9CB768BEDF}" type="slidenum">
              <a:rPr lang="fr-FR" sz="1400" b="0" strike="noStrike" spc="-1" smtClean="0">
                <a:latin typeface="Times New Roman"/>
              </a:rPr>
              <a:t>11</a:t>
            </a:fld>
            <a:endParaRPr lang="fr-FR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55945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KVM : une technologie de virtualisation intégrée directement au noyau Linux</a:t>
            </a:r>
          </a:p>
          <a:p>
            <a:r>
              <a:rPr lang="fr-FR" dirty="0"/>
              <a:t>VE : Virtual Environnement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BCFB0188-5A21-490E-9DC4-4E9CB768BEDF}" type="slidenum">
              <a:rPr lang="fr-FR" sz="1400" b="0" strike="noStrike" spc="-1" smtClean="0">
                <a:latin typeface="Times New Roman"/>
              </a:rPr>
              <a:t>13</a:t>
            </a:fld>
            <a:endParaRPr lang="fr-FR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13171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 err="1"/>
              <a:t>pid_file</a:t>
            </a:r>
            <a:r>
              <a:rPr lang="fr-FR" b="1" dirty="0"/>
              <a:t> /run/mosquitto/</a:t>
            </a:r>
            <a:r>
              <a:rPr lang="fr-FR" b="1" dirty="0" err="1"/>
              <a:t>mosquitto.pid</a:t>
            </a:r>
            <a:endParaRPr lang="fr-F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Indique l'emplacement du fichier PID (Process </a:t>
            </a:r>
            <a:r>
              <a:rPr lang="fr-FR" dirty="0" err="1"/>
              <a:t>IDentifier</a:t>
            </a:r>
            <a:r>
              <a:rPr lang="fr-FR" dirty="0"/>
              <a:t>) du processus Mosquitto.</a:t>
            </a:r>
          </a:p>
          <a:p>
            <a:r>
              <a:rPr lang="fr-FR" b="1" dirty="0" err="1"/>
              <a:t>persistence</a:t>
            </a:r>
            <a:r>
              <a:rPr lang="fr-FR" b="1" dirty="0"/>
              <a:t> true</a:t>
            </a:r>
            <a:endParaRPr lang="fr-F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Active la persistance des messages MQTT pour assurer la reprise après redémarrage.</a:t>
            </a:r>
          </a:p>
          <a:p>
            <a:r>
              <a:rPr lang="fr-FR" b="1" dirty="0" err="1"/>
              <a:t>persistence_location</a:t>
            </a:r>
            <a:r>
              <a:rPr lang="fr-FR" b="1" dirty="0"/>
              <a:t> /var/lib/mosquitto/</a:t>
            </a:r>
            <a:endParaRPr lang="fr-F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Spécifie où sont stockées les données persistantes.</a:t>
            </a:r>
          </a:p>
          <a:p>
            <a:r>
              <a:rPr lang="fr-FR" b="1" dirty="0" err="1"/>
              <a:t>log_dest</a:t>
            </a:r>
            <a:r>
              <a:rPr lang="fr-FR" b="1" dirty="0"/>
              <a:t> file /var/log/mosquitto/mosquitto.log</a:t>
            </a:r>
            <a:endParaRPr lang="fr-F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Configure la destination des journaux d'activité du serveur, ici dans le fichier /var/log/mosquitto/mosquitto.log.</a:t>
            </a:r>
          </a:p>
          <a:p>
            <a:r>
              <a:rPr lang="fr-FR" b="1" dirty="0" err="1"/>
              <a:t>include_dir</a:t>
            </a:r>
            <a:r>
              <a:rPr lang="fr-FR" b="1" dirty="0"/>
              <a:t> /etc/mosquitto/</a:t>
            </a:r>
            <a:r>
              <a:rPr lang="fr-FR" b="1" dirty="0" err="1"/>
              <a:t>conf.d</a:t>
            </a:r>
            <a:endParaRPr lang="fr-F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Inclut les fichiers de configuration supplémentaires présents dans ce répertoire.</a:t>
            </a:r>
          </a:p>
          <a:p>
            <a:endParaRPr lang="fr-FR" dirty="0"/>
          </a:p>
          <a:p>
            <a:r>
              <a:rPr lang="fr-FR" b="1" dirty="0" err="1"/>
              <a:t>listener</a:t>
            </a:r>
            <a:r>
              <a:rPr lang="fr-FR" b="1" dirty="0"/>
              <a:t> 1883</a:t>
            </a:r>
            <a:endParaRPr lang="fr-F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Définit un </a:t>
            </a:r>
            <a:r>
              <a:rPr lang="fr-FR" dirty="0" err="1"/>
              <a:t>listener</a:t>
            </a:r>
            <a:r>
              <a:rPr lang="fr-FR" dirty="0"/>
              <a:t> sur le port standard non sécurisé </a:t>
            </a:r>
            <a:r>
              <a:rPr lang="fr-FR" b="1" dirty="0"/>
              <a:t>1883</a:t>
            </a:r>
            <a:r>
              <a:rPr lang="fr-FR" dirty="0"/>
              <a:t> pour le protocole MQTT.</a:t>
            </a:r>
          </a:p>
          <a:p>
            <a:r>
              <a:rPr lang="fr-FR" b="1" dirty="0" err="1"/>
              <a:t>allow_anonymous</a:t>
            </a:r>
            <a:r>
              <a:rPr lang="fr-FR" b="1" dirty="0"/>
              <a:t> true</a:t>
            </a:r>
            <a:endParaRPr lang="fr-F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Permet les connexions anonymes (sans authentification).</a:t>
            </a:r>
          </a:p>
          <a:p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 err="1"/>
              <a:t>listener</a:t>
            </a:r>
            <a:r>
              <a:rPr lang="fr-FR" b="1" dirty="0"/>
              <a:t> 8883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Configure un second </a:t>
            </a:r>
            <a:r>
              <a:rPr lang="fr-FR" dirty="0" err="1"/>
              <a:t>listener</a:t>
            </a:r>
            <a:r>
              <a:rPr lang="fr-FR" dirty="0"/>
              <a:t> sur le port </a:t>
            </a:r>
            <a:r>
              <a:rPr lang="fr-FR" b="1" dirty="0"/>
              <a:t>8883</a:t>
            </a:r>
            <a:r>
              <a:rPr lang="fr-FR" dirty="0"/>
              <a:t>, utilisé généralement pour des connexions MQTT sécurisées (TLS/SSL).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BCFB0188-5A21-490E-9DC4-4E9CB768BEDF}" type="slidenum">
              <a:rPr lang="fr-FR" sz="1400" b="0" strike="noStrike" spc="-1" smtClean="0">
                <a:latin typeface="Times New Roman"/>
              </a:rPr>
              <a:t>21</a:t>
            </a:fld>
            <a:endParaRPr lang="fr-FR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204439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BCFB0188-5A21-490E-9DC4-4E9CB768BEDF}" type="slidenum">
              <a:rPr lang="fr-FR" sz="1400" b="0" strike="noStrike" spc="-1" smtClean="0">
                <a:latin typeface="Times New Roman"/>
              </a:rPr>
              <a:t>22</a:t>
            </a:fld>
            <a:endParaRPr lang="fr-FR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85266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964320"/>
            <a:ext cx="109724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964320"/>
            <a:ext cx="535428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964320"/>
            <a:ext cx="535428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35330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0200"/>
            <a:ext cx="35330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0200"/>
            <a:ext cx="35330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964320"/>
            <a:ext cx="35330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964320"/>
            <a:ext cx="35330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964320"/>
            <a:ext cx="35330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4680"/>
            <a:ext cx="10972440" cy="5297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964320"/>
            <a:ext cx="535428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964320"/>
            <a:ext cx="535428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964320"/>
            <a:ext cx="109724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1" descr="masque_11.psd"/>
          <p:cNvPicPr/>
          <p:nvPr/>
        </p:nvPicPr>
        <p:blipFill>
          <a:blip r:embed="rId14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14400" y="2130480"/>
            <a:ext cx="10362960" cy="146952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4400" b="0" strike="noStrike" spc="-1">
                <a:solidFill>
                  <a:srgbClr val="000000"/>
                </a:solidFill>
                <a:latin typeface="Calibri"/>
              </a:rPr>
              <a:t>Cliquez et modifiez le titre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dt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9E95F267-3AA4-4D34-8875-DFADE4EB7263}" type="datetime1">
              <a:rPr lang="fr-FR" sz="1200" b="0" strike="noStrike" spc="-1">
                <a:solidFill>
                  <a:srgbClr val="8B8B8B"/>
                </a:solidFill>
                <a:latin typeface="Calibri"/>
              </a:rPr>
              <a:t>14/02/2025</a:t>
            </a:fld>
            <a:endParaRPr lang="fr-FR" sz="1200" b="0" strike="noStrike" spc="-1" dirty="0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fr-FR" sz="2400" b="0" strike="noStrike" spc="-1" dirty="0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FD87E6C-177F-4409-AA6D-5670818953B9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 dirty="0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solidFill>
                  <a:srgbClr val="000000"/>
                </a:solidFill>
                <a:latin typeface="Calibri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AnthonyKTTR67/Projet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B42B07-0C4F-CFF9-4ED7-2FA3025AFF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>
            <a:extLst>
              <a:ext uri="{FF2B5EF4-FFF2-40B4-BE49-F238E27FC236}">
                <a16:creationId xmlns:a16="http://schemas.microsoft.com/office/drawing/2014/main" id="{8E145F00-A445-4DAC-1628-7C74B824B2F0}"/>
              </a:ext>
            </a:extLst>
          </p:cNvPr>
          <p:cNvSpPr/>
          <p:nvPr/>
        </p:nvSpPr>
        <p:spPr>
          <a:xfrm>
            <a:off x="8238960" y="527760"/>
            <a:ext cx="3559320" cy="677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r">
              <a:lnSpc>
                <a:spcPct val="100000"/>
              </a:lnSpc>
            </a:pPr>
            <a:r>
              <a:rPr lang="fr-FR" sz="1600" b="1" strike="noStrike" spc="-1" dirty="0">
                <a:solidFill>
                  <a:srgbClr val="004F7E"/>
                </a:solidFill>
                <a:latin typeface="Calibri"/>
              </a:rPr>
              <a:t>Maison de la Région - STRASBOURG</a:t>
            </a:r>
            <a:endParaRPr lang="fr-FR" sz="1600" b="0" strike="noStrike" spc="-1" dirty="0">
              <a:latin typeface="Arial"/>
            </a:endParaRPr>
          </a:p>
        </p:txBody>
      </p:sp>
      <p:sp>
        <p:nvSpPr>
          <p:cNvPr id="242" name="CustomShape 2">
            <a:extLst>
              <a:ext uri="{FF2B5EF4-FFF2-40B4-BE49-F238E27FC236}">
                <a16:creationId xmlns:a16="http://schemas.microsoft.com/office/drawing/2014/main" id="{1252F235-B1C1-ED72-25B4-09E93669D32F}"/>
              </a:ext>
            </a:extLst>
          </p:cNvPr>
          <p:cNvSpPr/>
          <p:nvPr/>
        </p:nvSpPr>
        <p:spPr>
          <a:xfrm>
            <a:off x="6096000" y="1646313"/>
            <a:ext cx="5530608" cy="338338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5400" b="1" strike="noStrike" spc="-1" dirty="0">
                <a:solidFill>
                  <a:srgbClr val="0070C0"/>
                </a:solidFill>
                <a:latin typeface="Geneva"/>
              </a:rPr>
              <a:t>Capteur de température</a:t>
            </a:r>
          </a:p>
          <a:p>
            <a:pPr algn="ctr">
              <a:lnSpc>
                <a:spcPct val="100000"/>
              </a:lnSpc>
            </a:pPr>
            <a:r>
              <a:rPr lang="fr-FR" sz="5400" b="1" strike="noStrike" spc="-1" dirty="0">
                <a:solidFill>
                  <a:srgbClr val="0070C0"/>
                </a:solidFill>
                <a:latin typeface="Geneva"/>
              </a:rPr>
              <a:t>Projet E6</a:t>
            </a:r>
          </a:p>
          <a:p>
            <a:pPr algn="ctr">
              <a:lnSpc>
                <a:spcPct val="100000"/>
              </a:lnSpc>
            </a:pPr>
            <a:r>
              <a:rPr lang="fr-FR" sz="5400" b="1" spc="-1" dirty="0">
                <a:solidFill>
                  <a:srgbClr val="0070C0"/>
                </a:solidFill>
                <a:latin typeface="Geneva"/>
              </a:rPr>
              <a:t>BTS CIEL</a:t>
            </a:r>
            <a:endParaRPr lang="fr-FR" sz="2800" b="0" strike="noStrike" spc="-1" dirty="0">
              <a:latin typeface="Arial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74E5C56-2AFE-A36A-6EF2-9AA721716973}"/>
              </a:ext>
            </a:extLst>
          </p:cNvPr>
          <p:cNvSpPr txBox="1"/>
          <p:nvPr/>
        </p:nvSpPr>
        <p:spPr>
          <a:xfrm>
            <a:off x="729832" y="2876339"/>
            <a:ext cx="3832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Candidat : KETTERER Anthony</a:t>
            </a:r>
          </a:p>
          <a:p>
            <a:r>
              <a:rPr lang="fr-FR" dirty="0">
                <a:solidFill>
                  <a:srgbClr val="0070C0"/>
                </a:solidFill>
              </a:rPr>
              <a:t>Tuteur : MASSONSCIAUX Romaric</a:t>
            </a:r>
          </a:p>
          <a:p>
            <a:r>
              <a:rPr lang="fr-FR" dirty="0">
                <a:solidFill>
                  <a:srgbClr val="0070C0"/>
                </a:solidFill>
              </a:rPr>
              <a:t>Promotion : 2024-2025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0AE623F8-E0E8-9AA4-2419-C520741E62CB}"/>
              </a:ext>
            </a:extLst>
          </p:cNvPr>
          <p:cNvCxnSpPr>
            <a:cxnSpLocks/>
          </p:cNvCxnSpPr>
          <p:nvPr/>
        </p:nvCxnSpPr>
        <p:spPr>
          <a:xfrm>
            <a:off x="5992427" y="1056443"/>
            <a:ext cx="0" cy="4563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 descr="Une image contenant texte, Police, capture d’écran, Graphique&#10;&#10;Le contenu généré par l’IA peut être incorrect.">
            <a:extLst>
              <a:ext uri="{FF2B5EF4-FFF2-40B4-BE49-F238E27FC236}">
                <a16:creationId xmlns:a16="http://schemas.microsoft.com/office/drawing/2014/main" id="{C5C369A3-5DEF-279E-4756-BBF3538847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1" y="5595906"/>
            <a:ext cx="1126713" cy="118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34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63E1E3-13DD-98A3-0B9F-9BAD84C188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5B6AC7-6ED7-B01A-9CB2-F7A50025F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331" y="2857680"/>
            <a:ext cx="10707338" cy="1142640"/>
          </a:xfrm>
        </p:spPr>
        <p:txBody>
          <a:bodyPr/>
          <a:lstStyle/>
          <a:p>
            <a:r>
              <a:rPr lang="fr-FR" sz="7200" b="1" i="1" spc="-1" dirty="0">
                <a:solidFill>
                  <a:srgbClr val="0070C0"/>
                </a:solidFill>
                <a:latin typeface="Genva"/>
              </a:rPr>
              <a:t>Capteur &amp; Microcontrôleur</a:t>
            </a:r>
            <a:endParaRPr lang="fr-FR" sz="72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967F866-3944-E075-772D-1C850CF0C5C4}"/>
              </a:ext>
            </a:extLst>
          </p:cNvPr>
          <p:cNvSpPr txBox="1"/>
          <p:nvPr/>
        </p:nvSpPr>
        <p:spPr>
          <a:xfrm>
            <a:off x="4201915" y="3815654"/>
            <a:ext cx="3788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Photos, programmation, explication</a:t>
            </a:r>
          </a:p>
        </p:txBody>
      </p:sp>
      <p:pic>
        <p:nvPicPr>
          <p:cNvPr id="4" name="Image 3" descr="Une image contenant texte, Police, capture d’écran, Graphique&#10;&#10;Le contenu généré par l’IA peut être incorrect.">
            <a:extLst>
              <a:ext uri="{FF2B5EF4-FFF2-40B4-BE49-F238E27FC236}">
                <a16:creationId xmlns:a16="http://schemas.microsoft.com/office/drawing/2014/main" id="{F10A4F43-1220-B7B2-5193-D9E5E3F00E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9" y="6084804"/>
            <a:ext cx="664244" cy="70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442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CB924F-78E1-8CA2-2CF1-553E04A74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8D71F4-0783-6F5E-80C8-F0BA90914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37" y="549148"/>
            <a:ext cx="5269561" cy="1142640"/>
          </a:xfrm>
        </p:spPr>
        <p:txBody>
          <a:bodyPr/>
          <a:lstStyle/>
          <a:p>
            <a:r>
              <a:rPr lang="fr-FR" b="1" spc="-1" dirty="0">
                <a:solidFill>
                  <a:srgbClr val="004F7E"/>
                </a:solidFill>
                <a:latin typeface="Geneva"/>
              </a:rPr>
              <a:t>Capteur &amp; Microcontrôleur</a:t>
            </a:r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4C33226-7677-AFF5-1E78-5BA36B4CC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398" y="999721"/>
            <a:ext cx="4839688" cy="3605455"/>
          </a:xfrm>
          <a:prstGeom prst="rect">
            <a:avLst/>
          </a:prstGeom>
        </p:spPr>
      </p:pic>
      <p:pic>
        <p:nvPicPr>
          <p:cNvPr id="5" name="Image 4" descr="Une image contenant texte, Police, capture d’écran, Graphique&#10;&#10;Le contenu généré par l’IA peut être incorrect.">
            <a:extLst>
              <a:ext uri="{FF2B5EF4-FFF2-40B4-BE49-F238E27FC236}">
                <a16:creationId xmlns:a16="http://schemas.microsoft.com/office/drawing/2014/main" id="{834CE4C1-07A1-72AF-3CB0-6C63B8CAF53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9" y="6084804"/>
            <a:ext cx="664244" cy="70014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43071AF-856F-BEC0-D79F-621A6762B0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833" y="1862117"/>
            <a:ext cx="4403269" cy="3605455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FB23EFBB-D588-FCAA-1886-6CED3115E6D7}"/>
              </a:ext>
            </a:extLst>
          </p:cNvPr>
          <p:cNvSpPr txBox="1"/>
          <p:nvPr/>
        </p:nvSpPr>
        <p:spPr>
          <a:xfrm>
            <a:off x="5768552" y="4849008"/>
            <a:ext cx="46842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Démarre serveur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Détecte le serveur MQTT + message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Publie les données + message </a:t>
            </a:r>
          </a:p>
        </p:txBody>
      </p:sp>
    </p:spTree>
    <p:extLst>
      <p:ext uri="{BB962C8B-B14F-4D97-AF65-F5344CB8AC3E}">
        <p14:creationId xmlns:p14="http://schemas.microsoft.com/office/powerpoint/2010/main" val="1207381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3BD8D6-EB94-1DFB-7FD3-CE7BD7F568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FDCDB0-A75E-CD5F-337B-90DD73C80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35007" y="2946456"/>
            <a:ext cx="9543496" cy="1142640"/>
          </a:xfrm>
        </p:spPr>
        <p:txBody>
          <a:bodyPr/>
          <a:lstStyle/>
          <a:p>
            <a:pPr marL="3657600"/>
            <a:r>
              <a:rPr lang="fr-FR" sz="7200" b="1" i="1" strike="noStrike" spc="-1" dirty="0">
                <a:solidFill>
                  <a:srgbClr val="0070C0"/>
                </a:solidFill>
                <a:latin typeface="Genva"/>
              </a:rPr>
              <a:t>Installation </a:t>
            </a:r>
            <a:r>
              <a:rPr lang="fr-FR" sz="7200" b="1" i="1" strike="noStrike" spc="-1" dirty="0" err="1">
                <a:solidFill>
                  <a:srgbClr val="0070C0"/>
                </a:solidFill>
                <a:latin typeface="Genva"/>
              </a:rPr>
              <a:t>inffrastructure</a:t>
            </a:r>
            <a:endParaRPr lang="fr-FR" sz="7200" b="1" i="1" strike="noStrike" spc="-1" dirty="0">
              <a:solidFill>
                <a:srgbClr val="0070C0"/>
              </a:solidFill>
              <a:latin typeface="Genva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35A7D60-82A5-E980-1756-916D708E58EB}"/>
              </a:ext>
            </a:extLst>
          </p:cNvPr>
          <p:cNvSpPr txBox="1"/>
          <p:nvPr/>
        </p:nvSpPr>
        <p:spPr>
          <a:xfrm>
            <a:off x="3593885" y="3815654"/>
            <a:ext cx="500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Photos, explication, installation &amp; configuration</a:t>
            </a:r>
          </a:p>
        </p:txBody>
      </p:sp>
      <p:pic>
        <p:nvPicPr>
          <p:cNvPr id="4" name="Image 3" descr="Une image contenant texte, Police, capture d’écran, Graphique&#10;&#10;Le contenu généré par l’IA peut être incorrect.">
            <a:extLst>
              <a:ext uri="{FF2B5EF4-FFF2-40B4-BE49-F238E27FC236}">
                <a16:creationId xmlns:a16="http://schemas.microsoft.com/office/drawing/2014/main" id="{910BD385-9CEC-1F53-A707-20766FC5BE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9" y="6084804"/>
            <a:ext cx="664244" cy="70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298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4FF427-9A51-07C3-888A-E9D0243AC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0" y="402039"/>
            <a:ext cx="10972440" cy="1142640"/>
          </a:xfrm>
        </p:spPr>
        <p:txBody>
          <a:bodyPr/>
          <a:lstStyle/>
          <a:p>
            <a:r>
              <a:rPr lang="fr-FR" b="1" spc="-1" dirty="0">
                <a:solidFill>
                  <a:srgbClr val="004F7E"/>
                </a:solidFill>
                <a:latin typeface="Geneva"/>
              </a:rPr>
              <a:t>Installation </a:t>
            </a:r>
            <a:r>
              <a:rPr lang="fr-FR" b="1" spc="-1" dirty="0" err="1">
                <a:solidFill>
                  <a:srgbClr val="004F7E"/>
                </a:solidFill>
                <a:latin typeface="Geneva"/>
              </a:rPr>
              <a:t>inffrastructure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A5336D-065F-A4E0-EA7B-3B8DE334CDA8}"/>
              </a:ext>
            </a:extLst>
          </p:cNvPr>
          <p:cNvSpPr txBox="1"/>
          <p:nvPr/>
        </p:nvSpPr>
        <p:spPr>
          <a:xfrm>
            <a:off x="609480" y="1992093"/>
            <a:ext cx="11079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Proxmox VE</a:t>
            </a:r>
            <a:r>
              <a:rPr lang="fr-FR" dirty="0"/>
              <a:t> est une solution de virtualisation open-source basée sur Debian, permettant de gérer des serveurs virtualisés.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Gestion des VM :</a:t>
            </a:r>
            <a:r>
              <a:rPr kumimoji="0" lang="fr-FR" altLang="fr-FR" sz="18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Utilisation de KVM (Kernel-based Virtual Machine) pour virtualiser des systèmes d'exploitation complets.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Conteneurs :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Utilisation de LXC (Linux Containers) pour des environnements légers isolés.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Interface web intuitive :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Gestion centralisée des machines virtuelles et du matériel.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Snapshots</a:t>
            </a:r>
            <a:r>
              <a:rPr kumimoji="0" lang="fr-FR" altLang="fr-FR" sz="18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fr-FR" altLang="fr-FR" sz="18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Possibilité de capturer un état de la VM pour une restauration future.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5E3F2E91-7947-9FA7-E9EA-A21E3CF0B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480" y="4669749"/>
            <a:ext cx="107213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5" name="Image 4" descr="Une image contenant texte, Police, capture d’écran, Graphique&#10;&#10;Le contenu généré par l’IA peut être incorrect.">
            <a:extLst>
              <a:ext uri="{FF2B5EF4-FFF2-40B4-BE49-F238E27FC236}">
                <a16:creationId xmlns:a16="http://schemas.microsoft.com/office/drawing/2014/main" id="{D7752AB1-B508-D5E7-19A2-8014AFCE57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9" y="6084804"/>
            <a:ext cx="664244" cy="70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17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446106-96E4-C93C-727E-D43E28839B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907399-7A6B-AFC1-31E2-7C5E23CB1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0" y="402039"/>
            <a:ext cx="10972440" cy="1142640"/>
          </a:xfrm>
        </p:spPr>
        <p:txBody>
          <a:bodyPr/>
          <a:lstStyle/>
          <a:p>
            <a:r>
              <a:rPr lang="fr-FR" b="1" spc="-1" dirty="0">
                <a:solidFill>
                  <a:srgbClr val="004F7E"/>
                </a:solidFill>
                <a:latin typeface="Geneva"/>
              </a:rPr>
              <a:t>Installation infrastructure</a:t>
            </a:r>
            <a:endParaRPr lang="fr-FR" dirty="0"/>
          </a:p>
        </p:txBody>
      </p:sp>
      <p:pic>
        <p:nvPicPr>
          <p:cNvPr id="5" name="Image 4" descr="Une image contenant texte, capture d’écran, Police, graphisme&#10;&#10;Description générée automatiquement">
            <a:extLst>
              <a:ext uri="{FF2B5EF4-FFF2-40B4-BE49-F238E27FC236}">
                <a16:creationId xmlns:a16="http://schemas.microsoft.com/office/drawing/2014/main" id="{3BFA7A1D-13AB-A362-7794-C85E94D861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3" y="1771440"/>
            <a:ext cx="5141751" cy="4256498"/>
          </a:xfrm>
          <a:prstGeom prst="rect">
            <a:avLst/>
          </a:prstGeom>
        </p:spPr>
      </p:pic>
      <p:pic>
        <p:nvPicPr>
          <p:cNvPr id="19" name="Image 18" descr="Une image contenant texte, Appareils électroniques, multimédia, affichage&#10;&#10;Description générée automatiquement">
            <a:extLst>
              <a:ext uri="{FF2B5EF4-FFF2-40B4-BE49-F238E27FC236}">
                <a16:creationId xmlns:a16="http://schemas.microsoft.com/office/drawing/2014/main" id="{614AF2E8-D529-EACA-986D-6FD53C6869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277" y="1544679"/>
            <a:ext cx="5488322" cy="4541671"/>
          </a:xfrm>
          <a:prstGeom prst="rect">
            <a:avLst/>
          </a:prstGeom>
        </p:spPr>
      </p:pic>
      <p:pic>
        <p:nvPicPr>
          <p:cNvPr id="4" name="Image 3" descr="Une image contenant texte, Police, capture d’écran, Graphique&#10;&#10;Le contenu généré par l’IA peut être incorrect.">
            <a:extLst>
              <a:ext uri="{FF2B5EF4-FFF2-40B4-BE49-F238E27FC236}">
                <a16:creationId xmlns:a16="http://schemas.microsoft.com/office/drawing/2014/main" id="{9CC625C1-E579-8209-1968-97FBBC12E3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9" y="6084804"/>
            <a:ext cx="664244" cy="70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93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D7F80E-C460-50A8-65FE-EE4908E0B7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0837E2-92A9-2BAC-B843-572D7BB0E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0" y="402039"/>
            <a:ext cx="10972440" cy="1142640"/>
          </a:xfrm>
        </p:spPr>
        <p:txBody>
          <a:bodyPr/>
          <a:lstStyle/>
          <a:p>
            <a:r>
              <a:rPr lang="fr-FR" b="1" spc="-1" dirty="0">
                <a:solidFill>
                  <a:srgbClr val="004F7E"/>
                </a:solidFill>
                <a:latin typeface="Geneva"/>
              </a:rPr>
              <a:t>Installation infrastructure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33A17C4-1568-A280-FD58-72E2EB4A5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98" y="1342471"/>
            <a:ext cx="10819604" cy="5113490"/>
          </a:xfrm>
          <a:prstGeom prst="rect">
            <a:avLst/>
          </a:prstGeom>
        </p:spPr>
      </p:pic>
      <p:pic>
        <p:nvPicPr>
          <p:cNvPr id="5" name="Image 4" descr="Une image contenant texte, Police, capture d’écran, Graphique&#10;&#10;Le contenu généré par l’IA peut être incorrect.">
            <a:extLst>
              <a:ext uri="{FF2B5EF4-FFF2-40B4-BE49-F238E27FC236}">
                <a16:creationId xmlns:a16="http://schemas.microsoft.com/office/drawing/2014/main" id="{25ACE0EE-7C23-7C45-4AF7-84D38C0322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9" y="6084804"/>
            <a:ext cx="664244" cy="70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2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5183AC-B51C-5C9A-2A9B-175CC49BFB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7FA3FA-DE3D-7FA9-BA14-E2CB331B6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550" y="2857680"/>
            <a:ext cx="5370990" cy="1142640"/>
          </a:xfrm>
        </p:spPr>
        <p:txBody>
          <a:bodyPr/>
          <a:lstStyle/>
          <a:p>
            <a:pPr marL="3657600"/>
            <a:r>
              <a:rPr lang="fr-FR" sz="7200" b="1" i="1" strike="noStrike" spc="-1" dirty="0">
                <a:solidFill>
                  <a:srgbClr val="0070C0"/>
                </a:solidFill>
                <a:latin typeface="Genva"/>
              </a:rPr>
              <a:t>VPN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31CC092-92F8-93D8-6EEB-A729214A959E}"/>
              </a:ext>
            </a:extLst>
          </p:cNvPr>
          <p:cNvSpPr txBox="1"/>
          <p:nvPr/>
        </p:nvSpPr>
        <p:spPr>
          <a:xfrm>
            <a:off x="3485179" y="3815654"/>
            <a:ext cx="522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Synoptique, explication, configuration switch VPN</a:t>
            </a:r>
          </a:p>
        </p:txBody>
      </p:sp>
      <p:pic>
        <p:nvPicPr>
          <p:cNvPr id="4" name="Image 3" descr="Une image contenant texte, Police, capture d’écran, Graphique&#10;&#10;Le contenu généré par l’IA peut être incorrect.">
            <a:extLst>
              <a:ext uri="{FF2B5EF4-FFF2-40B4-BE49-F238E27FC236}">
                <a16:creationId xmlns:a16="http://schemas.microsoft.com/office/drawing/2014/main" id="{D9EB6B78-746F-79A7-4FBD-333797D4D5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9" y="6084804"/>
            <a:ext cx="664244" cy="70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273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7CCAAF-9EA5-3FC2-8B45-571830D95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947" y="732240"/>
            <a:ext cx="8788520" cy="656653"/>
          </a:xfrm>
        </p:spPr>
        <p:txBody>
          <a:bodyPr/>
          <a:lstStyle/>
          <a:p>
            <a:r>
              <a:rPr lang="fr-FR" sz="4400" b="1" i="1" strike="noStrike" spc="-1" dirty="0">
                <a:solidFill>
                  <a:srgbClr val="0070C0"/>
                </a:solidFill>
                <a:latin typeface="Genva"/>
              </a:rPr>
              <a:t>VP</a:t>
            </a:r>
            <a:r>
              <a:rPr lang="fr-FR" b="1" i="1" spc="-1" dirty="0">
                <a:solidFill>
                  <a:srgbClr val="0070C0"/>
                </a:solidFill>
                <a:latin typeface="Genva"/>
              </a:rPr>
              <a:t>N (Virtual Private Network) </a:t>
            </a:r>
            <a:br>
              <a:rPr lang="fr-FR" sz="4400" b="1" i="1" strike="noStrike" spc="-1" dirty="0">
                <a:solidFill>
                  <a:srgbClr val="0070C0"/>
                </a:solidFill>
                <a:latin typeface="Genva"/>
              </a:rPr>
            </a:b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4F2B5E4-926E-C4C2-8FA3-4876F93B817A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15995" y="1331240"/>
            <a:ext cx="10278653" cy="719667"/>
          </a:xfrm>
        </p:spPr>
        <p:txBody>
          <a:bodyPr/>
          <a:lstStyle/>
          <a:p>
            <a:r>
              <a:rPr lang="fr-FR" sz="3200" dirty="0"/>
              <a:t>La mise en place d’un VPN à été effectuer afin d’autoriser une connexion sécurisée au réseau de mon projet.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F05549A-20AC-80BE-79E0-27EE69EE5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626" y="2649907"/>
            <a:ext cx="9458022" cy="392437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0173A4E3-6C98-6F8B-2696-814A462DDBBD}"/>
                  </a:ext>
                </a:extLst>
              </p14:cNvPr>
              <p14:cNvContentPartPr/>
              <p14:nvPr/>
            </p14:nvContentPartPr>
            <p14:xfrm>
              <a:off x="5795668" y="4660595"/>
              <a:ext cx="669240" cy="41004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0173A4E3-6C98-6F8B-2696-814A462DDBB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41668" y="4552595"/>
                <a:ext cx="776880" cy="62568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Image 6" descr="Une image contenant texte, Police, capture d’écran, Graphique&#10;&#10;Le contenu généré par l’IA peut être incorrect.">
            <a:extLst>
              <a:ext uri="{FF2B5EF4-FFF2-40B4-BE49-F238E27FC236}">
                <a16:creationId xmlns:a16="http://schemas.microsoft.com/office/drawing/2014/main" id="{CA4E9D57-F840-4E91-2995-3DED28FE6A1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9" y="6084804"/>
            <a:ext cx="664244" cy="70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64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C689C2-5138-BE78-1BD9-ED2F37F357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C87144-C610-E7CB-88CE-FC5CA58F6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947" y="732240"/>
            <a:ext cx="8788520" cy="656653"/>
          </a:xfrm>
        </p:spPr>
        <p:txBody>
          <a:bodyPr/>
          <a:lstStyle/>
          <a:p>
            <a:r>
              <a:rPr lang="fr-FR" sz="4400" b="1" i="1" strike="noStrike" spc="-1" dirty="0">
                <a:solidFill>
                  <a:srgbClr val="0070C0"/>
                </a:solidFill>
                <a:latin typeface="Genva"/>
              </a:rPr>
              <a:t>VP</a:t>
            </a:r>
            <a:r>
              <a:rPr lang="fr-FR" b="1" i="1" spc="-1" dirty="0">
                <a:solidFill>
                  <a:srgbClr val="0070C0"/>
                </a:solidFill>
                <a:latin typeface="Genva"/>
              </a:rPr>
              <a:t>N (Virtual Private Network) </a:t>
            </a:r>
            <a:br>
              <a:rPr lang="fr-FR" sz="4400" b="1" i="1" strike="noStrike" spc="-1" dirty="0">
                <a:solidFill>
                  <a:srgbClr val="0070C0"/>
                </a:solidFill>
                <a:latin typeface="Genva"/>
              </a:rPr>
            </a:br>
            <a:endParaRPr lang="fr-FR" dirty="0"/>
          </a:p>
        </p:txBody>
      </p:sp>
      <p:pic>
        <p:nvPicPr>
          <p:cNvPr id="6" name="Image 5" descr="Une image contenant texte, capture d’écran, Police">
            <a:extLst>
              <a:ext uri="{FF2B5EF4-FFF2-40B4-BE49-F238E27FC236}">
                <a16:creationId xmlns:a16="http://schemas.microsoft.com/office/drawing/2014/main" id="{EE0EDF0E-2B22-C616-15AD-7CD2665B1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554" y="1920801"/>
            <a:ext cx="8059270" cy="3640717"/>
          </a:xfrm>
          <a:prstGeom prst="rect">
            <a:avLst/>
          </a:prstGeom>
        </p:spPr>
      </p:pic>
      <p:pic>
        <p:nvPicPr>
          <p:cNvPr id="3" name="Image 2" descr="Une image contenant texte, Police, capture d’écran, Graphique&#10;&#10;Le contenu généré par l’IA peut être incorrect.">
            <a:extLst>
              <a:ext uri="{FF2B5EF4-FFF2-40B4-BE49-F238E27FC236}">
                <a16:creationId xmlns:a16="http://schemas.microsoft.com/office/drawing/2014/main" id="{17465623-457A-677A-4812-7F8D9C98FF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9" y="6084804"/>
            <a:ext cx="664244" cy="70014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74268C9-A43F-0650-DA63-198561F55E50}"/>
              </a:ext>
            </a:extLst>
          </p:cNvPr>
          <p:cNvSpPr/>
          <p:nvPr/>
        </p:nvSpPr>
        <p:spPr>
          <a:xfrm>
            <a:off x="1891554" y="1920801"/>
            <a:ext cx="8059270" cy="36407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786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4AA899-4BC0-3CFB-A70D-10EA3D3C07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DEC584-1489-8E1D-7BEA-97C3B929F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72862" y="2857680"/>
            <a:ext cx="9472473" cy="1142640"/>
          </a:xfrm>
        </p:spPr>
        <p:txBody>
          <a:bodyPr/>
          <a:lstStyle/>
          <a:p>
            <a:pPr marL="3657600"/>
            <a:r>
              <a:rPr lang="fr-FR" sz="7200" b="1" i="1" strike="noStrike" spc="-1" dirty="0">
                <a:solidFill>
                  <a:srgbClr val="0070C0"/>
                </a:solidFill>
                <a:latin typeface="Genva"/>
              </a:rPr>
              <a:t>Serveur MQTT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0D3EC54-EF49-2E50-ACA5-5DF7ACDF41D5}"/>
              </a:ext>
            </a:extLst>
          </p:cNvPr>
          <p:cNvSpPr txBox="1"/>
          <p:nvPr/>
        </p:nvSpPr>
        <p:spPr>
          <a:xfrm>
            <a:off x="4851253" y="3815654"/>
            <a:ext cx="2489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Définition, explication.</a:t>
            </a:r>
          </a:p>
        </p:txBody>
      </p:sp>
      <p:pic>
        <p:nvPicPr>
          <p:cNvPr id="4" name="Image 3" descr="Une image contenant texte, Police, capture d’écran, Graphique&#10;&#10;Le contenu généré par l’IA peut être incorrect.">
            <a:extLst>
              <a:ext uri="{FF2B5EF4-FFF2-40B4-BE49-F238E27FC236}">
                <a16:creationId xmlns:a16="http://schemas.microsoft.com/office/drawing/2014/main" id="{AF2452BB-0929-2D40-C6BD-62E8AD22D1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9" y="6084804"/>
            <a:ext cx="664244" cy="70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522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466A3B-0904-64D8-FD0B-ECE1B6FFE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>
            <a:extLst>
              <a:ext uri="{FF2B5EF4-FFF2-40B4-BE49-F238E27FC236}">
                <a16:creationId xmlns:a16="http://schemas.microsoft.com/office/drawing/2014/main" id="{C979BE42-D1F9-2E10-0076-CBF689B07993}"/>
              </a:ext>
            </a:extLst>
          </p:cNvPr>
          <p:cNvSpPr/>
          <p:nvPr/>
        </p:nvSpPr>
        <p:spPr>
          <a:xfrm>
            <a:off x="8238960" y="527760"/>
            <a:ext cx="3559320" cy="677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r">
              <a:lnSpc>
                <a:spcPct val="100000"/>
              </a:lnSpc>
            </a:pPr>
            <a:r>
              <a:rPr lang="fr-FR" sz="1600" b="1" strike="noStrike" spc="-1" dirty="0">
                <a:solidFill>
                  <a:srgbClr val="004F7E"/>
                </a:solidFill>
                <a:latin typeface="Calibri"/>
              </a:rPr>
              <a:t>Maison de la Région - STRASBOURG</a:t>
            </a:r>
            <a:endParaRPr lang="fr-FR" sz="1600" b="0" strike="noStrike" spc="-1" dirty="0">
              <a:latin typeface="Arial"/>
            </a:endParaRPr>
          </a:p>
        </p:txBody>
      </p:sp>
      <p:sp>
        <p:nvSpPr>
          <p:cNvPr id="242" name="CustomShape 2">
            <a:extLst>
              <a:ext uri="{FF2B5EF4-FFF2-40B4-BE49-F238E27FC236}">
                <a16:creationId xmlns:a16="http://schemas.microsoft.com/office/drawing/2014/main" id="{89921016-86A1-6664-EA3F-3314EB7A1BE6}"/>
              </a:ext>
            </a:extLst>
          </p:cNvPr>
          <p:cNvSpPr/>
          <p:nvPr/>
        </p:nvSpPr>
        <p:spPr>
          <a:xfrm>
            <a:off x="4465785" y="714059"/>
            <a:ext cx="3260429" cy="7783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fr-FR" sz="4000" b="1" i="1" u="sng" strike="noStrike" spc="-1" dirty="0">
                <a:solidFill>
                  <a:srgbClr val="0070C0"/>
                </a:solidFill>
                <a:latin typeface="Geneva"/>
              </a:rPr>
              <a:t>Sommaire</a:t>
            </a:r>
          </a:p>
          <a:p>
            <a:pPr>
              <a:lnSpc>
                <a:spcPct val="100000"/>
              </a:lnSpc>
            </a:pPr>
            <a:r>
              <a:rPr lang="fr-FR" sz="4000" b="1" i="1" u="sng" strike="noStrike" spc="-1" dirty="0">
                <a:solidFill>
                  <a:srgbClr val="0070C0"/>
                </a:solidFill>
                <a:latin typeface="Geneva"/>
              </a:rPr>
              <a:t> </a:t>
            </a:r>
            <a:endParaRPr lang="fr-FR" b="1" i="1" u="sng" spc="-1" dirty="0">
              <a:solidFill>
                <a:srgbClr val="0070C0"/>
              </a:solidFill>
              <a:latin typeface="Geneva"/>
            </a:endParaRPr>
          </a:p>
          <a:p>
            <a:pPr marL="3657600">
              <a:lnSpc>
                <a:spcPct val="100000"/>
              </a:lnSpc>
            </a:pPr>
            <a:endParaRPr lang="fr-FR" b="1" i="1" u="sng" spc="-1" dirty="0">
              <a:solidFill>
                <a:srgbClr val="0070C0"/>
              </a:solidFill>
              <a:latin typeface="Genva"/>
            </a:endParaRPr>
          </a:p>
          <a:p>
            <a:pPr marL="3943350" indent="-285750">
              <a:lnSpc>
                <a:spcPct val="100000"/>
              </a:lnSpc>
              <a:buFontTx/>
              <a:buChar char="-"/>
            </a:pPr>
            <a:endParaRPr lang="fr-FR" sz="1800" b="1" i="1" u="sng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1" i="1" u="sng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1" i="1" u="sng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br>
              <a:rPr b="1" i="1" u="sng" dirty="0"/>
            </a:br>
            <a:br>
              <a:rPr b="1" i="1" u="sng" dirty="0"/>
            </a:br>
            <a:br>
              <a:rPr b="1" i="1" u="sng" dirty="0"/>
            </a:br>
            <a:br>
              <a:rPr b="1" i="1" u="sng" dirty="0"/>
            </a:br>
            <a:endParaRPr lang="fr-FR" sz="1800" b="1" i="1" u="sng" strike="noStrike" spc="-1" dirty="0">
              <a:latin typeface="Arial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ABC7FDD-E226-A7BA-FA67-1991115D49D0}"/>
              </a:ext>
            </a:extLst>
          </p:cNvPr>
          <p:cNvSpPr txBox="1"/>
          <p:nvPr/>
        </p:nvSpPr>
        <p:spPr>
          <a:xfrm>
            <a:off x="0" y="1841242"/>
            <a:ext cx="865542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943350" indent="-285750">
              <a:buFont typeface="Wingdings" panose="05000000000000000000" pitchFamily="2" charset="2"/>
              <a:buChar char="ü"/>
            </a:pPr>
            <a:r>
              <a:rPr lang="fr-FR" sz="3200" b="1" i="1" spc="-1" dirty="0">
                <a:solidFill>
                  <a:srgbClr val="0070C0"/>
                </a:solidFill>
                <a:latin typeface="Genva"/>
              </a:rPr>
              <a:t>Présentation entreprise</a:t>
            </a:r>
          </a:p>
          <a:p>
            <a:pPr marL="3943350" indent="-285750">
              <a:buFont typeface="Wingdings" panose="05000000000000000000" pitchFamily="2" charset="2"/>
              <a:buChar char="ü"/>
            </a:pPr>
            <a:r>
              <a:rPr lang="fr-FR" sz="3200" b="1" i="1" spc="-1" dirty="0">
                <a:solidFill>
                  <a:srgbClr val="0070C0"/>
                </a:solidFill>
                <a:latin typeface="Genva"/>
              </a:rPr>
              <a:t>Cahier des charges</a:t>
            </a:r>
          </a:p>
          <a:p>
            <a:pPr marL="3943350" indent="-285750">
              <a:buFont typeface="Wingdings" panose="05000000000000000000" pitchFamily="2" charset="2"/>
              <a:buChar char="ü"/>
            </a:pPr>
            <a:r>
              <a:rPr lang="fr-FR" sz="3200" b="1" i="1" spc="-1" dirty="0">
                <a:solidFill>
                  <a:srgbClr val="0070C0"/>
                </a:solidFill>
                <a:latin typeface="Genva"/>
              </a:rPr>
              <a:t>Capteur &amp; Microcontrôleur </a:t>
            </a:r>
          </a:p>
          <a:p>
            <a:pPr marL="3943350" indent="-285750">
              <a:buFont typeface="Wingdings" panose="05000000000000000000" pitchFamily="2" charset="2"/>
              <a:buChar char="ü"/>
            </a:pPr>
            <a:r>
              <a:rPr lang="fr-FR" sz="3200" b="1" i="1" strike="noStrike" spc="-1" dirty="0">
                <a:solidFill>
                  <a:srgbClr val="0070C0"/>
                </a:solidFill>
                <a:latin typeface="Genva"/>
              </a:rPr>
              <a:t>Installation infrastructure</a:t>
            </a:r>
          </a:p>
          <a:p>
            <a:pPr marL="3943350" indent="-285750">
              <a:buFont typeface="Wingdings" panose="05000000000000000000" pitchFamily="2" charset="2"/>
              <a:buChar char="ü"/>
            </a:pPr>
            <a:r>
              <a:rPr lang="fr-FR" sz="3200" b="1" i="1" strike="noStrike" spc="-1" dirty="0">
                <a:solidFill>
                  <a:srgbClr val="0070C0"/>
                </a:solidFill>
                <a:latin typeface="Genva"/>
              </a:rPr>
              <a:t>VP</a:t>
            </a:r>
            <a:r>
              <a:rPr lang="fr-FR" sz="3200" b="1" i="1" spc="-1" dirty="0">
                <a:solidFill>
                  <a:srgbClr val="0070C0"/>
                </a:solidFill>
                <a:latin typeface="Genva"/>
              </a:rPr>
              <a:t>N</a:t>
            </a:r>
            <a:endParaRPr lang="fr-FR" sz="3200" b="1" i="1" strike="noStrike" spc="-1" dirty="0">
              <a:solidFill>
                <a:srgbClr val="0070C0"/>
              </a:solidFill>
              <a:latin typeface="Genva"/>
            </a:endParaRPr>
          </a:p>
          <a:p>
            <a:pPr marL="39433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fr-FR" sz="3200" b="1" i="1" spc="-1" dirty="0">
                <a:solidFill>
                  <a:srgbClr val="0070C0"/>
                </a:solidFill>
                <a:latin typeface="Genva"/>
              </a:rPr>
              <a:t>Serveur MQTT</a:t>
            </a:r>
          </a:p>
          <a:p>
            <a:pPr marL="39433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fr-FR" sz="3200" b="1" i="1" dirty="0">
                <a:solidFill>
                  <a:srgbClr val="0070C0"/>
                </a:solidFill>
                <a:latin typeface="Genva"/>
              </a:rPr>
              <a:t>Déploiement actuel</a:t>
            </a:r>
            <a:endParaRPr lang="fr-FR" sz="3200" b="1" i="1" spc="-1" dirty="0">
              <a:solidFill>
                <a:srgbClr val="0070C0"/>
              </a:solidFill>
              <a:latin typeface="Genva"/>
            </a:endParaRPr>
          </a:p>
          <a:p>
            <a:pPr marL="39433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fr-FR" sz="3200" b="1" i="1" spc="-1" dirty="0">
              <a:solidFill>
                <a:srgbClr val="0070C0"/>
              </a:solidFill>
              <a:latin typeface="Genva"/>
            </a:endParaRPr>
          </a:p>
          <a:p>
            <a:endParaRPr lang="fr-FR" sz="3200" dirty="0"/>
          </a:p>
        </p:txBody>
      </p:sp>
      <p:pic>
        <p:nvPicPr>
          <p:cNvPr id="5" name="Image 4" descr="Une image contenant texte, Police, capture d’écran, Graphique&#10;&#10;Le contenu généré par l’IA peut être incorrect.">
            <a:extLst>
              <a:ext uri="{FF2B5EF4-FFF2-40B4-BE49-F238E27FC236}">
                <a16:creationId xmlns:a16="http://schemas.microsoft.com/office/drawing/2014/main" id="{C7502C73-3877-5F67-A9CB-E7DFD9A2AC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9" y="6084804"/>
            <a:ext cx="664244" cy="70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37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BC3B0A-DADF-FF5C-806E-F3AE5DA55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949068" y="431508"/>
            <a:ext cx="8228078" cy="1142640"/>
          </a:xfrm>
        </p:spPr>
        <p:txBody>
          <a:bodyPr/>
          <a:lstStyle/>
          <a:p>
            <a:pPr marL="3657600">
              <a:lnSpc>
                <a:spcPct val="100000"/>
              </a:lnSpc>
            </a:pPr>
            <a:r>
              <a:rPr lang="fr-FR" b="1" i="1" spc="-1" dirty="0">
                <a:solidFill>
                  <a:srgbClr val="004F7E"/>
                </a:solidFill>
                <a:latin typeface="Geneva"/>
              </a:rPr>
              <a:t>Serveur MQTT</a:t>
            </a:r>
          </a:p>
        </p:txBody>
      </p:sp>
      <p:pic>
        <p:nvPicPr>
          <p:cNvPr id="1026" name="Picture 2" descr="MQTT Broker / MQTT Client Struktur">
            <a:extLst>
              <a:ext uri="{FF2B5EF4-FFF2-40B4-BE49-F238E27FC236}">
                <a16:creationId xmlns:a16="http://schemas.microsoft.com/office/drawing/2014/main" id="{DE3A8CDC-6998-A0B3-6F81-44FB82B57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940" y="2266252"/>
            <a:ext cx="7664140" cy="3912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1C51CDDF-2BDF-8599-B437-B9C547BE1A25}"/>
              </a:ext>
            </a:extLst>
          </p:cNvPr>
          <p:cNvSpPr txBox="1"/>
          <p:nvPr/>
        </p:nvSpPr>
        <p:spPr>
          <a:xfrm>
            <a:off x="706281" y="1498402"/>
            <a:ext cx="10409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protocole MQTT (Message Queuing Telemetry Transport) est un protocole de messagerie de type publication-abonnement basé sur le protocole TCP/IP</a:t>
            </a:r>
            <a:r>
              <a:rPr lang="it-IT" dirty="0"/>
              <a:t> (Transmission Control Protocol/Internet Protocol)</a:t>
            </a:r>
            <a:endParaRPr lang="fr-FR" dirty="0"/>
          </a:p>
        </p:txBody>
      </p:sp>
      <p:pic>
        <p:nvPicPr>
          <p:cNvPr id="5" name="Image 4" descr="Une image contenant texte, Police, capture d’écran, Graphique&#10;&#10;Le contenu généré par l’IA peut être incorrect.">
            <a:extLst>
              <a:ext uri="{FF2B5EF4-FFF2-40B4-BE49-F238E27FC236}">
                <a16:creationId xmlns:a16="http://schemas.microsoft.com/office/drawing/2014/main" id="{BE77C0A7-D2C9-7403-5FA3-61733AD8D7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9" y="6084804"/>
            <a:ext cx="664244" cy="70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69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096A98-2A84-CE80-5D4A-C2410FA7C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7F321CEC-13C1-133A-7FC3-830CB366E0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43" y="2369540"/>
            <a:ext cx="5754616" cy="2118919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EA86038A-7F15-0154-81EE-7E42E0EE1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45335" y="334161"/>
            <a:ext cx="10972800" cy="1143000"/>
          </a:xfrm>
        </p:spPr>
        <p:txBody>
          <a:bodyPr/>
          <a:lstStyle/>
          <a:p>
            <a:pPr marL="3657600">
              <a:lnSpc>
                <a:spcPct val="100000"/>
              </a:lnSpc>
            </a:pPr>
            <a:r>
              <a:rPr lang="fr-FR" b="1" i="1" spc="-1" dirty="0">
                <a:solidFill>
                  <a:srgbClr val="004F7E"/>
                </a:solidFill>
                <a:latin typeface="Geneva"/>
              </a:rPr>
              <a:t>Serveur MQTT</a:t>
            </a:r>
          </a:p>
        </p:txBody>
      </p:sp>
      <p:pic>
        <p:nvPicPr>
          <p:cNvPr id="3" name="Image 2" descr="Une image contenant texte, capture d’écran, logiciel, Site web&#10;&#10;Description générée automatiquement">
            <a:extLst>
              <a:ext uri="{FF2B5EF4-FFF2-40B4-BE49-F238E27FC236}">
                <a16:creationId xmlns:a16="http://schemas.microsoft.com/office/drawing/2014/main" id="{B009DBFF-6163-2BB4-3F05-B270753D4C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177" y="3117949"/>
            <a:ext cx="5431818" cy="3114798"/>
          </a:xfrm>
          <a:prstGeom prst="rect">
            <a:avLst/>
          </a:prstGeom>
        </p:spPr>
      </p:pic>
      <p:pic>
        <p:nvPicPr>
          <p:cNvPr id="4" name="Image 3" descr="Une image contenant texte, Police, capture d’écran, Graphique&#10;&#10;Le contenu généré par l’IA peut être incorrect.">
            <a:extLst>
              <a:ext uri="{FF2B5EF4-FFF2-40B4-BE49-F238E27FC236}">
                <a16:creationId xmlns:a16="http://schemas.microsoft.com/office/drawing/2014/main" id="{46E33CDA-664E-F4A1-AF80-B8DA21E9B9C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9" y="6084804"/>
            <a:ext cx="664244" cy="700149"/>
          </a:xfrm>
          <a:prstGeom prst="rect">
            <a:avLst/>
          </a:prstGeom>
        </p:spPr>
      </p:pic>
      <p:sp>
        <p:nvSpPr>
          <p:cNvPr id="5" name="Organigramme : Alternative 4">
            <a:extLst>
              <a:ext uri="{FF2B5EF4-FFF2-40B4-BE49-F238E27FC236}">
                <a16:creationId xmlns:a16="http://schemas.microsoft.com/office/drawing/2014/main" id="{BB99A2D9-43E8-1C61-555B-0C462CC5FCE1}"/>
              </a:ext>
            </a:extLst>
          </p:cNvPr>
          <p:cNvSpPr/>
          <p:nvPr/>
        </p:nvSpPr>
        <p:spPr>
          <a:xfrm>
            <a:off x="6571177" y="2412402"/>
            <a:ext cx="5010912" cy="432338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apt install mosquitto mosquitto-clients</a:t>
            </a:r>
          </a:p>
        </p:txBody>
      </p:sp>
      <p:sp>
        <p:nvSpPr>
          <p:cNvPr id="8" name="Organigramme : Alternative 7">
            <a:extLst>
              <a:ext uri="{FF2B5EF4-FFF2-40B4-BE49-F238E27FC236}">
                <a16:creationId xmlns:a16="http://schemas.microsoft.com/office/drawing/2014/main" id="{C0BA8CEC-E4DD-7EDD-FBD1-604FA870F377}"/>
              </a:ext>
            </a:extLst>
          </p:cNvPr>
          <p:cNvSpPr/>
          <p:nvPr/>
        </p:nvSpPr>
        <p:spPr>
          <a:xfrm>
            <a:off x="6476626" y="2412402"/>
            <a:ext cx="578994" cy="432338"/>
          </a:xfrm>
          <a:prstGeom prst="flowChartAlternateProcess">
            <a:avLst/>
          </a:prstGeom>
          <a:solidFill>
            <a:srgbClr val="3BD18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31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6558F6-6262-AF2F-E28D-29CB473E4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273953D8-91B0-5AC5-860C-2F7443F1D4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856" y="4628771"/>
            <a:ext cx="4827839" cy="1962461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67CE43D3-7CDB-208F-6548-5DCF89EE81E6}"/>
              </a:ext>
            </a:extLst>
          </p:cNvPr>
          <p:cNvSpPr txBox="1">
            <a:spLocks/>
          </p:cNvSpPr>
          <p:nvPr/>
        </p:nvSpPr>
        <p:spPr>
          <a:xfrm>
            <a:off x="-2949068" y="431508"/>
            <a:ext cx="8228078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57600">
              <a:lnSpc>
                <a:spcPct val="100000"/>
              </a:lnSpc>
            </a:pPr>
            <a:r>
              <a:rPr lang="fr-FR" b="1" i="1" spc="-1" dirty="0">
                <a:solidFill>
                  <a:srgbClr val="004F7E"/>
                </a:solidFill>
                <a:latin typeface="Geneva"/>
              </a:rPr>
              <a:t>Serveur MQTT</a:t>
            </a:r>
          </a:p>
        </p:txBody>
      </p:sp>
      <p:pic>
        <p:nvPicPr>
          <p:cNvPr id="6" name="Image 5" descr="Une image contenant texte, Police, capture d’écran, Graphique&#10;&#10;Le contenu généré par l’IA peut être incorrect.">
            <a:extLst>
              <a:ext uri="{FF2B5EF4-FFF2-40B4-BE49-F238E27FC236}">
                <a16:creationId xmlns:a16="http://schemas.microsoft.com/office/drawing/2014/main" id="{EFDF4A91-2C67-2CAD-AEEF-EB22CEDD82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9" y="6084804"/>
            <a:ext cx="664244" cy="700149"/>
          </a:xfrm>
          <a:prstGeom prst="rect">
            <a:avLst/>
          </a:prstGeom>
        </p:spPr>
      </p:pic>
      <p:sp>
        <p:nvSpPr>
          <p:cNvPr id="9" name="Organigramme : Alternative 8">
            <a:extLst>
              <a:ext uri="{FF2B5EF4-FFF2-40B4-BE49-F238E27FC236}">
                <a16:creationId xmlns:a16="http://schemas.microsoft.com/office/drawing/2014/main" id="{62043D76-0052-AA4F-F1FF-9A7EBE441BF9}"/>
              </a:ext>
            </a:extLst>
          </p:cNvPr>
          <p:cNvSpPr/>
          <p:nvPr/>
        </p:nvSpPr>
        <p:spPr>
          <a:xfrm>
            <a:off x="824384" y="1680458"/>
            <a:ext cx="5110072" cy="652441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mosquitto_pub –h 10.129.251.253 –t temp –m « Résultat obtenu »</a:t>
            </a:r>
          </a:p>
        </p:txBody>
      </p:sp>
      <p:sp>
        <p:nvSpPr>
          <p:cNvPr id="10" name="Organigramme : Alternative 9">
            <a:extLst>
              <a:ext uri="{FF2B5EF4-FFF2-40B4-BE49-F238E27FC236}">
                <a16:creationId xmlns:a16="http://schemas.microsoft.com/office/drawing/2014/main" id="{2D4C3F18-02A8-5B5F-745E-DA0132332448}"/>
              </a:ext>
            </a:extLst>
          </p:cNvPr>
          <p:cNvSpPr/>
          <p:nvPr/>
        </p:nvSpPr>
        <p:spPr>
          <a:xfrm>
            <a:off x="315561" y="1678562"/>
            <a:ext cx="714919" cy="652440"/>
          </a:xfrm>
          <a:prstGeom prst="flowChartAlternateProcess">
            <a:avLst/>
          </a:prstGeom>
          <a:solidFill>
            <a:srgbClr val="3BD18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rganigramme : Alternative 10">
            <a:extLst>
              <a:ext uri="{FF2B5EF4-FFF2-40B4-BE49-F238E27FC236}">
                <a16:creationId xmlns:a16="http://schemas.microsoft.com/office/drawing/2014/main" id="{6FFD0DD5-ECDF-D1B7-CA4E-F20760C032B2}"/>
              </a:ext>
            </a:extLst>
          </p:cNvPr>
          <p:cNvSpPr/>
          <p:nvPr/>
        </p:nvSpPr>
        <p:spPr>
          <a:xfrm>
            <a:off x="929285" y="3936304"/>
            <a:ext cx="5005171" cy="543198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mosquitto_pub –h 10.129.251.253 –t temp –m « température »</a:t>
            </a:r>
          </a:p>
        </p:txBody>
      </p:sp>
      <p:sp>
        <p:nvSpPr>
          <p:cNvPr id="12" name="Organigramme : Alternative 11">
            <a:extLst>
              <a:ext uri="{FF2B5EF4-FFF2-40B4-BE49-F238E27FC236}">
                <a16:creationId xmlns:a16="http://schemas.microsoft.com/office/drawing/2014/main" id="{EDC24FE9-F0EC-A25A-1B50-97E436A78948}"/>
              </a:ext>
            </a:extLst>
          </p:cNvPr>
          <p:cNvSpPr/>
          <p:nvPr/>
        </p:nvSpPr>
        <p:spPr>
          <a:xfrm>
            <a:off x="597163" y="3936304"/>
            <a:ext cx="650608" cy="543198"/>
          </a:xfrm>
          <a:prstGeom prst="flowChartAlternateProcess">
            <a:avLst/>
          </a:prstGeom>
          <a:solidFill>
            <a:srgbClr val="3BD18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rganigramme : Alternative 12">
            <a:extLst>
              <a:ext uri="{FF2B5EF4-FFF2-40B4-BE49-F238E27FC236}">
                <a16:creationId xmlns:a16="http://schemas.microsoft.com/office/drawing/2014/main" id="{55A8DD04-2283-6D5E-7194-9170D7D72994}"/>
              </a:ext>
            </a:extLst>
          </p:cNvPr>
          <p:cNvSpPr/>
          <p:nvPr/>
        </p:nvSpPr>
        <p:spPr>
          <a:xfrm>
            <a:off x="6806740" y="1679826"/>
            <a:ext cx="5110072" cy="652441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mosquitto_sub –h 10.129.251.253 –t temp</a:t>
            </a:r>
          </a:p>
        </p:txBody>
      </p:sp>
      <p:sp>
        <p:nvSpPr>
          <p:cNvPr id="15" name="Organigramme : Alternative 14">
            <a:extLst>
              <a:ext uri="{FF2B5EF4-FFF2-40B4-BE49-F238E27FC236}">
                <a16:creationId xmlns:a16="http://schemas.microsoft.com/office/drawing/2014/main" id="{14401489-8ABF-E56C-8E21-6DE92EA6A8D2}"/>
              </a:ext>
            </a:extLst>
          </p:cNvPr>
          <p:cNvSpPr/>
          <p:nvPr/>
        </p:nvSpPr>
        <p:spPr>
          <a:xfrm>
            <a:off x="6579519" y="1679195"/>
            <a:ext cx="714919" cy="652440"/>
          </a:xfrm>
          <a:prstGeom prst="flowChartAlternateProcess">
            <a:avLst/>
          </a:prstGeom>
          <a:solidFill>
            <a:srgbClr val="3BD18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Organigramme : Alternative 17">
            <a:extLst>
              <a:ext uri="{FF2B5EF4-FFF2-40B4-BE49-F238E27FC236}">
                <a16:creationId xmlns:a16="http://schemas.microsoft.com/office/drawing/2014/main" id="{9ABD49AD-7AD1-BE71-B6C2-BB347433358D}"/>
              </a:ext>
            </a:extLst>
          </p:cNvPr>
          <p:cNvSpPr/>
          <p:nvPr/>
        </p:nvSpPr>
        <p:spPr>
          <a:xfrm>
            <a:off x="6911641" y="3936304"/>
            <a:ext cx="5005171" cy="543198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mosquitto_sub –h 10.129.251.253 –t temp</a:t>
            </a:r>
          </a:p>
        </p:txBody>
      </p:sp>
      <p:sp>
        <p:nvSpPr>
          <p:cNvPr id="21" name="Organigramme : Alternative 20">
            <a:extLst>
              <a:ext uri="{FF2B5EF4-FFF2-40B4-BE49-F238E27FC236}">
                <a16:creationId xmlns:a16="http://schemas.microsoft.com/office/drawing/2014/main" id="{BD0B6C14-519E-C330-C262-7B307F5B0B7A}"/>
              </a:ext>
            </a:extLst>
          </p:cNvPr>
          <p:cNvSpPr/>
          <p:nvPr/>
        </p:nvSpPr>
        <p:spPr>
          <a:xfrm>
            <a:off x="6579519" y="3936304"/>
            <a:ext cx="650608" cy="543198"/>
          </a:xfrm>
          <a:prstGeom prst="flowChartAlternateProcess">
            <a:avLst/>
          </a:prstGeom>
          <a:solidFill>
            <a:srgbClr val="3BD18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D57A15F2-BD0D-F892-3025-932CFEFA30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538" y="2562074"/>
            <a:ext cx="4839375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40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26A2A2-49BF-23A6-D4AD-051542E78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Rédaction documentations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CF48AF4-C78E-D748-00A0-DB5B635B55BF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80501" y="2536626"/>
            <a:ext cx="10972440" cy="1316283"/>
          </a:xfrm>
        </p:spPr>
        <p:txBody>
          <a:bodyPr/>
          <a:lstStyle/>
          <a:p>
            <a:r>
              <a:rPr lang="fr-FR" dirty="0"/>
              <a:t>Partage de documents disponible sur GitHub : </a:t>
            </a:r>
            <a:r>
              <a:rPr lang="fr-FR" dirty="0">
                <a:hlinkClick r:id="rId2"/>
              </a:rPr>
              <a:t>https://github.com/AnthonyKTTR67/Projet/</a:t>
            </a:r>
            <a:endParaRPr lang="fr-FR" dirty="0"/>
          </a:p>
          <a:p>
            <a:endParaRPr lang="fr-FR" dirty="0"/>
          </a:p>
        </p:txBody>
      </p:sp>
      <p:pic>
        <p:nvPicPr>
          <p:cNvPr id="5" name="Image 4" descr="Une image contenant texte, Police, capture d’écran, Graphique&#10;&#10;Le contenu généré par l’IA peut être incorrect.">
            <a:extLst>
              <a:ext uri="{FF2B5EF4-FFF2-40B4-BE49-F238E27FC236}">
                <a16:creationId xmlns:a16="http://schemas.microsoft.com/office/drawing/2014/main" id="{0333E089-4AB1-363B-F576-BEB22D6954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9" y="6084804"/>
            <a:ext cx="664244" cy="70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51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F4CE7F-BF15-3E89-18C2-CE8FFD4669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596703-C395-DE9B-9CDA-8184405B0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918690" y="501396"/>
            <a:ext cx="14042318" cy="1142640"/>
          </a:xfrm>
        </p:spPr>
        <p:txBody>
          <a:bodyPr/>
          <a:lstStyle/>
          <a:p>
            <a:pPr marL="3657600"/>
            <a:r>
              <a:rPr lang="fr-FR" b="1" i="1">
                <a:solidFill>
                  <a:srgbClr val="0070C0"/>
                </a:solidFill>
                <a:latin typeface="Genva"/>
              </a:rPr>
              <a:t>Cas d’utilisation </a:t>
            </a:r>
            <a:r>
              <a:rPr lang="fr-FR" b="1" i="1" dirty="0">
                <a:solidFill>
                  <a:srgbClr val="0070C0"/>
                </a:solidFill>
                <a:latin typeface="Genva"/>
              </a:rPr>
              <a:t>actuel</a:t>
            </a:r>
            <a:endParaRPr lang="fr-FR" b="1" i="1" spc="-1" dirty="0">
              <a:solidFill>
                <a:srgbClr val="0070C0"/>
              </a:solidFill>
              <a:latin typeface="Genva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A3679A5-C2FC-264A-328A-7FDF3C90B839}"/>
              </a:ext>
            </a:extLst>
          </p:cNvPr>
          <p:cNvSpPr txBox="1"/>
          <p:nvPr/>
        </p:nvSpPr>
        <p:spPr>
          <a:xfrm>
            <a:off x="1692329" y="2071271"/>
            <a:ext cx="3369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Diagramme UseCase CDC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6C362C0-B4CE-5C7A-FE03-DD5CB01C1909}"/>
              </a:ext>
            </a:extLst>
          </p:cNvPr>
          <p:cNvSpPr txBox="1"/>
          <p:nvPr/>
        </p:nvSpPr>
        <p:spPr>
          <a:xfrm>
            <a:off x="7612187" y="2103748"/>
            <a:ext cx="3503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Diagramme UseCase actuel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BFFEDEA8-71A6-2445-609D-B75E108CDE18}"/>
              </a:ext>
            </a:extLst>
          </p:cNvPr>
          <p:cNvCxnSpPr>
            <a:cxnSpLocks/>
          </p:cNvCxnSpPr>
          <p:nvPr/>
        </p:nvCxnSpPr>
        <p:spPr>
          <a:xfrm>
            <a:off x="6329235" y="2473080"/>
            <a:ext cx="0" cy="3882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3" descr="Une image contenant texte, diagramme, dessin, ligne&#10;&#10;Description générée automatiquement">
            <a:extLst>
              <a:ext uri="{FF2B5EF4-FFF2-40B4-BE49-F238E27FC236}">
                <a16:creationId xmlns:a16="http://schemas.microsoft.com/office/drawing/2014/main" id="{2D468C25-7AC0-9F12-B7DB-B80DC9A904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86" y="2440604"/>
            <a:ext cx="4941263" cy="382086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05D832-0833-15E9-766C-B87559C72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5436" y="2442373"/>
            <a:ext cx="5283160" cy="3912980"/>
          </a:xfrm>
          <a:prstGeom prst="rect">
            <a:avLst/>
          </a:prstGeom>
        </p:spPr>
      </p:pic>
      <p:pic>
        <p:nvPicPr>
          <p:cNvPr id="5" name="Image 4" descr="Une image contenant texte, Police, capture d’écran, Graphique&#10;&#10;Le contenu généré par l’IA peut être incorrect.">
            <a:extLst>
              <a:ext uri="{FF2B5EF4-FFF2-40B4-BE49-F238E27FC236}">
                <a16:creationId xmlns:a16="http://schemas.microsoft.com/office/drawing/2014/main" id="{4A5B869F-FBF6-B5D5-D39F-71767E8BC1B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9" y="6084804"/>
            <a:ext cx="664244" cy="70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61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3945A1-B45E-94B3-4B84-990F260EF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0" y="274680"/>
            <a:ext cx="4726000" cy="1142640"/>
          </a:xfrm>
        </p:spPr>
        <p:txBody>
          <a:bodyPr/>
          <a:lstStyle/>
          <a:p>
            <a:r>
              <a:rPr lang="fr-FR" b="1" i="1" dirty="0">
                <a:solidFill>
                  <a:srgbClr val="0070C0"/>
                </a:solidFill>
                <a:latin typeface="Genva"/>
              </a:rPr>
              <a:t>Déploiement actuel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5DC1A0A-CE88-E65A-D142-5CD3F6FD02E0}"/>
              </a:ext>
            </a:extLst>
          </p:cNvPr>
          <p:cNvSpPr txBox="1"/>
          <p:nvPr/>
        </p:nvSpPr>
        <p:spPr>
          <a:xfrm>
            <a:off x="11260667" y="6302865"/>
            <a:ext cx="77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 </a:t>
            </a:r>
          </a:p>
        </p:txBody>
      </p:sp>
      <p:pic>
        <p:nvPicPr>
          <p:cNvPr id="4" name="Image 3" descr="Une image contenant texte, Police, capture d’écran, Graphique&#10;&#10;Le contenu généré par l’IA peut être incorrect.">
            <a:extLst>
              <a:ext uri="{FF2B5EF4-FFF2-40B4-BE49-F238E27FC236}">
                <a16:creationId xmlns:a16="http://schemas.microsoft.com/office/drawing/2014/main" id="{63B6F400-832A-919D-A745-D51603AE58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9" y="6084804"/>
            <a:ext cx="664244" cy="70014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65D9DDA-B74A-6726-5B7A-4FCBE9E86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9069" y="1134598"/>
            <a:ext cx="8990649" cy="53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19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5EEFD3-9260-0083-7845-EB9549895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731" y="2857680"/>
            <a:ext cx="9156538" cy="1142640"/>
          </a:xfrm>
        </p:spPr>
        <p:txBody>
          <a:bodyPr/>
          <a:lstStyle/>
          <a:p>
            <a:pPr algn="ctr"/>
            <a:r>
              <a:rPr lang="fr-FR" sz="7200" b="1" i="1" dirty="0">
                <a:solidFill>
                  <a:srgbClr val="0070C0"/>
                </a:solidFill>
                <a:latin typeface="Genva"/>
              </a:rPr>
              <a:t>Présentation entreprise</a:t>
            </a:r>
            <a:endParaRPr lang="fr-FR" sz="72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2266B3E-B9AE-8D31-22E1-276698B8D4B3}"/>
              </a:ext>
            </a:extLst>
          </p:cNvPr>
          <p:cNvSpPr txBox="1"/>
          <p:nvPr/>
        </p:nvSpPr>
        <p:spPr>
          <a:xfrm>
            <a:off x="2929719" y="3774210"/>
            <a:ext cx="6332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800" b="1" i="1" strike="noStrike" spc="-1" dirty="0">
              <a:solidFill>
                <a:srgbClr val="0070C0"/>
              </a:solidFill>
              <a:latin typeface="Genva"/>
            </a:endParaRPr>
          </a:p>
          <a:p>
            <a:endParaRPr lang="fr-FR" dirty="0"/>
          </a:p>
        </p:txBody>
      </p:sp>
      <p:pic>
        <p:nvPicPr>
          <p:cNvPr id="4" name="Image 3" descr="Une image contenant texte, Police, capture d’écran, Graphique&#10;&#10;Le contenu généré par l’IA peut être incorrect.">
            <a:extLst>
              <a:ext uri="{FF2B5EF4-FFF2-40B4-BE49-F238E27FC236}">
                <a16:creationId xmlns:a16="http://schemas.microsoft.com/office/drawing/2014/main" id="{5D13E186-EE3F-BE45-5FE4-CF7616B794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9" y="6084804"/>
            <a:ext cx="664244" cy="70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82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BAAD41-D2AF-5DA9-3910-68B652204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00679" y="449145"/>
            <a:ext cx="14042318" cy="1142640"/>
          </a:xfrm>
        </p:spPr>
        <p:txBody>
          <a:bodyPr/>
          <a:lstStyle/>
          <a:p>
            <a:pPr marL="3657600"/>
            <a:r>
              <a:rPr lang="fr-FR" sz="4400" b="1" i="1" dirty="0">
                <a:solidFill>
                  <a:srgbClr val="0070C0"/>
                </a:solidFill>
                <a:latin typeface="Genva"/>
              </a:rPr>
              <a:t>Présentation entreprise</a:t>
            </a:r>
          </a:p>
        </p:txBody>
      </p:sp>
      <p:pic>
        <p:nvPicPr>
          <p:cNvPr id="7" name="Image 6" descr="Une image contenant texte, Police, capture d’écran, Graphique&#10;&#10;Le contenu généré par l’IA peut être incorrect.">
            <a:extLst>
              <a:ext uri="{FF2B5EF4-FFF2-40B4-BE49-F238E27FC236}">
                <a16:creationId xmlns:a16="http://schemas.microsoft.com/office/drawing/2014/main" id="{E6E047C0-9A71-3876-0EC4-F530A5CDB9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9" y="6084804"/>
            <a:ext cx="664244" cy="700149"/>
          </a:xfrm>
          <a:prstGeom prst="rect">
            <a:avLst/>
          </a:prstGeom>
        </p:spPr>
      </p:pic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BA45F849-9CA4-CC0E-30F4-CB3B50859C06}"/>
              </a:ext>
            </a:extLst>
          </p:cNvPr>
          <p:cNvSpPr/>
          <p:nvPr/>
        </p:nvSpPr>
        <p:spPr>
          <a:xfrm>
            <a:off x="821266" y="2838705"/>
            <a:ext cx="5274734" cy="90593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  <a:latin typeface="+mj-lt"/>
              </a:rPr>
              <a:t>C</a:t>
            </a:r>
            <a:r>
              <a:rPr lang="fr-FR" b="1" i="0" dirty="0">
                <a:solidFill>
                  <a:schemeClr val="tx1"/>
                </a:solidFill>
                <a:effectLst/>
                <a:latin typeface="+mj-lt"/>
              </a:rPr>
              <a:t>ollectivité territoriale française</a:t>
            </a:r>
            <a:endParaRPr lang="fr-FR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56412256-58B6-A68D-9C61-31F9D7772594}"/>
              </a:ext>
            </a:extLst>
          </p:cNvPr>
          <p:cNvSpPr/>
          <p:nvPr/>
        </p:nvSpPr>
        <p:spPr>
          <a:xfrm>
            <a:off x="821266" y="3913984"/>
            <a:ext cx="5274734" cy="2069285"/>
          </a:xfrm>
          <a:prstGeom prst="roundRect">
            <a:avLst>
              <a:gd name="adj" fmla="val 774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0000"/>
                </a:solidFill>
                <a:latin typeface="+mj-lt"/>
              </a:rPr>
              <a:t>L</a:t>
            </a:r>
            <a:r>
              <a:rPr lang="fr-FR" b="1" i="0" dirty="0">
                <a:solidFill>
                  <a:srgbClr val="000000"/>
                </a:solidFill>
                <a:effectLst/>
                <a:latin typeface="+mj-lt"/>
              </a:rPr>
              <a:t>e développement économique</a:t>
            </a:r>
          </a:p>
          <a:p>
            <a:pPr algn="ctr"/>
            <a:r>
              <a:rPr lang="fr-FR" b="1" dirty="0">
                <a:solidFill>
                  <a:srgbClr val="000000"/>
                </a:solidFill>
                <a:latin typeface="+mj-lt"/>
              </a:rPr>
              <a:t>L</a:t>
            </a:r>
            <a:r>
              <a:rPr lang="fr-FR" b="1" i="0" dirty="0">
                <a:solidFill>
                  <a:srgbClr val="000000"/>
                </a:solidFill>
                <a:effectLst/>
                <a:latin typeface="+mj-lt"/>
              </a:rPr>
              <a:t>a gestion des lycées</a:t>
            </a:r>
          </a:p>
          <a:p>
            <a:pPr algn="ctr"/>
            <a:r>
              <a:rPr lang="fr-FR" b="1" dirty="0">
                <a:solidFill>
                  <a:srgbClr val="000000"/>
                </a:solidFill>
                <a:latin typeface="+mj-lt"/>
              </a:rPr>
              <a:t>L</a:t>
            </a:r>
            <a:r>
              <a:rPr lang="fr-FR" b="1" i="0" dirty="0">
                <a:solidFill>
                  <a:srgbClr val="000000"/>
                </a:solidFill>
                <a:effectLst/>
                <a:latin typeface="+mj-lt"/>
              </a:rPr>
              <a:t>es transports non-urbains</a:t>
            </a:r>
          </a:p>
          <a:p>
            <a:pPr algn="ctr"/>
            <a:r>
              <a:rPr lang="fr-FR" b="1" dirty="0">
                <a:solidFill>
                  <a:srgbClr val="000000"/>
                </a:solidFill>
                <a:latin typeface="+mj-lt"/>
              </a:rPr>
              <a:t>L</a:t>
            </a:r>
            <a:r>
              <a:rPr lang="fr-FR" b="1" i="0" dirty="0">
                <a:solidFill>
                  <a:srgbClr val="000000"/>
                </a:solidFill>
                <a:effectLst/>
                <a:latin typeface="+mj-lt"/>
              </a:rPr>
              <a:t>’aménagement du territoire et l’environnement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fr-FR" b="1" dirty="0">
              <a:latin typeface="+mj-lt"/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249C8C33-DCFC-5412-D96A-B6EC8FDC9B41}"/>
              </a:ext>
            </a:extLst>
          </p:cNvPr>
          <p:cNvSpPr/>
          <p:nvPr/>
        </p:nvSpPr>
        <p:spPr>
          <a:xfrm>
            <a:off x="821266" y="1763425"/>
            <a:ext cx="5274734" cy="90593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i="0" dirty="0">
                <a:solidFill>
                  <a:srgbClr val="000000"/>
                </a:solidFill>
                <a:effectLst/>
                <a:latin typeface="+mj-lt"/>
              </a:rPr>
              <a:t>Alsace, Lorraine et Champagne-Ardenne</a:t>
            </a:r>
            <a:endParaRPr lang="fr-FR" b="1" dirty="0">
              <a:latin typeface="+mj-lt"/>
            </a:endParaRPr>
          </a:p>
        </p:txBody>
      </p:sp>
      <p:pic>
        <p:nvPicPr>
          <p:cNvPr id="1026" name="Picture 2" descr="Localisation de Grand Est">
            <a:extLst>
              <a:ext uri="{FF2B5EF4-FFF2-40B4-BE49-F238E27FC236}">
                <a16:creationId xmlns:a16="http://schemas.microsoft.com/office/drawing/2014/main" id="{1340E752-68BA-A801-E8D2-10BEBB61A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989" y="1506005"/>
            <a:ext cx="4661745" cy="4477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017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Image 3" descr="Une image contenant carte&#10;&#10;Description générée automatiquement"/>
          <p:cNvPicPr/>
          <p:nvPr/>
        </p:nvPicPr>
        <p:blipFill>
          <a:blip r:embed="rId3"/>
          <a:srcRect l="829"/>
          <a:stretch/>
        </p:blipFill>
        <p:spPr>
          <a:xfrm>
            <a:off x="3797340" y="728353"/>
            <a:ext cx="6499080" cy="5526360"/>
          </a:xfrm>
          <a:prstGeom prst="rect">
            <a:avLst/>
          </a:prstGeom>
          <a:ln w="0">
            <a:noFill/>
          </a:ln>
        </p:spPr>
      </p:pic>
      <p:sp>
        <p:nvSpPr>
          <p:cNvPr id="200" name="CustomShape 1"/>
          <p:cNvSpPr/>
          <p:nvPr/>
        </p:nvSpPr>
        <p:spPr>
          <a:xfrm>
            <a:off x="8238960" y="527760"/>
            <a:ext cx="3559320" cy="677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r">
              <a:lnSpc>
                <a:spcPct val="100000"/>
              </a:lnSpc>
            </a:pPr>
            <a:r>
              <a:rPr lang="fr-FR" sz="1600" b="1" strike="noStrike" spc="-1">
                <a:solidFill>
                  <a:srgbClr val="004F7E"/>
                </a:solidFill>
                <a:latin typeface="Calibri"/>
              </a:rPr>
              <a:t>Maison de la Région - STRASBOURG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10335960" y="3398006"/>
            <a:ext cx="1496880" cy="731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strike="noStrike" spc="-1">
                <a:solidFill>
                  <a:srgbClr val="000000"/>
                </a:solidFill>
                <a:latin typeface="Calibri"/>
              </a:rPr>
              <a:t>STRASBOURG</a:t>
            </a:r>
            <a:endParaRPr lang="fr-FR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Calibri"/>
              </a:rPr>
              <a:t>20 Etablissements</a:t>
            </a:r>
            <a:endParaRPr lang="fr-FR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Calibri"/>
              </a:rPr>
              <a:t>9 CMIL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10148640" y="2128833"/>
            <a:ext cx="1792440" cy="731160"/>
          </a:xfrm>
          <a:prstGeom prst="rect">
            <a:avLst/>
          </a:prstGeom>
          <a:solidFill>
            <a:srgbClr val="FFFFFF"/>
          </a:solidFill>
          <a:ln>
            <a:solidFill>
              <a:srgbClr val="4F81BD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strike="noStrike" spc="-1">
                <a:solidFill>
                  <a:srgbClr val="000000"/>
                </a:solidFill>
                <a:latin typeface="Calibri"/>
              </a:rPr>
              <a:t>SAVERNE-HAGUENAU</a:t>
            </a:r>
            <a:endParaRPr lang="fr-FR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Calibri"/>
              </a:rPr>
              <a:t>18 Etablissements</a:t>
            </a:r>
            <a:endParaRPr lang="fr-FR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Calibri"/>
              </a:rPr>
              <a:t>8 CMIL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03" name="CustomShape 4"/>
          <p:cNvSpPr/>
          <p:nvPr/>
        </p:nvSpPr>
        <p:spPr>
          <a:xfrm>
            <a:off x="10366933" y="4466893"/>
            <a:ext cx="1496880" cy="731160"/>
          </a:xfrm>
          <a:prstGeom prst="rect">
            <a:avLst/>
          </a:prstGeom>
          <a:solidFill>
            <a:srgbClr val="FFFFFF"/>
          </a:solidFill>
          <a:ln>
            <a:solidFill>
              <a:srgbClr val="4F81BD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strike="noStrike" spc="-1">
                <a:solidFill>
                  <a:srgbClr val="000000"/>
                </a:solidFill>
                <a:latin typeface="Calibri"/>
              </a:rPr>
              <a:t>SELESTAT</a:t>
            </a:r>
            <a:endParaRPr lang="fr-FR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Calibri"/>
              </a:rPr>
              <a:t>20 Etablissements</a:t>
            </a:r>
            <a:endParaRPr lang="fr-FR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Calibri"/>
              </a:rPr>
              <a:t>8 CMIL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04" name="CustomShape 5"/>
          <p:cNvSpPr/>
          <p:nvPr/>
        </p:nvSpPr>
        <p:spPr>
          <a:xfrm>
            <a:off x="10296420" y="5678573"/>
            <a:ext cx="1496880" cy="731160"/>
          </a:xfrm>
          <a:prstGeom prst="rect">
            <a:avLst/>
          </a:prstGeom>
          <a:solidFill>
            <a:srgbClr val="FFFFFF"/>
          </a:solidFill>
          <a:ln>
            <a:solidFill>
              <a:srgbClr val="4F81BD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strike="noStrike" spc="-1">
                <a:solidFill>
                  <a:srgbClr val="000000"/>
                </a:solidFill>
                <a:latin typeface="Calibri"/>
              </a:rPr>
              <a:t>MULHOUSE</a:t>
            </a:r>
            <a:endParaRPr lang="fr-FR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Calibri"/>
              </a:rPr>
              <a:t>20 Etablissements</a:t>
            </a:r>
            <a:endParaRPr lang="fr-FR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Calibri"/>
              </a:rPr>
              <a:t>8 CMIL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05" name="CustomShape 6"/>
          <p:cNvSpPr/>
          <p:nvPr/>
        </p:nvSpPr>
        <p:spPr>
          <a:xfrm>
            <a:off x="7691760" y="1488240"/>
            <a:ext cx="1496880" cy="731160"/>
          </a:xfrm>
          <a:prstGeom prst="rect">
            <a:avLst/>
          </a:prstGeom>
          <a:solidFill>
            <a:srgbClr val="FFFFFF"/>
          </a:solidFill>
          <a:ln>
            <a:solidFill>
              <a:srgbClr val="4F81BD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strike="noStrike" spc="-1">
                <a:solidFill>
                  <a:srgbClr val="000000"/>
                </a:solidFill>
                <a:latin typeface="Calibri"/>
              </a:rPr>
              <a:t>METZ</a:t>
            </a:r>
            <a:endParaRPr lang="fr-FR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Calibri"/>
              </a:rPr>
              <a:t>26 Etablissements</a:t>
            </a:r>
            <a:endParaRPr lang="fr-FR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Calibri"/>
              </a:rPr>
              <a:t>11 CMIL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06" name="CustomShape 7"/>
          <p:cNvSpPr/>
          <p:nvPr/>
        </p:nvSpPr>
        <p:spPr>
          <a:xfrm>
            <a:off x="5226480" y="779760"/>
            <a:ext cx="1855440" cy="731160"/>
          </a:xfrm>
          <a:prstGeom prst="rect">
            <a:avLst/>
          </a:prstGeom>
          <a:solidFill>
            <a:srgbClr val="FFFFFF"/>
          </a:solidFill>
          <a:ln>
            <a:solidFill>
              <a:srgbClr val="4F81BD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strike="noStrike" spc="-1" dirty="0">
                <a:solidFill>
                  <a:srgbClr val="000000"/>
                </a:solidFill>
                <a:latin typeface="Calibri"/>
              </a:rPr>
              <a:t>THIONVILLE LONGWY</a:t>
            </a:r>
            <a:endParaRPr lang="fr-FR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16 Etablissements</a:t>
            </a:r>
            <a:endParaRPr lang="fr-FR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7 CMIL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207" name="CustomShape 8"/>
          <p:cNvSpPr/>
          <p:nvPr/>
        </p:nvSpPr>
        <p:spPr>
          <a:xfrm>
            <a:off x="985787" y="2503861"/>
            <a:ext cx="2697840" cy="731160"/>
          </a:xfrm>
          <a:prstGeom prst="rect">
            <a:avLst/>
          </a:prstGeom>
          <a:solidFill>
            <a:srgbClr val="FFFFFF"/>
          </a:solidFill>
          <a:ln>
            <a:solidFill>
              <a:srgbClr val="4F81BD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strike="noStrike" spc="-1">
                <a:solidFill>
                  <a:srgbClr val="000000"/>
                </a:solidFill>
                <a:latin typeface="Calibri"/>
              </a:rPr>
              <a:t>CHARLEVILLE-MEZIERES VERDUN</a:t>
            </a:r>
            <a:endParaRPr lang="fr-FR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Calibri"/>
              </a:rPr>
              <a:t>20 Etablissements</a:t>
            </a:r>
            <a:endParaRPr lang="fr-FR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Calibri"/>
              </a:rPr>
              <a:t>8 CMIL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08" name="CustomShape 9"/>
          <p:cNvSpPr/>
          <p:nvPr/>
        </p:nvSpPr>
        <p:spPr>
          <a:xfrm>
            <a:off x="1384862" y="3585464"/>
            <a:ext cx="2214000" cy="731160"/>
          </a:xfrm>
          <a:prstGeom prst="rect">
            <a:avLst/>
          </a:prstGeom>
          <a:solidFill>
            <a:srgbClr val="FFFFFF"/>
          </a:solidFill>
          <a:ln>
            <a:solidFill>
              <a:srgbClr val="4F81BD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strike="noStrike" spc="-1">
                <a:solidFill>
                  <a:srgbClr val="000000"/>
                </a:solidFill>
                <a:latin typeface="Calibri"/>
              </a:rPr>
              <a:t>CHALONS-EN-CHAMPAGNE</a:t>
            </a:r>
            <a:endParaRPr lang="fr-FR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Calibri"/>
              </a:rPr>
              <a:t>20 Etablissements</a:t>
            </a:r>
            <a:endParaRPr lang="fr-FR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Calibri"/>
              </a:rPr>
              <a:t>8 CMIL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09" name="CustomShape 10"/>
          <p:cNvSpPr/>
          <p:nvPr/>
        </p:nvSpPr>
        <p:spPr>
          <a:xfrm>
            <a:off x="3129922" y="5933053"/>
            <a:ext cx="1747800" cy="731160"/>
          </a:xfrm>
          <a:prstGeom prst="rect">
            <a:avLst/>
          </a:prstGeom>
          <a:solidFill>
            <a:srgbClr val="FFFFFF"/>
          </a:solidFill>
          <a:ln>
            <a:solidFill>
              <a:srgbClr val="4F81BD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strike="noStrike" spc="-1">
                <a:solidFill>
                  <a:srgbClr val="000000"/>
                </a:solidFill>
                <a:latin typeface="Calibri"/>
              </a:rPr>
              <a:t>TROYES CHAUMONT</a:t>
            </a:r>
            <a:endParaRPr lang="fr-FR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Calibri"/>
              </a:rPr>
              <a:t>19 Etablissements</a:t>
            </a:r>
            <a:endParaRPr lang="fr-FR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Calibri"/>
              </a:rPr>
              <a:t>8 CMIL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10" name="CustomShape 11"/>
          <p:cNvSpPr/>
          <p:nvPr/>
        </p:nvSpPr>
        <p:spPr>
          <a:xfrm>
            <a:off x="1570534" y="4841012"/>
            <a:ext cx="2285640" cy="731160"/>
          </a:xfrm>
          <a:prstGeom prst="rect">
            <a:avLst/>
          </a:prstGeom>
          <a:solidFill>
            <a:srgbClr val="FFFFFF"/>
          </a:solidFill>
          <a:ln>
            <a:solidFill>
              <a:srgbClr val="4F81BD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strike="noStrike" spc="-1">
                <a:solidFill>
                  <a:srgbClr val="000000"/>
                </a:solidFill>
                <a:latin typeface="Calibri"/>
              </a:rPr>
              <a:t>SAINT-DIZIER BAR-LE-DUC</a:t>
            </a:r>
            <a:endParaRPr lang="fr-FR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Calibri"/>
              </a:rPr>
              <a:t>15 Etablissements</a:t>
            </a:r>
            <a:endParaRPr lang="fr-FR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Calibri"/>
              </a:rPr>
              <a:t>6 CMIL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11" name="CustomShape 12"/>
          <p:cNvSpPr/>
          <p:nvPr/>
        </p:nvSpPr>
        <p:spPr>
          <a:xfrm>
            <a:off x="7116857" y="5936581"/>
            <a:ext cx="1496880" cy="731160"/>
          </a:xfrm>
          <a:prstGeom prst="rect">
            <a:avLst/>
          </a:prstGeom>
          <a:solidFill>
            <a:srgbClr val="FFFFFF"/>
          </a:solidFill>
          <a:ln>
            <a:solidFill>
              <a:srgbClr val="4F81BD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strike="noStrike" spc="-1">
                <a:solidFill>
                  <a:srgbClr val="000000"/>
                </a:solidFill>
                <a:latin typeface="Calibri"/>
              </a:rPr>
              <a:t>EPINAL</a:t>
            </a:r>
            <a:endParaRPr lang="fr-FR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Calibri"/>
              </a:rPr>
              <a:t>21 Etablissements</a:t>
            </a:r>
            <a:endParaRPr lang="fr-FR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Calibri"/>
              </a:rPr>
              <a:t>9 CMIL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12" name="CustomShape 13"/>
          <p:cNvSpPr/>
          <p:nvPr/>
        </p:nvSpPr>
        <p:spPr>
          <a:xfrm>
            <a:off x="5347560" y="5943993"/>
            <a:ext cx="1496880" cy="731160"/>
          </a:xfrm>
          <a:prstGeom prst="rect">
            <a:avLst/>
          </a:prstGeom>
          <a:solidFill>
            <a:srgbClr val="FFFFFF"/>
          </a:solidFill>
          <a:ln>
            <a:solidFill>
              <a:srgbClr val="4F81BD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strike="noStrike" spc="-1">
                <a:solidFill>
                  <a:srgbClr val="000000"/>
                </a:solidFill>
                <a:latin typeface="Calibri"/>
              </a:rPr>
              <a:t>NANCY</a:t>
            </a:r>
            <a:endParaRPr lang="fr-FR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Calibri"/>
              </a:rPr>
              <a:t>24 Etablissements</a:t>
            </a:r>
            <a:endParaRPr lang="fr-FR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Calibri"/>
              </a:rPr>
              <a:t>10 CMIL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13" name="CustomShape 14"/>
          <p:cNvSpPr/>
          <p:nvPr/>
        </p:nvSpPr>
        <p:spPr>
          <a:xfrm flipH="1" flipV="1">
            <a:off x="9172240" y="4609686"/>
            <a:ext cx="1191959" cy="35339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F81BD"/>
            </a:solidFill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14" name="CustomShape 15"/>
          <p:cNvSpPr/>
          <p:nvPr/>
        </p:nvSpPr>
        <p:spPr>
          <a:xfrm flipH="1" flipV="1">
            <a:off x="9077100" y="5623806"/>
            <a:ext cx="1226413" cy="640374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F81BD"/>
            </a:solidFill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15" name="CustomShape 16"/>
          <p:cNvSpPr/>
          <p:nvPr/>
        </p:nvSpPr>
        <p:spPr>
          <a:xfrm flipH="1" flipV="1">
            <a:off x="7786140" y="4817533"/>
            <a:ext cx="192347" cy="1130888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F81BD"/>
            </a:solidFill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16" name="CustomShape 17"/>
          <p:cNvSpPr/>
          <p:nvPr/>
        </p:nvSpPr>
        <p:spPr>
          <a:xfrm flipV="1">
            <a:off x="6457972" y="3723840"/>
            <a:ext cx="864805" cy="222015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F81BD"/>
            </a:solidFill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17" name="CustomShape 18"/>
          <p:cNvSpPr/>
          <p:nvPr/>
        </p:nvSpPr>
        <p:spPr>
          <a:xfrm flipV="1">
            <a:off x="4385543" y="4944628"/>
            <a:ext cx="1710457" cy="978958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F81BD"/>
            </a:solidFill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18" name="CustomShape 19"/>
          <p:cNvSpPr/>
          <p:nvPr/>
        </p:nvSpPr>
        <p:spPr>
          <a:xfrm flipV="1">
            <a:off x="2859795" y="3538202"/>
            <a:ext cx="3378533" cy="130281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F81BD"/>
            </a:solidFill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19" name="CustomShape 20"/>
          <p:cNvSpPr/>
          <p:nvPr/>
        </p:nvSpPr>
        <p:spPr>
          <a:xfrm flipV="1">
            <a:off x="3569913" y="3272536"/>
            <a:ext cx="1577819" cy="401054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F81BD"/>
            </a:solidFill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20" name="CustomShape 21"/>
          <p:cNvSpPr/>
          <p:nvPr/>
        </p:nvSpPr>
        <p:spPr>
          <a:xfrm flipV="1">
            <a:off x="3683626" y="1634729"/>
            <a:ext cx="1815793" cy="99477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F81BD"/>
            </a:solidFill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21" name="CustomShape 22"/>
          <p:cNvSpPr/>
          <p:nvPr/>
        </p:nvSpPr>
        <p:spPr>
          <a:xfrm>
            <a:off x="6069240" y="1528560"/>
            <a:ext cx="864804" cy="634614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F81BD"/>
            </a:solidFill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22" name="CustomShape 23"/>
          <p:cNvSpPr/>
          <p:nvPr/>
        </p:nvSpPr>
        <p:spPr>
          <a:xfrm flipH="1">
            <a:off x="7545032" y="2218680"/>
            <a:ext cx="379288" cy="73115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F81BD"/>
            </a:solidFill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23" name="CustomShape 24"/>
          <p:cNvSpPr/>
          <p:nvPr/>
        </p:nvSpPr>
        <p:spPr>
          <a:xfrm flipH="1">
            <a:off x="9575799" y="2494412"/>
            <a:ext cx="573893" cy="73115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F81BD"/>
            </a:solidFill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24" name="CustomShape 25"/>
          <p:cNvSpPr/>
          <p:nvPr/>
        </p:nvSpPr>
        <p:spPr>
          <a:xfrm flipH="1" flipV="1">
            <a:off x="9482667" y="3723840"/>
            <a:ext cx="853293" cy="7386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25" name="CustomShape 26"/>
          <p:cNvSpPr/>
          <p:nvPr/>
        </p:nvSpPr>
        <p:spPr>
          <a:xfrm>
            <a:off x="279540" y="547517"/>
            <a:ext cx="2557800" cy="90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</p:txBody>
      </p:sp>
      <p:sp>
        <p:nvSpPr>
          <p:cNvPr id="2" name="CustomShape 18">
            <a:extLst>
              <a:ext uri="{FF2B5EF4-FFF2-40B4-BE49-F238E27FC236}">
                <a16:creationId xmlns:a16="http://schemas.microsoft.com/office/drawing/2014/main" id="{A6540E71-F71E-E4C0-0042-A31DCB4790A4}"/>
              </a:ext>
            </a:extLst>
          </p:cNvPr>
          <p:cNvSpPr/>
          <p:nvPr/>
        </p:nvSpPr>
        <p:spPr>
          <a:xfrm flipV="1">
            <a:off x="4215214" y="4466893"/>
            <a:ext cx="393295" cy="1479398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F81BD"/>
            </a:solidFill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" name="CustomShape 19">
            <a:extLst>
              <a:ext uri="{FF2B5EF4-FFF2-40B4-BE49-F238E27FC236}">
                <a16:creationId xmlns:a16="http://schemas.microsoft.com/office/drawing/2014/main" id="{0FF6F89A-FC3D-1813-A2D6-A4C07A10F68E}"/>
              </a:ext>
            </a:extLst>
          </p:cNvPr>
          <p:cNvSpPr/>
          <p:nvPr/>
        </p:nvSpPr>
        <p:spPr>
          <a:xfrm flipV="1">
            <a:off x="3851011" y="4046453"/>
            <a:ext cx="2102662" cy="1017468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F81BD"/>
            </a:solidFill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" name="CustomShape 21">
            <a:extLst>
              <a:ext uri="{FF2B5EF4-FFF2-40B4-BE49-F238E27FC236}">
                <a16:creationId xmlns:a16="http://schemas.microsoft.com/office/drawing/2014/main" id="{1833A784-A33E-5FD5-DB14-552A6D4130EC}"/>
              </a:ext>
            </a:extLst>
          </p:cNvPr>
          <p:cNvSpPr/>
          <p:nvPr/>
        </p:nvSpPr>
        <p:spPr>
          <a:xfrm flipV="1">
            <a:off x="3683625" y="2807041"/>
            <a:ext cx="2645175" cy="7645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F81BD"/>
            </a:solidFill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" name="CustomShape 24">
            <a:extLst>
              <a:ext uri="{FF2B5EF4-FFF2-40B4-BE49-F238E27FC236}">
                <a16:creationId xmlns:a16="http://schemas.microsoft.com/office/drawing/2014/main" id="{C385AAF7-DE02-B8C1-7A3D-E25969CD6EBE}"/>
              </a:ext>
            </a:extLst>
          </p:cNvPr>
          <p:cNvSpPr/>
          <p:nvPr/>
        </p:nvSpPr>
        <p:spPr>
          <a:xfrm flipH="1">
            <a:off x="8884320" y="2859991"/>
            <a:ext cx="2243940" cy="66073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F81BD"/>
            </a:solidFill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6" name="CustomShape 26">
            <a:extLst>
              <a:ext uri="{FF2B5EF4-FFF2-40B4-BE49-F238E27FC236}">
                <a16:creationId xmlns:a16="http://schemas.microsoft.com/office/drawing/2014/main" id="{E3B1842B-28C6-70E6-C2C7-420F752E2CC8}"/>
              </a:ext>
            </a:extLst>
          </p:cNvPr>
          <p:cNvSpPr/>
          <p:nvPr/>
        </p:nvSpPr>
        <p:spPr>
          <a:xfrm>
            <a:off x="553599" y="1256334"/>
            <a:ext cx="2557800" cy="90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fr-FR" sz="1600" b="1" strike="noStrike" spc="-1" dirty="0">
                <a:solidFill>
                  <a:srgbClr val="000000"/>
                </a:solidFill>
                <a:latin typeface="Calibri"/>
              </a:rPr>
              <a:t>12 Maisons de Région</a:t>
            </a:r>
            <a:br>
              <a:rPr sz="1200" dirty="0"/>
            </a:br>
            <a:r>
              <a:rPr lang="fr-FR" sz="1600" b="1" strike="noStrike" spc="-1" dirty="0">
                <a:solidFill>
                  <a:srgbClr val="000000"/>
                </a:solidFill>
                <a:latin typeface="Calibri"/>
              </a:rPr>
              <a:t>12 équipes CMIL (100 CMIL)</a:t>
            </a:r>
            <a:endParaRPr lang="fr-FR" sz="1600" b="0" strike="noStrike" spc="-1" dirty="0">
              <a:latin typeface="Arial"/>
            </a:endParaRPr>
          </a:p>
          <a:p>
            <a:r>
              <a:rPr lang="fr-FR" sz="1600" b="1" strike="noStrike" spc="-1" dirty="0">
                <a:solidFill>
                  <a:srgbClr val="000000"/>
                </a:solidFill>
                <a:latin typeface="Calibri"/>
              </a:rPr>
              <a:t>12 chefs de pôle</a:t>
            </a:r>
            <a:endParaRPr lang="fr-FR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br>
              <a:rPr sz="1200" dirty="0"/>
            </a:br>
            <a:br>
              <a:rPr sz="1200" dirty="0"/>
            </a:br>
            <a:endParaRPr lang="fr-FR" sz="1600" b="0" strike="noStrike" spc="-1" dirty="0">
              <a:latin typeface="Arial"/>
            </a:endParaRPr>
          </a:p>
        </p:txBody>
      </p:sp>
      <p:sp>
        <p:nvSpPr>
          <p:cNvPr id="7" name="CustomShape 26">
            <a:extLst>
              <a:ext uri="{FF2B5EF4-FFF2-40B4-BE49-F238E27FC236}">
                <a16:creationId xmlns:a16="http://schemas.microsoft.com/office/drawing/2014/main" id="{06C60D29-F654-CC07-E830-25F1943D047C}"/>
              </a:ext>
            </a:extLst>
          </p:cNvPr>
          <p:cNvSpPr/>
          <p:nvPr/>
        </p:nvSpPr>
        <p:spPr>
          <a:xfrm>
            <a:off x="174609" y="652718"/>
            <a:ext cx="3315779" cy="45202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fr-FR" b="1" strike="noStrike" spc="-1" dirty="0">
                <a:solidFill>
                  <a:srgbClr val="004F7E"/>
                </a:solidFill>
                <a:latin typeface="Geneva"/>
              </a:rPr>
              <a:t>Les Maisons de Région</a:t>
            </a:r>
            <a:br>
              <a:rPr lang="fr-FR" dirty="0"/>
            </a:br>
            <a:endParaRPr lang="fr-FR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br>
              <a:rPr dirty="0"/>
            </a:br>
            <a:br>
              <a:rPr dirty="0"/>
            </a:br>
            <a:endParaRPr lang="fr-FR" sz="2400" b="0" strike="noStrike" spc="-1" dirty="0">
              <a:latin typeface="Arial"/>
            </a:endParaRPr>
          </a:p>
        </p:txBody>
      </p:sp>
      <p:pic>
        <p:nvPicPr>
          <p:cNvPr id="9" name="Image 8" descr="Une image contenant texte, Police, capture d’écran, Graphique&#10;&#10;Le contenu généré par l’IA peut être incorrect.">
            <a:extLst>
              <a:ext uri="{FF2B5EF4-FFF2-40B4-BE49-F238E27FC236}">
                <a16:creationId xmlns:a16="http://schemas.microsoft.com/office/drawing/2014/main" id="{F5F60A6E-E1C5-90BA-301D-7332AEF302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9" y="6084804"/>
            <a:ext cx="664244" cy="7001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CC4E05-4596-1378-52A5-F9DCE06B6E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1F28B1-F1C5-FA56-907F-D30A0CB8F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0693" y="2857680"/>
            <a:ext cx="7630614" cy="1142640"/>
          </a:xfrm>
        </p:spPr>
        <p:txBody>
          <a:bodyPr/>
          <a:lstStyle/>
          <a:p>
            <a:r>
              <a:rPr lang="fr-FR" sz="7200" b="1" i="1" dirty="0">
                <a:solidFill>
                  <a:srgbClr val="0070C0"/>
                </a:solidFill>
                <a:latin typeface="Genva"/>
              </a:rPr>
              <a:t>Cahier Des Charges</a:t>
            </a:r>
            <a:endParaRPr lang="fr-FR" sz="72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A61D232-8659-E260-3939-13D3AFC75CC8}"/>
              </a:ext>
            </a:extLst>
          </p:cNvPr>
          <p:cNvSpPr txBox="1"/>
          <p:nvPr/>
        </p:nvSpPr>
        <p:spPr>
          <a:xfrm>
            <a:off x="4299076" y="3815654"/>
            <a:ext cx="3593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Présentation projet, diagrammes</a:t>
            </a:r>
          </a:p>
        </p:txBody>
      </p:sp>
      <p:pic>
        <p:nvPicPr>
          <p:cNvPr id="4" name="Image 3" descr="Une image contenant texte, Police, capture d’écran, Graphique&#10;&#10;Le contenu généré par l’IA peut être incorrect.">
            <a:extLst>
              <a:ext uri="{FF2B5EF4-FFF2-40B4-BE49-F238E27FC236}">
                <a16:creationId xmlns:a16="http://schemas.microsoft.com/office/drawing/2014/main" id="{B06C4841-A5DC-34A7-542F-AC24BB0C49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9" y="6084804"/>
            <a:ext cx="664244" cy="70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022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6D81A5B2-91D4-0306-70D2-7C6FA614FD10}"/>
              </a:ext>
            </a:extLst>
          </p:cNvPr>
          <p:cNvSpPr txBox="1"/>
          <p:nvPr/>
        </p:nvSpPr>
        <p:spPr>
          <a:xfrm>
            <a:off x="687802" y="3167390"/>
            <a:ext cx="4318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i="1" dirty="0">
                <a:solidFill>
                  <a:srgbClr val="0070C0"/>
                </a:solidFill>
                <a:latin typeface="Genva"/>
              </a:rPr>
              <a:t>Présentation du projet</a:t>
            </a:r>
            <a:endParaRPr lang="fr-FR" sz="2800" dirty="0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241A7857-6658-4033-FF93-06833EE16CD2}"/>
              </a:ext>
            </a:extLst>
          </p:cNvPr>
          <p:cNvSpPr/>
          <p:nvPr/>
        </p:nvSpPr>
        <p:spPr>
          <a:xfrm>
            <a:off x="6096000" y="1219200"/>
            <a:ext cx="4867262" cy="742927"/>
          </a:xfrm>
          <a:prstGeom prst="roundRect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DEE229CE-0265-CC28-CAC4-02C07048CB66}"/>
              </a:ext>
            </a:extLst>
          </p:cNvPr>
          <p:cNvSpPr/>
          <p:nvPr/>
        </p:nvSpPr>
        <p:spPr>
          <a:xfrm>
            <a:off x="6096000" y="2133600"/>
            <a:ext cx="4867262" cy="742927"/>
          </a:xfrm>
          <a:prstGeom prst="roundRect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77514B0F-5710-A2AC-D27A-1BD3A5CE2E22}"/>
              </a:ext>
            </a:extLst>
          </p:cNvPr>
          <p:cNvSpPr/>
          <p:nvPr/>
        </p:nvSpPr>
        <p:spPr>
          <a:xfrm>
            <a:off x="6096000" y="3048000"/>
            <a:ext cx="4867262" cy="742927"/>
          </a:xfrm>
          <a:prstGeom prst="roundRect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Contraintes techniques et économiques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F7456B19-F2A9-52C0-0AAB-816B7EA575AD}"/>
              </a:ext>
            </a:extLst>
          </p:cNvPr>
          <p:cNvSpPr/>
          <p:nvPr/>
        </p:nvSpPr>
        <p:spPr>
          <a:xfrm>
            <a:off x="6096000" y="3962400"/>
            <a:ext cx="4867262" cy="742927"/>
          </a:xfrm>
          <a:prstGeom prst="roundRect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569B50D-0D28-DD14-B412-D86237C76E42}"/>
              </a:ext>
            </a:extLst>
          </p:cNvPr>
          <p:cNvSpPr/>
          <p:nvPr/>
        </p:nvSpPr>
        <p:spPr>
          <a:xfrm>
            <a:off x="6096000" y="4876800"/>
            <a:ext cx="4867262" cy="742927"/>
          </a:xfrm>
          <a:prstGeom prst="roundRect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112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A8AB23-D395-FC5A-5982-58F41693C8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DFD925-0857-B81F-EE79-3E34FEF5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918690" y="501396"/>
            <a:ext cx="14042318" cy="1142640"/>
          </a:xfrm>
        </p:spPr>
        <p:txBody>
          <a:bodyPr/>
          <a:lstStyle/>
          <a:p>
            <a:pPr marL="3657600"/>
            <a:r>
              <a:rPr lang="fr-FR" b="1" i="1" dirty="0">
                <a:solidFill>
                  <a:srgbClr val="0070C0"/>
                </a:solidFill>
                <a:latin typeface="Genva"/>
              </a:rPr>
              <a:t>Diagramme de Déploiement</a:t>
            </a:r>
            <a:endParaRPr lang="fr-FR" b="1" i="1" spc="-1" dirty="0">
              <a:solidFill>
                <a:srgbClr val="0070C0"/>
              </a:solidFill>
              <a:latin typeface="Genva"/>
            </a:endParaRPr>
          </a:p>
        </p:txBody>
      </p:sp>
      <p:pic>
        <p:nvPicPr>
          <p:cNvPr id="4" name="Image 3" descr="Une image contenant texte, Police, capture d’écran, Graphique&#10;&#10;Le contenu généré par l’IA peut être incorrect.">
            <a:extLst>
              <a:ext uri="{FF2B5EF4-FFF2-40B4-BE49-F238E27FC236}">
                <a16:creationId xmlns:a16="http://schemas.microsoft.com/office/drawing/2014/main" id="{A74D51FD-5E9C-B04F-2789-A0444363B6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9" y="6084804"/>
            <a:ext cx="664244" cy="70014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9105501-8502-634F-F3D3-2814638E4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3454" y="1410960"/>
            <a:ext cx="9125112" cy="522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78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9ADFA5-6EE9-A634-634B-5DF71735EE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48415A-5223-4039-1AFF-5AB76A192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918690" y="501396"/>
            <a:ext cx="14042318" cy="1142640"/>
          </a:xfrm>
        </p:spPr>
        <p:txBody>
          <a:bodyPr/>
          <a:lstStyle/>
          <a:p>
            <a:pPr marL="3657600"/>
            <a:r>
              <a:rPr lang="fr-FR" b="1" i="1" dirty="0">
                <a:solidFill>
                  <a:srgbClr val="0070C0"/>
                </a:solidFill>
                <a:latin typeface="Genva"/>
              </a:rPr>
              <a:t>Diagramme de Cas d’Utilisation</a:t>
            </a:r>
            <a:endParaRPr lang="fr-FR" b="1" i="1" spc="-1" dirty="0">
              <a:solidFill>
                <a:srgbClr val="0070C0"/>
              </a:solidFill>
              <a:latin typeface="Genva"/>
            </a:endParaRPr>
          </a:p>
        </p:txBody>
      </p:sp>
      <p:pic>
        <p:nvPicPr>
          <p:cNvPr id="5" name="Image 4" descr="Une image contenant texte, Police, capture d’écran, Graphique&#10;&#10;Le contenu généré par l’IA peut être incorrect.">
            <a:extLst>
              <a:ext uri="{FF2B5EF4-FFF2-40B4-BE49-F238E27FC236}">
                <a16:creationId xmlns:a16="http://schemas.microsoft.com/office/drawing/2014/main" id="{52D315CF-51E5-8AA2-00F5-1764A76450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9" y="6084804"/>
            <a:ext cx="664244" cy="70014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BF8ADE3-F879-4439-85BE-C75D9F1C7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922" y="1504311"/>
            <a:ext cx="8893311" cy="492294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1D6492D-6214-43B9-28DC-723A9B8624C7}"/>
              </a:ext>
            </a:extLst>
          </p:cNvPr>
          <p:cNvSpPr/>
          <p:nvPr/>
        </p:nvSpPr>
        <p:spPr>
          <a:xfrm>
            <a:off x="6835140" y="2087880"/>
            <a:ext cx="2209800" cy="261366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822E97-CDD5-0E8E-5855-F0A458A24A9A}"/>
              </a:ext>
            </a:extLst>
          </p:cNvPr>
          <p:cNvSpPr/>
          <p:nvPr/>
        </p:nvSpPr>
        <p:spPr>
          <a:xfrm>
            <a:off x="3352475" y="2557590"/>
            <a:ext cx="1707206" cy="55899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914237-167A-50C3-0E81-65D34A16B5DA}"/>
              </a:ext>
            </a:extLst>
          </p:cNvPr>
          <p:cNvSpPr/>
          <p:nvPr/>
        </p:nvSpPr>
        <p:spPr>
          <a:xfrm>
            <a:off x="5127934" y="3305430"/>
            <a:ext cx="1707206" cy="55899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4A4257-7930-AF63-904A-2621B0047F77}"/>
              </a:ext>
            </a:extLst>
          </p:cNvPr>
          <p:cNvSpPr/>
          <p:nvPr/>
        </p:nvSpPr>
        <p:spPr>
          <a:xfrm>
            <a:off x="3352475" y="3840000"/>
            <a:ext cx="1707206" cy="55899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B2503A-016C-EE8D-8F6A-DA7BA4083BB1}"/>
              </a:ext>
            </a:extLst>
          </p:cNvPr>
          <p:cNvSpPr/>
          <p:nvPr/>
        </p:nvSpPr>
        <p:spPr>
          <a:xfrm>
            <a:off x="3553646" y="4637759"/>
            <a:ext cx="2130874" cy="55899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6189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745</Words>
  <Application>Microsoft Office PowerPoint</Application>
  <PresentationFormat>Grand écran</PresentationFormat>
  <Paragraphs>153</Paragraphs>
  <Slides>25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3" baseType="lpstr">
      <vt:lpstr>Arial</vt:lpstr>
      <vt:lpstr>Calibri</vt:lpstr>
      <vt:lpstr>Geneva</vt:lpstr>
      <vt:lpstr>Genva</vt:lpstr>
      <vt:lpstr>Symbol</vt:lpstr>
      <vt:lpstr>Times New Roman</vt:lpstr>
      <vt:lpstr>Wingdings</vt:lpstr>
      <vt:lpstr>Office Theme</vt:lpstr>
      <vt:lpstr>Présentation PowerPoint</vt:lpstr>
      <vt:lpstr>Présentation PowerPoint</vt:lpstr>
      <vt:lpstr>Présentation entreprise</vt:lpstr>
      <vt:lpstr>Présentation entreprise</vt:lpstr>
      <vt:lpstr>Présentation PowerPoint</vt:lpstr>
      <vt:lpstr>Cahier Des Charges</vt:lpstr>
      <vt:lpstr>Présentation PowerPoint</vt:lpstr>
      <vt:lpstr>Diagramme de Déploiement</vt:lpstr>
      <vt:lpstr>Diagramme de Cas d’Utilisation</vt:lpstr>
      <vt:lpstr>Capteur &amp; Microcontrôleur</vt:lpstr>
      <vt:lpstr>Capteur &amp; Microcontrôleur</vt:lpstr>
      <vt:lpstr>Installation inffrastructure</vt:lpstr>
      <vt:lpstr>Installation inffrastructure</vt:lpstr>
      <vt:lpstr>Installation infrastructure</vt:lpstr>
      <vt:lpstr>Installation infrastructure</vt:lpstr>
      <vt:lpstr>VPN</vt:lpstr>
      <vt:lpstr>VPN (Virtual Private Network)  </vt:lpstr>
      <vt:lpstr>VPN (Virtual Private Network)  </vt:lpstr>
      <vt:lpstr>Serveur MQTT</vt:lpstr>
      <vt:lpstr>Serveur MQTT</vt:lpstr>
      <vt:lpstr>Serveur MQTT</vt:lpstr>
      <vt:lpstr>Présentation PowerPoint</vt:lpstr>
      <vt:lpstr>Rédaction documentations</vt:lpstr>
      <vt:lpstr>Cas d’utilisation actuel</vt:lpstr>
      <vt:lpstr>Déploiement actuel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com</dc:creator>
  <dc:description/>
  <cp:lastModifiedBy>Anthony Kttr</cp:lastModifiedBy>
  <cp:revision>987</cp:revision>
  <dcterms:created xsi:type="dcterms:W3CDTF">2016-01-07T16:53:45Z</dcterms:created>
  <dcterms:modified xsi:type="dcterms:W3CDTF">2025-02-14T18:49:52Z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Application">
    <vt:lpwstr>Réserver des ressources</vt:lpwstr>
  </property>
  <property fmtid="{D5CDD505-2E9C-101B-9397-08002B2CF9AE}" pid="4" name="ContentTypeId">
    <vt:lpwstr>0x0101002D980B5281D8494FAC8F732251822B7E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35</vt:i4>
  </property>
  <property fmtid="{D5CDD505-2E9C-101B-9397-08002B2CF9AE}" pid="10" name="PresentationFormat">
    <vt:lpwstr>Grand écran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39</vt:i4>
  </property>
  <property fmtid="{D5CDD505-2E9C-101B-9397-08002B2CF9AE}" pid="14" name="Th?matique">
    <vt:lpwstr>Charte graphique Grand Est</vt:lpwstr>
  </property>
  <property fmtid="{D5CDD505-2E9C-101B-9397-08002B2CF9AE}" pid="15" name="Type de doc">
    <vt:lpwstr>Charte graphique</vt:lpwstr>
  </property>
</Properties>
</file>