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89" r:id="rId2"/>
    <p:sldId id="304" r:id="rId3"/>
    <p:sldId id="311" r:id="rId4"/>
    <p:sldId id="298" r:id="rId5"/>
    <p:sldId id="307" r:id="rId6"/>
    <p:sldId id="299" r:id="rId7"/>
    <p:sldId id="300" r:id="rId8"/>
    <p:sldId id="290" r:id="rId9"/>
    <p:sldId id="285" r:id="rId10"/>
    <p:sldId id="305" r:id="rId11"/>
    <p:sldId id="288" r:id="rId12"/>
    <p:sldId id="301" r:id="rId13"/>
    <p:sldId id="306" r:id="rId14"/>
    <p:sldId id="302" r:id="rId15"/>
    <p:sldId id="297" r:id="rId16"/>
    <p:sldId id="303" r:id="rId17"/>
    <p:sldId id="312" r:id="rId18"/>
    <p:sldId id="286" r:id="rId19"/>
    <p:sldId id="295" r:id="rId20"/>
    <p:sldId id="296" r:id="rId21"/>
    <p:sldId id="308" r:id="rId22"/>
    <p:sldId id="309" r:id="rId23"/>
    <p:sldId id="310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576" autoAdjust="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3"/>
    </p:cViewPr>
  </p:sorterViewPr>
  <p:notesViewPr>
    <p:cSldViewPr snapToGrid="0">
      <p:cViewPr varScale="1">
        <p:scale>
          <a:sx n="72" d="100"/>
          <a:sy n="72" d="100"/>
        </p:scale>
        <p:origin x="301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fr-FR" sz="1800" b="0" strike="noStrike" spc="-1" dirty="0">
                <a:solidFill>
                  <a:srgbClr val="000000"/>
                </a:solidFill>
                <a:latin typeface="Calibri"/>
              </a:rPr>
              <a:t>Cliquez pour déplacer la diapo</a:t>
            </a: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fr-FR" sz="2000" b="0" strike="noStrike" spc="-1">
                <a:latin typeface="Arial"/>
              </a:rPr>
              <a:t>Cliquez pour modifier le format des notes</a:t>
            </a:r>
          </a:p>
        </p:txBody>
      </p:sp>
      <p:sp>
        <p:nvSpPr>
          <p:cNvPr id="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fr-FR" sz="1400" b="0" strike="noStrike" spc="-1" dirty="0">
                <a:latin typeface="Times New Roman"/>
              </a:rPr>
              <a:t>&lt;en-tête&gt;</a:t>
            </a:r>
          </a:p>
        </p:txBody>
      </p:sp>
      <p:sp>
        <p:nvSpPr>
          <p:cNvPr id="8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fr-FR" sz="1400" b="0" strike="noStrike" spc="-1" dirty="0">
                <a:latin typeface="Times New Roman"/>
              </a:rPr>
              <a:t>&lt;date/heure&gt;</a:t>
            </a:r>
          </a:p>
        </p:txBody>
      </p:sp>
      <p:sp>
        <p:nvSpPr>
          <p:cNvPr id="8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fr-FR" sz="1400" b="0" strike="noStrike" spc="-1" dirty="0">
                <a:latin typeface="Times New Roman"/>
              </a:rPr>
              <a:t>&lt;pied de page&gt;</a:t>
            </a:r>
          </a:p>
        </p:txBody>
      </p:sp>
      <p:sp>
        <p:nvSpPr>
          <p:cNvPr id="8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BCFB0188-5A21-490E-9DC4-4E9CB768BEDF}" type="slidenum">
              <a:rPr lang="fr-FR" sz="1400" b="0" strike="noStrike" spc="-1">
                <a:latin typeface="Times New Roman"/>
              </a:rPr>
              <a:t>‹N°›</a:t>
            </a:fld>
            <a:endParaRPr lang="fr-FR" sz="1400" b="0" strike="noStrike" spc="-1" dirty="0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AF1F41-8875-9FEF-1C96-A4DF80F98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>
            <a:extLst>
              <a:ext uri="{FF2B5EF4-FFF2-40B4-BE49-F238E27FC236}">
                <a16:creationId xmlns:a16="http://schemas.microsoft.com/office/drawing/2014/main" id="{DF330783-DDF2-217C-22FE-523160CD58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25" name="PlaceHolder 2">
            <a:extLst>
              <a:ext uri="{FF2B5EF4-FFF2-40B4-BE49-F238E27FC236}">
                <a16:creationId xmlns:a16="http://schemas.microsoft.com/office/drawing/2014/main" id="{CB42ED82-EC55-359F-74CF-07E615B20EBB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fr-FR" sz="2000" b="0" strike="noStrike" spc="-1" dirty="0">
              <a:latin typeface="Arial"/>
            </a:endParaRPr>
          </a:p>
        </p:txBody>
      </p:sp>
      <p:sp>
        <p:nvSpPr>
          <p:cNvPr id="426" name="TextShape 3">
            <a:extLst>
              <a:ext uri="{FF2B5EF4-FFF2-40B4-BE49-F238E27FC236}">
                <a16:creationId xmlns:a16="http://schemas.microsoft.com/office/drawing/2014/main" id="{A14BF74D-8B0E-2A83-B459-C82F88BAA78E}"/>
              </a:ext>
            </a:extLst>
          </p:cNvPr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843AE79-CDC8-499E-947B-A92FD1E95F9E}" type="slidenum">
              <a:rPr lang="fr-F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fr-FR" sz="12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63777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675364-3CB2-C9E0-932B-8224FF095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>
            <a:extLst>
              <a:ext uri="{FF2B5EF4-FFF2-40B4-BE49-F238E27FC236}">
                <a16:creationId xmlns:a16="http://schemas.microsoft.com/office/drawing/2014/main" id="{C9C1BFC8-4418-40B8-741E-B49EFDC386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425" name="PlaceHolder 2">
            <a:extLst>
              <a:ext uri="{FF2B5EF4-FFF2-40B4-BE49-F238E27FC236}">
                <a16:creationId xmlns:a16="http://schemas.microsoft.com/office/drawing/2014/main" id="{5837B6BD-2C93-2F23-B58F-B193E8F6FD75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fr-FR" sz="2000" b="0" strike="noStrike" spc="-1" dirty="0">
              <a:latin typeface="Arial"/>
            </a:endParaRPr>
          </a:p>
        </p:txBody>
      </p:sp>
      <p:sp>
        <p:nvSpPr>
          <p:cNvPr id="426" name="TextShape 3">
            <a:extLst>
              <a:ext uri="{FF2B5EF4-FFF2-40B4-BE49-F238E27FC236}">
                <a16:creationId xmlns:a16="http://schemas.microsoft.com/office/drawing/2014/main" id="{E3FA2F64-81A8-88FC-F5D4-C738AAEC2FE4}"/>
              </a:ext>
            </a:extLst>
          </p:cNvPr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843AE79-CDC8-499E-947B-A92FD1E95F9E}" type="slidenum">
              <a:rPr lang="fr-F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fr-FR" sz="12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60138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Pourquoi ce capteur, clim en panne,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BCFB0188-5A21-490E-9DC4-4E9CB768BEDF}" type="slidenum">
              <a:rPr lang="fr-FR" sz="1400" b="0" strike="noStrike" spc="-1" smtClean="0">
                <a:latin typeface="Times New Roman"/>
              </a:rPr>
              <a:t>4</a:t>
            </a:fld>
            <a:endParaRPr lang="fr-FR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70048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Serveur web sur serveur </a:t>
            </a:r>
            <a:r>
              <a:rPr lang="fr-FR" dirty="0" err="1"/>
              <a:t>mqtt</a:t>
            </a:r>
            <a:r>
              <a:rPr lang="fr-FR" dirty="0"/>
              <a:t> (par la suite)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BCFB0188-5A21-490E-9DC4-4E9CB768BEDF}" type="slidenum">
              <a:rPr lang="fr-FR" sz="1400" b="0" strike="noStrike" spc="-1" smtClean="0">
                <a:latin typeface="Times New Roman"/>
              </a:rPr>
              <a:t>5</a:t>
            </a:fld>
            <a:endParaRPr lang="fr-FR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4106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 err="1"/>
              <a:t>pid_file</a:t>
            </a:r>
            <a:r>
              <a:rPr lang="fr-FR" b="1" dirty="0"/>
              <a:t> /run/mosquitto/</a:t>
            </a:r>
            <a:r>
              <a:rPr lang="fr-FR" b="1" dirty="0" err="1"/>
              <a:t>mosquitto.pid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Indique l'emplacement du fichier PID du processus Mosquitto.</a:t>
            </a:r>
          </a:p>
          <a:p>
            <a:r>
              <a:rPr lang="fr-FR" b="1" dirty="0" err="1"/>
              <a:t>persistence</a:t>
            </a:r>
            <a:r>
              <a:rPr lang="fr-FR" b="1" dirty="0"/>
              <a:t> true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Active la persistance des messages MQTT pour assurer la reprise après redémarrage.</a:t>
            </a:r>
          </a:p>
          <a:p>
            <a:r>
              <a:rPr lang="fr-FR" b="1" dirty="0" err="1"/>
              <a:t>persistence_location</a:t>
            </a:r>
            <a:r>
              <a:rPr lang="fr-FR" b="1" dirty="0"/>
              <a:t> /var/lib/mosquitto/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Spécifie où sont stockées les données persistantes.</a:t>
            </a:r>
          </a:p>
          <a:p>
            <a:r>
              <a:rPr lang="fr-FR" b="1" dirty="0" err="1"/>
              <a:t>log_dest</a:t>
            </a:r>
            <a:r>
              <a:rPr lang="fr-FR" b="1" dirty="0"/>
              <a:t> file /var/log/mosquitto/mosquitto.log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Configure la destination des journaux d'activité du serveur, ici dans le fichier /var/log/mosquitto/mosquitto.log.</a:t>
            </a:r>
          </a:p>
          <a:p>
            <a:r>
              <a:rPr lang="fr-FR" b="1" dirty="0" err="1"/>
              <a:t>include_dir</a:t>
            </a:r>
            <a:r>
              <a:rPr lang="fr-FR" b="1" dirty="0"/>
              <a:t> /etc/mosquitto/</a:t>
            </a:r>
            <a:r>
              <a:rPr lang="fr-FR" b="1" dirty="0" err="1"/>
              <a:t>conf.d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Inclut les fichiers de configuration supplémentaires présents dans ce répertoire.</a:t>
            </a:r>
          </a:p>
          <a:p>
            <a:endParaRPr lang="fr-FR" dirty="0"/>
          </a:p>
          <a:p>
            <a:r>
              <a:rPr lang="fr-FR" b="1" dirty="0" err="1"/>
              <a:t>listener</a:t>
            </a:r>
            <a:r>
              <a:rPr lang="fr-FR" b="1" dirty="0"/>
              <a:t> 1883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Définit un </a:t>
            </a:r>
            <a:r>
              <a:rPr lang="fr-FR" dirty="0" err="1"/>
              <a:t>listener</a:t>
            </a:r>
            <a:r>
              <a:rPr lang="fr-FR" dirty="0"/>
              <a:t> sur le port standard non sécurisé </a:t>
            </a:r>
            <a:r>
              <a:rPr lang="fr-FR" b="1" dirty="0"/>
              <a:t>1883</a:t>
            </a:r>
            <a:r>
              <a:rPr lang="fr-FR" dirty="0"/>
              <a:t> pour le protocole MQTT.</a:t>
            </a:r>
          </a:p>
          <a:p>
            <a:r>
              <a:rPr lang="fr-FR" b="1" dirty="0" err="1"/>
              <a:t>allow_anonymous</a:t>
            </a:r>
            <a:r>
              <a:rPr lang="fr-FR" b="1" dirty="0"/>
              <a:t> true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Permet les connexions anonymes (sans authentification).</a:t>
            </a:r>
          </a:p>
          <a:p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 err="1"/>
              <a:t>listener</a:t>
            </a:r>
            <a:r>
              <a:rPr lang="fr-FR" b="1" dirty="0"/>
              <a:t> 8883</a:t>
            </a:r>
            <a:r>
              <a:rPr lang="fr-FR" dirty="0"/>
              <a:t>Configure un second </a:t>
            </a:r>
            <a:r>
              <a:rPr lang="fr-FR" dirty="0" err="1"/>
              <a:t>listener</a:t>
            </a:r>
            <a:r>
              <a:rPr lang="fr-FR" dirty="0"/>
              <a:t> sur le port </a:t>
            </a:r>
            <a:r>
              <a:rPr lang="fr-FR" b="1" dirty="0"/>
              <a:t>8883</a:t>
            </a:r>
            <a:r>
              <a:rPr lang="fr-FR" dirty="0"/>
              <a:t>, utilisé généralement pour des connexions MQTT sécurisées (TLS/SSL).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BCFB0188-5A21-490E-9DC4-4E9CB768BEDF}" type="slidenum">
              <a:rPr lang="fr-FR" sz="1400" b="0" strike="noStrike" spc="-1" smtClean="0">
                <a:latin typeface="Times New Roman"/>
              </a:rPr>
              <a:t>19</a:t>
            </a:fld>
            <a:endParaRPr lang="fr-FR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20443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BCFB0188-5A21-490E-9DC4-4E9CB768BEDF}" type="slidenum">
              <a:rPr lang="fr-FR" sz="1400" b="0" strike="noStrike" spc="-1" smtClean="0">
                <a:latin typeface="Times New Roman"/>
              </a:rPr>
              <a:t>20</a:t>
            </a:fld>
            <a:endParaRPr lang="fr-FR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85266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35330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0200"/>
            <a:ext cx="35330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0200"/>
            <a:ext cx="35330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964320"/>
            <a:ext cx="35330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964320"/>
            <a:ext cx="35330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964320"/>
            <a:ext cx="35330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10972440" cy="5297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1" descr="masque_11.psd"/>
          <p:cNvPicPr/>
          <p:nvPr/>
        </p:nvPicPr>
        <p:blipFill>
          <a:blip r:embed="rId1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960" cy="146952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4400" b="0" strike="noStrike" spc="-1">
                <a:solidFill>
                  <a:srgbClr val="000000"/>
                </a:solidFill>
                <a:latin typeface="Calibri"/>
              </a:rPr>
              <a:t>Cliquez et modifiez le titre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9E95F267-3AA4-4D34-8875-DFADE4EB7263}" type="datetime1">
              <a:rPr lang="fr-FR" sz="1200" b="0" strike="noStrike" spc="-1">
                <a:solidFill>
                  <a:srgbClr val="8B8B8B"/>
                </a:solidFill>
                <a:latin typeface="Calibri"/>
              </a:rPr>
              <a:t>10/02/2025</a:t>
            </a:fld>
            <a:endParaRPr lang="fr-FR" sz="1200" b="0" strike="noStrike" spc="-1" dirty="0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fr-FR" sz="2400" b="0" strike="noStrike" spc="-1" dirty="0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FD87E6C-177F-4409-AA6D-5670818953B9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fr-FR" sz="1200" b="0" strike="noStrike" spc="-1" dirty="0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B42B07-0C4F-CFF9-4ED7-2FA3025AFF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>
            <a:extLst>
              <a:ext uri="{FF2B5EF4-FFF2-40B4-BE49-F238E27FC236}">
                <a16:creationId xmlns:a16="http://schemas.microsoft.com/office/drawing/2014/main" id="{8E145F00-A445-4DAC-1628-7C74B824B2F0}"/>
              </a:ext>
            </a:extLst>
          </p:cNvPr>
          <p:cNvSpPr/>
          <p:nvPr/>
        </p:nvSpPr>
        <p:spPr>
          <a:xfrm>
            <a:off x="8238960" y="527760"/>
            <a:ext cx="3559320" cy="677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r">
              <a:lnSpc>
                <a:spcPct val="100000"/>
              </a:lnSpc>
            </a:pPr>
            <a:r>
              <a:rPr lang="fr-FR" sz="1600" b="1" strike="noStrike" spc="-1" dirty="0">
                <a:solidFill>
                  <a:srgbClr val="004F7E"/>
                </a:solidFill>
                <a:latin typeface="Calibri"/>
              </a:rPr>
              <a:t>Maison de la Région - STRASBOURG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242" name="CustomShape 2">
            <a:extLst>
              <a:ext uri="{FF2B5EF4-FFF2-40B4-BE49-F238E27FC236}">
                <a16:creationId xmlns:a16="http://schemas.microsoft.com/office/drawing/2014/main" id="{1252F235-B1C1-ED72-25B4-09E93669D32F}"/>
              </a:ext>
            </a:extLst>
          </p:cNvPr>
          <p:cNvSpPr/>
          <p:nvPr/>
        </p:nvSpPr>
        <p:spPr>
          <a:xfrm>
            <a:off x="996480" y="2149200"/>
            <a:ext cx="10002240" cy="338338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8000" b="1" strike="noStrike" spc="-1" dirty="0">
                <a:solidFill>
                  <a:srgbClr val="0070C0"/>
                </a:solidFill>
                <a:latin typeface="Geneva"/>
              </a:rPr>
              <a:t>Projet de 2</a:t>
            </a:r>
            <a:r>
              <a:rPr lang="fr-FR" sz="8000" b="1" strike="noStrike" spc="-1" baseline="30000" dirty="0">
                <a:solidFill>
                  <a:srgbClr val="0070C0"/>
                </a:solidFill>
                <a:latin typeface="Geneva"/>
              </a:rPr>
              <a:t>ème</a:t>
            </a:r>
            <a:r>
              <a:rPr lang="fr-FR" sz="8000" b="1" strike="noStrike" spc="-1" dirty="0">
                <a:solidFill>
                  <a:srgbClr val="0070C0"/>
                </a:solidFill>
                <a:latin typeface="Geneva"/>
              </a:rPr>
              <a:t> année BTS CIEL</a:t>
            </a:r>
            <a:endParaRPr lang="fr-FR" sz="4400" b="1" i="1" spc="-1" dirty="0">
              <a:solidFill>
                <a:srgbClr val="0070C0"/>
              </a:solidFill>
              <a:latin typeface="Geneva"/>
            </a:endParaRPr>
          </a:p>
          <a:p>
            <a:pPr marL="3657600">
              <a:lnSpc>
                <a:spcPct val="100000"/>
              </a:lnSpc>
            </a:pPr>
            <a:endParaRPr lang="fr-FR" sz="4400" b="1" i="1" spc="-1" dirty="0">
              <a:solidFill>
                <a:srgbClr val="0070C0"/>
              </a:solidFill>
              <a:latin typeface="Genva"/>
            </a:endParaRPr>
          </a:p>
          <a:p>
            <a:pPr marL="3943350" indent="-285750">
              <a:lnSpc>
                <a:spcPct val="100000"/>
              </a:lnSpc>
              <a:buFontTx/>
              <a:buChar char="-"/>
            </a:pPr>
            <a:endParaRPr lang="fr-FR" sz="4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4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fr-FR" sz="4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br>
              <a:rPr sz="4400" dirty="0"/>
            </a:br>
            <a:br>
              <a:rPr sz="4400" dirty="0"/>
            </a:br>
            <a:br>
              <a:rPr sz="4400" dirty="0"/>
            </a:br>
            <a:br>
              <a:rPr sz="4400" dirty="0"/>
            </a:br>
            <a:endParaRPr lang="fr-FR" sz="4400" b="0" strike="noStrike" spc="-1" dirty="0">
              <a:latin typeface="Arial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74E5C56-2AFE-A36A-6EF2-9AA721716973}"/>
              </a:ext>
            </a:extLst>
          </p:cNvPr>
          <p:cNvSpPr txBox="1"/>
          <p:nvPr/>
        </p:nvSpPr>
        <p:spPr>
          <a:xfrm>
            <a:off x="9423400" y="5884333"/>
            <a:ext cx="2548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KETTERER Anthony</a:t>
            </a:r>
          </a:p>
        </p:txBody>
      </p:sp>
      <p:pic>
        <p:nvPicPr>
          <p:cNvPr id="3" name="Image 2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B6B91B07-C7A6-6CDD-E7B7-4A42060304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04" y="6178876"/>
            <a:ext cx="695325" cy="59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346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46106-96E4-C93C-727E-D43E28839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907399-7A6B-AFC1-31E2-7C5E23CB1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402039"/>
            <a:ext cx="10972440" cy="1142640"/>
          </a:xfrm>
        </p:spPr>
        <p:txBody>
          <a:bodyPr/>
          <a:lstStyle/>
          <a:p>
            <a:r>
              <a:rPr lang="fr-FR" b="1" spc="-1" dirty="0">
                <a:solidFill>
                  <a:srgbClr val="004F7E"/>
                </a:solidFill>
                <a:latin typeface="Geneva"/>
              </a:rPr>
              <a:t>Proxmox + VM</a:t>
            </a:r>
            <a:endParaRPr lang="fr-FR" dirty="0"/>
          </a:p>
        </p:txBody>
      </p:sp>
      <p:pic>
        <p:nvPicPr>
          <p:cNvPr id="5" name="Image 4" descr="Une image contenant texte, capture d’écran, Police, graphisme&#10;&#10;Description générée automatiquement">
            <a:extLst>
              <a:ext uri="{FF2B5EF4-FFF2-40B4-BE49-F238E27FC236}">
                <a16:creationId xmlns:a16="http://schemas.microsoft.com/office/drawing/2014/main" id="{3BFA7A1D-13AB-A362-7794-C85E94D861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80" y="1813469"/>
            <a:ext cx="5050159" cy="4180675"/>
          </a:xfrm>
          <a:prstGeom prst="rect">
            <a:avLst/>
          </a:prstGeom>
        </p:spPr>
      </p:pic>
      <p:pic>
        <p:nvPicPr>
          <p:cNvPr id="19" name="Image 18" descr="Une image contenant texte, Appareils électroniques, multimédia, affichage&#10;&#10;Description générée automatiquement">
            <a:extLst>
              <a:ext uri="{FF2B5EF4-FFF2-40B4-BE49-F238E27FC236}">
                <a16:creationId xmlns:a16="http://schemas.microsoft.com/office/drawing/2014/main" id="{614AF2E8-D529-EACA-986D-6FD53C6869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383" y="1452473"/>
            <a:ext cx="5488322" cy="4541671"/>
          </a:xfrm>
          <a:prstGeom prst="rect">
            <a:avLst/>
          </a:prstGeom>
        </p:spPr>
      </p:pic>
      <p:pic>
        <p:nvPicPr>
          <p:cNvPr id="3" name="Image 2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786D7AEB-F622-6C10-2A47-6E1019CC93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04" y="6178876"/>
            <a:ext cx="695325" cy="59753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FAE3FB2-640D-8DAB-898F-D31FA00A3F9E}"/>
              </a:ext>
            </a:extLst>
          </p:cNvPr>
          <p:cNvSpPr txBox="1"/>
          <p:nvPr/>
        </p:nvSpPr>
        <p:spPr>
          <a:xfrm>
            <a:off x="11260667" y="6302865"/>
            <a:ext cx="77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10/23</a:t>
            </a:r>
          </a:p>
        </p:txBody>
      </p:sp>
    </p:spTree>
    <p:extLst>
      <p:ext uri="{BB962C8B-B14F-4D97-AF65-F5344CB8AC3E}">
        <p14:creationId xmlns:p14="http://schemas.microsoft.com/office/powerpoint/2010/main" val="1997937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7F80E-C460-50A8-65FE-EE4908E0B7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0837E2-92A9-2BAC-B843-572D7BB0E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402039"/>
            <a:ext cx="10972440" cy="1142640"/>
          </a:xfrm>
        </p:spPr>
        <p:txBody>
          <a:bodyPr/>
          <a:lstStyle/>
          <a:p>
            <a:r>
              <a:rPr lang="fr-FR" b="1" spc="-1" dirty="0">
                <a:solidFill>
                  <a:srgbClr val="004F7E"/>
                </a:solidFill>
                <a:latin typeface="Geneva"/>
              </a:rPr>
              <a:t>Proxmox + VM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33A17C4-1568-A280-FD58-72E2EB4A5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98" y="1189375"/>
            <a:ext cx="10819604" cy="5113490"/>
          </a:xfrm>
          <a:prstGeom prst="rect">
            <a:avLst/>
          </a:prstGeom>
        </p:spPr>
      </p:pic>
      <p:pic>
        <p:nvPicPr>
          <p:cNvPr id="4" name="Image 3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4186336E-7671-E247-B307-6053DC18BA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04" y="6178876"/>
            <a:ext cx="695325" cy="59753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389D35E-608A-AB20-5F7D-CE17973E06F9}"/>
              </a:ext>
            </a:extLst>
          </p:cNvPr>
          <p:cNvSpPr txBox="1"/>
          <p:nvPr/>
        </p:nvSpPr>
        <p:spPr>
          <a:xfrm>
            <a:off x="11260667" y="6302865"/>
            <a:ext cx="77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11/23</a:t>
            </a:r>
          </a:p>
        </p:txBody>
      </p:sp>
    </p:spTree>
    <p:extLst>
      <p:ext uri="{BB962C8B-B14F-4D97-AF65-F5344CB8AC3E}">
        <p14:creationId xmlns:p14="http://schemas.microsoft.com/office/powerpoint/2010/main" val="140021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BECB9A-8A7A-D24A-5F59-F83C35554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181302-C972-BFAA-BBAE-78C47853D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402039"/>
            <a:ext cx="10972440" cy="1142640"/>
          </a:xfrm>
        </p:spPr>
        <p:txBody>
          <a:bodyPr/>
          <a:lstStyle/>
          <a:p>
            <a:r>
              <a:rPr lang="fr-FR" b="1" spc="-1" dirty="0">
                <a:solidFill>
                  <a:srgbClr val="004F7E"/>
                </a:solidFill>
                <a:latin typeface="Geneva"/>
              </a:rPr>
              <a:t>Proxmox + VM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4A5F947-0AEA-C26F-4717-10FC838CA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729" y="1810205"/>
            <a:ext cx="11041063" cy="446448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73B6071-0F77-B651-7E94-34B5007F3716}"/>
              </a:ext>
            </a:extLst>
          </p:cNvPr>
          <p:cNvSpPr txBox="1"/>
          <p:nvPr/>
        </p:nvSpPr>
        <p:spPr>
          <a:xfrm>
            <a:off x="683491" y="1440873"/>
            <a:ext cx="1076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Datacenter </a:t>
            </a:r>
            <a:r>
              <a:rPr lang="fr-FR" dirty="0">
                <a:sym typeface="Wingdings" panose="05000000000000000000" pitchFamily="2" charset="2"/>
              </a:rPr>
              <a:t> Users  </a:t>
            </a:r>
            <a:r>
              <a:rPr lang="fr-FR" dirty="0" err="1">
                <a:sym typeface="Wingdings" panose="05000000000000000000" pitchFamily="2" charset="2"/>
              </a:rPr>
              <a:t>Add</a:t>
            </a:r>
            <a:r>
              <a:rPr lang="fr-FR" dirty="0">
                <a:sym typeface="Wingdings" panose="05000000000000000000" pitchFamily="2" charset="2"/>
              </a:rPr>
              <a:t>.</a:t>
            </a:r>
            <a:endParaRPr lang="fr-FR" dirty="0"/>
          </a:p>
        </p:txBody>
      </p:sp>
      <p:pic>
        <p:nvPicPr>
          <p:cNvPr id="3" name="Image 2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6D0443CD-78A2-2CD2-5CFB-995B2CB043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04" y="6178876"/>
            <a:ext cx="695325" cy="59753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EB21B53-64FA-1831-A985-9EBE9C1EE89E}"/>
              </a:ext>
            </a:extLst>
          </p:cNvPr>
          <p:cNvSpPr txBox="1"/>
          <p:nvPr/>
        </p:nvSpPr>
        <p:spPr>
          <a:xfrm>
            <a:off x="11260667" y="6302865"/>
            <a:ext cx="77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12/23</a:t>
            </a:r>
          </a:p>
        </p:txBody>
      </p:sp>
    </p:spTree>
    <p:extLst>
      <p:ext uri="{BB962C8B-B14F-4D97-AF65-F5344CB8AC3E}">
        <p14:creationId xmlns:p14="http://schemas.microsoft.com/office/powerpoint/2010/main" val="3535961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A726F-06E8-B53D-8317-81B46F6EF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0C8B92-DBA1-E82F-43A7-193DDE029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402039"/>
            <a:ext cx="10972440" cy="1142640"/>
          </a:xfrm>
        </p:spPr>
        <p:txBody>
          <a:bodyPr/>
          <a:lstStyle/>
          <a:p>
            <a:r>
              <a:rPr lang="fr-FR" b="1" spc="-1" dirty="0">
                <a:solidFill>
                  <a:srgbClr val="004F7E"/>
                </a:solidFill>
                <a:latin typeface="Geneva"/>
              </a:rPr>
              <a:t>Proxmox + VM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3DF01D0-ADB8-2705-2CAD-835F1655B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009" y="1319801"/>
            <a:ext cx="9647992" cy="5136160"/>
          </a:xfrm>
          <a:prstGeom prst="rect">
            <a:avLst/>
          </a:prstGeom>
        </p:spPr>
      </p:pic>
      <p:pic>
        <p:nvPicPr>
          <p:cNvPr id="3" name="Image 2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D763472E-05D4-8CDC-DBC1-9917ECDA38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04" y="6178876"/>
            <a:ext cx="695325" cy="59753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3E5AE5B-826F-BB2F-EF0B-5E6D4092ADD3}"/>
              </a:ext>
            </a:extLst>
          </p:cNvPr>
          <p:cNvSpPr txBox="1"/>
          <p:nvPr/>
        </p:nvSpPr>
        <p:spPr>
          <a:xfrm>
            <a:off x="11260667" y="6302865"/>
            <a:ext cx="77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13/23</a:t>
            </a:r>
          </a:p>
        </p:txBody>
      </p:sp>
    </p:spTree>
    <p:extLst>
      <p:ext uri="{BB962C8B-B14F-4D97-AF65-F5344CB8AC3E}">
        <p14:creationId xmlns:p14="http://schemas.microsoft.com/office/powerpoint/2010/main" val="2775406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08818F-6963-D8E5-B333-C261283FD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965F3B-AA28-99EB-8755-0C8626CC9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402039"/>
            <a:ext cx="10972440" cy="1142640"/>
          </a:xfrm>
        </p:spPr>
        <p:txBody>
          <a:bodyPr/>
          <a:lstStyle/>
          <a:p>
            <a:r>
              <a:rPr lang="fr-FR" b="1" spc="-1" dirty="0">
                <a:solidFill>
                  <a:srgbClr val="004F7E"/>
                </a:solidFill>
                <a:latin typeface="Geneva"/>
              </a:rPr>
              <a:t>Proxmox + VM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F281BE7-0241-D37E-CACC-AC7E65131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531" y="1544679"/>
            <a:ext cx="6815802" cy="273298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D1F5263-3E3C-7287-48A1-2C9DCE4D0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531" y="4467928"/>
            <a:ext cx="7179853" cy="2308483"/>
          </a:xfrm>
          <a:prstGeom prst="rect">
            <a:avLst/>
          </a:prstGeom>
        </p:spPr>
      </p:pic>
      <p:pic>
        <p:nvPicPr>
          <p:cNvPr id="3" name="Image 2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9D4F887E-9D2A-ED28-3975-52BD3DA862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04" y="6178876"/>
            <a:ext cx="695325" cy="59753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6B6C89E-80A4-1D2E-832A-CAA5FDE274D1}"/>
              </a:ext>
            </a:extLst>
          </p:cNvPr>
          <p:cNvSpPr txBox="1"/>
          <p:nvPr/>
        </p:nvSpPr>
        <p:spPr>
          <a:xfrm>
            <a:off x="11260667" y="6302865"/>
            <a:ext cx="77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14/23</a:t>
            </a:r>
          </a:p>
        </p:txBody>
      </p:sp>
    </p:spTree>
    <p:extLst>
      <p:ext uri="{BB962C8B-B14F-4D97-AF65-F5344CB8AC3E}">
        <p14:creationId xmlns:p14="http://schemas.microsoft.com/office/powerpoint/2010/main" val="1850413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8761A3-D679-A0F4-C55C-583D7C764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7B2A30-23A0-572C-793A-E15952465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402039"/>
            <a:ext cx="10972440" cy="1142640"/>
          </a:xfrm>
        </p:spPr>
        <p:txBody>
          <a:bodyPr/>
          <a:lstStyle/>
          <a:p>
            <a:r>
              <a:rPr lang="fr-FR" b="1" spc="-1" dirty="0">
                <a:solidFill>
                  <a:srgbClr val="004F7E"/>
                </a:solidFill>
                <a:latin typeface="Geneva"/>
              </a:rPr>
              <a:t>Ping réseau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224786F-C0F2-1A90-FADC-4D8B49535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397" y="577788"/>
            <a:ext cx="3863976" cy="61213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BE037E7-FBEC-1D31-460B-1A2C43A02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8254" y="973359"/>
            <a:ext cx="3843372" cy="425442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9E676B4-7230-3749-C171-6740F49D37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831" y="1721273"/>
            <a:ext cx="3905795" cy="2400635"/>
          </a:xfrm>
          <a:prstGeom prst="rect">
            <a:avLst/>
          </a:prstGeom>
        </p:spPr>
      </p:pic>
      <p:pic>
        <p:nvPicPr>
          <p:cNvPr id="3" name="Image 2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C7232EC7-4C20-6B70-CD73-46348C0FE6C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04" y="6178876"/>
            <a:ext cx="695325" cy="59753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BD5838F-87D1-C00A-C494-91809212532A}"/>
              </a:ext>
            </a:extLst>
          </p:cNvPr>
          <p:cNvSpPr txBox="1"/>
          <p:nvPr/>
        </p:nvSpPr>
        <p:spPr>
          <a:xfrm>
            <a:off x="11260667" y="6302865"/>
            <a:ext cx="77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15/23</a:t>
            </a:r>
          </a:p>
        </p:txBody>
      </p:sp>
    </p:spTree>
    <p:extLst>
      <p:ext uri="{BB962C8B-B14F-4D97-AF65-F5344CB8AC3E}">
        <p14:creationId xmlns:p14="http://schemas.microsoft.com/office/powerpoint/2010/main" val="2335935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7CCAAF-9EA5-3FC2-8B45-571830D95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947" y="732240"/>
            <a:ext cx="8788520" cy="656653"/>
          </a:xfrm>
        </p:spPr>
        <p:txBody>
          <a:bodyPr/>
          <a:lstStyle/>
          <a:p>
            <a:r>
              <a:rPr lang="fr-FR" sz="4400" b="1" i="1" strike="noStrike" spc="-1" dirty="0">
                <a:solidFill>
                  <a:srgbClr val="0070C0"/>
                </a:solidFill>
                <a:latin typeface="Genva"/>
              </a:rPr>
              <a:t>VP</a:t>
            </a:r>
            <a:r>
              <a:rPr lang="fr-FR" b="1" i="1" spc="-1" dirty="0">
                <a:solidFill>
                  <a:srgbClr val="0070C0"/>
                </a:solidFill>
                <a:latin typeface="Genva"/>
              </a:rPr>
              <a:t>N (Virtual Private Network) </a:t>
            </a:r>
            <a:br>
              <a:rPr lang="fr-FR" sz="4400" b="1" i="1" strike="noStrike" spc="-1" dirty="0">
                <a:solidFill>
                  <a:srgbClr val="0070C0"/>
                </a:solidFill>
                <a:latin typeface="Genva"/>
              </a:rPr>
            </a:b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4F2B5E4-926E-C4C2-8FA3-4876F93B817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15995" y="1331240"/>
            <a:ext cx="10278653" cy="719667"/>
          </a:xfrm>
        </p:spPr>
        <p:txBody>
          <a:bodyPr/>
          <a:lstStyle/>
          <a:p>
            <a:r>
              <a:rPr lang="fr-FR" sz="3200" dirty="0"/>
              <a:t>La mise en place d’un VPN à été effectuer afin d’autoriser une connexion sécurisée au réseau de mon projet.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EBA2D85-738E-127E-3707-3B8A4E9FB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598" y="1987893"/>
            <a:ext cx="3665861" cy="6532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F05549A-20AC-80BE-79E0-27EE69EE5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989" y="2707560"/>
            <a:ext cx="9458022" cy="3924373"/>
          </a:xfrm>
          <a:prstGeom prst="rect">
            <a:avLst/>
          </a:prstGeom>
        </p:spPr>
      </p:pic>
      <p:pic>
        <p:nvPicPr>
          <p:cNvPr id="4" name="Image 3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5C85D7DA-F08C-0D5B-9225-EA96591207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04" y="6178876"/>
            <a:ext cx="695325" cy="59753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6057B59-FA37-A5BD-37B5-C999C8A076FC}"/>
              </a:ext>
            </a:extLst>
          </p:cNvPr>
          <p:cNvSpPr txBox="1"/>
          <p:nvPr/>
        </p:nvSpPr>
        <p:spPr>
          <a:xfrm>
            <a:off x="11260667" y="6302865"/>
            <a:ext cx="77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16/23</a:t>
            </a:r>
          </a:p>
        </p:txBody>
      </p:sp>
    </p:spTree>
    <p:extLst>
      <p:ext uri="{BB962C8B-B14F-4D97-AF65-F5344CB8AC3E}">
        <p14:creationId xmlns:p14="http://schemas.microsoft.com/office/powerpoint/2010/main" val="794641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C689C2-5138-BE78-1BD9-ED2F37F35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C87144-C610-E7CB-88CE-FC5CA58F6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947" y="732240"/>
            <a:ext cx="8788520" cy="656653"/>
          </a:xfrm>
        </p:spPr>
        <p:txBody>
          <a:bodyPr/>
          <a:lstStyle/>
          <a:p>
            <a:r>
              <a:rPr lang="fr-FR" sz="4400" b="1" i="1" strike="noStrike" spc="-1" dirty="0">
                <a:solidFill>
                  <a:srgbClr val="0070C0"/>
                </a:solidFill>
                <a:latin typeface="Genva"/>
              </a:rPr>
              <a:t>VP</a:t>
            </a:r>
            <a:r>
              <a:rPr lang="fr-FR" b="1" i="1" spc="-1" dirty="0">
                <a:solidFill>
                  <a:srgbClr val="0070C0"/>
                </a:solidFill>
                <a:latin typeface="Genva"/>
              </a:rPr>
              <a:t>N (Virtual Private Network) </a:t>
            </a:r>
            <a:br>
              <a:rPr lang="fr-FR" sz="4400" b="1" i="1" strike="noStrike" spc="-1" dirty="0">
                <a:solidFill>
                  <a:srgbClr val="0070C0"/>
                </a:solidFill>
                <a:latin typeface="Genva"/>
              </a:rPr>
            </a:b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D25E7C-749E-7ADA-2910-7B21BAF8CB81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15995" y="1331240"/>
            <a:ext cx="10278653" cy="719667"/>
          </a:xfrm>
        </p:spPr>
        <p:txBody>
          <a:bodyPr/>
          <a:lstStyle/>
          <a:p>
            <a:r>
              <a:rPr lang="fr-FR" sz="3200" dirty="0"/>
              <a:t>Conf switch </a:t>
            </a:r>
            <a:r>
              <a:rPr lang="fr-FR" sz="3200" dirty="0" err="1"/>
              <a:t>vpn</a:t>
            </a:r>
            <a:r>
              <a:rPr lang="fr-FR" sz="3200" dirty="0"/>
              <a:t> !!!</a:t>
            </a:r>
          </a:p>
        </p:txBody>
      </p:sp>
      <p:pic>
        <p:nvPicPr>
          <p:cNvPr id="4" name="Image 3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727C8414-C04C-A815-E525-35DD766813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04" y="6178876"/>
            <a:ext cx="695325" cy="59753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D84120E-C223-670F-67EA-D8FD7CE02137}"/>
              </a:ext>
            </a:extLst>
          </p:cNvPr>
          <p:cNvSpPr txBox="1"/>
          <p:nvPr/>
        </p:nvSpPr>
        <p:spPr>
          <a:xfrm>
            <a:off x="11260667" y="6302865"/>
            <a:ext cx="77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17/23</a:t>
            </a:r>
          </a:p>
        </p:txBody>
      </p:sp>
    </p:spTree>
    <p:extLst>
      <p:ext uri="{BB962C8B-B14F-4D97-AF65-F5344CB8AC3E}">
        <p14:creationId xmlns:p14="http://schemas.microsoft.com/office/powerpoint/2010/main" val="2997863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BC3B0A-DADF-FF5C-806E-F3AE5DA55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49068" y="431508"/>
            <a:ext cx="8228078" cy="1142640"/>
          </a:xfrm>
        </p:spPr>
        <p:txBody>
          <a:bodyPr/>
          <a:lstStyle/>
          <a:p>
            <a:pPr marL="3657600">
              <a:lnSpc>
                <a:spcPct val="100000"/>
              </a:lnSpc>
            </a:pPr>
            <a:r>
              <a:rPr lang="fr-FR" b="1" i="1" spc="-1" dirty="0">
                <a:solidFill>
                  <a:srgbClr val="004F7E"/>
                </a:solidFill>
                <a:latin typeface="Geneva"/>
              </a:rPr>
              <a:t>Serveur MQTT</a:t>
            </a:r>
          </a:p>
        </p:txBody>
      </p:sp>
      <p:pic>
        <p:nvPicPr>
          <p:cNvPr id="1026" name="Picture 2" descr="MQTT Broker / MQTT Client Struktur">
            <a:extLst>
              <a:ext uri="{FF2B5EF4-FFF2-40B4-BE49-F238E27FC236}">
                <a16:creationId xmlns:a16="http://schemas.microsoft.com/office/drawing/2014/main" id="{DE3A8CDC-6998-A0B3-6F81-44FB82B57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940" y="2266252"/>
            <a:ext cx="7664140" cy="3912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1C51CDDF-2BDF-8599-B437-B9C547BE1A25}"/>
              </a:ext>
            </a:extLst>
          </p:cNvPr>
          <p:cNvSpPr txBox="1"/>
          <p:nvPr/>
        </p:nvSpPr>
        <p:spPr>
          <a:xfrm>
            <a:off x="706281" y="1498402"/>
            <a:ext cx="10409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protocole MQTT (Message Queuing Telemetry Transport) est un protocole de messagerie de type publication-abonnement basé sur le protocole TCP/IP</a:t>
            </a:r>
            <a:r>
              <a:rPr lang="it-IT" dirty="0"/>
              <a:t> (Transmission Control Protocol/Internet Protocol)</a:t>
            </a:r>
            <a:endParaRPr lang="fr-FR" dirty="0"/>
          </a:p>
        </p:txBody>
      </p:sp>
      <p:pic>
        <p:nvPicPr>
          <p:cNvPr id="3" name="Image 2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0870F81B-429F-A17B-2ACD-6BE930C296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04" y="6178876"/>
            <a:ext cx="695325" cy="59753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5A19F1B-9B03-EA7A-1035-7C85BD43711C}"/>
              </a:ext>
            </a:extLst>
          </p:cNvPr>
          <p:cNvSpPr txBox="1"/>
          <p:nvPr/>
        </p:nvSpPr>
        <p:spPr>
          <a:xfrm>
            <a:off x="11260667" y="6302865"/>
            <a:ext cx="77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18/23</a:t>
            </a:r>
          </a:p>
        </p:txBody>
      </p:sp>
    </p:spTree>
    <p:extLst>
      <p:ext uri="{BB962C8B-B14F-4D97-AF65-F5344CB8AC3E}">
        <p14:creationId xmlns:p14="http://schemas.microsoft.com/office/powerpoint/2010/main" val="1271691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096A98-2A84-CE80-5D4A-C2410FA7C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7F321CEC-13C1-133A-7FC3-830CB366E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80" y="1388747"/>
            <a:ext cx="5835711" cy="2148779"/>
          </a:xfrm>
          <a:prstGeom prst="rect">
            <a:avLst/>
          </a:prstGeom>
        </p:spPr>
      </p:pic>
      <p:pic>
        <p:nvPicPr>
          <p:cNvPr id="9" name="Image 8" descr="Une image contenant texte, capture d’écran, Police">
            <a:extLst>
              <a:ext uri="{FF2B5EF4-FFF2-40B4-BE49-F238E27FC236}">
                <a16:creationId xmlns:a16="http://schemas.microsoft.com/office/drawing/2014/main" id="{C5D451C7-C434-C6B1-E443-7EC03F80EB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85" y="3770577"/>
            <a:ext cx="6347034" cy="2049489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EA86038A-7F15-0154-81EE-7E42E0EE1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45335" y="334161"/>
            <a:ext cx="10972800" cy="1143000"/>
          </a:xfrm>
        </p:spPr>
        <p:txBody>
          <a:bodyPr/>
          <a:lstStyle/>
          <a:p>
            <a:pPr marL="3657600">
              <a:lnSpc>
                <a:spcPct val="100000"/>
              </a:lnSpc>
            </a:pPr>
            <a:r>
              <a:rPr lang="fr-FR" b="1" i="1" spc="-1" dirty="0">
                <a:solidFill>
                  <a:srgbClr val="004F7E"/>
                </a:solidFill>
                <a:latin typeface="Geneva"/>
              </a:rPr>
              <a:t>Serveur MQTT</a:t>
            </a:r>
          </a:p>
        </p:txBody>
      </p:sp>
      <p:pic>
        <p:nvPicPr>
          <p:cNvPr id="3" name="Image 2" descr="Une image contenant texte, capture d’écran, logiciel, Site web&#10;&#10;Description générée automatiquement">
            <a:extLst>
              <a:ext uri="{FF2B5EF4-FFF2-40B4-BE49-F238E27FC236}">
                <a16:creationId xmlns:a16="http://schemas.microsoft.com/office/drawing/2014/main" id="{B009DBFF-6163-2BB4-3F05-B270753D4C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097" y="2290870"/>
            <a:ext cx="5431818" cy="3114798"/>
          </a:xfrm>
          <a:prstGeom prst="rect">
            <a:avLst/>
          </a:prstGeom>
        </p:spPr>
      </p:pic>
      <p:pic>
        <p:nvPicPr>
          <p:cNvPr id="2" name="Image 1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68D129F2-2B5A-4181-4A3D-CB293B5836D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04" y="6178876"/>
            <a:ext cx="695325" cy="59753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E32DB8F-028F-5FBC-969C-CB11D80AF33E}"/>
              </a:ext>
            </a:extLst>
          </p:cNvPr>
          <p:cNvSpPr txBox="1"/>
          <p:nvPr/>
        </p:nvSpPr>
        <p:spPr>
          <a:xfrm>
            <a:off x="11260667" y="6302865"/>
            <a:ext cx="77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19/23</a:t>
            </a:r>
          </a:p>
        </p:txBody>
      </p:sp>
    </p:spTree>
    <p:extLst>
      <p:ext uri="{BB962C8B-B14F-4D97-AF65-F5344CB8AC3E}">
        <p14:creationId xmlns:p14="http://schemas.microsoft.com/office/powerpoint/2010/main" val="241317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66A3B-0904-64D8-FD0B-ECE1B6FFE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>
            <a:extLst>
              <a:ext uri="{FF2B5EF4-FFF2-40B4-BE49-F238E27FC236}">
                <a16:creationId xmlns:a16="http://schemas.microsoft.com/office/drawing/2014/main" id="{C979BE42-D1F9-2E10-0076-CBF689B07993}"/>
              </a:ext>
            </a:extLst>
          </p:cNvPr>
          <p:cNvSpPr/>
          <p:nvPr/>
        </p:nvSpPr>
        <p:spPr>
          <a:xfrm>
            <a:off x="8238960" y="527760"/>
            <a:ext cx="3559320" cy="677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r">
              <a:lnSpc>
                <a:spcPct val="100000"/>
              </a:lnSpc>
            </a:pPr>
            <a:r>
              <a:rPr lang="fr-FR" sz="1600" b="1" strike="noStrike" spc="-1" dirty="0">
                <a:solidFill>
                  <a:srgbClr val="004F7E"/>
                </a:solidFill>
                <a:latin typeface="Calibri"/>
              </a:rPr>
              <a:t>Maison de la Région - STRASBOURG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242" name="CustomShape 2">
            <a:extLst>
              <a:ext uri="{FF2B5EF4-FFF2-40B4-BE49-F238E27FC236}">
                <a16:creationId xmlns:a16="http://schemas.microsoft.com/office/drawing/2014/main" id="{89921016-86A1-6664-EA3F-3314EB7A1BE6}"/>
              </a:ext>
            </a:extLst>
          </p:cNvPr>
          <p:cNvSpPr/>
          <p:nvPr/>
        </p:nvSpPr>
        <p:spPr>
          <a:xfrm>
            <a:off x="761757" y="776811"/>
            <a:ext cx="3260429" cy="7783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fr-FR" sz="4000" b="1" i="1" u="sng" strike="noStrike" spc="-1" dirty="0">
                <a:solidFill>
                  <a:srgbClr val="0070C0"/>
                </a:solidFill>
                <a:latin typeface="Geneva"/>
              </a:rPr>
              <a:t>Sommaire :</a:t>
            </a:r>
          </a:p>
          <a:p>
            <a:pPr>
              <a:lnSpc>
                <a:spcPct val="100000"/>
              </a:lnSpc>
            </a:pPr>
            <a:r>
              <a:rPr lang="fr-FR" sz="4000" b="1" i="1" u="sng" strike="noStrike" spc="-1" dirty="0">
                <a:solidFill>
                  <a:srgbClr val="0070C0"/>
                </a:solidFill>
                <a:latin typeface="Geneva"/>
              </a:rPr>
              <a:t> </a:t>
            </a:r>
            <a:endParaRPr lang="fr-FR" b="1" i="1" u="sng" spc="-1" dirty="0">
              <a:solidFill>
                <a:srgbClr val="0070C0"/>
              </a:solidFill>
              <a:latin typeface="Geneva"/>
            </a:endParaRPr>
          </a:p>
          <a:p>
            <a:pPr marL="3657600">
              <a:lnSpc>
                <a:spcPct val="100000"/>
              </a:lnSpc>
            </a:pPr>
            <a:endParaRPr lang="fr-FR" b="1" i="1" u="sng" spc="-1" dirty="0">
              <a:solidFill>
                <a:srgbClr val="0070C0"/>
              </a:solidFill>
              <a:latin typeface="Genva"/>
            </a:endParaRPr>
          </a:p>
          <a:p>
            <a:pPr marL="3943350" indent="-285750">
              <a:lnSpc>
                <a:spcPct val="100000"/>
              </a:lnSpc>
              <a:buFontTx/>
              <a:buChar char="-"/>
            </a:pPr>
            <a:endParaRPr lang="fr-FR" sz="1800" b="1" i="1" u="sng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1" i="1" u="sng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1" i="1" u="sng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br>
              <a:rPr b="1" i="1" u="sng" dirty="0"/>
            </a:br>
            <a:br>
              <a:rPr b="1" i="1" u="sng" dirty="0"/>
            </a:br>
            <a:br>
              <a:rPr b="1" i="1" u="sng" dirty="0"/>
            </a:br>
            <a:br>
              <a:rPr b="1" i="1" u="sng" dirty="0"/>
            </a:br>
            <a:endParaRPr lang="fr-FR" sz="1800" b="1" i="1" u="sng" strike="noStrike" spc="-1" dirty="0">
              <a:latin typeface="Arial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ABC7FDD-E226-A7BA-FA67-1991115D49D0}"/>
              </a:ext>
            </a:extLst>
          </p:cNvPr>
          <p:cNvSpPr txBox="1"/>
          <p:nvPr/>
        </p:nvSpPr>
        <p:spPr>
          <a:xfrm>
            <a:off x="-469900" y="1905506"/>
            <a:ext cx="108965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43350" indent="-285750">
              <a:buFont typeface="Wingdings" panose="05000000000000000000" pitchFamily="2" charset="2"/>
              <a:buChar char="ü"/>
            </a:pPr>
            <a:r>
              <a:rPr lang="fr-FR" sz="3200" b="1" i="1" dirty="0">
                <a:solidFill>
                  <a:srgbClr val="0070C0"/>
                </a:solidFill>
                <a:latin typeface="Genva"/>
              </a:rPr>
              <a:t>Présentation </a:t>
            </a:r>
          </a:p>
          <a:p>
            <a:pPr marL="3943350" indent="-285750">
              <a:buFont typeface="Wingdings" panose="05000000000000000000" pitchFamily="2" charset="2"/>
              <a:buChar char="ü"/>
            </a:pPr>
            <a:r>
              <a:rPr lang="fr-FR" sz="3200" b="1" i="1" dirty="0">
                <a:solidFill>
                  <a:srgbClr val="0070C0"/>
                </a:solidFill>
                <a:latin typeface="Genva"/>
              </a:rPr>
              <a:t>Cahier Des Charges</a:t>
            </a:r>
          </a:p>
          <a:p>
            <a:pPr marL="3943350" indent="-285750">
              <a:buFont typeface="Wingdings" panose="05000000000000000000" pitchFamily="2" charset="2"/>
              <a:buChar char="ü"/>
            </a:pPr>
            <a:r>
              <a:rPr lang="fr-FR" sz="3200" b="1" i="1" spc="-1" dirty="0">
                <a:solidFill>
                  <a:srgbClr val="0070C0"/>
                </a:solidFill>
                <a:latin typeface="Genva"/>
              </a:rPr>
              <a:t>Capteur</a:t>
            </a:r>
            <a:endParaRPr lang="fr-FR" sz="3200" b="1" i="1" strike="noStrike" spc="-1" dirty="0">
              <a:solidFill>
                <a:srgbClr val="0070C0"/>
              </a:solidFill>
              <a:latin typeface="Genva"/>
            </a:endParaRPr>
          </a:p>
          <a:p>
            <a:pPr marL="39433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r-FR" sz="3200" b="1" i="1" strike="noStrike" spc="-1" dirty="0">
                <a:solidFill>
                  <a:srgbClr val="0070C0"/>
                </a:solidFill>
                <a:latin typeface="Genva"/>
              </a:rPr>
              <a:t>Proxmox &amp; VM</a:t>
            </a:r>
          </a:p>
          <a:p>
            <a:pPr marL="3943350" indent="-285750">
              <a:buFont typeface="Wingdings" panose="05000000000000000000" pitchFamily="2" charset="2"/>
              <a:buChar char="ü"/>
            </a:pPr>
            <a:r>
              <a:rPr lang="fr-FR" sz="3200" b="1" i="1" strike="noStrike" spc="-1" dirty="0">
                <a:solidFill>
                  <a:srgbClr val="0070C0"/>
                </a:solidFill>
                <a:latin typeface="Genva"/>
              </a:rPr>
              <a:t>VP</a:t>
            </a:r>
            <a:r>
              <a:rPr lang="fr-FR" sz="3200" b="1" i="1" spc="-1" dirty="0">
                <a:solidFill>
                  <a:srgbClr val="0070C0"/>
                </a:solidFill>
                <a:latin typeface="Genva"/>
              </a:rPr>
              <a:t>N</a:t>
            </a:r>
            <a:endParaRPr lang="fr-FR" sz="3200" b="1" i="1" strike="noStrike" spc="-1" dirty="0">
              <a:solidFill>
                <a:srgbClr val="0070C0"/>
              </a:solidFill>
              <a:latin typeface="Genva"/>
            </a:endParaRPr>
          </a:p>
          <a:p>
            <a:pPr marL="3943350" indent="-28575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r-FR" sz="3200" b="1" i="1" spc="-1" dirty="0">
                <a:solidFill>
                  <a:srgbClr val="0070C0"/>
                </a:solidFill>
                <a:latin typeface="Genva"/>
              </a:rPr>
              <a:t>Serveur MQTT</a:t>
            </a:r>
          </a:p>
          <a:p>
            <a:endParaRPr lang="fr-FR" sz="3200" dirty="0"/>
          </a:p>
        </p:txBody>
      </p:sp>
      <p:pic>
        <p:nvPicPr>
          <p:cNvPr id="3" name="Image 2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40B22ACC-1A20-3819-4C2B-90B1B81589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04" y="6178876"/>
            <a:ext cx="695325" cy="59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375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6558F6-6262-AF2F-E28D-29CB473E4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F0C9E506-C17C-9C86-CE32-55872B4785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713" y="2453382"/>
            <a:ext cx="4839375" cy="381053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F108197-530C-270C-0A59-046BE5B151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2" y="1748218"/>
            <a:ext cx="6544588" cy="371527"/>
          </a:xfrm>
          <a:prstGeom prst="rect">
            <a:avLst/>
          </a:prstGeom>
        </p:spPr>
      </p:pic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0D17EB04-0B5E-7818-4C7D-9A79646E17AA}"/>
              </a:ext>
            </a:extLst>
          </p:cNvPr>
          <p:cNvSpPr/>
          <p:nvPr/>
        </p:nvSpPr>
        <p:spPr>
          <a:xfrm rot="2286217">
            <a:off x="7019018" y="1887193"/>
            <a:ext cx="609600" cy="37152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9" name="Image 18" descr="Une image contenant texte, capture d’écran, Police, noir et blanc&#10;&#10;Description générée automatiquement">
            <a:extLst>
              <a:ext uri="{FF2B5EF4-FFF2-40B4-BE49-F238E27FC236}">
                <a16:creationId xmlns:a16="http://schemas.microsoft.com/office/drawing/2014/main" id="{982DE293-3F8C-5471-5EB9-BD766B7C0F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2" y="2643908"/>
            <a:ext cx="4619528" cy="2735247"/>
          </a:xfrm>
          <a:prstGeom prst="rect">
            <a:avLst/>
          </a:prstGeom>
        </p:spPr>
      </p:pic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6CBAAD32-6330-5089-07BA-2CC9D2A357F7}"/>
              </a:ext>
            </a:extLst>
          </p:cNvPr>
          <p:cNvSpPr/>
          <p:nvPr/>
        </p:nvSpPr>
        <p:spPr>
          <a:xfrm rot="9585935">
            <a:off x="5226297" y="2630515"/>
            <a:ext cx="1357525" cy="37152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2" name="Image 21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273953D8-91B0-5AC5-860C-2F7443F1D4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938" y="4792089"/>
            <a:ext cx="4827839" cy="1962461"/>
          </a:xfrm>
          <a:prstGeom prst="rect">
            <a:avLst/>
          </a:prstGeom>
        </p:spPr>
      </p:pic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224C6F15-4C91-FC45-AA88-43359D6D71A5}"/>
              </a:ext>
            </a:extLst>
          </p:cNvPr>
          <p:cNvSpPr/>
          <p:nvPr/>
        </p:nvSpPr>
        <p:spPr>
          <a:xfrm rot="325452">
            <a:off x="5220409" y="3566918"/>
            <a:ext cx="486390" cy="37152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67CE43D3-7CDB-208F-6548-5DCF89EE81E6}"/>
              </a:ext>
            </a:extLst>
          </p:cNvPr>
          <p:cNvSpPr txBox="1">
            <a:spLocks/>
          </p:cNvSpPr>
          <p:nvPr/>
        </p:nvSpPr>
        <p:spPr>
          <a:xfrm>
            <a:off x="-2949068" y="431508"/>
            <a:ext cx="8228078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57600">
              <a:lnSpc>
                <a:spcPct val="100000"/>
              </a:lnSpc>
            </a:pPr>
            <a:r>
              <a:rPr lang="fr-FR" b="1" i="1" spc="-1" dirty="0">
                <a:solidFill>
                  <a:srgbClr val="004F7E"/>
                </a:solidFill>
                <a:latin typeface="Geneva"/>
              </a:rPr>
              <a:t>Serveur MQTT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B8F8F6E-8AEC-4D02-27A2-1BBBB5FC86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059" y="3668990"/>
            <a:ext cx="5890944" cy="466790"/>
          </a:xfrm>
          <a:prstGeom prst="rect">
            <a:avLst/>
          </a:prstGeom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97C7BD9A-C49E-05A3-6FC9-D2CCDB99969B}"/>
              </a:ext>
            </a:extLst>
          </p:cNvPr>
          <p:cNvSpPr/>
          <p:nvPr/>
        </p:nvSpPr>
        <p:spPr>
          <a:xfrm rot="6814739">
            <a:off x="9435762" y="4309127"/>
            <a:ext cx="486390" cy="37152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" name="Image 1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D7EB25EB-EB17-2EDA-D6DC-A293CF708AF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04" y="6178876"/>
            <a:ext cx="695325" cy="597535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5137AA5-C895-39B8-0C4F-127FB112F2C2}"/>
              </a:ext>
            </a:extLst>
          </p:cNvPr>
          <p:cNvSpPr txBox="1"/>
          <p:nvPr/>
        </p:nvSpPr>
        <p:spPr>
          <a:xfrm>
            <a:off x="11260667" y="6302865"/>
            <a:ext cx="77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20/23</a:t>
            </a:r>
          </a:p>
        </p:txBody>
      </p:sp>
    </p:spTree>
    <p:extLst>
      <p:ext uri="{BB962C8B-B14F-4D97-AF65-F5344CB8AC3E}">
        <p14:creationId xmlns:p14="http://schemas.microsoft.com/office/powerpoint/2010/main" val="4115401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0DB9B-5991-30C0-51CE-FBEFB0B85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959040-5ECC-F2AF-1004-A68CC5B8A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18690" y="501396"/>
            <a:ext cx="14042318" cy="1142640"/>
          </a:xfrm>
        </p:spPr>
        <p:txBody>
          <a:bodyPr/>
          <a:lstStyle/>
          <a:p>
            <a:pPr marL="3657600"/>
            <a:r>
              <a:rPr lang="fr-FR" b="1" i="1" dirty="0">
                <a:solidFill>
                  <a:srgbClr val="0070C0"/>
                </a:solidFill>
                <a:latin typeface="Genva"/>
              </a:rPr>
              <a:t>Cahier Des Charges</a:t>
            </a:r>
            <a:endParaRPr lang="fr-FR" b="1" i="1" spc="-1" dirty="0">
              <a:solidFill>
                <a:srgbClr val="0070C0"/>
              </a:solidFill>
              <a:latin typeface="Genva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1679754-3CCA-9F70-92FE-E8002690435F}"/>
              </a:ext>
            </a:extLst>
          </p:cNvPr>
          <p:cNvSpPr txBox="1"/>
          <p:nvPr/>
        </p:nvSpPr>
        <p:spPr>
          <a:xfrm>
            <a:off x="1260915" y="2073896"/>
            <a:ext cx="396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Diagramme de déploiement CDC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FA3ABB6-61FF-B650-B2E3-269CE620A351}"/>
              </a:ext>
            </a:extLst>
          </p:cNvPr>
          <p:cNvSpPr txBox="1"/>
          <p:nvPr/>
        </p:nvSpPr>
        <p:spPr>
          <a:xfrm>
            <a:off x="7272972" y="2073896"/>
            <a:ext cx="3961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Diagramme de déploiement actuel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7198C3DD-DC97-C685-C517-8BFDADA05EBB}"/>
              </a:ext>
            </a:extLst>
          </p:cNvPr>
          <p:cNvCxnSpPr>
            <a:cxnSpLocks/>
          </p:cNvCxnSpPr>
          <p:nvPr/>
        </p:nvCxnSpPr>
        <p:spPr>
          <a:xfrm>
            <a:off x="6390195" y="2403451"/>
            <a:ext cx="0" cy="3882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 descr="Une image contenant texte, capture d’écran, diagramme, Rectangle&#10;&#10;Description générée automatiquement">
            <a:extLst>
              <a:ext uri="{FF2B5EF4-FFF2-40B4-BE49-F238E27FC236}">
                <a16:creationId xmlns:a16="http://schemas.microsoft.com/office/drawing/2014/main" id="{EA9901E4-AD7D-1DF5-FA42-3A25AD927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25" y="2595374"/>
            <a:ext cx="5057690" cy="3892131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840F085-3EAD-FEAE-149F-E3DC89799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778" y="2549628"/>
            <a:ext cx="5272143" cy="3753237"/>
          </a:xfrm>
          <a:prstGeom prst="rect">
            <a:avLst/>
          </a:prstGeom>
        </p:spPr>
      </p:pic>
      <p:pic>
        <p:nvPicPr>
          <p:cNvPr id="3" name="Image 2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803BF42A-294B-0F1E-9A18-E76FD63F401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04" y="6178876"/>
            <a:ext cx="695325" cy="59753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A21485D-5651-FC1D-0272-5519288E77C3}"/>
              </a:ext>
            </a:extLst>
          </p:cNvPr>
          <p:cNvSpPr txBox="1"/>
          <p:nvPr/>
        </p:nvSpPr>
        <p:spPr>
          <a:xfrm>
            <a:off x="11260667" y="6302865"/>
            <a:ext cx="77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21/23</a:t>
            </a:r>
          </a:p>
        </p:txBody>
      </p:sp>
    </p:spTree>
    <p:extLst>
      <p:ext uri="{BB962C8B-B14F-4D97-AF65-F5344CB8AC3E}">
        <p14:creationId xmlns:p14="http://schemas.microsoft.com/office/powerpoint/2010/main" val="3335812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4CE7F-BF15-3E89-18C2-CE8FFD466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596703-C395-DE9B-9CDA-8184405B0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18690" y="501396"/>
            <a:ext cx="14042318" cy="1142640"/>
          </a:xfrm>
        </p:spPr>
        <p:txBody>
          <a:bodyPr/>
          <a:lstStyle/>
          <a:p>
            <a:pPr marL="3657600"/>
            <a:r>
              <a:rPr lang="fr-FR" b="1" i="1" dirty="0">
                <a:solidFill>
                  <a:srgbClr val="0070C0"/>
                </a:solidFill>
                <a:latin typeface="Genva"/>
              </a:rPr>
              <a:t>Cahier Des Charges</a:t>
            </a:r>
            <a:endParaRPr lang="fr-FR" b="1" i="1" spc="-1" dirty="0">
              <a:solidFill>
                <a:srgbClr val="0070C0"/>
              </a:solidFill>
              <a:latin typeface="Genva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A3679A5-C2FC-264A-328A-7FDF3C90B839}"/>
              </a:ext>
            </a:extLst>
          </p:cNvPr>
          <p:cNvSpPr txBox="1"/>
          <p:nvPr/>
        </p:nvSpPr>
        <p:spPr>
          <a:xfrm>
            <a:off x="1692329" y="2071271"/>
            <a:ext cx="3369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Diagramme UseCase CDC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6C362C0-B4CE-5C7A-FE03-DD5CB01C1909}"/>
              </a:ext>
            </a:extLst>
          </p:cNvPr>
          <p:cNvSpPr txBox="1"/>
          <p:nvPr/>
        </p:nvSpPr>
        <p:spPr>
          <a:xfrm>
            <a:off x="7612187" y="2103748"/>
            <a:ext cx="350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Diagramme UseCase actuel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BFFEDEA8-71A6-2445-609D-B75E108CDE18}"/>
              </a:ext>
            </a:extLst>
          </p:cNvPr>
          <p:cNvCxnSpPr>
            <a:cxnSpLocks/>
          </p:cNvCxnSpPr>
          <p:nvPr/>
        </p:nvCxnSpPr>
        <p:spPr>
          <a:xfrm>
            <a:off x="6329235" y="2473080"/>
            <a:ext cx="0" cy="3882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 descr="Une image contenant texte, diagramme, dessin, ligne&#10;&#10;Description générée automatiquement">
            <a:extLst>
              <a:ext uri="{FF2B5EF4-FFF2-40B4-BE49-F238E27FC236}">
                <a16:creationId xmlns:a16="http://schemas.microsoft.com/office/drawing/2014/main" id="{2D468C25-7AC0-9F12-B7DB-B80DC9A90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86" y="2440604"/>
            <a:ext cx="4941263" cy="382086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E05D832-0833-15E9-766C-B87559C72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5436" y="2442373"/>
            <a:ext cx="5283160" cy="3912980"/>
          </a:xfrm>
          <a:prstGeom prst="rect">
            <a:avLst/>
          </a:prstGeom>
        </p:spPr>
      </p:pic>
      <p:pic>
        <p:nvPicPr>
          <p:cNvPr id="3" name="Image 2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8D299D46-A928-294C-B008-99A9ABA02B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04" y="6178876"/>
            <a:ext cx="695325" cy="59753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A687666-79B5-B116-F4B6-61DF7F25AD3E}"/>
              </a:ext>
            </a:extLst>
          </p:cNvPr>
          <p:cNvSpPr txBox="1"/>
          <p:nvPr/>
        </p:nvSpPr>
        <p:spPr>
          <a:xfrm>
            <a:off x="11260667" y="6302865"/>
            <a:ext cx="77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22/23</a:t>
            </a:r>
          </a:p>
        </p:txBody>
      </p:sp>
    </p:spTree>
    <p:extLst>
      <p:ext uri="{BB962C8B-B14F-4D97-AF65-F5344CB8AC3E}">
        <p14:creationId xmlns:p14="http://schemas.microsoft.com/office/powerpoint/2010/main" val="798611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3945A1-B45E-94B3-4B84-990F260EF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274680"/>
            <a:ext cx="2489320" cy="1142640"/>
          </a:xfrm>
        </p:spPr>
        <p:txBody>
          <a:bodyPr/>
          <a:lstStyle/>
          <a:p>
            <a:r>
              <a:rPr lang="fr-FR" dirty="0"/>
              <a:t>À ce jour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EF0776D-0B16-903E-DDD1-AC7E119E4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613" y="1366076"/>
            <a:ext cx="8636120" cy="521724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5DC1A0A-CE88-E65A-D142-5CD3F6FD02E0}"/>
              </a:ext>
            </a:extLst>
          </p:cNvPr>
          <p:cNvSpPr txBox="1"/>
          <p:nvPr/>
        </p:nvSpPr>
        <p:spPr>
          <a:xfrm>
            <a:off x="11260667" y="6302865"/>
            <a:ext cx="77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23/23</a:t>
            </a:r>
          </a:p>
        </p:txBody>
      </p:sp>
    </p:spTree>
    <p:extLst>
      <p:ext uri="{BB962C8B-B14F-4D97-AF65-F5344CB8AC3E}">
        <p14:creationId xmlns:p14="http://schemas.microsoft.com/office/powerpoint/2010/main" val="456198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5EEFD3-9260-0083-7845-EB9549895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6853" y="2857680"/>
            <a:ext cx="4895880" cy="1142640"/>
          </a:xfrm>
        </p:spPr>
        <p:txBody>
          <a:bodyPr/>
          <a:lstStyle/>
          <a:p>
            <a:r>
              <a:rPr lang="fr-FR" sz="7200" b="1" i="1" dirty="0">
                <a:solidFill>
                  <a:srgbClr val="0070C0"/>
                </a:solidFill>
                <a:latin typeface="Genva"/>
              </a:rPr>
              <a:t>Présentation</a:t>
            </a:r>
            <a:endParaRPr lang="fr-FR" sz="72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2266B3E-B9AE-8D31-22E1-276698B8D4B3}"/>
              </a:ext>
            </a:extLst>
          </p:cNvPr>
          <p:cNvSpPr txBox="1"/>
          <p:nvPr/>
        </p:nvSpPr>
        <p:spPr>
          <a:xfrm>
            <a:off x="3268639" y="3784601"/>
            <a:ext cx="5212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i="1" spc="-1" dirty="0">
                <a:solidFill>
                  <a:srgbClr val="0070C0"/>
                </a:solidFill>
                <a:latin typeface="Genva"/>
              </a:rPr>
              <a:t>Explication projet, besoin COUFFIGNAL, utilisateurs…  </a:t>
            </a:r>
            <a:endParaRPr lang="fr-FR" sz="1800" b="1" i="1" strike="noStrike" spc="-1" dirty="0">
              <a:solidFill>
                <a:srgbClr val="0070C0"/>
              </a:solidFill>
              <a:latin typeface="Genva"/>
            </a:endParaRPr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3D816B2-989E-8FF7-810D-A376780921C7}"/>
              </a:ext>
            </a:extLst>
          </p:cNvPr>
          <p:cNvSpPr txBox="1"/>
          <p:nvPr/>
        </p:nvSpPr>
        <p:spPr>
          <a:xfrm>
            <a:off x="11260667" y="6311332"/>
            <a:ext cx="77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3/23</a:t>
            </a:r>
          </a:p>
        </p:txBody>
      </p:sp>
    </p:spTree>
    <p:extLst>
      <p:ext uri="{BB962C8B-B14F-4D97-AF65-F5344CB8AC3E}">
        <p14:creationId xmlns:p14="http://schemas.microsoft.com/office/powerpoint/2010/main" val="401082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BAAD41-D2AF-5DA9-3910-68B652204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00679" y="449145"/>
            <a:ext cx="14042318" cy="1142640"/>
          </a:xfrm>
        </p:spPr>
        <p:txBody>
          <a:bodyPr/>
          <a:lstStyle/>
          <a:p>
            <a:pPr marL="3657600"/>
            <a:r>
              <a:rPr lang="fr-FR" sz="4400" b="1" i="1" dirty="0">
                <a:solidFill>
                  <a:srgbClr val="0070C0"/>
                </a:solidFill>
                <a:latin typeface="Genva"/>
              </a:rPr>
              <a:t>Présentation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421D1A6-B5A2-7DFF-96F5-227533C8004F}"/>
              </a:ext>
            </a:extLst>
          </p:cNvPr>
          <p:cNvSpPr txBox="1"/>
          <p:nvPr/>
        </p:nvSpPr>
        <p:spPr>
          <a:xfrm>
            <a:off x="923108" y="1793966"/>
            <a:ext cx="527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Explication des besoins du lycée COUFFIGNAL </a:t>
            </a:r>
          </a:p>
        </p:txBody>
      </p:sp>
      <p:pic>
        <p:nvPicPr>
          <p:cNvPr id="6" name="Image 5" descr="Une image contenant intérieur, fils électriques, mur, fourniture d’électricité&#10;&#10;Description générée automatiquement">
            <a:extLst>
              <a:ext uri="{FF2B5EF4-FFF2-40B4-BE49-F238E27FC236}">
                <a16:creationId xmlns:a16="http://schemas.microsoft.com/office/drawing/2014/main" id="{6B2FA590-EE57-AD45-7EEF-5A5C4FBBD6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347" y="1475234"/>
            <a:ext cx="3615146" cy="4820194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C323A56-46BA-889B-414C-D7AF35AA7E31}"/>
              </a:ext>
            </a:extLst>
          </p:cNvPr>
          <p:cNvSpPr txBox="1"/>
          <p:nvPr/>
        </p:nvSpPr>
        <p:spPr>
          <a:xfrm>
            <a:off x="923108" y="2502129"/>
            <a:ext cx="5721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Présentation du projet (pourquoi ce projet, pourquoi COUFFIGNAL en a besoin, ce qu’il apporte, qui sera les utilisateurs, )</a:t>
            </a:r>
          </a:p>
        </p:txBody>
      </p:sp>
      <p:pic>
        <p:nvPicPr>
          <p:cNvPr id="12" name="Image 11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0B894AFC-4197-E1F7-26A9-B54DA7F81C5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04" y="6178876"/>
            <a:ext cx="695325" cy="59753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073BA20D-C555-03A2-6B30-9C53E7B33B82}"/>
              </a:ext>
            </a:extLst>
          </p:cNvPr>
          <p:cNvSpPr txBox="1"/>
          <p:nvPr/>
        </p:nvSpPr>
        <p:spPr>
          <a:xfrm>
            <a:off x="11260667" y="6302865"/>
            <a:ext cx="77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4/23</a:t>
            </a:r>
          </a:p>
        </p:txBody>
      </p:sp>
    </p:spTree>
    <p:extLst>
      <p:ext uri="{BB962C8B-B14F-4D97-AF65-F5344CB8AC3E}">
        <p14:creationId xmlns:p14="http://schemas.microsoft.com/office/powerpoint/2010/main" val="1020171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F896C-5A03-5BCD-B1D6-1FF819FC0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5092F9-D283-AB05-7A61-DBBE640A2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18690" y="501396"/>
            <a:ext cx="14042318" cy="1142640"/>
          </a:xfrm>
        </p:spPr>
        <p:txBody>
          <a:bodyPr/>
          <a:lstStyle/>
          <a:p>
            <a:pPr marL="3657600"/>
            <a:r>
              <a:rPr lang="fr-FR" b="1" i="1" dirty="0">
                <a:solidFill>
                  <a:srgbClr val="0070C0"/>
                </a:solidFill>
                <a:latin typeface="Genva"/>
              </a:rPr>
              <a:t>Cahier Des Charges</a:t>
            </a:r>
            <a:endParaRPr lang="fr-FR" b="1" i="1" spc="-1" dirty="0">
              <a:solidFill>
                <a:srgbClr val="0070C0"/>
              </a:solidFill>
              <a:latin typeface="Genva"/>
            </a:endParaRPr>
          </a:p>
        </p:txBody>
      </p:sp>
      <p:pic>
        <p:nvPicPr>
          <p:cNvPr id="3" name="Image 2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752332C0-5CC7-69B9-5BAB-FB92C2AB4D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04" y="6178876"/>
            <a:ext cx="695325" cy="597535"/>
          </a:xfrm>
          <a:prstGeom prst="rect">
            <a:avLst/>
          </a:prstGeom>
        </p:spPr>
      </p:pic>
      <p:pic>
        <p:nvPicPr>
          <p:cNvPr id="6" name="Image 5" descr="Une image contenant texte, capture d’écran, nombre, menu&#10;&#10;Description générée automatiquement">
            <a:extLst>
              <a:ext uri="{FF2B5EF4-FFF2-40B4-BE49-F238E27FC236}">
                <a16:creationId xmlns:a16="http://schemas.microsoft.com/office/drawing/2014/main" id="{4158F584-FDBF-64D8-4B8B-A77E182C85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074" y="1515472"/>
            <a:ext cx="9405257" cy="459373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00EDF33F-1D92-8375-119D-47BE0E4AC66B}"/>
              </a:ext>
            </a:extLst>
          </p:cNvPr>
          <p:cNvSpPr txBox="1"/>
          <p:nvPr/>
        </p:nvSpPr>
        <p:spPr>
          <a:xfrm>
            <a:off x="11260667" y="6302865"/>
            <a:ext cx="77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5/23</a:t>
            </a:r>
          </a:p>
        </p:txBody>
      </p:sp>
    </p:spTree>
    <p:extLst>
      <p:ext uri="{BB962C8B-B14F-4D97-AF65-F5344CB8AC3E}">
        <p14:creationId xmlns:p14="http://schemas.microsoft.com/office/powerpoint/2010/main" val="2197484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9ADFA5-6EE9-A634-634B-5DF71735E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48415A-5223-4039-1AFF-5AB76A192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18690" y="501396"/>
            <a:ext cx="14042318" cy="1142640"/>
          </a:xfrm>
        </p:spPr>
        <p:txBody>
          <a:bodyPr/>
          <a:lstStyle/>
          <a:p>
            <a:pPr marL="3657600"/>
            <a:r>
              <a:rPr lang="fr-FR" b="1" i="1" dirty="0">
                <a:solidFill>
                  <a:srgbClr val="0070C0"/>
                </a:solidFill>
                <a:latin typeface="Genva"/>
              </a:rPr>
              <a:t>Cahier Des Charges</a:t>
            </a:r>
            <a:endParaRPr lang="fr-FR" b="1" i="1" spc="-1" dirty="0">
              <a:solidFill>
                <a:srgbClr val="0070C0"/>
              </a:solidFill>
              <a:latin typeface="Genva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107A143-6997-705B-469E-215913ADB5EC}"/>
              </a:ext>
            </a:extLst>
          </p:cNvPr>
          <p:cNvSpPr txBox="1"/>
          <p:nvPr/>
        </p:nvSpPr>
        <p:spPr>
          <a:xfrm>
            <a:off x="1068372" y="1459370"/>
            <a:ext cx="3369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Diagramme UseCase CDC</a:t>
            </a:r>
          </a:p>
        </p:txBody>
      </p:sp>
      <p:pic>
        <p:nvPicPr>
          <p:cNvPr id="4" name="Image 3" descr="Une image contenant texte, diagramme, dessin, ligne&#10;&#10;Description générée automatiquement">
            <a:extLst>
              <a:ext uri="{FF2B5EF4-FFF2-40B4-BE49-F238E27FC236}">
                <a16:creationId xmlns:a16="http://schemas.microsoft.com/office/drawing/2014/main" id="{20925631-1676-AD24-1FBD-488875F27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624" y="1529244"/>
            <a:ext cx="6159742" cy="4763056"/>
          </a:xfrm>
          <a:prstGeom prst="rect">
            <a:avLst/>
          </a:prstGeom>
        </p:spPr>
      </p:pic>
      <p:pic>
        <p:nvPicPr>
          <p:cNvPr id="3" name="Image 2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3F0AFA0D-F19D-7441-7BA5-57FBF8510E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04" y="6178876"/>
            <a:ext cx="695325" cy="59753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5619557-29E2-ECAC-45F2-28F3580CDC0F}"/>
              </a:ext>
            </a:extLst>
          </p:cNvPr>
          <p:cNvSpPr txBox="1"/>
          <p:nvPr/>
        </p:nvSpPr>
        <p:spPr>
          <a:xfrm>
            <a:off x="11260667" y="6302865"/>
            <a:ext cx="77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6/23</a:t>
            </a:r>
          </a:p>
        </p:txBody>
      </p:sp>
    </p:spTree>
    <p:extLst>
      <p:ext uri="{BB962C8B-B14F-4D97-AF65-F5344CB8AC3E}">
        <p14:creationId xmlns:p14="http://schemas.microsoft.com/office/powerpoint/2010/main" val="3196189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A8AB23-D395-FC5A-5982-58F41693C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DFD925-0857-B81F-EE79-3E34FEF5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18690" y="501396"/>
            <a:ext cx="14042318" cy="1142640"/>
          </a:xfrm>
        </p:spPr>
        <p:txBody>
          <a:bodyPr/>
          <a:lstStyle/>
          <a:p>
            <a:pPr marL="3657600"/>
            <a:r>
              <a:rPr lang="fr-FR" b="1" i="1" dirty="0">
                <a:solidFill>
                  <a:srgbClr val="0070C0"/>
                </a:solidFill>
                <a:latin typeface="Genva"/>
              </a:rPr>
              <a:t>Cahier Des Charges</a:t>
            </a:r>
            <a:endParaRPr lang="fr-FR" b="1" i="1" spc="-1" dirty="0">
              <a:solidFill>
                <a:srgbClr val="0070C0"/>
              </a:solidFill>
              <a:latin typeface="Genva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D1B8EA6-1B7C-D02B-A19B-201696543B3C}"/>
              </a:ext>
            </a:extLst>
          </p:cNvPr>
          <p:cNvSpPr txBox="1"/>
          <p:nvPr/>
        </p:nvSpPr>
        <p:spPr>
          <a:xfrm>
            <a:off x="764526" y="1560776"/>
            <a:ext cx="396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Diagramme de déploiement CDC</a:t>
            </a:r>
          </a:p>
        </p:txBody>
      </p:sp>
      <p:pic>
        <p:nvPicPr>
          <p:cNvPr id="5" name="Image 4" descr="Une image contenant texte, capture d’écran, diagramme, Rectangle&#10;&#10;Description générée automatiquement">
            <a:extLst>
              <a:ext uri="{FF2B5EF4-FFF2-40B4-BE49-F238E27FC236}">
                <a16:creationId xmlns:a16="http://schemas.microsoft.com/office/drawing/2014/main" id="{995BBF01-DB88-482E-4F79-4C775C79E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178" y="1989311"/>
            <a:ext cx="5951314" cy="4579817"/>
          </a:xfrm>
          <a:prstGeom prst="rect">
            <a:avLst/>
          </a:prstGeom>
        </p:spPr>
      </p:pic>
      <p:pic>
        <p:nvPicPr>
          <p:cNvPr id="3" name="Image 2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30806DAC-A8E5-00E5-5AAC-35F421828C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04" y="6178876"/>
            <a:ext cx="695325" cy="59753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F81337C-21AF-8C96-4BC6-234BF8894CB2}"/>
              </a:ext>
            </a:extLst>
          </p:cNvPr>
          <p:cNvSpPr txBox="1"/>
          <p:nvPr/>
        </p:nvSpPr>
        <p:spPr>
          <a:xfrm>
            <a:off x="11260667" y="6302865"/>
            <a:ext cx="77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7/23</a:t>
            </a:r>
          </a:p>
        </p:txBody>
      </p:sp>
    </p:spTree>
    <p:extLst>
      <p:ext uri="{BB962C8B-B14F-4D97-AF65-F5344CB8AC3E}">
        <p14:creationId xmlns:p14="http://schemas.microsoft.com/office/powerpoint/2010/main" val="1652781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CB924F-78E1-8CA2-2CF1-553E04A74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8D71F4-0783-6F5E-80C8-F0BA90914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814" y="368173"/>
            <a:ext cx="2650187" cy="1142640"/>
          </a:xfrm>
        </p:spPr>
        <p:txBody>
          <a:bodyPr/>
          <a:lstStyle/>
          <a:p>
            <a:r>
              <a:rPr lang="fr-FR" b="1" spc="-1" dirty="0">
                <a:solidFill>
                  <a:srgbClr val="004F7E"/>
                </a:solidFill>
                <a:latin typeface="Geneva"/>
              </a:rPr>
              <a:t>Capteur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2A846C6-13DB-DD12-683E-B04387880B4A}"/>
              </a:ext>
            </a:extLst>
          </p:cNvPr>
          <p:cNvSpPr txBox="1"/>
          <p:nvPr/>
        </p:nvSpPr>
        <p:spPr>
          <a:xfrm>
            <a:off x="3892639" y="5366327"/>
            <a:ext cx="41891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DHT11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Arduino Uno (</a:t>
            </a:r>
            <a:r>
              <a:rPr lang="fr-F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Atmega328P)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Ethernet Shield Microchip ENC28J60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Présentation programme</a:t>
            </a:r>
            <a:r>
              <a:rPr lang="fr-F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fr-FR" dirty="0"/>
          </a:p>
        </p:txBody>
      </p:sp>
      <p:pic>
        <p:nvPicPr>
          <p:cNvPr id="4" name="Image 3" descr="Une image contenant câble, fils électriques, connecteur, sol&#10;&#10;Description générée automatiquement">
            <a:extLst>
              <a:ext uri="{FF2B5EF4-FFF2-40B4-BE49-F238E27FC236}">
                <a16:creationId xmlns:a16="http://schemas.microsoft.com/office/drawing/2014/main" id="{A6A983C7-3151-5A9E-74E5-299C270E0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58" y="1355387"/>
            <a:ext cx="3270771" cy="4688736"/>
          </a:xfrm>
          <a:prstGeom prst="rect">
            <a:avLst/>
          </a:prstGeom>
        </p:spPr>
      </p:pic>
      <p:pic>
        <p:nvPicPr>
          <p:cNvPr id="8" name="Image 7" descr="Une image contenant Ingénierie électronique, Appareils électroniques, Composant de circuit, Composant électronique&#10;&#10;Description générée automatiquement">
            <a:extLst>
              <a:ext uri="{FF2B5EF4-FFF2-40B4-BE49-F238E27FC236}">
                <a16:creationId xmlns:a16="http://schemas.microsoft.com/office/drawing/2014/main" id="{EE71A37E-5845-F47D-7F49-6687A29EBD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283" y="802879"/>
            <a:ext cx="5565713" cy="4768949"/>
          </a:xfrm>
          <a:prstGeom prst="rect">
            <a:avLst/>
          </a:prstGeom>
        </p:spPr>
      </p:pic>
      <p:pic>
        <p:nvPicPr>
          <p:cNvPr id="3" name="Image 2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D857FB31-8149-8C8D-8B39-AD35C0D4E5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04" y="6178876"/>
            <a:ext cx="695325" cy="59753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084094F-7D5D-3563-D07B-455D9DE0B68B}"/>
              </a:ext>
            </a:extLst>
          </p:cNvPr>
          <p:cNvSpPr txBox="1"/>
          <p:nvPr/>
        </p:nvSpPr>
        <p:spPr>
          <a:xfrm>
            <a:off x="11260667" y="6302865"/>
            <a:ext cx="77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8/23</a:t>
            </a:r>
          </a:p>
        </p:txBody>
      </p:sp>
    </p:spTree>
    <p:extLst>
      <p:ext uri="{BB962C8B-B14F-4D97-AF65-F5344CB8AC3E}">
        <p14:creationId xmlns:p14="http://schemas.microsoft.com/office/powerpoint/2010/main" val="1207381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4FF427-9A51-07C3-888A-E9D0243AC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402039"/>
            <a:ext cx="10972440" cy="1142640"/>
          </a:xfrm>
        </p:spPr>
        <p:txBody>
          <a:bodyPr/>
          <a:lstStyle/>
          <a:p>
            <a:r>
              <a:rPr lang="fr-FR" b="1" spc="-1" dirty="0">
                <a:solidFill>
                  <a:srgbClr val="004F7E"/>
                </a:solidFill>
                <a:latin typeface="Geneva"/>
              </a:rPr>
              <a:t>Proxmox + VM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DA5336D-065F-A4E0-EA7B-3B8DE334CDA8}"/>
              </a:ext>
            </a:extLst>
          </p:cNvPr>
          <p:cNvSpPr txBox="1"/>
          <p:nvPr/>
        </p:nvSpPr>
        <p:spPr>
          <a:xfrm>
            <a:off x="609480" y="1363980"/>
            <a:ext cx="11079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Proxmox VE</a:t>
            </a:r>
            <a:r>
              <a:rPr lang="fr-FR" dirty="0"/>
              <a:t> est une solution de virtualisation open-source basée sur Debian, permettant de gérer des serveurs virtualisés.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Gestion des VM :</a:t>
            </a:r>
            <a:r>
              <a:rPr kumimoji="0" lang="fr-FR" altLang="fr-FR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Utilisation de KVM (Kernel-based Virtual Machine) pour virtualiser des systèmes d'exploitation complets.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Conteneurs :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Utilisation de LXC (Linux Containers) pour des environnements légers isolés.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Interface web intuitive :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Gestion centralisée des machines virtuelles et du matériel.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Snapshots</a:t>
            </a:r>
            <a:r>
              <a:rPr kumimoji="0" lang="fr-FR" altLang="fr-FR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fr-FR" altLang="fr-FR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Possibilité de capturer un état de la VM pour une restauration future. 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Une </a:t>
            </a:r>
            <a:r>
              <a:rPr lang="fr-FR" b="1" dirty="0"/>
              <a:t>machine virtuelle</a:t>
            </a:r>
            <a:r>
              <a:rPr lang="fr-FR" dirty="0"/>
              <a:t> est une instance logicielle qui fonctionne comme un ordinateur indépendant. Elle repose sur une couche de virtualisation (hyperviseur) qui gère la communication avec le matériel physique.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5E3F2E91-7947-9FA7-E9EA-A21E3CF0B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80" y="4115752"/>
            <a:ext cx="1072134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Isolation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complète entre les systèmes.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Possibilité d'exécuter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différents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OS (Linux, Windows).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Allocation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ressources spécifiques (CPU, RAM, stockage).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Facilité de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sauvegarde, restauration et migration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pic>
        <p:nvPicPr>
          <p:cNvPr id="4" name="Image 3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F2F69D23-2472-087F-473F-AFB4FF3E4F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04" y="6178876"/>
            <a:ext cx="695325" cy="59753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844A062-ED5E-5669-0E78-272D75E95927}"/>
              </a:ext>
            </a:extLst>
          </p:cNvPr>
          <p:cNvSpPr txBox="1"/>
          <p:nvPr/>
        </p:nvSpPr>
        <p:spPr>
          <a:xfrm>
            <a:off x="11260667" y="6302865"/>
            <a:ext cx="77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9/23</a:t>
            </a:r>
          </a:p>
        </p:txBody>
      </p:sp>
    </p:spTree>
    <p:extLst>
      <p:ext uri="{BB962C8B-B14F-4D97-AF65-F5344CB8AC3E}">
        <p14:creationId xmlns:p14="http://schemas.microsoft.com/office/powerpoint/2010/main" val="654178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593</Words>
  <Application>Microsoft Office PowerPoint</Application>
  <PresentationFormat>Grand écran</PresentationFormat>
  <Paragraphs>119</Paragraphs>
  <Slides>23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2" baseType="lpstr">
      <vt:lpstr>Aptos</vt:lpstr>
      <vt:lpstr>Arial</vt:lpstr>
      <vt:lpstr>Calibri</vt:lpstr>
      <vt:lpstr>Geneva</vt:lpstr>
      <vt:lpstr>Genva</vt:lpstr>
      <vt:lpstr>Symbol</vt:lpstr>
      <vt:lpstr>Times New Roman</vt:lpstr>
      <vt:lpstr>Wingdings</vt:lpstr>
      <vt:lpstr>Office Theme</vt:lpstr>
      <vt:lpstr>Présentation PowerPoint</vt:lpstr>
      <vt:lpstr>Présentation PowerPoint</vt:lpstr>
      <vt:lpstr>Présentation</vt:lpstr>
      <vt:lpstr>Présentation </vt:lpstr>
      <vt:lpstr>Cahier Des Charges</vt:lpstr>
      <vt:lpstr>Cahier Des Charges</vt:lpstr>
      <vt:lpstr>Cahier Des Charges</vt:lpstr>
      <vt:lpstr>Capteur</vt:lpstr>
      <vt:lpstr>Proxmox + VM</vt:lpstr>
      <vt:lpstr>Proxmox + VM</vt:lpstr>
      <vt:lpstr>Proxmox + VM</vt:lpstr>
      <vt:lpstr>Proxmox + VM</vt:lpstr>
      <vt:lpstr>Proxmox + VM</vt:lpstr>
      <vt:lpstr>Proxmox + VM</vt:lpstr>
      <vt:lpstr>Ping réseau</vt:lpstr>
      <vt:lpstr>VPN (Virtual Private Network)  </vt:lpstr>
      <vt:lpstr>VPN (Virtual Private Network)  </vt:lpstr>
      <vt:lpstr>Serveur MQTT</vt:lpstr>
      <vt:lpstr>Serveur MQTT</vt:lpstr>
      <vt:lpstr>Présentation PowerPoint</vt:lpstr>
      <vt:lpstr>Cahier Des Charges</vt:lpstr>
      <vt:lpstr>Cahier Des Charges</vt:lpstr>
      <vt:lpstr>À ce jour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com</dc:creator>
  <dc:description/>
  <cp:lastModifiedBy>Anthony Kttr</cp:lastModifiedBy>
  <cp:revision>856</cp:revision>
  <dcterms:created xsi:type="dcterms:W3CDTF">2016-01-07T16:53:45Z</dcterms:created>
  <dcterms:modified xsi:type="dcterms:W3CDTF">2025-02-10T12:53:36Z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Application">
    <vt:lpwstr>Réserver des ressources</vt:lpwstr>
  </property>
  <property fmtid="{D5CDD505-2E9C-101B-9397-08002B2CF9AE}" pid="4" name="ContentTypeId">
    <vt:lpwstr>0x0101002D980B5281D8494FAC8F732251822B7E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35</vt:i4>
  </property>
  <property fmtid="{D5CDD505-2E9C-101B-9397-08002B2CF9AE}" pid="10" name="PresentationFormat">
    <vt:lpwstr>Grand écran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39</vt:i4>
  </property>
  <property fmtid="{D5CDD505-2E9C-101B-9397-08002B2CF9AE}" pid="14" name="Th?matique">
    <vt:lpwstr>Charte graphique Grand Est</vt:lpwstr>
  </property>
  <property fmtid="{D5CDD505-2E9C-101B-9397-08002B2CF9AE}" pid="15" name="Type de doc">
    <vt:lpwstr>Charte graphique</vt:lpwstr>
  </property>
</Properties>
</file>