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63" r:id="rId5"/>
    <p:sldId id="303" r:id="rId6"/>
    <p:sldId id="279" r:id="rId7"/>
    <p:sldId id="266" r:id="rId8"/>
    <p:sldId id="268" r:id="rId9"/>
    <p:sldId id="294" r:id="rId10"/>
    <p:sldId id="270" r:id="rId11"/>
    <p:sldId id="300" r:id="rId12"/>
    <p:sldId id="301" r:id="rId13"/>
    <p:sldId id="281" r:id="rId14"/>
    <p:sldId id="273" r:id="rId15"/>
    <p:sldId id="260" r:id="rId16"/>
    <p:sldId id="259" r:id="rId17"/>
    <p:sldId id="299" r:id="rId18"/>
    <p:sldId id="282" r:id="rId19"/>
    <p:sldId id="274" r:id="rId20"/>
    <p:sldId id="305" r:id="rId21"/>
    <p:sldId id="285" r:id="rId22"/>
    <p:sldId id="283" r:id="rId23"/>
    <p:sldId id="289" r:id="rId24"/>
    <p:sldId id="284" r:id="rId25"/>
    <p:sldId id="275" r:id="rId26"/>
    <p:sldId id="297" r:id="rId27"/>
    <p:sldId id="295" r:id="rId28"/>
    <p:sldId id="271" r:id="rId29"/>
    <p:sldId id="276" r:id="rId30"/>
    <p:sldId id="287" r:id="rId31"/>
    <p:sldId id="298" r:id="rId32"/>
    <p:sldId id="30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82F0E8-1DD6-40FF-B635-65E10B55398A}">
          <p14:sldIdLst>
            <p14:sldId id="263"/>
            <p14:sldId id="303"/>
            <p14:sldId id="279"/>
            <p14:sldId id="266"/>
            <p14:sldId id="268"/>
            <p14:sldId id="294"/>
            <p14:sldId id="270"/>
            <p14:sldId id="300"/>
            <p14:sldId id="301"/>
            <p14:sldId id="281"/>
            <p14:sldId id="273"/>
            <p14:sldId id="260"/>
            <p14:sldId id="259"/>
            <p14:sldId id="299"/>
            <p14:sldId id="282"/>
            <p14:sldId id="274"/>
            <p14:sldId id="305"/>
            <p14:sldId id="285"/>
            <p14:sldId id="283"/>
            <p14:sldId id="289"/>
            <p14:sldId id="284"/>
          </p14:sldIdLst>
        </p14:section>
        <p14:section name="Comparison with old version" id="{02BEFA28-F97C-4F5A-A25B-89E017869F3E}">
          <p14:sldIdLst>
            <p14:sldId id="275"/>
            <p14:sldId id="297"/>
          </p14:sldIdLst>
        </p14:section>
        <p14:section name="Backup slides" id="{4458302A-4961-49EE-B08E-C67CB0B48C0D}">
          <p14:sldIdLst>
            <p14:sldId id="295"/>
            <p14:sldId id="271"/>
            <p14:sldId id="276"/>
            <p14:sldId id="287"/>
            <p14:sldId id="298"/>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esh Pabbisetty" initials="NP" lastIdx="9" clrIdx="0">
    <p:extLst/>
  </p:cmAuthor>
  <p:cmAuthor id="2" name="Carl Nan" initials="C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B101"/>
    <a:srgbClr val="BA8D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51" autoAdjust="0"/>
    <p:restoredTop sz="76269" autoAdjust="0"/>
  </p:normalViewPr>
  <p:slideViewPr>
    <p:cSldViewPr snapToGrid="0">
      <p:cViewPr>
        <p:scale>
          <a:sx n="95" d="100"/>
          <a:sy n="95" d="100"/>
        </p:scale>
        <p:origin x="-200"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commentAuthors" Target="commentAuthor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13T14:01:48.217" idx="6">
    <p:pos x="10" y="10"/>
    <p:text>get the meta data, reports, and prose to neutralize H2O's deployment capabilities.</p:text>
    <p:extLst>
      <p:ext uri="{C676402C-5697-4E1C-873F-D02D1690AC5C}">
        <p15:threadingInfo xmlns:p15="http://schemas.microsoft.com/office/powerpoint/2012/main" timeZoneBias="420"/>
      </p:ext>
    </p:extLst>
  </p:cm>
  <p:cm authorId="1" dt="2016-10-13T14:02:25.022" idx="7">
    <p:pos x="10" y="106"/>
    <p:text>Domino is another to look at</p:text>
    <p:extLst>
      <p:ext uri="{C676402C-5697-4E1C-873F-D02D1690AC5C}">
        <p15:threadingInfo xmlns:p15="http://schemas.microsoft.com/office/powerpoint/2012/main" timeZoneBias="420">
          <p15:parentCm authorId="1" idx="6"/>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BA055-27B5-4018-85C0-3AE0BE08222D}" type="doc">
      <dgm:prSet loTypeId="urn:microsoft.com/office/officeart/2005/8/layout/chevron1" loCatId="process" qsTypeId="urn:microsoft.com/office/officeart/2005/8/quickstyle/simple1" qsCatId="simple" csTypeId="urn:microsoft.com/office/officeart/2005/8/colors/colorful1" csCatId="colorful" phldr="1"/>
      <dgm:spPr/>
    </dgm:pt>
    <dgm:pt modelId="{7E127E48-FEE1-4C78-8E43-B98C0923B083}">
      <dgm:prSet phldrT="[Text]"/>
      <dgm:spPr/>
      <dgm:t>
        <a:bodyPr/>
        <a:lstStyle/>
        <a:p>
          <a:r>
            <a:rPr lang="en-US"/>
            <a:t>Generate Swagger Docs for the Web Services</a:t>
          </a:r>
        </a:p>
      </dgm:t>
    </dgm:pt>
    <dgm:pt modelId="{3554B26A-E6A5-48C3-83EA-B70A368A34D7}" type="parTrans" cxnId="{5931F224-CF4C-4FA3-803C-EA16CF585200}">
      <dgm:prSet/>
      <dgm:spPr/>
      <dgm:t>
        <a:bodyPr/>
        <a:lstStyle/>
        <a:p>
          <a:endParaRPr lang="en-US"/>
        </a:p>
      </dgm:t>
    </dgm:pt>
    <dgm:pt modelId="{E38459EB-6CC2-4404-968F-C7CCD927355B}" type="sibTrans" cxnId="{5931F224-CF4C-4FA3-803C-EA16CF585200}">
      <dgm:prSet/>
      <dgm:spPr/>
      <dgm:t>
        <a:bodyPr/>
        <a:lstStyle/>
        <a:p>
          <a:endParaRPr lang="en-US"/>
        </a:p>
      </dgm:t>
    </dgm:pt>
    <dgm:pt modelId="{D7618A5E-ACDE-4BD0-A7BC-96F8A0A61B92}">
      <dgm:prSet phldrT="[Text]"/>
      <dgm:spPr/>
      <dgm:t>
        <a:bodyPr/>
        <a:lstStyle/>
        <a:p>
          <a:r>
            <a:rPr lang="en-US"/>
            <a:t>Run Swagger tools to generate code</a:t>
          </a:r>
        </a:p>
      </dgm:t>
    </dgm:pt>
    <dgm:pt modelId="{2B14ED91-CBC2-4E77-9DBF-0603AE2F0F28}" type="parTrans" cxnId="{B7BE9D27-E8D0-42E7-8387-794A73324003}">
      <dgm:prSet/>
      <dgm:spPr/>
      <dgm:t>
        <a:bodyPr/>
        <a:lstStyle/>
        <a:p>
          <a:endParaRPr lang="en-US"/>
        </a:p>
      </dgm:t>
    </dgm:pt>
    <dgm:pt modelId="{ABA5A671-7A6F-4185-91EA-9891FD740102}" type="sibTrans" cxnId="{B7BE9D27-E8D0-42E7-8387-794A73324003}">
      <dgm:prSet/>
      <dgm:spPr/>
      <dgm:t>
        <a:bodyPr/>
        <a:lstStyle/>
        <a:p>
          <a:endParaRPr lang="en-US"/>
        </a:p>
      </dgm:t>
    </dgm:pt>
    <dgm:pt modelId="{F25CD465-A4BE-421F-8586-14CCEF21B6A1}">
      <dgm:prSet phldrT="[Text]"/>
      <dgm:spPr/>
      <dgm:t>
        <a:bodyPr/>
        <a:lstStyle/>
        <a:p>
          <a:r>
            <a:rPr lang="en-US"/>
            <a:t>Sample codes ready to use</a:t>
          </a:r>
        </a:p>
      </dgm:t>
    </dgm:pt>
    <dgm:pt modelId="{A969F42F-9697-4B0D-8500-A533753CB05D}" type="parTrans" cxnId="{8EFCCAE1-4AE9-4636-B002-B6B972669C18}">
      <dgm:prSet/>
      <dgm:spPr/>
      <dgm:t>
        <a:bodyPr/>
        <a:lstStyle/>
        <a:p>
          <a:endParaRPr lang="en-US"/>
        </a:p>
      </dgm:t>
    </dgm:pt>
    <dgm:pt modelId="{6F41C3D3-C2D8-4719-A480-FAE85B816960}" type="sibTrans" cxnId="{8EFCCAE1-4AE9-4636-B002-B6B972669C18}">
      <dgm:prSet/>
      <dgm:spPr/>
      <dgm:t>
        <a:bodyPr/>
        <a:lstStyle/>
        <a:p>
          <a:endParaRPr lang="en-US"/>
        </a:p>
      </dgm:t>
    </dgm:pt>
    <dgm:pt modelId="{0646B68F-012B-401A-9A9E-9BEFA49F4E60}" type="pres">
      <dgm:prSet presAssocID="{C6DBA055-27B5-4018-85C0-3AE0BE08222D}" presName="Name0" presStyleCnt="0">
        <dgm:presLayoutVars>
          <dgm:dir/>
          <dgm:animLvl val="lvl"/>
          <dgm:resizeHandles val="exact"/>
        </dgm:presLayoutVars>
      </dgm:prSet>
      <dgm:spPr/>
    </dgm:pt>
    <dgm:pt modelId="{B3A309D8-6417-40D8-B0B8-E03CD3E0A7B8}" type="pres">
      <dgm:prSet presAssocID="{7E127E48-FEE1-4C78-8E43-B98C0923B083}" presName="parTxOnly" presStyleLbl="node1" presStyleIdx="0" presStyleCnt="3">
        <dgm:presLayoutVars>
          <dgm:chMax val="0"/>
          <dgm:chPref val="0"/>
          <dgm:bulletEnabled val="1"/>
        </dgm:presLayoutVars>
      </dgm:prSet>
      <dgm:spPr/>
      <dgm:t>
        <a:bodyPr/>
        <a:lstStyle/>
        <a:p>
          <a:endParaRPr lang="en-US"/>
        </a:p>
      </dgm:t>
    </dgm:pt>
    <dgm:pt modelId="{D639E257-6265-49B5-BFE6-D38771861A16}" type="pres">
      <dgm:prSet presAssocID="{E38459EB-6CC2-4404-968F-C7CCD927355B}" presName="parTxOnlySpace" presStyleCnt="0"/>
      <dgm:spPr/>
    </dgm:pt>
    <dgm:pt modelId="{05A41428-7107-4675-B82D-75D9FCABC93A}" type="pres">
      <dgm:prSet presAssocID="{D7618A5E-ACDE-4BD0-A7BC-96F8A0A61B92}" presName="parTxOnly" presStyleLbl="node1" presStyleIdx="1" presStyleCnt="3">
        <dgm:presLayoutVars>
          <dgm:chMax val="0"/>
          <dgm:chPref val="0"/>
          <dgm:bulletEnabled val="1"/>
        </dgm:presLayoutVars>
      </dgm:prSet>
      <dgm:spPr/>
      <dgm:t>
        <a:bodyPr/>
        <a:lstStyle/>
        <a:p>
          <a:endParaRPr lang="en-US"/>
        </a:p>
      </dgm:t>
    </dgm:pt>
    <dgm:pt modelId="{8FD2D946-F413-497E-B1EF-72713854C216}" type="pres">
      <dgm:prSet presAssocID="{ABA5A671-7A6F-4185-91EA-9891FD740102}" presName="parTxOnlySpace" presStyleCnt="0"/>
      <dgm:spPr/>
    </dgm:pt>
    <dgm:pt modelId="{DE4972A4-A638-4017-AF0B-2738CDD66AC3}" type="pres">
      <dgm:prSet presAssocID="{F25CD465-A4BE-421F-8586-14CCEF21B6A1}" presName="parTxOnly" presStyleLbl="node1" presStyleIdx="2" presStyleCnt="3">
        <dgm:presLayoutVars>
          <dgm:chMax val="0"/>
          <dgm:chPref val="0"/>
          <dgm:bulletEnabled val="1"/>
        </dgm:presLayoutVars>
      </dgm:prSet>
      <dgm:spPr/>
      <dgm:t>
        <a:bodyPr/>
        <a:lstStyle/>
        <a:p>
          <a:endParaRPr lang="en-US"/>
        </a:p>
      </dgm:t>
    </dgm:pt>
  </dgm:ptLst>
  <dgm:cxnLst>
    <dgm:cxn modelId="{8EFCCAE1-4AE9-4636-B002-B6B972669C18}" srcId="{C6DBA055-27B5-4018-85C0-3AE0BE08222D}" destId="{F25CD465-A4BE-421F-8586-14CCEF21B6A1}" srcOrd="2" destOrd="0" parTransId="{A969F42F-9697-4B0D-8500-A533753CB05D}" sibTransId="{6F41C3D3-C2D8-4719-A480-FAE85B816960}"/>
    <dgm:cxn modelId="{5931F224-CF4C-4FA3-803C-EA16CF585200}" srcId="{C6DBA055-27B5-4018-85C0-3AE0BE08222D}" destId="{7E127E48-FEE1-4C78-8E43-B98C0923B083}" srcOrd="0" destOrd="0" parTransId="{3554B26A-E6A5-48C3-83EA-B70A368A34D7}" sibTransId="{E38459EB-6CC2-4404-968F-C7CCD927355B}"/>
    <dgm:cxn modelId="{497A107F-7CFD-4A81-B985-1649F370378B}" type="presOf" srcId="{7E127E48-FEE1-4C78-8E43-B98C0923B083}" destId="{B3A309D8-6417-40D8-B0B8-E03CD3E0A7B8}" srcOrd="0" destOrd="0" presId="urn:microsoft.com/office/officeart/2005/8/layout/chevron1"/>
    <dgm:cxn modelId="{C0DDDA71-F012-4F5D-9921-A1CBCAFD3B77}" type="presOf" srcId="{D7618A5E-ACDE-4BD0-A7BC-96F8A0A61B92}" destId="{05A41428-7107-4675-B82D-75D9FCABC93A}" srcOrd="0" destOrd="0" presId="urn:microsoft.com/office/officeart/2005/8/layout/chevron1"/>
    <dgm:cxn modelId="{B7BE9D27-E8D0-42E7-8387-794A73324003}" srcId="{C6DBA055-27B5-4018-85C0-3AE0BE08222D}" destId="{D7618A5E-ACDE-4BD0-A7BC-96F8A0A61B92}" srcOrd="1" destOrd="0" parTransId="{2B14ED91-CBC2-4E77-9DBF-0603AE2F0F28}" sibTransId="{ABA5A671-7A6F-4185-91EA-9891FD740102}"/>
    <dgm:cxn modelId="{5077AAD0-F066-41ED-9AFE-999E09118D0D}" type="presOf" srcId="{C6DBA055-27B5-4018-85C0-3AE0BE08222D}" destId="{0646B68F-012B-401A-9A9E-9BEFA49F4E60}" srcOrd="0" destOrd="0" presId="urn:microsoft.com/office/officeart/2005/8/layout/chevron1"/>
    <dgm:cxn modelId="{751F1D97-4C88-4D45-922F-B450D302BA36}" type="presOf" srcId="{F25CD465-A4BE-421F-8586-14CCEF21B6A1}" destId="{DE4972A4-A638-4017-AF0B-2738CDD66AC3}" srcOrd="0" destOrd="0" presId="urn:microsoft.com/office/officeart/2005/8/layout/chevron1"/>
    <dgm:cxn modelId="{43E59CCA-D07C-4337-8FA0-2379E222AA07}" type="presParOf" srcId="{0646B68F-012B-401A-9A9E-9BEFA49F4E60}" destId="{B3A309D8-6417-40D8-B0B8-E03CD3E0A7B8}" srcOrd="0" destOrd="0" presId="urn:microsoft.com/office/officeart/2005/8/layout/chevron1"/>
    <dgm:cxn modelId="{A4452536-8A04-4501-A3EE-738DE53DC325}" type="presParOf" srcId="{0646B68F-012B-401A-9A9E-9BEFA49F4E60}" destId="{D639E257-6265-49B5-BFE6-D38771861A16}" srcOrd="1" destOrd="0" presId="urn:microsoft.com/office/officeart/2005/8/layout/chevron1"/>
    <dgm:cxn modelId="{AAF03CC1-1453-4DC5-B9A0-E7B53B50CD2C}" type="presParOf" srcId="{0646B68F-012B-401A-9A9E-9BEFA49F4E60}" destId="{05A41428-7107-4675-B82D-75D9FCABC93A}" srcOrd="2" destOrd="0" presId="urn:microsoft.com/office/officeart/2005/8/layout/chevron1"/>
    <dgm:cxn modelId="{F652F21F-E43B-4997-85E9-B6EA5A3CE768}" type="presParOf" srcId="{0646B68F-012B-401A-9A9E-9BEFA49F4E60}" destId="{8FD2D946-F413-497E-B1EF-72713854C216}" srcOrd="3" destOrd="0" presId="urn:microsoft.com/office/officeart/2005/8/layout/chevron1"/>
    <dgm:cxn modelId="{A965AA5C-2D55-4595-B87D-EE9BEFDCA45F}" type="presParOf" srcId="{0646B68F-012B-401A-9A9E-9BEFA49F4E60}" destId="{DE4972A4-A638-4017-AF0B-2738CDD66AC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309D8-6417-40D8-B0B8-E03CD3E0A7B8}">
      <dsp:nvSpPr>
        <dsp:cNvPr id="0" name=""/>
        <dsp:cNvSpPr/>
      </dsp:nvSpPr>
      <dsp:spPr>
        <a:xfrm>
          <a:off x="3192" y="0"/>
          <a:ext cx="3890065" cy="895350"/>
        </a:xfrm>
        <a:prstGeom prst="chevr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a:t>Generate Swagger Docs for the Web Services</a:t>
          </a:r>
        </a:p>
      </dsp:txBody>
      <dsp:txXfrm>
        <a:off x="450867" y="0"/>
        <a:ext cx="2994715" cy="895350"/>
      </dsp:txXfrm>
    </dsp:sp>
    <dsp:sp modelId="{05A41428-7107-4675-B82D-75D9FCABC93A}">
      <dsp:nvSpPr>
        <dsp:cNvPr id="0" name=""/>
        <dsp:cNvSpPr/>
      </dsp:nvSpPr>
      <dsp:spPr>
        <a:xfrm>
          <a:off x="3504251" y="0"/>
          <a:ext cx="3890065" cy="895350"/>
        </a:xfrm>
        <a:prstGeom prst="chevron">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a:t>Run Swagger tools to generate code</a:t>
          </a:r>
        </a:p>
      </dsp:txBody>
      <dsp:txXfrm>
        <a:off x="3951926" y="0"/>
        <a:ext cx="2994715" cy="895350"/>
      </dsp:txXfrm>
    </dsp:sp>
    <dsp:sp modelId="{DE4972A4-A638-4017-AF0B-2738CDD66AC3}">
      <dsp:nvSpPr>
        <dsp:cNvPr id="0" name=""/>
        <dsp:cNvSpPr/>
      </dsp:nvSpPr>
      <dsp:spPr>
        <a:xfrm>
          <a:off x="7005310" y="0"/>
          <a:ext cx="3890065" cy="895350"/>
        </a:xfrm>
        <a:prstGeom prst="chevron">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a:lnSpc>
              <a:spcPct val="90000"/>
            </a:lnSpc>
            <a:spcBef>
              <a:spcPct val="0"/>
            </a:spcBef>
            <a:spcAft>
              <a:spcPct val="35000"/>
            </a:spcAft>
          </a:pPr>
          <a:r>
            <a:rPr lang="en-US" sz="2300" kern="1200"/>
            <a:t>Sample codes ready to use</a:t>
          </a:r>
        </a:p>
      </dsp:txBody>
      <dsp:txXfrm>
        <a:off x="7452985" y="0"/>
        <a:ext cx="2994715" cy="8953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6BDC5F-1FDC-014E-A396-51D570A59BC8}" type="datetimeFigureOut">
              <a:rPr lang="en-US" smtClean="0"/>
              <a:t>12/6/16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867D90-C1F2-BD40-BD18-C486D3C3D3E4}" type="slidenum">
              <a:rPr lang="en-US" smtClean="0"/>
              <a:t>‹#›</a:t>
            </a:fld>
            <a:endParaRPr lang="en-US"/>
          </a:p>
        </p:txBody>
      </p:sp>
    </p:spTree>
    <p:extLst>
      <p:ext uri="{BB962C8B-B14F-4D97-AF65-F5344CB8AC3E}">
        <p14:creationId xmlns:p14="http://schemas.microsoft.com/office/powerpoint/2010/main" val="109066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DEB21-4078-46C6-91E7-DBE5CA8837F5}" type="datetimeFigureOut">
              <a:rPr lang="en-US" smtClean="0"/>
              <a:t>12/6/16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4F111-1CFF-449D-AEC7-E248FCC5D817}" type="slidenum">
              <a:rPr lang="en-US" smtClean="0"/>
              <a:t>‹#›</a:t>
            </a:fld>
            <a:endParaRPr lang="en-US"/>
          </a:p>
        </p:txBody>
      </p:sp>
    </p:spTree>
    <p:extLst>
      <p:ext uri="{BB962C8B-B14F-4D97-AF65-F5344CB8AC3E}">
        <p14:creationId xmlns:p14="http://schemas.microsoft.com/office/powerpoint/2010/main" val="283107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12/6/16 12:12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11983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6EFF65-6E2A-4819-8066-B777B07DECF1}"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74187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15</a:t>
            </a:fld>
            <a:endParaRPr lang="en-US"/>
          </a:p>
        </p:txBody>
      </p:sp>
    </p:spTree>
    <p:extLst>
      <p:ext uri="{BB962C8B-B14F-4D97-AF65-F5344CB8AC3E}">
        <p14:creationId xmlns:p14="http://schemas.microsoft.com/office/powerpoint/2010/main" val="143122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0121" indent="-280121">
              <a:buSzPts val="1400"/>
              <a:buFont typeface="Arial" panose="020B0604020202020204" pitchFamily="34" charset="0"/>
              <a:buChar char="•"/>
            </a:pPr>
            <a:r>
              <a:rPr lang="en-US" sz="1200">
                <a:latin typeface="Calibri" panose="020F0502020204030204" pitchFamily="34" charset="0"/>
              </a:rPr>
              <a:t>Web Node and Compute Node are on separate machine roles</a:t>
            </a:r>
          </a:p>
          <a:p>
            <a:pPr marL="280121" indent="-280121">
              <a:buSzPts val="1400"/>
              <a:buFont typeface="Arial" panose="020B0604020202020204" pitchFamily="34" charset="0"/>
              <a:buChar char="•"/>
            </a:pPr>
            <a:r>
              <a:rPr lang="en-US" sz="1200">
                <a:latin typeface="Calibri" panose="020F0502020204030204" pitchFamily="34" charset="0"/>
              </a:rPr>
              <a:t>Roles can be scaled independently</a:t>
            </a:r>
          </a:p>
          <a:p>
            <a:pPr marL="280121" indent="-280121">
              <a:buSzPts val="1400"/>
              <a:buFont typeface="Arial" panose="020B0604020202020204" pitchFamily="34" charset="0"/>
              <a:buChar char="•"/>
            </a:pPr>
            <a:r>
              <a:rPr lang="en-US" sz="1200">
                <a:latin typeface="Calibri" panose="020F0502020204030204" pitchFamily="34" charset="0"/>
              </a:rPr>
              <a:t>Multiple instances per role to allow failover</a:t>
            </a:r>
          </a:p>
          <a:p>
            <a:pPr marL="280121" indent="-280121">
              <a:buSzPts val="1400"/>
              <a:buFont typeface="Arial" panose="020B0604020202020204" pitchFamily="34" charset="0"/>
              <a:buChar char="•"/>
            </a:pPr>
            <a:r>
              <a:rPr lang="en-US" sz="1200">
                <a:latin typeface="Calibri" panose="020F0502020204030204" pitchFamily="34" charset="0"/>
              </a:rPr>
              <a:t>New machines can be added at runtime without having to restart the service</a:t>
            </a:r>
          </a:p>
          <a:p>
            <a:pPr marL="280121" indent="-280121">
              <a:buSzPts val="1400"/>
              <a:buFont typeface="Arial" panose="020B0604020202020204" pitchFamily="34" charset="0"/>
              <a:buChar char="•"/>
            </a:pPr>
            <a:r>
              <a:rPr lang="en-US" sz="1200">
                <a:latin typeface="Calibri" panose="020F0502020204030204" pitchFamily="34" charset="0"/>
              </a:rPr>
              <a:t>Web Node instances are stateless, Compute Node are </a:t>
            </a:r>
            <a:r>
              <a:rPr lang="en-US" sz="1200" err="1">
                <a:latin typeface="Calibri" panose="020F0502020204030204" pitchFamily="34" charset="0"/>
              </a:rPr>
              <a:t>stateful</a:t>
            </a:r>
            <a:endParaRPr lang="en-US" sz="1200">
              <a:latin typeface="Calibri" panose="020F0502020204030204" pitchFamily="34" charset="0"/>
            </a:endParaRPr>
          </a:p>
          <a:p>
            <a:pPr marL="280121" indent="-280121">
              <a:buSzPts val="1400"/>
              <a:buFont typeface="Arial" panose="020B0604020202020204" pitchFamily="34" charset="0"/>
              <a:buChar char="•"/>
            </a:pPr>
            <a:r>
              <a:rPr lang="en-US" sz="1200">
                <a:latin typeface="Calibri" panose="020F0502020204030204" pitchFamily="34" charset="0"/>
              </a:rPr>
              <a:t>Instances can be taken out of rotation if problem is detected, new requests/sessions are served by healthy instances</a:t>
            </a:r>
          </a:p>
          <a:p>
            <a:pPr marL="280121" marR="0" lvl="0" indent="-280121" algn="l" defTabSz="914400" rtl="0" eaLnBrk="1" fontAlgn="auto" latinLnBrk="0" hangingPunct="1">
              <a:lnSpc>
                <a:spcPct val="100000"/>
              </a:lnSpc>
              <a:spcBef>
                <a:spcPts val="0"/>
              </a:spcBef>
              <a:spcAft>
                <a:spcPts val="0"/>
              </a:spcAft>
              <a:buClrTx/>
              <a:buSzPts val="1400"/>
              <a:buFont typeface="Arial" panose="020B0604020202020204" pitchFamily="34" charset="0"/>
              <a:buChar char="•"/>
              <a:tabLst/>
              <a:defRPr/>
            </a:pPr>
            <a:r>
              <a:rPr lang="en-US" sz="1200" kern="1200">
                <a:solidFill>
                  <a:schemeClr val="tx1"/>
                </a:solidFill>
                <a:latin typeface="+mn-lt"/>
                <a:ea typeface="+mn-ea"/>
                <a:cs typeface="+mn-cs"/>
              </a:rPr>
              <a:t>Data Store which save the info of sessions and services can sit in a different server box</a:t>
            </a:r>
          </a:p>
          <a:p>
            <a:pPr marL="280121" indent="-280121">
              <a:buSzPts val="1400"/>
              <a:buFont typeface="Arial" panose="020B0604020202020204" pitchFamily="34" charset="0"/>
              <a:buChar char="•"/>
            </a:pPr>
            <a:endParaRPr lang="en-US" sz="1200">
              <a:latin typeface="Calibri" panose="020F0502020204030204" pitchFamily="34" charset="0"/>
            </a:endParaRPr>
          </a:p>
          <a:p>
            <a:pPr marL="280121" indent="-280121">
              <a:buSzPts val="1400"/>
              <a:buFont typeface="Arial" panose="020B0604020202020204" pitchFamily="34" charset="0"/>
              <a:buChar char="•"/>
            </a:pPr>
            <a:endParaRPr lang="en-US" sz="1200">
              <a:latin typeface="Calibri" panose="020F0502020204030204" pitchFamily="34" charset="0"/>
            </a:endParaRPr>
          </a:p>
          <a:p>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16</a:t>
            </a:fld>
            <a:endParaRPr lang="en-US"/>
          </a:p>
        </p:txBody>
      </p:sp>
    </p:spTree>
    <p:extLst>
      <p:ext uri="{BB962C8B-B14F-4D97-AF65-F5344CB8AC3E}">
        <p14:creationId xmlns:p14="http://schemas.microsoft.com/office/powerpoint/2010/main" val="32859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0121" indent="-280121">
              <a:buSzPts val="1400"/>
              <a:buFont typeface="Arial" panose="020B0604020202020204" pitchFamily="34" charset="0"/>
              <a:buChar char="•"/>
            </a:pPr>
            <a:r>
              <a:rPr lang="en-US" sz="1200">
                <a:latin typeface="Calibri" panose="020F0502020204030204" pitchFamily="34" charset="0"/>
              </a:rPr>
              <a:t>Web Node and Compute Node are on separate machine roles</a:t>
            </a:r>
          </a:p>
          <a:p>
            <a:pPr marL="280121" indent="-280121">
              <a:buSzPts val="1400"/>
              <a:buFont typeface="Arial" panose="020B0604020202020204" pitchFamily="34" charset="0"/>
              <a:buChar char="•"/>
            </a:pPr>
            <a:r>
              <a:rPr lang="en-US" sz="1200">
                <a:latin typeface="Calibri" panose="020F0502020204030204" pitchFamily="34" charset="0"/>
              </a:rPr>
              <a:t>Roles can be scaled independently</a:t>
            </a:r>
          </a:p>
          <a:p>
            <a:pPr marL="280121" indent="-280121">
              <a:buSzPts val="1400"/>
              <a:buFont typeface="Arial" panose="020B0604020202020204" pitchFamily="34" charset="0"/>
              <a:buChar char="•"/>
            </a:pPr>
            <a:r>
              <a:rPr lang="en-US" sz="1200">
                <a:latin typeface="Calibri" panose="020F0502020204030204" pitchFamily="34" charset="0"/>
              </a:rPr>
              <a:t>Multiple instances per role to allow failover</a:t>
            </a:r>
          </a:p>
          <a:p>
            <a:pPr marL="280121" indent="-280121">
              <a:buSzPts val="1400"/>
              <a:buFont typeface="Arial" panose="020B0604020202020204" pitchFamily="34" charset="0"/>
              <a:buChar char="•"/>
            </a:pPr>
            <a:r>
              <a:rPr lang="en-US" sz="1200">
                <a:latin typeface="Calibri" panose="020F0502020204030204" pitchFamily="34" charset="0"/>
              </a:rPr>
              <a:t>New machines can be added at runtime without having to restart the service</a:t>
            </a:r>
          </a:p>
          <a:p>
            <a:pPr marL="280121" indent="-280121">
              <a:buSzPts val="1400"/>
              <a:buFont typeface="Arial" panose="020B0604020202020204" pitchFamily="34" charset="0"/>
              <a:buChar char="•"/>
            </a:pPr>
            <a:r>
              <a:rPr lang="en-US" sz="1200">
                <a:latin typeface="Calibri" panose="020F0502020204030204" pitchFamily="34" charset="0"/>
              </a:rPr>
              <a:t>Web Node instances are stateless, Compute Node are </a:t>
            </a:r>
            <a:r>
              <a:rPr lang="en-US" sz="1200" err="1">
                <a:latin typeface="Calibri" panose="020F0502020204030204" pitchFamily="34" charset="0"/>
              </a:rPr>
              <a:t>stateful</a:t>
            </a:r>
            <a:endParaRPr lang="en-US" sz="1200">
              <a:latin typeface="Calibri" panose="020F0502020204030204" pitchFamily="34" charset="0"/>
            </a:endParaRPr>
          </a:p>
          <a:p>
            <a:pPr marL="280121" indent="-280121">
              <a:buSzPts val="1400"/>
              <a:buFont typeface="Arial" panose="020B0604020202020204" pitchFamily="34" charset="0"/>
              <a:buChar char="•"/>
            </a:pPr>
            <a:r>
              <a:rPr lang="en-US" sz="1200">
                <a:latin typeface="Calibri" panose="020F0502020204030204" pitchFamily="34" charset="0"/>
              </a:rPr>
              <a:t>Instances can be taken out of rotation if problem is detected, new requests/sessions are served by healthy instances</a:t>
            </a:r>
          </a:p>
          <a:p>
            <a:pPr marL="280121" marR="0" lvl="0" indent="-280121" algn="l" defTabSz="914400" rtl="0" eaLnBrk="1" fontAlgn="auto" latinLnBrk="0" hangingPunct="1">
              <a:lnSpc>
                <a:spcPct val="100000"/>
              </a:lnSpc>
              <a:spcBef>
                <a:spcPts val="0"/>
              </a:spcBef>
              <a:spcAft>
                <a:spcPts val="0"/>
              </a:spcAft>
              <a:buClrTx/>
              <a:buSzPts val="1400"/>
              <a:buFont typeface="Arial" panose="020B0604020202020204" pitchFamily="34" charset="0"/>
              <a:buChar char="•"/>
              <a:tabLst/>
              <a:defRPr/>
            </a:pPr>
            <a:r>
              <a:rPr lang="en-US" sz="1200" kern="1200">
                <a:solidFill>
                  <a:schemeClr val="tx1"/>
                </a:solidFill>
                <a:latin typeface="+mn-lt"/>
                <a:ea typeface="+mn-ea"/>
                <a:cs typeface="+mn-cs"/>
              </a:rPr>
              <a:t>Data Store which save the info of sessions and services can sit in a different server box</a:t>
            </a:r>
          </a:p>
          <a:p>
            <a:pPr marL="280121" indent="-280121">
              <a:buSzPts val="1400"/>
              <a:buFont typeface="Arial" panose="020B0604020202020204" pitchFamily="34" charset="0"/>
              <a:buChar char="•"/>
            </a:pPr>
            <a:endParaRPr lang="en-US" sz="1200">
              <a:latin typeface="Calibri" panose="020F0502020204030204" pitchFamily="34" charset="0"/>
            </a:endParaRPr>
          </a:p>
          <a:p>
            <a:pPr marL="280121" indent="-280121">
              <a:buSzPts val="1400"/>
              <a:buFont typeface="Arial" panose="020B0604020202020204" pitchFamily="34" charset="0"/>
              <a:buChar char="•"/>
            </a:pPr>
            <a:endParaRPr lang="en-US" sz="1200">
              <a:latin typeface="Calibri" panose="020F0502020204030204" pitchFamily="34" charset="0"/>
            </a:endParaRPr>
          </a:p>
          <a:p>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17</a:t>
            </a:fld>
            <a:endParaRPr lang="en-US"/>
          </a:p>
        </p:txBody>
      </p:sp>
    </p:spTree>
    <p:extLst>
      <p:ext uri="{BB962C8B-B14F-4D97-AF65-F5344CB8AC3E}">
        <p14:creationId xmlns:p14="http://schemas.microsoft.com/office/powerpoint/2010/main" val="1871511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19</a:t>
            </a:fld>
            <a:endParaRPr lang="en-US"/>
          </a:p>
        </p:txBody>
      </p:sp>
    </p:spTree>
    <p:extLst>
      <p:ext uri="{BB962C8B-B14F-4D97-AF65-F5344CB8AC3E}">
        <p14:creationId xmlns:p14="http://schemas.microsoft.com/office/powerpoint/2010/main" val="1670014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20</a:t>
            </a:fld>
            <a:endParaRPr lang="en-US"/>
          </a:p>
        </p:txBody>
      </p:sp>
    </p:spTree>
    <p:extLst>
      <p:ext uri="{BB962C8B-B14F-4D97-AF65-F5344CB8AC3E}">
        <p14:creationId xmlns:p14="http://schemas.microsoft.com/office/powerpoint/2010/main" val="1814647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0121" indent="-280121">
              <a:buSzPts val="1400"/>
              <a:buFont typeface="Arial" panose="020B0604020202020204" pitchFamily="34" charset="0"/>
              <a:buChar char="•"/>
            </a:pPr>
            <a:r>
              <a:rPr lang="en-US" sz="1200">
                <a:latin typeface="Calibri" panose="020F0502020204030204" pitchFamily="34" charset="0"/>
              </a:rPr>
              <a:t>Web Node and Compute Node are on separate machine roles</a:t>
            </a:r>
          </a:p>
          <a:p>
            <a:pPr marL="280121" indent="-280121">
              <a:buSzPts val="1400"/>
              <a:buFont typeface="Arial" panose="020B0604020202020204" pitchFamily="34" charset="0"/>
              <a:buChar char="•"/>
            </a:pPr>
            <a:r>
              <a:rPr lang="en-US" sz="1200">
                <a:latin typeface="Calibri" panose="020F0502020204030204" pitchFamily="34" charset="0"/>
              </a:rPr>
              <a:t>Roles can be scaled independently</a:t>
            </a:r>
          </a:p>
          <a:p>
            <a:pPr marL="280121" indent="-280121">
              <a:buSzPts val="1400"/>
              <a:buFont typeface="Arial" panose="020B0604020202020204" pitchFamily="34" charset="0"/>
              <a:buChar char="•"/>
            </a:pPr>
            <a:r>
              <a:rPr lang="en-US" sz="1200">
                <a:latin typeface="Calibri" panose="020F0502020204030204" pitchFamily="34" charset="0"/>
              </a:rPr>
              <a:t>Multiple instances per role to allow failover</a:t>
            </a:r>
          </a:p>
          <a:p>
            <a:pPr marL="280121" indent="-280121">
              <a:buSzPts val="1400"/>
              <a:buFont typeface="Arial" panose="020B0604020202020204" pitchFamily="34" charset="0"/>
              <a:buChar char="•"/>
            </a:pPr>
            <a:r>
              <a:rPr lang="en-US" sz="1200">
                <a:latin typeface="Calibri" panose="020F0502020204030204" pitchFamily="34" charset="0"/>
              </a:rPr>
              <a:t>New machines can be added at runtime without having to restart the service</a:t>
            </a:r>
          </a:p>
          <a:p>
            <a:pPr marL="280121" indent="-280121">
              <a:buSzPts val="1400"/>
              <a:buFont typeface="Arial" panose="020B0604020202020204" pitchFamily="34" charset="0"/>
              <a:buChar char="•"/>
            </a:pPr>
            <a:r>
              <a:rPr lang="en-US" sz="1200">
                <a:latin typeface="Calibri" panose="020F0502020204030204" pitchFamily="34" charset="0"/>
              </a:rPr>
              <a:t>Web Node instances are stateless, Compute Node are </a:t>
            </a:r>
            <a:r>
              <a:rPr lang="en-US" sz="1200" err="1">
                <a:latin typeface="Calibri" panose="020F0502020204030204" pitchFamily="34" charset="0"/>
              </a:rPr>
              <a:t>stateful</a:t>
            </a:r>
            <a:endParaRPr lang="en-US" sz="1200">
              <a:latin typeface="Calibri" panose="020F0502020204030204" pitchFamily="34" charset="0"/>
            </a:endParaRPr>
          </a:p>
          <a:p>
            <a:pPr marL="280121" indent="-280121">
              <a:buSzPts val="1400"/>
              <a:buFont typeface="Arial" panose="020B0604020202020204" pitchFamily="34" charset="0"/>
              <a:buChar char="•"/>
            </a:pPr>
            <a:r>
              <a:rPr lang="en-US" sz="1200">
                <a:latin typeface="Calibri" panose="020F0502020204030204" pitchFamily="34" charset="0"/>
              </a:rPr>
              <a:t>Instances can be taken out of rotation if problem is detected, new requests/sessions are served by healthy instances</a:t>
            </a:r>
          </a:p>
          <a:p>
            <a:pPr marL="280121" indent="-280121">
              <a:buSzPts val="1400"/>
              <a:buFont typeface="Arial" panose="020B0604020202020204" pitchFamily="34" charset="0"/>
              <a:buChar char="•"/>
            </a:pPr>
            <a:r>
              <a:rPr lang="en-US" sz="1200">
                <a:latin typeface="Calibri" panose="020F0502020204030204" pitchFamily="34" charset="0"/>
              </a:rPr>
              <a:t>Recommends a </a:t>
            </a:r>
            <a:r>
              <a:rPr lang="en-US" sz="1200" b="1">
                <a:latin typeface="Calibri" panose="020F0502020204030204" pitchFamily="34" charset="0"/>
              </a:rPr>
              <a:t>third-party load balancer </a:t>
            </a:r>
            <a:r>
              <a:rPr lang="en-US" sz="1200">
                <a:latin typeface="Calibri" panose="020F0502020204030204" pitchFamily="34" charset="0"/>
              </a:rPr>
              <a:t>that supports 'sticky' session routing. Sticky session routing is the ability, for the entire session, to route traffic to the same server that processes the first request.</a:t>
            </a:r>
          </a:p>
          <a:p>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21</a:t>
            </a:fld>
            <a:endParaRPr lang="en-US"/>
          </a:p>
        </p:txBody>
      </p:sp>
    </p:spTree>
    <p:extLst>
      <p:ext uri="{BB962C8B-B14F-4D97-AF65-F5344CB8AC3E}">
        <p14:creationId xmlns:p14="http://schemas.microsoft.com/office/powerpoint/2010/main" val="1930229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Communication to the customers</a:t>
            </a:r>
            <a:r>
              <a:rPr lang="en-US" baseline="0"/>
              <a:t> who are using DeployR.</a:t>
            </a:r>
            <a:endParaRPr lang="en-US"/>
          </a:p>
          <a:p>
            <a:endParaRPr lang="en-US"/>
          </a:p>
          <a:p>
            <a:r>
              <a:rPr lang="en-US" sz="1200" kern="1200">
                <a:solidFill>
                  <a:schemeClr val="tx1"/>
                </a:solidFill>
                <a:effectLst/>
                <a:latin typeface="+mn-lt"/>
                <a:ea typeface="+mn-ea"/>
                <a:cs typeface="+mn-cs"/>
              </a:rPr>
              <a:t>In R Server 9.0, we have introduced a set of exciting operationalization capabilities, such as new deployment experience, new Swagger based app integration, well supported </a:t>
            </a:r>
            <a:r>
              <a:rPr lang="en-US" sz="1200" kern="1200" err="1">
                <a:solidFill>
                  <a:schemeClr val="tx1"/>
                </a:solidFill>
                <a:effectLst/>
                <a:latin typeface="+mn-lt"/>
                <a:ea typeface="+mn-ea"/>
                <a:cs typeface="+mn-cs"/>
              </a:rPr>
              <a:t>.Net</a:t>
            </a:r>
            <a:r>
              <a:rPr lang="en-US" sz="1200" kern="1200">
                <a:solidFill>
                  <a:schemeClr val="tx1"/>
                </a:solidFill>
                <a:effectLst/>
                <a:latin typeface="+mn-lt"/>
                <a:ea typeface="+mn-ea"/>
                <a:cs typeface="+mn-cs"/>
              </a:rPr>
              <a:t> Core technology as the architecture foundation, and improved security and high availability.  Accordingly, we introduce a new set of APIs to support those experiences and functionalities. These APIs are not compatible with the DeployR APIs in previous R Server versions. That is the major reason we bump the product version from 8 to 9. This is a one-time change. The future R Server Operationalization solutions will be built on top of these APIs. </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With the API changes, customers need to modify their current applications that built on top of previous DeployR APIs, if they want to upgrade their deployment server (that host web services) to R Server V9.0.</a:t>
            </a:r>
          </a:p>
          <a:p>
            <a:r>
              <a:rPr lang="en-US" sz="1200" kern="1200">
                <a:solidFill>
                  <a:schemeClr val="tx1"/>
                </a:solidFill>
                <a:effectLst/>
                <a:latin typeface="+mn-lt"/>
                <a:ea typeface="+mn-ea"/>
                <a:cs typeface="+mn-cs"/>
              </a:rPr>
              <a:t> </a:t>
            </a:r>
          </a:p>
          <a:p>
            <a:r>
              <a:rPr lang="en-US" sz="1200" b="1" kern="1200">
                <a:solidFill>
                  <a:schemeClr val="tx1"/>
                </a:solidFill>
                <a:effectLst/>
                <a:latin typeface="+mn-lt"/>
                <a:ea typeface="+mn-ea"/>
                <a:cs typeface="+mn-cs"/>
              </a:rPr>
              <a:t>FAQs:</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I am using R Server 8.0.x. I don’t want to upgrade my deployment server to R Server V9 to impact the current apps in production. But I want to upgrade the servers that used for modelling. Is it possible?</a:t>
            </a:r>
          </a:p>
          <a:p>
            <a:pPr lvl="1"/>
            <a:r>
              <a:rPr lang="en-US" sz="1200" b="1" kern="1200">
                <a:solidFill>
                  <a:schemeClr val="tx1"/>
                </a:solidFill>
                <a:effectLst/>
                <a:latin typeface="+mn-lt"/>
                <a:ea typeface="+mn-ea"/>
                <a:cs typeface="+mn-cs"/>
              </a:rPr>
              <a:t>Answer</a:t>
            </a:r>
            <a:r>
              <a:rPr lang="en-US" sz="1200" kern="1200">
                <a:solidFill>
                  <a:schemeClr val="tx1"/>
                </a:solidFill>
                <a:effectLst/>
                <a:latin typeface="+mn-lt"/>
                <a:ea typeface="+mn-ea"/>
                <a:cs typeface="+mn-cs"/>
              </a:rPr>
              <a:t>: Yes, it is possible. But please note that the R scripts/models (built from R Server V9.0) you want to deploy should not contain the new functions that 8.0.x doesn’t support, because in the deployment server, it eventually runs R Server 8.0.x to execute those R scripts/functions. .</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I am using R Server 8.0.x. I love the new operationalization capabilities of R Server 9.0. Can I build my models still in R Server 8.0.x but deploy with R Server 9.0?</a:t>
            </a:r>
          </a:p>
          <a:p>
            <a:pPr lvl="1"/>
            <a:r>
              <a:rPr lang="en-US" sz="1200" b="1" kern="1200">
                <a:solidFill>
                  <a:schemeClr val="tx1"/>
                </a:solidFill>
                <a:effectLst/>
                <a:latin typeface="+mn-lt"/>
                <a:ea typeface="+mn-ea"/>
                <a:cs typeface="+mn-cs"/>
              </a:rPr>
              <a:t>Answer:</a:t>
            </a:r>
            <a:r>
              <a:rPr lang="en-US" sz="1200" kern="1200">
                <a:solidFill>
                  <a:schemeClr val="tx1"/>
                </a:solidFill>
                <a:effectLst/>
                <a:latin typeface="+mn-lt"/>
                <a:ea typeface="+mn-ea"/>
                <a:cs typeface="+mn-cs"/>
              </a:rPr>
              <a:t> Yes, you can. You can use the latest R Client V3.3.2 to build R scripts/models with your R Server 8.0.x, and then use the new deployment functions to publish them as web services via R Server V9.0.</a:t>
            </a:r>
          </a:p>
          <a:p>
            <a:pPr marL="171450" lvl="0" indent="-171450">
              <a:buFont typeface="Arial" panose="020B0604020202020204" pitchFamily="34" charset="0"/>
              <a:buChar char="•"/>
            </a:pPr>
            <a:r>
              <a:rPr lang="en-US" sz="1200" kern="1200">
                <a:solidFill>
                  <a:schemeClr val="tx1"/>
                </a:solidFill>
                <a:effectLst/>
                <a:latin typeface="+mn-lt"/>
                <a:ea typeface="+mn-ea"/>
                <a:cs typeface="+mn-cs"/>
              </a:rPr>
              <a:t>I am using R Server 8.0.x. I have my models and predictive scripts stored in the SQL DB of R Server DeployR. Can I migrate them to the new deployment solution of R Server V9, because I noticed that the new solution also supports SQL DB to store services and sessions?</a:t>
            </a:r>
          </a:p>
          <a:p>
            <a:pPr lvl="1"/>
            <a:r>
              <a:rPr lang="en-US" sz="1200" b="1" kern="1200">
                <a:solidFill>
                  <a:schemeClr val="tx1"/>
                </a:solidFill>
                <a:effectLst/>
                <a:latin typeface="+mn-lt"/>
                <a:ea typeface="+mn-ea"/>
                <a:cs typeface="+mn-cs"/>
              </a:rPr>
              <a:t>Answer</a:t>
            </a:r>
            <a:r>
              <a:rPr lang="en-US" sz="1200" kern="1200">
                <a:solidFill>
                  <a:schemeClr val="tx1"/>
                </a:solidFill>
                <a:effectLst/>
                <a:latin typeface="+mn-lt"/>
                <a:ea typeface="+mn-ea"/>
                <a:cs typeface="+mn-cs"/>
              </a:rPr>
              <a:t>: Due to changes on the deployment experiences, in R Server 9.0, the way of how to manage the service storage and the content of the service storage cannot apply to the previous product version. Therefore, we recommend redeploy the models/scripts via the new deployment solution. </a:t>
            </a:r>
          </a:p>
          <a:p>
            <a:pPr lvl="1"/>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22</a:t>
            </a:fld>
            <a:endParaRPr lang="en-US"/>
          </a:p>
        </p:txBody>
      </p:sp>
    </p:spTree>
    <p:extLst>
      <p:ext uri="{BB962C8B-B14F-4D97-AF65-F5344CB8AC3E}">
        <p14:creationId xmlns:p14="http://schemas.microsoft.com/office/powerpoint/2010/main" val="2917743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12/6/16 11:55 AM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623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many R products in market having Operationalization capabilities. These 4 pillars outstand R Server from other R products.</a:t>
            </a:r>
          </a:p>
        </p:txBody>
      </p:sp>
      <p:sp>
        <p:nvSpPr>
          <p:cNvPr id="4" name="Slide Number Placeholder 3"/>
          <p:cNvSpPr>
            <a:spLocks noGrp="1"/>
          </p:cNvSpPr>
          <p:nvPr>
            <p:ph type="sldNum" sz="quarter" idx="10"/>
          </p:nvPr>
        </p:nvSpPr>
        <p:spPr/>
        <p:txBody>
          <a:bodyPr/>
          <a:lstStyle/>
          <a:p>
            <a:fld id="{F8B4F111-1CFF-449D-AEC7-E248FCC5D817}" type="slidenum">
              <a:rPr lang="en-US" smtClean="0"/>
              <a:t>3</a:t>
            </a:fld>
            <a:endParaRPr lang="en-US"/>
          </a:p>
        </p:txBody>
      </p:sp>
    </p:spTree>
    <p:extLst>
      <p:ext uri="{BB962C8B-B14F-4D97-AF65-F5344CB8AC3E}">
        <p14:creationId xmlns:p14="http://schemas.microsoft.com/office/powerpoint/2010/main" val="184536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4</a:t>
            </a:fld>
            <a:endParaRPr lang="en-US"/>
          </a:p>
        </p:txBody>
      </p:sp>
    </p:spTree>
    <p:extLst>
      <p:ext uri="{BB962C8B-B14F-4D97-AF65-F5344CB8AC3E}">
        <p14:creationId xmlns:p14="http://schemas.microsoft.com/office/powerpoint/2010/main" val="278122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 version is not specified, a temp </a:t>
            </a:r>
            <a:r>
              <a:rPr lang="en-US" err="1"/>
              <a:t>guid</a:t>
            </a:r>
            <a:r>
              <a:rPr lang="en-US"/>
              <a:t> endpoint is created – this is mainly for development phase and sharing among team members privately.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02FD40-36A5-4F3A-9D07-62800BE1FB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79950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8</a:t>
            </a:fld>
            <a:endParaRPr lang="en-US"/>
          </a:p>
        </p:txBody>
      </p:sp>
    </p:spTree>
    <p:extLst>
      <p:ext uri="{BB962C8B-B14F-4D97-AF65-F5344CB8AC3E}">
        <p14:creationId xmlns:p14="http://schemas.microsoft.com/office/powerpoint/2010/main" val="282599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Snapshot functions are very useful for remote execution scenarios. It can save the whole workspace and working directory so that you can pick up from exactly where you left last time. Thank about saving and loading a game.</a:t>
            </a:r>
          </a:p>
          <a:p>
            <a:endParaRPr lang="en-US"/>
          </a:p>
          <a:p>
            <a:r>
              <a:rPr lang="en-US"/>
              <a:t>It can also be used when publish a web service to help you handle the environment dependencies. But it might impact the performance of the Request-Response time. </a:t>
            </a:r>
            <a:r>
              <a:rPr lang="en-US" sz="1200" kern="1200">
                <a:solidFill>
                  <a:schemeClr val="tx1"/>
                </a:solidFill>
                <a:effectLst/>
                <a:latin typeface="+mn-lt"/>
                <a:ea typeface="+mn-ea"/>
                <a:cs typeface="+mn-cs"/>
              </a:rPr>
              <a:t>For optimal performance, consider the size of the snapshot carefully. Before creating a snapshot, ensure that keep only those workspace objects you need and purge the rest.  And, in the event that you only need a single object, consider passing that object alone itself instead of using a snapshot.</a:t>
            </a:r>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9</a:t>
            </a:fld>
            <a:endParaRPr lang="en-US"/>
          </a:p>
        </p:txBody>
      </p:sp>
    </p:spTree>
    <p:extLst>
      <p:ext uri="{BB962C8B-B14F-4D97-AF65-F5344CB8AC3E}">
        <p14:creationId xmlns:p14="http://schemas.microsoft.com/office/powerpoint/2010/main" val="1234972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B4F111-1CFF-449D-AEC7-E248FCC5D817}" type="slidenum">
              <a:rPr lang="en-US" smtClean="0"/>
              <a:t>10</a:t>
            </a:fld>
            <a:endParaRPr lang="en-US"/>
          </a:p>
        </p:txBody>
      </p:sp>
    </p:spTree>
    <p:extLst>
      <p:ext uri="{BB962C8B-B14F-4D97-AF65-F5344CB8AC3E}">
        <p14:creationId xmlns:p14="http://schemas.microsoft.com/office/powerpoint/2010/main" val="343255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6EFF65-6E2A-4819-8066-B777B07DECF1}"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50061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6EFF65-6E2A-4819-8066-B777B07DECF1}"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676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2944" t="1853" r="1090"/>
          <a:stretch/>
        </p:blipFill>
        <p:spPr>
          <a:xfrm flipH="1">
            <a:off x="0" y="2"/>
            <a:ext cx="12190264" cy="6857996"/>
          </a:xfrm>
          <a:prstGeom prst="rect">
            <a:avLst/>
          </a:prstGeom>
        </p:spPr>
      </p:pic>
      <p:sp>
        <p:nvSpPr>
          <p:cNvPr id="2" name="Rectangle 1"/>
          <p:cNvSpPr/>
          <p:nvPr userDrawn="1"/>
        </p:nvSpPr>
        <p:spPr bwMode="auto">
          <a:xfrm>
            <a:off x="266063" y="2084173"/>
            <a:ext cx="6278150" cy="3491849"/>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auto">
          <a:xfrm>
            <a:off x="269302" y="2084173"/>
            <a:ext cx="6274911" cy="1793104"/>
          </a:xfrm>
          <a:noFill/>
        </p:spPr>
        <p:txBody>
          <a:bodyPr lIns="146304" tIns="91440" rIns="146304" bIns="91440" anchor="t" anchorCtr="0"/>
          <a:lstStyle>
            <a:lvl1pPr>
              <a:defRPr sz="5294" spc="-98"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57"/>
            <a:ext cx="6276530" cy="1698765"/>
          </a:xfrm>
        </p:spPr>
        <p:txBody>
          <a:bodyPr tIns="109728" bIns="109728">
            <a:noAutofit/>
          </a:bodyPr>
          <a:lstStyle>
            <a:lvl1pPr marL="0" indent="0">
              <a:spcBef>
                <a:spcPts val="0"/>
              </a:spcBef>
              <a:buNone/>
              <a:defRPr sz="3137">
                <a:gradFill>
                  <a:gsLst>
                    <a:gs pos="64646">
                      <a:srgbClr val="FFFFFF"/>
                    </a:gs>
                    <a:gs pos="45000">
                      <a:srgbClr val="FFFFFF"/>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6715" y="6029312"/>
            <a:ext cx="1668788" cy="358621"/>
          </a:xfrm>
          <a:prstGeom prst="rect">
            <a:avLst/>
          </a:prstGeom>
        </p:spPr>
      </p:pic>
    </p:spTree>
    <p:extLst>
      <p:ext uri="{BB962C8B-B14F-4D97-AF65-F5344CB8AC3E}">
        <p14:creationId xmlns:p14="http://schemas.microsoft.com/office/powerpoint/2010/main" val="11517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27253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884149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553703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53848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4913598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1507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5234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3099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7861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97474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213" y="6029312"/>
            <a:ext cx="1673890" cy="358621"/>
          </a:xfrm>
          <a:prstGeom prst="rect">
            <a:avLst/>
          </a:prstGeom>
        </p:spPr>
      </p:pic>
      <p:sp>
        <p:nvSpPr>
          <p:cNvPr id="8" name="Rectangle 7"/>
          <p:cNvSpPr/>
          <p:nvPr userDrawn="1"/>
        </p:nvSpPr>
        <p:spPr bwMode="auto">
          <a:xfrm>
            <a:off x="448212" y="470068"/>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745" b="0" i="0" u="none" strike="noStrike" kern="1200" cap="none" spc="0" normalizeH="0" baseline="0" noProof="0">
                <a:ln>
                  <a:noFill/>
                </a:ln>
                <a:gradFill>
                  <a:gsLst>
                    <a:gs pos="51515">
                      <a:srgbClr val="FFFFFF"/>
                    </a:gs>
                    <a:gs pos="43000">
                      <a:srgbClr val="FFFFFF"/>
                    </a:gs>
                  </a:gsLst>
                  <a:lin ang="5400000" scaled="1"/>
                </a:gradFill>
                <a:effectLst/>
                <a:uLnTx/>
                <a:uFillTx/>
                <a:latin typeface="Segoe UI"/>
                <a:ea typeface="Segoe UI" pitchFamily="34" charset="0"/>
                <a:cs typeface="Segoe UI" pitchFamily="34" charset="0"/>
              </a:rPr>
              <a:t>Product logo</a:t>
            </a:r>
          </a:p>
        </p:txBody>
      </p:sp>
      <p:sp>
        <p:nvSpPr>
          <p:cNvPr id="10" name="Rectangle 9"/>
          <p:cNvSpPr/>
          <p:nvPr userDrawn="1"/>
        </p:nvSpPr>
        <p:spPr bwMode="auto">
          <a:xfrm>
            <a:off x="448212" y="863772"/>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51515">
                      <a:srgbClr val="FFFFFF"/>
                    </a:gs>
                    <a:gs pos="43000">
                      <a:srgbClr val="FFFFFF"/>
                    </a:gs>
                  </a:gsLst>
                  <a:lin ang="5400000" scaled="1"/>
                </a:gradFill>
                <a:effectLst/>
                <a:uLnTx/>
                <a:uFillTx/>
                <a:latin typeface="Segoe UI"/>
                <a:ea typeface="Segoe UI" pitchFamily="34" charset="0"/>
                <a:cs typeface="Segoe UI" pitchFamily="34" charset="0"/>
              </a:rPr>
              <a:t>Update on slide master</a:t>
            </a:r>
          </a:p>
        </p:txBody>
      </p:sp>
    </p:spTree>
    <p:extLst>
      <p:ext uri="{BB962C8B-B14F-4D97-AF65-F5344CB8AC3E}">
        <p14:creationId xmlns:p14="http://schemas.microsoft.com/office/powerpoint/2010/main" val="1838818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844028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412357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mp; Non-bulleted text">
    <p:bg>
      <p:bgPr>
        <a:gradFill>
          <a:gsLst>
            <a:gs pos="80000">
              <a:srgbClr val="002050"/>
            </a:gs>
            <a:gs pos="8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445885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33429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88321">
                      <a:schemeClr val="tx1"/>
                    </a:gs>
                    <a:gs pos="71000">
                      <a:schemeClr val="tx1"/>
                    </a:gs>
                  </a:gsLst>
                  <a:lin ang="16200000" scaled="1"/>
                </a:gradFill>
              </a:defRPr>
            </a:lvl1pPr>
          </a:lstStyle>
          <a:p>
            <a:r>
              <a:rPr lang="en-US" dirty="0"/>
              <a:t>Click to edit Master title style</a:t>
            </a:r>
          </a:p>
        </p:txBody>
      </p:sp>
      <p:sp>
        <p:nvSpPr>
          <p:cNvPr id="3" name="Rectangle 2"/>
          <p:cNvSpPr/>
          <p:nvPr userDrawn="1"/>
        </p:nvSpPr>
        <p:spPr bwMode="auto">
          <a:xfrm>
            <a:off x="0" y="1635898"/>
            <a:ext cx="12192000" cy="5222103"/>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5417">
                    <a:srgbClr val="000000"/>
                  </a:gs>
                  <a:gs pos="10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778208285"/>
      </p:ext>
    </p:extLst>
  </p:cSld>
  <p:clrMapOvr>
    <a:masterClrMapping/>
  </p:clrMapOvr>
  <p:transition>
    <p:fade/>
  </p:transition>
  <p:extLst>
    <p:ext uri="{DCECCB84-F9BA-43D5-87BE-67443E8EF086}">
      <p15:sldGuideLst xmlns:p15="http://schemas.microsoft.com/office/powerpoint/2012/main">
        <p15:guide id="1" orient="horz" pos="105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ree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5"/>
            <a:ext cx="3462390"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8467014" y="1189176"/>
            <a:ext cx="3458066"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4370291" y="1189174"/>
            <a:ext cx="3458064"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23882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rIns="91440">
            <a:normAutofit/>
          </a:bodyPr>
          <a:lstStyle>
            <a:lvl1pPr>
              <a:defRPr sz="2666" baseline="0">
                <a:gradFill>
                  <a:gsLst>
                    <a:gs pos="0">
                      <a:schemeClr val="tx1"/>
                    </a:gs>
                    <a:gs pos="100000">
                      <a:schemeClr val="tx1"/>
                    </a:gs>
                  </a:gsLst>
                  <a:lin ang="5400000" scaled="0"/>
                </a:gradFill>
                <a:latin typeface="+mn-lt"/>
              </a:defRPr>
            </a:lvl1pPr>
          </a:lstStyle>
          <a:p>
            <a:pPr lvl="0"/>
            <a:r>
              <a:rPr lang="en-US" dirty="0"/>
              <a:t>Click to edit slide content</a:t>
            </a:r>
          </a:p>
        </p:txBody>
      </p:sp>
      <p:sp>
        <p:nvSpPr>
          <p:cNvPr id="3" name="Date Placeholder 2"/>
          <p:cNvSpPr>
            <a:spLocks noGrp="1"/>
          </p:cNvSpPr>
          <p:nvPr>
            <p:ph type="dt" sz="half" idx="10"/>
          </p:nvPr>
        </p:nvSpPr>
        <p:spPr>
          <a:xfrm>
            <a:off x="258354" y="6519746"/>
            <a:ext cx="1369725" cy="209318"/>
          </a:xfrm>
          <a:prstGeom prst="rect">
            <a:avLst/>
          </a:prstGeom>
        </p:spPr>
        <p:txBody>
          <a:bodyPr/>
          <a:lstStyle>
            <a:lvl1pPr>
              <a:defRPr>
                <a:gradFill>
                  <a:gsLst>
                    <a:gs pos="0">
                      <a:schemeClr val="tx1"/>
                    </a:gs>
                    <a:gs pos="100000">
                      <a:schemeClr val="tx1"/>
                    </a:gs>
                  </a:gsLst>
                  <a:lin ang="5400000" scaled="0"/>
                </a:gradFill>
                <a:latin typeface="+mn-lt"/>
              </a:defRPr>
            </a:lvl1pPr>
          </a:lstStyle>
          <a:p>
            <a:endParaRPr lang="en-US">
              <a:gradFill>
                <a:gsLst>
                  <a:gs pos="0">
                    <a:srgbClr val="FFFFFF"/>
                  </a:gs>
                  <a:gs pos="100000">
                    <a:srgbClr val="FFFFFF"/>
                  </a:gs>
                </a:gsLst>
                <a:lin ang="5400000" scaled="0"/>
              </a:gradFill>
            </a:endParaRPr>
          </a:p>
        </p:txBody>
      </p:sp>
      <p:sp>
        <p:nvSpPr>
          <p:cNvPr id="4" name="Slide Number Placeholder 3"/>
          <p:cNvSpPr>
            <a:spLocks noGrp="1"/>
          </p:cNvSpPr>
          <p:nvPr>
            <p:ph type="sldNum" sz="quarter" idx="11"/>
          </p:nvPr>
        </p:nvSpPr>
        <p:spPr>
          <a:xfrm>
            <a:off x="10550132" y="6519746"/>
            <a:ext cx="1369725" cy="209318"/>
          </a:xfrm>
          <a:prstGeom prst="rect">
            <a:avLst/>
          </a:prstGeom>
        </p:spPr>
        <p:txBody>
          <a:bodyPr/>
          <a:lstStyle>
            <a:lvl1pPr>
              <a:defRPr>
                <a:gradFill>
                  <a:gsLst>
                    <a:gs pos="0">
                      <a:schemeClr val="tx1"/>
                    </a:gs>
                    <a:gs pos="100000">
                      <a:schemeClr val="tx1"/>
                    </a:gs>
                  </a:gsLst>
                  <a:lin ang="5400000" scaled="0"/>
                </a:gradFill>
                <a:latin typeface="+mn-lt"/>
              </a:defRPr>
            </a:lvl1pPr>
          </a:lstStyle>
          <a:p>
            <a:fld id="{74A398B2-5A34-1A4A-811E-F4027282568C}" type="slidenum">
              <a:rPr lang="en-US" smtClean="0">
                <a:gradFill>
                  <a:gsLst>
                    <a:gs pos="0">
                      <a:srgbClr val="FFFFFF"/>
                    </a:gs>
                    <a:gs pos="100000">
                      <a:srgbClr val="FFFFFF"/>
                    </a:gs>
                  </a:gsLst>
                  <a:lin ang="5400000" scaled="0"/>
                </a:gradFill>
              </a:rPr>
              <a:pPr/>
              <a:t>‹#›</a:t>
            </a:fld>
            <a:endParaRPr lang="en-US">
              <a:gradFill>
                <a:gsLst>
                  <a:gs pos="0">
                    <a:srgbClr val="FFFFFF"/>
                  </a:gs>
                  <a:gs pos="100000">
                    <a:srgbClr val="FFFFFF"/>
                  </a:gs>
                </a:gsLst>
                <a:lin ang="5400000" scaled="0"/>
              </a:gradFill>
            </a:endParaRPr>
          </a:p>
        </p:txBody>
      </p:sp>
      <p:sp>
        <p:nvSpPr>
          <p:cNvPr id="14" name="Content Placeholder 13"/>
          <p:cNvSpPr>
            <a:spLocks noGrp="1"/>
          </p:cNvSpPr>
          <p:nvPr>
            <p:ph sz="quarter" idx="13" hasCustomPrompt="1"/>
          </p:nvPr>
        </p:nvSpPr>
        <p:spPr>
          <a:xfrm>
            <a:off x="3657600" y="1219200"/>
            <a:ext cx="8229600" cy="5054600"/>
          </a:xfrm>
          <a:prstGeom prst="rect">
            <a:avLst/>
          </a:prstGeom>
        </p:spPr>
        <p:txBody>
          <a:bodyPr vert="horz" lIns="182880" tIns="137160">
            <a:normAutofit/>
          </a:bodyPr>
          <a:lstStyle>
            <a:lvl1pPr marL="0" indent="0">
              <a:spcBef>
                <a:spcPts val="400"/>
              </a:spcBef>
              <a:buFontTx/>
              <a:buNone/>
              <a:defRPr sz="1866" baseline="0">
                <a:gradFill>
                  <a:gsLst>
                    <a:gs pos="0">
                      <a:schemeClr val="tx1"/>
                    </a:gs>
                    <a:gs pos="100000">
                      <a:schemeClr val="tx1"/>
                    </a:gs>
                  </a:gsLst>
                  <a:lin ang="5400000" scaled="0"/>
                </a:gradFill>
                <a:latin typeface="+mn-lt"/>
              </a:defRPr>
            </a:lvl1pPr>
          </a:lstStyle>
          <a:p>
            <a:pPr lvl="0"/>
            <a:r>
              <a:rPr lang="en-US" dirty="0"/>
              <a:t>Click to edit slide content</a:t>
            </a:r>
          </a:p>
        </p:txBody>
      </p:sp>
    </p:spTree>
    <p:extLst>
      <p:ext uri="{BB962C8B-B14F-4D97-AF65-F5344CB8AC3E}">
        <p14:creationId xmlns:p14="http://schemas.microsoft.com/office/powerpoint/2010/main" val="355848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82168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6500" y="224444"/>
            <a:ext cx="11425286" cy="797053"/>
          </a:xfrm>
        </p:spPr>
        <p:txBody>
          <a:bodyPr/>
          <a:lstStyle/>
          <a:p>
            <a:r>
              <a:rPr lang="en-US" dirty="0"/>
              <a:t>Click to edit Master title style</a:t>
            </a:r>
          </a:p>
        </p:txBody>
      </p:sp>
      <p:sp>
        <p:nvSpPr>
          <p:cNvPr id="5" name="Text Placeholder 4"/>
          <p:cNvSpPr>
            <a:spLocks noGrp="1"/>
          </p:cNvSpPr>
          <p:nvPr>
            <p:ph type="body" sz="quarter" idx="10"/>
          </p:nvPr>
        </p:nvSpPr>
        <p:spPr>
          <a:xfrm>
            <a:off x="386500" y="1138844"/>
            <a:ext cx="11425286" cy="5544695"/>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0"/>
          <p:cNvSpPr>
            <a:spLocks noGrp="1"/>
          </p:cNvSpPr>
          <p:nvPr>
            <p:ph type="ftr" sz="quarter" idx="3"/>
          </p:nvPr>
        </p:nvSpPr>
        <p:spPr>
          <a:xfrm>
            <a:off x="519249" y="6683539"/>
            <a:ext cx="2750003" cy="128574"/>
          </a:xfrm>
          <a:prstGeom prst="rect">
            <a:avLst/>
          </a:prstGeom>
        </p:spPr>
        <p:txBody>
          <a:bodyPr vert="horz" lIns="91440" tIns="45720" rIns="91440" bIns="45720" rtlCol="0" anchor="ctr"/>
          <a:lstStyle>
            <a:lvl1pPr>
              <a:defRPr lang="en-US" sz="800" smtClean="0">
                <a:solidFill>
                  <a:schemeClr val="tx1">
                    <a:tint val="75000"/>
                  </a:schemeClr>
                </a:solidFill>
              </a:defRPr>
            </a:lvl1pPr>
          </a:lstStyle>
          <a:p>
            <a:endParaRPr lang="en-NZ"/>
          </a:p>
        </p:txBody>
      </p:sp>
      <p:sp>
        <p:nvSpPr>
          <p:cNvPr id="11" name="Date Placeholder 3"/>
          <p:cNvSpPr>
            <a:spLocks noGrp="1"/>
          </p:cNvSpPr>
          <p:nvPr>
            <p:ph type="dt" sz="half" idx="2"/>
          </p:nvPr>
        </p:nvSpPr>
        <p:spPr>
          <a:xfrm>
            <a:off x="4649486" y="6683818"/>
            <a:ext cx="2750003" cy="128016"/>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NZ"/>
          </a:p>
        </p:txBody>
      </p:sp>
      <p:sp>
        <p:nvSpPr>
          <p:cNvPr id="8" name="Slide Number Placeholder 4"/>
          <p:cNvSpPr>
            <a:spLocks noGrp="1"/>
          </p:cNvSpPr>
          <p:nvPr>
            <p:ph type="sldNum" sz="quarter" idx="4"/>
          </p:nvPr>
        </p:nvSpPr>
        <p:spPr>
          <a:xfrm>
            <a:off x="9062567" y="6683814"/>
            <a:ext cx="2749220" cy="128016"/>
          </a:xfrm>
          <a:prstGeom prst="rect">
            <a:avLst/>
          </a:prstGeom>
        </p:spPr>
        <p:txBody>
          <a:bodyPr vert="horz" lIns="91440" tIns="45720" rIns="91440" bIns="45720" rtlCol="0" anchor="ctr"/>
          <a:lstStyle>
            <a:lvl1pPr algn="r">
              <a:defRPr sz="800">
                <a:solidFill>
                  <a:schemeClr val="tx1">
                    <a:tint val="75000"/>
                  </a:schemeClr>
                </a:solidFill>
              </a:defRPr>
            </a:lvl1pPr>
          </a:lstStyle>
          <a:p>
            <a:fld id="{ACD12783-0745-4B45-89C3-4C889D560545}" type="slidenum">
              <a:rPr lang="en-NZ" smtClean="0"/>
              <a:t>‹#›</a:t>
            </a:fld>
            <a:endParaRPr lang="en-NZ"/>
          </a:p>
        </p:txBody>
      </p:sp>
    </p:spTree>
    <p:extLst>
      <p:ext uri="{BB962C8B-B14F-4D97-AF65-F5344CB8AC3E}">
        <p14:creationId xmlns:p14="http://schemas.microsoft.com/office/powerpoint/2010/main" val="216429763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9FC8AC-A762-47D4-BBFC-B62BFA083FE0}" type="slidenum">
              <a:rPr kumimoji="0" lang="en-US" sz="1800"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0662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86339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Walkin No ti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55249" y="-312"/>
            <a:ext cx="8336751" cy="6858623"/>
          </a:xfrm>
          <a:prstGeom prst="rect">
            <a:avLst/>
          </a:prstGeom>
        </p:spPr>
      </p:pic>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854938" cy="6858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userDrawn="1"/>
        </p:nvSpPr>
        <p:spPr bwMode="white">
          <a:xfrm>
            <a:off x="469900" y="4804463"/>
            <a:ext cx="3205779" cy="724246"/>
          </a:xfrm>
          <a:prstGeom prst="rect">
            <a:avLst/>
          </a:prstGeom>
          <a:noFill/>
        </p:spPr>
        <p:txBody>
          <a:bodyPr wrap="square" lIns="0" tIns="143428" rIns="179285" bIns="143428" rtlCol="0">
            <a:spAutoFit/>
          </a:bodyPr>
          <a:lstStyle/>
          <a:p>
            <a:pPr>
              <a:lnSpc>
                <a:spcPct val="90000"/>
              </a:lnSpc>
              <a:spcAft>
                <a:spcPts val="588"/>
              </a:spcAft>
            </a:pPr>
            <a:r>
              <a:rPr lang="en-US" sz="3137">
                <a:gradFill>
                  <a:gsLst>
                    <a:gs pos="0">
                      <a:srgbClr val="FFFFFF"/>
                    </a:gs>
                    <a:gs pos="100000">
                      <a:srgbClr val="FFFFFF"/>
                    </a:gs>
                  </a:gsLst>
                  <a:lin ang="5400000" scaled="1"/>
                </a:gradFill>
                <a:latin typeface="+mj-lt"/>
              </a:rPr>
              <a:t>1–4 February 2016</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69900" y="482064"/>
            <a:ext cx="2749042" cy="404644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gray">
          <a:xfrm>
            <a:off x="454819" y="6116754"/>
            <a:ext cx="1248592" cy="268966"/>
          </a:xfrm>
          <a:prstGeom prst="rect">
            <a:avLst/>
          </a:prstGeom>
        </p:spPr>
      </p:pic>
    </p:spTree>
    <p:extLst>
      <p:ext uri="{BB962C8B-B14F-4D97-AF65-F5344CB8AC3E}">
        <p14:creationId xmlns:p14="http://schemas.microsoft.com/office/powerpoint/2010/main" val="163669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57937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91377" cy="6858623"/>
          </a:xfrm>
          <a:prstGeom prst="rect">
            <a:avLst/>
          </a:prstGeom>
        </p:spPr>
      </p:pic>
      <p:sp>
        <p:nvSpPr>
          <p:cNvPr id="12" name="Rectangle 11"/>
          <p:cNvSpPr/>
          <p:nvPr userDrawn="1"/>
        </p:nvSpPr>
        <p:spPr bwMode="auto">
          <a:xfrm>
            <a:off x="0" y="0"/>
            <a:ext cx="12192000" cy="6858000"/>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13" name="Rectangle 12"/>
          <p:cNvSpPr/>
          <p:nvPr userDrawn="1"/>
        </p:nvSpPr>
        <p:spPr bwMode="gray">
          <a:xfrm>
            <a:off x="4750851" y="2084186"/>
            <a:ext cx="7171399"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4750851" y="2084173"/>
            <a:ext cx="7171399" cy="2683311"/>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gray">
          <a:xfrm>
            <a:off x="4749232" y="4773842"/>
            <a:ext cx="7173018"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
        <p:nvSpPr>
          <p:cNvPr id="15" name="Text Placeholder 14"/>
          <p:cNvSpPr>
            <a:spLocks noGrp="1"/>
          </p:cNvSpPr>
          <p:nvPr>
            <p:ph type="body" sz="quarter" idx="15" hasCustomPrompt="1"/>
          </p:nvPr>
        </p:nvSpPr>
        <p:spPr>
          <a:xfrm>
            <a:off x="267682" y="291069"/>
            <a:ext cx="3587256" cy="567015"/>
          </a:xfrm>
        </p:spPr>
        <p:txBody>
          <a:bodyPr lIns="182880" tIns="146304" rIns="182880" bIns="146304"/>
          <a:lstStyle>
            <a:lvl1pPr marL="0" indent="0">
              <a:buNone/>
              <a:defRPr sz="1961">
                <a:gradFill>
                  <a:gsLst>
                    <a:gs pos="20354">
                      <a:srgbClr val="FFFFFF"/>
                    </a:gs>
                    <a:gs pos="58000">
                      <a:srgbClr val="FFFFFF"/>
                    </a:gs>
                  </a:gsLst>
                  <a:lin ang="5400000" scaled="0"/>
                </a:gradFill>
                <a:latin typeface="+mn-lt"/>
              </a:defRPr>
            </a:lvl1pPr>
          </a:lstStyle>
          <a:p>
            <a:pPr lvl="0"/>
            <a:r>
              <a:rPr lang="en-US" dirty="0"/>
              <a:t>Session Code</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495196" y="470067"/>
            <a:ext cx="1248592" cy="268966"/>
          </a:xfrm>
          <a:prstGeom prst="rect">
            <a:avLst/>
          </a:prstGeom>
        </p:spPr>
      </p:pic>
    </p:spTree>
    <p:extLst>
      <p:ext uri="{BB962C8B-B14F-4D97-AF65-F5344CB8AC3E}">
        <p14:creationId xmlns:p14="http://schemas.microsoft.com/office/powerpoint/2010/main" val="124804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hasCustomPrompt="1"/>
          </p:nvPr>
        </p:nvSpPr>
        <p:spPr>
          <a:xfrm>
            <a:off x="269240" y="908531"/>
            <a:ext cx="11655840" cy="561290"/>
          </a:xfrm>
        </p:spPr>
        <p:txBody>
          <a:bodyPr wrap="square">
            <a:spAutoFit/>
          </a:bodyPr>
          <a:lstStyle>
            <a:lvl1pPr marL="0" indent="0">
              <a:spcBef>
                <a:spcPts val="1200"/>
              </a:spcBef>
              <a:buClr>
                <a:schemeClr val="tx1"/>
              </a:buClr>
              <a:buFont typeface="Wingdings" pitchFamily="2" charset="2"/>
              <a:buNone/>
              <a:defRPr lang="en-US" sz="2745" b="0" kern="1200" cap="none" spc="-100" baseline="0" dirty="0">
                <a:ln w="3175">
                  <a:noFill/>
                </a:ln>
                <a:solidFill>
                  <a:schemeClr val="accent2"/>
                </a:solidFill>
                <a:effectLst/>
                <a:latin typeface="+mj-lt"/>
                <a:ea typeface="+mn-ea"/>
                <a:cs typeface="Segoe UI" pitchFamily="34" charset="0"/>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p:txBody>
      </p:sp>
    </p:spTree>
    <p:extLst>
      <p:ext uri="{BB962C8B-B14F-4D97-AF65-F5344CB8AC3E}">
        <p14:creationId xmlns:p14="http://schemas.microsoft.com/office/powerpoint/2010/main" val="62792818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IN"/>
          </a:p>
        </p:txBody>
      </p:sp>
      <p:grpSp>
        <p:nvGrpSpPr>
          <p:cNvPr id="4" name="Group 3"/>
          <p:cNvGrpSpPr/>
          <p:nvPr userDrawn="1"/>
        </p:nvGrpSpPr>
        <p:grpSpPr>
          <a:xfrm>
            <a:off x="-1177" y="6514984"/>
            <a:ext cx="12192313" cy="353924"/>
            <a:chOff x="-1200" y="6644680"/>
            <a:chExt cx="12436794" cy="360970"/>
          </a:xfrm>
        </p:grpSpPr>
        <p:sp>
          <p:nvSpPr>
            <p:cNvPr id="5" name="TextBox 4"/>
            <p:cNvSpPr txBox="1"/>
            <p:nvPr/>
          </p:nvSpPr>
          <p:spPr>
            <a:xfrm>
              <a:off x="-1200" y="6644680"/>
              <a:ext cx="4147213" cy="360970"/>
            </a:xfrm>
            <a:prstGeom prst="rect">
              <a:avLst/>
            </a:prstGeom>
            <a:solidFill>
              <a:srgbClr val="0072C6"/>
            </a:solidFill>
          </p:spPr>
          <p:txBody>
            <a:bodyPr wrap="square" lIns="457135" tIns="137141" rIns="365707" rtlCol="0">
              <a:noAutofit/>
            </a:bodyPr>
            <a:lstStyle/>
            <a:p>
              <a:pPr defTabSz="914144" fontAlgn="auto">
                <a:lnSpc>
                  <a:spcPts val="3000"/>
                </a:lnSpc>
                <a:spcBef>
                  <a:spcPts val="0"/>
                </a:spcBef>
                <a:spcAft>
                  <a:spcPts val="0"/>
                </a:spcAft>
              </a:pPr>
              <a:r>
                <a:rPr lang="en-US" sz="2800">
                  <a:solidFill>
                    <a:srgbClr val="FFFFFF"/>
                  </a:solidFill>
                  <a:latin typeface="Segoe UI Light"/>
                  <a:ea typeface="+mn-ea"/>
                  <a:cs typeface="+mn-cs"/>
                </a:rPr>
                <a:t> </a:t>
              </a:r>
            </a:p>
          </p:txBody>
        </p:sp>
        <p:sp>
          <p:nvSpPr>
            <p:cNvPr id="6" name="TextBox 5"/>
            <p:cNvSpPr txBox="1"/>
            <p:nvPr userDrawn="1"/>
          </p:nvSpPr>
          <p:spPr>
            <a:xfrm>
              <a:off x="4146013" y="6644680"/>
              <a:ext cx="8289581" cy="360970"/>
            </a:xfrm>
            <a:prstGeom prst="rect">
              <a:avLst/>
            </a:prstGeom>
            <a:solidFill>
              <a:srgbClr val="003963"/>
            </a:solidFill>
          </p:spPr>
          <p:txBody>
            <a:bodyPr wrap="square" lIns="457135" tIns="137141" rIns="365707" rtlCol="0">
              <a:noAutofit/>
            </a:bodyPr>
            <a:lstStyle/>
            <a:p>
              <a:pPr defTabSz="914144" fontAlgn="auto">
                <a:lnSpc>
                  <a:spcPts val="3000"/>
                </a:lnSpc>
                <a:spcBef>
                  <a:spcPts val="0"/>
                </a:spcBef>
                <a:spcAft>
                  <a:spcPts val="0"/>
                </a:spcAft>
              </a:pPr>
              <a:r>
                <a:rPr lang="en-US" sz="2800">
                  <a:solidFill>
                    <a:srgbClr val="FFFFFF"/>
                  </a:solidFill>
                  <a:latin typeface="Segoe UI Light"/>
                  <a:ea typeface="+mn-ea"/>
                  <a:cs typeface="+mn-cs"/>
                </a:rPr>
                <a:t> </a:t>
              </a:r>
            </a:p>
          </p:txBody>
        </p:sp>
      </p:grpSp>
    </p:spTree>
    <p:extLst>
      <p:ext uri="{BB962C8B-B14F-4D97-AF65-F5344CB8AC3E}">
        <p14:creationId xmlns:p14="http://schemas.microsoft.com/office/powerpoint/2010/main" val="16814089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36304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23700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93375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204500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4823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13226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theme" Target="../theme/theme1.xml"/><Relationship Id="rId36"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480894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ransition>
    <p:fade/>
  </p:transition>
  <p:hf sldNum="0"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4"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23.png"/><Relationship Id="rId3"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32.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hyperlink" Target="https://github.com/Azure/autorest" TargetMode="External"/><Relationship Id="rId9" Type="http://schemas.openxmlformats.org/officeDocument/2006/relationships/hyperlink" Target="http://swagger.io/swagger-codegen/" TargetMode="External"/><Relationship Id="rId10" Type="http://schemas.openxmlformats.org/officeDocument/2006/relationships/image" Target="../media/image21.png"/><Relationship Id="rId11"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302" y="2084172"/>
            <a:ext cx="6274911" cy="2511273"/>
          </a:xfrm>
        </p:spPr>
        <p:txBody>
          <a:bodyPr/>
          <a:lstStyle/>
          <a:p>
            <a:r>
              <a:rPr lang="en-US" sz="5400" b="1" dirty="0"/>
              <a:t>Microsoft R Server</a:t>
            </a:r>
            <a:r>
              <a:rPr lang="en-US" sz="5400" dirty="0"/>
              <a:t/>
            </a:r>
            <a:br>
              <a:rPr lang="en-US" sz="5400" dirty="0"/>
            </a:br>
            <a:r>
              <a:rPr lang="en-US" sz="3600" dirty="0"/>
              <a:t>The Operationalization Engine of your Advanced Analytics</a:t>
            </a:r>
            <a:r>
              <a:rPr lang="en-US" sz="5400" dirty="0"/>
              <a:t/>
            </a:r>
            <a:br>
              <a:rPr lang="en-US" sz="5400" dirty="0"/>
            </a:br>
            <a:r>
              <a:rPr lang="en-US" sz="5400" dirty="0"/>
              <a:t> </a:t>
            </a:r>
            <a:br>
              <a:rPr lang="en-US" sz="5400" dirty="0"/>
            </a:br>
            <a:endParaRPr lang="en-US" sz="5400" dirty="0"/>
          </a:p>
        </p:txBody>
      </p:sp>
    </p:spTree>
    <p:extLst>
      <p:ext uri="{BB962C8B-B14F-4D97-AF65-F5344CB8AC3E}">
        <p14:creationId xmlns:p14="http://schemas.microsoft.com/office/powerpoint/2010/main" val="353054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 name="Rectangle 6"/>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8" name="Rectangle 17"/>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1" name="Rectangle 5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Turn R analytics </a:t>
            </a:r>
            <a:r>
              <a:rPr lang="en-US" sz="1600" kern="0">
                <a:solidFill>
                  <a:srgbClr val="000000"/>
                </a:solidFill>
                <a:latin typeface="Segoe UI Light"/>
                <a:ea typeface="Segoe UI" pitchFamily="34" charset="0"/>
                <a:cs typeface="Segoe UI" pitchFamily="34" charset="0"/>
                <a:sym typeface="Wingdings" panose="05000000000000000000" pitchFamily="2" charset="2"/>
              </a:rPr>
              <a:t></a:t>
            </a:r>
            <a:r>
              <a:rPr lang="en-US" sz="1600" kern="0">
                <a:solidFill>
                  <a:srgbClr val="000000"/>
                </a:solidFill>
                <a:latin typeface="Segoe UI Light"/>
                <a:ea typeface="Segoe UI" pitchFamily="34" charset="0"/>
                <a:cs typeface="Segoe UI" pitchFamily="34" charset="0"/>
              </a:rPr>
              <a:t> Web Service in one line of code;</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Swagger based APIs, easy to consume, with any programming languages</a:t>
            </a:r>
          </a:p>
          <a:p>
            <a:pPr marL="234860" defTabSz="913576"/>
            <a:endParaRPr lang="en-US" sz="1600" kern="0">
              <a:solidFill>
                <a:srgbClr val="000000"/>
              </a:solidFill>
              <a:latin typeface="Segoe UI Light"/>
              <a:ea typeface="Segoe UI" pitchFamily="34" charset="0"/>
              <a:cs typeface="Segoe UI" pitchFamily="34" charset="0"/>
            </a:endParaRPr>
          </a:p>
        </p:txBody>
      </p:sp>
      <p:sp>
        <p:nvSpPr>
          <p:cNvPr id="53" name="Rectangle 5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Fast scoring, real time and batch</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Easy scale up of the analytical server</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Diagnostic and perf tuning tools</a:t>
            </a:r>
          </a:p>
        </p:txBody>
      </p:sp>
      <p:sp>
        <p:nvSpPr>
          <p:cNvPr id="54" name="Rectangle 5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Enterprise authentication: LDAP/AD/AAD</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Secure connection: HTTPS with SSL.TSL1.2 </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Enterprise grade High Availability</a:t>
            </a:r>
          </a:p>
        </p:txBody>
      </p:sp>
      <p:sp>
        <p:nvSpPr>
          <p:cNvPr id="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a:t>Microsoft R Server</a:t>
            </a:r>
          </a:p>
          <a:p>
            <a:pPr algn="ctr"/>
            <a:r>
              <a:rPr lang="en-US" sz="3600">
                <a:gradFill>
                  <a:gsLst>
                    <a:gs pos="2917">
                      <a:schemeClr val="tx1"/>
                    </a:gs>
                    <a:gs pos="30000">
                      <a:schemeClr val="tx1"/>
                    </a:gs>
                  </a:gsLst>
                  <a:lin ang="5400000" scaled="0"/>
                </a:gradFill>
              </a:rPr>
              <a:t>The Operationalization Engine for </a:t>
            </a:r>
            <a:r>
              <a:rPr lang="en-US" sz="3600" smtClean="0">
                <a:gradFill>
                  <a:gsLst>
                    <a:gs pos="2917">
                      <a:schemeClr val="tx1"/>
                    </a:gs>
                    <a:gs pos="30000">
                      <a:schemeClr val="tx1"/>
                    </a:gs>
                  </a:gsLst>
                  <a:lin ang="5400000" scaled="0"/>
                </a:gradFill>
              </a:rPr>
              <a:t>your </a:t>
            </a:r>
            <a:r>
              <a:rPr lang="en-US" sz="3600">
                <a:gradFill>
                  <a:gsLst>
                    <a:gs pos="2917">
                      <a:schemeClr val="tx1"/>
                    </a:gs>
                    <a:gs pos="30000">
                      <a:schemeClr val="tx1"/>
                    </a:gs>
                  </a:gsLst>
                  <a:lin ang="5400000" scaled="0"/>
                </a:gradFill>
              </a:rPr>
              <a:t>Advanced Analytics</a:t>
            </a:r>
            <a:endParaRPr lang="en-US" sz="3600"/>
          </a:p>
        </p:txBody>
      </p:sp>
      <p:grpSp>
        <p:nvGrpSpPr>
          <p:cNvPr id="45" name="Group 44"/>
          <p:cNvGrpSpPr/>
          <p:nvPr/>
        </p:nvGrpSpPr>
        <p:grpSpPr>
          <a:xfrm>
            <a:off x="3362037" y="1558213"/>
            <a:ext cx="2631748" cy="4699029"/>
            <a:chOff x="3355858" y="1877030"/>
            <a:chExt cx="2684900" cy="4793934"/>
          </a:xfrm>
          <a:solidFill>
            <a:srgbClr val="00B0F0"/>
          </a:solidFill>
        </p:grpSpPr>
        <p:sp>
          <p:nvSpPr>
            <p:cNvPr id="46" name="Rectangle 45"/>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9" name="Rectangle 48"/>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err="1">
                <a:solidFill>
                  <a:schemeClr val="bg1"/>
                </a:solidFill>
                <a:latin typeface="+mj-lt"/>
                <a:ea typeface="Segoe UI" pitchFamily="34" charset="0"/>
                <a:cs typeface="Segoe UI" pitchFamily="34" charset="0"/>
              </a:endParaRPr>
            </a:p>
          </p:txBody>
        </p:sp>
      </p:grpSp>
      <p:sp>
        <p:nvSpPr>
          <p:cNvPr id="52" name="Rectangle 5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Deploy to any production environment: Windows / Linux Hadoop</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On Prem or in Cloud</a:t>
            </a:r>
          </a:p>
        </p:txBody>
      </p:sp>
      <p:grpSp>
        <p:nvGrpSpPr>
          <p:cNvPr id="55" name="Group 54"/>
          <p:cNvGrpSpPr/>
          <p:nvPr/>
        </p:nvGrpSpPr>
        <p:grpSpPr>
          <a:xfrm rot="10317452">
            <a:off x="1038978" y="2030803"/>
            <a:ext cx="1576893" cy="1021731"/>
            <a:chOff x="3643867" y="3838648"/>
            <a:chExt cx="1899286" cy="1230622"/>
          </a:xfrm>
        </p:grpSpPr>
        <p:sp>
          <p:nvSpPr>
            <p:cNvPr id="5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789131" y="4103030"/>
              <a:ext cx="754022" cy="771806"/>
              <a:chOff x="4789131" y="4103030"/>
              <a:chExt cx="754022" cy="771806"/>
            </a:xfrm>
            <a:solidFill>
              <a:schemeClr val="accent3"/>
            </a:solidFill>
          </p:grpSpPr>
          <p:sp>
            <p:nvSpPr>
              <p:cNvPr id="59" name="Freeform 16"/>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4"/>
          <p:cNvGrpSpPr>
            <a:grpSpLocks noChangeAspect="1"/>
          </p:cNvGrpSpPr>
          <p:nvPr/>
        </p:nvGrpSpPr>
        <p:grpSpPr bwMode="auto">
          <a:xfrm>
            <a:off x="6654149" y="2035901"/>
            <a:ext cx="1579162" cy="1078567"/>
            <a:chOff x="2270" y="2544"/>
            <a:chExt cx="1347" cy="920"/>
          </a:xfrm>
        </p:grpSpPr>
        <p:sp>
          <p:nvSpPr>
            <p:cNvPr id="7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3"/>
          <p:cNvGrpSpPr/>
          <p:nvPr/>
        </p:nvGrpSpPr>
        <p:grpSpPr>
          <a:xfrm>
            <a:off x="3524265" y="2151845"/>
            <a:ext cx="2226216" cy="769384"/>
            <a:chOff x="9086488" y="4188965"/>
            <a:chExt cx="3307889" cy="1143212"/>
          </a:xfrm>
          <a:effectLst>
            <a:reflection blurRad="6350" stA="52000" endA="300" endPos="35000" dir="5400000" sy="-100000" algn="bl" rotWithShape="0"/>
          </a:effectLst>
        </p:grpSpPr>
        <p:pic>
          <p:nvPicPr>
            <p:cNvPr id="113" name="Picture 5"/>
            <p:cNvPicPr>
              <a:picLocks noChangeAspect="1"/>
            </p:cNvPicPr>
            <p:nvPr/>
          </p:nvPicPr>
          <p:blipFill>
            <a:blip r:embed="rId3"/>
            <a:stretch>
              <a:fillRect/>
            </a:stretch>
          </p:blipFill>
          <p:spPr>
            <a:xfrm>
              <a:off x="9086488" y="4475162"/>
              <a:ext cx="1323258" cy="545463"/>
            </a:xfrm>
            <a:prstGeom prst="rect">
              <a:avLst/>
            </a:prstGeom>
          </p:spPr>
        </p:pic>
        <p:pic>
          <p:nvPicPr>
            <p:cNvPr id="114" name="Picture 7"/>
            <p:cNvPicPr>
              <a:picLocks noChangeAspect="1"/>
            </p:cNvPicPr>
            <p:nvPr/>
          </p:nvPicPr>
          <p:blipFill>
            <a:blip r:embed="rId4"/>
            <a:stretch>
              <a:fillRect/>
            </a:stretch>
          </p:blipFill>
          <p:spPr>
            <a:xfrm>
              <a:off x="9558072" y="4352478"/>
              <a:ext cx="646232" cy="963251"/>
            </a:xfrm>
            <a:prstGeom prst="rect">
              <a:avLst/>
            </a:prstGeom>
          </p:spPr>
        </p:pic>
        <p:sp>
          <p:nvSpPr>
            <p:cNvPr id="115"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6" name="Picture 9"/>
            <p:cNvPicPr>
              <a:picLocks noChangeAspect="1"/>
            </p:cNvPicPr>
            <p:nvPr/>
          </p:nvPicPr>
          <p:blipFill>
            <a:blip r:embed="rId4"/>
            <a:stretch>
              <a:fillRect/>
            </a:stretch>
          </p:blipFill>
          <p:spPr>
            <a:xfrm>
              <a:off x="10323925" y="4352478"/>
              <a:ext cx="646232" cy="963251"/>
            </a:xfrm>
            <a:prstGeom prst="rect">
              <a:avLst/>
            </a:prstGeom>
          </p:spPr>
        </p:pic>
        <p:sp>
          <p:nvSpPr>
            <p:cNvPr id="117" name="Freeform 10"/>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8" name="Picture 11"/>
            <p:cNvPicPr>
              <a:picLocks noChangeAspect="1"/>
            </p:cNvPicPr>
            <p:nvPr/>
          </p:nvPicPr>
          <p:blipFill>
            <a:blip r:embed="rId4"/>
            <a:stretch>
              <a:fillRect/>
            </a:stretch>
          </p:blipFill>
          <p:spPr>
            <a:xfrm>
              <a:off x="11089779" y="4352478"/>
              <a:ext cx="646232" cy="963251"/>
            </a:xfrm>
            <a:prstGeom prst="rect">
              <a:avLst/>
            </a:prstGeom>
          </p:spPr>
        </p:pic>
        <p:pic>
          <p:nvPicPr>
            <p:cNvPr id="119" name="Picture 12"/>
            <p:cNvPicPr>
              <a:picLocks noChangeAspect="1"/>
            </p:cNvPicPr>
            <p:nvPr/>
          </p:nvPicPr>
          <p:blipFill>
            <a:blip r:embed="rId3"/>
            <a:stretch>
              <a:fillRect/>
            </a:stretch>
          </p:blipFill>
          <p:spPr>
            <a:xfrm>
              <a:off x="11278842" y="4872340"/>
              <a:ext cx="1115535" cy="459837"/>
            </a:xfrm>
            <a:prstGeom prst="rect">
              <a:avLst/>
            </a:prstGeom>
          </p:spPr>
        </p:pic>
      </p:grpSp>
      <p:sp>
        <p:nvSpPr>
          <p:cNvPr id="3" name="TextBox 2"/>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Instant Deployment</a:t>
            </a:r>
          </a:p>
        </p:txBody>
      </p:sp>
      <p:sp>
        <p:nvSpPr>
          <p:cNvPr id="121" name="TextBox 120"/>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Deploy to Anywhere</a:t>
            </a:r>
          </a:p>
        </p:txBody>
      </p:sp>
      <p:sp>
        <p:nvSpPr>
          <p:cNvPr id="122" name="TextBox 121"/>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Fast and Scalable</a:t>
            </a:r>
          </a:p>
        </p:txBody>
      </p:sp>
      <p:pic>
        <p:nvPicPr>
          <p:cNvPr id="124" name="Picture 123"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123" name="TextBox 12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Secure and Reliable</a:t>
            </a:r>
          </a:p>
        </p:txBody>
      </p:sp>
      <p:sp>
        <p:nvSpPr>
          <p:cNvPr id="2" name="Rectangle 1"/>
          <p:cNvSpPr/>
          <p:nvPr/>
        </p:nvSpPr>
        <p:spPr bwMode="auto">
          <a:xfrm>
            <a:off x="577468" y="1558944"/>
            <a:ext cx="2637856" cy="4710746"/>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6118856" y="1545763"/>
            <a:ext cx="2652641"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8874589" y="1558213"/>
            <a:ext cx="2667042"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907041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6533039" y="2216360"/>
            <a:ext cx="5006500" cy="451467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Title 21"/>
          <p:cNvSpPr>
            <a:spLocks noGrp="1"/>
          </p:cNvSpPr>
          <p:nvPr>
            <p:ph type="title"/>
          </p:nvPr>
        </p:nvSpPr>
        <p:spPr/>
        <p:txBody>
          <a:bodyPr/>
          <a:lstStyle/>
          <a:p>
            <a:r>
              <a:rPr lang="en-US"/>
              <a:t>Deploy to Anywhere: On Prem or In Cloud</a:t>
            </a:r>
          </a:p>
        </p:txBody>
      </p:sp>
      <p:grpSp>
        <p:nvGrpSpPr>
          <p:cNvPr id="8" name="Group 7"/>
          <p:cNvGrpSpPr/>
          <p:nvPr/>
        </p:nvGrpSpPr>
        <p:grpSpPr>
          <a:xfrm>
            <a:off x="776210" y="2216361"/>
            <a:ext cx="5006500" cy="4514675"/>
            <a:chOff x="299122" y="2054404"/>
            <a:chExt cx="5106891" cy="4605203"/>
          </a:xfrm>
        </p:grpSpPr>
        <p:sp>
          <p:nvSpPr>
            <p:cNvPr id="2" name="Rectangle 1"/>
            <p:cNvSpPr/>
            <p:nvPr/>
          </p:nvSpPr>
          <p:spPr bwMode="auto">
            <a:xfrm>
              <a:off x="299122" y="2054404"/>
              <a:ext cx="5106891" cy="46052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9" name="Chevron 58"/>
            <p:cNvSpPr/>
            <p:nvPr/>
          </p:nvSpPr>
          <p:spPr>
            <a:xfrm>
              <a:off x="2159597" y="2879603"/>
              <a:ext cx="1682687" cy="63835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chemeClr val="tx1"/>
                  </a:solidFill>
                  <a:effectLst/>
                  <a:uLnTx/>
                  <a:uFillTx/>
                </a:rPr>
                <a:t>Model</a:t>
              </a:r>
            </a:p>
          </p:txBody>
        </p:sp>
        <p:sp>
          <p:nvSpPr>
            <p:cNvPr id="57" name="Chevron 56"/>
            <p:cNvSpPr/>
            <p:nvPr/>
          </p:nvSpPr>
          <p:spPr>
            <a:xfrm>
              <a:off x="822753" y="2872177"/>
              <a:ext cx="1473935" cy="63835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chemeClr val="tx1"/>
                  </a:solidFill>
                  <a:effectLst/>
                  <a:uLnTx/>
                  <a:uFillTx/>
                </a:rPr>
                <a:t>Prepare</a:t>
              </a:r>
            </a:p>
          </p:txBody>
        </p:sp>
      </p:grpSp>
      <p:sp>
        <p:nvSpPr>
          <p:cNvPr id="48" name="Can 47"/>
          <p:cNvSpPr/>
          <p:nvPr/>
        </p:nvSpPr>
        <p:spPr>
          <a:xfrm>
            <a:off x="6683592" y="2586497"/>
            <a:ext cx="527136" cy="485943"/>
          </a:xfrm>
          <a:prstGeom prst="can">
            <a:avLst>
              <a:gd name="adj" fmla="val 28011"/>
            </a:avLst>
          </a:prstGeom>
          <a:solidFill>
            <a:schemeClr val="tx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chemeClr val="bg2"/>
                </a:solidFill>
                <a:effectLst/>
                <a:uLnTx/>
                <a:uFillTx/>
              </a:rPr>
              <a:t>SQL 2016</a:t>
            </a:r>
          </a:p>
        </p:txBody>
      </p:sp>
      <p:sp>
        <p:nvSpPr>
          <p:cNvPr id="53" name="Chevron 52"/>
          <p:cNvSpPr/>
          <p:nvPr/>
        </p:nvSpPr>
        <p:spPr>
          <a:xfrm>
            <a:off x="3708111" y="5191788"/>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ysClr val="windowText" lastClr="000000"/>
                </a:solidFill>
                <a:effectLst/>
                <a:uLnTx/>
                <a:uFillTx/>
              </a:rPr>
              <a:t>Operationalize</a:t>
            </a:r>
          </a:p>
        </p:txBody>
      </p:sp>
      <p:pic>
        <p:nvPicPr>
          <p:cNvPr id="56" name="Picture 55"/>
          <p:cNvPicPr>
            <a:picLocks noChangeAspect="1"/>
          </p:cNvPicPr>
          <p:nvPr/>
        </p:nvPicPr>
        <p:blipFill>
          <a:blip r:embed="rId3"/>
          <a:stretch>
            <a:fillRect/>
          </a:stretch>
        </p:blipFill>
        <p:spPr>
          <a:xfrm>
            <a:off x="2902100" y="4048926"/>
            <a:ext cx="432503" cy="432503"/>
          </a:xfrm>
          <a:prstGeom prst="rect">
            <a:avLst/>
          </a:prstGeom>
          <a:ln>
            <a:solidFill>
              <a:schemeClr val="bg1"/>
            </a:solidFill>
          </a:ln>
        </p:spPr>
      </p:pic>
      <p:cxnSp>
        <p:nvCxnSpPr>
          <p:cNvPr id="62" name="Elbow Connector 61"/>
          <p:cNvCxnSpPr>
            <a:stCxn id="56" idx="2"/>
            <a:endCxn id="53" idx="0"/>
          </p:cNvCxnSpPr>
          <p:nvPr/>
        </p:nvCxnSpPr>
        <p:spPr>
          <a:xfrm rot="16200000" flipH="1">
            <a:off x="3425639" y="4174141"/>
            <a:ext cx="710359" cy="1324933"/>
          </a:xfrm>
          <a:prstGeom prst="bentConnector3">
            <a:avLst>
              <a:gd name="adj1" fmla="val 4829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Oval 2"/>
          <p:cNvSpPr/>
          <p:nvPr/>
        </p:nvSpPr>
        <p:spPr bwMode="auto">
          <a:xfrm>
            <a:off x="2734507" y="1837266"/>
            <a:ext cx="940596" cy="651029"/>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chemeClr val="tx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marL="0" marR="0" lvl="0" indent="0" algn="ctr" defTabSz="913924" eaLnBrk="1" fontAlgn="auto" latinLnBrk="0" hangingPunct="1">
              <a:lnSpc>
                <a:spcPct val="100000"/>
              </a:lnSpc>
              <a:spcBef>
                <a:spcPts val="0"/>
              </a:spcBef>
              <a:spcAft>
                <a:spcPts val="0"/>
              </a:spcAft>
              <a:buClrTx/>
              <a:buSzTx/>
              <a:buFontTx/>
              <a:buNone/>
              <a:tabLst/>
              <a:defRPr/>
            </a:pPr>
            <a:r>
              <a:rPr kumimoji="0" lang="en-US" sz="1961" b="0" i="0" u="none" strike="noStrike" kern="0" cap="none" spc="-50" normalizeH="0" baseline="0" noProof="0">
                <a:ln>
                  <a:noFill/>
                </a:ln>
                <a:gradFill>
                  <a:gsLst>
                    <a:gs pos="0">
                      <a:srgbClr val="505050"/>
                    </a:gs>
                    <a:gs pos="100000">
                      <a:srgbClr val="505050"/>
                    </a:gs>
                  </a:gsLst>
                  <a:lin ang="5400000" scaled="0"/>
                </a:gradFill>
                <a:effectLst/>
                <a:uLnTx/>
                <a:uFillTx/>
                <a:ea typeface="Segoe UI" pitchFamily="34" charset="0"/>
                <a:cs typeface="Segoe UI" pitchFamily="34" charset="0"/>
              </a:rPr>
              <a:t>Azure</a:t>
            </a:r>
          </a:p>
        </p:txBody>
      </p:sp>
      <p:sp>
        <p:nvSpPr>
          <p:cNvPr id="42" name="Chevron 41"/>
          <p:cNvSpPr/>
          <p:nvPr/>
        </p:nvSpPr>
        <p:spPr>
          <a:xfrm>
            <a:off x="1122209" y="5169097"/>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ysClr val="windowText" lastClr="000000"/>
                </a:solidFill>
                <a:effectLst/>
                <a:uLnTx/>
                <a:uFillTx/>
              </a:rPr>
              <a:t>Operationalize</a:t>
            </a:r>
          </a:p>
        </p:txBody>
      </p:sp>
      <p:cxnSp>
        <p:nvCxnSpPr>
          <p:cNvPr id="43" name="Elbow Connector 42"/>
          <p:cNvCxnSpPr>
            <a:stCxn id="56" idx="2"/>
            <a:endCxn id="42" idx="0"/>
          </p:cNvCxnSpPr>
          <p:nvPr/>
        </p:nvCxnSpPr>
        <p:spPr>
          <a:xfrm rot="5400000">
            <a:off x="2144034" y="4194779"/>
            <a:ext cx="687668" cy="12609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036462" y="4437231"/>
            <a:ext cx="902811" cy="430887"/>
          </a:xfrm>
          <a:prstGeom prst="rect">
            <a:avLst/>
          </a:prstGeom>
        </p:spPr>
        <p:txBody>
          <a:bodyPr wrap="non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effectLst/>
                <a:uLnTx/>
                <a:uFillTx/>
              </a:rPr>
              <a:t>R &amp; ScaleR </a:t>
            </a:r>
          </a:p>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effectLst/>
                <a:uLnTx/>
                <a:uFillTx/>
              </a:rPr>
              <a:t>Models</a:t>
            </a:r>
          </a:p>
        </p:txBody>
      </p:sp>
      <p:sp>
        <p:nvSpPr>
          <p:cNvPr id="50" name="Rectangle 49"/>
          <p:cNvSpPr/>
          <p:nvPr/>
        </p:nvSpPr>
        <p:spPr>
          <a:xfrm>
            <a:off x="3349422" y="4437231"/>
            <a:ext cx="715260" cy="430887"/>
          </a:xfrm>
          <a:prstGeom prst="rect">
            <a:avLst/>
          </a:prstGeom>
        </p:spPr>
        <p:txBody>
          <a:bodyPr wrap="non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effectLst/>
                <a:uLnTx/>
                <a:uFillTx/>
              </a:rPr>
              <a:t>CRAN R </a:t>
            </a:r>
          </a:p>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effectLst/>
                <a:uLnTx/>
                <a:uFillTx/>
              </a:rPr>
              <a:t>Models</a:t>
            </a:r>
          </a:p>
        </p:txBody>
      </p:sp>
      <p:cxnSp>
        <p:nvCxnSpPr>
          <p:cNvPr id="26" name="Elbow Connector 25"/>
          <p:cNvCxnSpPr>
            <a:endCxn id="56" idx="0"/>
          </p:cNvCxnSpPr>
          <p:nvPr/>
        </p:nvCxnSpPr>
        <p:spPr>
          <a:xfrm flipH="1">
            <a:off x="3118352" y="3324795"/>
            <a:ext cx="1113502" cy="724131"/>
          </a:xfrm>
          <a:prstGeom prst="bentConnector4">
            <a:avLst>
              <a:gd name="adj1" fmla="val -20530"/>
              <a:gd name="adj2" fmla="val 716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780818" y="5804195"/>
            <a:ext cx="1600048" cy="523220"/>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err="1">
                <a:ln>
                  <a:noFill/>
                </a:ln>
                <a:effectLst/>
                <a:uLnTx/>
                <a:uFillTx/>
              </a:rPr>
              <a:t>AzureML</a:t>
            </a:r>
            <a:r>
              <a:rPr kumimoji="0" lang="en-US" sz="1400" b="0" i="0" u="none" strike="noStrike" kern="0" cap="none" spc="0" normalizeH="0" baseline="0" noProof="0">
                <a:ln>
                  <a:noFill/>
                </a:ln>
                <a:effectLst/>
                <a:uLnTx/>
                <a:uFillTx/>
              </a:rPr>
              <a:t> </a:t>
            </a:r>
          </a:p>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effectLst/>
                <a:uLnTx/>
                <a:uFillTx/>
              </a:rPr>
              <a:t>Web Services</a:t>
            </a:r>
          </a:p>
        </p:txBody>
      </p:sp>
      <p:sp>
        <p:nvSpPr>
          <p:cNvPr id="52" name="Rectangle 51"/>
          <p:cNvSpPr/>
          <p:nvPr/>
        </p:nvSpPr>
        <p:spPr>
          <a:xfrm>
            <a:off x="1122209" y="5804195"/>
            <a:ext cx="1600048" cy="307777"/>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effectLst/>
                <a:uLnTx/>
                <a:uFillTx/>
              </a:rPr>
              <a:t>R Server VMs</a:t>
            </a:r>
          </a:p>
        </p:txBody>
      </p:sp>
      <p:grpSp>
        <p:nvGrpSpPr>
          <p:cNvPr id="70" name="Group 69"/>
          <p:cNvGrpSpPr/>
          <p:nvPr/>
        </p:nvGrpSpPr>
        <p:grpSpPr>
          <a:xfrm>
            <a:off x="7332587" y="3248240"/>
            <a:ext cx="2960174" cy="633090"/>
            <a:chOff x="804527" y="2495059"/>
            <a:chExt cx="3019532" cy="645785"/>
          </a:xfrm>
        </p:grpSpPr>
        <p:sp>
          <p:nvSpPr>
            <p:cNvPr id="72" name="Chevron 71"/>
            <p:cNvSpPr/>
            <p:nvPr/>
          </p:nvSpPr>
          <p:spPr>
            <a:xfrm>
              <a:off x="2141372" y="2502485"/>
              <a:ext cx="1682687" cy="63835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chemeClr val="tx1"/>
                  </a:solidFill>
                  <a:effectLst/>
                  <a:uLnTx/>
                  <a:uFillTx/>
                </a:rPr>
                <a:t>Model</a:t>
              </a:r>
            </a:p>
          </p:txBody>
        </p:sp>
        <p:sp>
          <p:nvSpPr>
            <p:cNvPr id="73" name="Chevron 72"/>
            <p:cNvSpPr/>
            <p:nvPr/>
          </p:nvSpPr>
          <p:spPr>
            <a:xfrm>
              <a:off x="804527" y="2495059"/>
              <a:ext cx="1473935" cy="63835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chemeClr val="tx1"/>
                  </a:solidFill>
                  <a:effectLst/>
                  <a:uLnTx/>
                  <a:uFillTx/>
                </a:rPr>
                <a:t>Prepare</a:t>
              </a:r>
            </a:p>
          </p:txBody>
        </p:sp>
      </p:grpSp>
      <p:sp>
        <p:nvSpPr>
          <p:cNvPr id="74" name="Chevron 73"/>
          <p:cNvSpPr/>
          <p:nvPr/>
        </p:nvSpPr>
        <p:spPr>
          <a:xfrm>
            <a:off x="7003068" y="5179573"/>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ysClr val="windowText" lastClr="000000"/>
                </a:solidFill>
                <a:effectLst/>
                <a:uLnTx/>
                <a:uFillTx/>
              </a:rPr>
              <a:t>Operationalize</a:t>
            </a:r>
          </a:p>
        </p:txBody>
      </p:sp>
      <p:pic>
        <p:nvPicPr>
          <p:cNvPr id="75" name="Picture 74"/>
          <p:cNvPicPr>
            <a:picLocks noChangeAspect="1"/>
          </p:cNvPicPr>
          <p:nvPr/>
        </p:nvPicPr>
        <p:blipFill>
          <a:blip r:embed="rId3"/>
          <a:stretch>
            <a:fillRect/>
          </a:stretch>
        </p:blipFill>
        <p:spPr>
          <a:xfrm>
            <a:off x="8820037" y="4161186"/>
            <a:ext cx="432503" cy="432503"/>
          </a:xfrm>
          <a:prstGeom prst="rect">
            <a:avLst/>
          </a:prstGeom>
          <a:ln>
            <a:solidFill>
              <a:schemeClr val="bg1"/>
            </a:solidFill>
          </a:ln>
        </p:spPr>
      </p:pic>
      <p:cxnSp>
        <p:nvCxnSpPr>
          <p:cNvPr id="76" name="Elbow Connector 75"/>
          <p:cNvCxnSpPr>
            <a:stCxn id="75" idx="2"/>
            <a:endCxn id="74" idx="0"/>
          </p:cNvCxnSpPr>
          <p:nvPr/>
        </p:nvCxnSpPr>
        <p:spPr>
          <a:xfrm rot="5400000">
            <a:off x="8094324" y="4237608"/>
            <a:ext cx="585884" cy="129804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2" idx="3"/>
            <a:endCxn id="75" idx="0"/>
          </p:cNvCxnSpPr>
          <p:nvPr/>
        </p:nvCxnSpPr>
        <p:spPr>
          <a:xfrm flipH="1">
            <a:off x="9036289" y="3568425"/>
            <a:ext cx="1256472" cy="592761"/>
          </a:xfrm>
          <a:prstGeom prst="bentConnector4">
            <a:avLst>
              <a:gd name="adj1" fmla="val -18194"/>
              <a:gd name="adj2" fmla="val 7639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9571545" y="5841072"/>
            <a:ext cx="1600048" cy="523220"/>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effectLst/>
                <a:uLnTx/>
                <a:uFillTx/>
              </a:rPr>
              <a:t>T-SQL/Stored</a:t>
            </a:r>
            <a:r>
              <a:rPr kumimoji="0" lang="en-US" sz="1400" b="0" i="0" u="none" strike="noStrike" kern="0" cap="none" spc="0" normalizeH="0" noProof="0">
                <a:ln>
                  <a:noFill/>
                </a:ln>
                <a:effectLst/>
                <a:uLnTx/>
                <a:uFillTx/>
              </a:rPr>
              <a:t> Procedure</a:t>
            </a:r>
            <a:endParaRPr kumimoji="0" lang="en-US" sz="1400" b="0" i="0" u="none" strike="noStrike" kern="0" cap="none" spc="0" normalizeH="0" baseline="0" noProof="0">
              <a:ln>
                <a:noFill/>
              </a:ln>
              <a:effectLst/>
              <a:uLnTx/>
              <a:uFillTx/>
            </a:endParaRPr>
          </a:p>
        </p:txBody>
      </p:sp>
      <p:sp>
        <p:nvSpPr>
          <p:cNvPr id="85" name="Chevron 84"/>
          <p:cNvSpPr/>
          <p:nvPr/>
        </p:nvSpPr>
        <p:spPr>
          <a:xfrm>
            <a:off x="9512722" y="5162054"/>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ysClr val="windowText" lastClr="000000"/>
                </a:solidFill>
                <a:effectLst/>
                <a:uLnTx/>
                <a:uFillTx/>
              </a:rPr>
              <a:t>Operationalize</a:t>
            </a:r>
          </a:p>
        </p:txBody>
      </p:sp>
      <p:sp>
        <p:nvSpPr>
          <p:cNvPr id="89" name="Rectangle 88"/>
          <p:cNvSpPr/>
          <p:nvPr/>
        </p:nvSpPr>
        <p:spPr>
          <a:xfrm>
            <a:off x="6965753" y="5841072"/>
            <a:ext cx="1811794" cy="307777"/>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effectLst/>
                <a:uLnTx/>
                <a:uFillTx/>
              </a:rPr>
              <a:t>R Server</a:t>
            </a:r>
          </a:p>
        </p:txBody>
      </p:sp>
      <p:pic>
        <p:nvPicPr>
          <p:cNvPr id="1028" name="Picture 4" descr="Image result for on premis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2508" y="1758958"/>
            <a:ext cx="1068608" cy="769399"/>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a:xfrm>
            <a:off x="9295060" y="1907782"/>
            <a:ext cx="1275055" cy="338554"/>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lang="en-US" sz="1600" kern="0"/>
              <a:t>On Prem</a:t>
            </a:r>
            <a:endParaRPr kumimoji="0" lang="en-US" sz="1600" b="0" i="0" u="none" strike="noStrike" kern="0" cap="none" spc="0" normalizeH="0" baseline="0" noProof="0">
              <a:ln>
                <a:noFill/>
              </a:ln>
              <a:effectLst/>
              <a:uLnTx/>
              <a:uFillTx/>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0848" y="2586497"/>
            <a:ext cx="420209" cy="497907"/>
          </a:xfrm>
          <a:prstGeom prst="rect">
            <a:avLst/>
          </a:prstGeom>
        </p:spPr>
      </p:pic>
      <p:sp>
        <p:nvSpPr>
          <p:cNvPr id="58" name="Rectangle 57"/>
          <p:cNvSpPr/>
          <p:nvPr/>
        </p:nvSpPr>
        <p:spPr>
          <a:xfrm>
            <a:off x="3463423" y="1907782"/>
            <a:ext cx="1186954" cy="338554"/>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lang="en-US" sz="1600" kern="0"/>
              <a:t>Cloud</a:t>
            </a:r>
            <a:endParaRPr kumimoji="0" lang="en-US" sz="1600" b="0" i="0" u="none" strike="noStrike" kern="0" cap="none" spc="0" normalizeH="0" baseline="0" noProof="0">
              <a:ln>
                <a:noFill/>
              </a:ln>
              <a:effectLst/>
              <a:uLnTx/>
              <a:uFillTx/>
            </a:endParaRP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5928" y="2691544"/>
            <a:ext cx="1337124" cy="346315"/>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7370" y="2709781"/>
            <a:ext cx="1217123" cy="310640"/>
          </a:xfrm>
          <a:prstGeom prst="rect">
            <a:avLst/>
          </a:prstGeom>
        </p:spPr>
      </p:pic>
      <p:cxnSp>
        <p:nvCxnSpPr>
          <p:cNvPr id="55" name="Elbow Connector 54"/>
          <p:cNvCxnSpPr>
            <a:stCxn id="75" idx="2"/>
            <a:endCxn id="85" idx="0"/>
          </p:cNvCxnSpPr>
          <p:nvPr/>
        </p:nvCxnSpPr>
        <p:spPr>
          <a:xfrm rot="16200000" flipH="1">
            <a:off x="9357910" y="4272067"/>
            <a:ext cx="568365" cy="1211607"/>
          </a:xfrm>
          <a:prstGeom prst="bentConnector3">
            <a:avLst>
              <a:gd name="adj1" fmla="val 5208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9252540" y="4436817"/>
            <a:ext cx="1234723" cy="415498"/>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effectLst/>
                <a:uLnTx/>
                <a:uFillTx/>
              </a:rPr>
              <a:t>Deploy to SQL Server 2016</a:t>
            </a:r>
          </a:p>
        </p:txBody>
      </p:sp>
      <p:sp>
        <p:nvSpPr>
          <p:cNvPr id="66" name="Rectangle 65"/>
          <p:cNvSpPr/>
          <p:nvPr/>
        </p:nvSpPr>
        <p:spPr>
          <a:xfrm>
            <a:off x="6921259" y="4421109"/>
            <a:ext cx="1790652" cy="415498"/>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effectLst/>
                <a:uLnTx/>
                <a:uFillTx/>
              </a:rPr>
              <a:t>Deploy to  Hadoop / Linux Server / Windows Server</a:t>
            </a:r>
          </a:p>
        </p:txBody>
      </p:sp>
      <p:cxnSp>
        <p:nvCxnSpPr>
          <p:cNvPr id="25" name="Straight Connector 24"/>
          <p:cNvCxnSpPr/>
          <p:nvPr/>
        </p:nvCxnSpPr>
        <p:spPr>
          <a:xfrm>
            <a:off x="6533039" y="4366822"/>
            <a:ext cx="5006500" cy="0"/>
          </a:xfrm>
          <a:prstGeom prst="line">
            <a:avLst/>
          </a:prstGeom>
          <a:ln>
            <a:solidFill>
              <a:schemeClr val="tx1">
                <a:alpha val="43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9263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816979" y="5510084"/>
            <a:ext cx="5006500" cy="102358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Title 21"/>
          <p:cNvSpPr>
            <a:spLocks noGrp="1"/>
          </p:cNvSpPr>
          <p:nvPr>
            <p:ph type="title"/>
          </p:nvPr>
        </p:nvSpPr>
        <p:spPr/>
        <p:txBody>
          <a:bodyPr/>
          <a:lstStyle/>
          <a:p>
            <a:r>
              <a:rPr lang="en-US"/>
              <a:t>Deploying Hybrids:  Data Lake on </a:t>
            </a:r>
            <a:r>
              <a:rPr lang="en-US" err="1"/>
              <a:t>prem</a:t>
            </a:r>
            <a:r>
              <a:rPr lang="en-US"/>
              <a:t>, Predictive Action in Cloud</a:t>
            </a:r>
          </a:p>
        </p:txBody>
      </p:sp>
      <p:sp>
        <p:nvSpPr>
          <p:cNvPr id="6" name="Text Placeholder 5"/>
          <p:cNvSpPr>
            <a:spLocks noGrp="1"/>
          </p:cNvSpPr>
          <p:nvPr>
            <p:ph type="body" sz="quarter" idx="11"/>
          </p:nvPr>
        </p:nvSpPr>
        <p:spPr>
          <a:xfrm>
            <a:off x="6678656" y="1427089"/>
            <a:ext cx="5378548" cy="5170646"/>
          </a:xfrm>
        </p:spPr>
        <p:txBody>
          <a:bodyPr/>
          <a:lstStyle/>
          <a:p>
            <a:r>
              <a:rPr lang="en-US" sz="2000"/>
              <a:t>Hybrid Cloud Deployment:</a:t>
            </a:r>
          </a:p>
          <a:p>
            <a:pPr marL="448193" indent="-448193">
              <a:buFont typeface="Arial" panose="020B0604020202020204" pitchFamily="34" charset="0"/>
              <a:buChar char="•"/>
            </a:pPr>
            <a:r>
              <a:rPr lang="en-US" sz="2000"/>
              <a:t>Data Lake on </a:t>
            </a:r>
            <a:r>
              <a:rPr lang="en-US" sz="2000" err="1"/>
              <a:t>prem</a:t>
            </a:r>
            <a:endParaRPr lang="en-US" sz="2000"/>
          </a:p>
          <a:p>
            <a:pPr marL="448193" indent="-448193">
              <a:buFont typeface="Arial" panose="020B0604020202020204" pitchFamily="34" charset="0"/>
              <a:buChar char="•"/>
            </a:pPr>
            <a:r>
              <a:rPr lang="en-US" sz="2000"/>
              <a:t>Deploy Models to Azure</a:t>
            </a:r>
          </a:p>
          <a:p>
            <a:pPr marL="448193" indent="-448193">
              <a:buFont typeface="Arial" panose="020B0604020202020204" pitchFamily="34" charset="0"/>
              <a:buChar char="•"/>
            </a:pPr>
            <a:r>
              <a:rPr lang="en-US" sz="2000"/>
              <a:t>Expose Services via Azure/R Server</a:t>
            </a:r>
          </a:p>
          <a:p>
            <a:r>
              <a:rPr lang="en-US" sz="2000"/>
              <a:t>Advantages:</a:t>
            </a:r>
          </a:p>
          <a:p>
            <a:pPr marL="448193" indent="-448193">
              <a:buFont typeface="Arial" panose="020B0604020202020204" pitchFamily="34" charset="0"/>
              <a:buChar char="•"/>
            </a:pPr>
            <a:r>
              <a:rPr lang="en-US" sz="2000"/>
              <a:t>Score “Born In The Cloud” Data</a:t>
            </a:r>
          </a:p>
          <a:p>
            <a:pPr marL="448193" indent="-448193">
              <a:buFont typeface="Arial" panose="020B0604020202020204" pitchFamily="34" charset="0"/>
              <a:buChar char="•"/>
            </a:pPr>
            <a:r>
              <a:rPr lang="en-US" sz="2000"/>
              <a:t>Deploy Globally via Cloud Services</a:t>
            </a:r>
          </a:p>
          <a:p>
            <a:pPr marL="448193" indent="-448193">
              <a:buFont typeface="Arial" panose="020B0604020202020204" pitchFamily="34" charset="0"/>
              <a:buChar char="•"/>
            </a:pPr>
            <a:r>
              <a:rPr lang="en-US" sz="2000"/>
              <a:t>Secure Historic Data Locally</a:t>
            </a:r>
          </a:p>
          <a:p>
            <a:r>
              <a:rPr lang="en-US" sz="2000"/>
              <a:t>Uses:</a:t>
            </a:r>
          </a:p>
          <a:p>
            <a:pPr marL="336145" indent="-336145">
              <a:buFont typeface="Arial" panose="020B0604020202020204" pitchFamily="34" charset="0"/>
              <a:buChar char="•"/>
            </a:pPr>
            <a:r>
              <a:rPr lang="en-US" sz="2000"/>
              <a:t>Auto Insurance Quote for Connected Car – </a:t>
            </a:r>
            <a:r>
              <a:rPr lang="en-US" sz="2000" err="1"/>
              <a:t>realtime</a:t>
            </a:r>
            <a:r>
              <a:rPr lang="en-US" sz="2000"/>
              <a:t>-data from dongle in cloud, historical data on-</a:t>
            </a:r>
            <a:r>
              <a:rPr lang="en-US" sz="2000" err="1"/>
              <a:t>prem</a:t>
            </a:r>
            <a:r>
              <a:rPr lang="en-US" sz="2000"/>
              <a:t>, modeling on-</a:t>
            </a:r>
            <a:r>
              <a:rPr lang="en-US" sz="2000" err="1"/>
              <a:t>prem</a:t>
            </a:r>
            <a:r>
              <a:rPr lang="en-US" sz="2000"/>
              <a:t>; Scoring for auto insurance quote, in cloud</a:t>
            </a:r>
          </a:p>
        </p:txBody>
      </p:sp>
      <p:grpSp>
        <p:nvGrpSpPr>
          <p:cNvPr id="8" name="Group 7"/>
          <p:cNvGrpSpPr/>
          <p:nvPr/>
        </p:nvGrpSpPr>
        <p:grpSpPr>
          <a:xfrm>
            <a:off x="776210" y="2250259"/>
            <a:ext cx="5006500" cy="4103322"/>
            <a:chOff x="299122" y="2293305"/>
            <a:chExt cx="5106891" cy="4185602"/>
          </a:xfrm>
        </p:grpSpPr>
        <p:sp>
          <p:nvSpPr>
            <p:cNvPr id="2" name="Rectangle 1"/>
            <p:cNvSpPr/>
            <p:nvPr/>
          </p:nvSpPr>
          <p:spPr bwMode="auto">
            <a:xfrm>
              <a:off x="299122" y="2293305"/>
              <a:ext cx="5106891" cy="195524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9" name="Chevron 58"/>
            <p:cNvSpPr/>
            <p:nvPr/>
          </p:nvSpPr>
          <p:spPr>
            <a:xfrm>
              <a:off x="2869011" y="5840548"/>
              <a:ext cx="1682687" cy="63835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chemeClr val="tx1"/>
                  </a:solidFill>
                  <a:effectLst/>
                  <a:uLnTx/>
                  <a:uFillTx/>
                </a:rPr>
                <a:t>Model</a:t>
              </a:r>
            </a:p>
          </p:txBody>
        </p:sp>
        <p:sp>
          <p:nvSpPr>
            <p:cNvPr id="57" name="Chevron 56"/>
            <p:cNvSpPr/>
            <p:nvPr/>
          </p:nvSpPr>
          <p:spPr>
            <a:xfrm>
              <a:off x="1532166" y="5833122"/>
              <a:ext cx="1473935" cy="63835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chemeClr val="tx1"/>
                  </a:solidFill>
                  <a:effectLst/>
                  <a:uLnTx/>
                  <a:uFillTx/>
                </a:rPr>
                <a:t>Prepare</a:t>
              </a:r>
            </a:p>
          </p:txBody>
        </p:sp>
      </p:grpSp>
      <p:sp>
        <p:nvSpPr>
          <p:cNvPr id="53" name="Chevron 52"/>
          <p:cNvSpPr/>
          <p:nvPr/>
        </p:nvSpPr>
        <p:spPr>
          <a:xfrm>
            <a:off x="3739213" y="3297399"/>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ysClr val="windowText" lastClr="000000"/>
                </a:solidFill>
                <a:effectLst/>
                <a:uLnTx/>
                <a:uFillTx/>
              </a:rPr>
              <a:t>Operationalize</a:t>
            </a:r>
          </a:p>
        </p:txBody>
      </p:sp>
      <p:pic>
        <p:nvPicPr>
          <p:cNvPr id="56" name="Picture 55"/>
          <p:cNvPicPr>
            <a:picLocks noChangeAspect="1"/>
          </p:cNvPicPr>
          <p:nvPr/>
        </p:nvPicPr>
        <p:blipFill>
          <a:blip r:embed="rId3"/>
          <a:stretch>
            <a:fillRect/>
          </a:stretch>
        </p:blipFill>
        <p:spPr>
          <a:xfrm>
            <a:off x="3367361" y="4750097"/>
            <a:ext cx="583026" cy="583026"/>
          </a:xfrm>
          <a:prstGeom prst="rect">
            <a:avLst/>
          </a:prstGeom>
          <a:ln>
            <a:solidFill>
              <a:schemeClr val="bg1"/>
            </a:solidFill>
          </a:ln>
        </p:spPr>
      </p:pic>
      <p:cxnSp>
        <p:nvCxnSpPr>
          <p:cNvPr id="10" name="Elbow Connector 9"/>
          <p:cNvCxnSpPr>
            <a:stCxn id="59" idx="3"/>
            <a:endCxn id="56" idx="2"/>
          </p:cNvCxnSpPr>
          <p:nvPr/>
        </p:nvCxnSpPr>
        <p:spPr>
          <a:xfrm flipH="1" flipV="1">
            <a:off x="3658874" y="5333122"/>
            <a:ext cx="1286315" cy="707554"/>
          </a:xfrm>
          <a:prstGeom prst="bentConnector4">
            <a:avLst>
              <a:gd name="adj1" fmla="val -17422"/>
              <a:gd name="adj2" fmla="val 7211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6" idx="0"/>
            <a:endCxn id="53" idx="2"/>
          </p:cNvCxnSpPr>
          <p:nvPr/>
        </p:nvCxnSpPr>
        <p:spPr>
          <a:xfrm rot="5400000" flipH="1" flipV="1">
            <a:off x="3644413" y="3920124"/>
            <a:ext cx="844436" cy="81551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Oval 2"/>
          <p:cNvSpPr/>
          <p:nvPr/>
        </p:nvSpPr>
        <p:spPr bwMode="auto">
          <a:xfrm>
            <a:off x="91822" y="1786018"/>
            <a:ext cx="940596" cy="651029"/>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chemeClr val="tx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marL="0" marR="0" lvl="0" indent="0" algn="ctr" defTabSz="913924" eaLnBrk="1" fontAlgn="auto" latinLnBrk="0" hangingPunct="1">
              <a:lnSpc>
                <a:spcPct val="100000"/>
              </a:lnSpc>
              <a:spcBef>
                <a:spcPts val="0"/>
              </a:spcBef>
              <a:spcAft>
                <a:spcPts val="0"/>
              </a:spcAft>
              <a:buClrTx/>
              <a:buSzTx/>
              <a:buFontTx/>
              <a:buNone/>
              <a:tabLst/>
              <a:defRPr/>
            </a:pPr>
            <a:r>
              <a:rPr kumimoji="0" lang="en-US" sz="1961" b="0" i="0" u="none" strike="noStrike" kern="0" cap="none" spc="-50" normalizeH="0" baseline="0" noProof="0">
                <a:ln>
                  <a:noFill/>
                </a:ln>
                <a:gradFill>
                  <a:gsLst>
                    <a:gs pos="0">
                      <a:srgbClr val="505050"/>
                    </a:gs>
                    <a:gs pos="100000">
                      <a:srgbClr val="505050"/>
                    </a:gs>
                  </a:gsLst>
                  <a:lin ang="5400000" scaled="0"/>
                </a:gradFill>
                <a:effectLst/>
                <a:uLnTx/>
                <a:uFillTx/>
                <a:ea typeface="Segoe UI" pitchFamily="34" charset="0"/>
                <a:cs typeface="Segoe UI" pitchFamily="34" charset="0"/>
              </a:rPr>
              <a:t>Azure</a:t>
            </a:r>
          </a:p>
        </p:txBody>
      </p:sp>
      <p:sp>
        <p:nvSpPr>
          <p:cNvPr id="42" name="Chevron 41"/>
          <p:cNvSpPr/>
          <p:nvPr/>
        </p:nvSpPr>
        <p:spPr>
          <a:xfrm>
            <a:off x="1109557" y="3297399"/>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ysClr val="windowText" lastClr="000000"/>
                </a:solidFill>
                <a:effectLst/>
                <a:uLnTx/>
                <a:uFillTx/>
              </a:rPr>
              <a:t>Operationalize</a:t>
            </a:r>
          </a:p>
        </p:txBody>
      </p:sp>
      <p:cxnSp>
        <p:nvCxnSpPr>
          <p:cNvPr id="43" name="Elbow Connector 42"/>
          <p:cNvCxnSpPr>
            <a:stCxn id="56" idx="0"/>
            <a:endCxn id="42" idx="2"/>
          </p:cNvCxnSpPr>
          <p:nvPr/>
        </p:nvCxnSpPr>
        <p:spPr>
          <a:xfrm rot="16200000" flipV="1">
            <a:off x="2329586" y="3420807"/>
            <a:ext cx="844436" cy="181414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530313" y="4365655"/>
            <a:ext cx="1859388" cy="331899"/>
          </a:xfrm>
          <a:prstGeom prst="rect">
            <a:avLst/>
          </a:prstGeom>
        </p:spPr>
        <p:txBody>
          <a:bodyPr wrap="none">
            <a:spAutoFit/>
          </a:bodyPr>
          <a:lstStyle/>
          <a:p>
            <a:pPr marL="0" marR="0" lvl="0" indent="0" algn="r" defTabSz="896386"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a:ln>
                  <a:noFill/>
                </a:ln>
                <a:effectLst/>
                <a:uLnTx/>
                <a:uFillTx/>
              </a:rPr>
              <a:t>R &amp; ScaleR Models</a:t>
            </a:r>
          </a:p>
        </p:txBody>
      </p:sp>
      <p:sp>
        <p:nvSpPr>
          <p:cNvPr id="50" name="Rectangle 49"/>
          <p:cNvSpPr/>
          <p:nvPr/>
        </p:nvSpPr>
        <p:spPr>
          <a:xfrm>
            <a:off x="3795855" y="4359363"/>
            <a:ext cx="1012354" cy="331899"/>
          </a:xfrm>
          <a:prstGeom prst="rect">
            <a:avLst/>
          </a:prstGeom>
        </p:spPr>
        <p:txBody>
          <a:bodyPr wrap="none">
            <a:spAutoFit/>
          </a:bodyPr>
          <a:lstStyle/>
          <a:p>
            <a:pPr marL="0" marR="0" lvl="0" indent="0" algn="r" defTabSz="896386"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a:ln>
                  <a:noFill/>
                </a:ln>
                <a:effectLst/>
                <a:uLnTx/>
                <a:uFillTx/>
              </a:rPr>
              <a:t>R Models</a:t>
            </a:r>
          </a:p>
        </p:txBody>
      </p:sp>
      <p:sp>
        <p:nvSpPr>
          <p:cNvPr id="36" name="TextBox 35"/>
          <p:cNvSpPr txBox="1"/>
          <p:nvPr/>
        </p:nvSpPr>
        <p:spPr>
          <a:xfrm>
            <a:off x="904047" y="2411886"/>
            <a:ext cx="2600432" cy="534083"/>
          </a:xfrm>
          <a:prstGeom prst="rect">
            <a:avLst/>
          </a:prstGeom>
          <a:noFill/>
        </p:spPr>
        <p:txBody>
          <a:bodyPr wrap="square" lIns="179285" tIns="143428" rIns="179285" bIns="143428" rtlCol="0">
            <a:sp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1765"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R Server</a:t>
            </a:r>
            <a:endParaRPr kumimoji="0" lang="en-US" sz="1765" b="0" i="0" u="none" strike="noStrike" kern="0" cap="none" spc="0" normalizeH="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8" name="TextBox 57"/>
          <p:cNvSpPr txBox="1"/>
          <p:nvPr/>
        </p:nvSpPr>
        <p:spPr>
          <a:xfrm>
            <a:off x="3504479" y="2399545"/>
            <a:ext cx="2641201" cy="778509"/>
          </a:xfrm>
          <a:prstGeom prst="rect">
            <a:avLst/>
          </a:prstGeom>
          <a:noFill/>
        </p:spPr>
        <p:txBody>
          <a:bodyPr wrap="square" lIns="179285" tIns="143428" rIns="179285" bIns="143428" rtlCol="0">
            <a:sp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1765"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rPr>
              <a:t>AzureML</a:t>
            </a:r>
            <a:r>
              <a:rPr kumimoji="0" lang="en-US" sz="1765"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 Web Services</a:t>
            </a:r>
          </a:p>
        </p:txBody>
      </p:sp>
      <p:pic>
        <p:nvPicPr>
          <p:cNvPr id="23" name="Picture 4" descr="Image result for on premis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66" y="5022699"/>
            <a:ext cx="1068608" cy="76939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8714" y="5798055"/>
            <a:ext cx="1275055" cy="338554"/>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lang="en-US" sz="1600" kern="0"/>
              <a:t>On Prem</a:t>
            </a:r>
            <a:endParaRPr kumimoji="0" lang="en-US" sz="1600" b="0" i="0" u="none" strike="noStrike" kern="0" cap="none" spc="0" normalizeH="0" baseline="0" noProof="0">
              <a:ln>
                <a:noFill/>
              </a:ln>
              <a:effectLst/>
              <a:uLnTx/>
              <a:uFillTx/>
            </a:endParaRPr>
          </a:p>
        </p:txBody>
      </p:sp>
    </p:spTree>
    <p:extLst>
      <p:ext uri="{BB962C8B-B14F-4D97-AF65-F5344CB8AC3E}">
        <p14:creationId xmlns:p14="http://schemas.microsoft.com/office/powerpoint/2010/main" val="5316404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239912" y="34838"/>
            <a:ext cx="11655840" cy="899665"/>
          </a:xfrm>
        </p:spPr>
        <p:txBody>
          <a:bodyPr/>
          <a:lstStyle/>
          <a:p>
            <a:r>
              <a:rPr lang="en-US" sz="4000"/>
              <a:t>Deploying Hybrids:  Cloud Modeling; </a:t>
            </a:r>
            <a:br>
              <a:rPr lang="en-US" sz="4000"/>
            </a:br>
            <a:r>
              <a:rPr lang="en-US" sz="4000"/>
              <a:t>On-Prem Prediction</a:t>
            </a:r>
          </a:p>
        </p:txBody>
      </p:sp>
      <p:sp>
        <p:nvSpPr>
          <p:cNvPr id="6" name="Text Placeholder 5"/>
          <p:cNvSpPr>
            <a:spLocks noGrp="1"/>
          </p:cNvSpPr>
          <p:nvPr>
            <p:ph type="body" sz="quarter" idx="11"/>
          </p:nvPr>
        </p:nvSpPr>
        <p:spPr>
          <a:xfrm>
            <a:off x="6408225" y="1250731"/>
            <a:ext cx="5654023" cy="6026393"/>
          </a:xfrm>
        </p:spPr>
        <p:txBody>
          <a:bodyPr/>
          <a:lstStyle/>
          <a:p>
            <a:pPr>
              <a:lnSpc>
                <a:spcPct val="100000"/>
              </a:lnSpc>
            </a:pPr>
            <a:r>
              <a:rPr lang="en-US" sz="2000"/>
              <a:t>Model in Azure:</a:t>
            </a:r>
          </a:p>
          <a:p>
            <a:pPr marL="448193" indent="-448193">
              <a:lnSpc>
                <a:spcPct val="100000"/>
              </a:lnSpc>
              <a:buFont typeface="Arial" panose="020B0604020202020204" pitchFamily="34" charset="0"/>
              <a:buChar char="•"/>
            </a:pPr>
            <a:r>
              <a:rPr lang="en-US" sz="2000"/>
              <a:t>Capture in Data Lake</a:t>
            </a:r>
          </a:p>
          <a:p>
            <a:pPr marL="448193" indent="-448193">
              <a:lnSpc>
                <a:spcPct val="100000"/>
              </a:lnSpc>
              <a:buFont typeface="Arial" panose="020B0604020202020204" pitchFamily="34" charset="0"/>
              <a:buChar char="•"/>
            </a:pPr>
            <a:r>
              <a:rPr lang="en-US" sz="2000"/>
              <a:t>Explore &amp; Transform in R</a:t>
            </a:r>
          </a:p>
          <a:p>
            <a:pPr>
              <a:lnSpc>
                <a:spcPct val="100000"/>
              </a:lnSpc>
            </a:pPr>
            <a:r>
              <a:rPr lang="en-US" sz="2000"/>
              <a:t>Deploy On-Prem.</a:t>
            </a:r>
          </a:p>
          <a:p>
            <a:pPr marL="336145" indent="-336145">
              <a:lnSpc>
                <a:spcPct val="100000"/>
              </a:lnSpc>
              <a:buFont typeface="Arial" panose="020B0604020202020204" pitchFamily="34" charset="0"/>
              <a:buChar char="•"/>
            </a:pPr>
            <a:r>
              <a:rPr lang="en-US" sz="2000"/>
              <a:t>Scoring and BI Visualizations</a:t>
            </a:r>
          </a:p>
          <a:p>
            <a:pPr marL="336145" indent="-336145">
              <a:lnSpc>
                <a:spcPct val="100000"/>
              </a:lnSpc>
              <a:buFont typeface="Arial" panose="020B0604020202020204" pitchFamily="34" charset="0"/>
              <a:buChar char="•"/>
            </a:pPr>
            <a:r>
              <a:rPr lang="en-US" sz="2000"/>
              <a:t>Expose Web Services</a:t>
            </a:r>
          </a:p>
          <a:p>
            <a:pPr>
              <a:lnSpc>
                <a:spcPct val="100000"/>
              </a:lnSpc>
            </a:pPr>
            <a:r>
              <a:rPr lang="en-US" sz="2000"/>
              <a:t>Advantages:</a:t>
            </a:r>
          </a:p>
          <a:p>
            <a:pPr marL="448193" indent="-448193">
              <a:lnSpc>
                <a:spcPct val="100000"/>
              </a:lnSpc>
              <a:buFont typeface="Arial" panose="020B0604020202020204" pitchFamily="34" charset="0"/>
              <a:buChar char="•"/>
            </a:pPr>
            <a:r>
              <a:rPr lang="en-US" sz="2000"/>
              <a:t>Cloud Economics &amp; Scale for Big Data</a:t>
            </a:r>
          </a:p>
          <a:p>
            <a:pPr marL="448193" indent="-448193">
              <a:lnSpc>
                <a:spcPct val="100000"/>
              </a:lnSpc>
              <a:buFont typeface="Arial" panose="020B0604020202020204" pitchFamily="34" charset="0"/>
              <a:buChar char="•"/>
            </a:pPr>
            <a:r>
              <a:rPr lang="en-US" sz="2000"/>
              <a:t>SQL Server Stability, Privacy for Deploy</a:t>
            </a:r>
          </a:p>
          <a:p>
            <a:pPr>
              <a:lnSpc>
                <a:spcPct val="100000"/>
              </a:lnSpc>
            </a:pPr>
            <a:r>
              <a:rPr lang="en-US" sz="2000"/>
              <a:t>Examples:</a:t>
            </a:r>
          </a:p>
          <a:p>
            <a:pPr marL="448193" indent="-448193">
              <a:lnSpc>
                <a:spcPct val="100000"/>
              </a:lnSpc>
              <a:buFont typeface="Arial" panose="020B0604020202020204" pitchFamily="34" charset="0"/>
              <a:buChar char="•"/>
            </a:pPr>
            <a:r>
              <a:rPr lang="en-US" sz="2000"/>
              <a:t>Manufacturing Process Optimization – Oil rigs</a:t>
            </a:r>
          </a:p>
          <a:p>
            <a:pPr marL="448193" indent="-448193">
              <a:lnSpc>
                <a:spcPct val="100000"/>
              </a:lnSpc>
              <a:buFont typeface="Arial" panose="020B0604020202020204" pitchFamily="34" charset="0"/>
              <a:buChar char="•"/>
            </a:pPr>
            <a:r>
              <a:rPr lang="en-US" sz="2000"/>
              <a:t>Point-of-Sale Anomaly (fraud) Detection</a:t>
            </a:r>
          </a:p>
          <a:p>
            <a:pPr marL="448193" indent="-448193">
              <a:lnSpc>
                <a:spcPct val="100000"/>
              </a:lnSpc>
              <a:buFont typeface="Arial" panose="020B0604020202020204" pitchFamily="34" charset="0"/>
              <a:buChar char="•"/>
            </a:pPr>
            <a:endParaRPr lang="en-US" sz="1961"/>
          </a:p>
        </p:txBody>
      </p:sp>
      <p:grpSp>
        <p:nvGrpSpPr>
          <p:cNvPr id="8" name="Group 7"/>
          <p:cNvGrpSpPr/>
          <p:nvPr/>
        </p:nvGrpSpPr>
        <p:grpSpPr>
          <a:xfrm>
            <a:off x="690962" y="2450553"/>
            <a:ext cx="5006500" cy="2105551"/>
            <a:chOff x="299122" y="2293305"/>
            <a:chExt cx="5106891" cy="2147772"/>
          </a:xfrm>
        </p:grpSpPr>
        <p:sp>
          <p:nvSpPr>
            <p:cNvPr id="2" name="Rectangle 1"/>
            <p:cNvSpPr/>
            <p:nvPr/>
          </p:nvSpPr>
          <p:spPr bwMode="auto">
            <a:xfrm>
              <a:off x="299122" y="2293305"/>
              <a:ext cx="5106891" cy="2147772"/>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Hadoop or SQL</a:t>
              </a:r>
            </a:p>
          </p:txBody>
        </p:sp>
        <p:sp>
          <p:nvSpPr>
            <p:cNvPr id="59" name="Chevron 58"/>
            <p:cNvSpPr/>
            <p:nvPr/>
          </p:nvSpPr>
          <p:spPr>
            <a:xfrm>
              <a:off x="2852567" y="2836103"/>
              <a:ext cx="1682687" cy="63835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chemeClr val="tx1"/>
                  </a:solidFill>
                  <a:effectLst/>
                  <a:uLnTx/>
                  <a:uFillTx/>
                </a:rPr>
                <a:t>Model</a:t>
              </a:r>
            </a:p>
          </p:txBody>
        </p:sp>
        <p:sp>
          <p:nvSpPr>
            <p:cNvPr id="57" name="Chevron 56"/>
            <p:cNvSpPr/>
            <p:nvPr/>
          </p:nvSpPr>
          <p:spPr>
            <a:xfrm>
              <a:off x="1515722" y="2828677"/>
              <a:ext cx="1473935" cy="63835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chemeClr val="tx1"/>
                  </a:solidFill>
                  <a:effectLst/>
                  <a:uLnTx/>
                  <a:uFillTx/>
                </a:rPr>
                <a:t>Prepare</a:t>
              </a:r>
            </a:p>
          </p:txBody>
        </p:sp>
      </p:grpSp>
      <p:grpSp>
        <p:nvGrpSpPr>
          <p:cNvPr id="46" name="Group 45"/>
          <p:cNvGrpSpPr/>
          <p:nvPr/>
        </p:nvGrpSpPr>
        <p:grpSpPr>
          <a:xfrm>
            <a:off x="744295" y="3716486"/>
            <a:ext cx="5006500" cy="2701499"/>
            <a:chOff x="299122" y="1178304"/>
            <a:chExt cx="5106891" cy="2755670"/>
          </a:xfrm>
        </p:grpSpPr>
        <p:sp>
          <p:nvSpPr>
            <p:cNvPr id="47" name="Rectangle 46"/>
            <p:cNvSpPr/>
            <p:nvPr/>
          </p:nvSpPr>
          <p:spPr bwMode="auto">
            <a:xfrm>
              <a:off x="299122" y="2889862"/>
              <a:ext cx="5106891" cy="1044112"/>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3" name="Chevron 52"/>
            <p:cNvSpPr/>
            <p:nvPr/>
          </p:nvSpPr>
          <p:spPr>
            <a:xfrm>
              <a:off x="1947536" y="3164907"/>
              <a:ext cx="1810061" cy="620458"/>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a:ln>
                    <a:noFill/>
                  </a:ln>
                  <a:solidFill>
                    <a:sysClr val="windowText" lastClr="000000"/>
                  </a:solidFill>
                  <a:effectLst/>
                  <a:uLnTx/>
                  <a:uFillTx/>
                </a:rPr>
                <a:t>Operationalize</a:t>
              </a:r>
            </a:p>
          </p:txBody>
        </p:sp>
        <p:sp>
          <p:nvSpPr>
            <p:cNvPr id="27" name="Can 26"/>
            <p:cNvSpPr/>
            <p:nvPr/>
          </p:nvSpPr>
          <p:spPr>
            <a:xfrm>
              <a:off x="2284303" y="1178304"/>
              <a:ext cx="826299" cy="761728"/>
            </a:xfrm>
            <a:prstGeom prst="can">
              <a:avLst>
                <a:gd name="adj" fmla="val 28011"/>
              </a:avLst>
            </a:prstGeom>
            <a:solidFill>
              <a:schemeClr val="tx1">
                <a:lumMod val="75000"/>
              </a:schemeClr>
            </a:solidFill>
            <a:ln>
              <a:solidFill>
                <a:srgbClr val="005AA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765" b="1" i="0" u="none" strike="noStrike" kern="0" cap="none" spc="0" normalizeH="0" baseline="0" noProof="0">
                  <a:ln>
                    <a:noFill/>
                  </a:ln>
                  <a:solidFill>
                    <a:schemeClr val="accent1"/>
                  </a:solidFill>
                  <a:effectLst/>
                  <a:uLnTx/>
                  <a:uFillTx/>
                </a:rPr>
                <a:t>SQL, </a:t>
              </a:r>
              <a:br>
                <a:rPr kumimoji="0" lang="en-US" sz="1765" b="1" i="0" u="none" strike="noStrike" kern="0" cap="none" spc="0" normalizeH="0" baseline="0" noProof="0">
                  <a:ln>
                    <a:noFill/>
                  </a:ln>
                  <a:solidFill>
                    <a:schemeClr val="accent1"/>
                  </a:solidFill>
                  <a:effectLst/>
                  <a:uLnTx/>
                  <a:uFillTx/>
                </a:rPr>
              </a:br>
              <a:r>
                <a:rPr kumimoji="0" lang="en-US" sz="1765" b="1" i="0" u="none" strike="noStrike" kern="0" cap="none" spc="0" normalizeH="0" baseline="0" noProof="0">
                  <a:ln>
                    <a:noFill/>
                  </a:ln>
                  <a:solidFill>
                    <a:schemeClr val="accent1"/>
                  </a:solidFill>
                  <a:effectLst/>
                  <a:uLnTx/>
                  <a:uFillTx/>
                </a:rPr>
                <a:t>HDFS</a:t>
              </a:r>
            </a:p>
          </p:txBody>
        </p:sp>
      </p:grpSp>
      <p:pic>
        <p:nvPicPr>
          <p:cNvPr id="56" name="Picture 55"/>
          <p:cNvPicPr>
            <a:picLocks noChangeAspect="1"/>
          </p:cNvPicPr>
          <p:nvPr/>
        </p:nvPicPr>
        <p:blipFill>
          <a:blip r:embed="rId3"/>
          <a:stretch>
            <a:fillRect/>
          </a:stretch>
        </p:blipFill>
        <p:spPr>
          <a:xfrm>
            <a:off x="3843270" y="4654679"/>
            <a:ext cx="583026" cy="583026"/>
          </a:xfrm>
          <a:prstGeom prst="rect">
            <a:avLst/>
          </a:prstGeom>
          <a:ln>
            <a:solidFill>
              <a:schemeClr val="bg1"/>
            </a:solidFill>
          </a:ln>
        </p:spPr>
      </p:pic>
      <p:sp>
        <p:nvSpPr>
          <p:cNvPr id="61" name="Rectangle 60"/>
          <p:cNvSpPr/>
          <p:nvPr/>
        </p:nvSpPr>
        <p:spPr>
          <a:xfrm>
            <a:off x="1942020" y="4764838"/>
            <a:ext cx="1859388" cy="331899"/>
          </a:xfrm>
          <a:prstGeom prst="rect">
            <a:avLst/>
          </a:prstGeom>
        </p:spPr>
        <p:txBody>
          <a:bodyPr wrap="none">
            <a:spAutoFit/>
          </a:bodyPr>
          <a:lstStyle/>
          <a:p>
            <a:pPr marL="0" marR="0" lvl="0" indent="0" algn="r" defTabSz="896386"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a:ln>
                  <a:noFill/>
                </a:ln>
                <a:effectLst/>
                <a:uLnTx/>
                <a:uFillTx/>
              </a:rPr>
              <a:t>R &amp; </a:t>
            </a:r>
            <a:r>
              <a:rPr kumimoji="0" lang="en-US" sz="1568" b="0" i="0" u="none" strike="noStrike" kern="0" cap="none" spc="0" normalizeH="0" baseline="0" noProof="0" err="1">
                <a:ln>
                  <a:noFill/>
                </a:ln>
                <a:effectLst/>
                <a:uLnTx/>
                <a:uFillTx/>
              </a:rPr>
              <a:t>ScaleR</a:t>
            </a:r>
            <a:r>
              <a:rPr kumimoji="0" lang="en-US" sz="1568" b="0" i="0" u="none" strike="noStrike" kern="0" cap="none" spc="0" normalizeH="0" baseline="0" noProof="0">
                <a:ln>
                  <a:noFill/>
                </a:ln>
                <a:effectLst/>
                <a:uLnTx/>
                <a:uFillTx/>
              </a:rPr>
              <a:t> Models</a:t>
            </a:r>
          </a:p>
        </p:txBody>
      </p:sp>
      <p:cxnSp>
        <p:nvCxnSpPr>
          <p:cNvPr id="10" name="Elbow Connector 9"/>
          <p:cNvCxnSpPr>
            <a:stCxn id="59" idx="3"/>
            <a:endCxn id="56" idx="0"/>
          </p:cNvCxnSpPr>
          <p:nvPr/>
        </p:nvCxnSpPr>
        <p:spPr>
          <a:xfrm flipH="1">
            <a:off x="4134784" y="3295587"/>
            <a:ext cx="709036" cy="1359092"/>
          </a:xfrm>
          <a:prstGeom prst="bentConnector4">
            <a:avLst>
              <a:gd name="adj1" fmla="val -31607"/>
              <a:gd name="adj2" fmla="val 6151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6" idx="2"/>
            <a:endCxn id="53" idx="0"/>
          </p:cNvCxnSpPr>
          <p:nvPr/>
        </p:nvCxnSpPr>
        <p:spPr>
          <a:xfrm rot="5400000">
            <a:off x="3401967" y="4931219"/>
            <a:ext cx="426332" cy="103930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Oval 2"/>
          <p:cNvSpPr/>
          <p:nvPr/>
        </p:nvSpPr>
        <p:spPr bwMode="auto">
          <a:xfrm>
            <a:off x="138075" y="1919923"/>
            <a:ext cx="940596" cy="651029"/>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chemeClr val="tx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marL="0" marR="0" lvl="0" indent="0" algn="ctr" defTabSz="913924" eaLnBrk="1" fontAlgn="auto" latinLnBrk="0" hangingPunct="1">
              <a:lnSpc>
                <a:spcPct val="100000"/>
              </a:lnSpc>
              <a:spcBef>
                <a:spcPts val="0"/>
              </a:spcBef>
              <a:spcAft>
                <a:spcPts val="0"/>
              </a:spcAft>
              <a:buClrTx/>
              <a:buSzTx/>
              <a:buFontTx/>
              <a:buNone/>
              <a:tabLst/>
              <a:defRPr/>
            </a:pPr>
            <a:r>
              <a:rPr kumimoji="0" lang="en-US" sz="1961" b="0" i="0" u="none" strike="noStrike" kern="0" cap="none" spc="-50" normalizeH="0" baseline="0" noProof="0">
                <a:ln>
                  <a:noFill/>
                </a:ln>
                <a:gradFill>
                  <a:gsLst>
                    <a:gs pos="0">
                      <a:srgbClr val="505050"/>
                    </a:gs>
                    <a:gs pos="100000">
                      <a:srgbClr val="505050"/>
                    </a:gs>
                  </a:gsLst>
                  <a:lin ang="5400000" scaled="0"/>
                </a:gradFill>
                <a:effectLst/>
                <a:uLnTx/>
                <a:uFillTx/>
                <a:ea typeface="Segoe UI" pitchFamily="34" charset="0"/>
                <a:cs typeface="Segoe UI" pitchFamily="34" charset="0"/>
              </a:rPr>
              <a:t>Azure</a:t>
            </a:r>
          </a:p>
        </p:txBody>
      </p:sp>
      <p:pic>
        <p:nvPicPr>
          <p:cNvPr id="20" name="Picture 4" descr="Image result for on premis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2" y="4907020"/>
            <a:ext cx="1068608" cy="76939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29155" y="5688781"/>
            <a:ext cx="1275055" cy="338554"/>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lang="en-US" sz="1600" kern="0"/>
              <a:t>On Prem</a:t>
            </a:r>
            <a:endParaRPr kumimoji="0" lang="en-US" sz="1600" b="0" i="0" u="none" strike="noStrike" kern="0" cap="none" spc="0" normalizeH="0" baseline="0" noProof="0">
              <a:ln>
                <a:noFill/>
              </a:ln>
              <a:effectLst/>
              <a:uLnTx/>
              <a:uFillTx/>
            </a:endParaRPr>
          </a:p>
        </p:txBody>
      </p:sp>
      <p:sp>
        <p:nvSpPr>
          <p:cNvPr id="23" name="Rectangle 22"/>
          <p:cNvSpPr/>
          <p:nvPr/>
        </p:nvSpPr>
        <p:spPr>
          <a:xfrm>
            <a:off x="4076900" y="5675892"/>
            <a:ext cx="1731778" cy="646331"/>
          </a:xfrm>
          <a:prstGeom prst="rect">
            <a:avLst/>
          </a:prstGeom>
        </p:spPr>
        <p:txBody>
          <a:bodyPr wrap="square">
            <a:spAutoFit/>
          </a:bodyPr>
          <a:lstStyle/>
          <a:p>
            <a:pPr marL="285750" marR="0" lvl="0" indent="-285750" defTabSz="896386"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effectLst/>
                <a:uLnTx/>
                <a:uFillTx/>
              </a:rPr>
              <a:t>R Server</a:t>
            </a:r>
          </a:p>
          <a:p>
            <a:pPr marL="285750" marR="0" lvl="0" indent="-285750" defTabSz="896386"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effectLst/>
                <a:uLnTx/>
                <a:uFillTx/>
              </a:rPr>
              <a:t>T-SQL/Stored</a:t>
            </a:r>
            <a:r>
              <a:rPr kumimoji="0" lang="en-US" sz="1200" b="0" i="0" u="none" strike="noStrike" kern="0" cap="none" spc="0" normalizeH="0" noProof="0">
                <a:ln>
                  <a:noFill/>
                </a:ln>
                <a:effectLst/>
                <a:uLnTx/>
                <a:uFillTx/>
              </a:rPr>
              <a:t> Procedure</a:t>
            </a:r>
            <a:endParaRPr kumimoji="0" lang="en-US" sz="1200" b="0" i="0" u="none" strike="noStrike" kern="0" cap="none" spc="0" normalizeH="0" baseline="0" noProof="0">
              <a:ln>
                <a:noFill/>
              </a:ln>
              <a:effectLst/>
              <a:uLnTx/>
              <a:uFillTx/>
            </a:endParaRPr>
          </a:p>
        </p:txBody>
      </p:sp>
    </p:spTree>
    <p:extLst>
      <p:ext uri="{BB962C8B-B14F-4D97-AF65-F5344CB8AC3E}">
        <p14:creationId xmlns:p14="http://schemas.microsoft.com/office/powerpoint/2010/main" val="10584828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Supported Platforms (L200)</a:t>
            </a:r>
          </a:p>
        </p:txBody>
      </p:sp>
      <p:graphicFrame>
        <p:nvGraphicFramePr>
          <p:cNvPr id="4" name="Table 3"/>
          <p:cNvGraphicFramePr>
            <a:graphicFrameLocks noGrp="1"/>
          </p:cNvGraphicFramePr>
          <p:nvPr>
            <p:extLst>
              <p:ext uri="{D42A27DB-BD31-4B8C-83A1-F6EECF244321}">
                <p14:modId xmlns:p14="http://schemas.microsoft.com/office/powerpoint/2010/main" val="1021894251"/>
              </p:ext>
            </p:extLst>
          </p:nvPr>
        </p:nvGraphicFramePr>
        <p:xfrm>
          <a:off x="787455" y="3561390"/>
          <a:ext cx="10617090" cy="2782529"/>
        </p:xfrm>
        <a:graphic>
          <a:graphicData uri="http://schemas.openxmlformats.org/drawingml/2006/table">
            <a:tbl>
              <a:tblPr firstRow="1" bandRow="1">
                <a:tableStyleId>{7DF18680-E054-41AD-8BC1-D1AEF772440D}</a:tableStyleId>
              </a:tblPr>
              <a:tblGrid>
                <a:gridCol w="2312852">
                  <a:extLst>
                    <a:ext uri="{9D8B030D-6E8A-4147-A177-3AD203B41FA5}">
                      <a16:colId xmlns:a16="http://schemas.microsoft.com/office/drawing/2014/main" xmlns="" val="391118407"/>
                    </a:ext>
                  </a:extLst>
                </a:gridCol>
                <a:gridCol w="2817838">
                  <a:extLst>
                    <a:ext uri="{9D8B030D-6E8A-4147-A177-3AD203B41FA5}">
                      <a16:colId xmlns:a16="http://schemas.microsoft.com/office/drawing/2014/main" xmlns="" val="3676272318"/>
                    </a:ext>
                  </a:extLst>
                </a:gridCol>
                <a:gridCol w="2986549">
                  <a:extLst>
                    <a:ext uri="{9D8B030D-6E8A-4147-A177-3AD203B41FA5}">
                      <a16:colId xmlns:a16="http://schemas.microsoft.com/office/drawing/2014/main" xmlns="" val="1952278107"/>
                    </a:ext>
                  </a:extLst>
                </a:gridCol>
                <a:gridCol w="2499851">
                  <a:extLst>
                    <a:ext uri="{9D8B030D-6E8A-4147-A177-3AD203B41FA5}">
                      <a16:colId xmlns:a16="http://schemas.microsoft.com/office/drawing/2014/main" xmlns="" val="2648741437"/>
                    </a:ext>
                  </a:extLst>
                </a:gridCol>
              </a:tblGrid>
              <a:tr h="390833">
                <a:tc>
                  <a:txBody>
                    <a:bodyPr/>
                    <a:lstStyle/>
                    <a:p>
                      <a:pPr marL="0" marR="0">
                        <a:lnSpc>
                          <a:spcPct val="100000"/>
                        </a:lnSpc>
                        <a:spcBef>
                          <a:spcPts val="0"/>
                        </a:spcBef>
                        <a:spcAft>
                          <a:spcPts val="0"/>
                        </a:spcAft>
                      </a:pPr>
                      <a:r>
                        <a:rPr lang="en-US" sz="1400">
                          <a:effectLst/>
                        </a:rPr>
                        <a:t>Product</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Platforms</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Modeling</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Operationalization</a:t>
                      </a:r>
                      <a:endParaRPr lang="en-US" sz="1400">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xmlns="" val="3869734402"/>
                  </a:ext>
                </a:extLst>
              </a:tr>
              <a:tr h="405089">
                <a:tc>
                  <a:txBody>
                    <a:bodyPr/>
                    <a:lstStyle/>
                    <a:p>
                      <a:pPr marL="0" marR="0">
                        <a:lnSpc>
                          <a:spcPct val="100000"/>
                        </a:lnSpc>
                        <a:spcBef>
                          <a:spcPts val="0"/>
                        </a:spcBef>
                        <a:spcAft>
                          <a:spcPts val="0"/>
                        </a:spcAft>
                      </a:pPr>
                      <a:r>
                        <a:rPr lang="en-US" sz="1400">
                          <a:effectLst/>
                        </a:rPr>
                        <a:t>R Server for Windows</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Windows Server</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2012 - 2016</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Same as modeling</a:t>
                      </a:r>
                      <a:endParaRPr lang="en-US" sz="1400">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xmlns="" val="1834610322"/>
                  </a:ext>
                </a:extLst>
              </a:tr>
              <a:tr h="0">
                <a:tc>
                  <a:txBody>
                    <a:bodyPr/>
                    <a:lstStyle/>
                    <a:p>
                      <a:pPr marL="0" marR="0">
                        <a:lnSpc>
                          <a:spcPct val="100000"/>
                        </a:lnSpc>
                        <a:spcBef>
                          <a:spcPts val="0"/>
                        </a:spcBef>
                        <a:spcAft>
                          <a:spcPts val="0"/>
                        </a:spcAft>
                      </a:pPr>
                      <a:r>
                        <a:rPr lang="en-US" sz="1400">
                          <a:effectLst/>
                        </a:rPr>
                        <a:t>R Server for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Red Hat Enterprise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6.X and 7.X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kern="1200">
                          <a:solidFill>
                            <a:schemeClr val="dk1"/>
                          </a:solidFill>
                          <a:effectLst/>
                          <a:latin typeface="+mn-lt"/>
                          <a:ea typeface="+mn-ea"/>
                          <a:cs typeface="+mn-cs"/>
                        </a:rPr>
                        <a:t>7.2 and above</a:t>
                      </a:r>
                    </a:p>
                  </a:txBody>
                  <a:tcPr marL="57580" marR="57580" marT="91440" marB="91440" anchor="ctr"/>
                </a:tc>
                <a:extLst>
                  <a:ext uri="{0D108BD9-81ED-4DB2-BD59-A6C34878D82A}">
                    <a16:rowId xmlns:a16="http://schemas.microsoft.com/office/drawing/2014/main" xmlns="" val="1482781177"/>
                  </a:ext>
                </a:extLst>
              </a:tr>
              <a:tr h="314560">
                <a:tc>
                  <a:txBody>
                    <a:bodyPr/>
                    <a:lstStyle/>
                    <a:p>
                      <a:pPr marL="0" marR="0">
                        <a:lnSpc>
                          <a:spcPct val="100000"/>
                        </a:lnSpc>
                        <a:spcBef>
                          <a:spcPts val="0"/>
                        </a:spcBef>
                        <a:spcAft>
                          <a:spcPts val="0"/>
                        </a:spcAft>
                      </a:pPr>
                      <a:r>
                        <a:rPr lang="en-US" sz="1400">
                          <a:effectLst/>
                        </a:rPr>
                        <a:t>R Server for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SUSE Enterprise</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SLES 11</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kern="1200">
                          <a:solidFill>
                            <a:schemeClr val="dk1"/>
                          </a:solidFill>
                          <a:effectLst/>
                          <a:latin typeface="+mn-lt"/>
                          <a:ea typeface="+mn-ea"/>
                          <a:cs typeface="+mn-cs"/>
                        </a:rPr>
                        <a:t>will support in future release</a:t>
                      </a:r>
                    </a:p>
                  </a:txBody>
                  <a:tcPr marL="57580" marR="57580" marT="91440" marB="91440" anchor="ctr"/>
                </a:tc>
                <a:extLst>
                  <a:ext uri="{0D108BD9-81ED-4DB2-BD59-A6C34878D82A}">
                    <a16:rowId xmlns:a16="http://schemas.microsoft.com/office/drawing/2014/main" xmlns="" val="2318109595"/>
                  </a:ext>
                </a:extLst>
              </a:tr>
              <a:tr h="0">
                <a:tc>
                  <a:txBody>
                    <a:bodyPr/>
                    <a:lstStyle/>
                    <a:p>
                      <a:pPr marL="0" marR="0">
                        <a:lnSpc>
                          <a:spcPct val="100000"/>
                        </a:lnSpc>
                        <a:spcBef>
                          <a:spcPts val="0"/>
                        </a:spcBef>
                        <a:spcAft>
                          <a:spcPts val="0"/>
                        </a:spcAft>
                      </a:pPr>
                      <a:r>
                        <a:rPr lang="en-US" sz="1400">
                          <a:effectLst/>
                        </a:rPr>
                        <a:t>R Server for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Ubuntu</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14.04 LTS, 16.04 LTS</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Same as modeling</a:t>
                      </a:r>
                      <a:endParaRPr lang="en-US" sz="1400">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xmlns="" val="1266644795"/>
                  </a:ext>
                </a:extLst>
              </a:tr>
              <a:tr h="0">
                <a:tc>
                  <a:txBody>
                    <a:bodyPr/>
                    <a:lstStyle/>
                    <a:p>
                      <a:pPr marL="0" marR="0">
                        <a:lnSpc>
                          <a:spcPct val="100000"/>
                        </a:lnSpc>
                        <a:spcBef>
                          <a:spcPts val="0"/>
                        </a:spcBef>
                        <a:spcAft>
                          <a:spcPts val="0"/>
                        </a:spcAft>
                      </a:pPr>
                      <a:r>
                        <a:rPr lang="en-US" sz="1400">
                          <a:effectLst/>
                        </a:rPr>
                        <a:t>R Server for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CentOS</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6.X and 7.X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 </a:t>
                      </a:r>
                      <a:r>
                        <a:rPr lang="en-US" sz="1400" kern="1200">
                          <a:solidFill>
                            <a:schemeClr val="dk1"/>
                          </a:solidFill>
                          <a:effectLst/>
                          <a:latin typeface="+mn-lt"/>
                          <a:ea typeface="+mn-ea"/>
                          <a:cs typeface="+mn-cs"/>
                        </a:rPr>
                        <a:t>7.2 and above</a:t>
                      </a:r>
                      <a:endParaRPr lang="en-US" sz="1400">
                        <a:solidFill>
                          <a:schemeClr val="accent2">
                            <a:lumMod val="60000"/>
                            <a:lumOff val="40000"/>
                          </a:schemeClr>
                        </a:solidFill>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xmlns="" val="1620624046"/>
                  </a:ext>
                </a:extLst>
              </a:tr>
              <a:tr h="0">
                <a:tc>
                  <a:txBody>
                    <a:bodyPr/>
                    <a:lstStyle/>
                    <a:p>
                      <a:pPr marL="0" marR="0">
                        <a:lnSpc>
                          <a:spcPct val="100000"/>
                        </a:lnSpc>
                        <a:spcBef>
                          <a:spcPts val="0"/>
                        </a:spcBef>
                        <a:spcAft>
                          <a:spcPts val="0"/>
                        </a:spcAft>
                      </a:pPr>
                      <a:r>
                        <a:rPr lang="en-US" sz="1400">
                          <a:effectLst/>
                        </a:rPr>
                        <a:t>R Server for Hadoop</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Red Hat and SUSE Enterprise </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RHEL 6.x and 7.x, SUSE SLES11</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 RHEL</a:t>
                      </a:r>
                      <a:r>
                        <a:rPr lang="en-US" sz="1400" baseline="0">
                          <a:effectLst/>
                        </a:rPr>
                        <a:t> 7.2</a:t>
                      </a:r>
                      <a:endParaRPr lang="en-US" sz="1400">
                        <a:solidFill>
                          <a:srgbClr val="FF0000"/>
                        </a:solidFill>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xmlns="" val="297361426"/>
                  </a:ext>
                </a:extLst>
              </a:tr>
            </a:tbl>
          </a:graphicData>
        </a:graphic>
      </p:graphicFrame>
      <p:sp>
        <p:nvSpPr>
          <p:cNvPr id="6" name="Text Placeholder 1"/>
          <p:cNvSpPr>
            <a:spLocks noGrp="1"/>
          </p:cNvSpPr>
          <p:nvPr>
            <p:ph type="body" sz="quarter" idx="10"/>
          </p:nvPr>
        </p:nvSpPr>
        <p:spPr>
          <a:xfrm>
            <a:off x="269239" y="1189177"/>
            <a:ext cx="11653523" cy="2296013"/>
          </a:xfrm>
        </p:spPr>
        <p:txBody>
          <a:bodyPr/>
          <a:lstStyle/>
          <a:p>
            <a:r>
              <a:rPr lang="en-US" sz="2800"/>
              <a:t>R Server V9.0 Operationalization built on top of </a:t>
            </a:r>
            <a:r>
              <a:rPr lang="en-US" sz="2800" err="1"/>
              <a:t>.Net</a:t>
            </a:r>
            <a:r>
              <a:rPr lang="en-US" sz="2800"/>
              <a:t> Core </a:t>
            </a:r>
            <a:r>
              <a:rPr lang="en-US" sz="2800">
                <a:sym typeface="Wingdings" panose="05000000000000000000" pitchFamily="2" charset="2"/>
              </a:rPr>
              <a:t>which doesn’t support some of current R Server OS versions.</a:t>
            </a:r>
          </a:p>
          <a:p>
            <a:r>
              <a:rPr lang="en-US" sz="2800">
                <a:sym typeface="Wingdings" panose="05000000000000000000" pitchFamily="2" charset="2"/>
              </a:rPr>
              <a:t>In product documentation, will state which platforms can be configured to operationalize R.</a:t>
            </a:r>
          </a:p>
          <a:p>
            <a:r>
              <a:rPr lang="en-US" sz="2800">
                <a:sym typeface="Wingdings" panose="05000000000000000000" pitchFamily="2" charset="2"/>
              </a:rPr>
              <a:t>Will fill the gaps in the future releases.</a:t>
            </a:r>
            <a:endParaRPr lang="en-US" sz="2800"/>
          </a:p>
        </p:txBody>
      </p:sp>
    </p:spTree>
    <p:extLst>
      <p:ext uri="{BB962C8B-B14F-4D97-AF65-F5344CB8AC3E}">
        <p14:creationId xmlns:p14="http://schemas.microsoft.com/office/powerpoint/2010/main" val="23286813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8" name="Rectangle 17"/>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45" name="Group 44"/>
          <p:cNvGrpSpPr/>
          <p:nvPr/>
        </p:nvGrpSpPr>
        <p:grpSpPr>
          <a:xfrm>
            <a:off x="3362037" y="1558213"/>
            <a:ext cx="2631748" cy="4699029"/>
            <a:chOff x="3355858" y="1877030"/>
            <a:chExt cx="2684900" cy="4793934"/>
          </a:xfrm>
          <a:solidFill>
            <a:srgbClr val="00B0F0"/>
          </a:solidFill>
        </p:grpSpPr>
        <p:sp>
          <p:nvSpPr>
            <p:cNvPr id="46" name="Rectangle 45"/>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9" name="Rectangle 48"/>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err="1">
                <a:solidFill>
                  <a:schemeClr val="bg1"/>
                </a:solidFill>
                <a:latin typeface="+mj-lt"/>
                <a:ea typeface="Segoe UI" pitchFamily="34" charset="0"/>
                <a:cs typeface="Segoe UI" pitchFamily="34" charset="0"/>
              </a:endParaRPr>
            </a:p>
          </p:txBody>
        </p:sp>
      </p:grpSp>
      <p:sp>
        <p:nvSpPr>
          <p:cNvPr id="51" name="Rectangle 5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Turn R analytics </a:t>
            </a:r>
            <a:r>
              <a:rPr lang="en-US" sz="1600" kern="0">
                <a:solidFill>
                  <a:srgbClr val="000000"/>
                </a:solidFill>
                <a:latin typeface="Segoe UI Light"/>
                <a:ea typeface="Segoe UI" pitchFamily="34" charset="0"/>
                <a:cs typeface="Segoe UI" pitchFamily="34" charset="0"/>
                <a:sym typeface="Wingdings" panose="05000000000000000000" pitchFamily="2" charset="2"/>
              </a:rPr>
              <a:t></a:t>
            </a:r>
            <a:r>
              <a:rPr lang="en-US" sz="1600" kern="0">
                <a:solidFill>
                  <a:srgbClr val="000000"/>
                </a:solidFill>
                <a:latin typeface="Segoe UI Light"/>
                <a:ea typeface="Segoe UI" pitchFamily="34" charset="0"/>
                <a:cs typeface="Segoe UI" pitchFamily="34" charset="0"/>
              </a:rPr>
              <a:t> Web Service in one line of code;</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Swagger based APIs, easy to consume, with any programming languages</a:t>
            </a:r>
          </a:p>
          <a:p>
            <a:pPr marL="234860" defTabSz="913576"/>
            <a:endParaRPr lang="en-US" sz="1600" kern="0">
              <a:solidFill>
                <a:srgbClr val="000000"/>
              </a:solidFill>
              <a:latin typeface="Segoe UI Light"/>
              <a:ea typeface="Segoe UI" pitchFamily="34" charset="0"/>
              <a:cs typeface="Segoe UI" pitchFamily="34" charset="0"/>
            </a:endParaRPr>
          </a:p>
        </p:txBody>
      </p:sp>
      <p:sp>
        <p:nvSpPr>
          <p:cNvPr id="52" name="Rectangle 5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Deploy to any production environment: Windows / Linux Hadoop</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On Prem or in Cloud</a:t>
            </a:r>
          </a:p>
        </p:txBody>
      </p:sp>
      <p:sp>
        <p:nvSpPr>
          <p:cNvPr id="54" name="Rectangle 5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Enterprise authentication: LDAP/AD/AAD</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Secure connection: HTTPS with SSL.TSL1.2 </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Enterprise grade High Availability</a:t>
            </a:r>
          </a:p>
        </p:txBody>
      </p:sp>
      <p:sp>
        <p:nvSpPr>
          <p:cNvPr id="111" name="Rectangle 110"/>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a:t>Microsoft R Server</a:t>
            </a:r>
          </a:p>
          <a:p>
            <a:pPr algn="ctr"/>
            <a:r>
              <a:rPr lang="en-US" sz="3600">
                <a:gradFill>
                  <a:gsLst>
                    <a:gs pos="2917">
                      <a:schemeClr val="tx1"/>
                    </a:gs>
                    <a:gs pos="30000">
                      <a:schemeClr val="tx1"/>
                    </a:gs>
                  </a:gsLst>
                  <a:lin ang="5400000" scaled="0"/>
                </a:gradFill>
              </a:rPr>
              <a:t>The Operationalization Engine of your Advanced Analytics</a:t>
            </a:r>
            <a:endParaRPr lang="en-US" sz="3600"/>
          </a:p>
        </p:txBody>
      </p:sp>
      <p:sp>
        <p:nvSpPr>
          <p:cNvPr id="53" name="Rectangle 5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Fast scoring, real time and batch</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Runtime scale up of the analytical server</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Diagnostic and perf tuning tools</a:t>
            </a:r>
          </a:p>
        </p:txBody>
      </p:sp>
      <p:grpSp>
        <p:nvGrpSpPr>
          <p:cNvPr id="55" name="Group 54"/>
          <p:cNvGrpSpPr/>
          <p:nvPr/>
        </p:nvGrpSpPr>
        <p:grpSpPr>
          <a:xfrm rot="10317452">
            <a:off x="1038978" y="2030803"/>
            <a:ext cx="1576893" cy="1021731"/>
            <a:chOff x="3643867" y="3838648"/>
            <a:chExt cx="1899286" cy="1230622"/>
          </a:xfrm>
        </p:grpSpPr>
        <p:sp>
          <p:nvSpPr>
            <p:cNvPr id="5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789131" y="4103030"/>
              <a:ext cx="754022" cy="771806"/>
              <a:chOff x="4789131" y="4103030"/>
              <a:chExt cx="754022" cy="771806"/>
            </a:xfrm>
            <a:solidFill>
              <a:schemeClr val="accent3"/>
            </a:solidFill>
          </p:grpSpPr>
          <p:sp>
            <p:nvSpPr>
              <p:cNvPr id="59" name="Freeform 16"/>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4"/>
          <p:cNvGrpSpPr>
            <a:grpSpLocks noChangeAspect="1"/>
          </p:cNvGrpSpPr>
          <p:nvPr/>
        </p:nvGrpSpPr>
        <p:grpSpPr bwMode="auto">
          <a:xfrm>
            <a:off x="6654149" y="2035901"/>
            <a:ext cx="1579162" cy="1078567"/>
            <a:chOff x="2270" y="2544"/>
            <a:chExt cx="1347" cy="920"/>
          </a:xfrm>
          <a:effectLst>
            <a:reflection blurRad="6350" stA="52000" endA="300" endPos="35000" dir="5400000" sy="-100000" algn="bl" rotWithShape="0"/>
          </a:effectLst>
        </p:grpSpPr>
        <p:sp>
          <p:nvSpPr>
            <p:cNvPr id="7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p:cNvGrpSpPr/>
          <p:nvPr/>
        </p:nvGrpSpPr>
        <p:grpSpPr>
          <a:xfrm>
            <a:off x="3524265" y="2151845"/>
            <a:ext cx="2226216" cy="769384"/>
            <a:chOff x="9086488" y="4188965"/>
            <a:chExt cx="3307889" cy="1143212"/>
          </a:xfrm>
        </p:grpSpPr>
        <p:pic>
          <p:nvPicPr>
            <p:cNvPr id="113" name="Picture 112"/>
            <p:cNvPicPr>
              <a:picLocks noChangeAspect="1"/>
            </p:cNvPicPr>
            <p:nvPr/>
          </p:nvPicPr>
          <p:blipFill>
            <a:blip r:embed="rId3"/>
            <a:stretch>
              <a:fillRect/>
            </a:stretch>
          </p:blipFill>
          <p:spPr>
            <a:xfrm>
              <a:off x="9086488" y="4475162"/>
              <a:ext cx="1323258" cy="545463"/>
            </a:xfrm>
            <a:prstGeom prst="rect">
              <a:avLst/>
            </a:prstGeom>
          </p:spPr>
        </p:pic>
        <p:pic>
          <p:nvPicPr>
            <p:cNvPr id="114" name="Picture 113"/>
            <p:cNvPicPr>
              <a:picLocks noChangeAspect="1"/>
            </p:cNvPicPr>
            <p:nvPr/>
          </p:nvPicPr>
          <p:blipFill>
            <a:blip r:embed="rId4"/>
            <a:stretch>
              <a:fillRect/>
            </a:stretch>
          </p:blipFill>
          <p:spPr>
            <a:xfrm>
              <a:off x="9558072" y="4352478"/>
              <a:ext cx="646232" cy="963251"/>
            </a:xfrm>
            <a:prstGeom prst="rect">
              <a:avLst/>
            </a:prstGeom>
          </p:spPr>
        </p:pic>
        <p:sp>
          <p:nvSpPr>
            <p:cNvPr id="115"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6" name="Picture 115"/>
            <p:cNvPicPr>
              <a:picLocks noChangeAspect="1"/>
            </p:cNvPicPr>
            <p:nvPr/>
          </p:nvPicPr>
          <p:blipFill>
            <a:blip r:embed="rId4"/>
            <a:stretch>
              <a:fillRect/>
            </a:stretch>
          </p:blipFill>
          <p:spPr>
            <a:xfrm>
              <a:off x="10323925" y="4352478"/>
              <a:ext cx="646232" cy="963251"/>
            </a:xfrm>
            <a:prstGeom prst="rect">
              <a:avLst/>
            </a:prstGeom>
          </p:spPr>
        </p:pic>
        <p:sp>
          <p:nvSpPr>
            <p:cNvPr id="117" name="Freeform 116"/>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8" name="Picture 117"/>
            <p:cNvPicPr>
              <a:picLocks noChangeAspect="1"/>
            </p:cNvPicPr>
            <p:nvPr/>
          </p:nvPicPr>
          <p:blipFill>
            <a:blip r:embed="rId4"/>
            <a:stretch>
              <a:fillRect/>
            </a:stretch>
          </p:blipFill>
          <p:spPr>
            <a:xfrm>
              <a:off x="11089779" y="4352478"/>
              <a:ext cx="646232" cy="963251"/>
            </a:xfrm>
            <a:prstGeom prst="rect">
              <a:avLst/>
            </a:prstGeom>
          </p:spPr>
        </p:pic>
        <p:pic>
          <p:nvPicPr>
            <p:cNvPr id="119" name="Picture 118"/>
            <p:cNvPicPr>
              <a:picLocks noChangeAspect="1"/>
            </p:cNvPicPr>
            <p:nvPr/>
          </p:nvPicPr>
          <p:blipFill>
            <a:blip r:embed="rId3"/>
            <a:stretch>
              <a:fillRect/>
            </a:stretch>
          </p:blipFill>
          <p:spPr>
            <a:xfrm>
              <a:off x="11278842" y="4872340"/>
              <a:ext cx="1115535" cy="459837"/>
            </a:xfrm>
            <a:prstGeom prst="rect">
              <a:avLst/>
            </a:prstGeom>
          </p:spPr>
        </p:pic>
      </p:grpSp>
      <p:sp>
        <p:nvSpPr>
          <p:cNvPr id="3" name="TextBox 2"/>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Instant Deployment</a:t>
            </a:r>
          </a:p>
        </p:txBody>
      </p:sp>
      <p:sp>
        <p:nvSpPr>
          <p:cNvPr id="121" name="TextBox 120"/>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Deploy to Anywhere</a:t>
            </a:r>
          </a:p>
        </p:txBody>
      </p:sp>
      <p:sp>
        <p:nvSpPr>
          <p:cNvPr id="122" name="TextBox 121"/>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Fast and Scalable</a:t>
            </a:r>
          </a:p>
        </p:txBody>
      </p:sp>
      <p:pic>
        <p:nvPicPr>
          <p:cNvPr id="124" name="Picture 123"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123" name="TextBox 12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Secure and Reliable</a:t>
            </a:r>
          </a:p>
        </p:txBody>
      </p:sp>
      <p:sp>
        <p:nvSpPr>
          <p:cNvPr id="2" name="Rectangle 1"/>
          <p:cNvSpPr/>
          <p:nvPr/>
        </p:nvSpPr>
        <p:spPr bwMode="auto">
          <a:xfrm>
            <a:off x="3359277" y="1558213"/>
            <a:ext cx="2634507" cy="4710746"/>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569012" y="1558213"/>
            <a:ext cx="2686339"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8874589" y="1558213"/>
            <a:ext cx="2667042"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98034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3080" y="-2142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Scale up for more powerful computing </a:t>
            </a:r>
            <a:br>
              <a:rPr lang="en-US"/>
            </a:br>
            <a:endParaRPr lang="en-US" sz="4400"/>
          </a:p>
        </p:txBody>
      </p:sp>
      <p:sp>
        <p:nvSpPr>
          <p:cNvPr id="79" name="TextBox 78"/>
          <p:cNvSpPr txBox="1"/>
          <p:nvPr/>
        </p:nvSpPr>
        <p:spPr>
          <a:xfrm>
            <a:off x="8720270" y="2396459"/>
            <a:ext cx="3459058" cy="3373231"/>
          </a:xfrm>
          <a:prstGeom prst="rect">
            <a:avLst/>
          </a:prstGeom>
          <a:noFill/>
        </p:spPr>
        <p:txBody>
          <a:bodyPr wrap="square" lIns="182880" tIns="146304" rIns="182880" bIns="146304" rtlCol="0">
            <a:spAutoFit/>
          </a:bodyPr>
          <a:lstStyle/>
          <a:p>
            <a:pPr marL="280121" indent="-280121">
              <a:buSzPts val="1400"/>
              <a:buFont typeface="Arial" panose="020B0604020202020204" pitchFamily="34" charset="0"/>
              <a:buChar char="•"/>
            </a:pPr>
            <a:r>
              <a:rPr lang="en-US" sz="2000">
                <a:latin typeface="+mj-lt"/>
              </a:rPr>
              <a:t>Easily scale up a single server to a grid to handle </a:t>
            </a:r>
            <a:r>
              <a:rPr lang="en-US" sz="2000">
                <a:solidFill>
                  <a:srgbClr val="00B0F0"/>
                </a:solidFill>
                <a:latin typeface="Segoe UI Light"/>
              </a:rPr>
              <a:t>more concurrent requests</a:t>
            </a:r>
          </a:p>
          <a:p>
            <a:pPr marL="280121" lvl="0" indent="-280121">
              <a:buSzPts val="1400"/>
              <a:buFont typeface="Arial" panose="020B0604020202020204" pitchFamily="34" charset="0"/>
              <a:buChar char="•"/>
            </a:pPr>
            <a:r>
              <a:rPr lang="en-US" sz="2000">
                <a:solidFill>
                  <a:srgbClr val="00B0F0"/>
                </a:solidFill>
                <a:latin typeface="Segoe UI Light"/>
              </a:rPr>
              <a:t>Load balancing </a:t>
            </a:r>
            <a:r>
              <a:rPr lang="en-US" sz="2000">
                <a:solidFill>
                  <a:srgbClr val="FFFFFF"/>
                </a:solidFill>
                <a:latin typeface="Segoe UI Light"/>
              </a:rPr>
              <a:t>cross compute nodes</a:t>
            </a:r>
            <a:endParaRPr lang="en-US" sz="2000">
              <a:latin typeface="+mj-lt"/>
            </a:endParaRPr>
          </a:p>
          <a:p>
            <a:pPr marL="280121" indent="-280121">
              <a:buSzPts val="1400"/>
              <a:buFont typeface="Arial" panose="020B0604020202020204" pitchFamily="34" charset="0"/>
              <a:buChar char="•"/>
            </a:pPr>
            <a:r>
              <a:rPr lang="en-US" sz="2000">
                <a:solidFill>
                  <a:srgbClr val="00B0F0"/>
                </a:solidFill>
                <a:latin typeface="+mj-lt"/>
              </a:rPr>
              <a:t>A shared pool of warmed up R shells </a:t>
            </a:r>
            <a:r>
              <a:rPr lang="en-US" sz="2000">
                <a:latin typeface="+mj-lt"/>
              </a:rPr>
              <a:t>to improve scoring performance.</a:t>
            </a:r>
          </a:p>
          <a:p>
            <a:pPr marL="280121" indent="-280121">
              <a:buSzPts val="1400"/>
              <a:buFont typeface="Arial" panose="020B0604020202020204" pitchFamily="34" charset="0"/>
              <a:buChar char="•"/>
            </a:pPr>
            <a:r>
              <a:rPr lang="en-US" sz="2000">
                <a:latin typeface="+mj-lt"/>
              </a:rPr>
              <a:t>Compute </a:t>
            </a:r>
            <a:r>
              <a:rPr lang="en-US" sz="2000" smtClean="0">
                <a:latin typeface="+mj-lt"/>
              </a:rPr>
              <a:t>nodes </a:t>
            </a:r>
            <a:r>
              <a:rPr lang="en-US" sz="2000">
                <a:latin typeface="+mj-lt"/>
              </a:rPr>
              <a:t>can be added at runtime</a:t>
            </a:r>
          </a:p>
        </p:txBody>
      </p:sp>
      <p:grpSp>
        <p:nvGrpSpPr>
          <p:cNvPr id="10" name="Group 9"/>
          <p:cNvGrpSpPr/>
          <p:nvPr/>
        </p:nvGrpSpPr>
        <p:grpSpPr>
          <a:xfrm>
            <a:off x="564972" y="1079798"/>
            <a:ext cx="7264799" cy="4873827"/>
            <a:chOff x="729384" y="1132206"/>
            <a:chExt cx="7264799" cy="4873827"/>
          </a:xfrm>
        </p:grpSpPr>
        <p:sp>
          <p:nvSpPr>
            <p:cNvPr id="42" name="Rectangle 41"/>
            <p:cNvSpPr/>
            <p:nvPr/>
          </p:nvSpPr>
          <p:spPr bwMode="auto">
            <a:xfrm>
              <a:off x="2552012" y="2707754"/>
              <a:ext cx="5442171" cy="3215943"/>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879152" y="33345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gradFill>
                    <a:gsLst>
                      <a:gs pos="0">
                        <a:srgbClr val="FFFFFF"/>
                      </a:gs>
                      <a:gs pos="100000">
                        <a:srgbClr val="FFFFFF"/>
                      </a:gs>
                    </a:gsLst>
                    <a:lin ang="5400000" scaled="0"/>
                  </a:gradFill>
                  <a:ea typeface="Segoe UI" pitchFamily="34" charset="0"/>
                  <a:cs typeface="Segoe UI" pitchFamily="34" charset="0"/>
                </a:rPr>
                <a:t>Web Node</a:t>
              </a:r>
            </a:p>
            <a:p>
              <a:pPr algn="ctr" defTabSz="932472" fontAlgn="base">
                <a:lnSpc>
                  <a:spcPct val="90000"/>
                </a:lnSpc>
                <a:spcBef>
                  <a:spcPct val="0"/>
                </a:spcBef>
                <a:spcAft>
                  <a:spcPct val="0"/>
                </a:spcAft>
              </a:pPr>
              <a:r>
                <a:rPr lang="en-US" sz="1400" smtClean="0">
                  <a:gradFill>
                    <a:gsLst>
                      <a:gs pos="0">
                        <a:srgbClr val="FFFFFF"/>
                      </a:gs>
                      <a:gs pos="100000">
                        <a:srgbClr val="FFFFFF"/>
                      </a:gs>
                    </a:gsLst>
                    <a:lin ang="5400000" scaled="0"/>
                  </a:gradFill>
                  <a:ea typeface="Segoe UI" pitchFamily="34" charset="0"/>
                  <a:cs typeface="Segoe UI" pitchFamily="34" charset="0"/>
                </a:rPr>
                <a:t>API</a:t>
              </a:r>
              <a:endParaRPr lang="en-US" sz="1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936609" y="2890053"/>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Node</a:t>
              </a:r>
            </a:p>
          </p:txBody>
        </p:sp>
        <p:sp>
          <p:nvSpPr>
            <p:cNvPr id="3" name="Flowchart: Magnetic Disk 2"/>
            <p:cNvSpPr/>
            <p:nvPr/>
          </p:nvSpPr>
          <p:spPr bwMode="auto">
            <a:xfrm>
              <a:off x="6287571" y="4246691"/>
              <a:ext cx="1231473" cy="1150775"/>
            </a:xfrm>
            <a:prstGeom prst="flowChartMagneticDisk">
              <a:avLst/>
            </a:prstGeom>
            <a:solidFill>
              <a:schemeClr val="accent1"/>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Sessions</a:t>
              </a:r>
              <a:r>
                <a:rPr lang="en-US" sz="1600" smtClean="0">
                  <a:gradFill>
                    <a:gsLst>
                      <a:gs pos="0">
                        <a:srgbClr val="FFFFFF"/>
                      </a:gs>
                      <a:gs pos="100000">
                        <a:srgbClr val="FFFFFF"/>
                      </a:gs>
                    </a:gsLst>
                    <a:lin ang="5400000" scaled="0"/>
                  </a:gradFill>
                  <a:ea typeface="Segoe UI" pitchFamily="34" charset="0"/>
                  <a:cs typeface="Segoe UI" pitchFamily="34" charset="0"/>
                </a:rPr>
                <a:t>/</a:t>
              </a:r>
              <a:br>
                <a:rPr lang="en-US" sz="1600" smtClean="0">
                  <a:gradFill>
                    <a:gsLst>
                      <a:gs pos="0">
                        <a:srgbClr val="FFFFFF"/>
                      </a:gs>
                      <a:gs pos="100000">
                        <a:srgbClr val="FFFFFF"/>
                      </a:gs>
                    </a:gsLst>
                    <a:lin ang="5400000" scaled="0"/>
                  </a:gradFill>
                  <a:ea typeface="Segoe UI" pitchFamily="34" charset="0"/>
                  <a:cs typeface="Segoe UI" pitchFamily="34" charset="0"/>
                </a:rPr>
              </a:br>
              <a:r>
                <a:rPr lang="en-US" sz="1600" smtClean="0">
                  <a:gradFill>
                    <a:gsLst>
                      <a:gs pos="0">
                        <a:srgbClr val="FFFFFF"/>
                      </a:gs>
                      <a:gs pos="100000">
                        <a:srgbClr val="FFFFFF"/>
                      </a:gs>
                    </a:gsLst>
                    <a:lin ang="5400000" scaled="0"/>
                  </a:gradFill>
                  <a:ea typeface="Segoe UI" pitchFamily="34" charset="0"/>
                  <a:cs typeface="Segoe UI" pitchFamily="34" charset="0"/>
                </a:rPr>
                <a:t>Services</a:t>
              </a:r>
              <a:endParaRPr lang="en-US" sz="160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p:cNvCxnSpPr/>
            <p:nvPr/>
          </p:nvCxnSpPr>
          <p:spPr>
            <a:xfrm>
              <a:off x="4806730" y="3904822"/>
              <a:ext cx="1456677" cy="4852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 idx="3"/>
              <a:endCxn id="8" idx="1"/>
            </p:cNvCxnSpPr>
            <p:nvPr/>
          </p:nvCxnSpPr>
          <p:spPr>
            <a:xfrm flipV="1">
              <a:off x="4812550" y="3466996"/>
              <a:ext cx="1124059" cy="4445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09810" y="5378169"/>
              <a:ext cx="4838016" cy="627864"/>
            </a:xfrm>
            <a:prstGeom prst="rect">
              <a:avLst/>
            </a:prstGeom>
            <a:noFill/>
          </p:spPr>
          <p:txBody>
            <a:bodyPr wrap="square" lIns="182880" tIns="146304" rIns="182880" bIns="146304" rtlCol="0">
              <a:spAutoFit/>
            </a:bodyPr>
            <a:lstStyle/>
            <a:p>
              <a:pPr>
                <a:lnSpc>
                  <a:spcPct val="90000"/>
                </a:lnSpc>
                <a:spcAft>
                  <a:spcPts val="600"/>
                </a:spcAft>
              </a:pPr>
              <a:r>
                <a:rPr lang="en-US" sz="2400" b="1" smtClean="0">
                  <a:gradFill>
                    <a:gsLst>
                      <a:gs pos="2917">
                        <a:schemeClr val="tx1"/>
                      </a:gs>
                      <a:gs pos="30000">
                        <a:schemeClr val="tx1"/>
                      </a:gs>
                    </a:gsLst>
                    <a:lin ang="5400000" scaled="0"/>
                  </a:gradFill>
                </a:rPr>
                <a:t>Configuration on a single machine</a:t>
              </a:r>
              <a:endParaRPr lang="en-US" sz="2400">
                <a:gradFill>
                  <a:gsLst>
                    <a:gs pos="2917">
                      <a:schemeClr val="tx1"/>
                    </a:gs>
                    <a:gs pos="30000">
                      <a:schemeClr val="tx1"/>
                    </a:gs>
                  </a:gsLst>
                  <a:lin ang="5400000" scaled="0"/>
                </a:gradFill>
              </a:endParaRPr>
            </a:p>
          </p:txBody>
        </p:sp>
        <p:grpSp>
          <p:nvGrpSpPr>
            <p:cNvPr id="45" name="Group 44"/>
            <p:cNvGrpSpPr/>
            <p:nvPr/>
          </p:nvGrpSpPr>
          <p:grpSpPr>
            <a:xfrm>
              <a:off x="3297210" y="1132206"/>
              <a:ext cx="1097280" cy="1096995"/>
              <a:chOff x="600470" y="3265152"/>
              <a:chExt cx="1097280" cy="1096995"/>
            </a:xfrm>
          </p:grpSpPr>
          <p:sp>
            <p:nvSpPr>
              <p:cNvPr id="46" name="Oval 2"/>
              <p:cNvSpPr>
                <a:spLocks noChangeAspect="1"/>
              </p:cNvSpPr>
              <p:nvPr/>
            </p:nvSpPr>
            <p:spPr bwMode="auto">
              <a:xfrm>
                <a:off x="600470" y="3265152"/>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a:solidFill>
                    <a:schemeClr val="tx1"/>
                  </a:solidFill>
                  <a:latin typeface="Segoe UI"/>
                  <a:ea typeface="Segoe UI" pitchFamily="34" charset="0"/>
                  <a:cs typeface="Segoe UI" pitchFamily="34" charset="0"/>
                </a:endParaRPr>
              </a:p>
            </p:txBody>
          </p:sp>
          <p:sp>
            <p:nvSpPr>
              <p:cNvPr id="47" name="Freeform 53"/>
              <p:cNvSpPr>
                <a:spLocks noEditPoints="1"/>
              </p:cNvSpPr>
              <p:nvPr/>
            </p:nvSpPr>
            <p:spPr bwMode="auto">
              <a:xfrm>
                <a:off x="923164" y="3520065"/>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48" name="TextBox 47"/>
            <p:cNvSpPr txBox="1"/>
            <p:nvPr/>
          </p:nvSpPr>
          <p:spPr>
            <a:xfrm>
              <a:off x="4361501" y="1481253"/>
              <a:ext cx="1469725"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chemeClr val="tx1"/>
                      </a:gs>
                      <a:gs pos="30000">
                        <a:schemeClr val="tx1"/>
                      </a:gs>
                    </a:gsLst>
                    <a:lin ang="5400000" scaled="0"/>
                  </a:gradFill>
                </a:rPr>
                <a:t>Apps</a:t>
              </a:r>
            </a:p>
          </p:txBody>
        </p:sp>
        <p:cxnSp>
          <p:nvCxnSpPr>
            <p:cNvPr id="49" name="Straight Arrow Connector 48"/>
            <p:cNvCxnSpPr>
              <a:stCxn id="46" idx="4"/>
              <a:endCxn id="2" idx="0"/>
            </p:cNvCxnSpPr>
            <p:nvPr/>
          </p:nvCxnSpPr>
          <p:spPr>
            <a:xfrm>
              <a:off x="3845850" y="2229201"/>
              <a:ext cx="1" cy="11053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4" idx="6"/>
              <a:endCxn id="2" idx="1"/>
            </p:cNvCxnSpPr>
            <p:nvPr/>
          </p:nvCxnSpPr>
          <p:spPr>
            <a:xfrm>
              <a:off x="1826664" y="3904822"/>
              <a:ext cx="1052488" cy="66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38587" y="2258394"/>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a:gradFill>
                    <a:gsLst>
                      <a:gs pos="2917">
                        <a:schemeClr val="tx1"/>
                      </a:gs>
                      <a:gs pos="30000">
                        <a:schemeClr val="tx1"/>
                      </a:gs>
                    </a:gsLst>
                    <a:lin ang="5400000" scaled="0"/>
                  </a:gradFill>
                </a:rPr>
                <a:t>REST API </a:t>
              </a:r>
            </a:p>
          </p:txBody>
        </p:sp>
        <p:sp>
          <p:nvSpPr>
            <p:cNvPr id="64" name="Oval 2"/>
            <p:cNvSpPr>
              <a:spLocks noChangeAspect="1"/>
            </p:cNvSpPr>
            <p:nvPr/>
          </p:nvSpPr>
          <p:spPr bwMode="auto">
            <a:xfrm>
              <a:off x="729384" y="3356324"/>
              <a:ext cx="1097280" cy="1096995"/>
            </a:xfrm>
            <a:prstGeom prst="ellipse">
              <a:avLst/>
            </a:prstGeom>
            <a:solidFill>
              <a:srgbClr val="0070C0"/>
            </a:solidFill>
            <a:ln w="254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sz="2040" spc="-51">
                  <a:solidFill>
                    <a:schemeClr val="tx1"/>
                  </a:solidFill>
                  <a:latin typeface="Segoe UI"/>
                  <a:ea typeface="Segoe UI" pitchFamily="34" charset="0"/>
                  <a:cs typeface="Segoe UI" pitchFamily="34" charset="0"/>
                </a:rPr>
                <a:t>R Client</a:t>
              </a:r>
            </a:p>
          </p:txBody>
        </p:sp>
        <p:sp>
          <p:nvSpPr>
            <p:cNvPr id="71" name="TextBox 70"/>
            <p:cNvSpPr txBox="1"/>
            <p:nvPr/>
          </p:nvSpPr>
          <p:spPr>
            <a:xfrm>
              <a:off x="1714250" y="3466995"/>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a:gradFill>
                    <a:gsLst>
                      <a:gs pos="2917">
                        <a:schemeClr val="tx1"/>
                      </a:gs>
                      <a:gs pos="30000">
                        <a:schemeClr val="tx1"/>
                      </a:gs>
                    </a:gsLst>
                    <a:lin ang="5400000" scaled="0"/>
                  </a:gradFill>
                </a:rPr>
                <a:t>Deploy</a:t>
              </a:r>
            </a:p>
          </p:txBody>
        </p:sp>
        <p:sp>
          <p:nvSpPr>
            <p:cNvPr id="81" name="TextBox 80"/>
            <p:cNvSpPr txBox="1"/>
            <p:nvPr/>
          </p:nvSpPr>
          <p:spPr>
            <a:xfrm>
              <a:off x="6287571" y="4208609"/>
              <a:ext cx="1255637" cy="517065"/>
            </a:xfrm>
            <a:prstGeom prst="rect">
              <a:avLst/>
            </a:prstGeom>
            <a:noFill/>
          </p:spPr>
          <p:txBody>
            <a:bodyPr wrap="square" lIns="182880" tIns="146304" rIns="182880" bIns="146304" rtlCol="0">
              <a:spAutoFit/>
            </a:bodyPr>
            <a:lstStyle/>
            <a:p>
              <a:pPr>
                <a:lnSpc>
                  <a:spcPct val="90000"/>
                </a:lnSpc>
                <a:spcAft>
                  <a:spcPts val="600"/>
                </a:spcAft>
              </a:pPr>
              <a:r>
                <a:rPr lang="en-US" sz="1600" i="1" smtClean="0">
                  <a:gradFill>
                    <a:gsLst>
                      <a:gs pos="2917">
                        <a:schemeClr val="tx1"/>
                      </a:gs>
                      <a:gs pos="30000">
                        <a:schemeClr val="tx1"/>
                      </a:gs>
                    </a:gsLst>
                    <a:lin ang="5400000" scaled="0"/>
                  </a:gradFill>
                </a:rPr>
                <a:t>SQLite  DB</a:t>
              </a:r>
              <a:endParaRPr lang="en-US" sz="1600" i="1">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7918742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3080" y="-2142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Scale up for more powerful computing </a:t>
            </a:r>
            <a:br>
              <a:rPr lang="en-US"/>
            </a:br>
            <a:endParaRPr lang="en-US" sz="4400"/>
          </a:p>
        </p:txBody>
      </p:sp>
      <p:sp>
        <p:nvSpPr>
          <p:cNvPr id="79" name="TextBox 78"/>
          <p:cNvSpPr txBox="1"/>
          <p:nvPr/>
        </p:nvSpPr>
        <p:spPr>
          <a:xfrm>
            <a:off x="8720270" y="2396459"/>
            <a:ext cx="3459058" cy="3373231"/>
          </a:xfrm>
          <a:prstGeom prst="rect">
            <a:avLst/>
          </a:prstGeom>
          <a:noFill/>
        </p:spPr>
        <p:txBody>
          <a:bodyPr wrap="square" lIns="182880" tIns="146304" rIns="182880" bIns="146304" rtlCol="0">
            <a:spAutoFit/>
          </a:bodyPr>
          <a:lstStyle/>
          <a:p>
            <a:pPr marL="280121" indent="-280121">
              <a:buSzPts val="1400"/>
              <a:buFont typeface="Arial" panose="020B0604020202020204" pitchFamily="34" charset="0"/>
              <a:buChar char="•"/>
            </a:pPr>
            <a:r>
              <a:rPr lang="en-US" sz="2000">
                <a:latin typeface="+mj-lt"/>
              </a:rPr>
              <a:t>Easily scale up a single server to a grid to handle </a:t>
            </a:r>
            <a:r>
              <a:rPr lang="en-US" sz="2000">
                <a:solidFill>
                  <a:srgbClr val="00B0F0"/>
                </a:solidFill>
                <a:latin typeface="Segoe UI Light"/>
              </a:rPr>
              <a:t>more concurrent requests</a:t>
            </a:r>
          </a:p>
          <a:p>
            <a:pPr marL="280121" lvl="0" indent="-280121">
              <a:buSzPts val="1400"/>
              <a:buFont typeface="Arial" panose="020B0604020202020204" pitchFamily="34" charset="0"/>
              <a:buChar char="•"/>
            </a:pPr>
            <a:r>
              <a:rPr lang="en-US" sz="2000">
                <a:solidFill>
                  <a:srgbClr val="00B0F0"/>
                </a:solidFill>
                <a:latin typeface="Segoe UI Light"/>
              </a:rPr>
              <a:t>Load balancing </a:t>
            </a:r>
            <a:r>
              <a:rPr lang="en-US" sz="2000">
                <a:solidFill>
                  <a:srgbClr val="FFFFFF"/>
                </a:solidFill>
                <a:latin typeface="Segoe UI Light"/>
              </a:rPr>
              <a:t>cross compute nodes</a:t>
            </a:r>
            <a:endParaRPr lang="en-US" sz="2000">
              <a:latin typeface="+mj-lt"/>
            </a:endParaRPr>
          </a:p>
          <a:p>
            <a:pPr marL="280121" indent="-280121">
              <a:buSzPts val="1400"/>
              <a:buFont typeface="Arial" panose="020B0604020202020204" pitchFamily="34" charset="0"/>
              <a:buChar char="•"/>
            </a:pPr>
            <a:r>
              <a:rPr lang="en-US" sz="2000">
                <a:solidFill>
                  <a:srgbClr val="00B0F0"/>
                </a:solidFill>
                <a:latin typeface="+mj-lt"/>
              </a:rPr>
              <a:t>A shared pool of warmed up R shells </a:t>
            </a:r>
            <a:r>
              <a:rPr lang="en-US" sz="2000">
                <a:latin typeface="+mj-lt"/>
              </a:rPr>
              <a:t>to improve scoring performance.</a:t>
            </a:r>
          </a:p>
          <a:p>
            <a:pPr marL="280121" indent="-280121">
              <a:buSzPts val="1400"/>
              <a:buFont typeface="Arial" panose="020B0604020202020204" pitchFamily="34" charset="0"/>
              <a:buChar char="•"/>
            </a:pPr>
            <a:r>
              <a:rPr lang="en-US" sz="2000">
                <a:latin typeface="+mj-lt"/>
              </a:rPr>
              <a:t>Compute </a:t>
            </a:r>
            <a:r>
              <a:rPr lang="en-US" sz="2000" smtClean="0">
                <a:latin typeface="+mj-lt"/>
              </a:rPr>
              <a:t>nodes </a:t>
            </a:r>
            <a:r>
              <a:rPr lang="en-US" sz="2000">
                <a:latin typeface="+mj-lt"/>
              </a:rPr>
              <a:t>can be added at runtime</a:t>
            </a:r>
          </a:p>
        </p:txBody>
      </p:sp>
      <p:grpSp>
        <p:nvGrpSpPr>
          <p:cNvPr id="10" name="Group 9"/>
          <p:cNvGrpSpPr/>
          <p:nvPr/>
        </p:nvGrpSpPr>
        <p:grpSpPr>
          <a:xfrm>
            <a:off x="289429" y="963965"/>
            <a:ext cx="8372659" cy="5693191"/>
            <a:chOff x="161741" y="1132206"/>
            <a:chExt cx="8372659" cy="5693191"/>
          </a:xfrm>
        </p:grpSpPr>
        <p:sp>
          <p:nvSpPr>
            <p:cNvPr id="42" name="Rectangle 41"/>
            <p:cNvSpPr/>
            <p:nvPr/>
          </p:nvSpPr>
          <p:spPr bwMode="auto">
            <a:xfrm>
              <a:off x="2438395" y="2707754"/>
              <a:ext cx="6096005" cy="3997838"/>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879152"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gradFill>
                    <a:gsLst>
                      <a:gs pos="0">
                        <a:srgbClr val="FFFFFF"/>
                      </a:gs>
                      <a:gs pos="100000">
                        <a:srgbClr val="FFFFFF"/>
                      </a:gs>
                    </a:gsLst>
                    <a:lin ang="5400000" scaled="0"/>
                  </a:gradFill>
                  <a:ea typeface="Segoe UI" pitchFamily="34" charset="0"/>
                  <a:cs typeface="Segoe UI" pitchFamily="34" charset="0"/>
                </a:rPr>
                <a:t>Web Node</a:t>
              </a:r>
            </a:p>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API/Authentication</a:t>
              </a:r>
            </a:p>
          </p:txBody>
        </p:sp>
        <p:sp>
          <p:nvSpPr>
            <p:cNvPr id="8" name="Rectangle 7"/>
            <p:cNvSpPr/>
            <p:nvPr/>
          </p:nvSpPr>
          <p:spPr bwMode="auto">
            <a:xfrm>
              <a:off x="6289768"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Node</a:t>
              </a:r>
            </a:p>
          </p:txBody>
        </p:sp>
        <p:sp>
          <p:nvSpPr>
            <p:cNvPr id="9" name="Rectangle 8"/>
            <p:cNvSpPr/>
            <p:nvPr/>
          </p:nvSpPr>
          <p:spPr bwMode="auto">
            <a:xfrm>
              <a:off x="6309192" y="461749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Node</a:t>
              </a:r>
            </a:p>
          </p:txBody>
        </p:sp>
        <p:sp>
          <p:nvSpPr>
            <p:cNvPr id="3" name="Flowchart: Magnetic Disk 2"/>
            <p:cNvSpPr/>
            <p:nvPr/>
          </p:nvSpPr>
          <p:spPr bwMode="auto">
            <a:xfrm>
              <a:off x="3581077" y="4701902"/>
              <a:ext cx="1231473" cy="1150775"/>
            </a:xfrm>
            <a:prstGeom prst="flowChartMagneticDisk">
              <a:avLst/>
            </a:prstGeom>
            <a:solidFill>
              <a:schemeClr val="accent1"/>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Sessions</a:t>
              </a:r>
              <a:r>
                <a:rPr lang="en-US" sz="1600" smtClean="0">
                  <a:gradFill>
                    <a:gsLst>
                      <a:gs pos="0">
                        <a:srgbClr val="FFFFFF"/>
                      </a:gs>
                      <a:gs pos="100000">
                        <a:srgbClr val="FFFFFF"/>
                      </a:gs>
                    </a:gsLst>
                    <a:lin ang="5400000" scaled="0"/>
                  </a:gradFill>
                  <a:ea typeface="Segoe UI" pitchFamily="34" charset="0"/>
                  <a:cs typeface="Segoe UI" pitchFamily="34" charset="0"/>
                </a:rPr>
                <a:t>/</a:t>
              </a:r>
              <a:br>
                <a:rPr lang="en-US" sz="1600" smtClean="0">
                  <a:gradFill>
                    <a:gsLst>
                      <a:gs pos="0">
                        <a:srgbClr val="FFFFFF"/>
                      </a:gs>
                      <a:gs pos="100000">
                        <a:srgbClr val="FFFFFF"/>
                      </a:gs>
                    </a:gsLst>
                    <a:lin ang="5400000" scaled="0"/>
                  </a:gradFill>
                  <a:ea typeface="Segoe UI" pitchFamily="34" charset="0"/>
                  <a:cs typeface="Segoe UI" pitchFamily="34" charset="0"/>
                </a:rPr>
              </a:br>
              <a:r>
                <a:rPr lang="en-US" sz="1600" smtClean="0">
                  <a:gradFill>
                    <a:gsLst>
                      <a:gs pos="0">
                        <a:srgbClr val="FFFFFF"/>
                      </a:gs>
                      <a:gs pos="100000">
                        <a:srgbClr val="FFFFFF"/>
                      </a:gs>
                    </a:gsLst>
                    <a:lin ang="5400000" scaled="0"/>
                  </a:gradFill>
                  <a:ea typeface="Segoe UI" pitchFamily="34" charset="0"/>
                  <a:cs typeface="Segoe UI" pitchFamily="34" charset="0"/>
                </a:rPr>
                <a:t>Services</a:t>
              </a:r>
              <a:endParaRPr lang="en-US" sz="160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p:cNvCxnSpPr/>
            <p:nvPr/>
          </p:nvCxnSpPr>
          <p:spPr>
            <a:xfrm>
              <a:off x="4196813" y="4058715"/>
              <a:ext cx="1" cy="6431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9" idx="1"/>
            </p:cNvCxnSpPr>
            <p:nvPr/>
          </p:nvCxnSpPr>
          <p:spPr>
            <a:xfrm>
              <a:off x="4812550" y="3466998"/>
              <a:ext cx="1496642" cy="172744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 idx="3"/>
              <a:endCxn id="8" idx="1"/>
            </p:cNvCxnSpPr>
            <p:nvPr/>
          </p:nvCxnSpPr>
          <p:spPr>
            <a:xfrm>
              <a:off x="4812550" y="3466998"/>
              <a:ext cx="147721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38396" y="6197533"/>
              <a:ext cx="5983709" cy="627864"/>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Set up a grid </a:t>
              </a:r>
              <a:r>
                <a:rPr lang="en-US" sz="2400">
                  <a:gradFill>
                    <a:gsLst>
                      <a:gs pos="2917">
                        <a:schemeClr val="tx1"/>
                      </a:gs>
                      <a:gs pos="30000">
                        <a:schemeClr val="tx1"/>
                      </a:gs>
                    </a:gsLst>
                    <a:lin ang="5400000" scaled="0"/>
                  </a:gradFill>
                </a:rPr>
                <a:t>to scale computing power</a:t>
              </a:r>
            </a:p>
          </p:txBody>
        </p:sp>
        <p:grpSp>
          <p:nvGrpSpPr>
            <p:cNvPr id="45" name="Group 44"/>
            <p:cNvGrpSpPr/>
            <p:nvPr/>
          </p:nvGrpSpPr>
          <p:grpSpPr>
            <a:xfrm>
              <a:off x="3297210" y="1132206"/>
              <a:ext cx="1097280" cy="1096995"/>
              <a:chOff x="600470" y="3265152"/>
              <a:chExt cx="1097280" cy="1096995"/>
            </a:xfrm>
          </p:grpSpPr>
          <p:sp>
            <p:nvSpPr>
              <p:cNvPr id="46" name="Oval 2"/>
              <p:cNvSpPr>
                <a:spLocks noChangeAspect="1"/>
              </p:cNvSpPr>
              <p:nvPr/>
            </p:nvSpPr>
            <p:spPr bwMode="auto">
              <a:xfrm>
                <a:off x="600470" y="3265152"/>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a:solidFill>
                    <a:schemeClr val="tx1"/>
                  </a:solidFill>
                  <a:latin typeface="Segoe UI"/>
                  <a:ea typeface="Segoe UI" pitchFamily="34" charset="0"/>
                  <a:cs typeface="Segoe UI" pitchFamily="34" charset="0"/>
                </a:endParaRPr>
              </a:p>
            </p:txBody>
          </p:sp>
          <p:sp>
            <p:nvSpPr>
              <p:cNvPr id="47" name="Freeform 53"/>
              <p:cNvSpPr>
                <a:spLocks noEditPoints="1"/>
              </p:cNvSpPr>
              <p:nvPr/>
            </p:nvSpPr>
            <p:spPr bwMode="auto">
              <a:xfrm>
                <a:off x="923164" y="3520065"/>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48" name="TextBox 47"/>
            <p:cNvSpPr txBox="1"/>
            <p:nvPr/>
          </p:nvSpPr>
          <p:spPr>
            <a:xfrm>
              <a:off x="4361501" y="1481253"/>
              <a:ext cx="1469725"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chemeClr val="tx1"/>
                      </a:gs>
                      <a:gs pos="30000">
                        <a:schemeClr val="tx1"/>
                      </a:gs>
                    </a:gsLst>
                    <a:lin ang="5400000" scaled="0"/>
                  </a:gradFill>
                </a:rPr>
                <a:t>Apps</a:t>
              </a:r>
            </a:p>
          </p:txBody>
        </p:sp>
        <p:cxnSp>
          <p:nvCxnSpPr>
            <p:cNvPr id="49" name="Straight Arrow Connector 48"/>
            <p:cNvCxnSpPr>
              <a:stCxn id="46" idx="4"/>
              <a:endCxn id="2" idx="0"/>
            </p:cNvCxnSpPr>
            <p:nvPr/>
          </p:nvCxnSpPr>
          <p:spPr>
            <a:xfrm>
              <a:off x="3845850" y="2229201"/>
              <a:ext cx="1" cy="6608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active directory icons"/>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971" y="4747410"/>
              <a:ext cx="1105267" cy="110526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161741" y="5805170"/>
              <a:ext cx="1469725" cy="794064"/>
            </a:xfrm>
            <a:prstGeom prst="rect">
              <a:avLst/>
            </a:prstGeom>
            <a:no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Active Directory</a:t>
              </a:r>
            </a:p>
          </p:txBody>
        </p:sp>
        <p:cxnSp>
          <p:nvCxnSpPr>
            <p:cNvPr id="56" name="Straight Arrow Connector 55"/>
            <p:cNvCxnSpPr>
              <a:stCxn id="64" idx="6"/>
              <a:endCxn id="2" idx="1"/>
            </p:cNvCxnSpPr>
            <p:nvPr/>
          </p:nvCxnSpPr>
          <p:spPr>
            <a:xfrm>
              <a:off x="1441251" y="3466997"/>
              <a:ext cx="1437901"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38587" y="2258394"/>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a:gradFill>
                    <a:gsLst>
                      <a:gs pos="2917">
                        <a:schemeClr val="tx1"/>
                      </a:gs>
                      <a:gs pos="30000">
                        <a:schemeClr val="tx1"/>
                      </a:gs>
                    </a:gsLst>
                    <a:lin ang="5400000" scaled="0"/>
                  </a:gradFill>
                </a:rPr>
                <a:t>REST API </a:t>
              </a:r>
            </a:p>
          </p:txBody>
        </p:sp>
        <p:sp>
          <p:nvSpPr>
            <p:cNvPr id="64" name="Oval 2"/>
            <p:cNvSpPr>
              <a:spLocks noChangeAspect="1"/>
            </p:cNvSpPr>
            <p:nvPr/>
          </p:nvSpPr>
          <p:spPr bwMode="auto">
            <a:xfrm>
              <a:off x="343971" y="2918499"/>
              <a:ext cx="1097280" cy="1096995"/>
            </a:xfrm>
            <a:prstGeom prst="ellipse">
              <a:avLst/>
            </a:prstGeom>
            <a:solidFill>
              <a:srgbClr val="0070C0"/>
            </a:solidFill>
            <a:ln w="254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sz="2040" spc="-51">
                  <a:solidFill>
                    <a:schemeClr val="tx1"/>
                  </a:solidFill>
                  <a:latin typeface="Segoe UI"/>
                  <a:ea typeface="Segoe UI" pitchFamily="34" charset="0"/>
                  <a:cs typeface="Segoe UI" pitchFamily="34" charset="0"/>
                </a:rPr>
                <a:t>R Client</a:t>
              </a:r>
            </a:p>
          </p:txBody>
        </p:sp>
        <p:sp>
          <p:nvSpPr>
            <p:cNvPr id="71" name="TextBox 70"/>
            <p:cNvSpPr txBox="1"/>
            <p:nvPr/>
          </p:nvSpPr>
          <p:spPr>
            <a:xfrm>
              <a:off x="1409985" y="3039974"/>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a:gradFill>
                    <a:gsLst>
                      <a:gs pos="2917">
                        <a:schemeClr val="tx1"/>
                      </a:gs>
                      <a:gs pos="30000">
                        <a:schemeClr val="tx1"/>
                      </a:gs>
                    </a:gsLst>
                    <a:lin ang="5400000" scaled="0"/>
                  </a:gradFill>
                </a:rPr>
                <a:t>Deploy</a:t>
              </a:r>
            </a:p>
          </p:txBody>
        </p:sp>
        <p:sp>
          <p:nvSpPr>
            <p:cNvPr id="72" name="TextBox 71"/>
            <p:cNvSpPr txBox="1"/>
            <p:nvPr/>
          </p:nvSpPr>
          <p:spPr>
            <a:xfrm>
              <a:off x="1409985" y="3419981"/>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a:gradFill>
                    <a:gsLst>
                      <a:gs pos="2917">
                        <a:schemeClr val="tx1"/>
                      </a:gs>
                      <a:gs pos="30000">
                        <a:schemeClr val="tx1"/>
                      </a:gs>
                    </a:gsLst>
                    <a:lin ang="5400000" scaled="0"/>
                  </a:gradFill>
                </a:rPr>
                <a:t>Auth.</a:t>
              </a:r>
            </a:p>
          </p:txBody>
        </p:sp>
        <p:cxnSp>
          <p:nvCxnSpPr>
            <p:cNvPr id="77" name="Elbow Connector 76"/>
            <p:cNvCxnSpPr>
              <a:endCxn id="1026" idx="3"/>
            </p:cNvCxnSpPr>
            <p:nvPr/>
          </p:nvCxnSpPr>
          <p:spPr>
            <a:xfrm rot="10800000" flipV="1">
              <a:off x="1449238" y="4043940"/>
              <a:ext cx="1770700" cy="1256104"/>
            </a:xfrm>
            <a:prstGeom prst="bentConnector3">
              <a:avLst>
                <a:gd name="adj1" fmla="val -75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44280" y="5824847"/>
              <a:ext cx="2654132" cy="517065"/>
            </a:xfrm>
            <a:prstGeom prst="rect">
              <a:avLst/>
            </a:prstGeom>
            <a:noFill/>
          </p:spPr>
          <p:txBody>
            <a:bodyPr wrap="square" lIns="182880" tIns="146304" rIns="182880" bIns="146304" rtlCol="0">
              <a:spAutoFit/>
            </a:bodyPr>
            <a:lstStyle/>
            <a:p>
              <a:pPr>
                <a:lnSpc>
                  <a:spcPct val="90000"/>
                </a:lnSpc>
                <a:spcAft>
                  <a:spcPts val="600"/>
                </a:spcAft>
              </a:pPr>
              <a:r>
                <a:rPr lang="en-US" sz="1600" i="1">
                  <a:gradFill>
                    <a:gsLst>
                      <a:gs pos="2917">
                        <a:schemeClr val="tx1"/>
                      </a:gs>
                      <a:gs pos="30000">
                        <a:schemeClr val="tx1"/>
                      </a:gs>
                    </a:gsLst>
                    <a:lin ang="5400000" scaled="0"/>
                  </a:gradFill>
                </a:rPr>
                <a:t>SQL Server / PostgreSQL DB </a:t>
              </a:r>
            </a:p>
          </p:txBody>
        </p:sp>
      </p:grpSp>
    </p:spTree>
    <p:extLst>
      <p:ext uri="{BB962C8B-B14F-4D97-AF65-F5344CB8AC3E}">
        <p14:creationId xmlns:p14="http://schemas.microsoft.com/office/powerpoint/2010/main" val="16780286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Diagnostic and Evaluation Tools</a:t>
            </a:r>
          </a:p>
        </p:txBody>
      </p:sp>
      <p:sp>
        <p:nvSpPr>
          <p:cNvPr id="4" name="TextBox 3"/>
          <p:cNvSpPr txBox="1"/>
          <p:nvPr/>
        </p:nvSpPr>
        <p:spPr>
          <a:xfrm>
            <a:off x="269240" y="2842603"/>
            <a:ext cx="3459058" cy="1834348"/>
          </a:xfrm>
          <a:prstGeom prst="rect">
            <a:avLst/>
          </a:prstGeom>
          <a:solidFill>
            <a:schemeClr val="tx2">
              <a:lumMod val="50000"/>
            </a:schemeClr>
          </a:solidFill>
        </p:spPr>
        <p:txBody>
          <a:bodyPr wrap="square" lIns="182880" tIns="146304" rIns="182880" bIns="146304" rtlCol="0">
            <a:noAutofit/>
          </a:bodyPr>
          <a:lstStyle/>
          <a:p>
            <a:pPr marL="280121" indent="-280121">
              <a:buSzPts val="1400"/>
              <a:buFont typeface="Arial" panose="020B0604020202020204" pitchFamily="34" charset="0"/>
              <a:buChar char="•"/>
            </a:pPr>
            <a:r>
              <a:rPr lang="en-US" sz="2000">
                <a:latin typeface="+mj-lt"/>
              </a:rPr>
              <a:t>Health check node configuration</a:t>
            </a:r>
          </a:p>
          <a:p>
            <a:pPr marL="280121" indent="-280121">
              <a:buSzPts val="1400"/>
              <a:buFont typeface="Arial" panose="020B0604020202020204" pitchFamily="34" charset="0"/>
              <a:buChar char="•"/>
            </a:pPr>
            <a:r>
              <a:rPr lang="en-US" sz="2000">
                <a:latin typeface="+mj-lt"/>
              </a:rPr>
              <a:t>Get system status</a:t>
            </a:r>
          </a:p>
          <a:p>
            <a:pPr marL="280121" indent="-280121">
              <a:buSzPts val="1400"/>
              <a:buFont typeface="Arial" panose="020B0604020202020204" pitchFamily="34" charset="0"/>
              <a:buChar char="•"/>
            </a:pPr>
            <a:r>
              <a:rPr lang="en-US" sz="2000">
                <a:latin typeface="+mj-lt"/>
              </a:rPr>
              <a:t>Trace R code execution</a:t>
            </a:r>
          </a:p>
          <a:p>
            <a:pPr marL="280121" indent="-280121">
              <a:buSzPts val="1400"/>
              <a:buFont typeface="Arial" panose="020B0604020202020204" pitchFamily="34" charset="0"/>
              <a:buChar char="•"/>
            </a:pPr>
            <a:r>
              <a:rPr lang="en-US" sz="2000" smtClean="0">
                <a:latin typeface="+mj-lt"/>
              </a:rPr>
              <a:t>Trace service </a:t>
            </a:r>
            <a:r>
              <a:rPr lang="en-US" sz="2000">
                <a:latin typeface="+mj-lt"/>
              </a:rPr>
              <a:t>execution</a:t>
            </a:r>
          </a:p>
        </p:txBody>
      </p:sp>
      <p:sp>
        <p:nvSpPr>
          <p:cNvPr id="5" name="TextBox 4"/>
          <p:cNvSpPr txBox="1"/>
          <p:nvPr/>
        </p:nvSpPr>
        <p:spPr>
          <a:xfrm>
            <a:off x="269240" y="2214739"/>
            <a:ext cx="3459058" cy="627864"/>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Diagnostic Tool</a:t>
            </a:r>
          </a:p>
        </p:txBody>
      </p:sp>
      <p:sp>
        <p:nvSpPr>
          <p:cNvPr id="6" name="TextBox 5"/>
          <p:cNvSpPr txBox="1"/>
          <p:nvPr/>
        </p:nvSpPr>
        <p:spPr>
          <a:xfrm>
            <a:off x="4019185" y="2842603"/>
            <a:ext cx="3459058" cy="1834348"/>
          </a:xfrm>
          <a:prstGeom prst="rect">
            <a:avLst/>
          </a:prstGeom>
          <a:solidFill>
            <a:schemeClr val="tx2">
              <a:lumMod val="50000"/>
            </a:schemeClr>
          </a:solidFill>
        </p:spPr>
        <p:txBody>
          <a:bodyPr wrap="square" lIns="182880" tIns="146304" rIns="182880" bIns="146304" rtlCol="0">
            <a:noAutofit/>
          </a:bodyPr>
          <a:lstStyle/>
          <a:p>
            <a:pPr marL="280121" indent="-280121">
              <a:buSzPts val="1400"/>
              <a:buFont typeface="Arial" panose="020B0604020202020204" pitchFamily="34" charset="0"/>
              <a:buChar char="•"/>
            </a:pPr>
            <a:r>
              <a:rPr lang="en-US" sz="2000">
                <a:latin typeface="+mj-lt"/>
              </a:rPr>
              <a:t>Evaluate grid capacity</a:t>
            </a:r>
          </a:p>
          <a:p>
            <a:pPr marL="280121" indent="-280121">
              <a:buSzPts val="1400"/>
              <a:buFont typeface="Arial" panose="020B0604020202020204" pitchFamily="34" charset="0"/>
              <a:buChar char="•"/>
            </a:pPr>
            <a:r>
              <a:rPr lang="en-US" sz="2000">
                <a:latin typeface="+mj-lt"/>
              </a:rPr>
              <a:t>Simulate traffic per service</a:t>
            </a:r>
          </a:p>
          <a:p>
            <a:pPr marL="280121" indent="-280121">
              <a:buSzPts val="1400"/>
              <a:buFont typeface="Arial" panose="020B0604020202020204" pitchFamily="34" charset="0"/>
              <a:buChar char="•"/>
            </a:pPr>
            <a:r>
              <a:rPr lang="en-US" sz="2000">
                <a:latin typeface="+mj-lt"/>
              </a:rPr>
              <a:t>Configure threshold rules: </a:t>
            </a:r>
            <a:r>
              <a:rPr lang="en-US" sz="2000" smtClean="0">
                <a:latin typeface="+mj-lt"/>
              </a:rPr>
              <a:t>min/max </a:t>
            </a:r>
            <a:r>
              <a:rPr lang="en-US" sz="2000">
                <a:latin typeface="+mj-lt"/>
              </a:rPr>
              <a:t>of threads; # of concurrent threads</a:t>
            </a:r>
          </a:p>
        </p:txBody>
      </p:sp>
      <p:sp>
        <p:nvSpPr>
          <p:cNvPr id="7" name="TextBox 6"/>
          <p:cNvSpPr txBox="1"/>
          <p:nvPr/>
        </p:nvSpPr>
        <p:spPr>
          <a:xfrm>
            <a:off x="4019185" y="2214739"/>
            <a:ext cx="3459058" cy="627864"/>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Evaluation Tool</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976" r="51349" b="56854"/>
          <a:stretch/>
        </p:blipFill>
        <p:spPr>
          <a:xfrm>
            <a:off x="7769130" y="1580963"/>
            <a:ext cx="4197992" cy="1875618"/>
          </a:xfrm>
          <a:prstGeom prst="rect">
            <a:avLst/>
          </a:prstGeom>
          <a:ln w="22225">
            <a:solidFill>
              <a:schemeClr val="accent1"/>
            </a:solidFill>
          </a:ln>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2828" r="55823" b="24311"/>
          <a:stretch/>
        </p:blipFill>
        <p:spPr>
          <a:xfrm>
            <a:off x="7769130" y="3712010"/>
            <a:ext cx="4197992" cy="1929883"/>
          </a:xfrm>
          <a:prstGeom prst="rect">
            <a:avLst/>
          </a:prstGeom>
          <a:ln w="22225">
            <a:solidFill>
              <a:schemeClr val="accent1"/>
            </a:solidFill>
          </a:ln>
        </p:spPr>
      </p:pic>
    </p:spTree>
    <p:extLst>
      <p:ext uri="{BB962C8B-B14F-4D97-AF65-F5344CB8AC3E}">
        <p14:creationId xmlns:p14="http://schemas.microsoft.com/office/powerpoint/2010/main" val="3636328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 name="Rectangle 6"/>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45" name="Group 44"/>
          <p:cNvGrpSpPr/>
          <p:nvPr/>
        </p:nvGrpSpPr>
        <p:grpSpPr>
          <a:xfrm>
            <a:off x="3362037" y="1558213"/>
            <a:ext cx="2631748" cy="4699029"/>
            <a:chOff x="3355858" y="1877030"/>
            <a:chExt cx="2684900" cy="4793934"/>
          </a:xfrm>
          <a:solidFill>
            <a:srgbClr val="00B0F0"/>
          </a:solidFill>
        </p:grpSpPr>
        <p:sp>
          <p:nvSpPr>
            <p:cNvPr id="46" name="Rectangle 45"/>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9" name="Rectangle 48"/>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err="1">
                <a:solidFill>
                  <a:schemeClr val="bg1"/>
                </a:solidFill>
                <a:latin typeface="+mj-lt"/>
                <a:ea typeface="Segoe UI" pitchFamily="34" charset="0"/>
                <a:cs typeface="Segoe UI" pitchFamily="34" charset="0"/>
              </a:endParaRPr>
            </a:p>
          </p:txBody>
        </p:sp>
      </p:grpSp>
      <p:sp>
        <p:nvSpPr>
          <p:cNvPr id="51" name="Rectangle 5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Turn R analytics </a:t>
            </a:r>
            <a:r>
              <a:rPr lang="en-US" sz="1600" kern="0">
                <a:solidFill>
                  <a:srgbClr val="000000"/>
                </a:solidFill>
                <a:latin typeface="Segoe UI Light"/>
                <a:ea typeface="Segoe UI" pitchFamily="34" charset="0"/>
                <a:cs typeface="Segoe UI" pitchFamily="34" charset="0"/>
                <a:sym typeface="Wingdings" panose="05000000000000000000" pitchFamily="2" charset="2"/>
              </a:rPr>
              <a:t></a:t>
            </a:r>
            <a:r>
              <a:rPr lang="en-US" sz="1600" kern="0">
                <a:solidFill>
                  <a:srgbClr val="000000"/>
                </a:solidFill>
                <a:latin typeface="Segoe UI Light"/>
                <a:ea typeface="Segoe UI" pitchFamily="34" charset="0"/>
                <a:cs typeface="Segoe UI" pitchFamily="34" charset="0"/>
              </a:rPr>
              <a:t> Web Service in one line of code;</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Swagger based APIs, easy to consume, with any programming languages</a:t>
            </a:r>
          </a:p>
          <a:p>
            <a:pPr marL="234860" defTabSz="913576"/>
            <a:endParaRPr lang="en-US" sz="1600" kern="0">
              <a:solidFill>
                <a:srgbClr val="000000"/>
              </a:solidFill>
              <a:latin typeface="Segoe UI Light"/>
              <a:ea typeface="Segoe UI" pitchFamily="34" charset="0"/>
              <a:cs typeface="Segoe UI" pitchFamily="34" charset="0"/>
            </a:endParaRPr>
          </a:p>
        </p:txBody>
      </p:sp>
      <p:sp>
        <p:nvSpPr>
          <p:cNvPr id="52" name="Rectangle 5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Deploy to any production environment: Windows / Linux Hadoop</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On Prem or in Cloud</a:t>
            </a:r>
          </a:p>
        </p:txBody>
      </p:sp>
      <p:sp>
        <p:nvSpPr>
          <p:cNvPr id="53" name="Rectangle 5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Fast scoring, real time and batch</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Easy scale up of the analytical server</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Diagnostic and perf tuning tools</a:t>
            </a:r>
          </a:p>
        </p:txBody>
      </p:sp>
      <p:sp>
        <p:nvSpPr>
          <p:cNvPr id="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a:t>Microsoft R Server</a:t>
            </a:r>
          </a:p>
          <a:p>
            <a:pPr algn="ctr"/>
            <a:r>
              <a:rPr lang="en-US" sz="3600">
                <a:gradFill>
                  <a:gsLst>
                    <a:gs pos="2917">
                      <a:schemeClr val="tx1"/>
                    </a:gs>
                    <a:gs pos="30000">
                      <a:schemeClr val="tx1"/>
                    </a:gs>
                  </a:gsLst>
                  <a:lin ang="5400000" scaled="0"/>
                </a:gradFill>
              </a:rPr>
              <a:t>The Operationalization Engine of your Advanced Analytics</a:t>
            </a:r>
            <a:endParaRPr lang="en-US" sz="3600"/>
          </a:p>
        </p:txBody>
      </p:sp>
      <p:sp>
        <p:nvSpPr>
          <p:cNvPr id="18" name="Rectangle 17"/>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4" name="Rectangle 5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Enterprise authentication: LDAP/AD/AAD</a:t>
            </a: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Secure connection: HTTPS with </a:t>
            </a:r>
            <a:r>
              <a:rPr lang="en-US" sz="1600" kern="0" smtClean="0">
                <a:solidFill>
                  <a:srgbClr val="000000"/>
                </a:solidFill>
                <a:latin typeface="Segoe UI Light"/>
                <a:ea typeface="Segoe UI" pitchFamily="34" charset="0"/>
                <a:cs typeface="Segoe UI" pitchFamily="34" charset="0"/>
              </a:rPr>
              <a:t>SSL.TSL1.2 </a:t>
            </a:r>
            <a:endParaRPr lang="en-US" sz="1600" kern="0">
              <a:solidFill>
                <a:srgbClr val="000000"/>
              </a:solidFill>
              <a:latin typeface="Segoe UI Light"/>
              <a:ea typeface="Segoe UI" pitchFamily="34" charset="0"/>
              <a:cs typeface="Segoe UI" pitchFamily="34" charset="0"/>
            </a:endParaRPr>
          </a:p>
          <a:p>
            <a:pPr marL="520610" indent="-28575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Enterprise grade High Availability</a:t>
            </a:r>
          </a:p>
        </p:txBody>
      </p:sp>
      <p:grpSp>
        <p:nvGrpSpPr>
          <p:cNvPr id="55" name="Group 54"/>
          <p:cNvGrpSpPr/>
          <p:nvPr/>
        </p:nvGrpSpPr>
        <p:grpSpPr>
          <a:xfrm rot="10317452">
            <a:off x="1038978" y="2030803"/>
            <a:ext cx="1576893" cy="1021731"/>
            <a:chOff x="3643867" y="3838648"/>
            <a:chExt cx="1899286" cy="1230622"/>
          </a:xfrm>
        </p:grpSpPr>
        <p:sp>
          <p:nvSpPr>
            <p:cNvPr id="5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789131" y="4103030"/>
              <a:ext cx="754022" cy="771806"/>
              <a:chOff x="4789131" y="4103030"/>
              <a:chExt cx="754022" cy="771806"/>
            </a:xfrm>
            <a:solidFill>
              <a:schemeClr val="accent3"/>
            </a:solidFill>
          </p:grpSpPr>
          <p:sp>
            <p:nvSpPr>
              <p:cNvPr id="59" name="Freeform 16"/>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4"/>
          <p:cNvGrpSpPr>
            <a:grpSpLocks noChangeAspect="1"/>
          </p:cNvGrpSpPr>
          <p:nvPr/>
        </p:nvGrpSpPr>
        <p:grpSpPr bwMode="auto">
          <a:xfrm>
            <a:off x="6654149" y="2035901"/>
            <a:ext cx="1579162" cy="1078567"/>
            <a:chOff x="2270" y="2544"/>
            <a:chExt cx="1347" cy="920"/>
          </a:xfrm>
        </p:grpSpPr>
        <p:sp>
          <p:nvSpPr>
            <p:cNvPr id="7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p:cNvGrpSpPr/>
          <p:nvPr/>
        </p:nvGrpSpPr>
        <p:grpSpPr>
          <a:xfrm>
            <a:off x="3524265" y="2151845"/>
            <a:ext cx="2226216" cy="769384"/>
            <a:chOff x="9086488" y="4188965"/>
            <a:chExt cx="3307889" cy="1143212"/>
          </a:xfrm>
        </p:grpSpPr>
        <p:pic>
          <p:nvPicPr>
            <p:cNvPr id="113" name="Picture 112"/>
            <p:cNvPicPr>
              <a:picLocks noChangeAspect="1"/>
            </p:cNvPicPr>
            <p:nvPr/>
          </p:nvPicPr>
          <p:blipFill>
            <a:blip r:embed="rId3"/>
            <a:stretch>
              <a:fillRect/>
            </a:stretch>
          </p:blipFill>
          <p:spPr>
            <a:xfrm>
              <a:off x="9086488" y="4475162"/>
              <a:ext cx="1323258" cy="545463"/>
            </a:xfrm>
            <a:prstGeom prst="rect">
              <a:avLst/>
            </a:prstGeom>
          </p:spPr>
        </p:pic>
        <p:pic>
          <p:nvPicPr>
            <p:cNvPr id="114" name="Picture 113"/>
            <p:cNvPicPr>
              <a:picLocks noChangeAspect="1"/>
            </p:cNvPicPr>
            <p:nvPr/>
          </p:nvPicPr>
          <p:blipFill>
            <a:blip r:embed="rId4"/>
            <a:stretch>
              <a:fillRect/>
            </a:stretch>
          </p:blipFill>
          <p:spPr>
            <a:xfrm>
              <a:off x="9558072" y="4352478"/>
              <a:ext cx="646232" cy="963251"/>
            </a:xfrm>
            <a:prstGeom prst="rect">
              <a:avLst/>
            </a:prstGeom>
          </p:spPr>
        </p:pic>
        <p:sp>
          <p:nvSpPr>
            <p:cNvPr id="115"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6" name="Picture 115"/>
            <p:cNvPicPr>
              <a:picLocks noChangeAspect="1"/>
            </p:cNvPicPr>
            <p:nvPr/>
          </p:nvPicPr>
          <p:blipFill>
            <a:blip r:embed="rId4"/>
            <a:stretch>
              <a:fillRect/>
            </a:stretch>
          </p:blipFill>
          <p:spPr>
            <a:xfrm>
              <a:off x="10323925" y="4352478"/>
              <a:ext cx="646232" cy="963251"/>
            </a:xfrm>
            <a:prstGeom prst="rect">
              <a:avLst/>
            </a:prstGeom>
          </p:spPr>
        </p:pic>
        <p:sp>
          <p:nvSpPr>
            <p:cNvPr id="117" name="Freeform 116"/>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8" name="Picture 117"/>
            <p:cNvPicPr>
              <a:picLocks noChangeAspect="1"/>
            </p:cNvPicPr>
            <p:nvPr/>
          </p:nvPicPr>
          <p:blipFill>
            <a:blip r:embed="rId4"/>
            <a:stretch>
              <a:fillRect/>
            </a:stretch>
          </p:blipFill>
          <p:spPr>
            <a:xfrm>
              <a:off x="11089779" y="4352478"/>
              <a:ext cx="646232" cy="963251"/>
            </a:xfrm>
            <a:prstGeom prst="rect">
              <a:avLst/>
            </a:prstGeom>
          </p:spPr>
        </p:pic>
        <p:pic>
          <p:nvPicPr>
            <p:cNvPr id="119" name="Picture 118"/>
            <p:cNvPicPr>
              <a:picLocks noChangeAspect="1"/>
            </p:cNvPicPr>
            <p:nvPr/>
          </p:nvPicPr>
          <p:blipFill>
            <a:blip r:embed="rId3"/>
            <a:stretch>
              <a:fillRect/>
            </a:stretch>
          </p:blipFill>
          <p:spPr>
            <a:xfrm>
              <a:off x="11278842" y="4872340"/>
              <a:ext cx="1115535" cy="459837"/>
            </a:xfrm>
            <a:prstGeom prst="rect">
              <a:avLst/>
            </a:prstGeom>
          </p:spPr>
        </p:pic>
      </p:grpSp>
      <p:sp>
        <p:nvSpPr>
          <p:cNvPr id="3" name="TextBox 2"/>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Instant Deployment</a:t>
            </a:r>
          </a:p>
        </p:txBody>
      </p:sp>
      <p:sp>
        <p:nvSpPr>
          <p:cNvPr id="121" name="TextBox 120"/>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Deploy to Anywhere</a:t>
            </a:r>
          </a:p>
        </p:txBody>
      </p:sp>
      <p:sp>
        <p:nvSpPr>
          <p:cNvPr id="122" name="TextBox 121"/>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Fast and Scalable</a:t>
            </a:r>
          </a:p>
        </p:txBody>
      </p:sp>
      <p:pic>
        <p:nvPicPr>
          <p:cNvPr id="124" name="Picture 123"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123" name="TextBox 12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Secure and Reliable</a:t>
            </a:r>
          </a:p>
        </p:txBody>
      </p:sp>
      <p:sp>
        <p:nvSpPr>
          <p:cNvPr id="2" name="Rectangle 1"/>
          <p:cNvSpPr/>
          <p:nvPr/>
        </p:nvSpPr>
        <p:spPr bwMode="auto">
          <a:xfrm>
            <a:off x="3359277" y="1558213"/>
            <a:ext cx="2634507" cy="4710746"/>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569012" y="1558213"/>
            <a:ext cx="2686339"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6110209" y="1558213"/>
            <a:ext cx="2667042"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05312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96291" y="4405744"/>
            <a:ext cx="7932432" cy="1417069"/>
            <a:chOff x="49037" y="2449320"/>
            <a:chExt cx="7149266" cy="1474513"/>
          </a:xfrm>
        </p:grpSpPr>
        <p:sp>
          <p:nvSpPr>
            <p:cNvPr id="9" name="Rectangle 8"/>
            <p:cNvSpPr/>
            <p:nvPr/>
          </p:nvSpPr>
          <p:spPr bwMode="auto">
            <a:xfrm>
              <a:off x="207358" y="2449320"/>
              <a:ext cx="2275841" cy="1466391"/>
            </a:xfrm>
            <a:prstGeom prst="rect">
              <a:avLst/>
            </a:prstGeom>
            <a:solidFill>
              <a:schemeClr val="bg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p:cNvSpPr/>
            <p:nvPr/>
          </p:nvSpPr>
          <p:spPr bwMode="auto">
            <a:xfrm flipH="1">
              <a:off x="2580589" y="2450597"/>
              <a:ext cx="2305451" cy="14732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10"/>
            <p:cNvSpPr/>
            <p:nvPr/>
          </p:nvSpPr>
          <p:spPr bwMode="auto">
            <a:xfrm flipH="1">
              <a:off x="4997803" y="2450597"/>
              <a:ext cx="2200500" cy="1473236"/>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Chevron 11"/>
            <p:cNvSpPr/>
            <p:nvPr/>
          </p:nvSpPr>
          <p:spPr>
            <a:xfrm>
              <a:off x="5080057" y="2685951"/>
              <a:ext cx="2027886" cy="984058"/>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rPr>
                <a:t>Operationalize</a:t>
              </a:r>
            </a:p>
          </p:txBody>
        </p:sp>
        <p:grpSp>
          <p:nvGrpSpPr>
            <p:cNvPr id="14" name="Group 13"/>
            <p:cNvGrpSpPr/>
            <p:nvPr/>
          </p:nvGrpSpPr>
          <p:grpSpPr>
            <a:xfrm>
              <a:off x="2367396" y="2669916"/>
              <a:ext cx="2374361" cy="1012449"/>
              <a:chOff x="6574957" y="2796363"/>
              <a:chExt cx="2374361" cy="1012449"/>
            </a:xfrm>
            <a:solidFill>
              <a:srgbClr val="00B050"/>
            </a:solidFill>
          </p:grpSpPr>
          <p:sp>
            <p:nvSpPr>
              <p:cNvPr id="19" name="Chevron 18"/>
              <p:cNvSpPr/>
              <p:nvPr/>
            </p:nvSpPr>
            <p:spPr>
              <a:xfrm>
                <a:off x="6899914" y="2796363"/>
                <a:ext cx="2049404" cy="101244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rPr>
                  <a:t>Model</a:t>
                </a:r>
              </a:p>
            </p:txBody>
          </p:sp>
          <p:cxnSp>
            <p:nvCxnSpPr>
              <p:cNvPr id="20" name="Elbow Connector 19"/>
              <p:cNvCxnSpPr>
                <a:stCxn id="17" idx="3"/>
              </p:cNvCxnSpPr>
              <p:nvPr/>
            </p:nvCxnSpPr>
            <p:spPr>
              <a:xfrm flipV="1">
                <a:off x="6574957" y="3290127"/>
                <a:ext cx="614560" cy="683"/>
              </a:xfrm>
              <a:prstGeom prst="bentConnector3">
                <a:avLst>
                  <a:gd name="adj1" fmla="val 50000"/>
                </a:avLst>
              </a:prstGeom>
              <a:grpFill/>
              <a:ln w="6985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1"/>
                    </a:solidFill>
                    <a:effectLst/>
                    <a:uLnTx/>
                    <a:uFillTx/>
                  </a:rPr>
                  <a:t>Prepare</a:t>
                </a:r>
              </a:p>
            </p:txBody>
          </p:sp>
          <p:cxnSp>
            <p:nvCxnSpPr>
              <p:cNvPr id="18" name="Elbow Connector 17"/>
              <p:cNvCxnSpPr/>
              <p:nvPr/>
            </p:nvCxnSpPr>
            <p:spPr>
              <a:xfrm>
                <a:off x="49037" y="3301905"/>
                <a:ext cx="558558" cy="682"/>
              </a:xfrm>
              <a:prstGeom prst="bentConnector3">
                <a:avLst>
                  <a:gd name="adj1" fmla="val 50000"/>
                </a:avLst>
              </a:prstGeom>
              <a:ln w="6985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118485" y="3177980"/>
              <a:ext cx="5989458" cy="492607"/>
            </a:xfrm>
            <a:prstGeom prst="bentConnector4">
              <a:avLst>
                <a:gd name="adj1" fmla="val -4512"/>
                <a:gd name="adj2" fmla="val 205981"/>
              </a:avLst>
            </a:prstGeom>
            <a:ln w="6985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2" name="Text Placeholder 2"/>
          <p:cNvSpPr txBox="1">
            <a:spLocks/>
          </p:cNvSpPr>
          <p:nvPr/>
        </p:nvSpPr>
        <p:spPr>
          <a:xfrm>
            <a:off x="7878996" y="1688944"/>
            <a:ext cx="4262004" cy="1870703"/>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2941"/>
              </a:spcBef>
              <a:spcAft>
                <a:spcPts val="0"/>
              </a:spcAft>
              <a:buClrTx/>
              <a:buSzPct val="90000"/>
              <a:buFont typeface="Arial" pitchFamily="34" charset="0"/>
              <a:buNone/>
              <a:tabLst/>
              <a:defRPr/>
            </a:pPr>
            <a:r>
              <a:rPr kumimoji="0" lang="en-US" sz="2745" b="1" i="0" u="none" strike="noStrike" kern="1200" cap="none" spc="0" normalizeH="0" baseline="0" noProof="0" dirty="0">
                <a:ln>
                  <a:noFill/>
                </a:ln>
                <a:gradFill>
                  <a:gsLst>
                    <a:gs pos="1250">
                      <a:schemeClr val="tx1"/>
                    </a:gs>
                    <a:gs pos="99000">
                      <a:schemeClr val="tx1"/>
                    </a:gs>
                  </a:gsLst>
                  <a:lin ang="5400000" scaled="0"/>
                </a:gradFill>
                <a:effectLst/>
                <a:uLnTx/>
                <a:uFillTx/>
                <a:latin typeface="+mj-lt"/>
                <a:ea typeface="+mn-ea"/>
                <a:cs typeface="+mn-cs"/>
              </a:rPr>
              <a:t>Operationalize</a:t>
            </a:r>
            <a:r>
              <a:rPr kumimoji="0" lang="en-US" sz="2745" b="0" i="0" u="none" strike="noStrike" kern="1200" cap="none" spc="0" normalizeH="0" baseline="0" noProof="0" dirty="0">
                <a:ln>
                  <a:noFill/>
                </a:ln>
                <a:gradFill>
                  <a:gsLst>
                    <a:gs pos="1250">
                      <a:schemeClr val="tx1"/>
                    </a:gs>
                    <a:gs pos="99000">
                      <a:schemeClr val="tx1"/>
                    </a:gs>
                  </a:gsLst>
                  <a:lin ang="5400000" scaled="0"/>
                </a:gradFill>
                <a:effectLst/>
                <a:uLnTx/>
                <a:uFillTx/>
                <a:latin typeface="+mj-lt"/>
                <a:ea typeface="+mn-ea"/>
                <a:cs typeface="+mn-cs"/>
              </a:rPr>
              <a:t>:  Apply predictions and visualizations to support business applications</a:t>
            </a:r>
          </a:p>
        </p:txBody>
      </p:sp>
      <p:cxnSp>
        <p:nvCxnSpPr>
          <p:cNvPr id="26" name="Elbow Connector 25"/>
          <p:cNvCxnSpPr/>
          <p:nvPr/>
        </p:nvCxnSpPr>
        <p:spPr>
          <a:xfrm flipV="1">
            <a:off x="6660295" y="5091618"/>
            <a:ext cx="695578" cy="656"/>
          </a:xfrm>
          <a:prstGeom prst="bentConnector3">
            <a:avLst>
              <a:gd name="adj1" fmla="val 50000"/>
            </a:avLst>
          </a:prstGeom>
          <a:solidFill>
            <a:srgbClr val="00B050"/>
          </a:solidFill>
          <a:ln w="6985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bwMode="auto">
          <a:xfrm>
            <a:off x="600140" y="1571704"/>
            <a:ext cx="2525148" cy="1409262"/>
          </a:xfrm>
          <a:prstGeom prst="rect">
            <a:avLst/>
          </a:prstGeom>
          <a:solidFill>
            <a:schemeClr val="bg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Rectangle 23"/>
          <p:cNvSpPr/>
          <p:nvPr/>
        </p:nvSpPr>
        <p:spPr bwMode="auto">
          <a:xfrm flipH="1">
            <a:off x="3233347" y="1572931"/>
            <a:ext cx="2317713" cy="1415842"/>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Rectangle 24"/>
          <p:cNvSpPr/>
          <p:nvPr/>
        </p:nvSpPr>
        <p:spPr bwMode="auto">
          <a:xfrm flipH="1">
            <a:off x="5658171" y="1572931"/>
            <a:ext cx="2357381" cy="1415842"/>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 name="Chevron 26"/>
          <p:cNvSpPr/>
          <p:nvPr/>
        </p:nvSpPr>
        <p:spPr>
          <a:xfrm>
            <a:off x="5749435" y="1799116"/>
            <a:ext cx="2230122" cy="945720"/>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rPr>
              <a:t>Add logic for</a:t>
            </a:r>
            <a:r>
              <a:rPr kumimoji="0" lang="en-US" sz="1400" b="0" i="0" u="none" strike="noStrike" kern="0" cap="none" spc="0" normalizeH="0" noProof="0" dirty="0" smtClean="0">
                <a:ln>
                  <a:noFill/>
                </a:ln>
                <a:solidFill>
                  <a:schemeClr val="tx1"/>
                </a:solidFill>
                <a:effectLst/>
                <a:uLnTx/>
                <a:uFillTx/>
              </a:rPr>
              <a:t> </a:t>
            </a:r>
            <a:r>
              <a:rPr kumimoji="0" lang="en-US" sz="1400" b="0" i="0" u="none" strike="noStrike" kern="0" cap="none" spc="0" normalizeH="0" baseline="0" noProof="0" dirty="0" smtClean="0">
                <a:ln>
                  <a:noFill/>
                </a:ln>
                <a:solidFill>
                  <a:schemeClr val="tx1"/>
                </a:solidFill>
                <a:effectLst/>
                <a:uLnTx/>
                <a:uFillTx/>
              </a:rPr>
              <a:t>authentication</a:t>
            </a:r>
            <a:r>
              <a:rPr kumimoji="0" lang="en-US" sz="1400" b="0" i="0" u="none" strike="noStrike" kern="0" cap="none" spc="0" normalizeH="0" noProof="0" dirty="0" smtClean="0">
                <a:ln>
                  <a:noFill/>
                </a:ln>
                <a:solidFill>
                  <a:schemeClr val="tx1"/>
                </a:solidFill>
                <a:effectLst/>
                <a:uLnTx/>
                <a:uFillTx/>
              </a:rPr>
              <a:t> </a:t>
            </a:r>
            <a:r>
              <a:rPr kumimoji="0" lang="en-US" sz="1400" b="0" i="0" u="none" strike="noStrike" kern="0" cap="none" spc="0" normalizeH="0" baseline="0" noProof="0" dirty="0" smtClean="0">
                <a:ln>
                  <a:noFill/>
                </a:ln>
                <a:solidFill>
                  <a:schemeClr val="tx1"/>
                </a:solidFill>
                <a:effectLst/>
                <a:uLnTx/>
                <a:uFillTx/>
              </a:rPr>
              <a:t>to </a:t>
            </a:r>
            <a:r>
              <a:rPr kumimoji="0" lang="en-US" sz="1400" b="0" i="0" u="none" strike="noStrike" kern="0" cap="none" spc="0" normalizeH="0" noProof="0" dirty="0" smtClean="0">
                <a:ln>
                  <a:noFill/>
                </a:ln>
                <a:solidFill>
                  <a:schemeClr val="tx1"/>
                </a:solidFill>
                <a:effectLst/>
                <a:uLnTx/>
                <a:uFillTx/>
              </a:rPr>
              <a:t>application</a:t>
            </a:r>
            <a:endParaRPr kumimoji="0" lang="en-US" sz="1400" b="0" i="0" u="none" strike="noStrike" kern="0" cap="none" spc="0" normalizeH="0" baseline="0" noProof="0" dirty="0">
              <a:ln>
                <a:noFill/>
              </a:ln>
              <a:solidFill>
                <a:schemeClr val="tx1"/>
              </a:solidFill>
              <a:effectLst/>
              <a:uLnTx/>
              <a:uFillTx/>
            </a:endParaRPr>
          </a:p>
        </p:txBody>
      </p:sp>
      <p:grpSp>
        <p:nvGrpSpPr>
          <p:cNvPr id="28" name="Group 27"/>
          <p:cNvGrpSpPr/>
          <p:nvPr/>
        </p:nvGrpSpPr>
        <p:grpSpPr>
          <a:xfrm>
            <a:off x="2996803" y="1783706"/>
            <a:ext cx="2453775" cy="973005"/>
            <a:chOff x="6574957" y="2796363"/>
            <a:chExt cx="2211514" cy="1012449"/>
          </a:xfrm>
          <a:solidFill>
            <a:srgbClr val="00B050"/>
          </a:solidFill>
        </p:grpSpPr>
        <p:sp>
          <p:nvSpPr>
            <p:cNvPr id="33" name="Chevron 32"/>
            <p:cNvSpPr/>
            <p:nvPr/>
          </p:nvSpPr>
          <p:spPr>
            <a:xfrm>
              <a:off x="6844732" y="2796363"/>
              <a:ext cx="1941739" cy="101244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rPr>
                <a:t>Build</a:t>
              </a:r>
              <a:r>
                <a:rPr kumimoji="0" lang="en-US" sz="1400" b="0" i="0" u="none" strike="noStrike" kern="0" cap="none" spc="0" normalizeH="0" noProof="0" dirty="0" smtClean="0">
                  <a:ln>
                    <a:noFill/>
                  </a:ln>
                  <a:solidFill>
                    <a:schemeClr val="tx1"/>
                  </a:solidFill>
                  <a:effectLst/>
                  <a:uLnTx/>
                  <a:uFillTx/>
                </a:rPr>
                <a:t> client libraries from swagger file</a:t>
              </a:r>
              <a:endParaRPr kumimoji="0" lang="en-US" sz="1400" b="0" i="0" u="none" strike="noStrike" kern="0" cap="none" spc="0" normalizeH="0" baseline="0" noProof="0" dirty="0">
                <a:ln>
                  <a:noFill/>
                </a:ln>
                <a:solidFill>
                  <a:schemeClr val="tx1"/>
                </a:solidFill>
                <a:effectLst/>
                <a:uLnTx/>
                <a:uFillTx/>
              </a:endParaRPr>
            </a:p>
          </p:txBody>
        </p:sp>
        <p:cxnSp>
          <p:nvCxnSpPr>
            <p:cNvPr id="34" name="Elbow Connector 33"/>
            <p:cNvCxnSpPr/>
            <p:nvPr/>
          </p:nvCxnSpPr>
          <p:spPr>
            <a:xfrm flipV="1">
              <a:off x="6574957" y="3290127"/>
              <a:ext cx="614560" cy="683"/>
            </a:xfrm>
            <a:prstGeom prst="bentConnector3">
              <a:avLst>
                <a:gd name="adj1" fmla="val 50000"/>
              </a:avLst>
            </a:prstGeom>
            <a:grpFill/>
            <a:ln w="6985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31" name="Chevron 30"/>
          <p:cNvSpPr/>
          <p:nvPr/>
        </p:nvSpPr>
        <p:spPr>
          <a:xfrm>
            <a:off x="711856" y="1828002"/>
            <a:ext cx="2284944" cy="861774"/>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91440" tIns="0" rIns="0" bIns="0" anchor="ctr" anchorCtr="1">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rPr>
              <a:t>Get swagger tool </a:t>
            </a:r>
            <a:r>
              <a:rPr lang="en-US" sz="1400" kern="0" dirty="0" smtClean="0">
                <a:solidFill>
                  <a:schemeClr val="tx1"/>
                </a:solidFill>
              </a:rPr>
              <a:t>&amp; download swagger </a:t>
            </a:r>
            <a:r>
              <a:rPr lang="en-US" sz="1400" kern="0" dirty="0">
                <a:solidFill>
                  <a:schemeClr val="tx1"/>
                </a:solidFill>
              </a:rPr>
              <a:t>file</a:t>
            </a:r>
            <a:endParaRPr lang="en-US" sz="1400" kern="0" dirty="0">
              <a:solidFill>
                <a:schemeClr val="tx1"/>
              </a:solidFill>
            </a:endParaRPr>
          </a:p>
        </p:txBody>
      </p:sp>
      <p:cxnSp>
        <p:nvCxnSpPr>
          <p:cNvPr id="35" name="Elbow Connector 34"/>
          <p:cNvCxnSpPr/>
          <p:nvPr/>
        </p:nvCxnSpPr>
        <p:spPr>
          <a:xfrm flipV="1">
            <a:off x="5431312" y="2257579"/>
            <a:ext cx="695578" cy="656"/>
          </a:xfrm>
          <a:prstGeom prst="bentConnector3">
            <a:avLst>
              <a:gd name="adj1" fmla="val 50000"/>
            </a:avLst>
          </a:prstGeom>
          <a:solidFill>
            <a:srgbClr val="00B050"/>
          </a:solidFill>
          <a:ln w="6985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bwMode="auto">
          <a:xfrm>
            <a:off x="8137981" y="1571704"/>
            <a:ext cx="2493994" cy="1409262"/>
          </a:xfrm>
          <a:prstGeom prst="rect">
            <a:avLst/>
          </a:prstGeom>
          <a:solidFill>
            <a:srgbClr val="BA8D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7" name="Chevron 36"/>
          <p:cNvSpPr/>
          <p:nvPr/>
        </p:nvSpPr>
        <p:spPr>
          <a:xfrm>
            <a:off x="8192543" y="1772387"/>
            <a:ext cx="2439432" cy="973005"/>
          </a:xfrm>
          <a:prstGeom prst="chevron">
            <a:avLst/>
          </a:prstGeom>
          <a:solidFill>
            <a:srgbClr val="E9B101"/>
          </a:solidFill>
          <a:ln>
            <a:noFill/>
          </a:ln>
        </p:spPr>
        <p:style>
          <a:lnRef idx="1">
            <a:schemeClr val="accent1"/>
          </a:lnRef>
          <a:fillRef idx="3">
            <a:schemeClr val="accent1"/>
          </a:fillRef>
          <a:effectRef idx="2">
            <a:schemeClr val="accent1"/>
          </a:effectRef>
          <a:fontRef idx="minor">
            <a:schemeClr val="lt1"/>
          </a:fontRef>
        </p:style>
        <p:txBody>
          <a:bodyPr lIns="4572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rPr>
              <a:t>Interact with APIs </a:t>
            </a:r>
            <a:r>
              <a:rPr lang="en-US" sz="1400" kern="0" dirty="0" smtClean="0">
                <a:solidFill>
                  <a:schemeClr val="tx1"/>
                </a:solidFill>
              </a:rPr>
              <a:t>&amp; c</a:t>
            </a:r>
            <a:r>
              <a:rPr kumimoji="0" lang="en-US" sz="1400" b="0" i="0" u="none" strike="noStrike" kern="0" cap="none" spc="0" normalizeH="0" baseline="0" noProof="0" dirty="0" smtClean="0">
                <a:ln>
                  <a:noFill/>
                </a:ln>
                <a:solidFill>
                  <a:schemeClr val="tx1"/>
                </a:solidFill>
                <a:effectLst/>
                <a:uLnTx/>
                <a:uFillTx/>
              </a:rPr>
              <a:t>onsume</a:t>
            </a:r>
            <a:r>
              <a:rPr kumimoji="0" lang="en-US" sz="1400" b="0" i="0" u="none" strike="noStrike" kern="0" cap="none" spc="0" normalizeH="0" baseline="0" noProof="0" dirty="0" smtClean="0">
                <a:ln>
                  <a:noFill/>
                </a:ln>
                <a:solidFill>
                  <a:schemeClr val="tx1"/>
                </a:solidFill>
                <a:effectLst/>
                <a:uLnTx/>
                <a:uFillTx/>
              </a:rPr>
              <a:t> service via client libraries</a:t>
            </a:r>
            <a:endParaRPr lang="en-US" sz="1400" kern="0" dirty="0">
              <a:solidFill>
                <a:schemeClr val="tx1"/>
              </a:solidFill>
            </a:endParaRPr>
          </a:p>
        </p:txBody>
      </p:sp>
      <p:cxnSp>
        <p:nvCxnSpPr>
          <p:cNvPr id="38" name="Elbow Connector 37"/>
          <p:cNvCxnSpPr/>
          <p:nvPr/>
        </p:nvCxnSpPr>
        <p:spPr>
          <a:xfrm>
            <a:off x="7949904" y="2270208"/>
            <a:ext cx="619745" cy="655"/>
          </a:xfrm>
          <a:prstGeom prst="bentConnector3">
            <a:avLst>
              <a:gd name="adj1" fmla="val 50000"/>
            </a:avLst>
          </a:prstGeom>
          <a:ln w="6985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 name="Title 5"/>
          <p:cNvSpPr>
            <a:spLocks noGrp="1"/>
          </p:cNvSpPr>
          <p:nvPr>
            <p:ph type="title"/>
          </p:nvPr>
        </p:nvSpPr>
        <p:spPr/>
        <p:txBody>
          <a:bodyPr/>
          <a:lstStyle/>
          <a:p>
            <a:endParaRPr lang="en-US" dirty="0"/>
          </a:p>
        </p:txBody>
      </p:sp>
    </p:spTree>
    <p:extLst>
      <p:ext uri="{BB962C8B-B14F-4D97-AF65-F5344CB8AC3E}">
        <p14:creationId xmlns:p14="http://schemas.microsoft.com/office/powerpoint/2010/main" val="1894908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additive="base">
                                        <p:cTn id="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3080" y="-2142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Enterprise Grade Security</a:t>
            </a:r>
            <a:br>
              <a:rPr lang="en-US"/>
            </a:br>
            <a:endParaRPr lang="en-US" sz="4400"/>
          </a:p>
        </p:txBody>
      </p:sp>
      <p:grpSp>
        <p:nvGrpSpPr>
          <p:cNvPr id="7" name="Group 6"/>
          <p:cNvGrpSpPr/>
          <p:nvPr/>
        </p:nvGrpSpPr>
        <p:grpSpPr>
          <a:xfrm>
            <a:off x="3658580" y="878240"/>
            <a:ext cx="8260364" cy="5467028"/>
            <a:chOff x="161741" y="1132206"/>
            <a:chExt cx="8260364" cy="5467028"/>
          </a:xfrm>
        </p:grpSpPr>
        <p:sp>
          <p:nvSpPr>
            <p:cNvPr id="42" name="Rectangle 41"/>
            <p:cNvSpPr/>
            <p:nvPr/>
          </p:nvSpPr>
          <p:spPr bwMode="auto">
            <a:xfrm>
              <a:off x="2697480" y="2707754"/>
              <a:ext cx="5724625" cy="3544433"/>
            </a:xfrm>
            <a:prstGeom prst="rect">
              <a:avLst/>
            </a:prstGeom>
            <a:noFill/>
            <a:ln w="19050">
              <a:solidFill>
                <a:srgbClr val="0070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879152"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gradFill>
                    <a:gsLst>
                      <a:gs pos="0">
                        <a:srgbClr val="FFFFFF"/>
                      </a:gs>
                      <a:gs pos="100000">
                        <a:srgbClr val="FFFFFF"/>
                      </a:gs>
                    </a:gsLst>
                    <a:lin ang="5400000" scaled="0"/>
                  </a:gradFill>
                  <a:ea typeface="Segoe UI" pitchFamily="34" charset="0"/>
                  <a:cs typeface="Segoe UI" pitchFamily="34" charset="0"/>
                </a:rPr>
                <a:t>Web Node</a:t>
              </a:r>
            </a:p>
          </p:txBody>
        </p:sp>
        <p:sp>
          <p:nvSpPr>
            <p:cNvPr id="8" name="Rectangle 7"/>
            <p:cNvSpPr/>
            <p:nvPr/>
          </p:nvSpPr>
          <p:spPr bwMode="auto">
            <a:xfrm>
              <a:off x="6289768"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Node</a:t>
              </a:r>
            </a:p>
          </p:txBody>
        </p:sp>
        <p:sp>
          <p:nvSpPr>
            <p:cNvPr id="9" name="Rectangle 8"/>
            <p:cNvSpPr/>
            <p:nvPr/>
          </p:nvSpPr>
          <p:spPr bwMode="auto">
            <a:xfrm>
              <a:off x="6309192" y="461749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Node</a:t>
              </a:r>
            </a:p>
          </p:txBody>
        </p:sp>
        <p:sp>
          <p:nvSpPr>
            <p:cNvPr id="3" name="Flowchart: Magnetic Disk 2"/>
            <p:cNvSpPr/>
            <p:nvPr/>
          </p:nvSpPr>
          <p:spPr bwMode="auto">
            <a:xfrm>
              <a:off x="3581077" y="4701902"/>
              <a:ext cx="1124210" cy="1150775"/>
            </a:xfrm>
            <a:prstGeom prst="flowChartMagneticDisk">
              <a:avLst/>
            </a:prstGeom>
            <a:solidFill>
              <a:schemeClr val="accent1"/>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smtClean="0">
                  <a:gradFill>
                    <a:gsLst>
                      <a:gs pos="0">
                        <a:srgbClr val="FFFFFF"/>
                      </a:gs>
                      <a:gs pos="100000">
                        <a:srgbClr val="FFFFFF"/>
                      </a:gs>
                    </a:gsLst>
                    <a:lin ang="5400000" scaled="0"/>
                  </a:gradFill>
                  <a:ea typeface="Segoe UI" pitchFamily="34" charset="0"/>
                  <a:cs typeface="Segoe UI" pitchFamily="34" charset="0"/>
                </a:rPr>
                <a:t>Sessions / Services</a:t>
              </a:r>
              <a:endParaRPr lang="en-US" sz="140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Arrow Connector 20"/>
            <p:cNvCxnSpPr>
              <a:endCxn id="3" idx="1"/>
            </p:cNvCxnSpPr>
            <p:nvPr/>
          </p:nvCxnSpPr>
          <p:spPr>
            <a:xfrm flipH="1">
              <a:off x="4143182" y="4043940"/>
              <a:ext cx="3702" cy="6579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9" idx="1"/>
            </p:cNvCxnSpPr>
            <p:nvPr/>
          </p:nvCxnSpPr>
          <p:spPr>
            <a:xfrm>
              <a:off x="4812550" y="3466998"/>
              <a:ext cx="1496642" cy="17274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 idx="3"/>
              <a:endCxn id="8" idx="1"/>
            </p:cNvCxnSpPr>
            <p:nvPr/>
          </p:nvCxnSpPr>
          <p:spPr>
            <a:xfrm>
              <a:off x="4812550" y="3466998"/>
              <a:ext cx="147721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297210" y="1132206"/>
              <a:ext cx="1097280" cy="1096995"/>
              <a:chOff x="600470" y="3265152"/>
              <a:chExt cx="1097280" cy="1096995"/>
            </a:xfrm>
          </p:grpSpPr>
          <p:sp>
            <p:nvSpPr>
              <p:cNvPr id="46" name="Oval 2"/>
              <p:cNvSpPr>
                <a:spLocks noChangeAspect="1"/>
              </p:cNvSpPr>
              <p:nvPr/>
            </p:nvSpPr>
            <p:spPr bwMode="auto">
              <a:xfrm>
                <a:off x="600470" y="3265152"/>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a:solidFill>
                    <a:schemeClr val="tx1"/>
                  </a:solidFill>
                  <a:latin typeface="Segoe UI"/>
                  <a:ea typeface="Segoe UI" pitchFamily="34" charset="0"/>
                  <a:cs typeface="Segoe UI" pitchFamily="34" charset="0"/>
                </a:endParaRPr>
              </a:p>
            </p:txBody>
          </p:sp>
          <p:sp>
            <p:nvSpPr>
              <p:cNvPr id="47" name="Freeform 53"/>
              <p:cNvSpPr>
                <a:spLocks noEditPoints="1"/>
              </p:cNvSpPr>
              <p:nvPr/>
            </p:nvSpPr>
            <p:spPr bwMode="auto">
              <a:xfrm>
                <a:off x="923164" y="3520065"/>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48" name="TextBox 47"/>
            <p:cNvSpPr txBox="1"/>
            <p:nvPr/>
          </p:nvSpPr>
          <p:spPr>
            <a:xfrm>
              <a:off x="4361501" y="1481253"/>
              <a:ext cx="1469725"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chemeClr val="tx1"/>
                      </a:gs>
                      <a:gs pos="30000">
                        <a:schemeClr val="tx1"/>
                      </a:gs>
                    </a:gsLst>
                    <a:lin ang="5400000" scaled="0"/>
                  </a:gradFill>
                </a:rPr>
                <a:t>Apps</a:t>
              </a:r>
            </a:p>
          </p:txBody>
        </p:sp>
        <p:cxnSp>
          <p:nvCxnSpPr>
            <p:cNvPr id="49" name="Straight Arrow Connector 48"/>
            <p:cNvCxnSpPr>
              <a:stCxn id="46" idx="4"/>
              <a:endCxn id="2" idx="0"/>
            </p:cNvCxnSpPr>
            <p:nvPr/>
          </p:nvCxnSpPr>
          <p:spPr>
            <a:xfrm>
              <a:off x="3845850" y="2229201"/>
              <a:ext cx="1" cy="6608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active directory icons"/>
            <p:cNvPicPr>
              <a:picLocks noChangeAspect="1" noChangeArrowheads="1"/>
            </p:cNvPicPr>
            <p:nvPr/>
          </p:nvPicPr>
          <p:blipFill>
            <a:blip r:embed="rId3" cstate="print">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43971" y="4747410"/>
              <a:ext cx="1105267" cy="110526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161741" y="5805170"/>
              <a:ext cx="1469725" cy="794064"/>
            </a:xfrm>
            <a:prstGeom prst="rect">
              <a:avLst/>
            </a:prstGeom>
            <a:no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Active Directory</a:t>
              </a:r>
            </a:p>
          </p:txBody>
        </p:sp>
        <p:cxnSp>
          <p:nvCxnSpPr>
            <p:cNvPr id="56" name="Straight Arrow Connector 55"/>
            <p:cNvCxnSpPr>
              <a:stCxn id="64" idx="6"/>
              <a:endCxn id="2" idx="1"/>
            </p:cNvCxnSpPr>
            <p:nvPr/>
          </p:nvCxnSpPr>
          <p:spPr>
            <a:xfrm>
              <a:off x="1441251" y="3466997"/>
              <a:ext cx="1437901"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38586" y="2258394"/>
              <a:ext cx="2824140" cy="489365"/>
            </a:xfrm>
            <a:prstGeom prst="rect">
              <a:avLst/>
            </a:prstGeom>
            <a:noFill/>
          </p:spPr>
          <p:txBody>
            <a:bodyPr wrap="square" lIns="182880" tIns="146304" rIns="182880" bIns="146304" rtlCol="0">
              <a:spAutoFit/>
            </a:bodyPr>
            <a:lstStyle/>
            <a:p>
              <a:pPr>
                <a:lnSpc>
                  <a:spcPct val="90000"/>
                </a:lnSpc>
                <a:spcAft>
                  <a:spcPts val="600"/>
                </a:spcAft>
              </a:pPr>
              <a:r>
                <a:rPr lang="en-US" sz="1400" i="1">
                  <a:gradFill>
                    <a:gsLst>
                      <a:gs pos="2917">
                        <a:schemeClr val="tx1"/>
                      </a:gs>
                      <a:gs pos="30000">
                        <a:schemeClr val="tx1"/>
                      </a:gs>
                    </a:gsLst>
                    <a:lin ang="5400000" scaled="0"/>
                  </a:gradFill>
                </a:rPr>
                <a:t>Encrypt the traffic with HTTPS</a:t>
              </a:r>
            </a:p>
          </p:txBody>
        </p:sp>
        <p:sp>
          <p:nvSpPr>
            <p:cNvPr id="64" name="Oval 2"/>
            <p:cNvSpPr>
              <a:spLocks noChangeAspect="1"/>
            </p:cNvSpPr>
            <p:nvPr/>
          </p:nvSpPr>
          <p:spPr bwMode="auto">
            <a:xfrm>
              <a:off x="343971" y="2918499"/>
              <a:ext cx="1097280" cy="1096995"/>
            </a:xfrm>
            <a:prstGeom prst="ellipse">
              <a:avLst/>
            </a:prstGeom>
            <a:solidFill>
              <a:srgbClr val="0070C0"/>
            </a:solidFill>
            <a:ln w="254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sz="2040" spc="-51">
                  <a:solidFill>
                    <a:schemeClr val="tx1"/>
                  </a:solidFill>
                  <a:latin typeface="Segoe UI"/>
                  <a:ea typeface="Segoe UI" pitchFamily="34" charset="0"/>
                  <a:cs typeface="Segoe UI" pitchFamily="34" charset="0"/>
                </a:rPr>
                <a:t>R Client</a:t>
              </a:r>
            </a:p>
          </p:txBody>
        </p:sp>
        <p:sp>
          <p:nvSpPr>
            <p:cNvPr id="71" name="TextBox 70"/>
            <p:cNvSpPr txBox="1"/>
            <p:nvPr/>
          </p:nvSpPr>
          <p:spPr>
            <a:xfrm>
              <a:off x="1409985" y="3039974"/>
              <a:ext cx="1311806" cy="489365"/>
            </a:xfrm>
            <a:prstGeom prst="rect">
              <a:avLst/>
            </a:prstGeom>
            <a:noFill/>
          </p:spPr>
          <p:txBody>
            <a:bodyPr wrap="square" lIns="182880" tIns="146304" rIns="182880" bIns="146304" rtlCol="0">
              <a:spAutoFit/>
            </a:bodyPr>
            <a:lstStyle/>
            <a:p>
              <a:pPr>
                <a:lnSpc>
                  <a:spcPct val="90000"/>
                </a:lnSpc>
                <a:spcAft>
                  <a:spcPts val="600"/>
                </a:spcAft>
              </a:pPr>
              <a:r>
                <a:rPr lang="en-US" sz="1400" i="1">
                  <a:gradFill>
                    <a:gsLst>
                      <a:gs pos="2917">
                        <a:schemeClr val="tx1"/>
                      </a:gs>
                      <a:gs pos="30000">
                        <a:schemeClr val="tx1"/>
                      </a:gs>
                    </a:gsLst>
                    <a:lin ang="5400000" scaled="0"/>
                  </a:gradFill>
                </a:rPr>
                <a:t>HTTPS</a:t>
              </a:r>
            </a:p>
          </p:txBody>
        </p:sp>
        <p:sp>
          <p:nvSpPr>
            <p:cNvPr id="72" name="TextBox 71"/>
            <p:cNvSpPr txBox="1"/>
            <p:nvPr/>
          </p:nvSpPr>
          <p:spPr>
            <a:xfrm>
              <a:off x="1409985" y="3419981"/>
              <a:ext cx="1508484" cy="683264"/>
            </a:xfrm>
            <a:prstGeom prst="rect">
              <a:avLst/>
            </a:prstGeom>
            <a:noFill/>
          </p:spPr>
          <p:txBody>
            <a:bodyPr wrap="square" lIns="182880" tIns="146304" rIns="182880" bIns="146304" rtlCol="0">
              <a:spAutoFit/>
            </a:bodyPr>
            <a:lstStyle/>
            <a:p>
              <a:pPr>
                <a:lnSpc>
                  <a:spcPct val="90000"/>
                </a:lnSpc>
                <a:spcAft>
                  <a:spcPts val="600"/>
                </a:spcAft>
              </a:pPr>
              <a:r>
                <a:rPr lang="en-US" sz="1400" i="1">
                  <a:gradFill>
                    <a:gsLst>
                      <a:gs pos="2917">
                        <a:schemeClr val="tx1"/>
                      </a:gs>
                      <a:gs pos="30000">
                        <a:schemeClr val="tx1"/>
                      </a:gs>
                    </a:gsLst>
                    <a:lin ang="5400000" scaled="0"/>
                  </a:gradFill>
                </a:rPr>
                <a:t>AD/AAD Authentication</a:t>
              </a:r>
            </a:p>
          </p:txBody>
        </p:sp>
        <p:cxnSp>
          <p:nvCxnSpPr>
            <p:cNvPr id="77" name="Elbow Connector 76"/>
            <p:cNvCxnSpPr>
              <a:endCxn id="1026" idx="3"/>
            </p:cNvCxnSpPr>
            <p:nvPr/>
          </p:nvCxnSpPr>
          <p:spPr>
            <a:xfrm rot="10800000" flipV="1">
              <a:off x="1449238" y="4043940"/>
              <a:ext cx="1770700" cy="1256104"/>
            </a:xfrm>
            <a:prstGeom prst="bentConnector3">
              <a:avLst>
                <a:gd name="adj1" fmla="val -75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75554" y="5735122"/>
              <a:ext cx="2783483" cy="517065"/>
            </a:xfrm>
            <a:prstGeom prst="rect">
              <a:avLst/>
            </a:prstGeom>
            <a:noFill/>
          </p:spPr>
          <p:txBody>
            <a:bodyPr wrap="square" lIns="182880" tIns="146304" rIns="182880" bIns="146304" rtlCol="0">
              <a:spAutoFit/>
            </a:bodyPr>
            <a:lstStyle/>
            <a:p>
              <a:pPr>
                <a:lnSpc>
                  <a:spcPct val="90000"/>
                </a:lnSpc>
                <a:spcAft>
                  <a:spcPts val="600"/>
                </a:spcAft>
              </a:pPr>
              <a:r>
                <a:rPr lang="en-US" sz="1600" i="1" smtClean="0">
                  <a:gradFill>
                    <a:gsLst>
                      <a:gs pos="2917">
                        <a:schemeClr val="tx1"/>
                      </a:gs>
                      <a:gs pos="30000">
                        <a:schemeClr val="tx1"/>
                      </a:gs>
                    </a:gsLst>
                    <a:lin ang="5400000" scaled="0"/>
                  </a:gradFill>
                </a:rPr>
                <a:t>SQL </a:t>
              </a:r>
              <a:r>
                <a:rPr lang="en-US" sz="1600" i="1">
                  <a:gradFill>
                    <a:gsLst>
                      <a:gs pos="2917">
                        <a:schemeClr val="tx1"/>
                      </a:gs>
                      <a:gs pos="30000">
                        <a:schemeClr val="tx1"/>
                      </a:gs>
                    </a:gsLst>
                    <a:lin ang="5400000" scaled="0"/>
                  </a:gradFill>
                </a:rPr>
                <a:t>Server / PostgreSQL DB </a:t>
              </a:r>
            </a:p>
          </p:txBody>
        </p:sp>
        <p:sp>
          <p:nvSpPr>
            <p:cNvPr id="29" name="TextBox 28"/>
            <p:cNvSpPr txBox="1"/>
            <p:nvPr/>
          </p:nvSpPr>
          <p:spPr>
            <a:xfrm>
              <a:off x="1480608" y="4727204"/>
              <a:ext cx="1497867" cy="683264"/>
            </a:xfrm>
            <a:prstGeom prst="rect">
              <a:avLst/>
            </a:prstGeom>
            <a:noFill/>
          </p:spPr>
          <p:txBody>
            <a:bodyPr wrap="square" lIns="182880" tIns="146304" rIns="182880" bIns="146304" rtlCol="0">
              <a:spAutoFit/>
            </a:bodyPr>
            <a:lstStyle/>
            <a:p>
              <a:pPr>
                <a:lnSpc>
                  <a:spcPct val="90000"/>
                </a:lnSpc>
                <a:spcAft>
                  <a:spcPts val="600"/>
                </a:spcAft>
              </a:pPr>
              <a:r>
                <a:rPr lang="en-US" sz="1400" i="1">
                  <a:gradFill>
                    <a:gsLst>
                      <a:gs pos="2917">
                        <a:schemeClr val="tx1"/>
                      </a:gs>
                      <a:gs pos="30000">
                        <a:schemeClr val="tx1"/>
                      </a:gs>
                    </a:gsLst>
                    <a:lin ang="5400000" scaled="0"/>
                  </a:gradFill>
                </a:rPr>
                <a:t>Encrypt with LDAP-S</a:t>
              </a:r>
            </a:p>
          </p:txBody>
        </p:sp>
        <p:sp>
          <p:nvSpPr>
            <p:cNvPr id="30" name="TextBox 29"/>
            <p:cNvSpPr txBox="1"/>
            <p:nvPr/>
          </p:nvSpPr>
          <p:spPr>
            <a:xfrm>
              <a:off x="4116579" y="4071306"/>
              <a:ext cx="1554597" cy="683264"/>
            </a:xfrm>
            <a:prstGeom prst="rect">
              <a:avLst/>
            </a:prstGeom>
            <a:noFill/>
          </p:spPr>
          <p:txBody>
            <a:bodyPr wrap="square" lIns="182880" tIns="146304" rIns="182880" bIns="146304" rtlCol="0">
              <a:spAutoFit/>
            </a:bodyPr>
            <a:lstStyle/>
            <a:p>
              <a:pPr>
                <a:lnSpc>
                  <a:spcPct val="90000"/>
                </a:lnSpc>
                <a:spcAft>
                  <a:spcPts val="600"/>
                </a:spcAft>
              </a:pPr>
              <a:r>
                <a:rPr lang="en-US" sz="1400" i="1">
                  <a:gradFill>
                    <a:gsLst>
                      <a:gs pos="2917">
                        <a:schemeClr val="tx1"/>
                      </a:gs>
                      <a:gs pos="30000">
                        <a:schemeClr val="tx1"/>
                      </a:gs>
                    </a:gsLst>
                    <a:lin ang="5400000" scaled="0"/>
                  </a:gradFill>
                </a:rPr>
                <a:t>Encrypt DB connection info</a:t>
              </a:r>
            </a:p>
          </p:txBody>
        </p:sp>
        <p:sp>
          <p:nvSpPr>
            <p:cNvPr id="31" name="TextBox 30"/>
            <p:cNvSpPr txBox="1"/>
            <p:nvPr/>
          </p:nvSpPr>
          <p:spPr>
            <a:xfrm>
              <a:off x="4695220" y="2877370"/>
              <a:ext cx="1808131" cy="683264"/>
            </a:xfrm>
            <a:prstGeom prst="rect">
              <a:avLst/>
            </a:prstGeom>
            <a:noFill/>
          </p:spPr>
          <p:txBody>
            <a:bodyPr wrap="square" lIns="182880" tIns="146304" rIns="182880" bIns="146304" rtlCol="0">
              <a:spAutoFit/>
            </a:bodyPr>
            <a:lstStyle/>
            <a:p>
              <a:pPr>
                <a:lnSpc>
                  <a:spcPct val="90000"/>
                </a:lnSpc>
                <a:spcAft>
                  <a:spcPts val="600"/>
                </a:spcAft>
              </a:pPr>
              <a:r>
                <a:rPr lang="en-US" sz="1400" i="1">
                  <a:gradFill>
                    <a:gsLst>
                      <a:gs pos="2917">
                        <a:schemeClr val="tx1"/>
                      </a:gs>
                      <a:gs pos="30000">
                        <a:schemeClr val="tx1"/>
                      </a:gs>
                    </a:gsLst>
                    <a:lin ang="5400000" scaled="0"/>
                  </a:gradFill>
                </a:rPr>
                <a:t>Encrypt the traffic with </a:t>
              </a:r>
              <a:r>
                <a:rPr lang="en-US" sz="1400" i="1" smtClean="0">
                  <a:gradFill>
                    <a:gsLst>
                      <a:gs pos="2917">
                        <a:schemeClr val="tx1"/>
                      </a:gs>
                      <a:gs pos="30000">
                        <a:schemeClr val="tx1"/>
                      </a:gs>
                    </a:gsLst>
                    <a:lin ang="5400000" scaled="0"/>
                  </a:gradFill>
                </a:rPr>
                <a:t> certificate</a:t>
              </a:r>
              <a:endParaRPr lang="en-US" sz="1400" i="1">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9817989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8710" y="88257"/>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High Availability (disaster recovery)</a:t>
            </a:r>
          </a:p>
          <a:p>
            <a:r>
              <a:rPr lang="en-US"/>
              <a:t/>
            </a:r>
            <a:br>
              <a:rPr lang="en-US"/>
            </a:br>
            <a:endParaRPr lang="en-US" sz="4400"/>
          </a:p>
        </p:txBody>
      </p:sp>
      <p:grpSp>
        <p:nvGrpSpPr>
          <p:cNvPr id="39" name="Group 38"/>
          <p:cNvGrpSpPr/>
          <p:nvPr/>
        </p:nvGrpSpPr>
        <p:grpSpPr>
          <a:xfrm>
            <a:off x="173213" y="1658867"/>
            <a:ext cx="8547108" cy="4599058"/>
            <a:chOff x="3513912" y="1544567"/>
            <a:chExt cx="8547108" cy="4599058"/>
          </a:xfrm>
        </p:grpSpPr>
        <p:sp>
          <p:nvSpPr>
            <p:cNvPr id="2" name="Rectangle 1"/>
            <p:cNvSpPr/>
            <p:nvPr/>
          </p:nvSpPr>
          <p:spPr bwMode="auto">
            <a:xfrm>
              <a:off x="6859872" y="1756344"/>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gradFill>
                    <a:gsLst>
                      <a:gs pos="0">
                        <a:srgbClr val="FFFFFF"/>
                      </a:gs>
                      <a:gs pos="100000">
                        <a:srgbClr val="FFFFFF"/>
                      </a:gs>
                    </a:gsLst>
                    <a:lin ang="5400000" scaled="0"/>
                  </a:gradFill>
                  <a:ea typeface="Segoe UI" pitchFamily="34" charset="0"/>
                  <a:cs typeface="Segoe UI" pitchFamily="34" charset="0"/>
                </a:rPr>
                <a:t>Web</a:t>
              </a:r>
              <a:r>
                <a:rPr lang="en-US">
                  <a:gradFill>
                    <a:gsLst>
                      <a:gs pos="0">
                        <a:srgbClr val="FFFFFF"/>
                      </a:gs>
                      <a:gs pos="100000">
                        <a:srgbClr val="FFFFFF"/>
                      </a:gs>
                    </a:gsLst>
                    <a:lin ang="5400000" scaled="0"/>
                  </a:gradFill>
                  <a:ea typeface="Segoe UI" pitchFamily="34" charset="0"/>
                  <a:cs typeface="Segoe UI" pitchFamily="34" charset="0"/>
                </a:rPr>
                <a:t> Node Primary</a:t>
              </a:r>
            </a:p>
          </p:txBody>
        </p:sp>
        <p:sp>
          <p:nvSpPr>
            <p:cNvPr id="7" name="Rectangle 6"/>
            <p:cNvSpPr/>
            <p:nvPr/>
          </p:nvSpPr>
          <p:spPr bwMode="auto">
            <a:xfrm>
              <a:off x="6859872" y="4757691"/>
              <a:ext cx="1933398" cy="1153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gradFill>
                    <a:gsLst>
                      <a:gs pos="0">
                        <a:srgbClr val="FFFFFF"/>
                      </a:gs>
                      <a:gs pos="100000">
                        <a:srgbClr val="FFFFFF"/>
                      </a:gs>
                    </a:gsLst>
                    <a:lin ang="5400000" scaled="0"/>
                  </a:gradFill>
                  <a:ea typeface="Segoe UI" pitchFamily="34" charset="0"/>
                  <a:cs typeface="Segoe UI" pitchFamily="34" charset="0"/>
                </a:rPr>
                <a:t>Web</a:t>
              </a:r>
              <a:r>
                <a:rPr lang="en-US">
                  <a:gradFill>
                    <a:gsLst>
                      <a:gs pos="0">
                        <a:srgbClr val="FFFFFF"/>
                      </a:gs>
                      <a:gs pos="100000">
                        <a:srgbClr val="FFFFFF"/>
                      </a:gs>
                    </a:gsLst>
                    <a:lin ang="5400000" scaled="0"/>
                  </a:gradFill>
                  <a:ea typeface="Segoe UI" pitchFamily="34" charset="0"/>
                  <a:cs typeface="Segoe UI" pitchFamily="34" charset="0"/>
                </a:rPr>
                <a:t> Node Backup</a:t>
              </a:r>
            </a:p>
          </p:txBody>
        </p:sp>
        <p:sp>
          <p:nvSpPr>
            <p:cNvPr id="8" name="Rectangle 7"/>
            <p:cNvSpPr/>
            <p:nvPr/>
          </p:nvSpPr>
          <p:spPr bwMode="auto">
            <a:xfrm>
              <a:off x="9910982" y="1756344"/>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Node 1</a:t>
              </a:r>
            </a:p>
          </p:txBody>
        </p:sp>
        <p:sp>
          <p:nvSpPr>
            <p:cNvPr id="9" name="Rectangle 8"/>
            <p:cNvSpPr/>
            <p:nvPr/>
          </p:nvSpPr>
          <p:spPr bwMode="auto">
            <a:xfrm>
              <a:off x="9910982" y="4757691"/>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Node N</a:t>
              </a:r>
            </a:p>
          </p:txBody>
        </p:sp>
        <p:sp>
          <p:nvSpPr>
            <p:cNvPr id="3" name="Flowchart: Magnetic Disk 2"/>
            <p:cNvSpPr/>
            <p:nvPr/>
          </p:nvSpPr>
          <p:spPr bwMode="auto">
            <a:xfrm>
              <a:off x="6872312" y="3258572"/>
              <a:ext cx="1920958" cy="1150775"/>
            </a:xfrm>
            <a:prstGeom prst="flowChartMagneticDisk">
              <a:avLst/>
            </a:prstGeom>
            <a:solidFill>
              <a:schemeClr val="accent1"/>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Data Store for Sessions / Services</a:t>
              </a:r>
            </a:p>
          </p:txBody>
        </p:sp>
        <p:sp>
          <p:nvSpPr>
            <p:cNvPr id="4" name="Oval 3"/>
            <p:cNvSpPr/>
            <p:nvPr/>
          </p:nvSpPr>
          <p:spPr bwMode="auto">
            <a:xfrm>
              <a:off x="5180360" y="3258572"/>
              <a:ext cx="1138337" cy="1138337"/>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5180360" y="3467739"/>
              <a:ext cx="113833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chemeClr val="bg1">
                      <a:lumMod val="50000"/>
                    </a:schemeClr>
                  </a:solidFill>
                </a:rPr>
                <a:t>Load Balancer</a:t>
              </a:r>
            </a:p>
          </p:txBody>
        </p:sp>
        <p:cxnSp>
          <p:nvCxnSpPr>
            <p:cNvPr id="21" name="Straight Arrow Connector 20"/>
            <p:cNvCxnSpPr>
              <a:stCxn id="2" idx="2"/>
              <a:endCxn id="3" idx="1"/>
            </p:cNvCxnSpPr>
            <p:nvPr/>
          </p:nvCxnSpPr>
          <p:spPr>
            <a:xfrm>
              <a:off x="7826571" y="2910229"/>
              <a:ext cx="6220" cy="3483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0"/>
              <a:endCxn id="3" idx="3"/>
            </p:cNvCxnSpPr>
            <p:nvPr/>
          </p:nvCxnSpPr>
          <p:spPr>
            <a:xfrm flipV="1">
              <a:off x="7826571" y="4409347"/>
              <a:ext cx="6220" cy="3483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9" idx="6"/>
              <a:endCxn id="11" idx="1"/>
            </p:cNvCxnSpPr>
            <p:nvPr/>
          </p:nvCxnSpPr>
          <p:spPr>
            <a:xfrm>
              <a:off x="4611192" y="3837071"/>
              <a:ext cx="56916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3513912" y="3288573"/>
              <a:ext cx="1097280" cy="1096995"/>
              <a:chOff x="600470" y="3265152"/>
              <a:chExt cx="1097280" cy="1096995"/>
            </a:xfrm>
          </p:grpSpPr>
          <p:sp>
            <p:nvSpPr>
              <p:cNvPr id="29" name="Oval 2"/>
              <p:cNvSpPr>
                <a:spLocks noChangeAspect="1"/>
              </p:cNvSpPr>
              <p:nvPr/>
            </p:nvSpPr>
            <p:spPr bwMode="auto">
              <a:xfrm>
                <a:off x="600470" y="3265152"/>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a:solidFill>
                    <a:schemeClr val="tx1"/>
                  </a:solidFill>
                  <a:latin typeface="Segoe UI"/>
                  <a:ea typeface="Segoe UI" pitchFamily="34" charset="0"/>
                  <a:cs typeface="Segoe UI" pitchFamily="34" charset="0"/>
                </a:endParaRPr>
              </a:p>
            </p:txBody>
          </p:sp>
          <p:sp>
            <p:nvSpPr>
              <p:cNvPr id="31" name="Freeform 53"/>
              <p:cNvSpPr>
                <a:spLocks noEditPoints="1"/>
              </p:cNvSpPr>
              <p:nvPr/>
            </p:nvSpPr>
            <p:spPr bwMode="auto">
              <a:xfrm>
                <a:off x="923164" y="3520065"/>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32" name="TextBox 31"/>
            <p:cNvSpPr txBox="1"/>
            <p:nvPr/>
          </p:nvSpPr>
          <p:spPr>
            <a:xfrm>
              <a:off x="3660400" y="2812017"/>
              <a:ext cx="1469725" cy="544765"/>
            </a:xfrm>
            <a:prstGeom prst="rect">
              <a:avLst/>
            </a:prstGeom>
            <a:noFill/>
          </p:spPr>
          <p:txBody>
            <a:bodyPr wrap="square" lIns="182880" tIns="146304" rIns="182880" bIns="146304" rtlCol="0">
              <a:spAutoFit/>
            </a:bodyPr>
            <a:lstStyle/>
            <a:p>
              <a:pPr>
                <a:lnSpc>
                  <a:spcPct val="90000"/>
                </a:lnSpc>
                <a:spcAft>
                  <a:spcPts val="600"/>
                </a:spcAft>
              </a:pPr>
              <a:r>
                <a:rPr lang="en-US">
                  <a:gradFill>
                    <a:gsLst>
                      <a:gs pos="2917">
                        <a:schemeClr val="tx1"/>
                      </a:gs>
                      <a:gs pos="30000">
                        <a:schemeClr val="tx1"/>
                      </a:gs>
                    </a:gsLst>
                    <a:lin ang="5400000" scaled="0"/>
                  </a:gradFill>
                </a:rPr>
                <a:t>Apps</a:t>
              </a:r>
            </a:p>
          </p:txBody>
        </p:sp>
        <p:sp>
          <p:nvSpPr>
            <p:cNvPr id="33" name="Rectangle 32"/>
            <p:cNvSpPr/>
            <p:nvPr/>
          </p:nvSpPr>
          <p:spPr bwMode="auto">
            <a:xfrm>
              <a:off x="6524625" y="1544567"/>
              <a:ext cx="5536395" cy="4599058"/>
            </a:xfrm>
            <a:prstGeom prst="rect">
              <a:avLst/>
            </a:prstGeom>
            <a:noFill/>
            <a:ln w="19050">
              <a:solidFill>
                <a:srgbClr val="0070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Elbow Connector 34"/>
            <p:cNvCxnSpPr>
              <a:stCxn id="4" idx="0"/>
              <a:endCxn id="2" idx="1"/>
            </p:cNvCxnSpPr>
            <p:nvPr/>
          </p:nvCxnSpPr>
          <p:spPr>
            <a:xfrm rot="5400000" flipH="1" flipV="1">
              <a:off x="5842058" y="2240759"/>
              <a:ext cx="925285" cy="1110343"/>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 idx="4"/>
              <a:endCxn id="7" idx="1"/>
            </p:cNvCxnSpPr>
            <p:nvPr/>
          </p:nvCxnSpPr>
          <p:spPr>
            <a:xfrm rot="16200000" flipH="1">
              <a:off x="5835838" y="4310599"/>
              <a:ext cx="937725" cy="1110343"/>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8825054" y="1531391"/>
            <a:ext cx="3394229" cy="4912114"/>
          </a:xfrm>
          <a:prstGeom prst="rect">
            <a:avLst/>
          </a:prstGeom>
          <a:noFill/>
        </p:spPr>
        <p:txBody>
          <a:bodyPr wrap="square" lIns="182880" tIns="146304" rIns="182880" bIns="146304" rtlCol="0">
            <a:spAutoFit/>
          </a:bodyPr>
          <a:lstStyle/>
          <a:p>
            <a:pPr marL="280121" indent="-280121">
              <a:buSzPts val="1400"/>
              <a:buFont typeface="Arial" panose="020B0604020202020204" pitchFamily="34" charset="0"/>
              <a:buChar char="•"/>
            </a:pPr>
            <a:r>
              <a:rPr lang="en-US" sz="2000">
                <a:solidFill>
                  <a:srgbClr val="00B0F0"/>
                </a:solidFill>
                <a:latin typeface="+mj-lt"/>
              </a:rPr>
              <a:t>Server level HA:</a:t>
            </a:r>
            <a:r>
              <a:rPr lang="en-US" sz="2000">
                <a:latin typeface="+mj-lt"/>
              </a:rPr>
              <a:t> Introduce multiple Web Nodes for Active-Active backup / recovery, via 3rd party load balancer</a:t>
            </a:r>
          </a:p>
          <a:p>
            <a:pPr marL="280121" indent="-280121">
              <a:buSzPts val="1400"/>
              <a:buFont typeface="Arial" panose="020B0604020202020204" pitchFamily="34" charset="0"/>
              <a:buChar char="•"/>
            </a:pPr>
            <a:r>
              <a:rPr lang="en-US" sz="2000">
                <a:solidFill>
                  <a:srgbClr val="00B0F0"/>
                </a:solidFill>
                <a:latin typeface="+mj-lt"/>
              </a:rPr>
              <a:t>Data Store HA: </a:t>
            </a:r>
            <a:r>
              <a:rPr lang="en-US" sz="2000">
                <a:latin typeface="+mj-lt"/>
              </a:rPr>
              <a:t>leverage Enterprise grade DB, SQL Server and Postgres’s HA capabilities</a:t>
            </a:r>
          </a:p>
          <a:p>
            <a:pPr marL="280121" indent="-280121">
              <a:buSzPts val="1400"/>
              <a:buFont typeface="Arial" panose="020B0604020202020204" pitchFamily="34" charset="0"/>
              <a:buChar char="•"/>
            </a:pPr>
            <a:r>
              <a:rPr lang="en-US" sz="2000">
                <a:solidFill>
                  <a:srgbClr val="00B0F0"/>
                </a:solidFill>
                <a:latin typeface="+mj-lt"/>
              </a:rPr>
              <a:t>Session HA: </a:t>
            </a:r>
            <a:r>
              <a:rPr lang="en-US" sz="2000">
                <a:latin typeface="+mj-lt"/>
              </a:rPr>
              <a:t>Multiple instances per node to allow failover</a:t>
            </a:r>
          </a:p>
          <a:p>
            <a:pPr marL="280121" indent="-280121">
              <a:buSzPts val="1400"/>
              <a:buFont typeface="Arial" panose="020B0604020202020204" pitchFamily="34" charset="0"/>
              <a:buChar char="•"/>
            </a:pPr>
            <a:r>
              <a:rPr lang="en-US" sz="2000">
                <a:latin typeface="+mj-lt"/>
              </a:rPr>
              <a:t>New nodes can be added at runtime w/o having to restart the service</a:t>
            </a:r>
          </a:p>
        </p:txBody>
      </p:sp>
      <p:cxnSp>
        <p:nvCxnSpPr>
          <p:cNvPr id="46" name="Straight Arrow Connector 45"/>
          <p:cNvCxnSpPr>
            <a:endCxn id="8" idx="1"/>
          </p:cNvCxnSpPr>
          <p:nvPr/>
        </p:nvCxnSpPr>
        <p:spPr>
          <a:xfrm>
            <a:off x="5452571" y="2447586"/>
            <a:ext cx="1117712" cy="1"/>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2" idx="3"/>
          </p:cNvCxnSpPr>
          <p:nvPr/>
        </p:nvCxnSpPr>
        <p:spPr>
          <a:xfrm>
            <a:off x="5452571" y="2447587"/>
            <a:ext cx="1117712" cy="2860838"/>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7" idx="3"/>
            <a:endCxn id="9" idx="1"/>
          </p:cNvCxnSpPr>
          <p:nvPr/>
        </p:nvCxnSpPr>
        <p:spPr>
          <a:xfrm>
            <a:off x="5452571" y="5448934"/>
            <a:ext cx="1117712" cy="0"/>
          </a:xfrm>
          <a:prstGeom prst="straightConnector1">
            <a:avLst/>
          </a:prstGeom>
          <a:ln w="2222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cxnSpLocks/>
            <a:stCxn id="7" idx="3"/>
          </p:cNvCxnSpPr>
          <p:nvPr/>
        </p:nvCxnSpPr>
        <p:spPr>
          <a:xfrm flipV="1">
            <a:off x="5452571" y="2552700"/>
            <a:ext cx="1117712" cy="2896234"/>
          </a:xfrm>
          <a:prstGeom prst="straightConnector1">
            <a:avLst/>
          </a:prstGeom>
          <a:ln w="22225">
            <a:headEnd type="non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303850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453" y="293530"/>
            <a:ext cx="11980886" cy="899537"/>
          </a:xfrm>
        </p:spPr>
        <p:txBody>
          <a:bodyPr/>
          <a:lstStyle/>
          <a:p>
            <a:r>
              <a:rPr lang="en-US"/>
              <a:t>Comparison with previous solution</a:t>
            </a:r>
          </a:p>
        </p:txBody>
      </p:sp>
      <p:graphicFrame>
        <p:nvGraphicFramePr>
          <p:cNvPr id="4" name="Table 3"/>
          <p:cNvGraphicFramePr>
            <a:graphicFrameLocks noGrp="1"/>
          </p:cNvGraphicFramePr>
          <p:nvPr>
            <p:extLst>
              <p:ext uri="{D42A27DB-BD31-4B8C-83A1-F6EECF244321}">
                <p14:modId xmlns:p14="http://schemas.microsoft.com/office/powerpoint/2010/main" val="711920177"/>
              </p:ext>
            </p:extLst>
          </p:nvPr>
        </p:nvGraphicFramePr>
        <p:xfrm>
          <a:off x="308476" y="1141447"/>
          <a:ext cx="11608000" cy="5498839"/>
        </p:xfrm>
        <a:graphic>
          <a:graphicData uri="http://schemas.openxmlformats.org/drawingml/2006/table">
            <a:tbl>
              <a:tblPr firstRow="1" bandRow="1">
                <a:tableStyleId>{5C22544A-7EE6-4342-B048-85BDC9FD1C3A}</a:tableStyleId>
              </a:tblPr>
              <a:tblGrid>
                <a:gridCol w="2666735">
                  <a:extLst>
                    <a:ext uri="{9D8B030D-6E8A-4147-A177-3AD203B41FA5}">
                      <a16:colId xmlns:a16="http://schemas.microsoft.com/office/drawing/2014/main" xmlns="" val="20000"/>
                    </a:ext>
                  </a:extLst>
                </a:gridCol>
                <a:gridCol w="4228136">
                  <a:extLst>
                    <a:ext uri="{9D8B030D-6E8A-4147-A177-3AD203B41FA5}">
                      <a16:colId xmlns:a16="http://schemas.microsoft.com/office/drawing/2014/main" xmlns="" val="20001"/>
                    </a:ext>
                  </a:extLst>
                </a:gridCol>
                <a:gridCol w="4713129">
                  <a:extLst>
                    <a:ext uri="{9D8B030D-6E8A-4147-A177-3AD203B41FA5}">
                      <a16:colId xmlns:a16="http://schemas.microsoft.com/office/drawing/2014/main" xmlns="" val="20002"/>
                    </a:ext>
                  </a:extLst>
                </a:gridCol>
              </a:tblGrid>
              <a:tr h="414749">
                <a:tc>
                  <a:txBody>
                    <a:bodyPr/>
                    <a:lstStyle/>
                    <a:p>
                      <a:endParaRPr lang="en-US" sz="1600"/>
                    </a:p>
                  </a:txBody>
                  <a:tcPr marL="89642" marR="89642" marT="44821" marB="44821"/>
                </a:tc>
                <a:tc>
                  <a:txBody>
                    <a:bodyPr/>
                    <a:lstStyle/>
                    <a:p>
                      <a:r>
                        <a:rPr lang="en-US" sz="1600"/>
                        <a:t>Microsoft R Server 8.0.5: DeployR</a:t>
                      </a:r>
                    </a:p>
                  </a:txBody>
                  <a:tcPr marL="89642" marR="89642" marT="44821" marB="44821"/>
                </a:tc>
                <a:tc>
                  <a:txBody>
                    <a:bodyPr/>
                    <a:lstStyle/>
                    <a:p>
                      <a:r>
                        <a:rPr lang="en-US" sz="1600"/>
                        <a:t>Microsoft R Server 9.0 Operationalization</a:t>
                      </a:r>
                    </a:p>
                  </a:txBody>
                  <a:tcPr marL="89642" marR="89642" marT="44821" marB="44821"/>
                </a:tc>
                <a:extLst>
                  <a:ext uri="{0D108BD9-81ED-4DB2-BD59-A6C34878D82A}">
                    <a16:rowId xmlns:a16="http://schemas.microsoft.com/office/drawing/2014/main" xmlns="" val="10000"/>
                  </a:ext>
                </a:extLst>
              </a:tr>
              <a:tr h="7593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1" kern="1200">
                          <a:solidFill>
                            <a:schemeClr val="dk1"/>
                          </a:solidFill>
                          <a:latin typeface="+mn-lt"/>
                          <a:ea typeface="+mn-ea"/>
                          <a:cs typeface="+mn-cs"/>
                        </a:rPr>
                        <a:t>Installation</a:t>
                      </a:r>
                    </a:p>
                  </a:txBody>
                  <a:tcPr marL="89642" marR="89642" marT="44821" marB="44821"/>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a:t>A separate installer</a:t>
                      </a:r>
                      <a:r>
                        <a:rPr lang="en-US" sz="1400" baseline="0"/>
                        <a:t> from R Server</a:t>
                      </a:r>
                      <a:endParaRPr lang="en-US" sz="1400"/>
                    </a:p>
                    <a:p>
                      <a:endParaRPr lang="en-US" sz="1400"/>
                    </a:p>
                  </a:txBody>
                  <a:tcPr marL="89642" marR="89642" marT="44821" marB="44821"/>
                </a:tc>
                <a:tc>
                  <a:txBody>
                    <a:bodyPr/>
                    <a:lstStyle/>
                    <a:p>
                      <a:pPr marL="0" indent="0">
                        <a:buFont typeface="Arial" panose="020B0604020202020204" pitchFamily="34" charset="0"/>
                        <a:buNone/>
                      </a:pPr>
                      <a:r>
                        <a:rPr lang="en-US" sz="1400" b="1" kern="1200">
                          <a:solidFill>
                            <a:schemeClr val="bg2">
                              <a:lumMod val="60000"/>
                              <a:lumOff val="40000"/>
                            </a:schemeClr>
                          </a:solidFill>
                          <a:latin typeface="+mn-lt"/>
                          <a:ea typeface="+mn-ea"/>
                          <a:cs typeface="+mn-cs"/>
                        </a:rPr>
                        <a:t>Integrated with R Server installation.</a:t>
                      </a:r>
                    </a:p>
                    <a:p>
                      <a:pPr marL="0" indent="0">
                        <a:buFont typeface="Arial" panose="020B0604020202020204" pitchFamily="34" charset="0"/>
                        <a:buNone/>
                      </a:pPr>
                      <a:r>
                        <a:rPr lang="en-US" sz="1400" b="0" kern="1200" baseline="0">
                          <a:solidFill>
                            <a:schemeClr val="bg1"/>
                          </a:solidFill>
                          <a:latin typeface="+mn-lt"/>
                          <a:ea typeface="+mn-ea"/>
                          <a:cs typeface="+mn-cs"/>
                        </a:rPr>
                        <a:t>Use Configuration script and Admin Utility tool to enable it to host web services.</a:t>
                      </a:r>
                    </a:p>
                  </a:txBody>
                  <a:tcPr marL="89642" marR="89642" marT="44821" marB="44821"/>
                </a:tc>
                <a:extLst>
                  <a:ext uri="{0D108BD9-81ED-4DB2-BD59-A6C34878D82A}">
                    <a16:rowId xmlns:a16="http://schemas.microsoft.com/office/drawing/2014/main" xmlns="" val="2572578708"/>
                  </a:ext>
                </a:extLst>
              </a:tr>
              <a:tr h="926306">
                <a:tc>
                  <a:txBody>
                    <a:bodyPr/>
                    <a:lstStyle/>
                    <a:p>
                      <a:r>
                        <a:rPr lang="en-US" sz="1400" b="1"/>
                        <a:t>Deployment</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000"/>
                        <a:t>(turn R analytics into web services</a:t>
                      </a:r>
                      <a:r>
                        <a:rPr lang="en-US" sz="1000" baseline="0"/>
                        <a:t>)</a:t>
                      </a:r>
                      <a:endParaRPr lang="en-US" sz="1000"/>
                    </a:p>
                  </a:txBody>
                  <a:tcPr marL="89642" marR="89642" marT="44821" marB="44821"/>
                </a:tc>
                <a:tc>
                  <a:txBody>
                    <a:bodyPr/>
                    <a:lstStyle/>
                    <a:p>
                      <a:r>
                        <a:rPr lang="en-US" sz="1400"/>
                        <a:t>Involve</a:t>
                      </a:r>
                      <a:r>
                        <a:rPr lang="en-US" sz="1400" baseline="0"/>
                        <a:t> multiple steps, and by default uploading R analytics to Repo DB is the first step. </a:t>
                      </a:r>
                      <a:endParaRPr lang="en-US" sz="1400"/>
                    </a:p>
                  </a:txBody>
                  <a:tcPr marL="89642" marR="89642" marT="44821" marB="44821"/>
                </a:tc>
                <a:tc>
                  <a:txBody>
                    <a:bodyPr/>
                    <a:lstStyle/>
                    <a:p>
                      <a:r>
                        <a:rPr lang="en-US" sz="1400" b="0" kern="1200" baseline="0">
                          <a:solidFill>
                            <a:schemeClr val="bg1"/>
                          </a:solidFill>
                          <a:latin typeface="+mn-lt"/>
                          <a:ea typeface="+mn-ea"/>
                          <a:cs typeface="+mn-cs"/>
                        </a:rPr>
                        <a:t>Introduce a new R package </a:t>
                      </a:r>
                      <a:r>
                        <a:rPr lang="en-US" sz="1400" b="0" baseline="0">
                          <a:solidFill>
                            <a:schemeClr val="bg1"/>
                          </a:solidFill>
                        </a:rPr>
                        <a:t>to deploy R as web services. </a:t>
                      </a:r>
                      <a:r>
                        <a:rPr lang="en-US" sz="1400" b="1">
                          <a:solidFill>
                            <a:schemeClr val="bg2">
                              <a:lumMod val="60000"/>
                              <a:lumOff val="40000"/>
                            </a:schemeClr>
                          </a:solidFill>
                        </a:rPr>
                        <a:t>Publish your R analytics as web services directly</a:t>
                      </a:r>
                      <a:r>
                        <a:rPr lang="en-US" sz="1400" b="1" baseline="0">
                          <a:solidFill>
                            <a:schemeClr val="bg2">
                              <a:lumMod val="60000"/>
                              <a:lumOff val="40000"/>
                            </a:schemeClr>
                          </a:solidFill>
                        </a:rPr>
                        <a:t> from your R console. </a:t>
                      </a:r>
                      <a:r>
                        <a:rPr lang="en-US" sz="1400" b="0" kern="1200" baseline="0">
                          <a:solidFill>
                            <a:schemeClr val="bg1"/>
                          </a:solidFill>
                          <a:latin typeface="+mn-lt"/>
                          <a:ea typeface="+mn-ea"/>
                          <a:cs typeface="+mn-cs"/>
                        </a:rPr>
                        <a:t>Similar to Azure ML.</a:t>
                      </a:r>
                    </a:p>
                  </a:txBody>
                  <a:tcPr marL="89642" marR="89642" marT="44821" marB="44821"/>
                </a:tc>
                <a:extLst>
                  <a:ext uri="{0D108BD9-81ED-4DB2-BD59-A6C34878D82A}">
                    <a16:rowId xmlns:a16="http://schemas.microsoft.com/office/drawing/2014/main" xmlns="" val="10001"/>
                  </a:ext>
                </a:extLst>
              </a:tr>
              <a:tr h="455683">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1"/>
                        <a:t>Integration</a:t>
                      </a:r>
                      <a:r>
                        <a:rPr lang="en-US" sz="1400" b="1" baseline="0"/>
                        <a:t> with App</a:t>
                      </a:r>
                      <a:endParaRPr lang="en-US" sz="1400" b="1"/>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1000"/>
                    </a:p>
                  </a:txBody>
                  <a:tcPr marL="89642" marR="89642" marT="44821" marB="44821"/>
                </a:tc>
                <a:tc>
                  <a:txBody>
                    <a:bodyPr/>
                    <a:lstStyle/>
                    <a:p>
                      <a:r>
                        <a:rPr lang="en-US" sz="1400"/>
                        <a:t>Client</a:t>
                      </a:r>
                      <a:r>
                        <a:rPr lang="en-US" sz="1400" baseline="0"/>
                        <a:t> library; RBroker Framework</a:t>
                      </a:r>
                      <a:endParaRPr lang="en-US" sz="1400"/>
                    </a:p>
                  </a:txBody>
                  <a:tcPr marL="89642" marR="89642" marT="44821" marB="44821"/>
                </a:tc>
                <a:tc>
                  <a:txBody>
                    <a:bodyPr/>
                    <a:lstStyle/>
                    <a:p>
                      <a:r>
                        <a:rPr lang="en-US" sz="1400" b="1">
                          <a:solidFill>
                            <a:schemeClr val="bg2">
                              <a:lumMod val="60000"/>
                              <a:lumOff val="40000"/>
                            </a:schemeClr>
                          </a:solidFill>
                        </a:rPr>
                        <a:t>Swagger</a:t>
                      </a:r>
                      <a:r>
                        <a:rPr lang="en-US" sz="1400">
                          <a:solidFill>
                            <a:schemeClr val="bg2">
                              <a:lumMod val="60000"/>
                              <a:lumOff val="40000"/>
                            </a:schemeClr>
                          </a:solidFill>
                        </a:rPr>
                        <a:t> </a:t>
                      </a:r>
                      <a:r>
                        <a:rPr lang="en-US" sz="1400"/>
                        <a:t>based API for quick exploration and integration</a:t>
                      </a:r>
                    </a:p>
                  </a:txBody>
                  <a:tcPr marL="89642" marR="89642" marT="44821" marB="44821"/>
                </a:tc>
                <a:extLst>
                  <a:ext uri="{0D108BD9-81ED-4DB2-BD59-A6C34878D82A}">
                    <a16:rowId xmlns:a16="http://schemas.microsoft.com/office/drawing/2014/main" xmlns="" val="10002"/>
                  </a:ext>
                </a:extLst>
              </a:tr>
              <a:tr h="414749">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1"/>
                        <a:t>Architecture</a:t>
                      </a:r>
                    </a:p>
                  </a:txBody>
                  <a:tcPr marL="89642" marR="89642" marT="44821" marB="44821"/>
                </a:tc>
                <a:tc>
                  <a:txBody>
                    <a:bodyPr/>
                    <a:lstStyle/>
                    <a:p>
                      <a:r>
                        <a:rPr lang="en-US" sz="1400"/>
                        <a:t>Apache</a:t>
                      </a:r>
                      <a:r>
                        <a:rPr lang="en-US" sz="1400" baseline="0"/>
                        <a:t> </a:t>
                      </a:r>
                      <a:r>
                        <a:rPr lang="en-US" sz="1400"/>
                        <a:t>Tomcat</a:t>
                      </a:r>
                    </a:p>
                  </a:txBody>
                  <a:tcPr marL="89642" marR="89642" marT="44821" marB="44821"/>
                </a:tc>
                <a:tc>
                  <a:txBody>
                    <a:bodyPr/>
                    <a:lstStyle/>
                    <a:p>
                      <a:r>
                        <a:rPr lang="en-US" sz="1400" b="1" kern="1200">
                          <a:solidFill>
                            <a:schemeClr val="bg2">
                              <a:lumMod val="60000"/>
                              <a:lumOff val="40000"/>
                            </a:schemeClr>
                          </a:solidFill>
                          <a:latin typeface="+mn-lt"/>
                          <a:ea typeface="+mn-ea"/>
                          <a:cs typeface="+mn-cs"/>
                        </a:rPr>
                        <a:t>ASP </a:t>
                      </a:r>
                      <a:r>
                        <a:rPr lang="en-US" sz="1400" b="1" kern="1200" err="1">
                          <a:solidFill>
                            <a:schemeClr val="bg2">
                              <a:lumMod val="60000"/>
                              <a:lumOff val="40000"/>
                            </a:schemeClr>
                          </a:solidFill>
                          <a:latin typeface="+mn-lt"/>
                          <a:ea typeface="+mn-ea"/>
                          <a:cs typeface="+mn-cs"/>
                        </a:rPr>
                        <a:t>.Net</a:t>
                      </a:r>
                      <a:r>
                        <a:rPr lang="en-US" sz="1400" b="1" kern="1200">
                          <a:solidFill>
                            <a:schemeClr val="bg2">
                              <a:lumMod val="60000"/>
                              <a:lumOff val="40000"/>
                            </a:schemeClr>
                          </a:solidFill>
                          <a:latin typeface="+mn-lt"/>
                          <a:ea typeface="+mn-ea"/>
                          <a:cs typeface="+mn-cs"/>
                        </a:rPr>
                        <a:t> Core</a:t>
                      </a:r>
                    </a:p>
                  </a:txBody>
                  <a:tcPr marL="89642" marR="89642" marT="44821" marB="44821"/>
                </a:tc>
                <a:extLst>
                  <a:ext uri="{0D108BD9-81ED-4DB2-BD59-A6C34878D82A}">
                    <a16:rowId xmlns:a16="http://schemas.microsoft.com/office/drawing/2014/main" xmlns="" val="10005"/>
                  </a:ext>
                </a:extLst>
              </a:tr>
              <a:tr h="414749">
                <a:tc>
                  <a:txBody>
                    <a:bodyPr/>
                    <a:lstStyle/>
                    <a:p>
                      <a:r>
                        <a:rPr lang="en-US" sz="1400" b="1"/>
                        <a:t>Authentication</a:t>
                      </a:r>
                    </a:p>
                  </a:txBody>
                  <a:tcPr marL="89642" marR="89642" marT="44821" marB="44821"/>
                </a:tc>
                <a:tc>
                  <a:txBody>
                    <a:bodyPr/>
                    <a:lstStyle/>
                    <a:p>
                      <a:r>
                        <a:rPr lang="en-US" sz="1400"/>
                        <a:t>Basic/AD/LDAP/PAM authentication</a:t>
                      </a:r>
                    </a:p>
                  </a:txBody>
                  <a:tcPr marL="89642" marR="89642" marT="44821" marB="44821"/>
                </a:tc>
                <a:tc>
                  <a:txBody>
                    <a:bodyPr/>
                    <a:lstStyle/>
                    <a:p>
                      <a:r>
                        <a:rPr lang="en-US" sz="1400"/>
                        <a:t>AD/LDAP/</a:t>
                      </a:r>
                      <a:r>
                        <a:rPr lang="en-US" sz="1400" b="1" kern="1200">
                          <a:solidFill>
                            <a:schemeClr val="bg2">
                              <a:lumMod val="60000"/>
                              <a:lumOff val="40000"/>
                            </a:schemeClr>
                          </a:solidFill>
                          <a:latin typeface="+mn-lt"/>
                          <a:ea typeface="+mn-ea"/>
                          <a:cs typeface="+mn-cs"/>
                        </a:rPr>
                        <a:t>Azure AD </a:t>
                      </a:r>
                      <a:r>
                        <a:rPr lang="en-US" sz="1400" kern="1200">
                          <a:solidFill>
                            <a:schemeClr val="dk1"/>
                          </a:solidFill>
                          <a:latin typeface="+mn-lt"/>
                          <a:ea typeface="+mn-ea"/>
                          <a:cs typeface="+mn-cs"/>
                        </a:rPr>
                        <a:t>auth.</a:t>
                      </a:r>
                    </a:p>
                  </a:txBody>
                  <a:tcPr marL="89642" marR="89642" marT="44821" marB="44821"/>
                </a:tc>
                <a:extLst>
                  <a:ext uri="{0D108BD9-81ED-4DB2-BD59-A6C34878D82A}">
                    <a16:rowId xmlns:a16="http://schemas.microsoft.com/office/drawing/2014/main" xmlns="" val="10007"/>
                  </a:ext>
                </a:extLst>
              </a:tr>
              <a:tr h="431967">
                <a:tc>
                  <a:txBody>
                    <a:bodyPr/>
                    <a:lstStyle/>
                    <a:p>
                      <a:r>
                        <a:rPr lang="en-US" sz="1400" b="1"/>
                        <a:t>High Availability</a:t>
                      </a:r>
                    </a:p>
                  </a:txBody>
                  <a:tcPr marL="89642" marR="89642" marT="44821" marB="44821"/>
                </a:tc>
                <a:tc>
                  <a:txBody>
                    <a:bodyPr/>
                    <a:lstStyle/>
                    <a:p>
                      <a:r>
                        <a:rPr lang="en-US" sz="1400" baseline="0"/>
                        <a:t>Doesn’t support Active-Active recovery</a:t>
                      </a:r>
                    </a:p>
                  </a:txBody>
                  <a:tcPr marL="89642" marR="89642" marT="44821" marB="44821"/>
                </a:tc>
                <a:tc>
                  <a:txBody>
                    <a:bodyPr/>
                    <a:lstStyle/>
                    <a:p>
                      <a:r>
                        <a:rPr lang="en-US" sz="1400"/>
                        <a:t>Support </a:t>
                      </a:r>
                      <a:r>
                        <a:rPr lang="en-US" sz="1400" b="1" kern="1200">
                          <a:solidFill>
                            <a:schemeClr val="bg2">
                              <a:lumMod val="60000"/>
                              <a:lumOff val="40000"/>
                            </a:schemeClr>
                          </a:solidFill>
                          <a:latin typeface="+mn-lt"/>
                          <a:ea typeface="+mn-ea"/>
                          <a:cs typeface="+mn-cs"/>
                        </a:rPr>
                        <a:t>Active-Active recovery.</a:t>
                      </a:r>
                    </a:p>
                  </a:txBody>
                  <a:tcPr marL="89642" marR="89642" marT="44821" marB="44821"/>
                </a:tc>
                <a:extLst>
                  <a:ext uri="{0D108BD9-81ED-4DB2-BD59-A6C34878D82A}">
                    <a16:rowId xmlns:a16="http://schemas.microsoft.com/office/drawing/2014/main" xmlns="" val="800938610"/>
                  </a:ext>
                </a:extLst>
              </a:tr>
              <a:tr h="557901">
                <a:tc>
                  <a:txBody>
                    <a:bodyPr/>
                    <a:lstStyle/>
                    <a:p>
                      <a:r>
                        <a:rPr lang="en-US" sz="1400" b="1"/>
                        <a:t>Enable Remote Execution</a:t>
                      </a:r>
                    </a:p>
                  </a:txBody>
                  <a:tcPr marL="89642" marR="89642" marT="44821" marB="44821"/>
                </a:tc>
                <a:tc>
                  <a:txBody>
                    <a:bodyPr/>
                    <a:lstStyle/>
                    <a:p>
                      <a:r>
                        <a:rPr lang="en-US" sz="1400" baseline="0"/>
                        <a:t>Customers have to use DeployR APIs to build their own way of remote execution</a:t>
                      </a:r>
                    </a:p>
                  </a:txBody>
                  <a:tcPr marL="89642" marR="89642" marT="44821" marB="44821"/>
                </a:tc>
                <a:tc>
                  <a:txBody>
                    <a:bodyPr/>
                    <a:lstStyle/>
                    <a:p>
                      <a:r>
                        <a:rPr lang="en-US" sz="1400" b="1" kern="1200">
                          <a:solidFill>
                            <a:schemeClr val="bg2">
                              <a:lumMod val="60000"/>
                              <a:lumOff val="40000"/>
                            </a:schemeClr>
                          </a:solidFill>
                          <a:latin typeface="+mn-lt"/>
                          <a:ea typeface="+mn-ea"/>
                          <a:cs typeface="+mn-cs"/>
                        </a:rPr>
                        <a:t>Built-in remote execution functions </a:t>
                      </a:r>
                      <a:r>
                        <a:rPr lang="en-US" sz="1400" baseline="0"/>
                        <a:t>in ‘mrsdeploy’ package in R Client/R Server.</a:t>
                      </a:r>
                      <a:endParaRPr lang="en-US" sz="1400"/>
                    </a:p>
                  </a:txBody>
                  <a:tcPr marL="89642" marR="89642" marT="44821" marB="44821"/>
                </a:tc>
                <a:extLst>
                  <a:ext uri="{0D108BD9-81ED-4DB2-BD59-A6C34878D82A}">
                    <a16:rowId xmlns:a16="http://schemas.microsoft.com/office/drawing/2014/main" xmlns="" val="35215479"/>
                  </a:ext>
                </a:extLst>
              </a:tr>
              <a:tr h="717140">
                <a:tc>
                  <a:txBody>
                    <a:bodyPr/>
                    <a:lstStyle/>
                    <a:p>
                      <a:r>
                        <a:rPr lang="en-US" sz="1400" b="1"/>
                        <a:t>Web UI</a:t>
                      </a:r>
                    </a:p>
                  </a:txBody>
                  <a:tcPr marL="89642" marR="89642" marT="44821" marB="44821"/>
                </a:tc>
                <a:tc>
                  <a:txBody>
                    <a:bodyPr/>
                    <a:lstStyle/>
                    <a:p>
                      <a:r>
                        <a:rPr lang="en-US" sz="1400"/>
                        <a:t>Login/Admin Console/Repository Manager/API Explorer/Event</a:t>
                      </a:r>
                      <a:r>
                        <a:rPr lang="en-US" sz="1400" baseline="0"/>
                        <a:t> Console</a:t>
                      </a:r>
                      <a:endParaRPr lang="en-US" sz="1400"/>
                    </a:p>
                  </a:txBody>
                  <a:tcPr marL="89642" marR="89642" marT="44821" marB="44821"/>
                </a:tc>
                <a:tc>
                  <a:txBody>
                    <a:bodyPr/>
                    <a:lstStyle/>
                    <a:p>
                      <a:pPr marL="285750" indent="-285750">
                        <a:buFont typeface="Arial" panose="020B0604020202020204" pitchFamily="34" charset="0"/>
                        <a:buChar char="•"/>
                      </a:pPr>
                      <a:r>
                        <a:rPr lang="en-US" sz="1400" b="1" kern="1200">
                          <a:solidFill>
                            <a:schemeClr val="dk1"/>
                          </a:solidFill>
                          <a:latin typeface="+mn-lt"/>
                          <a:ea typeface="+mn-ea"/>
                          <a:cs typeface="+mn-cs"/>
                        </a:rPr>
                        <a:t>Not available until Mar or July’17</a:t>
                      </a:r>
                      <a:r>
                        <a:rPr lang="en-US" sz="1400" b="1" kern="1200" baseline="0">
                          <a:solidFill>
                            <a:schemeClr val="dk1"/>
                          </a:solidFill>
                          <a:latin typeface="+mn-lt"/>
                          <a:ea typeface="+mn-ea"/>
                          <a:cs typeface="+mn-cs"/>
                        </a:rPr>
                        <a:t> release</a:t>
                      </a:r>
                      <a:endParaRPr lang="en-US" sz="1400" b="1" kern="1200">
                        <a:solidFill>
                          <a:schemeClr val="dk1"/>
                        </a:solidFill>
                        <a:latin typeface="+mn-lt"/>
                        <a:ea typeface="+mn-ea"/>
                        <a:cs typeface="+mn-cs"/>
                      </a:endParaRPr>
                    </a:p>
                    <a:p>
                      <a:pPr marL="285750" indent="-285750">
                        <a:buFont typeface="Arial" panose="020B0604020202020204" pitchFamily="34" charset="0"/>
                        <a:buChar char="•"/>
                      </a:pPr>
                      <a:r>
                        <a:rPr lang="en-US" sz="1400" kern="1200">
                          <a:solidFill>
                            <a:schemeClr val="dk1"/>
                          </a:solidFill>
                          <a:latin typeface="+mn-lt"/>
                          <a:ea typeface="+mn-ea"/>
                          <a:cs typeface="+mn-cs"/>
                        </a:rPr>
                        <a:t>Totally new design.</a:t>
                      </a:r>
                      <a:r>
                        <a:rPr lang="en-US" sz="1400" kern="1200" baseline="0">
                          <a:solidFill>
                            <a:schemeClr val="dk1"/>
                          </a:solidFill>
                          <a:latin typeface="+mn-lt"/>
                          <a:ea typeface="+mn-ea"/>
                          <a:cs typeface="+mn-cs"/>
                        </a:rPr>
                        <a:t> </a:t>
                      </a:r>
                      <a:r>
                        <a:rPr lang="en-US" sz="1400"/>
                        <a:t>Align with Cortana Analytics Suite look and feel.</a:t>
                      </a:r>
                    </a:p>
                  </a:txBody>
                  <a:tcPr marL="89642" marR="89642" marT="44821" marB="44821"/>
                </a:tc>
                <a:extLst>
                  <a:ext uri="{0D108BD9-81ED-4DB2-BD59-A6C34878D82A}">
                    <a16:rowId xmlns:a16="http://schemas.microsoft.com/office/drawing/2014/main" xmlns="" val="714993028"/>
                  </a:ext>
                </a:extLst>
              </a:tr>
              <a:tr h="393713">
                <a:tc>
                  <a:txBody>
                    <a:bodyPr/>
                    <a:lstStyle/>
                    <a:p>
                      <a:r>
                        <a:rPr lang="en-US" sz="1400" b="1"/>
                        <a:t>APIs</a:t>
                      </a:r>
                    </a:p>
                  </a:txBody>
                  <a:tcPr marL="89642" marR="89642" marT="44821" marB="44821"/>
                </a:tc>
                <a:tc>
                  <a:txBody>
                    <a:bodyPr/>
                    <a:lstStyle/>
                    <a:p>
                      <a:r>
                        <a:rPr lang="en-US" sz="1400"/>
                        <a:t>~100 DeployR</a:t>
                      </a:r>
                      <a:r>
                        <a:rPr lang="en-US" sz="1400" baseline="0"/>
                        <a:t> APIs</a:t>
                      </a:r>
                      <a:endParaRPr lang="en-US" sz="1400"/>
                    </a:p>
                  </a:txBody>
                  <a:tcPr marL="89642" marR="89642" marT="44821" marB="44821"/>
                </a:tc>
                <a:tc>
                  <a:txBody>
                    <a:bodyPr/>
                    <a:lstStyle/>
                    <a:p>
                      <a:r>
                        <a:rPr lang="en-US" sz="1400" b="1" kern="1200">
                          <a:solidFill>
                            <a:schemeClr val="bg2">
                              <a:lumMod val="60000"/>
                              <a:lumOff val="40000"/>
                            </a:schemeClr>
                          </a:solidFill>
                          <a:latin typeface="+mn-lt"/>
                          <a:ea typeface="+mn-ea"/>
                          <a:cs typeface="+mn-cs"/>
                        </a:rPr>
                        <a:t>Simplified APIs. </a:t>
                      </a:r>
                      <a:r>
                        <a:rPr lang="en-US" sz="1400"/>
                        <a:t>~40 raw APIs. Not compatible with 8.0.x.</a:t>
                      </a:r>
                      <a:r>
                        <a:rPr lang="en-US" sz="1400" baseline="0"/>
                        <a:t> </a:t>
                      </a:r>
                      <a:endParaRPr lang="en-US" sz="1400"/>
                    </a:p>
                  </a:txBody>
                  <a:tcPr marL="89642" marR="89642" marT="44821" marB="44821"/>
                </a:tc>
                <a:extLst>
                  <a:ext uri="{0D108BD9-81ED-4DB2-BD59-A6C34878D82A}">
                    <a16:rowId xmlns:a16="http://schemas.microsoft.com/office/drawing/2014/main" xmlns="" val="431483213"/>
                  </a:ext>
                </a:extLst>
              </a:tr>
            </a:tbl>
          </a:graphicData>
        </a:graphic>
      </p:graphicFrame>
    </p:spTree>
    <p:extLst>
      <p:ext uri="{BB962C8B-B14F-4D97-AF65-F5344CB8AC3E}">
        <p14:creationId xmlns:p14="http://schemas.microsoft.com/office/powerpoint/2010/main" val="24232410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872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365" y="3147011"/>
            <a:ext cx="11655840" cy="899665"/>
          </a:xfrm>
        </p:spPr>
        <p:txBody>
          <a:bodyPr/>
          <a:lstStyle/>
          <a:p>
            <a:r>
              <a:rPr lang="en-US"/>
              <a:t>Backup Slides</a:t>
            </a:r>
          </a:p>
        </p:txBody>
      </p:sp>
    </p:spTree>
    <p:extLst>
      <p:ext uri="{BB962C8B-B14F-4D97-AF65-F5344CB8AC3E}">
        <p14:creationId xmlns:p14="http://schemas.microsoft.com/office/powerpoint/2010/main" val="9672925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DB as the central repository of Models</a:t>
            </a:r>
          </a:p>
        </p:txBody>
      </p:sp>
      <p:sp>
        <p:nvSpPr>
          <p:cNvPr id="5" name="Can 4"/>
          <p:cNvSpPr/>
          <p:nvPr/>
        </p:nvSpPr>
        <p:spPr>
          <a:xfrm>
            <a:off x="5140401" y="3024574"/>
            <a:ext cx="1058826" cy="1158104"/>
          </a:xfrm>
          <a:prstGeom prst="can">
            <a:avLst>
              <a:gd name="adj" fmla="val 28011"/>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765" b="1">
                <a:solidFill>
                  <a:srgbClr val="00B0F0"/>
                </a:solidFill>
              </a:rPr>
              <a:t>SQL DB</a:t>
            </a:r>
          </a:p>
        </p:txBody>
      </p:sp>
      <p:sp>
        <p:nvSpPr>
          <p:cNvPr id="7" name="Snip and Round Single Corner Rectangle 6"/>
          <p:cNvSpPr/>
          <p:nvPr/>
        </p:nvSpPr>
        <p:spPr bwMode="auto">
          <a:xfrm>
            <a:off x="1724939" y="3055510"/>
            <a:ext cx="1131317" cy="1127169"/>
          </a:xfrm>
          <a:prstGeom prst="snip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1176">
              <a:solidFill>
                <a:srgbClr val="00B0F0"/>
              </a:solidFill>
              <a:ea typeface="Segoe UI" pitchFamily="34" charset="0"/>
              <a:cs typeface="Segoe UI" pitchFamily="34" charset="0"/>
            </a:endParaRPr>
          </a:p>
        </p:txBody>
      </p:sp>
      <p:pic>
        <p:nvPicPr>
          <p:cNvPr id="6" name="Picture 5"/>
          <p:cNvPicPr>
            <a:picLocks noChangeAspect="1"/>
          </p:cNvPicPr>
          <p:nvPr/>
        </p:nvPicPr>
        <p:blipFill>
          <a:blip r:embed="rId2"/>
          <a:stretch>
            <a:fillRect/>
          </a:stretch>
        </p:blipFill>
        <p:spPr>
          <a:xfrm>
            <a:off x="2095285" y="3570372"/>
            <a:ext cx="390624" cy="390624"/>
          </a:xfrm>
          <a:prstGeom prst="rect">
            <a:avLst/>
          </a:prstGeom>
          <a:ln>
            <a:solidFill>
              <a:schemeClr val="bg1"/>
            </a:solidFill>
          </a:ln>
        </p:spPr>
      </p:pic>
      <p:sp>
        <p:nvSpPr>
          <p:cNvPr id="22" name="TextBox 21"/>
          <p:cNvSpPr txBox="1"/>
          <p:nvPr/>
        </p:nvSpPr>
        <p:spPr>
          <a:xfrm>
            <a:off x="2958206" y="2513148"/>
            <a:ext cx="2016442" cy="1022853"/>
          </a:xfrm>
          <a:prstGeom prst="rect">
            <a:avLst/>
          </a:prstGeom>
          <a:noFill/>
        </p:spPr>
        <p:txBody>
          <a:bodyPr wrap="square" lIns="179285" tIns="143428" rIns="179285" bIns="143428" rtlCol="0">
            <a:spAutoFit/>
          </a:bodyPr>
          <a:lstStyle/>
          <a:p>
            <a:pPr>
              <a:lnSpc>
                <a:spcPct val="90000"/>
              </a:lnSpc>
              <a:spcAft>
                <a:spcPts val="588"/>
              </a:spcAft>
            </a:pPr>
            <a:r>
              <a:rPr lang="en-US" sz="1765" b="1">
                <a:gradFill>
                  <a:gsLst>
                    <a:gs pos="2917">
                      <a:schemeClr val="tx1"/>
                    </a:gs>
                    <a:gs pos="30000">
                      <a:schemeClr val="tx1"/>
                    </a:gs>
                  </a:gsLst>
                  <a:lin ang="5400000" scaled="0"/>
                </a:gradFill>
              </a:rPr>
              <a:t>R functions </a:t>
            </a:r>
            <a:r>
              <a:rPr lang="en-US" sz="1765">
                <a:gradFill>
                  <a:gsLst>
                    <a:gs pos="2917">
                      <a:schemeClr val="tx1"/>
                    </a:gs>
                    <a:gs pos="30000">
                      <a:schemeClr val="tx1"/>
                    </a:gs>
                  </a:gsLst>
                  <a:lin ang="5400000" scaled="0"/>
                </a:gradFill>
              </a:rPr>
              <a:t>to </a:t>
            </a:r>
            <a:r>
              <a:rPr lang="en-US" sz="1765" smtClean="0">
                <a:gradFill>
                  <a:gsLst>
                    <a:gs pos="2917">
                      <a:schemeClr val="tx1"/>
                    </a:gs>
                    <a:gs pos="30000">
                      <a:schemeClr val="tx1"/>
                    </a:gs>
                  </a:gsLst>
                  <a:lin ang="5400000" scaled="0"/>
                </a:gradFill>
              </a:rPr>
              <a:t>extract </a:t>
            </a:r>
            <a:r>
              <a:rPr lang="en-US" sz="1765">
                <a:gradFill>
                  <a:gsLst>
                    <a:gs pos="2917">
                      <a:schemeClr val="tx1"/>
                    </a:gs>
                    <a:gs pos="30000">
                      <a:schemeClr val="tx1"/>
                    </a:gs>
                  </a:gsLst>
                  <a:lin ang="5400000" scaled="0"/>
                </a:gradFill>
              </a:rPr>
              <a:t>and save </a:t>
            </a:r>
            <a:r>
              <a:rPr lang="en-US" sz="1765" smtClean="0">
                <a:gradFill>
                  <a:gsLst>
                    <a:gs pos="2917">
                      <a:schemeClr val="tx1"/>
                    </a:gs>
                    <a:gs pos="30000">
                      <a:schemeClr val="tx1"/>
                    </a:gs>
                  </a:gsLst>
                  <a:lin ang="5400000" scaled="0"/>
                </a:gradFill>
              </a:rPr>
              <a:t>model </a:t>
            </a:r>
            <a:r>
              <a:rPr lang="en-US" sz="1765">
                <a:gradFill>
                  <a:gsLst>
                    <a:gs pos="2917">
                      <a:schemeClr val="tx1"/>
                    </a:gs>
                    <a:gs pos="30000">
                      <a:schemeClr val="tx1"/>
                    </a:gs>
                  </a:gsLst>
                  <a:lin ang="5400000" scaled="0"/>
                </a:gradFill>
              </a:rPr>
              <a:t>m</a:t>
            </a:r>
            <a:r>
              <a:rPr lang="en-US" sz="1765" smtClean="0">
                <a:gradFill>
                  <a:gsLst>
                    <a:gs pos="2917">
                      <a:schemeClr val="tx1"/>
                    </a:gs>
                    <a:gs pos="30000">
                      <a:schemeClr val="tx1"/>
                    </a:gs>
                  </a:gsLst>
                  <a:lin ang="5400000" scaled="0"/>
                </a:gradFill>
              </a:rPr>
              <a:t>etadata</a:t>
            </a:r>
            <a:endParaRPr lang="en-US" sz="1765">
              <a:gradFill>
                <a:gsLst>
                  <a:gs pos="2917">
                    <a:schemeClr val="tx1"/>
                  </a:gs>
                  <a:gs pos="30000">
                    <a:schemeClr val="tx1"/>
                  </a:gs>
                </a:gsLst>
                <a:lin ang="5400000" scaled="0"/>
              </a:gradFill>
            </a:endParaRPr>
          </a:p>
        </p:txBody>
      </p:sp>
      <p:sp>
        <p:nvSpPr>
          <p:cNvPr id="23" name="Folded Corner 22"/>
          <p:cNvSpPr/>
          <p:nvPr/>
        </p:nvSpPr>
        <p:spPr bwMode="auto">
          <a:xfrm>
            <a:off x="8430644" y="3096727"/>
            <a:ext cx="1151291" cy="1096234"/>
          </a:xfrm>
          <a:prstGeom prst="foldedCorner">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b="1">
                <a:solidFill>
                  <a:srgbClr val="00B0F0"/>
                </a:solidFill>
                <a:ea typeface="Segoe UI" pitchFamily="34" charset="0"/>
                <a:cs typeface="Segoe UI" pitchFamily="34" charset="0"/>
              </a:rPr>
              <a:t>Meta Data Report </a:t>
            </a:r>
          </a:p>
        </p:txBody>
      </p:sp>
      <p:sp>
        <p:nvSpPr>
          <p:cNvPr id="24" name="TextBox 23"/>
          <p:cNvSpPr txBox="1"/>
          <p:nvPr/>
        </p:nvSpPr>
        <p:spPr>
          <a:xfrm>
            <a:off x="1724939" y="3096727"/>
            <a:ext cx="1233268" cy="506901"/>
          </a:xfrm>
          <a:prstGeom prst="rect">
            <a:avLst/>
          </a:prstGeom>
          <a:noFill/>
        </p:spPr>
        <p:txBody>
          <a:bodyPr wrap="square" lIns="179285" tIns="143428" rIns="179285" bIns="143428" rtlCol="0">
            <a:spAutoFit/>
          </a:bodyPr>
          <a:lstStyle/>
          <a:p>
            <a:pPr>
              <a:lnSpc>
                <a:spcPct val="90000"/>
              </a:lnSpc>
              <a:spcAft>
                <a:spcPts val="588"/>
              </a:spcAft>
            </a:pPr>
            <a:r>
              <a:rPr lang="en-US" sz="1568" b="1">
                <a:solidFill>
                  <a:srgbClr val="00B0F0"/>
                </a:solidFill>
              </a:rPr>
              <a:t>R Model</a:t>
            </a:r>
          </a:p>
        </p:txBody>
      </p:sp>
      <p:sp>
        <p:nvSpPr>
          <p:cNvPr id="26" name="Right Arrow 25"/>
          <p:cNvSpPr/>
          <p:nvPr/>
        </p:nvSpPr>
        <p:spPr bwMode="auto">
          <a:xfrm>
            <a:off x="2958207" y="3570371"/>
            <a:ext cx="2061339" cy="195312"/>
          </a:xfrm>
          <a:prstGeom prst="rightArrow">
            <a:avLst/>
          </a:prstGeom>
          <a:noFill/>
          <a:ln>
            <a:solidFill>
              <a:schemeClr val="bg2">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 name="Right Arrow 27"/>
          <p:cNvSpPr/>
          <p:nvPr/>
        </p:nvSpPr>
        <p:spPr bwMode="auto">
          <a:xfrm>
            <a:off x="6284266" y="3570371"/>
            <a:ext cx="2061339" cy="195312"/>
          </a:xfrm>
          <a:prstGeom prst="rightArrow">
            <a:avLst/>
          </a:prstGeom>
          <a:noFill/>
          <a:ln>
            <a:solidFill>
              <a:schemeClr val="bg2">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p:cNvSpPr txBox="1"/>
          <p:nvPr/>
        </p:nvSpPr>
        <p:spPr>
          <a:xfrm>
            <a:off x="6367419" y="2585300"/>
            <a:ext cx="2063225" cy="1022853"/>
          </a:xfrm>
          <a:prstGeom prst="rect">
            <a:avLst/>
          </a:prstGeom>
          <a:noFill/>
        </p:spPr>
        <p:txBody>
          <a:bodyPr wrap="square" lIns="179285" tIns="143428" rIns="179285" bIns="143428" rtlCol="0">
            <a:spAutoFit/>
          </a:bodyPr>
          <a:lstStyle/>
          <a:p>
            <a:pPr>
              <a:lnSpc>
                <a:spcPct val="90000"/>
              </a:lnSpc>
              <a:spcAft>
                <a:spcPts val="588"/>
              </a:spcAft>
            </a:pPr>
            <a:r>
              <a:rPr lang="en-US" sz="1765" err="1">
                <a:gradFill>
                  <a:gsLst>
                    <a:gs pos="2917">
                      <a:schemeClr val="tx1"/>
                    </a:gs>
                    <a:gs pos="30000">
                      <a:schemeClr val="tx1"/>
                    </a:gs>
                  </a:gsLst>
                  <a:lin ang="5400000" scaled="0"/>
                </a:gradFill>
              </a:rPr>
              <a:t>PowerBI</a:t>
            </a:r>
            <a:r>
              <a:rPr lang="en-US" sz="1765">
                <a:gradFill>
                  <a:gsLst>
                    <a:gs pos="2917">
                      <a:schemeClr val="tx1"/>
                    </a:gs>
                    <a:gs pos="30000">
                      <a:schemeClr val="tx1"/>
                    </a:gs>
                  </a:gsLst>
                  <a:lin ang="5400000" scaled="0"/>
                </a:gradFill>
              </a:rPr>
              <a:t> or SQL Report Builder to build dashboard</a:t>
            </a:r>
          </a:p>
        </p:txBody>
      </p:sp>
      <p:sp>
        <p:nvSpPr>
          <p:cNvPr id="30" name="TextBox 29"/>
          <p:cNvSpPr txBox="1"/>
          <p:nvPr/>
        </p:nvSpPr>
        <p:spPr>
          <a:xfrm>
            <a:off x="4768634" y="4312021"/>
            <a:ext cx="2367611" cy="1098284"/>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chemeClr val="tx1"/>
                    </a:gs>
                    <a:gs pos="30000">
                      <a:schemeClr val="tx1"/>
                    </a:gs>
                  </a:gsLst>
                  <a:lin ang="5400000" scaled="0"/>
                </a:gradFill>
              </a:rPr>
              <a:t>Central Repository of models;</a:t>
            </a:r>
          </a:p>
          <a:p>
            <a:pPr>
              <a:lnSpc>
                <a:spcPct val="90000"/>
              </a:lnSpc>
              <a:spcAft>
                <a:spcPts val="588"/>
              </a:spcAft>
            </a:pPr>
            <a:r>
              <a:rPr lang="en-US" sz="1765">
                <a:gradFill>
                  <a:gsLst>
                    <a:gs pos="2917">
                      <a:schemeClr val="tx1"/>
                    </a:gs>
                    <a:gs pos="30000">
                      <a:schemeClr val="tx1"/>
                    </a:gs>
                  </a:gsLst>
                  <a:lin ang="5400000" scaled="0"/>
                </a:gradFill>
              </a:rPr>
              <a:t>Row level security </a:t>
            </a:r>
          </a:p>
        </p:txBody>
      </p:sp>
    </p:spTree>
    <p:extLst>
      <p:ext uri="{BB962C8B-B14F-4D97-AF65-F5344CB8AC3E}">
        <p14:creationId xmlns:p14="http://schemas.microsoft.com/office/powerpoint/2010/main" val="301171605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Team Data Science Process</a:t>
            </a:r>
          </a:p>
        </p:txBody>
      </p:sp>
      <p:sp>
        <p:nvSpPr>
          <p:cNvPr id="3" name="Text Placeholder 2"/>
          <p:cNvSpPr>
            <a:spLocks noGrp="1"/>
          </p:cNvSpPr>
          <p:nvPr>
            <p:ph type="body" sz="quarter" idx="11"/>
          </p:nvPr>
        </p:nvSpPr>
        <p:spPr/>
        <p:txBody>
          <a:bodyPr/>
          <a:lstStyle/>
          <a:p>
            <a:r>
              <a:rPr lang="en-US" altLang="zh-CN">
                <a:solidFill>
                  <a:schemeClr val="tx1"/>
                </a:solidFill>
              </a:rPr>
              <a:t>Microsoft’s best practices to operate a data science team</a:t>
            </a:r>
            <a:endParaRPr lang="en-US"/>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895" y="1699298"/>
            <a:ext cx="7073080" cy="4853902"/>
          </a:xfrm>
          <a:prstGeom prst="rect">
            <a:avLst/>
          </a:prstGeom>
        </p:spPr>
      </p:pic>
    </p:spTree>
    <p:extLst>
      <p:ext uri="{BB962C8B-B14F-4D97-AF65-F5344CB8AC3E}">
        <p14:creationId xmlns:p14="http://schemas.microsoft.com/office/powerpoint/2010/main" val="17998894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a:t>Comparison of Remote Execution Solutions</a:t>
            </a:r>
          </a:p>
        </p:txBody>
      </p:sp>
    </p:spTree>
    <p:extLst>
      <p:ext uri="{BB962C8B-B14F-4D97-AF65-F5344CB8AC3E}">
        <p14:creationId xmlns:p14="http://schemas.microsoft.com/office/powerpoint/2010/main" val="34466786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673454"/>
          </a:xfrm>
        </p:spPr>
        <p:txBody>
          <a:bodyPr/>
          <a:lstStyle/>
          <a:p>
            <a:pPr marL="0" indent="0">
              <a:buNone/>
            </a:pPr>
            <a:r>
              <a:rPr lang="en-US"/>
              <a:t>It is not an apple-to-apple comparison</a:t>
            </a:r>
          </a:p>
        </p:txBody>
      </p:sp>
      <p:sp>
        <p:nvSpPr>
          <p:cNvPr id="3" name="Title 2"/>
          <p:cNvSpPr>
            <a:spLocks noGrp="1"/>
          </p:cNvSpPr>
          <p:nvPr>
            <p:ph type="title"/>
          </p:nvPr>
        </p:nvSpPr>
        <p:spPr/>
        <p:txBody>
          <a:bodyPr/>
          <a:lstStyle/>
          <a:p>
            <a:r>
              <a:rPr lang="en-US"/>
              <a:t>Shiny vs. R Server </a:t>
            </a:r>
            <a:r>
              <a:rPr lang="en-US" smtClean="0"/>
              <a:t>operationalization</a:t>
            </a:r>
            <a:endParaRPr lang="en-US"/>
          </a:p>
        </p:txBody>
      </p:sp>
    </p:spTree>
    <p:extLst>
      <p:ext uri="{BB962C8B-B14F-4D97-AF65-F5344CB8AC3E}">
        <p14:creationId xmlns:p14="http://schemas.microsoft.com/office/powerpoint/2010/main" val="18695530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203281" y="2368826"/>
            <a:ext cx="6473022" cy="1437565"/>
          </a:xfrm>
          <a:prstGeom prst="rect">
            <a:avLst/>
          </a:prstGeom>
          <a:solidFill>
            <a:schemeClr val="bg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 name="Rectangle 28"/>
          <p:cNvSpPr/>
          <p:nvPr/>
        </p:nvSpPr>
        <p:spPr bwMode="auto">
          <a:xfrm flipH="1">
            <a:off x="6770107" y="2368826"/>
            <a:ext cx="4945956" cy="1444275"/>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7" name="Rectangle 136"/>
          <p:cNvSpPr/>
          <p:nvPr/>
        </p:nvSpPr>
        <p:spPr bwMode="auto">
          <a:xfrm flipH="1">
            <a:off x="4229524" y="4742323"/>
            <a:ext cx="6810030" cy="1278543"/>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 name="Title 2"/>
          <p:cNvSpPr>
            <a:spLocks noGrp="1"/>
          </p:cNvSpPr>
          <p:nvPr>
            <p:ph type="title"/>
          </p:nvPr>
        </p:nvSpPr>
        <p:spPr/>
        <p:txBody>
          <a:bodyPr/>
          <a:lstStyle/>
          <a:p>
            <a:r>
              <a:rPr lang="en-US"/>
              <a:t>Typical Advanced Analytics Lifecycle</a:t>
            </a:r>
          </a:p>
        </p:txBody>
      </p:sp>
      <p:sp>
        <p:nvSpPr>
          <p:cNvPr id="10" name="Chevron 9"/>
          <p:cNvSpPr/>
          <p:nvPr/>
        </p:nvSpPr>
        <p:spPr>
          <a:xfrm>
            <a:off x="6363724" y="4937341"/>
            <a:ext cx="2353453" cy="964713"/>
          </a:xfrm>
          <a:prstGeom prst="chevron">
            <a:avLst/>
          </a:prstGeom>
          <a:solidFill>
            <a:schemeClr val="accent4">
              <a:lumMod val="7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nchorCtr="1"/>
          <a:lstStyle/>
          <a:p>
            <a:pPr lvl="0">
              <a:defRPr/>
            </a:pPr>
            <a:r>
              <a:rPr lang="en-US" sz="1961" kern="0">
                <a:solidFill>
                  <a:schemeClr val="tx1"/>
                </a:solidFill>
              </a:rPr>
              <a:t>Real Time and Batch Scoring</a:t>
            </a:r>
          </a:p>
        </p:txBody>
      </p:sp>
      <p:sp>
        <p:nvSpPr>
          <p:cNvPr id="11" name="Chevron 10"/>
          <p:cNvSpPr/>
          <p:nvPr/>
        </p:nvSpPr>
        <p:spPr>
          <a:xfrm>
            <a:off x="4299155" y="4922411"/>
            <a:ext cx="2377148" cy="964713"/>
          </a:xfrm>
          <a:prstGeom prst="chevron">
            <a:avLst/>
          </a:prstGeom>
          <a:solidFill>
            <a:schemeClr val="accent4">
              <a:lumMod val="7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nchorCtr="1"/>
          <a:lstStyle/>
          <a:p>
            <a:pPr>
              <a:defRPr/>
            </a:pPr>
            <a:r>
              <a:rPr lang="en-US" sz="1961" kern="0">
                <a:solidFill>
                  <a:schemeClr val="tx1"/>
                </a:solidFill>
              </a:rPr>
              <a:t>Deploy to Apps, Services.</a:t>
            </a:r>
          </a:p>
        </p:txBody>
      </p:sp>
      <p:sp>
        <p:nvSpPr>
          <p:cNvPr id="12" name="Chevron 11"/>
          <p:cNvSpPr/>
          <p:nvPr/>
        </p:nvSpPr>
        <p:spPr>
          <a:xfrm>
            <a:off x="8391603" y="4937488"/>
            <a:ext cx="2647951" cy="964713"/>
          </a:xfrm>
          <a:prstGeom prst="chevron">
            <a:avLst/>
          </a:prstGeom>
          <a:solidFill>
            <a:schemeClr val="accent4">
              <a:lumMod val="75000"/>
            </a:schemeClr>
          </a:soli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anchor="ctr" anchorCtr="1"/>
          <a:lstStyle/>
          <a:p>
            <a:pPr lvl="0">
              <a:defRPr/>
            </a:pPr>
            <a:r>
              <a:rPr lang="en-US" sz="1961" kern="0">
                <a:solidFill>
                  <a:schemeClr val="tx1"/>
                </a:solidFill>
              </a:rPr>
              <a:t>Monitor Model Performance</a:t>
            </a:r>
          </a:p>
        </p:txBody>
      </p:sp>
      <p:cxnSp>
        <p:nvCxnSpPr>
          <p:cNvPr id="22" name="Elbow Connector 21"/>
          <p:cNvCxnSpPr>
            <a:stCxn id="28" idx="3"/>
            <a:endCxn id="137" idx="3"/>
          </p:cNvCxnSpPr>
          <p:nvPr/>
        </p:nvCxnSpPr>
        <p:spPr>
          <a:xfrm flipH="1">
            <a:off x="4229524" y="3166397"/>
            <a:ext cx="7290805" cy="2215198"/>
          </a:xfrm>
          <a:prstGeom prst="bentConnector5">
            <a:avLst>
              <a:gd name="adj1" fmla="val -3135"/>
              <a:gd name="adj2" fmla="val 46772"/>
              <a:gd name="adj3" fmla="val 103135"/>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75993" y="1820399"/>
            <a:ext cx="1859766" cy="452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53" b="1" i="1" u="none" strike="noStrike" kern="0" cap="none" spc="0" normalizeH="0" baseline="0" noProof="0">
                <a:ln>
                  <a:noFill/>
                </a:ln>
                <a:effectLst/>
                <a:uLnTx/>
                <a:uFillTx/>
              </a:rPr>
              <a:t>Preparation</a:t>
            </a:r>
            <a:endParaRPr kumimoji="0" lang="en-US" sz="2353" b="0" i="0" u="none" strike="noStrike" kern="0" cap="none" spc="0" normalizeH="0" baseline="0" noProof="0">
              <a:ln>
                <a:noFill/>
              </a:ln>
              <a:effectLst/>
              <a:uLnTx/>
              <a:uFillTx/>
            </a:endParaRPr>
          </a:p>
        </p:txBody>
      </p:sp>
      <p:sp>
        <p:nvSpPr>
          <p:cNvPr id="24" name="Rectangle 23"/>
          <p:cNvSpPr/>
          <p:nvPr/>
        </p:nvSpPr>
        <p:spPr>
          <a:xfrm>
            <a:off x="6887372" y="1797463"/>
            <a:ext cx="1504231" cy="452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53" b="1" i="1" u="none" strike="noStrike" kern="0" cap="none" spc="0" normalizeH="0" baseline="0" noProof="0">
                <a:ln>
                  <a:noFill/>
                </a:ln>
                <a:effectLst/>
                <a:uLnTx/>
                <a:uFillTx/>
              </a:rPr>
              <a:t>Modeling</a:t>
            </a:r>
            <a:endParaRPr kumimoji="0" lang="en-US" sz="2353" b="0" i="0" u="none" strike="noStrike" kern="0" cap="none" spc="0" normalizeH="0" baseline="0" noProof="0">
              <a:ln>
                <a:noFill/>
              </a:ln>
              <a:effectLst/>
              <a:uLnTx/>
              <a:uFillTx/>
            </a:endParaRPr>
          </a:p>
        </p:txBody>
      </p:sp>
      <p:grpSp>
        <p:nvGrpSpPr>
          <p:cNvPr id="138" name="Group 137"/>
          <p:cNvGrpSpPr/>
          <p:nvPr/>
        </p:nvGrpSpPr>
        <p:grpSpPr>
          <a:xfrm>
            <a:off x="6852682" y="2670124"/>
            <a:ext cx="4667647" cy="992546"/>
            <a:chOff x="6996223" y="2796363"/>
            <a:chExt cx="4761243" cy="1012449"/>
          </a:xfrm>
        </p:grpSpPr>
        <p:sp>
          <p:nvSpPr>
            <p:cNvPr id="8" name="Chevron 7"/>
            <p:cNvSpPr/>
            <p:nvPr/>
          </p:nvSpPr>
          <p:spPr>
            <a:xfrm>
              <a:off x="6996223" y="2796363"/>
              <a:ext cx="2668772" cy="101244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a:ln>
                    <a:noFill/>
                  </a:ln>
                  <a:solidFill>
                    <a:schemeClr val="tx1"/>
                  </a:solidFill>
                  <a:effectLst/>
                  <a:uLnTx/>
                  <a:uFillTx/>
                </a:rPr>
                <a:t>Feature &amp; Algorithm Selection</a:t>
              </a:r>
            </a:p>
          </p:txBody>
        </p:sp>
        <p:sp>
          <p:nvSpPr>
            <p:cNvPr id="28" name="Chevron 27"/>
            <p:cNvSpPr/>
            <p:nvPr/>
          </p:nvSpPr>
          <p:spPr>
            <a:xfrm>
              <a:off x="9281698" y="2796363"/>
              <a:ext cx="2475768" cy="101244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a:ln>
                    <a:noFill/>
                  </a:ln>
                  <a:solidFill>
                    <a:schemeClr val="tx1"/>
                  </a:solidFill>
                  <a:effectLst/>
                  <a:uLnTx/>
                  <a:uFillTx/>
                </a:rPr>
                <a:t>Model Testing &amp; Validation</a:t>
              </a:r>
            </a:p>
          </p:txBody>
        </p:sp>
      </p:grpSp>
      <p:sp>
        <p:nvSpPr>
          <p:cNvPr id="70" name="Rectangle 69"/>
          <p:cNvSpPr/>
          <p:nvPr/>
        </p:nvSpPr>
        <p:spPr>
          <a:xfrm>
            <a:off x="4529272" y="4225158"/>
            <a:ext cx="2866841" cy="45259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53" b="1" i="1" u="none" strike="noStrike" kern="0" cap="none" spc="0" normalizeH="0" baseline="0" noProof="0">
                <a:ln>
                  <a:noFill/>
                </a:ln>
                <a:effectLst/>
                <a:uLnTx/>
                <a:uFillTx/>
              </a:rPr>
              <a:t>Operationalization</a:t>
            </a:r>
            <a:endParaRPr kumimoji="0" lang="en-US" sz="2353" b="0" i="0" u="none" strike="noStrike" kern="0" cap="none" spc="0" normalizeH="0" baseline="0" noProof="0">
              <a:ln>
                <a:noFill/>
              </a:ln>
              <a:effectLst/>
              <a:uLnTx/>
              <a:uFillTx/>
            </a:endParaRPr>
          </a:p>
        </p:txBody>
      </p:sp>
      <p:sp>
        <p:nvSpPr>
          <p:cNvPr id="120" name="Oval 119"/>
          <p:cNvSpPr/>
          <p:nvPr/>
        </p:nvSpPr>
        <p:spPr bwMode="auto">
          <a:xfrm>
            <a:off x="10514605" y="-793657"/>
            <a:ext cx="175640" cy="162981"/>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45" name="Group 44"/>
          <p:cNvGrpSpPr/>
          <p:nvPr/>
        </p:nvGrpSpPr>
        <p:grpSpPr>
          <a:xfrm>
            <a:off x="1544826" y="4711289"/>
            <a:ext cx="2290634" cy="1492108"/>
            <a:chOff x="1789319" y="4458427"/>
            <a:chExt cx="2336566" cy="1522028"/>
          </a:xfrm>
        </p:grpSpPr>
        <p:pic>
          <p:nvPicPr>
            <p:cNvPr id="23" name="Picture 22"/>
            <p:cNvPicPr>
              <a:picLocks noChangeAspect="1"/>
            </p:cNvPicPr>
            <p:nvPr/>
          </p:nvPicPr>
          <p:blipFill>
            <a:blip r:embed="rId3"/>
            <a:stretch>
              <a:fillRect/>
            </a:stretch>
          </p:blipFill>
          <p:spPr>
            <a:xfrm>
              <a:off x="3227598" y="4618965"/>
              <a:ext cx="594717" cy="594717"/>
            </a:xfrm>
            <a:prstGeom prst="rect">
              <a:avLst/>
            </a:prstGeom>
            <a:ln>
              <a:solidFill>
                <a:schemeClr val="bg1"/>
              </a:solidFill>
            </a:ln>
          </p:spPr>
        </p:pic>
        <p:pic>
          <p:nvPicPr>
            <p:cNvPr id="122" name="Picture 1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2246" y="5330400"/>
              <a:ext cx="607601" cy="558106"/>
            </a:xfrm>
            <a:prstGeom prst="rect">
              <a:avLst/>
            </a:prstGeom>
          </p:spPr>
        </p:pic>
        <p:sp>
          <p:nvSpPr>
            <p:cNvPr id="123" name="Rectangle 122"/>
            <p:cNvSpPr/>
            <p:nvPr/>
          </p:nvSpPr>
          <p:spPr>
            <a:xfrm>
              <a:off x="2331778" y="4731333"/>
              <a:ext cx="853118" cy="338554"/>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a:ln>
                    <a:noFill/>
                  </a:ln>
                  <a:effectLst/>
                  <a:uLnTx/>
                  <a:uFillTx/>
                </a:rPr>
                <a:t>Models</a:t>
              </a:r>
            </a:p>
          </p:txBody>
        </p:sp>
        <p:sp>
          <p:nvSpPr>
            <p:cNvPr id="124" name="Rectangle 123"/>
            <p:cNvSpPr/>
            <p:nvPr/>
          </p:nvSpPr>
          <p:spPr>
            <a:xfrm>
              <a:off x="1789319" y="5398527"/>
              <a:ext cx="1406154" cy="338554"/>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a:ln>
                    <a:noFill/>
                  </a:ln>
                  <a:effectLst/>
                  <a:uLnTx/>
                  <a:uFillTx/>
                </a:rPr>
                <a:t>Visualizations</a:t>
              </a:r>
            </a:p>
          </p:txBody>
        </p:sp>
        <p:sp>
          <p:nvSpPr>
            <p:cNvPr id="130" name="Right Brace 129"/>
            <p:cNvSpPr/>
            <p:nvPr/>
          </p:nvSpPr>
          <p:spPr>
            <a:xfrm>
              <a:off x="3873008" y="4458427"/>
              <a:ext cx="252877" cy="1522028"/>
            </a:xfrm>
            <a:prstGeom prst="rightBrace">
              <a:avLst>
                <a:gd name="adj1" fmla="val 8333"/>
                <a:gd name="adj2" fmla="val 47807"/>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grpSp>
        <p:nvGrpSpPr>
          <p:cNvPr id="139" name="Group 138"/>
          <p:cNvGrpSpPr/>
          <p:nvPr/>
        </p:nvGrpSpPr>
        <p:grpSpPr>
          <a:xfrm>
            <a:off x="48074" y="2663898"/>
            <a:ext cx="6534425" cy="1004997"/>
            <a:chOff x="49037" y="2796363"/>
            <a:chExt cx="6665454" cy="1025149"/>
          </a:xfrm>
        </p:grpSpPr>
        <p:sp>
          <p:nvSpPr>
            <p:cNvPr id="6" name="Chevron 5"/>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a:ln>
                    <a:noFill/>
                  </a:ln>
                  <a:solidFill>
                    <a:schemeClr val="tx1"/>
                  </a:solidFill>
                  <a:effectLst/>
                  <a:uLnTx/>
                  <a:uFillTx/>
                </a:rPr>
                <a:t>Ingest</a:t>
              </a:r>
            </a:p>
          </p:txBody>
        </p:sp>
        <p:sp>
          <p:nvSpPr>
            <p:cNvPr id="7" name="Chevron 6"/>
            <p:cNvSpPr/>
            <p:nvPr/>
          </p:nvSpPr>
          <p:spPr>
            <a:xfrm>
              <a:off x="4378309" y="2796363"/>
              <a:ext cx="233618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a:ln>
                    <a:noFill/>
                  </a:ln>
                  <a:solidFill>
                    <a:schemeClr val="tx1"/>
                  </a:solidFill>
                  <a:effectLst/>
                  <a:uLnTx/>
                  <a:uFillTx/>
                </a:rPr>
                <a:t>Profile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a:ln>
                    <a:noFill/>
                  </a:ln>
                  <a:solidFill>
                    <a:schemeClr val="tx1"/>
                  </a:solidFill>
                  <a:effectLst/>
                  <a:uLnTx/>
                  <a:uFillTx/>
                </a:rPr>
                <a:t>Explore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a:ln>
                    <a:noFill/>
                  </a:ln>
                  <a:solidFill>
                    <a:schemeClr val="tx1"/>
                  </a:solidFill>
                  <a:effectLst/>
                  <a:uLnTx/>
                  <a:uFillTx/>
                </a:rPr>
                <a:t>Visualize</a:t>
              </a:r>
            </a:p>
          </p:txBody>
        </p:sp>
        <p:sp>
          <p:nvSpPr>
            <p:cNvPr id="17" name="Chevron 16"/>
            <p:cNvSpPr/>
            <p:nvPr/>
          </p:nvSpPr>
          <p:spPr>
            <a:xfrm>
              <a:off x="1977656" y="2809063"/>
              <a:ext cx="2797421"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a:ln>
                    <a:noFill/>
                  </a:ln>
                  <a:solidFill>
                    <a:schemeClr val="tx1"/>
                  </a:solidFill>
                  <a:effectLst/>
                  <a:uLnTx/>
                  <a:uFillTx/>
                </a:rPr>
                <a:t>Transform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961" b="0" i="0" u="none" strike="noStrike" kern="0" cap="none" spc="0" normalizeH="0" baseline="0" noProof="0">
                  <a:ln>
                    <a:noFill/>
                  </a:ln>
                  <a:solidFill>
                    <a:schemeClr val="tx1"/>
                  </a:solidFill>
                  <a:effectLst/>
                  <a:uLnTx/>
                  <a:uFillTx/>
                </a:rPr>
                <a:t>Cleanse</a:t>
              </a:r>
              <a:br>
                <a:rPr kumimoji="0" lang="en-US" sz="1961" b="0" i="0" u="none" strike="noStrike" kern="0" cap="none" spc="0" normalizeH="0" baseline="0" noProof="0">
                  <a:ln>
                    <a:noFill/>
                  </a:ln>
                  <a:solidFill>
                    <a:schemeClr val="tx1"/>
                  </a:solidFill>
                  <a:effectLst/>
                  <a:uLnTx/>
                  <a:uFillTx/>
                </a:rPr>
              </a:br>
              <a:r>
                <a:rPr kumimoji="0" lang="en-US" sz="1961" b="0" i="0" u="none" strike="noStrike" kern="0" cap="none" spc="0" normalizeH="0" baseline="0" noProof="0" err="1">
                  <a:ln>
                    <a:noFill/>
                  </a:ln>
                  <a:solidFill>
                    <a:schemeClr val="tx1"/>
                  </a:solidFill>
                  <a:effectLst/>
                  <a:uLnTx/>
                  <a:uFillTx/>
                </a:rPr>
                <a:t>Denormalize</a:t>
              </a:r>
              <a:endParaRPr kumimoji="0" lang="en-US" sz="1961" b="0" i="0" u="none" strike="noStrike" kern="0" cap="none" spc="0" normalizeH="0" baseline="0" noProof="0">
                <a:ln>
                  <a:noFill/>
                </a:ln>
                <a:solidFill>
                  <a:schemeClr val="tx1"/>
                </a:solidFill>
                <a:effectLst/>
                <a:uLnTx/>
                <a:uFillTx/>
              </a:endParaRPr>
            </a:p>
          </p:txBody>
        </p:sp>
        <p:cxnSp>
          <p:nvCxnSpPr>
            <p:cNvPr id="132" name="Elbow Connector 131"/>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31" name="Elbow Connector 30"/>
          <p:cNvCxnSpPr>
            <a:stCxn id="12" idx="3"/>
            <a:endCxn id="6" idx="2"/>
          </p:cNvCxnSpPr>
          <p:nvPr/>
        </p:nvCxnSpPr>
        <p:spPr>
          <a:xfrm flipH="1" flipV="1">
            <a:off x="1063287" y="3656445"/>
            <a:ext cx="9976267" cy="1763400"/>
          </a:xfrm>
          <a:prstGeom prst="bentConnector4">
            <a:avLst>
              <a:gd name="adj1" fmla="val -2291"/>
              <a:gd name="adj2" fmla="val -60532"/>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2" name="Elbow Connector 31"/>
          <p:cNvCxnSpPr/>
          <p:nvPr/>
        </p:nvCxnSpPr>
        <p:spPr>
          <a:xfrm flipV="1">
            <a:off x="6576488" y="3164281"/>
            <a:ext cx="609747" cy="4232"/>
          </a:xfrm>
          <a:prstGeom prst="bentConnector3">
            <a:avLst>
              <a:gd name="adj1" fmla="val 50000"/>
            </a:avLst>
          </a:prstGeom>
          <a:ln w="3810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4327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0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dirty="0"/>
              <a:t>Microsoft R Server</a:t>
            </a:r>
          </a:p>
          <a:p>
            <a:pPr algn="ctr"/>
            <a:r>
              <a:rPr lang="en-US" sz="3600" dirty="0">
                <a:gradFill>
                  <a:gsLst>
                    <a:gs pos="2917">
                      <a:schemeClr val="tx1"/>
                    </a:gs>
                    <a:gs pos="30000">
                      <a:schemeClr val="tx1"/>
                    </a:gs>
                  </a:gsLst>
                  <a:lin ang="5400000" scaled="0"/>
                </a:gradFill>
              </a:rPr>
              <a:t>The Operationalization Engine of your Advanced Analytics</a:t>
            </a:r>
            <a:endParaRPr lang="en-US" sz="3600" dirty="0"/>
          </a:p>
        </p:txBody>
      </p:sp>
      <p:sp>
        <p:nvSpPr>
          <p:cNvPr id="206" name="Rectangle 205"/>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07" name="Rectangle 206"/>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208" name="Group 207"/>
          <p:cNvGrpSpPr/>
          <p:nvPr/>
        </p:nvGrpSpPr>
        <p:grpSpPr>
          <a:xfrm>
            <a:off x="3362037" y="1558213"/>
            <a:ext cx="2631748" cy="4699029"/>
            <a:chOff x="3355858" y="1877030"/>
            <a:chExt cx="2684900" cy="4793934"/>
          </a:xfrm>
          <a:solidFill>
            <a:srgbClr val="00B0F0"/>
          </a:solidFill>
        </p:grpSpPr>
        <p:sp>
          <p:nvSpPr>
            <p:cNvPr id="209" name="Rectangle 208"/>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10" name="Rectangle 209"/>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dirty="0">
                <a:solidFill>
                  <a:schemeClr val="bg1"/>
                </a:solidFill>
                <a:latin typeface="+mj-lt"/>
                <a:ea typeface="Segoe UI" pitchFamily="34" charset="0"/>
                <a:cs typeface="Segoe UI" pitchFamily="34" charset="0"/>
              </a:endParaRPr>
            </a:p>
          </p:txBody>
        </p:sp>
      </p:grpSp>
      <p:sp>
        <p:nvSpPr>
          <p:cNvPr id="211" name="Rectangle 21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Turn R analytics </a:t>
            </a:r>
            <a:r>
              <a:rPr lang="en-US" sz="1600" kern="0" dirty="0">
                <a:solidFill>
                  <a:srgbClr val="000000"/>
                </a:solidFill>
                <a:latin typeface="Segoe UI Light"/>
                <a:ea typeface="Segoe UI" pitchFamily="34" charset="0"/>
                <a:cs typeface="Segoe UI" pitchFamily="34" charset="0"/>
                <a:sym typeface="Wingdings" panose="05000000000000000000" pitchFamily="2" charset="2"/>
              </a:rPr>
              <a:t></a:t>
            </a:r>
            <a:r>
              <a:rPr lang="en-US" sz="1600" kern="0" dirty="0">
                <a:solidFill>
                  <a:srgbClr val="000000"/>
                </a:solidFill>
                <a:latin typeface="Segoe UI Light"/>
                <a:ea typeface="Segoe UI" pitchFamily="34" charset="0"/>
                <a:cs typeface="Segoe UI" pitchFamily="34" charset="0"/>
              </a:rPr>
              <a:t> Web </a:t>
            </a:r>
            <a:r>
              <a:rPr lang="en-US" sz="1600" kern="0" dirty="0" smtClean="0">
                <a:solidFill>
                  <a:srgbClr val="000000"/>
                </a:solidFill>
                <a:latin typeface="Segoe UI Light"/>
                <a:ea typeface="Segoe UI" pitchFamily="34" charset="0"/>
                <a:cs typeface="Segoe UI" pitchFamily="34" charset="0"/>
              </a:rPr>
              <a:t>services </a:t>
            </a:r>
            <a:r>
              <a:rPr lang="en-US" sz="1600" kern="0" dirty="0">
                <a:solidFill>
                  <a:srgbClr val="000000"/>
                </a:solidFill>
                <a:latin typeface="Segoe UI Light"/>
                <a:ea typeface="Segoe UI" pitchFamily="34" charset="0"/>
                <a:cs typeface="Segoe UI" pitchFamily="34" charset="0"/>
              </a:rPr>
              <a:t>in one line of code;</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Swagger-based REST APIs, easy to consume, with any programming languages, including R!</a:t>
            </a:r>
          </a:p>
        </p:txBody>
      </p:sp>
      <p:sp>
        <p:nvSpPr>
          <p:cNvPr id="212" name="Rectangle 21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Deploying </a:t>
            </a:r>
            <a:r>
              <a:rPr lang="en-US" sz="1600" kern="0" dirty="0" smtClean="0">
                <a:solidFill>
                  <a:srgbClr val="000000"/>
                </a:solidFill>
                <a:latin typeface="Segoe UI Light"/>
                <a:ea typeface="Segoe UI" pitchFamily="34" charset="0"/>
                <a:cs typeface="Segoe UI" pitchFamily="34" charset="0"/>
              </a:rPr>
              <a:t>web service </a:t>
            </a:r>
            <a:r>
              <a:rPr lang="en-US" sz="1600" kern="0" dirty="0">
                <a:solidFill>
                  <a:srgbClr val="000000"/>
                </a:solidFill>
                <a:latin typeface="Segoe UI Light"/>
                <a:ea typeface="Segoe UI" pitchFamily="34" charset="0"/>
                <a:cs typeface="Segoe UI" pitchFamily="34" charset="0"/>
              </a:rPr>
              <a:t>server to any platform: </a:t>
            </a:r>
            <a:r>
              <a:rPr lang="en-US" sz="1600" kern="0" dirty="0" smtClean="0">
                <a:solidFill>
                  <a:srgbClr val="000000"/>
                </a:solidFill>
                <a:latin typeface="Segoe UI Light"/>
                <a:ea typeface="Segoe UI" pitchFamily="34" charset="0"/>
                <a:cs typeface="Segoe UI" pitchFamily="34" charset="0"/>
              </a:rPr>
              <a:t>Windows, SQL, Linux/Hadoop</a:t>
            </a:r>
            <a:endParaRPr lang="en-US" sz="1600" kern="0" dirty="0">
              <a:solidFill>
                <a:srgbClr val="000000"/>
              </a:solidFill>
              <a:latin typeface="Segoe UI Light"/>
              <a:ea typeface="Segoe UI" pitchFamily="34" charset="0"/>
              <a:cs typeface="Segoe UI" pitchFamily="34" charset="0"/>
            </a:endParaRPr>
          </a:p>
          <a:p>
            <a:pPr marL="182880" indent="-182880" defTabSz="913576">
              <a:buFont typeface="Arial" panose="020B0604020202020204" pitchFamily="34" charset="0"/>
              <a:buChar char="•"/>
            </a:pPr>
            <a:r>
              <a:rPr lang="en-US" sz="1600" kern="0" dirty="0" smtClean="0">
                <a:solidFill>
                  <a:srgbClr val="000000"/>
                </a:solidFill>
                <a:latin typeface="Segoe UI Light"/>
                <a:ea typeface="Segoe UI" pitchFamily="34" charset="0"/>
                <a:cs typeface="Segoe UI" pitchFamily="34" charset="0"/>
              </a:rPr>
              <a:t>On-</a:t>
            </a:r>
            <a:r>
              <a:rPr lang="en-US" sz="1600" kern="0" dirty="0" err="1" smtClean="0">
                <a:solidFill>
                  <a:srgbClr val="000000"/>
                </a:solidFill>
                <a:latin typeface="Segoe UI Light"/>
                <a:ea typeface="Segoe UI" pitchFamily="34" charset="0"/>
                <a:cs typeface="Segoe UI" pitchFamily="34" charset="0"/>
              </a:rPr>
              <a:t>prem</a:t>
            </a:r>
            <a:r>
              <a:rPr lang="en-US" sz="1600" kern="0" dirty="0" smtClean="0">
                <a:solidFill>
                  <a:srgbClr val="000000"/>
                </a:solidFill>
                <a:latin typeface="Segoe UI Light"/>
                <a:ea typeface="Segoe UI" pitchFamily="34" charset="0"/>
                <a:cs typeface="Segoe UI" pitchFamily="34" charset="0"/>
              </a:rPr>
              <a:t> </a:t>
            </a:r>
            <a:r>
              <a:rPr lang="en-US" sz="1600" kern="0" dirty="0">
                <a:solidFill>
                  <a:srgbClr val="000000"/>
                </a:solidFill>
                <a:latin typeface="Segoe UI Light"/>
                <a:ea typeface="Segoe UI" pitchFamily="34" charset="0"/>
                <a:cs typeface="Segoe UI" pitchFamily="34" charset="0"/>
              </a:rPr>
              <a:t>or in </a:t>
            </a:r>
            <a:r>
              <a:rPr lang="en-US" sz="1600" kern="0" dirty="0" smtClean="0">
                <a:solidFill>
                  <a:srgbClr val="000000"/>
                </a:solidFill>
                <a:latin typeface="Segoe UI Light"/>
                <a:ea typeface="Segoe UI" pitchFamily="34" charset="0"/>
                <a:cs typeface="Segoe UI" pitchFamily="34" charset="0"/>
              </a:rPr>
              <a:t>cloud</a:t>
            </a:r>
            <a:endParaRPr lang="en-US" sz="1600" kern="0" dirty="0">
              <a:solidFill>
                <a:srgbClr val="000000"/>
              </a:solidFill>
              <a:latin typeface="Segoe UI Light"/>
              <a:ea typeface="Segoe UI" pitchFamily="34" charset="0"/>
              <a:cs typeface="Segoe UI" pitchFamily="34" charset="0"/>
            </a:endParaRPr>
          </a:p>
        </p:txBody>
      </p:sp>
      <p:sp>
        <p:nvSpPr>
          <p:cNvPr id="213" name="Rectangle 21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Fast scoring, real time and batch</a:t>
            </a:r>
          </a:p>
          <a:p>
            <a:pPr marL="182880" indent="-18288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Scaling to a grid for powerful computing with load balancing</a:t>
            </a:r>
          </a:p>
          <a:p>
            <a:pPr marL="182880" indent="-18288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Diagnostic and capacity evaluation tools</a:t>
            </a:r>
          </a:p>
        </p:txBody>
      </p:sp>
      <p:sp>
        <p:nvSpPr>
          <p:cNvPr id="214" name="Rectangle 21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Enterprise authentication: </a:t>
            </a:r>
            <a:r>
              <a:rPr lang="en-US" sz="1600" kern="0" smtClean="0">
                <a:solidFill>
                  <a:srgbClr val="000000"/>
                </a:solidFill>
                <a:latin typeface="Segoe UI Light"/>
                <a:ea typeface="Segoe UI" pitchFamily="34" charset="0"/>
                <a:cs typeface="Segoe UI" pitchFamily="34" charset="0"/>
              </a:rPr>
              <a:t>AD/LDAP or AAD</a:t>
            </a:r>
            <a:endParaRPr lang="en-US" sz="1600" kern="0">
              <a:solidFill>
                <a:srgbClr val="000000"/>
              </a:solidFill>
              <a:latin typeface="Segoe UI Light"/>
              <a:ea typeface="Segoe UI" pitchFamily="34" charset="0"/>
              <a:cs typeface="Segoe UI" pitchFamily="34" charset="0"/>
            </a:endParaRPr>
          </a:p>
          <a:p>
            <a:pPr marL="182880" indent="-18288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Secure connection: HTTPS with </a:t>
            </a:r>
            <a:r>
              <a:rPr lang="en-US" sz="1600" kern="0" smtClean="0">
                <a:solidFill>
                  <a:srgbClr val="000000"/>
                </a:solidFill>
                <a:latin typeface="Segoe UI Light"/>
                <a:ea typeface="Segoe UI" pitchFamily="34" charset="0"/>
                <a:cs typeface="Segoe UI" pitchFamily="34" charset="0"/>
              </a:rPr>
              <a:t>SSL/TLS 1.2 </a:t>
            </a:r>
            <a:endParaRPr lang="en-US" sz="1600" kern="0">
              <a:solidFill>
                <a:srgbClr val="000000"/>
              </a:solidFill>
              <a:latin typeface="Segoe UI Light"/>
              <a:ea typeface="Segoe UI" pitchFamily="34" charset="0"/>
              <a:cs typeface="Segoe UI" pitchFamily="34" charset="0"/>
            </a:endParaRPr>
          </a:p>
          <a:p>
            <a:pPr marL="182880" indent="-182880" defTabSz="913576">
              <a:buFont typeface="Arial" panose="020B0604020202020204" pitchFamily="34" charset="0"/>
              <a:buChar char="•"/>
            </a:pPr>
            <a:r>
              <a:rPr lang="en-US" sz="1600" kern="0">
                <a:solidFill>
                  <a:srgbClr val="000000"/>
                </a:solidFill>
                <a:latin typeface="Segoe UI Light"/>
                <a:ea typeface="Segoe UI" pitchFamily="34" charset="0"/>
                <a:cs typeface="Segoe UI" pitchFamily="34" charset="0"/>
              </a:rPr>
              <a:t>Enterprise grade </a:t>
            </a:r>
            <a:r>
              <a:rPr lang="en-US" sz="1600" kern="0" smtClean="0">
                <a:solidFill>
                  <a:srgbClr val="000000"/>
                </a:solidFill>
                <a:latin typeface="Segoe UI Light"/>
                <a:ea typeface="Segoe UI" pitchFamily="34" charset="0"/>
                <a:cs typeface="Segoe UI" pitchFamily="34" charset="0"/>
              </a:rPr>
              <a:t>high availability</a:t>
            </a:r>
            <a:endParaRPr lang="en-US" sz="1600" kern="0">
              <a:solidFill>
                <a:srgbClr val="000000"/>
              </a:solidFill>
              <a:latin typeface="Segoe UI Light"/>
              <a:ea typeface="Segoe UI" pitchFamily="34" charset="0"/>
              <a:cs typeface="Segoe UI" pitchFamily="34" charset="0"/>
            </a:endParaRPr>
          </a:p>
          <a:p>
            <a:pPr marL="182880" indent="-182880" defTabSz="913576"/>
            <a:endParaRPr lang="en-US" sz="1765" kern="0">
              <a:solidFill>
                <a:srgbClr val="000000"/>
              </a:solidFill>
              <a:latin typeface="Segoe UI Light"/>
              <a:ea typeface="Segoe UI" pitchFamily="34" charset="0"/>
              <a:cs typeface="Segoe UI" pitchFamily="34" charset="0"/>
            </a:endParaRPr>
          </a:p>
        </p:txBody>
      </p:sp>
      <p:grpSp>
        <p:nvGrpSpPr>
          <p:cNvPr id="215" name="Group 214"/>
          <p:cNvGrpSpPr/>
          <p:nvPr/>
        </p:nvGrpSpPr>
        <p:grpSpPr>
          <a:xfrm rot="10317452">
            <a:off x="1038978" y="2030803"/>
            <a:ext cx="1576893" cy="1021731"/>
            <a:chOff x="3643867" y="3838648"/>
            <a:chExt cx="1899286" cy="1230622"/>
          </a:xfrm>
          <a:effectLst>
            <a:reflection blurRad="6350" stA="52000" endA="300" endPos="35000" dir="5400000" sy="-100000" algn="bl" rotWithShape="0"/>
          </a:effectLst>
        </p:grpSpPr>
        <p:sp>
          <p:nvSpPr>
            <p:cNvPr id="21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8" name="Group 217"/>
            <p:cNvGrpSpPr/>
            <p:nvPr/>
          </p:nvGrpSpPr>
          <p:grpSpPr>
            <a:xfrm>
              <a:off x="4789131" y="4103030"/>
              <a:ext cx="754022" cy="771806"/>
              <a:chOff x="4789131" y="4103030"/>
              <a:chExt cx="754022" cy="771806"/>
            </a:xfrm>
            <a:solidFill>
              <a:schemeClr val="accent3"/>
            </a:solidFill>
          </p:grpSpPr>
          <p:sp>
            <p:nvSpPr>
              <p:cNvPr id="219" name="Freeform 218"/>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6" name="Group 4"/>
          <p:cNvGrpSpPr>
            <a:grpSpLocks noChangeAspect="1"/>
          </p:cNvGrpSpPr>
          <p:nvPr/>
        </p:nvGrpSpPr>
        <p:grpSpPr bwMode="auto">
          <a:xfrm>
            <a:off x="6654149" y="2035901"/>
            <a:ext cx="1579162" cy="1078567"/>
            <a:chOff x="2270" y="2544"/>
            <a:chExt cx="1347" cy="920"/>
          </a:xfrm>
          <a:effectLst>
            <a:reflection blurRad="6350" stA="52000" endA="300" endPos="35000" dir="5400000" sy="-100000" algn="bl" rotWithShape="0"/>
          </a:effectLst>
        </p:grpSpPr>
        <p:sp>
          <p:nvSpPr>
            <p:cNvPr id="23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1" name="Group 270"/>
          <p:cNvGrpSpPr/>
          <p:nvPr/>
        </p:nvGrpSpPr>
        <p:grpSpPr>
          <a:xfrm>
            <a:off x="3524265" y="2151845"/>
            <a:ext cx="2226216" cy="769384"/>
            <a:chOff x="9086488" y="4188965"/>
            <a:chExt cx="3307889" cy="1143212"/>
          </a:xfrm>
          <a:effectLst>
            <a:reflection blurRad="6350" stA="52000" endA="300" endPos="35000" dir="5400000" sy="-100000" algn="bl" rotWithShape="0"/>
          </a:effectLst>
        </p:grpSpPr>
        <p:pic>
          <p:nvPicPr>
            <p:cNvPr id="272" name="Picture 271"/>
            <p:cNvPicPr>
              <a:picLocks noChangeAspect="1"/>
            </p:cNvPicPr>
            <p:nvPr/>
          </p:nvPicPr>
          <p:blipFill>
            <a:blip r:embed="rId3"/>
            <a:stretch>
              <a:fillRect/>
            </a:stretch>
          </p:blipFill>
          <p:spPr>
            <a:xfrm>
              <a:off x="9086488" y="4475162"/>
              <a:ext cx="1323258" cy="545463"/>
            </a:xfrm>
            <a:prstGeom prst="rect">
              <a:avLst/>
            </a:prstGeom>
          </p:spPr>
        </p:pic>
        <p:pic>
          <p:nvPicPr>
            <p:cNvPr id="273" name="Picture 272"/>
            <p:cNvPicPr>
              <a:picLocks noChangeAspect="1"/>
            </p:cNvPicPr>
            <p:nvPr/>
          </p:nvPicPr>
          <p:blipFill>
            <a:blip r:embed="rId4"/>
            <a:stretch>
              <a:fillRect/>
            </a:stretch>
          </p:blipFill>
          <p:spPr>
            <a:xfrm>
              <a:off x="9558072" y="4352478"/>
              <a:ext cx="646232" cy="963251"/>
            </a:xfrm>
            <a:prstGeom prst="rect">
              <a:avLst/>
            </a:prstGeom>
          </p:spPr>
        </p:pic>
        <p:sp>
          <p:nvSpPr>
            <p:cNvPr id="274"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275" name="Picture 274"/>
            <p:cNvPicPr>
              <a:picLocks noChangeAspect="1"/>
            </p:cNvPicPr>
            <p:nvPr/>
          </p:nvPicPr>
          <p:blipFill>
            <a:blip r:embed="rId4"/>
            <a:stretch>
              <a:fillRect/>
            </a:stretch>
          </p:blipFill>
          <p:spPr>
            <a:xfrm>
              <a:off x="10323925" y="4352478"/>
              <a:ext cx="646232" cy="963251"/>
            </a:xfrm>
            <a:prstGeom prst="rect">
              <a:avLst/>
            </a:prstGeom>
          </p:spPr>
        </p:pic>
        <p:sp>
          <p:nvSpPr>
            <p:cNvPr id="276" name="Freeform 275"/>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277" name="Picture 276"/>
            <p:cNvPicPr>
              <a:picLocks noChangeAspect="1"/>
            </p:cNvPicPr>
            <p:nvPr/>
          </p:nvPicPr>
          <p:blipFill>
            <a:blip r:embed="rId4"/>
            <a:stretch>
              <a:fillRect/>
            </a:stretch>
          </p:blipFill>
          <p:spPr>
            <a:xfrm>
              <a:off x="11089779" y="4352478"/>
              <a:ext cx="646232" cy="963251"/>
            </a:xfrm>
            <a:prstGeom prst="rect">
              <a:avLst/>
            </a:prstGeom>
          </p:spPr>
        </p:pic>
        <p:pic>
          <p:nvPicPr>
            <p:cNvPr id="278" name="Picture 277"/>
            <p:cNvPicPr>
              <a:picLocks noChangeAspect="1"/>
            </p:cNvPicPr>
            <p:nvPr/>
          </p:nvPicPr>
          <p:blipFill>
            <a:blip r:embed="rId3"/>
            <a:stretch>
              <a:fillRect/>
            </a:stretch>
          </p:blipFill>
          <p:spPr>
            <a:xfrm>
              <a:off x="11278842" y="4872340"/>
              <a:ext cx="1115535" cy="459837"/>
            </a:xfrm>
            <a:prstGeom prst="rect">
              <a:avLst/>
            </a:prstGeom>
          </p:spPr>
        </p:pic>
      </p:grpSp>
      <p:sp>
        <p:nvSpPr>
          <p:cNvPr id="279" name="TextBox 278"/>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Instant Deployment</a:t>
            </a:r>
          </a:p>
        </p:txBody>
      </p:sp>
      <p:sp>
        <p:nvSpPr>
          <p:cNvPr id="280" name="TextBox 279"/>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Deploy to Anywhere</a:t>
            </a:r>
          </a:p>
        </p:txBody>
      </p:sp>
      <p:sp>
        <p:nvSpPr>
          <p:cNvPr id="281" name="TextBox 280"/>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Fast and Scalable</a:t>
            </a:r>
          </a:p>
        </p:txBody>
      </p:sp>
      <p:pic>
        <p:nvPicPr>
          <p:cNvPr id="282" name="Picture 281"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283" name="TextBox 28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a:gradFill>
                  <a:gsLst>
                    <a:gs pos="2917">
                      <a:schemeClr val="tx1"/>
                    </a:gs>
                    <a:gs pos="30000">
                      <a:schemeClr val="tx1"/>
                    </a:gs>
                  </a:gsLst>
                  <a:lin ang="5400000" scaled="0"/>
                </a:gradFill>
              </a:rPr>
              <a:t>Secure and Reliable</a:t>
            </a:r>
          </a:p>
        </p:txBody>
      </p:sp>
    </p:spTree>
    <p:extLst>
      <p:ext uri="{BB962C8B-B14F-4D97-AF65-F5344CB8AC3E}">
        <p14:creationId xmlns:p14="http://schemas.microsoft.com/office/powerpoint/2010/main" val="52571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a:spLocks noGrp="1"/>
          </p:cNvSpPr>
          <p:nvPr>
            <p:ph type="title"/>
          </p:nvPr>
        </p:nvSpPr>
        <p:spPr>
          <a:xfrm>
            <a:off x="269240" y="289511"/>
            <a:ext cx="11655840" cy="899665"/>
          </a:xfrm>
        </p:spPr>
        <p:txBody>
          <a:bodyPr/>
          <a:lstStyle/>
          <a:p>
            <a:r>
              <a:rPr lang="en-US" sz="4400"/>
              <a:t>Best-in-class Deployment Experience</a:t>
            </a:r>
          </a:p>
        </p:txBody>
      </p:sp>
      <p:grpSp>
        <p:nvGrpSpPr>
          <p:cNvPr id="130" name="Group 129"/>
          <p:cNvGrpSpPr/>
          <p:nvPr/>
        </p:nvGrpSpPr>
        <p:grpSpPr>
          <a:xfrm>
            <a:off x="427479" y="2078882"/>
            <a:ext cx="1138238" cy="916536"/>
            <a:chOff x="1" y="770872"/>
            <a:chExt cx="1219200" cy="981728"/>
          </a:xfrm>
        </p:grpSpPr>
        <p:sp>
          <p:nvSpPr>
            <p:cNvPr id="131" name="TextBox 130"/>
            <p:cNvSpPr txBox="1"/>
            <p:nvPr/>
          </p:nvSpPr>
          <p:spPr>
            <a:xfrm>
              <a:off x="1" y="1404235"/>
              <a:ext cx="1219200" cy="348365"/>
            </a:xfrm>
            <a:prstGeom prst="rect">
              <a:avLst/>
            </a:prstGeom>
            <a:noFill/>
          </p:spPr>
          <p:txBody>
            <a:bodyPr wrap="square" lIns="0" tIns="0" rIns="0" bIns="0" rtlCol="0">
              <a:noAutofit/>
            </a:bodyPr>
            <a:lstStyle/>
            <a:p>
              <a:pPr algn="ctr" defTabSz="931881"/>
              <a:r>
                <a:rPr lang="en-US" sz="1400" b="1">
                  <a:latin typeface="Segoe UI Light" panose="020B0502040204020203" pitchFamily="34" charset="0"/>
                  <a:cs typeface="Segoe UI Light" panose="020B0502040204020203" pitchFamily="34" charset="0"/>
                </a:rPr>
                <a:t>Data Scientist</a:t>
              </a:r>
            </a:p>
          </p:txBody>
        </p:sp>
        <p:grpSp>
          <p:nvGrpSpPr>
            <p:cNvPr id="132" name="Group 131"/>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133" name="Oval 132"/>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34" name="Freeform 133"/>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35" name="Freeform 134"/>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36" name="Freeform 135"/>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37" name="Rounded Rectangle 136"/>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38" name="Freeform 137"/>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grpSp>
      </p:grpSp>
      <p:grpSp>
        <p:nvGrpSpPr>
          <p:cNvPr id="139" name="Group 138"/>
          <p:cNvGrpSpPr/>
          <p:nvPr/>
        </p:nvGrpSpPr>
        <p:grpSpPr>
          <a:xfrm>
            <a:off x="8028650" y="5704046"/>
            <a:ext cx="1796576" cy="1006077"/>
            <a:chOff x="5004633" y="4648758"/>
            <a:chExt cx="2331508" cy="1134420"/>
          </a:xfrm>
        </p:grpSpPr>
        <p:sp>
          <p:nvSpPr>
            <p:cNvPr id="140" name="TextBox 139"/>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a:latin typeface="Segoe UI Light" panose="020B0502040204020203" pitchFamily="34" charset="0"/>
                  <a:cs typeface="Segoe UI Light" panose="020B0502040204020203" pitchFamily="34" charset="0"/>
                </a:rPr>
                <a:t>Developer</a:t>
              </a:r>
            </a:p>
          </p:txBody>
        </p:sp>
        <p:grpSp>
          <p:nvGrpSpPr>
            <p:cNvPr id="141" name="Group 140"/>
            <p:cNvGrpSpPr>
              <a:grpSpLocks noChangeAspect="1"/>
            </p:cNvGrpSpPr>
            <p:nvPr/>
          </p:nvGrpSpPr>
          <p:grpSpPr>
            <a:xfrm>
              <a:off x="5847032" y="4648758"/>
              <a:ext cx="573864" cy="594358"/>
              <a:chOff x="3666777" y="2914650"/>
              <a:chExt cx="637627" cy="660397"/>
            </a:xfrm>
            <a:solidFill>
              <a:srgbClr val="003963"/>
            </a:solidFill>
          </p:grpSpPr>
          <p:sp>
            <p:nvSpPr>
              <p:cNvPr id="142" name="Oval 141"/>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sp>
            <p:nvSpPr>
              <p:cNvPr id="143" name="Freeform 142"/>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sp>
            <p:nvSpPr>
              <p:cNvPr id="144" name="Freeform 143"/>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grpSp>
      </p:grpSp>
      <p:sp>
        <p:nvSpPr>
          <p:cNvPr id="145" name="TextBox 144"/>
          <p:cNvSpPr txBox="1"/>
          <p:nvPr/>
        </p:nvSpPr>
        <p:spPr>
          <a:xfrm rot="1990396">
            <a:off x="6980434" y="4191225"/>
            <a:ext cx="1219027" cy="348316"/>
          </a:xfrm>
          <a:prstGeom prst="rect">
            <a:avLst/>
          </a:prstGeom>
          <a:noFill/>
        </p:spPr>
        <p:txBody>
          <a:bodyPr wrap="square" lIns="0" tIns="0" rIns="0" bIns="0" rtlCol="0">
            <a:noAutofit/>
          </a:bodyPr>
          <a:lstStyle/>
          <a:p>
            <a:pPr algn="ctr" defTabSz="931881"/>
            <a:r>
              <a:rPr lang="en-US" sz="1600" b="1">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00" b="1">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146" name="TextBox 145"/>
          <p:cNvSpPr txBox="1"/>
          <p:nvPr/>
        </p:nvSpPr>
        <p:spPr>
          <a:xfrm>
            <a:off x="9480574" y="5470046"/>
            <a:ext cx="2318133" cy="1197598"/>
          </a:xfrm>
          <a:prstGeom prst="rect">
            <a:avLst/>
          </a:prstGeom>
          <a:noFill/>
        </p:spPr>
        <p:txBody>
          <a:bodyPr wrap="square" lIns="179285" tIns="143428" rIns="179285" bIns="143428" rtlCol="0">
            <a:spAutoFit/>
          </a:bodyPr>
          <a:lstStyle/>
          <a:p>
            <a:pPr>
              <a:lnSpc>
                <a:spcPct val="90000"/>
              </a:lnSpc>
              <a:spcAft>
                <a:spcPts val="588"/>
              </a:spcAft>
            </a:pPr>
            <a:r>
              <a:rPr lang="en-US">
                <a:solidFill>
                  <a:srgbClr val="00B0F0"/>
                </a:solidFill>
              </a:rPr>
              <a:t>Easy Integration</a:t>
            </a:r>
          </a:p>
          <a:p>
            <a:pPr>
              <a:lnSpc>
                <a:spcPct val="90000"/>
              </a:lnSpc>
              <a:spcAft>
                <a:spcPts val="588"/>
              </a:spcAft>
            </a:pPr>
            <a:r>
              <a:rPr lang="en-US" sz="1400">
                <a:gradFill>
                  <a:gsLst>
                    <a:gs pos="2917">
                      <a:schemeClr val="tx1"/>
                    </a:gs>
                    <a:gs pos="30000">
                      <a:schemeClr val="tx1"/>
                    </a:gs>
                  </a:gsLst>
                  <a:lin ang="5400000" scaled="0"/>
                </a:gradFill>
              </a:rPr>
              <a:t>Swagger-based </a:t>
            </a:r>
            <a:r>
              <a:rPr lang="en-US" sz="1400" smtClean="0">
                <a:gradFill>
                  <a:gsLst>
                    <a:gs pos="2917">
                      <a:schemeClr val="tx1"/>
                    </a:gs>
                    <a:gs pos="30000">
                      <a:schemeClr val="tx1"/>
                    </a:gs>
                  </a:gsLst>
                  <a:lin ang="5400000" scaled="0"/>
                </a:gradFill>
              </a:rPr>
              <a:t>APIs: </a:t>
            </a:r>
            <a:r>
              <a:rPr lang="en-US" sz="1400">
                <a:gradFill>
                  <a:gsLst>
                    <a:gs pos="2917">
                      <a:schemeClr val="tx1"/>
                    </a:gs>
                    <a:gs pos="30000">
                      <a:schemeClr val="tx1"/>
                    </a:gs>
                  </a:gsLst>
                  <a:lin ang="5400000" scaled="0"/>
                </a:gradFill>
              </a:rPr>
              <a:t>easy to </a:t>
            </a:r>
            <a:r>
              <a:rPr lang="en-US" sz="1400" smtClean="0">
                <a:gradFill>
                  <a:gsLst>
                    <a:gs pos="2917">
                      <a:schemeClr val="tx1"/>
                    </a:gs>
                    <a:gs pos="30000">
                      <a:schemeClr val="tx1"/>
                    </a:gs>
                  </a:gsLst>
                  <a:lin ang="5400000" scaled="0"/>
                </a:gradFill>
              </a:rPr>
              <a:t>consume with </a:t>
            </a:r>
            <a:r>
              <a:rPr lang="en-US" sz="1400">
                <a:gradFill>
                  <a:gsLst>
                    <a:gs pos="2917">
                      <a:schemeClr val="tx1"/>
                    </a:gs>
                    <a:gs pos="30000">
                      <a:schemeClr val="tx1"/>
                    </a:gs>
                  </a:gsLst>
                  <a:lin ang="5400000" scaled="0"/>
                </a:gradFill>
              </a:rPr>
              <a:t>any programming </a:t>
            </a:r>
            <a:r>
              <a:rPr lang="en-US" sz="1400" smtClean="0">
                <a:gradFill>
                  <a:gsLst>
                    <a:gs pos="2917">
                      <a:schemeClr val="tx1"/>
                    </a:gs>
                    <a:gs pos="30000">
                      <a:schemeClr val="tx1"/>
                    </a:gs>
                  </a:gsLst>
                  <a:lin ang="5400000" scaled="0"/>
                </a:gradFill>
              </a:rPr>
              <a:t>language</a:t>
            </a:r>
            <a:endParaRPr lang="en-US" sz="1400">
              <a:gradFill>
                <a:gsLst>
                  <a:gs pos="2917">
                    <a:schemeClr val="tx1"/>
                  </a:gs>
                  <a:gs pos="30000">
                    <a:schemeClr val="tx1"/>
                  </a:gs>
                </a:gsLst>
                <a:lin ang="5400000" scaled="0"/>
              </a:gradFill>
            </a:endParaRPr>
          </a:p>
        </p:txBody>
      </p:sp>
      <p:sp>
        <p:nvSpPr>
          <p:cNvPr id="147" name="TextBox 146"/>
          <p:cNvSpPr txBox="1"/>
          <p:nvPr/>
        </p:nvSpPr>
        <p:spPr>
          <a:xfrm>
            <a:off x="1512948" y="2020905"/>
            <a:ext cx="2341824" cy="1003699"/>
          </a:xfrm>
          <a:prstGeom prst="rect">
            <a:avLst/>
          </a:prstGeom>
          <a:noFill/>
        </p:spPr>
        <p:txBody>
          <a:bodyPr wrap="square" lIns="179285" tIns="143428" rIns="179285" bIns="143428" rtlCol="0">
            <a:spAutoFit/>
          </a:bodyPr>
          <a:lstStyle/>
          <a:p>
            <a:pPr>
              <a:lnSpc>
                <a:spcPct val="90000"/>
              </a:lnSpc>
              <a:spcAft>
                <a:spcPts val="588"/>
              </a:spcAft>
            </a:pPr>
            <a:r>
              <a:rPr lang="en-US">
                <a:solidFill>
                  <a:srgbClr val="00B0F0"/>
                </a:solidFill>
              </a:rPr>
              <a:t>Easy Deployment</a:t>
            </a:r>
          </a:p>
          <a:p>
            <a:pPr>
              <a:lnSpc>
                <a:spcPct val="90000"/>
              </a:lnSpc>
              <a:spcAft>
                <a:spcPts val="588"/>
              </a:spcAft>
            </a:pPr>
            <a:r>
              <a:rPr lang="en-US" sz="1400">
                <a:gradFill>
                  <a:gsLst>
                    <a:gs pos="2917">
                      <a:schemeClr val="tx1"/>
                    </a:gs>
                    <a:gs pos="30000">
                      <a:schemeClr val="tx1"/>
                    </a:gs>
                  </a:gsLst>
                  <a:lin ang="5400000" scaled="0"/>
                </a:gradFill>
              </a:rPr>
              <a:t>Turn R into </a:t>
            </a:r>
            <a:r>
              <a:rPr lang="en-US" sz="1400" smtClean="0">
                <a:gradFill>
                  <a:gsLst>
                    <a:gs pos="2917">
                      <a:schemeClr val="tx1"/>
                    </a:gs>
                    <a:gs pos="30000">
                      <a:schemeClr val="tx1"/>
                    </a:gs>
                  </a:gsLst>
                  <a:lin ang="5400000" scaled="0"/>
                </a:gradFill>
              </a:rPr>
              <a:t>web </a:t>
            </a:r>
            <a:r>
              <a:rPr lang="en-US" sz="1400">
                <a:gradFill>
                  <a:gsLst>
                    <a:gs pos="2917">
                      <a:schemeClr val="tx1"/>
                    </a:gs>
                    <a:gs pos="30000">
                      <a:schemeClr val="tx1"/>
                    </a:gs>
                  </a:gsLst>
                  <a:lin ang="5400000" scaled="0"/>
                </a:gradFill>
              </a:rPr>
              <a:t>s</a:t>
            </a:r>
            <a:r>
              <a:rPr lang="en-US" sz="1400" smtClean="0">
                <a:gradFill>
                  <a:gsLst>
                    <a:gs pos="2917">
                      <a:schemeClr val="tx1"/>
                    </a:gs>
                    <a:gs pos="30000">
                      <a:schemeClr val="tx1"/>
                    </a:gs>
                  </a:gsLst>
                  <a:lin ang="5400000" scaled="0"/>
                </a:gradFill>
              </a:rPr>
              <a:t>ervices </a:t>
            </a:r>
            <a:r>
              <a:rPr lang="en-US" sz="1400">
                <a:gradFill>
                  <a:gsLst>
                    <a:gs pos="2917">
                      <a:schemeClr val="tx1"/>
                    </a:gs>
                    <a:gs pos="30000">
                      <a:schemeClr val="tx1"/>
                    </a:gs>
                  </a:gsLst>
                  <a:lin ang="5400000" scaled="0"/>
                </a:gradFill>
              </a:rPr>
              <a:t>in one line of code</a:t>
            </a:r>
          </a:p>
        </p:txBody>
      </p:sp>
      <p:sp>
        <p:nvSpPr>
          <p:cNvPr id="148" name="Rectangle 147"/>
          <p:cNvSpPr/>
          <p:nvPr/>
        </p:nvSpPr>
        <p:spPr>
          <a:xfrm>
            <a:off x="3951875" y="4983660"/>
            <a:ext cx="3364207" cy="1785104"/>
          </a:xfrm>
          <a:prstGeom prst="rect">
            <a:avLst/>
          </a:prstGeom>
        </p:spPr>
        <p:txBody>
          <a:bodyPr wrap="square">
            <a:spAutoFit/>
          </a:bodyPr>
          <a:lstStyle/>
          <a:p>
            <a:pPr defTabSz="914225">
              <a:defRPr/>
            </a:pPr>
            <a:r>
              <a:rPr lang="en-US">
                <a:solidFill>
                  <a:srgbClr val="00B0F0"/>
                </a:solidFill>
              </a:rPr>
              <a:t>Easy Setup</a:t>
            </a:r>
          </a:p>
          <a:p>
            <a:pPr defTabSz="914225">
              <a:defRPr/>
            </a:pPr>
            <a:endParaRPr lang="en-US" sz="800">
              <a:cs typeface="Segoe UI Semilight" panose="020B0402040204020203" pitchFamily="34" charset="0"/>
            </a:endParaRPr>
          </a:p>
          <a:p>
            <a:pPr marL="280121" indent="-280121" defTabSz="914225">
              <a:buFont typeface="Wingdings" panose="05000000000000000000" pitchFamily="2" charset="2"/>
              <a:buChar char="§"/>
              <a:defRPr/>
            </a:pPr>
            <a:r>
              <a:rPr lang="en-US" sz="1400">
                <a:cs typeface="Segoe UI Semilight" panose="020B0402040204020203" pitchFamily="34" charset="0"/>
              </a:rPr>
              <a:t>In-cloud or </a:t>
            </a:r>
            <a:r>
              <a:rPr lang="en-US" sz="1400" err="1" smtClean="0">
                <a:cs typeface="Segoe UI Semilight" panose="020B0402040204020203" pitchFamily="34" charset="0"/>
              </a:rPr>
              <a:t>on-premise</a:t>
            </a:r>
            <a:endParaRPr lang="en-US" sz="1400">
              <a:cs typeface="Segoe UI Semilight" panose="020B0402040204020203" pitchFamily="34" charset="0"/>
            </a:endParaRPr>
          </a:p>
          <a:p>
            <a:pPr marL="280121" indent="-280121" defTabSz="914225">
              <a:buFont typeface="Wingdings" panose="05000000000000000000" pitchFamily="2" charset="2"/>
              <a:buChar char="§"/>
              <a:defRPr/>
            </a:pPr>
            <a:r>
              <a:rPr lang="en-US" sz="1400" smtClean="0">
                <a:cs typeface="Segoe UI Semilight" panose="020B0402040204020203" pitchFamily="34" charset="0"/>
              </a:rPr>
              <a:t>Central </a:t>
            </a:r>
            <a:r>
              <a:rPr lang="en-US" sz="1400">
                <a:cs typeface="Segoe UI Semilight" panose="020B0402040204020203" pitchFamily="34" charset="0"/>
              </a:rPr>
              <a:t>repo of </a:t>
            </a:r>
            <a:r>
              <a:rPr lang="en-US" sz="1400" smtClean="0">
                <a:cs typeface="Segoe UI Semilight" panose="020B0402040204020203" pitchFamily="34" charset="0"/>
              </a:rPr>
              <a:t>analytic </a:t>
            </a:r>
            <a:r>
              <a:rPr lang="en-US" sz="1400">
                <a:cs typeface="Segoe UI Semilight" panose="020B0402040204020203" pitchFamily="34" charset="0"/>
              </a:rPr>
              <a:t>assets</a:t>
            </a:r>
          </a:p>
          <a:p>
            <a:pPr marL="280121" indent="-280121" defTabSz="914225">
              <a:buFont typeface="Wingdings" panose="05000000000000000000" pitchFamily="2" charset="2"/>
              <a:buChar char="§"/>
              <a:defRPr/>
            </a:pPr>
            <a:r>
              <a:rPr lang="en-US" sz="1400">
                <a:cs typeface="Segoe UI Semilight" panose="020B0402040204020203" pitchFamily="34" charset="0"/>
              </a:rPr>
              <a:t>Web service management</a:t>
            </a:r>
          </a:p>
          <a:p>
            <a:pPr marL="280121" indent="-280121" defTabSz="914225">
              <a:buFont typeface="Wingdings" panose="05000000000000000000" pitchFamily="2" charset="2"/>
              <a:buChar char="§"/>
              <a:defRPr/>
            </a:pPr>
            <a:r>
              <a:rPr lang="en-US" sz="1400">
                <a:cs typeface="Segoe UI Semilight" panose="020B0402040204020203" pitchFamily="34" charset="0"/>
              </a:rPr>
              <a:t>Adding nodes to scale</a:t>
            </a:r>
          </a:p>
          <a:p>
            <a:pPr marL="280121" indent="-280121" defTabSz="914225">
              <a:buFont typeface="Wingdings" panose="05000000000000000000" pitchFamily="2" charset="2"/>
              <a:buChar char="§"/>
              <a:defRPr/>
            </a:pPr>
            <a:r>
              <a:rPr lang="en-US" sz="1400" smtClean="0">
                <a:cs typeface="Segoe UI Semilight" panose="020B0402040204020203" pitchFamily="34" charset="0"/>
              </a:rPr>
              <a:t>High availability &amp; load </a:t>
            </a:r>
            <a:r>
              <a:rPr lang="en-US" sz="1400">
                <a:cs typeface="Segoe UI Semilight" panose="020B0402040204020203" pitchFamily="34" charset="0"/>
              </a:rPr>
              <a:t>balancing</a:t>
            </a:r>
          </a:p>
          <a:p>
            <a:pPr marL="280121" indent="-280121" defTabSz="914225">
              <a:buFont typeface="Wingdings" panose="05000000000000000000" pitchFamily="2" charset="2"/>
              <a:buChar char="§"/>
              <a:defRPr/>
            </a:pPr>
            <a:r>
              <a:rPr lang="en-US" sz="1400">
                <a:solidFill>
                  <a:srgbClr val="00B0F0"/>
                </a:solidFill>
                <a:cs typeface="Segoe UI Semilight" panose="020B0402040204020203" pitchFamily="34" charset="0"/>
                <a:sym typeface="Wingdings" panose="05000000000000000000" pitchFamily="2" charset="2"/>
              </a:rPr>
              <a:t>Remote execution server</a:t>
            </a:r>
          </a:p>
        </p:txBody>
      </p:sp>
      <p:grpSp>
        <p:nvGrpSpPr>
          <p:cNvPr id="149" name="Group 148"/>
          <p:cNvGrpSpPr/>
          <p:nvPr/>
        </p:nvGrpSpPr>
        <p:grpSpPr>
          <a:xfrm>
            <a:off x="4053893" y="2245170"/>
            <a:ext cx="2809691" cy="2639661"/>
            <a:chOff x="5290698" y="3018644"/>
            <a:chExt cx="2809691" cy="2639661"/>
          </a:xfrm>
        </p:grpSpPr>
        <p:sp>
          <p:nvSpPr>
            <p:cNvPr id="150" name="Rectangle 149"/>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1388" tIns="45694" rIns="91388" bIns="45694" numCol="1" spcCol="0" rtlCol="0" fromWordArt="0" anchor="b" anchorCtr="0" forceAA="0" compatLnSpc="1">
              <a:prstTxWarp prst="textNoShape">
                <a:avLst/>
              </a:prstTxWarp>
              <a:noAutofit/>
            </a:bodyPr>
            <a:lstStyle/>
            <a:p>
              <a:pPr algn="ctr" defTabSz="931147">
                <a:defRPr/>
              </a:pPr>
              <a:endParaRPr lang="en-US" sz="1200" b="1" kern="0">
                <a:solidFill>
                  <a:prstClr val="white"/>
                </a:solidFill>
                <a:latin typeface="Segoe UI Light" panose="020B0502040204020203" pitchFamily="34" charset="0"/>
                <a:cs typeface="Segoe UI Light" panose="020B0502040204020203" pitchFamily="34" charset="0"/>
              </a:endParaRPr>
            </a:p>
          </p:txBody>
        </p:sp>
        <p:sp>
          <p:nvSpPr>
            <p:cNvPr id="151" name="TextBox 150"/>
            <p:cNvSpPr txBox="1"/>
            <p:nvPr/>
          </p:nvSpPr>
          <p:spPr>
            <a:xfrm>
              <a:off x="5297963" y="4615182"/>
              <a:ext cx="2795162" cy="830997"/>
            </a:xfrm>
            <a:prstGeom prst="rect">
              <a:avLst/>
            </a:prstGeom>
            <a:noFill/>
          </p:spPr>
          <p:txBody>
            <a:bodyPr wrap="square" rtlCol="0">
              <a:spAutoFit/>
            </a:bodyPr>
            <a:lstStyle/>
            <a:p>
              <a:pPr algn="ctr" defTabSz="931147">
                <a:defRPr/>
              </a:pPr>
              <a:r>
                <a:rPr lang="en-US" sz="2000" b="1" kern="0" smtClean="0">
                  <a:solidFill>
                    <a:prstClr val="white"/>
                  </a:solidFill>
                  <a:latin typeface="Segoe UI Light" panose="020B0502040204020203" pitchFamily="34" charset="0"/>
                  <a:cs typeface="Segoe UI Light" panose="020B0502040204020203" pitchFamily="34" charset="0"/>
                </a:rPr>
                <a:t>Microsoft R </a:t>
              </a:r>
              <a:r>
                <a:rPr lang="en-US" sz="2000" b="1" kern="0">
                  <a:solidFill>
                    <a:prstClr val="white"/>
                  </a:solidFill>
                  <a:latin typeface="Segoe UI Light" panose="020B0502040204020203" pitchFamily="34" charset="0"/>
                  <a:cs typeface="Segoe UI Light" panose="020B0502040204020203" pitchFamily="34" charset="0"/>
                </a:rPr>
                <a:t>Server</a:t>
              </a:r>
            </a:p>
            <a:p>
              <a:pPr algn="ctr" defTabSz="931147">
                <a:defRPr/>
              </a:pPr>
              <a:r>
                <a:rPr lang="en-US" sz="1400" b="1" kern="0">
                  <a:solidFill>
                    <a:prstClr val="white"/>
                  </a:solidFill>
                  <a:latin typeface="Segoe UI Light" panose="020B0502040204020203" pitchFamily="34" charset="0"/>
                  <a:cs typeface="Segoe UI Light" panose="020B0502040204020203" pitchFamily="34" charset="0"/>
                </a:rPr>
                <a:t>configured for</a:t>
              </a:r>
            </a:p>
            <a:p>
              <a:pPr algn="ctr" defTabSz="931147">
                <a:defRPr/>
              </a:pPr>
              <a:r>
                <a:rPr lang="en-US" sz="1400" b="1" kern="0">
                  <a:solidFill>
                    <a:prstClr val="white"/>
                  </a:solidFill>
                  <a:latin typeface="Segoe UI Light" panose="020B0502040204020203" pitchFamily="34" charset="0"/>
                  <a:cs typeface="Segoe UI Light" panose="020B0502040204020203" pitchFamily="34" charset="0"/>
                </a:rPr>
                <a:t>operationalizing R analytics</a:t>
              </a:r>
            </a:p>
          </p:txBody>
        </p:sp>
        <p:pic>
          <p:nvPicPr>
            <p:cNvPr id="152" name="Picture 15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53" name="TextBox 152"/>
            <p:cNvSpPr txBox="1"/>
            <p:nvPr/>
          </p:nvSpPr>
          <p:spPr>
            <a:xfrm>
              <a:off x="6690333" y="3539331"/>
              <a:ext cx="1410056" cy="738664"/>
            </a:xfrm>
            <a:prstGeom prst="rect">
              <a:avLst/>
            </a:prstGeom>
            <a:noFill/>
          </p:spPr>
          <p:txBody>
            <a:bodyPr wrap="square" lIns="182880" tIns="146304" rIns="182880" bIns="146304" rtlCol="0">
              <a:spAutoFit/>
            </a:bodyPr>
            <a:lstStyle/>
            <a:p>
              <a:pPr>
                <a:lnSpc>
                  <a:spcPct val="90000"/>
                </a:lnSpc>
                <a:spcAft>
                  <a:spcPts val="600"/>
                </a:spcAft>
              </a:pPr>
              <a:r>
                <a:rPr lang="en-US" sz="1600">
                  <a:gradFill>
                    <a:gsLst>
                      <a:gs pos="2917">
                        <a:schemeClr val="tx1"/>
                      </a:gs>
                      <a:gs pos="30000">
                        <a:schemeClr val="tx1"/>
                      </a:gs>
                    </a:gsLst>
                    <a:lin ang="5400000" scaled="0"/>
                  </a:gradFill>
                </a:rPr>
                <a:t>R Services / Sessions</a:t>
              </a:r>
            </a:p>
          </p:txBody>
        </p:sp>
      </p:grpSp>
      <p:grpSp>
        <p:nvGrpSpPr>
          <p:cNvPr id="154" name="Group 153"/>
          <p:cNvGrpSpPr/>
          <p:nvPr/>
        </p:nvGrpSpPr>
        <p:grpSpPr>
          <a:xfrm>
            <a:off x="8696763" y="3945175"/>
            <a:ext cx="1467255" cy="1466874"/>
            <a:chOff x="9426074" y="4576906"/>
            <a:chExt cx="1520669" cy="1520274"/>
          </a:xfrm>
        </p:grpSpPr>
        <p:grpSp>
          <p:nvGrpSpPr>
            <p:cNvPr id="155" name="Group 154"/>
            <p:cNvGrpSpPr/>
            <p:nvPr/>
          </p:nvGrpSpPr>
          <p:grpSpPr>
            <a:xfrm>
              <a:off x="9426074" y="4576906"/>
              <a:ext cx="1520669" cy="1520274"/>
              <a:chOff x="9638894" y="4976320"/>
              <a:chExt cx="1097280" cy="1096995"/>
            </a:xfrm>
          </p:grpSpPr>
          <p:sp>
            <p:nvSpPr>
              <p:cNvPr id="1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a:solidFill>
                    <a:schemeClr val="tx1"/>
                  </a:solidFill>
                  <a:latin typeface="Segoe UI"/>
                  <a:ea typeface="Segoe UI" pitchFamily="34" charset="0"/>
                  <a:cs typeface="Segoe UI" pitchFamily="34" charset="0"/>
                </a:endParaRPr>
              </a:p>
            </p:txBody>
          </p:sp>
          <p:sp>
            <p:nvSpPr>
              <p:cNvPr id="1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156" name="TextBox 155"/>
            <p:cNvSpPr txBox="1"/>
            <p:nvPr/>
          </p:nvSpPr>
          <p:spPr>
            <a:xfrm>
              <a:off x="9707930" y="5549720"/>
              <a:ext cx="993314" cy="530465"/>
            </a:xfrm>
            <a:prstGeom prst="rect">
              <a:avLst/>
            </a:prstGeom>
            <a:noFill/>
          </p:spPr>
          <p:txBody>
            <a:bodyPr wrap="square" lIns="182880" tIns="146304" rIns="182880" bIns="146304" rtlCol="0">
              <a:spAutoFit/>
            </a:bodyPr>
            <a:lstStyle/>
            <a:p>
              <a:pPr>
                <a:lnSpc>
                  <a:spcPct val="90000"/>
                </a:lnSpc>
                <a:spcAft>
                  <a:spcPts val="600"/>
                </a:spcAft>
              </a:pPr>
              <a:r>
                <a:rPr lang="en-US" b="1">
                  <a:gradFill>
                    <a:gsLst>
                      <a:gs pos="2917">
                        <a:schemeClr val="tx1"/>
                      </a:gs>
                      <a:gs pos="30000">
                        <a:schemeClr val="tx1"/>
                      </a:gs>
                    </a:gsLst>
                    <a:lin ang="5400000" scaled="0"/>
                  </a:gradFill>
                </a:rPr>
                <a:t>Apps</a:t>
              </a:r>
            </a:p>
          </p:txBody>
        </p:sp>
      </p:grpSp>
      <p:grpSp>
        <p:nvGrpSpPr>
          <p:cNvPr id="159" name="Group 158"/>
          <p:cNvGrpSpPr/>
          <p:nvPr/>
        </p:nvGrpSpPr>
        <p:grpSpPr>
          <a:xfrm>
            <a:off x="8629524" y="1798170"/>
            <a:ext cx="1924208" cy="1911290"/>
            <a:chOff x="2084627" y="1114466"/>
            <a:chExt cx="2209847" cy="2032632"/>
          </a:xfrm>
        </p:grpSpPr>
        <p:pic>
          <p:nvPicPr>
            <p:cNvPr id="160"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1" name="TextBox 160"/>
            <p:cNvSpPr txBox="1"/>
            <p:nvPr/>
          </p:nvSpPr>
          <p:spPr>
            <a:xfrm>
              <a:off x="2292804" y="1600128"/>
              <a:ext cx="1858965" cy="777556"/>
            </a:xfrm>
            <a:prstGeom prst="rect">
              <a:avLst/>
            </a:prstGeom>
            <a:noFill/>
          </p:spPr>
          <p:txBody>
            <a:bodyPr wrap="square" lIns="0" tIns="0" rIns="0" bIns="0" rtlCol="0">
              <a:noAutofit/>
            </a:bodyPr>
            <a:lstStyle/>
            <a:p>
              <a:pPr algn="ctr" defTabSz="931881"/>
              <a:r>
                <a:rPr lang="en-US" sz="1600" b="1" smtClean="0">
                  <a:solidFill>
                    <a:prstClr val="white"/>
                  </a:solidFill>
                  <a:latin typeface="Segoe UI Light" panose="020B0502040204020203" pitchFamily="34" charset="0"/>
                  <a:cs typeface="Segoe UI Light" panose="020B0502040204020203" pitchFamily="34" charset="0"/>
                </a:rPr>
                <a:t>Microsoft R </a:t>
              </a:r>
              <a:r>
                <a:rPr lang="en-US" sz="1600" b="1">
                  <a:solidFill>
                    <a:prstClr val="white"/>
                  </a:solidFill>
                  <a:latin typeface="Segoe UI Light" panose="020B0502040204020203" pitchFamily="34" charset="0"/>
                  <a:cs typeface="Segoe UI Light" panose="020B0502040204020203" pitchFamily="34" charset="0"/>
                </a:rPr>
                <a:t>Client</a:t>
              </a:r>
            </a:p>
            <a:p>
              <a:pPr algn="ctr" defTabSz="931881"/>
              <a:endParaRPr lang="en-US" sz="700" b="1">
                <a:solidFill>
                  <a:prstClr val="white"/>
                </a:solidFill>
                <a:latin typeface="Segoe UI Light" panose="020B0502040204020203" pitchFamily="34" charset="0"/>
                <a:cs typeface="Segoe UI Light" panose="020B0502040204020203" pitchFamily="34" charset="0"/>
              </a:endParaRPr>
            </a:p>
            <a:p>
              <a:pPr algn="ctr" defTabSz="931881"/>
              <a:r>
                <a:rPr lang="en-US" sz="1200" b="1">
                  <a:solidFill>
                    <a:schemeClr val="tx2">
                      <a:lumMod val="75000"/>
                    </a:schemeClr>
                  </a:solidFill>
                  <a:latin typeface="Segoe UI Light" panose="020B0502040204020203" pitchFamily="34" charset="0"/>
                  <a:cs typeface="Segoe UI Light" panose="020B0502040204020203" pitchFamily="34" charset="0"/>
                </a:rPr>
                <a:t>(mrsdeploy package</a:t>
              </a:r>
              <a:r>
                <a:rPr lang="en-US" sz="1600" b="1">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162" name="Group 161"/>
          <p:cNvGrpSpPr/>
          <p:nvPr/>
        </p:nvGrpSpPr>
        <p:grpSpPr>
          <a:xfrm>
            <a:off x="8412377" y="1118511"/>
            <a:ext cx="1138238" cy="916536"/>
            <a:chOff x="-31593" y="770872"/>
            <a:chExt cx="1219200" cy="981728"/>
          </a:xfrm>
        </p:grpSpPr>
        <p:sp>
          <p:nvSpPr>
            <p:cNvPr id="163" name="TextBox 162"/>
            <p:cNvSpPr txBox="1"/>
            <p:nvPr/>
          </p:nvSpPr>
          <p:spPr>
            <a:xfrm>
              <a:off x="-31593" y="1404235"/>
              <a:ext cx="1219200" cy="348365"/>
            </a:xfrm>
            <a:prstGeom prst="rect">
              <a:avLst/>
            </a:prstGeom>
            <a:noFill/>
          </p:spPr>
          <p:txBody>
            <a:bodyPr wrap="square" lIns="0" tIns="0" rIns="0" bIns="0" rtlCol="0">
              <a:noAutofit/>
            </a:bodyPr>
            <a:lstStyle/>
            <a:p>
              <a:pPr algn="ctr" defTabSz="931881"/>
              <a:r>
                <a:rPr lang="en-US" sz="1400" b="1">
                  <a:latin typeface="Segoe UI Light" panose="020B0502040204020203" pitchFamily="34" charset="0"/>
                  <a:cs typeface="Segoe UI Light" panose="020B0502040204020203" pitchFamily="34" charset="0"/>
                </a:rPr>
                <a:t>Data Scientist</a:t>
              </a:r>
            </a:p>
          </p:txBody>
        </p:sp>
        <p:grpSp>
          <p:nvGrpSpPr>
            <p:cNvPr id="164" name="Group 163"/>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165" name="Oval 164"/>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66" name="Freeform 165"/>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67" name="Freeform 166"/>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68" name="Freeform 167"/>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69" name="Rounded Rectangle 168"/>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70" name="Freeform 169"/>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grpSp>
      </p:grpSp>
      <p:cxnSp>
        <p:nvCxnSpPr>
          <p:cNvPr id="171" name="Straight Arrow Connector 170"/>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73" name="TextBox 172"/>
          <p:cNvSpPr txBox="1"/>
          <p:nvPr/>
        </p:nvSpPr>
        <p:spPr>
          <a:xfrm>
            <a:off x="9552924" y="957199"/>
            <a:ext cx="2293377" cy="1003699"/>
          </a:xfrm>
          <a:prstGeom prst="rect">
            <a:avLst/>
          </a:prstGeom>
          <a:noFill/>
        </p:spPr>
        <p:txBody>
          <a:bodyPr wrap="square" lIns="179285" tIns="143428" rIns="179285" bIns="143428" rtlCol="0">
            <a:spAutoFit/>
          </a:bodyPr>
          <a:lstStyle/>
          <a:p>
            <a:pPr>
              <a:lnSpc>
                <a:spcPct val="90000"/>
              </a:lnSpc>
              <a:spcAft>
                <a:spcPts val="588"/>
              </a:spcAft>
            </a:pPr>
            <a:r>
              <a:rPr lang="en-US">
                <a:solidFill>
                  <a:srgbClr val="00B0F0"/>
                </a:solidFill>
              </a:rPr>
              <a:t>Easy Consumption</a:t>
            </a:r>
          </a:p>
          <a:p>
            <a:pPr>
              <a:lnSpc>
                <a:spcPct val="90000"/>
              </a:lnSpc>
              <a:spcAft>
                <a:spcPts val="588"/>
              </a:spcAft>
            </a:pPr>
            <a:r>
              <a:rPr lang="en-US" sz="1400">
                <a:gradFill>
                  <a:gsLst>
                    <a:gs pos="2917">
                      <a:schemeClr val="tx1"/>
                    </a:gs>
                    <a:gs pos="30000">
                      <a:schemeClr val="tx1"/>
                    </a:gs>
                  </a:gsLst>
                  <a:lin ang="5400000" scaled="0"/>
                </a:gradFill>
              </a:rPr>
              <a:t>Explore and </a:t>
            </a:r>
            <a:r>
              <a:rPr lang="en-US" sz="1400" smtClean="0">
                <a:gradFill>
                  <a:gsLst>
                    <a:gs pos="2917">
                      <a:schemeClr val="tx1"/>
                    </a:gs>
                    <a:gs pos="30000">
                      <a:schemeClr val="tx1"/>
                    </a:gs>
                  </a:gsLst>
                  <a:lin ang="5400000" scaled="0"/>
                </a:gradFill>
              </a:rPr>
              <a:t>consume </a:t>
            </a:r>
            <a:r>
              <a:rPr lang="en-US" sz="1400">
                <a:gradFill>
                  <a:gsLst>
                    <a:gs pos="2917">
                      <a:schemeClr val="tx1"/>
                    </a:gs>
                    <a:gs pos="30000">
                      <a:schemeClr val="tx1"/>
                    </a:gs>
                  </a:gsLst>
                  <a:lin ang="5400000" scaled="0"/>
                </a:gradFill>
              </a:rPr>
              <a:t>services in R directly</a:t>
            </a:r>
          </a:p>
        </p:txBody>
      </p:sp>
      <p:sp>
        <p:nvSpPr>
          <p:cNvPr id="174" name="TextBox 173"/>
          <p:cNvSpPr txBox="1"/>
          <p:nvPr/>
        </p:nvSpPr>
        <p:spPr>
          <a:xfrm>
            <a:off x="2590446" y="3210427"/>
            <a:ext cx="1361165" cy="330083"/>
          </a:xfrm>
          <a:prstGeom prst="rect">
            <a:avLst/>
          </a:prstGeom>
          <a:noFill/>
        </p:spPr>
        <p:txBody>
          <a:bodyPr wrap="square" lIns="0" tIns="0" rIns="0" bIns="0" rtlCol="0">
            <a:noAutofit/>
          </a:bodyPr>
          <a:lstStyle/>
          <a:p>
            <a:pPr algn="ctr" defTabSz="931881"/>
            <a:r>
              <a:rPr lang="en-US" altLang="zh-CN" sz="1600" b="1">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00" b="1">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175" name="TextBox 174"/>
          <p:cNvSpPr txBox="1"/>
          <p:nvPr/>
        </p:nvSpPr>
        <p:spPr>
          <a:xfrm rot="19899132">
            <a:off x="7006499" y="2761113"/>
            <a:ext cx="1219027" cy="348316"/>
          </a:xfrm>
          <a:prstGeom prst="rect">
            <a:avLst/>
          </a:prstGeom>
          <a:noFill/>
        </p:spPr>
        <p:txBody>
          <a:bodyPr wrap="square" lIns="0" tIns="0" rIns="0" bIns="0" rtlCol="0">
            <a:noAutofit/>
          </a:bodyPr>
          <a:lstStyle/>
          <a:p>
            <a:pPr algn="ctr" defTabSz="931881"/>
            <a:r>
              <a:rPr lang="en-US" sz="1600" b="1">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76" name="Group 175"/>
          <p:cNvGrpSpPr/>
          <p:nvPr/>
        </p:nvGrpSpPr>
        <p:grpSpPr>
          <a:xfrm>
            <a:off x="510036" y="2881971"/>
            <a:ext cx="1982054" cy="1790733"/>
            <a:chOff x="2084627" y="1114466"/>
            <a:chExt cx="2209847" cy="2032632"/>
          </a:xfrm>
        </p:grpSpPr>
        <p:pic>
          <p:nvPicPr>
            <p:cNvPr id="1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8" name="TextBox 177"/>
            <p:cNvSpPr txBox="1"/>
            <p:nvPr/>
          </p:nvSpPr>
          <p:spPr>
            <a:xfrm>
              <a:off x="2309742" y="1600127"/>
              <a:ext cx="1858965" cy="777556"/>
            </a:xfrm>
            <a:prstGeom prst="rect">
              <a:avLst/>
            </a:prstGeom>
            <a:noFill/>
          </p:spPr>
          <p:txBody>
            <a:bodyPr wrap="square" lIns="0" tIns="0" rIns="0" bIns="0" rtlCol="0">
              <a:noAutofit/>
            </a:bodyPr>
            <a:lstStyle/>
            <a:p>
              <a:pPr algn="ctr" defTabSz="931881"/>
              <a:r>
                <a:rPr lang="en-US" sz="1600" b="1" smtClean="0">
                  <a:solidFill>
                    <a:prstClr val="white"/>
                  </a:solidFill>
                  <a:latin typeface="Segoe UI Light" panose="020B0502040204020203" pitchFamily="34" charset="0"/>
                  <a:cs typeface="Segoe UI Light" panose="020B0502040204020203" pitchFamily="34" charset="0"/>
                </a:rPr>
                <a:t>Microsoft R </a:t>
              </a:r>
              <a:r>
                <a:rPr lang="en-US" sz="1600" b="1">
                  <a:solidFill>
                    <a:prstClr val="white"/>
                  </a:solidFill>
                  <a:latin typeface="Segoe UI Light" panose="020B0502040204020203" pitchFamily="34" charset="0"/>
                  <a:cs typeface="Segoe UI Light" panose="020B0502040204020203" pitchFamily="34" charset="0"/>
                </a:rPr>
                <a:t>Client</a:t>
              </a:r>
            </a:p>
            <a:p>
              <a:pPr algn="ctr" defTabSz="931881"/>
              <a:endParaRPr lang="en-US" sz="700" b="1">
                <a:solidFill>
                  <a:prstClr val="white"/>
                </a:solidFill>
                <a:latin typeface="Segoe UI Light" panose="020B0502040204020203" pitchFamily="34" charset="0"/>
                <a:cs typeface="Segoe UI Light" panose="020B0502040204020203" pitchFamily="34" charset="0"/>
              </a:endParaRPr>
            </a:p>
            <a:p>
              <a:pPr algn="ctr" defTabSz="931881"/>
              <a:r>
                <a:rPr lang="en-US" sz="1200" b="1">
                  <a:solidFill>
                    <a:schemeClr val="tx2">
                      <a:lumMod val="75000"/>
                    </a:schemeClr>
                  </a:solidFill>
                  <a:latin typeface="Segoe UI Light" panose="020B0502040204020203" pitchFamily="34" charset="0"/>
                  <a:cs typeface="Segoe UI Light" panose="020B0502040204020203" pitchFamily="34" charset="0"/>
                </a:rPr>
                <a:t>(mrsdeploy package</a:t>
              </a:r>
              <a:r>
                <a:rPr lang="en-US" sz="1600" b="1">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79" name="Straight Arrow Connector 178"/>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5797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47" grpId="0"/>
      <p:bldP spid="148" grpId="0"/>
      <p:bldP spid="173" grpId="0"/>
      <p:bldP spid="174" grpId="0"/>
      <p:bldP spid="1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Easy Deployment</a:t>
            </a:r>
            <a:br>
              <a:rPr lang="en-US"/>
            </a:br>
            <a:r>
              <a:rPr lang="en-US" sz="2800">
                <a:gradFill>
                  <a:gsLst>
                    <a:gs pos="2917">
                      <a:schemeClr val="tx1"/>
                    </a:gs>
                    <a:gs pos="30000">
                      <a:schemeClr val="tx1"/>
                    </a:gs>
                  </a:gsLst>
                  <a:lin ang="5400000" scaled="0"/>
                </a:gradFill>
              </a:rPr>
              <a:t>Turn R into Web Services in one line of code in R console</a:t>
            </a:r>
            <a:endParaRPr lang="en-US" sz="4400"/>
          </a:p>
        </p:txBody>
      </p:sp>
      <p:grpSp>
        <p:nvGrpSpPr>
          <p:cNvPr id="19" name="Group 18"/>
          <p:cNvGrpSpPr/>
          <p:nvPr/>
        </p:nvGrpSpPr>
        <p:grpSpPr>
          <a:xfrm>
            <a:off x="6430536" y="2205037"/>
            <a:ext cx="4933950" cy="3514725"/>
            <a:chOff x="6430536" y="2205037"/>
            <a:chExt cx="4933950" cy="3514725"/>
          </a:xfrm>
        </p:grpSpPr>
        <p:pic>
          <p:nvPicPr>
            <p:cNvPr id="12" name="Picture 11"/>
            <p:cNvPicPr>
              <a:picLocks noChangeAspect="1"/>
            </p:cNvPicPr>
            <p:nvPr/>
          </p:nvPicPr>
          <p:blipFill>
            <a:blip r:embed="rId3"/>
            <a:stretch>
              <a:fillRect/>
            </a:stretch>
          </p:blipFill>
          <p:spPr>
            <a:xfrm>
              <a:off x="6430536" y="2205037"/>
              <a:ext cx="4933950" cy="3514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6" name="Picture 15"/>
            <p:cNvPicPr>
              <a:picLocks noChangeAspect="1"/>
            </p:cNvPicPr>
            <p:nvPr/>
          </p:nvPicPr>
          <p:blipFill rotWithShape="1">
            <a:blip r:embed="rId4"/>
            <a:srcRect r="2701"/>
            <a:stretch/>
          </p:blipFill>
          <p:spPr>
            <a:xfrm>
              <a:off x="6519863" y="2295526"/>
              <a:ext cx="4700587" cy="3389892"/>
            </a:xfrm>
            <a:prstGeom prst="rect">
              <a:avLst/>
            </a:prstGeom>
          </p:spPr>
        </p:pic>
      </p:grpSp>
      <p:grpSp>
        <p:nvGrpSpPr>
          <p:cNvPr id="20" name="Group 19"/>
          <p:cNvGrpSpPr/>
          <p:nvPr/>
        </p:nvGrpSpPr>
        <p:grpSpPr>
          <a:xfrm>
            <a:off x="601236" y="2205037"/>
            <a:ext cx="4933950" cy="3514725"/>
            <a:chOff x="601236" y="2205037"/>
            <a:chExt cx="4933950" cy="3514725"/>
          </a:xfrm>
        </p:grpSpPr>
        <p:pic>
          <p:nvPicPr>
            <p:cNvPr id="14" name="Picture 13"/>
            <p:cNvPicPr>
              <a:picLocks noChangeAspect="1"/>
            </p:cNvPicPr>
            <p:nvPr/>
          </p:nvPicPr>
          <p:blipFill>
            <a:blip r:embed="rId3"/>
            <a:stretch>
              <a:fillRect/>
            </a:stretch>
          </p:blipFill>
          <p:spPr>
            <a:xfrm>
              <a:off x="601236" y="2205037"/>
              <a:ext cx="4933950" cy="3514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8" name="Picture 17"/>
            <p:cNvPicPr>
              <a:picLocks noChangeAspect="1"/>
            </p:cNvPicPr>
            <p:nvPr/>
          </p:nvPicPr>
          <p:blipFill>
            <a:blip r:embed="rId5"/>
            <a:stretch>
              <a:fillRect/>
            </a:stretch>
          </p:blipFill>
          <p:spPr>
            <a:xfrm>
              <a:off x="676275" y="2295527"/>
              <a:ext cx="4809127" cy="3389892"/>
            </a:xfrm>
            <a:prstGeom prst="rect">
              <a:avLst/>
            </a:prstGeom>
          </p:spPr>
        </p:pic>
      </p:grpSp>
      <p:sp>
        <p:nvSpPr>
          <p:cNvPr id="21" name="TextBox 20"/>
          <p:cNvSpPr txBox="1"/>
          <p:nvPr/>
        </p:nvSpPr>
        <p:spPr>
          <a:xfrm>
            <a:off x="1739555" y="1632573"/>
            <a:ext cx="2657312"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a:solidFill>
                  <a:srgbClr val="00B0F0"/>
                </a:solidFill>
              </a:rPr>
              <a:t>Build the model</a:t>
            </a:r>
          </a:p>
        </p:txBody>
      </p:sp>
      <p:sp>
        <p:nvSpPr>
          <p:cNvPr id="23" name="TextBox 22"/>
          <p:cNvSpPr txBox="1"/>
          <p:nvPr/>
        </p:nvSpPr>
        <p:spPr>
          <a:xfrm>
            <a:off x="6705763" y="1632573"/>
            <a:ext cx="438349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a:solidFill>
                  <a:srgbClr val="00B0F0"/>
                </a:solidFill>
              </a:rPr>
              <a:t>Deploy as a web service instantly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Web Service Functions Cheat Sheet</a:t>
            </a:r>
          </a:p>
        </p:txBody>
      </p:sp>
      <p:graphicFrame>
        <p:nvGraphicFramePr>
          <p:cNvPr id="2" name="Table 1"/>
          <p:cNvGraphicFramePr>
            <a:graphicFrameLocks noGrp="1"/>
          </p:cNvGraphicFramePr>
          <p:nvPr>
            <p:extLst>
              <p:ext uri="{D42A27DB-BD31-4B8C-83A1-F6EECF244321}">
                <p14:modId xmlns:p14="http://schemas.microsoft.com/office/powerpoint/2010/main" val="2056899280"/>
              </p:ext>
            </p:extLst>
          </p:nvPr>
        </p:nvGraphicFramePr>
        <p:xfrm>
          <a:off x="538274" y="1661402"/>
          <a:ext cx="5112056" cy="4229583"/>
        </p:xfrm>
        <a:graphic>
          <a:graphicData uri="http://schemas.openxmlformats.org/drawingml/2006/table">
            <a:tbl>
              <a:tblPr firstRow="1">
                <a:tableStyleId>{5C22544A-7EE6-4342-B048-85BDC9FD1C3A}</a:tableStyleId>
              </a:tblPr>
              <a:tblGrid>
                <a:gridCol w="1492096">
                  <a:extLst>
                    <a:ext uri="{9D8B030D-6E8A-4147-A177-3AD203B41FA5}">
                      <a16:colId xmlns:a16="http://schemas.microsoft.com/office/drawing/2014/main" xmlns="" val="219148843"/>
                    </a:ext>
                  </a:extLst>
                </a:gridCol>
                <a:gridCol w="3619960">
                  <a:extLst>
                    <a:ext uri="{9D8B030D-6E8A-4147-A177-3AD203B41FA5}">
                      <a16:colId xmlns:a16="http://schemas.microsoft.com/office/drawing/2014/main" xmlns="" val="1567595790"/>
                    </a:ext>
                  </a:extLst>
                </a:gridCol>
              </a:tblGrid>
              <a:tr h="366417">
                <a:tc>
                  <a:txBody>
                    <a:bodyPr/>
                    <a:lstStyle/>
                    <a:p>
                      <a:pPr algn="l">
                        <a:spcBef>
                          <a:spcPts val="0"/>
                        </a:spcBef>
                        <a:spcAft>
                          <a:spcPts val="0"/>
                        </a:spcAft>
                      </a:pPr>
                      <a:r>
                        <a:rPr lang="en-US" sz="1400">
                          <a:effectLst/>
                        </a:rPr>
                        <a:t>Function</a:t>
                      </a:r>
                    </a:p>
                  </a:txBody>
                  <a:tcPr marL="74393" marR="74393" marT="37197" marB="37197" anchor="ctr"/>
                </a:tc>
                <a:tc>
                  <a:txBody>
                    <a:bodyPr/>
                    <a:lstStyle/>
                    <a:p>
                      <a:pPr algn="l">
                        <a:spcBef>
                          <a:spcPts val="0"/>
                        </a:spcBef>
                        <a:spcAft>
                          <a:spcPts val="0"/>
                        </a:spcAft>
                      </a:pPr>
                      <a:r>
                        <a:rPr lang="en-US" sz="1400">
                          <a:effectLst/>
                        </a:rPr>
                        <a:t>Description</a:t>
                      </a:r>
                    </a:p>
                  </a:txBody>
                  <a:tcPr marL="74393" marR="74393" marT="37197" marB="37197" anchor="ctr"/>
                </a:tc>
                <a:extLst>
                  <a:ext uri="{0D108BD9-81ED-4DB2-BD59-A6C34878D82A}">
                    <a16:rowId xmlns:a16="http://schemas.microsoft.com/office/drawing/2014/main" xmlns="" val="1283006039"/>
                  </a:ext>
                </a:extLst>
              </a:tr>
              <a:tr h="643861">
                <a:tc>
                  <a:txBody>
                    <a:bodyPr/>
                    <a:lstStyle/>
                    <a:p>
                      <a:pPr algn="l">
                        <a:spcBef>
                          <a:spcPts val="0"/>
                        </a:spcBef>
                        <a:spcAft>
                          <a:spcPts val="0"/>
                        </a:spcAft>
                      </a:pPr>
                      <a:r>
                        <a:rPr lang="en-US" sz="1400" b="1" err="1">
                          <a:effectLst/>
                        </a:rPr>
                        <a:t>publishService</a:t>
                      </a:r>
                      <a:endParaRPr lang="en-US" sz="1400" b="1">
                        <a:effectLst/>
                      </a:endParaRPr>
                    </a:p>
                  </a:txBody>
                  <a:tcPr marL="74393" marR="74393" marT="37197" marB="37197" anchor="ctr"/>
                </a:tc>
                <a:tc>
                  <a:txBody>
                    <a:bodyPr/>
                    <a:lstStyle/>
                    <a:p>
                      <a:pPr algn="l">
                        <a:spcBef>
                          <a:spcPts val="0"/>
                        </a:spcBef>
                        <a:spcAft>
                          <a:spcPts val="0"/>
                        </a:spcAft>
                      </a:pPr>
                      <a:r>
                        <a:rPr lang="en-US" sz="1400">
                          <a:effectLst/>
                        </a:rPr>
                        <a:t>Publish a predictive function as a Web Service</a:t>
                      </a:r>
                    </a:p>
                  </a:txBody>
                  <a:tcPr marL="74393" marR="74393" marT="37197" marB="37197" anchor="ctr"/>
                </a:tc>
                <a:extLst>
                  <a:ext uri="{0D108BD9-81ED-4DB2-BD59-A6C34878D82A}">
                    <a16:rowId xmlns:a16="http://schemas.microsoft.com/office/drawing/2014/main" xmlns="" val="2280260782"/>
                  </a:ext>
                </a:extLst>
              </a:tr>
              <a:tr h="643861">
                <a:tc>
                  <a:txBody>
                    <a:bodyPr/>
                    <a:lstStyle/>
                    <a:p>
                      <a:pPr algn="l">
                        <a:spcBef>
                          <a:spcPts val="0"/>
                        </a:spcBef>
                        <a:spcAft>
                          <a:spcPts val="0"/>
                        </a:spcAft>
                      </a:pPr>
                      <a:r>
                        <a:rPr lang="en-US" sz="1400" b="1" err="1">
                          <a:effectLst/>
                        </a:rPr>
                        <a:t>deleteService</a:t>
                      </a:r>
                      <a:endParaRPr lang="en-US" sz="1400" b="1">
                        <a:effectLst/>
                      </a:endParaRPr>
                    </a:p>
                  </a:txBody>
                  <a:tcPr marL="74393" marR="74393" marT="37197" marB="37197" anchor="ctr"/>
                </a:tc>
                <a:tc>
                  <a:txBody>
                    <a:bodyPr/>
                    <a:lstStyle/>
                    <a:p>
                      <a:pPr algn="l">
                        <a:spcBef>
                          <a:spcPts val="0"/>
                        </a:spcBef>
                        <a:spcAft>
                          <a:spcPts val="0"/>
                        </a:spcAft>
                      </a:pPr>
                      <a:r>
                        <a:rPr lang="en-US" sz="1400">
                          <a:effectLst/>
                        </a:rPr>
                        <a:t>Delete a Web Service</a:t>
                      </a:r>
                    </a:p>
                  </a:txBody>
                  <a:tcPr marL="74393" marR="74393" marT="37197" marB="37197" anchor="ctr"/>
                </a:tc>
                <a:extLst>
                  <a:ext uri="{0D108BD9-81ED-4DB2-BD59-A6C34878D82A}">
                    <a16:rowId xmlns:a16="http://schemas.microsoft.com/office/drawing/2014/main" xmlns="" val="2594733699"/>
                  </a:ext>
                </a:extLst>
              </a:tr>
              <a:tr h="643861">
                <a:tc>
                  <a:txBody>
                    <a:bodyPr/>
                    <a:lstStyle/>
                    <a:p>
                      <a:pPr algn="l">
                        <a:spcBef>
                          <a:spcPts val="0"/>
                        </a:spcBef>
                        <a:spcAft>
                          <a:spcPts val="0"/>
                        </a:spcAft>
                      </a:pPr>
                      <a:r>
                        <a:rPr lang="en-US" sz="1400" b="1" err="1">
                          <a:effectLst/>
                        </a:rPr>
                        <a:t>getService</a:t>
                      </a:r>
                      <a:endParaRPr lang="en-US" sz="1400" b="1">
                        <a:effectLst/>
                      </a:endParaRPr>
                    </a:p>
                  </a:txBody>
                  <a:tcPr marL="74393" marR="74393" marT="37197" marB="37197" anchor="ctr"/>
                </a:tc>
                <a:tc>
                  <a:txBody>
                    <a:bodyPr/>
                    <a:lstStyle/>
                    <a:p>
                      <a:pPr algn="l">
                        <a:spcBef>
                          <a:spcPts val="0"/>
                        </a:spcBef>
                        <a:spcAft>
                          <a:spcPts val="0"/>
                        </a:spcAft>
                      </a:pPr>
                      <a:r>
                        <a:rPr lang="en-US" sz="1400">
                          <a:effectLst/>
                        </a:rPr>
                        <a:t>Get a Web Service</a:t>
                      </a:r>
                    </a:p>
                  </a:txBody>
                  <a:tcPr marL="74393" marR="74393" marT="37197" marB="37197" anchor="ctr"/>
                </a:tc>
                <a:extLst>
                  <a:ext uri="{0D108BD9-81ED-4DB2-BD59-A6C34878D82A}">
                    <a16:rowId xmlns:a16="http://schemas.microsoft.com/office/drawing/2014/main" xmlns="" val="304930078"/>
                  </a:ext>
                </a:extLst>
              </a:tr>
              <a:tr h="643861">
                <a:tc>
                  <a:txBody>
                    <a:bodyPr/>
                    <a:lstStyle/>
                    <a:p>
                      <a:pPr algn="l">
                        <a:spcBef>
                          <a:spcPts val="0"/>
                        </a:spcBef>
                        <a:spcAft>
                          <a:spcPts val="0"/>
                        </a:spcAft>
                      </a:pPr>
                      <a:r>
                        <a:rPr lang="en-US" sz="1400" b="1" err="1">
                          <a:effectLst/>
                        </a:rPr>
                        <a:t>ListService</a:t>
                      </a:r>
                      <a:endParaRPr lang="en-US" sz="1400" b="1">
                        <a:effectLst/>
                      </a:endParaRPr>
                    </a:p>
                  </a:txBody>
                  <a:tcPr marL="74393" marR="74393" marT="37197" marB="37197" anchor="ctr"/>
                </a:tc>
                <a:tc>
                  <a:txBody>
                    <a:bodyPr/>
                    <a:lstStyle/>
                    <a:p>
                      <a:pPr algn="l">
                        <a:spcBef>
                          <a:spcPts val="0"/>
                        </a:spcBef>
                        <a:spcAft>
                          <a:spcPts val="0"/>
                        </a:spcAft>
                      </a:pPr>
                      <a:r>
                        <a:rPr lang="en-US" sz="1400">
                          <a:effectLst/>
                        </a:rPr>
                        <a:t>List the different published web services</a:t>
                      </a:r>
                    </a:p>
                  </a:txBody>
                  <a:tcPr marL="74393" marR="74393" marT="37197" marB="37197" anchor="ctr"/>
                </a:tc>
                <a:extLst>
                  <a:ext uri="{0D108BD9-81ED-4DB2-BD59-A6C34878D82A}">
                    <a16:rowId xmlns:a16="http://schemas.microsoft.com/office/drawing/2014/main" xmlns="" val="3784818288"/>
                  </a:ext>
                </a:extLst>
              </a:tr>
              <a:tr h="643861">
                <a:tc>
                  <a:txBody>
                    <a:bodyPr/>
                    <a:lstStyle/>
                    <a:p>
                      <a:pPr algn="l">
                        <a:spcBef>
                          <a:spcPts val="0"/>
                        </a:spcBef>
                        <a:spcAft>
                          <a:spcPts val="0"/>
                        </a:spcAft>
                      </a:pPr>
                      <a:r>
                        <a:rPr lang="en-US" sz="1400" b="1" err="1">
                          <a:effectLst/>
                        </a:rPr>
                        <a:t>serviceOption</a:t>
                      </a:r>
                      <a:endParaRPr lang="en-US" sz="1400" b="1">
                        <a:effectLst/>
                      </a:endParaRPr>
                    </a:p>
                  </a:txBody>
                  <a:tcPr marL="74393" marR="74393" marT="37197" marB="37197" anchor="ctr"/>
                </a:tc>
                <a:tc>
                  <a:txBody>
                    <a:bodyPr/>
                    <a:lstStyle/>
                    <a:p>
                      <a:pPr algn="l">
                        <a:spcBef>
                          <a:spcPts val="0"/>
                        </a:spcBef>
                        <a:spcAft>
                          <a:spcPts val="0"/>
                        </a:spcAft>
                      </a:pPr>
                      <a:r>
                        <a:rPr lang="en-US" sz="1400">
                          <a:effectLst/>
                        </a:rPr>
                        <a:t>Retrieve, set, and list the different service options</a:t>
                      </a:r>
                    </a:p>
                  </a:txBody>
                  <a:tcPr marL="74393" marR="74393" marT="37197" marB="37197" anchor="ctr"/>
                </a:tc>
                <a:extLst>
                  <a:ext uri="{0D108BD9-81ED-4DB2-BD59-A6C34878D82A}">
                    <a16:rowId xmlns:a16="http://schemas.microsoft.com/office/drawing/2014/main" xmlns="" val="555804860"/>
                  </a:ext>
                </a:extLst>
              </a:tr>
              <a:tr h="643861">
                <a:tc>
                  <a:txBody>
                    <a:bodyPr/>
                    <a:lstStyle/>
                    <a:p>
                      <a:pPr algn="l">
                        <a:spcBef>
                          <a:spcPts val="0"/>
                        </a:spcBef>
                        <a:spcAft>
                          <a:spcPts val="0"/>
                        </a:spcAft>
                      </a:pPr>
                      <a:r>
                        <a:rPr lang="en-US" sz="1400" b="1" err="1">
                          <a:effectLst/>
                        </a:rPr>
                        <a:t>updateService</a:t>
                      </a:r>
                      <a:endParaRPr lang="en-US" sz="1400" b="1">
                        <a:effectLst/>
                      </a:endParaRPr>
                    </a:p>
                  </a:txBody>
                  <a:tcPr marL="74393" marR="74393" marT="37197" marB="37197" anchor="ctr"/>
                </a:tc>
                <a:tc>
                  <a:txBody>
                    <a:bodyPr/>
                    <a:lstStyle/>
                    <a:p>
                      <a:pPr algn="l">
                        <a:spcBef>
                          <a:spcPts val="0"/>
                        </a:spcBef>
                        <a:spcAft>
                          <a:spcPts val="0"/>
                        </a:spcAft>
                      </a:pPr>
                      <a:r>
                        <a:rPr lang="en-US" sz="1400">
                          <a:effectLst/>
                        </a:rPr>
                        <a:t>Updates a Web Service</a:t>
                      </a:r>
                    </a:p>
                  </a:txBody>
                  <a:tcPr marL="74393" marR="74393" marT="37197" marB="37197" anchor="ctr"/>
                </a:tc>
                <a:extLst>
                  <a:ext uri="{0D108BD9-81ED-4DB2-BD59-A6C34878D82A}">
                    <a16:rowId xmlns:a16="http://schemas.microsoft.com/office/drawing/2014/main" xmlns="" val="3717788962"/>
                  </a:ext>
                </a:extLst>
              </a:tr>
            </a:tbl>
          </a:graphicData>
        </a:graphic>
      </p:graphicFrame>
      <p:pic>
        <p:nvPicPr>
          <p:cNvPr id="4" name="Picture 3"/>
          <p:cNvPicPr>
            <a:picLocks noChangeAspect="1"/>
          </p:cNvPicPr>
          <p:nvPr/>
        </p:nvPicPr>
        <p:blipFill>
          <a:blip r:embed="rId2"/>
          <a:stretch>
            <a:fillRect/>
          </a:stretch>
        </p:blipFill>
        <p:spPr>
          <a:xfrm>
            <a:off x="6439903" y="1661402"/>
            <a:ext cx="4757487" cy="4229584"/>
          </a:xfrm>
          <a:prstGeom prst="rect">
            <a:avLst/>
          </a:prstGeom>
          <a:ln w="28575">
            <a:solidFill>
              <a:srgbClr val="0070C0"/>
            </a:solidFill>
          </a:ln>
        </p:spPr>
      </p:pic>
    </p:spTree>
    <p:extLst>
      <p:ext uri="{BB962C8B-B14F-4D97-AF65-F5344CB8AC3E}">
        <p14:creationId xmlns:p14="http://schemas.microsoft.com/office/powerpoint/2010/main" val="10786642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stretch>
            <a:fillRect/>
          </a:stretch>
        </p:blipFill>
        <p:spPr>
          <a:xfrm>
            <a:off x="8030793" y="3830111"/>
            <a:ext cx="3502014" cy="24946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itle 1"/>
          <p:cNvSpPr txBox="1">
            <a:spLocks/>
          </p:cNvSpPr>
          <p:nvPr/>
        </p:nvSpPr>
        <p:spPr>
          <a:xfrm>
            <a:off x="458710" y="88257"/>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Easy Integration</a:t>
            </a:r>
            <a:br>
              <a:rPr lang="en-US"/>
            </a:br>
            <a:r>
              <a:rPr lang="en-US" sz="2800">
                <a:gradFill>
                  <a:gsLst>
                    <a:gs pos="2917">
                      <a:schemeClr val="tx1"/>
                    </a:gs>
                    <a:gs pos="30000">
                      <a:schemeClr val="tx1"/>
                    </a:gs>
                  </a:gsLst>
                  <a:lin ang="5400000" scaled="0"/>
                </a:gradFill>
              </a:rPr>
              <a:t>Swagger based APIs, easy to consume, with any programming languages</a:t>
            </a:r>
            <a:endParaRPr lang="en-US" sz="4400"/>
          </a:p>
        </p:txBody>
      </p:sp>
      <p:graphicFrame>
        <p:nvGraphicFramePr>
          <p:cNvPr id="2" name="Diagram 1"/>
          <p:cNvGraphicFramePr/>
          <p:nvPr>
            <p:extLst>
              <p:ext uri="{D42A27DB-BD31-4B8C-83A1-F6EECF244321}">
                <p14:modId xmlns:p14="http://schemas.microsoft.com/office/powerpoint/2010/main" val="1261459166"/>
              </p:ext>
            </p:extLst>
          </p:nvPr>
        </p:nvGraphicFramePr>
        <p:xfrm>
          <a:off x="707479" y="2608041"/>
          <a:ext cx="10898569" cy="895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2255283" y="1683789"/>
            <a:ext cx="1138238" cy="916536"/>
            <a:chOff x="1" y="770872"/>
            <a:chExt cx="1219200" cy="981728"/>
          </a:xfrm>
        </p:grpSpPr>
        <p:sp>
          <p:nvSpPr>
            <p:cNvPr id="8" name="TextBox 7"/>
            <p:cNvSpPr txBox="1"/>
            <p:nvPr/>
          </p:nvSpPr>
          <p:spPr>
            <a:xfrm>
              <a:off x="1" y="1404235"/>
              <a:ext cx="1219200" cy="348365"/>
            </a:xfrm>
            <a:prstGeom prst="rect">
              <a:avLst/>
            </a:prstGeom>
            <a:noFill/>
          </p:spPr>
          <p:txBody>
            <a:bodyPr wrap="square" lIns="0" tIns="0" rIns="0" bIns="0" rtlCol="0">
              <a:noAutofit/>
            </a:bodyPr>
            <a:lstStyle/>
            <a:p>
              <a:pPr algn="ctr" defTabSz="931881"/>
              <a:r>
                <a:rPr lang="en-US" sz="1400" b="1">
                  <a:latin typeface="Segoe UI Light" panose="020B0502040204020203" pitchFamily="34" charset="0"/>
                  <a:cs typeface="Segoe UI Light" panose="020B0502040204020203" pitchFamily="34" charset="0"/>
                </a:rPr>
                <a:t>Data Scientist</a:t>
              </a:r>
            </a:p>
          </p:txBody>
        </p:sp>
        <p:grpSp>
          <p:nvGrpSpPr>
            <p:cNvPr id="9" name="Group 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10" name="Oval 9"/>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sp>
            <p:nvSpPr>
              <p:cNvPr id="1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a:solidFill>
                    <a:prstClr val="white"/>
                  </a:solidFill>
                  <a:latin typeface="Segoe UI Light" panose="020B0502040204020203" pitchFamily="34" charset="0"/>
                  <a:cs typeface="Segoe UI Light" panose="020B0502040204020203" pitchFamily="34" charset="0"/>
                </a:endParaRPr>
              </a:p>
            </p:txBody>
          </p:sp>
        </p:grpSp>
      </p:grpSp>
      <p:grpSp>
        <p:nvGrpSpPr>
          <p:cNvPr id="16" name="Group 15"/>
          <p:cNvGrpSpPr/>
          <p:nvPr/>
        </p:nvGrpSpPr>
        <p:grpSpPr>
          <a:xfrm>
            <a:off x="5146911" y="1668369"/>
            <a:ext cx="1796576" cy="1006077"/>
            <a:chOff x="5004633" y="4648758"/>
            <a:chExt cx="2331508" cy="1134420"/>
          </a:xfrm>
        </p:grpSpPr>
        <p:sp>
          <p:nvSpPr>
            <p:cNvPr id="17" name="TextBox 16"/>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a:latin typeface="Segoe UI Light" panose="020B0502040204020203" pitchFamily="34" charset="0"/>
                  <a:cs typeface="Segoe UI Light" panose="020B0502040204020203" pitchFamily="34" charset="0"/>
                </a:rPr>
                <a:t>Developer</a:t>
              </a:r>
            </a:p>
          </p:txBody>
        </p:sp>
        <p:grpSp>
          <p:nvGrpSpPr>
            <p:cNvPr id="18" name="Group 17"/>
            <p:cNvGrpSpPr>
              <a:grpSpLocks noChangeAspect="1"/>
            </p:cNvGrpSpPr>
            <p:nvPr/>
          </p:nvGrpSpPr>
          <p:grpSpPr>
            <a:xfrm>
              <a:off x="5847032" y="4648758"/>
              <a:ext cx="573864" cy="594358"/>
              <a:chOff x="3666777" y="2914650"/>
              <a:chExt cx="637627" cy="660397"/>
            </a:xfrm>
            <a:solidFill>
              <a:srgbClr val="003963"/>
            </a:solidFill>
          </p:grpSpPr>
          <p:sp>
            <p:nvSpPr>
              <p:cNvPr id="19" name="Oval 18"/>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sp>
            <p:nvSpPr>
              <p:cNvPr id="20"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sp>
            <p:nvSpPr>
              <p:cNvPr id="21"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grpSp>
      </p:grpSp>
      <p:grpSp>
        <p:nvGrpSpPr>
          <p:cNvPr id="22" name="Group 21"/>
          <p:cNvGrpSpPr/>
          <p:nvPr/>
        </p:nvGrpSpPr>
        <p:grpSpPr>
          <a:xfrm>
            <a:off x="8447871" y="1692445"/>
            <a:ext cx="1796576" cy="1006077"/>
            <a:chOff x="5004633" y="4648758"/>
            <a:chExt cx="2331508" cy="1134420"/>
          </a:xfrm>
        </p:grpSpPr>
        <p:sp>
          <p:nvSpPr>
            <p:cNvPr id="23" name="TextBox 22"/>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a:latin typeface="Segoe UI Light" panose="020B0502040204020203" pitchFamily="34" charset="0"/>
                  <a:cs typeface="Segoe UI Light" panose="020B0502040204020203" pitchFamily="34" charset="0"/>
                </a:rPr>
                <a:t>Developer</a:t>
              </a:r>
            </a:p>
          </p:txBody>
        </p:sp>
        <p:grpSp>
          <p:nvGrpSpPr>
            <p:cNvPr id="24" name="Group 23"/>
            <p:cNvGrpSpPr>
              <a:grpSpLocks noChangeAspect="1"/>
            </p:cNvGrpSpPr>
            <p:nvPr/>
          </p:nvGrpSpPr>
          <p:grpSpPr>
            <a:xfrm>
              <a:off x="5847032" y="4648758"/>
              <a:ext cx="573864" cy="594358"/>
              <a:chOff x="3666777" y="2914650"/>
              <a:chExt cx="637627" cy="660397"/>
            </a:xfrm>
            <a:solidFill>
              <a:srgbClr val="003963"/>
            </a:solidFill>
          </p:grpSpPr>
          <p:sp>
            <p:nvSpPr>
              <p:cNvPr id="25" name="Oval 24"/>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sp>
            <p:nvSpPr>
              <p:cNvPr id="2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sp>
            <p:nvSpPr>
              <p:cNvPr id="2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a:latin typeface="Segoe UI Light" panose="020B0502040204020203" pitchFamily="34" charset="0"/>
                  <a:cs typeface="Segoe UI Light" panose="020B0502040204020203" pitchFamily="34" charset="0"/>
                </a:endParaRPr>
              </a:p>
            </p:txBody>
          </p:sp>
        </p:grpSp>
      </p:grpSp>
      <p:pic>
        <p:nvPicPr>
          <p:cNvPr id="29" name="Picture 28"/>
          <p:cNvPicPr>
            <a:picLocks noChangeAspect="1"/>
          </p:cNvPicPr>
          <p:nvPr/>
        </p:nvPicPr>
        <p:blipFill>
          <a:blip r:embed="rId2"/>
          <a:stretch>
            <a:fillRect/>
          </a:stretch>
        </p:blipFill>
        <p:spPr>
          <a:xfrm>
            <a:off x="876076" y="3820907"/>
            <a:ext cx="3514936" cy="25038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1" name="Rectangle 30"/>
          <p:cNvSpPr/>
          <p:nvPr/>
        </p:nvSpPr>
        <p:spPr>
          <a:xfrm>
            <a:off x="4638675" y="3820907"/>
            <a:ext cx="3223064" cy="646331"/>
          </a:xfrm>
          <a:prstGeom prst="rect">
            <a:avLst/>
          </a:prstGeom>
        </p:spPr>
        <p:txBody>
          <a:bodyPr wrap="square">
            <a:spAutoFit/>
          </a:bodyPr>
          <a:lstStyle/>
          <a:p>
            <a:r>
              <a:rPr lang="en-US"/>
              <a:t>Popular Swagger Tools: </a:t>
            </a:r>
            <a:r>
              <a:rPr lang="en-US" err="1">
                <a:hlinkClick r:id="rId8"/>
              </a:rPr>
              <a:t>AutoRest</a:t>
            </a:r>
            <a:r>
              <a:rPr lang="en-US"/>
              <a:t> or </a:t>
            </a:r>
            <a:r>
              <a:rPr lang="en-US">
                <a:hlinkClick r:id="rId9"/>
              </a:rPr>
              <a:t>Code Generator</a:t>
            </a:r>
            <a:endParaRPr lang="en-US"/>
          </a:p>
        </p:txBody>
      </p:sp>
      <p:pic>
        <p:nvPicPr>
          <p:cNvPr id="32" name="Picture 31"/>
          <p:cNvPicPr>
            <a:picLocks noChangeAspect="1"/>
          </p:cNvPicPr>
          <p:nvPr/>
        </p:nvPicPr>
        <p:blipFill>
          <a:blip r:embed="rId10"/>
          <a:stretch>
            <a:fillRect/>
          </a:stretch>
        </p:blipFill>
        <p:spPr>
          <a:xfrm>
            <a:off x="953838" y="3881622"/>
            <a:ext cx="3359448" cy="2434141"/>
          </a:xfrm>
          <a:prstGeom prst="rect">
            <a:avLst/>
          </a:prstGeom>
        </p:spPr>
      </p:pic>
      <p:pic>
        <p:nvPicPr>
          <p:cNvPr id="33" name="Picture 32"/>
          <p:cNvPicPr>
            <a:picLocks noChangeAspect="1"/>
          </p:cNvPicPr>
          <p:nvPr/>
        </p:nvPicPr>
        <p:blipFill>
          <a:blip r:embed="rId11"/>
          <a:stretch>
            <a:fillRect/>
          </a:stretch>
        </p:blipFill>
        <p:spPr>
          <a:xfrm>
            <a:off x="8122234" y="3960851"/>
            <a:ext cx="3349796" cy="2233197"/>
          </a:xfrm>
          <a:prstGeom prst="rect">
            <a:avLst/>
          </a:prstGeom>
        </p:spPr>
      </p:pic>
      <p:sp>
        <p:nvSpPr>
          <p:cNvPr id="35" name="Rectangle 34"/>
          <p:cNvSpPr/>
          <p:nvPr/>
        </p:nvSpPr>
        <p:spPr>
          <a:xfrm>
            <a:off x="4705350" y="4887010"/>
            <a:ext cx="2924176" cy="646331"/>
          </a:xfrm>
          <a:prstGeom prst="rect">
            <a:avLst/>
          </a:prstGeom>
          <a:solidFill>
            <a:schemeClr val="bg1">
              <a:lumMod val="75000"/>
            </a:schemeClr>
          </a:solidFill>
          <a:ln>
            <a:noFill/>
          </a:ln>
        </p:spPr>
        <p:txBody>
          <a:bodyPr wrap="square">
            <a:spAutoFit/>
          </a:bodyPr>
          <a:lstStyle/>
          <a:p>
            <a:r>
              <a:rPr lang="en-US" sz="1200" i="1"/>
              <a:t>AutoRest.exe -CodeGenerator CSharp -Modeler Swagger -Input swagger.json -Namespace MyNamespace</a:t>
            </a:r>
          </a:p>
        </p:txBody>
      </p:sp>
    </p:spTree>
    <p:extLst>
      <p:ext uri="{BB962C8B-B14F-4D97-AF65-F5344CB8AC3E}">
        <p14:creationId xmlns:p14="http://schemas.microsoft.com/office/powerpoint/2010/main" val="21078313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94" y="219172"/>
            <a:ext cx="11655840" cy="899665"/>
          </a:xfrm>
        </p:spPr>
        <p:txBody>
          <a:bodyPr/>
          <a:lstStyle/>
          <a:p>
            <a:r>
              <a:rPr lang="en-US" sz="4400"/>
              <a:t>Remote Execute R scripts</a:t>
            </a:r>
            <a:br>
              <a:rPr lang="en-US" sz="4400"/>
            </a:br>
            <a:r>
              <a:rPr lang="en-US" sz="2800">
                <a:cs typeface="Segoe UI Semilight" panose="020B0402040204020203" pitchFamily="34" charset="0"/>
              </a:rPr>
              <a:t>Configure R Server to host remote R sessions</a:t>
            </a:r>
            <a:endParaRPr lang="en-US" sz="2800"/>
          </a:p>
        </p:txBody>
      </p:sp>
      <p:sp>
        <p:nvSpPr>
          <p:cNvPr id="99" name="Rectangle 98"/>
          <p:cNvSpPr/>
          <p:nvPr/>
        </p:nvSpPr>
        <p:spPr>
          <a:xfrm>
            <a:off x="255098" y="2128453"/>
            <a:ext cx="3845575" cy="3785652"/>
          </a:xfrm>
          <a:prstGeom prst="rect">
            <a:avLst/>
          </a:prstGeom>
        </p:spPr>
        <p:txBody>
          <a:bodyPr wrap="square">
            <a:spAutoFit/>
          </a:bodyPr>
          <a:lstStyle/>
          <a:p>
            <a:pPr marL="280121" indent="-280121" defTabSz="914225">
              <a:buFont typeface="Wingdings" panose="05000000000000000000" pitchFamily="2" charset="2"/>
              <a:buChar char="§"/>
              <a:defRPr/>
            </a:pPr>
            <a:r>
              <a:rPr lang="en-US" sz="2000">
                <a:cs typeface="Segoe UI Semilight" panose="020B0402040204020203" pitchFamily="34" charset="0"/>
              </a:rPr>
              <a:t>Built-in remote execute functions in R Client/R Server</a:t>
            </a:r>
            <a:endParaRPr lang="en-US" sz="2000">
              <a:solidFill>
                <a:srgbClr val="00B0F0"/>
              </a:solidFill>
              <a:latin typeface="+mj-lt"/>
            </a:endParaRPr>
          </a:p>
          <a:p>
            <a:pPr marL="280121" indent="-280121" defTabSz="914225">
              <a:buFont typeface="Wingdings" panose="05000000000000000000" pitchFamily="2" charset="2"/>
              <a:buChar char="§"/>
              <a:defRPr/>
            </a:pPr>
            <a:r>
              <a:rPr lang="en-US" sz="2000">
                <a:solidFill>
                  <a:srgbClr val="00B0F0"/>
                </a:solidFill>
                <a:latin typeface="+mj-lt"/>
              </a:rPr>
              <a:t>Remote execute all R functions</a:t>
            </a:r>
            <a:r>
              <a:rPr lang="en-US" sz="2000">
                <a:cs typeface="Segoe UI Semilight" panose="020B0402040204020203" pitchFamily="34" charset="0"/>
              </a:rPr>
              <a:t>, not only </a:t>
            </a:r>
            <a:r>
              <a:rPr lang="en-US" sz="2000" err="1">
                <a:cs typeface="Segoe UI Semilight" panose="020B0402040204020203" pitchFamily="34" charset="0"/>
              </a:rPr>
              <a:t>rx</a:t>
            </a:r>
            <a:r>
              <a:rPr lang="en-US" sz="2000">
                <a:cs typeface="Segoe UI Semilight" panose="020B0402040204020203" pitchFamily="34" charset="0"/>
              </a:rPr>
              <a:t> functions</a:t>
            </a:r>
          </a:p>
          <a:p>
            <a:pPr marL="280121" indent="-280121" defTabSz="914225">
              <a:buFont typeface="Wingdings" panose="05000000000000000000" pitchFamily="2" charset="2"/>
              <a:buChar char="§"/>
              <a:defRPr/>
            </a:pPr>
            <a:r>
              <a:rPr lang="en-US" sz="2000">
                <a:cs typeface="Segoe UI Semilight" panose="020B0402040204020203" pitchFamily="34" charset="0"/>
              </a:rPr>
              <a:t>Generate </a:t>
            </a:r>
            <a:r>
              <a:rPr lang="en-US" sz="2000">
                <a:solidFill>
                  <a:srgbClr val="00B0F0"/>
                </a:solidFill>
                <a:latin typeface="+mj-lt"/>
              </a:rPr>
              <a:t>Diff report </a:t>
            </a:r>
            <a:r>
              <a:rPr lang="en-US" sz="2000">
                <a:cs typeface="Segoe UI Semilight" panose="020B0402040204020203" pitchFamily="34" charset="0"/>
              </a:rPr>
              <a:t>to reconcile local and remote</a:t>
            </a:r>
          </a:p>
          <a:p>
            <a:pPr marL="280121" indent="-280121" defTabSz="914225">
              <a:buFont typeface="Wingdings" panose="05000000000000000000" pitchFamily="2" charset="2"/>
              <a:buChar char="§"/>
              <a:defRPr/>
            </a:pPr>
            <a:r>
              <a:rPr lang="en-US" sz="2000">
                <a:cs typeface="Segoe UI Semilight" panose="020B0402040204020203" pitchFamily="34" charset="0"/>
              </a:rPr>
              <a:t>Execute .R script or interactive R commands</a:t>
            </a:r>
          </a:p>
          <a:p>
            <a:pPr marL="280121" indent="-280121" defTabSz="914225">
              <a:buFont typeface="Wingdings" panose="05000000000000000000" pitchFamily="2" charset="2"/>
              <a:buChar char="§"/>
              <a:defRPr/>
            </a:pPr>
            <a:r>
              <a:rPr lang="en-US" sz="2000">
                <a:cs typeface="Segoe UI Semilight" panose="020B0402040204020203" pitchFamily="34" charset="0"/>
              </a:rPr>
              <a:t>Results come back to local</a:t>
            </a:r>
          </a:p>
          <a:p>
            <a:pPr marL="280121" indent="-280121" defTabSz="914225">
              <a:buFont typeface="Wingdings" panose="05000000000000000000" pitchFamily="2" charset="2"/>
              <a:buChar char="§"/>
              <a:defRPr/>
            </a:pPr>
            <a:r>
              <a:rPr lang="en-US" sz="2000">
                <a:cs typeface="Segoe UI Semilight" panose="020B0402040204020203" pitchFamily="34" charset="0"/>
              </a:rPr>
              <a:t>Generate working </a:t>
            </a:r>
            <a:r>
              <a:rPr lang="en-US" sz="2000">
                <a:solidFill>
                  <a:srgbClr val="00B0F0"/>
                </a:solidFill>
                <a:latin typeface="+mj-lt"/>
              </a:rPr>
              <a:t>snapshots for resume and reuse</a:t>
            </a:r>
          </a:p>
          <a:p>
            <a:pPr marL="280121" indent="-280121" defTabSz="914225">
              <a:buFont typeface="Wingdings" panose="05000000000000000000" pitchFamily="2" charset="2"/>
              <a:buChar char="§"/>
              <a:defRPr/>
            </a:pPr>
            <a:r>
              <a:rPr lang="en-US" sz="2000">
                <a:cs typeface="Segoe UI Semilight" panose="020B0402040204020203" pitchFamily="34" charset="0"/>
              </a:rPr>
              <a:t>IDE agnostic</a:t>
            </a:r>
            <a:endParaRPr lang="en-US" sz="2000">
              <a:solidFill>
                <a:srgbClr val="00B0F0"/>
              </a:solidFill>
              <a:latin typeface="+mj-lt"/>
            </a:endParaRPr>
          </a:p>
        </p:txBody>
      </p:sp>
      <p:grpSp>
        <p:nvGrpSpPr>
          <p:cNvPr id="6" name="Group 5"/>
          <p:cNvGrpSpPr/>
          <p:nvPr/>
        </p:nvGrpSpPr>
        <p:grpSpPr>
          <a:xfrm>
            <a:off x="4261565" y="2368404"/>
            <a:ext cx="7715132" cy="2800092"/>
            <a:chOff x="4347536" y="2587235"/>
            <a:chExt cx="7715132" cy="2800092"/>
          </a:xfrm>
        </p:grpSpPr>
        <p:grpSp>
          <p:nvGrpSpPr>
            <p:cNvPr id="4" name="Group 3"/>
            <p:cNvGrpSpPr/>
            <p:nvPr/>
          </p:nvGrpSpPr>
          <p:grpSpPr>
            <a:xfrm>
              <a:off x="4347536" y="2696937"/>
              <a:ext cx="2479421" cy="2535989"/>
              <a:chOff x="4017432" y="2774013"/>
              <a:chExt cx="2479421" cy="2535989"/>
            </a:xfrm>
          </p:grpSpPr>
          <p:pic>
            <p:nvPicPr>
              <p:cNvPr id="39" name="Picture 79"/>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flipH="1">
                <a:off x="4017432" y="2774013"/>
                <a:ext cx="2479421" cy="25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TextBox 40"/>
              <p:cNvSpPr txBox="1"/>
              <p:nvPr/>
            </p:nvSpPr>
            <p:spPr>
              <a:xfrm>
                <a:off x="4241573" y="3484315"/>
                <a:ext cx="1858965" cy="777556"/>
              </a:xfrm>
              <a:prstGeom prst="rect">
                <a:avLst/>
              </a:prstGeom>
              <a:noFill/>
            </p:spPr>
            <p:txBody>
              <a:bodyPr wrap="square" lIns="0" tIns="0" rIns="0" bIns="0" rtlCol="0">
                <a:noAutofit/>
              </a:bodyPr>
              <a:lstStyle/>
              <a:p>
                <a:pPr algn="ctr" defTabSz="931881"/>
                <a:r>
                  <a:rPr lang="en-US" sz="2000" b="1">
                    <a:solidFill>
                      <a:prstClr val="white"/>
                    </a:solidFill>
                    <a:latin typeface="Segoe UI Light" panose="020B0502040204020203" pitchFamily="34" charset="0"/>
                    <a:cs typeface="Segoe UI Light" panose="020B0502040204020203" pitchFamily="34" charset="0"/>
                  </a:rPr>
                  <a:t>R Client</a:t>
                </a:r>
              </a:p>
              <a:p>
                <a:pPr algn="ctr" defTabSz="931881"/>
                <a:endParaRPr lang="en-US" sz="700" b="1">
                  <a:solidFill>
                    <a:prstClr val="white"/>
                  </a:solidFill>
                  <a:latin typeface="Segoe UI Light" panose="020B0502040204020203" pitchFamily="34" charset="0"/>
                  <a:cs typeface="Segoe UI Light" panose="020B0502040204020203" pitchFamily="34" charset="0"/>
                </a:endParaRPr>
              </a:p>
              <a:p>
                <a:pPr algn="ctr" defTabSz="931881"/>
                <a:r>
                  <a:rPr lang="en-US" sz="1600" b="1">
                    <a:solidFill>
                      <a:schemeClr val="tx2">
                        <a:lumMod val="75000"/>
                      </a:schemeClr>
                    </a:solidFill>
                    <a:latin typeface="Segoe UI Light" panose="020B0502040204020203" pitchFamily="34" charset="0"/>
                    <a:cs typeface="Segoe UI Light" panose="020B0502040204020203" pitchFamily="34" charset="0"/>
                  </a:rPr>
                  <a:t>(mrsdeploy package)</a:t>
                </a:r>
              </a:p>
            </p:txBody>
          </p:sp>
        </p:grpSp>
        <p:grpSp>
          <p:nvGrpSpPr>
            <p:cNvPr id="5" name="Group 4"/>
            <p:cNvGrpSpPr/>
            <p:nvPr/>
          </p:nvGrpSpPr>
          <p:grpSpPr>
            <a:xfrm>
              <a:off x="9252976" y="2587235"/>
              <a:ext cx="2809692" cy="2800092"/>
              <a:chOff x="5290697" y="3018644"/>
              <a:chExt cx="2809692" cy="2800092"/>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1388" tIns="45694" rIns="91388" bIns="45694" numCol="1" spcCol="0" rtlCol="0" fromWordArt="0" anchor="b" anchorCtr="0" forceAA="0" compatLnSpc="1">
                <a:prstTxWarp prst="textNoShape">
                  <a:avLst/>
                </a:prstTxWarp>
                <a:noAutofit/>
              </a:bodyPr>
              <a:lstStyle/>
              <a:p>
                <a:pPr algn="ctr" defTabSz="931147">
                  <a:defRPr/>
                </a:pPr>
                <a:endParaRPr lang="en-US" sz="1200" b="1" kern="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0697" y="4341408"/>
                <a:ext cx="2795162" cy="1477328"/>
              </a:xfrm>
              <a:prstGeom prst="rect">
                <a:avLst/>
              </a:prstGeom>
              <a:noFill/>
            </p:spPr>
            <p:txBody>
              <a:bodyPr wrap="square" rtlCol="0">
                <a:spAutoFit/>
              </a:bodyPr>
              <a:lstStyle/>
              <a:p>
                <a:pPr algn="ctr" defTabSz="931147">
                  <a:defRPr/>
                </a:pPr>
                <a:r>
                  <a:rPr lang="en-US" sz="2000" b="1" kern="0">
                    <a:solidFill>
                      <a:prstClr val="white"/>
                    </a:solidFill>
                    <a:latin typeface="Segoe UI Light" panose="020B0502040204020203" pitchFamily="34" charset="0"/>
                    <a:cs typeface="Segoe UI Light" panose="020B0502040204020203" pitchFamily="34" charset="0"/>
                  </a:rPr>
                  <a:t>R Server</a:t>
                </a:r>
              </a:p>
              <a:p>
                <a:pPr algn="ctr" defTabSz="931147">
                  <a:defRPr/>
                </a:pPr>
                <a:r>
                  <a:rPr lang="en-US" sz="1400" b="1" kern="0">
                    <a:solidFill>
                      <a:prstClr val="white"/>
                    </a:solidFill>
                    <a:latin typeface="Segoe UI Light" panose="020B0502040204020203" pitchFamily="34" charset="0"/>
                    <a:cs typeface="Segoe UI Light" panose="020B0502040204020203" pitchFamily="34" charset="0"/>
                  </a:rPr>
                  <a:t>configured to</a:t>
                </a:r>
              </a:p>
              <a:p>
                <a:pPr algn="ctr" defTabSz="931147">
                  <a:defRPr/>
                </a:pPr>
                <a:r>
                  <a:rPr lang="en-US" sz="1400" b="1" kern="0">
                    <a:solidFill>
                      <a:prstClr val="white"/>
                    </a:solidFill>
                    <a:latin typeface="Segoe UI Light" panose="020B0502040204020203" pitchFamily="34" charset="0"/>
                    <a:cs typeface="Segoe UI Light" panose="020B0502040204020203" pitchFamily="34" charset="0"/>
                  </a:rPr>
                  <a:t>Remote Execute R Scripts</a:t>
                </a:r>
              </a:p>
              <a:p>
                <a:pPr algn="ctr" defTabSz="931147">
                  <a:defRPr/>
                </a:pPr>
                <a:r>
                  <a:rPr lang="en-US" sz="1400" b="1" kern="0">
                    <a:solidFill>
                      <a:prstClr val="white"/>
                    </a:solidFill>
                    <a:latin typeface="Segoe UI Light" panose="020B0502040204020203" pitchFamily="34" charset="0"/>
                    <a:cs typeface="Segoe UI Light" panose="020B0502040204020203" pitchFamily="34" charset="0"/>
                  </a:rPr>
                  <a:t>(</a:t>
                </a:r>
                <a:r>
                  <a:rPr lang="en-US" sz="1400">
                    <a:cs typeface="Segoe UI Semilight" panose="020B0402040204020203" pitchFamily="34" charset="0"/>
                  </a:rPr>
                  <a:t>Support Window Server, Linux Server, Hadoop )</a:t>
                </a:r>
                <a:endParaRPr lang="en-US" sz="1400" b="1" kern="0">
                  <a:solidFill>
                    <a:prstClr val="white"/>
                  </a:solidFill>
                  <a:latin typeface="Segoe UI Light" panose="020B0502040204020203" pitchFamily="34" charset="0"/>
                  <a:cs typeface="Segoe UI Light" panose="020B0502040204020203" pitchFamily="34" charset="0"/>
                </a:endParaRPr>
              </a:p>
              <a:p>
                <a:pPr algn="ctr" defTabSz="931147">
                  <a:defRPr/>
                </a:pPr>
                <a:endParaRPr lang="en-US" sz="1400" b="1" kern="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517065"/>
              </a:xfrm>
              <a:prstGeom prst="rect">
                <a:avLst/>
              </a:prstGeom>
              <a:noFill/>
            </p:spPr>
            <p:txBody>
              <a:bodyPr wrap="square" lIns="182880" tIns="146304" rIns="182880" bIns="146304" rtlCol="0">
                <a:spAutoFit/>
              </a:bodyPr>
              <a:lstStyle/>
              <a:p>
                <a:pPr>
                  <a:lnSpc>
                    <a:spcPct val="90000"/>
                  </a:lnSpc>
                  <a:spcAft>
                    <a:spcPts val="600"/>
                  </a:spcAft>
                </a:pPr>
                <a:r>
                  <a:rPr lang="en-US" sz="1600">
                    <a:gradFill>
                      <a:gsLst>
                        <a:gs pos="2917">
                          <a:schemeClr val="tx1"/>
                        </a:gs>
                        <a:gs pos="30000">
                          <a:schemeClr val="tx1"/>
                        </a:gs>
                      </a:gsLst>
                      <a:lin ang="5400000" scaled="0"/>
                    </a:gradFill>
                  </a:rPr>
                  <a:t>R Sessions</a:t>
                </a:r>
              </a:p>
            </p:txBody>
          </p:sp>
        </p:grpSp>
        <p:sp>
          <p:nvSpPr>
            <p:cNvPr id="3" name="Left-Right Arrow 2"/>
            <p:cNvSpPr/>
            <p:nvPr/>
          </p:nvSpPr>
          <p:spPr bwMode="auto">
            <a:xfrm>
              <a:off x="6902895" y="3521235"/>
              <a:ext cx="2211754" cy="549563"/>
            </a:xfrm>
            <a:prstGeom prst="leftRightArrow">
              <a:avLst/>
            </a:prstGeom>
            <a:noFill/>
            <a:ln>
              <a:solidFill>
                <a:schemeClr val="bg2">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a:xfrm>
              <a:off x="6848931" y="4255741"/>
              <a:ext cx="2382071" cy="1077218"/>
            </a:xfrm>
            <a:prstGeom prst="rect">
              <a:avLst/>
            </a:prstGeom>
          </p:spPr>
          <p:txBody>
            <a:bodyPr wrap="square">
              <a:spAutoFit/>
            </a:bodyPr>
            <a:lstStyle/>
            <a:p>
              <a:pPr marL="285750" indent="-285750" defTabSz="914225">
                <a:buFont typeface="Wingdings" panose="05000000000000000000" pitchFamily="2" charset="2"/>
                <a:buChar char="§"/>
                <a:defRPr/>
              </a:pPr>
              <a:r>
                <a:rPr lang="en-US" sz="1600" i="1">
                  <a:cs typeface="Segoe UI Semilight" panose="020B0402040204020203" pitchFamily="34" charset="0"/>
                </a:rPr>
                <a:t>Execute R Scripts</a:t>
              </a:r>
            </a:p>
            <a:p>
              <a:pPr marL="285750" indent="-285750" defTabSz="914225">
                <a:buFont typeface="Wingdings" panose="05000000000000000000" pitchFamily="2" charset="2"/>
                <a:buChar char="§"/>
                <a:defRPr/>
              </a:pPr>
              <a:r>
                <a:rPr lang="en-US" sz="1600" i="1">
                  <a:cs typeface="Segoe UI Semilight" panose="020B0402040204020203" pitchFamily="34" charset="0"/>
                </a:rPr>
                <a:t>Snapshot remote </a:t>
              </a:r>
              <a:r>
                <a:rPr lang="en-US" sz="1600" i="1" err="1">
                  <a:cs typeface="Segoe UI Semilight" panose="020B0402040204020203" pitchFamily="34" charset="0"/>
                </a:rPr>
                <a:t>env</a:t>
              </a:r>
              <a:r>
                <a:rPr lang="en-US" sz="1600" i="1">
                  <a:cs typeface="Segoe UI Semilight" panose="020B0402040204020203" pitchFamily="34" charset="0"/>
                </a:rPr>
                <a:t>.</a:t>
              </a:r>
            </a:p>
            <a:p>
              <a:pPr marL="285750" indent="-285750" defTabSz="914225">
                <a:buFont typeface="Wingdings" panose="05000000000000000000" pitchFamily="2" charset="2"/>
                <a:buChar char="§"/>
                <a:defRPr/>
              </a:pPr>
              <a:r>
                <a:rPr lang="en-US" sz="1600" i="1">
                  <a:cs typeface="Segoe UI Semilight" panose="020B0402040204020203" pitchFamily="34" charset="0"/>
                </a:rPr>
                <a:t>Logout remote server</a:t>
              </a:r>
            </a:p>
            <a:p>
              <a:pPr marL="285750" indent="-285750" defTabSz="914225">
                <a:buFont typeface="Wingdings" panose="05000000000000000000" pitchFamily="2" charset="2"/>
                <a:buChar char="§"/>
                <a:defRPr/>
              </a:pPr>
              <a:endParaRPr lang="en-US" sz="1600" i="1">
                <a:cs typeface="Segoe UI Semilight" panose="020B0402040204020203" pitchFamily="34" charset="0"/>
              </a:endParaRPr>
            </a:p>
          </p:txBody>
        </p:sp>
        <p:sp>
          <p:nvSpPr>
            <p:cNvPr id="26" name="Rectangle 25"/>
            <p:cNvSpPr/>
            <p:nvPr/>
          </p:nvSpPr>
          <p:spPr>
            <a:xfrm>
              <a:off x="6826957" y="2635873"/>
              <a:ext cx="2485053" cy="830997"/>
            </a:xfrm>
            <a:prstGeom prst="rect">
              <a:avLst/>
            </a:prstGeom>
          </p:spPr>
          <p:txBody>
            <a:bodyPr wrap="square">
              <a:spAutoFit/>
            </a:bodyPr>
            <a:lstStyle/>
            <a:p>
              <a:pPr marL="285750" indent="-285750" defTabSz="914225">
                <a:buFont typeface="Wingdings" panose="05000000000000000000" pitchFamily="2" charset="2"/>
                <a:buChar char="§"/>
                <a:defRPr/>
              </a:pPr>
              <a:r>
                <a:rPr lang="en-US" sz="1600" i="1">
                  <a:cs typeface="Segoe UI Semilight" panose="020B0402040204020203" pitchFamily="34" charset="0"/>
                </a:rPr>
                <a:t>Login remote server</a:t>
              </a:r>
            </a:p>
            <a:p>
              <a:pPr marL="285750" indent="-285750" defTabSz="914225">
                <a:buFont typeface="Wingdings" panose="05000000000000000000" pitchFamily="2" charset="2"/>
                <a:buChar char="§"/>
                <a:defRPr/>
              </a:pPr>
              <a:r>
                <a:rPr lang="en-US" sz="1600" i="1">
                  <a:cs typeface="Segoe UI Semilight" panose="020B0402040204020203" pitchFamily="34" charset="0"/>
                </a:rPr>
                <a:t>Generate Diff report</a:t>
              </a:r>
            </a:p>
            <a:p>
              <a:pPr marL="285750" indent="-285750" defTabSz="914225">
                <a:buFont typeface="Wingdings" panose="05000000000000000000" pitchFamily="2" charset="2"/>
                <a:buChar char="§"/>
                <a:defRPr/>
              </a:pPr>
              <a:r>
                <a:rPr lang="en-US" sz="1600" i="1">
                  <a:cs typeface="Segoe UI Semilight" panose="020B0402040204020203" pitchFamily="34" charset="0"/>
                </a:rPr>
                <a:t>Reconcile Environment</a:t>
              </a:r>
            </a:p>
          </p:txBody>
        </p:sp>
      </p:grpSp>
      <p:sp>
        <p:nvSpPr>
          <p:cNvPr id="30" name="Rectangle 29"/>
          <p:cNvSpPr/>
          <p:nvPr/>
        </p:nvSpPr>
        <p:spPr bwMode="auto">
          <a:xfrm>
            <a:off x="4170571" y="1758461"/>
            <a:ext cx="7943275" cy="4507031"/>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4261565" y="5168496"/>
            <a:ext cx="7700601" cy="815608"/>
          </a:xfrm>
          <a:prstGeom prst="rect">
            <a:avLst/>
          </a:prstGeom>
          <a:noFill/>
        </p:spPr>
        <p:txBody>
          <a:bodyPr wrap="square" lIns="182880" tIns="146304" rIns="182880" bIns="146304" rtlCol="0">
            <a:spAutoFit/>
          </a:bodyPr>
          <a:lstStyle/>
          <a:p>
            <a:pPr>
              <a:lnSpc>
                <a:spcPct val="90000"/>
              </a:lnSpc>
              <a:spcAft>
                <a:spcPts val="600"/>
              </a:spcAft>
            </a:pPr>
            <a:r>
              <a:rPr lang="en-US" sz="1600" i="1">
                <a:gradFill>
                  <a:gsLst>
                    <a:gs pos="2917">
                      <a:schemeClr val="tx1"/>
                    </a:gs>
                    <a:gs pos="30000">
                      <a:schemeClr val="tx1"/>
                    </a:gs>
                  </a:gsLst>
                  <a:lin ang="5400000" scaled="0"/>
                </a:gradFill>
              </a:rPr>
              <a:t>“I can prototype locally and train models remotely by leveraging server power.”</a:t>
            </a:r>
          </a:p>
          <a:p>
            <a:pPr>
              <a:lnSpc>
                <a:spcPct val="90000"/>
              </a:lnSpc>
              <a:spcAft>
                <a:spcPts val="600"/>
              </a:spcAft>
            </a:pPr>
            <a:r>
              <a:rPr lang="en-US" sz="1600" i="1">
                <a:gradFill>
                  <a:gsLst>
                    <a:gs pos="2917">
                      <a:schemeClr val="tx1"/>
                    </a:gs>
                    <a:gs pos="30000">
                      <a:schemeClr val="tx1"/>
                    </a:gs>
                  </a:gsLst>
                  <a:lin ang="5400000" scaled="0"/>
                </a:gradFill>
              </a:rPr>
              <a:t>“I can validate my scripts against production environment before deployment”</a:t>
            </a:r>
          </a:p>
        </p:txBody>
      </p:sp>
    </p:spTree>
    <p:extLst>
      <p:ext uri="{BB962C8B-B14F-4D97-AF65-F5344CB8AC3E}">
        <p14:creationId xmlns:p14="http://schemas.microsoft.com/office/powerpoint/2010/main" val="1519194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Remote Execution Cheat Sheet</a:t>
            </a:r>
          </a:p>
        </p:txBody>
      </p:sp>
      <p:graphicFrame>
        <p:nvGraphicFramePr>
          <p:cNvPr id="5" name="Table 4"/>
          <p:cNvGraphicFramePr>
            <a:graphicFrameLocks noGrp="1"/>
          </p:cNvGraphicFramePr>
          <p:nvPr>
            <p:extLst>
              <p:ext uri="{D42A27DB-BD31-4B8C-83A1-F6EECF244321}">
                <p14:modId xmlns:p14="http://schemas.microsoft.com/office/powerpoint/2010/main" val="458605522"/>
              </p:ext>
            </p:extLst>
          </p:nvPr>
        </p:nvGraphicFramePr>
        <p:xfrm>
          <a:off x="177201" y="4333531"/>
          <a:ext cx="5834576" cy="1788133"/>
        </p:xfrm>
        <a:graphic>
          <a:graphicData uri="http://schemas.openxmlformats.org/drawingml/2006/table">
            <a:tbl>
              <a:tblPr firstRow="1">
                <a:tableStyleId>{93296810-A885-4BE3-A3E7-6D5BEEA58F35}</a:tableStyleId>
              </a:tblPr>
              <a:tblGrid>
                <a:gridCol w="1974362">
                  <a:extLst>
                    <a:ext uri="{9D8B030D-6E8A-4147-A177-3AD203B41FA5}">
                      <a16:colId xmlns:a16="http://schemas.microsoft.com/office/drawing/2014/main" xmlns="" val="2795268019"/>
                    </a:ext>
                  </a:extLst>
                </a:gridCol>
                <a:gridCol w="3860214">
                  <a:extLst>
                    <a:ext uri="{9D8B030D-6E8A-4147-A177-3AD203B41FA5}">
                      <a16:colId xmlns:a16="http://schemas.microsoft.com/office/drawing/2014/main" xmlns="" val="2421230017"/>
                    </a:ext>
                  </a:extLst>
                </a:gridCol>
              </a:tblGrid>
              <a:tr h="389318">
                <a:tc gridSpan="2">
                  <a:txBody>
                    <a:bodyPr/>
                    <a:lstStyle/>
                    <a:p>
                      <a:pPr algn="l" fontAlgn="b">
                        <a:lnSpc>
                          <a:spcPct val="100000"/>
                        </a:lnSpc>
                      </a:pPr>
                      <a:r>
                        <a:rPr lang="en-US" sz="1400" u="none" strike="noStrike">
                          <a:effectLst/>
                        </a:rPr>
                        <a:t>Snapshot Functions</a:t>
                      </a:r>
                      <a:endParaRPr lang="en-US" sz="1400" b="0" i="0" u="none" strike="noStrike">
                        <a:solidFill>
                          <a:srgbClr val="000000"/>
                        </a:solidFill>
                        <a:effectLst/>
                        <a:latin typeface="Calibri" panose="020F0502020204030204" pitchFamily="34" charset="0"/>
                      </a:endParaRPr>
                    </a:p>
                  </a:txBody>
                  <a:tcPr marL="5443" marR="5443" marT="5443" marB="0" anchor="ctr"/>
                </a:tc>
                <a:tc hMerge="1">
                  <a:txBody>
                    <a:bodyPr/>
                    <a:lstStyle/>
                    <a:p>
                      <a:pPr algn="l" fontAlgn="b">
                        <a:lnSpc>
                          <a:spcPct val="100000"/>
                        </a:lnSpc>
                      </a:pPr>
                      <a:endParaRPr lang="en-US" sz="16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1280267658"/>
                  </a:ext>
                </a:extLst>
              </a:tr>
              <a:tr h="185420">
                <a:tc>
                  <a:txBody>
                    <a:bodyPr/>
                    <a:lstStyle/>
                    <a:p>
                      <a:pPr algn="l" fontAlgn="b">
                        <a:lnSpc>
                          <a:spcPct val="100000"/>
                        </a:lnSpc>
                      </a:pPr>
                      <a:r>
                        <a:rPr lang="en-US" sz="1400" b="1" u="none" strike="noStrike" err="1">
                          <a:effectLst/>
                        </a:rPr>
                        <a:t>createSnapshot</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Create a snapshot of the remote session (workspace and working directory)</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944944966"/>
                  </a:ext>
                </a:extLst>
              </a:tr>
              <a:tr h="185420">
                <a:tc>
                  <a:txBody>
                    <a:bodyPr/>
                    <a:lstStyle/>
                    <a:p>
                      <a:pPr algn="l" fontAlgn="b">
                        <a:lnSpc>
                          <a:spcPct val="100000"/>
                        </a:lnSpc>
                      </a:pPr>
                      <a:r>
                        <a:rPr lang="en-US" sz="1400" b="1" u="none" strike="noStrike" err="1">
                          <a:effectLst/>
                        </a:rPr>
                        <a:t>loadSnapshot</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Load a snapshot from the server into the remote session (workspace and working directory)</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423906340"/>
                  </a:ext>
                </a:extLst>
              </a:tr>
              <a:tr h="185420">
                <a:tc>
                  <a:txBody>
                    <a:bodyPr/>
                    <a:lstStyle/>
                    <a:p>
                      <a:pPr algn="l" fontAlgn="b">
                        <a:lnSpc>
                          <a:spcPct val="100000"/>
                        </a:lnSpc>
                      </a:pPr>
                      <a:r>
                        <a:rPr lang="en-US" sz="1400" b="1" u="none" strike="noStrike">
                          <a:effectLst/>
                        </a:rPr>
                        <a:t>listSnapshots</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Get a list of snapshots for the current user</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691238447"/>
                  </a:ext>
                </a:extLst>
              </a:tr>
              <a:tr h="185420">
                <a:tc>
                  <a:txBody>
                    <a:bodyPr/>
                    <a:lstStyle/>
                    <a:p>
                      <a:pPr algn="l" fontAlgn="b">
                        <a:lnSpc>
                          <a:spcPct val="100000"/>
                        </a:lnSpc>
                      </a:pPr>
                      <a:r>
                        <a:rPr lang="en-US" sz="1400" b="1" u="none" strike="noStrike" err="1">
                          <a:effectLst/>
                        </a:rPr>
                        <a:t>downloadSnapshot</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Download a snapshot from the server</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2980148449"/>
                  </a:ext>
                </a:extLst>
              </a:tr>
              <a:tr h="185420">
                <a:tc>
                  <a:txBody>
                    <a:bodyPr/>
                    <a:lstStyle/>
                    <a:p>
                      <a:pPr algn="l" fontAlgn="b">
                        <a:lnSpc>
                          <a:spcPct val="100000"/>
                        </a:lnSpc>
                      </a:pPr>
                      <a:r>
                        <a:rPr lang="en-US" sz="1400" b="1" u="none" strike="noStrike" err="1">
                          <a:effectLst/>
                        </a:rPr>
                        <a:t>deleteSnapshot</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Delete a snapshot from the server</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1048592539"/>
                  </a:ext>
                </a:extLst>
              </a:tr>
            </a:tbl>
          </a:graphicData>
        </a:graphic>
      </p:graphicFrame>
      <p:graphicFrame>
        <p:nvGraphicFramePr>
          <p:cNvPr id="6" name="Table 5"/>
          <p:cNvGraphicFramePr>
            <a:graphicFrameLocks noGrp="1"/>
          </p:cNvGraphicFramePr>
          <p:nvPr>
            <p:extLst/>
          </p:nvPr>
        </p:nvGraphicFramePr>
        <p:xfrm>
          <a:off x="6263053" y="1484923"/>
          <a:ext cx="5717932" cy="3192363"/>
        </p:xfrm>
        <a:graphic>
          <a:graphicData uri="http://schemas.openxmlformats.org/drawingml/2006/table">
            <a:tbl>
              <a:tblPr firstRow="1">
                <a:tableStyleId>{7DF18680-E054-41AD-8BC1-D1AEF772440D}</a:tableStyleId>
              </a:tblPr>
              <a:tblGrid>
                <a:gridCol w="2089186">
                  <a:extLst>
                    <a:ext uri="{9D8B030D-6E8A-4147-A177-3AD203B41FA5}">
                      <a16:colId xmlns:a16="http://schemas.microsoft.com/office/drawing/2014/main" xmlns="" val="101263977"/>
                    </a:ext>
                  </a:extLst>
                </a:gridCol>
                <a:gridCol w="3628746">
                  <a:extLst>
                    <a:ext uri="{9D8B030D-6E8A-4147-A177-3AD203B41FA5}">
                      <a16:colId xmlns:a16="http://schemas.microsoft.com/office/drawing/2014/main" xmlns="" val="2229245577"/>
                    </a:ext>
                  </a:extLst>
                </a:gridCol>
              </a:tblGrid>
              <a:tr h="375139">
                <a:tc gridSpan="2">
                  <a:txBody>
                    <a:bodyPr/>
                    <a:lstStyle/>
                    <a:p>
                      <a:pPr algn="l" fontAlgn="b">
                        <a:lnSpc>
                          <a:spcPct val="100000"/>
                        </a:lnSpc>
                      </a:pPr>
                      <a:r>
                        <a:rPr lang="en-US" sz="1400" u="none" strike="noStrike">
                          <a:effectLst/>
                        </a:rPr>
                        <a:t>Remote Objects Management</a:t>
                      </a:r>
                      <a:endParaRPr lang="en-US" sz="1400" b="0" i="0" u="none" strike="noStrike">
                        <a:solidFill>
                          <a:srgbClr val="000000"/>
                        </a:solidFill>
                        <a:effectLst/>
                        <a:latin typeface="Calibri" panose="020F0502020204030204" pitchFamily="34" charset="0"/>
                      </a:endParaRPr>
                    </a:p>
                  </a:txBody>
                  <a:tcPr marL="5443" marR="5443" marT="5443" marB="0" anchor="ctr"/>
                </a:tc>
                <a:tc hMerge="1">
                  <a:txBody>
                    <a:bodyPr/>
                    <a:lstStyle/>
                    <a:p>
                      <a:pPr algn="l" fontAlgn="b">
                        <a:lnSpc>
                          <a:spcPct val="100000"/>
                        </a:lnSpc>
                      </a:pPr>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1328255898"/>
                  </a:ext>
                </a:extLst>
              </a:tr>
              <a:tr h="185420">
                <a:tc>
                  <a:txBody>
                    <a:bodyPr/>
                    <a:lstStyle/>
                    <a:p>
                      <a:pPr algn="l" fontAlgn="b">
                        <a:lnSpc>
                          <a:spcPct val="100000"/>
                        </a:lnSpc>
                      </a:pPr>
                      <a:r>
                        <a:rPr lang="en-US" sz="1400" b="1" u="none" strike="noStrike" err="1">
                          <a:effectLst/>
                        </a:rPr>
                        <a:t>listRemoteFiles</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Get a list of files in the working directory of the remote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92910788"/>
                  </a:ext>
                </a:extLst>
              </a:tr>
              <a:tr h="185420">
                <a:tc>
                  <a:txBody>
                    <a:bodyPr/>
                    <a:lstStyle/>
                    <a:p>
                      <a:pPr algn="l" fontAlgn="b">
                        <a:lnSpc>
                          <a:spcPct val="100000"/>
                        </a:lnSpc>
                      </a:pPr>
                      <a:r>
                        <a:rPr lang="en-US" sz="1400" b="1" u="none" strike="noStrike" err="1">
                          <a:effectLst/>
                        </a:rPr>
                        <a:t>deleteRemoteFile</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Delete a file from the working directory of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4210036566"/>
                  </a:ext>
                </a:extLst>
              </a:tr>
              <a:tr h="185420">
                <a:tc>
                  <a:txBody>
                    <a:bodyPr/>
                    <a:lstStyle/>
                    <a:p>
                      <a:pPr algn="l" fontAlgn="b">
                        <a:lnSpc>
                          <a:spcPct val="100000"/>
                        </a:lnSpc>
                      </a:pPr>
                      <a:r>
                        <a:rPr lang="en-US" sz="1400" b="1" u="none" strike="noStrike" err="1">
                          <a:effectLst/>
                        </a:rPr>
                        <a:t>getRemoteFile</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Copy a file from the working directory of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1384796425"/>
                  </a:ext>
                </a:extLst>
              </a:tr>
              <a:tr h="185420">
                <a:tc>
                  <a:txBody>
                    <a:bodyPr/>
                    <a:lstStyle/>
                    <a:p>
                      <a:pPr algn="l" fontAlgn="b">
                        <a:lnSpc>
                          <a:spcPct val="100000"/>
                        </a:lnSpc>
                      </a:pPr>
                      <a:r>
                        <a:rPr lang="en-US" sz="1400" b="1" u="none" strike="noStrike" err="1">
                          <a:effectLst/>
                        </a:rPr>
                        <a:t>putLocalFile</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Copy a file from the local machine to the working directory of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13252959"/>
                  </a:ext>
                </a:extLst>
              </a:tr>
              <a:tr h="185420">
                <a:tc>
                  <a:txBody>
                    <a:bodyPr/>
                    <a:lstStyle/>
                    <a:p>
                      <a:pPr algn="l" fontAlgn="b">
                        <a:lnSpc>
                          <a:spcPct val="100000"/>
                        </a:lnSpc>
                      </a:pPr>
                      <a:r>
                        <a:rPr lang="en-US" sz="1400" b="1" u="none" strike="noStrike" err="1">
                          <a:effectLst/>
                        </a:rPr>
                        <a:t>getRemoteObject</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Get an object from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1520713586"/>
                  </a:ext>
                </a:extLst>
              </a:tr>
              <a:tr h="185420">
                <a:tc>
                  <a:txBody>
                    <a:bodyPr/>
                    <a:lstStyle/>
                    <a:p>
                      <a:pPr algn="l" fontAlgn="b">
                        <a:lnSpc>
                          <a:spcPct val="100000"/>
                        </a:lnSpc>
                      </a:pPr>
                      <a:r>
                        <a:rPr lang="en-US" sz="1400" b="1" u="none" strike="noStrike" err="1">
                          <a:effectLst/>
                        </a:rPr>
                        <a:t>putLocalObject</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Put an object from the local R session and load it into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2722561469"/>
                  </a:ext>
                </a:extLst>
              </a:tr>
              <a:tr h="185420">
                <a:tc>
                  <a:txBody>
                    <a:bodyPr/>
                    <a:lstStyle/>
                    <a:p>
                      <a:pPr algn="l" fontAlgn="b">
                        <a:lnSpc>
                          <a:spcPct val="100000"/>
                        </a:lnSpc>
                      </a:pPr>
                      <a:r>
                        <a:rPr lang="en-US" sz="1400" b="1" u="none" strike="noStrike" err="1">
                          <a:effectLst/>
                        </a:rPr>
                        <a:t>getRemoteWorkspace</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Take all objects from the remote R session and load them into the local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1373006704"/>
                  </a:ext>
                </a:extLst>
              </a:tr>
              <a:tr h="185420">
                <a:tc>
                  <a:txBody>
                    <a:bodyPr/>
                    <a:lstStyle/>
                    <a:p>
                      <a:pPr algn="l" fontAlgn="b">
                        <a:lnSpc>
                          <a:spcPct val="100000"/>
                        </a:lnSpc>
                      </a:pPr>
                      <a:r>
                        <a:rPr lang="en-US" sz="1400" b="1" u="none" strike="noStrike" err="1">
                          <a:effectLst/>
                        </a:rPr>
                        <a:t>putLocalWorkspace</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Take all objects from the local R session and load them into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3401997852"/>
                  </a:ext>
                </a:extLst>
              </a:tr>
            </a:tbl>
          </a:graphicData>
        </a:graphic>
      </p:graphicFrame>
      <p:graphicFrame>
        <p:nvGraphicFramePr>
          <p:cNvPr id="7" name="Table 6"/>
          <p:cNvGraphicFramePr>
            <a:graphicFrameLocks noGrp="1"/>
          </p:cNvGraphicFramePr>
          <p:nvPr>
            <p:extLst/>
          </p:nvPr>
        </p:nvGraphicFramePr>
        <p:xfrm>
          <a:off x="183843" y="1484923"/>
          <a:ext cx="5850793" cy="1023732"/>
        </p:xfrm>
        <a:graphic>
          <a:graphicData uri="http://schemas.openxmlformats.org/drawingml/2006/table">
            <a:tbl>
              <a:tblPr firstRow="1">
                <a:tableStyleId>{5C22544A-7EE6-4342-B048-85BDC9FD1C3A}</a:tableStyleId>
              </a:tblPr>
              <a:tblGrid>
                <a:gridCol w="1957571">
                  <a:extLst>
                    <a:ext uri="{9D8B030D-6E8A-4147-A177-3AD203B41FA5}">
                      <a16:colId xmlns:a16="http://schemas.microsoft.com/office/drawing/2014/main" xmlns="" val="1381655912"/>
                    </a:ext>
                  </a:extLst>
                </a:gridCol>
                <a:gridCol w="3893222">
                  <a:extLst>
                    <a:ext uri="{9D8B030D-6E8A-4147-A177-3AD203B41FA5}">
                      <a16:colId xmlns:a16="http://schemas.microsoft.com/office/drawing/2014/main" xmlns="" val="4165882207"/>
                    </a:ext>
                  </a:extLst>
                </a:gridCol>
              </a:tblGrid>
              <a:tr h="367323">
                <a:tc gridSpan="2">
                  <a:txBody>
                    <a:bodyPr/>
                    <a:lstStyle/>
                    <a:p>
                      <a:pPr algn="l" fontAlgn="b"/>
                      <a:r>
                        <a:rPr lang="en-US" sz="1400" u="none" strike="noStrike">
                          <a:effectLst/>
                        </a:rPr>
                        <a:t>Remote Connection</a:t>
                      </a:r>
                      <a:endParaRPr lang="en-US" sz="1400" b="0" i="0" u="none" strike="noStrike">
                        <a:solidFill>
                          <a:srgbClr val="000000"/>
                        </a:solidFill>
                        <a:effectLst/>
                        <a:latin typeface="Calibri" panose="020F0502020204030204" pitchFamily="34" charset="0"/>
                      </a:endParaRPr>
                    </a:p>
                  </a:txBody>
                  <a:tcPr marL="5443" marR="5443" marT="5443" marB="0" anchor="ct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2483991880"/>
                  </a:ext>
                </a:extLst>
              </a:tr>
              <a:tr h="185420">
                <a:tc>
                  <a:txBody>
                    <a:bodyPr/>
                    <a:lstStyle/>
                    <a:p>
                      <a:pPr algn="l" fontAlgn="b"/>
                      <a:r>
                        <a:rPr lang="en-US" sz="1400" b="1" u="none" strike="noStrike" err="1">
                          <a:effectLst/>
                        </a:rPr>
                        <a:t>remoteLogin</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r>
                        <a:rPr lang="en-US" sz="1200" u="none" strike="noStrike">
                          <a:effectLst/>
                        </a:rPr>
                        <a:t>Remote login to the DeployR server</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699962123"/>
                  </a:ext>
                </a:extLst>
              </a:tr>
              <a:tr h="185420">
                <a:tc>
                  <a:txBody>
                    <a:bodyPr/>
                    <a:lstStyle/>
                    <a:p>
                      <a:pPr algn="l" fontAlgn="b"/>
                      <a:r>
                        <a:rPr lang="en-US" sz="1400" b="1" u="none" strike="noStrike" err="1">
                          <a:effectLst/>
                        </a:rPr>
                        <a:t>remoteLoginAAD</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r>
                        <a:rPr lang="en-US" sz="1200" u="none" strike="noStrike">
                          <a:effectLst/>
                        </a:rPr>
                        <a:t>Remote login to DeployR server using Azure AD</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3611635013"/>
                  </a:ext>
                </a:extLst>
              </a:tr>
              <a:tr h="185420">
                <a:tc>
                  <a:txBody>
                    <a:bodyPr/>
                    <a:lstStyle/>
                    <a:p>
                      <a:pPr algn="l" fontAlgn="b"/>
                      <a:r>
                        <a:rPr lang="en-US" sz="1400" b="1" u="none" strike="noStrike" err="1">
                          <a:effectLst/>
                        </a:rPr>
                        <a:t>remoteLogout</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r>
                        <a:rPr lang="en-US" sz="1200" u="none" strike="noStrike">
                          <a:effectLst/>
                        </a:rPr>
                        <a:t>Logout of the remote session on the DeployR Server.</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32784424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77868983"/>
              </p:ext>
            </p:extLst>
          </p:nvPr>
        </p:nvGraphicFramePr>
        <p:xfrm>
          <a:off x="177201" y="2700563"/>
          <a:ext cx="5857435" cy="1441060"/>
        </p:xfrm>
        <a:graphic>
          <a:graphicData uri="http://schemas.openxmlformats.org/drawingml/2006/table">
            <a:tbl>
              <a:tblPr firstRow="1">
                <a:tableStyleId>{21E4AEA4-8DFA-4A89-87EB-49C32662AFE0}</a:tableStyleId>
              </a:tblPr>
              <a:tblGrid>
                <a:gridCol w="1973189">
                  <a:extLst>
                    <a:ext uri="{9D8B030D-6E8A-4147-A177-3AD203B41FA5}">
                      <a16:colId xmlns:a16="http://schemas.microsoft.com/office/drawing/2014/main" xmlns="" val="3227956889"/>
                    </a:ext>
                  </a:extLst>
                </a:gridCol>
                <a:gridCol w="3884246">
                  <a:extLst>
                    <a:ext uri="{9D8B030D-6E8A-4147-A177-3AD203B41FA5}">
                      <a16:colId xmlns:a16="http://schemas.microsoft.com/office/drawing/2014/main" xmlns="" val="2753512692"/>
                    </a:ext>
                  </a:extLst>
                </a:gridCol>
              </a:tblGrid>
              <a:tr h="347045">
                <a:tc gridSpan="2">
                  <a:txBody>
                    <a:bodyPr/>
                    <a:lstStyle/>
                    <a:p>
                      <a:pPr algn="l" fontAlgn="b"/>
                      <a:r>
                        <a:rPr lang="en-US" sz="1400" u="none" strike="noStrike">
                          <a:effectLst/>
                        </a:rPr>
                        <a:t>Remote Execution</a:t>
                      </a:r>
                      <a:endParaRPr lang="en-US" sz="1400" b="0" i="0" u="none" strike="noStrike">
                        <a:solidFill>
                          <a:srgbClr val="000000"/>
                        </a:solidFill>
                        <a:effectLst/>
                        <a:latin typeface="Calibri" panose="020F0502020204030204" pitchFamily="34" charset="0"/>
                      </a:endParaRPr>
                    </a:p>
                  </a:txBody>
                  <a:tcPr marL="5443" marR="5443" marT="5443" marB="0" anchor="ct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xmlns="" val="3303017820"/>
                  </a:ext>
                </a:extLst>
              </a:tr>
              <a:tr h="185420">
                <a:tc>
                  <a:txBody>
                    <a:bodyPr/>
                    <a:lstStyle/>
                    <a:p>
                      <a:pPr algn="l" fontAlgn="b"/>
                      <a:r>
                        <a:rPr lang="en-US" sz="1400" b="1" u="none" strike="noStrike" err="1">
                          <a:effectLst/>
                        </a:rPr>
                        <a:t>remoteExecute</a:t>
                      </a:r>
                      <a:endParaRPr lang="en-US" sz="1400" b="1"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200" u="none" strike="noStrike">
                          <a:effectLst/>
                        </a:rPr>
                        <a:t>Remote execution of either R code or an R script</a:t>
                      </a:r>
                      <a:endParaRPr lang="en-US"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xmlns="" val="2006191014"/>
                  </a:ext>
                </a:extLst>
              </a:tr>
              <a:tr h="185420">
                <a:tc>
                  <a:txBody>
                    <a:bodyPr/>
                    <a:lstStyle/>
                    <a:p>
                      <a:pPr algn="l" fontAlgn="b"/>
                      <a:r>
                        <a:rPr lang="en-US" sz="1400" b="1" u="none" strike="noStrike" err="1">
                          <a:effectLst/>
                        </a:rPr>
                        <a:t>remoteScript</a:t>
                      </a:r>
                      <a:endParaRPr lang="en-US" sz="1400" b="1"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200" u="none" strike="noStrike">
                          <a:effectLst/>
                        </a:rPr>
                        <a:t>Wrapper function for remote script execution</a:t>
                      </a:r>
                      <a:endParaRPr lang="en-US"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xmlns="" val="3363813279"/>
                  </a:ext>
                </a:extLst>
              </a:tr>
              <a:tr h="185420">
                <a:tc>
                  <a:txBody>
                    <a:bodyPr/>
                    <a:lstStyle/>
                    <a:p>
                      <a:pPr algn="l" fontAlgn="b"/>
                      <a:r>
                        <a:rPr lang="en-US" sz="1400" b="1" u="none" strike="noStrike" err="1">
                          <a:effectLst/>
                        </a:rPr>
                        <a:t>diffLocalRemote</a:t>
                      </a:r>
                      <a:endParaRPr lang="en-US" sz="1400" b="1"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200" u="none" strike="noStrike">
                          <a:effectLst/>
                        </a:rPr>
                        <a:t>Generate a 'diff' report between local and remote</a:t>
                      </a:r>
                      <a:endParaRPr lang="en-US"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xmlns="" val="2365919482"/>
                  </a:ext>
                </a:extLst>
              </a:tr>
              <a:tr h="185420">
                <a:tc>
                  <a:txBody>
                    <a:bodyPr/>
                    <a:lstStyle/>
                    <a:p>
                      <a:pPr marL="0" algn="l" defTabSz="914367" rtl="0" eaLnBrk="1" fontAlgn="b" latinLnBrk="0" hangingPunct="1"/>
                      <a:r>
                        <a:rPr lang="en-US" sz="1400" b="1" u="none" strike="noStrike" kern="1200">
                          <a:solidFill>
                            <a:schemeClr val="dk1"/>
                          </a:solidFill>
                          <a:effectLst/>
                          <a:latin typeface="+mn-lt"/>
                          <a:ea typeface="+mn-ea"/>
                          <a:cs typeface="+mn-cs"/>
                        </a:rPr>
                        <a:t>pause</a:t>
                      </a:r>
                    </a:p>
                  </a:txBody>
                  <a:tcPr marL="5443" marR="5443" marT="5443" marB="0" anchor="b"/>
                </a:tc>
                <a:tc>
                  <a:txBody>
                    <a:bodyPr/>
                    <a:lstStyle/>
                    <a:p>
                      <a:pPr algn="l" fontAlgn="b"/>
                      <a:r>
                        <a:rPr lang="en-US" sz="1200" u="none" strike="noStrike" kern="1200">
                          <a:solidFill>
                            <a:schemeClr val="dk1"/>
                          </a:solidFill>
                          <a:effectLst/>
                          <a:latin typeface="+mn-lt"/>
                          <a:ea typeface="+mn-ea"/>
                          <a:cs typeface="+mn-cs"/>
                        </a:rPr>
                        <a:t>Pause remote connection and back to local</a:t>
                      </a:r>
                    </a:p>
                  </a:txBody>
                  <a:tcPr marL="5443" marR="5443" marT="5443" marB="0" anchor="b"/>
                </a:tc>
                <a:extLst>
                  <a:ext uri="{0D108BD9-81ED-4DB2-BD59-A6C34878D82A}">
                    <a16:rowId xmlns:a16="http://schemas.microsoft.com/office/drawing/2014/main" xmlns="" val="646265804"/>
                  </a:ext>
                </a:extLst>
              </a:tr>
              <a:tr h="185420">
                <a:tc>
                  <a:txBody>
                    <a:bodyPr/>
                    <a:lstStyle/>
                    <a:p>
                      <a:pPr algn="l" fontAlgn="b"/>
                      <a:r>
                        <a:rPr lang="en-US" sz="1400" b="1" u="none" strike="noStrike">
                          <a:effectLst/>
                        </a:rPr>
                        <a:t>resume</a:t>
                      </a:r>
                      <a:endParaRPr lang="en-US" sz="1400" b="1"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200" u="none" strike="noStrike">
                          <a:effectLst/>
                        </a:rPr>
                        <a:t>Return the user to the 'REMOTE&gt;' command prompt</a:t>
                      </a:r>
                      <a:endParaRPr lang="en-US" sz="12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xmlns="" val="869955383"/>
                  </a:ext>
                </a:extLst>
              </a:tr>
            </a:tbl>
          </a:graphicData>
        </a:graphic>
      </p:graphicFrame>
    </p:spTree>
    <p:extLst>
      <p:ext uri="{BB962C8B-B14F-4D97-AF65-F5344CB8AC3E}">
        <p14:creationId xmlns:p14="http://schemas.microsoft.com/office/powerpoint/2010/main" val="1969293056"/>
      </p:ext>
    </p:extLst>
  </p:cSld>
  <p:clrMapOvr>
    <a:masterClrMapping/>
  </p:clrMapOvr>
  <p:transition>
    <p:fade/>
  </p:transition>
</p:sld>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1dcf5e4-b140-464e-ad28-2eb3e755d828">
      <UserInfo>
        <DisplayName>Alex Fernandes</DisplayName>
        <AccountId>4417</AccountId>
        <AccountType/>
      </UserInfo>
      <UserInfo>
        <DisplayName>Alan Weaver</DisplayName>
        <AccountId>1209</AccountId>
        <AccountType/>
      </UserInfo>
      <UserInfo>
        <DisplayName>Andrie de Vries</DisplayName>
        <AccountId>121</AccountId>
        <AccountType/>
      </UserInfo>
      <UserInfo>
        <DisplayName>Premal Shah</DisplayName>
        <AccountId>238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F04871385379499F2DE2943CF3F531" ma:contentTypeVersion="6" ma:contentTypeDescription="Create a new document." ma:contentTypeScope="" ma:versionID="bcf73bc69beb53d9f999d892009c1878">
  <xsd:schema xmlns:xsd="http://www.w3.org/2001/XMLSchema" xmlns:xs="http://www.w3.org/2001/XMLSchema" xmlns:p="http://schemas.microsoft.com/office/2006/metadata/properties" xmlns:ns1="http://schemas.microsoft.com/sharepoint/v3" xmlns:ns2="b1dcf5e4-b140-464e-ad28-2eb3e755d828" xmlns:ns3="ed478a9f-b709-4468-8a86-34ec96f55872" targetNamespace="http://schemas.microsoft.com/office/2006/metadata/properties" ma:root="true" ma:fieldsID="dcf076e30d408f27a780555572768534" ns1:_="" ns2:_="" ns3:_="">
    <xsd:import namespace="http://schemas.microsoft.com/sharepoint/v3"/>
    <xsd:import namespace="b1dcf5e4-b140-464e-ad28-2eb3e755d828"/>
    <xsd:import namespace="ed478a9f-b709-4468-8a86-34ec96f55872"/>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3: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dcf5e4-b140-464e-ad28-2eb3e755d8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d478a9f-b709-4468-8a86-34ec96f55872"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532055-78D4-44C6-83A5-E34A188D4CBF}">
  <ds:schemaRefs>
    <ds:schemaRef ds:uri="http://schemas.microsoft.com/office/2006/documentManagement/types"/>
    <ds:schemaRef ds:uri="http://purl.org/dc/elements/1.1/"/>
    <ds:schemaRef ds:uri="http://schemas.microsoft.com/office/infopath/2007/PartnerControls"/>
    <ds:schemaRef ds:uri="http://www.w3.org/XML/1998/namespace"/>
    <ds:schemaRef ds:uri="http://purl.org/dc/terms/"/>
    <ds:schemaRef ds:uri="ed478a9f-b709-4468-8a86-34ec96f55872"/>
    <ds:schemaRef ds:uri="b1dcf5e4-b140-464e-ad28-2eb3e755d828"/>
    <ds:schemaRef ds:uri="http://purl.org/dc/dcmitype/"/>
    <ds:schemaRef ds:uri="http://schemas.openxmlformats.org/package/2006/metadata/core-propertie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8A4F15CF-5D1A-499E-9223-4B0D512508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dcf5e4-b140-464e-ad28-2eb3e755d828"/>
    <ds:schemaRef ds:uri="ed478a9f-b709-4468-8a86-34ec96f558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FBB0E5-4A50-40C2-B574-327946B082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38990</TotalTime>
  <Words>2613</Words>
  <Application>Microsoft Macintosh PowerPoint</Application>
  <PresentationFormat>Widescreen</PresentationFormat>
  <Paragraphs>501</Paragraphs>
  <Slides>29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Calibri</vt:lpstr>
      <vt:lpstr>Consolas</vt:lpstr>
      <vt:lpstr>DengXian</vt:lpstr>
      <vt:lpstr>Segoe UI</vt:lpstr>
      <vt:lpstr>Segoe UI Light</vt:lpstr>
      <vt:lpstr>Segoe UI Semilight</vt:lpstr>
      <vt:lpstr>Wingdings</vt:lpstr>
      <vt:lpstr>Wingdings 3</vt:lpstr>
      <vt:lpstr>Arial</vt:lpstr>
      <vt:lpstr>COLOR TEMPLATE</vt:lpstr>
      <vt:lpstr>Microsoft R Server The Operationalization Engine of your Advanced Analytics   </vt:lpstr>
      <vt:lpstr>PowerPoint Presentation</vt:lpstr>
      <vt:lpstr>PowerPoint Presentation</vt:lpstr>
      <vt:lpstr>Best-in-class Deployment Experience</vt:lpstr>
      <vt:lpstr>Easy Deployment Turn R into Web Services in one line of code in R console</vt:lpstr>
      <vt:lpstr>Web Service Functions Cheat Sheet</vt:lpstr>
      <vt:lpstr>PowerPoint Presentation</vt:lpstr>
      <vt:lpstr>Remote Execute R scripts Configure R Server to host remote R sessions</vt:lpstr>
      <vt:lpstr>Remote Execution Cheat Sheet</vt:lpstr>
      <vt:lpstr>PowerPoint Presentation</vt:lpstr>
      <vt:lpstr>Deploy to Anywhere: On Prem or In Cloud</vt:lpstr>
      <vt:lpstr>Deploying Hybrids:  Data Lake on prem, Predictive Action in Cloud</vt:lpstr>
      <vt:lpstr>Deploying Hybrids:  Cloud Modeling;  On-Prem Prediction</vt:lpstr>
      <vt:lpstr>Supported Platforms (L200)</vt:lpstr>
      <vt:lpstr>PowerPoint Presentation</vt:lpstr>
      <vt:lpstr>PowerPoint Presentation</vt:lpstr>
      <vt:lpstr>PowerPoint Presentation</vt:lpstr>
      <vt:lpstr>Diagnostic and Evaluation Tools</vt:lpstr>
      <vt:lpstr>PowerPoint Presentation</vt:lpstr>
      <vt:lpstr>PowerPoint Presentation</vt:lpstr>
      <vt:lpstr>PowerPoint Presentation</vt:lpstr>
      <vt:lpstr>Comparison with previous solution</vt:lpstr>
      <vt:lpstr>PowerPoint Presentation</vt:lpstr>
      <vt:lpstr>Backup Slides</vt:lpstr>
      <vt:lpstr>SQL DB as the central repository of Models</vt:lpstr>
      <vt:lpstr>Team Data Science Process</vt:lpstr>
      <vt:lpstr>Comparison of Remote Execution Solutions</vt:lpstr>
      <vt:lpstr>Shiny vs. R Server operationalization</vt:lpstr>
      <vt:lpstr>Typical Advanced Analytics Lifecycle</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Read Anything Deploy Anywhere R</dc:title>
  <dc:creator>Marcello Benati</dc:creator>
  <cp:lastModifiedBy>Josee Martens</cp:lastModifiedBy>
  <cp:revision>291</cp:revision>
  <dcterms:created xsi:type="dcterms:W3CDTF">2016-10-10T18:48:51Z</dcterms:created>
  <dcterms:modified xsi:type="dcterms:W3CDTF">2016-12-07T04:15:38Z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0x01010087F04871385379499F2DE2943CF3F531</vt:lpwstr>
  </property>
</Properties>
</file>