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E550B581-EEEF-4063-A7EF-232522EA4822}">
  <a:tblStyle styleId="{E550B581-EEEF-4063-A7EF-232522EA4822}" styleName="Table_0">
    <a:wholeTbl>
      <a:tcStyle>
        <a:tcBdr>
          <a:lef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4419A2C0-D835-4BCE-A1FB-1C9BD85453E1}" styleName="Table_1">
    <a:wholeTbl>
      <a:tcStyle>
        <a:tcBdr>
          <a:lef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69738B2E-7E7D-43BE-8C86-7E09BE702A0F}" styleName="Table_2">
    <a:wholeTbl>
      <a:tcStyle>
        <a:tcBdr>
          <a:lef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ABB37D37-B2F5-4643-AA64-6DAA8B66ADBD}" styleName="Table_3">
    <a:wholeTbl>
      <a:tcStyle>
        <a:tcBdr>
          <a:lef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3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Via digikey, robotdigg, amazon w/ prime!, homedepot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1708575" y="1141439"/>
            <a:ext cx="5994899" cy="38433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" name="Shape 9"/>
          <p:cNvSpPr/>
          <p:nvPr/>
        </p:nvSpPr>
        <p:spPr>
          <a:xfrm>
            <a:off x="1592925" y="1035000"/>
            <a:ext cx="5994899" cy="38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271225" y="282150"/>
            <a:ext cx="8724600" cy="6951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145850" y="192450"/>
            <a:ext cx="8787300" cy="6951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1740200" y="1141450"/>
            <a:ext cx="5653800" cy="352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rgbClr val="000000"/>
              </a:buClr>
              <a:buFont typeface="Ubuntu"/>
              <a:buChar char="●"/>
              <a:defRPr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>
              <a:spcBef>
                <a:spcPts val="0"/>
              </a:spcBef>
              <a:buClr>
                <a:schemeClr val="dk2"/>
              </a:buClr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Font typeface="Ubuntu"/>
              <a:buChar char="■"/>
              <a:defRPr sz="3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Font typeface="Ubuntu"/>
              <a:buChar char="●"/>
              <a:defRPr sz="3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Font typeface="Ubuntu"/>
              <a:buChar char="○"/>
              <a:defRPr sz="3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Font typeface="Ubuntu"/>
              <a:buChar char="■"/>
              <a:defRPr sz="3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Font typeface="Ubuntu"/>
              <a:buChar char="●"/>
              <a:defRPr sz="3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Font typeface="Ubuntu"/>
              <a:buChar char="○"/>
              <a:defRPr sz="3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Font typeface="Ubuntu"/>
              <a:buChar char="■"/>
              <a:defRPr sz="3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13" name="Shape 13"/>
          <p:cNvSpPr txBox="1"/>
          <p:nvPr>
            <p:ph type="ctrTitle"/>
          </p:nvPr>
        </p:nvSpPr>
        <p:spPr>
          <a:xfrm>
            <a:off x="610475" y="302149"/>
            <a:ext cx="7772400" cy="615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rgbClr val="434343"/>
              </a:buClr>
              <a:buFont typeface="Ubuntu"/>
              <a:defRPr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algn="ctr">
              <a:spcBef>
                <a:spcPts val="0"/>
              </a:spcBef>
              <a:buSzPct val="100000"/>
              <a:defRPr sz="3000"/>
            </a:lvl2pPr>
            <a:lvl3pPr algn="ctr">
              <a:spcBef>
                <a:spcPts val="0"/>
              </a:spcBef>
              <a:buSzPct val="100000"/>
              <a:defRPr sz="3000"/>
            </a:lvl3pPr>
            <a:lvl4pPr algn="ctr">
              <a:spcBef>
                <a:spcPts val="0"/>
              </a:spcBef>
              <a:buSzPct val="100000"/>
              <a:defRPr sz="3000"/>
            </a:lvl4pPr>
            <a:lvl5pPr algn="ctr">
              <a:spcBef>
                <a:spcPts val="0"/>
              </a:spcBef>
              <a:buSzPct val="100000"/>
              <a:defRPr sz="3000"/>
            </a:lvl5pPr>
            <a:lvl6pPr algn="ctr">
              <a:spcBef>
                <a:spcPts val="0"/>
              </a:spcBef>
              <a:buSzPct val="100000"/>
              <a:defRPr sz="3000"/>
            </a:lvl6pPr>
            <a:lvl7pPr algn="ctr">
              <a:spcBef>
                <a:spcPts val="0"/>
              </a:spcBef>
              <a:buSzPct val="100000"/>
              <a:defRPr sz="3000"/>
            </a:lvl7pPr>
            <a:lvl8pPr algn="ctr">
              <a:spcBef>
                <a:spcPts val="0"/>
              </a:spcBef>
              <a:buSzPct val="100000"/>
              <a:defRPr sz="3000"/>
            </a:lvl8pPr>
            <a:lvl9pPr algn="ctr">
              <a:spcBef>
                <a:spcPts val="0"/>
              </a:spcBef>
              <a:buSzPct val="100000"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3153778" y="294361"/>
            <a:ext cx="5632200" cy="4684499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3045125" y="164625"/>
            <a:ext cx="5632200" cy="4684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379657" y="385724"/>
            <a:ext cx="4963199" cy="42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Font typeface="Ubuntu"/>
              <a:defRPr>
                <a:latin typeface="Ubuntu"/>
                <a:ea typeface="Ubuntu"/>
                <a:cs typeface="Ubuntu"/>
                <a:sym typeface="Ubuntu"/>
              </a:defRPr>
            </a:lvl1pPr>
            <a:lvl2pPr>
              <a:spcBef>
                <a:spcPts val="0"/>
              </a:spcBef>
              <a:buFont typeface="Ubuntu"/>
              <a:defRPr>
                <a:latin typeface="Ubuntu"/>
                <a:ea typeface="Ubuntu"/>
                <a:cs typeface="Ubuntu"/>
                <a:sym typeface="Ubuntu"/>
              </a:defRPr>
            </a:lvl2pPr>
            <a:lvl3pPr>
              <a:spcBef>
                <a:spcPts val="0"/>
              </a:spcBef>
              <a:buFont typeface="Ubuntu"/>
              <a:defRPr>
                <a:latin typeface="Ubuntu"/>
                <a:ea typeface="Ubuntu"/>
                <a:cs typeface="Ubuntu"/>
                <a:sym typeface="Ubuntu"/>
              </a:defRPr>
            </a:lvl3pPr>
            <a:lvl4pPr>
              <a:spcBef>
                <a:spcPts val="0"/>
              </a:spcBef>
              <a:buFont typeface="Ubuntu"/>
              <a:defRPr>
                <a:latin typeface="Ubuntu"/>
                <a:ea typeface="Ubuntu"/>
                <a:cs typeface="Ubuntu"/>
                <a:sym typeface="Ubuntu"/>
              </a:defRPr>
            </a:lvl4pPr>
            <a:lvl5pPr>
              <a:spcBef>
                <a:spcPts val="0"/>
              </a:spcBef>
              <a:buFont typeface="Ubuntu"/>
              <a:defRPr>
                <a:latin typeface="Ubuntu"/>
                <a:ea typeface="Ubuntu"/>
                <a:cs typeface="Ubuntu"/>
                <a:sym typeface="Ubuntu"/>
              </a:defRPr>
            </a:lvl5pPr>
            <a:lvl6pPr>
              <a:spcBef>
                <a:spcPts val="0"/>
              </a:spcBef>
              <a:buFont typeface="Ubuntu"/>
              <a:defRPr>
                <a:latin typeface="Ubuntu"/>
                <a:ea typeface="Ubuntu"/>
                <a:cs typeface="Ubuntu"/>
                <a:sym typeface="Ubuntu"/>
              </a:defRPr>
            </a:lvl6pPr>
            <a:lvl7pPr>
              <a:spcBef>
                <a:spcPts val="0"/>
              </a:spcBef>
              <a:buFont typeface="Ubuntu"/>
              <a:defRPr>
                <a:latin typeface="Ubuntu"/>
                <a:ea typeface="Ubuntu"/>
                <a:cs typeface="Ubuntu"/>
                <a:sym typeface="Ubuntu"/>
              </a:defRPr>
            </a:lvl7pPr>
            <a:lvl8pPr>
              <a:spcBef>
                <a:spcPts val="0"/>
              </a:spcBef>
              <a:buFont typeface="Ubuntu"/>
              <a:defRPr>
                <a:latin typeface="Ubuntu"/>
                <a:ea typeface="Ubuntu"/>
                <a:cs typeface="Ubuntu"/>
                <a:sym typeface="Ubuntu"/>
              </a:defRPr>
            </a:lvl8pPr>
            <a:lvl9pPr>
              <a:spcBef>
                <a:spcPts val="0"/>
              </a:spcBef>
              <a:buFont typeface="Ubuntu"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18" name="Shape 18"/>
          <p:cNvSpPr/>
          <p:nvPr/>
        </p:nvSpPr>
        <p:spPr>
          <a:xfrm>
            <a:off x="119070" y="308725"/>
            <a:ext cx="2756399" cy="6951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-6800" y="219025"/>
            <a:ext cx="2776200" cy="6951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5819" y="257025"/>
            <a:ext cx="2691000" cy="574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buFont typeface="Ubuntu"/>
              <a:defRPr sz="1800">
                <a:latin typeface="Ubuntu"/>
                <a:ea typeface="Ubuntu"/>
                <a:cs typeface="Ubuntu"/>
                <a:sym typeface="Ubuntu"/>
              </a:defRPr>
            </a:lvl1pPr>
            <a:lvl2pPr>
              <a:spcBef>
                <a:spcPts val="0"/>
              </a:spcBef>
              <a:buSzPct val="100000"/>
              <a:buFont typeface="Ubuntu"/>
              <a:defRPr sz="2400">
                <a:latin typeface="Ubuntu"/>
                <a:ea typeface="Ubuntu"/>
                <a:cs typeface="Ubuntu"/>
                <a:sym typeface="Ubuntu"/>
              </a:defRPr>
            </a:lvl2pPr>
            <a:lvl3pPr>
              <a:spcBef>
                <a:spcPts val="0"/>
              </a:spcBef>
              <a:buSzPct val="100000"/>
              <a:buFont typeface="Ubuntu"/>
              <a:defRPr sz="2400">
                <a:latin typeface="Ubuntu"/>
                <a:ea typeface="Ubuntu"/>
                <a:cs typeface="Ubuntu"/>
                <a:sym typeface="Ubuntu"/>
              </a:defRPr>
            </a:lvl3pPr>
            <a:lvl4pPr>
              <a:spcBef>
                <a:spcPts val="0"/>
              </a:spcBef>
              <a:buSzPct val="100000"/>
              <a:buFont typeface="Ubuntu"/>
              <a:defRPr sz="2400">
                <a:latin typeface="Ubuntu"/>
                <a:ea typeface="Ubuntu"/>
                <a:cs typeface="Ubuntu"/>
                <a:sym typeface="Ubuntu"/>
              </a:defRPr>
            </a:lvl4pPr>
            <a:lvl5pPr>
              <a:spcBef>
                <a:spcPts val="0"/>
              </a:spcBef>
              <a:buSzPct val="100000"/>
              <a:buFont typeface="Ubuntu"/>
              <a:defRPr sz="2400">
                <a:latin typeface="Ubuntu"/>
                <a:ea typeface="Ubuntu"/>
                <a:cs typeface="Ubuntu"/>
                <a:sym typeface="Ubuntu"/>
              </a:defRPr>
            </a:lvl5pPr>
            <a:lvl6pPr>
              <a:spcBef>
                <a:spcPts val="0"/>
              </a:spcBef>
              <a:buSzPct val="100000"/>
              <a:buFont typeface="Ubuntu"/>
              <a:defRPr sz="2400">
                <a:latin typeface="Ubuntu"/>
                <a:ea typeface="Ubuntu"/>
                <a:cs typeface="Ubuntu"/>
                <a:sym typeface="Ubuntu"/>
              </a:defRPr>
            </a:lvl6pPr>
            <a:lvl7pPr>
              <a:spcBef>
                <a:spcPts val="0"/>
              </a:spcBef>
              <a:buSzPct val="100000"/>
              <a:buFont typeface="Ubuntu"/>
              <a:defRPr sz="2400">
                <a:latin typeface="Ubuntu"/>
                <a:ea typeface="Ubuntu"/>
                <a:cs typeface="Ubuntu"/>
                <a:sym typeface="Ubuntu"/>
              </a:defRPr>
            </a:lvl7pPr>
            <a:lvl8pPr>
              <a:spcBef>
                <a:spcPts val="0"/>
              </a:spcBef>
              <a:buSzPct val="100000"/>
              <a:buFont typeface="Ubuntu"/>
              <a:defRPr sz="2400">
                <a:latin typeface="Ubuntu"/>
                <a:ea typeface="Ubuntu"/>
                <a:cs typeface="Ubuntu"/>
                <a:sym typeface="Ubuntu"/>
              </a:defRPr>
            </a:lvl8pPr>
            <a:lvl9pPr>
              <a:spcBef>
                <a:spcPts val="0"/>
              </a:spcBef>
              <a:buSzPct val="100000"/>
              <a:buFont typeface="Ubuntu"/>
              <a:defRPr sz="2400"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306675" y="127325"/>
            <a:ext cx="8724600" cy="6951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181300" y="37625"/>
            <a:ext cx="8787300" cy="6951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6134457" y="1048168"/>
            <a:ext cx="2522099" cy="3934499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6085800" y="939200"/>
            <a:ext cx="2522099" cy="3934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389007" y="1048163"/>
            <a:ext cx="5436599" cy="3934499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284125" y="939200"/>
            <a:ext cx="5436599" cy="3934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457200" y="-43521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Font typeface="Ubuntu"/>
              <a:defRPr>
                <a:latin typeface="Ubuntu"/>
                <a:ea typeface="Ubuntu"/>
                <a:cs typeface="Ubuntu"/>
                <a:sym typeface="Ubuntu"/>
              </a:defRPr>
            </a:lvl1pPr>
            <a:lvl2pPr>
              <a:spcBef>
                <a:spcPts val="0"/>
              </a:spcBef>
              <a:buFont typeface="Ubuntu"/>
              <a:defRPr>
                <a:latin typeface="Ubuntu"/>
                <a:ea typeface="Ubuntu"/>
                <a:cs typeface="Ubuntu"/>
                <a:sym typeface="Ubuntu"/>
              </a:defRPr>
            </a:lvl2pPr>
            <a:lvl3pPr>
              <a:spcBef>
                <a:spcPts val="0"/>
              </a:spcBef>
              <a:buFont typeface="Ubuntu"/>
              <a:defRPr>
                <a:latin typeface="Ubuntu"/>
                <a:ea typeface="Ubuntu"/>
                <a:cs typeface="Ubuntu"/>
                <a:sym typeface="Ubuntu"/>
              </a:defRPr>
            </a:lvl3pPr>
            <a:lvl4pPr>
              <a:spcBef>
                <a:spcPts val="0"/>
              </a:spcBef>
              <a:buFont typeface="Ubuntu"/>
              <a:defRPr>
                <a:latin typeface="Ubuntu"/>
                <a:ea typeface="Ubuntu"/>
                <a:cs typeface="Ubuntu"/>
                <a:sym typeface="Ubuntu"/>
              </a:defRPr>
            </a:lvl4pPr>
            <a:lvl5pPr>
              <a:spcBef>
                <a:spcPts val="0"/>
              </a:spcBef>
              <a:buFont typeface="Ubuntu"/>
              <a:defRPr>
                <a:latin typeface="Ubuntu"/>
                <a:ea typeface="Ubuntu"/>
                <a:cs typeface="Ubuntu"/>
                <a:sym typeface="Ubuntu"/>
              </a:defRPr>
            </a:lvl5pPr>
            <a:lvl6pPr>
              <a:spcBef>
                <a:spcPts val="0"/>
              </a:spcBef>
              <a:buFont typeface="Ubuntu"/>
              <a:defRPr>
                <a:latin typeface="Ubuntu"/>
                <a:ea typeface="Ubuntu"/>
                <a:cs typeface="Ubuntu"/>
                <a:sym typeface="Ubuntu"/>
              </a:defRPr>
            </a:lvl6pPr>
            <a:lvl7pPr>
              <a:spcBef>
                <a:spcPts val="0"/>
              </a:spcBef>
              <a:buFont typeface="Ubuntu"/>
              <a:defRPr>
                <a:latin typeface="Ubuntu"/>
                <a:ea typeface="Ubuntu"/>
                <a:cs typeface="Ubuntu"/>
                <a:sym typeface="Ubuntu"/>
              </a:defRPr>
            </a:lvl7pPr>
            <a:lvl8pPr>
              <a:spcBef>
                <a:spcPts val="0"/>
              </a:spcBef>
              <a:buFont typeface="Ubuntu"/>
              <a:defRPr>
                <a:latin typeface="Ubuntu"/>
                <a:ea typeface="Ubuntu"/>
                <a:cs typeface="Ubuntu"/>
                <a:sym typeface="Ubuntu"/>
              </a:defRPr>
            </a:lvl8pPr>
            <a:lvl9pPr>
              <a:spcBef>
                <a:spcPts val="0"/>
              </a:spcBef>
              <a:buFont typeface="Ubuntu"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451633" y="1152575"/>
            <a:ext cx="5311499" cy="3725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Font typeface="Ubuntu"/>
              <a:defRPr>
                <a:latin typeface="Ubuntu"/>
                <a:ea typeface="Ubuntu"/>
                <a:cs typeface="Ubuntu"/>
                <a:sym typeface="Ubuntu"/>
              </a:defRPr>
            </a:lvl1pPr>
            <a:lvl2pPr>
              <a:spcBef>
                <a:spcPts val="0"/>
              </a:spcBef>
              <a:buFont typeface="Ubuntu"/>
              <a:defRPr>
                <a:latin typeface="Ubuntu"/>
                <a:ea typeface="Ubuntu"/>
                <a:cs typeface="Ubuntu"/>
                <a:sym typeface="Ubuntu"/>
              </a:defRPr>
            </a:lvl2pPr>
            <a:lvl3pPr>
              <a:spcBef>
                <a:spcPts val="0"/>
              </a:spcBef>
              <a:buFont typeface="Ubuntu"/>
              <a:defRPr>
                <a:latin typeface="Ubuntu"/>
                <a:ea typeface="Ubuntu"/>
                <a:cs typeface="Ubuntu"/>
                <a:sym typeface="Ubuntu"/>
              </a:defRPr>
            </a:lvl3pPr>
            <a:lvl4pPr>
              <a:spcBef>
                <a:spcPts val="0"/>
              </a:spcBef>
              <a:buFont typeface="Ubuntu"/>
              <a:defRPr>
                <a:latin typeface="Ubuntu"/>
                <a:ea typeface="Ubuntu"/>
                <a:cs typeface="Ubuntu"/>
                <a:sym typeface="Ubuntu"/>
              </a:defRPr>
            </a:lvl4pPr>
            <a:lvl5pPr>
              <a:spcBef>
                <a:spcPts val="0"/>
              </a:spcBef>
              <a:buFont typeface="Ubuntu"/>
              <a:defRPr>
                <a:latin typeface="Ubuntu"/>
                <a:ea typeface="Ubuntu"/>
                <a:cs typeface="Ubuntu"/>
                <a:sym typeface="Ubuntu"/>
              </a:defRPr>
            </a:lvl5pPr>
            <a:lvl6pPr>
              <a:spcBef>
                <a:spcPts val="0"/>
              </a:spcBef>
              <a:buFont typeface="Ubuntu"/>
              <a:defRPr>
                <a:latin typeface="Ubuntu"/>
                <a:ea typeface="Ubuntu"/>
                <a:cs typeface="Ubuntu"/>
                <a:sym typeface="Ubuntu"/>
              </a:defRPr>
            </a:lvl6pPr>
            <a:lvl7pPr>
              <a:spcBef>
                <a:spcPts val="0"/>
              </a:spcBef>
              <a:buFont typeface="Ubuntu"/>
              <a:defRPr>
                <a:latin typeface="Ubuntu"/>
                <a:ea typeface="Ubuntu"/>
                <a:cs typeface="Ubuntu"/>
                <a:sym typeface="Ubuntu"/>
              </a:defRPr>
            </a:lvl7pPr>
            <a:lvl8pPr>
              <a:spcBef>
                <a:spcPts val="0"/>
              </a:spcBef>
              <a:buFont typeface="Ubuntu"/>
              <a:defRPr>
                <a:latin typeface="Ubuntu"/>
                <a:ea typeface="Ubuntu"/>
                <a:cs typeface="Ubuntu"/>
                <a:sym typeface="Ubuntu"/>
              </a:defRPr>
            </a:lvl8pPr>
            <a:lvl9pPr>
              <a:spcBef>
                <a:spcPts val="0"/>
              </a:spcBef>
              <a:buFont typeface="Ubuntu"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1632375" y="703314"/>
            <a:ext cx="5994899" cy="38433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1516725" y="596875"/>
            <a:ext cx="5994899" cy="38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x="1632375" y="755050"/>
            <a:ext cx="5716500" cy="348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Font typeface="Ubuntu"/>
              <a:defRPr>
                <a:latin typeface="Ubuntu"/>
                <a:ea typeface="Ubuntu"/>
                <a:cs typeface="Ubuntu"/>
                <a:sym typeface="Ubuntu"/>
              </a:defRPr>
            </a:lvl1pPr>
            <a:lvl2pPr>
              <a:spcBef>
                <a:spcPts val="0"/>
              </a:spcBef>
              <a:buFont typeface="Ubuntu"/>
              <a:defRPr>
                <a:latin typeface="Ubuntu"/>
                <a:ea typeface="Ubuntu"/>
                <a:cs typeface="Ubuntu"/>
                <a:sym typeface="Ubuntu"/>
              </a:defRPr>
            </a:lvl2pPr>
            <a:lvl3pPr>
              <a:spcBef>
                <a:spcPts val="0"/>
              </a:spcBef>
              <a:buFont typeface="Ubuntu"/>
              <a:defRPr>
                <a:latin typeface="Ubuntu"/>
                <a:ea typeface="Ubuntu"/>
                <a:cs typeface="Ubuntu"/>
                <a:sym typeface="Ubuntu"/>
              </a:defRPr>
            </a:lvl3pPr>
            <a:lvl4pPr>
              <a:spcBef>
                <a:spcPts val="0"/>
              </a:spcBef>
              <a:buFont typeface="Ubuntu"/>
              <a:defRPr>
                <a:latin typeface="Ubuntu"/>
                <a:ea typeface="Ubuntu"/>
                <a:cs typeface="Ubuntu"/>
                <a:sym typeface="Ubuntu"/>
              </a:defRPr>
            </a:lvl4pPr>
            <a:lvl5pPr>
              <a:spcBef>
                <a:spcPts val="0"/>
              </a:spcBef>
              <a:buFont typeface="Ubuntu"/>
              <a:defRPr>
                <a:latin typeface="Ubuntu"/>
                <a:ea typeface="Ubuntu"/>
                <a:cs typeface="Ubuntu"/>
                <a:sym typeface="Ubuntu"/>
              </a:defRPr>
            </a:lvl5pPr>
            <a:lvl6pPr>
              <a:spcBef>
                <a:spcPts val="0"/>
              </a:spcBef>
              <a:buFont typeface="Ubuntu"/>
              <a:defRPr>
                <a:latin typeface="Ubuntu"/>
                <a:ea typeface="Ubuntu"/>
                <a:cs typeface="Ubuntu"/>
                <a:sym typeface="Ubuntu"/>
              </a:defRPr>
            </a:lvl6pPr>
            <a:lvl7pPr>
              <a:spcBef>
                <a:spcPts val="0"/>
              </a:spcBef>
              <a:buFont typeface="Ubuntu"/>
              <a:defRPr>
                <a:latin typeface="Ubuntu"/>
                <a:ea typeface="Ubuntu"/>
                <a:cs typeface="Ubuntu"/>
                <a:sym typeface="Ubuntu"/>
              </a:defRPr>
            </a:lvl7pPr>
            <a:lvl8pPr>
              <a:spcBef>
                <a:spcPts val="0"/>
              </a:spcBef>
              <a:buFont typeface="Ubuntu"/>
              <a:defRPr>
                <a:latin typeface="Ubuntu"/>
                <a:ea typeface="Ubuntu"/>
                <a:cs typeface="Ubuntu"/>
                <a:sym typeface="Ubuntu"/>
              </a:defRPr>
            </a:lvl8pPr>
            <a:lvl9pPr>
              <a:spcBef>
                <a:spcPts val="0"/>
              </a:spcBef>
              <a:buFont typeface="Ubuntu"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algn="ctr">
              <a:spcBef>
                <a:spcPts val="360"/>
              </a:spcBef>
              <a:buSzPct val="100000"/>
              <a:buFont typeface="Ubuntu"/>
              <a:buNone/>
              <a:defRPr sz="1800">
                <a:latin typeface="Ubuntu"/>
                <a:ea typeface="Ubuntu"/>
                <a:cs typeface="Ubuntu"/>
                <a:sym typeface="Ubuntu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rgbClr val="D9D9D9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1478649" y="571615"/>
            <a:ext cx="6308399" cy="4114199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1356950" y="457675"/>
            <a:ext cx="6308399" cy="41141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/>
        </p:nvSpPr>
        <p:spPr>
          <a:xfrm>
            <a:off x="1506275" y="766425"/>
            <a:ext cx="5754900" cy="1408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Place Holder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9D9D9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/>
          <p:nvPr/>
        </p:nvSpPr>
        <p:spPr>
          <a:xfrm>
            <a:off x="-31000" y="-39875"/>
            <a:ext cx="9232500" cy="2733299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05.jpg"/><Relationship Id="rId3" Type="http://schemas.openxmlformats.org/officeDocument/2006/relationships/hyperlink" Target="http://www.schmalzhaus.com/EasyDriver/EasyDriver_v44/EasyDriver_v44_sch.pdf" TargetMode="External"/><Relationship Id="rId5" Type="http://schemas.openxmlformats.org/officeDocument/2006/relationships/image" Target="../media/image01.pn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08.png"/><Relationship Id="rId3" Type="http://schemas.openxmlformats.org/officeDocument/2006/relationships/hyperlink" Target="http://www.ijesit.com/Volume%202/Issue%202/IJESIT201302_66.pdf" TargetMode="External"/><Relationship Id="rId5" Type="http://schemas.openxmlformats.org/officeDocument/2006/relationships/image" Target="../media/image09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07.png"/><Relationship Id="rId3" Type="http://schemas.openxmlformats.org/officeDocument/2006/relationships/image" Target="../media/image04.jp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3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3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3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subTitle"/>
          </p:nvPr>
        </p:nvSpPr>
        <p:spPr>
          <a:xfrm>
            <a:off x="1740200" y="1141450"/>
            <a:ext cx="5653800" cy="3523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l">
              <a:spcBef>
                <a:spcPts val="0"/>
              </a:spcBef>
              <a:buNone/>
            </a:pPr>
            <a:r>
              <a:rPr lang="en"/>
              <a:t>Our process:</a:t>
            </a:r>
          </a:p>
          <a:p>
            <a:pPr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buClr>
                <a:srgbClr val="000000"/>
              </a:buClr>
              <a:buSzPct val="100000"/>
              <a:buFont typeface="Ubuntu"/>
              <a:buChar char="●"/>
            </a:pPr>
            <a:r>
              <a:rPr lang="en"/>
              <a:t>Design Goals</a:t>
            </a:r>
          </a:p>
          <a:p>
            <a:pPr indent="-3175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Ubuntu"/>
              <a:buChar char="○"/>
            </a:pPr>
            <a:r>
              <a:rPr lang="en"/>
              <a:t>Track the sun</a:t>
            </a:r>
          </a:p>
          <a:p>
            <a:pPr indent="-3175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Ubuntu"/>
              <a:buChar char="○"/>
            </a:pPr>
            <a:r>
              <a:rPr lang="en"/>
              <a:t>Low cost:efficiency ratio</a:t>
            </a:r>
          </a:p>
          <a:p>
            <a:pPr indent="-3175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Ubuntu"/>
              <a:buChar char="○"/>
            </a:pPr>
            <a:r>
              <a:rPr lang="en"/>
              <a:t>Reliability</a:t>
            </a:r>
          </a:p>
          <a:p>
            <a:pPr indent="-3175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Ubuntu"/>
              <a:buChar char="○"/>
            </a:pPr>
            <a:r>
              <a:rPr lang="en"/>
              <a:t>Be pretty</a:t>
            </a:r>
          </a:p>
          <a:p>
            <a:pPr indent="-317500" lvl="0" marL="457200" rtl="0" algn="l">
              <a:spcBef>
                <a:spcPts val="0"/>
              </a:spcBef>
              <a:buClr>
                <a:srgbClr val="000000"/>
              </a:buClr>
              <a:buSzPct val="100000"/>
              <a:buFont typeface="Ubuntu"/>
              <a:buChar char="●"/>
            </a:pPr>
            <a:r>
              <a:rPr lang="en"/>
              <a:t>Divide and Conquer</a:t>
            </a:r>
          </a:p>
          <a:p>
            <a:pPr indent="-3175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Ubuntu"/>
              <a:buChar char="○"/>
            </a:pPr>
            <a:r>
              <a:rPr lang="en"/>
              <a:t>Mechanical Design</a:t>
            </a:r>
          </a:p>
          <a:p>
            <a:pPr indent="-3175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Ubuntu"/>
              <a:buChar char="○"/>
            </a:pPr>
            <a:r>
              <a:rPr lang="en"/>
              <a:t>Electronics Design</a:t>
            </a:r>
          </a:p>
          <a:p>
            <a:pPr indent="-3175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Ubuntu"/>
              <a:buChar char="○"/>
            </a:pPr>
            <a:r>
              <a:rPr lang="en"/>
              <a:t>Algorithm Design</a:t>
            </a:r>
          </a:p>
          <a:p>
            <a:pPr indent="-317500" lvl="0" marL="457200" rtl="0" algn="l">
              <a:spcBef>
                <a:spcPts val="0"/>
              </a:spcBef>
              <a:buClr>
                <a:srgbClr val="000000"/>
              </a:buClr>
              <a:buSzPct val="100000"/>
              <a:buFont typeface="Ubuntu"/>
              <a:buChar char="●"/>
            </a:pPr>
            <a:r>
              <a:rPr lang="en"/>
              <a:t>Verification and Testing</a:t>
            </a:r>
          </a:p>
        </p:txBody>
      </p:sp>
      <p:sp>
        <p:nvSpPr>
          <p:cNvPr id="42" name="Shape 42"/>
          <p:cNvSpPr txBox="1"/>
          <p:nvPr>
            <p:ph type="ctrTitle"/>
          </p:nvPr>
        </p:nvSpPr>
        <p:spPr>
          <a:xfrm>
            <a:off x="610475" y="302149"/>
            <a:ext cx="7772400" cy="615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Tracking the Sun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57200" y="-43521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Electronics Design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69150" y="938025"/>
            <a:ext cx="5311499" cy="832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Motor Control: custom build or use a proven solution?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Use of the ATTiny85 reduces the available pins.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6279275" y="1220675"/>
            <a:ext cx="2061900" cy="34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Error prone circuit design or a nicely packaged PCB? It has Ez in the name.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3"/>
              </a:rPr>
              <a:t>EasyDriver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150" y="1682397"/>
            <a:ext cx="2396599" cy="1345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43775" y="3023721"/>
            <a:ext cx="2731474" cy="150914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2843775" y="1682400"/>
            <a:ext cx="26115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FET circuit for stepper control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1716200" y="4060075"/>
            <a:ext cx="2221499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EasyDriver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3379657" y="385724"/>
            <a:ext cx="4963199" cy="4242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Our program can’t be debugged easily when put into the system so it must have fault tolerant behavior and must account for every predictable scenario.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Derive an event driven system from a finite state machine.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Minimize impact on runtime: We have very little memory, storage and clock cycles</a:t>
            </a:r>
          </a:p>
          <a:p>
            <a:pPr indent="-317500" lvl="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Use little power: tune built in clock down to 1 Mhz from 8Mhz</a:t>
            </a:r>
          </a:p>
        </p:txBody>
      </p:sp>
      <p:sp>
        <p:nvSpPr>
          <p:cNvPr id="123" name="Shape 123"/>
          <p:cNvSpPr txBox="1"/>
          <p:nvPr>
            <p:ph type="title"/>
          </p:nvPr>
        </p:nvSpPr>
        <p:spPr>
          <a:xfrm>
            <a:off x="35819" y="257025"/>
            <a:ext cx="2691000" cy="574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Algorithm Design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200" y="-43521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Algorithm Design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4419825" y="1725150"/>
            <a:ext cx="549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S1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 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S2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 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S3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S4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532725" y="1357400"/>
            <a:ext cx="2751300" cy="29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LDRw &gt; LDRe = 1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LDRw &lt; LDRe = 0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LDRe+LDRw &gt; threshold = 1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LDRe+LDRw &lt; threshold = 0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Panel @ extreme = 1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Panel inbetween  = 0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Sense light = 1</a:t>
            </a:r>
          </a:p>
          <a:p>
            <a:pPr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No light = 0</a:t>
            </a:r>
          </a:p>
        </p:txBody>
      </p:sp>
      <p:cxnSp>
        <p:nvCxnSpPr>
          <p:cNvPr id="131" name="Shape 131"/>
          <p:cNvCxnSpPr/>
          <p:nvPr/>
        </p:nvCxnSpPr>
        <p:spPr>
          <a:xfrm>
            <a:off x="2349850" y="1605500"/>
            <a:ext cx="1963199" cy="299099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2" name="Shape 132"/>
          <p:cNvCxnSpPr/>
          <p:nvPr/>
        </p:nvCxnSpPr>
        <p:spPr>
          <a:xfrm>
            <a:off x="3050425" y="2233100"/>
            <a:ext cx="1284299" cy="116699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3" name="Shape 133"/>
          <p:cNvCxnSpPr/>
          <p:nvPr/>
        </p:nvCxnSpPr>
        <p:spPr>
          <a:xfrm flipH="1" rot="10800000">
            <a:off x="2605275" y="2824275"/>
            <a:ext cx="1744199" cy="94799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4" name="Shape 134"/>
          <p:cNvCxnSpPr/>
          <p:nvPr/>
        </p:nvCxnSpPr>
        <p:spPr>
          <a:xfrm flipH="1" rot="10800000">
            <a:off x="2203900" y="3240150"/>
            <a:ext cx="2130900" cy="379499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5" name="Shape 135"/>
          <p:cNvSpPr txBox="1"/>
          <p:nvPr/>
        </p:nvSpPr>
        <p:spPr>
          <a:xfrm>
            <a:off x="6173850" y="1050875"/>
            <a:ext cx="2306100" cy="3714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Our algorithm states are defined by a 4-bit value representing various inputs. 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57200" y="-43521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Algorithm Design</a:t>
            </a:r>
          </a:p>
        </p:txBody>
      </p:sp>
      <p:graphicFrame>
        <p:nvGraphicFramePr>
          <p:cNvPr id="141" name="Shape 141"/>
          <p:cNvGraphicFramePr/>
          <p:nvPr/>
        </p:nvGraphicFramePr>
        <p:xfrm>
          <a:off x="1070650" y="10004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{E550B581-EEEF-4063-A7EF-232522EA4822}</a:tableStyleId>
              </a:tblPr>
              <a:tblGrid>
                <a:gridCol w="1322450"/>
                <a:gridCol w="1322450"/>
                <a:gridCol w="1322450"/>
              </a:tblGrid>
              <a:tr h="334025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Action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S1 S2 S3 S4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</a:t>
                      </a:r>
                    </a:p>
                  </a:txBody>
                  <a:tcPr marT="91425" marB="91425" marR="91425" marL="91425"/>
                </a:tc>
              </a:tr>
              <a:tr h="3789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SLEEP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0000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10</a:t>
                      </a:r>
                    </a:p>
                  </a:txBody>
                  <a:tcPr marT="91425" marB="91425" marR="91425" marL="91425"/>
                </a:tc>
              </a:tr>
              <a:tr h="3789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PAN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0001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11</a:t>
                      </a:r>
                    </a:p>
                  </a:txBody>
                  <a:tcPr marT="91425" marB="91425" marR="91425" marL="91425"/>
                </a:tc>
              </a:tr>
              <a:tr h="3789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SLEEP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0010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10</a:t>
                      </a:r>
                    </a:p>
                  </a:txBody>
                  <a:tcPr marT="91425" marB="91425" marR="91425" marL="91425"/>
                </a:tc>
              </a:tr>
              <a:tr h="3789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PAN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0011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11</a:t>
                      </a:r>
                    </a:p>
                  </a:txBody>
                  <a:tcPr marT="91425" marB="91425" marR="91425" marL="91425"/>
                </a:tc>
              </a:tr>
              <a:tr h="3789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SLEEP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0100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10</a:t>
                      </a:r>
                    </a:p>
                  </a:txBody>
                  <a:tcPr marT="91425" marB="91425" marR="91425" marL="91425"/>
                </a:tc>
              </a:tr>
              <a:tr h="3789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R EAST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0101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00</a:t>
                      </a:r>
                    </a:p>
                  </a:txBody>
                  <a:tcPr marT="91425" marB="91425" marR="91425" marL="91425"/>
                </a:tc>
              </a:tr>
              <a:tr h="3789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SLEEP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0110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10</a:t>
                      </a:r>
                    </a:p>
                  </a:txBody>
                  <a:tcPr marT="91425" marB="91425" marR="91425" marL="91425"/>
                </a:tc>
              </a:tr>
              <a:tr h="3789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PAN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0111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11</a:t>
                      </a:r>
                    </a:p>
                  </a:txBody>
                  <a:tcPr marT="91425" marB="91425" marR="91425" marL="91425"/>
                </a:tc>
              </a:tr>
              <a:tr h="3789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SLEEP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1000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2" name="Shape 142"/>
          <p:cNvSpPr txBox="1"/>
          <p:nvPr/>
        </p:nvSpPr>
        <p:spPr>
          <a:xfrm>
            <a:off x="6286025" y="1212400"/>
            <a:ext cx="2230499" cy="35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Only half of the table is shown but idea should be clear. Each action is represented by a 2-bit binary value and determined by the States: S1 S2 S3 S4.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457200" y="-43521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Algorithm Design</a:t>
            </a:r>
          </a:p>
        </p:txBody>
      </p:sp>
      <p:graphicFrame>
        <p:nvGraphicFramePr>
          <p:cNvPr id="148" name="Shape 148"/>
          <p:cNvGraphicFramePr/>
          <p:nvPr/>
        </p:nvGraphicFramePr>
        <p:xfrm>
          <a:off x="457200" y="2112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{4419A2C0-D835-4BCE-A1FB-1C9BD85453E1}</a:tableStyleId>
              </a:tblPr>
              <a:tblGrid>
                <a:gridCol w="478100"/>
                <a:gridCol w="478100"/>
                <a:gridCol w="478100"/>
                <a:gridCol w="478100"/>
                <a:gridCol w="478100"/>
              </a:tblGrid>
              <a:tr h="348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00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01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11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</a:tr>
              <a:tr h="3926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00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</a:tr>
              <a:tr h="3926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01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</a:tr>
              <a:tr h="3926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11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</a:tr>
              <a:tr h="3926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9" name="Shape 149"/>
          <p:cNvGraphicFramePr/>
          <p:nvPr/>
        </p:nvGraphicFramePr>
        <p:xfrm>
          <a:off x="2937425" y="2111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{69738B2E-7E7D-43BE-8C86-7E09BE702A0F}</a:tableStyleId>
              </a:tblPr>
              <a:tblGrid>
                <a:gridCol w="525375"/>
                <a:gridCol w="525375"/>
                <a:gridCol w="525375"/>
                <a:gridCol w="525375"/>
                <a:gridCol w="525375"/>
              </a:tblGrid>
              <a:tr h="39365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00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01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11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</a:tr>
              <a:tr h="39365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00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</a:tr>
              <a:tr h="39365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01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</a:tr>
              <a:tr h="39365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11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</a:tr>
              <a:tr h="39365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0" name="Shape 150"/>
          <p:cNvSpPr/>
          <p:nvPr/>
        </p:nvSpPr>
        <p:spPr>
          <a:xfrm>
            <a:off x="1445200" y="2952850"/>
            <a:ext cx="731399" cy="285600"/>
          </a:xfrm>
          <a:prstGeom prst="roundRect">
            <a:avLst>
              <a:gd fmla="val 16667" name="adj"/>
            </a:avLst>
          </a:prstGeom>
          <a:noFill/>
          <a:ln cap="flat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3559475" y="3381050"/>
            <a:ext cx="1748399" cy="222899"/>
          </a:xfrm>
          <a:prstGeom prst="roundRect">
            <a:avLst>
              <a:gd fmla="val 16667" name="adj"/>
            </a:avLst>
          </a:prstGeom>
          <a:noFill/>
          <a:ln cap="flat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3407825" y="2943925"/>
            <a:ext cx="356700" cy="659999"/>
          </a:xfrm>
          <a:prstGeom prst="roundRect">
            <a:avLst>
              <a:gd fmla="val 16667" name="adj"/>
            </a:avLst>
          </a:prstGeom>
          <a:noFill/>
          <a:ln cap="flat" w="1905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5067875" y="2943925"/>
            <a:ext cx="623700" cy="659999"/>
          </a:xfrm>
          <a:prstGeom prst="roundRect">
            <a:avLst>
              <a:gd fmla="val 16667" name="adj"/>
            </a:avLst>
          </a:prstGeom>
          <a:noFill/>
          <a:ln cap="flat" w="1905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4585375" y="2979600"/>
            <a:ext cx="767099" cy="624300"/>
          </a:xfrm>
          <a:prstGeom prst="roundRect">
            <a:avLst>
              <a:gd fmla="val 16667" name="adj"/>
            </a:avLst>
          </a:prstGeom>
          <a:noFill/>
          <a:ln cap="flat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 txBox="1"/>
          <p:nvPr/>
        </p:nvSpPr>
        <p:spPr>
          <a:xfrm>
            <a:off x="524000" y="4299900"/>
            <a:ext cx="2256900" cy="53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M1 = S2+!S3+S4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2872550" y="4299900"/>
            <a:ext cx="2691599" cy="36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M2=S3S4+S4!S2+S4S1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6246825" y="1101950"/>
            <a:ext cx="2256900" cy="3652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The previous table was too clunky and would result in inefficiencies. Here we apply a Karnaugh Map to simplify our algorithm down to 2 equations.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ctrTitle"/>
          </p:nvPr>
        </p:nvSpPr>
        <p:spPr>
          <a:xfrm>
            <a:off x="610475" y="302149"/>
            <a:ext cx="7772400" cy="615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Total Cost</a:t>
            </a:r>
          </a:p>
        </p:txBody>
      </p:sp>
      <p:graphicFrame>
        <p:nvGraphicFramePr>
          <p:cNvPr id="163" name="Shape 163"/>
          <p:cNvGraphicFramePr/>
          <p:nvPr/>
        </p:nvGraphicFramePr>
        <p:xfrm>
          <a:off x="1728625" y="118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{ABB37D37-B2F5-4643-AA64-6DAA8B66ADBD}</a:tableStyleId>
              </a:tblPr>
              <a:tblGrid>
                <a:gridCol w="2000425"/>
                <a:gridCol w="840725"/>
                <a:gridCol w="1949975"/>
                <a:gridCol w="891175"/>
              </a:tblGrid>
              <a:tr h="4518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Ceramic Capacitor  x2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$0.61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PVC x 20 ft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$10.86</a:t>
                      </a:r>
                    </a:p>
                  </a:txBody>
                  <a:tcPr marT="91425" marB="91425" marR="91425" marL="91425"/>
                </a:tc>
              </a:tr>
              <a:tr h="4518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Resistors x2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$0.20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Belt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$9.99</a:t>
                      </a:r>
                    </a:p>
                  </a:txBody>
                  <a:tcPr marT="91425" marB="91425" marR="91425" marL="91425"/>
                </a:tc>
              </a:tr>
              <a:tr h="4518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ATTiny85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$1.70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Stepper Motor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$32.00</a:t>
                      </a:r>
                    </a:p>
                  </a:txBody>
                  <a:tcPr marT="91425" marB="91425" marR="91425" marL="91425"/>
                </a:tc>
              </a:tr>
              <a:tr h="4518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Photoresistors x3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$2.70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Pulley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$4.58</a:t>
                      </a:r>
                    </a:p>
                  </a:txBody>
                  <a:tcPr marT="91425" marB="91425" marR="91425" marL="91425"/>
                </a:tc>
              </a:tr>
              <a:tr h="4518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LM7805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$0.67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Misc. Parts est.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$20.00</a:t>
                      </a:r>
                    </a:p>
                  </a:txBody>
                  <a:tcPr marT="91425" marB="91425" marR="91425" marL="91425"/>
                </a:tc>
              </a:tr>
              <a:tr h="4518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518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518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Est Cost :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$83.31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379657" y="385724"/>
            <a:ext cx="4963199" cy="424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Ubuntu"/>
              <a:buAutoNum type="arabicPeriod"/>
            </a:pPr>
            <a:r>
              <a:rPr lang="en"/>
              <a:t>Tracking the sun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Ubuntu"/>
              <a:buAutoNum type="alphaLcPeriod"/>
            </a:pPr>
            <a:r>
              <a:rPr lang="en"/>
              <a:t>Follow the sun as the day progresses. 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Ubuntu"/>
              <a:buAutoNum type="arabicPeriod"/>
            </a:pPr>
            <a:r>
              <a:rPr lang="en"/>
              <a:t>Low cost:efficiency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Ubuntu"/>
              <a:buAutoNum type="alphaLcPeriod"/>
            </a:pPr>
            <a:r>
              <a:rPr lang="en"/>
              <a:t>Every dollar spent needs to contribute as much or more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Ubuntu"/>
              <a:buAutoNum type="alphaLcPeriod"/>
            </a:pPr>
            <a:r>
              <a:rPr lang="en"/>
              <a:t>Sacrificing good design for low cost is NOT okay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Ubuntu"/>
              <a:buAutoNum type="arabicPeriod"/>
            </a:pPr>
            <a:r>
              <a:rPr lang="en"/>
              <a:t>Reliability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Ubuntu"/>
              <a:buAutoNum type="alphaLcPeriod"/>
            </a:pPr>
            <a:r>
              <a:rPr lang="en"/>
              <a:t>Don’t break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Ubuntu"/>
              <a:buAutoNum type="arabicPeriod"/>
            </a:pPr>
            <a:r>
              <a:rPr lang="en"/>
              <a:t>Be pretty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Ubuntu"/>
              <a:buAutoNum type="alphaLcPeriod"/>
            </a:pPr>
            <a:r>
              <a:rPr lang="en"/>
              <a:t>At minimum, contain the capability of being aesthetically pleasing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Ubuntu"/>
              <a:buAutoNum type="alphaLcPeriod"/>
            </a:pPr>
            <a:r>
              <a:rPr lang="en"/>
              <a:t>Get people to use it, many people oppose solar power because it’s ugly.</a:t>
            </a:r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35819" y="257025"/>
            <a:ext cx="2691000" cy="574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Design Goals</a:t>
            </a:r>
          </a:p>
        </p:txBody>
      </p:sp>
      <p:sp>
        <p:nvSpPr>
          <p:cNvPr id="49" name="Shape 49"/>
          <p:cNvSpPr txBox="1"/>
          <p:nvPr/>
        </p:nvSpPr>
        <p:spPr>
          <a:xfrm>
            <a:off x="4492275" y="4088150"/>
            <a:ext cx="2974799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Source and data available at:</a:t>
            </a:r>
          </a:p>
          <a:p>
            <a:pPr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github.com/AnthonyLam/solaaar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300" y="-53525"/>
            <a:ext cx="6119401" cy="5197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-43521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Mechanical Design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174804" y="982125"/>
            <a:ext cx="2414699" cy="3725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Opted for a single axis design.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¹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Dual axis vs single axis tracking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395900" y="1039225"/>
            <a:ext cx="51192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Research indicates dual axis tracking is typically worth the trade off in cost versus single axis tracking.¹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2" name="Shape 62"/>
          <p:cNvSpPr txBox="1"/>
          <p:nvPr/>
        </p:nvSpPr>
        <p:spPr>
          <a:xfrm>
            <a:off x="511350" y="4052400"/>
            <a:ext cx="5003699" cy="72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Given our target customer: ease of use and maintenance is a priority over absolute efficiency.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894" y="1660525"/>
            <a:ext cx="2723425" cy="221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5193" y="1639625"/>
            <a:ext cx="2369900" cy="241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-43521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Mechanical Design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457200" y="1072225"/>
            <a:ext cx="51192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Multiple forms of mechanical motion are available: servos, steppers and actuators.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240805" y="987625"/>
            <a:ext cx="2301000" cy="3725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Threaded stepper motors yielded the greatest benefit for our system at a lower price point and a smaller form factor with a higher torque rating.</a:t>
            </a: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525" y="1688125"/>
            <a:ext cx="1871350" cy="18713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/>
        </p:nvSpPr>
        <p:spPr>
          <a:xfrm>
            <a:off x="2836875" y="1882325"/>
            <a:ext cx="20964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Threaded Stepper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3212" y="2752517"/>
            <a:ext cx="2487250" cy="19608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/>
        </p:nvSpPr>
        <p:spPr>
          <a:xfrm>
            <a:off x="704750" y="3943075"/>
            <a:ext cx="2132099" cy="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Linear Actuator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5819" y="257025"/>
            <a:ext cx="2691000" cy="574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Mechanical Design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3227625" y="313425"/>
            <a:ext cx="51192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Gathered data on various materials that yield the greatest results for the lowest amount of money.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7200" y="-43521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Mechanical Design	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58158" y="1004125"/>
            <a:ext cx="5311499" cy="3725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/>
        </p:nvSpPr>
        <p:spPr>
          <a:xfrm>
            <a:off x="6229800" y="1083200"/>
            <a:ext cx="2298299" cy="367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Preliminary design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0700" y="1059650"/>
            <a:ext cx="3460296" cy="3725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57200" y="-43521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Electronics Design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69150" y="1026125"/>
            <a:ext cx="5311499" cy="832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Simple logic and design means we could potentially do without a complex microcontroller.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6207800" y="1050225"/>
            <a:ext cx="2304000" cy="37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TTL would take too long to implement and a full Arduino is too much. An ATTiny85 will serve our purposes.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29845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Ubuntu"/>
              <a:buChar char="●"/>
            </a:pPr>
            <a:r>
              <a:rPr lang="en" sz="1100">
                <a:latin typeface="Ubuntu"/>
                <a:ea typeface="Ubuntu"/>
                <a:cs typeface="Ubuntu"/>
                <a:sym typeface="Ubuntu"/>
              </a:rPr>
              <a:t>Can be dropped to 1 Mhz clock. Yay power savings</a:t>
            </a:r>
          </a:p>
          <a:p>
            <a:pPr indent="-29845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Ubuntu"/>
              <a:buChar char="●"/>
            </a:pPr>
            <a:r>
              <a:rPr lang="en" sz="1100">
                <a:latin typeface="Ubuntu"/>
                <a:ea typeface="Ubuntu"/>
                <a:cs typeface="Ubuntu"/>
                <a:sym typeface="Ubuntu"/>
              </a:rPr>
              <a:t>Small form factor</a:t>
            </a:r>
          </a:p>
          <a:p>
            <a:pPr indent="-29845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Ubuntu"/>
              <a:buChar char="●"/>
            </a:pPr>
            <a:r>
              <a:rPr lang="en" sz="1100">
                <a:latin typeface="Ubuntu"/>
                <a:ea typeface="Ubuntu"/>
                <a:cs typeface="Ubuntu"/>
                <a:sym typeface="Ubuntu"/>
              </a:rPr>
              <a:t>Extremely cheap (50c)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700" y="1695000"/>
            <a:ext cx="3530424" cy="306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-43521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Electronics Design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69150" y="1026125"/>
            <a:ext cx="5311499" cy="832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Design for voltage regulation comes down to 2 different designs: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6207800" y="1050225"/>
            <a:ext cx="2304000" cy="37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Space constraints are a concern and the power loss is minimal since we deal with low currents.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239175"/>
            <a:ext cx="2781126" cy="231297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3443500" y="2239175"/>
            <a:ext cx="2042999" cy="2390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Other circuit wouldn’t fit. Just imagine a voltage regulator with lots of resisters, an inductor and a capacitor.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