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Montserrat"/>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5551da9cd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5551da9cd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5551da9cd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5551da9cd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5551da9cd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5551da9cd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5551da9cd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5551da9cd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5551da9cd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5551da9cd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5551da9cd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5551da9cd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5606f894b5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5606f894b5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5606f894b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5606f894b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5551da9cd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5551da9cd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5551da9cd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5551da9cd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4c14a643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4c14a643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4ca1d285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4ca1d285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5551da9cd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5551da9cd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4f7ac3d89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4f7ac3d89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5551da9cd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5551da9cd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5551da9cd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5551da9cd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5551da9c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5551da9c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5551da9cd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5551da9cd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asset.conrad.com/media10/add/160267/c1/-/en/001525437ML01/manual-1525437-iduino-st-1112-motor-controller-1-pcs.pdf" TargetMode="External"/><Relationship Id="rId4" Type="http://schemas.openxmlformats.org/officeDocument/2006/relationships/hyperlink" Target="https://www.amazon.com/Greartisan-Electric-Reduction-Centric-Diameter/dp/B089GTHGPZ?th=1"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hyperlink" Target="https://github.com/AnthonyLaneJr/BottleOpene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Bottle Opener</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Connor Loudermilk &amp; Anthony Lane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GPIO Layout and Circuit Diagram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GPIO Layout</a:t>
            </a:r>
            <a:endParaRPr/>
          </a:p>
        </p:txBody>
      </p:sp>
      <p:sp>
        <p:nvSpPr>
          <p:cNvPr id="195" name="Google Shape;195;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96" name="Google Shape;196;p23"/>
          <p:cNvPicPr preferRelativeResize="0"/>
          <p:nvPr/>
        </p:nvPicPr>
        <p:blipFill>
          <a:blip r:embed="rId3">
            <a:alphaModFix/>
          </a:blip>
          <a:stretch>
            <a:fillRect/>
          </a:stretch>
        </p:blipFill>
        <p:spPr>
          <a:xfrm>
            <a:off x="916388" y="1905226"/>
            <a:ext cx="7801124" cy="2319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Circuit Diagram</a:t>
            </a:r>
            <a:endParaRPr/>
          </a:p>
        </p:txBody>
      </p:sp>
      <p:sp>
        <p:nvSpPr>
          <p:cNvPr id="202" name="Google Shape;202;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3" name="Google Shape;203;p24"/>
          <p:cNvPicPr preferRelativeResize="0"/>
          <p:nvPr/>
        </p:nvPicPr>
        <p:blipFill>
          <a:blip r:embed="rId3">
            <a:alphaModFix/>
          </a:blip>
          <a:stretch>
            <a:fillRect/>
          </a:stretch>
        </p:blipFill>
        <p:spPr>
          <a:xfrm>
            <a:off x="1110876" y="1092775"/>
            <a:ext cx="7225523" cy="36833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Development Plans</a:t>
            </a:r>
            <a:endParaRPr/>
          </a:p>
        </p:txBody>
      </p:sp>
      <p:sp>
        <p:nvSpPr>
          <p:cNvPr id="209" name="Google Shape;209;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Stronger elevator components</a:t>
            </a:r>
            <a:endParaRPr/>
          </a:p>
          <a:p>
            <a:pPr indent="-311150" lvl="0" marL="457200" rtl="0" algn="l">
              <a:spcBef>
                <a:spcPts val="0"/>
              </a:spcBef>
              <a:spcAft>
                <a:spcPts val="0"/>
              </a:spcAft>
              <a:buSzPts val="1300"/>
              <a:buChar char="●"/>
            </a:pPr>
            <a:r>
              <a:rPr lang="en"/>
              <a:t>More extensive planning</a:t>
            </a:r>
            <a:endParaRPr/>
          </a:p>
          <a:p>
            <a:pPr indent="-311150" lvl="0" marL="457200" rtl="0" algn="l">
              <a:spcBef>
                <a:spcPts val="0"/>
              </a:spcBef>
              <a:spcAft>
                <a:spcPts val="0"/>
              </a:spcAft>
              <a:buSzPts val="1300"/>
              <a:buChar char="●"/>
            </a:pPr>
            <a:r>
              <a:rPr lang="en"/>
              <a:t>Stronger tracks for </a:t>
            </a:r>
            <a:r>
              <a:rPr lang="en"/>
              <a:t>horizontal</a:t>
            </a:r>
            <a:r>
              <a:rPr lang="en"/>
              <a:t> motion</a:t>
            </a:r>
            <a:endParaRPr/>
          </a:p>
          <a:p>
            <a:pPr indent="-311150" lvl="0" marL="457200" rtl="0" algn="l">
              <a:spcBef>
                <a:spcPts val="0"/>
              </a:spcBef>
              <a:spcAft>
                <a:spcPts val="0"/>
              </a:spcAft>
              <a:buSzPts val="1300"/>
              <a:buChar char="●"/>
            </a:pPr>
            <a:r>
              <a:rPr lang="en"/>
              <a:t>Lower weight, and stronger functioning motor</a:t>
            </a:r>
            <a:endParaRPr/>
          </a:p>
          <a:p>
            <a:pPr indent="-311150" lvl="0" marL="457200" rtl="0" algn="l">
              <a:spcBef>
                <a:spcPts val="0"/>
              </a:spcBef>
              <a:spcAft>
                <a:spcPts val="0"/>
              </a:spcAft>
              <a:buSzPts val="1300"/>
              <a:buChar char="●"/>
            </a:pPr>
            <a:r>
              <a:rPr lang="en"/>
              <a:t>Allow for an adaptive can holder so it works on a variety of cans</a:t>
            </a:r>
            <a:endParaRPr/>
          </a:p>
          <a:p>
            <a:pPr indent="-311150" lvl="0" marL="457200" rtl="0" algn="l">
              <a:spcBef>
                <a:spcPts val="0"/>
              </a:spcBef>
              <a:spcAft>
                <a:spcPts val="0"/>
              </a:spcAft>
              <a:buSzPts val="1300"/>
              <a:buChar char="●"/>
            </a:pPr>
            <a:r>
              <a:rPr lang="en"/>
              <a:t>HIgher success rate than 10%</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Lessons Learned</a:t>
            </a:r>
            <a:endParaRPr/>
          </a:p>
        </p:txBody>
      </p:sp>
      <p:sp>
        <p:nvSpPr>
          <p:cNvPr id="215" name="Google Shape;215;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Motors and base work hand in hand together (need a stable base for motors to operate properly)</a:t>
            </a:r>
            <a:endParaRPr/>
          </a:p>
          <a:p>
            <a:pPr indent="-311150" lvl="0" marL="457200" rtl="0" algn="l">
              <a:spcBef>
                <a:spcPts val="0"/>
              </a:spcBef>
              <a:spcAft>
                <a:spcPts val="0"/>
              </a:spcAft>
              <a:buSzPts val="1300"/>
              <a:buChar char="●"/>
            </a:pPr>
            <a:r>
              <a:rPr lang="en"/>
              <a:t>Some motors are easier to program than others.</a:t>
            </a:r>
            <a:endParaRPr/>
          </a:p>
          <a:p>
            <a:pPr indent="-311150" lvl="0" marL="457200" rtl="0" algn="l">
              <a:spcBef>
                <a:spcPts val="0"/>
              </a:spcBef>
              <a:spcAft>
                <a:spcPts val="0"/>
              </a:spcAft>
              <a:buSzPts val="1300"/>
              <a:buChar char="●"/>
            </a:pPr>
            <a:r>
              <a:rPr lang="en"/>
              <a:t>Identifying torque and motor </a:t>
            </a:r>
            <a:r>
              <a:rPr lang="en"/>
              <a:t>requirements</a:t>
            </a:r>
            <a:r>
              <a:rPr lang="en"/>
              <a:t> are needed for determining motor driver.</a:t>
            </a:r>
            <a:endParaRPr/>
          </a:p>
          <a:p>
            <a:pPr indent="-311150" lvl="0" marL="457200" rtl="0" algn="l">
              <a:spcBef>
                <a:spcPts val="0"/>
              </a:spcBef>
              <a:spcAft>
                <a:spcPts val="0"/>
              </a:spcAft>
              <a:buSzPts val="1300"/>
              <a:buChar char="●"/>
            </a:pPr>
            <a:r>
              <a:rPr lang="en"/>
              <a:t>Trial and error is necessary</a:t>
            </a:r>
            <a:endParaRPr/>
          </a:p>
          <a:p>
            <a:pPr indent="-311150" lvl="0" marL="457200" rtl="0" algn="l">
              <a:spcBef>
                <a:spcPts val="0"/>
              </a:spcBef>
              <a:spcAft>
                <a:spcPts val="0"/>
              </a:spcAft>
              <a:buSzPts val="1300"/>
              <a:buChar char="●"/>
            </a:pPr>
            <a:r>
              <a:rPr lang="en"/>
              <a:t>Although something may work on paper there will be errors</a:t>
            </a:r>
            <a:endParaRPr/>
          </a:p>
          <a:p>
            <a:pPr indent="-311150" lvl="0" marL="457200" rtl="0" algn="l">
              <a:spcBef>
                <a:spcPts val="0"/>
              </a:spcBef>
              <a:spcAft>
                <a:spcPts val="0"/>
              </a:spcAft>
              <a:buSzPts val="1300"/>
              <a:buChar char="●"/>
            </a:pPr>
            <a:r>
              <a:rPr lang="en"/>
              <a:t>Incorporate the errors the fix the total project, some errors are more </a:t>
            </a:r>
            <a:r>
              <a:rPr lang="en"/>
              <a:t>relevant</a:t>
            </a:r>
            <a:r>
              <a:rPr lang="en"/>
              <a:t> than others and can be fixed by fixing the bigger error.</a:t>
            </a:r>
            <a:endParaRPr/>
          </a:p>
          <a:p>
            <a:pPr indent="-311150" lvl="0" marL="457200" rtl="0" algn="l">
              <a:spcBef>
                <a:spcPts val="0"/>
              </a:spcBef>
              <a:spcAft>
                <a:spcPts val="0"/>
              </a:spcAft>
              <a:buSzPts val="1300"/>
              <a:buChar char="●"/>
            </a:pPr>
            <a:r>
              <a:rPr lang="en"/>
              <a:t>Fix simple errors in code earlier on.</a:t>
            </a:r>
            <a:endParaRPr/>
          </a:p>
          <a:p>
            <a:pPr indent="-311150" lvl="0" marL="457200" rtl="0" algn="l">
              <a:spcBef>
                <a:spcPts val="0"/>
              </a:spcBef>
              <a:spcAft>
                <a:spcPts val="0"/>
              </a:spcAft>
              <a:buSzPts val="1300"/>
              <a:buChar char="●"/>
            </a:pPr>
            <a:r>
              <a:rPr lang="en"/>
              <a:t>Create </a:t>
            </a:r>
            <a:r>
              <a:rPr lang="en"/>
              <a:t>separate files to test functionality of hardware individually.</a:t>
            </a:r>
            <a:endParaRPr/>
          </a:p>
          <a:p>
            <a:pPr indent="-311150" lvl="0" marL="457200" rtl="0" algn="l">
              <a:spcBef>
                <a:spcPts val="0"/>
              </a:spcBef>
              <a:spcAft>
                <a:spcPts val="0"/>
              </a:spcAft>
              <a:buSzPts val="1300"/>
              <a:buChar char="●"/>
            </a:pPr>
            <a:r>
              <a:rPr lang="en"/>
              <a:t>Plug in breadboard before testing new motors.</a:t>
            </a:r>
            <a:endParaRPr/>
          </a:p>
          <a:p>
            <a:pPr indent="0" lvl="0" marL="45720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Source Code</a:t>
            </a:r>
            <a:endParaRPr/>
          </a:p>
        </p:txBody>
      </p:sp>
      <p:pic>
        <p:nvPicPr>
          <p:cNvPr id="221" name="Google Shape;221;p27"/>
          <p:cNvPicPr preferRelativeResize="0"/>
          <p:nvPr/>
        </p:nvPicPr>
        <p:blipFill>
          <a:blip r:embed="rId3">
            <a:alphaModFix/>
          </a:blip>
          <a:stretch>
            <a:fillRect/>
          </a:stretch>
        </p:blipFill>
        <p:spPr>
          <a:xfrm>
            <a:off x="1965675" y="938125"/>
            <a:ext cx="4982426" cy="38438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p28"/>
          <p:cNvPicPr preferRelativeResize="0"/>
          <p:nvPr/>
        </p:nvPicPr>
        <p:blipFill>
          <a:blip r:embed="rId3">
            <a:alphaModFix/>
          </a:blip>
          <a:stretch>
            <a:fillRect/>
          </a:stretch>
        </p:blipFill>
        <p:spPr>
          <a:xfrm>
            <a:off x="1757700" y="152400"/>
            <a:ext cx="4751405" cy="48387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29"/>
          <p:cNvPicPr preferRelativeResize="0"/>
          <p:nvPr/>
        </p:nvPicPr>
        <p:blipFill>
          <a:blip r:embed="rId3">
            <a:alphaModFix/>
          </a:blip>
          <a:stretch>
            <a:fillRect/>
          </a:stretch>
        </p:blipFill>
        <p:spPr>
          <a:xfrm>
            <a:off x="2052550" y="152400"/>
            <a:ext cx="4703085" cy="48386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Relevant Documentation</a:t>
            </a:r>
            <a:endParaRPr/>
          </a:p>
        </p:txBody>
      </p:sp>
      <p:sp>
        <p:nvSpPr>
          <p:cNvPr id="237" name="Google Shape;237;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Motor Driver:</a:t>
            </a:r>
            <a:endParaRPr/>
          </a:p>
          <a:p>
            <a:pPr indent="0" lvl="0" marL="0" rtl="0" algn="l">
              <a:spcBef>
                <a:spcPts val="1200"/>
              </a:spcBef>
              <a:spcAft>
                <a:spcPts val="0"/>
              </a:spcAft>
              <a:buNone/>
            </a:pPr>
            <a:r>
              <a:rPr lang="en" u="sng">
                <a:solidFill>
                  <a:schemeClr val="hlink"/>
                </a:solidFill>
                <a:hlinkClick r:id="rId3"/>
              </a:rPr>
              <a:t>https://asset.conrad.com/media10/add/160267/c1/-/en/001525437ML01/manual-1525437-iduino-st-1112-motor-controller-1-pcs.pdf</a:t>
            </a:r>
            <a:endParaRPr/>
          </a:p>
          <a:p>
            <a:pPr indent="0" lvl="0" marL="0" rtl="0" algn="l">
              <a:spcBef>
                <a:spcPts val="1200"/>
              </a:spcBef>
              <a:spcAft>
                <a:spcPts val="0"/>
              </a:spcAft>
              <a:buNone/>
            </a:pPr>
            <a:r>
              <a:rPr lang="en"/>
              <a:t>Motor:</a:t>
            </a:r>
            <a:endParaRPr/>
          </a:p>
          <a:p>
            <a:pPr indent="0" lvl="0" marL="0" rtl="0" algn="l">
              <a:spcBef>
                <a:spcPts val="1200"/>
              </a:spcBef>
              <a:spcAft>
                <a:spcPts val="1200"/>
              </a:spcAft>
              <a:buNone/>
            </a:pPr>
            <a:r>
              <a:rPr lang="en" u="sng">
                <a:solidFill>
                  <a:schemeClr val="hlink"/>
                </a:solidFill>
                <a:hlinkClick r:id="rId4"/>
              </a:rPr>
              <a:t>https://www.amazon.com/Greartisan-Electric-Reduction-Centric-Diameter/dp/B089GTHGPZ?th=1</a:t>
            </a:r>
            <a:r>
              <a:rPr lang="en"/>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Materials (notes, slides, Etc)</a:t>
            </a:r>
            <a:endParaRPr/>
          </a:p>
        </p:txBody>
      </p:sp>
      <p:sp>
        <p:nvSpPr>
          <p:cNvPr id="243" name="Google Shape;243;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BASE: Wooden slats, rope, dowels, conveyor belt track, wood, , staples, nails, glue, styrofoam, counter weight</a:t>
            </a:r>
            <a:endParaRPr/>
          </a:p>
          <a:p>
            <a:pPr indent="0" lvl="0" marL="0" rtl="0" algn="l">
              <a:spcBef>
                <a:spcPts val="1200"/>
              </a:spcBef>
              <a:spcAft>
                <a:spcPts val="1200"/>
              </a:spcAft>
              <a:buNone/>
            </a:pPr>
            <a:r>
              <a:rPr lang="en"/>
              <a:t>GPIO: Jumper wires, L298N, Ultrasonic Sensor, 220 resistors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2448900" cy="108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00"/>
              <a:t>Bottle Opener</a:t>
            </a:r>
            <a:endParaRPr sz="2300"/>
          </a:p>
          <a:p>
            <a:pPr indent="0" lvl="0" marL="0" rtl="0" algn="l">
              <a:spcBef>
                <a:spcPts val="0"/>
              </a:spcBef>
              <a:spcAft>
                <a:spcPts val="0"/>
              </a:spcAft>
              <a:buSzPts val="990"/>
              <a:buNone/>
            </a:pPr>
            <a:r>
              <a:rPr lang="en" sz="2300"/>
              <a:t>Alpha - Edition </a:t>
            </a:r>
            <a:endParaRPr sz="2300"/>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2" name="Google Shape;142;p14"/>
          <p:cNvPicPr preferRelativeResize="0"/>
          <p:nvPr/>
        </p:nvPicPr>
        <p:blipFill rotWithShape="1">
          <a:blip r:embed="rId3">
            <a:alphaModFix/>
          </a:blip>
          <a:srcRect b="40143" l="11495" r="7262" t="6317"/>
          <a:stretch/>
        </p:blipFill>
        <p:spPr>
          <a:xfrm>
            <a:off x="254750" y="1430900"/>
            <a:ext cx="4374326" cy="3606548"/>
          </a:xfrm>
          <a:prstGeom prst="rect">
            <a:avLst/>
          </a:prstGeom>
          <a:noFill/>
          <a:ln>
            <a:noFill/>
          </a:ln>
        </p:spPr>
      </p:pic>
      <p:sp>
        <p:nvSpPr>
          <p:cNvPr id="143" name="Google Shape;143;p14"/>
          <p:cNvSpPr txBox="1"/>
          <p:nvPr/>
        </p:nvSpPr>
        <p:spPr>
          <a:xfrm>
            <a:off x="4809150" y="87850"/>
            <a:ext cx="4233600" cy="4853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Components:   ** = Optional</a:t>
            </a:r>
            <a:endParaRPr>
              <a:latin typeface="Lato"/>
              <a:ea typeface="Lato"/>
              <a:cs typeface="Lato"/>
              <a:sym typeface="Lato"/>
            </a:endParaRPr>
          </a:p>
          <a:p>
            <a:pPr indent="-298450" lvl="0" marL="457200" rtl="0" algn="l">
              <a:lnSpc>
                <a:spcPct val="115000"/>
              </a:lnSpc>
              <a:spcBef>
                <a:spcPts val="0"/>
              </a:spcBef>
              <a:spcAft>
                <a:spcPts val="0"/>
              </a:spcAft>
              <a:buSzPts val="1100"/>
              <a:buChar char="●"/>
            </a:pPr>
            <a:r>
              <a:rPr lang="en" sz="1100"/>
              <a:t>Sensor (red light) - measures distance</a:t>
            </a:r>
            <a:endParaRPr sz="1100"/>
          </a:p>
          <a:p>
            <a:pPr indent="-298450" lvl="0" marL="457200" rtl="0" algn="l">
              <a:lnSpc>
                <a:spcPct val="115000"/>
              </a:lnSpc>
              <a:spcBef>
                <a:spcPts val="0"/>
              </a:spcBef>
              <a:spcAft>
                <a:spcPts val="0"/>
              </a:spcAft>
              <a:buSzPts val="1100"/>
              <a:buChar char="●"/>
            </a:pPr>
            <a:r>
              <a:rPr lang="en" sz="1100"/>
              <a:t>Large Motor (Sunroof motor) 12V - movement across cog system</a:t>
            </a:r>
            <a:endParaRPr sz="1100"/>
          </a:p>
          <a:p>
            <a:pPr indent="-298450" lvl="0" marL="457200" rtl="0" algn="l">
              <a:lnSpc>
                <a:spcPct val="115000"/>
              </a:lnSpc>
              <a:spcBef>
                <a:spcPts val="0"/>
              </a:spcBef>
              <a:spcAft>
                <a:spcPts val="0"/>
              </a:spcAft>
              <a:buSzPts val="1100"/>
              <a:buChar char="●"/>
            </a:pPr>
            <a:r>
              <a:rPr lang="en" sz="1100"/>
              <a:t>Small motor (Pi motor) - movement across cog system</a:t>
            </a:r>
            <a:endParaRPr sz="1100"/>
          </a:p>
          <a:p>
            <a:pPr indent="-298450" lvl="0" marL="457200" rtl="0" algn="l">
              <a:lnSpc>
                <a:spcPct val="115000"/>
              </a:lnSpc>
              <a:spcBef>
                <a:spcPts val="0"/>
              </a:spcBef>
              <a:spcAft>
                <a:spcPts val="0"/>
              </a:spcAft>
              <a:buSzPts val="1100"/>
              <a:buChar char="●"/>
            </a:pPr>
            <a:r>
              <a:rPr lang="en" sz="1100"/>
              <a:t>Button - activation of vertical adjustment and can opening</a:t>
            </a:r>
            <a:endParaRPr sz="1100"/>
          </a:p>
          <a:p>
            <a:pPr indent="-298450" lvl="0" marL="457200" rtl="0" algn="l">
              <a:lnSpc>
                <a:spcPct val="115000"/>
              </a:lnSpc>
              <a:spcBef>
                <a:spcPts val="0"/>
              </a:spcBef>
              <a:spcAft>
                <a:spcPts val="0"/>
              </a:spcAft>
              <a:buSzPts val="1100"/>
              <a:buChar char="●"/>
            </a:pPr>
            <a:r>
              <a:rPr lang="en" sz="1100"/>
              <a:t>**Pressure Pad - serve as precursor, conditional to determine if can is present</a:t>
            </a:r>
            <a:endParaRPr sz="1100"/>
          </a:p>
          <a:p>
            <a:pPr indent="-298450" lvl="0" marL="457200" rtl="0" algn="l">
              <a:lnSpc>
                <a:spcPct val="115000"/>
              </a:lnSpc>
              <a:spcBef>
                <a:spcPts val="0"/>
              </a:spcBef>
              <a:spcAft>
                <a:spcPts val="0"/>
              </a:spcAft>
              <a:buSzPts val="1100"/>
              <a:buChar char="●"/>
            </a:pPr>
            <a:r>
              <a:rPr lang="en" sz="1100"/>
              <a:t>Bread Board</a:t>
            </a:r>
            <a:endParaRPr sz="1100"/>
          </a:p>
          <a:p>
            <a:pPr indent="-298450" lvl="0" marL="457200" rtl="0" algn="l">
              <a:lnSpc>
                <a:spcPct val="115000"/>
              </a:lnSpc>
              <a:spcBef>
                <a:spcPts val="0"/>
              </a:spcBef>
              <a:spcAft>
                <a:spcPts val="0"/>
              </a:spcAft>
              <a:buSzPts val="1100"/>
              <a:buChar char="●"/>
            </a:pPr>
            <a:r>
              <a:rPr lang="en" sz="1100"/>
              <a:t>Pi</a:t>
            </a:r>
            <a:endParaRPr sz="1100"/>
          </a:p>
          <a:p>
            <a:pPr indent="-298450" lvl="0" marL="457200" rtl="0" algn="l">
              <a:lnSpc>
                <a:spcPct val="115000"/>
              </a:lnSpc>
              <a:spcBef>
                <a:spcPts val="0"/>
              </a:spcBef>
              <a:spcAft>
                <a:spcPts val="0"/>
              </a:spcAft>
              <a:buSzPts val="1100"/>
              <a:buChar char="●"/>
            </a:pPr>
            <a:r>
              <a:rPr lang="en" sz="1100"/>
              <a:t>Base part 1 (capsule to hold components: breadboard, pi, pressure pad, button)</a:t>
            </a:r>
            <a:endParaRPr sz="1100"/>
          </a:p>
          <a:p>
            <a:pPr indent="-298450" lvl="0" marL="457200" rtl="0" algn="l">
              <a:lnSpc>
                <a:spcPct val="115000"/>
              </a:lnSpc>
              <a:spcBef>
                <a:spcPts val="0"/>
              </a:spcBef>
              <a:spcAft>
                <a:spcPts val="0"/>
              </a:spcAft>
              <a:buSzPts val="1100"/>
              <a:buChar char="●"/>
            </a:pPr>
            <a:r>
              <a:rPr lang="en" sz="1100"/>
              <a:t>**Base part 2 (Piece of base that coke sits upon)</a:t>
            </a:r>
            <a:endParaRPr sz="1100"/>
          </a:p>
          <a:p>
            <a:pPr indent="-298450" lvl="0" marL="457200" rtl="0" algn="l">
              <a:lnSpc>
                <a:spcPct val="115000"/>
              </a:lnSpc>
              <a:spcBef>
                <a:spcPts val="0"/>
              </a:spcBef>
              <a:spcAft>
                <a:spcPts val="0"/>
              </a:spcAft>
              <a:buSzPts val="1100"/>
              <a:buChar char="●"/>
            </a:pPr>
            <a:r>
              <a:rPr lang="en" sz="1100"/>
              <a:t>**Styrofoam pad to protect pressure pad</a:t>
            </a:r>
            <a:endParaRPr sz="1100"/>
          </a:p>
          <a:p>
            <a:pPr indent="-298450" lvl="0" marL="457200" rtl="0" algn="l">
              <a:lnSpc>
                <a:spcPct val="115000"/>
              </a:lnSpc>
              <a:spcBef>
                <a:spcPts val="0"/>
              </a:spcBef>
              <a:spcAft>
                <a:spcPts val="0"/>
              </a:spcAft>
              <a:buSzPts val="1100"/>
              <a:buChar char="●"/>
            </a:pPr>
            <a:r>
              <a:rPr lang="en" sz="1100"/>
              <a:t>Triangular item to open can</a:t>
            </a:r>
            <a:endParaRPr sz="1100"/>
          </a:p>
          <a:p>
            <a:pPr indent="-298450" lvl="0" marL="457200" rtl="0" algn="l">
              <a:lnSpc>
                <a:spcPct val="115000"/>
              </a:lnSpc>
              <a:spcBef>
                <a:spcPts val="0"/>
              </a:spcBef>
              <a:spcAft>
                <a:spcPts val="0"/>
              </a:spcAft>
              <a:buSzPts val="1100"/>
              <a:buChar char="●"/>
            </a:pPr>
            <a:r>
              <a:rPr lang="en" sz="1100"/>
              <a:t>Vertical Frame</a:t>
            </a:r>
            <a:endParaRPr sz="1100"/>
          </a:p>
          <a:p>
            <a:pPr indent="-298450" lvl="0" marL="457200" rtl="0" algn="l">
              <a:lnSpc>
                <a:spcPct val="115000"/>
              </a:lnSpc>
              <a:spcBef>
                <a:spcPts val="0"/>
              </a:spcBef>
              <a:spcAft>
                <a:spcPts val="0"/>
              </a:spcAft>
              <a:buSzPts val="1100"/>
              <a:buChar char="●"/>
            </a:pPr>
            <a:r>
              <a:rPr lang="en" sz="1100"/>
              <a:t>Horizontal Frame</a:t>
            </a:r>
            <a:endParaRPr sz="1100"/>
          </a:p>
          <a:p>
            <a:pPr indent="-298450" lvl="0" marL="457200" rtl="0" algn="l">
              <a:lnSpc>
                <a:spcPct val="115000"/>
              </a:lnSpc>
              <a:spcBef>
                <a:spcPts val="0"/>
              </a:spcBef>
              <a:spcAft>
                <a:spcPts val="0"/>
              </a:spcAft>
              <a:buSzPts val="1100"/>
              <a:buChar char="●"/>
            </a:pPr>
            <a:r>
              <a:rPr lang="en" sz="1100"/>
              <a:t>Cogs</a:t>
            </a:r>
            <a:endParaRPr sz="1100"/>
          </a:p>
          <a:p>
            <a:pPr indent="-298450" lvl="0" marL="457200" rtl="0" algn="l">
              <a:lnSpc>
                <a:spcPct val="115000"/>
              </a:lnSpc>
              <a:spcBef>
                <a:spcPts val="0"/>
              </a:spcBef>
              <a:spcAft>
                <a:spcPts val="0"/>
              </a:spcAft>
              <a:buSzPts val="1100"/>
              <a:buChar char="●"/>
            </a:pPr>
            <a:r>
              <a:rPr lang="en" sz="1100"/>
              <a:t>12V power source (12V battery)</a:t>
            </a:r>
            <a:endParaRPr sz="1100"/>
          </a:p>
          <a:p>
            <a:pPr indent="-298450" lvl="0" marL="457200" rtl="0" algn="l">
              <a:lnSpc>
                <a:spcPct val="115000"/>
              </a:lnSpc>
              <a:spcBef>
                <a:spcPts val="0"/>
              </a:spcBef>
              <a:spcAft>
                <a:spcPts val="0"/>
              </a:spcAft>
              <a:buSzPts val="1100"/>
              <a:buChar char="●"/>
            </a:pPr>
            <a:r>
              <a:rPr lang="en" sz="1100"/>
              <a:t>Electrical coil switch (activated by pi between batteries and motor</a:t>
            </a:r>
            <a:endParaRPr sz="1100"/>
          </a:p>
          <a:p>
            <a:pPr indent="-298450" lvl="0" marL="457200" rtl="0" algn="l">
              <a:lnSpc>
                <a:spcPct val="115000"/>
              </a:lnSpc>
              <a:spcBef>
                <a:spcPts val="0"/>
              </a:spcBef>
              <a:spcAft>
                <a:spcPts val="0"/>
              </a:spcAft>
              <a:buSzPts val="1100"/>
              <a:buChar char="●"/>
            </a:pPr>
            <a:r>
              <a:rPr lang="en" sz="1100"/>
              <a:t>Resistors</a:t>
            </a:r>
            <a:endParaRPr sz="1100"/>
          </a:p>
          <a:p>
            <a:pPr indent="-298450" lvl="0" marL="457200" rtl="0" algn="l">
              <a:lnSpc>
                <a:spcPct val="115000"/>
              </a:lnSpc>
              <a:spcBef>
                <a:spcPts val="0"/>
              </a:spcBef>
              <a:spcAft>
                <a:spcPts val="0"/>
              </a:spcAft>
              <a:buSzPts val="1100"/>
              <a:buChar char="●"/>
            </a:pPr>
            <a:r>
              <a:rPr lang="en" sz="1100"/>
              <a:t>Wiring</a:t>
            </a:r>
            <a:endParaRPr sz="1100"/>
          </a:p>
          <a:p>
            <a:pPr indent="-298450" lvl="0" marL="457200" rtl="0" algn="l">
              <a:lnSpc>
                <a:spcPct val="115000"/>
              </a:lnSpc>
              <a:spcBef>
                <a:spcPts val="0"/>
              </a:spcBef>
              <a:spcAft>
                <a:spcPts val="0"/>
              </a:spcAft>
              <a:buSzPts val="1100"/>
              <a:buChar char="●"/>
            </a:pPr>
            <a:r>
              <a:rPr lang="en" sz="1100"/>
              <a:t>Coil for battery terminals</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Concept:</a:t>
            </a:r>
            <a:endParaRPr/>
          </a:p>
        </p:txBody>
      </p:sp>
      <p:sp>
        <p:nvSpPr>
          <p:cNvPr id="149" name="Google Shape;149;p15"/>
          <p:cNvSpPr txBox="1"/>
          <p:nvPr>
            <p:ph idx="1" type="body"/>
          </p:nvPr>
        </p:nvSpPr>
        <p:spPr>
          <a:xfrm>
            <a:off x="1297500" y="11161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Arial"/>
                <a:ea typeface="Arial"/>
                <a:cs typeface="Arial"/>
                <a:sym typeface="Arial"/>
              </a:rPr>
              <a:t>There will be two motors, one in control of vertical motion, and one in control of horizontal motion. The horizontal motion will be track based, with the vertical motion being a pillar that gets lifted via a cog mechanism inside of the vertical beam.</a:t>
            </a:r>
            <a:endParaRPr sz="1200">
              <a:latin typeface="Arial"/>
              <a:ea typeface="Arial"/>
              <a:cs typeface="Arial"/>
              <a:sym typeface="Arial"/>
            </a:endParaRPr>
          </a:p>
          <a:p>
            <a:pPr indent="0" lvl="0" marL="0" rtl="0" algn="l">
              <a:spcBef>
                <a:spcPts val="0"/>
              </a:spcBef>
              <a:spcAft>
                <a:spcPts val="0"/>
              </a:spcAft>
              <a:buNone/>
            </a:pPr>
            <a:r>
              <a:t/>
            </a:r>
            <a:endParaRPr sz="1200">
              <a:latin typeface="Arial"/>
              <a:ea typeface="Arial"/>
              <a:cs typeface="Arial"/>
              <a:sym typeface="Arial"/>
            </a:endParaRPr>
          </a:p>
          <a:p>
            <a:pPr indent="0" lvl="0" marL="0" rtl="0" algn="l">
              <a:spcBef>
                <a:spcPts val="0"/>
              </a:spcBef>
              <a:spcAft>
                <a:spcPts val="0"/>
              </a:spcAft>
              <a:buNone/>
            </a:pPr>
            <a:r>
              <a:rPr lang="en" sz="1200">
                <a:latin typeface="Arial"/>
                <a:ea typeface="Arial"/>
                <a:cs typeface="Arial"/>
                <a:sym typeface="Arial"/>
              </a:rPr>
              <a:t>Once the opening process is initiated the vertical track will begin lowering the horizontal beam, until it reaches the height of the can.</a:t>
            </a:r>
            <a:endParaRPr sz="1200">
              <a:latin typeface="Arial"/>
              <a:ea typeface="Arial"/>
              <a:cs typeface="Arial"/>
              <a:sym typeface="Arial"/>
            </a:endParaRPr>
          </a:p>
          <a:p>
            <a:pPr indent="0" lvl="0" marL="0" rtl="0" algn="l">
              <a:spcBef>
                <a:spcPts val="0"/>
              </a:spcBef>
              <a:spcAft>
                <a:spcPts val="0"/>
              </a:spcAft>
              <a:buNone/>
            </a:pPr>
            <a:r>
              <a:t/>
            </a:r>
            <a:endParaRPr sz="1200">
              <a:latin typeface="Arial"/>
              <a:ea typeface="Arial"/>
              <a:cs typeface="Arial"/>
              <a:sym typeface="Arial"/>
            </a:endParaRPr>
          </a:p>
          <a:p>
            <a:pPr indent="0" lvl="0" marL="0" rtl="0" algn="l">
              <a:spcBef>
                <a:spcPts val="0"/>
              </a:spcBef>
              <a:spcAft>
                <a:spcPts val="0"/>
              </a:spcAft>
              <a:buNone/>
            </a:pPr>
            <a:r>
              <a:rPr lang="en" sz="1200">
                <a:latin typeface="Arial"/>
                <a:ea typeface="Arial"/>
                <a:cs typeface="Arial"/>
                <a:sym typeface="Arial"/>
              </a:rPr>
              <a:t>There will be a sensor inside of the vertical beam that tracks whether there is an object in front of it, or not. If an object is detected, the vertical motion will stop, and the horizontal motion will begin. Extending a triangular structure to slide under the lid of the can and pop the tab open.</a:t>
            </a:r>
            <a:endParaRPr sz="1200">
              <a:latin typeface="Arial"/>
              <a:ea typeface="Arial"/>
              <a:cs typeface="Arial"/>
              <a:sym typeface="Arial"/>
            </a:endParaRPr>
          </a:p>
          <a:p>
            <a:pPr indent="0" lvl="0" marL="0" rtl="0" algn="l">
              <a:spcBef>
                <a:spcPts val="0"/>
              </a:spcBef>
              <a:spcAft>
                <a:spcPts val="0"/>
              </a:spcAft>
              <a:buNone/>
            </a:pPr>
            <a:r>
              <a:t/>
            </a:r>
            <a:endParaRPr sz="1200">
              <a:latin typeface="Arial"/>
              <a:ea typeface="Arial"/>
              <a:cs typeface="Arial"/>
              <a:sym typeface="Arial"/>
            </a:endParaRPr>
          </a:p>
          <a:p>
            <a:pPr indent="0" lvl="0" marL="0" rtl="0" algn="l">
              <a:spcBef>
                <a:spcPts val="0"/>
              </a:spcBef>
              <a:spcAft>
                <a:spcPts val="0"/>
              </a:spcAft>
              <a:buNone/>
            </a:pPr>
            <a:r>
              <a:rPr lang="en" sz="1200">
                <a:latin typeface="Arial"/>
                <a:ea typeface="Arial"/>
                <a:cs typeface="Arial"/>
                <a:sym typeface="Arial"/>
              </a:rPr>
              <a:t>Upon opening the can, the vertical beam will begin moving the horizontal beam back upwards into its original position.</a:t>
            </a:r>
            <a:endParaRPr sz="1200">
              <a:latin typeface="Arial"/>
              <a:ea typeface="Arial"/>
              <a:cs typeface="Arial"/>
              <a:sym typeface="Arial"/>
            </a:endParaRPr>
          </a:p>
          <a:p>
            <a:pPr indent="0" lvl="0" marL="0" rtl="0" algn="l">
              <a:spcBef>
                <a:spcPts val="0"/>
              </a:spcBef>
              <a:spcAft>
                <a:spcPts val="0"/>
              </a:spcAft>
              <a:buNone/>
            </a:pPr>
            <a:r>
              <a:t/>
            </a:r>
            <a:endParaRPr sz="1200">
              <a:latin typeface="Arial"/>
              <a:ea typeface="Arial"/>
              <a:cs typeface="Arial"/>
              <a:sym typeface="Arial"/>
            </a:endParaRPr>
          </a:p>
          <a:p>
            <a:pPr indent="0" lvl="0" marL="0" rtl="0" algn="l">
              <a:spcBef>
                <a:spcPts val="0"/>
              </a:spcBef>
              <a:spcAft>
                <a:spcPts val="0"/>
              </a:spcAft>
              <a:buNone/>
            </a:pPr>
            <a:r>
              <a:rPr lang="en" sz="1200">
                <a:latin typeface="Arial"/>
                <a:ea typeface="Arial"/>
                <a:cs typeface="Arial"/>
                <a:sym typeface="Arial"/>
              </a:rPr>
              <a:t>Currently the idea is to initiate the process with a button. Alternative ideas for beginning the process include using a pressure pad system, or using a sensor that views downward (this would be placed on the horizontal beam).</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 Edition:</a:t>
            </a:r>
            <a:endParaRPr/>
          </a:p>
          <a:p>
            <a:pPr indent="0" lvl="0" marL="0" rtl="0" algn="l">
              <a:spcBef>
                <a:spcPts val="0"/>
              </a:spcBef>
              <a:spcAft>
                <a:spcPts val="0"/>
              </a:spcAft>
              <a:buNone/>
            </a:pPr>
            <a:r>
              <a:rPr lang="en"/>
              <a:t>Soda Can Opener</a:t>
            </a:r>
            <a:endParaRPr/>
          </a:p>
        </p:txBody>
      </p:sp>
      <p:sp>
        <p:nvSpPr>
          <p:cNvPr id="155" name="Google Shape;155;p16"/>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Anthony Lane &amp; Connor Loudermilk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Intended </a:t>
            </a:r>
            <a:r>
              <a:rPr lang="en"/>
              <a:t>Application</a:t>
            </a:r>
            <a:endParaRPr/>
          </a:p>
        </p:txBody>
      </p:sp>
      <p:sp>
        <p:nvSpPr>
          <p:cNvPr id="161" name="Google Shape;161;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Step 1- Place </a:t>
            </a:r>
            <a:r>
              <a:rPr lang="en"/>
              <a:t>beverage</a:t>
            </a:r>
            <a:r>
              <a:rPr lang="en"/>
              <a:t> can in area.</a:t>
            </a:r>
            <a:endParaRPr/>
          </a:p>
          <a:p>
            <a:pPr indent="-311150" lvl="0" marL="457200" rtl="0" algn="l">
              <a:spcBef>
                <a:spcPts val="0"/>
              </a:spcBef>
              <a:spcAft>
                <a:spcPts val="0"/>
              </a:spcAft>
              <a:buSzPts val="1300"/>
              <a:buChar char="●"/>
            </a:pPr>
            <a:r>
              <a:rPr lang="en"/>
              <a:t>Step 2- Once can is correctly place, press button.</a:t>
            </a:r>
            <a:endParaRPr/>
          </a:p>
          <a:p>
            <a:pPr indent="-298450" lvl="1" marL="914400" rtl="0" algn="l">
              <a:spcBef>
                <a:spcPts val="0"/>
              </a:spcBef>
              <a:spcAft>
                <a:spcPts val="0"/>
              </a:spcAft>
              <a:buSzPts val="1100"/>
              <a:buChar char="○"/>
            </a:pPr>
            <a:r>
              <a:rPr lang="en"/>
              <a:t>This will tell the sensor to start operating. The sensors purpose is to lower upon can height. </a:t>
            </a:r>
            <a:endParaRPr/>
          </a:p>
          <a:p>
            <a:pPr indent="-311150" lvl="0" marL="457200" rtl="0" algn="l">
              <a:spcBef>
                <a:spcPts val="0"/>
              </a:spcBef>
              <a:spcAft>
                <a:spcPts val="0"/>
              </a:spcAft>
              <a:buSzPts val="1300"/>
              <a:buChar char="●"/>
            </a:pPr>
            <a:r>
              <a:rPr lang="en"/>
              <a:t>Step 3- The can’s presence is sensed. The vertical motion stops. </a:t>
            </a:r>
            <a:endParaRPr/>
          </a:p>
          <a:p>
            <a:pPr indent="-298450" lvl="1" marL="914400" rtl="0" algn="l">
              <a:spcBef>
                <a:spcPts val="0"/>
              </a:spcBef>
              <a:spcAft>
                <a:spcPts val="0"/>
              </a:spcAft>
              <a:buSzPts val="1100"/>
              <a:buChar char="○"/>
            </a:pPr>
            <a:r>
              <a:rPr lang="en"/>
              <a:t>Powered by motor </a:t>
            </a:r>
            <a:endParaRPr/>
          </a:p>
          <a:p>
            <a:pPr indent="-311150" lvl="0" marL="457200" rtl="0" algn="l">
              <a:spcBef>
                <a:spcPts val="0"/>
              </a:spcBef>
              <a:spcAft>
                <a:spcPts val="0"/>
              </a:spcAft>
              <a:buSzPts val="1300"/>
              <a:buChar char="●"/>
            </a:pPr>
            <a:r>
              <a:rPr lang="en"/>
              <a:t>Step 4- Horizontal motion begins.</a:t>
            </a:r>
            <a:endParaRPr/>
          </a:p>
          <a:p>
            <a:pPr indent="-298450" lvl="1" marL="914400" rtl="0" algn="l">
              <a:spcBef>
                <a:spcPts val="0"/>
              </a:spcBef>
              <a:spcAft>
                <a:spcPts val="0"/>
              </a:spcAft>
              <a:buSzPts val="1100"/>
              <a:buChar char="○"/>
            </a:pPr>
            <a:r>
              <a:rPr lang="en"/>
              <a:t>This piece holds the physical opener for the can.</a:t>
            </a:r>
            <a:endParaRPr/>
          </a:p>
          <a:p>
            <a:pPr indent="-298450" lvl="1" marL="914400" rtl="0" algn="l">
              <a:spcBef>
                <a:spcPts val="0"/>
              </a:spcBef>
              <a:spcAft>
                <a:spcPts val="0"/>
              </a:spcAft>
              <a:buSzPts val="1100"/>
              <a:buChar char="○"/>
            </a:pPr>
            <a:r>
              <a:rPr lang="en"/>
              <a:t>The opener will slide across/under the tab of the can cracking it open.</a:t>
            </a:r>
            <a:endParaRPr/>
          </a:p>
          <a:p>
            <a:pPr indent="-311150" lvl="0" marL="457200" rtl="0" algn="l">
              <a:spcBef>
                <a:spcPts val="0"/>
              </a:spcBef>
              <a:spcAft>
                <a:spcPts val="0"/>
              </a:spcAft>
              <a:buSzPts val="1300"/>
              <a:buChar char="●"/>
            </a:pPr>
            <a:r>
              <a:rPr lang="en"/>
              <a:t>Step 5- The can has now been opened. The mechanism will now go back in place.</a:t>
            </a:r>
            <a:endParaRPr/>
          </a:p>
          <a:p>
            <a:pPr indent="-298450" lvl="1" marL="914400" rtl="0" algn="l">
              <a:spcBef>
                <a:spcPts val="0"/>
              </a:spcBef>
              <a:spcAft>
                <a:spcPts val="0"/>
              </a:spcAft>
              <a:buSzPts val="1100"/>
              <a:buChar char="○"/>
            </a:pPr>
            <a:r>
              <a:rPr lang="en"/>
              <a:t>Full rotation of horizontal </a:t>
            </a:r>
            <a:r>
              <a:rPr lang="en"/>
              <a:t>movement.</a:t>
            </a:r>
            <a:endParaRPr/>
          </a:p>
          <a:p>
            <a:pPr indent="-298450" lvl="1" marL="914400" rtl="0" algn="l">
              <a:spcBef>
                <a:spcPts val="0"/>
              </a:spcBef>
              <a:spcAft>
                <a:spcPts val="0"/>
              </a:spcAft>
              <a:buSzPts val="1100"/>
              <a:buChar char="○"/>
            </a:pPr>
            <a:r>
              <a:rPr lang="en"/>
              <a:t>Height will go increase based on time it lowered</a:t>
            </a:r>
            <a:endParaRPr/>
          </a:p>
          <a:p>
            <a:pPr indent="-311150" lvl="0" marL="457200" rtl="0" algn="l">
              <a:spcBef>
                <a:spcPts val="0"/>
              </a:spcBef>
              <a:spcAft>
                <a:spcPts val="0"/>
              </a:spcAft>
              <a:buSzPts val="1300"/>
              <a:buChar char="●"/>
            </a:pPr>
            <a:r>
              <a:rPr lang="en"/>
              <a:t>Step 6- Retrieve can and enjoy.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823850" y="1284675"/>
            <a:ext cx="5690100" cy="130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GitHub URL</a:t>
            </a:r>
            <a:endParaRPr/>
          </a:p>
        </p:txBody>
      </p:sp>
      <p:sp>
        <p:nvSpPr>
          <p:cNvPr id="167" name="Google Shape;167;p18"/>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100" u="sng">
                <a:solidFill>
                  <a:schemeClr val="hlink"/>
                </a:solidFill>
                <a:latin typeface="Arial"/>
                <a:ea typeface="Arial"/>
                <a:cs typeface="Arial"/>
                <a:sym typeface="Arial"/>
                <a:hlinkClick r:id="rId3"/>
              </a:rPr>
              <a:t>Anthony/Connor./Soda.Can Opener/ (github.com)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Final Goals and Objectives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Goals/Objectives</a:t>
            </a:r>
            <a:endParaRPr/>
          </a:p>
        </p:txBody>
      </p:sp>
      <p:sp>
        <p:nvSpPr>
          <p:cNvPr id="178" name="Google Shape;178;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Sensor reads where the can is, then lowers to desired amount.</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AutoNum type="arabicPeriod"/>
            </a:pPr>
            <a:r>
              <a:rPr lang="en"/>
              <a:t>Elevator lowers to desired amount.</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AutoNum type="arabicPeriod"/>
            </a:pPr>
            <a:r>
              <a:rPr lang="en"/>
              <a:t>Once elevator reaches desired </a:t>
            </a:r>
            <a:r>
              <a:rPr lang="en"/>
              <a:t>height, horizontal motion begins.</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AutoNum type="arabicPeriod"/>
            </a:pPr>
            <a:r>
              <a:rPr lang="en"/>
              <a:t>Horizontal motion is a track that holds the soda can open. It will slide underneath the tab pulling it upwards </a:t>
            </a:r>
            <a:r>
              <a:rPr lang="en"/>
              <a:t> until the can is cracked.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Objectives/Timelines over 6 weeks</a:t>
            </a:r>
            <a:endParaRPr/>
          </a:p>
          <a:p>
            <a:pPr indent="0" lvl="0" marL="0" rtl="0" algn="l">
              <a:spcBef>
                <a:spcPts val="0"/>
              </a:spcBef>
              <a:spcAft>
                <a:spcPts val="0"/>
              </a:spcAft>
              <a:buNone/>
            </a:pPr>
            <a:r>
              <a:rPr lang="en" sz="1100"/>
              <a:t>(*= not original objective)</a:t>
            </a:r>
            <a:endParaRPr sz="1100"/>
          </a:p>
        </p:txBody>
      </p:sp>
      <p:sp>
        <p:nvSpPr>
          <p:cNvPr id="184" name="Google Shape;184;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Create base model with 3D Printing</a:t>
            </a:r>
            <a:endParaRPr/>
          </a:p>
          <a:p>
            <a:pPr indent="-311150" lvl="0" marL="457200" rtl="0" algn="l">
              <a:spcBef>
                <a:spcPts val="0"/>
              </a:spcBef>
              <a:spcAft>
                <a:spcPts val="0"/>
              </a:spcAft>
              <a:buSzPts val="1300"/>
              <a:buChar char="●"/>
            </a:pPr>
            <a:r>
              <a:rPr lang="en"/>
              <a:t>Create code</a:t>
            </a:r>
            <a:endParaRPr/>
          </a:p>
          <a:p>
            <a:pPr indent="-311150" lvl="0" marL="457200" rtl="0" algn="l">
              <a:spcBef>
                <a:spcPts val="0"/>
              </a:spcBef>
              <a:spcAft>
                <a:spcPts val="0"/>
              </a:spcAft>
              <a:buSzPts val="1300"/>
              <a:buChar char="●"/>
            </a:pPr>
            <a:r>
              <a:rPr lang="en"/>
              <a:t>Test Code</a:t>
            </a:r>
            <a:endParaRPr/>
          </a:p>
          <a:p>
            <a:pPr indent="-311150" lvl="0" marL="457200" rtl="0" algn="l">
              <a:spcBef>
                <a:spcPts val="0"/>
              </a:spcBef>
              <a:spcAft>
                <a:spcPts val="0"/>
              </a:spcAft>
              <a:buSzPts val="1300"/>
              <a:buChar char="●"/>
            </a:pPr>
            <a:r>
              <a:rPr lang="en"/>
              <a:t>Work on 2nd model of project</a:t>
            </a:r>
            <a:endParaRPr/>
          </a:p>
          <a:p>
            <a:pPr indent="-311150" lvl="0" marL="457200" rtl="0" algn="l">
              <a:spcBef>
                <a:spcPts val="0"/>
              </a:spcBef>
              <a:spcAft>
                <a:spcPts val="0"/>
              </a:spcAft>
              <a:buSzPts val="1300"/>
              <a:buChar char="●"/>
            </a:pPr>
            <a:r>
              <a:rPr lang="en"/>
              <a:t>Incorporate </a:t>
            </a:r>
            <a:r>
              <a:rPr lang="en"/>
              <a:t>everything</a:t>
            </a:r>
            <a:r>
              <a:rPr lang="en"/>
              <a:t> (FAIL)</a:t>
            </a:r>
            <a:endParaRPr/>
          </a:p>
          <a:p>
            <a:pPr indent="-311150" lvl="0" marL="457200" rtl="0" algn="l">
              <a:spcBef>
                <a:spcPts val="0"/>
              </a:spcBef>
              <a:spcAft>
                <a:spcPts val="0"/>
              </a:spcAft>
              <a:buSzPts val="1300"/>
              <a:buChar char="●"/>
            </a:pPr>
            <a:r>
              <a:rPr lang="en"/>
              <a:t>Buy stronger motors*</a:t>
            </a:r>
            <a:endParaRPr/>
          </a:p>
          <a:p>
            <a:pPr indent="-311150" lvl="0" marL="457200" rtl="0" algn="l">
              <a:spcBef>
                <a:spcPts val="0"/>
              </a:spcBef>
              <a:spcAft>
                <a:spcPts val="0"/>
              </a:spcAft>
              <a:buSzPts val="1300"/>
              <a:buChar char="●"/>
            </a:pPr>
            <a:r>
              <a:rPr lang="en"/>
              <a:t>Create 3rd model</a:t>
            </a:r>
            <a:endParaRPr/>
          </a:p>
          <a:p>
            <a:pPr indent="-311150" lvl="0" marL="457200" rtl="0" algn="l">
              <a:spcBef>
                <a:spcPts val="0"/>
              </a:spcBef>
              <a:spcAft>
                <a:spcPts val="0"/>
              </a:spcAft>
              <a:buSzPts val="1300"/>
              <a:buChar char="●"/>
            </a:pPr>
            <a:r>
              <a:rPr lang="en"/>
              <a:t>Implement components together (motor too heavy, FAIL)</a:t>
            </a:r>
            <a:endParaRPr/>
          </a:p>
          <a:p>
            <a:pPr indent="-311150" lvl="0" marL="457200" rtl="0" algn="l">
              <a:spcBef>
                <a:spcPts val="0"/>
              </a:spcBef>
              <a:spcAft>
                <a:spcPts val="0"/>
              </a:spcAft>
              <a:buSzPts val="1300"/>
              <a:buChar char="●"/>
            </a:pPr>
            <a:r>
              <a:rPr lang="en"/>
              <a:t>Create 4th/ final model*</a:t>
            </a:r>
            <a:endParaRPr/>
          </a:p>
          <a:p>
            <a:pPr indent="-311150" lvl="0" marL="457200" rtl="0" algn="l">
              <a:spcBef>
                <a:spcPts val="0"/>
              </a:spcBef>
              <a:spcAft>
                <a:spcPts val="0"/>
              </a:spcAft>
              <a:buSzPts val="1300"/>
              <a:buChar char="●"/>
            </a:pPr>
            <a:r>
              <a:rPr lang="en"/>
              <a:t>Implement</a:t>
            </a:r>
            <a:r>
              <a:rPr lang="en"/>
              <a:t> all components together</a:t>
            </a:r>
            <a:endParaRPr/>
          </a:p>
          <a:p>
            <a:pPr indent="-311150" lvl="0" marL="457200" rtl="0" algn="l">
              <a:spcBef>
                <a:spcPts val="0"/>
              </a:spcBef>
              <a:spcAft>
                <a:spcPts val="0"/>
              </a:spcAft>
              <a:buSzPts val="1300"/>
              <a:buChar char="●"/>
            </a:pPr>
            <a:r>
              <a:rPr lang="en"/>
              <a:t>Test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