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ดองเต่า" charset="1" panose="00000000000000000000"/>
      <p:regular r:id="rId20"/>
    </p:embeddedFont>
    <p:embeddedFont>
      <p:font typeface="Halley" charset="1" panose="00000000000000000000"/>
      <p:regular r:id="rId21"/>
    </p:embeddedFont>
    <p:embeddedFont>
      <p:font typeface="ดองเต่า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42.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0.jpeg" Type="http://schemas.openxmlformats.org/officeDocument/2006/relationships/image"/><Relationship Id="rId9" Target="../media/image4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7.png" Type="http://schemas.openxmlformats.org/officeDocument/2006/relationships/image"/><Relationship Id="rId17" Target="../media/image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7.png" Type="http://schemas.openxmlformats.org/officeDocument/2006/relationships/image"/><Relationship Id="rId17" Target="../media/image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7.png" Type="http://schemas.openxmlformats.org/officeDocument/2006/relationships/image"/><Relationship Id="rId19" Target="../media/image8.svg" Type="http://schemas.openxmlformats.org/officeDocument/2006/relationships/image"/><Relationship Id="rId2" Target="../media/image5.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22" Target="../media/image27.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15.png" Type="http://schemas.openxmlformats.org/officeDocument/2006/relationships/image"/><Relationship Id="rId19" Target="../media/image16.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0.png" Type="http://schemas.openxmlformats.org/officeDocument/2006/relationships/image"/><Relationship Id="rId17" Target="../media/image31.svg" Type="http://schemas.openxmlformats.org/officeDocument/2006/relationships/image"/><Relationship Id="rId18" Target="../media/image32.png" Type="http://schemas.openxmlformats.org/officeDocument/2006/relationships/image"/><Relationship Id="rId19" Target="../media/image33.svg" Type="http://schemas.openxmlformats.org/officeDocument/2006/relationships/image"/><Relationship Id="rId2" Target="../media/image5.png" Type="http://schemas.openxmlformats.org/officeDocument/2006/relationships/image"/><Relationship Id="rId20" Target="../media/image7.png" Type="http://schemas.openxmlformats.org/officeDocument/2006/relationships/image"/><Relationship Id="rId21" Target="../media/image8.sv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7.png" Type="http://schemas.openxmlformats.org/officeDocument/2006/relationships/image"/><Relationship Id="rId17" Target="../media/image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36.pn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2387375" y="472272"/>
            <a:ext cx="12523574" cy="7041151"/>
          </a:xfrm>
          <a:custGeom>
            <a:avLst/>
            <a:gdLst/>
            <a:ahLst/>
            <a:cxnLst/>
            <a:rect r="r" b="b" t="t" l="l"/>
            <a:pathLst>
              <a:path h="7041151" w="12523574">
                <a:moveTo>
                  <a:pt x="0" y="0"/>
                </a:moveTo>
                <a:lnTo>
                  <a:pt x="12523573" y="0"/>
                </a:lnTo>
                <a:lnTo>
                  <a:pt x="12523573" y="7041151"/>
                </a:lnTo>
                <a:lnTo>
                  <a:pt x="0" y="70411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3892220" y="-798700"/>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015971" y="7853905"/>
            <a:ext cx="5268514" cy="2433095"/>
          </a:xfrm>
          <a:custGeom>
            <a:avLst/>
            <a:gdLst/>
            <a:ahLst/>
            <a:cxnLst/>
            <a:rect r="r" b="b" t="t" l="l"/>
            <a:pathLst>
              <a:path h="2433095" w="5268514">
                <a:moveTo>
                  <a:pt x="0" y="0"/>
                </a:moveTo>
                <a:lnTo>
                  <a:pt x="5268514" y="0"/>
                </a:lnTo>
                <a:lnTo>
                  <a:pt x="5268514" y="2433095"/>
                </a:lnTo>
                <a:lnTo>
                  <a:pt x="0" y="2433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294539" y="5851122"/>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11299226" y="5432393"/>
            <a:ext cx="5373831" cy="4650807"/>
          </a:xfrm>
          <a:custGeom>
            <a:avLst/>
            <a:gdLst/>
            <a:ahLst/>
            <a:cxnLst/>
            <a:rect r="r" b="b" t="t" l="l"/>
            <a:pathLst>
              <a:path h="4650807" w="5373831">
                <a:moveTo>
                  <a:pt x="5373831" y="0"/>
                </a:moveTo>
                <a:lnTo>
                  <a:pt x="0" y="0"/>
                </a:lnTo>
                <a:lnTo>
                  <a:pt x="0" y="4650807"/>
                </a:lnTo>
                <a:lnTo>
                  <a:pt x="5373831" y="4650807"/>
                </a:lnTo>
                <a:lnTo>
                  <a:pt x="537383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0" y="2593075"/>
            <a:ext cx="5735472" cy="7693925"/>
          </a:xfrm>
          <a:custGeom>
            <a:avLst/>
            <a:gdLst/>
            <a:ahLst/>
            <a:cxnLst/>
            <a:rect r="r" b="b" t="t" l="l"/>
            <a:pathLst>
              <a:path h="7693925" w="5735472">
                <a:moveTo>
                  <a:pt x="0" y="0"/>
                </a:moveTo>
                <a:lnTo>
                  <a:pt x="5735472" y="0"/>
                </a:lnTo>
                <a:lnTo>
                  <a:pt x="5735472" y="7693925"/>
                </a:lnTo>
                <a:lnTo>
                  <a:pt x="0" y="76939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978153" y="1028700"/>
            <a:ext cx="1398898" cy="640950"/>
          </a:xfrm>
          <a:custGeom>
            <a:avLst/>
            <a:gdLst/>
            <a:ahLst/>
            <a:cxnLst/>
            <a:rect r="r" b="b" t="t" l="l"/>
            <a:pathLst>
              <a:path h="640950" w="1398898">
                <a:moveTo>
                  <a:pt x="0" y="0"/>
                </a:moveTo>
                <a:lnTo>
                  <a:pt x="1398899" y="0"/>
                </a:lnTo>
                <a:lnTo>
                  <a:pt x="1398899" y="640950"/>
                </a:lnTo>
                <a:lnTo>
                  <a:pt x="0" y="6409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4764117">
            <a:off x="11372049" y="848824"/>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2" id="12"/>
          <p:cNvSpPr txBox="true"/>
          <p:nvPr/>
        </p:nvSpPr>
        <p:spPr>
          <a:xfrm rot="0">
            <a:off x="3293016" y="1576211"/>
            <a:ext cx="10712292" cy="3113777"/>
          </a:xfrm>
          <a:prstGeom prst="rect">
            <a:avLst/>
          </a:prstGeom>
        </p:spPr>
        <p:txBody>
          <a:bodyPr anchor="t" rtlCol="false" tIns="0" lIns="0" bIns="0" rIns="0">
            <a:spAutoFit/>
          </a:bodyPr>
          <a:lstStyle/>
          <a:p>
            <a:pPr algn="ctr">
              <a:lnSpc>
                <a:spcPts val="11071"/>
              </a:lnSpc>
            </a:pPr>
            <a:r>
              <a:rPr lang="en-US" sz="11533">
                <a:solidFill>
                  <a:srgbClr val="196C56"/>
                </a:solidFill>
                <a:latin typeface="ดองเต่า"/>
                <a:ea typeface="ดองเต่า"/>
                <a:cs typeface="ดองเต่า"/>
                <a:sym typeface="ดองเต่า"/>
              </a:rPr>
              <a:t>Sistema de Huertos para Orquideas</a:t>
            </a:r>
          </a:p>
        </p:txBody>
      </p:sp>
      <p:sp>
        <p:nvSpPr>
          <p:cNvPr name="TextBox 13" id="13"/>
          <p:cNvSpPr txBox="true"/>
          <p:nvPr/>
        </p:nvSpPr>
        <p:spPr>
          <a:xfrm rot="0">
            <a:off x="4606909" y="4594739"/>
            <a:ext cx="9398399" cy="2124075"/>
          </a:xfrm>
          <a:prstGeom prst="rect">
            <a:avLst/>
          </a:prstGeom>
        </p:spPr>
        <p:txBody>
          <a:bodyPr anchor="t" rtlCol="false" tIns="0" lIns="0" bIns="0" rIns="0">
            <a:spAutoFit/>
          </a:bodyPr>
          <a:lstStyle/>
          <a:p>
            <a:pPr algn="l" marL="971548" indent="-485774" lvl="1">
              <a:lnSpc>
                <a:spcPts val="5399"/>
              </a:lnSpc>
              <a:buFont typeface="Arial"/>
              <a:buChar char="•"/>
            </a:pPr>
            <a:r>
              <a:rPr lang="en-US" sz="4499">
                <a:solidFill>
                  <a:srgbClr val="000000"/>
                </a:solidFill>
                <a:latin typeface="Halley"/>
                <a:ea typeface="Halley"/>
                <a:cs typeface="Halley"/>
                <a:sym typeface="Halley"/>
              </a:rPr>
              <a:t>Anthony Llactahuaman Muguerza</a:t>
            </a:r>
          </a:p>
          <a:p>
            <a:pPr algn="l" marL="971548" indent="-485774" lvl="1">
              <a:lnSpc>
                <a:spcPts val="5399"/>
              </a:lnSpc>
              <a:buFont typeface="Arial"/>
              <a:buChar char="•"/>
            </a:pPr>
            <a:r>
              <a:rPr lang="en-US" sz="4499">
                <a:solidFill>
                  <a:srgbClr val="000000"/>
                </a:solidFill>
                <a:latin typeface="Halley"/>
                <a:ea typeface="Halley"/>
                <a:cs typeface="Halley"/>
                <a:sym typeface="Halley"/>
              </a:rPr>
              <a:t>Bianca Romero Diaz</a:t>
            </a:r>
          </a:p>
          <a:p>
            <a:pPr algn="l" marL="971548" indent="-485774" lvl="1">
              <a:lnSpc>
                <a:spcPts val="5399"/>
              </a:lnSpc>
              <a:buFont typeface="Arial"/>
              <a:buChar char="•"/>
            </a:pPr>
            <a:r>
              <a:rPr lang="en-US" sz="4499">
                <a:solidFill>
                  <a:srgbClr val="000000"/>
                </a:solidFill>
                <a:latin typeface="Halley"/>
                <a:ea typeface="Halley"/>
                <a:cs typeface="Halley"/>
                <a:sym typeface="Halley"/>
              </a:rPr>
              <a:t>Yosmar Tejeda Echegaray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4316845" y="-931276"/>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3474" y="387750"/>
            <a:ext cx="16420948" cy="9232379"/>
          </a:xfrm>
          <a:custGeom>
            <a:avLst/>
            <a:gdLst/>
            <a:ahLst/>
            <a:cxnLst/>
            <a:rect r="r" b="b" t="t" l="l"/>
            <a:pathLst>
              <a:path h="9232379" w="16420948">
                <a:moveTo>
                  <a:pt x="0" y="0"/>
                </a:moveTo>
                <a:lnTo>
                  <a:pt x="16420949" y="0"/>
                </a:lnTo>
                <a:lnTo>
                  <a:pt x="16420949" y="9232379"/>
                </a:lnTo>
                <a:lnTo>
                  <a:pt x="0" y="92323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732687" y="2266349"/>
            <a:ext cx="12822626" cy="6406845"/>
          </a:xfrm>
          <a:custGeom>
            <a:avLst/>
            <a:gdLst/>
            <a:ahLst/>
            <a:cxnLst/>
            <a:rect r="r" b="b" t="t" l="l"/>
            <a:pathLst>
              <a:path h="6406845" w="12822626">
                <a:moveTo>
                  <a:pt x="0" y="0"/>
                </a:moveTo>
                <a:lnTo>
                  <a:pt x="12822626" y="0"/>
                </a:lnTo>
                <a:lnTo>
                  <a:pt x="12822626" y="6406845"/>
                </a:lnTo>
                <a:lnTo>
                  <a:pt x="0" y="6406845"/>
                </a:lnTo>
                <a:lnTo>
                  <a:pt x="0" y="0"/>
                </a:lnTo>
                <a:close/>
              </a:path>
            </a:pathLst>
          </a:custGeom>
          <a:blipFill>
            <a:blip r:embed="rId10"/>
            <a:stretch>
              <a:fillRect l="0" t="0" r="0" b="0"/>
            </a:stretch>
          </a:blipFill>
        </p:spPr>
      </p:sp>
      <p:sp>
        <p:nvSpPr>
          <p:cNvPr name="Freeform 7" id="7"/>
          <p:cNvSpPr/>
          <p:nvPr/>
        </p:nvSpPr>
        <p:spPr>
          <a:xfrm flipH="true" flipV="false" rot="0">
            <a:off x="12625801"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080114" y="6243635"/>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2526652" y="1019175"/>
            <a:ext cx="11091557"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Blynk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4316845" y="-931276"/>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097483" y="1743113"/>
            <a:ext cx="3995448" cy="8072104"/>
          </a:xfrm>
          <a:custGeom>
            <a:avLst/>
            <a:gdLst/>
            <a:ahLst/>
            <a:cxnLst/>
            <a:rect r="r" b="b" t="t" l="l"/>
            <a:pathLst>
              <a:path h="8072104" w="3995448">
                <a:moveTo>
                  <a:pt x="0" y="0"/>
                </a:moveTo>
                <a:lnTo>
                  <a:pt x="3995448" y="0"/>
                </a:lnTo>
                <a:lnTo>
                  <a:pt x="3995448" y="8072104"/>
                </a:lnTo>
                <a:lnTo>
                  <a:pt x="0" y="8072104"/>
                </a:lnTo>
                <a:lnTo>
                  <a:pt x="0" y="0"/>
                </a:lnTo>
                <a:close/>
              </a:path>
            </a:pathLst>
          </a:custGeom>
          <a:blipFill>
            <a:blip r:embed="rId8"/>
            <a:stretch>
              <a:fillRect l="0" t="0" r="-185" b="-10197"/>
            </a:stretch>
          </a:blipFill>
        </p:spPr>
      </p:sp>
      <p:sp>
        <p:nvSpPr>
          <p:cNvPr name="Freeform 6" id="6"/>
          <p:cNvSpPr/>
          <p:nvPr/>
        </p:nvSpPr>
        <p:spPr>
          <a:xfrm flipH="false" flipV="false" rot="0">
            <a:off x="8092931" y="3096514"/>
            <a:ext cx="10195069" cy="4986348"/>
          </a:xfrm>
          <a:custGeom>
            <a:avLst/>
            <a:gdLst/>
            <a:ahLst/>
            <a:cxnLst/>
            <a:rect r="r" b="b" t="t" l="l"/>
            <a:pathLst>
              <a:path h="4986348" w="10195069">
                <a:moveTo>
                  <a:pt x="0" y="0"/>
                </a:moveTo>
                <a:lnTo>
                  <a:pt x="10195069" y="0"/>
                </a:lnTo>
                <a:lnTo>
                  <a:pt x="10195069" y="4986348"/>
                </a:lnTo>
                <a:lnTo>
                  <a:pt x="0" y="4986348"/>
                </a:lnTo>
                <a:lnTo>
                  <a:pt x="0" y="0"/>
                </a:lnTo>
                <a:close/>
              </a:path>
            </a:pathLst>
          </a:custGeom>
          <a:blipFill>
            <a:blip r:embed="rId9"/>
            <a:stretch>
              <a:fillRect l="-3226" t="0" r="-5460" b="0"/>
            </a:stretch>
          </a:blipFill>
        </p:spPr>
      </p:sp>
      <p:sp>
        <p:nvSpPr>
          <p:cNvPr name="Freeform 7" id="7"/>
          <p:cNvSpPr/>
          <p:nvPr/>
        </p:nvSpPr>
        <p:spPr>
          <a:xfrm flipH="true" flipV="false" rot="0">
            <a:off x="12625801"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210240" y="1736325"/>
            <a:ext cx="3873385" cy="8078892"/>
          </a:xfrm>
          <a:custGeom>
            <a:avLst/>
            <a:gdLst/>
            <a:ahLst/>
            <a:cxnLst/>
            <a:rect r="r" b="b" t="t" l="l"/>
            <a:pathLst>
              <a:path h="8078892" w="3873385">
                <a:moveTo>
                  <a:pt x="0" y="0"/>
                </a:moveTo>
                <a:lnTo>
                  <a:pt x="3873385" y="0"/>
                </a:lnTo>
                <a:lnTo>
                  <a:pt x="3873385" y="8078892"/>
                </a:lnTo>
                <a:lnTo>
                  <a:pt x="0" y="8078892"/>
                </a:lnTo>
                <a:lnTo>
                  <a:pt x="0" y="0"/>
                </a:lnTo>
                <a:close/>
              </a:path>
            </a:pathLst>
          </a:custGeom>
          <a:blipFill>
            <a:blip r:embed="rId12"/>
            <a:stretch>
              <a:fillRect l="0" t="0" r="0" b="-6543"/>
            </a:stretch>
          </a:blipFill>
        </p:spPr>
      </p:sp>
      <p:sp>
        <p:nvSpPr>
          <p:cNvPr name="TextBox 9" id="9"/>
          <p:cNvSpPr txBox="true"/>
          <p:nvPr/>
        </p:nvSpPr>
        <p:spPr>
          <a:xfrm rot="0">
            <a:off x="1577295" y="527050"/>
            <a:ext cx="4517912"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Resultados: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1978243" y="0"/>
            <a:ext cx="6315540" cy="9670919"/>
          </a:xfrm>
          <a:custGeom>
            <a:avLst/>
            <a:gdLst/>
            <a:ahLst/>
            <a:cxnLst/>
            <a:rect r="r" b="b" t="t" l="l"/>
            <a:pathLst>
              <a:path h="9670919" w="6315540">
                <a:moveTo>
                  <a:pt x="0" y="0"/>
                </a:moveTo>
                <a:lnTo>
                  <a:pt x="6315540" y="0"/>
                </a:lnTo>
                <a:lnTo>
                  <a:pt x="6315540" y="9670919"/>
                </a:lnTo>
                <a:lnTo>
                  <a:pt x="0" y="96709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028700" y="1296558"/>
            <a:ext cx="12557955" cy="7060481"/>
          </a:xfrm>
          <a:custGeom>
            <a:avLst/>
            <a:gdLst/>
            <a:ahLst/>
            <a:cxnLst/>
            <a:rect r="r" b="b" t="t" l="l"/>
            <a:pathLst>
              <a:path h="7060481" w="12557955">
                <a:moveTo>
                  <a:pt x="0" y="0"/>
                </a:moveTo>
                <a:lnTo>
                  <a:pt x="12557955" y="0"/>
                </a:lnTo>
                <a:lnTo>
                  <a:pt x="12557955" y="7060481"/>
                </a:lnTo>
                <a:lnTo>
                  <a:pt x="0" y="70604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764117">
            <a:off x="12486992" y="1392893"/>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60108" y="1296558"/>
            <a:ext cx="3198384" cy="1465442"/>
          </a:xfrm>
          <a:custGeom>
            <a:avLst/>
            <a:gdLst/>
            <a:ahLst/>
            <a:cxnLst/>
            <a:rect r="r" b="b" t="t" l="l"/>
            <a:pathLst>
              <a:path h="1465442" w="3198384">
                <a:moveTo>
                  <a:pt x="0" y="0"/>
                </a:moveTo>
                <a:lnTo>
                  <a:pt x="3198384" y="0"/>
                </a:lnTo>
                <a:lnTo>
                  <a:pt x="3198384" y="1465442"/>
                </a:lnTo>
                <a:lnTo>
                  <a:pt x="0" y="14654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36647" y="558916"/>
            <a:ext cx="1609933" cy="737642"/>
          </a:xfrm>
          <a:custGeom>
            <a:avLst/>
            <a:gdLst/>
            <a:ahLst/>
            <a:cxnLst/>
            <a:rect r="r" b="b" t="t" l="l"/>
            <a:pathLst>
              <a:path h="737642" w="1609933">
                <a:moveTo>
                  <a:pt x="0" y="0"/>
                </a:moveTo>
                <a:lnTo>
                  <a:pt x="1609933" y="0"/>
                </a:lnTo>
                <a:lnTo>
                  <a:pt x="1609933" y="737642"/>
                </a:lnTo>
                <a:lnTo>
                  <a:pt x="0" y="7376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052960" y="2869331"/>
            <a:ext cx="10947452" cy="4572000"/>
          </a:xfrm>
          <a:prstGeom prst="rect">
            <a:avLst/>
          </a:prstGeom>
        </p:spPr>
        <p:txBody>
          <a:bodyPr anchor="t" rtlCol="false" tIns="0" lIns="0" bIns="0" rIns="0">
            <a:spAutoFit/>
          </a:bodyPr>
          <a:lstStyle/>
          <a:p>
            <a:pPr algn="l">
              <a:lnSpc>
                <a:spcPts val="4440"/>
              </a:lnSpc>
            </a:pPr>
            <a:r>
              <a:rPr lang="en-US" sz="3700">
                <a:solidFill>
                  <a:srgbClr val="152116"/>
                </a:solidFill>
                <a:latin typeface="Halley"/>
                <a:ea typeface="Halley"/>
                <a:cs typeface="Halley"/>
                <a:sym typeface="Halley"/>
              </a:rPr>
              <a:t>La integración de este sistema con la aplicación Blynk facilita el control remoto y en tiempo real desde cualquier lugar, ofreciendo la comodidad de ajustar parámetros y activar la bomba de agua con solo un clic. Además, las alertas automáticas proporcionan una capa adicional de seguridad, notificando al cuidador cuando las condiciones se desvían de los niveles óptimos, permitiendo una respuesta rápida y efectiva.</a:t>
            </a:r>
          </a:p>
        </p:txBody>
      </p:sp>
      <p:sp>
        <p:nvSpPr>
          <p:cNvPr name="Freeform 9" id="9"/>
          <p:cNvSpPr/>
          <p:nvPr/>
        </p:nvSpPr>
        <p:spPr>
          <a:xfrm flipH="false" flipV="false" rot="0">
            <a:off x="15522374" y="5824323"/>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1668373" y="3746952"/>
            <a:ext cx="6100174" cy="5789620"/>
          </a:xfrm>
          <a:custGeom>
            <a:avLst/>
            <a:gdLst/>
            <a:ahLst/>
            <a:cxnLst/>
            <a:rect r="r" b="b" t="t" l="l"/>
            <a:pathLst>
              <a:path h="5789620" w="6100174">
                <a:moveTo>
                  <a:pt x="0" y="0"/>
                </a:moveTo>
                <a:lnTo>
                  <a:pt x="6100174" y="0"/>
                </a:lnTo>
                <a:lnTo>
                  <a:pt x="6100174" y="5789620"/>
                </a:lnTo>
                <a:lnTo>
                  <a:pt x="0" y="57896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590348" y="1883719"/>
            <a:ext cx="4243737"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a:ea typeface="ดองเต่า"/>
                <a:cs typeface="ดองเต่า"/>
                <a:sym typeface="ดองเต่า"/>
              </a:rPr>
              <a:t>Beneficios</a:t>
            </a:r>
          </a:p>
        </p:txBody>
      </p:sp>
      <p:sp>
        <p:nvSpPr>
          <p:cNvPr name="Freeform 12" id="12"/>
          <p:cNvSpPr/>
          <p:nvPr/>
        </p:nvSpPr>
        <p:spPr>
          <a:xfrm flipH="true" flipV="false" rot="0">
            <a:off x="-181745"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4926077" y="7509368"/>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1978243" y="0"/>
            <a:ext cx="6315540" cy="9670919"/>
          </a:xfrm>
          <a:custGeom>
            <a:avLst/>
            <a:gdLst/>
            <a:ahLst/>
            <a:cxnLst/>
            <a:rect r="r" b="b" t="t" l="l"/>
            <a:pathLst>
              <a:path h="9670919" w="6315540">
                <a:moveTo>
                  <a:pt x="0" y="0"/>
                </a:moveTo>
                <a:lnTo>
                  <a:pt x="6315540" y="0"/>
                </a:lnTo>
                <a:lnTo>
                  <a:pt x="6315540" y="9670919"/>
                </a:lnTo>
                <a:lnTo>
                  <a:pt x="0" y="96709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028700" y="740089"/>
            <a:ext cx="13547705" cy="7616950"/>
          </a:xfrm>
          <a:custGeom>
            <a:avLst/>
            <a:gdLst/>
            <a:ahLst/>
            <a:cxnLst/>
            <a:rect r="r" b="b" t="t" l="l"/>
            <a:pathLst>
              <a:path h="7616950" w="13547705">
                <a:moveTo>
                  <a:pt x="0" y="0"/>
                </a:moveTo>
                <a:lnTo>
                  <a:pt x="13547705" y="0"/>
                </a:lnTo>
                <a:lnTo>
                  <a:pt x="13547705" y="7616950"/>
                </a:lnTo>
                <a:lnTo>
                  <a:pt x="0" y="76169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764117">
            <a:off x="12486992" y="1392893"/>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60108" y="1296558"/>
            <a:ext cx="3198384" cy="1465442"/>
          </a:xfrm>
          <a:custGeom>
            <a:avLst/>
            <a:gdLst/>
            <a:ahLst/>
            <a:cxnLst/>
            <a:rect r="r" b="b" t="t" l="l"/>
            <a:pathLst>
              <a:path h="1465442" w="3198384">
                <a:moveTo>
                  <a:pt x="0" y="0"/>
                </a:moveTo>
                <a:lnTo>
                  <a:pt x="3198384" y="0"/>
                </a:lnTo>
                <a:lnTo>
                  <a:pt x="3198384" y="1465442"/>
                </a:lnTo>
                <a:lnTo>
                  <a:pt x="0" y="14654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36647" y="558916"/>
            <a:ext cx="1609933" cy="737642"/>
          </a:xfrm>
          <a:custGeom>
            <a:avLst/>
            <a:gdLst/>
            <a:ahLst/>
            <a:cxnLst/>
            <a:rect r="r" b="b" t="t" l="l"/>
            <a:pathLst>
              <a:path h="737642" w="1609933">
                <a:moveTo>
                  <a:pt x="0" y="0"/>
                </a:moveTo>
                <a:lnTo>
                  <a:pt x="1609933" y="0"/>
                </a:lnTo>
                <a:lnTo>
                  <a:pt x="1609933" y="737642"/>
                </a:lnTo>
                <a:lnTo>
                  <a:pt x="0" y="7376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155392" y="2309169"/>
            <a:ext cx="11619187" cy="5133975"/>
          </a:xfrm>
          <a:prstGeom prst="rect">
            <a:avLst/>
          </a:prstGeom>
        </p:spPr>
        <p:txBody>
          <a:bodyPr anchor="t" rtlCol="false" tIns="0" lIns="0" bIns="0" rIns="0">
            <a:spAutoFit/>
          </a:bodyPr>
          <a:lstStyle/>
          <a:p>
            <a:pPr algn="l">
              <a:lnSpc>
                <a:spcPts val="4440"/>
              </a:lnSpc>
            </a:pPr>
            <a:r>
              <a:rPr lang="en-US" sz="3700">
                <a:solidFill>
                  <a:srgbClr val="152116"/>
                </a:solidFill>
                <a:latin typeface="Halley"/>
                <a:ea typeface="Halley"/>
                <a:cs typeface="Halley"/>
                <a:sym typeface="Halley"/>
              </a:rPr>
              <a:t>El uso de tecnologías IoT en la horticultura no solo mejora la eficiencia y efectividad del cuidado de las plantas, sino que también abre nuevas oportunidades para la innovación en el cultivo de orquídeas y otras plantas delicadas. Al adoptar este sistema de monitoreo inteligente, estamos dando un paso significativo hacia el futuro de la jardinería moderna, donde la tecnología y la naturaleza trabajan en armonía para crear jardines más bellos y productivos.</a:t>
            </a:r>
          </a:p>
        </p:txBody>
      </p:sp>
      <p:sp>
        <p:nvSpPr>
          <p:cNvPr name="Freeform 9" id="9"/>
          <p:cNvSpPr/>
          <p:nvPr/>
        </p:nvSpPr>
        <p:spPr>
          <a:xfrm flipH="false" flipV="false" rot="0">
            <a:off x="15522374" y="5824323"/>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1668373" y="3746952"/>
            <a:ext cx="6100174" cy="5789620"/>
          </a:xfrm>
          <a:custGeom>
            <a:avLst/>
            <a:gdLst/>
            <a:ahLst/>
            <a:cxnLst/>
            <a:rect r="r" b="b" t="t" l="l"/>
            <a:pathLst>
              <a:path h="5789620" w="6100174">
                <a:moveTo>
                  <a:pt x="0" y="0"/>
                </a:moveTo>
                <a:lnTo>
                  <a:pt x="6100174" y="0"/>
                </a:lnTo>
                <a:lnTo>
                  <a:pt x="6100174" y="5789620"/>
                </a:lnTo>
                <a:lnTo>
                  <a:pt x="0" y="57896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347317" y="1391594"/>
            <a:ext cx="4243737"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a:ea typeface="ดองเต่า"/>
                <a:cs typeface="ดองเต่า"/>
                <a:sym typeface="ดองเต่า"/>
              </a:rPr>
              <a:t>Conclusion</a:t>
            </a:r>
          </a:p>
        </p:txBody>
      </p:sp>
      <p:sp>
        <p:nvSpPr>
          <p:cNvPr name="Freeform 12" id="12"/>
          <p:cNvSpPr/>
          <p:nvPr/>
        </p:nvSpPr>
        <p:spPr>
          <a:xfrm flipH="true" flipV="false" rot="0">
            <a:off x="-181745"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4926077" y="7509368"/>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3377052" y="1028700"/>
            <a:ext cx="11533897" cy="6484723"/>
          </a:xfrm>
          <a:custGeom>
            <a:avLst/>
            <a:gdLst/>
            <a:ahLst/>
            <a:cxnLst/>
            <a:rect r="r" b="b" t="t" l="l"/>
            <a:pathLst>
              <a:path h="6484723" w="11533897">
                <a:moveTo>
                  <a:pt x="0" y="0"/>
                </a:moveTo>
                <a:lnTo>
                  <a:pt x="11533896" y="0"/>
                </a:lnTo>
                <a:lnTo>
                  <a:pt x="11533896" y="6484723"/>
                </a:lnTo>
                <a:lnTo>
                  <a:pt x="0" y="6484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3376396" y="-884912"/>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015971" y="7853905"/>
            <a:ext cx="5268514" cy="2433095"/>
          </a:xfrm>
          <a:custGeom>
            <a:avLst/>
            <a:gdLst/>
            <a:ahLst/>
            <a:cxnLst/>
            <a:rect r="r" b="b" t="t" l="l"/>
            <a:pathLst>
              <a:path h="2433095" w="5268514">
                <a:moveTo>
                  <a:pt x="0" y="0"/>
                </a:moveTo>
                <a:lnTo>
                  <a:pt x="5268514" y="0"/>
                </a:lnTo>
                <a:lnTo>
                  <a:pt x="5268514" y="2433095"/>
                </a:lnTo>
                <a:lnTo>
                  <a:pt x="0" y="2433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294539" y="5851122"/>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11885469" y="5188020"/>
            <a:ext cx="5373831" cy="4650807"/>
          </a:xfrm>
          <a:custGeom>
            <a:avLst/>
            <a:gdLst/>
            <a:ahLst/>
            <a:cxnLst/>
            <a:rect r="r" b="b" t="t" l="l"/>
            <a:pathLst>
              <a:path h="4650807" w="5373831">
                <a:moveTo>
                  <a:pt x="5373831" y="0"/>
                </a:moveTo>
                <a:lnTo>
                  <a:pt x="0" y="0"/>
                </a:lnTo>
                <a:lnTo>
                  <a:pt x="0" y="4650806"/>
                </a:lnTo>
                <a:lnTo>
                  <a:pt x="5373831" y="4650806"/>
                </a:lnTo>
                <a:lnTo>
                  <a:pt x="537383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0" y="2593075"/>
            <a:ext cx="5735472" cy="7693925"/>
          </a:xfrm>
          <a:custGeom>
            <a:avLst/>
            <a:gdLst/>
            <a:ahLst/>
            <a:cxnLst/>
            <a:rect r="r" b="b" t="t" l="l"/>
            <a:pathLst>
              <a:path h="7693925" w="5735472">
                <a:moveTo>
                  <a:pt x="0" y="0"/>
                </a:moveTo>
                <a:lnTo>
                  <a:pt x="5735472" y="0"/>
                </a:lnTo>
                <a:lnTo>
                  <a:pt x="5735472" y="7693925"/>
                </a:lnTo>
                <a:lnTo>
                  <a:pt x="0" y="76939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978153" y="1028700"/>
            <a:ext cx="1398898" cy="640950"/>
          </a:xfrm>
          <a:custGeom>
            <a:avLst/>
            <a:gdLst/>
            <a:ahLst/>
            <a:cxnLst/>
            <a:rect r="r" b="b" t="t" l="l"/>
            <a:pathLst>
              <a:path h="640950" w="1398898">
                <a:moveTo>
                  <a:pt x="0" y="0"/>
                </a:moveTo>
                <a:lnTo>
                  <a:pt x="1398899" y="0"/>
                </a:lnTo>
                <a:lnTo>
                  <a:pt x="1398899" y="640950"/>
                </a:lnTo>
                <a:lnTo>
                  <a:pt x="0" y="6409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1" id="11"/>
          <p:cNvSpPr txBox="true"/>
          <p:nvPr/>
        </p:nvSpPr>
        <p:spPr>
          <a:xfrm rot="0">
            <a:off x="4778254" y="2012535"/>
            <a:ext cx="8464792" cy="5395551"/>
          </a:xfrm>
          <a:prstGeom prst="rect">
            <a:avLst/>
          </a:prstGeom>
        </p:spPr>
        <p:txBody>
          <a:bodyPr anchor="t" rtlCol="false" tIns="0" lIns="0" bIns="0" rIns="0">
            <a:spAutoFit/>
          </a:bodyPr>
          <a:lstStyle/>
          <a:p>
            <a:pPr algn="ctr">
              <a:lnSpc>
                <a:spcPts val="19187"/>
              </a:lnSpc>
            </a:pPr>
            <a:r>
              <a:rPr lang="en-US" sz="19986">
                <a:solidFill>
                  <a:srgbClr val="196C56"/>
                </a:solidFill>
                <a:latin typeface="ดองเต่า"/>
                <a:ea typeface="ดองเต่า"/>
                <a:cs typeface="ดองเต่า"/>
                <a:sym typeface="ดองเต่า"/>
              </a:rPr>
              <a:t>Thank</a:t>
            </a:r>
          </a:p>
          <a:p>
            <a:pPr algn="ctr">
              <a:lnSpc>
                <a:spcPts val="19187"/>
              </a:lnSpc>
            </a:pPr>
            <a:r>
              <a:rPr lang="en-US" sz="19986">
                <a:solidFill>
                  <a:srgbClr val="196C56"/>
                </a:solidFill>
                <a:latin typeface="ดองเต่า"/>
                <a:ea typeface="ดองเต่า"/>
                <a:cs typeface="ดองเต่า"/>
                <a:sym typeface="ดองเต่า"/>
              </a:rPr>
              <a:t>You</a:t>
            </a:r>
          </a:p>
        </p:txBody>
      </p:sp>
      <p:sp>
        <p:nvSpPr>
          <p:cNvPr name="Freeform 12" id="12"/>
          <p:cNvSpPr/>
          <p:nvPr/>
        </p:nvSpPr>
        <p:spPr>
          <a:xfrm flipH="false" flipV="false" rot="-4764117">
            <a:off x="5808295" y="572613"/>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305954" y="-749249"/>
            <a:ext cx="6868610" cy="10517829"/>
          </a:xfrm>
          <a:custGeom>
            <a:avLst/>
            <a:gdLst/>
            <a:ahLst/>
            <a:cxnLst/>
            <a:rect r="r" b="b" t="t" l="l"/>
            <a:pathLst>
              <a:path h="10517829" w="6868610">
                <a:moveTo>
                  <a:pt x="0" y="0"/>
                </a:moveTo>
                <a:lnTo>
                  <a:pt x="6868610" y="0"/>
                </a:lnTo>
                <a:lnTo>
                  <a:pt x="6868610" y="10517829"/>
                </a:lnTo>
                <a:lnTo>
                  <a:pt x="0" y="105178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59287" y="7097147"/>
            <a:ext cx="3978975" cy="2691234"/>
          </a:xfrm>
          <a:custGeom>
            <a:avLst/>
            <a:gdLst/>
            <a:ahLst/>
            <a:cxnLst/>
            <a:rect r="r" b="b" t="t" l="l"/>
            <a:pathLst>
              <a:path h="2691234" w="3978975">
                <a:moveTo>
                  <a:pt x="0" y="0"/>
                </a:moveTo>
                <a:lnTo>
                  <a:pt x="3978975" y="0"/>
                </a:lnTo>
                <a:lnTo>
                  <a:pt x="3978975" y="2691235"/>
                </a:lnTo>
                <a:lnTo>
                  <a:pt x="0" y="26912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22147" y="1382283"/>
            <a:ext cx="12557955" cy="7060481"/>
          </a:xfrm>
          <a:custGeom>
            <a:avLst/>
            <a:gdLst/>
            <a:ahLst/>
            <a:cxnLst/>
            <a:rect r="r" b="b" t="t" l="l"/>
            <a:pathLst>
              <a:path h="7060481" w="12557955">
                <a:moveTo>
                  <a:pt x="0" y="0"/>
                </a:moveTo>
                <a:lnTo>
                  <a:pt x="12557956" y="0"/>
                </a:lnTo>
                <a:lnTo>
                  <a:pt x="12557956" y="7060481"/>
                </a:lnTo>
                <a:lnTo>
                  <a:pt x="0" y="70604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495799" y="6567066"/>
            <a:ext cx="3978975" cy="2691234"/>
          </a:xfrm>
          <a:custGeom>
            <a:avLst/>
            <a:gdLst/>
            <a:ahLst/>
            <a:cxnLst/>
            <a:rect r="r" b="b" t="t" l="l"/>
            <a:pathLst>
              <a:path h="2691234" w="3978975">
                <a:moveTo>
                  <a:pt x="0" y="0"/>
                </a:moveTo>
                <a:lnTo>
                  <a:pt x="3978975" y="0"/>
                </a:lnTo>
                <a:lnTo>
                  <a:pt x="3978975" y="2691234"/>
                </a:lnTo>
                <a:lnTo>
                  <a:pt x="0" y="2691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676020" y="2572436"/>
            <a:ext cx="5208165" cy="7251875"/>
          </a:xfrm>
          <a:custGeom>
            <a:avLst/>
            <a:gdLst/>
            <a:ahLst/>
            <a:cxnLst/>
            <a:rect r="r" b="b" t="t" l="l"/>
            <a:pathLst>
              <a:path h="7251875" w="5208165">
                <a:moveTo>
                  <a:pt x="0" y="0"/>
                </a:moveTo>
                <a:lnTo>
                  <a:pt x="5208165" y="0"/>
                </a:lnTo>
                <a:lnTo>
                  <a:pt x="5208165" y="7251875"/>
                </a:lnTo>
                <a:lnTo>
                  <a:pt x="0" y="72518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188546" y="3388367"/>
            <a:ext cx="9129964" cy="4076700"/>
          </a:xfrm>
          <a:prstGeom prst="rect">
            <a:avLst/>
          </a:prstGeom>
        </p:spPr>
        <p:txBody>
          <a:bodyPr anchor="t" rtlCol="false" tIns="0" lIns="0" bIns="0" rIns="0">
            <a:spAutoFit/>
          </a:bodyPr>
          <a:lstStyle/>
          <a:p>
            <a:pPr algn="l">
              <a:lnSpc>
                <a:spcPts val="4560"/>
              </a:lnSpc>
            </a:pPr>
            <a:r>
              <a:rPr lang="en-US" sz="3800">
                <a:solidFill>
                  <a:srgbClr val="152116"/>
                </a:solidFill>
                <a:latin typeface="Halley"/>
                <a:ea typeface="Halley"/>
                <a:cs typeface="Halley"/>
                <a:sym typeface="Halley"/>
              </a:rPr>
              <a:t>Las orquídeas son plantas delicadas que requieren condiciones específicas de humedad, temperatura y luz para prosperar. Nuestro sistema está diseñado para facilitar el cuidado de estas plantas, asegurando que reciban las condiciones ideales en todo momento. </a:t>
            </a:r>
          </a:p>
        </p:txBody>
      </p:sp>
      <p:sp>
        <p:nvSpPr>
          <p:cNvPr name="Freeform 9" id="9"/>
          <p:cNvSpPr/>
          <p:nvPr/>
        </p:nvSpPr>
        <p:spPr>
          <a:xfrm flipH="false" flipV="false" rot="0">
            <a:off x="-169800" y="8041752"/>
            <a:ext cx="5268514" cy="2433095"/>
          </a:xfrm>
          <a:custGeom>
            <a:avLst/>
            <a:gdLst/>
            <a:ahLst/>
            <a:cxnLst/>
            <a:rect r="r" b="b" t="t" l="l"/>
            <a:pathLst>
              <a:path h="2433095" w="5268514">
                <a:moveTo>
                  <a:pt x="0" y="0"/>
                </a:moveTo>
                <a:lnTo>
                  <a:pt x="5268514" y="0"/>
                </a:lnTo>
                <a:lnTo>
                  <a:pt x="5268514" y="2433096"/>
                </a:lnTo>
                <a:lnTo>
                  <a:pt x="0" y="24330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6485287"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580343" y="7255517"/>
            <a:ext cx="3816017" cy="3219330"/>
          </a:xfrm>
          <a:custGeom>
            <a:avLst/>
            <a:gdLst/>
            <a:ahLst/>
            <a:cxnLst/>
            <a:rect r="r" b="b" t="t" l="l"/>
            <a:pathLst>
              <a:path h="3219330" w="3816017">
                <a:moveTo>
                  <a:pt x="0" y="0"/>
                </a:moveTo>
                <a:lnTo>
                  <a:pt x="3816016" y="0"/>
                </a:lnTo>
                <a:lnTo>
                  <a:pt x="3816016" y="3219331"/>
                </a:lnTo>
                <a:lnTo>
                  <a:pt x="0" y="321933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3318510" y="659879"/>
            <a:ext cx="1609933" cy="737642"/>
          </a:xfrm>
          <a:custGeom>
            <a:avLst/>
            <a:gdLst/>
            <a:ahLst/>
            <a:cxnLst/>
            <a:rect r="r" b="b" t="t" l="l"/>
            <a:pathLst>
              <a:path h="737642" w="1609933">
                <a:moveTo>
                  <a:pt x="0" y="0"/>
                </a:moveTo>
                <a:lnTo>
                  <a:pt x="1609933" y="0"/>
                </a:lnTo>
                <a:lnTo>
                  <a:pt x="1609933" y="737642"/>
                </a:lnTo>
                <a:lnTo>
                  <a:pt x="0" y="7376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4764117">
            <a:off x="10974931" y="1169298"/>
            <a:ext cx="1026840" cy="1000703"/>
          </a:xfrm>
          <a:custGeom>
            <a:avLst/>
            <a:gdLst/>
            <a:ahLst/>
            <a:cxnLst/>
            <a:rect r="r" b="b" t="t" l="l"/>
            <a:pathLst>
              <a:path h="1000703" w="1026840">
                <a:moveTo>
                  <a:pt x="0" y="0"/>
                </a:moveTo>
                <a:lnTo>
                  <a:pt x="1026840" y="0"/>
                </a:lnTo>
                <a:lnTo>
                  <a:pt x="1026840" y="1000703"/>
                </a:lnTo>
                <a:lnTo>
                  <a:pt x="0" y="100070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4" id="14"/>
          <p:cNvSpPr txBox="true"/>
          <p:nvPr/>
        </p:nvSpPr>
        <p:spPr>
          <a:xfrm rot="0">
            <a:off x="4188546" y="2050405"/>
            <a:ext cx="5391797" cy="1244600"/>
          </a:xfrm>
          <a:prstGeom prst="rect">
            <a:avLst/>
          </a:prstGeom>
        </p:spPr>
        <p:txBody>
          <a:bodyPr anchor="t" rtlCol="false" tIns="0" lIns="0" bIns="0" rIns="0">
            <a:spAutoFit/>
          </a:bodyPr>
          <a:lstStyle/>
          <a:p>
            <a:pPr algn="l">
              <a:lnSpc>
                <a:spcPts val="9100"/>
              </a:lnSpc>
            </a:pPr>
            <a:r>
              <a:rPr lang="en-US" sz="6500">
                <a:solidFill>
                  <a:srgbClr val="196C56"/>
                </a:solidFill>
                <a:latin typeface="ดองเต่า Bold"/>
                <a:ea typeface="ดองเต่า Bold"/>
                <a:cs typeface="ดองเต่า Bold"/>
                <a:sym typeface="ดองเต่า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13376396" y="-884912"/>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69800" y="6567066"/>
            <a:ext cx="3978975" cy="2691234"/>
          </a:xfrm>
          <a:custGeom>
            <a:avLst/>
            <a:gdLst/>
            <a:ahLst/>
            <a:cxnLst/>
            <a:rect r="r" b="b" t="t" l="l"/>
            <a:pathLst>
              <a:path h="2691234" w="3978975">
                <a:moveTo>
                  <a:pt x="0" y="0"/>
                </a:moveTo>
                <a:lnTo>
                  <a:pt x="3978976" y="0"/>
                </a:lnTo>
                <a:lnTo>
                  <a:pt x="3978976" y="2691234"/>
                </a:lnTo>
                <a:lnTo>
                  <a:pt x="0" y="2691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22147" y="1382283"/>
            <a:ext cx="12557955" cy="7060481"/>
          </a:xfrm>
          <a:custGeom>
            <a:avLst/>
            <a:gdLst/>
            <a:ahLst/>
            <a:cxnLst/>
            <a:rect r="r" b="b" t="t" l="l"/>
            <a:pathLst>
              <a:path h="7060481" w="12557955">
                <a:moveTo>
                  <a:pt x="0" y="0"/>
                </a:moveTo>
                <a:lnTo>
                  <a:pt x="12557956" y="0"/>
                </a:lnTo>
                <a:lnTo>
                  <a:pt x="12557956" y="7060481"/>
                </a:lnTo>
                <a:lnTo>
                  <a:pt x="0" y="70604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764117">
            <a:off x="5602993" y="7412332"/>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47872" y="3098798"/>
            <a:ext cx="3135824" cy="10516482"/>
          </a:xfrm>
          <a:custGeom>
            <a:avLst/>
            <a:gdLst/>
            <a:ahLst/>
            <a:cxnLst/>
            <a:rect r="r" b="b" t="t" l="l"/>
            <a:pathLst>
              <a:path h="10516482" w="3135824">
                <a:moveTo>
                  <a:pt x="0" y="0"/>
                </a:moveTo>
                <a:lnTo>
                  <a:pt x="3135824" y="0"/>
                </a:lnTo>
                <a:lnTo>
                  <a:pt x="3135824" y="10516482"/>
                </a:lnTo>
                <a:lnTo>
                  <a:pt x="0" y="105164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294539" y="5706332"/>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2858970" y="4462974"/>
            <a:ext cx="5877014" cy="5706046"/>
          </a:xfrm>
          <a:custGeom>
            <a:avLst/>
            <a:gdLst/>
            <a:ahLst/>
            <a:cxnLst/>
            <a:rect r="r" b="b" t="t" l="l"/>
            <a:pathLst>
              <a:path h="5706046" w="5877014">
                <a:moveTo>
                  <a:pt x="0" y="0"/>
                </a:moveTo>
                <a:lnTo>
                  <a:pt x="5877014" y="0"/>
                </a:lnTo>
                <a:lnTo>
                  <a:pt x="5877014" y="5706046"/>
                </a:lnTo>
                <a:lnTo>
                  <a:pt x="0" y="570604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5958529" y="7853905"/>
            <a:ext cx="5268514" cy="2433095"/>
          </a:xfrm>
          <a:custGeom>
            <a:avLst/>
            <a:gdLst/>
            <a:ahLst/>
            <a:cxnLst/>
            <a:rect r="r" b="b" t="t" l="l"/>
            <a:pathLst>
              <a:path h="2433095" w="5268514">
                <a:moveTo>
                  <a:pt x="0" y="0"/>
                </a:moveTo>
                <a:lnTo>
                  <a:pt x="5268514" y="0"/>
                </a:lnTo>
                <a:lnTo>
                  <a:pt x="5268514" y="2433095"/>
                </a:lnTo>
                <a:lnTo>
                  <a:pt x="0" y="243309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978153" y="1028700"/>
            <a:ext cx="1398898" cy="640950"/>
          </a:xfrm>
          <a:custGeom>
            <a:avLst/>
            <a:gdLst/>
            <a:ahLst/>
            <a:cxnLst/>
            <a:rect r="r" b="b" t="t" l="l"/>
            <a:pathLst>
              <a:path h="640950" w="1398898">
                <a:moveTo>
                  <a:pt x="0" y="0"/>
                </a:moveTo>
                <a:lnTo>
                  <a:pt x="1398899" y="0"/>
                </a:lnTo>
                <a:lnTo>
                  <a:pt x="1398899" y="640950"/>
                </a:lnTo>
                <a:lnTo>
                  <a:pt x="0" y="64095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10800000">
            <a:off x="9001125" y="3539335"/>
            <a:ext cx="896957" cy="3776663"/>
          </a:xfrm>
          <a:custGeom>
            <a:avLst/>
            <a:gdLst/>
            <a:ahLst/>
            <a:cxnLst/>
            <a:rect r="r" b="b" t="t" l="l"/>
            <a:pathLst>
              <a:path h="3776663" w="896957">
                <a:moveTo>
                  <a:pt x="0" y="0"/>
                </a:moveTo>
                <a:lnTo>
                  <a:pt x="896957" y="0"/>
                </a:lnTo>
                <a:lnTo>
                  <a:pt x="896957" y="3776662"/>
                </a:lnTo>
                <a:lnTo>
                  <a:pt x="0" y="3776662"/>
                </a:lnTo>
                <a:lnTo>
                  <a:pt x="0" y="0"/>
                </a:lnTo>
                <a:close/>
              </a:path>
            </a:pathLst>
          </a:custGeom>
          <a:blipFill>
            <a:blip r:embed="rId22"/>
            <a:stretch>
              <a:fillRect l="0" t="0" r="0" b="0"/>
            </a:stretch>
          </a:blipFill>
        </p:spPr>
      </p:sp>
      <p:sp>
        <p:nvSpPr>
          <p:cNvPr name="TextBox 14" id="14"/>
          <p:cNvSpPr txBox="true"/>
          <p:nvPr/>
        </p:nvSpPr>
        <p:spPr>
          <a:xfrm rot="0">
            <a:off x="4027214" y="3546093"/>
            <a:ext cx="5128797" cy="3476625"/>
          </a:xfrm>
          <a:prstGeom prst="rect">
            <a:avLst/>
          </a:prstGeom>
        </p:spPr>
        <p:txBody>
          <a:bodyPr anchor="t" rtlCol="false" tIns="0" lIns="0" bIns="0" rIns="0">
            <a:spAutoFit/>
          </a:bodyPr>
          <a:lstStyle/>
          <a:p>
            <a:pPr algn="l">
              <a:lnSpc>
                <a:spcPts val="5399"/>
              </a:lnSpc>
            </a:pPr>
            <a:r>
              <a:rPr lang="en-US" sz="4499">
                <a:solidFill>
                  <a:srgbClr val="152116"/>
                </a:solidFill>
                <a:latin typeface="Halley"/>
                <a:ea typeface="Halley"/>
                <a:cs typeface="Halley"/>
                <a:sym typeface="Halley"/>
              </a:rPr>
              <a:t>Semillas 20 - 50</a:t>
            </a:r>
          </a:p>
          <a:p>
            <a:pPr algn="l">
              <a:lnSpc>
                <a:spcPts val="5399"/>
              </a:lnSpc>
            </a:pPr>
            <a:r>
              <a:rPr lang="en-US" sz="4499">
                <a:solidFill>
                  <a:srgbClr val="152116"/>
                </a:solidFill>
                <a:latin typeface="Halley"/>
                <a:ea typeface="Halley"/>
                <a:cs typeface="Halley"/>
                <a:sym typeface="Halley"/>
              </a:rPr>
              <a:t>Sustratos 10 - 30</a:t>
            </a:r>
          </a:p>
          <a:p>
            <a:pPr algn="l">
              <a:lnSpc>
                <a:spcPts val="5399"/>
              </a:lnSpc>
            </a:pPr>
            <a:r>
              <a:rPr lang="en-US" sz="4499">
                <a:solidFill>
                  <a:srgbClr val="152116"/>
                </a:solidFill>
                <a:latin typeface="Halley"/>
                <a:ea typeface="Halley"/>
                <a:cs typeface="Halley"/>
                <a:sym typeface="Halley"/>
              </a:rPr>
              <a:t>Fertilizantes 10 - 20</a:t>
            </a:r>
          </a:p>
          <a:p>
            <a:pPr algn="l">
              <a:lnSpc>
                <a:spcPts val="5399"/>
              </a:lnSpc>
            </a:pPr>
            <a:r>
              <a:rPr lang="en-US" sz="4499">
                <a:solidFill>
                  <a:srgbClr val="152116"/>
                </a:solidFill>
                <a:latin typeface="Halley"/>
                <a:ea typeface="Halley"/>
                <a:cs typeface="Halley"/>
                <a:sym typeface="Halley"/>
              </a:rPr>
              <a:t>Riego 50 -60</a:t>
            </a:r>
          </a:p>
          <a:p>
            <a:pPr algn="l">
              <a:lnSpc>
                <a:spcPts val="5399"/>
              </a:lnSpc>
            </a:pPr>
            <a:r>
              <a:rPr lang="en-US" sz="4499">
                <a:solidFill>
                  <a:srgbClr val="152116"/>
                </a:solidFill>
                <a:latin typeface="Halley"/>
                <a:ea typeface="Halley"/>
                <a:cs typeface="Halley"/>
                <a:sym typeface="Halley"/>
              </a:rPr>
              <a:t>Insecticidas 10 - 20</a:t>
            </a:r>
          </a:p>
        </p:txBody>
      </p:sp>
      <p:sp>
        <p:nvSpPr>
          <p:cNvPr name="TextBox 15" id="15"/>
          <p:cNvSpPr txBox="true"/>
          <p:nvPr/>
        </p:nvSpPr>
        <p:spPr>
          <a:xfrm rot="0">
            <a:off x="4188546" y="2123460"/>
            <a:ext cx="9934930"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Cuanto cuesta cultivar?</a:t>
            </a:r>
          </a:p>
        </p:txBody>
      </p:sp>
      <p:sp>
        <p:nvSpPr>
          <p:cNvPr name="TextBox 16" id="16"/>
          <p:cNvSpPr txBox="true"/>
          <p:nvPr/>
        </p:nvSpPr>
        <p:spPr>
          <a:xfrm rot="0">
            <a:off x="10224388" y="4898643"/>
            <a:ext cx="2825704" cy="771525"/>
          </a:xfrm>
          <a:prstGeom prst="rect">
            <a:avLst/>
          </a:prstGeom>
        </p:spPr>
        <p:txBody>
          <a:bodyPr anchor="t" rtlCol="false" tIns="0" lIns="0" bIns="0" rIns="0">
            <a:spAutoFit/>
          </a:bodyPr>
          <a:lstStyle/>
          <a:p>
            <a:pPr algn="l">
              <a:lnSpc>
                <a:spcPts val="5399"/>
              </a:lnSpc>
            </a:pPr>
            <a:r>
              <a:rPr lang="en-US" sz="4499">
                <a:solidFill>
                  <a:srgbClr val="152116"/>
                </a:solidFill>
                <a:latin typeface="Halley"/>
                <a:ea typeface="Halley"/>
                <a:cs typeface="Halley"/>
                <a:sym typeface="Halley"/>
              </a:rPr>
              <a:t>1 Orquídea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1978243" y="0"/>
            <a:ext cx="5909411" cy="9049019"/>
          </a:xfrm>
          <a:custGeom>
            <a:avLst/>
            <a:gdLst/>
            <a:ahLst/>
            <a:cxnLst/>
            <a:rect r="r" b="b" t="t" l="l"/>
            <a:pathLst>
              <a:path h="9049019" w="5909411">
                <a:moveTo>
                  <a:pt x="0" y="0"/>
                </a:moveTo>
                <a:lnTo>
                  <a:pt x="5909411" y="0"/>
                </a:lnTo>
                <a:lnTo>
                  <a:pt x="5909411" y="9049019"/>
                </a:lnTo>
                <a:lnTo>
                  <a:pt x="0" y="9049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028700" y="1296558"/>
            <a:ext cx="12557955" cy="7060481"/>
          </a:xfrm>
          <a:custGeom>
            <a:avLst/>
            <a:gdLst/>
            <a:ahLst/>
            <a:cxnLst/>
            <a:rect r="r" b="b" t="t" l="l"/>
            <a:pathLst>
              <a:path h="7060481" w="12557955">
                <a:moveTo>
                  <a:pt x="0" y="0"/>
                </a:moveTo>
                <a:lnTo>
                  <a:pt x="12557955" y="0"/>
                </a:lnTo>
                <a:lnTo>
                  <a:pt x="12557955" y="7060481"/>
                </a:lnTo>
                <a:lnTo>
                  <a:pt x="0" y="70604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321654" y="3288942"/>
            <a:ext cx="10274831" cy="3752850"/>
          </a:xfrm>
          <a:prstGeom prst="rect">
            <a:avLst/>
          </a:prstGeom>
        </p:spPr>
        <p:txBody>
          <a:bodyPr anchor="t" rtlCol="false" tIns="0" lIns="0" bIns="0" rIns="0">
            <a:spAutoFit/>
          </a:bodyPr>
          <a:lstStyle/>
          <a:p>
            <a:pPr algn="l">
              <a:lnSpc>
                <a:spcPts val="4800"/>
              </a:lnSpc>
            </a:pPr>
            <a:r>
              <a:rPr lang="en-US" sz="4000">
                <a:solidFill>
                  <a:srgbClr val="152116"/>
                </a:solidFill>
                <a:latin typeface="Halley"/>
                <a:ea typeface="Halley"/>
                <a:cs typeface="Halley"/>
                <a:sym typeface="Halley"/>
              </a:rPr>
              <a:t>Si tenemos orquídeas más específicas o raras, como las Vanda, estas pueden venderse por entre 50 y 150 dólares. Las orquídeas Paphiopedilum, conocidas como zapatillas de dama, y las Cymbidium, pueden costar entre 50 y 200 dólares.</a:t>
            </a:r>
          </a:p>
        </p:txBody>
      </p:sp>
      <p:sp>
        <p:nvSpPr>
          <p:cNvPr name="Freeform 6" id="6"/>
          <p:cNvSpPr/>
          <p:nvPr/>
        </p:nvSpPr>
        <p:spPr>
          <a:xfrm flipH="false" flipV="false" rot="-4764117">
            <a:off x="11055396" y="1392893"/>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123476" y="5848769"/>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2596485" y="3847085"/>
            <a:ext cx="5861314" cy="4998102"/>
          </a:xfrm>
          <a:custGeom>
            <a:avLst/>
            <a:gdLst/>
            <a:ahLst/>
            <a:cxnLst/>
            <a:rect r="r" b="b" t="t" l="l"/>
            <a:pathLst>
              <a:path h="4998102" w="5861314">
                <a:moveTo>
                  <a:pt x="0" y="0"/>
                </a:moveTo>
                <a:lnTo>
                  <a:pt x="5861315" y="0"/>
                </a:lnTo>
                <a:lnTo>
                  <a:pt x="5861315" y="4998103"/>
                </a:lnTo>
                <a:lnTo>
                  <a:pt x="0" y="499810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628733" y="2186999"/>
            <a:ext cx="8487474"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A cuanto se venden?</a:t>
            </a:r>
          </a:p>
        </p:txBody>
      </p:sp>
      <p:sp>
        <p:nvSpPr>
          <p:cNvPr name="Freeform 10" id="10"/>
          <p:cNvSpPr/>
          <p:nvPr/>
        </p:nvSpPr>
        <p:spPr>
          <a:xfrm flipH="true" flipV="false" rot="0">
            <a:off x="-605959" y="7422751"/>
            <a:ext cx="6202115" cy="2864249"/>
          </a:xfrm>
          <a:custGeom>
            <a:avLst/>
            <a:gdLst/>
            <a:ahLst/>
            <a:cxnLst/>
            <a:rect r="r" b="b" t="t" l="l"/>
            <a:pathLst>
              <a:path h="2864249" w="6202115">
                <a:moveTo>
                  <a:pt x="6202115" y="0"/>
                </a:moveTo>
                <a:lnTo>
                  <a:pt x="0" y="0"/>
                </a:lnTo>
                <a:lnTo>
                  <a:pt x="0" y="2864249"/>
                </a:lnTo>
                <a:lnTo>
                  <a:pt x="6202115" y="2864249"/>
                </a:lnTo>
                <a:lnTo>
                  <a:pt x="620211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6738836" y="7245210"/>
            <a:ext cx="3816017" cy="3219330"/>
          </a:xfrm>
          <a:custGeom>
            <a:avLst/>
            <a:gdLst/>
            <a:ahLst/>
            <a:cxnLst/>
            <a:rect r="r" b="b" t="t" l="l"/>
            <a:pathLst>
              <a:path h="3219330" w="3816017">
                <a:moveTo>
                  <a:pt x="0" y="0"/>
                </a:moveTo>
                <a:lnTo>
                  <a:pt x="3816016" y="0"/>
                </a:lnTo>
                <a:lnTo>
                  <a:pt x="3816016" y="3219331"/>
                </a:lnTo>
                <a:lnTo>
                  <a:pt x="0" y="321933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6352059" y="2308011"/>
            <a:ext cx="2797796" cy="1281899"/>
          </a:xfrm>
          <a:custGeom>
            <a:avLst/>
            <a:gdLst/>
            <a:ahLst/>
            <a:cxnLst/>
            <a:rect r="r" b="b" t="t" l="l"/>
            <a:pathLst>
              <a:path h="1281899" w="2797796">
                <a:moveTo>
                  <a:pt x="0" y="0"/>
                </a:moveTo>
                <a:lnTo>
                  <a:pt x="2797797" y="0"/>
                </a:lnTo>
                <a:lnTo>
                  <a:pt x="2797797" y="1281899"/>
                </a:lnTo>
                <a:lnTo>
                  <a:pt x="0" y="128189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14601667" y="1309618"/>
            <a:ext cx="1609933" cy="737642"/>
          </a:xfrm>
          <a:custGeom>
            <a:avLst/>
            <a:gdLst/>
            <a:ahLst/>
            <a:cxnLst/>
            <a:rect r="r" b="b" t="t" l="l"/>
            <a:pathLst>
              <a:path h="737642" w="1609933">
                <a:moveTo>
                  <a:pt x="0" y="0"/>
                </a:moveTo>
                <a:lnTo>
                  <a:pt x="1609933" y="0"/>
                </a:lnTo>
                <a:lnTo>
                  <a:pt x="1609933" y="737642"/>
                </a:lnTo>
                <a:lnTo>
                  <a:pt x="0" y="73764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false" rot="0">
            <a:off x="13376396" y="-884912"/>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4">
              <a:extLst>
                <a:ext uri="{96DAC541-7B7A-43D3-8B79-37D633B846F1}">
                  <asvg:svgBlip xmlns:asvg="http://schemas.microsoft.com/office/drawing/2016/SVG/main" r:embed="rId5"/>
                </a:ext>
              </a:extLst>
            </a:blip>
            <a:stretch>
              <a:fillRect l="-17399" t="-102106" r="-8990" b="0"/>
            </a:stretch>
          </a:blipFill>
        </p:spPr>
      </p:sp>
      <p:sp>
        <p:nvSpPr>
          <p:cNvPr name="Freeform 4" id="4"/>
          <p:cNvSpPr/>
          <p:nvPr/>
        </p:nvSpPr>
        <p:spPr>
          <a:xfrm flipH="false" flipV="false" rot="0">
            <a:off x="14123476" y="5848769"/>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22147" y="1382283"/>
            <a:ext cx="12557955" cy="7060481"/>
          </a:xfrm>
          <a:custGeom>
            <a:avLst/>
            <a:gdLst/>
            <a:ahLst/>
            <a:cxnLst/>
            <a:rect r="r" b="b" t="t" l="l"/>
            <a:pathLst>
              <a:path h="7060481" w="12557955">
                <a:moveTo>
                  <a:pt x="0" y="0"/>
                </a:moveTo>
                <a:lnTo>
                  <a:pt x="12557956" y="0"/>
                </a:lnTo>
                <a:lnTo>
                  <a:pt x="12557956" y="7060481"/>
                </a:lnTo>
                <a:lnTo>
                  <a:pt x="0" y="70604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683663" y="3947024"/>
            <a:ext cx="9258274" cy="2800350"/>
          </a:xfrm>
          <a:prstGeom prst="rect">
            <a:avLst/>
          </a:prstGeom>
        </p:spPr>
        <p:txBody>
          <a:bodyPr anchor="t" rtlCol="false" tIns="0" lIns="0" bIns="0" rIns="0">
            <a:spAutoFit/>
          </a:bodyPr>
          <a:lstStyle/>
          <a:p>
            <a:pPr algn="l" marL="971548" indent="-485774" lvl="1">
              <a:lnSpc>
                <a:spcPts val="5399"/>
              </a:lnSpc>
              <a:buFont typeface="Arial"/>
              <a:buChar char="•"/>
            </a:pPr>
            <a:r>
              <a:rPr lang="en-US" sz="4499">
                <a:solidFill>
                  <a:srgbClr val="152116"/>
                </a:solidFill>
                <a:latin typeface="Halley"/>
                <a:ea typeface="Halley"/>
                <a:cs typeface="Halley"/>
                <a:sym typeface="Halley"/>
              </a:rPr>
              <a:t>Temperatura: 15ºC - 25ºC</a:t>
            </a:r>
          </a:p>
          <a:p>
            <a:pPr algn="l" marL="971548" indent="-485774" lvl="1">
              <a:lnSpc>
                <a:spcPts val="5399"/>
              </a:lnSpc>
              <a:buFont typeface="Arial"/>
              <a:buChar char="•"/>
            </a:pPr>
            <a:r>
              <a:rPr lang="en-US" sz="4499">
                <a:solidFill>
                  <a:srgbClr val="152116"/>
                </a:solidFill>
                <a:latin typeface="Halley"/>
                <a:ea typeface="Halley"/>
                <a:cs typeface="Halley"/>
                <a:sym typeface="Halley"/>
              </a:rPr>
              <a:t>Humedad Ambiente: 30 % - 70%</a:t>
            </a:r>
          </a:p>
          <a:p>
            <a:pPr algn="l" marL="971548" indent="-485774" lvl="1">
              <a:lnSpc>
                <a:spcPts val="5399"/>
              </a:lnSpc>
              <a:buFont typeface="Arial"/>
              <a:buChar char="•"/>
            </a:pPr>
            <a:r>
              <a:rPr lang="en-US" sz="4499">
                <a:solidFill>
                  <a:srgbClr val="152116"/>
                </a:solidFill>
                <a:latin typeface="Halley"/>
                <a:ea typeface="Halley"/>
                <a:cs typeface="Halley"/>
                <a:sym typeface="Halley"/>
              </a:rPr>
              <a:t>Humedad del Suelo: 40% - 60%</a:t>
            </a:r>
          </a:p>
          <a:p>
            <a:pPr algn="l" marL="971548" indent="-485774" lvl="1">
              <a:lnSpc>
                <a:spcPts val="5399"/>
              </a:lnSpc>
              <a:buFont typeface="Arial"/>
              <a:buChar char="•"/>
            </a:pPr>
            <a:r>
              <a:rPr lang="en-US" sz="4499">
                <a:solidFill>
                  <a:srgbClr val="152116"/>
                </a:solidFill>
                <a:latin typeface="Halley"/>
                <a:ea typeface="Halley"/>
                <a:cs typeface="Halley"/>
                <a:sym typeface="Halley"/>
              </a:rPr>
              <a:t>Luz Indirecta</a:t>
            </a:r>
          </a:p>
        </p:txBody>
      </p:sp>
      <p:sp>
        <p:nvSpPr>
          <p:cNvPr name="Freeform 7" id="7"/>
          <p:cNvSpPr/>
          <p:nvPr/>
        </p:nvSpPr>
        <p:spPr>
          <a:xfrm flipH="false" flipV="false" rot="-4764117">
            <a:off x="11926545" y="7452436"/>
            <a:ext cx="1026840" cy="1000703"/>
          </a:xfrm>
          <a:custGeom>
            <a:avLst/>
            <a:gdLst/>
            <a:ahLst/>
            <a:cxnLst/>
            <a:rect r="r" b="b" t="t" l="l"/>
            <a:pathLst>
              <a:path h="1000703" w="1026840">
                <a:moveTo>
                  <a:pt x="0" y="0"/>
                </a:moveTo>
                <a:lnTo>
                  <a:pt x="1026840" y="0"/>
                </a:lnTo>
                <a:lnTo>
                  <a:pt x="1026840" y="1000703"/>
                </a:lnTo>
                <a:lnTo>
                  <a:pt x="0" y="10007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978153" y="1028700"/>
            <a:ext cx="1398898" cy="640950"/>
          </a:xfrm>
          <a:custGeom>
            <a:avLst/>
            <a:gdLst/>
            <a:ahLst/>
            <a:cxnLst/>
            <a:rect r="r" b="b" t="t" l="l"/>
            <a:pathLst>
              <a:path h="640950" w="1398898">
                <a:moveTo>
                  <a:pt x="0" y="0"/>
                </a:moveTo>
                <a:lnTo>
                  <a:pt x="1398899" y="0"/>
                </a:lnTo>
                <a:lnTo>
                  <a:pt x="1398899" y="640950"/>
                </a:lnTo>
                <a:lnTo>
                  <a:pt x="0" y="6409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798719" y="6747374"/>
            <a:ext cx="3816017" cy="3219330"/>
          </a:xfrm>
          <a:custGeom>
            <a:avLst/>
            <a:gdLst/>
            <a:ahLst/>
            <a:cxnLst/>
            <a:rect r="r" b="b" t="t" l="l"/>
            <a:pathLst>
              <a:path h="3219330" w="3816017">
                <a:moveTo>
                  <a:pt x="0" y="0"/>
                </a:moveTo>
                <a:lnTo>
                  <a:pt x="3816016" y="0"/>
                </a:lnTo>
                <a:lnTo>
                  <a:pt x="3816016" y="3219331"/>
                </a:lnTo>
                <a:lnTo>
                  <a:pt x="0" y="321933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true" flipV="false" rot="0">
            <a:off x="384894" y="3498235"/>
            <a:ext cx="6060515" cy="6788765"/>
          </a:xfrm>
          <a:custGeom>
            <a:avLst/>
            <a:gdLst/>
            <a:ahLst/>
            <a:cxnLst/>
            <a:rect r="r" b="b" t="t" l="l"/>
            <a:pathLst>
              <a:path h="6788765" w="6060515">
                <a:moveTo>
                  <a:pt x="6060515" y="0"/>
                </a:moveTo>
                <a:lnTo>
                  <a:pt x="0" y="0"/>
                </a:lnTo>
                <a:lnTo>
                  <a:pt x="0" y="6788765"/>
                </a:lnTo>
                <a:lnTo>
                  <a:pt x="6060515" y="6788765"/>
                </a:lnTo>
                <a:lnTo>
                  <a:pt x="6060515"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true" flipV="false" rot="0">
            <a:off x="11503534" y="4901344"/>
            <a:ext cx="5852199" cy="5181856"/>
          </a:xfrm>
          <a:custGeom>
            <a:avLst/>
            <a:gdLst/>
            <a:ahLst/>
            <a:cxnLst/>
            <a:rect r="r" b="b" t="t" l="l"/>
            <a:pathLst>
              <a:path h="5181856" w="5852199">
                <a:moveTo>
                  <a:pt x="5852198" y="0"/>
                </a:moveTo>
                <a:lnTo>
                  <a:pt x="0" y="0"/>
                </a:lnTo>
                <a:lnTo>
                  <a:pt x="0" y="5181856"/>
                </a:lnTo>
                <a:lnTo>
                  <a:pt x="5852198" y="5181856"/>
                </a:lnTo>
                <a:lnTo>
                  <a:pt x="585219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3" id="13"/>
          <p:cNvSpPr txBox="true"/>
          <p:nvPr/>
        </p:nvSpPr>
        <p:spPr>
          <a:xfrm rot="0">
            <a:off x="4007006" y="2677192"/>
            <a:ext cx="9934930"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Condiciones Ideales</a:t>
            </a:r>
          </a:p>
        </p:txBody>
      </p:sp>
      <p:sp>
        <p:nvSpPr>
          <p:cNvPr name="Freeform 14" id="14"/>
          <p:cNvSpPr/>
          <p:nvPr/>
        </p:nvSpPr>
        <p:spPr>
          <a:xfrm flipH="true" flipV="false" rot="0">
            <a:off x="6445409" y="8020587"/>
            <a:ext cx="5058124" cy="2335934"/>
          </a:xfrm>
          <a:custGeom>
            <a:avLst/>
            <a:gdLst/>
            <a:ahLst/>
            <a:cxnLst/>
            <a:rect r="r" b="b" t="t" l="l"/>
            <a:pathLst>
              <a:path h="2335934" w="5058124">
                <a:moveTo>
                  <a:pt x="5058125" y="0"/>
                </a:moveTo>
                <a:lnTo>
                  <a:pt x="0" y="0"/>
                </a:lnTo>
                <a:lnTo>
                  <a:pt x="0" y="2335934"/>
                </a:lnTo>
                <a:lnTo>
                  <a:pt x="5058125" y="2335934"/>
                </a:lnTo>
                <a:lnTo>
                  <a:pt x="5058125"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4316845" y="-283259"/>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384659"/>
            <a:ext cx="12557955" cy="7060481"/>
          </a:xfrm>
          <a:custGeom>
            <a:avLst/>
            <a:gdLst/>
            <a:ahLst/>
            <a:cxnLst/>
            <a:rect r="r" b="b" t="t" l="l"/>
            <a:pathLst>
              <a:path h="7060481" w="12557955">
                <a:moveTo>
                  <a:pt x="0" y="0"/>
                </a:moveTo>
                <a:lnTo>
                  <a:pt x="12557955" y="0"/>
                </a:lnTo>
                <a:lnTo>
                  <a:pt x="12557955" y="7060482"/>
                </a:lnTo>
                <a:lnTo>
                  <a:pt x="0" y="70604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764117">
            <a:off x="878490" y="4414549"/>
            <a:ext cx="1026840" cy="1000703"/>
          </a:xfrm>
          <a:custGeom>
            <a:avLst/>
            <a:gdLst/>
            <a:ahLst/>
            <a:cxnLst/>
            <a:rect r="r" b="b" t="t" l="l"/>
            <a:pathLst>
              <a:path h="1000703" w="1026840">
                <a:moveTo>
                  <a:pt x="0" y="0"/>
                </a:moveTo>
                <a:lnTo>
                  <a:pt x="1026840" y="0"/>
                </a:lnTo>
                <a:lnTo>
                  <a:pt x="1026840" y="1000702"/>
                </a:lnTo>
                <a:lnTo>
                  <a:pt x="0" y="1000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807767" y="561975"/>
            <a:ext cx="1398898" cy="640950"/>
          </a:xfrm>
          <a:custGeom>
            <a:avLst/>
            <a:gdLst/>
            <a:ahLst/>
            <a:cxnLst/>
            <a:rect r="r" b="b" t="t" l="l"/>
            <a:pathLst>
              <a:path h="640950" w="1398898">
                <a:moveTo>
                  <a:pt x="0" y="0"/>
                </a:moveTo>
                <a:lnTo>
                  <a:pt x="1398898" y="0"/>
                </a:lnTo>
                <a:lnTo>
                  <a:pt x="1398898" y="640950"/>
                </a:lnTo>
                <a:lnTo>
                  <a:pt x="0" y="6409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969914" y="4771797"/>
            <a:ext cx="5714011" cy="5256890"/>
          </a:xfrm>
          <a:custGeom>
            <a:avLst/>
            <a:gdLst/>
            <a:ahLst/>
            <a:cxnLst/>
            <a:rect r="r" b="b" t="t" l="l"/>
            <a:pathLst>
              <a:path h="5256890" w="5714011">
                <a:moveTo>
                  <a:pt x="0" y="0"/>
                </a:moveTo>
                <a:lnTo>
                  <a:pt x="5714011" y="0"/>
                </a:lnTo>
                <a:lnTo>
                  <a:pt x="5714011" y="5256891"/>
                </a:lnTo>
                <a:lnTo>
                  <a:pt x="0" y="52568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3416336" y="2921793"/>
            <a:ext cx="8251419" cy="4829175"/>
          </a:xfrm>
          <a:prstGeom prst="rect">
            <a:avLst/>
          </a:prstGeom>
        </p:spPr>
        <p:txBody>
          <a:bodyPr anchor="t" rtlCol="false" tIns="0" lIns="0" bIns="0" rIns="0">
            <a:spAutoFit/>
          </a:bodyPr>
          <a:lstStyle/>
          <a:p>
            <a:pPr algn="l" marL="971548" indent="-485774" lvl="1">
              <a:lnSpc>
                <a:spcPts val="5399"/>
              </a:lnSpc>
              <a:buFont typeface="Arial"/>
              <a:buChar char="•"/>
            </a:pPr>
            <a:r>
              <a:rPr lang="en-US" sz="4499">
                <a:solidFill>
                  <a:srgbClr val="152116"/>
                </a:solidFill>
                <a:latin typeface="Halley"/>
                <a:ea typeface="Halley"/>
                <a:cs typeface="Halley"/>
                <a:sym typeface="Halley"/>
              </a:rPr>
              <a:t>ESP8266</a:t>
            </a:r>
          </a:p>
          <a:p>
            <a:pPr algn="l" marL="971548" indent="-485774" lvl="1">
              <a:lnSpc>
                <a:spcPts val="5399"/>
              </a:lnSpc>
              <a:buFont typeface="Arial"/>
              <a:buChar char="•"/>
            </a:pPr>
            <a:r>
              <a:rPr lang="en-US" sz="4499">
                <a:solidFill>
                  <a:srgbClr val="152116"/>
                </a:solidFill>
                <a:latin typeface="Halley"/>
                <a:ea typeface="Halley"/>
                <a:cs typeface="Halley"/>
                <a:sym typeface="Halley"/>
              </a:rPr>
              <a:t>Sensor DHT11</a:t>
            </a:r>
          </a:p>
          <a:p>
            <a:pPr algn="l" marL="971548" indent="-485774" lvl="1">
              <a:lnSpc>
                <a:spcPts val="5399"/>
              </a:lnSpc>
              <a:buFont typeface="Arial"/>
              <a:buChar char="•"/>
            </a:pPr>
            <a:r>
              <a:rPr lang="en-US" sz="4499">
                <a:solidFill>
                  <a:srgbClr val="152116"/>
                </a:solidFill>
                <a:latin typeface="Halley"/>
                <a:ea typeface="Halley"/>
                <a:cs typeface="Halley"/>
                <a:sym typeface="Halley"/>
              </a:rPr>
              <a:t>Sensor de Luz</a:t>
            </a:r>
          </a:p>
          <a:p>
            <a:pPr algn="l" marL="971548" indent="-485774" lvl="1">
              <a:lnSpc>
                <a:spcPts val="5399"/>
              </a:lnSpc>
              <a:buFont typeface="Arial"/>
              <a:buChar char="•"/>
            </a:pPr>
            <a:r>
              <a:rPr lang="en-US" sz="4499">
                <a:solidFill>
                  <a:srgbClr val="152116"/>
                </a:solidFill>
                <a:latin typeface="Halley"/>
                <a:ea typeface="Halley"/>
                <a:cs typeface="Halley"/>
                <a:sym typeface="Halley"/>
              </a:rPr>
              <a:t>Pantalla LCD</a:t>
            </a:r>
          </a:p>
          <a:p>
            <a:pPr algn="l" marL="971548" indent="-485774" lvl="1">
              <a:lnSpc>
                <a:spcPts val="5399"/>
              </a:lnSpc>
              <a:buFont typeface="Arial"/>
              <a:buChar char="•"/>
            </a:pPr>
            <a:r>
              <a:rPr lang="en-US" sz="4499">
                <a:solidFill>
                  <a:srgbClr val="152116"/>
                </a:solidFill>
                <a:latin typeface="Halley"/>
                <a:ea typeface="Halley"/>
                <a:cs typeface="Halley"/>
                <a:sym typeface="Halley"/>
              </a:rPr>
              <a:t>BOMBA DE Agua</a:t>
            </a:r>
          </a:p>
          <a:p>
            <a:pPr algn="l" marL="971548" indent="-485774" lvl="1">
              <a:lnSpc>
                <a:spcPts val="5399"/>
              </a:lnSpc>
              <a:buFont typeface="Arial"/>
              <a:buChar char="•"/>
            </a:pPr>
            <a:r>
              <a:rPr lang="en-US" sz="4499">
                <a:solidFill>
                  <a:srgbClr val="152116"/>
                </a:solidFill>
                <a:latin typeface="Halley"/>
                <a:ea typeface="Halley"/>
                <a:cs typeface="Halley"/>
                <a:sym typeface="Halley"/>
              </a:rPr>
              <a:t>Relé</a:t>
            </a:r>
          </a:p>
          <a:p>
            <a:pPr algn="l" marL="971548" indent="-485774" lvl="1">
              <a:lnSpc>
                <a:spcPts val="5399"/>
              </a:lnSpc>
              <a:buFont typeface="Arial"/>
              <a:buChar char="•"/>
            </a:pPr>
            <a:r>
              <a:rPr lang="en-US" sz="4499">
                <a:solidFill>
                  <a:srgbClr val="152116"/>
                </a:solidFill>
                <a:latin typeface="Halley"/>
                <a:ea typeface="Halley"/>
                <a:cs typeface="Halley"/>
                <a:sym typeface="Halley"/>
              </a:rPr>
              <a:t>Baterias 5v</a:t>
            </a:r>
          </a:p>
        </p:txBody>
      </p:sp>
      <p:sp>
        <p:nvSpPr>
          <p:cNvPr name="TextBox 10" id="10"/>
          <p:cNvSpPr txBox="true"/>
          <p:nvPr/>
        </p:nvSpPr>
        <p:spPr>
          <a:xfrm rot="0">
            <a:off x="2495098" y="2023267"/>
            <a:ext cx="8251419"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Materiales</a:t>
            </a:r>
          </a:p>
        </p:txBody>
      </p:sp>
      <p:sp>
        <p:nvSpPr>
          <p:cNvPr name="Freeform 11" id="11"/>
          <p:cNvSpPr/>
          <p:nvPr/>
        </p:nvSpPr>
        <p:spPr>
          <a:xfrm flipH="false" flipV="false" rot="0">
            <a:off x="-1962068" y="7750968"/>
            <a:ext cx="4457166" cy="3014665"/>
          </a:xfrm>
          <a:custGeom>
            <a:avLst/>
            <a:gdLst/>
            <a:ahLst/>
            <a:cxnLst/>
            <a:rect r="r" b="b" t="t" l="l"/>
            <a:pathLst>
              <a:path h="3014665" w="4457166">
                <a:moveTo>
                  <a:pt x="0" y="0"/>
                </a:moveTo>
                <a:lnTo>
                  <a:pt x="4457166" y="0"/>
                </a:lnTo>
                <a:lnTo>
                  <a:pt x="4457166" y="3014664"/>
                </a:lnTo>
                <a:lnTo>
                  <a:pt x="0" y="301466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true" flipV="false" rot="0">
            <a:off x="1978153" y="8122040"/>
            <a:ext cx="5058124" cy="2335934"/>
          </a:xfrm>
          <a:custGeom>
            <a:avLst/>
            <a:gdLst/>
            <a:ahLst/>
            <a:cxnLst/>
            <a:rect r="r" b="b" t="t" l="l"/>
            <a:pathLst>
              <a:path h="2335934" w="5058124">
                <a:moveTo>
                  <a:pt x="5058125" y="0"/>
                </a:moveTo>
                <a:lnTo>
                  <a:pt x="0" y="0"/>
                </a:lnTo>
                <a:lnTo>
                  <a:pt x="0" y="2335933"/>
                </a:lnTo>
                <a:lnTo>
                  <a:pt x="5058125" y="2335933"/>
                </a:lnTo>
                <a:lnTo>
                  <a:pt x="5058125"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6620808" y="7546302"/>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2268193" y="0"/>
            <a:ext cx="6046081" cy="9258300"/>
          </a:xfrm>
          <a:custGeom>
            <a:avLst/>
            <a:gdLst/>
            <a:ahLst/>
            <a:cxnLst/>
            <a:rect r="r" b="b" t="t" l="l"/>
            <a:pathLst>
              <a:path h="9258300" w="6046081">
                <a:moveTo>
                  <a:pt x="0" y="0"/>
                </a:moveTo>
                <a:lnTo>
                  <a:pt x="6046081" y="0"/>
                </a:lnTo>
                <a:lnTo>
                  <a:pt x="6046081"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48890" y="600377"/>
            <a:ext cx="15809544" cy="8888628"/>
          </a:xfrm>
          <a:custGeom>
            <a:avLst/>
            <a:gdLst/>
            <a:ahLst/>
            <a:cxnLst/>
            <a:rect r="r" b="b" t="t" l="l"/>
            <a:pathLst>
              <a:path h="8888628" w="15809544">
                <a:moveTo>
                  <a:pt x="0" y="0"/>
                </a:moveTo>
                <a:lnTo>
                  <a:pt x="15809544" y="0"/>
                </a:lnTo>
                <a:lnTo>
                  <a:pt x="15809544" y="8888628"/>
                </a:lnTo>
                <a:lnTo>
                  <a:pt x="0" y="8888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79277" y="7750968"/>
            <a:ext cx="4457166" cy="3014665"/>
          </a:xfrm>
          <a:custGeom>
            <a:avLst/>
            <a:gdLst/>
            <a:ahLst/>
            <a:cxnLst/>
            <a:rect r="r" b="b" t="t" l="l"/>
            <a:pathLst>
              <a:path h="3014665" w="4457166">
                <a:moveTo>
                  <a:pt x="0" y="0"/>
                </a:moveTo>
                <a:lnTo>
                  <a:pt x="4457165" y="0"/>
                </a:lnTo>
                <a:lnTo>
                  <a:pt x="4457165" y="3014664"/>
                </a:lnTo>
                <a:lnTo>
                  <a:pt x="0" y="30146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011537" y="8429699"/>
            <a:ext cx="5058124" cy="2335934"/>
          </a:xfrm>
          <a:custGeom>
            <a:avLst/>
            <a:gdLst/>
            <a:ahLst/>
            <a:cxnLst/>
            <a:rect r="r" b="b" t="t" l="l"/>
            <a:pathLst>
              <a:path h="2335934" w="5058124">
                <a:moveTo>
                  <a:pt x="5058125" y="0"/>
                </a:moveTo>
                <a:lnTo>
                  <a:pt x="0" y="0"/>
                </a:lnTo>
                <a:lnTo>
                  <a:pt x="0" y="2335933"/>
                </a:lnTo>
                <a:lnTo>
                  <a:pt x="5058125" y="2335933"/>
                </a:lnTo>
                <a:lnTo>
                  <a:pt x="505812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30118" y="600377"/>
            <a:ext cx="2797796" cy="1281899"/>
          </a:xfrm>
          <a:custGeom>
            <a:avLst/>
            <a:gdLst/>
            <a:ahLst/>
            <a:cxnLst/>
            <a:rect r="r" b="b" t="t" l="l"/>
            <a:pathLst>
              <a:path h="1281899" w="2797796">
                <a:moveTo>
                  <a:pt x="0" y="0"/>
                </a:moveTo>
                <a:lnTo>
                  <a:pt x="2797796" y="0"/>
                </a:lnTo>
                <a:lnTo>
                  <a:pt x="2797796" y="1281899"/>
                </a:lnTo>
                <a:lnTo>
                  <a:pt x="0" y="12818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2596109" y="600377"/>
            <a:ext cx="1609933" cy="737642"/>
          </a:xfrm>
          <a:custGeom>
            <a:avLst/>
            <a:gdLst/>
            <a:ahLst/>
            <a:cxnLst/>
            <a:rect r="r" b="b" t="t" l="l"/>
            <a:pathLst>
              <a:path h="737642" w="1609933">
                <a:moveTo>
                  <a:pt x="0" y="0"/>
                </a:moveTo>
                <a:lnTo>
                  <a:pt x="1609934" y="0"/>
                </a:lnTo>
                <a:lnTo>
                  <a:pt x="1609934" y="737642"/>
                </a:lnTo>
                <a:lnTo>
                  <a:pt x="0" y="73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085128" y="2374401"/>
            <a:ext cx="11606151" cy="6117409"/>
          </a:xfrm>
          <a:custGeom>
            <a:avLst/>
            <a:gdLst/>
            <a:ahLst/>
            <a:cxnLst/>
            <a:rect r="r" b="b" t="t" l="l"/>
            <a:pathLst>
              <a:path h="6117409" w="11606151">
                <a:moveTo>
                  <a:pt x="0" y="0"/>
                </a:moveTo>
                <a:lnTo>
                  <a:pt x="11606151" y="0"/>
                </a:lnTo>
                <a:lnTo>
                  <a:pt x="11606151" y="6117409"/>
                </a:lnTo>
                <a:lnTo>
                  <a:pt x="0" y="6117409"/>
                </a:lnTo>
                <a:lnTo>
                  <a:pt x="0" y="0"/>
                </a:lnTo>
                <a:close/>
              </a:path>
            </a:pathLst>
          </a:custGeom>
          <a:blipFill>
            <a:blip r:embed="rId14"/>
            <a:stretch>
              <a:fillRect l="0" t="0" r="0" b="0"/>
            </a:stretch>
          </a:blipFill>
        </p:spPr>
      </p:sp>
      <p:sp>
        <p:nvSpPr>
          <p:cNvPr name="Freeform 10" id="10"/>
          <p:cNvSpPr/>
          <p:nvPr/>
        </p:nvSpPr>
        <p:spPr>
          <a:xfrm flipH="false" flipV="false" rot="0">
            <a:off x="13443283" y="6565651"/>
            <a:ext cx="3816017" cy="3219330"/>
          </a:xfrm>
          <a:custGeom>
            <a:avLst/>
            <a:gdLst/>
            <a:ahLst/>
            <a:cxnLst/>
            <a:rect r="r" b="b" t="t" l="l"/>
            <a:pathLst>
              <a:path h="3219330" w="3816017">
                <a:moveTo>
                  <a:pt x="0" y="0"/>
                </a:moveTo>
                <a:lnTo>
                  <a:pt x="3816017" y="0"/>
                </a:lnTo>
                <a:lnTo>
                  <a:pt x="3816017" y="3219330"/>
                </a:lnTo>
                <a:lnTo>
                  <a:pt x="0" y="321933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3374006" y="1380626"/>
            <a:ext cx="3179190"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Circuito</a:t>
            </a:r>
          </a:p>
        </p:txBody>
      </p:sp>
      <p:sp>
        <p:nvSpPr>
          <p:cNvPr name="Freeform 12" id="12"/>
          <p:cNvSpPr/>
          <p:nvPr/>
        </p:nvSpPr>
        <p:spPr>
          <a:xfrm flipH="false" flipV="false" rot="0">
            <a:off x="9483650" y="3511386"/>
            <a:ext cx="551057" cy="525426"/>
          </a:xfrm>
          <a:custGeom>
            <a:avLst/>
            <a:gdLst/>
            <a:ahLst/>
            <a:cxnLst/>
            <a:rect r="r" b="b" t="t" l="l"/>
            <a:pathLst>
              <a:path h="525426" w="551057">
                <a:moveTo>
                  <a:pt x="0" y="0"/>
                </a:moveTo>
                <a:lnTo>
                  <a:pt x="551057" y="0"/>
                </a:lnTo>
                <a:lnTo>
                  <a:pt x="551057" y="525426"/>
                </a:lnTo>
                <a:lnTo>
                  <a:pt x="0" y="525426"/>
                </a:lnTo>
                <a:lnTo>
                  <a:pt x="0" y="0"/>
                </a:lnTo>
                <a:close/>
              </a:path>
            </a:pathLst>
          </a:custGeom>
          <a:blipFill>
            <a:blip r:embed="rId14"/>
            <a:stretch>
              <a:fillRect l="-1119390" t="-216655" r="-886771" b="-847619"/>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4316845" y="-931276"/>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3474" y="387750"/>
            <a:ext cx="16420948" cy="9232379"/>
          </a:xfrm>
          <a:custGeom>
            <a:avLst/>
            <a:gdLst/>
            <a:ahLst/>
            <a:cxnLst/>
            <a:rect r="r" b="b" t="t" l="l"/>
            <a:pathLst>
              <a:path h="9232379" w="16420948">
                <a:moveTo>
                  <a:pt x="0" y="0"/>
                </a:moveTo>
                <a:lnTo>
                  <a:pt x="16420949" y="0"/>
                </a:lnTo>
                <a:lnTo>
                  <a:pt x="16420949" y="9232379"/>
                </a:lnTo>
                <a:lnTo>
                  <a:pt x="0" y="92323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050780" y="2034306"/>
            <a:ext cx="11825489" cy="6821249"/>
          </a:xfrm>
          <a:custGeom>
            <a:avLst/>
            <a:gdLst/>
            <a:ahLst/>
            <a:cxnLst/>
            <a:rect r="r" b="b" t="t" l="l"/>
            <a:pathLst>
              <a:path h="6821249" w="11825489">
                <a:moveTo>
                  <a:pt x="0" y="0"/>
                </a:moveTo>
                <a:lnTo>
                  <a:pt x="11825489" y="0"/>
                </a:lnTo>
                <a:lnTo>
                  <a:pt x="11825489" y="6821249"/>
                </a:lnTo>
                <a:lnTo>
                  <a:pt x="0" y="6821249"/>
                </a:lnTo>
                <a:lnTo>
                  <a:pt x="0" y="0"/>
                </a:lnTo>
                <a:close/>
              </a:path>
            </a:pathLst>
          </a:custGeom>
          <a:blipFill>
            <a:blip r:embed="rId10"/>
            <a:stretch>
              <a:fillRect l="0" t="-409" r="0" b="-409"/>
            </a:stretch>
          </a:blipFill>
        </p:spPr>
      </p:sp>
      <p:sp>
        <p:nvSpPr>
          <p:cNvPr name="Freeform 7" id="7"/>
          <p:cNvSpPr/>
          <p:nvPr/>
        </p:nvSpPr>
        <p:spPr>
          <a:xfrm flipH="true" flipV="false" rot="0">
            <a:off x="12625801"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080114" y="6243635"/>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2526652" y="1019175"/>
            <a:ext cx="11091557"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Blynk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DE0BD"/>
        </a:solidFill>
      </p:bgPr>
    </p:bg>
    <p:spTree>
      <p:nvGrpSpPr>
        <p:cNvPr id="1" name=""/>
        <p:cNvGrpSpPr/>
        <p:nvPr/>
      </p:nvGrpSpPr>
      <p:grpSpPr>
        <a:xfrm>
          <a:off x="0" y="0"/>
          <a:ext cx="0" cy="0"/>
          <a:chOff x="0" y="0"/>
          <a:chExt cx="0" cy="0"/>
        </a:xfrm>
      </p:grpSpPr>
      <p:sp>
        <p:nvSpPr>
          <p:cNvPr name="Freeform 2" id="2"/>
          <p:cNvSpPr/>
          <p:nvPr/>
        </p:nvSpPr>
        <p:spPr>
          <a:xfrm flipH="false" flipV="true" rot="0">
            <a:off x="-169800" y="8357039"/>
            <a:ext cx="18627599" cy="3452321"/>
          </a:xfrm>
          <a:custGeom>
            <a:avLst/>
            <a:gdLst/>
            <a:ahLst/>
            <a:cxnLst/>
            <a:rect r="r" b="b" t="t" l="l"/>
            <a:pathLst>
              <a:path h="3452321" w="18627599">
                <a:moveTo>
                  <a:pt x="0" y="3452321"/>
                </a:moveTo>
                <a:lnTo>
                  <a:pt x="18627600" y="3452321"/>
                </a:lnTo>
                <a:lnTo>
                  <a:pt x="18627600" y="0"/>
                </a:lnTo>
                <a:lnTo>
                  <a:pt x="0" y="0"/>
                </a:lnTo>
                <a:lnTo>
                  <a:pt x="0" y="3452321"/>
                </a:lnTo>
                <a:close/>
              </a:path>
            </a:pathLst>
          </a:custGeom>
          <a:blipFill>
            <a:blip r:embed="rId2">
              <a:extLst>
                <a:ext uri="{96DAC541-7B7A-43D3-8B79-37D633B846F1}">
                  <asvg:svgBlip xmlns:asvg="http://schemas.microsoft.com/office/drawing/2016/SVG/main" r:embed="rId3"/>
                </a:ext>
              </a:extLst>
            </a:blip>
            <a:stretch>
              <a:fillRect l="-17399" t="-102106" r="-8990" b="0"/>
            </a:stretch>
          </a:blipFill>
        </p:spPr>
      </p:sp>
      <p:sp>
        <p:nvSpPr>
          <p:cNvPr name="Freeform 3" id="3"/>
          <p:cNvSpPr/>
          <p:nvPr/>
        </p:nvSpPr>
        <p:spPr>
          <a:xfrm flipH="false" flipV="false" rot="0">
            <a:off x="14316845" y="-931276"/>
            <a:ext cx="6734160" cy="10311947"/>
          </a:xfrm>
          <a:custGeom>
            <a:avLst/>
            <a:gdLst/>
            <a:ahLst/>
            <a:cxnLst/>
            <a:rect r="r" b="b" t="t" l="l"/>
            <a:pathLst>
              <a:path h="10311947" w="6734160">
                <a:moveTo>
                  <a:pt x="0" y="0"/>
                </a:moveTo>
                <a:lnTo>
                  <a:pt x="6734160" y="0"/>
                </a:lnTo>
                <a:lnTo>
                  <a:pt x="6734160" y="10311947"/>
                </a:lnTo>
                <a:lnTo>
                  <a:pt x="0" y="10311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3474" y="387750"/>
            <a:ext cx="16420948" cy="9232379"/>
          </a:xfrm>
          <a:custGeom>
            <a:avLst/>
            <a:gdLst/>
            <a:ahLst/>
            <a:cxnLst/>
            <a:rect r="r" b="b" t="t" l="l"/>
            <a:pathLst>
              <a:path h="9232379" w="16420948">
                <a:moveTo>
                  <a:pt x="0" y="0"/>
                </a:moveTo>
                <a:lnTo>
                  <a:pt x="16420949" y="0"/>
                </a:lnTo>
                <a:lnTo>
                  <a:pt x="16420949" y="9232379"/>
                </a:lnTo>
                <a:lnTo>
                  <a:pt x="0" y="92323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98898" y="387750"/>
            <a:ext cx="2797796" cy="1281899"/>
          </a:xfrm>
          <a:custGeom>
            <a:avLst/>
            <a:gdLst/>
            <a:ahLst/>
            <a:cxnLst/>
            <a:rect r="r" b="b" t="t" l="l"/>
            <a:pathLst>
              <a:path h="1281899" w="2797796">
                <a:moveTo>
                  <a:pt x="0" y="0"/>
                </a:moveTo>
                <a:lnTo>
                  <a:pt x="2797796" y="0"/>
                </a:lnTo>
                <a:lnTo>
                  <a:pt x="2797796" y="1281900"/>
                </a:lnTo>
                <a:lnTo>
                  <a:pt x="0" y="1281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741414" y="2190683"/>
            <a:ext cx="12805171" cy="6443023"/>
          </a:xfrm>
          <a:custGeom>
            <a:avLst/>
            <a:gdLst/>
            <a:ahLst/>
            <a:cxnLst/>
            <a:rect r="r" b="b" t="t" l="l"/>
            <a:pathLst>
              <a:path h="6443023" w="12805171">
                <a:moveTo>
                  <a:pt x="0" y="0"/>
                </a:moveTo>
                <a:lnTo>
                  <a:pt x="12805172" y="0"/>
                </a:lnTo>
                <a:lnTo>
                  <a:pt x="12805172" y="6443023"/>
                </a:lnTo>
                <a:lnTo>
                  <a:pt x="0" y="6443023"/>
                </a:lnTo>
                <a:lnTo>
                  <a:pt x="0" y="0"/>
                </a:lnTo>
                <a:close/>
              </a:path>
            </a:pathLst>
          </a:custGeom>
          <a:blipFill>
            <a:blip r:embed="rId10"/>
            <a:stretch>
              <a:fillRect l="0" t="0" r="0" b="0"/>
            </a:stretch>
          </a:blipFill>
        </p:spPr>
      </p:sp>
      <p:sp>
        <p:nvSpPr>
          <p:cNvPr name="Freeform 7" id="7"/>
          <p:cNvSpPr/>
          <p:nvPr/>
        </p:nvSpPr>
        <p:spPr>
          <a:xfrm flipH="true" flipV="false" rot="0">
            <a:off x="12625801" y="7951066"/>
            <a:ext cx="5058124" cy="2335934"/>
          </a:xfrm>
          <a:custGeom>
            <a:avLst/>
            <a:gdLst/>
            <a:ahLst/>
            <a:cxnLst/>
            <a:rect r="r" b="b" t="t" l="l"/>
            <a:pathLst>
              <a:path h="2335934" w="5058124">
                <a:moveTo>
                  <a:pt x="5058124" y="0"/>
                </a:moveTo>
                <a:lnTo>
                  <a:pt x="0" y="0"/>
                </a:lnTo>
                <a:lnTo>
                  <a:pt x="0" y="2335934"/>
                </a:lnTo>
                <a:lnTo>
                  <a:pt x="5058124" y="2335934"/>
                </a:lnTo>
                <a:lnTo>
                  <a:pt x="505812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080114" y="6243635"/>
            <a:ext cx="4457166" cy="3014665"/>
          </a:xfrm>
          <a:custGeom>
            <a:avLst/>
            <a:gdLst/>
            <a:ahLst/>
            <a:cxnLst/>
            <a:rect r="r" b="b" t="t" l="l"/>
            <a:pathLst>
              <a:path h="3014665" w="4457166">
                <a:moveTo>
                  <a:pt x="0" y="0"/>
                </a:moveTo>
                <a:lnTo>
                  <a:pt x="4457166" y="0"/>
                </a:lnTo>
                <a:lnTo>
                  <a:pt x="4457166" y="3014665"/>
                </a:lnTo>
                <a:lnTo>
                  <a:pt x="0" y="30146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2526652" y="1019175"/>
            <a:ext cx="11091557" cy="993775"/>
          </a:xfrm>
          <a:prstGeom prst="rect">
            <a:avLst/>
          </a:prstGeom>
        </p:spPr>
        <p:txBody>
          <a:bodyPr anchor="t" rtlCol="false" tIns="0" lIns="0" bIns="0" rIns="0">
            <a:spAutoFit/>
          </a:bodyPr>
          <a:lstStyle/>
          <a:p>
            <a:pPr algn="l">
              <a:lnSpc>
                <a:spcPts val="6500"/>
              </a:lnSpc>
            </a:pPr>
            <a:r>
              <a:rPr lang="en-US" sz="6500">
                <a:solidFill>
                  <a:srgbClr val="196C56"/>
                </a:solidFill>
                <a:latin typeface="ดองเต่า Bold"/>
                <a:ea typeface="ดองเต่า Bold"/>
                <a:cs typeface="ดองเต่า Bold"/>
                <a:sym typeface="ดองเต่า Bold"/>
              </a:rPr>
              <a:t>Blynk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DAGKmsHBryY</dc:identifier>
  <dcterms:modified xsi:type="dcterms:W3CDTF">2011-08-01T06:04:30Z</dcterms:modified>
  <cp:revision>1</cp:revision>
  <dc:title>Green and Brown Save The Environment Presentation</dc:title>
</cp:coreProperties>
</file>