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1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AA59-9E66-4EC3-827A-A8CC02982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B5011E-1986-48E0-A18E-A6D97C8A2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4B38E-3E6F-4A6E-A5D4-A82B7D946637}"/>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5" name="Footer Placeholder 4">
            <a:extLst>
              <a:ext uri="{FF2B5EF4-FFF2-40B4-BE49-F238E27FC236}">
                <a16:creationId xmlns:a16="http://schemas.microsoft.com/office/drawing/2014/main" id="{E0027F45-5201-48DE-BE24-1E4E6DF6E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563A-7D38-4034-A604-542BB3054270}"/>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421601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AADE-C0DE-45C2-A593-CB5F6E6DC7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EC717-37C0-48BC-9955-E592BEFE0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3C476-D575-43ED-BCCF-9C7A3968BB53}"/>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5" name="Footer Placeholder 4">
            <a:extLst>
              <a:ext uri="{FF2B5EF4-FFF2-40B4-BE49-F238E27FC236}">
                <a16:creationId xmlns:a16="http://schemas.microsoft.com/office/drawing/2014/main" id="{CB5E2EF5-C8DE-4024-96BB-C9BE492E7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8438C-9021-4A11-981E-7600C1BB3F9C}"/>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128457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7D786-A44A-4678-A9B9-2173A03127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263A5D-FD23-473C-9E35-5BACB27EE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07426-9467-4A82-B1B4-B2D35528C0DE}"/>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5" name="Footer Placeholder 4">
            <a:extLst>
              <a:ext uri="{FF2B5EF4-FFF2-40B4-BE49-F238E27FC236}">
                <a16:creationId xmlns:a16="http://schemas.microsoft.com/office/drawing/2014/main" id="{FAF6C4D6-91EE-4BE6-9981-0509AAC35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85B76-9176-4224-8C02-57BF4ED1A130}"/>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366617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5625-C52F-45A0-82DB-61AA0E1DA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DC6D2-0BE6-44ED-80CA-7D55E0129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D9731-1D86-4674-A140-D6F5AB341580}"/>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5" name="Footer Placeholder 4">
            <a:extLst>
              <a:ext uri="{FF2B5EF4-FFF2-40B4-BE49-F238E27FC236}">
                <a16:creationId xmlns:a16="http://schemas.microsoft.com/office/drawing/2014/main" id="{F3B2610E-C66E-49F4-AB32-17546BC64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F5603-EEC3-4340-A7D6-62FD04C35738}"/>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341316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9BEC-9D93-46E8-8441-3CDF1D25BD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6A78C-46D9-4915-A0C3-EF27DF12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8028A-75B5-4FA9-B42E-27DAE0CCE843}"/>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5" name="Footer Placeholder 4">
            <a:extLst>
              <a:ext uri="{FF2B5EF4-FFF2-40B4-BE49-F238E27FC236}">
                <a16:creationId xmlns:a16="http://schemas.microsoft.com/office/drawing/2014/main" id="{73DFF26F-E87A-4C51-918D-65AEFF0A4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61071-A55D-4E44-A16A-C7435ABCDF8C}"/>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421229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3E49-F44E-4869-920E-513AD2D26D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F8AE1-85E7-49BF-B48E-A97E83121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00B13-7BD1-4454-B690-8470DCEA78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2F7959-CC51-4C26-80C7-E6FD5D5B9E79}"/>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6" name="Footer Placeholder 5">
            <a:extLst>
              <a:ext uri="{FF2B5EF4-FFF2-40B4-BE49-F238E27FC236}">
                <a16:creationId xmlns:a16="http://schemas.microsoft.com/office/drawing/2014/main" id="{5183968D-176E-498B-B267-9AAF15D98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9C2A5-5DB0-4DA3-8EF6-5822A16B0E45}"/>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4013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465A-C645-4DE3-B5A6-5382A58461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0335A-DDFA-4424-ADF9-04018CCA5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D5C55F-1482-47DA-9865-132FE61FE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A59479-262F-411C-AAF5-04F28ACFD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E7AA4-94FF-4F5B-BFD7-61E599E053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B4030C-5B03-4D58-B505-D50A3BC3C5AB}"/>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8" name="Footer Placeholder 7">
            <a:extLst>
              <a:ext uri="{FF2B5EF4-FFF2-40B4-BE49-F238E27FC236}">
                <a16:creationId xmlns:a16="http://schemas.microsoft.com/office/drawing/2014/main" id="{A2C8DB15-B953-448A-B640-6DFB3D7E0C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C85B84-2D0B-4DBC-BD30-0BF71AA027D0}"/>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29141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FC13-E1AA-4A6E-A175-7183A95783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D36186-A033-4A1A-86F7-7376A3698036}"/>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4" name="Footer Placeholder 3">
            <a:extLst>
              <a:ext uri="{FF2B5EF4-FFF2-40B4-BE49-F238E27FC236}">
                <a16:creationId xmlns:a16="http://schemas.microsoft.com/office/drawing/2014/main" id="{AA287924-1D54-4405-A190-CA0BC02CC3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D7F332-2657-4617-B6F2-3DF7AEEA9EBE}"/>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176434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1CB57-0907-461C-8811-14790722BE93}"/>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3" name="Footer Placeholder 2">
            <a:extLst>
              <a:ext uri="{FF2B5EF4-FFF2-40B4-BE49-F238E27FC236}">
                <a16:creationId xmlns:a16="http://schemas.microsoft.com/office/drawing/2014/main" id="{87DABD3F-2FA4-47CF-AF68-7B2ABF4C61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EF4C73-0F97-48B9-A7C2-2A8DD99FA2E6}"/>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22197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2588-D3B6-4629-A813-1D33B07F6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A75552-0BAE-423A-A106-5DA7880AB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2D940-9BD3-4401-BBB3-657B072F5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0A49A-F698-41B5-B8FB-BB56EBC319C0}"/>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6" name="Footer Placeholder 5">
            <a:extLst>
              <a:ext uri="{FF2B5EF4-FFF2-40B4-BE49-F238E27FC236}">
                <a16:creationId xmlns:a16="http://schemas.microsoft.com/office/drawing/2014/main" id="{129482C5-CBFE-4D60-BA7A-19B6B8714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48B09-A28F-4DEC-8C60-D1840B63E19F}"/>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298234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4D85-AB10-4BB4-840B-30AAD5718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E84CA-85D1-4852-AFCE-6B8281622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BC8A4B-C860-4707-BFA6-B848461C9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E821A-2D96-4A59-9EDD-361B0BEF0C27}"/>
              </a:ext>
            </a:extLst>
          </p:cNvPr>
          <p:cNvSpPr>
            <a:spLocks noGrp="1"/>
          </p:cNvSpPr>
          <p:nvPr>
            <p:ph type="dt" sz="half" idx="10"/>
          </p:nvPr>
        </p:nvSpPr>
        <p:spPr/>
        <p:txBody>
          <a:bodyPr/>
          <a:lstStyle/>
          <a:p>
            <a:fld id="{DD8FA242-7646-42A2-94A6-079BF6962951}" type="datetimeFigureOut">
              <a:rPr lang="en-US" smtClean="0"/>
              <a:t>4/26/2022</a:t>
            </a:fld>
            <a:endParaRPr lang="en-US"/>
          </a:p>
        </p:txBody>
      </p:sp>
      <p:sp>
        <p:nvSpPr>
          <p:cNvPr id="6" name="Footer Placeholder 5">
            <a:extLst>
              <a:ext uri="{FF2B5EF4-FFF2-40B4-BE49-F238E27FC236}">
                <a16:creationId xmlns:a16="http://schemas.microsoft.com/office/drawing/2014/main" id="{AE89147C-824C-45AE-88D9-A22D3AE6E6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1542A-4189-4A69-88E9-957258405EAC}"/>
              </a:ext>
            </a:extLst>
          </p:cNvPr>
          <p:cNvSpPr>
            <a:spLocks noGrp="1"/>
          </p:cNvSpPr>
          <p:nvPr>
            <p:ph type="sldNum" sz="quarter" idx="12"/>
          </p:nvPr>
        </p:nvSpPr>
        <p:spPr/>
        <p:txBody>
          <a:bodyPr/>
          <a:lstStyle/>
          <a:p>
            <a:fld id="{32BC3A86-AF80-4218-8AFF-0ABBA46A1ACE}" type="slidenum">
              <a:rPr lang="en-US" smtClean="0"/>
              <a:t>‹#›</a:t>
            </a:fld>
            <a:endParaRPr lang="en-US"/>
          </a:p>
        </p:txBody>
      </p:sp>
    </p:spTree>
    <p:extLst>
      <p:ext uri="{BB962C8B-B14F-4D97-AF65-F5344CB8AC3E}">
        <p14:creationId xmlns:p14="http://schemas.microsoft.com/office/powerpoint/2010/main" val="323072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1B59">
            <a:alpha val="72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06D79-DBC9-47DA-A3B9-27A62D67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E28FC3-A09A-4116-A34C-3BAC98BC3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4AED7-0891-4B58-AD83-0FF992788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FA242-7646-42A2-94A6-079BF6962951}" type="datetimeFigureOut">
              <a:rPr lang="en-US" smtClean="0"/>
              <a:t>4/26/2022</a:t>
            </a:fld>
            <a:endParaRPr lang="en-US"/>
          </a:p>
        </p:txBody>
      </p:sp>
      <p:sp>
        <p:nvSpPr>
          <p:cNvPr id="5" name="Footer Placeholder 4">
            <a:extLst>
              <a:ext uri="{FF2B5EF4-FFF2-40B4-BE49-F238E27FC236}">
                <a16:creationId xmlns:a16="http://schemas.microsoft.com/office/drawing/2014/main" id="{809B2F26-BAE5-4AB8-A506-2755A7302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78C928-6C40-45FE-95B8-15F301257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C3A86-AF80-4218-8AFF-0ABBA46A1ACE}" type="slidenum">
              <a:rPr lang="en-US" smtClean="0"/>
              <a:t>‹#›</a:t>
            </a:fld>
            <a:endParaRPr lang="en-US"/>
          </a:p>
        </p:txBody>
      </p:sp>
    </p:spTree>
    <p:extLst>
      <p:ext uri="{BB962C8B-B14F-4D97-AF65-F5344CB8AC3E}">
        <p14:creationId xmlns:p14="http://schemas.microsoft.com/office/powerpoint/2010/main" val="1158860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night, star, outdoor object, dark&#10;&#10;Description automatically generated">
            <a:extLst>
              <a:ext uri="{FF2B5EF4-FFF2-40B4-BE49-F238E27FC236}">
                <a16:creationId xmlns:a16="http://schemas.microsoft.com/office/drawing/2014/main" id="{B23D88A2-D861-41AA-B1F2-319AEBF8D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876DA6-08CE-4219-A1E6-A0FF7630524B}"/>
              </a:ext>
            </a:extLst>
          </p:cNvPr>
          <p:cNvSpPr>
            <a:spLocks noGrp="1"/>
          </p:cNvSpPr>
          <p:nvPr>
            <p:ph type="ctrTitle"/>
          </p:nvPr>
        </p:nvSpPr>
        <p:spPr>
          <a:xfrm>
            <a:off x="1523999" y="1976437"/>
            <a:ext cx="9144000" cy="1447898"/>
          </a:xfrm>
        </p:spPr>
        <p:txBody>
          <a:bodyPr/>
          <a:lstStyle/>
          <a:p>
            <a:r>
              <a:rPr lang="en-US" dirty="0">
                <a:solidFill>
                  <a:schemeClr val="bg1"/>
                </a:solidFill>
                <a:latin typeface="Impact" panose="020B0806030902050204" pitchFamily="34" charset="0"/>
              </a:rPr>
              <a:t>Starry Night</a:t>
            </a:r>
            <a:br>
              <a:rPr lang="en-US" dirty="0">
                <a:solidFill>
                  <a:schemeClr val="bg1"/>
                </a:solidFill>
              </a:rPr>
            </a:br>
            <a:r>
              <a:rPr lang="en-US" sz="3600" dirty="0">
                <a:solidFill>
                  <a:schemeClr val="bg1"/>
                </a:solidFill>
                <a:latin typeface="Impact" panose="020B0806030902050204" pitchFamily="34" charset="0"/>
              </a:rPr>
              <a:t>An interactive night sky simulator</a:t>
            </a:r>
            <a:endParaRPr lang="en-US" dirty="0">
              <a:solidFill>
                <a:schemeClr val="bg1"/>
              </a:solidFill>
            </a:endParaRPr>
          </a:p>
        </p:txBody>
      </p:sp>
      <p:sp>
        <p:nvSpPr>
          <p:cNvPr id="5" name="Subtitle 4">
            <a:extLst>
              <a:ext uri="{FF2B5EF4-FFF2-40B4-BE49-F238E27FC236}">
                <a16:creationId xmlns:a16="http://schemas.microsoft.com/office/drawing/2014/main" id="{67CDE38A-1E8A-422C-9B7D-3DAD195A734E}"/>
              </a:ext>
            </a:extLst>
          </p:cNvPr>
          <p:cNvSpPr>
            <a:spLocks noGrp="1"/>
          </p:cNvSpPr>
          <p:nvPr>
            <p:ph type="subTitle" idx="1"/>
          </p:nvPr>
        </p:nvSpPr>
        <p:spPr>
          <a:xfrm>
            <a:off x="2702766" y="3526972"/>
            <a:ext cx="6786465" cy="606489"/>
          </a:xfrm>
        </p:spPr>
        <p:txBody>
          <a:bodyPr>
            <a:normAutofit/>
          </a:bodyPr>
          <a:lstStyle/>
          <a:p>
            <a:r>
              <a:rPr lang="en-US" sz="2000" dirty="0">
                <a:solidFill>
                  <a:schemeClr val="bg1"/>
                </a:solidFill>
                <a:latin typeface="Impact" panose="020B0806030902050204" pitchFamily="34" charset="0"/>
              </a:rPr>
              <a:t>Contributors:  Anthony Lupica </a:t>
            </a:r>
          </a:p>
        </p:txBody>
      </p:sp>
    </p:spTree>
    <p:extLst>
      <p:ext uri="{BB962C8B-B14F-4D97-AF65-F5344CB8AC3E}">
        <p14:creationId xmlns:p14="http://schemas.microsoft.com/office/powerpoint/2010/main" val="318494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D5B6-54B5-4F71-A1C3-4A92521E7E6D}"/>
              </a:ext>
            </a:extLst>
          </p:cNvPr>
          <p:cNvSpPr>
            <a:spLocks noGrp="1"/>
          </p:cNvSpPr>
          <p:nvPr>
            <p:ph type="title"/>
          </p:nvPr>
        </p:nvSpPr>
        <p:spPr/>
        <p:txBody>
          <a:bodyPr>
            <a:normAutofit/>
          </a:bodyPr>
          <a:lstStyle/>
          <a:p>
            <a:r>
              <a:rPr lang="en-US" sz="3600" dirty="0">
                <a:latin typeface="Impact" panose="020B0806030902050204" pitchFamily="34" charset="0"/>
              </a:rPr>
              <a:t>The Goal </a:t>
            </a:r>
          </a:p>
        </p:txBody>
      </p:sp>
      <p:sp>
        <p:nvSpPr>
          <p:cNvPr id="7" name="Content Placeholder 6">
            <a:extLst>
              <a:ext uri="{FF2B5EF4-FFF2-40B4-BE49-F238E27FC236}">
                <a16:creationId xmlns:a16="http://schemas.microsoft.com/office/drawing/2014/main" id="{960E9B3B-B90F-456B-BAB5-8781F14444B6}"/>
              </a:ext>
            </a:extLst>
          </p:cNvPr>
          <p:cNvSpPr>
            <a:spLocks noGrp="1"/>
          </p:cNvSpPr>
          <p:nvPr>
            <p:ph idx="1"/>
          </p:nvPr>
        </p:nvSpPr>
        <p:spPr/>
        <p:txBody>
          <a:bodyPr>
            <a:normAutofit/>
          </a:bodyPr>
          <a:lstStyle/>
          <a:p>
            <a:r>
              <a:rPr lang="en-US" sz="2000" dirty="0">
                <a:latin typeface="Impact" panose="020B0806030902050204" pitchFamily="34" charset="0"/>
              </a:rPr>
              <a:t>Create a 3d night skyscape with </a:t>
            </a:r>
            <a:r>
              <a:rPr lang="en-US" sz="2000" dirty="0" err="1">
                <a:latin typeface="Impact" panose="020B0806030902050204" pitchFamily="34" charset="0"/>
              </a:rPr>
              <a:t>webGl</a:t>
            </a:r>
            <a:r>
              <a:rPr lang="en-US" sz="2000" dirty="0">
                <a:latin typeface="Impact" panose="020B0806030902050204" pitchFamily="34" charset="0"/>
              </a:rPr>
              <a:t>. (Uses external math library gl-matrix.js).</a:t>
            </a:r>
          </a:p>
          <a:p>
            <a:r>
              <a:rPr lang="en-US" sz="2000" dirty="0">
                <a:latin typeface="Impact" panose="020B0806030902050204" pitchFamily="34" charset="0"/>
              </a:rPr>
              <a:t>Add interaction with event handlers</a:t>
            </a:r>
          </a:p>
          <a:p>
            <a:r>
              <a:rPr lang="en-US" sz="2000" dirty="0">
                <a:latin typeface="Impact" panose="020B0806030902050204" pitchFamily="34" charset="0"/>
              </a:rPr>
              <a:t>Define the shape of a sphere with individual point vertexes</a:t>
            </a:r>
          </a:p>
          <a:p>
            <a:r>
              <a:rPr lang="en-US" sz="2000" dirty="0">
                <a:latin typeface="Impact" panose="020B0806030902050204" pitchFamily="34" charset="0"/>
              </a:rPr>
              <a:t>Manipulate the camera view to the inside of the sphere volume</a:t>
            </a:r>
          </a:p>
          <a:p>
            <a:r>
              <a:rPr lang="en-US" sz="2000" dirty="0">
                <a:latin typeface="Impact" panose="020B0806030902050204" pitchFamily="34" charset="0"/>
              </a:rPr>
              <a:t>Include realistic dynamic rotation, and variable star sizes.</a:t>
            </a:r>
          </a:p>
          <a:p>
            <a:pPr marL="0" indent="0">
              <a:buNone/>
            </a:pPr>
            <a:endParaRPr lang="en-US" sz="2000" dirty="0">
              <a:latin typeface="Impact" panose="020B0806030902050204" pitchFamily="34" charset="0"/>
            </a:endParaRPr>
          </a:p>
          <a:p>
            <a:endParaRPr lang="en-US" sz="2000" dirty="0">
              <a:latin typeface="Impact" panose="020B0806030902050204" pitchFamily="34" charset="0"/>
            </a:endParaRPr>
          </a:p>
        </p:txBody>
      </p:sp>
    </p:spTree>
    <p:extLst>
      <p:ext uri="{BB962C8B-B14F-4D97-AF65-F5344CB8AC3E}">
        <p14:creationId xmlns:p14="http://schemas.microsoft.com/office/powerpoint/2010/main" val="385148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0EF3-7838-4F9E-921D-06BC9EC49E13}"/>
              </a:ext>
            </a:extLst>
          </p:cNvPr>
          <p:cNvSpPr>
            <a:spLocks noGrp="1"/>
          </p:cNvSpPr>
          <p:nvPr>
            <p:ph type="title"/>
          </p:nvPr>
        </p:nvSpPr>
        <p:spPr/>
        <p:txBody>
          <a:bodyPr>
            <a:normAutofit/>
          </a:bodyPr>
          <a:lstStyle/>
          <a:p>
            <a:r>
              <a:rPr lang="en-US" sz="3600" dirty="0">
                <a:latin typeface="Impact" panose="020B0806030902050204" pitchFamily="34" charset="0"/>
              </a:rPr>
              <a:t>The Implementation</a:t>
            </a:r>
          </a:p>
        </p:txBody>
      </p:sp>
      <p:sp>
        <p:nvSpPr>
          <p:cNvPr id="3" name="Content Placeholder 2">
            <a:extLst>
              <a:ext uri="{FF2B5EF4-FFF2-40B4-BE49-F238E27FC236}">
                <a16:creationId xmlns:a16="http://schemas.microsoft.com/office/drawing/2014/main" id="{449DFD47-F7F1-4845-936D-FA9C86DA394D}"/>
              </a:ext>
            </a:extLst>
          </p:cNvPr>
          <p:cNvSpPr>
            <a:spLocks noGrp="1"/>
          </p:cNvSpPr>
          <p:nvPr>
            <p:ph idx="1"/>
          </p:nvPr>
        </p:nvSpPr>
        <p:spPr>
          <a:xfrm>
            <a:off x="838200" y="1825624"/>
            <a:ext cx="10515600" cy="4752457"/>
          </a:xfrm>
        </p:spPr>
        <p:txBody>
          <a:bodyPr>
            <a:normAutofit/>
          </a:bodyPr>
          <a:lstStyle/>
          <a:p>
            <a:r>
              <a:rPr lang="en-US" sz="2000" dirty="0">
                <a:latin typeface="Impact" panose="020B0806030902050204" pitchFamily="34" charset="0"/>
              </a:rPr>
              <a:t>Two vertex array attributes: one to store point information (x, y, z) and another to store point size information for each point (float). </a:t>
            </a:r>
          </a:p>
          <a:p>
            <a:r>
              <a:rPr lang="en-US" sz="2000" dirty="0">
                <a:latin typeface="Impact" panose="020B0806030902050204" pitchFamily="34" charset="0"/>
              </a:rPr>
              <a:t>Use two functions to return these arrays, called with the number of points to generate as an argument.</a:t>
            </a:r>
          </a:p>
          <a:p>
            <a:r>
              <a:rPr lang="en-US" sz="2000" dirty="0">
                <a:latin typeface="Impact" panose="020B0806030902050204" pitchFamily="34" charset="0"/>
              </a:rPr>
              <a:t>Randomize the (x, y, z) coordinates to some float in [-0.5,  0.5) and normalize the created point  so all are equidistant from the global origin, resulting in a sphere comprised of points all positioned somewhere on its surface area.</a:t>
            </a:r>
          </a:p>
          <a:p>
            <a:r>
              <a:rPr lang="en-US" sz="2000" dirty="0">
                <a:latin typeface="Impact" panose="020B0806030902050204" pitchFamily="34" charset="0"/>
              </a:rPr>
              <a:t>Use similar logic in second function to find three random floats in [0.01,  1.01), and sum them together. The +.01 is to ensure that no point may have a size of zero. For every point generated on the spere’s surface area, all will have a size between 0.03, and 3.00 units.</a:t>
            </a:r>
          </a:p>
          <a:p>
            <a:r>
              <a:rPr lang="en-US" sz="2000" dirty="0">
                <a:latin typeface="Impact" panose="020B0806030902050204" pitchFamily="34" charset="0"/>
              </a:rPr>
              <a:t>Five total matrices are used for the purposes of model transformations, perspective projection,  camera adjustment (on z-axis) , and as intermediate matrices for matrix multiplication. </a:t>
            </a:r>
          </a:p>
          <a:p>
            <a:r>
              <a:rPr lang="en-US" sz="2000" dirty="0">
                <a:latin typeface="Impact" panose="020B0806030902050204" pitchFamily="34" charset="0"/>
              </a:rPr>
              <a:t>The camera is “moved,” by a sort of equal and opposite translation. All world objects are instead moved accordingly to maintain the camera’s position at the origin.</a:t>
            </a:r>
          </a:p>
          <a:p>
            <a:endParaRPr lang="en-US" sz="2000" dirty="0">
              <a:latin typeface="Impact" panose="020B0806030902050204" pitchFamily="34" charset="0"/>
            </a:endParaRPr>
          </a:p>
        </p:txBody>
      </p:sp>
    </p:spTree>
    <p:extLst>
      <p:ext uri="{BB962C8B-B14F-4D97-AF65-F5344CB8AC3E}">
        <p14:creationId xmlns:p14="http://schemas.microsoft.com/office/powerpoint/2010/main" val="154217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9E4D-FE3B-4ECF-B893-58B67D3E4610}"/>
              </a:ext>
            </a:extLst>
          </p:cNvPr>
          <p:cNvSpPr>
            <a:spLocks noGrp="1"/>
          </p:cNvSpPr>
          <p:nvPr>
            <p:ph type="title"/>
          </p:nvPr>
        </p:nvSpPr>
        <p:spPr/>
        <p:txBody>
          <a:bodyPr>
            <a:normAutofit/>
          </a:bodyPr>
          <a:lstStyle/>
          <a:p>
            <a:r>
              <a:rPr lang="en-US" sz="3600" dirty="0">
                <a:latin typeface="Impact" panose="020B0806030902050204" pitchFamily="34" charset="0"/>
              </a:rPr>
              <a:t>The Interaction</a:t>
            </a:r>
          </a:p>
        </p:txBody>
      </p:sp>
      <p:sp>
        <p:nvSpPr>
          <p:cNvPr id="3" name="Content Placeholder 2">
            <a:extLst>
              <a:ext uri="{FF2B5EF4-FFF2-40B4-BE49-F238E27FC236}">
                <a16:creationId xmlns:a16="http://schemas.microsoft.com/office/drawing/2014/main" id="{59870ED5-F1D9-4EC3-88C8-3324D0B6FB70}"/>
              </a:ext>
            </a:extLst>
          </p:cNvPr>
          <p:cNvSpPr>
            <a:spLocks noGrp="1"/>
          </p:cNvSpPr>
          <p:nvPr>
            <p:ph idx="1"/>
          </p:nvPr>
        </p:nvSpPr>
        <p:spPr/>
        <p:txBody>
          <a:bodyPr>
            <a:normAutofit/>
          </a:bodyPr>
          <a:lstStyle/>
          <a:p>
            <a:r>
              <a:rPr lang="en-US" sz="2000" dirty="0">
                <a:latin typeface="Impact" panose="020B0806030902050204" pitchFamily="34" charset="0"/>
              </a:rPr>
              <a:t>Three event handlers</a:t>
            </a:r>
          </a:p>
          <a:p>
            <a:r>
              <a:rPr lang="en-US" sz="2000" dirty="0" err="1">
                <a:latin typeface="Impact" panose="020B0806030902050204" pitchFamily="34" charset="0"/>
              </a:rPr>
              <a:t>mousemove</a:t>
            </a:r>
            <a:r>
              <a:rPr lang="en-US" sz="2000" dirty="0">
                <a:latin typeface="Impact" panose="020B0806030902050204" pitchFamily="34" charset="0"/>
              </a:rPr>
              <a:t> event listener:  Calls function “</a:t>
            </a:r>
            <a:r>
              <a:rPr lang="en-US" sz="2000" dirty="0" err="1">
                <a:latin typeface="Impact" panose="020B0806030902050204" pitchFamily="34" charset="0"/>
              </a:rPr>
              <a:t>rotateSpeed</a:t>
            </a:r>
            <a:r>
              <a:rPr lang="en-US" sz="2000" dirty="0">
                <a:latin typeface="Impact" panose="020B0806030902050204" pitchFamily="34" charset="0"/>
              </a:rPr>
              <a:t>()”.  </a:t>
            </a:r>
            <a:r>
              <a:rPr lang="en-US" sz="2000" dirty="0" err="1">
                <a:latin typeface="Impact" panose="020B0806030902050204" pitchFamily="34" charset="0"/>
              </a:rPr>
              <a:t>Event.movementX</a:t>
            </a:r>
            <a:r>
              <a:rPr lang="en-US" sz="2000" dirty="0">
                <a:latin typeface="Impact" panose="020B0806030902050204" pitchFamily="34" charset="0"/>
              </a:rPr>
              <a:t>  property tracks the cursor’s x position between mouse events, effectively tracking the </a:t>
            </a:r>
            <a:r>
              <a:rPr lang="en-US" sz="2000" dirty="0" err="1">
                <a:latin typeface="Impact" panose="020B0806030902050204" pitchFamily="34" charset="0"/>
              </a:rPr>
              <a:t>cursors’s</a:t>
            </a:r>
            <a:r>
              <a:rPr lang="en-US" sz="2000" dirty="0">
                <a:latin typeface="Impact" panose="020B0806030902050204" pitchFamily="34" charset="0"/>
              </a:rPr>
              <a:t> speed in the x direction.  Use this to scale the rotation speed of the night sky according to how fast the user moves their cursor. Additionally, there is some further increase if the user’s cursor is moving near the edges of the screen. </a:t>
            </a:r>
          </a:p>
          <a:p>
            <a:r>
              <a:rPr lang="en-US" sz="2000" dirty="0" err="1">
                <a:latin typeface="Impact" panose="020B0806030902050204" pitchFamily="34" charset="0"/>
              </a:rPr>
              <a:t>onkeyup</a:t>
            </a:r>
            <a:r>
              <a:rPr lang="en-US" sz="2000" dirty="0">
                <a:latin typeface="Impact" panose="020B0806030902050204" pitchFamily="34" charset="0"/>
              </a:rPr>
              <a:t> event “</a:t>
            </a:r>
            <a:r>
              <a:rPr lang="en-US" sz="2000" dirty="0" err="1">
                <a:latin typeface="Impact" panose="020B0806030902050204" pitchFamily="34" charset="0"/>
              </a:rPr>
              <a:t>handleReverse</a:t>
            </a:r>
            <a:r>
              <a:rPr lang="en-US" sz="2000" dirty="0">
                <a:latin typeface="Impact" panose="020B0806030902050204" pitchFamily="34" charset="0"/>
              </a:rPr>
              <a:t>()”:  checks for ‘r’ key press. If so, will flip the sign of a rotation direction variable (1 or -1) which is a multiplication that is applied in a rotation matrix calculation in the render loop.</a:t>
            </a:r>
          </a:p>
          <a:p>
            <a:r>
              <a:rPr lang="en-US" sz="2000" dirty="0" err="1">
                <a:latin typeface="Impact" panose="020B0806030902050204" pitchFamily="34" charset="0"/>
              </a:rPr>
              <a:t>onkeydown</a:t>
            </a:r>
            <a:r>
              <a:rPr lang="en-US" sz="2000" dirty="0">
                <a:latin typeface="Impact" panose="020B0806030902050204" pitchFamily="34" charset="0"/>
              </a:rPr>
              <a:t> event “</a:t>
            </a:r>
            <a:r>
              <a:rPr lang="en-US" sz="2000" dirty="0" err="1">
                <a:latin typeface="Impact" panose="020B0806030902050204" pitchFamily="34" charset="0"/>
              </a:rPr>
              <a:t>handleZoom</a:t>
            </a:r>
            <a:r>
              <a:rPr lang="en-US" sz="2000" dirty="0">
                <a:latin typeface="Impact" panose="020B0806030902050204" pitchFamily="34" charset="0"/>
              </a:rPr>
              <a:t>()”:  checks for arrow key up/down press. Up zooms into the galax, while down zooms out  (both to some defined limit). </a:t>
            </a:r>
          </a:p>
        </p:txBody>
      </p:sp>
    </p:spTree>
    <p:extLst>
      <p:ext uri="{BB962C8B-B14F-4D97-AF65-F5344CB8AC3E}">
        <p14:creationId xmlns:p14="http://schemas.microsoft.com/office/powerpoint/2010/main" val="33539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1D1C-B0E5-4172-A71A-7D7B2894EE07}"/>
              </a:ext>
            </a:extLst>
          </p:cNvPr>
          <p:cNvSpPr>
            <a:spLocks noGrp="1"/>
          </p:cNvSpPr>
          <p:nvPr>
            <p:ph type="title"/>
          </p:nvPr>
        </p:nvSpPr>
        <p:spPr/>
        <p:txBody>
          <a:bodyPr>
            <a:normAutofit/>
          </a:bodyPr>
          <a:lstStyle/>
          <a:p>
            <a:r>
              <a:rPr lang="en-US" sz="3600" dirty="0">
                <a:latin typeface="Impact" panose="020B0806030902050204" pitchFamily="34" charset="0"/>
              </a:rPr>
              <a:t>The Difficulties/Possible Improvements</a:t>
            </a:r>
          </a:p>
        </p:txBody>
      </p:sp>
      <p:sp>
        <p:nvSpPr>
          <p:cNvPr id="3" name="Content Placeholder 2">
            <a:extLst>
              <a:ext uri="{FF2B5EF4-FFF2-40B4-BE49-F238E27FC236}">
                <a16:creationId xmlns:a16="http://schemas.microsoft.com/office/drawing/2014/main" id="{71574FC8-C1C0-4A3B-A9A9-D0E24EFF6DB1}"/>
              </a:ext>
            </a:extLst>
          </p:cNvPr>
          <p:cNvSpPr>
            <a:spLocks noGrp="1"/>
          </p:cNvSpPr>
          <p:nvPr>
            <p:ph idx="1"/>
          </p:nvPr>
        </p:nvSpPr>
        <p:spPr/>
        <p:txBody>
          <a:bodyPr>
            <a:normAutofit/>
          </a:bodyPr>
          <a:lstStyle/>
          <a:p>
            <a:r>
              <a:rPr lang="en-US" sz="2000" dirty="0">
                <a:latin typeface="Impact" panose="020B0806030902050204" pitchFamily="34" charset="0"/>
              </a:rPr>
              <a:t>Had some difficulty incorporating animation on the mouse move event that was smooth. Used a collection of if, else-if conditions to determine “speed brackets” for how much the sphere’s rotation should increase according to the cursor’s speed. Smoothness could likely be improved here</a:t>
            </a:r>
          </a:p>
          <a:p>
            <a:r>
              <a:rPr lang="en-US" sz="2000" dirty="0">
                <a:latin typeface="Impact" panose="020B0806030902050204" pitchFamily="34" charset="0"/>
              </a:rPr>
              <a:t>Would have liked to include a look at cursor option, where rotation would match the direction of where the cursor was located on screen, so the sky is always “looking” at the cursor. Had to omit this aspiration.</a:t>
            </a:r>
          </a:p>
          <a:p>
            <a:r>
              <a:rPr lang="en-US" sz="2000" dirty="0">
                <a:latin typeface="Impact" panose="020B0806030902050204" pitchFamily="34" charset="0"/>
              </a:rPr>
              <a:t>Constellations?</a:t>
            </a:r>
          </a:p>
        </p:txBody>
      </p:sp>
    </p:spTree>
    <p:extLst>
      <p:ext uri="{BB962C8B-B14F-4D97-AF65-F5344CB8AC3E}">
        <p14:creationId xmlns:p14="http://schemas.microsoft.com/office/powerpoint/2010/main" val="2723825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544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Impact</vt:lpstr>
      <vt:lpstr>Office Theme</vt:lpstr>
      <vt:lpstr>Starry Night An interactive night sky simulator</vt:lpstr>
      <vt:lpstr>The Goal </vt:lpstr>
      <vt:lpstr>The Implementation</vt:lpstr>
      <vt:lpstr>The Interaction</vt:lpstr>
      <vt:lpstr>The Difficulties/Possible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Lupica</dc:creator>
  <cp:lastModifiedBy>Anthony Lupica</cp:lastModifiedBy>
  <cp:revision>6</cp:revision>
  <dcterms:created xsi:type="dcterms:W3CDTF">2022-04-18T22:41:52Z</dcterms:created>
  <dcterms:modified xsi:type="dcterms:W3CDTF">2022-04-26T15:49:35Z</dcterms:modified>
</cp:coreProperties>
</file>