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9" r:id="rId2"/>
    <p:sldId id="265" r:id="rId3"/>
    <p:sldId id="263" r:id="rId4"/>
    <p:sldId id="264" r:id="rId5"/>
    <p:sldId id="267" r:id="rId6"/>
    <p:sldId id="266" r:id="rId7"/>
    <p:sldId id="260" r:id="rId8"/>
    <p:sldId id="257" r:id="rId9"/>
    <p:sldId id="269" r:id="rId10"/>
    <p:sldId id="271" r:id="rId11"/>
    <p:sldId id="272" r:id="rId12"/>
    <p:sldId id="273" r:id="rId13"/>
    <p:sldId id="270" r:id="rId14"/>
    <p:sldId id="275"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7" d="100"/>
          <a:sy n="127"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799C0-3A23-4E8A-887D-6FAEE72F8229}"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09A51-F8BD-4B5C-ADC6-576DFE86B81D}" type="slidenum">
              <a:rPr lang="en-US" smtClean="0"/>
              <a:t>‹#›</a:t>
            </a:fld>
            <a:endParaRPr lang="en-US"/>
          </a:p>
        </p:txBody>
      </p:sp>
    </p:spTree>
    <p:extLst>
      <p:ext uri="{BB962C8B-B14F-4D97-AF65-F5344CB8AC3E}">
        <p14:creationId xmlns:p14="http://schemas.microsoft.com/office/powerpoint/2010/main" val="42904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2018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hf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PV DCG-PRS </a:t>
            </a:r>
          </a:p>
        </p:txBody>
      </p:sp>
      <p:sp>
        <p:nvSpPr>
          <p:cNvPr id="3" name="Subtitle 2"/>
          <p:cNvSpPr>
            <a:spLocks noGrp="1"/>
          </p:cNvSpPr>
          <p:nvPr>
            <p:ph type="subTitle" idx="1"/>
          </p:nvPr>
        </p:nvSpPr>
        <p:spPr>
          <a:xfrm>
            <a:off x="609600" y="3094851"/>
            <a:ext cx="10963923" cy="1502315"/>
          </a:xfrm>
        </p:spPr>
        <p:txBody>
          <a:bodyPr>
            <a:normAutofit lnSpcReduction="10000"/>
          </a:bodyPr>
          <a:lstStyle/>
          <a:p>
            <a:r>
              <a:rPr lang="en-US" dirty="0"/>
              <a:t>Antonio </a:t>
            </a:r>
            <a:r>
              <a:rPr lang="en-US" dirty="0" err="1"/>
              <a:t>Vásquez</a:t>
            </a:r>
            <a:endParaRPr lang="en-US" dirty="0"/>
          </a:p>
          <a:p>
            <a:r>
              <a:rPr lang="en-US" dirty="0"/>
              <a:t>Omar Sandoval</a:t>
            </a:r>
          </a:p>
          <a:p>
            <a:r>
              <a:rPr lang="en-US" dirty="0"/>
              <a:t>Roberto Morales</a:t>
            </a:r>
          </a:p>
        </p:txBody>
      </p:sp>
    </p:spTree>
    <p:extLst>
      <p:ext uri="{BB962C8B-B14F-4D97-AF65-F5344CB8AC3E}">
        <p14:creationId xmlns:p14="http://schemas.microsoft.com/office/powerpoint/2010/main" val="271873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Antonio Vasquez</a:t>
            </a:r>
          </a:p>
        </p:txBody>
      </p:sp>
      <p:sp>
        <p:nvSpPr>
          <p:cNvPr id="5" name="Content Placeholder 4"/>
          <p:cNvSpPr>
            <a:spLocks noGrp="1"/>
          </p:cNvSpPr>
          <p:nvPr>
            <p:ph idx="1"/>
          </p:nvPr>
        </p:nvSpPr>
        <p:spPr/>
        <p:txBody>
          <a:bodyPr/>
          <a:lstStyle/>
          <a:p>
            <a:r>
              <a:rPr lang="en-US" dirty="0"/>
              <a:t>Automation Engineer – Universidad del </a:t>
            </a:r>
            <a:r>
              <a:rPr lang="en-US" dirty="0" err="1"/>
              <a:t>Bío-Bío</a:t>
            </a:r>
            <a:endParaRPr lang="en-US" dirty="0"/>
          </a:p>
          <a:p>
            <a:r>
              <a:rPr lang="en-US" dirty="0"/>
              <a:t>Hired at </a:t>
            </a:r>
            <a:r>
              <a:rPr lang="en-US" dirty="0" err="1"/>
              <a:t>april</a:t>
            </a:r>
            <a:r>
              <a:rPr lang="en-US" dirty="0"/>
              <a:t> 23.</a:t>
            </a:r>
          </a:p>
          <a:p>
            <a:r>
              <a:rPr lang="en-US" dirty="0"/>
              <a:t>Before Synopsys I was teacher. Mainly teaches about Industrial Networks, Microcontrollers and Industrial Robotics.</a:t>
            </a:r>
          </a:p>
        </p:txBody>
      </p:sp>
    </p:spTree>
    <p:extLst>
      <p:ext uri="{BB962C8B-B14F-4D97-AF65-F5344CB8AC3E}">
        <p14:creationId xmlns:p14="http://schemas.microsoft.com/office/powerpoint/2010/main" val="23375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Synopsys</a:t>
            </a:r>
          </a:p>
        </p:txBody>
      </p:sp>
      <p:sp>
        <p:nvSpPr>
          <p:cNvPr id="3" name="Content Placeholder 2"/>
          <p:cNvSpPr>
            <a:spLocks noGrp="1"/>
          </p:cNvSpPr>
          <p:nvPr>
            <p:ph idx="1"/>
          </p:nvPr>
        </p:nvSpPr>
        <p:spPr/>
        <p:txBody>
          <a:bodyPr/>
          <a:lstStyle/>
          <a:p>
            <a:r>
              <a:rPr lang="en-US" dirty="0"/>
              <a:t>Started my first experiments with </a:t>
            </a:r>
            <a:r>
              <a:rPr lang="en-US" dirty="0" err="1"/>
              <a:t>prs</a:t>
            </a:r>
            <a:r>
              <a:rPr lang="en-US" dirty="0"/>
              <a:t> on DE Suite (</a:t>
            </a:r>
            <a:r>
              <a:rPr lang="en-US" dirty="0" err="1"/>
              <a:t>april</a:t>
            </a:r>
            <a:r>
              <a:rPr lang="en-US" dirty="0"/>
              <a:t> last week)</a:t>
            </a:r>
          </a:p>
          <a:p>
            <a:pPr lvl="1"/>
            <a:r>
              <a:rPr lang="en-US" dirty="0"/>
              <a:t>A first try to </a:t>
            </a:r>
            <a:r>
              <a:rPr lang="en-US" i="1" dirty="0"/>
              <a:t>"maintain" </a:t>
            </a:r>
            <a:r>
              <a:rPr lang="en-US" dirty="0"/>
              <a:t>it. </a:t>
            </a:r>
            <a:br>
              <a:rPr lang="en-US" dirty="0"/>
            </a:br>
            <a:r>
              <a:rPr lang="en-US" dirty="0"/>
              <a:t>The last nightly is 0410, since culprit finder could not find the CL’s I’ve developed an script to make a </a:t>
            </a:r>
            <a:r>
              <a:rPr lang="en-US" dirty="0" err="1"/>
              <a:t>propts</a:t>
            </a:r>
            <a:r>
              <a:rPr lang="en-US" dirty="0"/>
              <a:t> to make a run with that old CL’s. (took some methods from </a:t>
            </a:r>
            <a:r>
              <a:rPr lang="en-US" dirty="0" err="1"/>
              <a:t>culprit_finder</a:t>
            </a:r>
            <a:r>
              <a:rPr lang="en-US" dirty="0"/>
              <a:t>)</a:t>
            </a:r>
            <a:br>
              <a:rPr lang="en-US" dirty="0"/>
            </a:b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slowfs</a:t>
            </a:r>
            <a:r>
              <a:rPr lang="en-US" dirty="0">
                <a:solidFill>
                  <a:schemeClr val="accent2"/>
                </a:solidFill>
                <a:latin typeface="Consolas" panose="020B0609020204030204" pitchFamily="49" charset="0"/>
              </a:rPr>
              <a:t>/dcopt105/</a:t>
            </a:r>
            <a:r>
              <a:rPr lang="en-US" dirty="0" err="1">
                <a:solidFill>
                  <a:schemeClr val="accent2"/>
                </a:solidFill>
                <a:latin typeface="Consolas" panose="020B0609020204030204" pitchFamily="49" charset="0"/>
              </a:rPr>
              <a:t>vasquez</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utils</a:t>
            </a:r>
            <a:r>
              <a:rPr lang="en-US" dirty="0">
                <a:solidFill>
                  <a:schemeClr val="accent2"/>
                </a:solidFill>
                <a:latin typeface="Consolas" panose="020B0609020204030204" pitchFamily="49" charset="0"/>
              </a:rPr>
              <a:t>/</a:t>
            </a:r>
            <a:r>
              <a:rPr lang="en-US" dirty="0" err="1">
                <a:solidFill>
                  <a:schemeClr val="accent2"/>
                </a:solidFill>
                <a:latin typeface="Consolas" panose="020B0609020204030204" pitchFamily="49" charset="0"/>
              </a:rPr>
              <a:t>proptsMaker</a:t>
            </a:r>
            <a:r>
              <a:rPr lang="en-US" dirty="0">
                <a:solidFill>
                  <a:schemeClr val="accent2"/>
                </a:solidFill>
                <a:latin typeface="Consolas" panose="020B0609020204030204" pitchFamily="49" charset="0"/>
              </a:rPr>
              <a:t>/</a:t>
            </a:r>
            <a:br>
              <a:rPr lang="en-US" dirty="0">
                <a:solidFill>
                  <a:schemeClr val="accent2"/>
                </a:solidFill>
                <a:latin typeface="Consolas" panose="020B0609020204030204" pitchFamily="49" charset="0"/>
              </a:rPr>
            </a:br>
            <a:r>
              <a:rPr lang="en-US" dirty="0">
                <a:latin typeface="Consolas" panose="020B0609020204030204" pitchFamily="49" charset="0"/>
              </a:rPr>
              <a:t>…it works.</a:t>
            </a:r>
          </a:p>
          <a:p>
            <a:endParaRPr lang="en-US" dirty="0">
              <a:latin typeface="Consolas" panose="020B0609020204030204" pitchFamily="49" charset="0"/>
            </a:endParaRPr>
          </a:p>
        </p:txBody>
      </p:sp>
      <p:pic>
        <p:nvPicPr>
          <p:cNvPr id="5" name="Picture 4"/>
          <p:cNvPicPr>
            <a:picLocks noChangeAspect="1"/>
          </p:cNvPicPr>
          <p:nvPr/>
        </p:nvPicPr>
        <p:blipFill rotWithShape="1">
          <a:blip r:embed="rId2"/>
          <a:srcRect l="19096" t="8859" r="36940" b="69738"/>
          <a:stretch/>
        </p:blipFill>
        <p:spPr>
          <a:xfrm>
            <a:off x="1334503" y="3525253"/>
            <a:ext cx="9522994" cy="2607869"/>
          </a:xfrm>
          <a:prstGeom prst="rect">
            <a:avLst/>
          </a:prstGeom>
        </p:spPr>
      </p:pic>
    </p:spTree>
    <p:extLst>
      <p:ext uri="{BB962C8B-B14F-4D97-AF65-F5344CB8AC3E}">
        <p14:creationId xmlns:p14="http://schemas.microsoft.com/office/powerpoint/2010/main" val="98071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Synopsys</a:t>
            </a:r>
          </a:p>
        </p:txBody>
      </p:sp>
      <p:sp>
        <p:nvSpPr>
          <p:cNvPr id="3" name="Content Placeholder 2"/>
          <p:cNvSpPr>
            <a:spLocks noGrp="1"/>
          </p:cNvSpPr>
          <p:nvPr>
            <p:ph idx="1"/>
          </p:nvPr>
        </p:nvSpPr>
        <p:spPr/>
        <p:txBody>
          <a:bodyPr/>
          <a:lstStyle/>
          <a:p>
            <a:r>
              <a:rPr lang="en-US" dirty="0"/>
              <a:t>Working on maintain N-SP </a:t>
            </a:r>
            <a:r>
              <a:rPr lang="en-US" b="1" dirty="0">
                <a:solidFill>
                  <a:schemeClr val="accent3"/>
                </a:solidFill>
              </a:rPr>
              <a:t>DC_ICC2 </a:t>
            </a:r>
            <a:r>
              <a:rPr lang="en-US" dirty="0"/>
              <a:t>and </a:t>
            </a:r>
            <a:r>
              <a:rPr lang="en-US" b="1" dirty="0">
                <a:solidFill>
                  <a:schemeClr val="accent2"/>
                </a:solidFill>
              </a:rPr>
              <a:t>Primary</a:t>
            </a:r>
            <a:endParaRPr lang="en-US" dirty="0"/>
          </a:p>
          <a:p>
            <a:pPr lvl="1"/>
            <a:r>
              <a:rPr lang="en-US" dirty="0"/>
              <a:t>Gathering experience on </a:t>
            </a:r>
            <a:r>
              <a:rPr lang="en-US" dirty="0" err="1"/>
              <a:t>QoR</a:t>
            </a:r>
            <a:r>
              <a:rPr lang="en-US" dirty="0"/>
              <a:t> tracking.</a:t>
            </a:r>
          </a:p>
          <a:p>
            <a:pPr lvl="1"/>
            <a:r>
              <a:rPr lang="en-US" dirty="0"/>
              <a:t>Culprit Runs and STAR making and tracking, extra runs (Already 1)</a:t>
            </a:r>
          </a:p>
          <a:p>
            <a:pPr lvl="1"/>
            <a:r>
              <a:rPr lang="en-US" dirty="0"/>
              <a:t>Deal with issues related to testing infrastructure. (Reruns, disk space, fake fails, real fails, my fails…)</a:t>
            </a:r>
          </a:p>
          <a:p>
            <a:r>
              <a:rPr lang="en-US" dirty="0"/>
              <a:t>Hanssel Buddy</a:t>
            </a:r>
          </a:p>
          <a:p>
            <a:pPr lvl="1"/>
            <a:r>
              <a:rPr lang="en-US" dirty="0"/>
              <a:t>Collaborating in </a:t>
            </a:r>
            <a:r>
              <a:rPr lang="en-US" dirty="0" err="1"/>
              <a:t>QoR</a:t>
            </a:r>
            <a:r>
              <a:rPr lang="en-US" dirty="0"/>
              <a:t> tracking automation development.</a:t>
            </a:r>
            <a:br>
              <a:rPr lang="en-US" dirty="0"/>
            </a:br>
            <a:endParaRPr lang="en-US" dirty="0"/>
          </a:p>
          <a:p>
            <a:pPr marL="0" indent="0">
              <a:buNone/>
            </a:pPr>
            <a:r>
              <a:rPr lang="en-US" b="1" dirty="0"/>
              <a:t>Short term ideas</a:t>
            </a:r>
          </a:p>
          <a:p>
            <a:r>
              <a:rPr lang="en-US" dirty="0"/>
              <a:t>To automate the </a:t>
            </a:r>
            <a:r>
              <a:rPr lang="en-US" dirty="0" err="1"/>
              <a:t>QoR</a:t>
            </a:r>
            <a:r>
              <a:rPr lang="en-US" dirty="0"/>
              <a:t> metrics acquisition (almost done by Hanssel) and apply some Data Analysis (i.e. </a:t>
            </a:r>
            <a:r>
              <a:rPr lang="en-US" dirty="0" err="1"/>
              <a:t>Ouliers</a:t>
            </a:r>
            <a:r>
              <a:rPr lang="en-US" dirty="0"/>
              <a:t> and anomalies detection, prediction, etc.)</a:t>
            </a:r>
          </a:p>
          <a:p>
            <a:r>
              <a:rPr lang="en-US" dirty="0"/>
              <a:t>Product Validation Development Group: Allocate some time weekly to develop new ideas and tooling with a few partners.</a:t>
            </a:r>
          </a:p>
        </p:txBody>
      </p:sp>
    </p:spTree>
    <p:extLst>
      <p:ext uri="{BB962C8B-B14F-4D97-AF65-F5344CB8AC3E}">
        <p14:creationId xmlns:p14="http://schemas.microsoft.com/office/powerpoint/2010/main" val="7023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QoR</a:t>
            </a:r>
            <a:r>
              <a:rPr lang="en-US" dirty="0"/>
              <a:t> Trend Analyzer</a:t>
            </a:r>
          </a:p>
        </p:txBody>
      </p:sp>
      <p:sp>
        <p:nvSpPr>
          <p:cNvPr id="3" name="Text Placeholder 2"/>
          <p:cNvSpPr>
            <a:spLocks noGrp="1"/>
          </p:cNvSpPr>
          <p:nvPr>
            <p:ph type="body" idx="1"/>
          </p:nvPr>
        </p:nvSpPr>
        <p:spPr/>
        <p:txBody>
          <a:bodyPr/>
          <a:lstStyle/>
          <a:p>
            <a:r>
              <a:rPr lang="en-US" dirty="0"/>
              <a:t>Hanssel Morales, Intern (Technical-Engineering)</a:t>
            </a:r>
          </a:p>
        </p:txBody>
      </p:sp>
    </p:spTree>
    <p:extLst>
      <p:ext uri="{BB962C8B-B14F-4D97-AF65-F5344CB8AC3E}">
        <p14:creationId xmlns:p14="http://schemas.microsoft.com/office/powerpoint/2010/main" val="394277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10" y="72333"/>
            <a:ext cx="11581896" cy="1143000"/>
          </a:xfrm>
        </p:spPr>
        <p:txBody>
          <a:bodyPr/>
          <a:lstStyle/>
          <a:p>
            <a:r>
              <a:rPr lang="en-US" dirty="0"/>
              <a:t>About Me</a:t>
            </a:r>
          </a:p>
        </p:txBody>
      </p:sp>
      <p:sp>
        <p:nvSpPr>
          <p:cNvPr id="3" name="Content Placeholder 2"/>
          <p:cNvSpPr>
            <a:spLocks noGrp="1"/>
          </p:cNvSpPr>
          <p:nvPr>
            <p:ph idx="1"/>
          </p:nvPr>
        </p:nvSpPr>
        <p:spPr>
          <a:xfrm>
            <a:off x="460310" y="1520255"/>
            <a:ext cx="10972800" cy="1748615"/>
          </a:xfrm>
        </p:spPr>
        <p:txBody>
          <a:bodyPr>
            <a:normAutofit fontScale="92500" lnSpcReduction="10000"/>
          </a:bodyPr>
          <a:lstStyle/>
          <a:p>
            <a:r>
              <a:rPr lang="en-US" dirty="0"/>
              <a:t>Name: Hanssel Morales</a:t>
            </a:r>
          </a:p>
          <a:p>
            <a:r>
              <a:rPr lang="en-US" dirty="0"/>
              <a:t>Age: 22 years old.</a:t>
            </a:r>
          </a:p>
          <a:p>
            <a:r>
              <a:rPr lang="en-US" dirty="0"/>
              <a:t>Electronic Engineer Student at Industrial University of Santander.</a:t>
            </a:r>
          </a:p>
          <a:p>
            <a:r>
              <a:rPr lang="en-US" dirty="0"/>
              <a:t>Joined to the Company: June 2018. </a:t>
            </a:r>
          </a:p>
          <a:p>
            <a:r>
              <a:rPr lang="en-US" dirty="0"/>
              <a:t>Before Synopsys I was working in </a:t>
            </a:r>
            <a:r>
              <a:rPr lang="en-US" dirty="0" err="1"/>
              <a:t>Onchip</a:t>
            </a:r>
            <a:r>
              <a:rPr lang="en-US" dirty="0"/>
              <a:t> research group as a programmer and Digital Designer.</a:t>
            </a:r>
          </a:p>
          <a:p>
            <a:endParaRPr lang="en-US" dirty="0"/>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66420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QoR trend Analyzer </a:t>
            </a:r>
          </a:p>
        </p:txBody>
      </p:sp>
      <p:pic>
        <p:nvPicPr>
          <p:cNvPr id="6" name="Picture 5"/>
          <p:cNvPicPr>
            <a:picLocks noChangeAspect="1"/>
          </p:cNvPicPr>
          <p:nvPr/>
        </p:nvPicPr>
        <p:blipFill>
          <a:blip r:embed="rId2"/>
          <a:stretch>
            <a:fillRect/>
          </a:stretch>
        </p:blipFill>
        <p:spPr>
          <a:xfrm>
            <a:off x="563164" y="1837634"/>
            <a:ext cx="4544876" cy="1197665"/>
          </a:xfrm>
          <a:prstGeom prst="rect">
            <a:avLst/>
          </a:prstGeom>
        </p:spPr>
      </p:pic>
      <p:sp>
        <p:nvSpPr>
          <p:cNvPr id="9" name="TextBox 8"/>
          <p:cNvSpPr txBox="1"/>
          <p:nvPr/>
        </p:nvSpPr>
        <p:spPr>
          <a:xfrm>
            <a:off x="209550" y="1468302"/>
            <a:ext cx="35093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objective:</a:t>
            </a:r>
            <a:endParaRPr lang="en-US" sz="1800" dirty="0"/>
          </a:p>
        </p:txBody>
      </p:sp>
      <p:pic>
        <p:nvPicPr>
          <p:cNvPr id="7" name="Picture 6"/>
          <p:cNvPicPr>
            <a:picLocks noChangeAspect="1"/>
          </p:cNvPicPr>
          <p:nvPr/>
        </p:nvPicPr>
        <p:blipFill>
          <a:blip r:embed="rId3"/>
          <a:stretch>
            <a:fillRect/>
          </a:stretch>
        </p:blipFill>
        <p:spPr>
          <a:xfrm>
            <a:off x="2409823" y="2249108"/>
            <a:ext cx="479427" cy="252413"/>
          </a:xfrm>
          <a:prstGeom prst="rect">
            <a:avLst/>
          </a:prstGeom>
        </p:spPr>
      </p:pic>
      <p:sp>
        <p:nvSpPr>
          <p:cNvPr id="16" name="TextBox 15"/>
          <p:cNvSpPr txBox="1"/>
          <p:nvPr/>
        </p:nvSpPr>
        <p:spPr>
          <a:xfrm>
            <a:off x="2344736" y="2286352"/>
            <a:ext cx="609600" cy="200055"/>
          </a:xfrm>
          <a:prstGeom prst="rect">
            <a:avLst/>
          </a:prstGeom>
          <a:noFill/>
        </p:spPr>
        <p:txBody>
          <a:bodyPr wrap="square" rtlCol="0">
            <a:spAutoFit/>
          </a:bodyPr>
          <a:lstStyle/>
          <a:p>
            <a:r>
              <a:rPr lang="es-419" sz="700" dirty="0">
                <a:latin typeface="+mj-lt"/>
              </a:rPr>
              <a:t>Parser.py</a:t>
            </a:r>
            <a:endParaRPr lang="en-US" sz="700" dirty="0">
              <a:latin typeface="+mj-lt"/>
            </a:endParaRPr>
          </a:p>
        </p:txBody>
      </p:sp>
      <p:sp>
        <p:nvSpPr>
          <p:cNvPr id="19" name="TextBox 18"/>
          <p:cNvSpPr txBox="1"/>
          <p:nvPr/>
        </p:nvSpPr>
        <p:spPr>
          <a:xfrm>
            <a:off x="209550" y="3661359"/>
            <a:ext cx="350931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Working on :</a:t>
            </a:r>
            <a:br>
              <a:rPr lang="en-US" sz="1200" dirty="0"/>
            </a:br>
            <a:r>
              <a:rPr lang="en-US" sz="1200" dirty="0"/>
              <a:t>	-integrate </a:t>
            </a:r>
            <a:r>
              <a:rPr lang="en-US" sz="1200" dirty="0" err="1"/>
              <a:t>perl</a:t>
            </a:r>
            <a:r>
              <a:rPr lang="en-US" sz="1200" dirty="0"/>
              <a:t> script, algorithm and regular 	 expressions.</a:t>
            </a:r>
          </a:p>
          <a:p>
            <a:pPr lvl="1"/>
            <a:r>
              <a:rPr lang="en-US" sz="1200" dirty="0"/>
              <a:t>-fronted and backend of the web</a:t>
            </a:r>
          </a:p>
          <a:p>
            <a:pPr lvl="1"/>
            <a:r>
              <a:rPr lang="en-US" sz="1200" dirty="0"/>
              <a:t> environment.</a:t>
            </a:r>
          </a:p>
          <a:p>
            <a:pPr lvl="1"/>
            <a:r>
              <a:rPr lang="es-419" sz="1200" dirty="0"/>
              <a:t>-</a:t>
            </a:r>
            <a:r>
              <a:rPr lang="es-419" sz="1200" dirty="0" err="1"/>
              <a:t>improving</a:t>
            </a:r>
            <a:r>
              <a:rPr lang="es-419" sz="1200" dirty="0"/>
              <a:t> data </a:t>
            </a:r>
            <a:r>
              <a:rPr lang="es-419" sz="1200" dirty="0" err="1"/>
              <a:t>collection</a:t>
            </a:r>
            <a:r>
              <a:rPr lang="es-419" sz="1200" dirty="0"/>
              <a:t>.</a:t>
            </a:r>
            <a:endParaRPr lang="en-US" sz="1200" dirty="0"/>
          </a:p>
        </p:txBody>
      </p:sp>
      <p:pic>
        <p:nvPicPr>
          <p:cNvPr id="24" name="Picture 23"/>
          <p:cNvPicPr>
            <a:picLocks noChangeAspect="1"/>
          </p:cNvPicPr>
          <p:nvPr/>
        </p:nvPicPr>
        <p:blipFill>
          <a:blip r:embed="rId3"/>
          <a:stretch>
            <a:fillRect/>
          </a:stretch>
        </p:blipFill>
        <p:spPr>
          <a:xfrm>
            <a:off x="623887" y="2052095"/>
            <a:ext cx="538163" cy="303433"/>
          </a:xfrm>
          <a:prstGeom prst="rect">
            <a:avLst/>
          </a:prstGeom>
          <a:ln w="3175">
            <a:solidFill>
              <a:schemeClr val="bg2">
                <a:lumMod val="50000"/>
              </a:schemeClr>
            </a:solidFill>
          </a:ln>
        </p:spPr>
      </p:pic>
      <p:sp>
        <p:nvSpPr>
          <p:cNvPr id="26" name="TextBox 25"/>
          <p:cNvSpPr txBox="1"/>
          <p:nvPr/>
        </p:nvSpPr>
        <p:spPr>
          <a:xfrm>
            <a:off x="563165" y="2079281"/>
            <a:ext cx="675086" cy="200055"/>
          </a:xfrm>
          <a:prstGeom prst="rect">
            <a:avLst/>
          </a:prstGeom>
          <a:noFill/>
        </p:spPr>
        <p:txBody>
          <a:bodyPr wrap="square" rtlCol="0">
            <a:spAutoFit/>
          </a:bodyPr>
          <a:lstStyle/>
          <a:p>
            <a:r>
              <a:rPr lang="es-419" sz="700" dirty="0">
                <a:latin typeface="+mj-lt"/>
              </a:rPr>
              <a:t>Collector.py</a:t>
            </a:r>
            <a:endParaRPr lang="en-US" sz="700" dirty="0">
              <a:latin typeface="+mj-lt"/>
            </a:endParaRPr>
          </a:p>
        </p:txBody>
      </p:sp>
      <p:pic>
        <p:nvPicPr>
          <p:cNvPr id="3" name="Picture 2"/>
          <p:cNvPicPr>
            <a:picLocks noChangeAspect="1"/>
          </p:cNvPicPr>
          <p:nvPr/>
        </p:nvPicPr>
        <p:blipFill>
          <a:blip r:embed="rId4"/>
          <a:stretch>
            <a:fillRect/>
          </a:stretch>
        </p:blipFill>
        <p:spPr>
          <a:xfrm>
            <a:off x="5360054" y="1837634"/>
            <a:ext cx="6162741" cy="3513138"/>
          </a:xfrm>
          <a:prstGeom prst="rect">
            <a:avLst/>
          </a:prstGeom>
        </p:spPr>
      </p:pic>
      <p:sp>
        <p:nvSpPr>
          <p:cNvPr id="4" name="Rectangle 3"/>
          <p:cNvSpPr/>
          <p:nvPr/>
        </p:nvSpPr>
        <p:spPr>
          <a:xfrm>
            <a:off x="736600" y="2603500"/>
            <a:ext cx="1912936" cy="266700"/>
          </a:xfrm>
          <a:prstGeom prst="rect">
            <a:avLst/>
          </a:prstGeom>
          <a:solidFill>
            <a:srgbClr val="FFCC66">
              <a:alpha val="17647"/>
            </a:srgbClr>
          </a:solidFill>
          <a:ln>
            <a:solidFill>
              <a:srgbClr val="FFF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p:nvSpPr>
        <p:spPr>
          <a:xfrm>
            <a:off x="3070458" y="1837633"/>
            <a:ext cx="721911" cy="1197665"/>
          </a:xfrm>
          <a:prstGeom prst="rect">
            <a:avLst/>
          </a:prstGeom>
          <a:solidFill>
            <a:srgbClr val="D8E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p:nvSpPr>
        <p:spPr>
          <a:xfrm>
            <a:off x="3260573" y="2236351"/>
            <a:ext cx="496460" cy="298071"/>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600" dirty="0">
                <a:solidFill>
                  <a:schemeClr val="tx1"/>
                </a:solidFill>
              </a:rPr>
              <a:t>JSON</a:t>
            </a:r>
            <a:endParaRPr lang="en-US" sz="600" dirty="0">
              <a:solidFill>
                <a:schemeClr val="tx1"/>
              </a:solidFill>
            </a:endParaRPr>
          </a:p>
        </p:txBody>
      </p:sp>
      <p:pic>
        <p:nvPicPr>
          <p:cNvPr id="15" name="Picture 14"/>
          <p:cNvPicPr>
            <a:picLocks noChangeAspect="1"/>
          </p:cNvPicPr>
          <p:nvPr/>
        </p:nvPicPr>
        <p:blipFill rotWithShape="1">
          <a:blip r:embed="rId5"/>
          <a:srcRect l="8370" t="16706" b="-1"/>
          <a:stretch/>
        </p:blipFill>
        <p:spPr>
          <a:xfrm>
            <a:off x="2940146" y="2383404"/>
            <a:ext cx="312181" cy="50292"/>
          </a:xfrm>
          <a:prstGeom prst="rect">
            <a:avLst/>
          </a:prstGeom>
        </p:spPr>
      </p:pic>
    </p:spTree>
    <p:extLst>
      <p:ext uri="{BB962C8B-B14F-4D97-AF65-F5344CB8AC3E}">
        <p14:creationId xmlns:p14="http://schemas.microsoft.com/office/powerpoint/2010/main" val="429480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Roberto Morales, R&amp;D Engineer II</a:t>
            </a:r>
          </a:p>
        </p:txBody>
      </p:sp>
    </p:spTree>
    <p:extLst>
      <p:ext uri="{BB962C8B-B14F-4D97-AF65-F5344CB8AC3E}">
        <p14:creationId xmlns:p14="http://schemas.microsoft.com/office/powerpoint/2010/main" val="183855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033340"/>
              </p:ext>
            </p:extLst>
          </p:nvPr>
        </p:nvGraphicFramePr>
        <p:xfrm>
          <a:off x="995494" y="1925276"/>
          <a:ext cx="9144000" cy="25958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563161900"/>
                    </a:ext>
                  </a:extLst>
                </a:gridCol>
                <a:gridCol w="1828800">
                  <a:extLst>
                    <a:ext uri="{9D8B030D-6E8A-4147-A177-3AD203B41FA5}">
                      <a16:colId xmlns:a16="http://schemas.microsoft.com/office/drawing/2014/main" val="845417788"/>
                    </a:ext>
                  </a:extLst>
                </a:gridCol>
                <a:gridCol w="1828800">
                  <a:extLst>
                    <a:ext uri="{9D8B030D-6E8A-4147-A177-3AD203B41FA5}">
                      <a16:colId xmlns:a16="http://schemas.microsoft.com/office/drawing/2014/main" val="4029203885"/>
                    </a:ext>
                  </a:extLst>
                </a:gridCol>
                <a:gridCol w="1828800">
                  <a:extLst>
                    <a:ext uri="{9D8B030D-6E8A-4147-A177-3AD203B41FA5}">
                      <a16:colId xmlns:a16="http://schemas.microsoft.com/office/drawing/2014/main" val="2765779329"/>
                    </a:ext>
                  </a:extLst>
                </a:gridCol>
                <a:gridCol w="1828800">
                  <a:extLst>
                    <a:ext uri="{9D8B030D-6E8A-4147-A177-3AD203B41FA5}">
                      <a16:colId xmlns:a16="http://schemas.microsoft.com/office/drawing/2014/main" val="3749185768"/>
                    </a:ext>
                  </a:extLst>
                </a:gridCol>
              </a:tblGrid>
              <a:tr h="370840">
                <a:tc>
                  <a:txBody>
                    <a:bodyPr/>
                    <a:lstStyle/>
                    <a:p>
                      <a:r>
                        <a:rPr lang="en-US" sz="1400" dirty="0"/>
                        <a:t>Suite</a:t>
                      </a:r>
                    </a:p>
                  </a:txBody>
                  <a:tcPr/>
                </a:tc>
                <a:tc>
                  <a:txBody>
                    <a:bodyPr/>
                    <a:lstStyle/>
                    <a:p>
                      <a:r>
                        <a:rPr lang="en-US" sz="1400" dirty="0"/>
                        <a:t>Branch</a:t>
                      </a:r>
                    </a:p>
                  </a:txBody>
                  <a:tcPr/>
                </a:tc>
                <a:tc>
                  <a:txBody>
                    <a:bodyPr/>
                    <a:lstStyle/>
                    <a:p>
                      <a:r>
                        <a:rPr lang="en-US" sz="1400" dirty="0"/>
                        <a:t>Frequency</a:t>
                      </a:r>
                    </a:p>
                  </a:txBody>
                  <a:tcPr/>
                </a:tc>
                <a:tc>
                  <a:txBody>
                    <a:bodyPr/>
                    <a:lstStyle/>
                    <a:p>
                      <a:r>
                        <a:rPr lang="en-US" sz="1400" dirty="0"/>
                        <a:t>Owners</a:t>
                      </a:r>
                    </a:p>
                  </a:txBody>
                  <a:tcPr/>
                </a:tc>
                <a:tc>
                  <a:txBody>
                    <a:bodyPr/>
                    <a:lstStyle/>
                    <a:p>
                      <a:r>
                        <a:rPr lang="en-US" sz="1400" dirty="0"/>
                        <a:t>Main Goals</a:t>
                      </a:r>
                    </a:p>
                  </a:txBody>
                  <a:tcPr/>
                </a:tc>
                <a:extLst>
                  <a:ext uri="{0D108BD9-81ED-4DB2-BD59-A6C34878D82A}">
                    <a16:rowId xmlns:a16="http://schemas.microsoft.com/office/drawing/2014/main" val="575519830"/>
                  </a:ext>
                </a:extLst>
              </a:tr>
              <a:tr h="370840">
                <a:tc>
                  <a:txBody>
                    <a:bodyPr/>
                    <a:lstStyle/>
                    <a:p>
                      <a:r>
                        <a:rPr lang="en-US" sz="1400" dirty="0"/>
                        <a:t>HPDRT </a:t>
                      </a:r>
                      <a:r>
                        <a:rPr lang="en-US" sz="1400" dirty="0">
                          <a:solidFill>
                            <a:srgbClr val="0000FF"/>
                          </a:solidFill>
                        </a:rPr>
                        <a:t>(*)</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Roberto M.</a:t>
                      </a:r>
                    </a:p>
                  </a:txBody>
                  <a:tcPr/>
                </a:tc>
                <a:tc>
                  <a:txBody>
                    <a:bodyPr/>
                    <a:lstStyle/>
                    <a:p>
                      <a:r>
                        <a:rPr lang="en-US" sz="1400" dirty="0"/>
                        <a:t>Runtime</a:t>
                      </a:r>
                    </a:p>
                  </a:txBody>
                  <a:tcPr/>
                </a:tc>
                <a:extLst>
                  <a:ext uri="{0D108BD9-81ED-4DB2-BD59-A6C34878D82A}">
                    <a16:rowId xmlns:a16="http://schemas.microsoft.com/office/drawing/2014/main" val="1954098106"/>
                  </a:ext>
                </a:extLst>
              </a:tr>
              <a:tr h="370840">
                <a:tc>
                  <a:txBody>
                    <a:bodyPr/>
                    <a:lstStyle/>
                    <a:p>
                      <a:r>
                        <a:rPr lang="en-US" sz="1400" dirty="0"/>
                        <a:t>DC_ICC2 </a:t>
                      </a:r>
                      <a:r>
                        <a:rPr lang="en-US" sz="1400" dirty="0">
                          <a:solidFill>
                            <a:srgbClr val="0000FF"/>
                          </a:solidFill>
                        </a:rPr>
                        <a:t>(*)</a:t>
                      </a:r>
                    </a:p>
                  </a:txBody>
                  <a:tcPr/>
                </a:tc>
                <a:tc>
                  <a:txBody>
                    <a:bodyPr/>
                    <a:lstStyle/>
                    <a:p>
                      <a:r>
                        <a:rPr lang="en-US" sz="1400" dirty="0"/>
                        <a:t>P-LS, O-SP, N-SP</a:t>
                      </a:r>
                    </a:p>
                  </a:txBody>
                  <a:tcPr/>
                </a:tc>
                <a:tc>
                  <a:txBody>
                    <a:bodyPr/>
                    <a:lstStyle/>
                    <a:p>
                      <a:r>
                        <a:rPr lang="en-US" sz="1400" dirty="0"/>
                        <a:t>3x week</a:t>
                      </a:r>
                    </a:p>
                  </a:txBody>
                  <a:tcPr/>
                </a:tc>
                <a:tc>
                  <a:txBody>
                    <a:bodyPr/>
                    <a:lstStyle/>
                    <a:p>
                      <a:r>
                        <a:rPr lang="en-US" sz="1400" dirty="0"/>
                        <a:t>Omar S./Antonio V.</a:t>
                      </a:r>
                    </a:p>
                  </a:txBody>
                  <a:tcPr/>
                </a:tc>
                <a:tc>
                  <a:txBody>
                    <a:bodyPr/>
                    <a:lstStyle/>
                    <a:p>
                      <a:r>
                        <a:rPr lang="en-US" sz="1400" dirty="0" err="1"/>
                        <a:t>QoR</a:t>
                      </a:r>
                      <a:endParaRPr lang="en-US" sz="1400" dirty="0"/>
                    </a:p>
                  </a:txBody>
                  <a:tcPr/>
                </a:tc>
                <a:extLst>
                  <a:ext uri="{0D108BD9-81ED-4DB2-BD59-A6C34878D82A}">
                    <a16:rowId xmlns:a16="http://schemas.microsoft.com/office/drawing/2014/main" val="4030025385"/>
                  </a:ext>
                </a:extLst>
              </a:tr>
              <a:tr h="370840">
                <a:tc>
                  <a:txBody>
                    <a:bodyPr/>
                    <a:lstStyle/>
                    <a:p>
                      <a:r>
                        <a:rPr lang="en-US" sz="1400" dirty="0"/>
                        <a:t>DCG Congestion</a:t>
                      </a:r>
                    </a:p>
                  </a:txBody>
                  <a:tcPr/>
                </a:tc>
                <a:tc>
                  <a:txBody>
                    <a:bodyPr/>
                    <a:lstStyle/>
                    <a:p>
                      <a:r>
                        <a:rPr lang="en-US" sz="1400" dirty="0"/>
                        <a:t>N-SP</a:t>
                      </a:r>
                    </a:p>
                  </a:txBody>
                  <a:tcPr/>
                </a:tc>
                <a:tc>
                  <a:txBody>
                    <a:bodyPr/>
                    <a:lstStyle/>
                    <a:p>
                      <a:r>
                        <a:rPr lang="en-US" sz="1400" dirty="0"/>
                        <a:t>1x week</a:t>
                      </a:r>
                    </a:p>
                  </a:txBody>
                  <a:tcPr/>
                </a:tc>
                <a:tc>
                  <a:txBody>
                    <a:bodyPr/>
                    <a:lstStyle/>
                    <a:p>
                      <a:r>
                        <a:rPr lang="en-US" sz="1400" dirty="0"/>
                        <a:t>Omar S.</a:t>
                      </a:r>
                    </a:p>
                  </a:txBody>
                  <a:tcPr/>
                </a:tc>
                <a:tc>
                  <a:txBody>
                    <a:bodyPr/>
                    <a:lstStyle/>
                    <a:p>
                      <a:r>
                        <a:rPr lang="en-US" sz="1400" dirty="0"/>
                        <a:t>Stability</a:t>
                      </a:r>
                    </a:p>
                  </a:txBody>
                  <a:tcPr/>
                </a:tc>
                <a:extLst>
                  <a:ext uri="{0D108BD9-81ED-4DB2-BD59-A6C34878D82A}">
                    <a16:rowId xmlns:a16="http://schemas.microsoft.com/office/drawing/2014/main" val="2204077417"/>
                  </a:ext>
                </a:extLst>
              </a:tr>
              <a:tr h="370840">
                <a:tc>
                  <a:txBody>
                    <a:bodyPr/>
                    <a:lstStyle/>
                    <a:p>
                      <a:r>
                        <a:rPr lang="en-US" sz="1400" dirty="0"/>
                        <a:t>Design Explorer</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Roberto M.</a:t>
                      </a:r>
                    </a:p>
                  </a:txBody>
                  <a:tcPr/>
                </a:tc>
                <a:tc>
                  <a:txBody>
                    <a:bodyPr/>
                    <a:lstStyle/>
                    <a:p>
                      <a:r>
                        <a:rPr lang="en-US" sz="1400" dirty="0"/>
                        <a:t>Stability</a:t>
                      </a:r>
                    </a:p>
                  </a:txBody>
                  <a:tcPr/>
                </a:tc>
                <a:extLst>
                  <a:ext uri="{0D108BD9-81ED-4DB2-BD59-A6C34878D82A}">
                    <a16:rowId xmlns:a16="http://schemas.microsoft.com/office/drawing/2014/main" val="1781867327"/>
                  </a:ext>
                </a:extLst>
              </a:tr>
              <a:tr h="370840">
                <a:tc>
                  <a:txBody>
                    <a:bodyPr/>
                    <a:lstStyle/>
                    <a:p>
                      <a:r>
                        <a:rPr lang="en-US" sz="1400" dirty="0"/>
                        <a:t>Multibit</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Omar S.</a:t>
                      </a:r>
                    </a:p>
                  </a:txBody>
                  <a:tcPr/>
                </a:tc>
                <a:tc>
                  <a:txBody>
                    <a:bodyPr/>
                    <a:lstStyle/>
                    <a:p>
                      <a:r>
                        <a:rPr lang="en-US" sz="1400" dirty="0"/>
                        <a:t>Stability</a:t>
                      </a:r>
                    </a:p>
                  </a:txBody>
                  <a:tcPr/>
                </a:tc>
                <a:extLst>
                  <a:ext uri="{0D108BD9-81ED-4DB2-BD59-A6C34878D82A}">
                    <a16:rowId xmlns:a16="http://schemas.microsoft.com/office/drawing/2014/main" val="3915885178"/>
                  </a:ext>
                </a:extLst>
              </a:tr>
              <a:tr h="370840">
                <a:tc>
                  <a:txBody>
                    <a:bodyPr/>
                    <a:lstStyle/>
                    <a:p>
                      <a:r>
                        <a:rPr lang="en-US" sz="1400" dirty="0"/>
                        <a:t>Clock Gating</a:t>
                      </a:r>
                    </a:p>
                  </a:txBody>
                  <a:tcPr/>
                </a:tc>
                <a:tc>
                  <a:txBody>
                    <a:bodyPr/>
                    <a:lstStyle/>
                    <a:p>
                      <a:r>
                        <a:rPr lang="en-US" sz="1400" dirty="0"/>
                        <a:t>All Active branches</a:t>
                      </a:r>
                    </a:p>
                  </a:txBody>
                  <a:tcPr/>
                </a:tc>
                <a:tc>
                  <a:txBody>
                    <a:bodyPr/>
                    <a:lstStyle/>
                    <a:p>
                      <a:r>
                        <a:rPr lang="en-US" sz="1400" dirty="0"/>
                        <a:t>1x week</a:t>
                      </a:r>
                    </a:p>
                  </a:txBody>
                  <a:tcPr/>
                </a:tc>
                <a:tc>
                  <a:txBody>
                    <a:bodyPr/>
                    <a:lstStyle/>
                    <a:p>
                      <a:r>
                        <a:rPr lang="en-US" sz="1400" dirty="0"/>
                        <a:t>Omar S./Roberto M.</a:t>
                      </a:r>
                    </a:p>
                  </a:txBody>
                  <a:tcPr/>
                </a:tc>
                <a:tc>
                  <a:txBody>
                    <a:bodyPr/>
                    <a:lstStyle/>
                    <a:p>
                      <a:r>
                        <a:rPr lang="en-US" sz="1400" dirty="0"/>
                        <a:t>Stability</a:t>
                      </a:r>
                    </a:p>
                  </a:txBody>
                  <a:tcPr/>
                </a:tc>
                <a:extLst>
                  <a:ext uri="{0D108BD9-81ED-4DB2-BD59-A6C34878D82A}">
                    <a16:rowId xmlns:a16="http://schemas.microsoft.com/office/drawing/2014/main" val="2999192439"/>
                  </a:ext>
                </a:extLst>
              </a:tr>
            </a:tbl>
          </a:graphicData>
        </a:graphic>
      </p:graphicFrame>
      <p:sp>
        <p:nvSpPr>
          <p:cNvPr id="5" name="Content Placeholder 2"/>
          <p:cNvSpPr txBox="1">
            <a:spLocks/>
          </p:cNvSpPr>
          <p:nvPr/>
        </p:nvSpPr>
        <p:spPr>
          <a:xfrm>
            <a:off x="609600" y="939567"/>
            <a:ext cx="10972800" cy="985709"/>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Supported suites</a:t>
            </a:r>
          </a:p>
          <a:p>
            <a:pPr lvl="1"/>
            <a:r>
              <a:rPr lang="en-US" sz="1400" dirty="0"/>
              <a:t>R&amp;D’s focus is mainly on HPDRT and DC_ICC2 to meet </a:t>
            </a:r>
            <a:r>
              <a:rPr lang="en-US" sz="1400" dirty="0" err="1"/>
              <a:t>QoR</a:t>
            </a:r>
            <a:r>
              <a:rPr lang="en-US" sz="1400" dirty="0"/>
              <a:t> and Runtime goals </a:t>
            </a:r>
            <a:r>
              <a:rPr lang="en-US" sz="1400" dirty="0">
                <a:solidFill>
                  <a:srgbClr val="0000FF"/>
                </a:solidFill>
              </a:rPr>
              <a:t>(*)</a:t>
            </a:r>
            <a:r>
              <a:rPr lang="en-US" sz="1400" dirty="0"/>
              <a:t>.</a:t>
            </a:r>
          </a:p>
          <a:p>
            <a:pPr lvl="1"/>
            <a:r>
              <a:rPr lang="en-US" sz="1400" dirty="0"/>
              <a:t>Most active branch is O-SP.</a:t>
            </a:r>
          </a:p>
        </p:txBody>
      </p:sp>
      <p:sp>
        <p:nvSpPr>
          <p:cNvPr id="9" name="Content Placeholder 2"/>
          <p:cNvSpPr txBox="1">
            <a:spLocks/>
          </p:cNvSpPr>
          <p:nvPr/>
        </p:nvSpPr>
        <p:spPr>
          <a:xfrm>
            <a:off x="609600" y="4584074"/>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Main Tasks</a:t>
            </a:r>
            <a:endParaRPr lang="en-US" sz="1600" b="1" dirty="0"/>
          </a:p>
          <a:p>
            <a:pPr lvl="1"/>
            <a:r>
              <a:rPr lang="en-US" sz="1400" dirty="0"/>
              <a:t>Daily tracking of nightly results.</a:t>
            </a:r>
          </a:p>
          <a:p>
            <a:pPr lvl="1"/>
            <a:r>
              <a:rPr lang="en-US" sz="1400" dirty="0"/>
              <a:t>Culprit tracing and debugging.</a:t>
            </a:r>
          </a:p>
          <a:p>
            <a:pPr lvl="1"/>
            <a:r>
              <a:rPr lang="en-US" sz="1400" dirty="0"/>
              <a:t>Enhancements requested by customers. (features, flows, reports, designs, etc.)</a:t>
            </a:r>
          </a:p>
          <a:p>
            <a:pPr lvl="1"/>
            <a:r>
              <a:rPr lang="en-US" sz="1400" dirty="0"/>
              <a:t>Release sign-offs.</a:t>
            </a:r>
          </a:p>
        </p:txBody>
      </p:sp>
    </p:spTree>
    <p:extLst>
      <p:ext uri="{BB962C8B-B14F-4D97-AF65-F5344CB8AC3E}">
        <p14:creationId xmlns:p14="http://schemas.microsoft.com/office/powerpoint/2010/main" val="93874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 (Contd.)</a:t>
            </a:r>
          </a:p>
        </p:txBody>
      </p:sp>
      <p:sp>
        <p:nvSpPr>
          <p:cNvPr id="5" name="Content Placeholder 2"/>
          <p:cNvSpPr txBox="1">
            <a:spLocks/>
          </p:cNvSpPr>
          <p:nvPr/>
        </p:nvSpPr>
        <p:spPr>
          <a:xfrm>
            <a:off x="609600" y="939566"/>
            <a:ext cx="10972800" cy="5209563"/>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2018’s Numbers</a:t>
            </a:r>
          </a:p>
          <a:p>
            <a:pPr lvl="1"/>
            <a:r>
              <a:rPr lang="en-US" sz="1600" dirty="0"/>
              <a:t>We started to use DC Issue Tracking System on May.</a:t>
            </a:r>
            <a:endParaRPr lang="en-US" sz="1800" dirty="0"/>
          </a:p>
          <a:p>
            <a:endParaRPr lang="en-US" sz="1800" dirty="0"/>
          </a:p>
          <a:p>
            <a:endParaRPr lang="en-US" sz="1800" dirty="0"/>
          </a:p>
          <a:p>
            <a:endParaRPr lang="en-US" sz="1800" dirty="0"/>
          </a:p>
          <a:p>
            <a:pPr lvl="1"/>
            <a:endParaRPr lang="en-US" sz="1400" dirty="0"/>
          </a:p>
          <a:p>
            <a:pPr lvl="1"/>
            <a:r>
              <a:rPr lang="en-US" sz="1600" dirty="0" err="1"/>
              <a:t>QoR</a:t>
            </a:r>
            <a:r>
              <a:rPr lang="en-US" sz="1600" dirty="0"/>
              <a:t> Trend Graphics starting O2018-SP branch for Primary and HPDRT suites</a:t>
            </a:r>
          </a:p>
        </p:txBody>
      </p:sp>
      <p:sp>
        <p:nvSpPr>
          <p:cNvPr id="9" name="Content Placeholder 2"/>
          <p:cNvSpPr txBox="1">
            <a:spLocks/>
          </p:cNvSpPr>
          <p:nvPr/>
        </p:nvSpPr>
        <p:spPr>
          <a:xfrm>
            <a:off x="483766" y="5779507"/>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292608" lvl="1" indent="0">
              <a:buNone/>
            </a:pP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1833520937"/>
              </p:ext>
            </p:extLst>
          </p:nvPr>
        </p:nvGraphicFramePr>
        <p:xfrm>
          <a:off x="991765" y="1623035"/>
          <a:ext cx="9206335" cy="1112520"/>
        </p:xfrm>
        <a:graphic>
          <a:graphicData uri="http://schemas.openxmlformats.org/drawingml/2006/table">
            <a:tbl>
              <a:tblPr firstRow="1" bandRow="1">
                <a:tableStyleId>{5C22544A-7EE6-4342-B048-85BDC9FD1C3A}</a:tableStyleId>
              </a:tblPr>
              <a:tblGrid>
                <a:gridCol w="1841267">
                  <a:extLst>
                    <a:ext uri="{9D8B030D-6E8A-4147-A177-3AD203B41FA5}">
                      <a16:colId xmlns:a16="http://schemas.microsoft.com/office/drawing/2014/main" val="4114445837"/>
                    </a:ext>
                  </a:extLst>
                </a:gridCol>
                <a:gridCol w="1841267">
                  <a:extLst>
                    <a:ext uri="{9D8B030D-6E8A-4147-A177-3AD203B41FA5}">
                      <a16:colId xmlns:a16="http://schemas.microsoft.com/office/drawing/2014/main" val="2689916303"/>
                    </a:ext>
                  </a:extLst>
                </a:gridCol>
                <a:gridCol w="1841267">
                  <a:extLst>
                    <a:ext uri="{9D8B030D-6E8A-4147-A177-3AD203B41FA5}">
                      <a16:colId xmlns:a16="http://schemas.microsoft.com/office/drawing/2014/main" val="3050639233"/>
                    </a:ext>
                  </a:extLst>
                </a:gridCol>
                <a:gridCol w="1841267">
                  <a:extLst>
                    <a:ext uri="{9D8B030D-6E8A-4147-A177-3AD203B41FA5}">
                      <a16:colId xmlns:a16="http://schemas.microsoft.com/office/drawing/2014/main" val="3592822837"/>
                    </a:ext>
                  </a:extLst>
                </a:gridCol>
                <a:gridCol w="1841267">
                  <a:extLst>
                    <a:ext uri="{9D8B030D-6E8A-4147-A177-3AD203B41FA5}">
                      <a16:colId xmlns:a16="http://schemas.microsoft.com/office/drawing/2014/main" val="989961191"/>
                    </a:ext>
                  </a:extLst>
                </a:gridCol>
              </a:tblGrid>
              <a:tr h="370840">
                <a:tc>
                  <a:txBody>
                    <a:bodyPr/>
                    <a:lstStyle/>
                    <a:p>
                      <a:r>
                        <a:rPr lang="en-US" sz="1400" dirty="0"/>
                        <a:t>Branch</a:t>
                      </a:r>
                    </a:p>
                  </a:txBody>
                  <a:tcPr/>
                </a:tc>
                <a:tc>
                  <a:txBody>
                    <a:bodyPr/>
                    <a:lstStyle/>
                    <a:p>
                      <a:pPr algn="ctr"/>
                      <a:r>
                        <a:rPr lang="en-US" sz="1400" dirty="0"/>
                        <a:t># STARs Created</a:t>
                      </a:r>
                    </a:p>
                  </a:txBody>
                  <a:tcPr/>
                </a:tc>
                <a:tc>
                  <a:txBody>
                    <a:bodyPr/>
                    <a:lstStyle/>
                    <a:p>
                      <a:pPr algn="ctr"/>
                      <a:r>
                        <a:rPr lang="en-US" sz="1400" dirty="0"/>
                        <a:t># STARs Fixed</a:t>
                      </a:r>
                    </a:p>
                  </a:txBody>
                  <a:tcPr/>
                </a:tc>
                <a:tc>
                  <a:txBody>
                    <a:bodyPr/>
                    <a:lstStyle/>
                    <a:p>
                      <a:pPr algn="ctr"/>
                      <a:r>
                        <a:rPr lang="en-US" sz="1400" dirty="0"/>
                        <a:t># STARs Assigned</a:t>
                      </a:r>
                    </a:p>
                  </a:txBody>
                  <a:tcPr/>
                </a:tc>
                <a:tc>
                  <a:txBody>
                    <a:bodyPr/>
                    <a:lstStyle/>
                    <a:p>
                      <a:pPr algn="ctr"/>
                      <a:r>
                        <a:rPr lang="en-US" sz="1400" dirty="0"/>
                        <a:t># STARs Closed</a:t>
                      </a:r>
                    </a:p>
                  </a:txBody>
                  <a:tcPr/>
                </a:tc>
                <a:extLst>
                  <a:ext uri="{0D108BD9-81ED-4DB2-BD59-A6C34878D82A}">
                    <a16:rowId xmlns:a16="http://schemas.microsoft.com/office/drawing/2014/main" val="1399754931"/>
                  </a:ext>
                </a:extLst>
              </a:tr>
              <a:tr h="370840">
                <a:tc>
                  <a:txBody>
                    <a:bodyPr/>
                    <a:lstStyle/>
                    <a:p>
                      <a:r>
                        <a:rPr lang="en-US" sz="1400" dirty="0"/>
                        <a:t>O2018.06-SP</a:t>
                      </a:r>
                    </a:p>
                  </a:txBody>
                  <a:tcPr/>
                </a:tc>
                <a:tc>
                  <a:txBody>
                    <a:bodyPr/>
                    <a:lstStyle/>
                    <a:p>
                      <a:pPr algn="ctr"/>
                      <a:r>
                        <a:rPr lang="en-US" sz="1400" dirty="0"/>
                        <a:t>11</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4268351159"/>
                  </a:ext>
                </a:extLst>
              </a:tr>
              <a:tr h="370840">
                <a:tc>
                  <a:txBody>
                    <a:bodyPr/>
                    <a:lstStyle/>
                    <a:p>
                      <a:r>
                        <a:rPr lang="en-US" sz="1400" dirty="0"/>
                        <a:t>N2017.09-SP</a:t>
                      </a:r>
                    </a:p>
                  </a:txBody>
                  <a:tcPr/>
                </a:tc>
                <a:tc>
                  <a:txBody>
                    <a:bodyPr/>
                    <a:lstStyle/>
                    <a:p>
                      <a:pPr algn="ctr"/>
                      <a:r>
                        <a:rPr lang="en-US" sz="1400" dirty="0"/>
                        <a:t>11</a:t>
                      </a:r>
                    </a:p>
                  </a:txBody>
                  <a:tcPr/>
                </a:tc>
                <a:tc>
                  <a:txBody>
                    <a:bodyPr/>
                    <a:lstStyle/>
                    <a:p>
                      <a:pPr algn="ctr"/>
                      <a:r>
                        <a:rPr lang="en-US" sz="1400" dirty="0"/>
                        <a:t>3</a:t>
                      </a:r>
                    </a:p>
                  </a:txBody>
                  <a:tcPr/>
                </a:tc>
                <a:tc>
                  <a:txBody>
                    <a:bodyPr/>
                    <a:lstStyle/>
                    <a:p>
                      <a:pPr algn="ctr"/>
                      <a:r>
                        <a:rPr lang="en-US" sz="1400" dirty="0"/>
                        <a:t>8</a:t>
                      </a:r>
                    </a:p>
                  </a:txBody>
                  <a:tcPr/>
                </a:tc>
                <a:tc>
                  <a:txBody>
                    <a:bodyPr/>
                    <a:lstStyle/>
                    <a:p>
                      <a:pPr algn="ctr"/>
                      <a:r>
                        <a:rPr lang="en-US" sz="1400" dirty="0"/>
                        <a:t>0</a:t>
                      </a:r>
                    </a:p>
                  </a:txBody>
                  <a:tcPr/>
                </a:tc>
                <a:extLst>
                  <a:ext uri="{0D108BD9-81ED-4DB2-BD59-A6C34878D82A}">
                    <a16:rowId xmlns:a16="http://schemas.microsoft.com/office/drawing/2014/main" val="714208815"/>
                  </a:ext>
                </a:extLst>
              </a:tr>
            </a:tbl>
          </a:graphicData>
        </a:graphic>
      </p:graphicFrame>
      <p:pic>
        <p:nvPicPr>
          <p:cNvPr id="8" name="Content Placeholder 7"/>
          <p:cNvPicPr>
            <a:picLocks noGrp="1" noChangeAspect="1"/>
          </p:cNvPicPr>
          <p:nvPr>
            <p:ph sz="half" idx="1"/>
          </p:nvPr>
        </p:nvPicPr>
        <p:blipFill>
          <a:blip r:embed="rId2"/>
          <a:stretch>
            <a:fillRect/>
          </a:stretch>
        </p:blipFill>
        <p:spPr>
          <a:xfrm>
            <a:off x="609600" y="3419024"/>
            <a:ext cx="5384800" cy="2989067"/>
          </a:xfrm>
          <a:prstGeom prst="rect">
            <a:avLst/>
          </a:prstGeom>
        </p:spPr>
      </p:pic>
      <p:pic>
        <p:nvPicPr>
          <p:cNvPr id="11" name="Picture 10"/>
          <p:cNvPicPr>
            <a:picLocks noChangeAspect="1"/>
          </p:cNvPicPr>
          <p:nvPr/>
        </p:nvPicPr>
        <p:blipFill>
          <a:blip r:embed="rId3"/>
          <a:stretch>
            <a:fillRect/>
          </a:stretch>
        </p:blipFill>
        <p:spPr>
          <a:xfrm>
            <a:off x="5994400" y="3419023"/>
            <a:ext cx="5324967" cy="2989067"/>
          </a:xfrm>
          <a:prstGeom prst="rect">
            <a:avLst/>
          </a:prstGeom>
        </p:spPr>
      </p:pic>
    </p:spTree>
    <p:extLst>
      <p:ext uri="{BB962C8B-B14F-4D97-AF65-F5344CB8AC3E}">
        <p14:creationId xmlns:p14="http://schemas.microsoft.com/office/powerpoint/2010/main" val="71012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803881"/>
          </a:xfrm>
        </p:spPr>
        <p:txBody>
          <a:bodyPr/>
          <a:lstStyle/>
          <a:p>
            <a:r>
              <a:rPr lang="en-US" dirty="0"/>
              <a:t>Overview (Contd.)</a:t>
            </a:r>
          </a:p>
        </p:txBody>
      </p:sp>
      <p:sp>
        <p:nvSpPr>
          <p:cNvPr id="5" name="Content Placeholder 2"/>
          <p:cNvSpPr txBox="1">
            <a:spLocks/>
          </p:cNvSpPr>
          <p:nvPr/>
        </p:nvSpPr>
        <p:spPr>
          <a:xfrm>
            <a:off x="609600" y="939566"/>
            <a:ext cx="10972800" cy="5209563"/>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1800" b="1" dirty="0"/>
              <a:t>2018’s Highlights</a:t>
            </a:r>
          </a:p>
          <a:p>
            <a:pPr lvl="1"/>
            <a:r>
              <a:rPr lang="en-US" sz="1400" dirty="0"/>
              <a:t>2 new members: Antonio </a:t>
            </a:r>
            <a:r>
              <a:rPr lang="en-US" sz="1400" dirty="0" err="1"/>
              <a:t>Vásquez</a:t>
            </a:r>
            <a:r>
              <a:rPr lang="en-US" sz="1400" dirty="0"/>
              <a:t> and Omar Sandoval.</a:t>
            </a:r>
          </a:p>
          <a:p>
            <a:pPr lvl="1"/>
            <a:r>
              <a:rPr lang="en-US" sz="1400" dirty="0"/>
              <a:t>Omar and Roberto’s trip to visit PV Shanghai.</a:t>
            </a:r>
          </a:p>
          <a:p>
            <a:pPr lvl="1"/>
            <a:r>
              <a:rPr lang="en-US" sz="1400" dirty="0"/>
              <a:t>Bi-weekly sync-up with PV Chile + PV Shanghai + R&amp;D.</a:t>
            </a:r>
          </a:p>
          <a:p>
            <a:pPr lvl="1"/>
            <a:r>
              <a:rPr lang="en-US" sz="1400" dirty="0"/>
              <a:t>Hand-off of Primary Suite to PV Chile.</a:t>
            </a:r>
          </a:p>
          <a:p>
            <a:pPr lvl="1"/>
            <a:r>
              <a:rPr lang="en-US" sz="1400" dirty="0"/>
              <a:t>Other teams are asking for support (Clock Gating, CAE).</a:t>
            </a:r>
          </a:p>
          <a:p>
            <a:pPr lvl="1"/>
            <a:r>
              <a:rPr lang="en-US" sz="1400" dirty="0" err="1"/>
              <a:t>Hanssel’s</a:t>
            </a:r>
            <a:r>
              <a:rPr lang="en-US" sz="1400" dirty="0"/>
              <a:t> internship to work on new utilities: </a:t>
            </a:r>
            <a:r>
              <a:rPr lang="en-US" sz="1400" dirty="0" err="1"/>
              <a:t>QoR</a:t>
            </a:r>
            <a:r>
              <a:rPr lang="en-US" sz="1400" dirty="0"/>
              <a:t> Analyzer and </a:t>
            </a:r>
            <a:r>
              <a:rPr lang="en-US" sz="1400" dirty="0" err="1"/>
              <a:t>QoR</a:t>
            </a:r>
            <a:r>
              <a:rPr lang="en-US" sz="1400" dirty="0"/>
              <a:t> trend.</a:t>
            </a:r>
          </a:p>
          <a:p>
            <a:pPr lvl="1"/>
            <a:r>
              <a:rPr lang="en-US" sz="1400" dirty="0"/>
              <a:t>Machine Learning Study Group.</a:t>
            </a:r>
          </a:p>
          <a:p>
            <a:pPr lvl="1"/>
            <a:r>
              <a:rPr lang="en-US" sz="1400" dirty="0"/>
              <a:t>Today Roberto is celebrating 3 years working in Synopsys! </a:t>
            </a:r>
            <a:r>
              <a:rPr lang="en-US" sz="1400" dirty="0">
                <a:sym typeface="Wingdings" panose="05000000000000000000" pitchFamily="2" charset="2"/>
              </a:rPr>
              <a:t></a:t>
            </a:r>
          </a:p>
          <a:p>
            <a:pPr lvl="1"/>
            <a:endParaRPr lang="en-US" sz="1400" dirty="0">
              <a:sym typeface="Wingdings" panose="05000000000000000000" pitchFamily="2" charset="2"/>
            </a:endParaRPr>
          </a:p>
          <a:p>
            <a:r>
              <a:rPr lang="en-US" sz="1800" b="1" dirty="0"/>
              <a:t>2018’s Lowlights</a:t>
            </a:r>
          </a:p>
          <a:p>
            <a:pPr lvl="1"/>
            <a:r>
              <a:rPr lang="en-US" sz="1400" dirty="0"/>
              <a:t>R&amp;D doesn’t provide clear goals for coming releases.</a:t>
            </a:r>
          </a:p>
          <a:p>
            <a:pPr marL="292608" lvl="1" indent="0">
              <a:buNone/>
            </a:pPr>
            <a:endParaRPr lang="en-US" sz="1400" dirty="0">
              <a:sym typeface="Wingdings" panose="05000000000000000000" pitchFamily="2" charset="2"/>
            </a:endParaRPr>
          </a:p>
          <a:p>
            <a:r>
              <a:rPr lang="en-US" sz="1800" b="1" dirty="0"/>
              <a:t>2018’s Goals</a:t>
            </a:r>
            <a:endParaRPr lang="en-US" sz="1600" b="1" dirty="0"/>
          </a:p>
          <a:p>
            <a:pPr lvl="1"/>
            <a:r>
              <a:rPr lang="en-US" sz="1400" dirty="0"/>
              <a:t>Seek opportunities to improve processes.</a:t>
            </a:r>
          </a:p>
          <a:p>
            <a:pPr lvl="1"/>
            <a:r>
              <a:rPr lang="en-US" sz="1400" dirty="0"/>
              <a:t>Seek opportunities to apply Machine Learning.</a:t>
            </a:r>
          </a:p>
          <a:p>
            <a:pPr lvl="1"/>
            <a:r>
              <a:rPr lang="en-US" sz="1400" dirty="0"/>
              <a:t>Get Omar and Antonio Up to Speed in new topics.</a:t>
            </a:r>
          </a:p>
          <a:p>
            <a:pPr lvl="1"/>
            <a:endParaRPr lang="en-US" sz="1400" dirty="0">
              <a:sym typeface="Wingdings" panose="05000000000000000000" pitchFamily="2" charset="2"/>
            </a:endParaRPr>
          </a:p>
          <a:p>
            <a:pPr lvl="1"/>
            <a:endParaRPr lang="en-US" sz="1400" dirty="0"/>
          </a:p>
        </p:txBody>
      </p:sp>
      <p:sp>
        <p:nvSpPr>
          <p:cNvPr id="9" name="Content Placeholder 2"/>
          <p:cNvSpPr txBox="1">
            <a:spLocks/>
          </p:cNvSpPr>
          <p:nvPr/>
        </p:nvSpPr>
        <p:spPr>
          <a:xfrm>
            <a:off x="483766" y="5779507"/>
            <a:ext cx="10972800" cy="1716057"/>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292608" lvl="1" indent="0">
              <a:buNone/>
            </a:pPr>
            <a:endParaRPr lang="en-US" sz="1400" dirty="0"/>
          </a:p>
        </p:txBody>
      </p:sp>
    </p:spTree>
    <p:extLst>
      <p:ext uri="{BB962C8B-B14F-4D97-AF65-F5344CB8AC3E}">
        <p14:creationId xmlns:p14="http://schemas.microsoft.com/office/powerpoint/2010/main" val="19453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DCG Primary Suite</a:t>
            </a:r>
          </a:p>
        </p:txBody>
      </p:sp>
      <p:sp>
        <p:nvSpPr>
          <p:cNvPr id="3" name="Text Placeholder 2"/>
          <p:cNvSpPr>
            <a:spLocks noGrp="1"/>
          </p:cNvSpPr>
          <p:nvPr>
            <p:ph type="body" idx="1"/>
          </p:nvPr>
        </p:nvSpPr>
        <p:spPr/>
        <p:txBody>
          <a:bodyPr/>
          <a:lstStyle/>
          <a:p>
            <a:r>
              <a:rPr lang="en-US" dirty="0"/>
              <a:t>Omar Sandoval, R&amp;D Engineer I</a:t>
            </a:r>
          </a:p>
          <a:p>
            <a:endParaRPr lang="en-US" dirty="0"/>
          </a:p>
        </p:txBody>
      </p:sp>
    </p:spTree>
    <p:extLst>
      <p:ext uri="{BB962C8B-B14F-4D97-AF65-F5344CB8AC3E}">
        <p14:creationId xmlns:p14="http://schemas.microsoft.com/office/powerpoint/2010/main" val="62695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10" y="72333"/>
            <a:ext cx="11581896" cy="1143000"/>
          </a:xfrm>
        </p:spPr>
        <p:txBody>
          <a:bodyPr/>
          <a:lstStyle/>
          <a:p>
            <a:r>
              <a:rPr lang="en-US" dirty="0"/>
              <a:t>About Me</a:t>
            </a:r>
          </a:p>
        </p:txBody>
      </p:sp>
      <p:sp>
        <p:nvSpPr>
          <p:cNvPr id="3" name="Content Placeholder 2"/>
          <p:cNvSpPr>
            <a:spLocks noGrp="1"/>
          </p:cNvSpPr>
          <p:nvPr>
            <p:ph idx="1"/>
          </p:nvPr>
        </p:nvSpPr>
        <p:spPr>
          <a:xfrm>
            <a:off x="460310" y="900628"/>
            <a:ext cx="10972800" cy="1748615"/>
          </a:xfrm>
        </p:spPr>
        <p:txBody>
          <a:bodyPr/>
          <a:lstStyle/>
          <a:p>
            <a:r>
              <a:rPr lang="en-US" dirty="0"/>
              <a:t>Name: Omar Sandoval</a:t>
            </a:r>
          </a:p>
          <a:p>
            <a:r>
              <a:rPr lang="en-US" dirty="0"/>
              <a:t>Age: 29 years old.</a:t>
            </a:r>
          </a:p>
          <a:p>
            <a:r>
              <a:rPr lang="en-US" dirty="0"/>
              <a:t>Degree: Electronic Engineer, University of Concepción.</a:t>
            </a:r>
          </a:p>
          <a:p>
            <a:r>
              <a:rPr lang="en-US" dirty="0"/>
              <a:t>Joined to the Company: February 2018. </a:t>
            </a:r>
          </a:p>
          <a:p>
            <a:pPr marL="0" indent="0">
              <a:buNone/>
            </a:pPr>
            <a:endParaRPr lang="en-US" dirty="0"/>
          </a:p>
          <a:p>
            <a:endParaRPr lang="en-US" dirty="0"/>
          </a:p>
          <a:p>
            <a:pPr marL="0" indent="0">
              <a:buNone/>
            </a:pPr>
            <a:endParaRPr lang="en-US" dirty="0"/>
          </a:p>
        </p:txBody>
      </p:sp>
      <p:sp>
        <p:nvSpPr>
          <p:cNvPr id="4" name="Title 1"/>
          <p:cNvSpPr txBox="1">
            <a:spLocks/>
          </p:cNvSpPr>
          <p:nvPr/>
        </p:nvSpPr>
        <p:spPr>
          <a:xfrm>
            <a:off x="460310" y="2447138"/>
            <a:ext cx="11581896" cy="1143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tasks</a:t>
            </a:r>
          </a:p>
        </p:txBody>
      </p:sp>
      <p:sp>
        <p:nvSpPr>
          <p:cNvPr id="5" name="Content Placeholder 2"/>
          <p:cNvSpPr txBox="1">
            <a:spLocks/>
          </p:cNvSpPr>
          <p:nvPr/>
        </p:nvSpPr>
        <p:spPr>
          <a:xfrm>
            <a:off x="460310" y="3321674"/>
            <a:ext cx="10972800" cy="1456256"/>
          </a:xfrm>
          <a:prstGeom prst="rect">
            <a:avLst/>
          </a:prstGeom>
        </p:spPr>
        <p:txBody>
          <a:bodyPr vert="horz" lIns="91440" tIns="45720" rIns="91440" bIns="45720" rtlCol="0">
            <a:normAutofit fontScale="70000" lnSpcReduction="20000"/>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sz="2400" dirty="0"/>
              <a:t>Primary suite maintenance (Main flows run 3 times per week): </a:t>
            </a:r>
          </a:p>
          <a:p>
            <a:pPr lvl="1"/>
            <a:r>
              <a:rPr lang="en-US" sz="2400" dirty="0"/>
              <a:t>Daily tracking. </a:t>
            </a:r>
          </a:p>
          <a:p>
            <a:pPr lvl="1"/>
            <a:r>
              <a:rPr lang="en-US" sz="2400" dirty="0"/>
              <a:t>Sign-off process.</a:t>
            </a:r>
          </a:p>
          <a:p>
            <a:pPr lvl="1"/>
            <a:r>
              <a:rPr lang="en-US" sz="2400" dirty="0"/>
              <a:t>Special run requests.</a:t>
            </a:r>
          </a:p>
          <a:p>
            <a:pPr lvl="1"/>
            <a:r>
              <a:rPr lang="en-US" sz="2400" dirty="0"/>
              <a:t>Investigations.</a:t>
            </a:r>
          </a:p>
          <a:p>
            <a:pPr lvl="1">
              <a:buFont typeface="Arial" panose="020B0604020202020204" pitchFamily="34" charset="0"/>
              <a:buChar char="•"/>
            </a:pPr>
            <a:endParaRPr lang="en-US" dirty="0"/>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
        <p:nvSpPr>
          <p:cNvPr id="6" name="Title 1"/>
          <p:cNvSpPr txBox="1">
            <a:spLocks/>
          </p:cNvSpPr>
          <p:nvPr/>
        </p:nvSpPr>
        <p:spPr>
          <a:xfrm>
            <a:off x="460310" y="4924338"/>
            <a:ext cx="11581896" cy="69974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About my midterm objectives</a:t>
            </a:r>
          </a:p>
        </p:txBody>
      </p:sp>
      <p:sp>
        <p:nvSpPr>
          <p:cNvPr id="7" name="Content Placeholder 2"/>
          <p:cNvSpPr txBox="1">
            <a:spLocks/>
          </p:cNvSpPr>
          <p:nvPr/>
        </p:nvSpPr>
        <p:spPr>
          <a:xfrm>
            <a:off x="460310" y="5620321"/>
            <a:ext cx="10972800" cy="878294"/>
          </a:xfrm>
          <a:prstGeom prst="rect">
            <a:avLst/>
          </a:prstGeom>
        </p:spPr>
        <p:txBody>
          <a:bodyPr vert="horz" lIns="91440" tIns="45720" rIns="91440" bIns="45720" rtlCol="0">
            <a:normAutofit/>
          </a:bodyPr>
          <a:lst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r>
              <a:rPr lang="en-US" dirty="0"/>
              <a:t>Become independent and support most of the daily tasks from DCG group.</a:t>
            </a:r>
          </a:p>
          <a:p>
            <a:r>
              <a:rPr lang="en-US" dirty="0"/>
              <a:t>Acquire more knowledge about how it works the tool, to improve my speed to solve issues.</a:t>
            </a:r>
          </a:p>
          <a:p>
            <a:endParaRPr lang="en-US" dirty="0"/>
          </a:p>
          <a:p>
            <a:pPr marL="0" indent="0">
              <a:buFont typeface="Arial" panose="020B0604020202020204" pitchFamily="34" charset="0"/>
              <a:buNone/>
            </a:pPr>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855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395" y="-34227"/>
            <a:ext cx="6009258" cy="914400"/>
          </a:xfrm>
        </p:spPr>
        <p:txBody>
          <a:bodyPr>
            <a:normAutofit/>
          </a:bodyPr>
          <a:lstStyle/>
          <a:p>
            <a:r>
              <a:rPr lang="en-US" dirty="0"/>
              <a:t>Primary Suite Design Refresh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3828677"/>
              </p:ext>
            </p:extLst>
          </p:nvPr>
        </p:nvGraphicFramePr>
        <p:xfrm>
          <a:off x="110604" y="1270859"/>
          <a:ext cx="2445984" cy="3597667"/>
        </p:xfrm>
        <a:graphic>
          <a:graphicData uri="http://schemas.openxmlformats.org/drawingml/2006/table">
            <a:tbl>
              <a:tblPr firstRow="1" firstCol="1" bandRow="1">
                <a:tableStyleId>{5C22544A-7EE6-4342-B048-85BDC9FD1C3A}</a:tableStyleId>
              </a:tblPr>
              <a:tblGrid>
                <a:gridCol w="541712">
                  <a:extLst>
                    <a:ext uri="{9D8B030D-6E8A-4147-A177-3AD203B41FA5}">
                      <a16:colId xmlns:a16="http://schemas.microsoft.com/office/drawing/2014/main" val="2868813716"/>
                    </a:ext>
                  </a:extLst>
                </a:gridCol>
                <a:gridCol w="1307212">
                  <a:extLst>
                    <a:ext uri="{9D8B030D-6E8A-4147-A177-3AD203B41FA5}">
                      <a16:colId xmlns:a16="http://schemas.microsoft.com/office/drawing/2014/main" val="1832874669"/>
                    </a:ext>
                  </a:extLst>
                </a:gridCol>
                <a:gridCol w="597060">
                  <a:extLst>
                    <a:ext uri="{9D8B030D-6E8A-4147-A177-3AD203B41FA5}">
                      <a16:colId xmlns:a16="http://schemas.microsoft.com/office/drawing/2014/main" val="996867984"/>
                    </a:ext>
                  </a:extLst>
                </a:gridCol>
              </a:tblGrid>
              <a:tr h="373226">
                <a:tc>
                  <a:txBody>
                    <a:bodyPr/>
                    <a:lstStyle/>
                    <a:p>
                      <a:pPr marL="0" marR="0" algn="ctr">
                        <a:lnSpc>
                          <a:spcPct val="107000"/>
                        </a:lnSpc>
                        <a:spcBef>
                          <a:spcPts val="0"/>
                        </a:spcBef>
                        <a:spcAft>
                          <a:spcPts val="800"/>
                        </a:spcAft>
                      </a:pPr>
                      <a:r>
                        <a:rPr lang="en-US" sz="1000">
                          <a:effectLst/>
                        </a:rPr>
                        <a:t>Index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Design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Tech Node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4646849"/>
                  </a:ext>
                </a:extLst>
              </a:tr>
              <a:tr h="231242">
                <a:tc>
                  <a:txBody>
                    <a:bodyPr/>
                    <a:lstStyle/>
                    <a:p>
                      <a:pPr marL="0" marR="0" algn="ctr">
                        <a:lnSpc>
                          <a:spcPct val="107000"/>
                        </a:lnSpc>
                        <a:spcBef>
                          <a:spcPts val="0"/>
                        </a:spcBef>
                        <a:spcAft>
                          <a:spcPts val="800"/>
                        </a:spcAft>
                      </a:pPr>
                      <a:r>
                        <a:rPr lang="en-US" sz="1000" dirty="0">
                          <a:effectLst/>
                        </a:rPr>
                        <a:t>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dcp236_dhm_ram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5886445"/>
                  </a:ext>
                </a:extLst>
              </a:tr>
              <a:tr h="231242">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dcp558_gif_fp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9801952"/>
                  </a:ext>
                </a:extLst>
              </a:tr>
              <a:tr h="22854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dcp567_mse_block1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7937407"/>
                  </a:ext>
                </a:extLst>
              </a:tr>
              <a:tr h="231242">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dcp571_hrp_xb_m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0683340"/>
                  </a:ext>
                </a:extLst>
              </a:tr>
              <a:tr h="231242">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dcp572_slh_fp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316202"/>
                  </a:ext>
                </a:extLst>
              </a:tr>
              <a:tr h="220992">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dcp578_bim_fp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3042013"/>
                  </a:ext>
                </a:extLst>
              </a:tr>
              <a:tr h="231242">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dcp580_idc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1383564"/>
                  </a:ext>
                </a:extLst>
              </a:tr>
              <a:tr h="231242">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dcp581_enc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65nm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092421"/>
                  </a:ext>
                </a:extLst>
              </a:tr>
              <a:tr h="231242">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dcp587_sxw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0883656"/>
                  </a:ext>
                </a:extLst>
              </a:tr>
              <a:tr h="231242">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dcp299_gas_fp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318992"/>
                  </a:ext>
                </a:extLst>
              </a:tr>
              <a:tr h="231242">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dcp516_bayonet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6287709"/>
                  </a:ext>
                </a:extLst>
              </a:tr>
              <a:tr h="231242">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a:effectLst/>
                        </a:rPr>
                        <a:t>dcp573_legato_mx</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90nm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9406727"/>
                  </a:ext>
                </a:extLst>
              </a:tr>
              <a:tr h="231242">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dcp586_ip2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45nm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8321446"/>
                  </a:ext>
                </a:extLst>
              </a:tr>
              <a:tr h="231242">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800"/>
                        </a:spcAft>
                      </a:pPr>
                      <a:r>
                        <a:rPr lang="en-US" sz="1000" dirty="0">
                          <a:effectLst/>
                        </a:rPr>
                        <a:t>dcp591_ip5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45nm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4683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5404619"/>
              </p:ext>
            </p:extLst>
          </p:nvPr>
        </p:nvGraphicFramePr>
        <p:xfrm>
          <a:off x="6531429" y="1270859"/>
          <a:ext cx="2621902" cy="3626804"/>
        </p:xfrm>
        <a:graphic>
          <a:graphicData uri="http://schemas.openxmlformats.org/drawingml/2006/table">
            <a:tbl>
              <a:tblPr firstRow="1" firstCol="1" bandRow="1">
                <a:tableStyleId>{5C22544A-7EE6-4342-B048-85BDC9FD1C3A}</a:tableStyleId>
              </a:tblPr>
              <a:tblGrid>
                <a:gridCol w="522514">
                  <a:extLst>
                    <a:ext uri="{9D8B030D-6E8A-4147-A177-3AD203B41FA5}">
                      <a16:colId xmlns:a16="http://schemas.microsoft.com/office/drawing/2014/main" val="1025304445"/>
                    </a:ext>
                  </a:extLst>
                </a:gridCol>
                <a:gridCol w="1511559">
                  <a:extLst>
                    <a:ext uri="{9D8B030D-6E8A-4147-A177-3AD203B41FA5}">
                      <a16:colId xmlns:a16="http://schemas.microsoft.com/office/drawing/2014/main" val="1371321401"/>
                    </a:ext>
                  </a:extLst>
                </a:gridCol>
                <a:gridCol w="587829">
                  <a:extLst>
                    <a:ext uri="{9D8B030D-6E8A-4147-A177-3AD203B41FA5}">
                      <a16:colId xmlns:a16="http://schemas.microsoft.com/office/drawing/2014/main" val="1403313912"/>
                    </a:ext>
                  </a:extLst>
                </a:gridCol>
              </a:tblGrid>
              <a:tr h="376598">
                <a:tc>
                  <a:txBody>
                    <a:bodyPr/>
                    <a:lstStyle/>
                    <a:p>
                      <a:pPr marL="0" marR="0" algn="ctr">
                        <a:lnSpc>
                          <a:spcPct val="107000"/>
                        </a:lnSpc>
                        <a:spcBef>
                          <a:spcPts val="0"/>
                        </a:spcBef>
                        <a:spcAft>
                          <a:spcPts val="0"/>
                        </a:spcAft>
                      </a:pPr>
                      <a:r>
                        <a:rPr lang="en-US" sz="1100" dirty="0">
                          <a:effectLst/>
                        </a:rPr>
                        <a:t>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New 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Tech Node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4164407"/>
                  </a:ext>
                </a:extLst>
              </a:tr>
              <a:tr h="194783">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1540210"/>
                  </a:ext>
                </a:extLst>
              </a:tr>
              <a:tr h="194783">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A53_ARM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4073760"/>
                  </a:ext>
                </a:extLst>
              </a:tr>
              <a:tr h="204147">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A57_Non_CPU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5136713"/>
                  </a:ext>
                </a:extLst>
              </a:tr>
              <a:tr h="194783">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5943239"/>
                  </a:ext>
                </a:extLst>
              </a:tr>
              <a:tr h="194783">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A73_Non_CPU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8001479"/>
                  </a:ext>
                </a:extLst>
              </a:tr>
              <a:tr h="232241">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16nm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5076798"/>
                  </a:ext>
                </a:extLst>
              </a:tr>
              <a:tr h="194783">
                <a:tc>
                  <a:txBody>
                    <a:bodyPr/>
                    <a:lstStyle/>
                    <a:p>
                      <a:pPr marL="0" marR="0" algn="ctr">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ARCHS38_7nm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7nm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8007"/>
                  </a:ext>
                </a:extLst>
              </a:tr>
              <a:tr h="194783">
                <a:tc>
                  <a:txBody>
                    <a:bodyPr/>
                    <a:lstStyle/>
                    <a:p>
                      <a:pPr marL="0" marR="0" algn="ctr">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ARCHS438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16FF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3840398"/>
                  </a:ext>
                </a:extLst>
              </a:tr>
              <a:tr h="194783">
                <a:tc>
                  <a:txBody>
                    <a:bodyPr/>
                    <a:lstStyle/>
                    <a:p>
                      <a:pPr marL="0" marR="0" algn="ctr">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CortexM3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9832732"/>
                  </a:ext>
                </a:extLst>
              </a:tr>
              <a:tr h="194783">
                <a:tc>
                  <a:txBody>
                    <a:bodyPr/>
                    <a:lstStyle/>
                    <a:p>
                      <a:pPr marL="0" marR="0" algn="ctr">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X5376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45nm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7798815"/>
                  </a:ext>
                </a:extLst>
              </a:tr>
              <a:tr h="194783">
                <a:tc>
                  <a:txBody>
                    <a:bodyPr/>
                    <a:lstStyle/>
                    <a:p>
                      <a:pPr marL="0" marR="0" algn="ctr">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archipelago_N12_6T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12nm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0730409"/>
                  </a:ext>
                </a:extLst>
              </a:tr>
              <a:tr h="194783">
                <a:tc>
                  <a:txBody>
                    <a:bodyPr/>
                    <a:lstStyle/>
                    <a:p>
                      <a:pPr marL="0" marR="0" algn="ctr">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dcp630_jones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0580108"/>
                  </a:ext>
                </a:extLst>
              </a:tr>
              <a:tr h="194783">
                <a:tc>
                  <a:txBody>
                    <a:bodyPr/>
                    <a:lstStyle/>
                    <a:p>
                      <a:pPr marL="0" marR="0" algn="ctr">
                        <a:lnSpc>
                          <a:spcPct val="107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dcp631_mercer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496008"/>
                  </a:ext>
                </a:extLst>
              </a:tr>
              <a:tr h="194783">
                <a:tc>
                  <a:txBody>
                    <a:bodyPr/>
                    <a:lstStyle/>
                    <a:p>
                      <a:pPr marL="0" marR="0" algn="ctr">
                        <a:lnSpc>
                          <a:spcPct val="107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dcp632_teague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878190"/>
                  </a:ext>
                </a:extLst>
              </a:tr>
              <a:tr h="269627">
                <a:tc>
                  <a:txBody>
                    <a:bodyPr/>
                    <a:lstStyle/>
                    <a:p>
                      <a:pPr marL="0" marR="0" algn="ctr">
                        <a:lnSpc>
                          <a:spcPct val="107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a:effectLst/>
                        </a:rPr>
                        <a:t>dcp270_enterprise_UPF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a:effectLst/>
                        </a:rPr>
                        <a:t>28nm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3061713"/>
                  </a:ext>
                </a:extLst>
              </a:tr>
              <a:tr h="194783">
                <a:tc>
                  <a:txBody>
                    <a:bodyPr/>
                    <a:lstStyle/>
                    <a:p>
                      <a:pPr marL="0" marR="0" algn="ctr">
                        <a:lnSpc>
                          <a:spcPct val="107000"/>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000" dirty="0">
                          <a:effectLst/>
                        </a:rPr>
                        <a:t>dcp589_vd32043_top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100" dirty="0">
                          <a:effectLst/>
                        </a:rPr>
                        <a:t>28nm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20649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784435"/>
              </p:ext>
            </p:extLst>
          </p:nvPr>
        </p:nvGraphicFramePr>
        <p:xfrm>
          <a:off x="2623335"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a:effectLst/>
                        </a:rPr>
                        <a:t>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a:effectLst/>
                        </a:rPr>
                        <a:t>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a:effectLst/>
                        </a:rPr>
                        <a:t>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a:effectLst/>
                        </a:rPr>
                        <a:t>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a:effectLst/>
                        </a:rPr>
                        <a:t>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dcp426_opf_fp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a:effectLst/>
                        </a:rPr>
                        <a:t>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a:effectLst/>
                        </a:rPr>
                        <a:t>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dcp517_PMA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a:effectLst/>
                        </a:rPr>
                        <a:t>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a:effectLst/>
                        </a:rPr>
                        <a:t>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dcp519_fdeq_pnrb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a:effectLst/>
                        </a:rPr>
                        <a:t>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a:effectLst/>
                        </a:rPr>
                        <a:t>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a:effectLst/>
                        </a:rPr>
                        <a:t>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dcp556_DSH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a:effectLst/>
                        </a:rPr>
                        <a:t>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a:effectLst/>
                        </a:rPr>
                        <a:t>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a:effectLst/>
                        </a:rPr>
                        <a:t>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a:effectLst/>
                        </a:rPr>
                        <a:t>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a:effectLst/>
                        </a:rPr>
                        <a:t>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a:effectLst/>
                        </a:rPr>
                        <a:t>41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a:effectLst/>
                        </a:rPr>
                        <a:t>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a:effectLst/>
                        </a:rPr>
                        <a:t>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a:effectLst/>
                        </a:rPr>
                        <a:t>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a:effectLst/>
                        </a:rPr>
                        <a:t>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a:effectLst/>
                        </a:rPr>
                        <a:t>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a:effectLst/>
                        </a:rPr>
                        <a:t>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a:effectLst/>
                        </a:rPr>
                        <a:t>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0" name="Rectangle 9"/>
          <p:cNvSpPr/>
          <p:nvPr/>
        </p:nvSpPr>
        <p:spPr>
          <a:xfrm>
            <a:off x="-33339" y="4913051"/>
            <a:ext cx="2733869" cy="307777"/>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Removed after O-SP1 Release</a:t>
            </a:r>
          </a:p>
        </p:txBody>
      </p:sp>
      <p:graphicFrame>
        <p:nvGraphicFramePr>
          <p:cNvPr id="12" name="Table 11"/>
          <p:cNvGraphicFramePr>
            <a:graphicFrameLocks noGrp="1"/>
          </p:cNvGraphicFramePr>
          <p:nvPr>
            <p:extLst>
              <p:ext uri="{D42A27DB-BD31-4B8C-83A1-F6EECF244321}">
                <p14:modId xmlns:p14="http://schemas.microsoft.com/office/powerpoint/2010/main" val="2643394440"/>
              </p:ext>
            </p:extLst>
          </p:nvPr>
        </p:nvGraphicFramePr>
        <p:xfrm>
          <a:off x="9220078" y="1270859"/>
          <a:ext cx="2869285" cy="5038546"/>
        </p:xfrm>
        <a:graphic>
          <a:graphicData uri="http://schemas.openxmlformats.org/drawingml/2006/table">
            <a:tbl>
              <a:tblPr firstRow="1" firstCol="1" bandRow="1">
                <a:tableStyleId>{5C22544A-7EE6-4342-B048-85BDC9FD1C3A}</a:tableStyleId>
              </a:tblPr>
              <a:tblGrid>
                <a:gridCol w="383689">
                  <a:extLst>
                    <a:ext uri="{9D8B030D-6E8A-4147-A177-3AD203B41FA5}">
                      <a16:colId xmlns:a16="http://schemas.microsoft.com/office/drawing/2014/main" val="2093354549"/>
                    </a:ext>
                  </a:extLst>
                </a:gridCol>
                <a:gridCol w="1680254">
                  <a:extLst>
                    <a:ext uri="{9D8B030D-6E8A-4147-A177-3AD203B41FA5}">
                      <a16:colId xmlns:a16="http://schemas.microsoft.com/office/drawing/2014/main" val="185810184"/>
                    </a:ext>
                  </a:extLst>
                </a:gridCol>
                <a:gridCol w="805342">
                  <a:extLst>
                    <a:ext uri="{9D8B030D-6E8A-4147-A177-3AD203B41FA5}">
                      <a16:colId xmlns:a16="http://schemas.microsoft.com/office/drawing/2014/main" val="4154844448"/>
                    </a:ext>
                  </a:extLst>
                </a:gridCol>
              </a:tblGrid>
              <a:tr h="197584">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Index</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Design Name </a:t>
                      </a:r>
                    </a:p>
                  </a:txBody>
                  <a:tcPr marL="52178" marR="52178" marT="0" marB="0" anchor="ctr"/>
                </a:tc>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Tech Node </a:t>
                      </a:r>
                    </a:p>
                  </a:txBody>
                  <a:tcPr marL="52178" marR="52178" marT="0" marB="0" anchor="ctr"/>
                </a:tc>
                <a:extLst>
                  <a:ext uri="{0D108BD9-81ED-4DB2-BD59-A6C34878D82A}">
                    <a16:rowId xmlns:a16="http://schemas.microsoft.com/office/drawing/2014/main" val="1934516096"/>
                  </a:ext>
                </a:extLst>
              </a:tr>
              <a:tr h="144939">
                <a:tc>
                  <a:txBody>
                    <a:bodyPr/>
                    <a:lstStyle/>
                    <a:p>
                      <a:pPr marL="0" marR="0" algn="ctr">
                        <a:lnSpc>
                          <a:spcPct val="107000"/>
                        </a:lnSpc>
                        <a:spcBef>
                          <a:spcPts val="0"/>
                        </a:spcBef>
                        <a:spcAft>
                          <a:spcPts val="800"/>
                        </a:spcAft>
                      </a:pPr>
                      <a:r>
                        <a:rPr lang="en-US" sz="800" dirty="0">
                          <a:effectLst/>
                        </a:rPr>
                        <a:t>17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dcp212_Xm_Xttop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463131674"/>
                  </a:ext>
                </a:extLst>
              </a:tr>
              <a:tr h="144939">
                <a:tc>
                  <a:txBody>
                    <a:bodyPr/>
                    <a:lstStyle/>
                    <a:p>
                      <a:pPr marL="0" marR="0" algn="ctr">
                        <a:lnSpc>
                          <a:spcPct val="107000"/>
                        </a:lnSpc>
                        <a:spcBef>
                          <a:spcPts val="0"/>
                        </a:spcBef>
                        <a:spcAft>
                          <a:spcPts val="800"/>
                        </a:spcAft>
                      </a:pPr>
                      <a:r>
                        <a:rPr lang="en-US" sz="800" dirty="0">
                          <a:effectLst/>
                        </a:rPr>
                        <a:t>18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dcp245_SPEEDY28_TOP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957593561"/>
                  </a:ext>
                </a:extLst>
              </a:tr>
              <a:tr h="144939">
                <a:tc>
                  <a:txBody>
                    <a:bodyPr/>
                    <a:lstStyle/>
                    <a:p>
                      <a:pPr marL="0" marR="0" algn="ctr">
                        <a:lnSpc>
                          <a:spcPct val="107000"/>
                        </a:lnSpc>
                        <a:spcBef>
                          <a:spcPts val="0"/>
                        </a:spcBef>
                        <a:spcAft>
                          <a:spcPts val="800"/>
                        </a:spcAft>
                      </a:pPr>
                      <a:r>
                        <a:rPr lang="en-US" sz="800" dirty="0">
                          <a:effectLst/>
                        </a:rPr>
                        <a:t>19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dcp246_Xm_Xtmem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784815322"/>
                  </a:ext>
                </a:extLst>
              </a:tr>
              <a:tr h="144939">
                <a:tc>
                  <a:txBody>
                    <a:bodyPr/>
                    <a:lstStyle/>
                    <a:p>
                      <a:pPr marL="0" marR="0" algn="ctr">
                        <a:lnSpc>
                          <a:spcPct val="107000"/>
                        </a:lnSpc>
                        <a:spcBef>
                          <a:spcPts val="0"/>
                        </a:spcBef>
                        <a:spcAft>
                          <a:spcPts val="80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dcp247_VDD5_mux2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26285558"/>
                  </a:ext>
                </a:extLst>
              </a:tr>
              <a:tr h="144939">
                <a:tc>
                  <a:txBody>
                    <a:bodyPr/>
                    <a:lstStyle/>
                    <a:p>
                      <a:pPr marL="0" marR="0" algn="ctr">
                        <a:lnSpc>
                          <a:spcPct val="107000"/>
                        </a:lnSpc>
                        <a:spcBef>
                          <a:spcPts val="0"/>
                        </a:spcBef>
                        <a:spcAft>
                          <a:spcPts val="800"/>
                        </a:spcAft>
                      </a:pPr>
                      <a:r>
                        <a:rPr lang="en-US" sz="800" dirty="0">
                          <a:effectLst/>
                        </a:rPr>
                        <a:t>21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dcp269_rob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862915571"/>
                  </a:ext>
                </a:extLst>
              </a:tr>
              <a:tr h="137692">
                <a:tc>
                  <a:txBody>
                    <a:bodyPr/>
                    <a:lstStyle/>
                    <a:p>
                      <a:pPr marL="0" marR="0" algn="ctr">
                        <a:lnSpc>
                          <a:spcPct val="107000"/>
                        </a:lnSpc>
                        <a:spcBef>
                          <a:spcPts val="0"/>
                        </a:spcBef>
                        <a:spcAft>
                          <a:spcPts val="800"/>
                        </a:spcAft>
                      </a:pPr>
                      <a:r>
                        <a:rPr lang="en-US" sz="800" dirty="0">
                          <a:effectLst/>
                        </a:rPr>
                        <a:t>22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dcp275_archipelago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81459935"/>
                  </a:ext>
                </a:extLst>
              </a:tr>
              <a:tr h="144939">
                <a:tc>
                  <a:txBody>
                    <a:bodyPr/>
                    <a:lstStyle/>
                    <a:p>
                      <a:pPr marL="0" marR="0" algn="ctr">
                        <a:lnSpc>
                          <a:spcPct val="107000"/>
                        </a:lnSpc>
                        <a:spcBef>
                          <a:spcPts val="0"/>
                        </a:spcBef>
                        <a:spcAft>
                          <a:spcPts val="800"/>
                        </a:spcAft>
                      </a:pPr>
                      <a:r>
                        <a:rPr lang="en-US" sz="800">
                          <a:effectLst/>
                        </a:rPr>
                        <a:t>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dcp276_xbar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135542382"/>
                  </a:ext>
                </a:extLst>
              </a:tr>
              <a:tr h="137692">
                <a:tc>
                  <a:txBody>
                    <a:bodyPr/>
                    <a:lstStyle/>
                    <a:p>
                      <a:pPr marL="0" marR="0" algn="ctr">
                        <a:lnSpc>
                          <a:spcPct val="107000"/>
                        </a:lnSpc>
                        <a:spcBef>
                          <a:spcPts val="0"/>
                        </a:spcBef>
                        <a:spcAft>
                          <a:spcPts val="800"/>
                        </a:spcAft>
                      </a:pPr>
                      <a:r>
                        <a:rPr lang="en-US" sz="800">
                          <a:effectLst/>
                        </a:rPr>
                        <a:t>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dcp426_opf_fp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33946379"/>
                  </a:ext>
                </a:extLst>
              </a:tr>
              <a:tr h="144939">
                <a:tc>
                  <a:txBody>
                    <a:bodyPr/>
                    <a:lstStyle/>
                    <a:p>
                      <a:pPr marL="0" marR="0" algn="ctr">
                        <a:lnSpc>
                          <a:spcPct val="107000"/>
                        </a:lnSpc>
                        <a:spcBef>
                          <a:spcPts val="0"/>
                        </a:spcBef>
                        <a:spcAft>
                          <a:spcPts val="800"/>
                        </a:spcAft>
                      </a:pPr>
                      <a:r>
                        <a:rPr lang="en-US" sz="800" dirty="0">
                          <a:effectLst/>
                        </a:rPr>
                        <a:t>25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dcp427_DWC_usb3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830893933"/>
                  </a:ext>
                </a:extLst>
              </a:tr>
              <a:tr h="137692">
                <a:tc>
                  <a:txBody>
                    <a:bodyPr/>
                    <a:lstStyle/>
                    <a:p>
                      <a:pPr marL="0" marR="0" algn="ctr">
                        <a:lnSpc>
                          <a:spcPct val="107000"/>
                        </a:lnSpc>
                        <a:spcBef>
                          <a:spcPts val="0"/>
                        </a:spcBef>
                        <a:spcAft>
                          <a:spcPts val="800"/>
                        </a:spcAft>
                      </a:pPr>
                      <a:r>
                        <a:rPr lang="en-US" sz="800" dirty="0">
                          <a:effectLst/>
                        </a:rPr>
                        <a:t>26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dcp428_DWC_ddr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74944933"/>
                  </a:ext>
                </a:extLst>
              </a:tr>
              <a:tr h="144939">
                <a:tc>
                  <a:txBody>
                    <a:bodyPr/>
                    <a:lstStyle/>
                    <a:p>
                      <a:pPr marL="0" marR="0" algn="ctr">
                        <a:lnSpc>
                          <a:spcPct val="107000"/>
                        </a:lnSpc>
                        <a:spcBef>
                          <a:spcPts val="0"/>
                        </a:spcBef>
                        <a:spcAft>
                          <a:spcPts val="800"/>
                        </a:spcAft>
                      </a:pPr>
                      <a:r>
                        <a:rPr lang="en-US" sz="800" dirty="0">
                          <a:effectLst/>
                        </a:rPr>
                        <a:t>27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dcp514_JDSIIP3A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23244458"/>
                  </a:ext>
                </a:extLst>
              </a:tr>
              <a:tr h="144939">
                <a:tc>
                  <a:txBody>
                    <a:bodyPr/>
                    <a:lstStyle/>
                    <a:p>
                      <a:pPr marL="0" marR="0" algn="ctr">
                        <a:lnSpc>
                          <a:spcPct val="107000"/>
                        </a:lnSpc>
                        <a:spcBef>
                          <a:spcPts val="0"/>
                        </a:spcBef>
                        <a:spcAft>
                          <a:spcPts val="800"/>
                        </a:spcAft>
                      </a:pPr>
                      <a:r>
                        <a:rPr lang="en-US" sz="800" dirty="0">
                          <a:effectLst/>
                        </a:rPr>
                        <a:t>28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dcp517_PMA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98784366"/>
                  </a:ext>
                </a:extLst>
              </a:tr>
              <a:tr h="144939">
                <a:tc>
                  <a:txBody>
                    <a:bodyPr/>
                    <a:lstStyle/>
                    <a:p>
                      <a:pPr marL="0" marR="0" algn="ctr">
                        <a:lnSpc>
                          <a:spcPct val="107000"/>
                        </a:lnSpc>
                        <a:spcBef>
                          <a:spcPts val="0"/>
                        </a:spcBef>
                        <a:spcAft>
                          <a:spcPts val="800"/>
                        </a:spcAft>
                      </a:pPr>
                      <a:r>
                        <a:rPr lang="en-US" sz="800" dirty="0">
                          <a:effectLst/>
                        </a:rPr>
                        <a:t>29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dcp518_top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594866320"/>
                  </a:ext>
                </a:extLst>
              </a:tr>
              <a:tr h="144939">
                <a:tc>
                  <a:txBody>
                    <a:bodyPr/>
                    <a:lstStyle/>
                    <a:p>
                      <a:pPr marL="0" marR="0" algn="ctr">
                        <a:lnSpc>
                          <a:spcPct val="107000"/>
                        </a:lnSpc>
                        <a:spcBef>
                          <a:spcPts val="0"/>
                        </a:spcBef>
                        <a:spcAft>
                          <a:spcPts val="80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dcp519_fdeq_pnrb</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508344806"/>
                  </a:ext>
                </a:extLst>
              </a:tr>
              <a:tr h="144939">
                <a:tc>
                  <a:txBody>
                    <a:bodyPr/>
                    <a:lstStyle/>
                    <a:p>
                      <a:pPr marL="0" marR="0" algn="ctr">
                        <a:lnSpc>
                          <a:spcPct val="107000"/>
                        </a:lnSpc>
                        <a:spcBef>
                          <a:spcPts val="0"/>
                        </a:spcBef>
                        <a:spcAft>
                          <a:spcPts val="800"/>
                        </a:spcAft>
                      </a:pPr>
                      <a:r>
                        <a:rPr lang="en-US" sz="800">
                          <a:effectLst/>
                        </a:rPr>
                        <a:t>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dcp520_ccu_msw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16nm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439680511"/>
                  </a:ext>
                </a:extLst>
              </a:tr>
              <a:tr h="144939">
                <a:tc>
                  <a:txBody>
                    <a:bodyPr/>
                    <a:lstStyle/>
                    <a:p>
                      <a:pPr marL="0" marR="0" algn="ctr">
                        <a:lnSpc>
                          <a:spcPct val="107000"/>
                        </a:lnSpc>
                        <a:spcBef>
                          <a:spcPts val="0"/>
                        </a:spcBef>
                        <a:spcAft>
                          <a:spcPts val="800"/>
                        </a:spcAft>
                      </a:pPr>
                      <a:r>
                        <a:rPr lang="en-US" sz="800" dirty="0">
                          <a:effectLst/>
                        </a:rPr>
                        <a:t>32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dcp521_DWC_pcie_dm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92787416"/>
                  </a:ext>
                </a:extLst>
              </a:tr>
              <a:tr h="144939">
                <a:tc>
                  <a:txBody>
                    <a:bodyPr/>
                    <a:lstStyle/>
                    <a:p>
                      <a:pPr marL="0" marR="0" algn="ctr">
                        <a:lnSpc>
                          <a:spcPct val="107000"/>
                        </a:lnSpc>
                        <a:spcBef>
                          <a:spcPts val="0"/>
                        </a:spcBef>
                        <a:spcAft>
                          <a:spcPts val="800"/>
                        </a:spcAft>
                      </a:pPr>
                      <a:r>
                        <a:rPr lang="en-US" sz="800" dirty="0">
                          <a:effectLst/>
                        </a:rPr>
                        <a:t>33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dcp522_c8docsis31_rx_top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011174570"/>
                  </a:ext>
                </a:extLst>
              </a:tr>
              <a:tr h="144939">
                <a:tc>
                  <a:txBody>
                    <a:bodyPr/>
                    <a:lstStyle/>
                    <a:p>
                      <a:pPr marL="0" marR="0" algn="ctr">
                        <a:lnSpc>
                          <a:spcPct val="107000"/>
                        </a:lnSpc>
                        <a:spcBef>
                          <a:spcPts val="0"/>
                        </a:spcBef>
                        <a:spcAft>
                          <a:spcPts val="800"/>
                        </a:spcAft>
                      </a:pPr>
                      <a:r>
                        <a:rPr lang="en-US" sz="800" dirty="0">
                          <a:effectLst/>
                        </a:rPr>
                        <a:t>34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dcp550_memoir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303277012"/>
                  </a:ext>
                </a:extLst>
              </a:tr>
              <a:tr h="144939">
                <a:tc>
                  <a:txBody>
                    <a:bodyPr/>
                    <a:lstStyle/>
                    <a:p>
                      <a:pPr marL="0" marR="0" algn="ctr">
                        <a:lnSpc>
                          <a:spcPct val="107000"/>
                        </a:lnSpc>
                        <a:spcBef>
                          <a:spcPts val="0"/>
                        </a:spcBef>
                        <a:spcAft>
                          <a:spcPts val="800"/>
                        </a:spcAft>
                      </a:pPr>
                      <a:r>
                        <a:rPr lang="en-US" sz="800" dirty="0">
                          <a:effectLst/>
                        </a:rPr>
                        <a:t>35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dcp556_DSH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252169569"/>
                  </a:ext>
                </a:extLst>
              </a:tr>
              <a:tr h="144939">
                <a:tc>
                  <a:txBody>
                    <a:bodyPr/>
                    <a:lstStyle/>
                    <a:p>
                      <a:pPr marL="0" marR="0" algn="ctr">
                        <a:lnSpc>
                          <a:spcPct val="107000"/>
                        </a:lnSpc>
                        <a:spcBef>
                          <a:spcPts val="0"/>
                        </a:spcBef>
                        <a:spcAft>
                          <a:spcPts val="800"/>
                        </a:spcAft>
                      </a:pPr>
                      <a:r>
                        <a:rPr lang="en-US" sz="800" dirty="0">
                          <a:effectLst/>
                        </a:rPr>
                        <a:t>36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dcp557_opb_fp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573374420"/>
                  </a:ext>
                </a:extLst>
              </a:tr>
              <a:tr h="144939">
                <a:tc>
                  <a:txBody>
                    <a:bodyPr/>
                    <a:lstStyle/>
                    <a:p>
                      <a:pPr marL="0" marR="0" algn="ctr">
                        <a:lnSpc>
                          <a:spcPct val="107000"/>
                        </a:lnSpc>
                        <a:spcBef>
                          <a:spcPts val="0"/>
                        </a:spcBef>
                        <a:spcAft>
                          <a:spcPts val="800"/>
                        </a:spcAft>
                      </a:pPr>
                      <a:r>
                        <a:rPr lang="en-US" sz="800">
                          <a:effectLst/>
                        </a:rPr>
                        <a:t>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dcp564_leon3_mp_20_sset_ssink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896696214"/>
                  </a:ext>
                </a:extLst>
              </a:tr>
              <a:tr h="144939">
                <a:tc>
                  <a:txBody>
                    <a:bodyPr/>
                    <a:lstStyle/>
                    <a:p>
                      <a:pPr marL="0" marR="0" algn="ctr">
                        <a:lnSpc>
                          <a:spcPct val="107000"/>
                        </a:lnSpc>
                        <a:spcBef>
                          <a:spcPts val="0"/>
                        </a:spcBef>
                        <a:spcAft>
                          <a:spcPts val="800"/>
                        </a:spcAft>
                      </a:pPr>
                      <a:r>
                        <a:rPr lang="en-US" sz="800" dirty="0">
                          <a:effectLst/>
                        </a:rPr>
                        <a:t>38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dcp568_mmu2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3311967"/>
                  </a:ext>
                </a:extLst>
              </a:tr>
              <a:tr h="144939">
                <a:tc>
                  <a:txBody>
                    <a:bodyPr/>
                    <a:lstStyle/>
                    <a:p>
                      <a:pPr marL="0" marR="0" algn="ctr">
                        <a:lnSpc>
                          <a:spcPct val="107000"/>
                        </a:lnSpc>
                        <a:spcBef>
                          <a:spcPts val="0"/>
                        </a:spcBef>
                        <a:spcAft>
                          <a:spcPts val="800"/>
                        </a:spcAft>
                      </a:pPr>
                      <a:r>
                        <a:rPr lang="en-US" sz="800" dirty="0">
                          <a:effectLst/>
                        </a:rPr>
                        <a:t>39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dcp569_GORDON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90nm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109270932"/>
                  </a:ext>
                </a:extLst>
              </a:tr>
              <a:tr h="144939">
                <a:tc>
                  <a:txBody>
                    <a:bodyPr/>
                    <a:lstStyle/>
                    <a:p>
                      <a:pPr marL="0" marR="0" algn="ctr">
                        <a:lnSpc>
                          <a:spcPct val="107000"/>
                        </a:lnSpc>
                        <a:spcBef>
                          <a:spcPts val="0"/>
                        </a:spcBef>
                        <a:spcAft>
                          <a:spcPts val="80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dcp570_b33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90nm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227800540"/>
                  </a:ext>
                </a:extLst>
              </a:tr>
              <a:tr h="144939">
                <a:tc>
                  <a:txBody>
                    <a:bodyPr/>
                    <a:lstStyle/>
                    <a:p>
                      <a:pPr marL="0" marR="0" algn="ctr">
                        <a:lnSpc>
                          <a:spcPct val="107000"/>
                        </a:lnSpc>
                        <a:spcBef>
                          <a:spcPts val="0"/>
                        </a:spcBef>
                        <a:spcAft>
                          <a:spcPts val="800"/>
                        </a:spcAft>
                      </a:pPr>
                      <a:r>
                        <a:rPr lang="en-US" sz="800" dirty="0">
                          <a:effectLst/>
                        </a:rPr>
                        <a:t>41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dirty="0">
                          <a:effectLst/>
                        </a:rPr>
                        <a:t>dcp579_pba_fp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1132009250"/>
                  </a:ext>
                </a:extLst>
              </a:tr>
              <a:tr h="137692">
                <a:tc>
                  <a:txBody>
                    <a:bodyPr/>
                    <a:lstStyle/>
                    <a:p>
                      <a:pPr marL="0" marR="0" algn="ctr">
                        <a:lnSpc>
                          <a:spcPct val="107000"/>
                        </a:lnSpc>
                        <a:spcBef>
                          <a:spcPts val="0"/>
                        </a:spcBef>
                        <a:spcAft>
                          <a:spcPts val="800"/>
                        </a:spcAft>
                      </a:pPr>
                      <a:r>
                        <a:rPr lang="en-US" sz="800" dirty="0">
                          <a:effectLst/>
                        </a:rPr>
                        <a:t>42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dcp596_ibe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654648933"/>
                  </a:ext>
                </a:extLst>
              </a:tr>
              <a:tr h="137692">
                <a:tc>
                  <a:txBody>
                    <a:bodyPr/>
                    <a:lstStyle/>
                    <a:p>
                      <a:pPr marL="0" marR="0" algn="ctr">
                        <a:lnSpc>
                          <a:spcPct val="107000"/>
                        </a:lnSpc>
                        <a:spcBef>
                          <a:spcPts val="0"/>
                        </a:spcBef>
                        <a:spcAft>
                          <a:spcPts val="800"/>
                        </a:spcAft>
                      </a:pPr>
                      <a:r>
                        <a:rPr lang="en-US" sz="800" dirty="0">
                          <a:effectLst/>
                        </a:rPr>
                        <a:t>43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dcp597_mmu_thdo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44034112"/>
                  </a:ext>
                </a:extLst>
              </a:tr>
              <a:tr h="137692">
                <a:tc>
                  <a:txBody>
                    <a:bodyPr/>
                    <a:lstStyle/>
                    <a:p>
                      <a:pPr marL="0" marR="0" algn="ctr">
                        <a:lnSpc>
                          <a:spcPct val="107000"/>
                        </a:lnSpc>
                        <a:spcBef>
                          <a:spcPts val="0"/>
                        </a:spcBef>
                        <a:spcAft>
                          <a:spcPts val="800"/>
                        </a:spcAft>
                      </a:pPr>
                      <a:r>
                        <a:rPr lang="en-US" sz="800" dirty="0">
                          <a:effectLst/>
                        </a:rPr>
                        <a:t>44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dcp599_rgx_tpu_mcu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28nm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692399565"/>
                  </a:ext>
                </a:extLst>
              </a:tr>
              <a:tr h="137692">
                <a:tc>
                  <a:txBody>
                    <a:bodyPr/>
                    <a:lstStyle/>
                    <a:p>
                      <a:pPr marL="0" marR="0" algn="ctr">
                        <a:lnSpc>
                          <a:spcPct val="107000"/>
                        </a:lnSpc>
                        <a:spcBef>
                          <a:spcPts val="0"/>
                        </a:spcBef>
                        <a:spcAft>
                          <a:spcPts val="800"/>
                        </a:spcAft>
                      </a:pPr>
                      <a:r>
                        <a:rPr lang="en-US" sz="800" dirty="0">
                          <a:effectLst/>
                        </a:rPr>
                        <a:t>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dcp607_mpcore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65nm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445773842"/>
                  </a:ext>
                </a:extLst>
              </a:tr>
              <a:tr h="137692">
                <a:tc>
                  <a:txBody>
                    <a:bodyPr/>
                    <a:lstStyle/>
                    <a:p>
                      <a:pPr marL="0" marR="0" algn="ctr">
                        <a:lnSpc>
                          <a:spcPct val="107000"/>
                        </a:lnSpc>
                        <a:spcBef>
                          <a:spcPts val="0"/>
                        </a:spcBef>
                        <a:spcAft>
                          <a:spcPts val="800"/>
                        </a:spcAft>
                      </a:pPr>
                      <a:r>
                        <a:rPr lang="en-US" sz="800" dirty="0">
                          <a:effectLst/>
                        </a:rPr>
                        <a:t>46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dcp611_arm926ejs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31366714"/>
                  </a:ext>
                </a:extLst>
              </a:tr>
              <a:tr h="137692">
                <a:tc>
                  <a:txBody>
                    <a:bodyPr/>
                    <a:lstStyle/>
                    <a:p>
                      <a:pPr marL="0" marR="0" algn="ctr">
                        <a:lnSpc>
                          <a:spcPct val="107000"/>
                        </a:lnSpc>
                        <a:spcBef>
                          <a:spcPts val="0"/>
                        </a:spcBef>
                        <a:spcAft>
                          <a:spcPts val="800"/>
                        </a:spcAft>
                      </a:pPr>
                      <a:r>
                        <a:rPr lang="en-US" sz="800" dirty="0">
                          <a:effectLst/>
                        </a:rPr>
                        <a:t>47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dcp615_CortexM3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a:effectLst/>
                        </a:rPr>
                        <a:t>45nm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14757066"/>
                  </a:ext>
                </a:extLst>
              </a:tr>
              <a:tr h="137692">
                <a:tc>
                  <a:txBody>
                    <a:bodyPr/>
                    <a:lstStyle/>
                    <a:p>
                      <a:pPr marL="0" marR="0" algn="ctr">
                        <a:lnSpc>
                          <a:spcPct val="107000"/>
                        </a:lnSpc>
                        <a:spcBef>
                          <a:spcPts val="0"/>
                        </a:spcBef>
                        <a:spcAft>
                          <a:spcPts val="800"/>
                        </a:spcAft>
                      </a:pPr>
                      <a:r>
                        <a:rPr lang="en-US" sz="800" dirty="0">
                          <a:effectLst/>
                        </a:rPr>
                        <a:t>48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l">
                        <a:lnSpc>
                          <a:spcPct val="107000"/>
                        </a:lnSpc>
                        <a:spcBef>
                          <a:spcPts val="0"/>
                        </a:spcBef>
                        <a:spcAft>
                          <a:spcPts val="800"/>
                        </a:spcAft>
                      </a:pPr>
                      <a:r>
                        <a:rPr lang="en-US" sz="800">
                          <a:effectLst/>
                        </a:rPr>
                        <a:t>dcp616_falcon_cpu</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28nm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273015921"/>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49</a:t>
                      </a:r>
                    </a:p>
                  </a:txBody>
                  <a:tcPr marL="52178" marR="52178" marT="0" marB="0" anchor="ctr"/>
                </a:tc>
                <a:tc>
                  <a:txBody>
                    <a:bodyPr/>
                    <a:lstStyle/>
                    <a:p>
                      <a:pPr marL="0" marR="0" algn="l">
                        <a:lnSpc>
                          <a:spcPct val="107000"/>
                        </a:lnSpc>
                        <a:spcBef>
                          <a:spcPts val="0"/>
                        </a:spcBef>
                        <a:spcAft>
                          <a:spcPts val="800"/>
                        </a:spcAft>
                      </a:pPr>
                      <a:r>
                        <a:rPr lang="en-US" sz="800">
                          <a:effectLst/>
                        </a:rPr>
                        <a:t>dcp778_datapath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2832517449"/>
                  </a:ext>
                </a:extLst>
              </a:tr>
              <a:tr h="137692">
                <a:tc>
                  <a:txBody>
                    <a:bodyPr/>
                    <a:lstStyle/>
                    <a:p>
                      <a:pPr marL="0" marR="0" algn="ctr">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50</a:t>
                      </a:r>
                    </a:p>
                  </a:txBody>
                  <a:tcPr marL="52178" marR="52178" marT="0" marB="0" anchor="ctr"/>
                </a:tc>
                <a:tc>
                  <a:txBody>
                    <a:bodyPr/>
                    <a:lstStyle/>
                    <a:p>
                      <a:pPr marL="0" marR="0" algn="l">
                        <a:lnSpc>
                          <a:spcPct val="107000"/>
                        </a:lnSpc>
                        <a:spcBef>
                          <a:spcPts val="0"/>
                        </a:spcBef>
                        <a:spcAft>
                          <a:spcPts val="800"/>
                        </a:spcAft>
                      </a:pPr>
                      <a:r>
                        <a:rPr lang="en-US" sz="800" dirty="0">
                          <a:effectLst/>
                        </a:rPr>
                        <a:t>dcp780_cbs_pollux_tx_dig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tc>
                  <a:txBody>
                    <a:bodyPr/>
                    <a:lstStyle/>
                    <a:p>
                      <a:pPr marL="0" marR="0" algn="ctr">
                        <a:lnSpc>
                          <a:spcPct val="107000"/>
                        </a:lnSpc>
                        <a:spcBef>
                          <a:spcPts val="0"/>
                        </a:spcBef>
                        <a:spcAft>
                          <a:spcPts val="800"/>
                        </a:spcAft>
                      </a:pPr>
                      <a:r>
                        <a:rPr lang="en-US" sz="800" dirty="0">
                          <a:effectLst/>
                        </a:rPr>
                        <a:t>45nm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78" marR="52178" marT="0" marB="0" anchor="ctr"/>
                </a:tc>
                <a:extLst>
                  <a:ext uri="{0D108BD9-81ED-4DB2-BD59-A6C34878D82A}">
                    <a16:rowId xmlns:a16="http://schemas.microsoft.com/office/drawing/2014/main" val="3123899261"/>
                  </a:ext>
                </a:extLst>
              </a:tr>
            </a:tbl>
          </a:graphicData>
        </a:graphic>
      </p:graphicFrame>
      <p:sp>
        <p:nvSpPr>
          <p:cNvPr id="13" name="Rectangle 12"/>
          <p:cNvSpPr/>
          <p:nvPr/>
        </p:nvSpPr>
        <p:spPr>
          <a:xfrm>
            <a:off x="6531428" y="4921473"/>
            <a:ext cx="2734213" cy="523220"/>
          </a:xfrm>
          <a:prstGeom prst="rect">
            <a:avLst/>
          </a:prstGeom>
          <a:noFill/>
        </p:spPr>
        <p:txBody>
          <a:bodyPr wrap="square" lIns="91440" tIns="45720" rIns="91440" bIns="45720">
            <a:spAutoFit/>
          </a:bodyPr>
          <a:lstStyle/>
          <a:p>
            <a:pPr algn="ctr"/>
            <a:r>
              <a:rPr lang="en-US" sz="1400" b="0" cap="none" spc="0" dirty="0">
                <a:ln w="0"/>
                <a:solidFill>
                  <a:schemeClr val="accent1"/>
                </a:solidFill>
                <a:effectLst>
                  <a:outerShdw blurRad="38100" dist="25400" dir="5400000" algn="ctr" rotWithShape="0">
                    <a:srgbClr val="6E747A">
                      <a:alpha val="43000"/>
                    </a:srgbClr>
                  </a:outerShdw>
                </a:effectLst>
              </a:rPr>
              <a:t>New designs added from Platform suite</a:t>
            </a:r>
          </a:p>
        </p:txBody>
      </p:sp>
      <p:sp>
        <p:nvSpPr>
          <p:cNvPr id="14" name="Arrow: Right 13"/>
          <p:cNvSpPr/>
          <p:nvPr/>
        </p:nvSpPr>
        <p:spPr>
          <a:xfrm>
            <a:off x="5525993" y="2761861"/>
            <a:ext cx="972062" cy="10794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p:cNvSpPr/>
          <p:nvPr/>
        </p:nvSpPr>
        <p:spPr>
          <a:xfrm>
            <a:off x="1229400" y="915101"/>
            <a:ext cx="2638828"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Current design setup</a:t>
            </a:r>
          </a:p>
        </p:txBody>
      </p:sp>
      <p:sp>
        <p:nvSpPr>
          <p:cNvPr id="16" name="Rectangle 15"/>
          <p:cNvSpPr/>
          <p:nvPr/>
        </p:nvSpPr>
        <p:spPr>
          <a:xfrm>
            <a:off x="8370455" y="624528"/>
            <a:ext cx="2287375"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 </a:t>
            </a:r>
          </a:p>
        </p:txBody>
      </p:sp>
      <p:sp>
        <p:nvSpPr>
          <p:cNvPr id="17" name="Rectangle 16"/>
          <p:cNvSpPr/>
          <p:nvPr/>
        </p:nvSpPr>
        <p:spPr>
          <a:xfrm>
            <a:off x="8121204" y="915101"/>
            <a:ext cx="2785875" cy="369332"/>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New d</a:t>
            </a:r>
            <a:r>
              <a:rPr lang="en-US" b="0" cap="none" spc="0" dirty="0">
                <a:ln w="0"/>
                <a:solidFill>
                  <a:schemeClr val="accent1"/>
                </a:solidFill>
                <a:effectLst>
                  <a:outerShdw blurRad="38100" dist="25400" dir="5400000" algn="ctr" rotWithShape="0">
                    <a:srgbClr val="6E747A">
                      <a:alpha val="43000"/>
                    </a:srgbClr>
                  </a:outerShdw>
                </a:effectLst>
              </a:rPr>
              <a:t>esign setup</a:t>
            </a:r>
          </a:p>
        </p:txBody>
      </p:sp>
      <p:sp>
        <p:nvSpPr>
          <p:cNvPr id="18" name="Rectangle 17"/>
          <p:cNvSpPr/>
          <p:nvPr/>
        </p:nvSpPr>
        <p:spPr>
          <a:xfrm>
            <a:off x="4600859" y="788765"/>
            <a:ext cx="3106255" cy="369332"/>
          </a:xfrm>
          <a:prstGeom prst="rect">
            <a:avLst/>
          </a:prstGeom>
          <a:noFill/>
        </p:spPr>
        <p:txBody>
          <a:bodyPr wrap="square" lIns="91440" tIns="45720" rIns="91440" bIns="45720">
            <a:spAutoFit/>
          </a:bodyPr>
          <a:lstStyle/>
          <a:p>
            <a:pPr algn="ctr"/>
            <a:r>
              <a:rPr lang="en-US" b="1" cap="none" spc="0" dirty="0">
                <a:ln w="0"/>
                <a:solidFill>
                  <a:schemeClr val="accent1"/>
                </a:solidFill>
                <a:effectLst>
                  <a:outerShdw blurRad="38100" dist="38100" dir="2700000" algn="tl">
                    <a:srgbClr val="000000">
                      <a:alpha val="43137"/>
                    </a:srgbClr>
                  </a:outerShdw>
                </a:effectLst>
              </a:rPr>
              <a:t>Swap after O-SP1 Release</a:t>
            </a:r>
          </a:p>
        </p:txBody>
      </p:sp>
    </p:spTree>
    <p:extLst>
      <p:ext uri="{BB962C8B-B14F-4D97-AF65-F5344CB8AC3E}">
        <p14:creationId xmlns:p14="http://schemas.microsoft.com/office/powerpoint/2010/main" val="230334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Antonio </a:t>
            </a:r>
            <a:r>
              <a:rPr lang="en-US" dirty="0" err="1"/>
              <a:t>Vásquez</a:t>
            </a:r>
            <a:endParaRPr lang="en-US" dirty="0"/>
          </a:p>
        </p:txBody>
      </p:sp>
      <p:sp>
        <p:nvSpPr>
          <p:cNvPr id="3" name="Text Placeholder 2"/>
          <p:cNvSpPr>
            <a:spLocks noGrp="1"/>
          </p:cNvSpPr>
          <p:nvPr>
            <p:ph type="body" idx="1"/>
          </p:nvPr>
        </p:nvSpPr>
        <p:spPr/>
        <p:txBody>
          <a:bodyPr/>
          <a:lstStyle/>
          <a:p>
            <a:r>
              <a:rPr lang="en-US" dirty="0"/>
              <a:t>R&amp;D Engineer II</a:t>
            </a:r>
          </a:p>
          <a:p>
            <a:endParaRPr lang="en-US" dirty="0"/>
          </a:p>
        </p:txBody>
      </p:sp>
    </p:spTree>
    <p:extLst>
      <p:ext uri="{BB962C8B-B14F-4D97-AF65-F5344CB8AC3E}">
        <p14:creationId xmlns:p14="http://schemas.microsoft.com/office/powerpoint/2010/main" val="22141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346</TotalTime>
  <Words>948</Words>
  <Application>Microsoft Office PowerPoint</Application>
  <PresentationFormat>Widescreen</PresentationFormat>
  <Paragraphs>465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Times New Roman</vt:lpstr>
      <vt:lpstr>Wingdings</vt:lpstr>
      <vt:lpstr>Default Theme</vt:lpstr>
      <vt:lpstr>PV DCG-PRS </vt:lpstr>
      <vt:lpstr>Overview</vt:lpstr>
      <vt:lpstr>Overview</vt:lpstr>
      <vt:lpstr>Overview (Contd.)</vt:lpstr>
      <vt:lpstr>Overview (Contd.)</vt:lpstr>
      <vt:lpstr>DCG Primary Suite</vt:lpstr>
      <vt:lpstr>About Me</vt:lpstr>
      <vt:lpstr>Primary Suite Design Refresh</vt:lpstr>
      <vt:lpstr>Antonio Vásquez</vt:lpstr>
      <vt:lpstr>Antonio Vasquez</vt:lpstr>
      <vt:lpstr>At Synopsys</vt:lpstr>
      <vt:lpstr>At Synopsys</vt:lpstr>
      <vt:lpstr>QoR Trend Analyzer</vt:lpstr>
      <vt:lpstr>About Me</vt:lpstr>
      <vt:lpstr>QoR trend Analyzer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Sandoval</dc:creator>
  <cp:lastModifiedBy>Antonio Vasquez</cp:lastModifiedBy>
  <cp:revision>41</cp:revision>
  <dcterms:created xsi:type="dcterms:W3CDTF">2018-07-10T21:12:02Z</dcterms:created>
  <dcterms:modified xsi:type="dcterms:W3CDTF">2018-07-11T14:15:43Z</dcterms:modified>
</cp:coreProperties>
</file>