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7" r:id="rId1"/>
  </p:sldMasterIdLst>
  <p:notesMasterIdLst>
    <p:notesMasterId r:id="rId39"/>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7" r:id="rId31"/>
    <p:sldId id="286" r:id="rId32"/>
    <p:sldId id="288" r:id="rId33"/>
    <p:sldId id="289" r:id="rId34"/>
    <p:sldId id="290" r:id="rId35"/>
    <p:sldId id="292" r:id="rId36"/>
    <p:sldId id="294" r:id="rId37"/>
    <p:sldId id="29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767" autoAdjust="0"/>
  </p:normalViewPr>
  <p:slideViewPr>
    <p:cSldViewPr snapToGrid="0">
      <p:cViewPr varScale="1">
        <p:scale>
          <a:sx n="60" d="100"/>
          <a:sy n="60" d="100"/>
        </p:scale>
        <p:origin x="72"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939BC-2A1D-4EA0-B7C1-E84F0E786BE8}" type="datetimeFigureOut">
              <a:rPr lang="en-US" smtClean="0"/>
              <a:t>9/20/2016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1FDC5-9210-4EF3-AE12-C9225EE40ED2}" type="slidenum">
              <a:rPr lang="en-US" smtClean="0"/>
              <a:t>‹#›</a:t>
            </a:fld>
            <a:endParaRPr lang="en-US"/>
          </a:p>
        </p:txBody>
      </p:sp>
    </p:spTree>
    <p:extLst>
      <p:ext uri="{BB962C8B-B14F-4D97-AF65-F5344CB8AC3E}">
        <p14:creationId xmlns:p14="http://schemas.microsoft.com/office/powerpoint/2010/main" val="3052926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solutions aren’t hardcoded into the program; instead, the information needed to get to the solution is coded and AI (used often in medical diagnostics)</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6</a:t>
            </a:fld>
            <a:endParaRPr lang="en-US"/>
          </a:p>
        </p:txBody>
      </p:sp>
    </p:spTree>
    <p:extLst>
      <p:ext uri="{BB962C8B-B14F-4D97-AF65-F5344CB8AC3E}">
        <p14:creationId xmlns:p14="http://schemas.microsoft.com/office/powerpoint/2010/main" val="2279807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a:t>
            </a:r>
            <a:r>
              <a:rPr lang="en-US" baseline="0" dirty="0" smtClean="0"/>
              <a:t> data </a:t>
            </a:r>
            <a:endParaRPr lang="en-US" dirty="0" smtClean="0"/>
          </a:p>
        </p:txBody>
      </p:sp>
      <p:sp>
        <p:nvSpPr>
          <p:cNvPr id="4" name="Slide Number Placeholder 3"/>
          <p:cNvSpPr>
            <a:spLocks noGrp="1"/>
          </p:cNvSpPr>
          <p:nvPr>
            <p:ph type="sldNum" sz="quarter" idx="10"/>
          </p:nvPr>
        </p:nvSpPr>
        <p:spPr/>
        <p:txBody>
          <a:bodyPr/>
          <a:lstStyle/>
          <a:p>
            <a:fld id="{5F91FDC5-9210-4EF3-AE12-C9225EE40ED2}" type="slidenum">
              <a:rPr lang="en-US" smtClean="0"/>
              <a:t>26</a:t>
            </a:fld>
            <a:endParaRPr lang="en-US"/>
          </a:p>
        </p:txBody>
      </p:sp>
    </p:spTree>
    <p:extLst>
      <p:ext uri="{BB962C8B-B14F-4D97-AF65-F5344CB8AC3E}">
        <p14:creationId xmlns:p14="http://schemas.microsoft.com/office/powerpoint/2010/main" val="2445990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https://azure.microsoft.com/en-us/documentation/articles/machine-learning-algorithm-cheat-sheet/</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29</a:t>
            </a:fld>
            <a:endParaRPr lang="en-US"/>
          </a:p>
        </p:txBody>
      </p:sp>
    </p:spTree>
    <p:extLst>
      <p:ext uri="{BB962C8B-B14F-4D97-AF65-F5344CB8AC3E}">
        <p14:creationId xmlns:p14="http://schemas.microsoft.com/office/powerpoint/2010/main" val="1136237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Object Classification and Detection in Photographs</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32</a:t>
            </a:fld>
            <a:endParaRPr lang="en-US"/>
          </a:p>
        </p:txBody>
      </p:sp>
    </p:spTree>
    <p:extLst>
      <p:ext uri="{BB962C8B-B14F-4D97-AF65-F5344CB8AC3E}">
        <p14:creationId xmlns:p14="http://schemas.microsoft.com/office/powerpoint/2010/main" val="703546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X_1 = 1 if</a:t>
            </a:r>
            <a:r>
              <a:rPr lang="en-US" sz="1200" b="0" i="0" kern="1200" baseline="0" dirty="0" smtClean="0">
                <a:solidFill>
                  <a:schemeClr val="tx1"/>
                </a:solidFill>
                <a:effectLst/>
                <a:latin typeface="+mn-lt"/>
                <a:ea typeface="+mn-ea"/>
                <a:cs typeface="+mn-cs"/>
              </a:rPr>
              <a:t> the weather is good</a:t>
            </a:r>
          </a:p>
          <a:p>
            <a:r>
              <a:rPr lang="en-US" sz="1200" b="0" i="0" kern="1200" baseline="0" dirty="0" smtClean="0">
                <a:solidFill>
                  <a:schemeClr val="tx1"/>
                </a:solidFill>
                <a:effectLst/>
                <a:latin typeface="+mn-lt"/>
                <a:ea typeface="+mn-ea"/>
                <a:cs typeface="+mn-cs"/>
              </a:rPr>
              <a:t>X_2 = 1 if the professor is good</a:t>
            </a:r>
          </a:p>
          <a:p>
            <a:r>
              <a:rPr lang="en-US" sz="1200" b="0" i="0" kern="1200" baseline="0" dirty="0" smtClean="0">
                <a:solidFill>
                  <a:schemeClr val="tx1"/>
                </a:solidFill>
                <a:effectLst/>
                <a:latin typeface="+mn-lt"/>
                <a:ea typeface="+mn-ea"/>
                <a:cs typeface="+mn-cs"/>
              </a:rPr>
              <a:t>X_3 = 1 if you got enough sleep last night </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a:t>
            </a:r>
            <a:r>
              <a:rPr lang="en-US" sz="1200" b="0" i="0" kern="1200" baseline="0" dirty="0" smtClean="0">
                <a:solidFill>
                  <a:schemeClr val="tx1"/>
                </a:solidFill>
                <a:effectLst/>
                <a:latin typeface="+mn-lt"/>
                <a:ea typeface="+mn-ea"/>
                <a:cs typeface="+mn-cs"/>
              </a:rPr>
              <a:t> refuse to walk in the rain, and the other 2 aren’t that important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You can use </a:t>
            </a:r>
            <a:r>
              <a:rPr lang="en-US" sz="1200" b="0" i="0" kern="1200" dirty="0" err="1" smtClean="0">
                <a:solidFill>
                  <a:schemeClr val="tx1"/>
                </a:solidFill>
                <a:effectLst/>
                <a:latin typeface="+mn-lt"/>
                <a:ea typeface="+mn-ea"/>
                <a:cs typeface="+mn-cs"/>
              </a:rPr>
              <a:t>perceptrons</a:t>
            </a:r>
            <a:r>
              <a:rPr lang="en-US" sz="1200" b="0" i="0" kern="1200" dirty="0" smtClean="0">
                <a:solidFill>
                  <a:schemeClr val="tx1"/>
                </a:solidFill>
                <a:effectLst/>
                <a:latin typeface="+mn-lt"/>
                <a:ea typeface="+mn-ea"/>
                <a:cs typeface="+mn-cs"/>
              </a:rPr>
              <a:t> to model this kind of decision-making. One way to do this is to choose a weight </a:t>
            </a:r>
          </a:p>
          <a:p>
            <a:r>
              <a:rPr lang="en-US" sz="1200" b="0" i="0" u="none" strike="noStrike" kern="1200" dirty="0" smtClean="0">
                <a:solidFill>
                  <a:schemeClr val="tx1"/>
                </a:solidFill>
                <a:effectLst/>
                <a:latin typeface="+mn-lt"/>
                <a:ea typeface="+mn-ea"/>
                <a:cs typeface="+mn-cs"/>
              </a:rPr>
              <a:t>w_1=6 </a:t>
            </a:r>
            <a:r>
              <a:rPr lang="en-US" sz="1200" b="0" i="0" kern="1200" dirty="0" smtClean="0">
                <a:solidFill>
                  <a:schemeClr val="tx1"/>
                </a:solidFill>
                <a:effectLst/>
                <a:latin typeface="+mn-lt"/>
                <a:ea typeface="+mn-ea"/>
                <a:cs typeface="+mn-cs"/>
              </a:rPr>
              <a:t>for the weather</a:t>
            </a:r>
          </a:p>
          <a:p>
            <a:r>
              <a:rPr lang="en-US" sz="1200" b="0" i="0" u="none" strike="noStrike" kern="1200" dirty="0" smtClean="0">
                <a:solidFill>
                  <a:schemeClr val="tx1"/>
                </a:solidFill>
                <a:effectLst/>
                <a:latin typeface="+mn-lt"/>
                <a:ea typeface="+mn-ea"/>
                <a:cs typeface="+mn-cs"/>
              </a:rPr>
              <a:t>w2=2</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w3=2</a:t>
            </a:r>
            <a:r>
              <a:rPr lang="en-US" sz="1200" b="0" i="0" kern="1200" dirty="0" smtClean="0">
                <a:solidFill>
                  <a:schemeClr val="tx1"/>
                </a:solidFill>
                <a:effectLst/>
                <a:latin typeface="+mn-lt"/>
                <a:ea typeface="+mn-ea"/>
                <a:cs typeface="+mn-cs"/>
              </a:rPr>
              <a:t> for the other conditions. Threshold of 5 for the perceptron.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Could</a:t>
            </a:r>
            <a:r>
              <a:rPr lang="en-US" sz="1200" b="0" i="0" kern="1200" baseline="0" dirty="0" smtClean="0">
                <a:solidFill>
                  <a:schemeClr val="tx1"/>
                </a:solidFill>
                <a:effectLst/>
                <a:latin typeface="+mn-lt"/>
                <a:ea typeface="+mn-ea"/>
                <a:cs typeface="+mn-cs"/>
              </a:rPr>
              <a:t> have easily chosen 3, so if the professor was good and got enough sleep you would go.</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33</a:t>
            </a:fld>
            <a:endParaRPr lang="en-US"/>
          </a:p>
        </p:txBody>
      </p:sp>
    </p:spTree>
    <p:extLst>
      <p:ext uri="{BB962C8B-B14F-4D97-AF65-F5344CB8AC3E}">
        <p14:creationId xmlns:p14="http://schemas.microsoft.com/office/powerpoint/2010/main" val="1387441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34</a:t>
            </a:fld>
            <a:endParaRPr lang="en-US"/>
          </a:p>
        </p:txBody>
      </p:sp>
    </p:spTree>
    <p:extLst>
      <p:ext uri="{BB962C8B-B14F-4D97-AF65-F5344CB8AC3E}">
        <p14:creationId xmlns:p14="http://schemas.microsoft.com/office/powerpoint/2010/main" val="131548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35</a:t>
            </a:fld>
            <a:endParaRPr lang="en-US"/>
          </a:p>
        </p:txBody>
      </p:sp>
    </p:spTree>
    <p:extLst>
      <p:ext uri="{BB962C8B-B14F-4D97-AF65-F5344CB8AC3E}">
        <p14:creationId xmlns:p14="http://schemas.microsoft.com/office/powerpoint/2010/main" val="408099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Coin: that’s a quarter,</a:t>
            </a:r>
            <a:r>
              <a:rPr lang="en-US" baseline="0" dirty="0" smtClean="0"/>
              <a:t> that’s a dime</a:t>
            </a:r>
          </a:p>
          <a:p>
            <a:r>
              <a:rPr lang="en-US" baseline="0" dirty="0" smtClean="0"/>
              <a:t>Unsupervised: That’s a cluster, that’s another cluster</a:t>
            </a:r>
          </a:p>
          <a:p>
            <a:r>
              <a:rPr lang="en-US" baseline="0" dirty="0" err="1" smtClean="0"/>
              <a:t>Renforcement</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7</a:t>
            </a:fld>
            <a:endParaRPr lang="en-US"/>
          </a:p>
        </p:txBody>
      </p:sp>
    </p:spTree>
    <p:extLst>
      <p:ext uri="{BB962C8B-B14F-4D97-AF65-F5344CB8AC3E}">
        <p14:creationId xmlns:p14="http://schemas.microsoft.com/office/powerpoint/2010/main" val="392277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Unsupervised learning works well on transactional data. For example, it can identify segments of customers with similar attributes who can then be treated similarly in marketing campaigns. Or it can find the main attributes that separate customer segments from each other. Popular techniques include self-organizing maps, nearest-neighbor mapping, k-means clustering and singular value decomposition. These algorithms are also used to segment text topics, recommend items and identify data outliers.</a:t>
            </a:r>
          </a:p>
          <a:p>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9</a:t>
            </a:fld>
            <a:endParaRPr lang="en-US"/>
          </a:p>
        </p:txBody>
      </p:sp>
    </p:spTree>
    <p:extLst>
      <p:ext uri="{BB962C8B-B14F-4D97-AF65-F5344CB8AC3E}">
        <p14:creationId xmlns:p14="http://schemas.microsoft.com/office/powerpoint/2010/main" val="429189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agent will reach the goal much faster by following a good policy. So the goal in reinforcement learning is to learn the best policy.</a:t>
            </a:r>
          </a:p>
          <a:p>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10</a:t>
            </a:fld>
            <a:endParaRPr lang="en-US"/>
          </a:p>
        </p:txBody>
      </p:sp>
    </p:spTree>
    <p:extLst>
      <p:ext uri="{BB962C8B-B14F-4D97-AF65-F5344CB8AC3E}">
        <p14:creationId xmlns:p14="http://schemas.microsoft.com/office/powerpoint/2010/main" val="1766172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WWII, Allied bombers were key to strategic attacks, yet these lumbering giants were constantly shot down over enemy territory. The planes needed more armor, but armor is heavy. So extra plating could only go where the planes were being shot the most.</a:t>
            </a:r>
          </a:p>
          <a:p>
            <a:endParaRPr lang="en-US" dirty="0" smtClean="0"/>
          </a:p>
          <a:p>
            <a:r>
              <a:rPr lang="en-US" dirty="0" smtClean="0"/>
              <a:t>A man named Abraham Wald, a Jewish mathematician who’d been locked out of university positions and ultimately fled the persecution in his own home country of Hungary, was brought in to oversee the operation. He started with a simple diagram—the outline of a plane—and he marked bullet holes corresponding to where each returning bomber had been shot. The result was the anatomy of common plane damage. The wings, nose, and tail were blackened with bullet holes, so these were the spots that needed more armor.</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15</a:t>
            </a:fld>
            <a:endParaRPr lang="en-US"/>
          </a:p>
        </p:txBody>
      </p:sp>
    </p:spTree>
    <p:extLst>
      <p:ext uri="{BB962C8B-B14F-4D97-AF65-F5344CB8AC3E}">
        <p14:creationId xmlns:p14="http://schemas.microsoft.com/office/powerpoint/2010/main" val="4057751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on board</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21</a:t>
            </a:fld>
            <a:endParaRPr lang="en-US"/>
          </a:p>
        </p:txBody>
      </p:sp>
    </p:spTree>
    <p:extLst>
      <p:ext uri="{BB962C8B-B14F-4D97-AF65-F5344CB8AC3E}">
        <p14:creationId xmlns:p14="http://schemas.microsoft.com/office/powerpoint/2010/main" val="453512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example on board, why ever use linear then?</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23</a:t>
            </a:fld>
            <a:endParaRPr lang="en-US"/>
          </a:p>
        </p:txBody>
      </p:sp>
    </p:spTree>
    <p:extLst>
      <p:ext uri="{BB962C8B-B14F-4D97-AF65-F5344CB8AC3E}">
        <p14:creationId xmlns:p14="http://schemas.microsoft.com/office/powerpoint/2010/main" val="1069494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example on board</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24</a:t>
            </a:fld>
            <a:endParaRPr lang="en-US"/>
          </a:p>
        </p:txBody>
      </p:sp>
    </p:spTree>
    <p:extLst>
      <p:ext uri="{BB962C8B-B14F-4D97-AF65-F5344CB8AC3E}">
        <p14:creationId xmlns:p14="http://schemas.microsoft.com/office/powerpoint/2010/main" val="113980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example on board</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25</a:t>
            </a:fld>
            <a:endParaRPr lang="en-US"/>
          </a:p>
        </p:txBody>
      </p:sp>
    </p:spTree>
    <p:extLst>
      <p:ext uri="{BB962C8B-B14F-4D97-AF65-F5344CB8AC3E}">
        <p14:creationId xmlns:p14="http://schemas.microsoft.com/office/powerpoint/2010/main" val="2377901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70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99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353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0791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775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2277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84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228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498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69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589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456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866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88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80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66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676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9/20/2016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6137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Machine Learning</a:t>
            </a:r>
            <a:endParaRPr lang="en-US" dirty="0"/>
          </a:p>
        </p:txBody>
      </p:sp>
      <p:sp>
        <p:nvSpPr>
          <p:cNvPr id="3" name="Subtitle 2"/>
          <p:cNvSpPr>
            <a:spLocks noGrp="1"/>
          </p:cNvSpPr>
          <p:nvPr>
            <p:ph type="subTitle" idx="1"/>
          </p:nvPr>
        </p:nvSpPr>
        <p:spPr/>
        <p:txBody>
          <a:bodyPr/>
          <a:lstStyle/>
          <a:p>
            <a:r>
              <a:rPr lang="en-US" dirty="0" smtClean="0">
                <a:solidFill>
                  <a:schemeClr val="tx1"/>
                </a:solidFill>
              </a:rPr>
              <a:t>Chris Paradis</a:t>
            </a:r>
            <a:endParaRPr lang="en-US" dirty="0">
              <a:solidFill>
                <a:schemeClr val="tx1"/>
              </a:solidFill>
            </a:endParaRPr>
          </a:p>
        </p:txBody>
      </p:sp>
    </p:spTree>
    <p:extLst>
      <p:ext uri="{BB962C8B-B14F-4D97-AF65-F5344CB8AC3E}">
        <p14:creationId xmlns:p14="http://schemas.microsoft.com/office/powerpoint/2010/main" val="2606659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a:t>
            </a:r>
            <a:endParaRPr lang="en-US" dirty="0"/>
          </a:p>
        </p:txBody>
      </p:sp>
      <p:sp>
        <p:nvSpPr>
          <p:cNvPr id="3" name="Content Placeholder 2"/>
          <p:cNvSpPr>
            <a:spLocks noGrp="1"/>
          </p:cNvSpPr>
          <p:nvPr>
            <p:ph idx="1"/>
          </p:nvPr>
        </p:nvSpPr>
        <p:spPr/>
        <p:txBody>
          <a:bodyPr>
            <a:normAutofit fontScale="92500"/>
          </a:bodyPr>
          <a:lstStyle/>
          <a:p>
            <a:r>
              <a:rPr lang="en-US" sz="2400" dirty="0"/>
              <a:t>A</a:t>
            </a:r>
            <a:r>
              <a:rPr lang="en-US" sz="2400" dirty="0" smtClean="0"/>
              <a:t>lgorithm </a:t>
            </a:r>
            <a:r>
              <a:rPr lang="en-US" sz="2400" dirty="0"/>
              <a:t>discovers through trial and error which actions yield the greatest rewards. </a:t>
            </a:r>
            <a:endParaRPr lang="en-US" sz="2400" dirty="0" smtClean="0"/>
          </a:p>
          <a:p>
            <a:r>
              <a:rPr lang="en-US" sz="2400" dirty="0" smtClean="0"/>
              <a:t>Three primary </a:t>
            </a:r>
            <a:r>
              <a:rPr lang="en-US" sz="2400" dirty="0"/>
              <a:t>components: </a:t>
            </a:r>
            <a:endParaRPr lang="en-US" sz="2400" dirty="0" smtClean="0"/>
          </a:p>
          <a:p>
            <a:pPr lvl="1"/>
            <a:r>
              <a:rPr lang="en-US" sz="2400" dirty="0" smtClean="0"/>
              <a:t>the </a:t>
            </a:r>
            <a:r>
              <a:rPr lang="en-US" sz="2400" dirty="0"/>
              <a:t>agent (the learner or decision maker), </a:t>
            </a:r>
            <a:endParaRPr lang="en-US" sz="2400" dirty="0" smtClean="0"/>
          </a:p>
          <a:p>
            <a:pPr lvl="1"/>
            <a:r>
              <a:rPr lang="en-US" sz="2400" dirty="0" smtClean="0"/>
              <a:t>the </a:t>
            </a:r>
            <a:r>
              <a:rPr lang="en-US" sz="2400" dirty="0"/>
              <a:t>environment (everything the agent interacts with) </a:t>
            </a:r>
            <a:endParaRPr lang="en-US" sz="2400" dirty="0" smtClean="0"/>
          </a:p>
          <a:p>
            <a:pPr lvl="1"/>
            <a:r>
              <a:rPr lang="en-US" sz="2400" dirty="0" smtClean="0"/>
              <a:t>actions </a:t>
            </a:r>
            <a:r>
              <a:rPr lang="en-US" sz="2400" dirty="0"/>
              <a:t>(what the agent can do). </a:t>
            </a:r>
            <a:endParaRPr lang="en-US" sz="2400" dirty="0" smtClean="0"/>
          </a:p>
          <a:p>
            <a:r>
              <a:rPr lang="en-US" sz="2400" dirty="0" smtClean="0"/>
              <a:t>Objective: the agent chooses </a:t>
            </a:r>
            <a:r>
              <a:rPr lang="en-US" sz="2400" dirty="0"/>
              <a:t>actions that maximize the expected reward over a given amount of time</a:t>
            </a:r>
            <a:r>
              <a:rPr lang="en-US" dirty="0"/>
              <a:t>. </a:t>
            </a:r>
            <a:endParaRPr lang="en-US" dirty="0"/>
          </a:p>
        </p:txBody>
      </p:sp>
    </p:spTree>
    <p:extLst>
      <p:ext uri="{BB962C8B-B14F-4D97-AF65-F5344CB8AC3E}">
        <p14:creationId xmlns:p14="http://schemas.microsoft.com/office/powerpoint/2010/main" val="735431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it?</a:t>
            </a:r>
            <a:endParaRPr lang="en-US" dirty="0"/>
          </a:p>
        </p:txBody>
      </p:sp>
      <p:sp>
        <p:nvSpPr>
          <p:cNvPr id="3" name="Content Placeholder 2"/>
          <p:cNvSpPr>
            <a:spLocks noGrp="1"/>
          </p:cNvSpPr>
          <p:nvPr>
            <p:ph idx="1"/>
          </p:nvPr>
        </p:nvSpPr>
        <p:spPr/>
        <p:txBody>
          <a:bodyPr>
            <a:normAutofit fontScale="92500" lnSpcReduction="10000"/>
          </a:bodyPr>
          <a:lstStyle/>
          <a:p>
            <a:pPr marL="285750" lvl="1"/>
            <a:r>
              <a:rPr lang="en-US" sz="2400" dirty="0"/>
              <a:t>Machine learning based models can extract patterns from massive amounts of data which humans cannot do because </a:t>
            </a:r>
            <a:endParaRPr lang="en-US" sz="2400" dirty="0" smtClean="0"/>
          </a:p>
          <a:p>
            <a:pPr marL="742950" lvl="2"/>
            <a:r>
              <a:rPr lang="en-US" sz="2400" dirty="0" smtClean="0"/>
              <a:t>We </a:t>
            </a:r>
            <a:r>
              <a:rPr lang="en-US" sz="2400" dirty="0"/>
              <a:t>cannot retain everything in memory or we cannot perform obvious/redundant computations for hours and days to come up with interesting patterns.</a:t>
            </a:r>
          </a:p>
          <a:p>
            <a:r>
              <a:rPr lang="en-US" sz="2400" dirty="0" smtClean="0"/>
              <a:t>“Humans can typically create one or two good models in a week; machine learning can create thousands of models in a week” (Thomas H. Davenport)</a:t>
            </a:r>
          </a:p>
          <a:p>
            <a:r>
              <a:rPr lang="en-US" sz="2400" dirty="0" smtClean="0"/>
              <a:t>Solve problems we simply could not before</a:t>
            </a:r>
          </a:p>
          <a:p>
            <a:pPr lvl="1"/>
            <a:endParaRPr lang="en-US" sz="1800" dirty="0"/>
          </a:p>
        </p:txBody>
      </p:sp>
    </p:spTree>
    <p:extLst>
      <p:ext uri="{BB962C8B-B14F-4D97-AF65-F5344CB8AC3E}">
        <p14:creationId xmlns:p14="http://schemas.microsoft.com/office/powerpoint/2010/main" val="3069110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noAutofit/>
          </a:bodyPr>
          <a:lstStyle/>
          <a:p>
            <a:r>
              <a:rPr lang="en-US" sz="2400" dirty="0" smtClean="0"/>
              <a:t>Email spam filter</a:t>
            </a:r>
          </a:p>
          <a:p>
            <a:r>
              <a:rPr lang="en-US" sz="2400" dirty="0" smtClean="0"/>
              <a:t>Recommendation systems </a:t>
            </a:r>
          </a:p>
          <a:p>
            <a:r>
              <a:rPr lang="en-US" sz="2400" dirty="0" smtClean="0"/>
              <a:t>Self driving car</a:t>
            </a:r>
          </a:p>
          <a:p>
            <a:r>
              <a:rPr lang="en-US" sz="2400" dirty="0" smtClean="0"/>
              <a:t>Finance </a:t>
            </a:r>
          </a:p>
          <a:p>
            <a:r>
              <a:rPr lang="en-US" sz="2400" dirty="0" smtClean="0"/>
              <a:t>Image Recognition </a:t>
            </a:r>
          </a:p>
          <a:p>
            <a:r>
              <a:rPr lang="en-US" sz="2400" dirty="0" smtClean="0"/>
              <a:t>Competitive machines </a:t>
            </a:r>
            <a:endParaRPr lang="en-US" sz="2400" dirty="0"/>
          </a:p>
        </p:txBody>
      </p:sp>
    </p:spTree>
    <p:extLst>
      <p:ext uri="{BB962C8B-B14F-4D97-AF65-F5344CB8AC3E}">
        <p14:creationId xmlns:p14="http://schemas.microsoft.com/office/powerpoint/2010/main" val="3966030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Machine Learning Process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85801" y="1854637"/>
            <a:ext cx="10286999" cy="4223991"/>
          </a:xfrm>
          <a:prstGeom prst="rect">
            <a:avLst/>
          </a:prstGeom>
        </p:spPr>
      </p:pic>
      <p:sp>
        <p:nvSpPr>
          <p:cNvPr id="5" name="Rectangle 4"/>
          <p:cNvSpPr/>
          <p:nvPr/>
        </p:nvSpPr>
        <p:spPr>
          <a:xfrm>
            <a:off x="3876488" y="6276292"/>
            <a:ext cx="3110852" cy="523220"/>
          </a:xfrm>
          <a:prstGeom prst="rect">
            <a:avLst/>
          </a:prstGeom>
        </p:spPr>
        <p:txBody>
          <a:bodyPr wrap="none">
            <a:spAutoFit/>
          </a:bodyPr>
          <a:lstStyle/>
          <a:p>
            <a:r>
              <a:rPr lang="en-US" sz="1400" dirty="0" smtClean="0"/>
              <a:t>Source: INTRODUCING </a:t>
            </a:r>
            <a:r>
              <a:rPr lang="en-US" sz="1400" dirty="0"/>
              <a:t>AZURE MACHINE</a:t>
            </a:r>
            <a:br>
              <a:rPr lang="en-US" sz="1400" dirty="0"/>
            </a:br>
            <a:r>
              <a:rPr lang="en-US" sz="1400" dirty="0" smtClean="0"/>
              <a:t>LEARNING, </a:t>
            </a:r>
            <a:r>
              <a:rPr lang="en-US" sz="1400" dirty="0"/>
              <a:t>pg. </a:t>
            </a:r>
            <a:r>
              <a:rPr lang="en-US" sz="1400" dirty="0" smtClean="0"/>
              <a:t>5</a:t>
            </a:r>
            <a:endParaRPr lang="en-US" sz="1400" dirty="0"/>
          </a:p>
        </p:txBody>
      </p:sp>
    </p:spTree>
    <p:extLst>
      <p:ext uri="{BB962C8B-B14F-4D97-AF65-F5344CB8AC3E}">
        <p14:creationId xmlns:p14="http://schemas.microsoft.com/office/powerpoint/2010/main" val="3286801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give Credit, or not to give credit</a:t>
            </a:r>
            <a:endParaRPr lang="en-US" dirty="0"/>
          </a:p>
        </p:txBody>
      </p:sp>
      <p:sp>
        <p:nvSpPr>
          <p:cNvPr id="3" name="Content Placeholder 2"/>
          <p:cNvSpPr>
            <a:spLocks noGrp="1"/>
          </p:cNvSpPr>
          <p:nvPr>
            <p:ph idx="1"/>
          </p:nvPr>
        </p:nvSpPr>
        <p:spPr/>
        <p:txBody>
          <a:bodyPr>
            <a:normAutofit/>
          </a:bodyPr>
          <a:lstStyle/>
          <a:p>
            <a:r>
              <a:rPr lang="en-US" sz="2400" dirty="0" smtClean="0"/>
              <a:t>You are asked by your boss while working at Big Bank Inc. to develop an automated decision maker on whether to give a potential client credit or not.</a:t>
            </a:r>
          </a:p>
        </p:txBody>
      </p:sp>
    </p:spTree>
    <p:extLst>
      <p:ext uri="{BB962C8B-B14F-4D97-AF65-F5344CB8AC3E}">
        <p14:creationId xmlns:p14="http://schemas.microsoft.com/office/powerpoint/2010/main" val="3048955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question?</a:t>
            </a:r>
            <a:endParaRPr lang="en-US" dirty="0"/>
          </a:p>
        </p:txBody>
      </p:sp>
      <p:sp>
        <p:nvSpPr>
          <p:cNvPr id="3" name="Content Placeholder 2"/>
          <p:cNvSpPr>
            <a:spLocks noGrp="1"/>
          </p:cNvSpPr>
          <p:nvPr>
            <p:ph idx="1"/>
          </p:nvPr>
        </p:nvSpPr>
        <p:spPr/>
        <p:txBody>
          <a:bodyPr>
            <a:normAutofit/>
          </a:bodyPr>
          <a:lstStyle/>
          <a:p>
            <a:r>
              <a:rPr lang="en-US" sz="2400" dirty="0" smtClean="0"/>
              <a:t>What question are we trying to answer here? What problem are we looking to solve? </a:t>
            </a:r>
            <a:endParaRPr lang="en-US" sz="2400" dirty="0"/>
          </a:p>
        </p:txBody>
      </p:sp>
    </p:spTree>
    <p:extLst>
      <p:ext uri="{BB962C8B-B14F-4D97-AF65-F5344CB8AC3E}">
        <p14:creationId xmlns:p14="http://schemas.microsoft.com/office/powerpoint/2010/main" val="1573980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Data</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Feature</a:t>
            </a:r>
          </a:p>
          <a:p>
            <a:r>
              <a:rPr lang="en-US" sz="2400" dirty="0"/>
              <a:t>A</a:t>
            </a:r>
            <a:r>
              <a:rPr lang="en-US" sz="2400" dirty="0" smtClean="0"/>
              <a:t>n </a:t>
            </a:r>
            <a:r>
              <a:rPr lang="en-US" sz="2400" dirty="0"/>
              <a:t>individual measurable property of a phenomenon being </a:t>
            </a:r>
            <a:r>
              <a:rPr lang="en-US" sz="2400" dirty="0" smtClean="0"/>
              <a:t>observed</a:t>
            </a:r>
          </a:p>
          <a:p>
            <a:r>
              <a:rPr lang="en-US" sz="2400" dirty="0" smtClean="0"/>
              <a:t>Best found through industry experts</a:t>
            </a:r>
            <a:endParaRPr lang="en-US" sz="2400" dirty="0"/>
          </a:p>
        </p:txBody>
      </p:sp>
    </p:spTree>
    <p:extLst>
      <p:ext uri="{BB962C8B-B14F-4D97-AF65-F5344CB8AC3E}">
        <p14:creationId xmlns:p14="http://schemas.microsoft.com/office/powerpoint/2010/main" val="202281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Data</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Feature Extraction</a:t>
            </a:r>
          </a:p>
          <a:p>
            <a:r>
              <a:rPr lang="en-US" sz="2400" dirty="0"/>
              <a:t>Feature extraction is a general term for methods of constructing combinations of the variables to get around </a:t>
            </a:r>
            <a:r>
              <a:rPr lang="en-US" sz="2400" dirty="0" smtClean="0"/>
              <a:t>certain </a:t>
            </a:r>
            <a:r>
              <a:rPr lang="en-US" sz="2400" dirty="0"/>
              <a:t>problems while still describing the data with sufficient accuracy.</a:t>
            </a:r>
          </a:p>
          <a:p>
            <a:r>
              <a:rPr lang="en-US" sz="2400" dirty="0" smtClean="0"/>
              <a:t>Analysis </a:t>
            </a:r>
            <a:r>
              <a:rPr lang="en-US" sz="2400" dirty="0"/>
              <a:t>with a large number of variables generally requires a large amount of memory and </a:t>
            </a:r>
            <a:r>
              <a:rPr lang="en-US" sz="2400" dirty="0" smtClean="0"/>
              <a:t>computation. </a:t>
            </a:r>
          </a:p>
          <a:p>
            <a:pPr lvl="1"/>
            <a:r>
              <a:rPr lang="en-US" sz="2400" dirty="0"/>
              <a:t>Reducing the amount of resources required to describe a large set of </a:t>
            </a:r>
            <a:r>
              <a:rPr lang="en-US" sz="2400" dirty="0" smtClean="0"/>
              <a:t>data</a:t>
            </a:r>
            <a:endParaRPr lang="en-US" sz="2400" dirty="0"/>
          </a:p>
        </p:txBody>
      </p:sp>
    </p:spTree>
    <p:extLst>
      <p:ext uri="{BB962C8B-B14F-4D97-AF65-F5344CB8AC3E}">
        <p14:creationId xmlns:p14="http://schemas.microsoft.com/office/powerpoint/2010/main" val="3163566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Data</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PCA (Principal Competent Analysis)</a:t>
            </a:r>
          </a:p>
          <a:p>
            <a:r>
              <a:rPr lang="en-US" sz="2400" dirty="0" smtClean="0"/>
              <a:t>We have a huge list of different features </a:t>
            </a:r>
          </a:p>
          <a:p>
            <a:pPr lvl="1"/>
            <a:r>
              <a:rPr lang="en-US" sz="2400" dirty="0"/>
              <a:t>M</a:t>
            </a:r>
            <a:r>
              <a:rPr lang="en-US" sz="2400" dirty="0" smtClean="0"/>
              <a:t>any of them will measure related properties and </a:t>
            </a:r>
            <a:r>
              <a:rPr lang="en-US" sz="2400" dirty="0"/>
              <a:t>so will be </a:t>
            </a:r>
            <a:r>
              <a:rPr lang="en-US" sz="2400" dirty="0" smtClean="0"/>
              <a:t>redundant</a:t>
            </a:r>
          </a:p>
          <a:p>
            <a:pPr lvl="1"/>
            <a:r>
              <a:rPr lang="en-US" sz="2400" dirty="0" smtClean="0"/>
              <a:t>Summarize with </a:t>
            </a:r>
            <a:r>
              <a:rPr lang="en-US" sz="2400" dirty="0"/>
              <a:t>less </a:t>
            </a:r>
            <a:r>
              <a:rPr lang="en-US" sz="2400" dirty="0" smtClean="0"/>
              <a:t>features</a:t>
            </a:r>
            <a:endParaRPr lang="en-US" sz="2400" dirty="0"/>
          </a:p>
        </p:txBody>
      </p:sp>
    </p:spTree>
    <p:extLst>
      <p:ext uri="{BB962C8B-B14F-4D97-AF65-F5344CB8AC3E}">
        <p14:creationId xmlns:p14="http://schemas.microsoft.com/office/powerpoint/2010/main" val="24930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Cares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3803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a:bodyPr>
          <a:lstStyle/>
          <a:p>
            <a:r>
              <a:rPr lang="en-US" sz="2400" dirty="0" smtClean="0"/>
              <a:t>MS Information Technology and Web Science – Data Science and Analytics </a:t>
            </a:r>
          </a:p>
          <a:p>
            <a:r>
              <a:rPr lang="en-US" sz="2400" dirty="0" smtClean="0"/>
              <a:t>Data Science Intern – Apple Inc.</a:t>
            </a:r>
          </a:p>
          <a:p>
            <a:pPr lvl="1"/>
            <a:r>
              <a:rPr lang="en-US" sz="2400" dirty="0" smtClean="0"/>
              <a:t>Machine Learning</a:t>
            </a:r>
          </a:p>
          <a:p>
            <a:pPr lvl="1"/>
            <a:r>
              <a:rPr lang="en-US" sz="2400" dirty="0" smtClean="0"/>
              <a:t>Intelligent prediction system for business</a:t>
            </a:r>
          </a:p>
          <a:p>
            <a:r>
              <a:rPr lang="en-US" sz="2400" dirty="0" smtClean="0"/>
              <a:t>Data Science Intern – Symantec </a:t>
            </a:r>
          </a:p>
          <a:p>
            <a:pPr lvl="1"/>
            <a:r>
              <a:rPr lang="en-US" sz="2400" dirty="0" smtClean="0"/>
              <a:t>Virus Network Prediction</a:t>
            </a:r>
            <a:endParaRPr lang="en-US" sz="2400" dirty="0"/>
          </a:p>
        </p:txBody>
      </p:sp>
    </p:spTree>
    <p:extLst>
      <p:ext uri="{BB962C8B-B14F-4D97-AF65-F5344CB8AC3E}">
        <p14:creationId xmlns:p14="http://schemas.microsoft.com/office/powerpoint/2010/main" val="773223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Data</a:t>
            </a:r>
            <a:endParaRPr lang="en-US" dirty="0"/>
          </a:p>
        </p:txBody>
      </p:sp>
      <p:sp>
        <p:nvSpPr>
          <p:cNvPr id="3" name="Content Placeholder 2"/>
          <p:cNvSpPr>
            <a:spLocks noGrp="1"/>
          </p:cNvSpPr>
          <p:nvPr>
            <p:ph idx="1"/>
          </p:nvPr>
        </p:nvSpPr>
        <p:spPr/>
        <p:txBody>
          <a:bodyPr>
            <a:normAutofit/>
          </a:bodyPr>
          <a:lstStyle/>
          <a:p>
            <a:r>
              <a:rPr lang="en-US" dirty="0" smtClean="0"/>
              <a:t>Cleaning </a:t>
            </a:r>
          </a:p>
          <a:p>
            <a:pPr lvl="1"/>
            <a:r>
              <a:rPr lang="en-US" sz="2400" dirty="0" smtClean="0"/>
              <a:t>Units </a:t>
            </a:r>
          </a:p>
          <a:p>
            <a:pPr lvl="1"/>
            <a:r>
              <a:rPr lang="en-US" sz="2400" dirty="0" smtClean="0"/>
              <a:t>Missing Values</a:t>
            </a:r>
          </a:p>
          <a:p>
            <a:pPr lvl="1"/>
            <a:r>
              <a:rPr lang="en-US" sz="2400" dirty="0" smtClean="0"/>
              <a:t>Metadata</a:t>
            </a:r>
            <a:endParaRPr lang="en-US" sz="2400" dirty="0"/>
          </a:p>
        </p:txBody>
      </p:sp>
    </p:spTree>
    <p:extLst>
      <p:ext uri="{BB962C8B-B14F-4D97-AF65-F5344CB8AC3E}">
        <p14:creationId xmlns:p14="http://schemas.microsoft.com/office/powerpoint/2010/main" val="52549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Model</a:t>
            </a:r>
            <a:endParaRPr lang="en-US" dirty="0"/>
          </a:p>
        </p:txBody>
      </p:sp>
      <p:sp>
        <p:nvSpPr>
          <p:cNvPr id="3" name="Content Placeholder 2"/>
          <p:cNvSpPr>
            <a:spLocks noGrp="1"/>
          </p:cNvSpPr>
          <p:nvPr>
            <p:ph idx="1"/>
          </p:nvPr>
        </p:nvSpPr>
        <p:spPr/>
        <p:txBody>
          <a:bodyPr/>
          <a:lstStyle/>
          <a:p>
            <a:r>
              <a:rPr lang="en-US" dirty="0" smtClean="0"/>
              <a:t>What is the problem being solved?</a:t>
            </a:r>
          </a:p>
          <a:p>
            <a:r>
              <a:rPr lang="en-US" dirty="0"/>
              <a:t>What is the goal of the model?</a:t>
            </a:r>
          </a:p>
          <a:p>
            <a:pPr lvl="1"/>
            <a:r>
              <a:rPr lang="en-US" dirty="0"/>
              <a:t>Minimize least squared error on the </a:t>
            </a:r>
            <a:r>
              <a:rPr lang="en-US" dirty="0" smtClean="0"/>
              <a:t>“training” data</a:t>
            </a:r>
          </a:p>
          <a:p>
            <a:pPr lvl="1"/>
            <a:r>
              <a:rPr lang="en-US" dirty="0" smtClean="0"/>
              <a:t>Training data is the data used to train the model (all of it but the part we removed)</a:t>
            </a:r>
            <a:endParaRPr lang="en-US" dirty="0"/>
          </a:p>
        </p:txBody>
      </p:sp>
    </p:spTree>
    <p:extLst>
      <p:ext uri="{BB962C8B-B14F-4D97-AF65-F5344CB8AC3E}">
        <p14:creationId xmlns:p14="http://schemas.microsoft.com/office/powerpoint/2010/main" val="4068888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Model</a:t>
            </a:r>
            <a:endParaRPr lang="en-US" dirty="0"/>
          </a:p>
        </p:txBody>
      </p:sp>
      <p:sp>
        <p:nvSpPr>
          <p:cNvPr id="3" name="Content Placeholder 2"/>
          <p:cNvSpPr>
            <a:spLocks noGrp="1"/>
          </p:cNvSpPr>
          <p:nvPr>
            <p:ph idx="1"/>
          </p:nvPr>
        </p:nvSpPr>
        <p:spPr/>
        <p:txBody>
          <a:bodyPr/>
          <a:lstStyle/>
          <a:p>
            <a:pPr marL="0" indent="0">
              <a:buNone/>
            </a:pPr>
            <a:r>
              <a:rPr lang="en-US" b="1" dirty="0" smtClean="0"/>
              <a:t>Linear Model</a:t>
            </a:r>
          </a:p>
          <a:p>
            <a:r>
              <a:rPr lang="en-US" dirty="0"/>
              <a:t>R</a:t>
            </a:r>
            <a:r>
              <a:rPr lang="en-US" dirty="0" smtClean="0"/>
              <a:t>elationships </a:t>
            </a:r>
            <a:r>
              <a:rPr lang="en-US" dirty="0"/>
              <a:t>are modeled using linear predictor functions whose unknown model parameters are estimated from the </a:t>
            </a:r>
            <a:r>
              <a:rPr lang="en-US" dirty="0" smtClean="0"/>
              <a:t>data</a:t>
            </a:r>
          </a:p>
          <a:p>
            <a:r>
              <a:rPr lang="en-US" dirty="0" smtClean="0"/>
              <a:t>Complex way of saying the model draws a line between two categories (classification) or to estimate a value (regression)</a:t>
            </a:r>
          </a:p>
          <a:p>
            <a:r>
              <a:rPr lang="en-US" dirty="0" smtClean="0"/>
              <a:t>Linear regression the most common form of linear model</a:t>
            </a:r>
            <a:endParaRPr lang="en-US" dirty="0"/>
          </a:p>
        </p:txBody>
      </p:sp>
    </p:spTree>
    <p:extLst>
      <p:ext uri="{BB962C8B-B14F-4D97-AF65-F5344CB8AC3E}">
        <p14:creationId xmlns:p14="http://schemas.microsoft.com/office/powerpoint/2010/main" val="2740856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Model</a:t>
            </a:r>
            <a:endParaRPr lang="en-US" dirty="0"/>
          </a:p>
        </p:txBody>
      </p:sp>
      <p:sp>
        <p:nvSpPr>
          <p:cNvPr id="3" name="Content Placeholder 2"/>
          <p:cNvSpPr>
            <a:spLocks noGrp="1"/>
          </p:cNvSpPr>
          <p:nvPr>
            <p:ph idx="1"/>
          </p:nvPr>
        </p:nvSpPr>
        <p:spPr/>
        <p:txBody>
          <a:bodyPr/>
          <a:lstStyle/>
          <a:p>
            <a:pPr marL="0" indent="0">
              <a:buNone/>
            </a:pPr>
            <a:r>
              <a:rPr lang="en-US" b="1" dirty="0" smtClean="0"/>
              <a:t>Non-linear Model</a:t>
            </a:r>
          </a:p>
          <a:p>
            <a:r>
              <a:rPr lang="en-US" dirty="0"/>
              <a:t>A nonlinear model describes nonlinear relationships in experimental </a:t>
            </a:r>
            <a:r>
              <a:rPr lang="en-US" dirty="0" smtClean="0"/>
              <a:t>data</a:t>
            </a:r>
          </a:p>
          <a:p>
            <a:r>
              <a:rPr lang="en-US" dirty="0"/>
              <a:t>The parameters can take the form of an exponential, trigonometric, power, or any other nonlinear </a:t>
            </a:r>
            <a:r>
              <a:rPr lang="en-US" dirty="0" smtClean="0"/>
              <a:t>function</a:t>
            </a:r>
            <a:endParaRPr lang="en-US" dirty="0"/>
          </a:p>
        </p:txBody>
      </p:sp>
    </p:spTree>
    <p:extLst>
      <p:ext uri="{BB962C8B-B14F-4D97-AF65-F5344CB8AC3E}">
        <p14:creationId xmlns:p14="http://schemas.microsoft.com/office/powerpoint/2010/main" val="35593641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Model</a:t>
            </a:r>
            <a:endParaRPr lang="en-US" dirty="0"/>
          </a:p>
        </p:txBody>
      </p:sp>
      <p:sp>
        <p:nvSpPr>
          <p:cNvPr id="3" name="Content Placeholder 2"/>
          <p:cNvSpPr>
            <a:spLocks noGrp="1"/>
          </p:cNvSpPr>
          <p:nvPr>
            <p:ph idx="1"/>
          </p:nvPr>
        </p:nvSpPr>
        <p:spPr/>
        <p:txBody>
          <a:bodyPr/>
          <a:lstStyle/>
          <a:p>
            <a:pPr marL="0" indent="0">
              <a:buNone/>
            </a:pPr>
            <a:r>
              <a:rPr lang="en-US" b="1" dirty="0" smtClean="0"/>
              <a:t>Overfitting</a:t>
            </a:r>
          </a:p>
          <a:p>
            <a:r>
              <a:rPr lang="en-US" dirty="0" smtClean="0"/>
              <a:t>Fitting the data more than is warranted </a:t>
            </a:r>
          </a:p>
          <a:p>
            <a:r>
              <a:rPr lang="en-US" dirty="0" smtClean="0"/>
              <a:t> Leads to a smaller error in our data set (</a:t>
            </a:r>
            <a:r>
              <a:rPr lang="en-US" dirty="0" err="1" smtClean="0"/>
              <a:t>Ein</a:t>
            </a:r>
            <a:r>
              <a:rPr lang="en-US" dirty="0" smtClean="0"/>
              <a:t>) but a larger one on data outside of our training data (</a:t>
            </a:r>
            <a:r>
              <a:rPr lang="en-US" dirty="0" err="1" smtClean="0"/>
              <a:t>Eout</a:t>
            </a:r>
            <a:r>
              <a:rPr lang="en-US" dirty="0" smtClean="0"/>
              <a:t>)</a:t>
            </a:r>
          </a:p>
          <a:p>
            <a:endParaRPr lang="en-US" dirty="0"/>
          </a:p>
        </p:txBody>
      </p:sp>
    </p:spTree>
    <p:extLst>
      <p:ext uri="{BB962C8B-B14F-4D97-AF65-F5344CB8AC3E}">
        <p14:creationId xmlns:p14="http://schemas.microsoft.com/office/powerpoint/2010/main" val="990732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Model</a:t>
            </a:r>
            <a:endParaRPr lang="en-US" dirty="0"/>
          </a:p>
        </p:txBody>
      </p:sp>
      <p:sp>
        <p:nvSpPr>
          <p:cNvPr id="3" name="Content Placeholder 2"/>
          <p:cNvSpPr>
            <a:spLocks noGrp="1"/>
          </p:cNvSpPr>
          <p:nvPr>
            <p:ph idx="1"/>
          </p:nvPr>
        </p:nvSpPr>
        <p:spPr/>
        <p:txBody>
          <a:bodyPr/>
          <a:lstStyle/>
          <a:p>
            <a:pPr marL="0" indent="0">
              <a:buNone/>
            </a:pPr>
            <a:r>
              <a:rPr lang="en-US" b="1" dirty="0" smtClean="0"/>
              <a:t>Rule Addition</a:t>
            </a:r>
          </a:p>
          <a:p>
            <a:pPr marL="342900" lvl="1" indent="-342900">
              <a:spcBef>
                <a:spcPts val="1000"/>
              </a:spcBef>
            </a:pPr>
            <a:r>
              <a:rPr lang="en-US" sz="2400" dirty="0"/>
              <a:t>Minimize least squared error on the “training” </a:t>
            </a:r>
            <a:r>
              <a:rPr lang="en-US" sz="2400" dirty="0" smtClean="0"/>
              <a:t>data (</a:t>
            </a:r>
            <a:r>
              <a:rPr lang="en-US" sz="2400" dirty="0" err="1" smtClean="0"/>
              <a:t>Ein</a:t>
            </a:r>
            <a:r>
              <a:rPr lang="en-US" sz="2400" dirty="0" smtClean="0"/>
              <a:t>)</a:t>
            </a:r>
          </a:p>
          <a:p>
            <a:pPr marL="342900" lvl="1" indent="-342900">
              <a:spcBef>
                <a:spcPts val="1000"/>
              </a:spcBef>
            </a:pPr>
            <a:r>
              <a:rPr lang="en-US" sz="2400" dirty="0" smtClean="0"/>
              <a:t>AND make sure that </a:t>
            </a:r>
            <a:r>
              <a:rPr lang="en-US" sz="2400" dirty="0" err="1" smtClean="0"/>
              <a:t>Eout</a:t>
            </a:r>
            <a:r>
              <a:rPr lang="en-US" sz="2400" dirty="0" smtClean="0"/>
              <a:t> is close to </a:t>
            </a:r>
            <a:r>
              <a:rPr lang="en-US" sz="2400" dirty="0" err="1" smtClean="0"/>
              <a:t>Ein</a:t>
            </a:r>
            <a:endParaRPr lang="en-US" sz="2400" dirty="0"/>
          </a:p>
          <a:p>
            <a:pPr marL="0" indent="0">
              <a:buNone/>
            </a:pPr>
            <a:endParaRPr lang="en-US" dirty="0" smtClean="0"/>
          </a:p>
          <a:p>
            <a:endParaRPr lang="en-US" dirty="0"/>
          </a:p>
        </p:txBody>
      </p:sp>
    </p:spTree>
    <p:extLst>
      <p:ext uri="{BB962C8B-B14F-4D97-AF65-F5344CB8AC3E}">
        <p14:creationId xmlns:p14="http://schemas.microsoft.com/office/powerpoint/2010/main" val="1139856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 model</a:t>
            </a:r>
            <a:endParaRPr lang="en-US" dirty="0"/>
          </a:p>
        </p:txBody>
      </p:sp>
      <p:sp>
        <p:nvSpPr>
          <p:cNvPr id="3" name="Content Placeholder 2"/>
          <p:cNvSpPr>
            <a:spLocks noGrp="1"/>
          </p:cNvSpPr>
          <p:nvPr>
            <p:ph idx="1"/>
          </p:nvPr>
        </p:nvSpPr>
        <p:spPr/>
        <p:txBody>
          <a:bodyPr>
            <a:noAutofit/>
          </a:bodyPr>
          <a:lstStyle/>
          <a:p>
            <a:r>
              <a:rPr lang="en-US" sz="2000" b="1" dirty="0"/>
              <a:t>Keep it </a:t>
            </a:r>
            <a:r>
              <a:rPr lang="en-US" sz="2000" b="1" dirty="0" smtClean="0"/>
              <a:t>Simple</a:t>
            </a:r>
            <a:endParaRPr lang="en-US" sz="2000" dirty="0" smtClean="0"/>
          </a:p>
          <a:p>
            <a:pPr lvl="1"/>
            <a:r>
              <a:rPr lang="en-US" dirty="0" smtClean="0"/>
              <a:t>Go </a:t>
            </a:r>
            <a:r>
              <a:rPr lang="en-US" dirty="0"/>
              <a:t>for simpler models over more complicated </a:t>
            </a:r>
            <a:r>
              <a:rPr lang="en-US" dirty="0" smtClean="0"/>
              <a:t>models</a:t>
            </a:r>
          </a:p>
          <a:p>
            <a:pPr lvl="1"/>
            <a:r>
              <a:rPr lang="en-US" dirty="0" smtClean="0"/>
              <a:t>Generally</a:t>
            </a:r>
            <a:r>
              <a:rPr lang="en-US" dirty="0"/>
              <a:t>, the fewer parameters that you have to tune the </a:t>
            </a:r>
            <a:r>
              <a:rPr lang="en-US" dirty="0" smtClean="0"/>
              <a:t>better</a:t>
            </a:r>
          </a:p>
          <a:p>
            <a:r>
              <a:rPr lang="en-US" sz="2000" b="1" dirty="0" smtClean="0"/>
              <a:t>Cross-Validation</a:t>
            </a:r>
            <a:endParaRPr lang="en-US" sz="2000" b="1" dirty="0"/>
          </a:p>
          <a:p>
            <a:pPr lvl="1"/>
            <a:r>
              <a:rPr lang="en-US" dirty="0" smtClean="0"/>
              <a:t>K-fold cross validation is a great way to estimate </a:t>
            </a:r>
            <a:r>
              <a:rPr lang="en-US" dirty="0" err="1" smtClean="0"/>
              <a:t>Eout</a:t>
            </a:r>
            <a:endParaRPr lang="en-US" dirty="0" smtClean="0"/>
          </a:p>
          <a:p>
            <a:r>
              <a:rPr lang="en-US" sz="2000" b="1" dirty="0" smtClean="0"/>
              <a:t>Regularization</a:t>
            </a:r>
            <a:endParaRPr lang="en-US" sz="2000" b="1" dirty="0"/>
          </a:p>
          <a:p>
            <a:pPr lvl="1"/>
            <a:r>
              <a:rPr lang="en-US" dirty="0" smtClean="0"/>
              <a:t>Can </a:t>
            </a:r>
            <a:r>
              <a:rPr lang="en-US" i="1" dirty="0" smtClean="0"/>
              <a:t>sometimes</a:t>
            </a:r>
            <a:r>
              <a:rPr lang="en-US" dirty="0" smtClean="0"/>
              <a:t> </a:t>
            </a:r>
            <a:r>
              <a:rPr lang="en-US" dirty="0"/>
              <a:t>help penalize certain sources of overfitting. </a:t>
            </a:r>
            <a:endParaRPr lang="en-US" dirty="0" smtClean="0"/>
          </a:p>
          <a:p>
            <a:pPr lvl="1"/>
            <a:r>
              <a:rPr lang="en-US" dirty="0" smtClean="0"/>
              <a:t>LASSO</a:t>
            </a:r>
          </a:p>
          <a:p>
            <a:pPr lvl="2"/>
            <a:r>
              <a:rPr lang="en-US" sz="2000" dirty="0" smtClean="0"/>
              <a:t>Forces </a:t>
            </a:r>
            <a:r>
              <a:rPr lang="en-US" sz="2000" dirty="0"/>
              <a:t>the sum of the absolute value of </a:t>
            </a:r>
            <a:r>
              <a:rPr lang="en-US" sz="2000" dirty="0" smtClean="0"/>
              <a:t>coefficients </a:t>
            </a:r>
            <a:r>
              <a:rPr lang="en-US" sz="2000" dirty="0"/>
              <a:t>to be less than a fixed </a:t>
            </a:r>
            <a:r>
              <a:rPr lang="en-US" sz="2000" dirty="0" smtClean="0"/>
              <a:t>value </a:t>
            </a:r>
          </a:p>
          <a:p>
            <a:pPr lvl="2"/>
            <a:r>
              <a:rPr lang="en-US" sz="2000" dirty="0"/>
              <a:t>E</a:t>
            </a:r>
            <a:r>
              <a:rPr lang="en-US" sz="2000" dirty="0" smtClean="0"/>
              <a:t>ffectively </a:t>
            </a:r>
            <a:r>
              <a:rPr lang="en-US" sz="2000" dirty="0"/>
              <a:t>choosing a simpler </a:t>
            </a:r>
            <a:r>
              <a:rPr lang="en-US" sz="2000" dirty="0" smtClean="0"/>
              <a:t>model</a:t>
            </a:r>
            <a:r>
              <a:rPr lang="en-US" sz="2000" dirty="0"/>
              <a:t/>
            </a:r>
            <a:br>
              <a:rPr lang="en-US" sz="2000" dirty="0"/>
            </a:br>
            <a:endParaRPr lang="en-US" sz="2000" dirty="0"/>
          </a:p>
        </p:txBody>
      </p:sp>
    </p:spTree>
    <p:extLst>
      <p:ext uri="{BB962C8B-B14F-4D97-AF65-F5344CB8AC3E}">
        <p14:creationId xmlns:p14="http://schemas.microsoft.com/office/powerpoint/2010/main" val="2441016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model</a:t>
            </a:r>
          </a:p>
        </p:txBody>
      </p:sp>
      <p:sp>
        <p:nvSpPr>
          <p:cNvPr id="3" name="Content Placeholder 2"/>
          <p:cNvSpPr>
            <a:spLocks noGrp="1"/>
          </p:cNvSpPr>
          <p:nvPr>
            <p:ph idx="1"/>
          </p:nvPr>
        </p:nvSpPr>
        <p:spPr/>
        <p:txBody>
          <a:bodyPr/>
          <a:lstStyle/>
          <a:p>
            <a:pPr marL="0" indent="0">
              <a:buNone/>
            </a:pPr>
            <a:r>
              <a:rPr lang="en-US" b="1" dirty="0" smtClean="0"/>
              <a:t>Data Snooping</a:t>
            </a:r>
          </a:p>
          <a:p>
            <a:r>
              <a:rPr lang="en-US" dirty="0" smtClean="0"/>
              <a:t>“If a data set has affected any step in the learning process, its ability to access the outcome has been compromised”</a:t>
            </a:r>
          </a:p>
          <a:p>
            <a:r>
              <a:rPr lang="en-US" dirty="0" smtClean="0"/>
              <a:t>Experimenting</a:t>
            </a:r>
          </a:p>
          <a:p>
            <a:pPr lvl="1"/>
            <a:r>
              <a:rPr lang="en-US" dirty="0" smtClean="0"/>
              <a:t>Reuse of the same data set to determine quality of model</a:t>
            </a:r>
          </a:p>
          <a:p>
            <a:pPr lvl="1"/>
            <a:r>
              <a:rPr lang="en-US" dirty="0" smtClean="0"/>
              <a:t>Once a data set has been used to test the performance of a data set, it should be considered contaminated </a:t>
            </a:r>
            <a:endParaRPr lang="en-US" dirty="0"/>
          </a:p>
        </p:txBody>
      </p:sp>
      <p:sp>
        <p:nvSpPr>
          <p:cNvPr id="4" name="Rectangle 3"/>
          <p:cNvSpPr/>
          <p:nvPr/>
        </p:nvSpPr>
        <p:spPr>
          <a:xfrm>
            <a:off x="10006100" y="6611779"/>
            <a:ext cx="2082621" cy="246221"/>
          </a:xfrm>
          <a:prstGeom prst="rect">
            <a:avLst/>
          </a:prstGeom>
        </p:spPr>
        <p:txBody>
          <a:bodyPr wrap="none">
            <a:spAutoFit/>
          </a:bodyPr>
          <a:lstStyle/>
          <a:p>
            <a:r>
              <a:rPr lang="en-US" sz="1000" dirty="0"/>
              <a:t>Source: Learning From Data, pg. </a:t>
            </a:r>
            <a:r>
              <a:rPr lang="en-US" sz="1000" dirty="0" smtClean="0"/>
              <a:t>173</a:t>
            </a:r>
            <a:endParaRPr lang="en-US" sz="1000" dirty="0"/>
          </a:p>
        </p:txBody>
      </p:sp>
    </p:spTree>
    <p:extLst>
      <p:ext uri="{BB962C8B-B14F-4D97-AF65-F5344CB8AC3E}">
        <p14:creationId xmlns:p14="http://schemas.microsoft.com/office/powerpoint/2010/main" val="1701142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 model</a:t>
            </a:r>
            <a:endParaRPr lang="en-US" dirty="0"/>
          </a:p>
        </p:txBody>
      </p:sp>
      <p:sp>
        <p:nvSpPr>
          <p:cNvPr id="3" name="Content Placeholder 2"/>
          <p:cNvSpPr>
            <a:spLocks noGrp="1"/>
          </p:cNvSpPr>
          <p:nvPr>
            <p:ph idx="1"/>
          </p:nvPr>
        </p:nvSpPr>
        <p:spPr/>
        <p:txBody>
          <a:bodyPr/>
          <a:lstStyle/>
          <a:p>
            <a:pPr lvl="1"/>
            <a:r>
              <a:rPr lang="en-US" dirty="0"/>
              <a:t>Random Forest</a:t>
            </a:r>
          </a:p>
          <a:p>
            <a:pPr lvl="1"/>
            <a:r>
              <a:rPr lang="en-US" dirty="0"/>
              <a:t>SVM</a:t>
            </a:r>
          </a:p>
          <a:p>
            <a:pPr lvl="1"/>
            <a:r>
              <a:rPr lang="en-US" dirty="0"/>
              <a:t>Linear Regression</a:t>
            </a:r>
          </a:p>
          <a:p>
            <a:pPr lvl="1"/>
            <a:r>
              <a:rPr lang="en-US" dirty="0" err="1"/>
              <a:t>Kmeans</a:t>
            </a:r>
            <a:r>
              <a:rPr lang="en-US" dirty="0"/>
              <a:t> clustering </a:t>
            </a:r>
          </a:p>
          <a:p>
            <a:pPr lvl="1"/>
            <a:r>
              <a:rPr lang="en-US" dirty="0"/>
              <a:t>K nearest neighbor </a:t>
            </a:r>
          </a:p>
          <a:p>
            <a:pPr lvl="1"/>
            <a:r>
              <a:rPr lang="en-US" dirty="0"/>
              <a:t>Naïve </a:t>
            </a:r>
            <a:r>
              <a:rPr lang="en-US" dirty="0" err="1"/>
              <a:t>bayes</a:t>
            </a:r>
            <a:endParaRPr lang="en-US" dirty="0"/>
          </a:p>
          <a:p>
            <a:pPr lvl="1"/>
            <a:r>
              <a:rPr lang="en-US" i="1" dirty="0"/>
              <a:t>Neural Networks </a:t>
            </a:r>
            <a:endParaRPr lang="en-US" dirty="0"/>
          </a:p>
        </p:txBody>
      </p:sp>
    </p:spTree>
    <p:extLst>
      <p:ext uri="{BB962C8B-B14F-4D97-AF65-F5344CB8AC3E}">
        <p14:creationId xmlns:p14="http://schemas.microsoft.com/office/powerpoint/2010/main" val="41862084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898523" y="0"/>
            <a:ext cx="10567907" cy="6858000"/>
          </a:xfrm>
          <a:prstGeom prst="rect">
            <a:avLst/>
          </a:prstGeom>
        </p:spPr>
      </p:pic>
    </p:spTree>
    <p:extLst>
      <p:ext uri="{BB962C8B-B14F-4D97-AF65-F5344CB8AC3E}">
        <p14:creationId xmlns:p14="http://schemas.microsoft.com/office/powerpoint/2010/main" val="3631143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p:txBody>
          <a:bodyPr/>
          <a:lstStyle/>
          <a:p>
            <a:pPr marL="0" indent="0">
              <a:buNone/>
            </a:pPr>
            <a:r>
              <a:rPr lang="en-US" sz="2400" dirty="0" smtClean="0"/>
              <a:t>“</a:t>
            </a:r>
            <a:r>
              <a:rPr lang="en-US" sz="2400" dirty="0"/>
              <a:t>Machine learning is a method of data analysis that automates analytical model building. Using algorithms that iteratively learn from data, machine learning allows computers to find hidden insights without being explicitly programmed where to look</a:t>
            </a:r>
            <a:r>
              <a:rPr lang="en-US" sz="2400" dirty="0" smtClean="0"/>
              <a:t>.”</a:t>
            </a:r>
          </a:p>
          <a:p>
            <a:endParaRPr lang="en-US" dirty="0"/>
          </a:p>
        </p:txBody>
      </p:sp>
    </p:spTree>
    <p:extLst>
      <p:ext uri="{BB962C8B-B14F-4D97-AF65-F5344CB8AC3E}">
        <p14:creationId xmlns:p14="http://schemas.microsoft.com/office/powerpoint/2010/main" val="28926950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Results </a:t>
            </a:r>
            <a:endParaRPr lang="en-US" dirty="0"/>
          </a:p>
        </p:txBody>
      </p:sp>
      <p:sp>
        <p:nvSpPr>
          <p:cNvPr id="3" name="Content Placeholder 2"/>
          <p:cNvSpPr>
            <a:spLocks noGrp="1"/>
          </p:cNvSpPr>
          <p:nvPr>
            <p:ph idx="1"/>
          </p:nvPr>
        </p:nvSpPr>
        <p:spPr/>
        <p:txBody>
          <a:bodyPr>
            <a:normAutofit/>
          </a:bodyPr>
          <a:lstStyle/>
          <a:p>
            <a:r>
              <a:rPr lang="en-US" dirty="0" smtClean="0"/>
              <a:t>Validation</a:t>
            </a:r>
          </a:p>
          <a:p>
            <a:pPr lvl="1"/>
            <a:r>
              <a:rPr lang="en-US" sz="2400" dirty="0" smtClean="0"/>
              <a:t>Cross validation </a:t>
            </a:r>
          </a:p>
          <a:p>
            <a:pPr lvl="1"/>
            <a:r>
              <a:rPr lang="en-US" sz="2400" dirty="0"/>
              <a:t>Test </a:t>
            </a:r>
            <a:r>
              <a:rPr lang="en-US" sz="2400" dirty="0" smtClean="0"/>
              <a:t>set</a:t>
            </a:r>
          </a:p>
          <a:p>
            <a:r>
              <a:rPr lang="en-US" dirty="0" smtClean="0"/>
              <a:t>Once the test set has been used, you must find new data!</a:t>
            </a:r>
            <a:endParaRPr lang="en-US" dirty="0"/>
          </a:p>
        </p:txBody>
      </p:sp>
    </p:spTree>
    <p:extLst>
      <p:ext uri="{BB962C8B-B14F-4D97-AF65-F5344CB8AC3E}">
        <p14:creationId xmlns:p14="http://schemas.microsoft.com/office/powerpoint/2010/main" val="3424589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
        <p:nvSpPr>
          <p:cNvPr id="3" name="Content Placeholder 2"/>
          <p:cNvSpPr>
            <a:spLocks noGrp="1"/>
          </p:cNvSpPr>
          <p:nvPr>
            <p:ph idx="1"/>
          </p:nvPr>
        </p:nvSpPr>
        <p:spPr>
          <a:xfrm>
            <a:off x="1141412" y="2249486"/>
            <a:ext cx="9905999" cy="4608513"/>
          </a:xfrm>
        </p:spPr>
        <p:txBody>
          <a:bodyPr>
            <a:normAutofit fontScale="92500" lnSpcReduction="10000"/>
          </a:bodyPr>
          <a:lstStyle/>
          <a:p>
            <a:r>
              <a:rPr lang="en-US" dirty="0"/>
              <a:t>Deep learning </a:t>
            </a:r>
            <a:r>
              <a:rPr lang="en-US" dirty="0" smtClean="0"/>
              <a:t>is usually a rebranding </a:t>
            </a:r>
            <a:r>
              <a:rPr lang="en-US" dirty="0"/>
              <a:t>of neural </a:t>
            </a:r>
            <a:r>
              <a:rPr lang="en-US" dirty="0" smtClean="0"/>
              <a:t>networks</a:t>
            </a:r>
          </a:p>
          <a:p>
            <a:r>
              <a:rPr lang="en-US" dirty="0" smtClean="0"/>
              <a:t>Some popular use cases:</a:t>
            </a:r>
          </a:p>
          <a:p>
            <a:pPr lvl="1"/>
            <a:r>
              <a:rPr lang="en-US" sz="2400" dirty="0"/>
              <a:t>Colorization of Black and White </a:t>
            </a:r>
            <a:r>
              <a:rPr lang="en-US" sz="2400" dirty="0" smtClean="0"/>
              <a:t>Images</a:t>
            </a:r>
            <a:endParaRPr lang="en-US" sz="2400" dirty="0"/>
          </a:p>
          <a:p>
            <a:pPr lvl="1"/>
            <a:r>
              <a:rPr lang="en-US" sz="2400" dirty="0"/>
              <a:t>Adding Sounds To Silent </a:t>
            </a:r>
            <a:r>
              <a:rPr lang="en-US" sz="2400" dirty="0" smtClean="0"/>
              <a:t>Movies</a:t>
            </a:r>
            <a:endParaRPr lang="en-US" sz="2400" dirty="0"/>
          </a:p>
          <a:p>
            <a:pPr lvl="1"/>
            <a:r>
              <a:rPr lang="en-US" sz="2400" dirty="0"/>
              <a:t>Automatic Machine </a:t>
            </a:r>
            <a:r>
              <a:rPr lang="en-US" sz="2400" dirty="0" smtClean="0"/>
              <a:t>Translation</a:t>
            </a:r>
            <a:endParaRPr lang="en-US" sz="2400" dirty="0"/>
          </a:p>
          <a:p>
            <a:pPr lvl="1"/>
            <a:r>
              <a:rPr lang="en-US" sz="2400" dirty="0"/>
              <a:t>Object Classification in </a:t>
            </a:r>
            <a:r>
              <a:rPr lang="en-US" sz="2400" dirty="0" smtClean="0"/>
              <a:t>Photographs</a:t>
            </a:r>
            <a:endParaRPr lang="en-US" sz="2400" dirty="0"/>
          </a:p>
          <a:p>
            <a:pPr lvl="1"/>
            <a:r>
              <a:rPr lang="en-US" sz="2400" dirty="0"/>
              <a:t>Automatic Handwriting </a:t>
            </a:r>
            <a:r>
              <a:rPr lang="en-US" sz="2400" dirty="0" smtClean="0"/>
              <a:t>Generation</a:t>
            </a:r>
            <a:endParaRPr lang="en-US" sz="2400" dirty="0"/>
          </a:p>
          <a:p>
            <a:pPr lvl="1"/>
            <a:r>
              <a:rPr lang="en-US" sz="2400" dirty="0"/>
              <a:t>Character Text </a:t>
            </a:r>
            <a:r>
              <a:rPr lang="en-US" sz="2400" dirty="0" smtClean="0"/>
              <a:t>Generation</a:t>
            </a:r>
            <a:endParaRPr lang="en-US" sz="2400" dirty="0"/>
          </a:p>
          <a:p>
            <a:pPr lvl="1"/>
            <a:r>
              <a:rPr lang="en-US" sz="2400" dirty="0"/>
              <a:t>Image Caption </a:t>
            </a:r>
            <a:r>
              <a:rPr lang="en-US" sz="2400" dirty="0" smtClean="0"/>
              <a:t>Generation</a:t>
            </a:r>
            <a:endParaRPr lang="en-US" sz="2400" dirty="0"/>
          </a:p>
          <a:p>
            <a:pPr lvl="1"/>
            <a:r>
              <a:rPr lang="en-US" sz="2400" dirty="0"/>
              <a:t>Automatic Game </a:t>
            </a:r>
            <a:r>
              <a:rPr lang="en-US" sz="2400" dirty="0" smtClean="0"/>
              <a:t>Playing</a:t>
            </a:r>
            <a:endParaRPr lang="en-US" sz="2400" dirty="0"/>
          </a:p>
          <a:p>
            <a:endParaRPr lang="en-US" dirty="0"/>
          </a:p>
        </p:txBody>
      </p:sp>
    </p:spTree>
    <p:extLst>
      <p:ext uri="{BB962C8B-B14F-4D97-AF65-F5344CB8AC3E}">
        <p14:creationId xmlns:p14="http://schemas.microsoft.com/office/powerpoint/2010/main" val="3860369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https://qph.ec.quoracdn.net/main-qimg-e839e755d490fb546ba514b00eda5fbe?convert_to_webp=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043" y="-8078"/>
            <a:ext cx="9515488" cy="686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175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Neural Networks </a:t>
            </a:r>
            <a:endParaRPr lang="en-US" dirty="0"/>
          </a:p>
        </p:txBody>
      </p:sp>
      <p:sp>
        <p:nvSpPr>
          <p:cNvPr id="3" name="Content Placeholder 2"/>
          <p:cNvSpPr>
            <a:spLocks noGrp="1"/>
          </p:cNvSpPr>
          <p:nvPr>
            <p:ph idx="1"/>
          </p:nvPr>
        </p:nvSpPr>
        <p:spPr/>
        <p:txBody>
          <a:bodyPr>
            <a:normAutofit/>
          </a:bodyPr>
          <a:lstStyle/>
          <a:p>
            <a:r>
              <a:rPr lang="en-US" dirty="0" err="1" smtClean="0"/>
              <a:t>Perceptrons</a:t>
            </a:r>
            <a:endParaRPr lang="en-US" dirty="0"/>
          </a:p>
          <a:p>
            <a:pPr lvl="1"/>
            <a:r>
              <a:rPr lang="en-US" dirty="0" smtClean="0"/>
              <a:t>Developed </a:t>
            </a:r>
            <a:r>
              <a:rPr lang="en-US" dirty="0"/>
              <a:t>in the 1950s and 1960s by </a:t>
            </a:r>
            <a:r>
              <a:rPr lang="en-US" dirty="0" smtClean="0"/>
              <a:t>Frank Rosenblatt</a:t>
            </a:r>
          </a:p>
          <a:p>
            <a:pPr lvl="1"/>
            <a:r>
              <a:rPr lang="en-US" dirty="0" smtClean="0"/>
              <a:t>Classification based upon threshold </a:t>
            </a:r>
          </a:p>
        </p:txBody>
      </p:sp>
      <p:pic>
        <p:nvPicPr>
          <p:cNvPr id="4" name="Picture 3"/>
          <p:cNvPicPr>
            <a:picLocks noChangeAspect="1"/>
          </p:cNvPicPr>
          <p:nvPr/>
        </p:nvPicPr>
        <p:blipFill>
          <a:blip r:embed="rId3"/>
          <a:stretch>
            <a:fillRect/>
          </a:stretch>
        </p:blipFill>
        <p:spPr>
          <a:xfrm>
            <a:off x="1700712" y="3716545"/>
            <a:ext cx="4668003" cy="2357899"/>
          </a:xfrm>
          <a:prstGeom prst="rect">
            <a:avLst/>
          </a:prstGeom>
        </p:spPr>
      </p:pic>
    </p:spTree>
    <p:extLst>
      <p:ext uri="{BB962C8B-B14F-4D97-AF65-F5344CB8AC3E}">
        <p14:creationId xmlns:p14="http://schemas.microsoft.com/office/powerpoint/2010/main" val="3478863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Neural Networks </a:t>
            </a:r>
            <a:endParaRPr lang="en-US" dirty="0"/>
          </a:p>
        </p:txBody>
      </p:sp>
      <p:sp>
        <p:nvSpPr>
          <p:cNvPr id="3" name="Content Placeholder 2"/>
          <p:cNvSpPr>
            <a:spLocks noGrp="1"/>
          </p:cNvSpPr>
          <p:nvPr>
            <p:ph idx="1"/>
          </p:nvPr>
        </p:nvSpPr>
        <p:spPr/>
        <p:txBody>
          <a:bodyPr>
            <a:normAutofit/>
          </a:bodyPr>
          <a:lstStyle/>
          <a:p>
            <a:r>
              <a:rPr lang="en-US" dirty="0" smtClean="0"/>
              <a:t>Marvin </a:t>
            </a:r>
            <a:r>
              <a:rPr lang="en-US" dirty="0"/>
              <a:t>Minsky and Seymour </a:t>
            </a:r>
            <a:r>
              <a:rPr lang="en-US" dirty="0" err="1"/>
              <a:t>Papert</a:t>
            </a:r>
            <a:r>
              <a:rPr lang="en-US" dirty="0"/>
              <a:t> </a:t>
            </a:r>
            <a:endParaRPr lang="en-US" dirty="0" smtClean="0"/>
          </a:p>
          <a:p>
            <a:pPr lvl="1"/>
            <a:r>
              <a:rPr lang="en-US" dirty="0"/>
              <a:t>P</a:t>
            </a:r>
            <a:r>
              <a:rPr lang="en-US" dirty="0" smtClean="0"/>
              <a:t>roved </a:t>
            </a:r>
            <a:r>
              <a:rPr lang="en-US" dirty="0"/>
              <a:t>that perceptron could not be trained to recognize several types of </a:t>
            </a:r>
            <a:r>
              <a:rPr lang="en-US" dirty="0" smtClean="0"/>
              <a:t>patterns</a:t>
            </a:r>
          </a:p>
          <a:p>
            <a:pPr lvl="1"/>
            <a:r>
              <a:rPr lang="en-US" dirty="0" smtClean="0"/>
              <a:t>XOR problem </a:t>
            </a:r>
            <a:endParaRPr lang="en-US" dirty="0"/>
          </a:p>
        </p:txBody>
      </p:sp>
      <p:pic>
        <p:nvPicPr>
          <p:cNvPr id="6" name="Picture 5"/>
          <p:cNvPicPr>
            <a:picLocks noChangeAspect="1"/>
          </p:cNvPicPr>
          <p:nvPr/>
        </p:nvPicPr>
        <p:blipFill>
          <a:blip r:embed="rId3"/>
          <a:stretch>
            <a:fillRect/>
          </a:stretch>
        </p:blipFill>
        <p:spPr>
          <a:xfrm>
            <a:off x="1704222" y="3724775"/>
            <a:ext cx="3140494" cy="2571165"/>
          </a:xfrm>
          <a:prstGeom prst="rect">
            <a:avLst/>
          </a:prstGeom>
        </p:spPr>
      </p:pic>
    </p:spTree>
    <p:extLst>
      <p:ext uri="{BB962C8B-B14F-4D97-AF65-F5344CB8AC3E}">
        <p14:creationId xmlns:p14="http://schemas.microsoft.com/office/powerpoint/2010/main" val="4041165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Neural Networks </a:t>
            </a:r>
            <a:endParaRPr lang="en-US" dirty="0"/>
          </a:p>
        </p:txBody>
      </p:sp>
      <p:sp>
        <p:nvSpPr>
          <p:cNvPr id="3" name="Content Placeholder 2"/>
          <p:cNvSpPr>
            <a:spLocks noGrp="1"/>
          </p:cNvSpPr>
          <p:nvPr>
            <p:ph idx="1"/>
          </p:nvPr>
        </p:nvSpPr>
        <p:spPr/>
        <p:txBody>
          <a:bodyPr>
            <a:normAutofit/>
          </a:bodyPr>
          <a:lstStyle/>
          <a:p>
            <a:r>
              <a:rPr lang="en-US" dirty="0" smtClean="0"/>
              <a:t>Yann </a:t>
            </a:r>
            <a:r>
              <a:rPr lang="en-US" dirty="0" err="1" smtClean="0"/>
              <a:t>Lecun</a:t>
            </a:r>
            <a:endParaRPr lang="en-US" dirty="0" smtClean="0"/>
          </a:p>
          <a:p>
            <a:pPr lvl="1"/>
            <a:r>
              <a:rPr lang="en-US" sz="2400" dirty="0" smtClean="0"/>
              <a:t>Director of Facebook </a:t>
            </a:r>
            <a:r>
              <a:rPr lang="en-US" sz="2400" dirty="0"/>
              <a:t>AI </a:t>
            </a:r>
            <a:r>
              <a:rPr lang="en-US" sz="2400" dirty="0" smtClean="0"/>
              <a:t>Research</a:t>
            </a:r>
          </a:p>
          <a:p>
            <a:pPr lvl="1"/>
            <a:r>
              <a:rPr lang="en-US" sz="2400" dirty="0" smtClean="0"/>
              <a:t>Largely credited with invention of effective implementation of “hidden layers”</a:t>
            </a:r>
            <a:endParaRPr lang="en-US" sz="2400" dirty="0"/>
          </a:p>
        </p:txBody>
      </p:sp>
    </p:spTree>
    <p:extLst>
      <p:ext uri="{BB962C8B-B14F-4D97-AF65-F5344CB8AC3E}">
        <p14:creationId xmlns:p14="http://schemas.microsoft.com/office/powerpoint/2010/main" val="1870677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 our own Artificial Neural Network </a:t>
            </a:r>
          </a:p>
        </p:txBody>
      </p:sp>
      <p:sp>
        <p:nvSpPr>
          <p:cNvPr id="3" name="Text Placeholder 2"/>
          <p:cNvSpPr>
            <a:spLocks noGrp="1"/>
          </p:cNvSpPr>
          <p:nvPr>
            <p:ph type="body" idx="1"/>
          </p:nvPr>
        </p:nvSpPr>
        <p:spPr/>
        <p:txBody>
          <a:bodyPr/>
          <a:lstStyle/>
          <a:p>
            <a:r>
              <a:rPr lang="en-US" dirty="0" smtClean="0"/>
              <a:t>Predicting success of Machine Learning Talk</a:t>
            </a:r>
            <a:endParaRPr lang="en-US" dirty="0"/>
          </a:p>
        </p:txBody>
      </p:sp>
    </p:spTree>
    <p:extLst>
      <p:ext uri="{BB962C8B-B14F-4D97-AF65-F5344CB8AC3E}">
        <p14:creationId xmlns:p14="http://schemas.microsoft.com/office/powerpoint/2010/main" val="16282417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ML can solve numerous problems </a:t>
            </a:r>
          </a:p>
          <a:p>
            <a:r>
              <a:rPr lang="en-US" dirty="0" smtClean="0"/>
              <a:t>Deep learning can solve even cooler problems</a:t>
            </a:r>
          </a:p>
          <a:p>
            <a:r>
              <a:rPr lang="en-US" dirty="0" smtClean="0"/>
              <a:t>Take Malik’s course if you are interested! </a:t>
            </a:r>
          </a:p>
          <a:p>
            <a:endParaRPr lang="en-US" dirty="0"/>
          </a:p>
        </p:txBody>
      </p:sp>
    </p:spTree>
    <p:extLst>
      <p:ext uri="{BB962C8B-B14F-4D97-AF65-F5344CB8AC3E}">
        <p14:creationId xmlns:p14="http://schemas.microsoft.com/office/powerpoint/2010/main" val="2156984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64558" y="609600"/>
            <a:ext cx="6173910" cy="5759482"/>
          </a:xfrm>
          <a:prstGeom prst="rect">
            <a:avLst/>
          </a:prstGeom>
        </p:spPr>
      </p:pic>
      <p:sp>
        <p:nvSpPr>
          <p:cNvPr id="5" name="TextBox 4"/>
          <p:cNvSpPr txBox="1"/>
          <p:nvPr/>
        </p:nvSpPr>
        <p:spPr>
          <a:xfrm>
            <a:off x="4693370" y="6409553"/>
            <a:ext cx="2116285" cy="261610"/>
          </a:xfrm>
          <a:prstGeom prst="rect">
            <a:avLst/>
          </a:prstGeom>
          <a:noFill/>
        </p:spPr>
        <p:txBody>
          <a:bodyPr wrap="none" rtlCol="0">
            <a:spAutoFit/>
          </a:bodyPr>
          <a:lstStyle/>
          <a:p>
            <a:r>
              <a:rPr lang="en-US" sz="1100" dirty="0" smtClean="0"/>
              <a:t>Source: Learning From Data, pg. 4</a:t>
            </a:r>
            <a:endParaRPr lang="en-US" sz="1100" dirty="0"/>
          </a:p>
        </p:txBody>
      </p:sp>
    </p:spTree>
    <p:extLst>
      <p:ext uri="{BB962C8B-B14F-4D97-AF65-F5344CB8AC3E}">
        <p14:creationId xmlns:p14="http://schemas.microsoft.com/office/powerpoint/2010/main" val="1862135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Statistics</a:t>
            </a:r>
            <a:endParaRPr lang="en-US" dirty="0"/>
          </a:p>
        </p:txBody>
      </p:sp>
      <p:sp>
        <p:nvSpPr>
          <p:cNvPr id="3" name="Content Placeholder 2"/>
          <p:cNvSpPr>
            <a:spLocks noGrp="1"/>
          </p:cNvSpPr>
          <p:nvPr>
            <p:ph idx="1"/>
          </p:nvPr>
        </p:nvSpPr>
        <p:spPr/>
        <p:txBody>
          <a:bodyPr>
            <a:normAutofit/>
          </a:bodyPr>
          <a:lstStyle/>
          <a:p>
            <a:r>
              <a:rPr lang="en-US" sz="2000" dirty="0" smtClean="0"/>
              <a:t>Statistical models have </a:t>
            </a:r>
            <a:r>
              <a:rPr lang="en-US" sz="2000" dirty="0"/>
              <a:t>a theory behind the model that is mathematically </a:t>
            </a:r>
            <a:r>
              <a:rPr lang="en-US" sz="2000" dirty="0" smtClean="0"/>
              <a:t>proven</a:t>
            </a:r>
          </a:p>
          <a:p>
            <a:pPr lvl="1"/>
            <a:r>
              <a:rPr lang="en-US" sz="2000" dirty="0"/>
              <a:t>T</a:t>
            </a:r>
            <a:r>
              <a:rPr lang="en-US" sz="2000" dirty="0" smtClean="0"/>
              <a:t>his </a:t>
            </a:r>
            <a:r>
              <a:rPr lang="en-US" sz="2000" dirty="0"/>
              <a:t>requires that data meets certain strong assumptions </a:t>
            </a:r>
            <a:r>
              <a:rPr lang="en-US" sz="2000" dirty="0" smtClean="0"/>
              <a:t>too </a:t>
            </a:r>
          </a:p>
          <a:p>
            <a:r>
              <a:rPr lang="en-US" sz="2000" dirty="0" smtClean="0"/>
              <a:t>Machine </a:t>
            </a:r>
            <a:r>
              <a:rPr lang="en-US" sz="2000" dirty="0"/>
              <a:t>learning </a:t>
            </a:r>
            <a:r>
              <a:rPr lang="en-US" sz="2000" dirty="0" smtClean="0"/>
              <a:t>uses </a:t>
            </a:r>
            <a:r>
              <a:rPr lang="en-US" sz="2000" dirty="0"/>
              <a:t>computers to probe the data for </a:t>
            </a:r>
            <a:r>
              <a:rPr lang="en-US" sz="2000" dirty="0" smtClean="0"/>
              <a:t>structure</a:t>
            </a:r>
          </a:p>
          <a:p>
            <a:pPr lvl="1"/>
            <a:r>
              <a:rPr lang="en-US" sz="2000" dirty="0" smtClean="0"/>
              <a:t> </a:t>
            </a:r>
            <a:r>
              <a:rPr lang="en-US" sz="2000" dirty="0"/>
              <a:t>D</a:t>
            </a:r>
            <a:r>
              <a:rPr lang="en-US" sz="2000" dirty="0" smtClean="0"/>
              <a:t>o </a:t>
            </a:r>
            <a:r>
              <a:rPr lang="en-US" sz="2000" dirty="0"/>
              <a:t>not have a theory of what that structure looks </a:t>
            </a:r>
            <a:r>
              <a:rPr lang="en-US" sz="2000" dirty="0" smtClean="0"/>
              <a:t>like</a:t>
            </a:r>
          </a:p>
          <a:p>
            <a:r>
              <a:rPr lang="en-US" sz="2000" dirty="0" smtClean="0"/>
              <a:t>The </a:t>
            </a:r>
            <a:r>
              <a:rPr lang="en-US" sz="2000" dirty="0"/>
              <a:t>test for a machine learning model is a validation error on new data, not a theoretical test that proves a null hypothesis.</a:t>
            </a:r>
            <a:endParaRPr lang="en-US" sz="2000" dirty="0"/>
          </a:p>
        </p:txBody>
      </p:sp>
    </p:spTree>
    <p:extLst>
      <p:ext uri="{BB962C8B-B14F-4D97-AF65-F5344CB8AC3E}">
        <p14:creationId xmlns:p14="http://schemas.microsoft.com/office/powerpoint/2010/main" val="3766774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VS AI</a:t>
            </a:r>
            <a:r>
              <a:rPr lang="en-US" b="1" dirty="0"/>
              <a:t>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Depends on who you ask</a:t>
            </a:r>
          </a:p>
          <a:p>
            <a:r>
              <a:rPr lang="en-US" sz="2000" dirty="0" smtClean="0"/>
              <a:t>Computers and </a:t>
            </a:r>
            <a:r>
              <a:rPr lang="en-US" sz="2000" dirty="0"/>
              <a:t>systems that are capable of </a:t>
            </a:r>
            <a:r>
              <a:rPr lang="en-US" sz="2000" dirty="0" smtClean="0"/>
              <a:t>coming </a:t>
            </a:r>
            <a:r>
              <a:rPr lang="en-US" sz="2000" dirty="0"/>
              <a:t>up with solutions to problems on their </a:t>
            </a:r>
            <a:r>
              <a:rPr lang="en-US" sz="2000" dirty="0" smtClean="0"/>
              <a:t>own</a:t>
            </a:r>
          </a:p>
          <a:p>
            <a:pPr lvl="1"/>
            <a:r>
              <a:rPr lang="en-US" sz="2000" dirty="0" smtClean="0"/>
              <a:t>Fed information needed to get the solution and use it to </a:t>
            </a:r>
            <a:r>
              <a:rPr lang="en-US" sz="2000" dirty="0"/>
              <a:t>come up with a solution on its </a:t>
            </a:r>
            <a:r>
              <a:rPr lang="en-US" sz="2000" dirty="0" smtClean="0"/>
              <a:t>own </a:t>
            </a:r>
            <a:r>
              <a:rPr lang="en-US" sz="2000" i="1" dirty="0" smtClean="0"/>
              <a:t>without explicit training</a:t>
            </a:r>
            <a:endParaRPr lang="en-US" sz="2000" i="1" dirty="0"/>
          </a:p>
        </p:txBody>
      </p:sp>
    </p:spTree>
    <p:extLst>
      <p:ext uri="{BB962C8B-B14F-4D97-AF65-F5344CB8AC3E}">
        <p14:creationId xmlns:p14="http://schemas.microsoft.com/office/powerpoint/2010/main" val="3091663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do with it?</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Three Types of Problems</a:t>
            </a:r>
          </a:p>
          <a:p>
            <a:r>
              <a:rPr lang="en-US" sz="3200" dirty="0" smtClean="0"/>
              <a:t>Supervised</a:t>
            </a:r>
          </a:p>
          <a:p>
            <a:r>
              <a:rPr lang="en-US" sz="3200" dirty="0" smtClean="0"/>
              <a:t>Unsupervised</a:t>
            </a:r>
          </a:p>
          <a:p>
            <a:r>
              <a:rPr lang="en-US" sz="3200" dirty="0" smtClean="0"/>
              <a:t>Reinforcement </a:t>
            </a:r>
            <a:endParaRPr lang="en-US" sz="3200" dirty="0"/>
          </a:p>
        </p:txBody>
      </p:sp>
    </p:spTree>
    <p:extLst>
      <p:ext uri="{BB962C8B-B14F-4D97-AF65-F5344CB8AC3E}">
        <p14:creationId xmlns:p14="http://schemas.microsoft.com/office/powerpoint/2010/main" val="783805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a:t>
            </a:r>
            <a:endParaRPr lang="en-US" dirty="0"/>
          </a:p>
        </p:txBody>
      </p:sp>
      <p:sp>
        <p:nvSpPr>
          <p:cNvPr id="3" name="Content Placeholder 2"/>
          <p:cNvSpPr>
            <a:spLocks noGrp="1"/>
          </p:cNvSpPr>
          <p:nvPr>
            <p:ph idx="1"/>
          </p:nvPr>
        </p:nvSpPr>
        <p:spPr/>
        <p:txBody>
          <a:bodyPr/>
          <a:lstStyle/>
          <a:p>
            <a:r>
              <a:rPr lang="en-US" sz="2800" dirty="0" smtClean="0"/>
              <a:t>Trained using </a:t>
            </a:r>
            <a:r>
              <a:rPr lang="en-US" sz="2800" dirty="0"/>
              <a:t>labeled </a:t>
            </a:r>
            <a:r>
              <a:rPr lang="en-US" sz="2800" dirty="0" smtClean="0"/>
              <a:t>examples</a:t>
            </a:r>
          </a:p>
          <a:p>
            <a:r>
              <a:rPr lang="en-US" sz="2800" dirty="0" smtClean="0"/>
              <a:t>Desired output is known </a:t>
            </a:r>
          </a:p>
          <a:p>
            <a:r>
              <a:rPr lang="en-US" sz="2800" dirty="0"/>
              <a:t>M</a:t>
            </a:r>
            <a:r>
              <a:rPr lang="en-US" sz="2800" dirty="0" smtClean="0"/>
              <a:t>ethods include classification</a:t>
            </a:r>
            <a:r>
              <a:rPr lang="en-US" sz="2800" dirty="0"/>
              <a:t>, </a:t>
            </a:r>
            <a:r>
              <a:rPr lang="en-US" sz="2800" dirty="0" smtClean="0"/>
              <a:t>regression, etc. </a:t>
            </a:r>
          </a:p>
          <a:p>
            <a:r>
              <a:rPr lang="en-US" sz="2800" dirty="0"/>
              <a:t>U</a:t>
            </a:r>
            <a:r>
              <a:rPr lang="en-US" sz="2800" dirty="0" smtClean="0"/>
              <a:t>ses </a:t>
            </a:r>
            <a:r>
              <a:rPr lang="en-US" sz="2800" dirty="0"/>
              <a:t>patterns to predict the values of the label on additional unlabeled </a:t>
            </a:r>
            <a:r>
              <a:rPr lang="en-US" sz="2800" dirty="0" smtClean="0"/>
              <a:t>data</a:t>
            </a:r>
            <a:endParaRPr lang="en-US" sz="2800" dirty="0"/>
          </a:p>
        </p:txBody>
      </p:sp>
    </p:spTree>
    <p:extLst>
      <p:ext uri="{BB962C8B-B14F-4D97-AF65-F5344CB8AC3E}">
        <p14:creationId xmlns:p14="http://schemas.microsoft.com/office/powerpoint/2010/main" val="2405594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a:t>
            </a:r>
            <a:endParaRPr lang="en-US" dirty="0"/>
          </a:p>
        </p:txBody>
      </p:sp>
      <p:sp>
        <p:nvSpPr>
          <p:cNvPr id="3" name="Content Placeholder 2"/>
          <p:cNvSpPr>
            <a:spLocks noGrp="1"/>
          </p:cNvSpPr>
          <p:nvPr>
            <p:ph idx="1"/>
          </p:nvPr>
        </p:nvSpPr>
        <p:spPr/>
        <p:txBody>
          <a:bodyPr>
            <a:normAutofit/>
          </a:bodyPr>
          <a:lstStyle/>
          <a:p>
            <a:r>
              <a:rPr lang="en-US" sz="2800" dirty="0" smtClean="0"/>
              <a:t>Used </a:t>
            </a:r>
            <a:r>
              <a:rPr lang="en-US" sz="2800" dirty="0"/>
              <a:t>against data that has no historical </a:t>
            </a:r>
            <a:r>
              <a:rPr lang="en-US" sz="2800" dirty="0" smtClean="0"/>
              <a:t>labels</a:t>
            </a:r>
          </a:p>
          <a:p>
            <a:r>
              <a:rPr lang="en-US" sz="2800" dirty="0" smtClean="0"/>
              <a:t>The </a:t>
            </a:r>
            <a:r>
              <a:rPr lang="en-US" sz="2800" dirty="0"/>
              <a:t>system is not told the "right </a:t>
            </a:r>
            <a:r>
              <a:rPr lang="en-US" sz="2800" dirty="0" smtClean="0"/>
              <a:t>answer" </a:t>
            </a:r>
          </a:p>
          <a:p>
            <a:r>
              <a:rPr lang="en-US" sz="2800" dirty="0"/>
              <a:t>G</a:t>
            </a:r>
            <a:r>
              <a:rPr lang="en-US" sz="2800" dirty="0" smtClean="0"/>
              <a:t>oal </a:t>
            </a:r>
            <a:r>
              <a:rPr lang="en-US" sz="2800" dirty="0"/>
              <a:t>is to explore the data and find </a:t>
            </a:r>
            <a:r>
              <a:rPr lang="en-US" sz="2800" dirty="0" smtClean="0"/>
              <a:t>some </a:t>
            </a:r>
            <a:r>
              <a:rPr lang="en-US" sz="2800" dirty="0"/>
              <a:t>structure </a:t>
            </a:r>
            <a:r>
              <a:rPr lang="en-US" sz="2800" dirty="0" smtClean="0"/>
              <a:t>within</a:t>
            </a:r>
            <a:r>
              <a:rPr lang="en-US" sz="2800" dirty="0"/>
              <a:t> </a:t>
            </a:r>
            <a:r>
              <a:rPr lang="en-US" sz="2800" dirty="0" smtClean="0"/>
              <a:t>the data</a:t>
            </a:r>
          </a:p>
          <a:p>
            <a:r>
              <a:rPr lang="en-US" sz="2800" dirty="0" smtClean="0"/>
              <a:t>Clustering</a:t>
            </a:r>
            <a:endParaRPr lang="en-US" sz="2800" dirty="0"/>
          </a:p>
        </p:txBody>
      </p:sp>
    </p:spTree>
    <p:extLst>
      <p:ext uri="{BB962C8B-B14F-4D97-AF65-F5344CB8AC3E}">
        <p14:creationId xmlns:p14="http://schemas.microsoft.com/office/powerpoint/2010/main" val="30912139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1388</TotalTime>
  <Words>1559</Words>
  <Application>Microsoft Office PowerPoint</Application>
  <PresentationFormat>Widescreen</PresentationFormat>
  <Paragraphs>205</Paragraphs>
  <Slides>37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Trebuchet MS</vt:lpstr>
      <vt:lpstr>Tw Cen MT</vt:lpstr>
      <vt:lpstr>Circuit</vt:lpstr>
      <vt:lpstr>Introduction to Machine Learning</vt:lpstr>
      <vt:lpstr>About Me</vt:lpstr>
      <vt:lpstr>What is Machine Learning</vt:lpstr>
      <vt:lpstr>PowerPoint Presentation</vt:lpstr>
      <vt:lpstr>Vs Statistics</vt:lpstr>
      <vt:lpstr>VS AI  </vt:lpstr>
      <vt:lpstr>What can you do with it?</vt:lpstr>
      <vt:lpstr>Supervised</vt:lpstr>
      <vt:lpstr>Unsupervised</vt:lpstr>
      <vt:lpstr>Reinforcement </vt:lpstr>
      <vt:lpstr>Why use it?</vt:lpstr>
      <vt:lpstr>Use Cases</vt:lpstr>
      <vt:lpstr>Typical Machine Learning Process</vt:lpstr>
      <vt:lpstr>To give Credit, or not to give credit</vt:lpstr>
      <vt:lpstr>What is the question?</vt:lpstr>
      <vt:lpstr>Selecting Data</vt:lpstr>
      <vt:lpstr>Selecting Data</vt:lpstr>
      <vt:lpstr>Selecting Data</vt:lpstr>
      <vt:lpstr>Who Cares</vt:lpstr>
      <vt:lpstr>Preparing Data</vt:lpstr>
      <vt:lpstr>Developing Model</vt:lpstr>
      <vt:lpstr>Developing Model</vt:lpstr>
      <vt:lpstr>Developing Model</vt:lpstr>
      <vt:lpstr>Developing Model</vt:lpstr>
      <vt:lpstr>Developing Model</vt:lpstr>
      <vt:lpstr>Developing a model</vt:lpstr>
      <vt:lpstr>Developing a model</vt:lpstr>
      <vt:lpstr>Developing a model</vt:lpstr>
      <vt:lpstr>PowerPoint Presentation</vt:lpstr>
      <vt:lpstr>Interpreting Results </vt:lpstr>
      <vt:lpstr>Deep Learning</vt:lpstr>
      <vt:lpstr>PowerPoint Presentation</vt:lpstr>
      <vt:lpstr>History of Neural Networks </vt:lpstr>
      <vt:lpstr>History of Neural Networks </vt:lpstr>
      <vt:lpstr>History of Neural Networks </vt:lpstr>
      <vt:lpstr>Train our own Artificial Neural Network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Chris Paradis</dc:creator>
  <cp:lastModifiedBy>Chris Paradis</cp:lastModifiedBy>
  <cp:revision>94</cp:revision>
  <dcterms:created xsi:type="dcterms:W3CDTF">2016-09-20T22:08:13Z</dcterms:created>
  <dcterms:modified xsi:type="dcterms:W3CDTF">2016-09-21T21:16:53Z</dcterms:modified>
</cp:coreProperties>
</file>