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localhost:4040" TargetMode="Externa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7161" indent="-287161">
              <a:buSzPct val="75000"/>
              <a:buChar char="-"/>
            </a:pPr>
            <a:r>
              <a:t>Originated as a UC Berkely project; originally just designed to show off Berkely’s distributed job scheduler Mesos</a:t>
            </a:r>
          </a:p>
          <a:p>
            <a:pPr marL="287161" indent="-287161">
              <a:buSzPct val="75000"/>
              <a:buChar char="-"/>
            </a:pPr>
            <a:r>
              <a:t>Like the projects leading up to it, designed to run under the assumption that worker machines will fail</a:t>
            </a:r>
          </a:p>
          <a:p>
            <a:pPr marL="287161" indent="-287161">
              <a:buSzPct val="75000"/>
              <a:buChar char="-"/>
            </a:pPr>
            <a:r>
              <a:t>Core of the system is the Resilient Distributed Dataset</a:t>
            </a:r>
          </a:p>
          <a:p>
            <a:pPr marL="287161" indent="-287161">
              <a:buSzPct val="75000"/>
              <a:buChar char="-"/>
            </a:pPr>
            <a:r>
              <a:t>RDD is a programming abstraction</a:t>
            </a:r>
          </a:p>
          <a:p>
            <a:pPr marL="287161" indent="-287161">
              <a:buSzPct val="75000"/>
              <a:buChar char="-"/>
            </a:pPr>
            <a:r>
              <a:t>Can think of it as a partitioned collection of tuples, somwhat similar to a view in a database</a:t>
            </a:r>
          </a:p>
          <a:p>
            <a:pPr marL="287161" indent="-287161">
              <a:buSzPct val="75000"/>
              <a:buChar char="-"/>
            </a:pPr>
            <a:r>
              <a:t>Write Spark programs by transforming one/more RDDs into another RDD - very functionally-oriented programming model</a:t>
            </a:r>
          </a:p>
          <a:p>
            <a:pPr marL="287161" indent="-287161">
              <a:buSzPct val="75000"/>
              <a:buChar char="-"/>
            </a:pPr>
            <a:r>
              <a:t>RDDs are lazy and immutable and keep track of their “lineages” so that nodes can fail without the computation having to stop; also involves less checkpointing</a:t>
            </a:r>
          </a:p>
          <a:p>
            <a:pPr marL="287161" indent="-287161">
              <a:buSzPct val="75000"/>
              <a:buChar char="-"/>
            </a:pPr>
            <a:r>
              <a:t>Materialized RDDs can be cached in memory for efficient iterative and ad-hoc computation. </a:t>
            </a:r>
          </a:p>
          <a:p>
            <a:pPr marL="287161" indent="-287161">
              <a:buSzPct val="75000"/>
              <a:buChar char="-"/>
            </a:pPr>
            <a:r>
              <a:t>Lazy evaluation also makes pipelining easier</a:t>
            </a:r>
          </a:p>
          <a:p>
            <a:pPr/>
          </a:p>
          <a:p>
            <a:pPr/>
            <a:r>
              <a:t>tl;dr RDDs let you perform ad-hoc and iterative computation on massive data sets using a cluster of consumer-grade hardware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7161" indent="-287161">
              <a:buSzPct val="75000"/>
              <a:buChar char="-"/>
            </a:pPr>
            <a:r>
              <a:t>Show word count TF/IDF demo</a:t>
            </a:r>
          </a:p>
          <a:p>
            <a:pPr marL="287161" indent="-287161">
              <a:buSzPct val="75000"/>
              <a:buChar char="-"/>
            </a:pPr>
            <a:r>
              <a:t>Explain what’s going 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7161" indent="-287161">
              <a:buSzPct val="75000"/>
              <a:buChar char="-"/>
            </a:pPr>
            <a:r>
              <a:t>Some of you might be wondering why you would use something like Spark rather than a SQL database</a:t>
            </a:r>
          </a:p>
          <a:p>
            <a:pPr marL="287161" indent="-287161">
              <a:buSzPct val="75000"/>
              <a:buChar char="-"/>
            </a:pPr>
            <a:r>
              <a:t>Not a valid comparison</a:t>
            </a:r>
          </a:p>
          <a:p>
            <a:pPr marL="287161" indent="-287161">
              <a:buSzPct val="75000"/>
              <a:buChar char="-"/>
            </a:pPr>
            <a:r>
              <a:t>Spark meant for data mining/processing, has lots of tools/features for doing that</a:t>
            </a:r>
          </a:p>
          <a:p>
            <a:pPr marL="287161" indent="-287161">
              <a:buSzPct val="75000"/>
              <a:buChar char="-"/>
            </a:pPr>
            <a:r>
              <a:t>Databases meant to process transactions, store/update data</a:t>
            </a:r>
          </a:p>
          <a:p>
            <a:pPr marL="287161" indent="-287161">
              <a:buSzPct val="75000"/>
              <a:buChar char="-"/>
            </a:pPr>
            <a:r>
              <a:t>Encourage people to google how to use Spark with Postgres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7161" indent="-287161">
              <a:buSzPct val="75000"/>
              <a:buChar char="-"/>
            </a:pPr>
            <a:r>
              <a:t>Some of you might also be wondering how Spark compares to MapReduce</a:t>
            </a:r>
          </a:p>
          <a:p>
            <a:pPr marL="287161" indent="-287161">
              <a:buSzPct val="75000"/>
              <a:buChar char="-"/>
            </a:pPr>
            <a:r>
              <a:t>Easier comparison: Spark compatible with HDFS, more capable than MapReduce</a:t>
            </a:r>
          </a:p>
          <a:p>
            <a:pPr marL="287161" indent="-287161">
              <a:buSzPct val="75000"/>
              <a:buChar char="-"/>
            </a:pPr>
            <a:r>
              <a:t>If you encounter a stack using MapReduce that works…you’re fine</a:t>
            </a:r>
          </a:p>
          <a:p>
            <a:pPr marL="287161" indent="-287161">
              <a:buSzPct val="75000"/>
              <a:buChar char="-"/>
            </a:pPr>
            <a:r>
              <a:t>If you have a choice, I’d suggest Spark for its performance and flexibility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7161" indent="-287161">
              <a:buSzPct val="75000"/>
              <a:buChar char="-"/>
            </a:pPr>
            <a:r>
              <a:t>One of Spark’s most powerful features: Spark Streaming</a:t>
            </a:r>
          </a:p>
          <a:p>
            <a:pPr marL="287161" indent="-287161">
              <a:buSzPct val="75000"/>
              <a:buChar char="-"/>
            </a:pPr>
            <a:r>
              <a:t>Perform near-real-time analysis on unbounded data</a:t>
            </a:r>
          </a:p>
          <a:p>
            <a:pPr marL="287161" indent="-287161">
              <a:buSzPct val="75000"/>
              <a:buChar char="-"/>
            </a:pPr>
            <a:r>
              <a:t>How? Take a stream, slice it up into buckets and treat each bucket like a regular spark batch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Spark provides programming abstraction for micro-batches called DStreams, which are collections of RDDs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7161" indent="-287161">
              <a:buSzPct val="75000"/>
              <a:buChar char="-"/>
            </a:pPr>
            <a:r>
              <a:t>Output operators a.k.a. Actions are operations on RDDs that trigger materialization</a:t>
            </a:r>
          </a:p>
          <a:p>
            <a:pPr marL="287161" indent="-287161">
              <a:buSzPct val="75000"/>
              <a:buChar char="-"/>
            </a:pPr>
            <a:r>
              <a:t>Basically are functions that are called when you are done manipulating the data and want to see the results</a:t>
            </a:r>
          </a:p>
          <a:p>
            <a:pPr marL="287161" indent="-287161">
              <a:buSzPct val="75000"/>
              <a:buChar char="-"/>
            </a:pPr>
            <a:r>
              <a:t>If you don’t have an output operator, your Spark job will not do anything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can be broken up into three main components:</a:t>
            </a:r>
          </a:p>
          <a:p>
            <a:pPr marL="287161" indent="-287161">
              <a:buSzPct val="75000"/>
              <a:buChar char="-"/>
            </a:pPr>
            <a:r>
              <a:t>Driver: manages a particular Spark Job</a:t>
            </a:r>
          </a:p>
          <a:p>
            <a:pPr marL="287161" indent="-287161">
              <a:buSzPct val="75000"/>
              <a:buChar char="-"/>
            </a:pPr>
            <a:r>
              <a:t>Cluster Manager: manages a pool of worker machines servicing one or more Spark Jobs</a:t>
            </a:r>
          </a:p>
          <a:p>
            <a:pPr marL="287161" indent="-287161">
              <a:buSzPct val="75000"/>
              <a:buChar char="-"/>
            </a:pPr>
            <a:r>
              <a:t>Worker: provides resources for performing parallel computation on and memory for RDDs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7161" indent="-287161">
              <a:buSzPct val="75000"/>
              <a:buChar char="-"/>
            </a:pPr>
            <a:r>
              <a:t>To make a Spark Job, you write a Scala, Java, or Python program that hooks into the Spark libraries </a:t>
            </a:r>
          </a:p>
          <a:p>
            <a:pPr marL="287161" indent="-287161">
              <a:buSzPct val="75000"/>
              <a:buChar char="-"/>
            </a:pPr>
            <a:r>
              <a:t>Your program consists of a series of transformations on RDDs and ends with some kind of output operation</a:t>
            </a:r>
          </a:p>
          <a:p>
            <a:pPr marL="287161" indent="-287161">
              <a:buSzPct val="75000"/>
              <a:buChar char="-"/>
            </a:pPr>
            <a:r>
              <a:t>Submit your program to a Spark driver (e.g. a program running on your laptop with VPN access to a Spark cluster)</a:t>
            </a:r>
          </a:p>
          <a:p>
            <a:pPr marL="287161" indent="-287161">
              <a:buSzPct val="75000"/>
              <a:buChar char="-"/>
            </a:pPr>
            <a:r>
              <a:t>Spark driver breaks program up into a Directed Acyclic Graph of tasks (RDD transformations)</a:t>
            </a:r>
          </a:p>
          <a:p>
            <a:pPr marL="287161" indent="-287161">
              <a:buSzPct val="75000"/>
              <a:buChar char="-"/>
            </a:pPr>
            <a:r>
              <a:t>Driver gets resources from cluster and schedules the tasks</a:t>
            </a:r>
          </a:p>
          <a:p>
            <a:pPr marL="287161" indent="-287161">
              <a:buSzPct val="75000"/>
              <a:buChar char="-"/>
            </a:pPr>
            <a:r>
              <a:t>Driver also hosts a WebUI for viewing progress of computation, usually on </a:t>
            </a:r>
            <a:r>
              <a:rPr u="sng">
                <a:hlinkClick r:id="rId3" invalidUrl="" action="" tgtFrame="" tooltip="" history="1" highlightClick="0" endSnd="0"/>
              </a:rPr>
              <a:t>http://localhost:4040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7161" indent="-287161">
              <a:buSzPct val="75000"/>
              <a:buChar char="-"/>
            </a:pPr>
            <a:r>
              <a:t>Nice feature of Spark: built from day 1 to play nice with other computing frameworks</a:t>
            </a:r>
          </a:p>
          <a:p>
            <a:pPr marL="287161" indent="-287161">
              <a:buSzPct val="75000"/>
              <a:buChar char="-"/>
            </a:pPr>
            <a:r>
              <a:t>Can work on multiple cluster computing frameworks: just needs a way of getting resources to schedule tasks</a:t>
            </a:r>
          </a:p>
          <a:p>
            <a:pPr marL="287161" indent="-287161">
              <a:buSzPct val="75000"/>
              <a:buChar char="-"/>
            </a:pPr>
            <a:r>
              <a:t>Originally built to run on Mesos, but can also now run on YARN or in “Standalone mode” where it serves as its own resource manager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7161" indent="-287161">
              <a:buSzPct val="75000"/>
              <a:buChar char="-"/>
            </a:pPr>
            <a:r>
              <a:t>Not much more to be added about Spark Executors</a:t>
            </a:r>
          </a:p>
          <a:p>
            <a:pPr marL="287161" indent="-287161">
              <a:buSzPct val="75000"/>
              <a:buChar char="-"/>
            </a:pPr>
            <a:r>
              <a:t>Data locality reduces latency so run spark executors on the machines where the data is stored if practical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7161" indent="-287161">
              <a:buSzPct val="75000"/>
              <a:buChar char="-"/>
            </a:pPr>
            <a:r>
              <a:t>Adds support for high-performance SQL-like operations</a:t>
            </a:r>
          </a:p>
          <a:p>
            <a:pPr marL="287161" indent="-287161">
              <a:buSzPct val="75000"/>
              <a:buChar char="-"/>
            </a:pPr>
            <a:r>
              <a:t>Allows RDDs to be represented like tables in SQL databases</a:t>
            </a:r>
          </a:p>
          <a:p>
            <a:pPr marL="287161" indent="-287161">
              <a:buSzPct val="75000"/>
              <a:buChar char="-"/>
            </a:pPr>
            <a:r>
              <a:t>DataFrame untyped - access columns by name using strings</a:t>
            </a:r>
          </a:p>
          <a:p>
            <a:pPr marL="287161" indent="-287161">
              <a:buSzPct val="75000"/>
              <a:buChar char="-"/>
            </a:pPr>
            <a:r>
              <a:t>DataSet typed - access columns using regular Java/Scala/Python dot operator syntax </a:t>
            </a:r>
          </a:p>
          <a:p>
            <a:pPr marL="287161" indent="-287161">
              <a:buSzPct val="75000"/>
              <a:buChar char="-"/>
            </a:pPr>
            <a:r>
              <a:t>DataSets superset of data frames now, with DataFrames being DataSets of type Row</a:t>
            </a:r>
          </a:p>
          <a:p>
            <a:pPr marL="287161" indent="-287161">
              <a:buSzPct val="75000"/>
              <a:buChar char="-"/>
            </a:pPr>
            <a:r>
              <a:t>Can use SQL queries and ODBC with Spark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7161" indent="-287161">
              <a:buSzPct val="75000"/>
              <a:buChar char="-"/>
            </a:pPr>
            <a:r>
              <a:t>Spark has rich suite of Machine Learning libraries</a:t>
            </a:r>
          </a:p>
          <a:p>
            <a:pPr marL="287161" indent="-287161">
              <a:buSzPct val="75000"/>
              <a:buChar char="-"/>
            </a:pPr>
            <a:r>
              <a:t>High performance iterative computation well suited to ML</a:t>
            </a:r>
          </a:p>
          <a:p>
            <a:pPr marL="287161" indent="-287161">
              <a:buSzPct val="75000"/>
              <a:buChar char="-"/>
            </a:pPr>
            <a:r>
              <a:t>MLlib is probably one of the biggest focuses for the researchers developing Spark at the moment, so too big to get into much detail</a:t>
            </a:r>
          </a:p>
          <a:p>
            <a:pPr marL="287161" indent="-287161">
              <a:buSzPct val="75000"/>
              <a:buChar char="-"/>
            </a:pPr>
            <a:r>
              <a:t>Some things you can do:</a:t>
            </a:r>
          </a:p>
          <a:p>
            <a:pPr lvl="1" marL="757061" indent="-287161">
              <a:buSzPct val="75000"/>
              <a:buChar char="-"/>
            </a:pPr>
            <a:r>
              <a:t>K Means Clustering</a:t>
            </a:r>
          </a:p>
          <a:p>
            <a:pPr lvl="1" marL="757061" indent="-287161">
              <a:buSzPct val="75000"/>
              <a:buChar char="-"/>
            </a:pPr>
            <a:r>
              <a:t>PCA</a:t>
            </a:r>
          </a:p>
          <a:p>
            <a:pPr lvl="1" marL="757061" indent="-287161">
              <a:buSzPct val="75000"/>
              <a:buChar char="-"/>
            </a:pPr>
            <a:r>
              <a:t>TF-IDF</a:t>
            </a:r>
          </a:p>
          <a:p>
            <a:pPr lvl="1" marL="757061" indent="-287161">
              <a:buSzPct val="75000"/>
              <a:buChar char="-"/>
            </a:pPr>
            <a:r>
              <a:t>Word2Vec</a:t>
            </a:r>
          </a:p>
          <a:p>
            <a:pPr lvl="1" marL="757061" indent="-287161">
              <a:buSzPct val="75000"/>
              <a:buChar char="-"/>
            </a:pPr>
            <a:r>
              <a:t>Linear Regression</a:t>
            </a:r>
          </a:p>
          <a:p>
            <a:pPr lvl="1" marL="757061" indent="-287161">
              <a:buSzPct val="75000"/>
              <a:buChar char="-"/>
            </a:pPr>
            <a:r>
              <a:t>Decision Trees</a:t>
            </a:r>
          </a:p>
          <a:p>
            <a:pPr lvl="1" marL="757061" indent="-287161">
              <a:buSzPct val="75000"/>
              <a:buChar char="-"/>
            </a:pPr>
            <a:r>
              <a:t>Collaborative Filtering</a:t>
            </a:r>
          </a:p>
          <a:p>
            <a:pPr lvl="1" marL="757061" indent="-287161">
              <a:buSzPct val="75000"/>
              <a:buChar char="-"/>
            </a:pPr>
            <a:r>
              <a:t>Much much more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7161" indent="-287161">
              <a:buSzPct val="75000"/>
              <a:buChar char="-"/>
            </a:pPr>
            <a:r>
              <a:t>Can also treat RDDs as collections of vertices and edges then perform graph computation on them</a:t>
            </a:r>
          </a:p>
          <a:p>
            <a:pPr marL="287161" indent="-287161">
              <a:buSzPct val="75000"/>
              <a:buChar char="-"/>
            </a:pPr>
            <a:r>
              <a:t>Could also be its own UPE IO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oo.gl/5m0ijJ" TargetMode="External"/><Relationship Id="rId4" Type="http://schemas.openxmlformats.org/officeDocument/2006/relationships/hyperlink" Target="https://goo.gl/uM5CLv" TargetMode="External"/><Relationship Id="rId5" Type="http://schemas.openxmlformats.org/officeDocument/2006/relationships/image" Target="../media/image6.tif"/><Relationship Id="rId6" Type="http://schemas.openxmlformats.org/officeDocument/2006/relationships/image" Target="../media/image7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o.gl/YM0ruw" TargetMode="External"/><Relationship Id="rId4" Type="http://schemas.openxmlformats.org/officeDocument/2006/relationships/image" Target="../media/image8.tif"/><Relationship Id="rId5" Type="http://schemas.openxmlformats.org/officeDocument/2006/relationships/image" Target="../media/image9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mmunity.cloud.databricks.com/?o=2105760115841857#notebook/3270836316444380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mmunity.cloud.databricks.com/?o=2105760115841857#notebook/744916048400791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atabricks.com/try-databricks" TargetMode="External"/><Relationship Id="rId3" Type="http://schemas.openxmlformats.org/officeDocument/2006/relationships/image" Target="../media/image11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spark.apache.org" TargetMode="External"/><Relationship Id="rId3" Type="http://schemas.openxmlformats.org/officeDocument/2006/relationships/hyperlink" Target="https://cwiki.apache.org/confluence/display/SPARK/Powered+By+Spark" TargetMode="External"/><Relationship Id="rId4" Type="http://schemas.openxmlformats.org/officeDocument/2006/relationships/hyperlink" Target="http://databricks.com" TargetMode="External"/><Relationship Id="rId5" Type="http://schemas.openxmlformats.org/officeDocument/2006/relationships/hyperlink" Target="https://databricks.com/blog/2016/07/14/a-tale-of-three-apache-spark-apis-rdds-dataframes-and-datasets.html" TargetMode="External"/><Relationship Id="rId6" Type="http://schemas.openxmlformats.org/officeDocument/2006/relationships/hyperlink" Target="https://docs.cloud.databricks.com/docs/latest/databricks_guide/index.html#00%20Welcome%20to%20Databricks.html" TargetMode="External"/><Relationship Id="rId7" Type="http://schemas.openxmlformats.org/officeDocument/2006/relationships/hyperlink" Target="https://databricks.com/blog/2014/10/10/spark-petabyte-sort.html" TargetMode="External"/><Relationship Id="rId8" Type="http://schemas.openxmlformats.org/officeDocument/2006/relationships/hyperlink" Target="http://sparkhub.databricks.com" TargetMode="External"/><Relationship Id="rId9" Type="http://schemas.openxmlformats.org/officeDocument/2006/relationships/hyperlink" Target="http://deepspace.jpl.nasa.gov/about/" TargetMode="External"/><Relationship Id="rId10" Type="http://schemas.openxmlformats.org/officeDocument/2006/relationships/hyperlink" Target="https://www.mapr.com/blog/game-changing-real-time-use-cases-apache-spark-on-hadoop" TargetMode="External"/><Relationship Id="rId11" Type="http://schemas.openxmlformats.org/officeDocument/2006/relationships/hyperlink" Target="https://databricks.com/blog/2016/08/31/apache-spark-scale-a-60-tb-production-use-case.html" TargetMode="External"/><Relationship Id="rId12" Type="http://schemas.openxmlformats.org/officeDocument/2006/relationships/hyperlink" Target="https://jaceklaskowski.gitbooks.io/mastering-apache-spark/content/spark-architecture.html" TargetMode="External"/><Relationship Id="rId13" Type="http://schemas.openxmlformats.org/officeDocument/2006/relationships/hyperlink" Target="http://people.csail.mit.edu/matei/papers/2010/hotcloud_spark.pdf" TargetMode="External"/><Relationship Id="rId14" Type="http://schemas.openxmlformats.org/officeDocument/2006/relationships/hyperlink" Target="http://people.csail.mit.edu/matei/papers/2012/nsdi_spark.pdf" TargetMode="External"/><Relationship Id="rId15" Type="http://schemas.openxmlformats.org/officeDocument/2006/relationships/hyperlink" Target="https://www.mapr.com/blog/how-get-started-using-apache-spark-graphx-scala" TargetMode="External"/><Relationship Id="rId16" Type="http://schemas.openxmlformats.org/officeDocument/2006/relationships/hyperlink" Target="http://blog.cloudera.com/blog/2014/03/why-apache-spark-is-a-crossover-hit-for-data-scientists/" TargetMode="External"/><Relationship Id="rId17" Type="http://schemas.openxmlformats.org/officeDocument/2006/relationships/hyperlink" Target="http://www.datamation.com/data-center/hadoop-vs.-spark-the-new-age-of-big-data.htm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mapr.com/blog/game-changing-real-time-use-cases-apache-spark-on-hadoop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Relationship Id="rId4" Type="http://schemas.openxmlformats.org/officeDocument/2006/relationships/hyperlink" Target="https://jaceklaskowski.gitbooks.io/mastering-apache-spark/content/spark-architecture.html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3"/>
          </p:nvPr>
        </p:nvSpPr>
        <p:spPr>
          <a:xfrm>
            <a:off x="514350" y="6629400"/>
            <a:ext cx="7200900" cy="508000"/>
          </a:xfrm>
          <a:prstGeom prst="rect">
            <a:avLst/>
          </a:prstGeom>
        </p:spPr>
        <p:txBody>
          <a:bodyPr/>
          <a:lstStyle/>
          <a:p>
            <a:pPr/>
            <a:r>
              <a:t>William Rory Kronmiller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Iterative Computing on Massive Data Sets</a:t>
            </a:r>
          </a:p>
        </p:txBody>
      </p:sp>
      <p:pic>
        <p:nvPicPr>
          <p:cNvPr id="13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0850" y="4126194"/>
            <a:ext cx="4592616" cy="2442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Cluster Manager</a:t>
            </a:r>
          </a:p>
        </p:txBody>
      </p:sp>
      <p:sp>
        <p:nvSpPr>
          <p:cNvPr id="171" name="Shape 17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runs on multiple clusters:</a:t>
            </a:r>
          </a:p>
          <a:p>
            <a:pPr lvl="1"/>
            <a:r>
              <a:t>Mesos</a:t>
            </a:r>
          </a:p>
          <a:p>
            <a:pPr lvl="1"/>
            <a:r>
              <a:t>YARN</a:t>
            </a:r>
          </a:p>
          <a:p>
            <a:pPr lvl="1"/>
            <a:r>
              <a:t>Spark Standalone</a:t>
            </a:r>
          </a:p>
        </p:txBody>
      </p:sp>
      <p:pic>
        <p:nvPicPr>
          <p:cNvPr id="172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6438" y="4782714"/>
            <a:ext cx="6014923" cy="2245572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6794858" y="7050854"/>
            <a:ext cx="56380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http://www.agildata.com/wp-content/uploads/2016/03/Blog-InlineIMAGES-ClusterManagement.png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Executor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Hosts RDD Partitions</a:t>
            </a:r>
          </a:p>
          <a:p>
            <a:pPr/>
            <a:r>
              <a:t>Performs Computations</a:t>
            </a:r>
          </a:p>
          <a:p>
            <a:pPr/>
            <a:r>
              <a:t>Ideally Executor Runs on HDFS Host for Partition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SQL</a:t>
            </a:r>
          </a:p>
        </p:txBody>
      </p:sp>
      <p:sp>
        <p:nvSpPr>
          <p:cNvPr id="183" name="Shape 183"/>
          <p:cNvSpPr/>
          <p:nvPr>
            <p:ph type="body" sz="half" idx="1"/>
          </p:nvPr>
        </p:nvSpPr>
        <p:spPr>
          <a:xfrm>
            <a:off x="508000" y="2628900"/>
            <a:ext cx="6599291" cy="6096000"/>
          </a:xfrm>
          <a:prstGeom prst="rect">
            <a:avLst/>
          </a:prstGeom>
        </p:spPr>
        <p:txBody>
          <a:bodyPr/>
          <a:lstStyle/>
          <a:p>
            <a:pPr marL="324231" indent="-324231" defTabSz="403097">
              <a:spcBef>
                <a:spcPts val="1600"/>
              </a:spcBef>
              <a:defRPr sz="2484"/>
            </a:pPr>
            <a:r>
              <a:t>RDDs as SQL Tables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DataFrame</a:t>
            </a:r>
          </a:p>
          <a:p>
            <a:pPr lvl="2" marL="972692" indent="-324231" defTabSz="403097">
              <a:spcBef>
                <a:spcPts val="1600"/>
              </a:spcBef>
              <a:defRPr sz="2484"/>
            </a:pPr>
            <a:r>
              <a:t>Similar to R DataFrames ¯\_(ツ)_/¯</a:t>
            </a:r>
          </a:p>
          <a:p>
            <a:pPr lvl="2" marL="972692" indent="-324231" defTabSz="403097">
              <a:spcBef>
                <a:spcPts val="1600"/>
              </a:spcBef>
              <a:defRPr sz="2484"/>
            </a:pPr>
            <a:r>
              <a:t>Untyped :(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DataSet</a:t>
            </a:r>
          </a:p>
          <a:p>
            <a:pPr lvl="2" marL="972692" indent="-324231" defTabSz="403097">
              <a:spcBef>
                <a:spcPts val="1600"/>
              </a:spcBef>
              <a:defRPr sz="2484"/>
            </a:pPr>
            <a:r>
              <a:t>Typed :)</a:t>
            </a:r>
          </a:p>
          <a:p>
            <a:pPr lvl="2" marL="972692" indent="-324231" defTabSz="403097">
              <a:spcBef>
                <a:spcPts val="1600"/>
              </a:spcBef>
              <a:defRPr sz="2484"/>
            </a:pPr>
            <a:r>
              <a:t>Has Become Superset for DataFrame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Compatible with Hive and HiveQL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Compatible with JDBC and ODBC thru Thrift Server</a:t>
            </a:r>
          </a:p>
        </p:txBody>
      </p:sp>
      <p:pic>
        <p:nvPicPr>
          <p:cNvPr id="184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3829" y="5749909"/>
            <a:ext cx="5354225" cy="2243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6577" y="2635886"/>
            <a:ext cx="5108729" cy="293574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7145451" y="8171975"/>
            <a:ext cx="533098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https://databricks.com/blog/2016/07/14/a-tale-of-three-apache-spark-apis-rdds-dataframes-and-datasets.html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MLlib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Library</a:t>
            </a:r>
          </a:p>
          <a:p>
            <a:pPr/>
            <a:r>
              <a:t>Huge Just Google It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https://goo.gl/5m0ijJ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https://goo.gl/uM5CLv</a:t>
            </a:r>
          </a:p>
          <a:p>
            <a:pPr/>
            <a:r>
              <a:t>Could Be Its Own UPE IO</a:t>
            </a:r>
          </a:p>
        </p:txBody>
      </p:sp>
      <p:sp>
        <p:nvSpPr>
          <p:cNvPr id="192" name="Shape 192"/>
          <p:cNvSpPr/>
          <p:nvPr/>
        </p:nvSpPr>
        <p:spPr>
          <a:xfrm>
            <a:off x="7323500" y="5199344"/>
            <a:ext cx="3332414" cy="3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100"/>
            </a:lvl1pPr>
          </a:lstStyle>
          <a:p>
            <a:pPr/>
            <a:r>
              <a:t>https://cdn.meme.am/instances/500x/67240542.jpg</a:t>
            </a:r>
          </a:p>
        </p:txBody>
      </p:sp>
      <p:pic>
        <p:nvPicPr>
          <p:cNvPr id="193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89784" y="2974576"/>
            <a:ext cx="2955816" cy="2216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41112" y="6146714"/>
            <a:ext cx="5151576" cy="2386392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7212731" y="8549999"/>
            <a:ext cx="480834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https://databricks.com/wp-content/uploads/2016/01/image04.png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GraphX</a:t>
            </a:r>
          </a:p>
        </p:txBody>
      </p:sp>
      <p:sp>
        <p:nvSpPr>
          <p:cNvPr id="200" name="Shape 200"/>
          <p:cNvSpPr/>
          <p:nvPr>
            <p:ph type="body" sz="half" idx="1"/>
          </p:nvPr>
        </p:nvSpPr>
        <p:spPr>
          <a:xfrm>
            <a:off x="508000" y="2628900"/>
            <a:ext cx="5832749" cy="6096000"/>
          </a:xfrm>
          <a:prstGeom prst="rect">
            <a:avLst/>
          </a:prstGeom>
        </p:spPr>
        <p:txBody>
          <a:bodyPr/>
          <a:lstStyle/>
          <a:p>
            <a:pPr/>
            <a:r>
              <a:t>Graph Processing on Spark</a:t>
            </a:r>
          </a:p>
          <a:p>
            <a:pPr/>
            <a:r>
              <a:t>Edge Computation</a:t>
            </a:r>
          </a:p>
          <a:p>
            <a:pPr/>
            <a:r>
              <a:t>Vertex Centric Computation</a:t>
            </a:r>
          </a:p>
          <a:p>
            <a:pPr lvl="1"/>
            <a:r>
              <a:t>Pregel API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https://goo.gl/YM0ruw</a:t>
            </a:r>
          </a:p>
        </p:txBody>
      </p:sp>
      <p:grpSp>
        <p:nvGrpSpPr>
          <p:cNvPr id="203" name="Group 203"/>
          <p:cNvGrpSpPr/>
          <p:nvPr/>
        </p:nvGrpSpPr>
        <p:grpSpPr>
          <a:xfrm>
            <a:off x="7481768" y="2728060"/>
            <a:ext cx="4565713" cy="1904749"/>
            <a:chOff x="0" y="0"/>
            <a:chExt cx="4565712" cy="1904747"/>
          </a:xfrm>
        </p:grpSpPr>
        <p:pic>
          <p:nvPicPr>
            <p:cNvPr id="201" name="pasted-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8680" y="0"/>
              <a:ext cx="4448352" cy="1523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" name="Shape 202"/>
            <p:cNvSpPr/>
            <p:nvPr/>
          </p:nvSpPr>
          <p:spPr>
            <a:xfrm>
              <a:off x="-1" y="1574547"/>
              <a:ext cx="4565713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/>
              </a:lvl1pPr>
            </a:lstStyle>
            <a:p>
              <a:pPr/>
              <a:r>
                <a:t>http://spark.apache.org/docs/latest/img/graphx_logo.png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7103879" y="4911828"/>
            <a:ext cx="5321491" cy="3811895"/>
            <a:chOff x="0" y="0"/>
            <a:chExt cx="5321489" cy="3811893"/>
          </a:xfrm>
        </p:grpSpPr>
        <p:pic>
          <p:nvPicPr>
            <p:cNvPr id="204" name="pasted-image.tif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321490" cy="34566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Shape 205"/>
            <p:cNvSpPr/>
            <p:nvPr/>
          </p:nvSpPr>
          <p:spPr>
            <a:xfrm>
              <a:off x="260110" y="3481693"/>
              <a:ext cx="4801271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/>
              </a:lvl1pPr>
            </a:lstStyle>
            <a:p>
              <a:pPr/>
              <a:r>
                <a:t>http://spark.apache.org/docs/latest/img/property_graph.png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Word Count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 vs Spark</a:t>
            </a:r>
          </a:p>
        </p:txBody>
      </p:sp>
      <p:sp>
        <p:nvSpPr>
          <p:cNvPr id="215" name="Shape 215"/>
          <p:cNvSpPr/>
          <p:nvPr>
            <p:ph type="body" sz="half" idx="1"/>
          </p:nvPr>
        </p:nvSpPr>
        <p:spPr>
          <a:xfrm>
            <a:off x="508000" y="2628900"/>
            <a:ext cx="5664747" cy="6096000"/>
          </a:xfrm>
          <a:prstGeom prst="rect">
            <a:avLst/>
          </a:prstGeom>
        </p:spPr>
        <p:txBody>
          <a:bodyPr/>
          <a:lstStyle/>
          <a:p>
            <a:pPr marL="263143" indent="-263143" defTabSz="327152">
              <a:spcBef>
                <a:spcPts val="1300"/>
              </a:spcBef>
              <a:defRPr sz="2016"/>
            </a:pPr>
            <a:r>
              <a:t>SQL Databases Are Good For</a:t>
            </a:r>
          </a:p>
          <a:p>
            <a:pPr lvl="1" marL="526287" indent="-263143" defTabSz="327152">
              <a:spcBef>
                <a:spcPts val="1300"/>
              </a:spcBef>
              <a:defRPr sz="2016"/>
            </a:pPr>
            <a:r>
              <a:t>Transactions</a:t>
            </a:r>
          </a:p>
          <a:p>
            <a:pPr lvl="1" marL="526287" indent="-263143" defTabSz="327152">
              <a:spcBef>
                <a:spcPts val="1300"/>
              </a:spcBef>
              <a:defRPr sz="2016"/>
            </a:pPr>
            <a:r>
              <a:t>Low Latency</a:t>
            </a:r>
          </a:p>
          <a:p>
            <a:pPr lvl="1" marL="526287" indent="-263143" defTabSz="327152">
              <a:spcBef>
                <a:spcPts val="1300"/>
              </a:spcBef>
              <a:defRPr sz="2016"/>
            </a:pPr>
            <a:r>
              <a:t>Small-Medium Size Data Sets</a:t>
            </a:r>
          </a:p>
          <a:p>
            <a:pPr lvl="1" marL="526287" indent="-263143" defTabSz="327152">
              <a:spcBef>
                <a:spcPts val="1300"/>
              </a:spcBef>
              <a:defRPr sz="2016"/>
            </a:pPr>
            <a:r>
              <a:t>One Big Server</a:t>
            </a:r>
          </a:p>
          <a:p>
            <a:pPr lvl="1" marL="526287" indent="-263143" defTabSz="327152">
              <a:spcBef>
                <a:spcPts val="1300"/>
              </a:spcBef>
              <a:defRPr sz="2016"/>
            </a:pPr>
            <a:r>
              <a:t>(Probably) Efficiency: Decades of Query Optimizers</a:t>
            </a:r>
          </a:p>
          <a:p>
            <a:pPr marL="263143" indent="-263143" defTabSz="327152">
              <a:spcBef>
                <a:spcPts val="1300"/>
              </a:spcBef>
              <a:defRPr sz="2016"/>
            </a:pPr>
            <a:r>
              <a:t>Spark is Good For</a:t>
            </a:r>
          </a:p>
          <a:p>
            <a:pPr lvl="1" marL="526287" indent="-263143" defTabSz="327152">
              <a:spcBef>
                <a:spcPts val="1300"/>
              </a:spcBef>
              <a:defRPr sz="2016"/>
            </a:pPr>
            <a:r>
              <a:t>ETL</a:t>
            </a:r>
          </a:p>
          <a:p>
            <a:pPr lvl="1" marL="526287" indent="-263143" defTabSz="327152">
              <a:spcBef>
                <a:spcPts val="1300"/>
              </a:spcBef>
              <a:defRPr sz="2016"/>
            </a:pPr>
            <a:r>
              <a:t>Data Mining</a:t>
            </a:r>
          </a:p>
          <a:p>
            <a:pPr lvl="1" marL="526287" indent="-263143" defTabSz="327152">
              <a:spcBef>
                <a:spcPts val="1300"/>
              </a:spcBef>
              <a:defRPr sz="2016"/>
            </a:pPr>
            <a:r>
              <a:t>Machine Learning</a:t>
            </a:r>
          </a:p>
          <a:p>
            <a:pPr lvl="1" marL="526287" indent="-263143" defTabSz="327152">
              <a:spcBef>
                <a:spcPts val="1300"/>
              </a:spcBef>
              <a:defRPr sz="2016"/>
            </a:pPr>
            <a:r>
              <a:t>Cloud Environments</a:t>
            </a:r>
          </a:p>
        </p:txBody>
      </p:sp>
      <p:sp>
        <p:nvSpPr>
          <p:cNvPr id="216" name="Shape 216"/>
          <p:cNvSpPr/>
          <p:nvPr/>
        </p:nvSpPr>
        <p:spPr>
          <a:xfrm>
            <a:off x="6749839" y="2628900"/>
            <a:ext cx="5664748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71221" indent="-371221" algn="l" defTabSz="461518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844"/>
            </a:pPr>
            <a:r>
              <a:t>PostgreSQL</a:t>
            </a:r>
          </a:p>
          <a:p>
            <a:pPr lvl="1" marL="742442" indent="-371221" algn="l" defTabSz="461518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844"/>
            </a:pPr>
            <a:r>
              <a:t>Unlimited Database Size</a:t>
            </a:r>
          </a:p>
          <a:p>
            <a:pPr lvl="1" marL="742442" indent="-371221" algn="l" defTabSz="461518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844"/>
            </a:pPr>
            <a:r>
              <a:t>32TB Table Size</a:t>
            </a:r>
          </a:p>
          <a:p>
            <a:pPr lvl="1" marL="742442" indent="-371221" algn="l" defTabSz="461518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844"/>
            </a:pPr>
            <a:r>
              <a:t>1.6TB Row Size</a:t>
            </a:r>
          </a:p>
          <a:p>
            <a:pPr marL="371221" indent="-371221" algn="l" defTabSz="461518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844"/>
            </a:pPr>
            <a:r>
              <a:t>Spark</a:t>
            </a:r>
          </a:p>
          <a:p>
            <a:pPr lvl="1" marL="742442" indent="-371221" algn="l" defTabSz="461518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844"/>
            </a:pPr>
            <a:r>
              <a:t>2014 Daytona GraySort Contest Winner</a:t>
            </a:r>
          </a:p>
          <a:p>
            <a:pPr lvl="2" marL="1113663" indent="-371221" algn="l" defTabSz="461518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844"/>
            </a:pPr>
            <a:r>
              <a:t>100TB in 23 Minutes</a:t>
            </a:r>
          </a:p>
          <a:p>
            <a:pPr lvl="2" marL="1113663" indent="-371221" algn="l" defTabSz="461518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844"/>
            </a:pPr>
            <a:r>
              <a:t>1000TB in 243 Minutes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Hadoop MapReduce vs Spark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Both perform batch computation</a:t>
            </a:r>
          </a:p>
          <a:p>
            <a:pPr/>
            <a:r>
              <a:t>Both support Map/Reduce paradigm</a:t>
            </a:r>
          </a:p>
          <a:p>
            <a:pPr/>
            <a:r>
              <a:t>Both distributed/fault-tolerant</a:t>
            </a:r>
          </a:p>
          <a:p>
            <a:pPr/>
            <a:r>
              <a:t>Both use HDFS</a:t>
            </a:r>
          </a:p>
          <a:p>
            <a:pPr/>
            <a:r>
              <a:t>Spark RDDs Enable Iterative Computation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Streaming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 Batch Model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415" indent="-399415" defTabSz="496570">
              <a:spcBef>
                <a:spcPts val="2000"/>
              </a:spcBef>
              <a:defRPr sz="3060"/>
            </a:pPr>
            <a:r>
              <a:t>Spark Uses Batch Computation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Take a bucket of data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Transform the bucket of data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…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Profit</a:t>
            </a:r>
          </a:p>
          <a:p>
            <a:pPr marL="399415" indent="-399415" defTabSz="496570">
              <a:spcBef>
                <a:spcPts val="2000"/>
              </a:spcBef>
              <a:defRPr sz="3060"/>
            </a:pPr>
            <a:r>
              <a:t>What about unbounded streams of data?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Micro-Batches</a:t>
            </a:r>
          </a:p>
          <a:p>
            <a:pPr lvl="2" marL="1198245" indent="-399415" defTabSz="496570">
              <a:spcBef>
                <a:spcPts val="2000"/>
              </a:spcBef>
              <a:defRPr sz="3060"/>
            </a:pPr>
            <a:r>
              <a:t>Take a bucket of data every N seconds…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I Care?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DStreams</a:t>
            </a:r>
          </a:p>
        </p:txBody>
      </p:sp>
      <p:sp>
        <p:nvSpPr>
          <p:cNvPr id="233" name="Shape 233"/>
          <p:cNvSpPr/>
          <p:nvPr>
            <p:ph type="body" sz="half" idx="1"/>
          </p:nvPr>
        </p:nvSpPr>
        <p:spPr>
          <a:xfrm>
            <a:off x="508000" y="2628900"/>
            <a:ext cx="6121779" cy="6096000"/>
          </a:xfrm>
          <a:prstGeom prst="rect">
            <a:avLst/>
          </a:prstGeom>
        </p:spPr>
        <p:txBody>
          <a:bodyPr/>
          <a:lstStyle/>
          <a:p>
            <a:pPr/>
            <a:r>
              <a:t>Micro-batch programming abstraction</a:t>
            </a:r>
          </a:p>
          <a:p>
            <a:pPr/>
            <a:r>
              <a:t>Unbounded collection of RDDs</a:t>
            </a:r>
          </a:p>
          <a:p>
            <a:pPr lvl="1"/>
            <a:r>
              <a:t>Still parallel, fault-tolerant, etc…</a:t>
            </a:r>
          </a:p>
          <a:p>
            <a:pPr lvl="1">
              <a:defRPr u="sng"/>
            </a:pPr>
            <a:r>
              <a:t>Still lazy</a:t>
            </a:r>
          </a:p>
        </p:txBody>
      </p:sp>
      <p:pic>
        <p:nvPicPr>
          <p:cNvPr id="234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5762" y="3740150"/>
            <a:ext cx="5226940" cy="39243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235" name="Shape 235"/>
          <p:cNvSpPr/>
          <p:nvPr/>
        </p:nvSpPr>
        <p:spPr>
          <a:xfrm>
            <a:off x="6911764" y="7726015"/>
            <a:ext cx="519493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http://image.slidesharecdn.com/apachesparkhs-141212054258-conversion-gate01/95/apache-spark-streaming-46-638.jpg?cb=1418381382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Streaming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Try This At Home</a:t>
            </a:r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xfrm>
            <a:off x="508000" y="6493817"/>
            <a:ext cx="5676900" cy="508001"/>
          </a:xfrm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https://databricks.com/try-databricks</a:t>
            </a:r>
          </a:p>
        </p:txBody>
      </p:sp>
      <p:pic>
        <p:nvPicPr>
          <p:cNvPr id="24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6050" y="3260725"/>
            <a:ext cx="7289800" cy="10287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1454" indent="-211454" defTabSz="262889">
              <a:spcBef>
                <a:spcPts val="1000"/>
              </a:spcBef>
              <a:defRPr sz="1619"/>
            </a:pPr>
            <a:r>
              <a:rPr u="sng">
                <a:hlinkClick r:id="rId2" invalidUrl="" action="" tgtFrame="" tooltip="" history="1" highlightClick="0" endSnd="0"/>
              </a:rPr>
              <a:t>spark.apache.org</a:t>
            </a:r>
          </a:p>
          <a:p>
            <a:pPr marL="211454" indent="-211454" defTabSz="262889">
              <a:spcBef>
                <a:spcPts val="1000"/>
              </a:spcBef>
              <a:defRPr sz="1619"/>
            </a:pPr>
            <a:r>
              <a:rPr u="sng">
                <a:hlinkClick r:id="rId3" invalidUrl="" action="" tgtFrame="" tooltip="" history="1" highlightClick="0" endSnd="0"/>
              </a:rPr>
              <a:t>cwiki.apache.org/confluence/display/SPARK/Powered+By+Spark</a:t>
            </a:r>
          </a:p>
          <a:p>
            <a:pPr marL="211454" indent="-211454" defTabSz="262889">
              <a:spcBef>
                <a:spcPts val="1000"/>
              </a:spcBef>
              <a:defRPr sz="1619"/>
            </a:pPr>
            <a:r>
              <a:rPr u="sng">
                <a:hlinkClick r:id="rId4" invalidUrl="" action="" tgtFrame="" tooltip="" history="1" highlightClick="0" endSnd="0"/>
              </a:rPr>
              <a:t>databricks.com</a:t>
            </a:r>
          </a:p>
          <a:p>
            <a:pPr lvl="1" marL="422909" indent="-211454" defTabSz="262889">
              <a:spcBef>
                <a:spcPts val="1000"/>
              </a:spcBef>
              <a:defRPr sz="1619"/>
            </a:pPr>
            <a:r>
              <a:rPr u="sng">
                <a:hlinkClick r:id="rId5" invalidUrl="" action="" tgtFrame="" tooltip="" history="1" highlightClick="0" endSnd="0"/>
              </a:rPr>
              <a:t>https://databricks.com/blog/2016/07/14/a-tale-of-three-apache-spark-apis-rdds-dataframes-and-datasets.html</a:t>
            </a:r>
          </a:p>
          <a:p>
            <a:pPr lvl="1" marL="422909" indent="-211454" defTabSz="262889">
              <a:spcBef>
                <a:spcPts val="1000"/>
              </a:spcBef>
              <a:defRPr sz="1619"/>
            </a:pPr>
            <a:r>
              <a:rPr u="sng">
                <a:hlinkClick r:id="rId6" invalidUrl="" action="" tgtFrame="" tooltip="" history="1" highlightClick="0" endSnd="0"/>
              </a:rPr>
              <a:t>https://docs.cloud.databricks.com/docs/latest/databricks_guide/index.html#00%20Welcome%20to%20Databricks.html</a:t>
            </a:r>
          </a:p>
          <a:p>
            <a:pPr lvl="1" marL="422909" indent="-211454" defTabSz="262889">
              <a:spcBef>
                <a:spcPts val="1000"/>
              </a:spcBef>
              <a:defRPr sz="1619"/>
            </a:pPr>
            <a:r>
              <a:rPr u="sng">
                <a:hlinkClick r:id="rId7" invalidUrl="" action="" tgtFrame="" tooltip="" history="1" highlightClick="0" endSnd="0"/>
              </a:rPr>
              <a:t>https://databricks.com/blog/2014/10/10/spark-petabyte-sort.html</a:t>
            </a:r>
          </a:p>
          <a:p>
            <a:pPr marL="211454" indent="-211454" defTabSz="262889">
              <a:spcBef>
                <a:spcPts val="1000"/>
              </a:spcBef>
              <a:defRPr sz="1619"/>
            </a:pPr>
            <a:r>
              <a:rPr u="sng">
                <a:hlinkClick r:id="rId8" invalidUrl="" action="" tgtFrame="" tooltip="" history="1" highlightClick="0" endSnd="0"/>
              </a:rPr>
              <a:t>sparkhub.databricks.com</a:t>
            </a:r>
          </a:p>
          <a:p>
            <a:pPr marL="211454" indent="-211454" defTabSz="262889">
              <a:spcBef>
                <a:spcPts val="1000"/>
              </a:spcBef>
              <a:defRPr sz="1619"/>
            </a:pPr>
            <a:r>
              <a:rPr u="sng">
                <a:hlinkClick r:id="rId9" invalidUrl="" action="" tgtFrame="" tooltip="" history="1" highlightClick="0" endSnd="0"/>
              </a:rPr>
              <a:t>deepspace.jpl.nasa.gov</a:t>
            </a:r>
          </a:p>
          <a:p>
            <a:pPr marL="211454" indent="-211454" defTabSz="262889">
              <a:spcBef>
                <a:spcPts val="1000"/>
              </a:spcBef>
              <a:defRPr sz="1619"/>
            </a:pPr>
            <a:r>
              <a:rPr u="sng">
                <a:hlinkClick r:id="rId10" invalidUrl="" action="" tgtFrame="" tooltip="" history="1" highlightClick="0" endSnd="0"/>
              </a:rPr>
              <a:t>mapr.com/blog/game-changing-real-time-use-cases-apache-spark-on-hadoop</a:t>
            </a:r>
          </a:p>
          <a:p>
            <a:pPr marL="211454" indent="-211454" defTabSz="262889">
              <a:spcBef>
                <a:spcPts val="1000"/>
              </a:spcBef>
              <a:defRPr sz="1619"/>
            </a:pPr>
            <a:r>
              <a:rPr u="sng">
                <a:hlinkClick r:id="rId11" invalidUrl="" action="" tgtFrame="" tooltip="" history="1" highlightClick="0" endSnd="0"/>
              </a:rPr>
              <a:t>databricks.com/blog/2016/08/31/apache-spark-scale-a-60-tb-production-use-case.html</a:t>
            </a:r>
          </a:p>
          <a:p>
            <a:pPr marL="211454" indent="-211454" defTabSz="262889">
              <a:spcBef>
                <a:spcPts val="1000"/>
              </a:spcBef>
              <a:defRPr sz="1619"/>
            </a:pPr>
            <a:r>
              <a:rPr u="sng">
                <a:hlinkClick r:id="rId12" invalidUrl="" action="" tgtFrame="" tooltip="" history="1" highlightClick="0" endSnd="0"/>
              </a:rPr>
              <a:t>jaceklaskowski.gitbooks.io/mastering-apache-spark/content/spark-architecture.html</a:t>
            </a:r>
          </a:p>
          <a:p>
            <a:pPr marL="211454" indent="-211454" defTabSz="262889">
              <a:spcBef>
                <a:spcPts val="1000"/>
              </a:spcBef>
              <a:defRPr sz="1619"/>
            </a:pPr>
            <a:r>
              <a:rPr u="sng">
                <a:hlinkClick r:id="rId13" invalidUrl="" action="" tgtFrame="" tooltip="" history="1" highlightClick="0" endSnd="0"/>
              </a:rPr>
              <a:t>people.csail.mit.edu/matei/papers/2010/hotcloud_spark.pdf</a:t>
            </a:r>
          </a:p>
          <a:p>
            <a:pPr marL="211454" indent="-211454" defTabSz="262889">
              <a:spcBef>
                <a:spcPts val="1000"/>
              </a:spcBef>
              <a:defRPr sz="1619"/>
            </a:pPr>
            <a:r>
              <a:rPr u="sng">
                <a:hlinkClick r:id="rId14" invalidUrl="" action="" tgtFrame="" tooltip="" history="1" highlightClick="0" endSnd="0"/>
              </a:rPr>
              <a:t>people.csail.mit.edu/matei/papers/2012/nsdi_spark.pdf</a:t>
            </a:r>
          </a:p>
          <a:p>
            <a:pPr marL="211454" indent="-211454" defTabSz="262889">
              <a:spcBef>
                <a:spcPts val="1000"/>
              </a:spcBef>
              <a:defRPr sz="1619"/>
            </a:pPr>
            <a:r>
              <a:rPr u="sng">
                <a:hlinkClick r:id="rId15" invalidUrl="" action="" tgtFrame="" tooltip="" history="1" highlightClick="0" endSnd="0"/>
              </a:rPr>
              <a:t>mapr.com/blog/how-get-started-using-apache-spark-graphx-scala</a:t>
            </a:r>
          </a:p>
          <a:p>
            <a:pPr marL="211454" indent="-211454" defTabSz="262889">
              <a:spcBef>
                <a:spcPts val="1000"/>
              </a:spcBef>
              <a:defRPr sz="1619"/>
            </a:pPr>
            <a:r>
              <a:rPr u="sng">
                <a:hlinkClick r:id="rId16" invalidUrl="" action="" tgtFrame="" tooltip="" history="1" highlightClick="0" endSnd="0"/>
              </a:rPr>
              <a:t>blog.cloudera.com/blog/2014/03/why-apache-spark-is-a-crossover-hit-for-data-scientists/</a:t>
            </a:r>
          </a:p>
          <a:p>
            <a:pPr marL="211454" indent="-211454" defTabSz="262889">
              <a:spcBef>
                <a:spcPts val="1000"/>
              </a:spcBef>
              <a:defRPr sz="1619"/>
            </a:pPr>
            <a:r>
              <a:rPr u="sng">
                <a:hlinkClick r:id="rId17" invalidUrl="" action="" tgtFrame="" tooltip="" history="1" highlightClick="0" endSnd="0"/>
              </a:rPr>
              <a:t>datamation.com/data-center/hadoop-vs.-spark-the-new-age-of-big-data.html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Companies Using Spark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3" spcCol="599440"/>
          <a:lstStyle/>
          <a:p>
            <a:pPr/>
            <a:r>
              <a:t>Alibaba</a:t>
            </a:r>
          </a:p>
          <a:p>
            <a:pPr/>
            <a:r>
              <a:t>Amazon</a:t>
            </a:r>
          </a:p>
          <a:p>
            <a:pPr/>
            <a:r>
              <a:t>Baidu</a:t>
            </a:r>
          </a:p>
          <a:p>
            <a:pPr/>
            <a:r>
              <a:t>Berkeley AMPLab</a:t>
            </a:r>
          </a:p>
          <a:p>
            <a:pPr/>
            <a:r>
              <a:t>CERN</a:t>
            </a:r>
          </a:p>
          <a:p>
            <a:pPr/>
            <a:r>
              <a:t>Concur</a:t>
            </a:r>
          </a:p>
          <a:p>
            <a:pPr/>
            <a:r>
              <a:t>Databricks</a:t>
            </a:r>
          </a:p>
          <a:p>
            <a:pPr/>
            <a:r>
              <a:t>eBay</a:t>
            </a:r>
          </a:p>
          <a:p>
            <a:pPr/>
            <a:r>
              <a:t>Facebook</a:t>
            </a:r>
          </a:p>
          <a:p>
            <a:pPr/>
            <a:r>
              <a:t>NASA JPL</a:t>
            </a:r>
          </a:p>
          <a:p>
            <a:pPr/>
            <a:r>
              <a:t>Opentable</a:t>
            </a:r>
          </a:p>
          <a:p>
            <a:pPr/>
            <a:r>
              <a:t>Tencent</a:t>
            </a:r>
          </a:p>
          <a:p>
            <a:pPr/>
            <a:r>
              <a:t>TripAdvisor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6510"/>
            </a:lvl1pPr>
          </a:lstStyle>
          <a:p>
            <a:pPr/>
            <a:r>
              <a:t>Some Things You Can Do With Spark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Real-Time Advertisement Selection</a:t>
            </a:r>
          </a:p>
          <a:p>
            <a:pPr/>
            <a:r>
              <a:t>Genome Sequencing</a:t>
            </a:r>
          </a:p>
          <a:p>
            <a:pPr/>
            <a:r>
              <a:t>Network IDS</a:t>
            </a:r>
          </a:p>
          <a:p>
            <a:pPr/>
            <a:r>
              <a:t>Genome Sequencing</a:t>
            </a:r>
          </a:p>
          <a:p>
            <a:pPr/>
            <a:r>
              <a:t>Fraud Detection</a:t>
            </a:r>
          </a:p>
        </p:txBody>
      </p:sp>
      <p:sp>
        <p:nvSpPr>
          <p:cNvPr id="144" name="Shape 144"/>
          <p:cNvSpPr/>
          <p:nvPr/>
        </p:nvSpPr>
        <p:spPr>
          <a:xfrm>
            <a:off x="200793" y="9001272"/>
            <a:ext cx="12603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https://www.mapr.com/blog/game-changing-real-time-use-cases-apache-spark-on-hadoop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Okay, But What Is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The Distributed System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425" indent="-352425" defTabSz="438150">
              <a:spcBef>
                <a:spcPts val="1800"/>
              </a:spcBef>
              <a:defRPr sz="2700"/>
            </a:pPr>
            <a:r>
              <a:t>UC Berkeley Research Project</a:t>
            </a:r>
          </a:p>
          <a:p>
            <a:pPr marL="352425" indent="-352425" defTabSz="438150">
              <a:spcBef>
                <a:spcPts val="1800"/>
              </a:spcBef>
              <a:defRPr sz="2700"/>
            </a:pPr>
            <a:r>
              <a:t>Designed to run on a cluster of unreliable machines</a:t>
            </a:r>
          </a:p>
          <a:p>
            <a:pPr marL="352425" indent="-352425" defTabSz="438150">
              <a:spcBef>
                <a:spcPts val="1800"/>
              </a:spcBef>
              <a:defRPr sz="2700"/>
            </a:pPr>
            <a:r>
              <a:t>Resilient Distributed Datasets (RDDs)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Collections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Partitioned and Parallel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Immutable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Recoverable</a:t>
            </a:r>
          </a:p>
          <a:p>
            <a:pPr lvl="1" marL="704850" indent="-352425" defTabSz="438150">
              <a:spcBef>
                <a:spcPts val="1800"/>
              </a:spcBef>
              <a:defRPr b="1" sz="2700" u="sng"/>
            </a:pPr>
            <a:r>
              <a:t>LAZY</a:t>
            </a:r>
          </a:p>
          <a:p>
            <a:pPr lvl="1" marL="704850" indent="-352425" defTabSz="438150">
              <a:spcBef>
                <a:spcPts val="1800"/>
              </a:spcBef>
              <a:defRPr sz="2700"/>
            </a:pPr>
            <a:r>
              <a:t>In-Memory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Output Operators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231" indent="-324231" defTabSz="403097">
              <a:spcBef>
                <a:spcPts val="1600"/>
              </a:spcBef>
              <a:defRPr sz="2484"/>
            </a:pPr>
            <a:r>
              <a:t>Trigger Materialization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Sometimes called Output Operations (DStreams) 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Also called Actions (RDDs)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Examples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reduce()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collect()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count()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foreach()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take()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saveAsTextFile()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High Level Design</a:t>
            </a:r>
          </a:p>
        </p:txBody>
      </p:sp>
      <p:pic>
        <p:nvPicPr>
          <p:cNvPr id="15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3068" y="2938710"/>
            <a:ext cx="7988301" cy="5499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12843" y="9198471"/>
            <a:ext cx="1280874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https://jaceklaskowski.gitbooks.io/mastering-apache-spark/content/spark-architecture.html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/>
          <p:cNvPicPr>
            <a:picLocks noChangeAspect="0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6692900" y="2673743"/>
            <a:ext cx="5842001" cy="6463514"/>
          </a:xfrm>
          <a:prstGeom prst="rect">
            <a:avLst/>
          </a:prstGeom>
        </p:spPr>
      </p:pic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Driver</a:t>
            </a:r>
          </a:p>
        </p:txBody>
      </p:sp>
      <p:sp>
        <p:nvSpPr>
          <p:cNvPr id="166" name="Shape 16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Core of a Spark Job:</a:t>
            </a:r>
          </a:p>
          <a:p>
            <a:pPr lvl="1"/>
            <a:r>
              <a:t>Talks to cluster</a:t>
            </a:r>
          </a:p>
          <a:p>
            <a:pPr lvl="1"/>
            <a:r>
              <a:t>Creates and schedules tasks</a:t>
            </a:r>
          </a:p>
          <a:p>
            <a:pPr lvl="1"/>
            <a:r>
              <a:t>Tracks computation progress</a:t>
            </a:r>
          </a:p>
          <a:p>
            <a:pPr lvl="1"/>
            <a:r>
              <a:t>Hosts WebUI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