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0" r:id="rId4"/>
    <p:sldId id="257" r:id="rId5"/>
    <p:sldId id="266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B79"/>
    <a:srgbClr val="00D4FF"/>
    <a:srgbClr val="FFCC00"/>
    <a:srgbClr val="000124"/>
    <a:srgbClr val="000057"/>
    <a:srgbClr val="FFF0D6"/>
    <a:srgbClr val="FF3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0B72-2897-46EE-989C-07DDD8D65170}" type="datetimeFigureOut">
              <a:rPr lang="en-NZ" smtClean="0"/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5B22-D9B9-4665-B05D-8CF9C3F5C649}" type="slidenum">
              <a:rPr lang="en-NZ" smtClean="0"/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0B72-2897-46EE-989C-07DDD8D65170}" type="datetimeFigureOut">
              <a:rPr lang="en-NZ" smtClean="0"/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5B22-D9B9-4665-B05D-8CF9C3F5C649}" type="slidenum">
              <a:rPr lang="en-NZ" smtClean="0"/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0B72-2897-46EE-989C-07DDD8D65170}" type="datetimeFigureOut">
              <a:rPr lang="en-NZ" smtClean="0"/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5B22-D9B9-4665-B05D-8CF9C3F5C649}" type="slidenum">
              <a:rPr lang="en-NZ" smtClean="0"/>
            </a:fld>
            <a:endParaRPr lang="en-N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0B72-2897-46EE-989C-07DDD8D65170}" type="datetimeFigureOut">
              <a:rPr lang="en-NZ" smtClean="0"/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5B22-D9B9-4665-B05D-8CF9C3F5C649}" type="slidenum">
              <a:rPr lang="en-NZ" smtClean="0"/>
            </a:fld>
            <a:endParaRPr lang="en-NZ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0B72-2897-46EE-989C-07DDD8D65170}" type="datetimeFigureOut">
              <a:rPr lang="en-NZ" smtClean="0"/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5B22-D9B9-4665-B05D-8CF9C3F5C649}" type="slidenum">
              <a:rPr lang="en-NZ" smtClean="0"/>
            </a:fld>
            <a:endParaRPr lang="en-N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0B72-2897-46EE-989C-07DDD8D65170}" type="datetimeFigureOut">
              <a:rPr lang="en-NZ" smtClean="0"/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5B22-D9B9-4665-B05D-8CF9C3F5C649}" type="slidenum">
              <a:rPr lang="en-NZ" smtClean="0"/>
            </a:fld>
            <a:endParaRPr lang="en-NZ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0B72-2897-46EE-989C-07DDD8D65170}" type="datetimeFigureOut">
              <a:rPr lang="en-NZ" smtClean="0"/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5B22-D9B9-4665-B05D-8CF9C3F5C649}" type="slidenum">
              <a:rPr lang="en-NZ" smtClean="0"/>
            </a:fld>
            <a:endParaRPr lang="en-N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0B72-2897-46EE-989C-07DDD8D65170}" type="datetimeFigureOut">
              <a:rPr lang="en-NZ" smtClean="0"/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5B22-D9B9-4665-B05D-8CF9C3F5C649}" type="slidenum">
              <a:rPr lang="en-NZ" smtClean="0"/>
            </a:fld>
            <a:endParaRPr lang="en-N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0B72-2897-46EE-989C-07DDD8D65170}" type="datetimeFigureOut">
              <a:rPr lang="en-NZ" smtClean="0"/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5B22-D9B9-4665-B05D-8CF9C3F5C649}" type="slidenum">
              <a:rPr lang="en-NZ" smtClean="0"/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0B72-2897-46EE-989C-07DDD8D65170}" type="datetimeFigureOut">
              <a:rPr lang="en-NZ" smtClean="0"/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5B22-D9B9-4665-B05D-8CF9C3F5C649}" type="slidenum">
              <a:rPr lang="en-NZ" smtClean="0"/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0B72-2897-46EE-989C-07DDD8D65170}" type="datetimeFigureOut">
              <a:rPr lang="en-NZ" smtClean="0"/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5B22-D9B9-4665-B05D-8CF9C3F5C649}" type="slidenum">
              <a:rPr lang="en-NZ" smtClean="0"/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0B72-2897-46EE-989C-07DDD8D65170}" type="datetimeFigureOut">
              <a:rPr lang="en-NZ" smtClean="0"/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5B22-D9B9-4665-B05D-8CF9C3F5C649}" type="slidenum">
              <a:rPr lang="en-NZ" smtClean="0"/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0B72-2897-46EE-989C-07DDD8D65170}" type="datetimeFigureOut">
              <a:rPr lang="en-NZ" smtClean="0"/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5B22-D9B9-4665-B05D-8CF9C3F5C649}" type="slidenum">
              <a:rPr lang="en-NZ" smtClean="0"/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0B72-2897-46EE-989C-07DDD8D65170}" type="datetimeFigureOut">
              <a:rPr lang="en-NZ" smtClean="0"/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5B22-D9B9-4665-B05D-8CF9C3F5C649}" type="slidenum">
              <a:rPr lang="en-NZ" smtClean="0"/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0B72-2897-46EE-989C-07DDD8D65170}" type="datetimeFigureOut">
              <a:rPr lang="en-NZ" smtClean="0"/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5B22-D9B9-4665-B05D-8CF9C3F5C649}" type="slidenum">
              <a:rPr lang="en-NZ" smtClean="0"/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0B72-2897-46EE-989C-07DDD8D65170}" type="datetimeFigureOut">
              <a:rPr lang="en-NZ" smtClean="0"/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5B22-D9B9-4665-B05D-8CF9C3F5C649}" type="slidenum">
              <a:rPr lang="en-NZ" smtClean="0"/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0B72-2897-46EE-989C-07DDD8D65170}" type="datetimeFigureOut">
              <a:rPr lang="en-NZ" smtClean="0"/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5B22-D9B9-4665-B05D-8CF9C3F5C649}" type="slidenum">
              <a:rPr lang="en-NZ" smtClean="0"/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F800B72-2897-46EE-989C-07DDD8D65170}" type="datetimeFigureOut">
              <a:rPr lang="en-NZ" smtClean="0"/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95B22-D9B9-4665-B05D-8CF9C3F5C649}" type="slidenum">
              <a:rPr lang="en-NZ" smtClean="0"/>
            </a:fld>
            <a:endParaRPr lang="en-N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5181" y="713188"/>
            <a:ext cx="4897755" cy="7067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NZ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UX = User Experience</a:t>
            </a:r>
            <a:endParaRPr lang="en-NZ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1831340" y="2267585"/>
            <a:ext cx="8145780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en-NZ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Exchange =Trading/selling item(s)</a:t>
            </a:r>
            <a:endParaRPr lang="en-NZ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714500" y="3827780"/>
            <a:ext cx="8763635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NZ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Experience = exchanged item(s)</a:t>
            </a:r>
            <a:endParaRPr lang="en-NZ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1714500" y="5387975"/>
            <a:ext cx="8763635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en-NZ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UXChange</a:t>
            </a:r>
            <a:endParaRPr lang="en-NZ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000750" y="1620520"/>
            <a:ext cx="0" cy="59880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000750" y="3129915"/>
            <a:ext cx="0" cy="59880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000750" y="4789170"/>
            <a:ext cx="0" cy="59880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81182" y="698583"/>
            <a:ext cx="5708650" cy="7067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NZ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Custom Logo and Theme</a:t>
            </a:r>
            <a:endParaRPr lang="en-NZ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</a:endParaRPr>
          </a:p>
        </p:txBody>
      </p:sp>
      <p:pic>
        <p:nvPicPr>
          <p:cNvPr id="4" name="Picture 3" descr="Logo developm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7455" y="1994535"/>
            <a:ext cx="3493770" cy="218630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0" y="2057400"/>
            <a:ext cx="2585720" cy="438594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8714740" y="2379345"/>
            <a:ext cx="381000" cy="342900"/>
          </a:xfrm>
          <a:prstGeom prst="rect">
            <a:avLst/>
          </a:prstGeom>
          <a:solidFill>
            <a:srgbClr val="FFF0D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7" name="Rectangles 16"/>
          <p:cNvSpPr/>
          <p:nvPr/>
        </p:nvSpPr>
        <p:spPr>
          <a:xfrm>
            <a:off x="8714740" y="2874645"/>
            <a:ext cx="381000" cy="342900"/>
          </a:xfrm>
          <a:prstGeom prst="rect">
            <a:avLst/>
          </a:prstGeom>
          <a:solidFill>
            <a:srgbClr val="00012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8" name="Rectangles 17"/>
          <p:cNvSpPr/>
          <p:nvPr/>
        </p:nvSpPr>
        <p:spPr>
          <a:xfrm>
            <a:off x="8714740" y="3369945"/>
            <a:ext cx="381000" cy="3429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1" name="Content Placeholder 4"/>
          <p:cNvSpPr>
            <a:spLocks noGrp="1"/>
          </p:cNvSpPr>
          <p:nvPr/>
        </p:nvSpPr>
        <p:spPr>
          <a:xfrm>
            <a:off x="8610600" y="1768475"/>
            <a:ext cx="2390775" cy="4000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400" b="0" i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NZ" sz="1500" i="1" u="sng" dirty="0" smtClean="0">
                <a:solidFill>
                  <a:schemeClr val="tx1"/>
                </a:solidFill>
                <a:effectLst/>
                <a:latin typeface="Roboto"/>
              </a:rPr>
              <a:t>Colour codes for web app</a:t>
            </a:r>
            <a:endParaRPr lang="en-NZ" sz="1500" i="1" u="sng" dirty="0" smtClean="0">
              <a:solidFill>
                <a:schemeClr val="tx1"/>
              </a:solidFill>
              <a:effectLst/>
              <a:latin typeface="Roboto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9308465" y="3366135"/>
            <a:ext cx="1511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 sz="1200"/>
              <a:t>rgb(255, 204, 0)</a:t>
            </a:r>
            <a:endParaRPr lang="en-GB" altLang="en-US" sz="1200"/>
          </a:p>
        </p:txBody>
      </p:sp>
      <p:sp>
        <p:nvSpPr>
          <p:cNvPr id="27" name="Text Box 26"/>
          <p:cNvSpPr txBox="1"/>
          <p:nvPr/>
        </p:nvSpPr>
        <p:spPr>
          <a:xfrm>
            <a:off x="9308465" y="2895600"/>
            <a:ext cx="1511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 sz="1200"/>
              <a:t>rgb(</a:t>
            </a:r>
            <a:r>
              <a:rPr lang="en-NZ" altLang="en-GB" sz="1200"/>
              <a:t>0, 1, 36, 1</a:t>
            </a:r>
            <a:r>
              <a:rPr lang="en-GB" altLang="en-US" sz="1200"/>
              <a:t>)</a:t>
            </a:r>
            <a:endParaRPr lang="en-GB" altLang="en-US" sz="1200"/>
          </a:p>
        </p:txBody>
      </p:sp>
      <p:sp>
        <p:nvSpPr>
          <p:cNvPr id="29" name="Text Box 28"/>
          <p:cNvSpPr txBox="1"/>
          <p:nvPr/>
        </p:nvSpPr>
        <p:spPr>
          <a:xfrm>
            <a:off x="9232265" y="2406650"/>
            <a:ext cx="1511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 sz="1200"/>
              <a:t>rgb(</a:t>
            </a:r>
            <a:r>
              <a:rPr lang="en-NZ" altLang="en-GB" sz="1200"/>
              <a:t>255, 240, 214</a:t>
            </a:r>
            <a:r>
              <a:rPr lang="en-GB" altLang="en-US" sz="1200"/>
              <a:t>)</a:t>
            </a:r>
            <a:endParaRPr lang="en-GB" altLang="en-US" sz="1200"/>
          </a:p>
        </p:txBody>
      </p:sp>
      <p:grpSp>
        <p:nvGrpSpPr>
          <p:cNvPr id="42" name="Group 41"/>
          <p:cNvGrpSpPr/>
          <p:nvPr/>
        </p:nvGrpSpPr>
        <p:grpSpPr>
          <a:xfrm>
            <a:off x="2065655" y="3046730"/>
            <a:ext cx="1899920" cy="620395"/>
            <a:chOff x="4247039" y="3613150"/>
            <a:chExt cx="3588861" cy="797835"/>
          </a:xfrm>
          <a:noFill/>
        </p:grpSpPr>
        <p:sp>
          <p:nvSpPr>
            <p:cNvPr id="43" name="Freeform 42"/>
            <p:cNvSpPr/>
            <p:nvPr/>
          </p:nvSpPr>
          <p:spPr>
            <a:xfrm>
              <a:off x="4247039" y="3613150"/>
              <a:ext cx="3588861" cy="795447"/>
            </a:xfrm>
            <a:custGeom>
              <a:avLst/>
              <a:gdLst>
                <a:gd name="connsiteX0" fmla="*/ 3588861 w 3588861"/>
                <a:gd name="connsiteY0" fmla="*/ 0 h 795447"/>
                <a:gd name="connsiteX1" fmla="*/ 2649061 w 3588861"/>
                <a:gd name="connsiteY1" fmla="*/ 342900 h 795447"/>
                <a:gd name="connsiteX2" fmla="*/ 699611 w 3588861"/>
                <a:gd name="connsiteY2" fmla="*/ 381000 h 795447"/>
                <a:gd name="connsiteX3" fmla="*/ 13811 w 3588861"/>
                <a:gd name="connsiteY3" fmla="*/ 793750 h 79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8861" h="795447">
                  <a:moveTo>
                    <a:pt x="3588861" y="0"/>
                  </a:moveTo>
                  <a:cubicBezTo>
                    <a:pt x="3359732" y="139700"/>
                    <a:pt x="3130603" y="279400"/>
                    <a:pt x="2649061" y="342900"/>
                  </a:cubicBezTo>
                  <a:cubicBezTo>
                    <a:pt x="2167519" y="406400"/>
                    <a:pt x="1138819" y="305858"/>
                    <a:pt x="699611" y="381000"/>
                  </a:cubicBezTo>
                  <a:cubicBezTo>
                    <a:pt x="260403" y="456142"/>
                    <a:pt x="-72972" y="823383"/>
                    <a:pt x="13811" y="793750"/>
                  </a:cubicBezTo>
                </a:path>
              </a:pathLst>
            </a:custGeom>
            <a:grpFill/>
            <a:ln>
              <a:solidFill>
                <a:srgbClr val="C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44" name="Straight Connector 43"/>
            <p:cNvCxnSpPr/>
            <p:nvPr/>
          </p:nvCxnSpPr>
          <p:spPr>
            <a:xfrm flipV="1">
              <a:off x="4247039" y="4374064"/>
              <a:ext cx="74930" cy="36921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4247039" y="4333875"/>
              <a:ext cx="2" cy="74758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ectangles 45"/>
          <p:cNvSpPr/>
          <p:nvPr/>
        </p:nvSpPr>
        <p:spPr>
          <a:xfrm>
            <a:off x="8714740" y="3865245"/>
            <a:ext cx="381000" cy="342900"/>
          </a:xfrm>
          <a:prstGeom prst="rect">
            <a:avLst/>
          </a:prstGeom>
          <a:solidFill>
            <a:srgbClr val="00D4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47" name="Text Box 46"/>
          <p:cNvSpPr txBox="1"/>
          <p:nvPr/>
        </p:nvSpPr>
        <p:spPr>
          <a:xfrm>
            <a:off x="9308465" y="3898900"/>
            <a:ext cx="1511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 sz="1200"/>
              <a:t>rgb(</a:t>
            </a:r>
            <a:r>
              <a:rPr lang="en-NZ" altLang="en-GB" sz="1200"/>
              <a:t>0</a:t>
            </a:r>
            <a:r>
              <a:rPr lang="en-GB" altLang="en-US" sz="1200"/>
              <a:t>, 2</a:t>
            </a:r>
            <a:r>
              <a:rPr lang="en-NZ" altLang="en-GB" sz="1200"/>
              <a:t>12</a:t>
            </a:r>
            <a:r>
              <a:rPr lang="en-GB" altLang="en-US" sz="1200"/>
              <a:t>, </a:t>
            </a:r>
            <a:r>
              <a:rPr lang="en-NZ" altLang="en-GB" sz="1200"/>
              <a:t>255</a:t>
            </a:r>
            <a:r>
              <a:rPr lang="en-GB" altLang="en-US" sz="1200"/>
              <a:t>)</a:t>
            </a:r>
            <a:endParaRPr lang="en-GB" altLang="en-US" sz="1200"/>
          </a:p>
        </p:txBody>
      </p:sp>
      <p:sp>
        <p:nvSpPr>
          <p:cNvPr id="48" name="Text Box 47"/>
          <p:cNvSpPr txBox="1"/>
          <p:nvPr/>
        </p:nvSpPr>
        <p:spPr>
          <a:xfrm>
            <a:off x="9308465" y="4405630"/>
            <a:ext cx="1511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 sz="1200"/>
              <a:t>rgb(</a:t>
            </a:r>
            <a:r>
              <a:rPr lang="en-NZ" altLang="en-GB" sz="1200"/>
              <a:t>9</a:t>
            </a:r>
            <a:r>
              <a:rPr lang="en-GB" altLang="en-US" sz="1200"/>
              <a:t>, </a:t>
            </a:r>
            <a:r>
              <a:rPr lang="en-NZ" altLang="en-GB" sz="1200"/>
              <a:t>75</a:t>
            </a:r>
            <a:r>
              <a:rPr lang="en-GB" altLang="en-US" sz="1200"/>
              <a:t>, </a:t>
            </a:r>
            <a:r>
              <a:rPr lang="en-NZ" altLang="en-GB" sz="1200"/>
              <a:t>121</a:t>
            </a:r>
            <a:r>
              <a:rPr lang="en-GB" altLang="en-US" sz="1200"/>
              <a:t>)</a:t>
            </a:r>
            <a:endParaRPr lang="en-GB" altLang="en-US" sz="1200"/>
          </a:p>
        </p:txBody>
      </p:sp>
      <p:sp>
        <p:nvSpPr>
          <p:cNvPr id="49" name="Rectangles 48"/>
          <p:cNvSpPr/>
          <p:nvPr/>
        </p:nvSpPr>
        <p:spPr>
          <a:xfrm>
            <a:off x="8714740" y="4360545"/>
            <a:ext cx="381000" cy="342900"/>
          </a:xfrm>
          <a:prstGeom prst="rect">
            <a:avLst/>
          </a:prstGeom>
          <a:solidFill>
            <a:srgbClr val="094B7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50" name="Content Placeholder 4"/>
          <p:cNvSpPr>
            <a:spLocks noGrp="1"/>
          </p:cNvSpPr>
          <p:nvPr/>
        </p:nvSpPr>
        <p:spPr>
          <a:xfrm>
            <a:off x="8714740" y="4998085"/>
            <a:ext cx="1385570" cy="4000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400" b="0" i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NZ" sz="1500" i="1" u="sng" dirty="0" smtClean="0">
                <a:solidFill>
                  <a:schemeClr val="tx1"/>
                </a:solidFill>
                <a:effectLst/>
                <a:latin typeface="Roboto"/>
              </a:rPr>
              <a:t>Typography</a:t>
            </a:r>
            <a:endParaRPr lang="en-NZ" sz="1500" i="1" u="sng" dirty="0" smtClean="0">
              <a:solidFill>
                <a:schemeClr val="tx1"/>
              </a:solidFill>
              <a:effectLst/>
              <a:latin typeface="Roboto"/>
            </a:endParaRPr>
          </a:p>
        </p:txBody>
      </p:sp>
      <p:pic>
        <p:nvPicPr>
          <p:cNvPr id="51" name="Picture 50" descr="Uxchange tok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825" y="4769485"/>
            <a:ext cx="2279015" cy="1823720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 flipH="1">
            <a:off x="1946275" y="4160520"/>
            <a:ext cx="3075940" cy="1047750"/>
            <a:chOff x="4247039" y="3613150"/>
            <a:chExt cx="3588861" cy="797835"/>
          </a:xfrm>
        </p:grpSpPr>
        <p:sp>
          <p:nvSpPr>
            <p:cNvPr id="53" name="Freeform 52"/>
            <p:cNvSpPr/>
            <p:nvPr/>
          </p:nvSpPr>
          <p:spPr>
            <a:xfrm>
              <a:off x="4247039" y="3613150"/>
              <a:ext cx="3588861" cy="795447"/>
            </a:xfrm>
            <a:custGeom>
              <a:avLst/>
              <a:gdLst>
                <a:gd name="connsiteX0" fmla="*/ 3588861 w 3588861"/>
                <a:gd name="connsiteY0" fmla="*/ 0 h 795447"/>
                <a:gd name="connsiteX1" fmla="*/ 2649061 w 3588861"/>
                <a:gd name="connsiteY1" fmla="*/ 342900 h 795447"/>
                <a:gd name="connsiteX2" fmla="*/ 699611 w 3588861"/>
                <a:gd name="connsiteY2" fmla="*/ 381000 h 795447"/>
                <a:gd name="connsiteX3" fmla="*/ 13811 w 3588861"/>
                <a:gd name="connsiteY3" fmla="*/ 793750 h 79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8861" h="795447">
                  <a:moveTo>
                    <a:pt x="3588861" y="0"/>
                  </a:moveTo>
                  <a:cubicBezTo>
                    <a:pt x="3359732" y="139700"/>
                    <a:pt x="3130603" y="279400"/>
                    <a:pt x="2649061" y="342900"/>
                  </a:cubicBezTo>
                  <a:cubicBezTo>
                    <a:pt x="2167519" y="406400"/>
                    <a:pt x="1138819" y="305858"/>
                    <a:pt x="699611" y="381000"/>
                  </a:cubicBezTo>
                  <a:cubicBezTo>
                    <a:pt x="260403" y="456142"/>
                    <a:pt x="-72972" y="823383"/>
                    <a:pt x="13811" y="793750"/>
                  </a:cubicBezTo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NZ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V="1">
              <a:off x="4247039" y="4374064"/>
              <a:ext cx="74930" cy="3692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4247039" y="4333875"/>
              <a:ext cx="2" cy="7475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Text Box 55"/>
          <p:cNvSpPr txBox="1"/>
          <p:nvPr/>
        </p:nvSpPr>
        <p:spPr>
          <a:xfrm>
            <a:off x="9836150" y="5755005"/>
            <a:ext cx="1511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 sz="1200"/>
              <a:t>rgb(</a:t>
            </a:r>
            <a:r>
              <a:rPr lang="en-NZ" altLang="en-GB" sz="1200"/>
              <a:t>255, 240, 214</a:t>
            </a:r>
            <a:r>
              <a:rPr lang="en-GB" altLang="en-US" sz="1200"/>
              <a:t>)</a:t>
            </a:r>
            <a:endParaRPr lang="en-GB" altLang="en-US" sz="120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965" y="5594985"/>
            <a:ext cx="4036695" cy="998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35709" y="670008"/>
            <a:ext cx="7018655" cy="7067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NZ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Gettting started with UXchange</a:t>
            </a:r>
            <a:endParaRPr lang="en-NZ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</a:endParaRPr>
          </a:p>
        </p:txBody>
      </p:sp>
      <p:sp>
        <p:nvSpPr>
          <p:cNvPr id="15" name="Content Placeholder 4"/>
          <p:cNvSpPr>
            <a:spLocks noGrp="1"/>
          </p:cNvSpPr>
          <p:nvPr>
            <p:ph type="body" idx="1"/>
          </p:nvPr>
        </p:nvSpPr>
        <p:spPr>
          <a:xfrm>
            <a:off x="2863215" y="1978660"/>
            <a:ext cx="3095625" cy="1138555"/>
          </a:xfrm>
        </p:spPr>
        <p:txBody>
          <a:bodyPr>
            <a:normAutofit/>
          </a:bodyPr>
          <a:lstStyle/>
          <a:p>
            <a:r>
              <a:rPr lang="en-NZ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1) Create an account to start the web app</a:t>
            </a:r>
            <a:endParaRPr lang="en-NZ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</a:endParaRPr>
          </a:p>
          <a:p>
            <a:r>
              <a:rPr lang="en-NZ" sz="1200" dirty="0" smtClean="0">
                <a:solidFill>
                  <a:srgbClr val="FFCC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"/>
                <a:sym typeface="+mn-ea"/>
              </a:rPr>
              <a:t>Signing up is available from menu or you can ‘Click here to create account’ from the Login form.</a:t>
            </a:r>
            <a:endParaRPr lang="en-NZ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</a:endParaRPr>
          </a:p>
        </p:txBody>
      </p:sp>
      <p:sp>
        <p:nvSpPr>
          <p:cNvPr id="17" name="Content Placeholder 4"/>
          <p:cNvSpPr>
            <a:spLocks noGrp="1"/>
          </p:cNvSpPr>
          <p:nvPr/>
        </p:nvSpPr>
        <p:spPr>
          <a:xfrm>
            <a:off x="7081520" y="1978660"/>
            <a:ext cx="3108960" cy="960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400" b="0" i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NZ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2) Signing in - leads to an explanation of how the app will work.</a:t>
            </a:r>
            <a:endParaRPr lang="en-NZ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</a:endParaRPr>
          </a:p>
          <a:p>
            <a:r>
              <a:rPr lang="en-NZ" sz="1200" dirty="0" smtClean="0">
                <a:solidFill>
                  <a:srgbClr val="FFCC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"/>
              </a:rPr>
              <a:t>Login from the menu or from the nav bar.</a:t>
            </a:r>
            <a:endParaRPr lang="en-NZ" sz="1200" dirty="0" smtClean="0">
              <a:solidFill>
                <a:srgbClr val="FFCC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oboto"/>
            </a:endParaRPr>
          </a:p>
        </p:txBody>
      </p:sp>
      <p:pic>
        <p:nvPicPr>
          <p:cNvPr id="24" name="Content Placeholder 23"/>
          <p:cNvPicPr>
            <a:picLocks noChangeAspect="1"/>
          </p:cNvPicPr>
          <p:nvPr>
            <p:ph sz="half" idx="2"/>
          </p:nvPr>
        </p:nvPicPr>
        <p:blipFill>
          <a:blip r:embed="rId1"/>
          <a:srcRect b="47523"/>
          <a:stretch>
            <a:fillRect/>
          </a:stretch>
        </p:blipFill>
        <p:spPr>
          <a:xfrm>
            <a:off x="426720" y="3028315"/>
            <a:ext cx="1779270" cy="347091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rcRect l="19607" t="9574" r="18191" b="8365"/>
          <a:stretch>
            <a:fillRect/>
          </a:stretch>
        </p:blipFill>
        <p:spPr>
          <a:xfrm>
            <a:off x="5325110" y="3884295"/>
            <a:ext cx="2936875" cy="261493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395" y="3884295"/>
            <a:ext cx="2625090" cy="259969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920" y="3884295"/>
            <a:ext cx="3057525" cy="2614930"/>
          </a:xfrm>
          <a:prstGeom prst="rect">
            <a:avLst/>
          </a:prstGeom>
        </p:spPr>
      </p:pic>
      <p:sp>
        <p:nvSpPr>
          <p:cNvPr id="45" name="Rectangles 44"/>
          <p:cNvSpPr/>
          <p:nvPr/>
        </p:nvSpPr>
        <p:spPr>
          <a:xfrm>
            <a:off x="472440" y="5630545"/>
            <a:ext cx="1704975" cy="29527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46" name="Rectangles 45"/>
          <p:cNvSpPr/>
          <p:nvPr/>
        </p:nvSpPr>
        <p:spPr>
          <a:xfrm>
            <a:off x="474345" y="6063615"/>
            <a:ext cx="1704975" cy="29527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81520" y="4152900"/>
            <a:ext cx="1819275" cy="17811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s 49"/>
          <p:cNvSpPr/>
          <p:nvPr/>
        </p:nvSpPr>
        <p:spPr>
          <a:xfrm>
            <a:off x="6495415" y="6108700"/>
            <a:ext cx="1038225" cy="21907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cxnSp>
        <p:nvCxnSpPr>
          <p:cNvPr id="51" name="Straight Arrow Connector 50"/>
          <p:cNvCxnSpPr>
            <a:stCxn id="50" idx="1"/>
          </p:cNvCxnSpPr>
          <p:nvPr/>
        </p:nvCxnSpPr>
        <p:spPr>
          <a:xfrm flipH="1" flipV="1">
            <a:off x="4519930" y="4652645"/>
            <a:ext cx="1975485" cy="156591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4526" y="670008"/>
            <a:ext cx="5621020" cy="7067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NZ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My Items &amp; Market Place</a:t>
            </a:r>
            <a:endParaRPr lang="en-NZ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</a:endParaRPr>
          </a:p>
        </p:txBody>
      </p:sp>
      <p:pic>
        <p:nvPicPr>
          <p:cNvPr id="24" name="Content Placeholder 23"/>
          <p:cNvPicPr>
            <a:picLocks noChangeAspect="1"/>
          </p:cNvPicPr>
          <p:nvPr>
            <p:ph sz="half" idx="2"/>
          </p:nvPr>
        </p:nvPicPr>
        <p:blipFill>
          <a:blip r:embed="rId1"/>
          <a:srcRect b="47523"/>
          <a:stretch>
            <a:fillRect/>
          </a:stretch>
        </p:blipFill>
        <p:spPr>
          <a:xfrm>
            <a:off x="534670" y="3490595"/>
            <a:ext cx="1432560" cy="2794635"/>
          </a:xfrm>
          <a:prstGeom prst="rect">
            <a:avLst/>
          </a:prstGeom>
        </p:spPr>
      </p:pic>
      <p:sp>
        <p:nvSpPr>
          <p:cNvPr id="45" name="Rectangles 44"/>
          <p:cNvSpPr/>
          <p:nvPr/>
        </p:nvSpPr>
        <p:spPr>
          <a:xfrm>
            <a:off x="583565" y="5125720"/>
            <a:ext cx="1325880" cy="30226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46" name="Rectangles 45"/>
          <p:cNvSpPr/>
          <p:nvPr/>
        </p:nvSpPr>
        <p:spPr>
          <a:xfrm>
            <a:off x="601345" y="4784090"/>
            <a:ext cx="1308100" cy="27241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30" y="4173220"/>
            <a:ext cx="1736090" cy="20129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835" y="3576955"/>
            <a:ext cx="4059555" cy="42799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970" y="4105275"/>
            <a:ext cx="1410335" cy="210312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4370070" y="5766435"/>
            <a:ext cx="749300" cy="2603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s 34"/>
          <p:cNvSpPr/>
          <p:nvPr/>
        </p:nvSpPr>
        <p:spPr>
          <a:xfrm>
            <a:off x="5196205" y="5563235"/>
            <a:ext cx="1245870" cy="39687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36" name="Rectangles 35"/>
          <p:cNvSpPr/>
          <p:nvPr/>
        </p:nvSpPr>
        <p:spPr>
          <a:xfrm>
            <a:off x="2533015" y="3490595"/>
            <a:ext cx="4229100" cy="278511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6020" y="3596640"/>
            <a:ext cx="4060190" cy="39751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9805" y="4150360"/>
            <a:ext cx="1913255" cy="2012315"/>
          </a:xfrm>
          <a:prstGeom prst="rect">
            <a:avLst/>
          </a:prstGeom>
        </p:spPr>
      </p:pic>
      <p:sp>
        <p:nvSpPr>
          <p:cNvPr id="40" name="Rectangles 39"/>
          <p:cNvSpPr/>
          <p:nvPr/>
        </p:nvSpPr>
        <p:spPr>
          <a:xfrm>
            <a:off x="7441565" y="3490595"/>
            <a:ext cx="4229100" cy="279400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47" name="Content Placeholder 4"/>
          <p:cNvSpPr>
            <a:spLocks noGrp="1"/>
          </p:cNvSpPr>
          <p:nvPr>
            <p:ph type="body" idx="1"/>
          </p:nvPr>
        </p:nvSpPr>
        <p:spPr>
          <a:xfrm>
            <a:off x="529590" y="1507490"/>
            <a:ext cx="3575685" cy="1214755"/>
          </a:xfrm>
        </p:spPr>
        <p:txBody>
          <a:bodyPr>
            <a:normAutofit/>
          </a:bodyPr>
          <a:lstStyle/>
          <a:p>
            <a:r>
              <a:rPr lang="en-NZ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My Items Page</a:t>
            </a:r>
            <a:endParaRPr lang="en-NZ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</a:endParaRPr>
          </a:p>
          <a:p>
            <a:r>
              <a:rPr lang="en-NZ" sz="1200" dirty="0" smtClean="0">
                <a:solidFill>
                  <a:srgbClr val="FFCC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"/>
                <a:sym typeface="+mn-ea"/>
              </a:rPr>
              <a:t>On this page you can create your own Item Post (Ipost) and also be able to update and delete it.</a:t>
            </a:r>
            <a:endParaRPr lang="en-NZ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</a:endParaRPr>
          </a:p>
        </p:txBody>
      </p:sp>
      <p:sp>
        <p:nvSpPr>
          <p:cNvPr id="48" name="Content Placeholder 4"/>
          <p:cNvSpPr>
            <a:spLocks noGrp="1"/>
          </p:cNvSpPr>
          <p:nvPr/>
        </p:nvSpPr>
        <p:spPr>
          <a:xfrm>
            <a:off x="8440420" y="1685925"/>
            <a:ext cx="3518535" cy="96012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400" b="0" i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NZ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Market Place Page</a:t>
            </a:r>
            <a:endParaRPr lang="en-NZ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</a:endParaRPr>
          </a:p>
          <a:p>
            <a:r>
              <a:rPr lang="en-NZ" sz="1200" dirty="0" smtClean="0">
                <a:solidFill>
                  <a:srgbClr val="FFCC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"/>
              </a:rPr>
              <a:t>This is where all Item Post are shown from all users and you can start browsing through them.</a:t>
            </a:r>
            <a:endParaRPr lang="en-NZ" sz="1200" dirty="0" smtClean="0">
              <a:solidFill>
                <a:srgbClr val="FFCC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oboto"/>
            </a:endParaRPr>
          </a:p>
        </p:txBody>
      </p:sp>
      <p:sp>
        <p:nvSpPr>
          <p:cNvPr id="52" name="Content Placeholder 4"/>
          <p:cNvSpPr>
            <a:spLocks noGrp="1"/>
          </p:cNvSpPr>
          <p:nvPr/>
        </p:nvSpPr>
        <p:spPr>
          <a:xfrm>
            <a:off x="4485005" y="1934845"/>
            <a:ext cx="3575685" cy="9601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400" b="0" i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NZ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Item Post details</a:t>
            </a:r>
            <a:endParaRPr lang="en-NZ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</a:endParaRPr>
          </a:p>
          <a:p>
            <a:r>
              <a:rPr lang="en-NZ" sz="1200" dirty="0" smtClean="0">
                <a:solidFill>
                  <a:srgbClr val="FFCC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"/>
              </a:rPr>
              <a:t>1) Trade/Sell option and their contacts.</a:t>
            </a:r>
            <a:endParaRPr lang="en-NZ" sz="1200" dirty="0" smtClean="0">
              <a:solidFill>
                <a:srgbClr val="FFCC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oboto"/>
            </a:endParaRPr>
          </a:p>
          <a:p>
            <a:r>
              <a:rPr lang="en-NZ" sz="1200" dirty="0" smtClean="0">
                <a:solidFill>
                  <a:srgbClr val="FFCC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"/>
              </a:rPr>
              <a:t>2) Title of the item and information about it if you click the down arrow button.</a:t>
            </a:r>
            <a:endParaRPr lang="en-NZ" sz="1200" dirty="0" smtClean="0">
              <a:solidFill>
                <a:srgbClr val="FFCC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52411" y="670008"/>
            <a:ext cx="3985260" cy="7067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NZ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Project Reflection</a:t>
            </a:r>
            <a:endParaRPr lang="en-NZ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</a:endParaRPr>
          </a:p>
        </p:txBody>
      </p:sp>
      <p:sp>
        <p:nvSpPr>
          <p:cNvPr id="19" name="Content Placeholder 4"/>
          <p:cNvSpPr>
            <a:spLocks noGrp="1"/>
          </p:cNvSpPr>
          <p:nvPr>
            <p:ph sz="half" idx="1"/>
          </p:nvPr>
        </p:nvSpPr>
        <p:spPr>
          <a:xfrm>
            <a:off x="5913522" y="2600436"/>
            <a:ext cx="4486128" cy="608566"/>
          </a:xfrm>
        </p:spPr>
        <p:txBody>
          <a:bodyPr>
            <a:normAutofit/>
          </a:bodyPr>
          <a:lstStyle/>
          <a:p>
            <a:r>
              <a:rPr lang="en-NZ" sz="1200" dirty="0">
                <a:latin typeface="Roboto"/>
              </a:rPr>
              <a:t>Creating the backend (GraphQL) - saving data to a relational database with Entity Framework.</a:t>
            </a:r>
            <a:endParaRPr lang="en-NZ" sz="1200" dirty="0">
              <a:latin typeface="Roboto"/>
            </a:endParaRPr>
          </a:p>
        </p:txBody>
      </p:sp>
      <p:sp>
        <p:nvSpPr>
          <p:cNvPr id="20" name="Content Placeholder 4"/>
          <p:cNvSpPr>
            <a:spLocks noGrp="1"/>
          </p:cNvSpPr>
          <p:nvPr>
            <p:ph sz="half" idx="1"/>
          </p:nvPr>
        </p:nvSpPr>
        <p:spPr>
          <a:xfrm>
            <a:off x="5913755" y="3696970"/>
            <a:ext cx="4486275" cy="668655"/>
          </a:xfrm>
        </p:spPr>
        <p:txBody>
          <a:bodyPr>
            <a:normAutofit lnSpcReduction="10000"/>
          </a:bodyPr>
          <a:lstStyle/>
          <a:p>
            <a:r>
              <a:rPr lang="en-NZ" sz="1200" dirty="0">
                <a:latin typeface="Roboto"/>
                <a:sym typeface="+mn-ea"/>
              </a:rPr>
              <a:t>Apply UseQuery/Mutation React hook to return data and properties with object containing result of the GraphQL query.</a:t>
            </a:r>
            <a:endParaRPr lang="en-NZ" sz="1200" dirty="0">
              <a:latin typeface="Roboto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8470" y="1962150"/>
            <a:ext cx="2905125" cy="4331970"/>
          </a:xfrm>
          <a:prstGeom prst="rect">
            <a:avLst/>
          </a:prstGeom>
        </p:spPr>
      </p:pic>
      <p:sp>
        <p:nvSpPr>
          <p:cNvPr id="10" name="Content Placeholder 4"/>
          <p:cNvSpPr>
            <a:spLocks noGrp="1"/>
          </p:cNvSpPr>
          <p:nvPr/>
        </p:nvSpPr>
        <p:spPr>
          <a:xfrm>
            <a:off x="5932805" y="4795520"/>
            <a:ext cx="4486275" cy="668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NZ" sz="1200" dirty="0">
                <a:latin typeface="Roboto"/>
              </a:rPr>
              <a:t>DevOps - Testing results with users to see if there could be improvements made to the experience of the web app and udpate those changes made.</a:t>
            </a:r>
            <a:endParaRPr lang="en-NZ" sz="1200" dirty="0">
              <a:latin typeface="Robo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1265</Words>
  <Application>WPS Presentation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Wingdings 3</vt:lpstr>
      <vt:lpstr>Arial</vt:lpstr>
      <vt:lpstr>Roboto</vt:lpstr>
      <vt:lpstr>Yu Gothic UI Semilight</vt:lpstr>
      <vt:lpstr>Microsoft YaHei</vt:lpstr>
      <vt:lpstr>Arial Unicode MS</vt:lpstr>
      <vt:lpstr>Century Gothic</vt:lpstr>
      <vt:lpstr>Calibri</vt:lpstr>
      <vt:lpstr>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User</cp:lastModifiedBy>
  <cp:revision>37</cp:revision>
  <dcterms:created xsi:type="dcterms:W3CDTF">2021-03-01T00:22:00Z</dcterms:created>
  <dcterms:modified xsi:type="dcterms:W3CDTF">2021-09-24T23:31:06Z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2057-11.2.0.10323</vt:lpwstr>
  </property>
  <property fmtid="{D5CDD505-2E9C-101B-9397-08002B2CF9AE}" pid="3" name="ICV">
    <vt:lpwstr>A879D6503AC348E7ACB85011304B5D00</vt:lpwstr>
  </property>
</Properties>
</file>