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Lst>
  <p:notesMasterIdLst>
    <p:notesMasterId r:id="rId28"/>
  </p:notesMasterIdLst>
  <p:handoutMasterIdLst>
    <p:handoutMasterId r:id="rId29"/>
  </p:handoutMasterIdLst>
  <p:sldIdLst>
    <p:sldId id="284" r:id="rId2"/>
    <p:sldId id="401" r:id="rId3"/>
    <p:sldId id="428" r:id="rId4"/>
    <p:sldId id="427" r:id="rId5"/>
    <p:sldId id="429" r:id="rId6"/>
    <p:sldId id="417" r:id="rId7"/>
    <p:sldId id="419" r:id="rId8"/>
    <p:sldId id="423" r:id="rId9"/>
    <p:sldId id="422" r:id="rId10"/>
    <p:sldId id="424" r:id="rId11"/>
    <p:sldId id="425" r:id="rId12"/>
    <p:sldId id="420" r:id="rId13"/>
    <p:sldId id="431" r:id="rId14"/>
    <p:sldId id="407" r:id="rId15"/>
    <p:sldId id="408" r:id="rId16"/>
    <p:sldId id="409" r:id="rId17"/>
    <p:sldId id="410" r:id="rId18"/>
    <p:sldId id="412" r:id="rId19"/>
    <p:sldId id="413" r:id="rId20"/>
    <p:sldId id="414" r:id="rId21"/>
    <p:sldId id="415" r:id="rId22"/>
    <p:sldId id="432" r:id="rId23"/>
    <p:sldId id="366" r:id="rId24"/>
    <p:sldId id="365" r:id="rId25"/>
    <p:sldId id="426" r:id="rId26"/>
    <p:sldId id="357"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mn-cs"/>
      </a:defRPr>
    </a:lvl2pPr>
    <a:lvl3pPr marL="914400" algn="l" rtl="0" fontAlgn="base">
      <a:spcBef>
        <a:spcPct val="0"/>
      </a:spcBef>
      <a:spcAft>
        <a:spcPct val="0"/>
      </a:spcAft>
      <a:defRPr kern="1200">
        <a:solidFill>
          <a:schemeClr val="tx1"/>
        </a:solidFill>
        <a:latin typeface="Verdana" pitchFamily="34" charset="0"/>
        <a:ea typeface="+mn-ea"/>
        <a:cs typeface="+mn-cs"/>
      </a:defRPr>
    </a:lvl3pPr>
    <a:lvl4pPr marL="1371600" algn="l" rtl="0" fontAlgn="base">
      <a:spcBef>
        <a:spcPct val="0"/>
      </a:spcBef>
      <a:spcAft>
        <a:spcPct val="0"/>
      </a:spcAft>
      <a:defRPr kern="1200">
        <a:solidFill>
          <a:schemeClr val="tx1"/>
        </a:solidFill>
        <a:latin typeface="Verdana" pitchFamily="34" charset="0"/>
        <a:ea typeface="+mn-ea"/>
        <a:cs typeface="+mn-cs"/>
      </a:defRPr>
    </a:lvl4pPr>
    <a:lvl5pPr marL="1828800" algn="l" rtl="0" fontAlgn="base">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49565E"/>
    <a:srgbClr val="CC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646" autoAdjust="0"/>
    <p:restoredTop sz="94612" autoAdjust="0"/>
  </p:normalViewPr>
  <p:slideViewPr>
    <p:cSldViewPr>
      <p:cViewPr>
        <p:scale>
          <a:sx n="75" d="100"/>
          <a:sy n="75" d="100"/>
        </p:scale>
        <p:origin x="-960" y="-7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352"/>
    </p:cViewPr>
  </p:sorterViewPr>
  <p:notesViewPr>
    <p:cSldViewPr>
      <p:cViewPr varScale="1">
        <p:scale>
          <a:sx n="57" d="100"/>
          <a:sy n="57" d="100"/>
        </p:scale>
        <p:origin x="-2460"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FFB94A-BA62-4DBB-88DD-5C22518D451F}" type="doc">
      <dgm:prSet loTypeId="urn:microsoft.com/office/officeart/2005/8/layout/venn1" loCatId="relationship" qsTypeId="urn:microsoft.com/office/officeart/2005/8/quickstyle/simple1" qsCatId="simple" csTypeId="urn:microsoft.com/office/officeart/2005/8/colors/accent1_2" csCatId="accent1" phldr="1"/>
      <dgm:spPr/>
    </dgm:pt>
    <dgm:pt modelId="{8D612C51-EFF9-4D0D-A021-DE1C68AE0894}">
      <dgm:prSet phldrT="[Text]" custT="1"/>
      <dgm:spPr>
        <a:solidFill>
          <a:srgbClr val="0070C0">
            <a:alpha val="57000"/>
          </a:srgbClr>
        </a:solidFill>
      </dgm:spPr>
      <dgm:t>
        <a:bodyPr/>
        <a:lstStyle/>
        <a:p>
          <a:r>
            <a:rPr lang="en-GB" sz="2000" dirty="0" smtClean="0"/>
            <a:t>Teen &amp; </a:t>
          </a:r>
          <a:r>
            <a:rPr lang="en-GB" sz="2000" dirty="0" err="1" smtClean="0"/>
            <a:t>Tween</a:t>
          </a:r>
          <a:endParaRPr lang="en-US" sz="2000" dirty="0"/>
        </a:p>
      </dgm:t>
    </dgm:pt>
    <dgm:pt modelId="{B8E625D4-7F62-4538-945D-53DD894DB1D6}" type="parTrans" cxnId="{BA9429B2-5578-4249-A17A-0B0DBCF0AA63}">
      <dgm:prSet/>
      <dgm:spPr/>
      <dgm:t>
        <a:bodyPr/>
        <a:lstStyle/>
        <a:p>
          <a:endParaRPr lang="en-US"/>
        </a:p>
      </dgm:t>
    </dgm:pt>
    <dgm:pt modelId="{08BF2CAA-9872-4E1D-9E10-38726B7B6220}" type="sibTrans" cxnId="{BA9429B2-5578-4249-A17A-0B0DBCF0AA63}">
      <dgm:prSet/>
      <dgm:spPr/>
      <dgm:t>
        <a:bodyPr/>
        <a:lstStyle/>
        <a:p>
          <a:endParaRPr lang="en-US"/>
        </a:p>
      </dgm:t>
    </dgm:pt>
    <dgm:pt modelId="{58A671F7-D7F1-403F-8BA0-99CFDF209CD6}">
      <dgm:prSet phldrT="[Text]" custT="1"/>
      <dgm:spPr>
        <a:solidFill>
          <a:srgbClr val="0070C0">
            <a:alpha val="57000"/>
          </a:srgbClr>
        </a:solidFill>
      </dgm:spPr>
      <dgm:t>
        <a:bodyPr/>
        <a:lstStyle/>
        <a:p>
          <a:r>
            <a:rPr lang="en-GB" sz="2000" dirty="0" smtClean="0"/>
            <a:t>Family / Female</a:t>
          </a:r>
          <a:endParaRPr lang="en-US" sz="2000" dirty="0"/>
        </a:p>
      </dgm:t>
    </dgm:pt>
    <dgm:pt modelId="{90C63BF4-3598-4346-AE48-1C7D3D3C211F}" type="parTrans" cxnId="{D62E4D92-46F4-4A63-A93B-111975F898A1}">
      <dgm:prSet/>
      <dgm:spPr/>
      <dgm:t>
        <a:bodyPr/>
        <a:lstStyle/>
        <a:p>
          <a:endParaRPr lang="en-US"/>
        </a:p>
      </dgm:t>
    </dgm:pt>
    <dgm:pt modelId="{649933E1-1CD9-4A3E-B2F8-B69C14B9BB67}" type="sibTrans" cxnId="{D62E4D92-46F4-4A63-A93B-111975F898A1}">
      <dgm:prSet/>
      <dgm:spPr/>
      <dgm:t>
        <a:bodyPr/>
        <a:lstStyle/>
        <a:p>
          <a:endParaRPr lang="en-US"/>
        </a:p>
      </dgm:t>
    </dgm:pt>
    <dgm:pt modelId="{8924C93F-B85E-4DEA-9EFB-70FA13C1D66E}">
      <dgm:prSet phldrT="[Text]" custT="1"/>
      <dgm:spPr>
        <a:solidFill>
          <a:srgbClr val="0070C0">
            <a:alpha val="57000"/>
          </a:srgbClr>
        </a:solidFill>
      </dgm:spPr>
      <dgm:t>
        <a:bodyPr/>
        <a:lstStyle/>
        <a:p>
          <a:r>
            <a:rPr lang="en-GB" sz="2000" dirty="0" smtClean="0"/>
            <a:t>Techie / Male</a:t>
          </a:r>
          <a:endParaRPr lang="en-US" sz="2000" dirty="0"/>
        </a:p>
      </dgm:t>
    </dgm:pt>
    <dgm:pt modelId="{964B5902-AF6B-4215-87E3-BF17EF9C7022}" type="parTrans" cxnId="{AA5DDC3E-F868-4130-893C-CAA6E0F3104F}">
      <dgm:prSet/>
      <dgm:spPr/>
      <dgm:t>
        <a:bodyPr/>
        <a:lstStyle/>
        <a:p>
          <a:endParaRPr lang="en-US"/>
        </a:p>
      </dgm:t>
    </dgm:pt>
    <dgm:pt modelId="{0F2EC356-4B8E-4676-9D4B-9EF6B3548CB5}" type="sibTrans" cxnId="{AA5DDC3E-F868-4130-893C-CAA6E0F3104F}">
      <dgm:prSet/>
      <dgm:spPr/>
      <dgm:t>
        <a:bodyPr/>
        <a:lstStyle/>
        <a:p>
          <a:endParaRPr lang="en-US"/>
        </a:p>
      </dgm:t>
    </dgm:pt>
    <dgm:pt modelId="{DA4991CF-0869-4109-9112-6DBAED632717}" type="pres">
      <dgm:prSet presAssocID="{35FFB94A-BA62-4DBB-88DD-5C22518D451F}" presName="compositeShape" presStyleCnt="0">
        <dgm:presLayoutVars>
          <dgm:chMax val="7"/>
          <dgm:dir/>
          <dgm:resizeHandles val="exact"/>
        </dgm:presLayoutVars>
      </dgm:prSet>
      <dgm:spPr/>
    </dgm:pt>
    <dgm:pt modelId="{CBC8EEC7-6E88-47B9-BDD6-2B5319E543BC}" type="pres">
      <dgm:prSet presAssocID="{8D612C51-EFF9-4D0D-A021-DE1C68AE0894}" presName="circ1" presStyleLbl="vennNode1" presStyleIdx="0" presStyleCnt="3"/>
      <dgm:spPr/>
      <dgm:t>
        <a:bodyPr/>
        <a:lstStyle/>
        <a:p>
          <a:endParaRPr lang="en-US"/>
        </a:p>
      </dgm:t>
    </dgm:pt>
    <dgm:pt modelId="{8259F896-B72A-4C49-952E-506E6F0E5FF5}" type="pres">
      <dgm:prSet presAssocID="{8D612C51-EFF9-4D0D-A021-DE1C68AE0894}" presName="circ1Tx" presStyleLbl="revTx" presStyleIdx="0" presStyleCnt="0">
        <dgm:presLayoutVars>
          <dgm:chMax val="0"/>
          <dgm:chPref val="0"/>
          <dgm:bulletEnabled val="1"/>
        </dgm:presLayoutVars>
      </dgm:prSet>
      <dgm:spPr/>
      <dgm:t>
        <a:bodyPr/>
        <a:lstStyle/>
        <a:p>
          <a:endParaRPr lang="en-US"/>
        </a:p>
      </dgm:t>
    </dgm:pt>
    <dgm:pt modelId="{53818786-86B1-4B1E-8C87-C9CAEBD9638F}" type="pres">
      <dgm:prSet presAssocID="{58A671F7-D7F1-403F-8BA0-99CFDF209CD6}" presName="circ2" presStyleLbl="vennNode1" presStyleIdx="1" presStyleCnt="3"/>
      <dgm:spPr/>
      <dgm:t>
        <a:bodyPr/>
        <a:lstStyle/>
        <a:p>
          <a:endParaRPr lang="en-US"/>
        </a:p>
      </dgm:t>
    </dgm:pt>
    <dgm:pt modelId="{8EB8CB00-3D75-4C8C-9409-E166D15D4227}" type="pres">
      <dgm:prSet presAssocID="{58A671F7-D7F1-403F-8BA0-99CFDF209CD6}" presName="circ2Tx" presStyleLbl="revTx" presStyleIdx="0" presStyleCnt="0">
        <dgm:presLayoutVars>
          <dgm:chMax val="0"/>
          <dgm:chPref val="0"/>
          <dgm:bulletEnabled val="1"/>
        </dgm:presLayoutVars>
      </dgm:prSet>
      <dgm:spPr/>
      <dgm:t>
        <a:bodyPr/>
        <a:lstStyle/>
        <a:p>
          <a:endParaRPr lang="en-US"/>
        </a:p>
      </dgm:t>
    </dgm:pt>
    <dgm:pt modelId="{D52A321D-9366-4B4E-B7F4-EF7CA0CFF32C}" type="pres">
      <dgm:prSet presAssocID="{8924C93F-B85E-4DEA-9EFB-70FA13C1D66E}" presName="circ3" presStyleLbl="vennNode1" presStyleIdx="2" presStyleCnt="3"/>
      <dgm:spPr/>
      <dgm:t>
        <a:bodyPr/>
        <a:lstStyle/>
        <a:p>
          <a:endParaRPr lang="en-US"/>
        </a:p>
      </dgm:t>
    </dgm:pt>
    <dgm:pt modelId="{3B169902-57AD-41FF-B9B9-110241E13F12}" type="pres">
      <dgm:prSet presAssocID="{8924C93F-B85E-4DEA-9EFB-70FA13C1D66E}" presName="circ3Tx" presStyleLbl="revTx" presStyleIdx="0" presStyleCnt="0">
        <dgm:presLayoutVars>
          <dgm:chMax val="0"/>
          <dgm:chPref val="0"/>
          <dgm:bulletEnabled val="1"/>
        </dgm:presLayoutVars>
      </dgm:prSet>
      <dgm:spPr/>
      <dgm:t>
        <a:bodyPr/>
        <a:lstStyle/>
        <a:p>
          <a:endParaRPr lang="en-US"/>
        </a:p>
      </dgm:t>
    </dgm:pt>
  </dgm:ptLst>
  <dgm:cxnLst>
    <dgm:cxn modelId="{46B11DCD-7836-4882-AC26-0F246252699B}" type="presOf" srcId="{35FFB94A-BA62-4DBB-88DD-5C22518D451F}" destId="{DA4991CF-0869-4109-9112-6DBAED632717}" srcOrd="0" destOrd="0" presId="urn:microsoft.com/office/officeart/2005/8/layout/venn1"/>
    <dgm:cxn modelId="{890B2577-59C4-4B98-A4C4-4568C081279D}" type="presOf" srcId="{8D612C51-EFF9-4D0D-A021-DE1C68AE0894}" destId="{8259F896-B72A-4C49-952E-506E6F0E5FF5}" srcOrd="1" destOrd="0" presId="urn:microsoft.com/office/officeart/2005/8/layout/venn1"/>
    <dgm:cxn modelId="{6642F5C6-D0B4-48DE-BE2C-41E74DA9EEFA}" type="presOf" srcId="{8D612C51-EFF9-4D0D-A021-DE1C68AE0894}" destId="{CBC8EEC7-6E88-47B9-BDD6-2B5319E543BC}" srcOrd="0" destOrd="0" presId="urn:microsoft.com/office/officeart/2005/8/layout/venn1"/>
    <dgm:cxn modelId="{0564A25D-C1ED-408E-BA19-CBE4727D272E}" type="presOf" srcId="{8924C93F-B85E-4DEA-9EFB-70FA13C1D66E}" destId="{D52A321D-9366-4B4E-B7F4-EF7CA0CFF32C}" srcOrd="0" destOrd="0" presId="urn:microsoft.com/office/officeart/2005/8/layout/venn1"/>
    <dgm:cxn modelId="{B6CC0181-05F0-4212-A722-A75F7B919824}" type="presOf" srcId="{58A671F7-D7F1-403F-8BA0-99CFDF209CD6}" destId="{8EB8CB00-3D75-4C8C-9409-E166D15D4227}" srcOrd="1" destOrd="0" presId="urn:microsoft.com/office/officeart/2005/8/layout/venn1"/>
    <dgm:cxn modelId="{AA5DDC3E-F868-4130-893C-CAA6E0F3104F}" srcId="{35FFB94A-BA62-4DBB-88DD-5C22518D451F}" destId="{8924C93F-B85E-4DEA-9EFB-70FA13C1D66E}" srcOrd="2" destOrd="0" parTransId="{964B5902-AF6B-4215-87E3-BF17EF9C7022}" sibTransId="{0F2EC356-4B8E-4676-9D4B-9EF6B3548CB5}"/>
    <dgm:cxn modelId="{BA9429B2-5578-4249-A17A-0B0DBCF0AA63}" srcId="{35FFB94A-BA62-4DBB-88DD-5C22518D451F}" destId="{8D612C51-EFF9-4D0D-A021-DE1C68AE0894}" srcOrd="0" destOrd="0" parTransId="{B8E625D4-7F62-4538-945D-53DD894DB1D6}" sibTransId="{08BF2CAA-9872-4E1D-9E10-38726B7B6220}"/>
    <dgm:cxn modelId="{A2AC7F92-E159-4C91-91D3-BDA17360A665}" type="presOf" srcId="{58A671F7-D7F1-403F-8BA0-99CFDF209CD6}" destId="{53818786-86B1-4B1E-8C87-C9CAEBD9638F}" srcOrd="0" destOrd="0" presId="urn:microsoft.com/office/officeart/2005/8/layout/venn1"/>
    <dgm:cxn modelId="{D62E4D92-46F4-4A63-A93B-111975F898A1}" srcId="{35FFB94A-BA62-4DBB-88DD-5C22518D451F}" destId="{58A671F7-D7F1-403F-8BA0-99CFDF209CD6}" srcOrd="1" destOrd="0" parTransId="{90C63BF4-3598-4346-AE48-1C7D3D3C211F}" sibTransId="{649933E1-1CD9-4A3E-B2F8-B69C14B9BB67}"/>
    <dgm:cxn modelId="{9C68366D-F94B-4E72-ADFA-2A9F822213A3}" type="presOf" srcId="{8924C93F-B85E-4DEA-9EFB-70FA13C1D66E}" destId="{3B169902-57AD-41FF-B9B9-110241E13F12}" srcOrd="1" destOrd="0" presId="urn:microsoft.com/office/officeart/2005/8/layout/venn1"/>
    <dgm:cxn modelId="{01BE24E5-52F7-418E-8AEE-D0ECB1E04FDC}" type="presParOf" srcId="{DA4991CF-0869-4109-9112-6DBAED632717}" destId="{CBC8EEC7-6E88-47B9-BDD6-2B5319E543BC}" srcOrd="0" destOrd="0" presId="urn:microsoft.com/office/officeart/2005/8/layout/venn1"/>
    <dgm:cxn modelId="{A5E90BC9-825C-4611-BCC3-2F07A0292D06}" type="presParOf" srcId="{DA4991CF-0869-4109-9112-6DBAED632717}" destId="{8259F896-B72A-4C49-952E-506E6F0E5FF5}" srcOrd="1" destOrd="0" presId="urn:microsoft.com/office/officeart/2005/8/layout/venn1"/>
    <dgm:cxn modelId="{83EEF7B3-5615-403B-B421-85871D41391E}" type="presParOf" srcId="{DA4991CF-0869-4109-9112-6DBAED632717}" destId="{53818786-86B1-4B1E-8C87-C9CAEBD9638F}" srcOrd="2" destOrd="0" presId="urn:microsoft.com/office/officeart/2005/8/layout/venn1"/>
    <dgm:cxn modelId="{E403F4A9-70DE-4398-9901-C1554702474A}" type="presParOf" srcId="{DA4991CF-0869-4109-9112-6DBAED632717}" destId="{8EB8CB00-3D75-4C8C-9409-E166D15D4227}" srcOrd="3" destOrd="0" presId="urn:microsoft.com/office/officeart/2005/8/layout/venn1"/>
    <dgm:cxn modelId="{09A4CEAF-CA16-4CCB-8155-05CF2DD8E67A}" type="presParOf" srcId="{DA4991CF-0869-4109-9112-6DBAED632717}" destId="{D52A321D-9366-4B4E-B7F4-EF7CA0CFF32C}" srcOrd="4" destOrd="0" presId="urn:microsoft.com/office/officeart/2005/8/layout/venn1"/>
    <dgm:cxn modelId="{31F18BFE-5F92-44CE-B390-69E9C8C69F63}" type="presParOf" srcId="{DA4991CF-0869-4109-9112-6DBAED632717}" destId="{3B169902-57AD-41FF-B9B9-110241E13F12}" srcOrd="5" destOrd="0" presId="urn:microsoft.com/office/officeart/2005/8/layout/venn1"/>
  </dgm:cxnLst>
  <dgm:bg/>
  <dgm:whole/>
</dgm:dataModel>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D9B775A6-8302-4103-8D01-6B5C57C7CD0B}" type="datetimeFigureOut">
              <a:rPr lang="en-US"/>
              <a:pPr>
                <a:defRPr/>
              </a:pPr>
              <a:t>9/8/2008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C1A9E582-E91F-4927-82CD-9CF7E4D880F9}"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192FE993-2F7F-45D8-A196-6269F1FDD182}" type="datetimeFigureOut">
              <a:rPr lang="en-US"/>
              <a:pPr>
                <a:defRPr/>
              </a:pPr>
              <a:t>9/8/2008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noProof="0" smtClean="0"/>
              <a:t>Click to edit Master text styles</a:t>
            </a:r>
            <a:endParaRPr lang="en-US" noProof="0"/>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1F72ACE4-8062-401A-AEF6-00CFA4DAED6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TextEdit="1"/>
          </p:cNvSpPr>
          <p:nvPr>
            <p:ph type="sldImg"/>
          </p:nvPr>
        </p:nvSpPr>
        <p:spPr bwMode="auto">
          <a:noFill/>
          <a:ln>
            <a:solidFill>
              <a:srgbClr val="000000"/>
            </a:solidFill>
            <a:miter lim="800000"/>
            <a:headEnd/>
            <a:tailEnd/>
          </a:ln>
        </p:spPr>
      </p:sp>
      <p:sp>
        <p:nvSpPr>
          <p:cNvPr id="31747"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p:spPr>
      </p:sp>
      <p:sp>
        <p:nvSpPr>
          <p:cNvPr id="39939"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p:spPr>
      </p:sp>
      <p:sp>
        <p:nvSpPr>
          <p:cNvPr id="40963"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p:spPr>
      </p:sp>
      <p:sp>
        <p:nvSpPr>
          <p:cNvPr id="41987"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F72ACE4-8062-401A-AEF6-00CFA4DAED6B}"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GB" smtClean="0"/>
          </a:p>
        </p:txBody>
      </p:sp>
      <p:sp>
        <p:nvSpPr>
          <p:cNvPr id="45060" name="Slide Number Placeholder 3"/>
          <p:cNvSpPr>
            <a:spLocks noGrp="1"/>
          </p:cNvSpPr>
          <p:nvPr>
            <p:ph type="sldNum" sz="quarter" idx="5"/>
          </p:nvPr>
        </p:nvSpPr>
        <p:spPr bwMode="auto">
          <a:noFill/>
          <a:ln>
            <a:miter lim="800000"/>
            <a:headEnd/>
            <a:tailEnd/>
          </a:ln>
        </p:spPr>
        <p:txBody>
          <a:bodyPr/>
          <a:lstStyle/>
          <a:p>
            <a:fld id="{C4FB4D1E-93F1-4CEA-B4F1-5BF68D266DD4}"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ln>
            <a:miter lim="800000"/>
            <a:headEnd/>
            <a:tailEnd/>
          </a:ln>
        </p:spPr>
        <p:txBody>
          <a:bodyPr/>
          <a:lstStyle/>
          <a:p>
            <a:fld id="{ECE0EA42-99F4-4AC8-BF3D-1052AB2DE23B}" type="slidenum">
              <a:rPr lang="en-GB" smtClean="0"/>
              <a:pPr/>
              <a:t>15</a:t>
            </a:fld>
            <a:endParaRPr lang="en-GB" smtClean="0"/>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4" name="Rectangle 3"/>
          <p:cNvSpPr>
            <a:spLocks noGrp="1" noChangeArrowheads="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p:spPr>
      </p:sp>
      <p:sp>
        <p:nvSpPr>
          <p:cNvPr id="47107"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a:lnSpc>
                <a:spcPct val="80000"/>
              </a:lnSpc>
            </a:pPr>
            <a:r>
              <a:rPr lang="en-US" sz="800" b="1" smtClean="0"/>
              <a:t>Pricing opening up the pipe</a:t>
            </a:r>
          </a:p>
          <a:p>
            <a:pPr>
              <a:lnSpc>
                <a:spcPct val="80000"/>
              </a:lnSpc>
            </a:pPr>
            <a:r>
              <a:rPr lang="en-US" sz="800" smtClean="0"/>
              <a:t>We believe the lower price points for data usage should drive adoption. We note that text messaging packages actually start at $5 per month depending on usage, while mobile internet access (unlimited) prices at ~$15 per month. In addition, unlimited $99 voice plans from Sprint and T-Mobile include unlimited text (and data from Sprint).</a:t>
            </a:r>
          </a:p>
          <a:p>
            <a:pPr>
              <a:lnSpc>
                <a:spcPct val="80000"/>
              </a:lnSpc>
            </a:pPr>
            <a:r>
              <a:rPr lang="en-US" sz="800" b="1" smtClean="0"/>
              <a:t>iPhone proves that handsets are key in driving the customer experience</a:t>
            </a:r>
          </a:p>
          <a:p>
            <a:pPr>
              <a:lnSpc>
                <a:spcPct val="80000"/>
              </a:lnSpc>
            </a:pPr>
            <a:r>
              <a:rPr lang="en-US" sz="800" smtClean="0"/>
              <a:t>We expect smartphones to improve the customer experience and drive significant data adoption uptake. We expect smartphones to account for 40% of handsets sold in North America by 2012, up from roughly 11% today (see Exhibit 8). We believe the rapid iPhone adoption highlights the demand for more powerful, intuitive devices. We note that at our recent Goldman Sachs Tech Symposium in February, Apple reaffirmed that the company is on track to meet its 10mn iPhone unit sales target for calendar 2008.</a:t>
            </a:r>
          </a:p>
          <a:p>
            <a:pPr>
              <a:lnSpc>
                <a:spcPct val="80000"/>
              </a:lnSpc>
            </a:pPr>
            <a:r>
              <a:rPr lang="en-US" sz="800" smtClean="0"/>
              <a:t>While we expect those shipments to be more backend-loaded, we continue to look for 11 million units for the year.</a:t>
            </a:r>
          </a:p>
          <a:p>
            <a:pPr>
              <a:lnSpc>
                <a:spcPct val="80000"/>
              </a:lnSpc>
            </a:pPr>
            <a:r>
              <a:rPr lang="en-US" sz="800" b="1" smtClean="0"/>
              <a:t>Interoperability slowly improving, likely through market share consolidation</a:t>
            </a:r>
          </a:p>
          <a:p>
            <a:pPr>
              <a:lnSpc>
                <a:spcPct val="80000"/>
              </a:lnSpc>
            </a:pPr>
            <a:r>
              <a:rPr lang="en-US" sz="800" smtClean="0"/>
              <a:t>One of the biggest barriers to mobile data adoption has been the lack of common operating systems and middleware in devices – today, mobile content developers need to make several hundred versions of each game, ringtone, etc. given the multiple standards used by almost every handset vendor. For example, Nokia has Series 40 phones with a proprietary operating system, as well as its Symbian O/S-based Series 60 phones and a few Linux-based models. Motorola uses several versions of its own proprietary O/S as well as making Microsoft-based, Linux-based, and Symbian/UIQ-based products. In Japan, the success of mobile data reflects the determination by DoCoMo and KDDI to enforce the use of common O/S and interfaces on handset vendors.</a:t>
            </a:r>
          </a:p>
          <a:p>
            <a:pPr>
              <a:lnSpc>
                <a:spcPct val="80000"/>
              </a:lnSpc>
            </a:pPr>
            <a:r>
              <a:rPr lang="en-US" sz="800" smtClean="0"/>
              <a:t>Moving forward we expect the market to concentrate around a small number of platforms (Symbian, Windows Mobile and</a:t>
            </a:r>
          </a:p>
          <a:p>
            <a:pPr>
              <a:lnSpc>
                <a:spcPct val="80000"/>
              </a:lnSpc>
            </a:pPr>
            <a:r>
              <a:rPr lang="en-US" sz="800" smtClean="0"/>
              <a:t>potentially Apple, Blackberry, BREW and Linux), driven by natural market share consolidation as barriers to entry in smartphones are high and few existing handset vendors will be able to afford the investment required. Greater operator discipline in handset selection will also be important. In addition, from the network side interoperability will be enhanced by the development of the IP Multimedia Subsystem (‘IMS’) standard, a common SIP-based architecture for delivering multimedia services across both fixed and mobile networks.</a:t>
            </a:r>
          </a:p>
          <a:p>
            <a:pPr>
              <a:lnSpc>
                <a:spcPct val="80000"/>
              </a:lnSpc>
            </a:pPr>
            <a:r>
              <a:rPr lang="en-US" sz="800" b="1" smtClean="0"/>
              <a:t>Content and applications likely to improve dramatically once key gating factors are overcome</a:t>
            </a:r>
          </a:p>
          <a:p>
            <a:pPr>
              <a:lnSpc>
                <a:spcPct val="80000"/>
              </a:lnSpc>
            </a:pPr>
            <a:r>
              <a:rPr lang="en-US" sz="800" smtClean="0"/>
              <a:t>We expect the availability of attractive, easy to use and interoperable devices combined with affordable high-speed networks will finally kick-start the development of compelling mobile content and applications, offering far greater choice and quality than the ringtones, basic games and text-based services (e.g., horoscopes, etc.) available to users today. In addition to paying for Internet access we expect wireless users to adopt existing ‘wired’ Internet services such as web-browsing, search, email, music, instant messaging and social networking in large numbers, and also anticipate growth in new context-based services (e.g., navigation and location based search), rich multimedia content (e.g., games, videos) and a host of enterprise applications (e.g., machine-to-machine communications).</a:t>
            </a:r>
          </a:p>
          <a:p>
            <a:pPr>
              <a:lnSpc>
                <a:spcPct val="80000"/>
              </a:lnSpc>
            </a:pPr>
            <a:endParaRPr lang="en-US" sz="80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p:spPr>
      </p:sp>
      <p:sp>
        <p:nvSpPr>
          <p:cNvPr id="48131"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a:lnSpc>
                <a:spcPct val="80000"/>
              </a:lnSpc>
            </a:pPr>
            <a:r>
              <a:rPr lang="en-US" sz="900" b="1" smtClean="0"/>
              <a:t>3G Networks Give Way to Feature-Rich NextGen Handsets</a:t>
            </a:r>
          </a:p>
          <a:p>
            <a:pPr>
              <a:lnSpc>
                <a:spcPct val="80000"/>
              </a:lnSpc>
            </a:pPr>
            <a:r>
              <a:rPr lang="en-US" sz="900" smtClean="0"/>
              <a:t>Mobile data services beyond SMS / text messaging, including browsing, email, music, video, games, etc., are increasingly contributing more revenues to the overall mobile data revenue mix. We believe this is being driven by 1) broadened footprint of next generation networks, and 2) availability of attractive devices and applications. According to our estimates, enhanced mobile data applications currently represent anywhere between 20-25% of overall data revenues and could represent approximately 40% in 2010 implying a CAGR of around 47%.</a:t>
            </a:r>
          </a:p>
          <a:p>
            <a:pPr>
              <a:lnSpc>
                <a:spcPct val="80000"/>
              </a:lnSpc>
            </a:pPr>
            <a:r>
              <a:rPr lang="en-US" sz="900" b="1" smtClean="0"/>
              <a:t>NextGen Networks are becoming Ubiquitous. </a:t>
            </a:r>
            <a:r>
              <a:rPr lang="en-US" sz="900" smtClean="0"/>
              <a:t>We believe the aforementioned trends are encouraging for the mobile data market given that domestic carriers are nearing completion of their 3G network upgrades. Management at both Verizon and AT&amp;T noted that growth beyond traditional SMS services is gaining momentum, with data usage accelerating as next generation networks continue to be deployed.  Looking to 2008, we anticipate further domestic growth opportunities as carriers begin to launch additional data applications having laid the groundwork for their next generation networks during 2005-2007. Both Sprint (at 215M+ pops) and Verizon (at 240M pops) are expected to continue to accelerate their transition to next generation networks in 2008 with EV-DO Rev. A upgrades, while T expects to expand its HSDPA network (currently at ~272 metros) up to 350 markets (including all top 100 markets) by year end. T-Mobile should gain momentum as it deploys its own 3G upgrades.</a:t>
            </a:r>
          </a:p>
          <a:p>
            <a:pPr>
              <a:lnSpc>
                <a:spcPct val="80000"/>
              </a:lnSpc>
            </a:pPr>
            <a:r>
              <a:rPr lang="en-US" sz="900" b="1" smtClean="0"/>
              <a:t>New Applications Will Require Capacity. </a:t>
            </a:r>
            <a:r>
              <a:rPr lang="en-US" sz="900" smtClean="0"/>
              <a:t>The shift to revenues from enhanced / non traditional data applications is already occurring at carriers which have supported rollouts of next generation networks and services. Verizon noted that revenues from its Internet access and e-mail products increased 120% year-over-year, whereas more than 50% of its wireless data revenue growth came from services other than messaging and were primarily EV-DO based.  At AT&amp;T’s analyst day, the carrier noted that increasingly, non-traditional data and application services are contributing to the overall mobile data pie, helping drive 63% yoy mobile data revenue growth. During 1Q08 management highlighted that revenue from data access (through data cards and modules) and media bundles (music, video, Web access) are growing over 100% year-over-year, while e-mail is growing at a yearly rate above 60%.</a:t>
            </a:r>
          </a:p>
          <a:p>
            <a:pPr>
              <a:lnSpc>
                <a:spcPct val="80000"/>
              </a:lnSpc>
            </a:pPr>
            <a:r>
              <a:rPr lang="en-US" sz="900" smtClean="0"/>
              <a:t>AT&amp;T also noted that the demand for laptop cards is stronger than ever. According to Ron Spears, AT&amp;T’s Group President of Global Business Services, the mobile content market is expected to grow from $25 billion to $75 billion driven by increases in smart phones, applications, and data card usage. We believe these results illustrate the growing shift towards increasingly complex mobile data services beyond SMS, and therefore look for increased adoption of enhanced mobile applications in 2008.</a:t>
            </a:r>
          </a:p>
          <a:p>
            <a:pPr>
              <a:lnSpc>
                <a:spcPct val="80000"/>
              </a:lnSpc>
            </a:pPr>
            <a:r>
              <a:rPr lang="en-US" sz="900" smtClean="0"/>
              <a:t>Source: Gartner, Lehman Brothers estimates</a:t>
            </a:r>
          </a:p>
          <a:p>
            <a:pPr>
              <a:lnSpc>
                <a:spcPct val="80000"/>
              </a:lnSpc>
            </a:pPr>
            <a:r>
              <a:rPr lang="en-US" sz="900" smtClean="0"/>
              <a:t>04 28 08</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noFill/>
          <a:ln>
            <a:solidFill>
              <a:srgbClr val="000000"/>
            </a:solidFill>
            <a:miter lim="800000"/>
            <a:headEnd/>
            <a:tailEnd/>
          </a:ln>
        </p:spPr>
      </p:sp>
      <p:sp>
        <p:nvSpPr>
          <p:cNvPr id="49155"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r>
              <a:rPr lang="en-US" b="1" smtClean="0"/>
              <a:t>Operating systems (Friar, Zorovic)</a:t>
            </a:r>
          </a:p>
          <a:p>
            <a:r>
              <a:rPr lang="en-US" b="1" smtClean="0"/>
              <a:t>Summary of the mobile opportunity</a:t>
            </a:r>
          </a:p>
          <a:p>
            <a:r>
              <a:rPr lang="en-US" smtClean="0"/>
              <a:t>The major players in the worldwide mobile operating system marketplace consist of Symbian OS, Windows Mobile, Blackberry OS, Linux, Palm OS, and other. In 2007 we estimate that the Symbian OS comprised a majority of the worldwide operating system shipments at 63%, followed by Linux and Windows Mobile at 11% and 11%, respectively. Exhibits 17 and 18 show that in the next few years Microsoft will likely make significant strides in gaining market share in the mobile OS segment with a 9% increase.</a:t>
            </a:r>
          </a:p>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p:spPr>
      </p:sp>
      <p:sp>
        <p:nvSpPr>
          <p:cNvPr id="50179"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a:lnSpc>
                <a:spcPct val="80000"/>
              </a:lnSpc>
            </a:pPr>
            <a:r>
              <a:rPr lang="en-US" sz="800" b="1" smtClean="0"/>
              <a:t>CTIA: Mobile social networking blooms</a:t>
            </a:r>
          </a:p>
          <a:p>
            <a:pPr>
              <a:lnSpc>
                <a:spcPct val="80000"/>
              </a:lnSpc>
            </a:pPr>
            <a:r>
              <a:rPr lang="en-US" sz="800" smtClean="0"/>
              <a:t>Apr 2, 2008 2:29 PM, By Sarah Reedy </a:t>
            </a:r>
            <a:endParaRPr lang="en-US" sz="800" b="1" smtClean="0"/>
          </a:p>
          <a:p>
            <a:pPr>
              <a:lnSpc>
                <a:spcPct val="80000"/>
              </a:lnSpc>
            </a:pPr>
            <a:r>
              <a:rPr lang="en-US" sz="800" b="1" smtClean="0"/>
              <a:t>more on the topic</a:t>
            </a:r>
          </a:p>
          <a:p>
            <a:pPr>
              <a:lnSpc>
                <a:spcPct val="80000"/>
              </a:lnSpc>
            </a:pPr>
            <a:r>
              <a:rPr lang="en-US" sz="800" smtClean="0"/>
              <a:t>More Related Articles</a:t>
            </a:r>
            <a:endParaRPr lang="en-US" sz="800" b="1" smtClean="0"/>
          </a:p>
          <a:p>
            <a:pPr>
              <a:lnSpc>
                <a:spcPct val="80000"/>
              </a:lnSpc>
            </a:pPr>
            <a:r>
              <a:rPr lang="en-US" sz="800" b="1" smtClean="0"/>
              <a:t>Mobile social networking companies enter the U.S. market with new ideas, new audiences </a:t>
            </a:r>
            <a:br>
              <a:rPr lang="en-US" sz="800" b="1" smtClean="0"/>
            </a:br>
            <a:r>
              <a:rPr lang="en-US" sz="800" smtClean="0"/>
              <a:t/>
            </a:r>
            <a:br>
              <a:rPr lang="en-US" sz="800" smtClean="0"/>
            </a:br>
            <a:r>
              <a:rPr lang="en-US" sz="800" b="1" smtClean="0"/>
              <a:t>LAS VEGAS--</a:t>
            </a:r>
            <a:r>
              <a:rPr lang="en-US" sz="800" smtClean="0"/>
              <a:t>Less than six months after Research In Motion (RIM) launched its Facebook-for-BlackBerry smartphone application at October’s CTIA conference, the company is announcing at this week’s show that the application has been downloaded 1 million times. With explosive growth like this, it is becoming harder to dismiss mobile social networking as a fad. According to Frost and Sullivan forecasts, application revenues from on-deck mobile social networking services are expected to reach $412.1 million in 2012, up from $57.4 million in 2007. As such, many companies at CTIA this week are looking to find their niche in the United States with different ideas of whom they want in their networks. </a:t>
            </a:r>
          </a:p>
          <a:p>
            <a:pPr>
              <a:lnSpc>
                <a:spcPct val="80000"/>
              </a:lnSpc>
            </a:pPr>
            <a:r>
              <a:rPr lang="en-US" sz="800" smtClean="0"/>
              <a:t>While Facebook and MySpace mobile applications are targeted at high-end smartphones like the BlackBerry and the iPhone, a sizable community of lower end, Web-enabled handset users are looking to network as well. Addressing this mobile-only market already burgeoning in developing countries, Singapore-based BuzzCity announced its entrance into the U.S. market at CTIA this week. On a global basis, the communication company has built the largest wireless-only community, myGamma, based on an off-portal, ad-supported business model. The company serves 1 billion ads per month. </a:t>
            </a:r>
          </a:p>
          <a:p>
            <a:pPr>
              <a:lnSpc>
                <a:spcPct val="80000"/>
              </a:lnSpc>
            </a:pPr>
            <a:r>
              <a:rPr lang="en-US" sz="800" smtClean="0"/>
              <a:t>To reach BuzzCity’s two audiences, the newly connected emerging middle class in developing markets and the blue collar sector in developed regions like the U.S., the user interface is simple and the community’s focus is centered on vanity and friendship. Users increase their status amongst peers and seek positive reviews and virtual gifts. According to CEO K.F. Lai, this desire for social communication and “status building” amongst wireless Internet users is driving BuzzCity’s niche market growth. </a:t>
            </a:r>
          </a:p>
          <a:p>
            <a:pPr>
              <a:lnSpc>
                <a:spcPct val="80000"/>
              </a:lnSpc>
            </a:pPr>
            <a:r>
              <a:rPr lang="en-US" sz="800" smtClean="0"/>
              <a:t>“We do see throughout our community and the network a trend that we believe will be replicated in the U.S. in terms of blue collar means to access the Internet through a cell phone,” Lai said. “Facebook Mobile is an extension of an online site, a value-added service. Their mobile site doesn’t make sense if you don’t have a profile online. Our site is designed for the mobile only.”</a:t>
            </a:r>
          </a:p>
          <a:p>
            <a:pPr>
              <a:lnSpc>
                <a:spcPct val="80000"/>
              </a:lnSpc>
            </a:pPr>
            <a:r>
              <a:rPr lang="en-US" sz="800" smtClean="0"/>
              <a:t>BuzzCity is entering an already saturated mobile social networking marketplace in the U.S. occupied by new mobile-focused startups, software makers and PC veterans taking their networks mobile. A majority of existing social communities are based on finding new friends to interact with, a trend that bluepulse CEO and founder Ben Keighran said doesn’t make sense on a user’s most personal communication device, the mobile phone. Hoping to attract an audience seeking enhanced communication with existing friends, 14-month old bluepulse is also trying its hand in the U.S. market. The company has already claimed the title of largest mobile social messenger, delivering 150 million messages per month. At CTIA this week, it is announcing new features to the service as well as the appointment of Google veteran Christopher Nguyen as CTO and VP of engineering. </a:t>
            </a:r>
          </a:p>
          <a:p>
            <a:pPr>
              <a:lnSpc>
                <a:spcPct val="80000"/>
              </a:lnSpc>
            </a:pPr>
            <a:r>
              <a:rPr lang="en-US" sz="800" smtClean="0"/>
              <a:t>The new features include friend-importing from Webmail services, so that the user can invite friends to participate or opt to receive email updates in lieu of mobile notifications, daily summary notifications of bluepulse activity and a set of new emoticons for users to express themselves through bluepulse messages. Keighran, who moved from Australia to Silicon Valley to grow the startup, said bluepulse is focused on turning the mobile phone into a tool for broadcasting information in a way that viewers can passively view at their leisure – like text messaging on steroids, Keighran said. </a:t>
            </a:r>
          </a:p>
          <a:p>
            <a:pPr>
              <a:lnSpc>
                <a:spcPct val="80000"/>
              </a:lnSpc>
            </a:pPr>
            <a:r>
              <a:rPr lang="en-US" sz="800" smtClean="0"/>
              <a:t>“Communication can be powerful when it is between two people, but explosive when you’re talking groups,” he said, adding that bluepulse makes communication more efficient in the same way search makes browsing more efficient. </a:t>
            </a:r>
          </a:p>
          <a:p>
            <a:pPr>
              <a:lnSpc>
                <a:spcPct val="80000"/>
              </a:lnSpc>
            </a:pPr>
            <a:r>
              <a:rPr lang="en-US" sz="800" smtClean="0"/>
              <a:t>Social networking services are coming from ancillary technology providers entering the market at unique angles as well. Mobile phone backup service provider FusionOne this week announced it has inked a deal with Qualcomm to license its MightyBackup application transfer client server module. FusionOne CEO Mike Mulica said that when customers are faced with the option of re-downloading their licensed applications when they upgrade or change their hardware, they often won’t do it. According to FusionOne surveys, only 13% repurchase some or all of their licensed content when they replace their mobile phone. With the MightyBackup technology, any BREW operator can now migrate and backup a consumer’s subscriptions and applications to a new device, thus retaining revenue that might otherwise have been lost.</a:t>
            </a:r>
          </a:p>
          <a:p>
            <a:pPr>
              <a:lnSpc>
                <a:spcPct val="80000"/>
              </a:lnSpc>
            </a:pPr>
            <a:r>
              <a:rPr lang="en-US" sz="800" smtClean="0"/>
              <a:t>Technologies like FusionOne’s also offer the carrier an opportunity to build a social networking community from a consumer’s mobile content. Things like ringtones, photos, games and contacts can also be ported to a Web interface that allows the consumer to view and interact with the content. </a:t>
            </a:r>
          </a:p>
          <a:p>
            <a:pPr>
              <a:lnSpc>
                <a:spcPct val="80000"/>
              </a:lnSpc>
            </a:pPr>
            <a:r>
              <a:rPr lang="en-US" sz="800" smtClean="0"/>
              <a:t>“You can leverage the content into a lot of different social networking environments,” Mulica said. “One of the things that’s really cool about this is people are just understanding that the mobile phone address book is one of the richest, social network databases available…I think we are at 600 million contacts in people’s cell phones that are being backed up through their address book backup. As a result, it is a gigantic social networking database that can be interesting a lot of different ways. We think it’s the largest social network database that exists on the planet.”</a:t>
            </a:r>
          </a:p>
          <a:p>
            <a:pPr>
              <a:lnSpc>
                <a:spcPct val="80000"/>
              </a:lnSpc>
            </a:pPr>
            <a:endParaRPr lang="en-US" sz="8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bwMode="auto">
          <a:noFill/>
          <a:ln>
            <a:solidFill>
              <a:srgbClr val="000000"/>
            </a:solidFill>
            <a:miter lim="800000"/>
            <a:headEnd/>
            <a:tailEnd/>
          </a:ln>
        </p:spPr>
      </p:sp>
      <p:sp>
        <p:nvSpPr>
          <p:cNvPr id="32771"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bwMode="auto">
          <a:noFill/>
          <a:ln>
            <a:solidFill>
              <a:srgbClr val="000000"/>
            </a:solidFill>
            <a:miter lim="800000"/>
            <a:headEnd/>
            <a:tailEnd/>
          </a:ln>
        </p:spPr>
      </p:sp>
      <p:sp>
        <p:nvSpPr>
          <p:cNvPr id="51203"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a:lnSpc>
                <a:spcPct val="80000"/>
              </a:lnSpc>
            </a:pPr>
            <a:r>
              <a:rPr lang="en-US" sz="800" b="1" smtClean="0"/>
              <a:t>CTIA: Mobile social networking blooms</a:t>
            </a:r>
          </a:p>
          <a:p>
            <a:pPr>
              <a:lnSpc>
                <a:spcPct val="80000"/>
              </a:lnSpc>
            </a:pPr>
            <a:r>
              <a:rPr lang="en-US" sz="800" smtClean="0"/>
              <a:t>Apr 2, 2008 2:29 PM, By Sarah Reedy </a:t>
            </a:r>
            <a:endParaRPr lang="en-US" sz="800" b="1" smtClean="0"/>
          </a:p>
          <a:p>
            <a:pPr>
              <a:lnSpc>
                <a:spcPct val="80000"/>
              </a:lnSpc>
            </a:pPr>
            <a:r>
              <a:rPr lang="en-US" sz="800" b="1" smtClean="0"/>
              <a:t>more on the topic</a:t>
            </a:r>
          </a:p>
          <a:p>
            <a:pPr>
              <a:lnSpc>
                <a:spcPct val="80000"/>
              </a:lnSpc>
            </a:pPr>
            <a:r>
              <a:rPr lang="en-US" sz="800" smtClean="0"/>
              <a:t>More Related Articles</a:t>
            </a:r>
            <a:endParaRPr lang="en-US" sz="800" b="1" smtClean="0"/>
          </a:p>
          <a:p>
            <a:pPr>
              <a:lnSpc>
                <a:spcPct val="80000"/>
              </a:lnSpc>
            </a:pPr>
            <a:r>
              <a:rPr lang="en-US" sz="800" b="1" smtClean="0"/>
              <a:t>Mobile social networking companies enter the U.S. market with new ideas, new audiences </a:t>
            </a:r>
            <a:br>
              <a:rPr lang="en-US" sz="800" b="1" smtClean="0"/>
            </a:br>
            <a:r>
              <a:rPr lang="en-US" sz="800" smtClean="0"/>
              <a:t/>
            </a:r>
            <a:br>
              <a:rPr lang="en-US" sz="800" smtClean="0"/>
            </a:br>
            <a:r>
              <a:rPr lang="en-US" sz="800" b="1" smtClean="0"/>
              <a:t>LAS VEGAS--</a:t>
            </a:r>
            <a:r>
              <a:rPr lang="en-US" sz="800" smtClean="0"/>
              <a:t>Less than six months after Research In Motion (RIM) launched its Facebook-for-BlackBerry smartphone application at October’s CTIA conference, the company is announcing at this week’s show that the application has been downloaded 1 million times. With explosive growth like this, it is becoming harder to dismiss mobile social networking as a fad. According to Frost and Sullivan forecasts, application revenues from on-deck mobile social networking services are expected to reach $412.1 million in 2012, up from $57.4 million in 2007. As such, many companies at CTIA this week are looking to find their niche in the United States with different ideas of whom they want in their networks. </a:t>
            </a:r>
          </a:p>
          <a:p>
            <a:pPr>
              <a:lnSpc>
                <a:spcPct val="80000"/>
              </a:lnSpc>
            </a:pPr>
            <a:r>
              <a:rPr lang="en-US" sz="800" smtClean="0"/>
              <a:t>While Facebook and MySpace mobile applications are targeted at high-end smartphones like the BlackBerry and the iPhone, a sizable community of lower end, Web-enabled handset users are looking to network as well. Addressing this mobile-only market already burgeoning in developing countries, Singapore-based BuzzCity announced its entrance into the U.S. market at CTIA this week. On a global basis, the communication company has built the largest wireless-only community, myGamma, based on an off-portal, ad-supported business model. The company serves 1 billion ads per month. </a:t>
            </a:r>
          </a:p>
          <a:p>
            <a:pPr>
              <a:lnSpc>
                <a:spcPct val="80000"/>
              </a:lnSpc>
            </a:pPr>
            <a:r>
              <a:rPr lang="en-US" sz="800" smtClean="0"/>
              <a:t>To reach BuzzCity’s two audiences, the newly connected emerging middle class in developing markets and the blue collar sector in developed regions like the U.S., the user interface is simple and the community’s focus is centered on vanity and friendship. Users increase their status amongst peers and seek positive reviews and virtual gifts. According to CEO K.F. Lai, this desire for social communication and “status building” amongst wireless Internet users is driving BuzzCity’s niche market growth. </a:t>
            </a:r>
          </a:p>
          <a:p>
            <a:pPr>
              <a:lnSpc>
                <a:spcPct val="80000"/>
              </a:lnSpc>
            </a:pPr>
            <a:r>
              <a:rPr lang="en-US" sz="800" smtClean="0"/>
              <a:t>“We do see throughout our community and the network a trend that we believe will be replicated in the U.S. in terms of blue collar means to access the Internet through a cell phone,” Lai said. “Facebook Mobile is an extension of an online site, a value-added service. Their mobile site doesn’t make sense if you don’t have a profile online. Our site is designed for the mobile only.”</a:t>
            </a:r>
          </a:p>
          <a:p>
            <a:pPr>
              <a:lnSpc>
                <a:spcPct val="80000"/>
              </a:lnSpc>
            </a:pPr>
            <a:r>
              <a:rPr lang="en-US" sz="800" smtClean="0"/>
              <a:t>BuzzCity is entering an already saturated mobile social networking marketplace in the U.S. occupied by new mobile-focused startups, software makers and PC veterans taking their networks mobile. A majority of existing social communities are based on finding new friends to interact with, a trend that bluepulse CEO and founder Ben Keighran said doesn’t make sense on a user’s most personal communication device, the mobile phone. Hoping to attract an audience seeking enhanced communication with existing friends, 14-month old bluepulse is also trying its hand in the U.S. market. The company has already claimed the title of largest mobile social messenger, delivering 150 million messages per month. At CTIA this week, it is announcing new features to the service as well as the appointment of Google veteran Christopher Nguyen as CTO and VP of engineering. </a:t>
            </a:r>
          </a:p>
          <a:p>
            <a:pPr>
              <a:lnSpc>
                <a:spcPct val="80000"/>
              </a:lnSpc>
            </a:pPr>
            <a:r>
              <a:rPr lang="en-US" sz="800" smtClean="0"/>
              <a:t>The new features include friend-importing from Webmail services, so that the user can invite friends to participate or opt to receive email updates in lieu of mobile notifications, daily summary notifications of bluepulse activity and a set of new emoticons for users to express themselves through bluepulse messages. Keighran, who moved from Australia to Silicon Valley to grow the startup, said bluepulse is focused on turning the mobile phone into a tool for broadcasting information in a way that viewers can passively view at their leisure – like text messaging on steroids, Keighran said. </a:t>
            </a:r>
          </a:p>
          <a:p>
            <a:pPr>
              <a:lnSpc>
                <a:spcPct val="80000"/>
              </a:lnSpc>
            </a:pPr>
            <a:r>
              <a:rPr lang="en-US" sz="800" smtClean="0"/>
              <a:t>“Communication can be powerful when it is between two people, but explosive when you’re talking groups,” he said, adding that bluepulse makes communication more efficient in the same way search makes browsing more efficient. </a:t>
            </a:r>
          </a:p>
          <a:p>
            <a:pPr>
              <a:lnSpc>
                <a:spcPct val="80000"/>
              </a:lnSpc>
            </a:pPr>
            <a:r>
              <a:rPr lang="en-US" sz="800" smtClean="0"/>
              <a:t>Social networking services are coming from ancillary technology providers entering the market at unique angles as well. Mobile phone backup service provider FusionOne this week announced it has inked a deal with Qualcomm to license its MightyBackup application transfer client server module. FusionOne CEO Mike Mulica said that when customers are faced with the option of re-downloading their licensed applications when they upgrade or change their hardware, they often won’t do it. According to FusionOne surveys, only 13% repurchase some or all of their licensed content when they replace their mobile phone. With the MightyBackup technology, any BREW operator can now migrate and backup a consumer’s subscriptions and applications to a new device, thus retaining revenue that might otherwise have been lost.</a:t>
            </a:r>
          </a:p>
          <a:p>
            <a:pPr>
              <a:lnSpc>
                <a:spcPct val="80000"/>
              </a:lnSpc>
            </a:pPr>
            <a:r>
              <a:rPr lang="en-US" sz="800" smtClean="0"/>
              <a:t>Technologies like FusionOne’s also offer the carrier an opportunity to build a social networking community from a consumer’s mobile content. Things like ringtones, photos, games and contacts can also be ported to a Web interface that allows the consumer to view and interact with the content. </a:t>
            </a:r>
          </a:p>
          <a:p>
            <a:pPr>
              <a:lnSpc>
                <a:spcPct val="80000"/>
              </a:lnSpc>
            </a:pPr>
            <a:r>
              <a:rPr lang="en-US" sz="800" smtClean="0"/>
              <a:t>“You can leverage the content into a lot of different social networking environments,” Mulica said. “One of the things that’s really cool about this is people are just understanding that the mobile phone address book is one of the richest, social network databases available…I think we are at 600 million contacts in people’s cell phones that are being backed up through their address book backup. As a result, it is a gigantic social networking database that can be interesting a lot of different ways. We think it’s the largest social network database that exists on the planet.”</a:t>
            </a:r>
          </a:p>
          <a:p>
            <a:pPr>
              <a:lnSpc>
                <a:spcPct val="80000"/>
              </a:lnSpc>
            </a:pPr>
            <a:endParaRPr lang="en-US" sz="80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noFill/>
          <a:ln>
            <a:solidFill>
              <a:srgbClr val="000000"/>
            </a:solidFill>
            <a:miter lim="800000"/>
            <a:headEnd/>
            <a:tailEnd/>
          </a:ln>
        </p:spPr>
      </p:sp>
      <p:sp>
        <p:nvSpPr>
          <p:cNvPr id="52227"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a:lnSpc>
                <a:spcPct val="80000"/>
              </a:lnSpc>
            </a:pPr>
            <a:r>
              <a:rPr lang="en-US" sz="800" b="1" smtClean="0"/>
              <a:t>CTIA: Mobile social networking blooms</a:t>
            </a:r>
          </a:p>
          <a:p>
            <a:pPr>
              <a:lnSpc>
                <a:spcPct val="80000"/>
              </a:lnSpc>
            </a:pPr>
            <a:r>
              <a:rPr lang="en-US" sz="800" smtClean="0"/>
              <a:t>Apr 2, 2008 2:29 PM, By Sarah Reedy </a:t>
            </a:r>
            <a:endParaRPr lang="en-US" sz="800" b="1" smtClean="0"/>
          </a:p>
          <a:p>
            <a:pPr>
              <a:lnSpc>
                <a:spcPct val="80000"/>
              </a:lnSpc>
            </a:pPr>
            <a:r>
              <a:rPr lang="en-US" sz="800" b="1" smtClean="0"/>
              <a:t>more on the topic</a:t>
            </a:r>
          </a:p>
          <a:p>
            <a:pPr>
              <a:lnSpc>
                <a:spcPct val="80000"/>
              </a:lnSpc>
            </a:pPr>
            <a:r>
              <a:rPr lang="en-US" sz="800" smtClean="0"/>
              <a:t>More Related Articles</a:t>
            </a:r>
            <a:endParaRPr lang="en-US" sz="800" b="1" smtClean="0"/>
          </a:p>
          <a:p>
            <a:pPr>
              <a:lnSpc>
                <a:spcPct val="80000"/>
              </a:lnSpc>
            </a:pPr>
            <a:r>
              <a:rPr lang="en-US" sz="800" b="1" smtClean="0"/>
              <a:t>Mobile social networking companies enter the U.S. market with new ideas, new audiences </a:t>
            </a:r>
            <a:br>
              <a:rPr lang="en-US" sz="800" b="1" smtClean="0"/>
            </a:br>
            <a:r>
              <a:rPr lang="en-US" sz="800" smtClean="0"/>
              <a:t/>
            </a:r>
            <a:br>
              <a:rPr lang="en-US" sz="800" smtClean="0"/>
            </a:br>
            <a:r>
              <a:rPr lang="en-US" sz="800" b="1" smtClean="0"/>
              <a:t>LAS VEGAS--</a:t>
            </a:r>
            <a:r>
              <a:rPr lang="en-US" sz="800" smtClean="0"/>
              <a:t>Less than six months after Research In Motion (RIM) launched its Facebook-for-BlackBerry smartphone application at October’s CTIA conference, the company is announcing at this week’s show that the application has been downloaded 1 million times. With explosive growth like this, it is becoming harder to dismiss mobile social networking as a fad. According to Frost and Sullivan forecasts, application revenues from on-deck mobile social networking services are expected to reach $412.1 million in 2012, up from $57.4 million in 2007. As such, many companies at CTIA this week are looking to find their niche in the United States with different ideas of whom they want in their networks. </a:t>
            </a:r>
          </a:p>
          <a:p>
            <a:pPr>
              <a:lnSpc>
                <a:spcPct val="80000"/>
              </a:lnSpc>
            </a:pPr>
            <a:r>
              <a:rPr lang="en-US" sz="800" smtClean="0"/>
              <a:t>While Facebook and MySpace mobile applications are targeted at high-end smartphones like the BlackBerry and the iPhone, a sizable community of lower end, Web-enabled handset users are looking to network as well. Addressing this mobile-only market already burgeoning in developing countries, Singapore-based BuzzCity announced its entrance into the U.S. market at CTIA this week. On a global basis, the communication company has built the largest wireless-only community, myGamma, based on an off-portal, ad-supported business model. The company serves 1 billion ads per month. </a:t>
            </a:r>
          </a:p>
          <a:p>
            <a:pPr>
              <a:lnSpc>
                <a:spcPct val="80000"/>
              </a:lnSpc>
            </a:pPr>
            <a:r>
              <a:rPr lang="en-US" sz="800" smtClean="0"/>
              <a:t>To reach BuzzCity’s two audiences, the newly connected emerging middle class in developing markets and the blue collar sector in developed regions like the U.S., the user interface is simple and the community’s focus is centered on vanity and friendship. Users increase their status amongst peers and seek positive reviews and virtual gifts. According to CEO K.F. Lai, this desire for social communication and “status building” amongst wireless Internet users is driving BuzzCity’s niche market growth. </a:t>
            </a:r>
          </a:p>
          <a:p>
            <a:pPr>
              <a:lnSpc>
                <a:spcPct val="80000"/>
              </a:lnSpc>
            </a:pPr>
            <a:r>
              <a:rPr lang="en-US" sz="800" smtClean="0"/>
              <a:t>“We do see throughout our community and the network a trend that we believe will be replicated in the U.S. in terms of blue collar means to access the Internet through a cell phone,” Lai said. “Facebook Mobile is an extension of an online site, a value-added service. Their mobile site doesn’t make sense if you don’t have a profile online. Our site is designed for the mobile only.”</a:t>
            </a:r>
          </a:p>
          <a:p>
            <a:pPr>
              <a:lnSpc>
                <a:spcPct val="80000"/>
              </a:lnSpc>
            </a:pPr>
            <a:r>
              <a:rPr lang="en-US" sz="800" smtClean="0"/>
              <a:t>BuzzCity is entering an already saturated mobile social networking marketplace in the U.S. occupied by new mobile-focused startups, software makers and PC veterans taking their networks mobile. A majority of existing social communities are based on finding new friends to interact with, a trend that bluepulse CEO and founder Ben Keighran said doesn’t make sense on a user’s most personal communication device, the mobile phone. Hoping to attract an audience seeking enhanced communication with existing friends, 14-month old bluepulse is also trying its hand in the U.S. market. The company has already claimed the title of largest mobile social messenger, delivering 150 million messages per month. At CTIA this week, it is announcing new features to the service as well as the appointment of Google veteran Christopher Nguyen as CTO and VP of engineering. </a:t>
            </a:r>
          </a:p>
          <a:p>
            <a:pPr>
              <a:lnSpc>
                <a:spcPct val="80000"/>
              </a:lnSpc>
            </a:pPr>
            <a:r>
              <a:rPr lang="en-US" sz="800" smtClean="0"/>
              <a:t>The new features include friend-importing from Webmail services, so that the user can invite friends to participate or opt to receive email updates in lieu of mobile notifications, daily summary notifications of bluepulse activity and a set of new emoticons for users to express themselves through bluepulse messages. Keighran, who moved from Australia to Silicon Valley to grow the startup, said bluepulse is focused on turning the mobile phone into a tool for broadcasting information in a way that viewers can passively view at their leisure – like text messaging on steroids, Keighran said. </a:t>
            </a:r>
          </a:p>
          <a:p>
            <a:pPr>
              <a:lnSpc>
                <a:spcPct val="80000"/>
              </a:lnSpc>
            </a:pPr>
            <a:r>
              <a:rPr lang="en-US" sz="800" smtClean="0"/>
              <a:t>“Communication can be powerful when it is between two people, but explosive when you’re talking groups,” he said, adding that bluepulse makes communication more efficient in the same way search makes browsing more efficient. </a:t>
            </a:r>
          </a:p>
          <a:p>
            <a:pPr>
              <a:lnSpc>
                <a:spcPct val="80000"/>
              </a:lnSpc>
            </a:pPr>
            <a:r>
              <a:rPr lang="en-US" sz="800" smtClean="0"/>
              <a:t>Social networking services are coming from ancillary technology providers entering the market at unique angles as well. Mobile phone backup service provider FusionOne this week announced it has inked a deal with Qualcomm to license its MightyBackup application transfer client server module. FusionOne CEO Mike Mulica said that when customers are faced with the option of re-downloading their licensed applications when they upgrade or change their hardware, they often won’t do it. According to FusionOne surveys, only 13% repurchase some or all of their licensed content when they replace their mobile phone. With the MightyBackup technology, any BREW operator can now migrate and backup a consumer’s subscriptions and applications to a new device, thus retaining revenue that might otherwise have been lost.</a:t>
            </a:r>
          </a:p>
          <a:p>
            <a:pPr>
              <a:lnSpc>
                <a:spcPct val="80000"/>
              </a:lnSpc>
            </a:pPr>
            <a:r>
              <a:rPr lang="en-US" sz="800" smtClean="0"/>
              <a:t>Technologies like FusionOne’s also offer the carrier an opportunity to build a social networking community from a consumer’s mobile content. Things like ringtones, photos, games and contacts can also be ported to a Web interface that allows the consumer to view and interact with the content. </a:t>
            </a:r>
          </a:p>
          <a:p>
            <a:pPr>
              <a:lnSpc>
                <a:spcPct val="80000"/>
              </a:lnSpc>
            </a:pPr>
            <a:r>
              <a:rPr lang="en-US" sz="800" smtClean="0"/>
              <a:t>“You can leverage the content into a lot of different social networking environments,” Mulica said. “One of the things that’s really cool about this is people are just understanding that the mobile phone address book is one of the richest, social network databases available…I think we are at 600 million contacts in people’s cell phones that are being backed up through their address book backup. As a result, it is a gigantic social networking database that can be interesting a lot of different ways. We think it’s the largest social network database that exists on the planet.”</a:t>
            </a:r>
          </a:p>
          <a:p>
            <a:pPr>
              <a:lnSpc>
                <a:spcPct val="80000"/>
              </a:lnSpc>
            </a:pPr>
            <a:endParaRPr lang="en-US" sz="80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noFill/>
          <a:ln>
            <a:solidFill>
              <a:srgbClr val="000000"/>
            </a:solidFill>
            <a:miter lim="800000"/>
            <a:headEnd/>
            <a:tailEnd/>
          </a:ln>
        </p:spPr>
      </p:sp>
      <p:sp>
        <p:nvSpPr>
          <p:cNvPr id="52227"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a:lnSpc>
                <a:spcPct val="80000"/>
              </a:lnSpc>
            </a:pPr>
            <a:r>
              <a:rPr lang="en-US" sz="800" b="1" smtClean="0"/>
              <a:t>CTIA: Mobile social networking blooms</a:t>
            </a:r>
          </a:p>
          <a:p>
            <a:pPr>
              <a:lnSpc>
                <a:spcPct val="80000"/>
              </a:lnSpc>
            </a:pPr>
            <a:r>
              <a:rPr lang="en-US" sz="800" smtClean="0"/>
              <a:t>Apr 2, 2008 2:29 PM, By Sarah Reedy </a:t>
            </a:r>
            <a:endParaRPr lang="en-US" sz="800" b="1" smtClean="0"/>
          </a:p>
          <a:p>
            <a:pPr>
              <a:lnSpc>
                <a:spcPct val="80000"/>
              </a:lnSpc>
            </a:pPr>
            <a:r>
              <a:rPr lang="en-US" sz="800" b="1" smtClean="0"/>
              <a:t>more on the topic</a:t>
            </a:r>
          </a:p>
          <a:p>
            <a:pPr>
              <a:lnSpc>
                <a:spcPct val="80000"/>
              </a:lnSpc>
            </a:pPr>
            <a:r>
              <a:rPr lang="en-US" sz="800" smtClean="0"/>
              <a:t>More Related Articles</a:t>
            </a:r>
            <a:endParaRPr lang="en-US" sz="800" b="1" smtClean="0"/>
          </a:p>
          <a:p>
            <a:pPr>
              <a:lnSpc>
                <a:spcPct val="80000"/>
              </a:lnSpc>
            </a:pPr>
            <a:r>
              <a:rPr lang="en-US" sz="800" b="1" smtClean="0"/>
              <a:t>Mobile social networking companies enter the U.S. market with new ideas, new audiences </a:t>
            </a:r>
            <a:br>
              <a:rPr lang="en-US" sz="800" b="1" smtClean="0"/>
            </a:br>
            <a:r>
              <a:rPr lang="en-US" sz="800" smtClean="0"/>
              <a:t/>
            </a:r>
            <a:br>
              <a:rPr lang="en-US" sz="800" smtClean="0"/>
            </a:br>
            <a:r>
              <a:rPr lang="en-US" sz="800" b="1" smtClean="0"/>
              <a:t>LAS VEGAS--</a:t>
            </a:r>
            <a:r>
              <a:rPr lang="en-US" sz="800" smtClean="0"/>
              <a:t>Less than six months after Research In Motion (RIM) launched its Facebook-for-BlackBerry smartphone application at October’s CTIA conference, the company is announcing at this week’s show that the application has been downloaded 1 million times. With explosive growth like this, it is becoming harder to dismiss mobile social networking as a fad. According to Frost and Sullivan forecasts, application revenues from on-deck mobile social networking services are expected to reach $412.1 million in 2012, up from $57.4 million in 2007. As such, many companies at CTIA this week are looking to find their niche in the United States with different ideas of whom they want in their networks. </a:t>
            </a:r>
          </a:p>
          <a:p>
            <a:pPr>
              <a:lnSpc>
                <a:spcPct val="80000"/>
              </a:lnSpc>
            </a:pPr>
            <a:r>
              <a:rPr lang="en-US" sz="800" smtClean="0"/>
              <a:t>While Facebook and MySpace mobile applications are targeted at high-end smartphones like the BlackBerry and the iPhone, a sizable community of lower end, Web-enabled handset users are looking to network as well. Addressing this mobile-only market already burgeoning in developing countries, Singapore-based BuzzCity announced its entrance into the U.S. market at CTIA this week. On a global basis, the communication company has built the largest wireless-only community, myGamma, based on an off-portal, ad-supported business model. The company serves 1 billion ads per month. </a:t>
            </a:r>
          </a:p>
          <a:p>
            <a:pPr>
              <a:lnSpc>
                <a:spcPct val="80000"/>
              </a:lnSpc>
            </a:pPr>
            <a:r>
              <a:rPr lang="en-US" sz="800" smtClean="0"/>
              <a:t>To reach BuzzCity’s two audiences, the newly connected emerging middle class in developing markets and the blue collar sector in developed regions like the U.S., the user interface is simple and the community’s focus is centered on vanity and friendship. Users increase their status amongst peers and seek positive reviews and virtual gifts. According to CEO K.F. Lai, this desire for social communication and “status building” amongst wireless Internet users is driving BuzzCity’s niche market growth. </a:t>
            </a:r>
          </a:p>
          <a:p>
            <a:pPr>
              <a:lnSpc>
                <a:spcPct val="80000"/>
              </a:lnSpc>
            </a:pPr>
            <a:r>
              <a:rPr lang="en-US" sz="800" smtClean="0"/>
              <a:t>“We do see throughout our community and the network a trend that we believe will be replicated in the U.S. in terms of blue collar means to access the Internet through a cell phone,” Lai said. “Facebook Mobile is an extension of an online site, a value-added service. Their mobile site doesn’t make sense if you don’t have a profile online. Our site is designed for the mobile only.”</a:t>
            </a:r>
          </a:p>
          <a:p>
            <a:pPr>
              <a:lnSpc>
                <a:spcPct val="80000"/>
              </a:lnSpc>
            </a:pPr>
            <a:r>
              <a:rPr lang="en-US" sz="800" smtClean="0"/>
              <a:t>BuzzCity is entering an already saturated mobile social networking marketplace in the U.S. occupied by new mobile-focused startups, software makers and PC veterans taking their networks mobile. A majority of existing social communities are based on finding new friends to interact with, a trend that bluepulse CEO and founder Ben Keighran said doesn’t make sense on a user’s most personal communication device, the mobile phone. Hoping to attract an audience seeking enhanced communication with existing friends, 14-month old bluepulse is also trying its hand in the U.S. market. The company has already claimed the title of largest mobile social messenger, delivering 150 million messages per month. At CTIA this week, it is announcing new features to the service as well as the appointment of Google veteran Christopher Nguyen as CTO and VP of engineering. </a:t>
            </a:r>
          </a:p>
          <a:p>
            <a:pPr>
              <a:lnSpc>
                <a:spcPct val="80000"/>
              </a:lnSpc>
            </a:pPr>
            <a:r>
              <a:rPr lang="en-US" sz="800" smtClean="0"/>
              <a:t>The new features include friend-importing from Webmail services, so that the user can invite friends to participate or opt to receive email updates in lieu of mobile notifications, daily summary notifications of bluepulse activity and a set of new emoticons for users to express themselves through bluepulse messages. Keighran, who moved from Australia to Silicon Valley to grow the startup, said bluepulse is focused on turning the mobile phone into a tool for broadcasting information in a way that viewers can passively view at their leisure – like text messaging on steroids, Keighran said. </a:t>
            </a:r>
          </a:p>
          <a:p>
            <a:pPr>
              <a:lnSpc>
                <a:spcPct val="80000"/>
              </a:lnSpc>
            </a:pPr>
            <a:r>
              <a:rPr lang="en-US" sz="800" smtClean="0"/>
              <a:t>“Communication can be powerful when it is between two people, but explosive when you’re talking groups,” he said, adding that bluepulse makes communication more efficient in the same way search makes browsing more efficient. </a:t>
            </a:r>
          </a:p>
          <a:p>
            <a:pPr>
              <a:lnSpc>
                <a:spcPct val="80000"/>
              </a:lnSpc>
            </a:pPr>
            <a:r>
              <a:rPr lang="en-US" sz="800" smtClean="0"/>
              <a:t>Social networking services are coming from ancillary technology providers entering the market at unique angles as well. Mobile phone backup service provider FusionOne this week announced it has inked a deal with Qualcomm to license its MightyBackup application transfer client server module. FusionOne CEO Mike Mulica said that when customers are faced with the option of re-downloading their licensed applications when they upgrade or change their hardware, they often won’t do it. According to FusionOne surveys, only 13% repurchase some or all of their licensed content when they replace their mobile phone. With the MightyBackup technology, any BREW operator can now migrate and backup a consumer’s subscriptions and applications to a new device, thus retaining revenue that might otherwise have been lost.</a:t>
            </a:r>
          </a:p>
          <a:p>
            <a:pPr>
              <a:lnSpc>
                <a:spcPct val="80000"/>
              </a:lnSpc>
            </a:pPr>
            <a:r>
              <a:rPr lang="en-US" sz="800" smtClean="0"/>
              <a:t>Technologies like FusionOne’s also offer the carrier an opportunity to build a social networking community from a consumer’s mobile content. Things like ringtones, photos, games and contacts can also be ported to a Web interface that allows the consumer to view and interact with the content. </a:t>
            </a:r>
          </a:p>
          <a:p>
            <a:pPr>
              <a:lnSpc>
                <a:spcPct val="80000"/>
              </a:lnSpc>
            </a:pPr>
            <a:r>
              <a:rPr lang="en-US" sz="800" smtClean="0"/>
              <a:t>“You can leverage the content into a lot of different social networking environments,” Mulica said. “One of the things that’s really cool about this is people are just understanding that the mobile phone address book is one of the richest, social network databases available…I think we are at 600 million contacts in people’s cell phones that are being backed up through their address book backup. As a result, it is a gigantic social networking database that can be interesting a lot of different ways. We think it’s the largest social network database that exists on the planet.”</a:t>
            </a:r>
          </a:p>
          <a:p>
            <a:pPr>
              <a:lnSpc>
                <a:spcPct val="80000"/>
              </a:lnSpc>
            </a:pPr>
            <a:endParaRPr lang="en-US" sz="80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p:spPr>
      </p:sp>
      <p:sp>
        <p:nvSpPr>
          <p:cNvPr id="54275"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p:spPr>
      </p:sp>
      <p:sp>
        <p:nvSpPr>
          <p:cNvPr id="55299"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p:spPr>
      </p:sp>
      <p:sp>
        <p:nvSpPr>
          <p:cNvPr id="56323"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p:spPr>
      </p:sp>
      <p:sp>
        <p:nvSpPr>
          <p:cNvPr id="57347"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p:spPr>
      </p:sp>
      <p:sp>
        <p:nvSpPr>
          <p:cNvPr id="33795"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p:spPr>
      </p:sp>
      <p:sp>
        <p:nvSpPr>
          <p:cNvPr id="34819"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a:ln>
            <a:solidFill>
              <a:srgbClr val="000000"/>
            </a:solidFill>
            <a:miter lim="800000"/>
            <a:headEnd/>
            <a:tailEnd/>
          </a:ln>
        </p:spPr>
      </p:sp>
      <p:sp>
        <p:nvSpPr>
          <p:cNvPr id="35843"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p:spPr>
      </p:sp>
      <p:sp>
        <p:nvSpPr>
          <p:cNvPr id="44035"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p:spPr>
      </p:sp>
      <p:sp>
        <p:nvSpPr>
          <p:cNvPr id="36867"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p:spPr>
      </p:sp>
      <p:sp>
        <p:nvSpPr>
          <p:cNvPr id="37891"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p:spPr>
      </p:sp>
      <p:sp>
        <p:nvSpPr>
          <p:cNvPr id="38915"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3" descr="logo.gif"/>
          <p:cNvPicPr>
            <a:picLocks noChangeAspect="1"/>
          </p:cNvPicPr>
          <p:nvPr userDrawn="1"/>
        </p:nvPicPr>
        <p:blipFill>
          <a:blip r:embed="rId2"/>
          <a:srcRect/>
          <a:stretch>
            <a:fillRect/>
          </a:stretch>
        </p:blipFill>
        <p:spPr bwMode="auto">
          <a:xfrm>
            <a:off x="79375" y="76200"/>
            <a:ext cx="4264025" cy="838200"/>
          </a:xfrm>
          <a:prstGeom prst="rect">
            <a:avLst/>
          </a:prstGeom>
          <a:noFill/>
          <a:ln w="9525">
            <a:noFill/>
            <a:miter lim="800000"/>
            <a:headEnd/>
            <a:tailEnd/>
          </a:ln>
        </p:spPr>
      </p:pic>
      <p:sp>
        <p:nvSpPr>
          <p:cNvPr id="12" name="Title 11"/>
          <p:cNvSpPr>
            <a:spLocks noGrp="1"/>
          </p:cNvSpPr>
          <p:nvPr>
            <p:ph type="ctrTitle"/>
          </p:nvPr>
        </p:nvSpPr>
        <p:spPr>
          <a:xfrm>
            <a:off x="455676" y="3373031"/>
            <a:ext cx="8229600" cy="2043684"/>
          </a:xfrm>
          <a:noFill/>
        </p:spPr>
        <p:txBody>
          <a:bodyPr>
            <a:normAutofit/>
          </a:bodyPr>
          <a:lstStyle>
            <a:lvl1pPr algn="l">
              <a:lnSpc>
                <a:spcPct val="90000"/>
              </a:lnSpc>
              <a:spcBef>
                <a:spcPts val="0"/>
              </a:spcBef>
              <a:spcAft>
                <a:spcPts val="0"/>
              </a:spcAft>
              <a:defRPr sz="7000" kern="100" baseline="0">
                <a:solidFill>
                  <a:schemeClr val="tx2"/>
                </a:solidFill>
                <a:latin typeface="+mj-lt"/>
              </a:defRPr>
            </a:lvl1pPr>
          </a:lstStyle>
          <a:p>
            <a:r>
              <a:rPr lang="en-US" smtClean="0"/>
              <a:t>Click to edit Master title style</a:t>
            </a:r>
            <a:endParaRPr lang="en-US" dirty="0"/>
          </a:p>
        </p:txBody>
      </p:sp>
      <p:sp>
        <p:nvSpPr>
          <p:cNvPr id="13" name="Subtitle 12"/>
          <p:cNvSpPr>
            <a:spLocks noGrp="1"/>
          </p:cNvSpPr>
          <p:nvPr>
            <p:ph type="subTitle" idx="1"/>
          </p:nvPr>
        </p:nvSpPr>
        <p:spPr>
          <a:xfrm>
            <a:off x="566801" y="5429252"/>
            <a:ext cx="8129524" cy="757517"/>
          </a:xfrm>
        </p:spPr>
        <p:txBody>
          <a:bodyPr/>
          <a:lstStyle>
            <a:lvl1pPr marL="0" indent="0" algn="l">
              <a:buNone/>
              <a:defRPr sz="1600" kern="100" cap="all" spc="100" baseline="0">
                <a:solidFill>
                  <a:schemeClr val="bg1"/>
                </a:solidFill>
                <a:latin typeface="+mn-l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GB"/>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GB"/>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500E2D90-9396-4B8E-BABD-0EC3E6FBD1D0}"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33400" y="623888"/>
            <a:ext cx="8077200" cy="1074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533400" y="1981200"/>
            <a:ext cx="80772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Tree>
  </p:cSld>
  <p:clrMap bg1="lt1" tx1="dk1" bg2="lt2" tx2="dk2" accent1="accent1" accent2="accent2" accent3="accent3" accent4="accent4" accent5="accent5" accent6="accent6" hlink="hlink" folHlink="folHlink"/>
  <p:sldLayoutIdLst>
    <p:sldLayoutId id="2147483807" r:id="rId1"/>
    <p:sldLayoutId id="2147483806" r:id="rId2"/>
    <p:sldLayoutId id="2147483808" r:id="rId3"/>
  </p:sldLayoutIdLst>
  <p:txStyles>
    <p:titleStyle>
      <a:lvl1pPr algn="l" rtl="0" eaLnBrk="0" fontAlgn="base" hangingPunct="0">
        <a:spcBef>
          <a:spcPct val="0"/>
        </a:spcBef>
        <a:spcAft>
          <a:spcPct val="0"/>
        </a:spcAft>
        <a:defRPr sz="3600" kern="12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Verdana" pitchFamily="34" charset="0"/>
        </a:defRPr>
      </a:lvl2pPr>
      <a:lvl3pPr algn="l" rtl="0" eaLnBrk="0" fontAlgn="base" hangingPunct="0">
        <a:spcBef>
          <a:spcPct val="0"/>
        </a:spcBef>
        <a:spcAft>
          <a:spcPct val="0"/>
        </a:spcAft>
        <a:defRPr sz="3600">
          <a:solidFill>
            <a:schemeClr val="tx1"/>
          </a:solidFill>
          <a:latin typeface="Verdana" pitchFamily="34" charset="0"/>
        </a:defRPr>
      </a:lvl3pPr>
      <a:lvl4pPr algn="l" rtl="0" eaLnBrk="0" fontAlgn="base" hangingPunct="0">
        <a:spcBef>
          <a:spcPct val="0"/>
        </a:spcBef>
        <a:spcAft>
          <a:spcPct val="0"/>
        </a:spcAft>
        <a:defRPr sz="3600">
          <a:solidFill>
            <a:schemeClr val="tx1"/>
          </a:solidFill>
          <a:latin typeface="Verdana" pitchFamily="34" charset="0"/>
        </a:defRPr>
      </a:lvl4pPr>
      <a:lvl5pPr algn="l" rtl="0" eaLnBrk="0" fontAlgn="base" hangingPunct="0">
        <a:spcBef>
          <a:spcPct val="0"/>
        </a:spcBef>
        <a:spcAft>
          <a:spcPct val="0"/>
        </a:spcAft>
        <a:defRPr sz="3600">
          <a:solidFill>
            <a:schemeClr val="tx1"/>
          </a:solidFill>
          <a:latin typeface="Verdana" pitchFamily="34" charset="0"/>
        </a:defRPr>
      </a:lvl5pPr>
      <a:lvl6pPr marL="457200" algn="l" rtl="0" fontAlgn="base">
        <a:spcBef>
          <a:spcPct val="0"/>
        </a:spcBef>
        <a:spcAft>
          <a:spcPct val="0"/>
        </a:spcAft>
        <a:defRPr sz="3600">
          <a:solidFill>
            <a:schemeClr val="tx1"/>
          </a:solidFill>
          <a:latin typeface="Verdana" pitchFamily="34" charset="0"/>
        </a:defRPr>
      </a:lvl6pPr>
      <a:lvl7pPr marL="914400" algn="l" rtl="0" fontAlgn="base">
        <a:spcBef>
          <a:spcPct val="0"/>
        </a:spcBef>
        <a:spcAft>
          <a:spcPct val="0"/>
        </a:spcAft>
        <a:defRPr sz="3600">
          <a:solidFill>
            <a:schemeClr val="tx1"/>
          </a:solidFill>
          <a:latin typeface="Verdana" pitchFamily="34" charset="0"/>
        </a:defRPr>
      </a:lvl7pPr>
      <a:lvl8pPr marL="1371600" algn="l" rtl="0" fontAlgn="base">
        <a:spcBef>
          <a:spcPct val="0"/>
        </a:spcBef>
        <a:spcAft>
          <a:spcPct val="0"/>
        </a:spcAft>
        <a:defRPr sz="3600">
          <a:solidFill>
            <a:schemeClr val="tx1"/>
          </a:solidFill>
          <a:latin typeface="Verdana" pitchFamily="34" charset="0"/>
        </a:defRPr>
      </a:lvl8pPr>
      <a:lvl9pPr marL="1828800" algn="l" rtl="0" fontAlgn="base">
        <a:spcBef>
          <a:spcPct val="0"/>
        </a:spcBef>
        <a:spcAft>
          <a:spcPct val="0"/>
        </a:spcAft>
        <a:defRPr sz="3600">
          <a:solidFill>
            <a:schemeClr val="tx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Segoe Condensed"/>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Char char="o"/>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AppData/Local/Microsoft/Windows/Temporary%20Internet%20Files/Content.Outlook/8HZPRTUY/DZE_Next2Friends%20investor%20presentation_vD%20(2).pdf"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mailto:roy@next2friends.com"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ww.simon.co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2438400" y="925512"/>
            <a:ext cx="4019550" cy="369888"/>
          </a:xfrm>
          <a:prstGeom prst="rect">
            <a:avLst/>
          </a:prstGeom>
          <a:noFill/>
          <a:ln w="12700">
            <a:solidFill>
              <a:schemeClr val="hlink"/>
            </a:solidFill>
            <a:miter lim="800000"/>
            <a:headEnd/>
            <a:tailEnd/>
          </a:ln>
        </p:spPr>
        <p:txBody>
          <a:bodyPr wrap="none">
            <a:spAutoFit/>
          </a:bodyPr>
          <a:lstStyle/>
          <a:p>
            <a:r>
              <a:rPr lang="en-GB" dirty="0">
                <a:cs typeface="Arial" pitchFamily="34" charset="0"/>
              </a:rPr>
              <a:t>The Mobile Social Media Platform</a:t>
            </a:r>
            <a:endParaRPr lang="en-US" dirty="0">
              <a:cs typeface="Arial" pitchFamily="34" charset="0"/>
            </a:endParaRPr>
          </a:p>
        </p:txBody>
      </p:sp>
      <p:sp>
        <p:nvSpPr>
          <p:cNvPr id="4099" name="Text Box 4"/>
          <p:cNvSpPr txBox="1">
            <a:spLocks noChangeArrowheads="1"/>
          </p:cNvSpPr>
          <p:nvPr/>
        </p:nvSpPr>
        <p:spPr bwMode="auto">
          <a:xfrm>
            <a:off x="457200" y="5867400"/>
            <a:ext cx="8229600" cy="369332"/>
          </a:xfrm>
          <a:prstGeom prst="rect">
            <a:avLst/>
          </a:prstGeom>
          <a:noFill/>
          <a:ln w="12700">
            <a:solidFill>
              <a:schemeClr val="hlink"/>
            </a:solidFill>
            <a:miter lim="800000"/>
            <a:headEnd/>
            <a:tailEnd/>
          </a:ln>
        </p:spPr>
        <p:txBody>
          <a:bodyPr wrap="square">
            <a:spAutoFit/>
          </a:bodyPr>
          <a:lstStyle/>
          <a:p>
            <a:pPr algn="ctr"/>
            <a:r>
              <a:rPr lang="en-GB" dirty="0">
                <a:cs typeface="Arial" pitchFamily="34" charset="0"/>
              </a:rPr>
              <a:t>Corporate </a:t>
            </a:r>
            <a:r>
              <a:rPr lang="en-GB" dirty="0" smtClean="0">
                <a:cs typeface="Arial" pitchFamily="34" charset="0"/>
              </a:rPr>
              <a:t>Presentation to XXX (recipient) on XXX (date) </a:t>
            </a:r>
            <a:endParaRPr lang="en-US" dirty="0">
              <a:cs typeface="Arial" pitchFamily="34" charset="0"/>
            </a:endParaRPr>
          </a:p>
        </p:txBody>
      </p:sp>
      <p:pic>
        <p:nvPicPr>
          <p:cNvPr id="4100" name="Picture 7" descr="5"/>
          <p:cNvPicPr>
            <a:picLocks noChangeAspect="1" noChangeArrowheads="1"/>
          </p:cNvPicPr>
          <p:nvPr/>
        </p:nvPicPr>
        <p:blipFill>
          <a:blip r:embed="rId3"/>
          <a:srcRect/>
          <a:stretch>
            <a:fillRect/>
          </a:stretch>
        </p:blipFill>
        <p:spPr bwMode="auto">
          <a:xfrm>
            <a:off x="452438" y="1295400"/>
            <a:ext cx="8239125" cy="4572000"/>
          </a:xfrm>
          <a:prstGeom prst="rect">
            <a:avLst/>
          </a:prstGeom>
          <a:noFill/>
          <a:ln w="9525">
            <a:noFill/>
            <a:miter lim="800000"/>
            <a:headEnd/>
            <a:tailEnd/>
          </a:ln>
        </p:spPr>
      </p:pic>
      <p:sp>
        <p:nvSpPr>
          <p:cNvPr id="5" name="TextBox 4"/>
          <p:cNvSpPr txBox="1"/>
          <p:nvPr/>
        </p:nvSpPr>
        <p:spPr>
          <a:xfrm>
            <a:off x="0" y="6334036"/>
            <a:ext cx="8991600" cy="600164"/>
          </a:xfrm>
          <a:prstGeom prst="rect">
            <a:avLst/>
          </a:prstGeom>
          <a:noFill/>
        </p:spPr>
        <p:txBody>
          <a:bodyPr wrap="square" rtlCol="0">
            <a:spAutoFit/>
          </a:bodyPr>
          <a:lstStyle/>
          <a:p>
            <a:r>
              <a:rPr lang="en-US" sz="1100" b="0" baseline="30000" dirty="0" smtClean="0"/>
              <a:t>This document is private and confidential and not to be copied, distributed, stored, duplicated or transmitted without the express written permission of the Directors of Next2Friends Ltd and is for information purposes only. The Directors of Next2Friends Ltd make no warranties, express or implied, as to the information in this document. The Directors of Next2Friends Ltd may have patents, patent applications, trademarks, copyrights or other intellectual property rights covering subject matter in this document, the furnishing of which does not give the recipient any license to these patents, trademarks, copyrights, or other intellectual property. For further information visit www.next2friends.com or email contact@next2friends.com</a:t>
            </a:r>
            <a:endParaRPr lang="en-US" sz="11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3" descr="7"/>
          <p:cNvPicPr>
            <a:picLocks noChangeAspect="1" noChangeArrowheads="1"/>
          </p:cNvPicPr>
          <p:nvPr/>
        </p:nvPicPr>
        <p:blipFill>
          <a:blip r:embed="rId3"/>
          <a:srcRect/>
          <a:stretch>
            <a:fillRect/>
          </a:stretch>
        </p:blipFill>
        <p:spPr bwMode="auto">
          <a:xfrm>
            <a:off x="0" y="0"/>
            <a:ext cx="9144000" cy="6934200"/>
          </a:xfrm>
          <a:prstGeom prst="rect">
            <a:avLst/>
          </a:prstGeom>
          <a:noFill/>
          <a:ln w="9525">
            <a:noFill/>
            <a:miter lim="800000"/>
            <a:headEnd/>
            <a:tailEnd/>
          </a:ln>
        </p:spPr>
      </p:pic>
      <p:sp>
        <p:nvSpPr>
          <p:cNvPr id="12291" name="TextBox 2"/>
          <p:cNvSpPr txBox="1">
            <a:spLocks noChangeArrowheads="1"/>
          </p:cNvSpPr>
          <p:nvPr/>
        </p:nvSpPr>
        <p:spPr bwMode="auto">
          <a:xfrm>
            <a:off x="2743200" y="381000"/>
            <a:ext cx="4343400" cy="830263"/>
          </a:xfrm>
          <a:prstGeom prst="rect">
            <a:avLst/>
          </a:prstGeom>
          <a:noFill/>
          <a:ln w="9525">
            <a:noFill/>
            <a:miter lim="800000"/>
            <a:headEnd/>
            <a:tailEnd/>
          </a:ln>
        </p:spPr>
        <p:txBody>
          <a:bodyPr>
            <a:spAutoFit/>
          </a:bodyPr>
          <a:lstStyle/>
          <a:p>
            <a:pPr algn="ctr"/>
            <a:r>
              <a:rPr lang="en-GB" sz="2400" dirty="0"/>
              <a:t>Intelligent </a:t>
            </a:r>
            <a:r>
              <a:rPr lang="en-GB" sz="2400" dirty="0" smtClean="0"/>
              <a:t>Bluetooth </a:t>
            </a:r>
            <a:r>
              <a:rPr lang="en-GB" sz="2400" dirty="0"/>
              <a:t>Tagging</a:t>
            </a:r>
          </a:p>
        </p:txBody>
      </p:sp>
      <p:sp>
        <p:nvSpPr>
          <p:cNvPr id="12292" name="TextBox 3"/>
          <p:cNvSpPr txBox="1">
            <a:spLocks noChangeArrowheads="1"/>
          </p:cNvSpPr>
          <p:nvPr/>
        </p:nvSpPr>
        <p:spPr bwMode="auto">
          <a:xfrm>
            <a:off x="2819400" y="5867400"/>
            <a:ext cx="2667000" cy="830263"/>
          </a:xfrm>
          <a:prstGeom prst="rect">
            <a:avLst/>
          </a:prstGeom>
          <a:noFill/>
          <a:ln w="9525">
            <a:noFill/>
            <a:miter lim="800000"/>
            <a:headEnd/>
            <a:tailEnd/>
          </a:ln>
        </p:spPr>
        <p:txBody>
          <a:bodyPr>
            <a:spAutoFit/>
          </a:bodyPr>
          <a:lstStyle/>
          <a:p>
            <a:pPr algn="ctr"/>
            <a:r>
              <a:rPr lang="en-GB" sz="2400"/>
              <a:t>Location Based Ad Injection</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6"/>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13315" name="TextBox 2"/>
          <p:cNvSpPr txBox="1">
            <a:spLocks noChangeArrowheads="1"/>
          </p:cNvSpPr>
          <p:nvPr/>
        </p:nvSpPr>
        <p:spPr bwMode="auto">
          <a:xfrm>
            <a:off x="1828800" y="762000"/>
            <a:ext cx="4724400" cy="461963"/>
          </a:xfrm>
          <a:prstGeom prst="rect">
            <a:avLst/>
          </a:prstGeom>
          <a:noFill/>
          <a:ln w="9525">
            <a:noFill/>
            <a:miter lim="800000"/>
            <a:headEnd/>
            <a:tailEnd/>
          </a:ln>
        </p:spPr>
        <p:txBody>
          <a:bodyPr>
            <a:spAutoFit/>
          </a:bodyPr>
          <a:lstStyle/>
          <a:p>
            <a:r>
              <a:rPr lang="en-GB" sz="2400" dirty="0" smtClean="0"/>
              <a:t>Mobile </a:t>
            </a:r>
            <a:r>
              <a:rPr lang="en-GB" sz="2400" dirty="0"/>
              <a:t>Sat </a:t>
            </a:r>
            <a:r>
              <a:rPr lang="en-GB" sz="2400" dirty="0" err="1" smtClean="0"/>
              <a:t>Nav</a:t>
            </a:r>
            <a:r>
              <a:rPr lang="en-GB" sz="2400" dirty="0" smtClean="0"/>
              <a:t> - Street View</a:t>
            </a:r>
            <a:endParaRPr lang="en-GB" sz="2400" dirty="0"/>
          </a:p>
        </p:txBody>
      </p:sp>
      <p:sp>
        <p:nvSpPr>
          <p:cNvPr id="13316" name="TextBox 3"/>
          <p:cNvSpPr txBox="1">
            <a:spLocks noChangeArrowheads="1"/>
          </p:cNvSpPr>
          <p:nvPr/>
        </p:nvSpPr>
        <p:spPr bwMode="auto">
          <a:xfrm>
            <a:off x="152400" y="5334000"/>
            <a:ext cx="2667000" cy="830263"/>
          </a:xfrm>
          <a:prstGeom prst="rect">
            <a:avLst/>
          </a:prstGeom>
          <a:noFill/>
          <a:ln w="9525">
            <a:noFill/>
            <a:miter lim="800000"/>
            <a:headEnd/>
            <a:tailEnd/>
          </a:ln>
        </p:spPr>
        <p:txBody>
          <a:bodyPr>
            <a:spAutoFit/>
          </a:bodyPr>
          <a:lstStyle/>
          <a:p>
            <a:pPr algn="ctr"/>
            <a:r>
              <a:rPr lang="en-GB" sz="2400"/>
              <a:t>Location Based Ad Injection</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3"/>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14339" name="TextBox 2"/>
          <p:cNvSpPr txBox="1">
            <a:spLocks noChangeArrowheads="1"/>
          </p:cNvSpPr>
          <p:nvPr/>
        </p:nvSpPr>
        <p:spPr bwMode="auto">
          <a:xfrm>
            <a:off x="2667000" y="228600"/>
            <a:ext cx="3962400" cy="830263"/>
          </a:xfrm>
          <a:prstGeom prst="rect">
            <a:avLst/>
          </a:prstGeom>
          <a:noFill/>
          <a:ln w="9525">
            <a:noFill/>
            <a:miter lim="800000"/>
            <a:headEnd/>
            <a:tailEnd/>
          </a:ln>
        </p:spPr>
        <p:txBody>
          <a:bodyPr>
            <a:spAutoFit/>
          </a:bodyPr>
          <a:lstStyle/>
          <a:p>
            <a:pPr algn="ctr"/>
            <a:r>
              <a:rPr lang="en-GB" sz="2400" dirty="0" smtClean="0"/>
              <a:t>Ask</a:t>
            </a:r>
            <a:endParaRPr lang="en-GB" sz="2400" dirty="0"/>
          </a:p>
          <a:p>
            <a:pPr algn="ctr"/>
            <a:r>
              <a:rPr lang="en-GB" sz="2400" dirty="0"/>
              <a:t>(Social Shopping)</a:t>
            </a:r>
          </a:p>
        </p:txBody>
      </p:sp>
      <p:sp>
        <p:nvSpPr>
          <p:cNvPr id="14340" name="TextBox 3"/>
          <p:cNvSpPr txBox="1">
            <a:spLocks noChangeArrowheads="1"/>
          </p:cNvSpPr>
          <p:nvPr/>
        </p:nvSpPr>
        <p:spPr bwMode="auto">
          <a:xfrm>
            <a:off x="6324600" y="5029200"/>
            <a:ext cx="2667000" cy="1200329"/>
          </a:xfrm>
          <a:prstGeom prst="rect">
            <a:avLst/>
          </a:prstGeom>
          <a:noFill/>
          <a:ln w="9525">
            <a:noFill/>
            <a:miter lim="800000"/>
            <a:headEnd/>
            <a:tailEnd/>
          </a:ln>
        </p:spPr>
        <p:txBody>
          <a:bodyPr>
            <a:spAutoFit/>
          </a:bodyPr>
          <a:lstStyle/>
          <a:p>
            <a:pPr algn="ctr"/>
            <a:r>
              <a:rPr lang="en-GB" sz="2400" dirty="0" smtClean="0"/>
              <a:t>Location Based &amp; Auto </a:t>
            </a:r>
            <a:r>
              <a:rPr lang="en-GB" sz="2400" dirty="0"/>
              <a:t>Ad Injection</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52400" y="1144588"/>
            <a:ext cx="3741345" cy="369332"/>
          </a:xfrm>
          <a:prstGeom prst="rect">
            <a:avLst/>
          </a:prstGeom>
          <a:noFill/>
          <a:ln w="12700">
            <a:solidFill>
              <a:schemeClr val="hlink"/>
            </a:solidFill>
            <a:miter lim="800000"/>
            <a:headEnd/>
            <a:tailEnd/>
          </a:ln>
        </p:spPr>
        <p:txBody>
          <a:bodyPr wrap="none">
            <a:spAutoFit/>
          </a:bodyPr>
          <a:lstStyle/>
          <a:p>
            <a:r>
              <a:rPr lang="en-GB" dirty="0" smtClean="0">
                <a:ea typeface="Calibri" pitchFamily="34" charset="0"/>
                <a:cs typeface="Times New Roman" pitchFamily="18" charset="0"/>
              </a:rPr>
              <a:t>Core Audiences &amp; Feature Map</a:t>
            </a:r>
            <a:endParaRPr lang="en-US" dirty="0">
              <a:ea typeface="Calibri" pitchFamily="34" charset="0"/>
              <a:cs typeface="Arial" pitchFamily="34" charset="0"/>
            </a:endParaRPr>
          </a:p>
        </p:txBody>
      </p:sp>
      <p:pic>
        <p:nvPicPr>
          <p:cNvPr id="4" name="Picture 3" descr="logo.gif"/>
          <p:cNvPicPr>
            <a:picLocks noChangeAspect="1"/>
          </p:cNvPicPr>
          <p:nvPr/>
        </p:nvPicPr>
        <p:blipFill>
          <a:blip r:embed="rId3"/>
          <a:srcRect/>
          <a:stretch>
            <a:fillRect/>
          </a:stretch>
        </p:blipFill>
        <p:spPr bwMode="auto">
          <a:xfrm>
            <a:off x="79375" y="76200"/>
            <a:ext cx="4264025" cy="838200"/>
          </a:xfrm>
          <a:prstGeom prst="rect">
            <a:avLst/>
          </a:prstGeom>
          <a:noFill/>
          <a:ln w="9525">
            <a:noFill/>
            <a:miter lim="800000"/>
            <a:headEnd/>
            <a:tailEnd/>
          </a:ln>
        </p:spPr>
      </p:pic>
      <p:graphicFrame>
        <p:nvGraphicFramePr>
          <p:cNvPr id="5" name="Diagram 4"/>
          <p:cNvGraphicFramePr/>
          <p:nvPr/>
        </p:nvGraphicFramePr>
        <p:xfrm>
          <a:off x="1143000" y="1676400"/>
          <a:ext cx="6324600" cy="4419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Oval 5"/>
          <p:cNvSpPr/>
          <p:nvPr/>
        </p:nvSpPr>
        <p:spPr>
          <a:xfrm rot="3512727">
            <a:off x="4462878" y="3446808"/>
            <a:ext cx="1321047" cy="688674"/>
          </a:xfrm>
          <a:prstGeom prst="ellipse">
            <a:avLst/>
          </a:prstGeom>
          <a:solidFill>
            <a:srgbClr val="0070C0">
              <a:alpha val="48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200" dirty="0" smtClean="0">
                <a:solidFill>
                  <a:schemeClr val="tx1"/>
                </a:solidFill>
              </a:rPr>
              <a:t>Social Shoppers</a:t>
            </a:r>
            <a:endParaRPr lang="en-US" dirty="0">
              <a:solidFill>
                <a:schemeClr val="tx1"/>
              </a:solidFill>
            </a:endParaRPr>
          </a:p>
        </p:txBody>
      </p:sp>
      <p:sp>
        <p:nvSpPr>
          <p:cNvPr id="7" name="Oval 6"/>
          <p:cNvSpPr/>
          <p:nvPr/>
        </p:nvSpPr>
        <p:spPr>
          <a:xfrm rot="18576108">
            <a:off x="2937059" y="3312886"/>
            <a:ext cx="1261029" cy="758383"/>
          </a:xfrm>
          <a:prstGeom prst="ellipse">
            <a:avLst/>
          </a:prstGeom>
          <a:solidFill>
            <a:srgbClr val="0070C0">
              <a:alpha val="48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Sports &amp; Showbiz</a:t>
            </a:r>
            <a:endParaRPr lang="en-US" sz="1200" dirty="0">
              <a:solidFill>
                <a:schemeClr val="tx1"/>
              </a:solidFill>
            </a:endParaRPr>
          </a:p>
        </p:txBody>
      </p:sp>
      <p:pic>
        <p:nvPicPr>
          <p:cNvPr id="10" name="Picture 9" descr="phone solo.jpg"/>
          <p:cNvPicPr>
            <a:picLocks noChangeAspect="1"/>
          </p:cNvPicPr>
          <p:nvPr/>
        </p:nvPicPr>
        <p:blipFill>
          <a:blip r:embed="rId8" cstate="print"/>
          <a:stretch>
            <a:fillRect/>
          </a:stretch>
        </p:blipFill>
        <p:spPr>
          <a:xfrm>
            <a:off x="4343400" y="4038600"/>
            <a:ext cx="152400" cy="261257"/>
          </a:xfrm>
          <a:prstGeom prst="rect">
            <a:avLst/>
          </a:prstGeom>
        </p:spPr>
      </p:pic>
      <p:pic>
        <p:nvPicPr>
          <p:cNvPr id="12" name="Picture 11" descr="phone solo.jpg"/>
          <p:cNvPicPr>
            <a:picLocks noChangeAspect="1"/>
          </p:cNvPicPr>
          <p:nvPr/>
        </p:nvPicPr>
        <p:blipFill>
          <a:blip r:embed="rId8" cstate="print"/>
          <a:stretch>
            <a:fillRect/>
          </a:stretch>
        </p:blipFill>
        <p:spPr>
          <a:xfrm>
            <a:off x="4572000" y="3657600"/>
            <a:ext cx="152400" cy="261257"/>
          </a:xfrm>
          <a:prstGeom prst="rect">
            <a:avLst/>
          </a:prstGeom>
        </p:spPr>
      </p:pic>
      <p:pic>
        <p:nvPicPr>
          <p:cNvPr id="13" name="Picture 12" descr="phone solo.jpg"/>
          <p:cNvPicPr>
            <a:picLocks noChangeAspect="1"/>
          </p:cNvPicPr>
          <p:nvPr/>
        </p:nvPicPr>
        <p:blipFill>
          <a:blip r:embed="rId8" cstate="print"/>
          <a:stretch>
            <a:fillRect/>
          </a:stretch>
        </p:blipFill>
        <p:spPr>
          <a:xfrm>
            <a:off x="4038600" y="3810000"/>
            <a:ext cx="152400" cy="261257"/>
          </a:xfrm>
          <a:prstGeom prst="rect">
            <a:avLst/>
          </a:prstGeom>
        </p:spPr>
      </p:pic>
      <p:pic>
        <p:nvPicPr>
          <p:cNvPr id="14" name="Picture 13" descr="phone solo.jpg"/>
          <p:cNvPicPr>
            <a:picLocks noChangeAspect="1"/>
          </p:cNvPicPr>
          <p:nvPr/>
        </p:nvPicPr>
        <p:blipFill>
          <a:blip r:embed="rId8" cstate="print"/>
          <a:stretch>
            <a:fillRect/>
          </a:stretch>
        </p:blipFill>
        <p:spPr>
          <a:xfrm>
            <a:off x="4191000" y="3962400"/>
            <a:ext cx="152400" cy="261257"/>
          </a:xfrm>
          <a:prstGeom prst="rect">
            <a:avLst/>
          </a:prstGeom>
        </p:spPr>
      </p:pic>
      <p:pic>
        <p:nvPicPr>
          <p:cNvPr id="15" name="Picture 14" descr="phone solo.jpg"/>
          <p:cNvPicPr>
            <a:picLocks noChangeAspect="1"/>
          </p:cNvPicPr>
          <p:nvPr/>
        </p:nvPicPr>
        <p:blipFill>
          <a:blip r:embed="rId8" cstate="print"/>
          <a:stretch>
            <a:fillRect/>
          </a:stretch>
        </p:blipFill>
        <p:spPr>
          <a:xfrm>
            <a:off x="4648200" y="3929743"/>
            <a:ext cx="152400" cy="261257"/>
          </a:xfrm>
          <a:prstGeom prst="rect">
            <a:avLst/>
          </a:prstGeom>
        </p:spPr>
      </p:pic>
      <p:pic>
        <p:nvPicPr>
          <p:cNvPr id="16" name="Picture 15" descr="phone solo.jpg"/>
          <p:cNvPicPr>
            <a:picLocks noChangeAspect="1"/>
          </p:cNvPicPr>
          <p:nvPr/>
        </p:nvPicPr>
        <p:blipFill>
          <a:blip r:embed="rId8" cstate="print"/>
          <a:stretch>
            <a:fillRect/>
          </a:stretch>
        </p:blipFill>
        <p:spPr>
          <a:xfrm>
            <a:off x="3886200" y="3701143"/>
            <a:ext cx="152400" cy="261257"/>
          </a:xfrm>
          <a:prstGeom prst="rect">
            <a:avLst/>
          </a:prstGeom>
        </p:spPr>
      </p:pic>
      <p:sp>
        <p:nvSpPr>
          <p:cNvPr id="17" name="TextBox 11"/>
          <p:cNvSpPr txBox="1">
            <a:spLocks noChangeArrowheads="1"/>
          </p:cNvSpPr>
          <p:nvPr/>
        </p:nvSpPr>
        <p:spPr bwMode="auto">
          <a:xfrm>
            <a:off x="6400800" y="3276600"/>
            <a:ext cx="714375" cy="369887"/>
          </a:xfrm>
          <a:prstGeom prst="rect">
            <a:avLst/>
          </a:prstGeom>
          <a:noFill/>
          <a:ln w="9525">
            <a:noFill/>
            <a:miter lim="800000"/>
            <a:headEnd/>
            <a:tailEnd/>
          </a:ln>
        </p:spPr>
        <p:txBody>
          <a:bodyPr>
            <a:spAutoFit/>
          </a:bodyPr>
          <a:lstStyle/>
          <a:p>
            <a:r>
              <a:rPr lang="en-GB" dirty="0"/>
              <a:t>Ask</a:t>
            </a:r>
            <a:endParaRPr lang="en-US" dirty="0"/>
          </a:p>
        </p:txBody>
      </p:sp>
      <p:sp>
        <p:nvSpPr>
          <p:cNvPr id="18" name="TextBox 14"/>
          <p:cNvSpPr txBox="1">
            <a:spLocks noChangeArrowheads="1"/>
          </p:cNvSpPr>
          <p:nvPr/>
        </p:nvSpPr>
        <p:spPr bwMode="auto">
          <a:xfrm>
            <a:off x="1447800" y="1752600"/>
            <a:ext cx="3124200" cy="369332"/>
          </a:xfrm>
          <a:prstGeom prst="rect">
            <a:avLst/>
          </a:prstGeom>
          <a:noFill/>
          <a:ln w="9525">
            <a:noFill/>
            <a:miter lim="800000"/>
            <a:headEnd/>
            <a:tailEnd/>
          </a:ln>
        </p:spPr>
        <p:txBody>
          <a:bodyPr wrap="square">
            <a:spAutoFit/>
          </a:bodyPr>
          <a:lstStyle/>
          <a:p>
            <a:r>
              <a:rPr lang="en-GB" dirty="0" smtClean="0"/>
              <a:t>Video </a:t>
            </a:r>
            <a:r>
              <a:rPr lang="en-GB" dirty="0" err="1" smtClean="0"/>
              <a:t>Comms</a:t>
            </a:r>
            <a:endParaRPr lang="en-US" dirty="0"/>
          </a:p>
        </p:txBody>
      </p:sp>
      <p:sp>
        <p:nvSpPr>
          <p:cNvPr id="19" name="TextBox 21"/>
          <p:cNvSpPr txBox="1">
            <a:spLocks noChangeArrowheads="1"/>
          </p:cNvSpPr>
          <p:nvPr/>
        </p:nvSpPr>
        <p:spPr bwMode="auto">
          <a:xfrm>
            <a:off x="1038225" y="3352800"/>
            <a:ext cx="1857375" cy="369887"/>
          </a:xfrm>
          <a:prstGeom prst="rect">
            <a:avLst/>
          </a:prstGeom>
          <a:noFill/>
          <a:ln w="9525">
            <a:noFill/>
            <a:miter lim="800000"/>
            <a:headEnd/>
            <a:tailEnd/>
          </a:ln>
        </p:spPr>
        <p:txBody>
          <a:bodyPr>
            <a:spAutoFit/>
          </a:bodyPr>
          <a:lstStyle/>
          <a:p>
            <a:r>
              <a:rPr lang="en-GB" dirty="0"/>
              <a:t>Tag &amp; Meet</a:t>
            </a:r>
            <a:endParaRPr lang="en-US" dirty="0"/>
          </a:p>
        </p:txBody>
      </p:sp>
      <p:sp>
        <p:nvSpPr>
          <p:cNvPr id="20" name="TextBox 28"/>
          <p:cNvSpPr txBox="1">
            <a:spLocks noChangeArrowheads="1"/>
          </p:cNvSpPr>
          <p:nvPr/>
        </p:nvSpPr>
        <p:spPr bwMode="auto">
          <a:xfrm>
            <a:off x="5638800" y="2601912"/>
            <a:ext cx="1428750" cy="369888"/>
          </a:xfrm>
          <a:prstGeom prst="rect">
            <a:avLst/>
          </a:prstGeom>
          <a:noFill/>
          <a:ln w="9525">
            <a:noFill/>
            <a:miter lim="800000"/>
            <a:headEnd/>
            <a:tailEnd/>
          </a:ln>
        </p:spPr>
        <p:txBody>
          <a:bodyPr>
            <a:spAutoFit/>
          </a:bodyPr>
          <a:lstStyle/>
          <a:p>
            <a:r>
              <a:rPr lang="en-GB" dirty="0"/>
              <a:t>Snap Up</a:t>
            </a:r>
            <a:endParaRPr lang="en-US" dirty="0"/>
          </a:p>
        </p:txBody>
      </p:sp>
      <p:sp>
        <p:nvSpPr>
          <p:cNvPr id="21" name="TextBox 31"/>
          <p:cNvSpPr txBox="1">
            <a:spLocks noChangeArrowheads="1"/>
          </p:cNvSpPr>
          <p:nvPr/>
        </p:nvSpPr>
        <p:spPr bwMode="auto">
          <a:xfrm>
            <a:off x="923925" y="3973512"/>
            <a:ext cx="1285875" cy="369888"/>
          </a:xfrm>
          <a:prstGeom prst="rect">
            <a:avLst/>
          </a:prstGeom>
          <a:noFill/>
          <a:ln w="9525">
            <a:noFill/>
            <a:miter lim="800000"/>
            <a:headEnd/>
            <a:tailEnd/>
          </a:ln>
        </p:spPr>
        <p:txBody>
          <a:bodyPr>
            <a:spAutoFit/>
          </a:bodyPr>
          <a:lstStyle/>
          <a:p>
            <a:r>
              <a:rPr lang="en-GB" dirty="0"/>
              <a:t>Live</a:t>
            </a:r>
            <a:endParaRPr lang="en-US" dirty="0"/>
          </a:p>
        </p:txBody>
      </p:sp>
      <p:cxnSp>
        <p:nvCxnSpPr>
          <p:cNvPr id="23" name="Straight Arrow Connector 22"/>
          <p:cNvCxnSpPr/>
          <p:nvPr/>
        </p:nvCxnSpPr>
        <p:spPr>
          <a:xfrm rot="16200000" flipH="1">
            <a:off x="2324100" y="2171700"/>
            <a:ext cx="1600200" cy="1524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438400" y="3505200"/>
            <a:ext cx="16002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4" idx="1"/>
          </p:cNvCxnSpPr>
          <p:nvPr/>
        </p:nvCxnSpPr>
        <p:spPr>
          <a:xfrm flipV="1">
            <a:off x="1524000" y="4093029"/>
            <a:ext cx="2667000" cy="97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flipV="1">
            <a:off x="4648200" y="2895600"/>
            <a:ext cx="1066800" cy="8055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15" idx="3"/>
          </p:cNvCxnSpPr>
          <p:nvPr/>
        </p:nvCxnSpPr>
        <p:spPr>
          <a:xfrm rot="10800000" flipV="1">
            <a:off x="4800600" y="3505200"/>
            <a:ext cx="1676400" cy="55517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3708400" y="4495800"/>
            <a:ext cx="1244600" cy="762000"/>
          </a:xfrm>
          <a:prstGeom prst="ellipse">
            <a:avLst/>
          </a:prstGeom>
          <a:solidFill>
            <a:srgbClr val="0070C0">
              <a:alpha val="48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Mommy, Daddy &amp; Me</a:t>
            </a:r>
            <a:endParaRPr lang="en-US" dirty="0">
              <a:solidFill>
                <a:schemeClr val="tx1"/>
              </a:solidFill>
            </a:endParaRPr>
          </a:p>
        </p:txBody>
      </p:sp>
      <p:sp>
        <p:nvSpPr>
          <p:cNvPr id="38" name="TextBox 37"/>
          <p:cNvSpPr txBox="1"/>
          <p:nvPr/>
        </p:nvSpPr>
        <p:spPr>
          <a:xfrm>
            <a:off x="6629400" y="3886200"/>
            <a:ext cx="2286000" cy="369332"/>
          </a:xfrm>
          <a:prstGeom prst="rect">
            <a:avLst/>
          </a:prstGeom>
          <a:noFill/>
        </p:spPr>
        <p:txBody>
          <a:bodyPr wrap="square" rtlCol="0">
            <a:spAutoFit/>
          </a:bodyPr>
          <a:lstStyle/>
          <a:p>
            <a:r>
              <a:rPr lang="en-GB" dirty="0" smtClean="0"/>
              <a:t>Social Networking</a:t>
            </a:r>
            <a:endParaRPr lang="en-US" dirty="0"/>
          </a:p>
        </p:txBody>
      </p:sp>
      <p:cxnSp>
        <p:nvCxnSpPr>
          <p:cNvPr id="40" name="Straight Arrow Connector 39"/>
          <p:cNvCxnSpPr>
            <a:stCxn id="38" idx="1"/>
            <a:endCxn id="10" idx="3"/>
          </p:cNvCxnSpPr>
          <p:nvPr/>
        </p:nvCxnSpPr>
        <p:spPr>
          <a:xfrm rot="10800000" flipV="1">
            <a:off x="4495800" y="4070865"/>
            <a:ext cx="2133600" cy="983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52400" y="928688"/>
            <a:ext cx="4200525" cy="369887"/>
          </a:xfrm>
          <a:prstGeom prst="rect">
            <a:avLst/>
          </a:prstGeom>
          <a:noFill/>
          <a:ln w="12700">
            <a:solidFill>
              <a:schemeClr val="hlink"/>
            </a:solidFill>
            <a:miter lim="800000"/>
            <a:headEnd/>
            <a:tailEnd/>
          </a:ln>
        </p:spPr>
        <p:txBody>
          <a:bodyPr wrap="none">
            <a:spAutoFit/>
          </a:bodyPr>
          <a:lstStyle/>
          <a:p>
            <a:r>
              <a:rPr lang="en-US" b="1"/>
              <a:t>The State of Social Networking</a:t>
            </a:r>
            <a:endParaRPr lang="en-US" b="1">
              <a:cs typeface="Arial" pitchFamily="34" charset="0"/>
            </a:endParaRPr>
          </a:p>
        </p:txBody>
      </p:sp>
      <p:sp>
        <p:nvSpPr>
          <p:cNvPr id="11267" name="Rectangle 4"/>
          <p:cNvSpPr>
            <a:spLocks noChangeArrowheads="1"/>
          </p:cNvSpPr>
          <p:nvPr/>
        </p:nvSpPr>
        <p:spPr bwMode="auto">
          <a:xfrm>
            <a:off x="357188" y="1357313"/>
            <a:ext cx="8358187" cy="4770537"/>
          </a:xfrm>
          <a:prstGeom prst="rect">
            <a:avLst/>
          </a:prstGeom>
          <a:noFill/>
          <a:ln w="9525">
            <a:noFill/>
            <a:miter lim="800000"/>
            <a:headEnd/>
            <a:tailEnd/>
          </a:ln>
        </p:spPr>
        <p:txBody>
          <a:bodyPr>
            <a:spAutoFit/>
          </a:bodyPr>
          <a:lstStyle/>
          <a:p>
            <a:pPr lvl="1">
              <a:buClr>
                <a:schemeClr val="hlink"/>
              </a:buClr>
              <a:buFont typeface="Wingdings" pitchFamily="2" charset="2"/>
              <a:buChar char="q"/>
              <a:defRPr/>
            </a:pPr>
            <a:r>
              <a:rPr lang="en-GB" sz="1600" dirty="0">
                <a:cs typeface="Arial" charset="0"/>
              </a:rPr>
              <a:t> Social </a:t>
            </a:r>
            <a:r>
              <a:rPr lang="en-US" sz="1600" dirty="0"/>
              <a:t>Networks are on the cusp of a</a:t>
            </a:r>
            <a:r>
              <a:rPr lang="en-US" sz="1600" dirty="0" smtClean="0"/>
              <a:t> </a:t>
            </a:r>
            <a:r>
              <a:rPr lang="en-US" sz="1600" dirty="0"/>
              <a:t>mobile revolution. </a:t>
            </a:r>
          </a:p>
          <a:p>
            <a:pPr lvl="1">
              <a:buClr>
                <a:schemeClr val="hlink"/>
              </a:buClr>
              <a:buFont typeface="Wingdings" pitchFamily="2" charset="2"/>
              <a:buChar char="q"/>
              <a:defRPr/>
            </a:pPr>
            <a:endParaRPr lang="en-US" sz="1600" dirty="0"/>
          </a:p>
          <a:p>
            <a:pPr marL="622300" lvl="1" indent="-177800">
              <a:buClr>
                <a:schemeClr val="hlink"/>
              </a:buClr>
              <a:buFont typeface="Wingdings" pitchFamily="2" charset="2"/>
              <a:buChar char="q"/>
              <a:defRPr/>
            </a:pPr>
            <a:r>
              <a:rPr lang="en-US" sz="1600" dirty="0" smtClean="0"/>
              <a:t>Traditional </a:t>
            </a:r>
            <a:r>
              <a:rPr lang="en-US" sz="1600" dirty="0"/>
              <a:t>social networks are just </a:t>
            </a:r>
            <a:r>
              <a:rPr lang="en-US" sz="1600" dirty="0" smtClean="0"/>
              <a:t>emulating </a:t>
            </a:r>
            <a:r>
              <a:rPr lang="en-US" sz="1600" dirty="0"/>
              <a:t>PC services in a mobile </a:t>
            </a:r>
            <a:r>
              <a:rPr lang="en-US" sz="1600" dirty="0" smtClean="0"/>
              <a:t>browser. This </a:t>
            </a:r>
            <a:r>
              <a:rPr lang="en-US" sz="1600" dirty="0"/>
              <a:t>is not integrated, relevant or truly </a:t>
            </a:r>
            <a:r>
              <a:rPr lang="en-US" sz="1600" dirty="0" smtClean="0"/>
              <a:t>innovative.</a:t>
            </a:r>
          </a:p>
          <a:p>
            <a:pPr marL="622300" lvl="1" indent="-165100">
              <a:buClr>
                <a:schemeClr val="hlink"/>
              </a:buClr>
              <a:buFont typeface="Wingdings" pitchFamily="2" charset="2"/>
              <a:buChar char="q"/>
              <a:defRPr/>
            </a:pPr>
            <a:endParaRPr lang="en-US" sz="1600" dirty="0"/>
          </a:p>
          <a:p>
            <a:pPr marL="622300" lvl="1" indent="-165100">
              <a:buClr>
                <a:schemeClr val="hlink"/>
              </a:buClr>
              <a:buFont typeface="Wingdings" pitchFamily="2" charset="2"/>
              <a:buChar char="q"/>
              <a:defRPr/>
            </a:pPr>
            <a:r>
              <a:rPr lang="en-US" sz="1600" dirty="0" smtClean="0"/>
              <a:t>Data, </a:t>
            </a:r>
            <a:r>
              <a:rPr lang="en-US" sz="1600" dirty="0"/>
              <a:t>not SMS or even </a:t>
            </a:r>
            <a:r>
              <a:rPr lang="en-US" sz="1600" dirty="0" smtClean="0"/>
              <a:t>MMS, leads </a:t>
            </a:r>
            <a:r>
              <a:rPr lang="en-US" sz="1600" dirty="0"/>
              <a:t>the revolution… the “twitters” of the world can only last so </a:t>
            </a:r>
            <a:r>
              <a:rPr lang="en-US" sz="1600" dirty="0" smtClean="0"/>
              <a:t>long.</a:t>
            </a:r>
            <a:endParaRPr lang="en-US" sz="1600" dirty="0"/>
          </a:p>
          <a:p>
            <a:pPr marL="622300" lvl="1" indent="-165100">
              <a:buClr>
                <a:schemeClr val="hlink"/>
              </a:buClr>
              <a:buFont typeface="Wingdings" pitchFamily="2" charset="2"/>
              <a:buChar char="q"/>
              <a:defRPr/>
            </a:pPr>
            <a:endParaRPr lang="en-US" sz="1600" dirty="0"/>
          </a:p>
          <a:p>
            <a:pPr marL="622300" lvl="1" indent="-165100">
              <a:buClr>
                <a:schemeClr val="hlink"/>
              </a:buClr>
              <a:buFont typeface="Wingdings" pitchFamily="2" charset="2"/>
              <a:buChar char="q"/>
              <a:defRPr/>
            </a:pPr>
            <a:r>
              <a:rPr lang="en-US" sz="1600" dirty="0"/>
              <a:t>The mobile device </a:t>
            </a:r>
            <a:r>
              <a:rPr lang="en-US" sz="1600" dirty="0" smtClean="0"/>
              <a:t>will be as </a:t>
            </a:r>
            <a:r>
              <a:rPr lang="en-US" sz="1600" dirty="0"/>
              <a:t>powerful as </a:t>
            </a:r>
            <a:r>
              <a:rPr lang="en-US" sz="1600" dirty="0" smtClean="0"/>
              <a:t>the PC. It is immediately more pervasive and ‘in-the-pocket’. Mobile devices are the </a:t>
            </a:r>
            <a:r>
              <a:rPr lang="en-US" sz="1600" dirty="0"/>
              <a:t>closest any digitally marketable product can get to </a:t>
            </a:r>
            <a:r>
              <a:rPr lang="en-US" sz="1600" dirty="0" smtClean="0"/>
              <a:t>consumers.</a:t>
            </a:r>
            <a:endParaRPr lang="en-US" sz="1600" dirty="0"/>
          </a:p>
          <a:p>
            <a:pPr marL="622300" lvl="1" indent="-165100">
              <a:buClr>
                <a:schemeClr val="hlink"/>
              </a:buClr>
              <a:buFont typeface="Wingdings" pitchFamily="2" charset="2"/>
              <a:buChar char="q"/>
              <a:defRPr/>
            </a:pPr>
            <a:endParaRPr lang="en-US" sz="1600" dirty="0"/>
          </a:p>
          <a:p>
            <a:pPr marL="622300" lvl="1" indent="-165100">
              <a:buClr>
                <a:schemeClr val="hlink"/>
              </a:buClr>
              <a:buFont typeface="Wingdings" pitchFamily="2" charset="2"/>
              <a:buChar char="q"/>
              <a:defRPr/>
            </a:pPr>
            <a:r>
              <a:rPr lang="en-US" sz="1600" dirty="0"/>
              <a:t>Next2Friends is the integration of mobile services that </a:t>
            </a:r>
            <a:r>
              <a:rPr lang="en-US" sz="1600" dirty="0" smtClean="0"/>
              <a:t>enhances </a:t>
            </a:r>
            <a:r>
              <a:rPr lang="en-US" sz="1600" dirty="0"/>
              <a:t>the virtual </a:t>
            </a:r>
            <a:r>
              <a:rPr lang="en-US" sz="1600" dirty="0" smtClean="0"/>
              <a:t>social experience with real life, adding </a:t>
            </a:r>
            <a:r>
              <a:rPr lang="en-US" sz="1600" dirty="0"/>
              <a:t>intrinsic value for the </a:t>
            </a:r>
            <a:r>
              <a:rPr lang="en-US" sz="1600" dirty="0" smtClean="0"/>
              <a:t>user </a:t>
            </a:r>
            <a:r>
              <a:rPr lang="en-US" sz="1600" dirty="0"/>
              <a:t>and a reason to </a:t>
            </a:r>
            <a:r>
              <a:rPr lang="en-US" sz="1600" dirty="0" smtClean="0"/>
              <a:t>engage.</a:t>
            </a:r>
            <a:endParaRPr lang="en-US" sz="1600" dirty="0"/>
          </a:p>
          <a:p>
            <a:pPr marL="622300" lvl="1" indent="-165100">
              <a:buClr>
                <a:schemeClr val="hlink"/>
              </a:buClr>
              <a:buFont typeface="Wingdings" pitchFamily="2" charset="2"/>
              <a:buChar char="q"/>
              <a:defRPr/>
            </a:pPr>
            <a:endParaRPr lang="en-US" sz="1600" dirty="0"/>
          </a:p>
          <a:p>
            <a:pPr marL="622300" lvl="1" indent="-165100">
              <a:buClr>
                <a:schemeClr val="hlink"/>
              </a:buClr>
              <a:buFont typeface="Wingdings" pitchFamily="2" charset="2"/>
              <a:buChar char="q"/>
              <a:defRPr/>
            </a:pPr>
            <a:r>
              <a:rPr lang="en-US" sz="1600" dirty="0"/>
              <a:t>Next2Friends creates a social network that becomes a </a:t>
            </a:r>
            <a:r>
              <a:rPr lang="en-US" sz="1600" dirty="0" smtClean="0"/>
              <a:t>tool </a:t>
            </a:r>
            <a:r>
              <a:rPr lang="en-US" sz="1600" dirty="0"/>
              <a:t>to capture and share what happens in the world we walk in, not just the world we play in.</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85750" y="857250"/>
            <a:ext cx="5643563" cy="484188"/>
          </a:xfrm>
          <a:ln>
            <a:solidFill>
              <a:srgbClr val="0070C0"/>
            </a:solidFill>
          </a:ln>
        </p:spPr>
        <p:txBody>
          <a:bodyPr/>
          <a:lstStyle/>
          <a:p>
            <a:pPr eaLnBrk="1" hangingPunct="1"/>
            <a:r>
              <a:rPr lang="en-GB" sz="1800" b="1" dirty="0" smtClean="0"/>
              <a:t>Mobile Social Networks &amp; Advertising</a:t>
            </a:r>
          </a:p>
        </p:txBody>
      </p:sp>
      <p:sp>
        <p:nvSpPr>
          <p:cNvPr id="18435" name="Rectangle 3"/>
          <p:cNvSpPr>
            <a:spLocks noGrp="1" noChangeArrowheads="1"/>
          </p:cNvSpPr>
          <p:nvPr>
            <p:ph type="body" idx="1"/>
          </p:nvPr>
        </p:nvSpPr>
        <p:spPr>
          <a:xfrm>
            <a:off x="500063" y="1714500"/>
            <a:ext cx="8077200" cy="4648200"/>
          </a:xfrm>
        </p:spPr>
        <p:txBody>
          <a:bodyPr/>
          <a:lstStyle/>
          <a:p>
            <a:pPr eaLnBrk="1" hangingPunct="1">
              <a:buFont typeface="Wingdings" pitchFamily="2" charset="2"/>
              <a:buChar char="q"/>
            </a:pPr>
            <a:r>
              <a:rPr lang="en-GB" sz="1600" dirty="0" smtClean="0"/>
              <a:t>12.3 million consumers across US and Europe accessed a social network site through their mobile in June 2007 (M:Metrics)</a:t>
            </a:r>
          </a:p>
          <a:p>
            <a:pPr eaLnBrk="1" hangingPunct="1">
              <a:buFont typeface="Wingdings" pitchFamily="2" charset="2"/>
              <a:buChar char="q"/>
            </a:pPr>
            <a:endParaRPr lang="en-GB" sz="1600" dirty="0" smtClean="0"/>
          </a:p>
          <a:p>
            <a:pPr eaLnBrk="1" hangingPunct="1">
              <a:buFont typeface="Wingdings" pitchFamily="2" charset="2"/>
              <a:buChar char="q"/>
            </a:pPr>
            <a:r>
              <a:rPr lang="en-GB" sz="1600" dirty="0" smtClean="0"/>
              <a:t>600 million Social Network members will drive UGC revenues to approx. $5.7 billion by 2012 (Juniper Research)</a:t>
            </a:r>
          </a:p>
          <a:p>
            <a:pPr eaLnBrk="1" hangingPunct="1">
              <a:buFont typeface="Wingdings" pitchFamily="2" charset="2"/>
              <a:buChar char="q"/>
            </a:pPr>
            <a:endParaRPr lang="en-GB" sz="1600" dirty="0" smtClean="0"/>
          </a:p>
          <a:p>
            <a:pPr eaLnBrk="1" hangingPunct="1">
              <a:buClr>
                <a:srgbClr val="64A2C8"/>
              </a:buClr>
              <a:buFont typeface="Wingdings" pitchFamily="2" charset="2"/>
              <a:buChar char="q"/>
            </a:pPr>
            <a:r>
              <a:rPr lang="en-GB" sz="1600" dirty="0" smtClean="0">
                <a:solidFill>
                  <a:srgbClr val="000000"/>
                </a:solidFill>
              </a:rPr>
              <a:t>Mobile advertising using rich media formats is predicted to reach $2.79bn (£1.41bn) globally by 2012 (Screen Digest)</a:t>
            </a:r>
          </a:p>
          <a:p>
            <a:pPr lvl="1" eaLnBrk="1" hangingPunct="1">
              <a:buClr>
                <a:srgbClr val="64A2C8"/>
              </a:buClr>
              <a:buFont typeface="Wingdings" pitchFamily="2" charset="2"/>
              <a:buChar char="§"/>
            </a:pPr>
            <a:r>
              <a:rPr lang="en-GB" sz="1400" dirty="0" smtClean="0">
                <a:solidFill>
                  <a:srgbClr val="000000"/>
                </a:solidFill>
              </a:rPr>
              <a:t>Around $500m (£253m) of the total will be generated in Europe with the bulk of revenues coming from Japan and South Korea.</a:t>
            </a:r>
          </a:p>
          <a:p>
            <a:pPr eaLnBrk="1" hangingPunct="1">
              <a:buClr>
                <a:srgbClr val="64A2C8"/>
              </a:buClr>
              <a:buFont typeface="Segoe Condensed"/>
              <a:buNone/>
            </a:pPr>
            <a:endParaRPr lang="en-GB" sz="1600" dirty="0" smtClean="0">
              <a:solidFill>
                <a:srgbClr val="000000"/>
              </a:solidFill>
            </a:endParaRPr>
          </a:p>
          <a:p>
            <a:pPr eaLnBrk="1" hangingPunct="1">
              <a:buClr>
                <a:srgbClr val="64A2C8"/>
              </a:buClr>
              <a:buFont typeface="Wingdings" pitchFamily="2" charset="2"/>
              <a:buChar char="q"/>
            </a:pPr>
            <a:r>
              <a:rPr lang="en-US" sz="1600" dirty="0" smtClean="0">
                <a:solidFill>
                  <a:srgbClr val="000000"/>
                </a:solidFill>
              </a:rPr>
              <a:t>Almost 3 billion mobile coupons will be issued to mobile users by 2011, with just under $7 billion of discounts redeemed (Juniper Research)</a:t>
            </a:r>
          </a:p>
          <a:p>
            <a:pPr eaLnBrk="1" hangingPunct="1">
              <a:buClr>
                <a:srgbClr val="64A2C8"/>
              </a:buClr>
              <a:buFont typeface="Wingdings" pitchFamily="2" charset="2"/>
              <a:buChar char="q"/>
            </a:pPr>
            <a:endParaRPr lang="en-GB" sz="1600" dirty="0" smtClean="0"/>
          </a:p>
          <a:p>
            <a:pPr eaLnBrk="1" hangingPunct="1">
              <a:spcBef>
                <a:spcPts val="0"/>
              </a:spcBef>
              <a:buClr>
                <a:srgbClr val="64A2C8"/>
              </a:buClr>
              <a:buFont typeface="Wingdings" pitchFamily="2" charset="2"/>
              <a:buChar char="q"/>
            </a:pPr>
            <a:r>
              <a:rPr lang="en-GB" sz="1600" dirty="0" smtClean="0"/>
              <a:t>64% of 18-20 year olds / 51% of 18-35 year olds are willing to act as a proactive brand advocates on social networks in exchange for offers and discounts. (Tamar/</a:t>
            </a:r>
            <a:r>
              <a:rPr lang="en-GB" sz="1600" dirty="0" err="1" smtClean="0"/>
              <a:t>YouGov</a:t>
            </a:r>
            <a:r>
              <a:rPr lang="en-GB" sz="1600" dirty="0" smtClean="0"/>
              <a:t> 2007)</a:t>
            </a:r>
            <a:r>
              <a:rPr lang="en-US" dirty="0" smtClean="0">
                <a:solidFill>
                  <a:srgbClr val="000000"/>
                </a:solidFill>
              </a:rPr>
              <a:t> </a:t>
            </a:r>
            <a:endParaRPr lang="en-GB" dirty="0" smtClean="0"/>
          </a:p>
          <a:p>
            <a:pPr eaLnBrk="1" hangingPunct="1">
              <a:buFontTx/>
              <a:buNone/>
            </a:pPr>
            <a:endParaRPr lang="en-GB" dirty="0" smtClean="0"/>
          </a:p>
        </p:txBody>
      </p:sp>
      <p:pic>
        <p:nvPicPr>
          <p:cNvPr id="18436" name="Picture 3" descr="n2f_logo_outlined_3- new.jpg"/>
          <p:cNvPicPr>
            <a:picLocks noChangeAspect="1"/>
          </p:cNvPicPr>
          <p:nvPr/>
        </p:nvPicPr>
        <p:blipFill>
          <a:blip r:embed="rId3"/>
          <a:srcRect/>
          <a:stretch>
            <a:fillRect/>
          </a:stretch>
        </p:blipFill>
        <p:spPr bwMode="auto">
          <a:xfrm>
            <a:off x="0" y="0"/>
            <a:ext cx="3200400" cy="76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7"/>
          <p:cNvPicPr>
            <a:picLocks noGrp="1" noChangeAspect="1" noChangeArrowheads="1"/>
          </p:cNvPicPr>
          <p:nvPr>
            <p:ph sz="half" idx="4294967295"/>
          </p:nvPr>
        </p:nvPicPr>
        <p:blipFill>
          <a:blip r:embed="rId3"/>
          <a:srcRect/>
          <a:stretch>
            <a:fillRect/>
          </a:stretch>
        </p:blipFill>
        <p:spPr>
          <a:xfrm>
            <a:off x="1187450" y="1268413"/>
            <a:ext cx="6913563" cy="5172075"/>
          </a:xfrm>
          <a:noFill/>
        </p:spPr>
      </p:pic>
      <p:sp>
        <p:nvSpPr>
          <p:cNvPr id="19459" name="Text Box 8"/>
          <p:cNvSpPr txBox="1">
            <a:spLocks noChangeArrowheads="1"/>
          </p:cNvSpPr>
          <p:nvPr/>
        </p:nvSpPr>
        <p:spPr bwMode="auto">
          <a:xfrm>
            <a:off x="684213" y="925513"/>
            <a:ext cx="3673475" cy="369887"/>
          </a:xfrm>
          <a:prstGeom prst="rect">
            <a:avLst/>
          </a:prstGeom>
          <a:noFill/>
          <a:ln w="9525">
            <a:solidFill>
              <a:srgbClr val="0070C0"/>
            </a:solidFill>
            <a:miter lim="800000"/>
            <a:headEnd/>
            <a:tailEnd/>
          </a:ln>
        </p:spPr>
        <p:txBody>
          <a:bodyPr>
            <a:spAutoFit/>
          </a:bodyPr>
          <a:lstStyle/>
          <a:p>
            <a:pPr>
              <a:spcBef>
                <a:spcPct val="50000"/>
              </a:spcBef>
            </a:pPr>
            <a:r>
              <a:rPr lang="en-US" b="1"/>
              <a:t>Smartphone Usage Trends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a:xfrm>
            <a:off x="357188" y="990600"/>
            <a:ext cx="5467350" cy="438150"/>
          </a:xfrm>
          <a:ln>
            <a:solidFill>
              <a:srgbClr val="0070C0"/>
            </a:solidFill>
          </a:ln>
        </p:spPr>
        <p:txBody>
          <a:bodyPr/>
          <a:lstStyle/>
          <a:p>
            <a:r>
              <a:rPr lang="en-US" sz="2000" b="1" smtClean="0"/>
              <a:t>Estimated Growth of Mobile Content</a:t>
            </a:r>
            <a:endParaRPr lang="en-US" sz="2000" smtClean="0"/>
          </a:p>
        </p:txBody>
      </p:sp>
      <p:pic>
        <p:nvPicPr>
          <p:cNvPr id="20483" name="Picture 4"/>
          <p:cNvPicPr>
            <a:picLocks noChangeAspect="1" noChangeArrowheads="1"/>
          </p:cNvPicPr>
          <p:nvPr/>
        </p:nvPicPr>
        <p:blipFill>
          <a:blip r:embed="rId3"/>
          <a:srcRect/>
          <a:stretch>
            <a:fillRect/>
          </a:stretch>
        </p:blipFill>
        <p:spPr bwMode="auto">
          <a:xfrm>
            <a:off x="755650" y="1500188"/>
            <a:ext cx="7488238" cy="50720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5"/>
          <p:cNvSpPr>
            <a:spLocks noGrp="1"/>
          </p:cNvSpPr>
          <p:nvPr>
            <p:ph type="title" idx="4294967295"/>
          </p:nvPr>
        </p:nvSpPr>
        <p:spPr>
          <a:xfrm>
            <a:off x="285750" y="990600"/>
            <a:ext cx="6496050" cy="422275"/>
          </a:xfrm>
          <a:ln>
            <a:solidFill>
              <a:srgbClr val="0070C0"/>
            </a:solidFill>
          </a:ln>
        </p:spPr>
        <p:txBody>
          <a:bodyPr/>
          <a:lstStyle/>
          <a:p>
            <a:r>
              <a:rPr lang="en-US" sz="2000" b="1" dirty="0" smtClean="0"/>
              <a:t>Worldwide Mobile Device Shipments (2007)</a:t>
            </a:r>
          </a:p>
        </p:txBody>
      </p:sp>
      <p:pic>
        <p:nvPicPr>
          <p:cNvPr id="21507" name="Picture 23"/>
          <p:cNvPicPr>
            <a:picLocks noChangeAspect="1" noChangeArrowheads="1"/>
          </p:cNvPicPr>
          <p:nvPr/>
        </p:nvPicPr>
        <p:blipFill>
          <a:blip r:embed="rId3"/>
          <a:srcRect/>
          <a:stretch>
            <a:fillRect/>
          </a:stretch>
        </p:blipFill>
        <p:spPr bwMode="auto">
          <a:xfrm>
            <a:off x="1157287" y="1909763"/>
            <a:ext cx="5929313" cy="4398962"/>
          </a:xfrm>
          <a:prstGeom prst="rect">
            <a:avLst/>
          </a:prstGeom>
          <a:noFill/>
          <a:ln w="9525">
            <a:noFill/>
            <a:miter lim="800000"/>
            <a:headEnd/>
            <a:tailEnd/>
          </a:ln>
        </p:spPr>
      </p:pic>
      <p:sp>
        <p:nvSpPr>
          <p:cNvPr id="21508" name="Rectangle 24"/>
          <p:cNvSpPr>
            <a:spLocks noChangeArrowheads="1"/>
          </p:cNvSpPr>
          <p:nvPr/>
        </p:nvSpPr>
        <p:spPr bwMode="auto">
          <a:xfrm>
            <a:off x="705469" y="1676400"/>
            <a:ext cx="5612434" cy="307777"/>
          </a:xfrm>
          <a:prstGeom prst="rect">
            <a:avLst/>
          </a:prstGeom>
          <a:noFill/>
          <a:ln w="9525">
            <a:noFill/>
            <a:miter lim="800000"/>
            <a:headEnd/>
            <a:tailEnd/>
          </a:ln>
        </p:spPr>
        <p:txBody>
          <a:bodyPr wrap="none">
            <a:spAutoFit/>
          </a:bodyPr>
          <a:lstStyle/>
          <a:p>
            <a:r>
              <a:rPr lang="en-US" sz="1400" b="1" dirty="0" err="1" smtClean="0"/>
              <a:t>Smartphones</a:t>
            </a:r>
            <a:r>
              <a:rPr lang="en-US" sz="1400" b="1" dirty="0" smtClean="0"/>
              <a:t> by Operating System* </a:t>
            </a:r>
            <a:r>
              <a:rPr lang="en-US" sz="1400" b="1" dirty="0"/>
              <a:t>(% of handsets</a:t>
            </a:r>
            <a:r>
              <a:rPr lang="en-US" sz="1400" b="1" dirty="0" smtClean="0"/>
              <a:t>):</a:t>
            </a:r>
            <a:endParaRPr lang="en-US" sz="1400" b="1" u="sng" dirty="0"/>
          </a:p>
        </p:txBody>
      </p:sp>
      <p:sp>
        <p:nvSpPr>
          <p:cNvPr id="5" name="Rectangle 4"/>
          <p:cNvSpPr/>
          <p:nvPr/>
        </p:nvSpPr>
        <p:spPr>
          <a:xfrm>
            <a:off x="6477000" y="4953000"/>
            <a:ext cx="2667000" cy="738664"/>
          </a:xfrm>
          <a:prstGeom prst="rect">
            <a:avLst/>
          </a:prstGeom>
        </p:spPr>
        <p:txBody>
          <a:bodyPr wrap="square">
            <a:spAutoFit/>
          </a:bodyPr>
          <a:lstStyle/>
          <a:p>
            <a:pPr marL="177800" indent="-177800"/>
            <a:r>
              <a:rPr lang="en-US" sz="1400" b="1" dirty="0" smtClean="0"/>
              <a:t>* </a:t>
            </a:r>
            <a:r>
              <a:rPr lang="en-US" sz="1400" b="1" u="sng" dirty="0" smtClean="0"/>
              <a:t>Next2Friends covers 98% of all SMP operating systems</a:t>
            </a:r>
            <a:endParaRPr lang="en-US" sz="1400" b="1" u="sng"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533400" y="914400"/>
            <a:ext cx="3200400" cy="427038"/>
          </a:xfrm>
          <a:ln>
            <a:solidFill>
              <a:srgbClr val="0070C0"/>
            </a:solidFill>
          </a:ln>
        </p:spPr>
        <p:txBody>
          <a:bodyPr/>
          <a:lstStyle/>
          <a:p>
            <a:r>
              <a:rPr lang="en-US" sz="1800" b="1" smtClean="0"/>
              <a:t>Social Network Usage</a:t>
            </a:r>
            <a:endParaRPr lang="en-US" sz="1800" smtClean="0"/>
          </a:p>
        </p:txBody>
      </p:sp>
      <p:pic>
        <p:nvPicPr>
          <p:cNvPr id="22531" name="Picture 5"/>
          <p:cNvPicPr>
            <a:picLocks noChangeAspect="1" noChangeArrowheads="1"/>
          </p:cNvPicPr>
          <p:nvPr/>
        </p:nvPicPr>
        <p:blipFill>
          <a:blip r:embed="rId3"/>
          <a:srcRect/>
          <a:stretch>
            <a:fillRect/>
          </a:stretch>
        </p:blipFill>
        <p:spPr bwMode="auto">
          <a:xfrm>
            <a:off x="366713" y="1828800"/>
            <a:ext cx="8410575" cy="4057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52400" y="1144588"/>
            <a:ext cx="1052513" cy="369887"/>
          </a:xfrm>
          <a:prstGeom prst="rect">
            <a:avLst/>
          </a:prstGeom>
          <a:noFill/>
          <a:ln w="12700">
            <a:solidFill>
              <a:schemeClr val="hlink"/>
            </a:solidFill>
            <a:miter lim="800000"/>
            <a:headEnd/>
            <a:tailEnd/>
          </a:ln>
        </p:spPr>
        <p:txBody>
          <a:bodyPr wrap="none">
            <a:spAutoFit/>
          </a:bodyPr>
          <a:lstStyle/>
          <a:p>
            <a:r>
              <a:rPr lang="en-GB">
                <a:cs typeface="Arial" pitchFamily="34" charset="0"/>
              </a:rPr>
              <a:t>Agenda</a:t>
            </a:r>
            <a:endParaRPr lang="en-US">
              <a:cs typeface="Arial" pitchFamily="34" charset="0"/>
            </a:endParaRPr>
          </a:p>
        </p:txBody>
      </p:sp>
      <p:sp>
        <p:nvSpPr>
          <p:cNvPr id="5123" name="Text Box 3"/>
          <p:cNvSpPr txBox="1">
            <a:spLocks noChangeArrowheads="1"/>
          </p:cNvSpPr>
          <p:nvPr/>
        </p:nvSpPr>
        <p:spPr bwMode="auto">
          <a:xfrm>
            <a:off x="228600" y="1828800"/>
            <a:ext cx="8534400" cy="2135188"/>
          </a:xfrm>
          <a:prstGeom prst="rect">
            <a:avLst/>
          </a:prstGeom>
          <a:noFill/>
          <a:ln w="9525">
            <a:noFill/>
            <a:miter lim="800000"/>
            <a:headEnd/>
            <a:tailEnd/>
          </a:ln>
        </p:spPr>
        <p:txBody>
          <a:bodyPr>
            <a:spAutoFit/>
          </a:bodyPr>
          <a:lstStyle/>
          <a:p>
            <a:pPr lvl="1">
              <a:buClr>
                <a:schemeClr val="hlink"/>
              </a:buClr>
              <a:buFont typeface="Wingdings" pitchFamily="2" charset="2"/>
              <a:buChar char="q"/>
            </a:pPr>
            <a:r>
              <a:rPr lang="en-GB" sz="1600" dirty="0" smtClean="0">
                <a:cs typeface="Arial" pitchFamily="34" charset="0"/>
              </a:rPr>
              <a:t> Next2Friends </a:t>
            </a:r>
            <a:r>
              <a:rPr lang="en-GB" sz="1600" dirty="0">
                <a:cs typeface="Arial" pitchFamily="34" charset="0"/>
              </a:rPr>
              <a:t>Background</a:t>
            </a:r>
          </a:p>
          <a:p>
            <a:pPr lvl="1">
              <a:buClr>
                <a:schemeClr val="hlink"/>
              </a:buClr>
              <a:buFont typeface="Wingdings" pitchFamily="2" charset="2"/>
              <a:buChar char="q"/>
            </a:pPr>
            <a:endParaRPr lang="en-GB" sz="1600" dirty="0">
              <a:cs typeface="Arial" pitchFamily="34" charset="0"/>
            </a:endParaRPr>
          </a:p>
          <a:p>
            <a:pPr lvl="1">
              <a:buClr>
                <a:schemeClr val="hlink"/>
              </a:buClr>
              <a:buFont typeface="Wingdings" pitchFamily="2" charset="2"/>
              <a:buChar char="q"/>
            </a:pPr>
            <a:r>
              <a:rPr lang="en-GB" sz="1600" dirty="0" smtClean="0">
                <a:cs typeface="Arial" pitchFamily="34" charset="0"/>
              </a:rPr>
              <a:t> Market </a:t>
            </a:r>
            <a:r>
              <a:rPr lang="en-GB" sz="1600" dirty="0">
                <a:cs typeface="Arial" pitchFamily="34" charset="0"/>
              </a:rPr>
              <a:t>Size and Opportunity to Work Together</a:t>
            </a:r>
          </a:p>
          <a:p>
            <a:pPr lvl="1">
              <a:buClr>
                <a:schemeClr val="hlink"/>
              </a:buClr>
              <a:buFont typeface="Wingdings" pitchFamily="2" charset="2"/>
              <a:buChar char="q"/>
            </a:pPr>
            <a:endParaRPr lang="en-GB" sz="1600" dirty="0">
              <a:cs typeface="Arial" pitchFamily="34" charset="0"/>
            </a:endParaRPr>
          </a:p>
          <a:p>
            <a:pPr lvl="1">
              <a:lnSpc>
                <a:spcPct val="90000"/>
              </a:lnSpc>
              <a:spcBef>
                <a:spcPct val="20000"/>
              </a:spcBef>
              <a:buClr>
                <a:schemeClr val="hlink"/>
              </a:buClr>
              <a:buFont typeface="Wingdings" pitchFamily="2" charset="2"/>
              <a:buChar char="q"/>
            </a:pPr>
            <a:r>
              <a:rPr lang="en-US" sz="1600" dirty="0" smtClean="0"/>
              <a:t> The Next2Friends </a:t>
            </a:r>
            <a:r>
              <a:rPr lang="en-US" sz="1600" dirty="0"/>
              <a:t>Team</a:t>
            </a:r>
            <a:endParaRPr lang="en-GB" sz="1600" dirty="0">
              <a:cs typeface="Arial" pitchFamily="34" charset="0"/>
            </a:endParaRPr>
          </a:p>
          <a:p>
            <a:pPr lvl="1">
              <a:lnSpc>
                <a:spcPct val="90000"/>
              </a:lnSpc>
              <a:spcBef>
                <a:spcPct val="20000"/>
              </a:spcBef>
              <a:buClr>
                <a:schemeClr val="hlink"/>
              </a:buClr>
              <a:buFont typeface="Wingdings" pitchFamily="2" charset="2"/>
              <a:buChar char="q"/>
            </a:pPr>
            <a:endParaRPr lang="en-GB" sz="1600" dirty="0">
              <a:cs typeface="Arial" pitchFamily="34" charset="0"/>
            </a:endParaRPr>
          </a:p>
          <a:p>
            <a:pPr lvl="1">
              <a:lnSpc>
                <a:spcPct val="90000"/>
              </a:lnSpc>
              <a:spcBef>
                <a:spcPct val="20000"/>
              </a:spcBef>
              <a:buClr>
                <a:schemeClr val="hlink"/>
              </a:buClr>
              <a:buFont typeface="Wingdings" pitchFamily="2" charset="2"/>
              <a:buChar char="q"/>
            </a:pPr>
            <a:r>
              <a:rPr lang="en-GB" sz="1600" dirty="0" smtClean="0">
                <a:cs typeface="Arial" pitchFamily="34" charset="0"/>
              </a:rPr>
              <a:t> Contact </a:t>
            </a:r>
            <a:r>
              <a:rPr lang="en-GB" sz="1600" dirty="0">
                <a:cs typeface="Arial" pitchFamily="34" charset="0"/>
              </a:rPr>
              <a:t>Information</a:t>
            </a:r>
          </a:p>
          <a:p>
            <a:pPr lvl="1">
              <a:buClr>
                <a:schemeClr val="hlink"/>
              </a:buClr>
            </a:pPr>
            <a:endParaRPr lang="en-US" sz="1600" dirty="0">
              <a:cs typeface="Arial"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a:xfrm>
            <a:off x="457200" y="914400"/>
            <a:ext cx="3429000" cy="403225"/>
          </a:xfrm>
          <a:ln>
            <a:solidFill>
              <a:srgbClr val="0070C0"/>
            </a:solidFill>
          </a:ln>
        </p:spPr>
        <p:txBody>
          <a:bodyPr/>
          <a:lstStyle/>
          <a:p>
            <a:r>
              <a:rPr lang="en-US" sz="1800" b="1" dirty="0" smtClean="0"/>
              <a:t>Social Network Activities</a:t>
            </a:r>
            <a:endParaRPr lang="en-US" sz="1800" dirty="0" smtClean="0"/>
          </a:p>
        </p:txBody>
      </p:sp>
      <p:pic>
        <p:nvPicPr>
          <p:cNvPr id="23555" name="Picture 2"/>
          <p:cNvPicPr>
            <a:picLocks noChangeAspect="1" noChangeArrowheads="1"/>
          </p:cNvPicPr>
          <p:nvPr/>
        </p:nvPicPr>
        <p:blipFill>
          <a:blip r:embed="rId3"/>
          <a:srcRect/>
          <a:stretch>
            <a:fillRect/>
          </a:stretch>
        </p:blipFill>
        <p:spPr bwMode="auto">
          <a:xfrm>
            <a:off x="57150" y="1447800"/>
            <a:ext cx="9029700" cy="5353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533400" y="990600"/>
            <a:ext cx="4114800" cy="350838"/>
          </a:xfrm>
          <a:ln>
            <a:solidFill>
              <a:srgbClr val="0070C0"/>
            </a:solidFill>
          </a:ln>
        </p:spPr>
        <p:txBody>
          <a:bodyPr/>
          <a:lstStyle/>
          <a:p>
            <a:r>
              <a:rPr lang="en-US" sz="1800" b="1" dirty="0" smtClean="0"/>
              <a:t>Social Networks for Marketing</a:t>
            </a:r>
            <a:endParaRPr lang="en-US" sz="1800" dirty="0" smtClean="0"/>
          </a:p>
        </p:txBody>
      </p:sp>
      <p:pic>
        <p:nvPicPr>
          <p:cNvPr id="24579" name="Picture 2"/>
          <p:cNvPicPr>
            <a:picLocks noChangeAspect="1" noChangeArrowheads="1"/>
          </p:cNvPicPr>
          <p:nvPr/>
        </p:nvPicPr>
        <p:blipFill>
          <a:blip r:embed="rId3"/>
          <a:srcRect/>
          <a:stretch>
            <a:fillRect/>
          </a:stretch>
        </p:blipFill>
        <p:spPr bwMode="auto">
          <a:xfrm>
            <a:off x="395288" y="1447800"/>
            <a:ext cx="8353425" cy="2714625"/>
          </a:xfrm>
          <a:prstGeom prst="rect">
            <a:avLst/>
          </a:prstGeom>
          <a:noFill/>
          <a:ln w="9525">
            <a:noFill/>
            <a:miter lim="800000"/>
            <a:headEnd/>
            <a:tailEnd/>
          </a:ln>
        </p:spPr>
      </p:pic>
      <p:pic>
        <p:nvPicPr>
          <p:cNvPr id="24580" name="Picture 3"/>
          <p:cNvPicPr>
            <a:picLocks noChangeAspect="1" noChangeArrowheads="1"/>
          </p:cNvPicPr>
          <p:nvPr/>
        </p:nvPicPr>
        <p:blipFill>
          <a:blip r:embed="rId4"/>
          <a:srcRect/>
          <a:stretch>
            <a:fillRect/>
          </a:stretch>
        </p:blipFill>
        <p:spPr bwMode="auto">
          <a:xfrm>
            <a:off x="381000" y="4267200"/>
            <a:ext cx="8172450" cy="2343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685800" y="838200"/>
            <a:ext cx="4114800" cy="350838"/>
          </a:xfrm>
          <a:ln>
            <a:solidFill>
              <a:srgbClr val="0070C0"/>
            </a:solidFill>
          </a:ln>
        </p:spPr>
        <p:txBody>
          <a:bodyPr/>
          <a:lstStyle/>
          <a:p>
            <a:r>
              <a:rPr lang="en-US" sz="1800" b="1" dirty="0" smtClean="0"/>
              <a:t>Social Networks </a:t>
            </a:r>
            <a:r>
              <a:rPr lang="en-US" sz="1800" b="1" dirty="0" smtClean="0"/>
              <a:t>Imitators</a:t>
            </a:r>
            <a:endParaRPr lang="en-US" sz="1800" dirty="0" smtClean="0"/>
          </a:p>
        </p:txBody>
      </p:sp>
      <p:graphicFrame>
        <p:nvGraphicFramePr>
          <p:cNvPr id="1027" name="Object 3"/>
          <p:cNvGraphicFramePr>
            <a:graphicFrameLocks noChangeAspect="1"/>
          </p:cNvGraphicFramePr>
          <p:nvPr/>
        </p:nvGraphicFramePr>
        <p:xfrm>
          <a:off x="0" y="1219200"/>
          <a:ext cx="9144000" cy="5638800"/>
        </p:xfrm>
        <a:graphic>
          <a:graphicData uri="http://schemas.openxmlformats.org/presentationml/2006/ole">
            <p:oleObj spid="_x0000_s1027" name="Acrobat Document" r:id="rId4" imgW="7543665" imgH="5829194" progId="AcroExch.Document.7">
              <p:link updateAutomatic="1"/>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52400" y="1144588"/>
            <a:ext cx="3971793" cy="369332"/>
          </a:xfrm>
          <a:prstGeom prst="rect">
            <a:avLst/>
          </a:prstGeom>
          <a:noFill/>
          <a:ln w="12700">
            <a:solidFill>
              <a:schemeClr val="hlink"/>
            </a:solidFill>
            <a:miter lim="800000"/>
            <a:headEnd/>
            <a:tailEnd/>
          </a:ln>
        </p:spPr>
        <p:txBody>
          <a:bodyPr wrap="none">
            <a:spAutoFit/>
          </a:bodyPr>
          <a:lstStyle/>
          <a:p>
            <a:r>
              <a:rPr lang="en-GB" dirty="0">
                <a:cs typeface="Arial" pitchFamily="34" charset="0"/>
              </a:rPr>
              <a:t>Management </a:t>
            </a:r>
            <a:r>
              <a:rPr lang="en-GB" dirty="0" smtClean="0">
                <a:cs typeface="Arial" pitchFamily="34" charset="0"/>
              </a:rPr>
              <a:t>&amp; Leadership </a:t>
            </a:r>
            <a:r>
              <a:rPr lang="en-GB" dirty="0">
                <a:cs typeface="Arial" pitchFamily="34" charset="0"/>
              </a:rPr>
              <a:t>Team</a:t>
            </a:r>
            <a:endParaRPr lang="en-US" dirty="0">
              <a:cs typeface="Arial" pitchFamily="34" charset="0"/>
            </a:endParaRPr>
          </a:p>
        </p:txBody>
      </p:sp>
      <p:sp>
        <p:nvSpPr>
          <p:cNvPr id="16387" name="Text Box 3"/>
          <p:cNvSpPr txBox="1">
            <a:spLocks noChangeArrowheads="1"/>
          </p:cNvSpPr>
          <p:nvPr/>
        </p:nvSpPr>
        <p:spPr bwMode="auto">
          <a:xfrm>
            <a:off x="304800" y="1562100"/>
            <a:ext cx="8208963" cy="5293757"/>
          </a:xfrm>
          <a:prstGeom prst="rect">
            <a:avLst/>
          </a:prstGeom>
          <a:noFill/>
          <a:ln w="9525">
            <a:noFill/>
            <a:miter lim="800000"/>
            <a:headEnd/>
            <a:tailEnd/>
          </a:ln>
        </p:spPr>
        <p:txBody>
          <a:bodyPr>
            <a:spAutoFit/>
          </a:bodyPr>
          <a:lstStyle/>
          <a:p>
            <a:pPr lvl="1">
              <a:buClr>
                <a:schemeClr val="hlink"/>
              </a:buClr>
              <a:buFont typeface="Segoe Condensed"/>
              <a:buChar char="◊"/>
            </a:pPr>
            <a:r>
              <a:rPr lang="en-GB" sz="1600" dirty="0">
                <a:cs typeface="Arial" pitchFamily="34" charset="0"/>
              </a:rPr>
              <a:t>  </a:t>
            </a:r>
            <a:r>
              <a:rPr lang="en-GB" sz="1400" dirty="0">
                <a:cs typeface="Arial" pitchFamily="34" charset="0"/>
              </a:rPr>
              <a:t>Roy </a:t>
            </a:r>
            <a:r>
              <a:rPr lang="en-GB" sz="1400" dirty="0" smtClean="0">
                <a:cs typeface="Arial" pitchFamily="34" charset="0"/>
              </a:rPr>
              <a:t>Shelton: </a:t>
            </a:r>
            <a:r>
              <a:rPr lang="en-GB" sz="1400" dirty="0">
                <a:cs typeface="Arial" pitchFamily="34" charset="0"/>
              </a:rPr>
              <a:t>Chief Executive Officer</a:t>
            </a:r>
          </a:p>
          <a:p>
            <a:pPr lvl="2">
              <a:buClr>
                <a:schemeClr val="hlink"/>
              </a:buClr>
              <a:buFont typeface="Wingdings" pitchFamily="2" charset="2"/>
              <a:buChar char="§"/>
            </a:pPr>
            <a:r>
              <a:rPr lang="en-GB" sz="1400" dirty="0">
                <a:latin typeface="Arial" pitchFamily="34" charset="0"/>
              </a:rPr>
              <a:t> Serial </a:t>
            </a:r>
            <a:r>
              <a:rPr lang="en-GB" sz="1400" dirty="0" smtClean="0">
                <a:latin typeface="Arial" pitchFamily="34" charset="0"/>
              </a:rPr>
              <a:t>start-up </a:t>
            </a:r>
            <a:r>
              <a:rPr lang="en-GB" sz="1400" dirty="0">
                <a:latin typeface="Arial" pitchFamily="34" charset="0"/>
              </a:rPr>
              <a:t>to </a:t>
            </a:r>
            <a:r>
              <a:rPr lang="en-GB" sz="1400" dirty="0" smtClean="0">
                <a:latin typeface="Arial" pitchFamily="34" charset="0"/>
              </a:rPr>
              <a:t>exit executive.</a:t>
            </a:r>
            <a:endParaRPr lang="en-GB" sz="1400" dirty="0">
              <a:latin typeface="Arial" pitchFamily="34" charset="0"/>
            </a:endParaRPr>
          </a:p>
          <a:p>
            <a:pPr lvl="2">
              <a:buClr>
                <a:schemeClr val="hlink"/>
              </a:buClr>
              <a:buFont typeface="Wingdings" pitchFamily="2" charset="2"/>
              <a:buChar char="§"/>
            </a:pPr>
            <a:r>
              <a:rPr lang="en-GB" sz="1400" dirty="0">
                <a:latin typeface="Arial" pitchFamily="34" charset="0"/>
              </a:rPr>
              <a:t> 100% </a:t>
            </a:r>
            <a:r>
              <a:rPr lang="en-GB" sz="1400" dirty="0" smtClean="0">
                <a:latin typeface="Arial" pitchFamily="34" charset="0"/>
              </a:rPr>
              <a:t>tech-orientated global career.</a:t>
            </a:r>
            <a:endParaRPr lang="en-GB" sz="1400" dirty="0">
              <a:latin typeface="Arial" pitchFamily="34" charset="0"/>
            </a:endParaRPr>
          </a:p>
          <a:p>
            <a:pPr lvl="2">
              <a:buClr>
                <a:schemeClr val="hlink"/>
              </a:buClr>
              <a:buFont typeface="Wingdings" pitchFamily="2" charset="2"/>
              <a:buChar char="§"/>
            </a:pPr>
            <a:r>
              <a:rPr lang="en-GB" sz="1400" dirty="0">
                <a:latin typeface="Arial" pitchFamily="34" charset="0"/>
              </a:rPr>
              <a:t> MBA </a:t>
            </a:r>
            <a:r>
              <a:rPr lang="en-GB" sz="1400" dirty="0" smtClean="0">
                <a:latin typeface="Arial" pitchFamily="34" charset="0"/>
              </a:rPr>
              <a:t>graduate.</a:t>
            </a:r>
            <a:endParaRPr lang="en-GB" sz="1400" dirty="0">
              <a:latin typeface="Arial" pitchFamily="34" charset="0"/>
            </a:endParaRPr>
          </a:p>
          <a:p>
            <a:pPr lvl="2">
              <a:buClr>
                <a:schemeClr val="hlink"/>
              </a:buClr>
              <a:buFont typeface="Wingdings" pitchFamily="2" charset="2"/>
              <a:buNone/>
            </a:pPr>
            <a:endParaRPr lang="en-GB" sz="1400" dirty="0">
              <a:latin typeface="Arial" pitchFamily="34" charset="0"/>
            </a:endParaRPr>
          </a:p>
          <a:p>
            <a:pPr lvl="1">
              <a:buClr>
                <a:schemeClr val="hlink"/>
              </a:buClr>
              <a:buFont typeface="Segoe Condensed"/>
              <a:buChar char="◊"/>
            </a:pPr>
            <a:r>
              <a:rPr lang="en-GB" sz="1400" dirty="0">
                <a:cs typeface="Arial" pitchFamily="34" charset="0"/>
              </a:rPr>
              <a:t> Andrew </a:t>
            </a:r>
            <a:r>
              <a:rPr lang="en-GB" sz="1400" dirty="0" smtClean="0">
                <a:cs typeface="Arial" pitchFamily="34" charset="0"/>
              </a:rPr>
              <a:t>Doyle: </a:t>
            </a:r>
            <a:r>
              <a:rPr lang="en-GB" sz="1400" dirty="0">
                <a:cs typeface="Arial" pitchFamily="34" charset="0"/>
              </a:rPr>
              <a:t>Chief Operating/ Financial Officer</a:t>
            </a:r>
          </a:p>
          <a:p>
            <a:pPr lvl="2">
              <a:buClr>
                <a:schemeClr val="hlink"/>
              </a:buClr>
              <a:buFont typeface="Wingdings" pitchFamily="2" charset="2"/>
              <a:buChar char="§"/>
            </a:pPr>
            <a:r>
              <a:rPr lang="en-GB" sz="1400" dirty="0">
                <a:latin typeface="Arial" pitchFamily="34" charset="0"/>
              </a:rPr>
              <a:t> Serial </a:t>
            </a:r>
            <a:r>
              <a:rPr lang="en-GB" sz="1400" dirty="0" smtClean="0">
                <a:latin typeface="Arial" pitchFamily="34" charset="0"/>
              </a:rPr>
              <a:t>start-up </a:t>
            </a:r>
            <a:r>
              <a:rPr lang="en-GB" sz="1400" dirty="0">
                <a:latin typeface="Arial" pitchFamily="34" charset="0"/>
              </a:rPr>
              <a:t>to </a:t>
            </a:r>
            <a:r>
              <a:rPr lang="en-GB" sz="1400" dirty="0" smtClean="0">
                <a:latin typeface="Arial" pitchFamily="34" charset="0"/>
              </a:rPr>
              <a:t>exit executive.</a:t>
            </a:r>
            <a:endParaRPr lang="en-GB" sz="1400" dirty="0">
              <a:latin typeface="Arial" pitchFamily="34" charset="0"/>
            </a:endParaRPr>
          </a:p>
          <a:p>
            <a:pPr lvl="2">
              <a:buClr>
                <a:schemeClr val="hlink"/>
              </a:buClr>
              <a:buFont typeface="Wingdings" pitchFamily="2" charset="2"/>
              <a:buChar char="§"/>
            </a:pPr>
            <a:r>
              <a:rPr lang="en-GB" sz="1400" dirty="0">
                <a:latin typeface="Arial" pitchFamily="34" charset="0"/>
              </a:rPr>
              <a:t> 100% </a:t>
            </a:r>
            <a:r>
              <a:rPr lang="en-GB" sz="1400" dirty="0" smtClean="0">
                <a:latin typeface="Arial" pitchFamily="34" charset="0"/>
              </a:rPr>
              <a:t>tech-orientated global career.</a:t>
            </a:r>
            <a:endParaRPr lang="en-GB" sz="1400" dirty="0">
              <a:latin typeface="Arial" pitchFamily="34" charset="0"/>
            </a:endParaRPr>
          </a:p>
          <a:p>
            <a:pPr lvl="2">
              <a:buClr>
                <a:schemeClr val="hlink"/>
              </a:buClr>
              <a:buFont typeface="Wingdings" pitchFamily="2" charset="2"/>
              <a:buChar char="§"/>
            </a:pPr>
            <a:r>
              <a:rPr lang="en-GB" sz="1400" dirty="0">
                <a:latin typeface="Arial" pitchFamily="34" charset="0"/>
              </a:rPr>
              <a:t>  Business </a:t>
            </a:r>
            <a:r>
              <a:rPr lang="en-GB" sz="1400" dirty="0" smtClean="0">
                <a:latin typeface="Arial" pitchFamily="34" charset="0"/>
              </a:rPr>
              <a:t>degree graduate.</a:t>
            </a:r>
            <a:endParaRPr lang="en-GB" sz="1400" dirty="0">
              <a:latin typeface="Arial" pitchFamily="34" charset="0"/>
            </a:endParaRPr>
          </a:p>
          <a:p>
            <a:pPr lvl="2">
              <a:buClr>
                <a:schemeClr val="hlink"/>
              </a:buClr>
              <a:buFont typeface="Wingdings" pitchFamily="2" charset="2"/>
              <a:buNone/>
            </a:pPr>
            <a:endParaRPr lang="en-GB" sz="1400" dirty="0">
              <a:cs typeface="Arial" pitchFamily="34" charset="0"/>
            </a:endParaRPr>
          </a:p>
          <a:p>
            <a:pPr lvl="1">
              <a:buClr>
                <a:schemeClr val="hlink"/>
              </a:buClr>
              <a:buFont typeface="Segoe Condensed"/>
              <a:buChar char="◊"/>
            </a:pPr>
            <a:r>
              <a:rPr lang="en-GB" sz="1400" dirty="0">
                <a:cs typeface="Arial" pitchFamily="34" charset="0"/>
              </a:rPr>
              <a:t>  Anthony </a:t>
            </a:r>
            <a:r>
              <a:rPr lang="en-GB" sz="1400" dirty="0" smtClean="0">
                <a:cs typeface="Arial" pitchFamily="34" charset="0"/>
              </a:rPr>
              <a:t>Nystrom: </a:t>
            </a:r>
            <a:r>
              <a:rPr lang="en-GB" sz="1400" dirty="0">
                <a:cs typeface="Arial" pitchFamily="34" charset="0"/>
              </a:rPr>
              <a:t>Chief </a:t>
            </a:r>
            <a:r>
              <a:rPr lang="en-GB" sz="1400" dirty="0" smtClean="0">
                <a:cs typeface="Arial" pitchFamily="34" charset="0"/>
              </a:rPr>
              <a:t>Technical Architect</a:t>
            </a:r>
            <a:endParaRPr lang="en-GB" sz="1400" dirty="0">
              <a:cs typeface="Arial" pitchFamily="34" charset="0"/>
            </a:endParaRPr>
          </a:p>
          <a:p>
            <a:pPr lvl="2">
              <a:buClr>
                <a:schemeClr val="hlink"/>
              </a:buClr>
              <a:buFont typeface="Wingdings" pitchFamily="2" charset="2"/>
              <a:buChar char="§"/>
            </a:pPr>
            <a:r>
              <a:rPr lang="en-GB" sz="1400" dirty="0">
                <a:latin typeface="Arial" pitchFamily="34" charset="0"/>
              </a:rPr>
              <a:t> </a:t>
            </a:r>
            <a:r>
              <a:rPr lang="en-GB" sz="1400" dirty="0">
                <a:latin typeface="Arial" pitchFamily="34" charset="0"/>
                <a:cs typeface="Arial" pitchFamily="34" charset="0"/>
              </a:rPr>
              <a:t>10 </a:t>
            </a:r>
            <a:r>
              <a:rPr lang="en-GB" sz="1400" dirty="0" smtClean="0">
                <a:latin typeface="Arial" pitchFamily="34" charset="0"/>
                <a:cs typeface="Arial" pitchFamily="34" charset="0"/>
              </a:rPr>
              <a:t>years in software development, mobile </a:t>
            </a:r>
            <a:r>
              <a:rPr lang="en-GB" sz="1400" dirty="0">
                <a:latin typeface="Arial" pitchFamily="34" charset="0"/>
                <a:cs typeface="Arial" pitchFamily="34" charset="0"/>
              </a:rPr>
              <a:t>to </a:t>
            </a:r>
            <a:r>
              <a:rPr lang="en-GB" sz="1400" dirty="0" smtClean="0">
                <a:latin typeface="Arial" pitchFamily="34" charset="0"/>
                <a:cs typeface="Arial" pitchFamily="34" charset="0"/>
              </a:rPr>
              <a:t>enterprise</a:t>
            </a:r>
            <a:r>
              <a:rPr lang="en-GB" sz="1400" dirty="0">
                <a:latin typeface="Arial" pitchFamily="34" charset="0"/>
                <a:cs typeface="Arial" pitchFamily="34" charset="0"/>
              </a:rPr>
              <a:t>.</a:t>
            </a:r>
          </a:p>
          <a:p>
            <a:pPr lvl="2">
              <a:buClr>
                <a:schemeClr val="hlink"/>
              </a:buClr>
              <a:buFont typeface="Wingdings" pitchFamily="2" charset="2"/>
              <a:buChar char="§"/>
            </a:pPr>
            <a:r>
              <a:rPr lang="en-GB" sz="1400" dirty="0">
                <a:latin typeface="Arial" pitchFamily="34" charset="0"/>
              </a:rPr>
              <a:t>  Innovative, exceptionally creative technology evangelist.</a:t>
            </a:r>
          </a:p>
          <a:p>
            <a:pPr lvl="2">
              <a:buClr>
                <a:schemeClr val="hlink"/>
              </a:buClr>
              <a:buFont typeface="Wingdings" pitchFamily="2" charset="2"/>
              <a:buChar char="§"/>
            </a:pPr>
            <a:r>
              <a:rPr lang="en-GB" sz="1400" dirty="0">
                <a:latin typeface="Arial" pitchFamily="34" charset="0"/>
              </a:rPr>
              <a:t>  </a:t>
            </a:r>
            <a:r>
              <a:rPr lang="en-GB" sz="1400" dirty="0" smtClean="0">
                <a:latin typeface="Arial" pitchFamily="34" charset="0"/>
              </a:rPr>
              <a:t>BSc in </a:t>
            </a:r>
            <a:r>
              <a:rPr lang="en-GB" sz="1400" dirty="0">
                <a:latin typeface="Arial" pitchFamily="34" charset="0"/>
              </a:rPr>
              <a:t>Computer </a:t>
            </a:r>
            <a:r>
              <a:rPr lang="en-GB" sz="1400" dirty="0" smtClean="0">
                <a:latin typeface="Arial" pitchFamily="34" charset="0"/>
              </a:rPr>
              <a:t>Science &amp; Mathematics</a:t>
            </a:r>
            <a:r>
              <a:rPr lang="en-GB" sz="1400" dirty="0">
                <a:latin typeface="Arial" pitchFamily="34" charset="0"/>
              </a:rPr>
              <a:t>, </a:t>
            </a:r>
            <a:r>
              <a:rPr lang="en-GB" sz="1400" dirty="0" smtClean="0">
                <a:latin typeface="Arial" pitchFamily="34" charset="0"/>
              </a:rPr>
              <a:t>BA in Biology &amp; Anthropology.</a:t>
            </a:r>
            <a:endParaRPr lang="en-GB" sz="1400" dirty="0">
              <a:latin typeface="Arial" pitchFamily="34" charset="0"/>
            </a:endParaRPr>
          </a:p>
          <a:p>
            <a:pPr lvl="2">
              <a:buClr>
                <a:schemeClr val="hlink"/>
              </a:buClr>
              <a:buFont typeface="Wingdings" pitchFamily="2" charset="2"/>
              <a:buNone/>
            </a:pPr>
            <a:endParaRPr lang="en-GB" sz="1400" dirty="0">
              <a:cs typeface="Arial" pitchFamily="34" charset="0"/>
            </a:endParaRPr>
          </a:p>
          <a:p>
            <a:pPr lvl="1">
              <a:buClr>
                <a:schemeClr val="hlink"/>
              </a:buClr>
              <a:buFont typeface="Segoe Condensed"/>
              <a:buChar char="◊"/>
            </a:pPr>
            <a:r>
              <a:rPr lang="en-GB" sz="1400" dirty="0">
                <a:cs typeface="Arial" pitchFamily="34" charset="0"/>
              </a:rPr>
              <a:t>  Gary </a:t>
            </a:r>
            <a:r>
              <a:rPr lang="en-GB" sz="1400" dirty="0" smtClean="0">
                <a:cs typeface="Arial" pitchFamily="34" charset="0"/>
              </a:rPr>
              <a:t>Nystrom: </a:t>
            </a:r>
            <a:r>
              <a:rPr lang="en-GB" sz="1400" dirty="0">
                <a:cs typeface="Arial" pitchFamily="34" charset="0"/>
              </a:rPr>
              <a:t>Senior Developer</a:t>
            </a:r>
          </a:p>
          <a:p>
            <a:pPr lvl="2">
              <a:buClr>
                <a:schemeClr val="hlink"/>
              </a:buClr>
              <a:buFont typeface="Wingdings" pitchFamily="2" charset="2"/>
              <a:buChar char="§"/>
            </a:pPr>
            <a:r>
              <a:rPr lang="en-GB" sz="1400" dirty="0">
                <a:latin typeface="Arial" pitchFamily="34" charset="0"/>
              </a:rPr>
              <a:t> 30 </a:t>
            </a:r>
            <a:r>
              <a:rPr lang="en-GB" sz="1400" dirty="0" smtClean="0">
                <a:latin typeface="Arial" pitchFamily="34" charset="0"/>
              </a:rPr>
              <a:t>year career as software </a:t>
            </a:r>
            <a:r>
              <a:rPr lang="en-GB" sz="1400" dirty="0">
                <a:latin typeface="Arial" pitchFamily="34" charset="0"/>
              </a:rPr>
              <a:t>developer and analyst.</a:t>
            </a:r>
            <a:endParaRPr lang="en-GB" sz="1600" dirty="0"/>
          </a:p>
          <a:p>
            <a:pPr lvl="2">
              <a:buClr>
                <a:schemeClr val="hlink"/>
              </a:buClr>
              <a:buFont typeface="Wingdings" pitchFamily="2" charset="2"/>
              <a:buChar char="§"/>
            </a:pPr>
            <a:r>
              <a:rPr lang="en-GB" sz="1400" dirty="0">
                <a:latin typeface="Arial" pitchFamily="34" charset="0"/>
              </a:rPr>
              <a:t> Experienced </a:t>
            </a:r>
            <a:r>
              <a:rPr lang="en-GB" sz="1400" dirty="0" smtClean="0">
                <a:latin typeface="Arial" pitchFamily="34" charset="0"/>
              </a:rPr>
              <a:t>developer for world’s largest </a:t>
            </a:r>
            <a:r>
              <a:rPr lang="en-GB" sz="1400" dirty="0">
                <a:latin typeface="Arial" pitchFamily="34" charset="0"/>
              </a:rPr>
              <a:t>financial </a:t>
            </a:r>
            <a:r>
              <a:rPr lang="en-GB" sz="1400" dirty="0" smtClean="0">
                <a:latin typeface="Arial" pitchFamily="34" charset="0"/>
              </a:rPr>
              <a:t>institutions, especially high security</a:t>
            </a:r>
            <a:r>
              <a:rPr lang="en-GB" sz="1400" dirty="0">
                <a:latin typeface="Arial" pitchFamily="34" charset="0"/>
              </a:rPr>
              <a:t>.</a:t>
            </a:r>
          </a:p>
          <a:p>
            <a:pPr lvl="2">
              <a:buClr>
                <a:schemeClr val="hlink"/>
              </a:buClr>
              <a:buFont typeface="Wingdings" pitchFamily="2" charset="2"/>
              <a:buChar char="§"/>
            </a:pPr>
            <a:r>
              <a:rPr lang="en-GB" sz="1400" dirty="0">
                <a:latin typeface="Arial" pitchFamily="34" charset="0"/>
              </a:rPr>
              <a:t> </a:t>
            </a:r>
            <a:r>
              <a:rPr lang="en-GB" sz="1400" dirty="0" smtClean="0">
                <a:latin typeface="Arial" pitchFamily="34" charset="0"/>
              </a:rPr>
              <a:t>BSc in Chemistry &amp; Mathematics</a:t>
            </a:r>
            <a:r>
              <a:rPr lang="en-GB" sz="1400" dirty="0">
                <a:latin typeface="Arial" pitchFamily="34" charset="0"/>
              </a:rPr>
              <a:t>, </a:t>
            </a:r>
            <a:r>
              <a:rPr lang="en-GB" sz="1400" dirty="0" smtClean="0">
                <a:latin typeface="Arial" pitchFamily="34" charset="0"/>
              </a:rPr>
              <a:t>BA in </a:t>
            </a:r>
            <a:r>
              <a:rPr lang="en-GB" sz="1400" dirty="0">
                <a:latin typeface="Arial" pitchFamily="34" charset="0"/>
              </a:rPr>
              <a:t>Health </a:t>
            </a:r>
            <a:r>
              <a:rPr lang="en-GB" sz="1400" dirty="0" smtClean="0">
                <a:latin typeface="Arial" pitchFamily="34" charset="0"/>
              </a:rPr>
              <a:t>&amp;  Actuary Sciences.</a:t>
            </a:r>
            <a:endParaRPr lang="en-GB" sz="1400" dirty="0">
              <a:latin typeface="Arial" pitchFamily="34" charset="0"/>
            </a:endParaRPr>
          </a:p>
          <a:p>
            <a:pPr lvl="2">
              <a:buClr>
                <a:schemeClr val="hlink"/>
              </a:buClr>
              <a:buFont typeface="Wingdings" pitchFamily="2" charset="2"/>
              <a:buNone/>
            </a:pPr>
            <a:endParaRPr lang="en-GB" sz="1400" dirty="0">
              <a:latin typeface="Arial" pitchFamily="34" charset="0"/>
            </a:endParaRPr>
          </a:p>
          <a:p>
            <a:pPr lvl="1">
              <a:buClr>
                <a:schemeClr val="hlink"/>
              </a:buClr>
              <a:buFont typeface="Segoe Condensed"/>
              <a:buChar char="◊"/>
            </a:pPr>
            <a:r>
              <a:rPr lang="en-GB" sz="1400" dirty="0">
                <a:cs typeface="Arial" pitchFamily="34" charset="0"/>
              </a:rPr>
              <a:t>  Lawrence </a:t>
            </a:r>
            <a:r>
              <a:rPr lang="en-GB" sz="1400" dirty="0" smtClean="0">
                <a:cs typeface="Arial" pitchFamily="34" charset="0"/>
              </a:rPr>
              <a:t>Botley: </a:t>
            </a:r>
            <a:r>
              <a:rPr lang="en-GB" sz="1400" dirty="0">
                <a:cs typeface="Arial" pitchFamily="34" charset="0"/>
              </a:rPr>
              <a:t>Lead Developer</a:t>
            </a:r>
          </a:p>
          <a:p>
            <a:pPr lvl="2">
              <a:buClr>
                <a:schemeClr val="hlink"/>
              </a:buClr>
              <a:buFont typeface="Wingdings" pitchFamily="2" charset="2"/>
              <a:buChar char="§"/>
            </a:pPr>
            <a:r>
              <a:rPr lang="en-GB" sz="1400" dirty="0">
                <a:latin typeface="Arial" pitchFamily="34" charset="0"/>
              </a:rPr>
              <a:t> </a:t>
            </a:r>
            <a:r>
              <a:rPr lang="en-GB" sz="1400" dirty="0">
                <a:latin typeface="Arial" pitchFamily="34" charset="0"/>
                <a:cs typeface="Arial" pitchFamily="34" charset="0"/>
              </a:rPr>
              <a:t>8 </a:t>
            </a:r>
            <a:r>
              <a:rPr lang="en-GB" sz="1400" dirty="0" smtClean="0">
                <a:latin typeface="Arial" pitchFamily="34" charset="0"/>
                <a:cs typeface="Arial" pitchFamily="34" charset="0"/>
              </a:rPr>
              <a:t>years multi-faceted </a:t>
            </a:r>
            <a:r>
              <a:rPr lang="en-GB" sz="1400" dirty="0">
                <a:latin typeface="Arial" pitchFamily="34" charset="0"/>
                <a:cs typeface="Arial" pitchFamily="34" charset="0"/>
              </a:rPr>
              <a:t>development with </a:t>
            </a:r>
            <a:r>
              <a:rPr lang="en-GB" sz="1400" dirty="0" smtClean="0">
                <a:latin typeface="Arial" pitchFamily="34" charset="0"/>
                <a:cs typeface="Arial" pitchFamily="34" charset="0"/>
              </a:rPr>
              <a:t>telecoms </a:t>
            </a:r>
            <a:r>
              <a:rPr lang="en-GB" sz="1400" dirty="0">
                <a:latin typeface="Arial" pitchFamily="34" charset="0"/>
                <a:cs typeface="Arial" pitchFamily="34" charset="0"/>
              </a:rPr>
              <a:t>focus.</a:t>
            </a:r>
          </a:p>
          <a:p>
            <a:pPr lvl="2">
              <a:buClr>
                <a:schemeClr val="hlink"/>
              </a:buClr>
              <a:buFont typeface="Wingdings" pitchFamily="2" charset="2"/>
              <a:buChar char="§"/>
            </a:pPr>
            <a:r>
              <a:rPr lang="en-GB" sz="1400" dirty="0">
                <a:latin typeface="Arial" pitchFamily="34" charset="0"/>
              </a:rPr>
              <a:t> 4 </a:t>
            </a:r>
            <a:r>
              <a:rPr lang="en-GB" sz="1400" dirty="0" smtClean="0">
                <a:latin typeface="Arial" pitchFamily="34" charset="0"/>
              </a:rPr>
              <a:t>years development experience with multi-platform technologies.</a:t>
            </a:r>
            <a:endParaRPr lang="en-GB" sz="1400" dirty="0">
              <a:latin typeface="Arial" pitchFamily="34" charset="0"/>
            </a:endParaRPr>
          </a:p>
          <a:p>
            <a:pPr lvl="2">
              <a:buClr>
                <a:schemeClr val="hlink"/>
              </a:buClr>
              <a:buFont typeface="Wingdings" pitchFamily="2" charset="2"/>
              <a:buChar char="§"/>
            </a:pPr>
            <a:r>
              <a:rPr lang="en-GB" sz="1400" dirty="0">
                <a:latin typeface="Arial" pitchFamily="34" charset="0"/>
              </a:rPr>
              <a:t> </a:t>
            </a:r>
            <a:r>
              <a:rPr lang="en-GB" sz="1400" dirty="0" smtClean="0">
                <a:latin typeface="Arial" pitchFamily="34" charset="0"/>
              </a:rPr>
              <a:t>BSc in Artificial Intelligence &amp; Computer </a:t>
            </a:r>
            <a:r>
              <a:rPr lang="en-GB" sz="1400" dirty="0">
                <a:latin typeface="Arial" pitchFamily="34" charset="0"/>
              </a:rPr>
              <a:t>Science, </a:t>
            </a:r>
            <a:r>
              <a:rPr lang="en-GB" sz="1400" dirty="0" smtClean="0">
                <a:latin typeface="Arial" pitchFamily="34" charset="0"/>
              </a:rPr>
              <a:t>MSc in </a:t>
            </a:r>
            <a:r>
              <a:rPr lang="en-GB" sz="1400" dirty="0">
                <a:latin typeface="Arial" pitchFamily="34" charset="0"/>
              </a:rPr>
              <a:t>IT </a:t>
            </a:r>
            <a:r>
              <a:rPr lang="en-GB" sz="1400" dirty="0" smtClean="0">
                <a:latin typeface="Arial" pitchFamily="34" charset="0"/>
              </a:rPr>
              <a:t>ecommerce.</a:t>
            </a:r>
            <a:endParaRPr lang="en-GB" sz="1400" dirty="0">
              <a:solidFill>
                <a:srgbClr val="CC0000"/>
              </a:solidFill>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7">
                                            <p:txEl>
                                              <p:pRg st="5" end="5"/>
                                            </p:txEl>
                                          </p:spTgt>
                                        </p:tgtEl>
                                        <p:attrNameLst>
                                          <p:attrName>style.visibility</p:attrName>
                                        </p:attrNameLst>
                                      </p:cBhvr>
                                      <p:to>
                                        <p:strVal val="visible"/>
                                      </p:to>
                                    </p:set>
                                    <p:animEffect transition="in" filter="blinds(horizontal)">
                                      <p:cBhvr>
                                        <p:cTn id="7" dur="500"/>
                                        <p:tgtEl>
                                          <p:spTgt spid="16387">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387">
                                            <p:txEl>
                                              <p:pRg st="6" end="6"/>
                                            </p:txEl>
                                          </p:spTgt>
                                        </p:tgtEl>
                                        <p:attrNameLst>
                                          <p:attrName>style.visibility</p:attrName>
                                        </p:attrNameLst>
                                      </p:cBhvr>
                                      <p:to>
                                        <p:strVal val="visible"/>
                                      </p:to>
                                    </p:set>
                                    <p:animEffect transition="in" filter="blinds(horizontal)">
                                      <p:cBhvr>
                                        <p:cTn id="10" dur="500"/>
                                        <p:tgtEl>
                                          <p:spTgt spid="16387">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6387">
                                            <p:txEl>
                                              <p:pRg st="7" end="7"/>
                                            </p:txEl>
                                          </p:spTgt>
                                        </p:tgtEl>
                                        <p:attrNameLst>
                                          <p:attrName>style.visibility</p:attrName>
                                        </p:attrNameLst>
                                      </p:cBhvr>
                                      <p:to>
                                        <p:strVal val="visible"/>
                                      </p:to>
                                    </p:set>
                                    <p:animEffect transition="in" filter="blinds(horizontal)">
                                      <p:cBhvr>
                                        <p:cTn id="13" dur="500"/>
                                        <p:tgtEl>
                                          <p:spTgt spid="16387">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6387">
                                            <p:txEl>
                                              <p:pRg st="8" end="8"/>
                                            </p:txEl>
                                          </p:spTgt>
                                        </p:tgtEl>
                                        <p:attrNameLst>
                                          <p:attrName>style.visibility</p:attrName>
                                        </p:attrNameLst>
                                      </p:cBhvr>
                                      <p:to>
                                        <p:strVal val="visible"/>
                                      </p:to>
                                    </p:set>
                                    <p:animEffect transition="in" filter="blinds(horizontal)">
                                      <p:cBhvr>
                                        <p:cTn id="16" dur="500"/>
                                        <p:tgtEl>
                                          <p:spTgt spid="16387">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6387">
                                            <p:txEl>
                                              <p:pRg st="10" end="10"/>
                                            </p:txEl>
                                          </p:spTgt>
                                        </p:tgtEl>
                                        <p:attrNameLst>
                                          <p:attrName>style.visibility</p:attrName>
                                        </p:attrNameLst>
                                      </p:cBhvr>
                                      <p:to>
                                        <p:strVal val="visible"/>
                                      </p:to>
                                    </p:set>
                                    <p:animEffect transition="in" filter="blinds(horizontal)">
                                      <p:cBhvr>
                                        <p:cTn id="21" dur="500"/>
                                        <p:tgtEl>
                                          <p:spTgt spid="16387">
                                            <p:txEl>
                                              <p:pRg st="10" end="10"/>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6387">
                                            <p:txEl>
                                              <p:pRg st="11" end="11"/>
                                            </p:txEl>
                                          </p:spTgt>
                                        </p:tgtEl>
                                        <p:attrNameLst>
                                          <p:attrName>style.visibility</p:attrName>
                                        </p:attrNameLst>
                                      </p:cBhvr>
                                      <p:to>
                                        <p:strVal val="visible"/>
                                      </p:to>
                                    </p:set>
                                    <p:animEffect transition="in" filter="blinds(horizontal)">
                                      <p:cBhvr>
                                        <p:cTn id="24" dur="500"/>
                                        <p:tgtEl>
                                          <p:spTgt spid="16387">
                                            <p:txEl>
                                              <p:pRg st="11" end="11"/>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6387">
                                            <p:txEl>
                                              <p:pRg st="12" end="12"/>
                                            </p:txEl>
                                          </p:spTgt>
                                        </p:tgtEl>
                                        <p:attrNameLst>
                                          <p:attrName>style.visibility</p:attrName>
                                        </p:attrNameLst>
                                      </p:cBhvr>
                                      <p:to>
                                        <p:strVal val="visible"/>
                                      </p:to>
                                    </p:set>
                                    <p:animEffect transition="in" filter="blinds(horizontal)">
                                      <p:cBhvr>
                                        <p:cTn id="27" dur="500"/>
                                        <p:tgtEl>
                                          <p:spTgt spid="16387">
                                            <p:txEl>
                                              <p:pRg st="12" end="12"/>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6387">
                                            <p:txEl>
                                              <p:pRg st="13" end="13"/>
                                            </p:txEl>
                                          </p:spTgt>
                                        </p:tgtEl>
                                        <p:attrNameLst>
                                          <p:attrName>style.visibility</p:attrName>
                                        </p:attrNameLst>
                                      </p:cBhvr>
                                      <p:to>
                                        <p:strVal val="visible"/>
                                      </p:to>
                                    </p:set>
                                    <p:animEffect transition="in" filter="blinds(horizontal)">
                                      <p:cBhvr>
                                        <p:cTn id="30" dur="500"/>
                                        <p:tgtEl>
                                          <p:spTgt spid="16387">
                                            <p:txEl>
                                              <p:pRg st="13" end="1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6387">
                                            <p:txEl>
                                              <p:pRg st="15" end="15"/>
                                            </p:txEl>
                                          </p:spTgt>
                                        </p:tgtEl>
                                        <p:attrNameLst>
                                          <p:attrName>style.visibility</p:attrName>
                                        </p:attrNameLst>
                                      </p:cBhvr>
                                      <p:to>
                                        <p:strVal val="visible"/>
                                      </p:to>
                                    </p:set>
                                    <p:animEffect transition="in" filter="blinds(horizontal)">
                                      <p:cBhvr>
                                        <p:cTn id="35" dur="500"/>
                                        <p:tgtEl>
                                          <p:spTgt spid="16387">
                                            <p:txEl>
                                              <p:pRg st="15" end="15"/>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6387">
                                            <p:txEl>
                                              <p:pRg st="16" end="16"/>
                                            </p:txEl>
                                          </p:spTgt>
                                        </p:tgtEl>
                                        <p:attrNameLst>
                                          <p:attrName>style.visibility</p:attrName>
                                        </p:attrNameLst>
                                      </p:cBhvr>
                                      <p:to>
                                        <p:strVal val="visible"/>
                                      </p:to>
                                    </p:set>
                                    <p:animEffect transition="in" filter="blinds(horizontal)">
                                      <p:cBhvr>
                                        <p:cTn id="38" dur="500"/>
                                        <p:tgtEl>
                                          <p:spTgt spid="16387">
                                            <p:txEl>
                                              <p:pRg st="16" end="16"/>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6387">
                                            <p:txEl>
                                              <p:pRg st="17" end="17"/>
                                            </p:txEl>
                                          </p:spTgt>
                                        </p:tgtEl>
                                        <p:attrNameLst>
                                          <p:attrName>style.visibility</p:attrName>
                                        </p:attrNameLst>
                                      </p:cBhvr>
                                      <p:to>
                                        <p:strVal val="visible"/>
                                      </p:to>
                                    </p:set>
                                    <p:animEffect transition="in" filter="blinds(horizontal)">
                                      <p:cBhvr>
                                        <p:cTn id="41" dur="500"/>
                                        <p:tgtEl>
                                          <p:spTgt spid="16387">
                                            <p:txEl>
                                              <p:pRg st="17" end="17"/>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6387">
                                            <p:txEl>
                                              <p:pRg st="18" end="18"/>
                                            </p:txEl>
                                          </p:spTgt>
                                        </p:tgtEl>
                                        <p:attrNameLst>
                                          <p:attrName>style.visibility</p:attrName>
                                        </p:attrNameLst>
                                      </p:cBhvr>
                                      <p:to>
                                        <p:strVal val="visible"/>
                                      </p:to>
                                    </p:set>
                                    <p:animEffect transition="in" filter="blinds(horizontal)">
                                      <p:cBhvr>
                                        <p:cTn id="44" dur="500"/>
                                        <p:tgtEl>
                                          <p:spTgt spid="16387">
                                            <p:txEl>
                                              <p:pRg st="18" end="1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6387">
                                            <p:txEl>
                                              <p:pRg st="20" end="20"/>
                                            </p:txEl>
                                          </p:spTgt>
                                        </p:tgtEl>
                                        <p:attrNameLst>
                                          <p:attrName>style.visibility</p:attrName>
                                        </p:attrNameLst>
                                      </p:cBhvr>
                                      <p:to>
                                        <p:strVal val="visible"/>
                                      </p:to>
                                    </p:set>
                                    <p:animEffect transition="in" filter="blinds(horizontal)">
                                      <p:cBhvr>
                                        <p:cTn id="49" dur="500"/>
                                        <p:tgtEl>
                                          <p:spTgt spid="16387">
                                            <p:txEl>
                                              <p:pRg st="20" end="20"/>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16387">
                                            <p:txEl>
                                              <p:pRg st="21" end="21"/>
                                            </p:txEl>
                                          </p:spTgt>
                                        </p:tgtEl>
                                        <p:attrNameLst>
                                          <p:attrName>style.visibility</p:attrName>
                                        </p:attrNameLst>
                                      </p:cBhvr>
                                      <p:to>
                                        <p:strVal val="visible"/>
                                      </p:to>
                                    </p:set>
                                    <p:animEffect transition="in" filter="blinds(horizontal)">
                                      <p:cBhvr>
                                        <p:cTn id="52" dur="500"/>
                                        <p:tgtEl>
                                          <p:spTgt spid="16387">
                                            <p:txEl>
                                              <p:pRg st="21" end="21"/>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16387">
                                            <p:txEl>
                                              <p:pRg st="22" end="22"/>
                                            </p:txEl>
                                          </p:spTgt>
                                        </p:tgtEl>
                                        <p:attrNameLst>
                                          <p:attrName>style.visibility</p:attrName>
                                        </p:attrNameLst>
                                      </p:cBhvr>
                                      <p:to>
                                        <p:strVal val="visible"/>
                                      </p:to>
                                    </p:set>
                                    <p:animEffect transition="in" filter="blinds(horizontal)">
                                      <p:cBhvr>
                                        <p:cTn id="55" dur="500"/>
                                        <p:tgtEl>
                                          <p:spTgt spid="16387">
                                            <p:txEl>
                                              <p:pRg st="22" end="22"/>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16387">
                                            <p:txEl>
                                              <p:pRg st="23" end="23"/>
                                            </p:txEl>
                                          </p:spTgt>
                                        </p:tgtEl>
                                        <p:attrNameLst>
                                          <p:attrName>style.visibility</p:attrName>
                                        </p:attrNameLst>
                                      </p:cBhvr>
                                      <p:to>
                                        <p:strVal val="visible"/>
                                      </p:to>
                                    </p:set>
                                    <p:animEffect transition="in" filter="blinds(horizontal)">
                                      <p:cBhvr>
                                        <p:cTn id="58" dur="500"/>
                                        <p:tgtEl>
                                          <p:spTgt spid="16387">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52400" y="1144588"/>
            <a:ext cx="1881188" cy="369887"/>
          </a:xfrm>
          <a:prstGeom prst="rect">
            <a:avLst/>
          </a:prstGeom>
          <a:noFill/>
          <a:ln w="12700">
            <a:solidFill>
              <a:schemeClr val="hlink"/>
            </a:solidFill>
            <a:miter lim="800000"/>
            <a:headEnd/>
            <a:tailEnd/>
          </a:ln>
        </p:spPr>
        <p:txBody>
          <a:bodyPr wrap="none">
            <a:spAutoFit/>
          </a:bodyPr>
          <a:lstStyle/>
          <a:p>
            <a:r>
              <a:rPr lang="en-GB">
                <a:cs typeface="Arial" pitchFamily="34" charset="0"/>
              </a:rPr>
              <a:t>Advisory Panel</a:t>
            </a:r>
            <a:endParaRPr lang="en-US">
              <a:cs typeface="Arial" pitchFamily="34" charset="0"/>
            </a:endParaRPr>
          </a:p>
        </p:txBody>
      </p:sp>
      <p:sp>
        <p:nvSpPr>
          <p:cNvPr id="17411" name="Text Box 3"/>
          <p:cNvSpPr txBox="1">
            <a:spLocks noChangeArrowheads="1"/>
          </p:cNvSpPr>
          <p:nvPr/>
        </p:nvSpPr>
        <p:spPr bwMode="auto">
          <a:xfrm>
            <a:off x="304800" y="1676400"/>
            <a:ext cx="8208963" cy="4216400"/>
          </a:xfrm>
          <a:prstGeom prst="rect">
            <a:avLst/>
          </a:prstGeom>
          <a:noFill/>
          <a:ln w="9525">
            <a:noFill/>
            <a:miter lim="800000"/>
            <a:headEnd/>
            <a:tailEnd/>
          </a:ln>
        </p:spPr>
        <p:txBody>
          <a:bodyPr>
            <a:spAutoFit/>
          </a:bodyPr>
          <a:lstStyle/>
          <a:p>
            <a:pPr lvl="1">
              <a:buClr>
                <a:schemeClr val="hlink"/>
              </a:buClr>
              <a:buFont typeface="Segoe Condensed"/>
              <a:buChar char="◊"/>
            </a:pPr>
            <a:r>
              <a:rPr lang="en-GB" sz="1600" dirty="0">
                <a:cs typeface="Arial" pitchFamily="34" charset="0"/>
              </a:rPr>
              <a:t>  </a:t>
            </a:r>
            <a:r>
              <a:rPr lang="en-GB" sz="1400" dirty="0">
                <a:cs typeface="Arial" pitchFamily="34" charset="0"/>
              </a:rPr>
              <a:t>John Cronin</a:t>
            </a:r>
          </a:p>
          <a:p>
            <a:pPr lvl="2">
              <a:buClr>
                <a:schemeClr val="hlink"/>
              </a:buClr>
              <a:buFont typeface="Wingdings" pitchFamily="2" charset="2"/>
              <a:buChar char="§"/>
            </a:pPr>
            <a:r>
              <a:rPr lang="en-GB" sz="1400" dirty="0">
                <a:latin typeface="Arial" pitchFamily="34" charset="0"/>
              </a:rPr>
              <a:t>  Serial CEO with over 30 </a:t>
            </a:r>
            <a:r>
              <a:rPr lang="en-GB" sz="1400" dirty="0" smtClean="0">
                <a:latin typeface="Arial" pitchFamily="34" charset="0"/>
              </a:rPr>
              <a:t>years software experience</a:t>
            </a:r>
            <a:endParaRPr lang="en-GB" sz="1400" dirty="0">
              <a:latin typeface="Arial" pitchFamily="34" charset="0"/>
            </a:endParaRPr>
          </a:p>
          <a:p>
            <a:pPr lvl="2">
              <a:buClr>
                <a:schemeClr val="hlink"/>
              </a:buClr>
              <a:buFont typeface="Wingdings" pitchFamily="2" charset="2"/>
              <a:buChar char="§"/>
            </a:pPr>
            <a:r>
              <a:rPr lang="en-GB" sz="1400" dirty="0">
                <a:latin typeface="Arial" pitchFamily="34" charset="0"/>
              </a:rPr>
              <a:t>  Chairman of Cambridge Broadband and Bailey Fisher</a:t>
            </a:r>
          </a:p>
          <a:p>
            <a:pPr lvl="2">
              <a:buClr>
                <a:schemeClr val="hlink"/>
              </a:buClr>
              <a:buFont typeface="Wingdings" pitchFamily="2" charset="2"/>
              <a:buChar char="§"/>
            </a:pPr>
            <a:r>
              <a:rPr lang="en-GB" sz="1400" dirty="0">
                <a:latin typeface="Arial" pitchFamily="34" charset="0"/>
              </a:rPr>
              <a:t>  Non Executive Director at </a:t>
            </a:r>
            <a:r>
              <a:rPr lang="en-GB" sz="1400" dirty="0" err="1">
                <a:latin typeface="Arial" pitchFamily="34" charset="0"/>
              </a:rPr>
              <a:t>Subex</a:t>
            </a:r>
            <a:r>
              <a:rPr lang="en-GB" sz="1400" dirty="0">
                <a:latin typeface="Arial" pitchFamily="34" charset="0"/>
              </a:rPr>
              <a:t> Azure, </a:t>
            </a:r>
            <a:r>
              <a:rPr lang="en-GB" sz="1400" dirty="0" err="1">
                <a:latin typeface="Arial" pitchFamily="34" charset="0"/>
              </a:rPr>
              <a:t>Netsource</a:t>
            </a:r>
            <a:r>
              <a:rPr lang="en-GB" sz="1400" dirty="0">
                <a:latin typeface="Arial" pitchFamily="34" charset="0"/>
              </a:rPr>
              <a:t> and I2</a:t>
            </a:r>
          </a:p>
          <a:p>
            <a:pPr lvl="2">
              <a:buClr>
                <a:schemeClr val="hlink"/>
              </a:buClr>
              <a:buFont typeface="Wingdings" pitchFamily="2" charset="2"/>
              <a:buNone/>
            </a:pPr>
            <a:endParaRPr lang="en-GB" sz="1400" dirty="0">
              <a:latin typeface="Arial" pitchFamily="34" charset="0"/>
            </a:endParaRPr>
          </a:p>
          <a:p>
            <a:pPr lvl="1">
              <a:buClr>
                <a:schemeClr val="hlink"/>
              </a:buClr>
              <a:buFont typeface="Segoe Condensed"/>
              <a:buChar char="◊"/>
            </a:pPr>
            <a:r>
              <a:rPr lang="en-GB" sz="1400" dirty="0">
                <a:cs typeface="Arial" pitchFamily="34" charset="0"/>
              </a:rPr>
              <a:t>   Steve </a:t>
            </a:r>
            <a:r>
              <a:rPr lang="en-GB" sz="1400" dirty="0" err="1">
                <a:cs typeface="Arial" pitchFamily="34" charset="0"/>
              </a:rPr>
              <a:t>Verrall</a:t>
            </a:r>
            <a:endParaRPr lang="en-GB" sz="1400" dirty="0">
              <a:cs typeface="Arial" pitchFamily="34" charset="0"/>
            </a:endParaRPr>
          </a:p>
          <a:p>
            <a:pPr lvl="2">
              <a:buClr>
                <a:schemeClr val="hlink"/>
              </a:buClr>
              <a:buFont typeface="Wingdings" pitchFamily="2" charset="2"/>
              <a:buChar char="§"/>
            </a:pPr>
            <a:r>
              <a:rPr lang="en-GB" sz="1400" dirty="0">
                <a:latin typeface="Arial" pitchFamily="34" charset="0"/>
              </a:rPr>
              <a:t> FSTE 100 Chairman of +£100m software company</a:t>
            </a:r>
          </a:p>
          <a:p>
            <a:pPr lvl="2">
              <a:buClr>
                <a:schemeClr val="hlink"/>
              </a:buClr>
              <a:buFont typeface="Wingdings" pitchFamily="2" charset="2"/>
              <a:buChar char="§"/>
            </a:pPr>
            <a:r>
              <a:rPr lang="en-GB" sz="1400" dirty="0">
                <a:latin typeface="Arial" pitchFamily="34" charset="0"/>
              </a:rPr>
              <a:t> Major </a:t>
            </a:r>
            <a:r>
              <a:rPr lang="en-GB" sz="1400" dirty="0" smtClean="0">
                <a:latin typeface="Arial" pitchFamily="34" charset="0"/>
              </a:rPr>
              <a:t>contacts </a:t>
            </a:r>
            <a:r>
              <a:rPr lang="en-GB" sz="1400" dirty="0">
                <a:latin typeface="Arial" pitchFamily="34" charset="0"/>
              </a:rPr>
              <a:t>and </a:t>
            </a:r>
            <a:r>
              <a:rPr lang="en-GB" sz="1400" dirty="0" smtClean="0">
                <a:latin typeface="Arial" pitchFamily="34" charset="0"/>
              </a:rPr>
              <a:t>experience</a:t>
            </a:r>
            <a:endParaRPr lang="en-GB" sz="1400" dirty="0">
              <a:latin typeface="Arial" pitchFamily="34" charset="0"/>
            </a:endParaRPr>
          </a:p>
          <a:p>
            <a:pPr lvl="2">
              <a:buClr>
                <a:schemeClr val="hlink"/>
              </a:buClr>
              <a:buFont typeface="Wingdings" pitchFamily="2" charset="2"/>
              <a:buChar char="§"/>
            </a:pPr>
            <a:r>
              <a:rPr lang="en-GB" sz="1400" dirty="0">
                <a:latin typeface="Arial" pitchFamily="34" charset="0"/>
              </a:rPr>
              <a:t> Equity </a:t>
            </a:r>
            <a:r>
              <a:rPr lang="en-GB" sz="1400" dirty="0" smtClean="0">
                <a:latin typeface="Arial" pitchFamily="34" charset="0"/>
              </a:rPr>
              <a:t>investor </a:t>
            </a:r>
            <a:r>
              <a:rPr lang="en-GB" sz="1400" dirty="0">
                <a:latin typeface="Arial" pitchFamily="34" charset="0"/>
              </a:rPr>
              <a:t>in Next2Friends</a:t>
            </a:r>
          </a:p>
          <a:p>
            <a:pPr lvl="2">
              <a:buClr>
                <a:schemeClr val="hlink"/>
              </a:buClr>
              <a:buFont typeface="Wingdings" pitchFamily="2" charset="2"/>
              <a:buChar char="§"/>
            </a:pPr>
            <a:endParaRPr lang="en-GB" sz="1400" dirty="0">
              <a:latin typeface="Arial" pitchFamily="34" charset="0"/>
            </a:endParaRPr>
          </a:p>
          <a:p>
            <a:pPr lvl="1">
              <a:buClr>
                <a:schemeClr val="hlink"/>
              </a:buClr>
              <a:buFont typeface="Segoe Condensed"/>
              <a:buChar char="◊"/>
            </a:pPr>
            <a:r>
              <a:rPr lang="en-GB" sz="1400" dirty="0">
                <a:cs typeface="Arial" pitchFamily="34" charset="0"/>
              </a:rPr>
              <a:t>  Richard Ash</a:t>
            </a:r>
          </a:p>
          <a:p>
            <a:pPr lvl="2">
              <a:buClr>
                <a:schemeClr val="hlink"/>
              </a:buClr>
              <a:buFont typeface="Wingdings" pitchFamily="2" charset="2"/>
              <a:buChar char="§"/>
            </a:pPr>
            <a:r>
              <a:rPr lang="en-GB" sz="1400" dirty="0">
                <a:latin typeface="Arial" pitchFamily="34" charset="0"/>
              </a:rPr>
              <a:t>  CEO of Green Room Retail</a:t>
            </a:r>
          </a:p>
          <a:p>
            <a:pPr lvl="2">
              <a:buClr>
                <a:schemeClr val="hlink"/>
              </a:buClr>
              <a:buFont typeface="Wingdings" pitchFamily="2" charset="2"/>
              <a:buChar char="§"/>
            </a:pPr>
            <a:r>
              <a:rPr lang="en-GB" sz="1400" dirty="0">
                <a:latin typeface="Arial" pitchFamily="34" charset="0"/>
              </a:rPr>
              <a:t>  Major </a:t>
            </a:r>
            <a:r>
              <a:rPr lang="en-GB" sz="1400" dirty="0" smtClean="0">
                <a:latin typeface="Arial" pitchFamily="34" charset="0"/>
              </a:rPr>
              <a:t>contacts </a:t>
            </a:r>
            <a:r>
              <a:rPr lang="en-GB" sz="1400" dirty="0">
                <a:latin typeface="Arial" pitchFamily="34" charset="0"/>
              </a:rPr>
              <a:t>and </a:t>
            </a:r>
            <a:r>
              <a:rPr lang="en-GB" sz="1400" dirty="0" smtClean="0">
                <a:latin typeface="Arial" pitchFamily="34" charset="0"/>
              </a:rPr>
              <a:t>experience </a:t>
            </a:r>
            <a:r>
              <a:rPr lang="en-GB" sz="1400" dirty="0">
                <a:latin typeface="Arial" pitchFamily="34" charset="0"/>
              </a:rPr>
              <a:t>in PR and </a:t>
            </a:r>
            <a:r>
              <a:rPr lang="en-GB" sz="1400" dirty="0" smtClean="0">
                <a:latin typeface="Arial" pitchFamily="34" charset="0"/>
              </a:rPr>
              <a:t>partnership development</a:t>
            </a:r>
            <a:endParaRPr lang="en-GB" sz="1400" dirty="0">
              <a:latin typeface="Arial" pitchFamily="34" charset="0"/>
            </a:endParaRPr>
          </a:p>
          <a:p>
            <a:pPr lvl="2">
              <a:buClr>
                <a:schemeClr val="hlink"/>
              </a:buClr>
              <a:buFont typeface="Wingdings" pitchFamily="2" charset="2"/>
              <a:buChar char="§"/>
            </a:pPr>
            <a:r>
              <a:rPr lang="en-GB" sz="1400" dirty="0">
                <a:latin typeface="Arial" pitchFamily="34" charset="0"/>
              </a:rPr>
              <a:t>  Known </a:t>
            </a:r>
            <a:r>
              <a:rPr lang="en-GB" sz="1400" dirty="0" smtClean="0">
                <a:latin typeface="Arial" pitchFamily="34" charset="0"/>
              </a:rPr>
              <a:t>key Next2Friends personnel for 8+ years</a:t>
            </a:r>
            <a:endParaRPr lang="en-GB" sz="1400" dirty="0">
              <a:latin typeface="Arial" pitchFamily="34" charset="0"/>
            </a:endParaRPr>
          </a:p>
          <a:p>
            <a:pPr lvl="2">
              <a:buClr>
                <a:schemeClr val="hlink"/>
              </a:buClr>
              <a:buFont typeface="Wingdings" pitchFamily="2" charset="2"/>
              <a:buChar char="§"/>
            </a:pPr>
            <a:endParaRPr lang="en-GB" sz="1400" dirty="0">
              <a:latin typeface="Arial" pitchFamily="34" charset="0"/>
            </a:endParaRPr>
          </a:p>
          <a:p>
            <a:pPr lvl="2">
              <a:buClr>
                <a:schemeClr val="hlink"/>
              </a:buClr>
              <a:buFont typeface="Wingdings" pitchFamily="2" charset="2"/>
              <a:buNone/>
            </a:pPr>
            <a:endParaRPr lang="en-GB" sz="1400" dirty="0">
              <a:cs typeface="Arial" pitchFamily="34" charset="0"/>
            </a:endParaRPr>
          </a:p>
          <a:p>
            <a:pPr lvl="2">
              <a:buClr>
                <a:schemeClr val="hlink"/>
              </a:buClr>
              <a:buFont typeface="Wingdings" pitchFamily="2" charset="2"/>
              <a:buNone/>
            </a:pPr>
            <a:endParaRPr lang="en-GB" sz="1400" dirty="0">
              <a:cs typeface="Arial" pitchFamily="34" charset="0"/>
            </a:endParaRPr>
          </a:p>
          <a:p>
            <a:pPr lvl="2">
              <a:buClr>
                <a:schemeClr val="hlink"/>
              </a:buClr>
              <a:buFont typeface="Wingdings" pitchFamily="2" charset="2"/>
              <a:buNone/>
            </a:pPr>
            <a:endParaRPr lang="en-GB" sz="1400" dirty="0">
              <a:cs typeface="Arial" pitchFamily="34" charset="0"/>
            </a:endParaRPr>
          </a:p>
          <a:p>
            <a:pPr lvl="1">
              <a:buClr>
                <a:schemeClr val="hlink"/>
              </a:buClr>
              <a:buFont typeface="Segoe Condensed"/>
              <a:buNone/>
            </a:pPr>
            <a:endParaRPr lang="en-GB" sz="1400" dirty="0">
              <a:solidFill>
                <a:srgbClr val="CC0000"/>
              </a:solidFill>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pRg st="5" end="5"/>
                                            </p:txEl>
                                          </p:spTgt>
                                        </p:tgtEl>
                                        <p:attrNameLst>
                                          <p:attrName>style.visibility</p:attrName>
                                        </p:attrNameLst>
                                      </p:cBhvr>
                                      <p:to>
                                        <p:strVal val="visible"/>
                                      </p:to>
                                    </p:set>
                                    <p:animEffect transition="in" filter="blinds(horizontal)">
                                      <p:cBhvr>
                                        <p:cTn id="7" dur="500"/>
                                        <p:tgtEl>
                                          <p:spTgt spid="17411">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411">
                                            <p:txEl>
                                              <p:pRg st="6" end="6"/>
                                            </p:txEl>
                                          </p:spTgt>
                                        </p:tgtEl>
                                        <p:attrNameLst>
                                          <p:attrName>style.visibility</p:attrName>
                                        </p:attrNameLst>
                                      </p:cBhvr>
                                      <p:to>
                                        <p:strVal val="visible"/>
                                      </p:to>
                                    </p:set>
                                    <p:animEffect transition="in" filter="blinds(horizontal)">
                                      <p:cBhvr>
                                        <p:cTn id="10" dur="500"/>
                                        <p:tgtEl>
                                          <p:spTgt spid="17411">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411">
                                            <p:txEl>
                                              <p:pRg st="7" end="7"/>
                                            </p:txEl>
                                          </p:spTgt>
                                        </p:tgtEl>
                                        <p:attrNameLst>
                                          <p:attrName>style.visibility</p:attrName>
                                        </p:attrNameLst>
                                      </p:cBhvr>
                                      <p:to>
                                        <p:strVal val="visible"/>
                                      </p:to>
                                    </p:set>
                                    <p:animEffect transition="in" filter="blinds(horizontal)">
                                      <p:cBhvr>
                                        <p:cTn id="13" dur="500"/>
                                        <p:tgtEl>
                                          <p:spTgt spid="17411">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411">
                                            <p:txEl>
                                              <p:pRg st="8" end="8"/>
                                            </p:txEl>
                                          </p:spTgt>
                                        </p:tgtEl>
                                        <p:attrNameLst>
                                          <p:attrName>style.visibility</p:attrName>
                                        </p:attrNameLst>
                                      </p:cBhvr>
                                      <p:to>
                                        <p:strVal val="visible"/>
                                      </p:to>
                                    </p:set>
                                    <p:animEffect transition="in" filter="blinds(horizontal)">
                                      <p:cBhvr>
                                        <p:cTn id="16" dur="500"/>
                                        <p:tgtEl>
                                          <p:spTgt spid="17411">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7411">
                                            <p:txEl>
                                              <p:pRg st="10" end="10"/>
                                            </p:txEl>
                                          </p:spTgt>
                                        </p:tgtEl>
                                        <p:attrNameLst>
                                          <p:attrName>style.visibility</p:attrName>
                                        </p:attrNameLst>
                                      </p:cBhvr>
                                      <p:to>
                                        <p:strVal val="visible"/>
                                      </p:to>
                                    </p:set>
                                    <p:animEffect transition="in" filter="blinds(horizontal)">
                                      <p:cBhvr>
                                        <p:cTn id="21" dur="500"/>
                                        <p:tgtEl>
                                          <p:spTgt spid="17411">
                                            <p:txEl>
                                              <p:pRg st="10" end="10"/>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7411">
                                            <p:txEl>
                                              <p:pRg st="11" end="11"/>
                                            </p:txEl>
                                          </p:spTgt>
                                        </p:tgtEl>
                                        <p:attrNameLst>
                                          <p:attrName>style.visibility</p:attrName>
                                        </p:attrNameLst>
                                      </p:cBhvr>
                                      <p:to>
                                        <p:strVal val="visible"/>
                                      </p:to>
                                    </p:set>
                                    <p:animEffect transition="in" filter="blinds(horizontal)">
                                      <p:cBhvr>
                                        <p:cTn id="24" dur="500"/>
                                        <p:tgtEl>
                                          <p:spTgt spid="17411">
                                            <p:txEl>
                                              <p:pRg st="11" end="11"/>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7411">
                                            <p:txEl>
                                              <p:pRg st="12" end="12"/>
                                            </p:txEl>
                                          </p:spTgt>
                                        </p:tgtEl>
                                        <p:attrNameLst>
                                          <p:attrName>style.visibility</p:attrName>
                                        </p:attrNameLst>
                                      </p:cBhvr>
                                      <p:to>
                                        <p:strVal val="visible"/>
                                      </p:to>
                                    </p:set>
                                    <p:animEffect transition="in" filter="blinds(horizontal)">
                                      <p:cBhvr>
                                        <p:cTn id="27" dur="500"/>
                                        <p:tgtEl>
                                          <p:spTgt spid="17411">
                                            <p:txEl>
                                              <p:pRg st="12" end="12"/>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7411">
                                            <p:txEl>
                                              <p:pRg st="13" end="13"/>
                                            </p:txEl>
                                          </p:spTgt>
                                        </p:tgtEl>
                                        <p:attrNameLst>
                                          <p:attrName>style.visibility</p:attrName>
                                        </p:attrNameLst>
                                      </p:cBhvr>
                                      <p:to>
                                        <p:strVal val="visible"/>
                                      </p:to>
                                    </p:set>
                                    <p:animEffect transition="in" filter="blinds(horizontal)">
                                      <p:cBhvr>
                                        <p:cTn id="30" dur="500"/>
                                        <p:tgtEl>
                                          <p:spTgt spid="1741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52400" y="1144588"/>
            <a:ext cx="5118100" cy="369887"/>
          </a:xfrm>
          <a:prstGeom prst="rect">
            <a:avLst/>
          </a:prstGeom>
          <a:noFill/>
          <a:ln w="12700">
            <a:solidFill>
              <a:schemeClr val="hlink"/>
            </a:solidFill>
            <a:miter lim="800000"/>
            <a:headEnd/>
            <a:tailEnd/>
          </a:ln>
        </p:spPr>
        <p:txBody>
          <a:bodyPr wrap="none">
            <a:spAutoFit/>
          </a:bodyPr>
          <a:lstStyle/>
          <a:p>
            <a:r>
              <a:rPr lang="en-GB">
                <a:cs typeface="Arial" pitchFamily="34" charset="0"/>
              </a:rPr>
              <a:t>The Choice Operators and Customers Face</a:t>
            </a:r>
            <a:endParaRPr lang="en-US">
              <a:cs typeface="Arial" pitchFamily="34" charset="0"/>
            </a:endParaRPr>
          </a:p>
        </p:txBody>
      </p:sp>
      <p:graphicFrame>
        <p:nvGraphicFramePr>
          <p:cNvPr id="4" name="Table 3"/>
          <p:cNvGraphicFramePr>
            <a:graphicFrameLocks noGrp="1"/>
          </p:cNvGraphicFramePr>
          <p:nvPr/>
        </p:nvGraphicFramePr>
        <p:xfrm>
          <a:off x="762000" y="2438400"/>
          <a:ext cx="7162800" cy="1833880"/>
        </p:xfrm>
        <a:graphic>
          <a:graphicData uri="http://schemas.openxmlformats.org/drawingml/2006/table">
            <a:tbl>
              <a:tblPr firstRow="1" bandRow="1">
                <a:tableStyleId>{5C22544A-7EE6-4342-B048-85BDC9FD1C3A}</a:tableStyleId>
              </a:tblPr>
              <a:tblGrid>
                <a:gridCol w="3810000"/>
                <a:gridCol w="3352800"/>
              </a:tblGrid>
              <a:tr h="370840">
                <a:tc>
                  <a:txBody>
                    <a:bodyPr/>
                    <a:lstStyle/>
                    <a:p>
                      <a:r>
                        <a:rPr lang="en-GB" dirty="0" smtClean="0"/>
                        <a:t>Partner</a:t>
                      </a:r>
                      <a:r>
                        <a:rPr lang="en-GB" baseline="0" dirty="0" smtClean="0"/>
                        <a:t> with Next2Friends</a:t>
                      </a:r>
                      <a:endParaRPr lang="en-GB" dirty="0"/>
                    </a:p>
                  </a:txBody>
                  <a:tcPr>
                    <a:solidFill>
                      <a:srgbClr val="00B0F0"/>
                    </a:solidFill>
                  </a:tcPr>
                </a:tc>
                <a:tc>
                  <a:txBody>
                    <a:bodyPr/>
                    <a:lstStyle/>
                    <a:p>
                      <a:r>
                        <a:rPr lang="en-GB" dirty="0" smtClean="0"/>
                        <a:t>Build it Yourself</a:t>
                      </a:r>
                      <a:endParaRPr lang="en-GB" dirty="0"/>
                    </a:p>
                  </a:txBody>
                  <a:tcPr>
                    <a:solidFill>
                      <a:srgbClr val="00B0F0"/>
                    </a:solidFill>
                  </a:tcPr>
                </a:tc>
              </a:tr>
              <a:tr h="370840">
                <a:tc>
                  <a:txBody>
                    <a:bodyPr/>
                    <a:lstStyle/>
                    <a:p>
                      <a:pPr>
                        <a:buFont typeface="Arial" pitchFamily="34" charset="0"/>
                        <a:buChar char="•"/>
                      </a:pPr>
                      <a:r>
                        <a:rPr lang="en-GB" dirty="0" smtClean="0"/>
                        <a:t> Established</a:t>
                      </a:r>
                      <a:r>
                        <a:rPr lang="en-GB" baseline="0" dirty="0" smtClean="0"/>
                        <a:t> community</a:t>
                      </a:r>
                    </a:p>
                    <a:p>
                      <a:pPr>
                        <a:buFont typeface="Arial" pitchFamily="34" charset="0"/>
                        <a:buChar char="•"/>
                      </a:pPr>
                      <a:r>
                        <a:rPr lang="en-GB" baseline="0" dirty="0" smtClean="0"/>
                        <a:t> Proven customer experience</a:t>
                      </a:r>
                    </a:p>
                    <a:p>
                      <a:pPr>
                        <a:buFont typeface="Arial" pitchFamily="34" charset="0"/>
                        <a:buChar char="•"/>
                      </a:pPr>
                      <a:r>
                        <a:rPr lang="en-GB" baseline="0" dirty="0" smtClean="0"/>
                        <a:t> No large capital investment</a:t>
                      </a:r>
                    </a:p>
                    <a:p>
                      <a:pPr>
                        <a:buFont typeface="Arial" pitchFamily="34" charset="0"/>
                        <a:buChar char="•"/>
                      </a:pPr>
                      <a:r>
                        <a:rPr lang="en-GB" baseline="0" dirty="0" smtClean="0"/>
                        <a:t> Mutual brand credibility</a:t>
                      </a:r>
                    </a:p>
                    <a:p>
                      <a:pPr>
                        <a:buFont typeface="Arial" pitchFamily="34" charset="0"/>
                        <a:buChar char="•"/>
                      </a:pPr>
                      <a:r>
                        <a:rPr lang="en-GB" baseline="0" dirty="0" smtClean="0"/>
                        <a:t> Proven model</a:t>
                      </a:r>
                      <a:endParaRPr lang="en-GB" dirty="0"/>
                    </a:p>
                  </a:txBody>
                  <a:tcPr>
                    <a:solidFill>
                      <a:srgbClr val="00B0F0"/>
                    </a:solidFill>
                  </a:tcPr>
                </a:tc>
                <a:tc>
                  <a:txBody>
                    <a:bodyPr/>
                    <a:lstStyle/>
                    <a:p>
                      <a:pPr>
                        <a:buFont typeface="Arial" pitchFamily="34" charset="0"/>
                        <a:buChar char="•"/>
                      </a:pPr>
                      <a:r>
                        <a:rPr lang="en-GB" dirty="0" smtClean="0"/>
                        <a:t> High costs</a:t>
                      </a:r>
                    </a:p>
                    <a:p>
                      <a:pPr>
                        <a:buFont typeface="Arial" pitchFamily="34" charset="0"/>
                        <a:buChar char="•"/>
                      </a:pPr>
                      <a:r>
                        <a:rPr lang="en-GB" dirty="0" smtClean="0"/>
                        <a:t> Different</a:t>
                      </a:r>
                      <a:r>
                        <a:rPr lang="en-GB" baseline="0" dirty="0" smtClean="0"/>
                        <a:t> culture</a:t>
                      </a:r>
                    </a:p>
                    <a:p>
                      <a:pPr>
                        <a:buFont typeface="Arial" pitchFamily="34" charset="0"/>
                        <a:buChar char="•"/>
                      </a:pPr>
                      <a:r>
                        <a:rPr lang="en-GB" baseline="0" dirty="0" smtClean="0"/>
                        <a:t> Scarce resources</a:t>
                      </a:r>
                    </a:p>
                    <a:p>
                      <a:pPr>
                        <a:buFont typeface="Arial" pitchFamily="34" charset="0"/>
                        <a:buChar char="•"/>
                      </a:pPr>
                      <a:r>
                        <a:rPr lang="en-GB" baseline="0" dirty="0" smtClean="0"/>
                        <a:t> Slow to market</a:t>
                      </a:r>
                      <a:endParaRPr lang="en-GB" dirty="0"/>
                    </a:p>
                  </a:txBody>
                  <a:tcPr>
                    <a:solidFill>
                      <a:srgbClr val="00B0F0"/>
                    </a:solidFill>
                  </a:tcPr>
                </a:tc>
              </a:tr>
            </a:tbl>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52400" y="1144588"/>
            <a:ext cx="1195388" cy="379412"/>
          </a:xfrm>
          <a:prstGeom prst="rect">
            <a:avLst/>
          </a:prstGeom>
          <a:noFill/>
          <a:ln w="12700">
            <a:solidFill>
              <a:schemeClr val="hlink"/>
            </a:solidFill>
            <a:miter lim="800000"/>
            <a:headEnd/>
            <a:tailEnd/>
          </a:ln>
        </p:spPr>
        <p:txBody>
          <a:bodyPr wrap="none">
            <a:spAutoFit/>
          </a:bodyPr>
          <a:lstStyle/>
          <a:p>
            <a:r>
              <a:rPr lang="en-GB">
                <a:cs typeface="Arial" pitchFamily="34" charset="0"/>
              </a:rPr>
              <a:t>Contacts</a:t>
            </a:r>
            <a:endParaRPr lang="en-US">
              <a:cs typeface="Arial" pitchFamily="34" charset="0"/>
            </a:endParaRPr>
          </a:p>
        </p:txBody>
      </p:sp>
      <p:sp>
        <p:nvSpPr>
          <p:cNvPr id="29699" name="Text Box 3"/>
          <p:cNvSpPr txBox="1">
            <a:spLocks noChangeArrowheads="1"/>
          </p:cNvSpPr>
          <p:nvPr/>
        </p:nvSpPr>
        <p:spPr bwMode="auto">
          <a:xfrm>
            <a:off x="152400" y="2743200"/>
            <a:ext cx="8534400" cy="1558925"/>
          </a:xfrm>
          <a:prstGeom prst="rect">
            <a:avLst/>
          </a:prstGeom>
          <a:noFill/>
          <a:ln w="9525">
            <a:noFill/>
            <a:miter lim="800000"/>
            <a:headEnd/>
            <a:tailEnd/>
          </a:ln>
        </p:spPr>
        <p:txBody>
          <a:bodyPr>
            <a:spAutoFit/>
          </a:bodyPr>
          <a:lstStyle/>
          <a:p>
            <a:pPr lvl="1" algn="ctr">
              <a:buClr>
                <a:schemeClr val="hlink"/>
              </a:buClr>
              <a:buFont typeface="Segoe Condensed"/>
              <a:buNone/>
            </a:pPr>
            <a:r>
              <a:rPr lang="en-GB" sz="1600" dirty="0">
                <a:cs typeface="Arial" pitchFamily="34" charset="0"/>
              </a:rPr>
              <a:t>Please </a:t>
            </a:r>
            <a:r>
              <a:rPr lang="en-GB" sz="1600" dirty="0" smtClean="0">
                <a:cs typeface="Arial" pitchFamily="34" charset="0"/>
              </a:rPr>
              <a:t>direct </a:t>
            </a:r>
            <a:r>
              <a:rPr lang="en-GB" sz="1600" dirty="0">
                <a:cs typeface="Arial" pitchFamily="34" charset="0"/>
              </a:rPr>
              <a:t>all </a:t>
            </a:r>
            <a:r>
              <a:rPr lang="en-GB" sz="1600" dirty="0" smtClean="0">
                <a:cs typeface="Arial" pitchFamily="34" charset="0"/>
              </a:rPr>
              <a:t>communications to:</a:t>
            </a:r>
            <a:endParaRPr lang="en-GB" sz="1600" dirty="0">
              <a:cs typeface="Arial" pitchFamily="34" charset="0"/>
            </a:endParaRPr>
          </a:p>
          <a:p>
            <a:pPr lvl="1" algn="ctr">
              <a:buClr>
                <a:schemeClr val="hlink"/>
              </a:buClr>
              <a:buFont typeface="Segoe Condensed"/>
              <a:buNone/>
            </a:pPr>
            <a:endParaRPr lang="en-GB" sz="1600" dirty="0">
              <a:cs typeface="Arial" pitchFamily="34" charset="0"/>
            </a:endParaRPr>
          </a:p>
          <a:p>
            <a:pPr lvl="1" algn="ctr">
              <a:buClr>
                <a:schemeClr val="hlink"/>
              </a:buClr>
              <a:buFont typeface="Segoe Condensed"/>
              <a:buNone/>
            </a:pPr>
            <a:r>
              <a:rPr lang="en-GB" sz="1600" dirty="0">
                <a:cs typeface="Arial" pitchFamily="34" charset="0"/>
              </a:rPr>
              <a:t>Roy Shelton </a:t>
            </a:r>
          </a:p>
          <a:p>
            <a:pPr lvl="1" algn="ctr">
              <a:buClr>
                <a:schemeClr val="hlink"/>
              </a:buClr>
              <a:buFont typeface="Segoe Condensed"/>
              <a:buNone/>
            </a:pPr>
            <a:r>
              <a:rPr lang="en-GB" sz="1600" dirty="0">
                <a:cs typeface="Arial" pitchFamily="34" charset="0"/>
              </a:rPr>
              <a:t>Chief Executive Officer</a:t>
            </a:r>
          </a:p>
          <a:p>
            <a:pPr lvl="1" algn="ctr">
              <a:buClr>
                <a:schemeClr val="hlink"/>
              </a:buClr>
              <a:buFont typeface="Segoe Condensed"/>
              <a:buNone/>
            </a:pPr>
            <a:r>
              <a:rPr lang="en-GB" sz="1600" dirty="0">
                <a:cs typeface="Arial" pitchFamily="34" charset="0"/>
                <a:hlinkClick r:id="rId3"/>
              </a:rPr>
              <a:t>roy@next2friends.com</a:t>
            </a:r>
            <a:endParaRPr lang="en-GB" sz="1600" dirty="0">
              <a:cs typeface="Arial" pitchFamily="34" charset="0"/>
            </a:endParaRPr>
          </a:p>
          <a:p>
            <a:pPr lvl="1" algn="ctr">
              <a:buClr>
                <a:schemeClr val="hlink"/>
              </a:buClr>
              <a:buFont typeface="Segoe Condensed"/>
              <a:buNone/>
            </a:pPr>
            <a:r>
              <a:rPr lang="en-GB" sz="1600" dirty="0">
                <a:cs typeface="Arial" pitchFamily="34" charset="0"/>
              </a:rPr>
              <a:t>+44 (0) 7977 237284</a:t>
            </a:r>
            <a:endParaRPr lang="en-US" sz="1600" dirty="0">
              <a:cs typeface="Arial"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52400" y="1144588"/>
            <a:ext cx="3690938" cy="369887"/>
          </a:xfrm>
          <a:prstGeom prst="rect">
            <a:avLst/>
          </a:prstGeom>
          <a:noFill/>
          <a:ln w="12700">
            <a:solidFill>
              <a:schemeClr val="hlink"/>
            </a:solidFill>
            <a:miter lim="800000"/>
            <a:headEnd/>
            <a:tailEnd/>
          </a:ln>
        </p:spPr>
        <p:txBody>
          <a:bodyPr wrap="none">
            <a:spAutoFit/>
          </a:bodyPr>
          <a:lstStyle/>
          <a:p>
            <a:r>
              <a:rPr lang="en-GB" dirty="0" smtClean="0">
                <a:ea typeface="Calibri" pitchFamily="34" charset="0"/>
                <a:cs typeface="Times New Roman" pitchFamily="18" charset="0"/>
              </a:rPr>
              <a:t>Introduction </a:t>
            </a:r>
            <a:r>
              <a:rPr lang="en-GB" dirty="0">
                <a:ea typeface="Calibri" pitchFamily="34" charset="0"/>
                <a:cs typeface="Times New Roman" pitchFamily="18" charset="0"/>
              </a:rPr>
              <a:t>and Background</a:t>
            </a:r>
            <a:endParaRPr lang="en-US" dirty="0">
              <a:ea typeface="Calibri" pitchFamily="34" charset="0"/>
              <a:cs typeface="Arial" pitchFamily="34" charset="0"/>
            </a:endParaRPr>
          </a:p>
        </p:txBody>
      </p:sp>
      <p:sp>
        <p:nvSpPr>
          <p:cNvPr id="5123" name="Text Box 3"/>
          <p:cNvSpPr txBox="1">
            <a:spLocks noChangeArrowheads="1"/>
          </p:cNvSpPr>
          <p:nvPr/>
        </p:nvSpPr>
        <p:spPr bwMode="auto">
          <a:xfrm>
            <a:off x="-304800" y="1752600"/>
            <a:ext cx="9448800" cy="5016758"/>
          </a:xfrm>
          <a:prstGeom prst="rect">
            <a:avLst/>
          </a:prstGeom>
          <a:noFill/>
          <a:ln w="9525">
            <a:noFill/>
            <a:miter lim="800000"/>
            <a:headEnd/>
            <a:tailEnd/>
          </a:ln>
        </p:spPr>
        <p:txBody>
          <a:bodyPr>
            <a:spAutoFit/>
          </a:bodyPr>
          <a:lstStyle/>
          <a:p>
            <a:pPr lvl="2">
              <a:buClr>
                <a:schemeClr val="hlink"/>
              </a:buClr>
              <a:buFont typeface="Wingdings" pitchFamily="2" charset="2"/>
              <a:buChar char="q"/>
              <a:defRPr/>
            </a:pPr>
            <a:r>
              <a:rPr lang="en-GB" sz="1600" dirty="0" smtClean="0"/>
              <a:t> UK </a:t>
            </a:r>
            <a:r>
              <a:rPr lang="en-GB" sz="1600" dirty="0"/>
              <a:t>Ltd Company e</a:t>
            </a:r>
            <a:r>
              <a:rPr lang="en-GB" sz="1600" dirty="0" smtClean="0"/>
              <a:t>st. </a:t>
            </a:r>
            <a:r>
              <a:rPr lang="en-GB" sz="1600" dirty="0"/>
              <a:t>2007</a:t>
            </a:r>
          </a:p>
          <a:p>
            <a:pPr lvl="2">
              <a:buClr>
                <a:schemeClr val="hlink"/>
              </a:buClr>
              <a:buFont typeface="Wingdings" pitchFamily="2" charset="2"/>
              <a:buChar char="q"/>
              <a:defRPr/>
            </a:pPr>
            <a:endParaRPr lang="en-GB" sz="1600" dirty="0"/>
          </a:p>
          <a:p>
            <a:pPr lvl="2">
              <a:buClr>
                <a:schemeClr val="hlink"/>
              </a:buClr>
              <a:buFont typeface="Wingdings" pitchFamily="2" charset="2"/>
              <a:buChar char="q"/>
              <a:defRPr/>
            </a:pPr>
            <a:r>
              <a:rPr lang="en-GB" sz="1600" dirty="0" smtClean="0"/>
              <a:t> Multi-location business:</a:t>
            </a:r>
            <a:endParaRPr lang="en-GB" sz="1600" dirty="0"/>
          </a:p>
          <a:p>
            <a:pPr lvl="3">
              <a:buClr>
                <a:schemeClr val="hlink"/>
              </a:buClr>
              <a:buFont typeface="Wingdings" pitchFamily="2" charset="2"/>
              <a:buChar char="§"/>
              <a:defRPr/>
            </a:pPr>
            <a:r>
              <a:rPr lang="en-GB" sz="1600" dirty="0"/>
              <a:t>  Research and Development based in Minneapolis + Off </a:t>
            </a:r>
            <a:r>
              <a:rPr lang="en-GB" sz="1600" dirty="0" smtClean="0"/>
              <a:t>Shore</a:t>
            </a:r>
          </a:p>
          <a:p>
            <a:pPr lvl="3">
              <a:buClr>
                <a:schemeClr val="hlink"/>
              </a:buClr>
              <a:buFont typeface="Wingdings" pitchFamily="2" charset="2"/>
              <a:buChar char="§"/>
              <a:defRPr/>
            </a:pPr>
            <a:r>
              <a:rPr lang="en-GB" sz="1600" dirty="0"/>
              <a:t> </a:t>
            </a:r>
            <a:r>
              <a:rPr lang="en-GB" sz="1600" dirty="0" smtClean="0"/>
              <a:t> </a:t>
            </a:r>
            <a:r>
              <a:rPr lang="en-GB" sz="1600" dirty="0"/>
              <a:t>Sales and Account Management in NYC </a:t>
            </a:r>
            <a:endParaRPr lang="en-GB" sz="1600" dirty="0">
              <a:cs typeface="Arial" pitchFamily="34" charset="0"/>
            </a:endParaRPr>
          </a:p>
          <a:p>
            <a:pPr lvl="3">
              <a:buClr>
                <a:schemeClr val="hlink"/>
              </a:buClr>
              <a:buFont typeface="Wingdings" pitchFamily="2" charset="2"/>
              <a:buChar char="§"/>
              <a:defRPr/>
            </a:pPr>
            <a:r>
              <a:rPr lang="en-GB" sz="1600" dirty="0">
                <a:cs typeface="Arial" pitchFamily="34" charset="0"/>
              </a:rPr>
              <a:t> </a:t>
            </a:r>
            <a:r>
              <a:rPr lang="en-GB" sz="1600" dirty="0" smtClean="0"/>
              <a:t> </a:t>
            </a:r>
            <a:r>
              <a:rPr lang="en-GB" sz="1600" dirty="0"/>
              <a:t>Sales, Finance and Legal Admin Based in UK </a:t>
            </a:r>
          </a:p>
          <a:p>
            <a:pPr lvl="3">
              <a:buClr>
                <a:schemeClr val="hlink"/>
              </a:buClr>
              <a:defRPr/>
            </a:pPr>
            <a:endParaRPr lang="en-GB" sz="1600" dirty="0"/>
          </a:p>
          <a:p>
            <a:pPr lvl="2">
              <a:buClr>
                <a:schemeClr val="hlink"/>
              </a:buClr>
              <a:buFont typeface="Wingdings" pitchFamily="2" charset="2"/>
              <a:buChar char="q"/>
              <a:defRPr/>
            </a:pPr>
            <a:r>
              <a:rPr lang="en-GB" sz="1600" dirty="0" smtClean="0"/>
              <a:t> 9 month </a:t>
            </a:r>
            <a:r>
              <a:rPr lang="en-GB" sz="1600" dirty="0"/>
              <a:t>b</a:t>
            </a:r>
            <a:r>
              <a:rPr lang="en-GB" sz="1600" dirty="0" smtClean="0"/>
              <a:t>eta phase Jan </a:t>
            </a:r>
            <a:r>
              <a:rPr lang="en-GB" sz="1600" dirty="0"/>
              <a:t>–Sept 08</a:t>
            </a:r>
          </a:p>
          <a:p>
            <a:pPr lvl="2">
              <a:buClr>
                <a:schemeClr val="hlink"/>
              </a:buClr>
              <a:buFont typeface="Wingdings" pitchFamily="2" charset="2"/>
              <a:buChar char="q"/>
              <a:defRPr/>
            </a:pPr>
            <a:endParaRPr lang="en-GB" sz="1600" dirty="0"/>
          </a:p>
          <a:p>
            <a:pPr lvl="2">
              <a:buClr>
                <a:schemeClr val="hlink"/>
              </a:buClr>
              <a:buFont typeface="Wingdings" pitchFamily="2" charset="2"/>
              <a:buChar char="q"/>
              <a:defRPr/>
            </a:pPr>
            <a:r>
              <a:rPr lang="en-GB" sz="1600" dirty="0" smtClean="0"/>
              <a:t> Already revenue </a:t>
            </a:r>
            <a:r>
              <a:rPr lang="en-GB" sz="1600" dirty="0"/>
              <a:t>g</a:t>
            </a:r>
            <a:r>
              <a:rPr lang="en-GB" sz="1600" dirty="0" smtClean="0"/>
              <a:t>enerating </a:t>
            </a:r>
            <a:r>
              <a:rPr lang="en-GB" sz="1600" dirty="0"/>
              <a:t>via </a:t>
            </a:r>
            <a:r>
              <a:rPr lang="en-GB" sz="1600" dirty="0" smtClean="0"/>
              <a:t>multi-channel </a:t>
            </a:r>
            <a:r>
              <a:rPr lang="en-GB" sz="1600" dirty="0"/>
              <a:t>b</a:t>
            </a:r>
            <a:r>
              <a:rPr lang="en-GB" sz="1600" dirty="0" smtClean="0"/>
              <a:t>usiness </a:t>
            </a:r>
            <a:r>
              <a:rPr lang="en-GB" sz="1600" dirty="0"/>
              <a:t>m</a:t>
            </a:r>
            <a:r>
              <a:rPr lang="en-GB" sz="1600" dirty="0" smtClean="0"/>
              <a:t>odel</a:t>
            </a:r>
            <a:endParaRPr lang="en-GB" sz="1600" dirty="0"/>
          </a:p>
          <a:p>
            <a:pPr lvl="2">
              <a:buClr>
                <a:schemeClr val="hlink"/>
              </a:buClr>
              <a:buFont typeface="Wingdings" pitchFamily="2" charset="2"/>
              <a:buChar char="q"/>
              <a:defRPr/>
            </a:pPr>
            <a:endParaRPr lang="en-GB" sz="1600" dirty="0"/>
          </a:p>
          <a:p>
            <a:pPr lvl="2">
              <a:buClr>
                <a:schemeClr val="hlink"/>
              </a:buClr>
              <a:buFont typeface="Wingdings" pitchFamily="2" charset="2"/>
              <a:buChar char="q"/>
              <a:defRPr/>
            </a:pPr>
            <a:r>
              <a:rPr lang="en-GB" sz="1600" dirty="0" smtClean="0"/>
              <a:t> Patent-pending technology</a:t>
            </a:r>
            <a:endParaRPr lang="en-GB" sz="1600" dirty="0"/>
          </a:p>
          <a:p>
            <a:pPr lvl="2">
              <a:buClr>
                <a:schemeClr val="hlink"/>
              </a:buClr>
              <a:buFont typeface="Wingdings" pitchFamily="2" charset="2"/>
              <a:buChar char="q"/>
              <a:defRPr/>
            </a:pPr>
            <a:endParaRPr lang="en-GB" sz="1600" dirty="0"/>
          </a:p>
          <a:p>
            <a:pPr marL="1168400" lvl="3" indent="-266700">
              <a:buClr>
                <a:schemeClr val="hlink"/>
              </a:buClr>
              <a:buFont typeface="Wingdings" pitchFamily="2" charset="2"/>
              <a:buChar char="q"/>
              <a:defRPr/>
            </a:pPr>
            <a:r>
              <a:rPr lang="en-GB" sz="1600" dirty="0" smtClean="0"/>
              <a:t>Built </a:t>
            </a:r>
            <a:r>
              <a:rPr lang="en-GB" sz="1600" dirty="0"/>
              <a:t>on f</a:t>
            </a:r>
            <a:r>
              <a:rPr lang="en-GB" sz="1600" dirty="0" smtClean="0"/>
              <a:t>riends &amp; family, </a:t>
            </a:r>
            <a:r>
              <a:rPr lang="en-GB" sz="1600" dirty="0"/>
              <a:t>s</a:t>
            </a:r>
            <a:r>
              <a:rPr lang="en-GB" sz="1600" dirty="0" smtClean="0"/>
              <a:t>weat </a:t>
            </a:r>
            <a:r>
              <a:rPr lang="en-GB" sz="1600" dirty="0"/>
              <a:t>e</a:t>
            </a:r>
            <a:r>
              <a:rPr lang="en-GB" sz="1600" dirty="0" smtClean="0"/>
              <a:t>quity &amp; capital, </a:t>
            </a:r>
            <a:r>
              <a:rPr lang="en-GB" sz="1600" dirty="0"/>
              <a:t>now with the help of Simon </a:t>
            </a:r>
            <a:r>
              <a:rPr lang="en-GB" sz="1600" dirty="0" smtClean="0"/>
              <a:t> Property </a:t>
            </a:r>
            <a:r>
              <a:rPr lang="en-GB" sz="1600" dirty="0"/>
              <a:t>Group </a:t>
            </a:r>
            <a:r>
              <a:rPr lang="en-GB" sz="1600" dirty="0">
                <a:hlinkClick r:id="rId3"/>
              </a:rPr>
              <a:t>www.simon.com</a:t>
            </a:r>
            <a:r>
              <a:rPr lang="en-GB" sz="1600" dirty="0"/>
              <a:t> and </a:t>
            </a:r>
            <a:r>
              <a:rPr lang="en-GB" sz="1600"/>
              <a:t>DropJaw </a:t>
            </a:r>
            <a:r>
              <a:rPr lang="en-GB" sz="1600" smtClean="0"/>
              <a:t>Ventures</a:t>
            </a:r>
            <a:endParaRPr lang="en-GB" sz="1600" dirty="0"/>
          </a:p>
          <a:p>
            <a:pPr lvl="2">
              <a:buClr>
                <a:schemeClr val="hlink"/>
              </a:buClr>
              <a:buFont typeface="Wingdings" pitchFamily="2" charset="2"/>
              <a:buChar char="§"/>
              <a:defRPr/>
            </a:pPr>
            <a:endParaRPr lang="en-GB" sz="1600" dirty="0">
              <a:cs typeface="Arial" pitchFamily="34" charset="0"/>
            </a:endParaRPr>
          </a:p>
          <a:p>
            <a:pPr lvl="2">
              <a:buClr>
                <a:schemeClr val="hlink"/>
              </a:buClr>
              <a:buFont typeface="Wingdings" pitchFamily="2" charset="2"/>
              <a:buChar char="§"/>
              <a:defRPr/>
            </a:pPr>
            <a:endParaRPr lang="en-GB" sz="1600" dirty="0">
              <a:cs typeface="Arial" pitchFamily="34" charset="0"/>
            </a:endParaRPr>
          </a:p>
          <a:p>
            <a:pPr lvl="2">
              <a:buClr>
                <a:schemeClr val="hlink"/>
              </a:buClr>
              <a:buFont typeface="Wingdings" pitchFamily="2" charset="2"/>
              <a:buChar char="§"/>
              <a:defRPr/>
            </a:pPr>
            <a:endParaRPr lang="en-GB" sz="1600" dirty="0">
              <a:cs typeface="Arial" pitchFamily="34" charset="0"/>
            </a:endParaRPr>
          </a:p>
          <a:p>
            <a:pPr lvl="2">
              <a:buClr>
                <a:schemeClr val="hlink"/>
              </a:buClr>
              <a:buFont typeface="Wingdings" pitchFamily="2" charset="2"/>
              <a:buChar char="§"/>
              <a:defRPr/>
            </a:pPr>
            <a:endParaRPr lang="en-GB" sz="1600" dirty="0">
              <a:cs typeface="Arial" pitchFamily="34" charset="0"/>
            </a:endParaRPr>
          </a:p>
          <a:p>
            <a:pPr lvl="2">
              <a:buClr>
                <a:schemeClr val="hlink"/>
              </a:buClr>
              <a:defRPr/>
            </a:pPr>
            <a:endParaRPr lang="en-GB" sz="1600" dirty="0">
              <a:cs typeface="Arial"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52400" y="1144588"/>
            <a:ext cx="3690938" cy="369887"/>
          </a:xfrm>
          <a:prstGeom prst="rect">
            <a:avLst/>
          </a:prstGeom>
          <a:noFill/>
          <a:ln w="12700">
            <a:solidFill>
              <a:schemeClr val="hlink"/>
            </a:solidFill>
            <a:miter lim="800000"/>
            <a:headEnd/>
            <a:tailEnd/>
          </a:ln>
        </p:spPr>
        <p:txBody>
          <a:bodyPr wrap="none">
            <a:spAutoFit/>
          </a:bodyPr>
          <a:lstStyle/>
          <a:p>
            <a:r>
              <a:rPr lang="en-GB" dirty="0" smtClean="0">
                <a:ea typeface="Calibri" pitchFamily="34" charset="0"/>
                <a:cs typeface="Times New Roman" pitchFamily="18" charset="0"/>
              </a:rPr>
              <a:t>Introduction </a:t>
            </a:r>
            <a:r>
              <a:rPr lang="en-GB" dirty="0">
                <a:ea typeface="Calibri" pitchFamily="34" charset="0"/>
                <a:cs typeface="Times New Roman" pitchFamily="18" charset="0"/>
              </a:rPr>
              <a:t>and Background</a:t>
            </a:r>
            <a:endParaRPr lang="en-US" dirty="0">
              <a:ea typeface="Calibri" pitchFamily="34" charset="0"/>
              <a:cs typeface="Arial" pitchFamily="34" charset="0"/>
            </a:endParaRPr>
          </a:p>
        </p:txBody>
      </p:sp>
      <p:sp>
        <p:nvSpPr>
          <p:cNvPr id="5123" name="Text Box 3"/>
          <p:cNvSpPr txBox="1">
            <a:spLocks noChangeArrowheads="1"/>
          </p:cNvSpPr>
          <p:nvPr/>
        </p:nvSpPr>
        <p:spPr bwMode="auto">
          <a:xfrm>
            <a:off x="-304800" y="1752600"/>
            <a:ext cx="9448800" cy="5262979"/>
          </a:xfrm>
          <a:prstGeom prst="rect">
            <a:avLst/>
          </a:prstGeom>
          <a:noFill/>
          <a:ln w="9525">
            <a:noFill/>
            <a:miter lim="800000"/>
            <a:headEnd/>
            <a:tailEnd/>
          </a:ln>
        </p:spPr>
        <p:txBody>
          <a:bodyPr>
            <a:spAutoFit/>
          </a:bodyPr>
          <a:lstStyle/>
          <a:p>
            <a:pPr lvl="1">
              <a:buClr>
                <a:schemeClr val="hlink"/>
              </a:buClr>
              <a:buFont typeface="Wingdings" pitchFamily="2" charset="2"/>
              <a:buChar char="q"/>
              <a:defRPr/>
            </a:pPr>
            <a:r>
              <a:rPr lang="en-GB" sz="1600" dirty="0">
                <a:cs typeface="Arial" pitchFamily="34" charset="0"/>
              </a:rPr>
              <a:t> </a:t>
            </a:r>
            <a:r>
              <a:rPr lang="en-GB" sz="1600" dirty="0" smtClean="0">
                <a:cs typeface="Arial" pitchFamily="34" charset="0"/>
              </a:rPr>
              <a:t>Successes </a:t>
            </a:r>
            <a:r>
              <a:rPr lang="en-GB" sz="1600" dirty="0">
                <a:cs typeface="Arial" pitchFamily="34" charset="0"/>
              </a:rPr>
              <a:t>to Date</a:t>
            </a:r>
          </a:p>
          <a:p>
            <a:pPr lvl="1">
              <a:buClr>
                <a:schemeClr val="hlink"/>
              </a:buClr>
              <a:buFont typeface="Verdana" pitchFamily="34" charset="0"/>
              <a:buNone/>
              <a:defRPr/>
            </a:pPr>
            <a:endParaRPr lang="en-GB" sz="1600" dirty="0">
              <a:cs typeface="Arial" pitchFamily="34" charset="0"/>
            </a:endParaRPr>
          </a:p>
          <a:p>
            <a:pPr marL="901700" lvl="2" indent="177800">
              <a:buClr>
                <a:schemeClr val="hlink"/>
              </a:buClr>
              <a:buFont typeface="Wingdings" pitchFamily="2" charset="2"/>
              <a:buChar char="§"/>
              <a:defRPr/>
            </a:pPr>
            <a:r>
              <a:rPr lang="en-GB" sz="1600" dirty="0" smtClean="0"/>
              <a:t> Attracting </a:t>
            </a:r>
            <a:r>
              <a:rPr lang="en-GB" sz="1600" dirty="0"/>
              <a:t>visitors from 144 different </a:t>
            </a:r>
            <a:r>
              <a:rPr lang="en-GB" sz="1600" dirty="0" smtClean="0"/>
              <a:t>countries </a:t>
            </a:r>
            <a:r>
              <a:rPr lang="en-GB" sz="1600" dirty="0"/>
              <a:t>with registered users 		    	  </a:t>
            </a:r>
            <a:r>
              <a:rPr lang="en-GB" sz="1600" dirty="0" smtClean="0"/>
              <a:t> from </a:t>
            </a:r>
            <a:r>
              <a:rPr lang="en-GB" sz="1600" dirty="0"/>
              <a:t>+ 100 </a:t>
            </a:r>
            <a:r>
              <a:rPr lang="en-GB" sz="1600" dirty="0" smtClean="0"/>
              <a:t>countries through mostly pure viral growth</a:t>
            </a:r>
            <a:endParaRPr lang="en-GB" sz="1600" dirty="0"/>
          </a:p>
          <a:p>
            <a:pPr marL="901700" lvl="2" indent="177800">
              <a:buClr>
                <a:schemeClr val="hlink"/>
              </a:buClr>
              <a:defRPr/>
            </a:pPr>
            <a:endParaRPr lang="en-GB" sz="1600" dirty="0"/>
          </a:p>
          <a:p>
            <a:pPr lvl="2">
              <a:buClr>
                <a:schemeClr val="hlink"/>
              </a:buClr>
              <a:buFont typeface="Wingdings" pitchFamily="2" charset="2"/>
              <a:buChar char="§"/>
              <a:tabLst>
                <a:tab pos="1079500" algn="l"/>
              </a:tabLst>
              <a:defRPr/>
            </a:pPr>
            <a:r>
              <a:rPr lang="en-GB" sz="1600" dirty="0"/>
              <a:t> </a:t>
            </a:r>
            <a:r>
              <a:rPr lang="en-GB" sz="1600" dirty="0" smtClean="0"/>
              <a:t> </a:t>
            </a:r>
            <a:r>
              <a:rPr lang="en-US" sz="1600" dirty="0" smtClean="0"/>
              <a:t>Awarded </a:t>
            </a:r>
            <a:r>
              <a:rPr lang="en-US" sz="1600" dirty="0"/>
              <a:t>Web Designer Magazine </a:t>
            </a:r>
            <a:r>
              <a:rPr lang="en-US" sz="1600" dirty="0" smtClean="0"/>
              <a:t>Hot 100, </a:t>
            </a:r>
            <a:r>
              <a:rPr lang="en-US" sz="1600" dirty="0"/>
              <a:t>Always On Global 250 (2008) </a:t>
            </a:r>
          </a:p>
          <a:p>
            <a:pPr lvl="2">
              <a:buClr>
                <a:schemeClr val="hlink"/>
              </a:buClr>
              <a:tabLst>
                <a:tab pos="1079500" algn="l"/>
              </a:tabLst>
              <a:defRPr/>
            </a:pPr>
            <a:endParaRPr lang="en-US" sz="1600" dirty="0"/>
          </a:p>
          <a:p>
            <a:pPr lvl="2">
              <a:buClr>
                <a:schemeClr val="hlink"/>
              </a:buClr>
              <a:buFont typeface="Wingdings" pitchFamily="2" charset="2"/>
              <a:buChar char="§"/>
              <a:tabLst>
                <a:tab pos="1079500" algn="l"/>
              </a:tabLst>
              <a:defRPr/>
            </a:pPr>
            <a:r>
              <a:rPr lang="en-US" sz="1600" dirty="0"/>
              <a:t> </a:t>
            </a:r>
            <a:r>
              <a:rPr lang="en-US" sz="1600" dirty="0" smtClean="0"/>
              <a:t> Serves </a:t>
            </a:r>
            <a:r>
              <a:rPr lang="en-US" sz="1600" dirty="0"/>
              <a:t>+40,000 page views per day, </a:t>
            </a:r>
            <a:r>
              <a:rPr lang="en-US" sz="1600" dirty="0" smtClean="0"/>
              <a:t>global </a:t>
            </a:r>
            <a:r>
              <a:rPr lang="en-US" sz="1600" dirty="0" err="1" smtClean="0"/>
              <a:t>Alexa</a:t>
            </a:r>
            <a:r>
              <a:rPr lang="en-US" sz="1600" dirty="0" smtClean="0"/>
              <a:t> </a:t>
            </a:r>
            <a:r>
              <a:rPr lang="en-US" sz="1600" dirty="0"/>
              <a:t>ranking of </a:t>
            </a:r>
            <a:r>
              <a:rPr lang="en-US" sz="1600" dirty="0" smtClean="0"/>
              <a:t>94,871 (Aug 08)</a:t>
            </a:r>
            <a:endParaRPr lang="en-US" sz="1600" dirty="0"/>
          </a:p>
          <a:p>
            <a:pPr lvl="2">
              <a:buClr>
                <a:schemeClr val="hlink"/>
              </a:buClr>
              <a:buFont typeface="Wingdings" pitchFamily="2" charset="2"/>
              <a:buChar char="§"/>
              <a:tabLst>
                <a:tab pos="1079500" algn="l"/>
              </a:tabLst>
              <a:defRPr/>
            </a:pPr>
            <a:endParaRPr lang="en-GB" sz="1600" dirty="0"/>
          </a:p>
          <a:p>
            <a:pPr lvl="2">
              <a:buClr>
                <a:schemeClr val="hlink"/>
              </a:buClr>
              <a:buFont typeface="Wingdings" pitchFamily="2" charset="2"/>
              <a:buChar char="§"/>
              <a:defRPr/>
            </a:pPr>
            <a:r>
              <a:rPr lang="en-GB" sz="1600" dirty="0"/>
              <a:t> </a:t>
            </a:r>
            <a:r>
              <a:rPr lang="en-GB" sz="1600" dirty="0" smtClean="0"/>
              <a:t> Attracted </a:t>
            </a:r>
            <a:r>
              <a:rPr lang="en-GB" sz="1600" dirty="0"/>
              <a:t>25 </a:t>
            </a:r>
            <a:r>
              <a:rPr lang="en-GB" sz="1600" dirty="0" smtClean="0"/>
              <a:t>talented </a:t>
            </a:r>
            <a:r>
              <a:rPr lang="en-GB" sz="1600" dirty="0"/>
              <a:t>m</a:t>
            </a:r>
            <a:r>
              <a:rPr lang="en-GB" sz="1600" dirty="0" smtClean="0"/>
              <a:t>embers </a:t>
            </a:r>
            <a:r>
              <a:rPr lang="en-GB" sz="1600" dirty="0"/>
              <a:t>of </a:t>
            </a:r>
            <a:r>
              <a:rPr lang="en-GB" sz="1600" dirty="0" smtClean="0"/>
              <a:t>staff </a:t>
            </a:r>
            <a:r>
              <a:rPr lang="en-GB" sz="1600" dirty="0"/>
              <a:t>and </a:t>
            </a:r>
            <a:r>
              <a:rPr lang="en-GB" sz="1600" dirty="0" smtClean="0"/>
              <a:t>management</a:t>
            </a:r>
            <a:endParaRPr lang="en-GB" sz="1600" dirty="0"/>
          </a:p>
          <a:p>
            <a:pPr lvl="2">
              <a:buClr>
                <a:schemeClr val="hlink"/>
              </a:buClr>
              <a:defRPr/>
            </a:pPr>
            <a:endParaRPr lang="en-GB" sz="1600" dirty="0"/>
          </a:p>
          <a:p>
            <a:pPr marL="1168400" lvl="2" indent="-266700">
              <a:buClr>
                <a:schemeClr val="hlink"/>
              </a:buClr>
              <a:buFont typeface="Wingdings" pitchFamily="2" charset="2"/>
              <a:buChar char="§"/>
              <a:defRPr/>
            </a:pPr>
            <a:r>
              <a:rPr lang="en-GB" sz="1600" dirty="0" smtClean="0"/>
              <a:t>Made </a:t>
            </a:r>
            <a:r>
              <a:rPr lang="en-GB" sz="1600" dirty="0"/>
              <a:t>f</a:t>
            </a:r>
            <a:r>
              <a:rPr lang="en-GB" sz="1600" dirty="0" smtClean="0"/>
              <a:t>irst acquisition </a:t>
            </a:r>
            <a:r>
              <a:rPr lang="en-GB" sz="1600" dirty="0"/>
              <a:t>of </a:t>
            </a:r>
            <a:r>
              <a:rPr lang="en-GB" sz="1600" dirty="0" smtClean="0"/>
              <a:t>Bluetooth Meet, two </a:t>
            </a:r>
            <a:r>
              <a:rPr lang="en-GB" sz="1600" dirty="0"/>
              <a:t>additional deals planned </a:t>
            </a:r>
            <a:r>
              <a:rPr lang="en-GB" sz="1600" dirty="0" smtClean="0"/>
              <a:t>for Q3 2008</a:t>
            </a:r>
          </a:p>
          <a:p>
            <a:pPr marL="1168400" lvl="2" indent="-266700">
              <a:buClr>
                <a:schemeClr val="hlink"/>
              </a:buClr>
              <a:buFont typeface="Wingdings" pitchFamily="2" charset="2"/>
              <a:buChar char="§"/>
              <a:defRPr/>
            </a:pPr>
            <a:endParaRPr lang="en-GB" sz="1600" dirty="0"/>
          </a:p>
          <a:p>
            <a:pPr marL="1168400" lvl="2" indent="-266700">
              <a:buClr>
                <a:schemeClr val="hlink"/>
              </a:buClr>
              <a:buFont typeface="Wingdings" pitchFamily="2" charset="2"/>
              <a:buChar char="§"/>
              <a:defRPr/>
            </a:pPr>
            <a:r>
              <a:rPr lang="en-GB" sz="1600" dirty="0" smtClean="0"/>
              <a:t>Early ‘Super Users’ actively driving traction and traffic</a:t>
            </a:r>
          </a:p>
          <a:p>
            <a:pPr marL="1168400" lvl="2" indent="-266700">
              <a:buClr>
                <a:schemeClr val="hlink"/>
              </a:buClr>
              <a:buFont typeface="Wingdings" pitchFamily="2" charset="2"/>
              <a:buChar char="§"/>
              <a:defRPr/>
            </a:pPr>
            <a:endParaRPr lang="en-GB" sz="1600" dirty="0"/>
          </a:p>
          <a:p>
            <a:pPr lvl="2">
              <a:buClr>
                <a:schemeClr val="hlink"/>
              </a:buClr>
              <a:buFont typeface="Wingdings" pitchFamily="2" charset="2"/>
              <a:buChar char="§"/>
              <a:defRPr/>
            </a:pPr>
            <a:endParaRPr lang="en-GB" sz="1600" dirty="0">
              <a:cs typeface="Arial" pitchFamily="34" charset="0"/>
            </a:endParaRPr>
          </a:p>
          <a:p>
            <a:pPr lvl="2">
              <a:buClr>
                <a:schemeClr val="hlink"/>
              </a:buClr>
              <a:buFont typeface="Wingdings" pitchFamily="2" charset="2"/>
              <a:buChar char="§"/>
              <a:defRPr/>
            </a:pPr>
            <a:endParaRPr lang="en-GB" sz="1600" dirty="0">
              <a:cs typeface="Arial" pitchFamily="34" charset="0"/>
            </a:endParaRPr>
          </a:p>
          <a:p>
            <a:pPr lvl="2">
              <a:buClr>
                <a:schemeClr val="hlink"/>
              </a:buClr>
              <a:buFont typeface="Wingdings" pitchFamily="2" charset="2"/>
              <a:buChar char="§"/>
              <a:defRPr/>
            </a:pPr>
            <a:endParaRPr lang="en-GB" sz="1600" dirty="0">
              <a:cs typeface="Arial" pitchFamily="34" charset="0"/>
            </a:endParaRPr>
          </a:p>
          <a:p>
            <a:pPr lvl="2">
              <a:buClr>
                <a:schemeClr val="hlink"/>
              </a:buClr>
              <a:buFont typeface="Wingdings" pitchFamily="2" charset="2"/>
              <a:buChar char="§"/>
              <a:defRPr/>
            </a:pPr>
            <a:endParaRPr lang="en-GB" sz="1600" dirty="0">
              <a:cs typeface="Arial" pitchFamily="34" charset="0"/>
            </a:endParaRPr>
          </a:p>
          <a:p>
            <a:pPr lvl="2">
              <a:buClr>
                <a:schemeClr val="hlink"/>
              </a:buClr>
              <a:defRPr/>
            </a:pPr>
            <a:endParaRPr lang="en-GB" sz="1600" dirty="0">
              <a:cs typeface="Arial"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52400" y="1144588"/>
            <a:ext cx="4834529" cy="369332"/>
          </a:xfrm>
          <a:prstGeom prst="rect">
            <a:avLst/>
          </a:prstGeom>
          <a:noFill/>
          <a:ln w="12700">
            <a:solidFill>
              <a:schemeClr val="hlink"/>
            </a:solidFill>
            <a:miter lim="800000"/>
            <a:headEnd/>
            <a:tailEnd/>
          </a:ln>
        </p:spPr>
        <p:txBody>
          <a:bodyPr wrap="none">
            <a:spAutoFit/>
          </a:bodyPr>
          <a:lstStyle/>
          <a:p>
            <a:r>
              <a:rPr lang="en-GB" dirty="0">
                <a:cs typeface="Arial" pitchFamily="34" charset="0"/>
              </a:rPr>
              <a:t>P</a:t>
            </a:r>
            <a:r>
              <a:rPr lang="en-GB" dirty="0" smtClean="0">
                <a:cs typeface="Arial" pitchFamily="34" charset="0"/>
              </a:rPr>
              <a:t>roblems Solved, Opportunities Created</a:t>
            </a:r>
            <a:endParaRPr lang="en-US" dirty="0">
              <a:cs typeface="Arial" pitchFamily="34" charset="0"/>
            </a:endParaRPr>
          </a:p>
        </p:txBody>
      </p:sp>
      <p:sp>
        <p:nvSpPr>
          <p:cNvPr id="4099" name="Text Box 3"/>
          <p:cNvSpPr txBox="1">
            <a:spLocks noChangeArrowheads="1"/>
          </p:cNvSpPr>
          <p:nvPr/>
        </p:nvSpPr>
        <p:spPr bwMode="auto">
          <a:xfrm>
            <a:off x="0" y="1828800"/>
            <a:ext cx="8915400" cy="4524315"/>
          </a:xfrm>
          <a:prstGeom prst="rect">
            <a:avLst/>
          </a:prstGeom>
          <a:noFill/>
          <a:ln w="9525">
            <a:noFill/>
            <a:miter lim="800000"/>
            <a:headEnd/>
            <a:tailEnd/>
          </a:ln>
        </p:spPr>
        <p:txBody>
          <a:bodyPr>
            <a:spAutoFit/>
          </a:bodyPr>
          <a:lstStyle/>
          <a:p>
            <a:pPr marL="723900" lvl="1" indent="-368300">
              <a:buClr>
                <a:schemeClr val="hlink"/>
              </a:buClr>
              <a:buFont typeface="Wingdings" pitchFamily="2" charset="2"/>
              <a:buChar char="q"/>
            </a:pPr>
            <a:r>
              <a:rPr lang="en-GB" sz="1600" dirty="0" smtClean="0">
                <a:cs typeface="Arial" pitchFamily="34" charset="0"/>
              </a:rPr>
              <a:t>Provides </a:t>
            </a:r>
            <a:r>
              <a:rPr lang="en-GB" sz="1600" dirty="0">
                <a:cs typeface="Arial" pitchFamily="34" charset="0"/>
              </a:rPr>
              <a:t>unique blend of </a:t>
            </a:r>
            <a:r>
              <a:rPr lang="en-GB" sz="1600" dirty="0" smtClean="0">
                <a:cs typeface="Arial" pitchFamily="34" charset="0"/>
              </a:rPr>
              <a:t>on-demand, mobile-based real-time </a:t>
            </a:r>
            <a:r>
              <a:rPr lang="en-GB" sz="1600" dirty="0">
                <a:cs typeface="Arial" pitchFamily="34" charset="0"/>
              </a:rPr>
              <a:t>services </a:t>
            </a:r>
            <a:r>
              <a:rPr lang="en-GB" sz="1600" dirty="0" smtClean="0">
                <a:cs typeface="Arial" pitchFamily="34" charset="0"/>
              </a:rPr>
              <a:t>to </a:t>
            </a:r>
            <a:r>
              <a:rPr lang="en-GB" sz="1600" dirty="0">
                <a:cs typeface="Arial" pitchFamily="34" charset="0"/>
              </a:rPr>
              <a:t>network of family and </a:t>
            </a:r>
            <a:r>
              <a:rPr lang="en-GB" sz="1600" dirty="0" smtClean="0">
                <a:cs typeface="Arial" pitchFamily="34" charset="0"/>
              </a:rPr>
              <a:t>friends:</a:t>
            </a:r>
            <a:endParaRPr lang="en-GB" sz="1600" dirty="0">
              <a:cs typeface="Arial" pitchFamily="34" charset="0"/>
            </a:endParaRPr>
          </a:p>
          <a:p>
            <a:pPr marL="723900" lvl="1" indent="-368300">
              <a:buClr>
                <a:schemeClr val="hlink"/>
              </a:buClr>
              <a:buFont typeface="Segoe Condensed"/>
              <a:buChar char="◊"/>
            </a:pPr>
            <a:endParaRPr lang="en-GB" sz="1600" dirty="0">
              <a:cs typeface="Arial" pitchFamily="34" charset="0"/>
            </a:endParaRPr>
          </a:p>
          <a:p>
            <a:pPr marL="1181100" lvl="2" indent="-368300">
              <a:buClr>
                <a:schemeClr val="hlink"/>
              </a:buClr>
              <a:buFont typeface="Wingdings" pitchFamily="2" charset="2"/>
              <a:buChar char="§"/>
            </a:pPr>
            <a:r>
              <a:rPr lang="en-GB" sz="1600" dirty="0">
                <a:cs typeface="Arial" pitchFamily="34" charset="0"/>
              </a:rPr>
              <a:t>Real-time </a:t>
            </a:r>
            <a:r>
              <a:rPr lang="en-GB" sz="1600" dirty="0" smtClean="0">
                <a:cs typeface="Arial" pitchFamily="34" charset="0"/>
              </a:rPr>
              <a:t>video streaming</a:t>
            </a:r>
            <a:endParaRPr lang="en-GB" sz="1600" dirty="0">
              <a:cs typeface="Arial" pitchFamily="34" charset="0"/>
            </a:endParaRPr>
          </a:p>
          <a:p>
            <a:pPr marL="1181100" lvl="2" indent="-368300">
              <a:buClr>
                <a:schemeClr val="hlink"/>
              </a:buClr>
              <a:buFont typeface="Wingdings" pitchFamily="2" charset="2"/>
              <a:buChar char="§"/>
            </a:pPr>
            <a:r>
              <a:rPr lang="en-GB" sz="1600" dirty="0">
                <a:cs typeface="Arial" pitchFamily="34" charset="0"/>
              </a:rPr>
              <a:t>Real-time </a:t>
            </a:r>
            <a:r>
              <a:rPr lang="en-GB" sz="1600" dirty="0" smtClean="0">
                <a:cs typeface="Arial" pitchFamily="34" charset="0"/>
              </a:rPr>
              <a:t>photo </a:t>
            </a:r>
            <a:r>
              <a:rPr lang="en-GB" sz="1600" dirty="0">
                <a:cs typeface="Arial" pitchFamily="34" charset="0"/>
              </a:rPr>
              <a:t>capture and </a:t>
            </a:r>
            <a:r>
              <a:rPr lang="en-GB" sz="1600" dirty="0" smtClean="0">
                <a:cs typeface="Arial" pitchFamily="34" charset="0"/>
              </a:rPr>
              <a:t>upload</a:t>
            </a:r>
            <a:endParaRPr lang="en-GB" sz="1600" dirty="0">
              <a:cs typeface="Arial" pitchFamily="34" charset="0"/>
            </a:endParaRPr>
          </a:p>
          <a:p>
            <a:pPr marL="1181100" lvl="2" indent="-368300">
              <a:buClr>
                <a:schemeClr val="hlink"/>
              </a:buClr>
              <a:buFont typeface="Wingdings" pitchFamily="2" charset="2"/>
              <a:buChar char="§"/>
            </a:pPr>
            <a:r>
              <a:rPr lang="en-GB" sz="1600" dirty="0">
                <a:cs typeface="Arial" pitchFamily="34" charset="0"/>
              </a:rPr>
              <a:t>Location and </a:t>
            </a:r>
            <a:r>
              <a:rPr lang="en-GB" sz="1600" dirty="0" smtClean="0">
                <a:cs typeface="Arial" pitchFamily="34" charset="0"/>
              </a:rPr>
              <a:t>profile-based </a:t>
            </a:r>
            <a:r>
              <a:rPr lang="en-GB" sz="1600" dirty="0">
                <a:cs typeface="Arial" pitchFamily="34" charset="0"/>
              </a:rPr>
              <a:t>messaging and target </a:t>
            </a:r>
            <a:r>
              <a:rPr lang="en-GB" sz="1600" dirty="0" smtClean="0">
                <a:cs typeface="Arial" pitchFamily="34" charset="0"/>
              </a:rPr>
              <a:t>marketing</a:t>
            </a:r>
            <a:endParaRPr lang="en-GB" sz="1600" dirty="0">
              <a:cs typeface="Arial" pitchFamily="34" charset="0"/>
            </a:endParaRPr>
          </a:p>
          <a:p>
            <a:pPr marL="1181100" lvl="2" indent="-368300">
              <a:buClr>
                <a:schemeClr val="hlink"/>
              </a:buClr>
              <a:buFont typeface="Wingdings" pitchFamily="2" charset="2"/>
              <a:buChar char="§"/>
            </a:pPr>
            <a:r>
              <a:rPr lang="en-GB" sz="1600" dirty="0">
                <a:cs typeface="Arial" pitchFamily="34" charset="0"/>
              </a:rPr>
              <a:t>Bluetooth tagging for </a:t>
            </a:r>
            <a:r>
              <a:rPr lang="en-GB" sz="1600" dirty="0" smtClean="0">
                <a:cs typeface="Arial" pitchFamily="34" charset="0"/>
              </a:rPr>
              <a:t>location-based </a:t>
            </a:r>
            <a:r>
              <a:rPr lang="en-GB" sz="1600" dirty="0">
                <a:cs typeface="Arial" pitchFamily="34" charset="0"/>
              </a:rPr>
              <a:t>networking</a:t>
            </a:r>
          </a:p>
          <a:p>
            <a:pPr marL="1181100" lvl="2" indent="-368300">
              <a:buClr>
                <a:schemeClr val="hlink"/>
              </a:buClr>
              <a:buFont typeface="Wingdings" pitchFamily="2" charset="2"/>
              <a:buChar char="§"/>
            </a:pPr>
            <a:r>
              <a:rPr lang="en-GB" sz="1600" dirty="0">
                <a:cs typeface="Arial" pitchFamily="34" charset="0"/>
              </a:rPr>
              <a:t>Social </a:t>
            </a:r>
            <a:r>
              <a:rPr lang="en-GB" sz="1600" dirty="0" smtClean="0">
                <a:cs typeface="Arial" pitchFamily="34" charset="0"/>
              </a:rPr>
              <a:t>shopping </a:t>
            </a:r>
            <a:r>
              <a:rPr lang="en-GB" sz="1600" dirty="0">
                <a:cs typeface="Arial" pitchFamily="34" charset="0"/>
              </a:rPr>
              <a:t>and opinion </a:t>
            </a:r>
            <a:r>
              <a:rPr lang="en-GB" sz="1600" dirty="0" smtClean="0">
                <a:cs typeface="Arial" pitchFamily="34" charset="0"/>
              </a:rPr>
              <a:t>gathering</a:t>
            </a:r>
            <a:endParaRPr lang="en-GB" sz="1600" dirty="0"/>
          </a:p>
          <a:p>
            <a:pPr marL="723900" lvl="1" indent="-368300">
              <a:buClr>
                <a:schemeClr val="hlink"/>
              </a:buClr>
              <a:buFont typeface="Segoe Condensed"/>
              <a:buNone/>
            </a:pPr>
            <a:endParaRPr lang="en-GB" sz="1600" dirty="0"/>
          </a:p>
          <a:p>
            <a:pPr marL="723900" lvl="1" indent="-368300">
              <a:buClr>
                <a:schemeClr val="hlink"/>
              </a:buClr>
              <a:buFont typeface="Wingdings" pitchFamily="2" charset="2"/>
              <a:buChar char="q"/>
            </a:pPr>
            <a:r>
              <a:rPr lang="en-GB" sz="1600" dirty="0"/>
              <a:t>Provides </a:t>
            </a:r>
            <a:r>
              <a:rPr lang="en-GB" sz="1600" dirty="0" smtClean="0"/>
              <a:t>compelling</a:t>
            </a:r>
            <a:r>
              <a:rPr lang="en-GB" sz="1600" dirty="0"/>
              <a:t>, </a:t>
            </a:r>
            <a:r>
              <a:rPr lang="en-GB" sz="1600" dirty="0" smtClean="0"/>
              <a:t>well-defined </a:t>
            </a:r>
            <a:r>
              <a:rPr lang="en-GB" sz="1600" dirty="0"/>
              <a:t>and captive </a:t>
            </a:r>
            <a:r>
              <a:rPr lang="en-GB" sz="1600" dirty="0" smtClean="0"/>
              <a:t>audiences </a:t>
            </a:r>
            <a:r>
              <a:rPr lang="en-GB" sz="1600" dirty="0"/>
              <a:t>for push and </a:t>
            </a:r>
            <a:r>
              <a:rPr lang="en-GB" sz="1600" dirty="0" smtClean="0"/>
              <a:t>location-based </a:t>
            </a:r>
            <a:r>
              <a:rPr lang="en-GB" sz="1600" dirty="0"/>
              <a:t>marketing to mobiles</a:t>
            </a:r>
          </a:p>
          <a:p>
            <a:pPr marL="723900" lvl="1" indent="-368300">
              <a:buClr>
                <a:schemeClr val="hlink"/>
              </a:buClr>
              <a:buFont typeface="Wingdings" pitchFamily="2" charset="2"/>
              <a:buChar char="q"/>
            </a:pPr>
            <a:endParaRPr lang="en-GB" sz="1600" dirty="0"/>
          </a:p>
          <a:p>
            <a:pPr marL="723900" lvl="1" indent="-368300">
              <a:buClr>
                <a:schemeClr val="hlink"/>
              </a:buClr>
              <a:buFont typeface="Wingdings" pitchFamily="2" charset="2"/>
              <a:buChar char="q"/>
            </a:pPr>
            <a:r>
              <a:rPr lang="en-GB" sz="1600" dirty="0" smtClean="0"/>
              <a:t>Provides </a:t>
            </a:r>
            <a:r>
              <a:rPr lang="en-GB" sz="1600" dirty="0"/>
              <a:t>mobile content delivery capability for media and other companies to stream content in real-time to the mobile device</a:t>
            </a:r>
          </a:p>
          <a:p>
            <a:pPr marL="723900" lvl="1" indent="-368300">
              <a:buClr>
                <a:schemeClr val="hlink"/>
              </a:buClr>
              <a:buFont typeface="Segoe Condensed"/>
              <a:buChar char="◊"/>
            </a:pPr>
            <a:endParaRPr lang="en-GB" sz="1600" b="1" dirty="0"/>
          </a:p>
          <a:p>
            <a:pPr marL="723900" lvl="1" indent="-368300">
              <a:buClr>
                <a:schemeClr val="hlink"/>
              </a:buClr>
              <a:buFont typeface="Segoe Condensed"/>
              <a:buChar char="◊"/>
            </a:pPr>
            <a:endParaRPr lang="en-GB" sz="1600" b="1" dirty="0"/>
          </a:p>
          <a:p>
            <a:pPr marL="723900" lvl="1" indent="-368300">
              <a:buClr>
                <a:schemeClr val="hlink"/>
              </a:buClr>
              <a:buFont typeface="Segoe Condensed"/>
              <a:buChar char="◊"/>
            </a:pPr>
            <a:endParaRPr lang="en-GB" sz="1600" b="1" dirty="0"/>
          </a:p>
          <a:p>
            <a:pPr>
              <a:buClr>
                <a:schemeClr val="hlink"/>
              </a:buClr>
              <a:buFont typeface="Segoe Condensed"/>
              <a:buNone/>
            </a:pPr>
            <a:endParaRPr lang="en-GB" sz="1600" dirty="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8" end="8"/>
                                            </p:txEl>
                                          </p:spTgt>
                                        </p:tgtEl>
                                        <p:attrNameLst>
                                          <p:attrName>style.visibility</p:attrName>
                                        </p:attrNameLst>
                                      </p:cBhvr>
                                      <p:to>
                                        <p:strVal val="visible"/>
                                      </p:to>
                                    </p:set>
                                    <p:animEffect transition="in" filter="blinds(horizontal)">
                                      <p:cBhvr>
                                        <p:cTn id="7" dur="500"/>
                                        <p:tgtEl>
                                          <p:spTgt spid="4099">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9">
                                            <p:txEl>
                                              <p:pRg st="10" end="10"/>
                                            </p:txEl>
                                          </p:spTgt>
                                        </p:tgtEl>
                                        <p:attrNameLst>
                                          <p:attrName>style.visibility</p:attrName>
                                        </p:attrNameLst>
                                      </p:cBhvr>
                                      <p:to>
                                        <p:strVal val="visible"/>
                                      </p:to>
                                    </p:set>
                                    <p:animEffect transition="in" filter="blinds(horizontal)">
                                      <p:cBhvr>
                                        <p:cTn id="12" dur="500"/>
                                        <p:tgtEl>
                                          <p:spTgt spid="40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52400" y="914400"/>
            <a:ext cx="2743059" cy="369332"/>
          </a:xfrm>
          <a:prstGeom prst="rect">
            <a:avLst/>
          </a:prstGeom>
          <a:noFill/>
          <a:ln w="12700">
            <a:solidFill>
              <a:schemeClr val="hlink"/>
            </a:solidFill>
            <a:miter lim="800000"/>
            <a:headEnd/>
            <a:tailEnd/>
          </a:ln>
        </p:spPr>
        <p:txBody>
          <a:bodyPr wrap="none">
            <a:spAutoFit/>
          </a:bodyPr>
          <a:lstStyle/>
          <a:p>
            <a:r>
              <a:rPr lang="en-GB" dirty="0" smtClean="0">
                <a:cs typeface="Arial" pitchFamily="34" charset="0"/>
              </a:rPr>
              <a:t>Opportunities Created</a:t>
            </a:r>
            <a:endParaRPr lang="en-US" dirty="0">
              <a:cs typeface="Arial" pitchFamily="34" charset="0"/>
            </a:endParaRPr>
          </a:p>
        </p:txBody>
      </p:sp>
      <p:sp>
        <p:nvSpPr>
          <p:cNvPr id="4099" name="Text Box 3"/>
          <p:cNvSpPr txBox="1">
            <a:spLocks noChangeArrowheads="1"/>
          </p:cNvSpPr>
          <p:nvPr/>
        </p:nvSpPr>
        <p:spPr bwMode="auto">
          <a:xfrm>
            <a:off x="0" y="1108075"/>
            <a:ext cx="8915400" cy="6247864"/>
          </a:xfrm>
          <a:prstGeom prst="rect">
            <a:avLst/>
          </a:prstGeom>
          <a:noFill/>
          <a:ln w="9525">
            <a:noFill/>
            <a:miter lim="800000"/>
            <a:headEnd/>
            <a:tailEnd/>
          </a:ln>
        </p:spPr>
        <p:txBody>
          <a:bodyPr>
            <a:spAutoFit/>
          </a:bodyPr>
          <a:lstStyle/>
          <a:p>
            <a:pPr marL="723900" lvl="1" indent="-368300">
              <a:buClr>
                <a:schemeClr val="hlink"/>
              </a:buClr>
            </a:pPr>
            <a:endParaRPr lang="en-GB" sz="1600" dirty="0"/>
          </a:p>
          <a:p>
            <a:pPr marL="723900" lvl="1" indent="-368300">
              <a:buClr>
                <a:schemeClr val="hlink"/>
              </a:buClr>
              <a:buFont typeface="Wingdings" pitchFamily="2" charset="2"/>
              <a:buChar char="q"/>
            </a:pPr>
            <a:r>
              <a:rPr lang="en-GB" sz="1600" dirty="0" smtClean="0"/>
              <a:t>Retention </a:t>
            </a:r>
            <a:r>
              <a:rPr lang="en-GB" sz="1600" dirty="0"/>
              <a:t>of </a:t>
            </a:r>
            <a:r>
              <a:rPr lang="en-GB" sz="1600" dirty="0" smtClean="0"/>
              <a:t>loyal customers </a:t>
            </a:r>
            <a:r>
              <a:rPr lang="en-GB" sz="1600" dirty="0"/>
              <a:t>with </a:t>
            </a:r>
            <a:r>
              <a:rPr lang="en-GB" sz="1600" dirty="0" smtClean="0"/>
              <a:t>location aware messaging </a:t>
            </a:r>
            <a:r>
              <a:rPr lang="en-GB" sz="1600" dirty="0"/>
              <a:t>and other experience improvement </a:t>
            </a:r>
            <a:r>
              <a:rPr lang="en-GB" sz="1600" dirty="0" smtClean="0"/>
              <a:t>tools:</a:t>
            </a:r>
            <a:endParaRPr lang="en-GB" sz="1600" dirty="0"/>
          </a:p>
          <a:p>
            <a:pPr marL="1181100" lvl="2" indent="-368300">
              <a:buClr>
                <a:schemeClr val="hlink"/>
              </a:buClr>
              <a:buFont typeface="Wingdings" pitchFamily="2" charset="2"/>
              <a:buChar char="§"/>
            </a:pPr>
            <a:r>
              <a:rPr lang="en-GB" sz="1600" dirty="0" smtClean="0"/>
              <a:t>Most wireless networks </a:t>
            </a:r>
            <a:r>
              <a:rPr lang="en-GB" sz="1600" dirty="0"/>
              <a:t>need </a:t>
            </a:r>
            <a:r>
              <a:rPr lang="en-GB" sz="1600" dirty="0" smtClean="0"/>
              <a:t>more sticky, real-time value-added </a:t>
            </a:r>
            <a:r>
              <a:rPr lang="en-GB" sz="1600" dirty="0"/>
              <a:t>mobile and internet services</a:t>
            </a:r>
          </a:p>
          <a:p>
            <a:pPr marL="1181100" lvl="2" indent="-368300">
              <a:buClr>
                <a:schemeClr val="hlink"/>
              </a:buClr>
              <a:buFont typeface="Wingdings" pitchFamily="2" charset="2"/>
              <a:buChar char="§"/>
            </a:pPr>
            <a:r>
              <a:rPr lang="en-GB" sz="1600" dirty="0"/>
              <a:t>Retailers seek to </a:t>
            </a:r>
            <a:r>
              <a:rPr lang="en-GB" sz="1600" dirty="0" smtClean="0"/>
              <a:t>‘touch’ </a:t>
            </a:r>
            <a:r>
              <a:rPr lang="en-GB" sz="1600" dirty="0"/>
              <a:t>consumers </a:t>
            </a:r>
            <a:r>
              <a:rPr lang="en-GB" sz="1600" dirty="0" smtClean="0"/>
              <a:t>in real-time </a:t>
            </a:r>
            <a:r>
              <a:rPr lang="en-GB" sz="1600" dirty="0"/>
              <a:t>by offering promotions based on proximity and profile</a:t>
            </a:r>
          </a:p>
          <a:p>
            <a:pPr marL="1181100" lvl="2" indent="-368300">
              <a:buClr>
                <a:schemeClr val="hlink"/>
              </a:buClr>
              <a:buFont typeface="Wingdings" pitchFamily="2" charset="2"/>
              <a:buChar char="§"/>
            </a:pPr>
            <a:r>
              <a:rPr lang="en-GB" sz="1600" dirty="0"/>
              <a:t>Interactive Marketing Services (IMS) for </a:t>
            </a:r>
            <a:r>
              <a:rPr lang="en-GB" sz="1600" dirty="0" smtClean="0"/>
              <a:t>advertising &amp; new media agencies</a:t>
            </a:r>
            <a:endParaRPr lang="en-GB" sz="1600" dirty="0"/>
          </a:p>
          <a:p>
            <a:pPr marL="1181100" lvl="2" indent="-368300">
              <a:buClr>
                <a:schemeClr val="hlink"/>
              </a:buClr>
              <a:buFont typeface="Wingdings" pitchFamily="2" charset="2"/>
              <a:buChar char="§"/>
            </a:pPr>
            <a:r>
              <a:rPr lang="en-GB" sz="1600" dirty="0" smtClean="0"/>
              <a:t>Real-</a:t>
            </a:r>
            <a:r>
              <a:rPr lang="en-GB" sz="1600" dirty="0"/>
              <a:t>t</a:t>
            </a:r>
            <a:r>
              <a:rPr lang="en-GB" sz="1600" dirty="0" smtClean="0"/>
              <a:t>ime mobile broadcasting &amp; opinion gathering </a:t>
            </a:r>
            <a:r>
              <a:rPr lang="en-GB" sz="1600" dirty="0"/>
              <a:t>for </a:t>
            </a:r>
            <a:r>
              <a:rPr lang="en-GB" sz="1600" dirty="0" smtClean="0"/>
              <a:t>corporate communications</a:t>
            </a:r>
            <a:endParaRPr lang="en-GB" sz="1600" dirty="0"/>
          </a:p>
          <a:p>
            <a:pPr marL="723900" lvl="1" indent="-368300">
              <a:buClr>
                <a:schemeClr val="hlink"/>
              </a:buClr>
              <a:buFont typeface="Segoe Condensed"/>
              <a:buChar char="◊"/>
            </a:pPr>
            <a:endParaRPr lang="en-GB" sz="1600" dirty="0"/>
          </a:p>
          <a:p>
            <a:pPr marL="723900" lvl="1" indent="-368300">
              <a:buClr>
                <a:schemeClr val="hlink"/>
              </a:buClr>
              <a:buFont typeface="Wingdings" pitchFamily="2" charset="2"/>
              <a:buChar char="q"/>
            </a:pPr>
            <a:r>
              <a:rPr lang="en-GB" sz="1600" dirty="0"/>
              <a:t>Improved </a:t>
            </a:r>
            <a:r>
              <a:rPr lang="en-GB" sz="1600" dirty="0" smtClean="0"/>
              <a:t>content &amp; data </a:t>
            </a:r>
            <a:r>
              <a:rPr lang="en-GB" sz="1600" dirty="0"/>
              <a:t>ARPU for w</a:t>
            </a:r>
            <a:r>
              <a:rPr lang="en-GB" sz="1600" dirty="0" smtClean="0"/>
              <a:t>ireless operators:</a:t>
            </a:r>
            <a:endParaRPr lang="en-GB" sz="1600" dirty="0"/>
          </a:p>
          <a:p>
            <a:pPr marL="1181100" lvl="2" indent="-368300">
              <a:buClr>
                <a:schemeClr val="hlink"/>
              </a:buClr>
              <a:buFont typeface="Wingdings" pitchFamily="2" charset="2"/>
              <a:buChar char="§"/>
            </a:pPr>
            <a:r>
              <a:rPr lang="en-GB" sz="1600" dirty="0" smtClean="0"/>
              <a:t>Real-time video streaming/photo upload from </a:t>
            </a:r>
            <a:r>
              <a:rPr lang="en-GB" sz="1600" dirty="0"/>
              <a:t>the mobile handset</a:t>
            </a:r>
          </a:p>
          <a:p>
            <a:pPr marL="1181100" lvl="2" indent="-368300">
              <a:buClr>
                <a:schemeClr val="hlink"/>
              </a:buClr>
              <a:buFont typeface="Wingdings" pitchFamily="2" charset="2"/>
              <a:buChar char="§"/>
            </a:pPr>
            <a:r>
              <a:rPr lang="en-GB" sz="1600" dirty="0"/>
              <a:t>Drive new handset sales and s</a:t>
            </a:r>
            <a:r>
              <a:rPr lang="en-GB" sz="1600" dirty="0" smtClean="0"/>
              <a:t>ubscriber acquisition </a:t>
            </a:r>
            <a:r>
              <a:rPr lang="en-GB" sz="1600" dirty="0"/>
              <a:t>at lower costs</a:t>
            </a:r>
          </a:p>
          <a:p>
            <a:pPr marL="1181100" lvl="2" indent="-368300">
              <a:buClr>
                <a:schemeClr val="hlink"/>
              </a:buClr>
              <a:buFont typeface="Wingdings" pitchFamily="2" charset="2"/>
              <a:buChar char="§"/>
            </a:pPr>
            <a:r>
              <a:rPr lang="en-GB" sz="1600" dirty="0"/>
              <a:t>Increased </a:t>
            </a:r>
            <a:r>
              <a:rPr lang="en-GB" sz="1600" dirty="0" smtClean="0"/>
              <a:t>subscriber </a:t>
            </a:r>
            <a:r>
              <a:rPr lang="en-GB" sz="1600" dirty="0"/>
              <a:t>retention at lower </a:t>
            </a:r>
            <a:r>
              <a:rPr lang="en-GB" sz="1600" dirty="0" smtClean="0"/>
              <a:t>customer care costs</a:t>
            </a:r>
            <a:endParaRPr lang="en-GB" sz="1600" dirty="0"/>
          </a:p>
          <a:p>
            <a:pPr marL="1181100" lvl="2" indent="-368300">
              <a:buClr>
                <a:schemeClr val="hlink"/>
              </a:buClr>
              <a:buFont typeface="Wingdings" pitchFamily="2" charset="2"/>
              <a:buChar char="§"/>
            </a:pPr>
            <a:r>
              <a:rPr lang="en-GB" sz="1600" dirty="0"/>
              <a:t>Why lose </a:t>
            </a:r>
            <a:r>
              <a:rPr lang="en-GB" sz="1600" dirty="0" smtClean="0"/>
              <a:t>ARPU </a:t>
            </a:r>
            <a:r>
              <a:rPr lang="en-GB" sz="1600" dirty="0"/>
              <a:t>to a broadband service for </a:t>
            </a:r>
            <a:r>
              <a:rPr lang="en-GB" sz="1600" dirty="0" smtClean="0"/>
              <a:t>post </a:t>
            </a:r>
            <a:r>
              <a:rPr lang="en-GB" sz="1600" dirty="0"/>
              <a:t>event upload via </a:t>
            </a:r>
            <a:r>
              <a:rPr lang="en-GB" sz="1600" dirty="0" smtClean="0"/>
              <a:t>PC</a:t>
            </a:r>
            <a:r>
              <a:rPr lang="en-GB" sz="1600" dirty="0"/>
              <a:t>?</a:t>
            </a:r>
          </a:p>
          <a:p>
            <a:pPr marL="723900" lvl="1" indent="-368300">
              <a:buClr>
                <a:schemeClr val="hlink"/>
              </a:buClr>
              <a:buFont typeface="Segoe Condensed"/>
              <a:buChar char="◊"/>
            </a:pPr>
            <a:endParaRPr lang="en-GB" sz="1600" b="1" dirty="0"/>
          </a:p>
          <a:p>
            <a:pPr marL="723900" lvl="1" indent="-368300">
              <a:buClr>
                <a:schemeClr val="hlink"/>
              </a:buClr>
              <a:buFont typeface="Wingdings" pitchFamily="2" charset="2"/>
              <a:buChar char="q"/>
            </a:pPr>
            <a:r>
              <a:rPr lang="en-GB" sz="1600" dirty="0"/>
              <a:t>How to </a:t>
            </a:r>
            <a:r>
              <a:rPr lang="en-GB" sz="1600" dirty="0" smtClean="0"/>
              <a:t>work </a:t>
            </a:r>
            <a:r>
              <a:rPr lang="en-GB" sz="1600" dirty="0"/>
              <a:t>with </a:t>
            </a:r>
            <a:r>
              <a:rPr lang="en-GB" sz="1600" dirty="0" smtClean="0"/>
              <a:t>Next2Friends:</a:t>
            </a:r>
            <a:endParaRPr lang="en-GB" sz="1600" dirty="0"/>
          </a:p>
          <a:p>
            <a:pPr marL="1181100" lvl="2" indent="-368300">
              <a:buClr>
                <a:schemeClr val="hlink"/>
              </a:buClr>
              <a:buFont typeface="Wingdings" pitchFamily="2" charset="2"/>
              <a:buChar char="§"/>
            </a:pPr>
            <a:r>
              <a:rPr lang="en-GB" sz="1600" dirty="0" smtClean="0"/>
              <a:t>Pre-install </a:t>
            </a:r>
            <a:r>
              <a:rPr lang="en-GB" sz="1600" dirty="0" err="1"/>
              <a:t>Lite</a:t>
            </a:r>
            <a:r>
              <a:rPr lang="en-GB" sz="1600" dirty="0"/>
              <a:t> Java Apps on </a:t>
            </a:r>
            <a:r>
              <a:rPr lang="en-GB" sz="1600" dirty="0" smtClean="0"/>
              <a:t>mobile handsets </a:t>
            </a:r>
            <a:r>
              <a:rPr lang="en-GB" sz="1600" dirty="0"/>
              <a:t>or via your site</a:t>
            </a:r>
          </a:p>
          <a:p>
            <a:pPr marL="1181100" lvl="2" indent="-368300">
              <a:buClr>
                <a:schemeClr val="hlink"/>
              </a:buClr>
              <a:buFont typeface="Wingdings" pitchFamily="2" charset="2"/>
              <a:buChar char="§"/>
            </a:pPr>
            <a:r>
              <a:rPr lang="en-GB" sz="1600" dirty="0" smtClean="0"/>
              <a:t>Co-market to </a:t>
            </a:r>
            <a:r>
              <a:rPr lang="en-GB" sz="1600" dirty="0"/>
              <a:t>users and </a:t>
            </a:r>
            <a:r>
              <a:rPr lang="en-GB" sz="1600" dirty="0" smtClean="0"/>
              <a:t>partners</a:t>
            </a:r>
            <a:endParaRPr lang="en-GB" sz="1600" dirty="0"/>
          </a:p>
          <a:p>
            <a:pPr marL="1181100" lvl="2" indent="-368300">
              <a:buClr>
                <a:schemeClr val="hlink"/>
              </a:buClr>
              <a:buFont typeface="Wingdings" pitchFamily="2" charset="2"/>
              <a:buChar char="§"/>
            </a:pPr>
            <a:r>
              <a:rPr lang="en-GB" sz="1600" dirty="0"/>
              <a:t>Revenue </a:t>
            </a:r>
            <a:r>
              <a:rPr lang="en-GB" sz="1600" dirty="0" smtClean="0"/>
              <a:t>share </a:t>
            </a:r>
            <a:r>
              <a:rPr lang="en-GB" sz="1600" dirty="0"/>
              <a:t>m</a:t>
            </a:r>
            <a:r>
              <a:rPr lang="en-GB" sz="1600" dirty="0" smtClean="0"/>
              <a:t>odels, </a:t>
            </a:r>
            <a:r>
              <a:rPr lang="en-GB" sz="1600" dirty="0"/>
              <a:t>no large </a:t>
            </a:r>
            <a:r>
              <a:rPr lang="en-GB" sz="1600" dirty="0" smtClean="0"/>
              <a:t>capital expense</a:t>
            </a:r>
            <a:endParaRPr lang="en-GB" sz="1600" dirty="0"/>
          </a:p>
          <a:p>
            <a:pPr marL="723900" lvl="1" indent="-368300">
              <a:buClr>
                <a:schemeClr val="hlink"/>
              </a:buClr>
              <a:buFont typeface="Segoe Condensed"/>
              <a:buChar char="◊"/>
            </a:pPr>
            <a:endParaRPr lang="en-GB" sz="1600" b="1" dirty="0"/>
          </a:p>
          <a:p>
            <a:pPr marL="723900" lvl="1" indent="-368300">
              <a:buClr>
                <a:schemeClr val="hlink"/>
              </a:buClr>
              <a:buFont typeface="Segoe Condensed"/>
              <a:buChar char="◊"/>
            </a:pPr>
            <a:endParaRPr lang="en-GB" sz="1600" b="1" dirty="0"/>
          </a:p>
          <a:p>
            <a:pPr>
              <a:buClr>
                <a:schemeClr val="hlink"/>
              </a:buClr>
              <a:buFont typeface="Segoe Condensed"/>
              <a:buNone/>
            </a:pPr>
            <a:endParaRPr lang="en-GB" sz="1600" dirty="0">
              <a:cs typeface="Arial"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7" end="7"/>
                                            </p:txEl>
                                          </p:spTgt>
                                        </p:tgtEl>
                                        <p:attrNameLst>
                                          <p:attrName>style.visibility</p:attrName>
                                        </p:attrNameLst>
                                      </p:cBhvr>
                                      <p:to>
                                        <p:strVal val="visible"/>
                                      </p:to>
                                    </p:set>
                                    <p:animEffect transition="in" filter="blinds(horizontal)">
                                      <p:cBhvr>
                                        <p:cTn id="7" dur="500"/>
                                        <p:tgtEl>
                                          <p:spTgt spid="4099">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9">
                                            <p:txEl>
                                              <p:pRg st="8" end="8"/>
                                            </p:txEl>
                                          </p:spTgt>
                                        </p:tgtEl>
                                        <p:attrNameLst>
                                          <p:attrName>style.visibility</p:attrName>
                                        </p:attrNameLst>
                                      </p:cBhvr>
                                      <p:to>
                                        <p:strVal val="visible"/>
                                      </p:to>
                                    </p:set>
                                    <p:animEffect transition="in" filter="blinds(horizontal)">
                                      <p:cBhvr>
                                        <p:cTn id="10" dur="500"/>
                                        <p:tgtEl>
                                          <p:spTgt spid="4099">
                                            <p:txEl>
                                              <p:pRg st="8" end="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099">
                                            <p:txEl>
                                              <p:pRg st="9" end="9"/>
                                            </p:txEl>
                                          </p:spTgt>
                                        </p:tgtEl>
                                        <p:attrNameLst>
                                          <p:attrName>style.visibility</p:attrName>
                                        </p:attrNameLst>
                                      </p:cBhvr>
                                      <p:to>
                                        <p:strVal val="visible"/>
                                      </p:to>
                                    </p:set>
                                    <p:animEffect transition="in" filter="blinds(horizontal)">
                                      <p:cBhvr>
                                        <p:cTn id="13" dur="500"/>
                                        <p:tgtEl>
                                          <p:spTgt spid="4099">
                                            <p:txEl>
                                              <p:pRg st="9" end="9"/>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099">
                                            <p:txEl>
                                              <p:pRg st="10" end="10"/>
                                            </p:txEl>
                                          </p:spTgt>
                                        </p:tgtEl>
                                        <p:attrNameLst>
                                          <p:attrName>style.visibility</p:attrName>
                                        </p:attrNameLst>
                                      </p:cBhvr>
                                      <p:to>
                                        <p:strVal val="visible"/>
                                      </p:to>
                                    </p:set>
                                    <p:animEffect transition="in" filter="blinds(horizontal)">
                                      <p:cBhvr>
                                        <p:cTn id="16" dur="500"/>
                                        <p:tgtEl>
                                          <p:spTgt spid="4099">
                                            <p:txEl>
                                              <p:pRg st="10" end="1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099">
                                            <p:txEl>
                                              <p:pRg st="11" end="11"/>
                                            </p:txEl>
                                          </p:spTgt>
                                        </p:tgtEl>
                                        <p:attrNameLst>
                                          <p:attrName>style.visibility</p:attrName>
                                        </p:attrNameLst>
                                      </p:cBhvr>
                                      <p:to>
                                        <p:strVal val="visible"/>
                                      </p:to>
                                    </p:set>
                                    <p:animEffect transition="in" filter="blinds(horizontal)">
                                      <p:cBhvr>
                                        <p:cTn id="19" dur="500"/>
                                        <p:tgtEl>
                                          <p:spTgt spid="4099">
                                            <p:txEl>
                                              <p:pRg st="11" end="11"/>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099">
                                            <p:txEl>
                                              <p:pRg st="13" end="13"/>
                                            </p:txEl>
                                          </p:spTgt>
                                        </p:tgtEl>
                                        <p:attrNameLst>
                                          <p:attrName>style.visibility</p:attrName>
                                        </p:attrNameLst>
                                      </p:cBhvr>
                                      <p:to>
                                        <p:strVal val="visible"/>
                                      </p:to>
                                    </p:set>
                                    <p:animEffect transition="in" filter="blinds(horizontal)">
                                      <p:cBhvr>
                                        <p:cTn id="22" dur="500"/>
                                        <p:tgtEl>
                                          <p:spTgt spid="4099">
                                            <p:txEl>
                                              <p:pRg st="13" end="1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099">
                                            <p:txEl>
                                              <p:pRg st="14" end="14"/>
                                            </p:txEl>
                                          </p:spTgt>
                                        </p:tgtEl>
                                        <p:attrNameLst>
                                          <p:attrName>style.visibility</p:attrName>
                                        </p:attrNameLst>
                                      </p:cBhvr>
                                      <p:to>
                                        <p:strVal val="visible"/>
                                      </p:to>
                                    </p:set>
                                    <p:animEffect transition="in" filter="blinds(horizontal)">
                                      <p:cBhvr>
                                        <p:cTn id="25" dur="500"/>
                                        <p:tgtEl>
                                          <p:spTgt spid="4099">
                                            <p:txEl>
                                              <p:pRg st="14" end="1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099">
                                            <p:txEl>
                                              <p:pRg st="15" end="15"/>
                                            </p:txEl>
                                          </p:spTgt>
                                        </p:tgtEl>
                                        <p:attrNameLst>
                                          <p:attrName>style.visibility</p:attrName>
                                        </p:attrNameLst>
                                      </p:cBhvr>
                                      <p:to>
                                        <p:strVal val="visible"/>
                                      </p:to>
                                    </p:set>
                                    <p:animEffect transition="in" filter="blinds(horizontal)">
                                      <p:cBhvr>
                                        <p:cTn id="28" dur="500"/>
                                        <p:tgtEl>
                                          <p:spTgt spid="4099">
                                            <p:txEl>
                                              <p:pRg st="15" end="1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099">
                                            <p:txEl>
                                              <p:pRg st="16" end="16"/>
                                            </p:txEl>
                                          </p:spTgt>
                                        </p:tgtEl>
                                        <p:attrNameLst>
                                          <p:attrName>style.visibility</p:attrName>
                                        </p:attrNameLst>
                                      </p:cBhvr>
                                      <p:to>
                                        <p:strVal val="visible"/>
                                      </p:to>
                                    </p:set>
                                    <p:animEffect transition="in" filter="blinds(horizontal)">
                                      <p:cBhvr>
                                        <p:cTn id="31" dur="500"/>
                                        <p:tgtEl>
                                          <p:spTgt spid="4099">
                                            <p:txEl>
                                              <p:pRg st="16" end="1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099">
                                            <p:txEl>
                                              <p:pRg st="13" end="13"/>
                                            </p:txEl>
                                          </p:spTgt>
                                        </p:tgtEl>
                                        <p:attrNameLst>
                                          <p:attrName>style.visibility</p:attrName>
                                        </p:attrNameLst>
                                      </p:cBhvr>
                                      <p:to>
                                        <p:strVal val="visible"/>
                                      </p:to>
                                    </p:set>
                                    <p:animEffect transition="in" filter="blinds(horizontal)">
                                      <p:cBhvr>
                                        <p:cTn id="36" dur="500"/>
                                        <p:tgtEl>
                                          <p:spTgt spid="4099">
                                            <p:txEl>
                                              <p:pRg st="13" end="13"/>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4099">
                                            <p:txEl>
                                              <p:pRg st="14" end="14"/>
                                            </p:txEl>
                                          </p:spTgt>
                                        </p:tgtEl>
                                        <p:attrNameLst>
                                          <p:attrName>style.visibility</p:attrName>
                                        </p:attrNameLst>
                                      </p:cBhvr>
                                      <p:to>
                                        <p:strVal val="visible"/>
                                      </p:to>
                                    </p:set>
                                    <p:animEffect transition="in" filter="blinds(horizontal)">
                                      <p:cBhvr>
                                        <p:cTn id="39" dur="500"/>
                                        <p:tgtEl>
                                          <p:spTgt spid="4099">
                                            <p:txEl>
                                              <p:pRg st="14" end="14"/>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4099">
                                            <p:txEl>
                                              <p:pRg st="15" end="15"/>
                                            </p:txEl>
                                          </p:spTgt>
                                        </p:tgtEl>
                                        <p:attrNameLst>
                                          <p:attrName>style.visibility</p:attrName>
                                        </p:attrNameLst>
                                      </p:cBhvr>
                                      <p:to>
                                        <p:strVal val="visible"/>
                                      </p:to>
                                    </p:set>
                                    <p:animEffect transition="in" filter="blinds(horizontal)">
                                      <p:cBhvr>
                                        <p:cTn id="42" dur="500"/>
                                        <p:tgtEl>
                                          <p:spTgt spid="4099">
                                            <p:txEl>
                                              <p:pRg st="15" end="15"/>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4099">
                                            <p:txEl>
                                              <p:pRg st="16" end="16"/>
                                            </p:txEl>
                                          </p:spTgt>
                                        </p:tgtEl>
                                        <p:attrNameLst>
                                          <p:attrName>style.visibility</p:attrName>
                                        </p:attrNameLst>
                                      </p:cBhvr>
                                      <p:to>
                                        <p:strVal val="visible"/>
                                      </p:to>
                                    </p:set>
                                    <p:animEffect transition="in" filter="blinds(horizontal)">
                                      <p:cBhvr>
                                        <p:cTn id="45" dur="500"/>
                                        <p:tgtEl>
                                          <p:spTgt spid="4099">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457200" y="1001713"/>
            <a:ext cx="1555169" cy="369332"/>
          </a:xfrm>
          <a:prstGeom prst="rect">
            <a:avLst/>
          </a:prstGeom>
          <a:noFill/>
          <a:ln w="12700">
            <a:solidFill>
              <a:schemeClr val="hlink"/>
            </a:solidFill>
            <a:miter lim="800000"/>
            <a:headEnd/>
            <a:tailEnd/>
          </a:ln>
        </p:spPr>
        <p:txBody>
          <a:bodyPr wrap="none">
            <a:spAutoFit/>
          </a:bodyPr>
          <a:lstStyle/>
          <a:p>
            <a:r>
              <a:rPr lang="en-GB" dirty="0" smtClean="0">
                <a:ea typeface="Calibri" pitchFamily="34" charset="0"/>
                <a:cs typeface="Times New Roman" pitchFamily="18" charset="0"/>
              </a:rPr>
              <a:t>Core </a:t>
            </a:r>
            <a:r>
              <a:rPr lang="en-GB" dirty="0">
                <a:ea typeface="Calibri" pitchFamily="34" charset="0"/>
                <a:cs typeface="Times New Roman" pitchFamily="18" charset="0"/>
              </a:rPr>
              <a:t>Values</a:t>
            </a:r>
            <a:endParaRPr lang="en-US" dirty="0">
              <a:ea typeface="Calibri" pitchFamily="34" charset="0"/>
              <a:cs typeface="Arial" pitchFamily="34" charset="0"/>
            </a:endParaRPr>
          </a:p>
        </p:txBody>
      </p:sp>
      <p:sp>
        <p:nvSpPr>
          <p:cNvPr id="9219" name="Text Box 3"/>
          <p:cNvSpPr txBox="1">
            <a:spLocks noChangeArrowheads="1"/>
          </p:cNvSpPr>
          <p:nvPr/>
        </p:nvSpPr>
        <p:spPr bwMode="auto">
          <a:xfrm>
            <a:off x="228600" y="1917700"/>
            <a:ext cx="8686800" cy="3662541"/>
          </a:xfrm>
          <a:prstGeom prst="rect">
            <a:avLst/>
          </a:prstGeom>
          <a:noFill/>
          <a:ln w="9525">
            <a:noFill/>
            <a:miter lim="800000"/>
            <a:headEnd/>
            <a:tailEnd/>
          </a:ln>
        </p:spPr>
        <p:txBody>
          <a:bodyPr>
            <a:spAutoFit/>
          </a:bodyPr>
          <a:lstStyle/>
          <a:p>
            <a:r>
              <a:rPr lang="en-GB" sz="2400" b="1" dirty="0" smtClean="0"/>
              <a:t>Connected</a:t>
            </a:r>
            <a:r>
              <a:rPr lang="en-GB" sz="2400" dirty="0" smtClean="0"/>
              <a:t> </a:t>
            </a:r>
            <a:r>
              <a:rPr lang="en-GB" sz="1600" dirty="0" smtClean="0"/>
              <a:t>consumers, </a:t>
            </a:r>
            <a:r>
              <a:rPr lang="en-GB" sz="1600" dirty="0"/>
              <a:t>fans to artists, virtual to real, mobile to PC, behaviour to technology, </a:t>
            </a:r>
            <a:r>
              <a:rPr lang="en-GB" sz="1600" dirty="0" smtClean="0"/>
              <a:t>staff &amp; business </a:t>
            </a:r>
            <a:r>
              <a:rPr lang="en-GB" sz="1600" dirty="0"/>
              <a:t>units, brands to customers, people to phones, technology to life, suite of services, global to local</a:t>
            </a:r>
            <a:endParaRPr lang="en-GB" sz="2400" dirty="0"/>
          </a:p>
          <a:p>
            <a:endParaRPr lang="en-GB" sz="2400" dirty="0"/>
          </a:p>
          <a:p>
            <a:r>
              <a:rPr lang="en-GB" sz="2400" b="1" dirty="0"/>
              <a:t>Compelling</a:t>
            </a:r>
            <a:r>
              <a:rPr lang="en-GB" sz="2400" dirty="0"/>
              <a:t> </a:t>
            </a:r>
            <a:r>
              <a:rPr lang="en-GB" sz="1600" dirty="0" smtClean="0"/>
              <a:t>partnership </a:t>
            </a:r>
            <a:r>
              <a:rPr lang="en-GB" sz="1600" dirty="0"/>
              <a:t>target, content that drives traffic and use, business proposition,  relevant and required features, brand and marketing activity, </a:t>
            </a:r>
            <a:r>
              <a:rPr lang="en-GB" sz="1600" dirty="0" smtClean="0"/>
              <a:t>unique offering, influential, smart</a:t>
            </a:r>
            <a:endParaRPr lang="en-GB" sz="2400" dirty="0"/>
          </a:p>
          <a:p>
            <a:endParaRPr lang="en-GB" sz="2400" dirty="0"/>
          </a:p>
          <a:p>
            <a:r>
              <a:rPr lang="en-GB" sz="2400" b="1" dirty="0"/>
              <a:t>Accessible</a:t>
            </a:r>
            <a:r>
              <a:rPr lang="en-GB" sz="2400" dirty="0"/>
              <a:t> </a:t>
            </a:r>
            <a:r>
              <a:rPr lang="en-GB" sz="1600" dirty="0" smtClean="0"/>
              <a:t>to </a:t>
            </a:r>
            <a:r>
              <a:rPr lang="en-GB" sz="1600" dirty="0"/>
              <a:t>all, content and services, around the world, ‘people business’, open community, simple, real-world, </a:t>
            </a:r>
            <a:r>
              <a:rPr lang="en-GB" sz="1600" dirty="0" smtClean="0"/>
              <a:t>networked, supportive</a:t>
            </a:r>
            <a:r>
              <a:rPr lang="en-GB" sz="1600" dirty="0"/>
              <a:t>, easy, </a:t>
            </a:r>
            <a:r>
              <a:rPr lang="en-GB" sz="1600" dirty="0" smtClean="0"/>
              <a:t>friendly, integrated, sharable, compatible, collaborative, social</a:t>
            </a:r>
            <a:endParaRPr lang="en-GB" sz="1600" dirty="0">
              <a:cs typeface="Arial" pitchFamily="34" charset="0"/>
            </a:endParaRPr>
          </a:p>
          <a:p>
            <a:pPr lvl="2">
              <a:buClr>
                <a:schemeClr val="hlink"/>
              </a:buClr>
            </a:pPr>
            <a:endParaRPr lang="en-GB" sz="1600" dirty="0">
              <a:cs typeface="Arial"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5"/>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10243" name="TextBox 2"/>
          <p:cNvSpPr txBox="1">
            <a:spLocks noChangeArrowheads="1"/>
          </p:cNvSpPr>
          <p:nvPr/>
        </p:nvSpPr>
        <p:spPr bwMode="auto">
          <a:xfrm>
            <a:off x="7162800" y="152400"/>
            <a:ext cx="1905000" cy="1200150"/>
          </a:xfrm>
          <a:prstGeom prst="rect">
            <a:avLst/>
          </a:prstGeom>
          <a:noFill/>
          <a:ln w="9525">
            <a:noFill/>
            <a:miter lim="800000"/>
            <a:headEnd/>
            <a:tailEnd/>
          </a:ln>
        </p:spPr>
        <p:txBody>
          <a:bodyPr>
            <a:spAutoFit/>
          </a:bodyPr>
          <a:lstStyle/>
          <a:p>
            <a:pPr algn="ctr">
              <a:defRPr/>
            </a:pPr>
            <a:r>
              <a:rPr lang="en-GB" sz="2400" dirty="0">
                <a:solidFill>
                  <a:schemeClr val="bg1">
                    <a:lumMod val="95000"/>
                  </a:schemeClr>
                </a:solidFill>
              </a:rPr>
              <a:t>Real-time Media Streaming</a:t>
            </a:r>
          </a:p>
        </p:txBody>
      </p:sp>
      <p:sp>
        <p:nvSpPr>
          <p:cNvPr id="10244" name="TextBox 3"/>
          <p:cNvSpPr txBox="1">
            <a:spLocks noChangeArrowheads="1"/>
          </p:cNvSpPr>
          <p:nvPr/>
        </p:nvSpPr>
        <p:spPr bwMode="auto">
          <a:xfrm>
            <a:off x="6324600" y="5029200"/>
            <a:ext cx="2667000" cy="1200329"/>
          </a:xfrm>
          <a:prstGeom prst="rect">
            <a:avLst/>
          </a:prstGeom>
          <a:noFill/>
          <a:ln w="9525">
            <a:noFill/>
            <a:miter lim="800000"/>
            <a:headEnd/>
            <a:tailEnd/>
          </a:ln>
        </p:spPr>
        <p:txBody>
          <a:bodyPr>
            <a:spAutoFit/>
          </a:bodyPr>
          <a:lstStyle/>
          <a:p>
            <a:pPr algn="ctr">
              <a:defRPr/>
            </a:pPr>
            <a:r>
              <a:rPr lang="en-GB" sz="2400" dirty="0" smtClean="0">
                <a:solidFill>
                  <a:schemeClr val="bg1">
                    <a:lumMod val="95000"/>
                  </a:schemeClr>
                </a:solidFill>
              </a:rPr>
              <a:t>Location Based &amp; Auto </a:t>
            </a:r>
            <a:r>
              <a:rPr lang="en-GB" sz="2400" dirty="0">
                <a:solidFill>
                  <a:schemeClr val="bg1">
                    <a:lumMod val="95000"/>
                  </a:schemeClr>
                </a:solidFill>
              </a:rPr>
              <a:t>Ad Injection</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9" descr="2"/>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11267" name="TextBox 2"/>
          <p:cNvSpPr txBox="1">
            <a:spLocks noChangeArrowheads="1"/>
          </p:cNvSpPr>
          <p:nvPr/>
        </p:nvSpPr>
        <p:spPr bwMode="auto">
          <a:xfrm>
            <a:off x="6248400" y="381000"/>
            <a:ext cx="2667000" cy="830263"/>
          </a:xfrm>
          <a:prstGeom prst="rect">
            <a:avLst/>
          </a:prstGeom>
          <a:noFill/>
          <a:ln w="9525">
            <a:noFill/>
            <a:miter lim="800000"/>
            <a:headEnd/>
            <a:tailEnd/>
          </a:ln>
        </p:spPr>
        <p:txBody>
          <a:bodyPr>
            <a:spAutoFit/>
          </a:bodyPr>
          <a:lstStyle/>
          <a:p>
            <a:r>
              <a:rPr lang="en-GB" sz="2400" dirty="0" smtClean="0"/>
              <a:t>Real-time </a:t>
            </a:r>
            <a:r>
              <a:rPr lang="en-GB" sz="2400" dirty="0"/>
              <a:t>Photo Upload</a:t>
            </a:r>
          </a:p>
        </p:txBody>
      </p:sp>
      <p:sp>
        <p:nvSpPr>
          <p:cNvPr id="11268" name="TextBox 3"/>
          <p:cNvSpPr txBox="1">
            <a:spLocks noChangeArrowheads="1"/>
          </p:cNvSpPr>
          <p:nvPr/>
        </p:nvSpPr>
        <p:spPr bwMode="auto">
          <a:xfrm>
            <a:off x="6324600" y="5410200"/>
            <a:ext cx="2667000" cy="830263"/>
          </a:xfrm>
          <a:prstGeom prst="rect">
            <a:avLst/>
          </a:prstGeom>
          <a:noFill/>
          <a:ln w="9525">
            <a:noFill/>
            <a:miter lim="800000"/>
            <a:headEnd/>
            <a:tailEnd/>
          </a:ln>
        </p:spPr>
        <p:txBody>
          <a:bodyPr>
            <a:spAutoFit/>
          </a:bodyPr>
          <a:lstStyle/>
          <a:p>
            <a:pPr algn="ctr"/>
            <a:r>
              <a:rPr lang="en-GB" sz="2400"/>
              <a:t>Auto Ad Injection</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2_Business plan presentation">
  <a:themeElements>
    <a:clrScheme name="Business Plan">
      <a:dk1>
        <a:sysClr val="windowText" lastClr="000000"/>
      </a:dk1>
      <a:lt1>
        <a:sysClr val="window" lastClr="FFFFFF"/>
      </a:lt1>
      <a:dk2>
        <a:srgbClr val="284E6A"/>
      </a:dk2>
      <a:lt2>
        <a:srgbClr val="EFE3C4"/>
      </a:lt2>
      <a:accent1>
        <a:srgbClr val="646F4D"/>
      </a:accent1>
      <a:accent2>
        <a:srgbClr val="934721"/>
      </a:accent2>
      <a:accent3>
        <a:srgbClr val="A46721"/>
      </a:accent3>
      <a:accent4>
        <a:srgbClr val="655E6D"/>
      </a:accent4>
      <a:accent5>
        <a:srgbClr val="3A5F7B"/>
      </a:accent5>
      <a:accent6>
        <a:srgbClr val="665E45"/>
      </a:accent6>
      <a:hlink>
        <a:srgbClr val="64A2C8"/>
      </a:hlink>
      <a:folHlink>
        <a:srgbClr val="9BA967"/>
      </a:folHlink>
    </a:clrScheme>
    <a:fontScheme name="2_Business plan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2731</Words>
  <Application>Microsoft Office PowerPoint</Application>
  <PresentationFormat>On-screen Show (4:3)</PresentationFormat>
  <Paragraphs>284</Paragraphs>
  <Slides>26</Slides>
  <Notes>26</Notes>
  <HiddenSlides>0</HiddenSlides>
  <MMClips>0</MMClips>
  <ScaleCrop>false</ScaleCrop>
  <HeadingPairs>
    <vt:vector size="6" baseType="variant">
      <vt:variant>
        <vt:lpstr>Theme</vt:lpstr>
      </vt:variant>
      <vt:variant>
        <vt:i4>1</vt:i4>
      </vt:variant>
      <vt:variant>
        <vt:lpstr>Links</vt:lpstr>
      </vt:variant>
      <vt:variant>
        <vt:i4>1</vt:i4>
      </vt:variant>
      <vt:variant>
        <vt:lpstr>Slide Titles</vt:lpstr>
      </vt:variant>
      <vt:variant>
        <vt:i4>26</vt:i4>
      </vt:variant>
    </vt:vector>
  </HeadingPairs>
  <TitlesOfParts>
    <vt:vector size="28" baseType="lpstr">
      <vt:lpstr>2_Business plan presentation</vt:lpstr>
      <vt:lpstr>AppData\Local\Microsoft\Windows\Temporary Internet Files\Content.Outlook\8HZPRTUY\DZE_Next2Friends investor presentation_vD (2).pdf</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Mobile Social Networks &amp; Advertising</vt:lpstr>
      <vt:lpstr>Slide 16</vt:lpstr>
      <vt:lpstr>Estimated Growth of Mobile Content</vt:lpstr>
      <vt:lpstr>Worldwide Mobile Device Shipments (2007)</vt:lpstr>
      <vt:lpstr>Social Network Usage</vt:lpstr>
      <vt:lpstr>Social Network Activities</vt:lpstr>
      <vt:lpstr>Social Networks for Marketing</vt:lpstr>
      <vt:lpstr>Social Networks Imitators</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145</cp:revision>
  <dcterms:created xsi:type="dcterms:W3CDTF">2007-01-29T23:25:20Z</dcterms:created>
  <dcterms:modified xsi:type="dcterms:W3CDTF">2008-09-08T11:24:02Z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TC100819221033</vt:lpwstr>
  </property>
</Properties>
</file>