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4" r:id="rId9"/>
    <p:sldId id="391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4A8522"/>
    <a:srgbClr val="A2A1A1"/>
    <a:srgbClr val="DBE4F3"/>
    <a:srgbClr val="D29500"/>
    <a:srgbClr val="DBE4F4"/>
    <a:srgbClr val="4C82B3"/>
    <a:srgbClr val="4C82B4"/>
    <a:srgbClr val="4272C4"/>
    <a:srgbClr val="4C8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1"/>
    <p:restoredTop sz="96587"/>
  </p:normalViewPr>
  <p:slideViewPr>
    <p:cSldViewPr snapToGrid="0" snapToObjects="1">
      <p:cViewPr>
        <p:scale>
          <a:sx n="100" d="100"/>
          <a:sy n="100" d="100"/>
        </p:scale>
        <p:origin x="256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7679891" y="2382075"/>
            <a:ext cx="4109570" cy="4109570"/>
          </a:xfrm>
          <a:prstGeom prst="roundRect">
            <a:avLst/>
          </a:prstGeom>
          <a:solidFill>
            <a:srgbClr val="A2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10555320" y="3307231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73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4C81B2"/>
                </a:solidFill>
                <a:latin typeface="+mn-lt"/>
              </a:rPr>
              <a:t>Blockchain Network Components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9690318" y="4166876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9558925" y="1529226"/>
            <a:ext cx="453635" cy="725046"/>
            <a:chOff x="5701137" y="2384637"/>
            <a:chExt cx="1133935" cy="1812371"/>
          </a:xfrm>
          <a:solidFill>
            <a:srgbClr val="A2A1A1"/>
          </a:solidFill>
        </p:grpSpPr>
        <p:sp>
          <p:nvSpPr>
            <p:cNvPr id="86" name="Oval 8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sp>
        <p:nvSpPr>
          <p:cNvPr id="161" name="Content Placeholder 2"/>
          <p:cNvSpPr>
            <a:spLocks noGrp="1"/>
          </p:cNvSpPr>
          <p:nvPr>
            <p:ph idx="1"/>
          </p:nvPr>
        </p:nvSpPr>
        <p:spPr>
          <a:xfrm>
            <a:off x="838196" y="1825625"/>
            <a:ext cx="6462333" cy="4351338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define the following network components</a:t>
            </a:r>
          </a:p>
          <a:p>
            <a:endParaRPr lang="en-US" sz="1800" dirty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</a:t>
            </a:r>
            <a:r>
              <a:rPr lang="en-US" sz="1800" dirty="0"/>
              <a:t>set of policies </a:t>
            </a:r>
            <a:r>
              <a:rPr lang="en-US" sz="1800" b="1" dirty="0" err="1"/>
              <a:t>Px</a:t>
            </a:r>
            <a:r>
              <a:rPr lang="en-US" sz="1800" dirty="0"/>
              <a:t>, </a:t>
            </a:r>
            <a:r>
              <a:rPr lang="en-US" sz="1800" dirty="0" smtClean="0"/>
              <a:t>which control access to resources in </a:t>
            </a:r>
            <a:r>
              <a:rPr lang="en-US" sz="1800" b="1" dirty="0" smtClean="0"/>
              <a:t>N</a:t>
            </a:r>
            <a:br>
              <a:rPr lang="en-US" sz="1800" b="1" dirty="0" smtClean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set of peers, </a:t>
            </a:r>
            <a:r>
              <a:rPr lang="en-US" sz="1800" b="1" dirty="0" smtClean="0"/>
              <a:t>P</a:t>
            </a:r>
            <a:r>
              <a:rPr lang="en-US" sz="1800" dirty="0" smtClean="0"/>
              <a:t>, which host ledgers and smart contracts</a:t>
            </a:r>
            <a:br>
              <a:rPr lang="en-US" sz="1800" dirty="0" smtClean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An ordering service </a:t>
            </a:r>
            <a:r>
              <a:rPr lang="en-US" sz="1800" b="1" dirty="0" smtClean="0"/>
              <a:t>O</a:t>
            </a:r>
            <a:r>
              <a:rPr lang="en-US" sz="1800" dirty="0" smtClean="0"/>
              <a:t>; the network administration point</a:t>
            </a:r>
            <a:br>
              <a:rPr lang="en-US" sz="1800" dirty="0" smtClean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set of channels, </a:t>
            </a:r>
            <a:r>
              <a:rPr lang="en-US" sz="1800" b="1" dirty="0" err="1" smtClean="0"/>
              <a:t>Ch</a:t>
            </a:r>
            <a:r>
              <a:rPr lang="en-US" sz="1800" dirty="0" smtClean="0"/>
              <a:t>, which partition the network for </a:t>
            </a:r>
            <a:br>
              <a:rPr lang="en-US" sz="1800" dirty="0" smtClean="0"/>
            </a:br>
            <a:r>
              <a:rPr lang="en-US" sz="1800" dirty="0" smtClean="0"/>
              <a:t>privacy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</a:t>
            </a:r>
            <a:r>
              <a:rPr lang="en-US" sz="1800" dirty="0"/>
              <a:t>set of configurations, </a:t>
            </a:r>
            <a:r>
              <a:rPr lang="en-US" sz="1800" b="1" dirty="0" err="1"/>
              <a:t>Cx</a:t>
            </a:r>
            <a:r>
              <a:rPr lang="en-US" sz="1800" dirty="0"/>
              <a:t>, applying to </a:t>
            </a:r>
            <a:r>
              <a:rPr lang="en-US" sz="1800" dirty="0" smtClean="0"/>
              <a:t>different elements of </a:t>
            </a:r>
            <a:r>
              <a:rPr lang="en-US" sz="1800" b="1" dirty="0" smtClean="0"/>
              <a:t>N</a:t>
            </a:r>
            <a:br>
              <a:rPr lang="en-US" sz="1800" b="1" dirty="0" smtClean="0"/>
            </a:br>
            <a:endParaRPr lang="en-US" sz="1800" b="1" dirty="0" smtClean="0"/>
          </a:p>
          <a:p>
            <a:pPr marL="360363" indent="-360363">
              <a:buFont typeface="+mj-lt"/>
              <a:buAutoNum type="arabicPeriod"/>
            </a:pPr>
            <a:r>
              <a:rPr lang="en-US" sz="1800" dirty="0" smtClean="0"/>
              <a:t>A set of </a:t>
            </a:r>
            <a:r>
              <a:rPr lang="en-US" sz="1800" b="1" dirty="0" smtClean="0"/>
              <a:t>MSP</a:t>
            </a:r>
            <a:r>
              <a:rPr lang="en-US" sz="1800" dirty="0" smtClean="0"/>
              <a:t>s which provide a trust store for identities, </a:t>
            </a:r>
            <a:r>
              <a:rPr lang="en-US" sz="1800" b="1" dirty="0" smtClean="0"/>
              <a:t>I</a:t>
            </a:r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46322" y="3879812"/>
            <a:ext cx="619323" cy="501605"/>
            <a:chOff x="6472402" y="5302101"/>
            <a:chExt cx="619323" cy="501605"/>
          </a:xfrm>
        </p:grpSpPr>
        <p:sp>
          <p:nvSpPr>
            <p:cNvPr id="164" name="Rectangle 163"/>
            <p:cNvSpPr/>
            <p:nvPr/>
          </p:nvSpPr>
          <p:spPr>
            <a:xfrm>
              <a:off x="6472402" y="5302101"/>
              <a:ext cx="619323" cy="501605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6814279" y="5452466"/>
              <a:ext cx="181145" cy="111673"/>
              <a:chOff x="4770478" y="3634526"/>
              <a:chExt cx="123069" cy="7587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Rounded Rectangle 171"/>
            <p:cNvSpPr/>
            <p:nvPr/>
          </p:nvSpPr>
          <p:spPr>
            <a:xfrm>
              <a:off x="6536643" y="5431293"/>
              <a:ext cx="245420" cy="243219"/>
            </a:xfrm>
            <a:prstGeom prst="roundRect">
              <a:avLst/>
            </a:prstGeom>
            <a:solidFill>
              <a:srgbClr val="A2A1A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chemeClr val="bg1"/>
                  </a:solidFill>
                  <a:ea typeface=""/>
                  <a:cs typeface=""/>
                </a:rPr>
                <a:t>I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4476" y="1562280"/>
            <a:ext cx="742889" cy="677402"/>
            <a:chOff x="8844732" y="1690688"/>
            <a:chExt cx="742889" cy="677402"/>
          </a:xfrm>
        </p:grpSpPr>
        <p:sp>
          <p:nvSpPr>
            <p:cNvPr id="173" name="Triangle 172"/>
            <p:cNvSpPr/>
            <p:nvPr/>
          </p:nvSpPr>
          <p:spPr>
            <a:xfrm>
              <a:off x="8844732" y="1690688"/>
              <a:ext cx="742889" cy="677401"/>
            </a:xfrm>
            <a:prstGeom prst="triangle">
              <a:avLst/>
            </a:prstGeom>
            <a:solidFill>
              <a:srgbClr val="A2A1A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952162" y="1906425"/>
              <a:ext cx="538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Og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6848933" y="4612221"/>
            <a:ext cx="575072" cy="567368"/>
          </a:xfrm>
          <a:prstGeom prst="roundRect">
            <a:avLst/>
          </a:prstGeom>
          <a:solidFill>
            <a:srgbClr val="A2A1A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8510291" y="3138875"/>
            <a:ext cx="598247" cy="606175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>
                <a:solidFill>
                  <a:srgbClr val="4372C4"/>
                </a:solidFill>
                <a:latin typeface="Arial"/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x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2309" y="2620682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Document 48"/>
          <p:cNvSpPr/>
          <p:nvPr/>
        </p:nvSpPr>
        <p:spPr>
          <a:xfrm>
            <a:off x="10082101" y="3307231"/>
            <a:ext cx="547666" cy="433746"/>
          </a:xfrm>
          <a:prstGeom prst="flowChartDocument">
            <a:avLst/>
          </a:prstGeom>
          <a:solidFill>
            <a:srgbClr val="A2A1A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494105" y="1562757"/>
            <a:ext cx="719788" cy="71014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9062769" y="5644696"/>
            <a:ext cx="426647" cy="43230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4372C4"/>
                </a:solidFill>
                <a:latin typeface="Arial"/>
                <a:ea typeface=""/>
                <a:cs typeface=""/>
              </a:rPr>
              <a:t>C</a:t>
            </a:r>
            <a:r>
              <a:rPr lang="en-US" sz="1600" b="1" kern="0" baseline="-25000" noProof="0" dirty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x</a:t>
            </a:r>
            <a:endParaRPr kumimoji="0" lang="en-US" sz="16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387277" y="2851515"/>
            <a:ext cx="595004" cy="549201"/>
          </a:xfrm>
          <a:prstGeom prst="roundRect">
            <a:avLst/>
          </a:prstGeom>
          <a:solidFill>
            <a:srgbClr val="A2A1A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37636" y="3774510"/>
            <a:ext cx="2932732" cy="1822626"/>
            <a:chOff x="7560884" y="3892494"/>
            <a:chExt cx="2932732" cy="1822626"/>
          </a:xfrm>
        </p:grpSpPr>
        <p:grpSp>
          <p:nvGrpSpPr>
            <p:cNvPr id="8" name="Group 7"/>
            <p:cNvGrpSpPr/>
            <p:nvPr/>
          </p:nvGrpSpPr>
          <p:grpSpPr>
            <a:xfrm>
              <a:off x="9121737" y="4786249"/>
              <a:ext cx="162001" cy="850933"/>
              <a:chOff x="8866099" y="4786249"/>
              <a:chExt cx="162001" cy="850933"/>
            </a:xfrm>
          </p:grpSpPr>
          <p:sp>
            <p:nvSpPr>
              <p:cNvPr id="124" name="Oval 123"/>
              <p:cNvSpPr/>
              <p:nvPr/>
            </p:nvSpPr>
            <p:spPr>
              <a:xfrm flipH="1" flipV="1">
                <a:off x="8866099" y="4786249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24" idx="0"/>
              </p:cNvCxnSpPr>
              <p:nvPr/>
            </p:nvCxnSpPr>
            <p:spPr>
              <a:xfrm>
                <a:off x="8947099" y="4948250"/>
                <a:ext cx="0" cy="688932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7560884" y="5253455"/>
              <a:ext cx="2932732" cy="461665"/>
              <a:chOff x="7560884" y="5253455"/>
              <a:chExt cx="2932732" cy="461665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7560884" y="5655209"/>
                <a:ext cx="2932732" cy="3949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" name="TextBox 5"/>
              <p:cNvSpPr txBox="1"/>
              <p:nvPr/>
            </p:nvSpPr>
            <p:spPr>
              <a:xfrm>
                <a:off x="9443354" y="5253455"/>
                <a:ext cx="513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rgbClr val="FF0000"/>
                    </a:solidFill>
                  </a:rPr>
                  <a:t>Ch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982323" y="3892494"/>
              <a:ext cx="162001" cy="1762715"/>
              <a:chOff x="9982323" y="3892494"/>
              <a:chExt cx="162001" cy="1762715"/>
            </a:xfrm>
          </p:grpSpPr>
          <p:cxnSp>
            <p:nvCxnSpPr>
              <p:cNvPr id="199" name="Straight Connector 198"/>
              <p:cNvCxnSpPr>
                <a:stCxn id="198" idx="0"/>
              </p:cNvCxnSpPr>
              <p:nvPr/>
            </p:nvCxnSpPr>
            <p:spPr>
              <a:xfrm flipH="1">
                <a:off x="10063323" y="4054495"/>
                <a:ext cx="1" cy="1600714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98" name="Oval 197"/>
              <p:cNvSpPr/>
              <p:nvPr/>
            </p:nvSpPr>
            <p:spPr>
              <a:xfrm flipV="1">
                <a:off x="9982323" y="3892494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1551208" y="6180613"/>
            <a:ext cx="35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</a:rPr>
              <a:t>✓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29184" y="3887443"/>
            <a:ext cx="667170" cy="606175"/>
            <a:chOff x="8892459" y="4245871"/>
            <a:chExt cx="667170" cy="606175"/>
          </a:xfrm>
        </p:grpSpPr>
        <p:sp>
          <p:nvSpPr>
            <p:cNvPr id="48" name="Folded Corner 47"/>
            <p:cNvSpPr/>
            <p:nvPr/>
          </p:nvSpPr>
          <p:spPr>
            <a:xfrm>
              <a:off x="8918103" y="4245871"/>
              <a:ext cx="598247" cy="606175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92459" y="4339927"/>
              <a:ext cx="667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372C4"/>
                  </a:solidFill>
                </a:rPr>
                <a:t>MSP</a:t>
              </a:r>
              <a:endParaRPr lang="en-US" sz="2000" b="1" dirty="0">
                <a:solidFill>
                  <a:srgbClr val="4372C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64" grpId="0" animBg="1"/>
      <p:bldP spid="47" grpId="0" animBg="1"/>
      <p:bldP spid="38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6889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91375" y="46736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28254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854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861598" y="4158961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>
            <a:off x="3380302" y="3518567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609598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6208" y="1869394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380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369422" y="3653125"/>
            <a:ext cx="176077" cy="176077"/>
          </a:xfrm>
          <a:prstGeom prst="ellipse">
            <a:avLst/>
          </a:prstGeom>
          <a:solidFill>
            <a:srgbClr val="4372C4"/>
          </a:solidFill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545499" y="3741163"/>
            <a:ext cx="195301" cy="1"/>
          </a:xfrm>
          <a:prstGeom prst="line">
            <a:avLst/>
          </a:prstGeom>
          <a:solidFill>
            <a:srgbClr val="4372C4"/>
          </a:solidFill>
          <a:ln w="25400" cap="flat" cmpd="sng" algn="ctr">
            <a:solidFill>
              <a:srgbClr val="0070C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25815" y="5111513"/>
            <a:ext cx="2932732" cy="3949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V="1">
            <a:off x="943011" y="4590004"/>
            <a:ext cx="4206299" cy="162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19717" y="3331020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0426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6126436" y="1925108"/>
            <a:ext cx="719788" cy="710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A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6208" y="1869394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2116"/>
              </p:ext>
            </p:extLst>
          </p:nvPr>
        </p:nvGraphicFramePr>
        <p:xfrm>
          <a:off x="7351414" y="4552963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707854" y="6150857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739316" y="5418913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516955" y="5539058"/>
            <a:ext cx="176077" cy="176077"/>
          </a:xfrm>
          <a:prstGeom prst="ellipse">
            <a:avLst/>
          </a:prstGeom>
          <a:solidFill>
            <a:srgbClr val="4372C4"/>
          </a:solidFill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693032" y="5627096"/>
            <a:ext cx="195301" cy="1"/>
          </a:xfrm>
          <a:prstGeom prst="line">
            <a:avLst/>
          </a:prstGeom>
          <a:solidFill>
            <a:srgbClr val="4372C4"/>
          </a:solidFill>
          <a:ln w="25400" cap="flat" cmpd="sng" algn="ctr">
            <a:solidFill>
              <a:srgbClr val="0070C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Rounded Rectangle 60"/>
          <p:cNvSpPr/>
          <p:nvPr/>
        </p:nvSpPr>
        <p:spPr>
          <a:xfrm>
            <a:off x="7424830" y="465697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4655677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24830" y="612093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34050" y="1554354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41613" y="1589931"/>
            <a:ext cx="742889" cy="677402"/>
            <a:chOff x="10666566" y="3979442"/>
            <a:chExt cx="742889" cy="677402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73996" y="4195179"/>
              <a:ext cx="538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Og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0520188" y="1564424"/>
            <a:ext cx="719788" cy="710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A</a:t>
            </a:r>
            <a:endParaRPr lang="en-US" sz="24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679891" y="2382075"/>
            <a:ext cx="410957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73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smtClean="0">
                <a:solidFill>
                  <a:srgbClr val="4C81B2"/>
                </a:solidFill>
                <a:latin typeface="+mn-lt"/>
              </a:rPr>
              <a:t>Blockchain Network Components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9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9634050" y="1554354"/>
            <a:ext cx="453635" cy="725046"/>
            <a:chOff x="5701137" y="2384637"/>
            <a:chExt cx="1133935" cy="1812371"/>
          </a:xfrm>
        </p:grpSpPr>
        <p:sp>
          <p:nvSpPr>
            <p:cNvPr id="86" name="Oval 8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sp>
        <p:nvSpPr>
          <p:cNvPr id="161" name="Content Placeholder 2"/>
          <p:cNvSpPr>
            <a:spLocks noGrp="1"/>
          </p:cNvSpPr>
          <p:nvPr>
            <p:ph idx="1"/>
          </p:nvPr>
        </p:nvSpPr>
        <p:spPr>
          <a:xfrm>
            <a:off x="838196" y="1825625"/>
            <a:ext cx="5767149" cy="4351338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build a blockchain network </a:t>
            </a:r>
            <a:r>
              <a:rPr lang="en-US" sz="1800" b="1" dirty="0" smtClean="0"/>
              <a:t>N</a:t>
            </a:r>
            <a:r>
              <a:rPr lang="en-US" sz="1800" dirty="0" smtClean="0"/>
              <a:t>, used by </a:t>
            </a:r>
            <a:endParaRPr lang="en-US" sz="1800" b="1" dirty="0" smtClean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member Organizations </a:t>
            </a:r>
            <a:r>
              <a:rPr lang="en-US" sz="1800" b="1" dirty="0" err="1" smtClean="0"/>
              <a:t>Og</a:t>
            </a:r>
            <a:endParaRPr lang="en-US" sz="1800" dirty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Administrative users, </a:t>
            </a:r>
            <a:r>
              <a:rPr lang="en-US" sz="1800" b="1" dirty="0"/>
              <a:t>B</a:t>
            </a:r>
            <a:r>
              <a:rPr lang="en-US" sz="1800" dirty="0" smtClean="0"/>
              <a:t>, user who </a:t>
            </a:r>
            <a:r>
              <a:rPr lang="en-US" sz="1800" dirty="0"/>
              <a:t>manage the </a:t>
            </a:r>
            <a:r>
              <a:rPr lang="en-US" sz="1800" dirty="0" smtClean="0"/>
              <a:t>network</a:t>
            </a:r>
            <a:endParaRPr lang="en-US" sz="1800" b="1" dirty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Applications</a:t>
            </a:r>
            <a:r>
              <a:rPr lang="en-US" sz="1800" dirty="0"/>
              <a:t>, </a:t>
            </a:r>
            <a:r>
              <a:rPr lang="en-US" sz="1800" b="1" dirty="0"/>
              <a:t>A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 smtClean="0"/>
              <a:t>which </a:t>
            </a:r>
            <a:r>
              <a:rPr lang="en-US" sz="1800" dirty="0"/>
              <a:t>access the </a:t>
            </a:r>
            <a:r>
              <a:rPr lang="en-US" sz="1800" dirty="0" smtClean="0"/>
              <a:t>network </a:t>
            </a:r>
            <a:r>
              <a:rPr lang="en-US" sz="1800" b="1" dirty="0" smtClean="0"/>
              <a:t>N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Which contains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set of smart contracts, </a:t>
            </a:r>
            <a:r>
              <a:rPr lang="en-US" sz="1800" b="1" dirty="0" smtClean="0"/>
              <a:t>S</a:t>
            </a:r>
            <a:endParaRPr lang="en-US" sz="1800" dirty="0"/>
          </a:p>
          <a:p>
            <a:pPr lvl="1"/>
            <a:r>
              <a:rPr lang="en-US" sz="1800" dirty="0"/>
              <a:t>A set of </a:t>
            </a:r>
            <a:r>
              <a:rPr lang="en-US" sz="1800" dirty="0" smtClean="0"/>
              <a:t>replicated ledgers</a:t>
            </a:r>
            <a:r>
              <a:rPr lang="en-US" sz="1800" dirty="0"/>
              <a:t>, </a:t>
            </a:r>
            <a:r>
              <a:rPr lang="en-US" sz="1800" b="1" dirty="0" smtClean="0"/>
              <a:t>L</a:t>
            </a:r>
          </a:p>
          <a:p>
            <a:endParaRPr lang="en-US" sz="1800" dirty="0" smtClean="0"/>
          </a:p>
          <a:p>
            <a:r>
              <a:rPr lang="en-US" sz="1800" dirty="0" smtClean="0"/>
              <a:t>and uses </a:t>
            </a:r>
          </a:p>
          <a:p>
            <a:pPr lvl="1"/>
            <a:r>
              <a:rPr lang="en-US" sz="1800" dirty="0" smtClean="0"/>
              <a:t>A set of Digital Certificate Identities</a:t>
            </a:r>
            <a:r>
              <a:rPr lang="en-US" sz="1800" dirty="0"/>
              <a:t>,</a:t>
            </a:r>
            <a:r>
              <a:rPr lang="en-US" sz="1800" b="1" dirty="0"/>
              <a:t> I</a:t>
            </a:r>
            <a:r>
              <a:rPr lang="en-US" sz="1800" dirty="0"/>
              <a:t>, dispensed by </a:t>
            </a:r>
          </a:p>
          <a:p>
            <a:pPr lvl="1"/>
            <a:r>
              <a:rPr lang="en-US" sz="1800" dirty="0"/>
              <a:t>A set of Certificate Authorities,</a:t>
            </a:r>
            <a:r>
              <a:rPr lang="en-US" sz="1800" b="1" dirty="0"/>
              <a:t> </a:t>
            </a:r>
            <a:r>
              <a:rPr lang="en-US" sz="1800" b="1" dirty="0" smtClean="0"/>
              <a:t>CA</a:t>
            </a:r>
          </a:p>
          <a:p>
            <a:endParaRPr lang="en-US" sz="18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717344" y="3883310"/>
            <a:ext cx="619323" cy="501605"/>
            <a:chOff x="9015959" y="4587888"/>
            <a:chExt cx="420764" cy="340787"/>
          </a:xfrm>
        </p:grpSpPr>
        <p:sp>
          <p:nvSpPr>
            <p:cNvPr id="164" name="Rectangle 163"/>
            <p:cNvSpPr/>
            <p:nvPr/>
          </p:nvSpPr>
          <p:spPr>
            <a:xfrm>
              <a:off x="9015959" y="4587888"/>
              <a:ext cx="420764" cy="34078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9248228" y="4690045"/>
              <a:ext cx="123069" cy="75870"/>
              <a:chOff x="4770478" y="3634526"/>
              <a:chExt cx="123069" cy="7587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Rounded Rectangle 171"/>
            <p:cNvSpPr/>
            <p:nvPr/>
          </p:nvSpPr>
          <p:spPr>
            <a:xfrm>
              <a:off x="9059604" y="4675660"/>
              <a:ext cx="166737" cy="165241"/>
            </a:xfrm>
            <a:prstGeom prst="roundRect">
              <a:avLst/>
            </a:prstGeom>
            <a:solidFill>
              <a:srgbClr val="4372C4"/>
            </a:soli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chemeClr val="bg1"/>
                  </a:solidFill>
                  <a:ea typeface=""/>
                  <a:cs typeface=""/>
                </a:rPr>
                <a:t>I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41613" y="1589931"/>
            <a:ext cx="742889" cy="677402"/>
            <a:chOff x="10666566" y="3979442"/>
            <a:chExt cx="742889" cy="677402"/>
          </a:xfrm>
        </p:grpSpPr>
        <p:sp>
          <p:nvSpPr>
            <p:cNvPr id="173" name="Triangle 172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73996" y="4195179"/>
              <a:ext cx="538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Og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6739469" y="468273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6348" y="2737811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372C4"/>
                </a:solidFill>
              </a:rPr>
              <a:t>N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49" name="Document 48"/>
          <p:cNvSpPr/>
          <p:nvPr/>
        </p:nvSpPr>
        <p:spPr>
          <a:xfrm>
            <a:off x="10091932" y="3307231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520188" y="1564424"/>
            <a:ext cx="719788" cy="710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A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397108" y="285151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130991" y="5906803"/>
            <a:ext cx="1207370" cy="540319"/>
            <a:chOff x="9248983" y="4701746"/>
            <a:chExt cx="1207370" cy="540319"/>
          </a:xfrm>
        </p:grpSpPr>
        <p:sp>
          <p:nvSpPr>
            <p:cNvPr id="37" name="Oval 36"/>
            <p:cNvSpPr/>
            <p:nvPr/>
          </p:nvSpPr>
          <p:spPr>
            <a:xfrm>
              <a:off x="9248983" y="4701746"/>
              <a:ext cx="1185862" cy="521317"/>
            </a:xfrm>
            <a:prstGeom prst="ellipse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60393" y="4718845"/>
              <a:ext cx="1195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Blockchain Network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656426" y="6538909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earlier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49628" y="6538910"/>
            <a:ext cx="47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later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79891" y="6544107"/>
            <a:ext cx="4109570" cy="456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2"/>
            <a:endCxn id="42" idx="0"/>
          </p:cNvCxnSpPr>
          <p:nvPr/>
        </p:nvCxnSpPr>
        <p:spPr>
          <a:xfrm flipH="1">
            <a:off x="7613695" y="2448809"/>
            <a:ext cx="1" cy="3816494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7249" y="217181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business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3751" y="6265303"/>
            <a:ext cx="759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techncial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23021" y="6508744"/>
            <a:ext cx="958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>
                <a:solidFill>
                  <a:srgbClr val="4372C4"/>
                </a:solidFill>
              </a:rPr>
              <a:t>deployment</a:t>
            </a:r>
            <a:endParaRPr lang="en-US" sz="1200" b="1" i="1" dirty="0">
              <a:solidFill>
                <a:srgbClr val="4372C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7161182" y="4329197"/>
            <a:ext cx="683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4372C4"/>
                </a:solidFill>
              </a:rPr>
              <a:t>concept</a:t>
            </a:r>
            <a:endParaRPr lang="en-US" sz="1200" b="1" i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53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35251</TotalTime>
  <Words>283</Words>
  <Application>Microsoft Macintosh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Blockchain Network Components</vt:lpstr>
      <vt:lpstr>Blockchain Network Components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407</cp:revision>
  <cp:lastPrinted>2017-07-14T11:34:34Z</cp:lastPrinted>
  <dcterms:created xsi:type="dcterms:W3CDTF">2017-03-22T17:19:56Z</dcterms:created>
  <dcterms:modified xsi:type="dcterms:W3CDTF">2017-10-23T16:42:03Z</dcterms:modified>
</cp:coreProperties>
</file>