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1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31" r:id="rId25"/>
    <p:sldId id="440" r:id="rId26"/>
    <p:sldId id="418" r:id="rId27"/>
    <p:sldId id="419" r:id="rId28"/>
    <p:sldId id="421" r:id="rId29"/>
    <p:sldId id="441" r:id="rId30"/>
    <p:sldId id="422" r:id="rId31"/>
    <p:sldId id="414" r:id="rId32"/>
    <p:sldId id="438" r:id="rId33"/>
    <p:sldId id="415" r:id="rId34"/>
    <p:sldId id="416" r:id="rId35"/>
    <p:sldId id="417" r:id="rId36"/>
    <p:sldId id="425" r:id="rId37"/>
    <p:sldId id="427" r:id="rId38"/>
    <p:sldId id="444" r:id="rId39"/>
    <p:sldId id="439" r:id="rId40"/>
    <p:sldId id="428" r:id="rId41"/>
    <p:sldId id="443" r:id="rId42"/>
    <p:sldId id="430" r:id="rId43"/>
    <p:sldId id="432" r:id="rId44"/>
    <p:sldId id="434" r:id="rId45"/>
    <p:sldId id="433" r:id="rId46"/>
    <p:sldId id="435" r:id="rId47"/>
    <p:sldId id="436" r:id="rId48"/>
    <p:sldId id="437" r:id="rId49"/>
    <p:sldId id="44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999999"/>
    <a:srgbClr val="FF6665"/>
    <a:srgbClr val="FF0000"/>
    <a:srgbClr val="9F42E6"/>
    <a:srgbClr val="FF4F4B"/>
    <a:srgbClr val="2E528F"/>
    <a:srgbClr val="F71577"/>
    <a:srgbClr val="4A8522"/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342"/>
  </p:normalViewPr>
  <p:slideViewPr>
    <p:cSldViewPr snapToGrid="0" snapToObjects="1">
      <p:cViewPr>
        <p:scale>
          <a:sx n="113" d="100"/>
          <a:sy n="113" d="100"/>
        </p:scale>
        <p:origin x="984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18/01/2018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18/01/2018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18/01/2018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18/01/2018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18/01/2018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18/01/2018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1a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P1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chemeClr val="bg1"/>
                    </a:solidFill>
                    <a:ea typeface=""/>
                    <a:cs typeface=""/>
                  </a:rPr>
                  <a:t>P2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P3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1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1b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P1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chemeClr val="bg1"/>
                    </a:solidFill>
                    <a:ea typeface=""/>
                    <a:cs typeface=""/>
                  </a:rPr>
                  <a:t>P2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P3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053960" y="1609629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mtClean="0">
                <a:solidFill>
                  <a:schemeClr val="bg1"/>
                </a:solidFill>
              </a:rPr>
              <a:t>L1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7861" y="2028480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15572" y="2561864"/>
            <a:ext cx="5052231" cy="2487182"/>
            <a:chOff x="61052" y="2638318"/>
            <a:chExt cx="3139979" cy="1545792"/>
          </a:xfrm>
        </p:grpSpPr>
        <p:sp>
          <p:nvSpPr>
            <p:cNvPr id="24" name="Rounded Rectangle 23"/>
            <p:cNvSpPr/>
            <p:nvPr/>
          </p:nvSpPr>
          <p:spPr>
            <a:xfrm>
              <a:off x="618664" y="3012219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1516920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L2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16920" y="2638320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15176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1" name="Document 50"/>
            <p:cNvSpPr/>
            <p:nvPr/>
          </p:nvSpPr>
          <p:spPr>
            <a:xfrm>
              <a:off x="61052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575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03978" y="1792660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3323" y="2310940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075217" y="2561865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803978" y="1803811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0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5a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58879" y="4640725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8543" y="4326336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08919" y="4403255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2345139" y="4037830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881109" y="3413211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74897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3181" y="1857631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083286" y="4424038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68655"/>
              </p:ext>
            </p:extLst>
          </p:nvPr>
        </p:nvGraphicFramePr>
        <p:xfrm>
          <a:off x="6876797" y="1748784"/>
          <a:ext cx="4477003" cy="3315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924"/>
                <a:gridCol w="970177"/>
                <a:gridCol w="773541"/>
                <a:gridCol w="207436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 P has communication type with channel </a:t>
                      </a:r>
                      <a:r>
                        <a:rPr lang="en-US" sz="1400" dirty="0" smtClean="0"/>
                        <a:t>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679123" y="1949402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944827" y="188974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955865" y="448479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944827" y="3567556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6923876" y="269929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011616" y="312369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39569" y="3116328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705312" y="2624668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29075" y="4106031"/>
            <a:ext cx="6231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 flipV="1">
            <a:off x="1150912" y="360269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</p:cNvCxnSpPr>
          <p:nvPr/>
        </p:nvCxnSpPr>
        <p:spPr>
          <a:xfrm>
            <a:off x="4299494" y="3760715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4218493" y="359871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477496" y="251370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2969100" y="2918684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949984" y="2148317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83828" y="2978077"/>
            <a:ext cx="162001" cy="1240318"/>
            <a:chOff x="3800108" y="3251210"/>
            <a:chExt cx="162001" cy="1240318"/>
          </a:xfrm>
        </p:grpSpPr>
        <p:cxnSp>
          <p:nvCxnSpPr>
            <p:cNvPr id="70" name="Straight Connector 69"/>
            <p:cNvCxnSpPr>
              <a:stCxn id="71" idx="0"/>
              <a:endCxn id="36" idx="1"/>
            </p:cNvCxnSpPr>
            <p:nvPr/>
          </p:nvCxnSpPr>
          <p:spPr>
            <a:xfrm>
              <a:off x="3881109" y="3413211"/>
              <a:ext cx="13626" cy="10783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1" name="Oval 70"/>
            <p:cNvSpPr/>
            <p:nvPr/>
          </p:nvSpPr>
          <p:spPr>
            <a:xfrm flipV="1">
              <a:off x="3800108" y="3251210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2184483" y="4173315"/>
            <a:ext cx="4055893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58" idx="0"/>
            <a:endCxn id="36" idx="2"/>
          </p:cNvCxnSpPr>
          <p:nvPr/>
        </p:nvCxnSpPr>
        <p:spPr>
          <a:xfrm rot="16200000" flipH="1">
            <a:off x="1426932" y="3569678"/>
            <a:ext cx="562532" cy="95257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Document 30"/>
          <p:cNvSpPr/>
          <p:nvPr/>
        </p:nvSpPr>
        <p:spPr>
          <a:xfrm>
            <a:off x="4507991" y="3544899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88875" y="2774532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677508" y="3266225"/>
            <a:ext cx="526249" cy="994045"/>
            <a:chOff x="8538811" y="5515055"/>
            <a:chExt cx="526249" cy="994045"/>
          </a:xfrm>
        </p:grpSpPr>
        <p:sp>
          <p:nvSpPr>
            <p:cNvPr id="39" name="Rounded Rectangle 38"/>
            <p:cNvSpPr/>
            <p:nvPr/>
          </p:nvSpPr>
          <p:spPr>
            <a:xfrm>
              <a:off x="8565823" y="5515055"/>
              <a:ext cx="470643" cy="431746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P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5" name="Straight Connector 34"/>
            <p:cNvCxnSpPr>
              <a:stCxn id="37" idx="0"/>
              <a:endCxn id="38" idx="0"/>
            </p:cNvCxnSpPr>
            <p:nvPr/>
          </p:nvCxnSpPr>
          <p:spPr>
            <a:xfrm flipH="1">
              <a:off x="8801936" y="6030683"/>
              <a:ext cx="2166" cy="23987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4372C4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7" name="Oval 36"/>
            <p:cNvSpPr/>
            <p:nvPr/>
          </p:nvSpPr>
          <p:spPr>
            <a:xfrm flipH="1" flipV="1">
              <a:off x="8723102" y="5868682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38811" y="6270561"/>
              <a:ext cx="526249" cy="238539"/>
            </a:xfrm>
            <a:prstGeom prst="ellipse">
              <a:avLst/>
            </a:prstGeom>
            <a:noFill/>
            <a:ln w="3810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C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 5b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38201" y="1410974"/>
            <a:ext cx="1068028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478990" y="2209129"/>
            <a:ext cx="7593253" cy="3192651"/>
            <a:chOff x="3045371" y="1938105"/>
            <a:chExt cx="7593253" cy="3192651"/>
          </a:xfrm>
        </p:grpSpPr>
        <p:sp>
          <p:nvSpPr>
            <p:cNvPr id="17" name="Rounded Rectangle 16"/>
            <p:cNvSpPr/>
            <p:nvPr/>
          </p:nvSpPr>
          <p:spPr>
            <a:xfrm>
              <a:off x="6051491" y="1938105"/>
              <a:ext cx="4586772" cy="3124549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190046" y="2974682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8139149" y="3912317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089133" y="2154027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14" name="Straight Arrow Connector 13"/>
            <p:cNvCxnSpPr>
              <a:stCxn id="68" idx="2"/>
              <a:endCxn id="67" idx="0"/>
            </p:cNvCxnSpPr>
            <p:nvPr/>
          </p:nvCxnSpPr>
          <p:spPr>
            <a:xfrm>
              <a:off x="8717800" y="3314573"/>
              <a:ext cx="0" cy="597744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141214" y="3244113"/>
              <a:ext cx="14974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3. smart contract queries or </a:t>
              </a:r>
            </a:p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updates ledger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045371" y="2986027"/>
              <a:ext cx="1257334" cy="1160546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A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26" name="Straight Arrow Connector 25"/>
            <p:cNvCxnSpPr>
              <a:stCxn id="56" idx="3"/>
              <a:endCxn id="66" idx="1"/>
            </p:cNvCxnSpPr>
            <p:nvPr/>
          </p:nvCxnSpPr>
          <p:spPr>
            <a:xfrm flipV="1">
              <a:off x="4302705" y="3560628"/>
              <a:ext cx="2887341" cy="5672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66" idx="0"/>
              <a:endCxn id="68" idx="1"/>
            </p:cNvCxnSpPr>
            <p:nvPr/>
          </p:nvCxnSpPr>
          <p:spPr>
            <a:xfrm rot="5400000" flipH="1" flipV="1">
              <a:off x="7815024" y="2700573"/>
              <a:ext cx="240382" cy="307836"/>
            </a:xfrm>
            <a:prstGeom prst="bentConnector2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304369" y="3566299"/>
              <a:ext cx="1507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1. application connects to peer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79073" y="2244155"/>
              <a:ext cx="1526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2. peer invokes smart contract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cxnSp>
          <p:nvCxnSpPr>
            <p:cNvPr id="47" name="Elbow Connector 46"/>
            <p:cNvCxnSpPr>
              <a:stCxn id="66" idx="2"/>
              <a:endCxn id="56" idx="2"/>
            </p:cNvCxnSpPr>
            <p:nvPr/>
          </p:nvCxnSpPr>
          <p:spPr>
            <a:xfrm rot="5400000">
              <a:off x="5727668" y="2092944"/>
              <a:ext cx="12700" cy="4107259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137101" y="4392092"/>
              <a:ext cx="19737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4. peer notifies application when ledger update complete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pic>
          <p:nvPicPr>
            <p:cNvPr id="5122" name="Picture 2" descr="https://d30y9cdsu7xlg0.cloudfront.net/png/1152578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412" y="4381458"/>
              <a:ext cx="553276" cy="553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9989163" y="4530591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3978" y="1792660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7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448953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8451618" y="4416115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1664856" y="2506238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5106804" y="3194841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P6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483053" y="2786464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969368" y="3396050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314910" y="513418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3475312" y="189030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C001"/>
                </a:solidFill>
              </a:rPr>
              <a:t>A2</a:t>
            </a:r>
            <a:endParaRPr lang="en-US" sz="2000" b="1" dirty="0">
              <a:solidFill>
                <a:srgbClr val="FFC00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3454799" y="528735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A8522"/>
                </a:solidFill>
              </a:rPr>
              <a:t>A4</a:t>
            </a:r>
            <a:endParaRPr lang="en-US" sz="2000" b="1" dirty="0">
              <a:solidFill>
                <a:srgbClr val="4A8522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3447849" y="4446343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P8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4110306" y="2786464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2853883" y="2786464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  <a:ea typeface=""/>
                <a:cs typeface=""/>
              </a:rPr>
              <a:t>P3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5106803" y="3833321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P7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1792092" y="3207553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1792091" y="3846033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5920487" y="341402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9F42E6"/>
                </a:solidFill>
              </a:rPr>
              <a:t>A3</a:t>
            </a:r>
            <a:endParaRPr lang="en-US" sz="2000" b="1" dirty="0">
              <a:solidFill>
                <a:srgbClr val="9F42E6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92745" y="2505198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8682" y="2505198"/>
            <a:ext cx="1593862" cy="2703941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311928" y="1808973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311928" y="4233979"/>
            <a:ext cx="2847251" cy="1749620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0870" y="5334775"/>
            <a:ext cx="470000" cy="443331"/>
            <a:chOff x="5661371" y="5935385"/>
            <a:chExt cx="780573" cy="73628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4A852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61371" y="6237186"/>
              <a:ext cx="780573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Org4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46866" y="2462117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519471" y="1830308"/>
            <a:ext cx="470000" cy="443331"/>
            <a:chOff x="5661371" y="5935385"/>
            <a:chExt cx="780572" cy="736281"/>
          </a:xfrm>
        </p:grpSpPr>
        <p:sp>
          <p:nvSpPr>
            <p:cNvPr id="52" name="Triangle 51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Org2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21210" y="4639213"/>
            <a:ext cx="470000" cy="443331"/>
            <a:chOff x="5650038" y="5935385"/>
            <a:chExt cx="780572" cy="736281"/>
          </a:xfrm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Org3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2444851" y="3773638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132250" y="3408213"/>
            <a:ext cx="1429" cy="3654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Oval 61"/>
          <p:cNvSpPr/>
          <p:nvPr/>
        </p:nvSpPr>
        <p:spPr>
          <a:xfrm flipV="1">
            <a:off x="3051249" y="3246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stCxn id="59" idx="4"/>
            <a:endCxn id="64" idx="4"/>
          </p:cNvCxnSpPr>
          <p:nvPr/>
        </p:nvCxnSpPr>
        <p:spPr>
          <a:xfrm>
            <a:off x="3742335" y="4081466"/>
            <a:ext cx="1273" cy="283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Oval 63"/>
          <p:cNvSpPr/>
          <p:nvPr/>
        </p:nvSpPr>
        <p:spPr>
          <a:xfrm flipV="1">
            <a:off x="3662607" y="436482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66" idx="0"/>
          </p:cNvCxnSpPr>
          <p:nvPr/>
        </p:nvCxnSpPr>
        <p:spPr>
          <a:xfrm flipH="1">
            <a:off x="4390101" y="3404231"/>
            <a:ext cx="1321" cy="3694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Oval 65"/>
          <p:cNvSpPr/>
          <p:nvPr/>
        </p:nvSpPr>
        <p:spPr>
          <a:xfrm flipV="1">
            <a:off x="4310421" y="32422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253185" y="341112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012538" y="40627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4659796" y="4036386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2456735" y="3450577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02365" y="1572322"/>
            <a:ext cx="10651435" cy="4784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11805"/>
              </p:ext>
            </p:extLst>
          </p:nvPr>
        </p:nvGraphicFramePr>
        <p:xfrm>
          <a:off x="6729347" y="1738487"/>
          <a:ext cx="4435861" cy="441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869"/>
                <a:gridCol w="961261"/>
                <a:gridCol w="766433"/>
                <a:gridCol w="2055298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 X </a:t>
                      </a:r>
                      <a:r>
                        <a:rPr lang="en-US" sz="1400" dirty="0" smtClean="0"/>
                        <a:t>has communication </a:t>
                      </a:r>
                      <a:r>
                        <a:rPr lang="en-US" sz="1400" dirty="0" smtClean="0"/>
                        <a:t>with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channel 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 O contains</a:t>
                      </a:r>
                      <a:r>
                        <a:rPr lang="en-US" sz="1400" baseline="0" dirty="0" smtClean="0"/>
                        <a:t> peers P1 and P2 and application A1.</a:t>
                      </a: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4" name="Document 73"/>
          <p:cNvSpPr/>
          <p:nvPr/>
        </p:nvSpPr>
        <p:spPr>
          <a:xfrm>
            <a:off x="8468613" y="193910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797377" y="18794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808415" y="4474493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797377" y="3557259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80" name="Oval 79"/>
          <p:cNvSpPr/>
          <p:nvPr/>
        </p:nvSpPr>
        <p:spPr>
          <a:xfrm>
            <a:off x="6776426" y="2688996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8494802" y="261437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8466998" y="3255928"/>
            <a:ext cx="526249" cy="994045"/>
            <a:chOff x="8538811" y="5515055"/>
            <a:chExt cx="526249" cy="994045"/>
          </a:xfrm>
        </p:grpSpPr>
        <p:sp>
          <p:nvSpPr>
            <p:cNvPr id="84" name="Rounded Rectangle 83"/>
            <p:cNvSpPr/>
            <p:nvPr/>
          </p:nvSpPr>
          <p:spPr>
            <a:xfrm>
              <a:off x="8565823" y="5515055"/>
              <a:ext cx="470643" cy="431746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X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8801936" y="6030683"/>
              <a:ext cx="2166" cy="23987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4372C4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8" name="Oval 87"/>
            <p:cNvSpPr/>
            <p:nvPr/>
          </p:nvSpPr>
          <p:spPr>
            <a:xfrm flipH="1" flipV="1">
              <a:off x="8723102" y="5868682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8538811" y="6270561"/>
              <a:ext cx="526249" cy="238539"/>
            </a:xfrm>
            <a:prstGeom prst="ellipse">
              <a:avLst/>
            </a:prstGeom>
            <a:noFill/>
            <a:ln w="3810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C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</p:grpSp>
      <p:sp>
        <p:nvSpPr>
          <p:cNvPr id="91" name="Oval 90"/>
          <p:cNvSpPr/>
          <p:nvPr/>
        </p:nvSpPr>
        <p:spPr>
          <a:xfrm rot="5400000">
            <a:off x="7093676" y="4864986"/>
            <a:ext cx="857221" cy="1454250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2" name="Rounded Rectangle 91"/>
          <p:cNvSpPr/>
          <p:nvPr/>
        </p:nvSpPr>
        <p:spPr>
          <a:xfrm>
            <a:off x="7187784" y="5611631"/>
            <a:ext cx="300963" cy="298262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580408" y="5611631"/>
            <a:ext cx="300963" cy="298262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367641" y="5226206"/>
            <a:ext cx="309289" cy="30514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9F42E6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7967664" y="5205021"/>
            <a:ext cx="245940" cy="251622"/>
            <a:chOff x="5650041" y="5935385"/>
            <a:chExt cx="759457" cy="776999"/>
          </a:xfrm>
        </p:grpSpPr>
        <p:sp>
          <p:nvSpPr>
            <p:cNvPr id="96" name="Triangle 95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50041" y="6237184"/>
              <a:ext cx="570444" cy="475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54089" y="5219951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</a:rPr>
              <a:t>O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63863" y="524746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A1</a:t>
            </a:r>
            <a:endParaRPr lang="en-US" sz="11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188801" y="562995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P1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567970" y="562995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</a:rPr>
              <a:t>P2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234908" y="152668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9a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08942"/>
              </p:ext>
            </p:extLst>
          </p:nvPr>
        </p:nvGraphicFramePr>
        <p:xfrm>
          <a:off x="7281148" y="2182430"/>
          <a:ext cx="3808169" cy="2888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142"/>
                <a:gridCol w="1105126"/>
                <a:gridCol w="787400"/>
                <a:gridCol w="120650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Peer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360461" y="2329366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344133" y="3018639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344133" y="3767327"/>
            <a:ext cx="470643" cy="431746"/>
          </a:xfrm>
          <a:prstGeom prst="roundRect">
            <a:avLst/>
          </a:prstGeom>
          <a:solidFill>
            <a:srgbClr val="9F42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CA</a:t>
            </a:r>
            <a:endParaRPr lang="en-US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676856" y="221528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471202" y="3810458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207" name="Rounded Rectangle 206"/>
          <p:cNvSpPr/>
          <p:nvPr/>
        </p:nvSpPr>
        <p:spPr>
          <a:xfrm>
            <a:off x="5676855" y="285376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62144" y="222800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362143" y="286648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62797" y="1525646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38734" y="1525646"/>
            <a:ext cx="1593862" cy="2703941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918" y="1482565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91262" y="3659661"/>
            <a:ext cx="470000" cy="443331"/>
            <a:chOff x="5650038" y="5935385"/>
            <a:chExt cx="780572" cy="736281"/>
          </a:xfrm>
          <a:solidFill>
            <a:srgbClr val="4A8522"/>
          </a:solidFill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014903" y="2794086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823237" y="243157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582590" y="3083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5229848" y="3056834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026787" y="2471025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193384" y="316485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30412" y="455710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30411" y="486881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99" name="Elbow Connector 98"/>
          <p:cNvCxnSpPr/>
          <p:nvPr/>
        </p:nvCxnSpPr>
        <p:spPr>
          <a:xfrm rot="10800000" flipV="1">
            <a:off x="2943538" y="4717040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flipV="1">
            <a:off x="4797144" y="4941269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14391" y="5188694"/>
            <a:ext cx="5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MSPs</a:t>
            </a:r>
            <a:endParaRPr lang="en-US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392770" y="3470491"/>
            <a:ext cx="312349" cy="323772"/>
            <a:chOff x="5676338" y="2717038"/>
            <a:chExt cx="312349" cy="323772"/>
          </a:xfrm>
        </p:grpSpPr>
        <p:grpSp>
          <p:nvGrpSpPr>
            <p:cNvPr id="113" name="Group 11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4" name="7-Point Star 11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79849" y="1925896"/>
            <a:ext cx="312349" cy="323772"/>
            <a:chOff x="5676338" y="2717038"/>
            <a:chExt cx="312349" cy="32377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3" name="7-Point Star 12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2368465" y="4701327"/>
            <a:ext cx="575072" cy="567368"/>
          </a:xfrm>
          <a:prstGeom prst="roundRect">
            <a:avLst/>
          </a:prstGeom>
          <a:solidFill>
            <a:srgbClr val="9F42E6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/>
          <p:cNvCxnSpPr>
            <a:stCxn id="101" idx="0"/>
            <a:endCxn id="59" idx="4"/>
          </p:cNvCxnSpPr>
          <p:nvPr/>
        </p:nvCxnSpPr>
        <p:spPr>
          <a:xfrm flipH="1" flipV="1">
            <a:off x="4312387" y="3101914"/>
            <a:ext cx="1392" cy="123047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686273" y="5278248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664432" y="4701327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CA2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906947" y="3475421"/>
            <a:ext cx="312349" cy="323772"/>
            <a:chOff x="5676338" y="2717038"/>
            <a:chExt cx="312349" cy="323772"/>
          </a:xfrm>
        </p:grpSpPr>
        <p:grpSp>
          <p:nvGrpSpPr>
            <p:cNvPr id="138" name="Group 13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ounded Rectangle 141"/>
              <p:cNvSpPr/>
              <p:nvPr/>
            </p:nvSpPr>
            <p:spPr>
              <a:xfrm>
                <a:off x="9059604" y="4675659"/>
                <a:ext cx="166737" cy="165242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9" name="7-Point Star 13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904040" y="1907105"/>
            <a:ext cx="312349" cy="323772"/>
            <a:chOff x="5676338" y="2717038"/>
            <a:chExt cx="312349" cy="323772"/>
          </a:xfrm>
        </p:grpSpPr>
        <p:grpSp>
          <p:nvGrpSpPr>
            <p:cNvPr id="147" name="Group 14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48" name="7-Point Star 14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9193384" y="3819712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193385" y="2329366"/>
            <a:ext cx="481189" cy="444147"/>
          </a:xfrm>
          <a:prstGeom prst="roundRect">
            <a:avLst/>
          </a:prstGeom>
          <a:solidFill>
            <a:srgbClr val="FF4F4B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12714" y="4332388"/>
            <a:ext cx="5202130" cy="12369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394316" y="4559724"/>
            <a:ext cx="420460" cy="435837"/>
            <a:chOff x="5676338" y="2717038"/>
            <a:chExt cx="312349" cy="323772"/>
          </a:xfrm>
        </p:grpSpPr>
        <p:grpSp>
          <p:nvGrpSpPr>
            <p:cNvPr id="159" name="Group 15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ounded Rectangle 16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0" name="7-Point Star 15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9175668" y="4534093"/>
            <a:ext cx="616609" cy="3121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353226" y="4386768"/>
            <a:ext cx="496027" cy="260665"/>
          </a:xfrm>
          <a:prstGeom prst="ellipse">
            <a:avLst/>
          </a:prstGeom>
          <a:noFill/>
          <a:ln w="19050">
            <a:solidFill>
              <a:srgbClr val="2E528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4372C4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472585" y="4468445"/>
            <a:ext cx="264708" cy="95313"/>
            <a:chOff x="6472585" y="4454537"/>
            <a:chExt cx="264708" cy="9531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6473152" y="4454537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6472585" y="450156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472585" y="454985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516451" y="4570427"/>
            <a:ext cx="241369" cy="116247"/>
            <a:chOff x="9516451" y="4566950"/>
            <a:chExt cx="241369" cy="116247"/>
          </a:xfrm>
        </p:grpSpPr>
        <p:sp>
          <p:nvSpPr>
            <p:cNvPr id="182" name="Oval 181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Rectangle 102"/>
          <p:cNvSpPr/>
          <p:nvPr/>
        </p:nvSpPr>
        <p:spPr>
          <a:xfrm>
            <a:off x="1315844" y="1360450"/>
            <a:ext cx="9924585" cy="437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9b follows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80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067382" y="1526686"/>
            <a:ext cx="4439834" cy="427776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ounded Rectangle 149"/>
          <p:cNvSpPr/>
          <p:nvPr/>
        </p:nvSpPr>
        <p:spPr>
          <a:xfrm>
            <a:off x="7365292" y="2990845"/>
            <a:ext cx="470643" cy="431746"/>
          </a:xfrm>
          <a:prstGeom prst="roundRect">
            <a:avLst/>
          </a:prstGeom>
          <a:solidFill>
            <a:srgbClr val="9F42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CA</a:t>
            </a:r>
            <a:endParaRPr lang="en-US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676856" y="221528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808541" y="5335232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207" name="Rounded Rectangle 206"/>
          <p:cNvSpPr/>
          <p:nvPr/>
        </p:nvSpPr>
        <p:spPr>
          <a:xfrm>
            <a:off x="5676855" y="285376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62144" y="222800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362143" y="286648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62797" y="1525646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38734" y="1525646"/>
            <a:ext cx="1593862" cy="2703941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918" y="1482565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91262" y="3659661"/>
            <a:ext cx="470000" cy="443331"/>
            <a:chOff x="5650038" y="5935385"/>
            <a:chExt cx="780572" cy="736281"/>
          </a:xfrm>
          <a:solidFill>
            <a:srgbClr val="4A8522"/>
          </a:solidFill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014903" y="2794086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823237" y="243157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582590" y="3083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5229848" y="3056834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026787" y="2471025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3830412" y="455710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30411" y="486881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92885" y="4284706"/>
            <a:ext cx="5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MSPs</a:t>
            </a:r>
            <a:endParaRPr lang="en-US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392770" y="3470491"/>
            <a:ext cx="312349" cy="323772"/>
            <a:chOff x="5676338" y="2717038"/>
            <a:chExt cx="312349" cy="323772"/>
          </a:xfrm>
        </p:grpSpPr>
        <p:grpSp>
          <p:nvGrpSpPr>
            <p:cNvPr id="113" name="Group 11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4" name="7-Point Star 11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79849" y="1925896"/>
            <a:ext cx="312349" cy="323772"/>
            <a:chOff x="5676338" y="2717038"/>
            <a:chExt cx="312349" cy="32377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3" name="7-Point Star 12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2712551" y="4439344"/>
            <a:ext cx="575072" cy="567368"/>
          </a:xfrm>
          <a:prstGeom prst="roundRect">
            <a:avLst/>
          </a:prstGeom>
          <a:solidFill>
            <a:srgbClr val="9F42E6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/>
          <p:cNvCxnSpPr>
            <a:stCxn id="101" idx="0"/>
            <a:endCxn id="59" idx="4"/>
          </p:cNvCxnSpPr>
          <p:nvPr/>
        </p:nvCxnSpPr>
        <p:spPr>
          <a:xfrm flipV="1">
            <a:off x="4297373" y="3101914"/>
            <a:ext cx="15014" cy="123047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410034" y="4353857"/>
            <a:ext cx="448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4372C4"/>
                </a:solidFill>
              </a:rPr>
              <a:t>CP</a:t>
            </a:r>
            <a:endParaRPr lang="en-US" sz="1600" b="1" dirty="0">
              <a:solidFill>
                <a:srgbClr val="4372C4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283540" y="4745069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CA2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906947" y="3475421"/>
            <a:ext cx="312349" cy="323772"/>
            <a:chOff x="5676338" y="2717038"/>
            <a:chExt cx="312349" cy="323772"/>
          </a:xfrm>
        </p:grpSpPr>
        <p:grpSp>
          <p:nvGrpSpPr>
            <p:cNvPr id="138" name="Group 13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ounded Rectangle 141"/>
              <p:cNvSpPr/>
              <p:nvPr/>
            </p:nvSpPr>
            <p:spPr>
              <a:xfrm>
                <a:off x="9059604" y="4675659"/>
                <a:ext cx="166737" cy="165242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9" name="7-Point Star 13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904040" y="1907105"/>
            <a:ext cx="312349" cy="323772"/>
            <a:chOff x="5676338" y="2717038"/>
            <a:chExt cx="312349" cy="323772"/>
          </a:xfrm>
        </p:grpSpPr>
        <p:grpSp>
          <p:nvGrpSpPr>
            <p:cNvPr id="147" name="Group 14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48" name="7-Point Star 14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9009818" y="3035627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219093" y="4332388"/>
            <a:ext cx="4156559" cy="1039586"/>
          </a:xfrm>
          <a:prstGeom prst="rect">
            <a:avLst/>
          </a:prstGeom>
          <a:noFill/>
          <a:ln w="28575"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418959" y="1793111"/>
            <a:ext cx="420460" cy="435837"/>
            <a:chOff x="5676338" y="2717038"/>
            <a:chExt cx="312349" cy="323772"/>
          </a:xfrm>
        </p:grpSpPr>
        <p:grpSp>
          <p:nvGrpSpPr>
            <p:cNvPr id="159" name="Group 15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ounded Rectangle 16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0" name="7-Point Star 15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50312" y="4400640"/>
            <a:ext cx="496027" cy="260665"/>
            <a:chOff x="6353226" y="4386768"/>
            <a:chExt cx="496027" cy="260665"/>
          </a:xfrm>
        </p:grpSpPr>
        <p:sp>
          <p:nvSpPr>
            <p:cNvPr id="178" name="Oval 177"/>
            <p:cNvSpPr/>
            <p:nvPr/>
          </p:nvSpPr>
          <p:spPr>
            <a:xfrm>
              <a:off x="6353226" y="4386768"/>
              <a:ext cx="496027" cy="260665"/>
            </a:xfrm>
            <a:prstGeom prst="ellipse">
              <a:avLst/>
            </a:prstGeom>
            <a:noFill/>
            <a:ln w="1905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72585" y="4468445"/>
              <a:ext cx="264708" cy="95313"/>
              <a:chOff x="6472585" y="4454537"/>
              <a:chExt cx="264708" cy="95313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>
                <a:off x="6473152" y="4454537"/>
                <a:ext cx="264141" cy="0"/>
              </a:xfrm>
              <a:prstGeom prst="line">
                <a:avLst/>
              </a:prstGeom>
              <a:ln w="28575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6472585" y="4501560"/>
                <a:ext cx="264141" cy="0"/>
              </a:xfrm>
              <a:prstGeom prst="line">
                <a:avLst/>
              </a:prstGeom>
              <a:ln w="28575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472585" y="4549850"/>
                <a:ext cx="264141" cy="0"/>
              </a:xfrm>
              <a:prstGeom prst="line">
                <a:avLst/>
              </a:prstGeom>
              <a:ln w="28575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Straight Arrow Connector 17"/>
          <p:cNvCxnSpPr>
            <a:stCxn id="93" idx="1"/>
            <a:endCxn id="130" idx="3"/>
          </p:cNvCxnSpPr>
          <p:nvPr/>
        </p:nvCxnSpPr>
        <p:spPr>
          <a:xfrm flipH="1">
            <a:off x="3287623" y="4717041"/>
            <a:ext cx="542789" cy="5987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94" idx="3"/>
            <a:endCxn id="136" idx="1"/>
          </p:cNvCxnSpPr>
          <p:nvPr/>
        </p:nvCxnSpPr>
        <p:spPr>
          <a:xfrm flipV="1">
            <a:off x="4797144" y="5028753"/>
            <a:ext cx="486396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1484"/>
              </p:ext>
            </p:extLst>
          </p:nvPr>
        </p:nvGraphicFramePr>
        <p:xfrm>
          <a:off x="7297262" y="264727"/>
          <a:ext cx="4435863" cy="6424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869"/>
                <a:gridCol w="961261"/>
                <a:gridCol w="766433"/>
                <a:gridCol w="840362"/>
                <a:gridCol w="1214938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 X </a:t>
                      </a:r>
                      <a:r>
                        <a:rPr lang="en-US" sz="1400" dirty="0" smtClean="0"/>
                        <a:t>has communication </a:t>
                      </a:r>
                      <a:r>
                        <a:rPr lang="en-US" sz="1400" dirty="0" smtClean="0"/>
                        <a:t>with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channel 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8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 O contains</a:t>
                      </a:r>
                      <a:r>
                        <a:rPr lang="en-US" sz="1400" baseline="0" dirty="0" smtClean="0"/>
                        <a:t> peers P1 and P2 and application A1.</a:t>
                      </a: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C subject to policy CP.</a:t>
                      </a:r>
                      <a:endParaRPr lang="en-US" sz="1400" dirty="0" smtClean="0"/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Channel policy</a:t>
                      </a:r>
                      <a:r>
                        <a:rPr lang="en-US" sz="1400" baseline="0" dirty="0" smtClean="0"/>
                        <a:t> CP contains MSPs: MSP1 and MSP2.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MSP1 selects the Certificate Authority CA1</a:t>
                      </a:r>
                      <a:r>
                        <a:rPr lang="en-US" sz="1400" baseline="0" dirty="0" smtClean="0"/>
                        <a:t> to provide certificates for it.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8" name="Rounded Rectangle 107"/>
          <p:cNvSpPr/>
          <p:nvPr/>
        </p:nvSpPr>
        <p:spPr>
          <a:xfrm>
            <a:off x="7365292" y="40568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9034913" y="399483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11" name="Oval 110"/>
          <p:cNvSpPr/>
          <p:nvPr/>
        </p:nvSpPr>
        <p:spPr>
          <a:xfrm>
            <a:off x="7344341" y="1215236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9034913" y="1782168"/>
            <a:ext cx="526249" cy="994045"/>
            <a:chOff x="8538811" y="5515055"/>
            <a:chExt cx="526249" cy="994045"/>
          </a:xfrm>
        </p:grpSpPr>
        <p:sp>
          <p:nvSpPr>
            <p:cNvPr id="171" name="Rounded Rectangle 170"/>
            <p:cNvSpPr/>
            <p:nvPr/>
          </p:nvSpPr>
          <p:spPr>
            <a:xfrm>
              <a:off x="8565823" y="5515055"/>
              <a:ext cx="470643" cy="431746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X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 flipH="1">
              <a:off x="8801936" y="6030683"/>
              <a:ext cx="2166" cy="23987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4372C4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3" name="Oval 172"/>
            <p:cNvSpPr/>
            <p:nvPr/>
          </p:nvSpPr>
          <p:spPr>
            <a:xfrm flipH="1" flipV="1">
              <a:off x="8723102" y="5868682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8538811" y="6270561"/>
              <a:ext cx="526249" cy="238539"/>
            </a:xfrm>
            <a:prstGeom prst="ellipse">
              <a:avLst/>
            </a:prstGeom>
            <a:noFill/>
            <a:ln w="3810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C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</p:grpSp>
      <p:sp>
        <p:nvSpPr>
          <p:cNvPr id="175" name="Oval 174"/>
          <p:cNvSpPr/>
          <p:nvPr/>
        </p:nvSpPr>
        <p:spPr>
          <a:xfrm rot="5400000">
            <a:off x="7661591" y="3391226"/>
            <a:ext cx="857221" cy="1454250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6" name="Rounded Rectangle 175"/>
          <p:cNvSpPr/>
          <p:nvPr/>
        </p:nvSpPr>
        <p:spPr>
          <a:xfrm>
            <a:off x="7755699" y="4137871"/>
            <a:ext cx="300963" cy="298262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8148323" y="4137871"/>
            <a:ext cx="300963" cy="298262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7935556" y="3752446"/>
            <a:ext cx="309289" cy="30514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9F42E6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8535579" y="3731261"/>
            <a:ext cx="245940" cy="251622"/>
            <a:chOff x="5650041" y="5935385"/>
            <a:chExt cx="759457" cy="776999"/>
          </a:xfrm>
        </p:grpSpPr>
        <p:sp>
          <p:nvSpPr>
            <p:cNvPr id="181" name="Triangle 180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650041" y="6237184"/>
              <a:ext cx="570444" cy="475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8522004" y="3746191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</a:rPr>
              <a:t>O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31778" y="377370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A1</a:t>
            </a:r>
            <a:endParaRPr lang="en-US" sz="11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7756716" y="415619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P1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135885" y="415619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</a:rPr>
              <a:t>P2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9034913" y="1076211"/>
            <a:ext cx="503303" cy="466079"/>
            <a:chOff x="10666566" y="3979442"/>
            <a:chExt cx="742889" cy="687946"/>
          </a:xfrm>
        </p:grpSpPr>
        <p:sp>
          <p:nvSpPr>
            <p:cNvPr id="104" name="Triangle 10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7350457" y="2395453"/>
            <a:ext cx="548118" cy="336616"/>
          </a:xfrm>
          <a:prstGeom prst="rect">
            <a:avLst/>
          </a:prstGeom>
          <a:noFill/>
          <a:ln w="28575"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611300" y="2439049"/>
            <a:ext cx="238720" cy="139484"/>
            <a:chOff x="9516451" y="4566950"/>
            <a:chExt cx="241369" cy="116247"/>
          </a:xfrm>
        </p:grpSpPr>
        <p:sp>
          <p:nvSpPr>
            <p:cNvPr id="182" name="Oval 181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7279219" y="2477188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CP</a:t>
            </a:r>
            <a:endParaRPr lang="en-US" sz="1400" b="1">
              <a:solidFill>
                <a:srgbClr val="4372C4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357013" y="5342566"/>
            <a:ext cx="548118" cy="336616"/>
          </a:xfrm>
          <a:prstGeom prst="rect">
            <a:avLst/>
          </a:prstGeom>
          <a:noFill/>
          <a:ln w="28575"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630198" y="5386162"/>
            <a:ext cx="238720" cy="139484"/>
            <a:chOff x="9516451" y="4566950"/>
            <a:chExt cx="241369" cy="116247"/>
          </a:xfrm>
        </p:grpSpPr>
        <p:sp>
          <p:nvSpPr>
            <p:cNvPr id="210" name="Oval 209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212" name="Straight Connector 211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6" name="TextBox 205"/>
          <p:cNvSpPr txBox="1"/>
          <p:nvPr/>
        </p:nvSpPr>
        <p:spPr>
          <a:xfrm>
            <a:off x="7362125" y="53237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4372C4"/>
                </a:solidFill>
              </a:rPr>
              <a:t>CP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367948" y="488815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216" name="Straight Connector 215"/>
          <p:cNvCxnSpPr>
            <a:stCxn id="204" idx="0"/>
            <a:endCxn id="215" idx="4"/>
          </p:cNvCxnSpPr>
          <p:nvPr/>
        </p:nvCxnSpPr>
        <p:spPr>
          <a:xfrm flipV="1">
            <a:off x="7631072" y="5126698"/>
            <a:ext cx="1" cy="21586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355242" y="6058614"/>
            <a:ext cx="1461030" cy="478413"/>
            <a:chOff x="7569649" y="413740"/>
            <a:chExt cx="1913753" cy="626656"/>
          </a:xfrm>
        </p:grpSpPr>
        <p:sp>
          <p:nvSpPr>
            <p:cNvPr id="217" name="Rounded Rectangle 216"/>
            <p:cNvSpPr/>
            <p:nvPr/>
          </p:nvSpPr>
          <p:spPr>
            <a:xfrm>
              <a:off x="7569649" y="569730"/>
              <a:ext cx="966733" cy="31988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MSP1</a:t>
              </a: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8848236" y="413740"/>
              <a:ext cx="635166" cy="626656"/>
            </a:xfrm>
            <a:prstGeom prst="roundRect">
              <a:avLst/>
            </a:prstGeom>
            <a:solidFill>
              <a:srgbClr val="9F42E6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bg1"/>
                  </a:solidFill>
                </a:rPr>
                <a:t>CA1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9" name="Straight Arrow Connector 218"/>
            <p:cNvCxnSpPr>
              <a:stCxn id="217" idx="3"/>
              <a:endCxn id="218" idx="1"/>
            </p:cNvCxnSpPr>
            <p:nvPr/>
          </p:nvCxnSpPr>
          <p:spPr>
            <a:xfrm flipV="1">
              <a:off x="8536382" y="727069"/>
              <a:ext cx="311854" cy="2603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Rounded Rectangle 224"/>
          <p:cNvSpPr/>
          <p:nvPr/>
        </p:nvSpPr>
        <p:spPr>
          <a:xfrm>
            <a:off x="9077743" y="5089168"/>
            <a:ext cx="741569" cy="24537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MSP1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8983816" y="5009602"/>
            <a:ext cx="1461302" cy="680869"/>
          </a:xfrm>
          <a:prstGeom prst="rect">
            <a:avLst/>
          </a:prstGeom>
          <a:noFill/>
          <a:ln w="28575"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/>
          <p:cNvSpPr/>
          <p:nvPr/>
        </p:nvSpPr>
        <p:spPr>
          <a:xfrm>
            <a:off x="9077728" y="5344084"/>
            <a:ext cx="741569" cy="245377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MSP2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0072552" y="5063779"/>
            <a:ext cx="330613" cy="173739"/>
            <a:chOff x="6353227" y="4386768"/>
            <a:chExt cx="496027" cy="260665"/>
          </a:xfrm>
        </p:grpSpPr>
        <p:sp>
          <p:nvSpPr>
            <p:cNvPr id="230" name="Oval 229"/>
            <p:cNvSpPr/>
            <p:nvPr/>
          </p:nvSpPr>
          <p:spPr>
            <a:xfrm>
              <a:off x="6353227" y="4386768"/>
              <a:ext cx="496027" cy="260665"/>
            </a:xfrm>
            <a:prstGeom prst="ellipse">
              <a:avLst/>
            </a:prstGeom>
            <a:noFill/>
            <a:ln w="1905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6472585" y="4468445"/>
              <a:ext cx="264708" cy="95313"/>
              <a:chOff x="6472585" y="4454537"/>
              <a:chExt cx="264708" cy="95313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>
                <a:off x="6473152" y="4454537"/>
                <a:ext cx="264141" cy="0"/>
              </a:xfrm>
              <a:prstGeom prst="line">
                <a:avLst/>
              </a:prstGeom>
              <a:ln w="28575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472585" y="4501560"/>
                <a:ext cx="264141" cy="0"/>
              </a:xfrm>
              <a:prstGeom prst="line">
                <a:avLst/>
              </a:prstGeom>
              <a:ln w="28575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472585" y="4549850"/>
                <a:ext cx="264141" cy="0"/>
              </a:xfrm>
              <a:prstGeom prst="line">
                <a:avLst/>
              </a:prstGeom>
              <a:ln w="28575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TextBox 234"/>
          <p:cNvSpPr txBox="1"/>
          <p:nvPr/>
        </p:nvSpPr>
        <p:spPr>
          <a:xfrm>
            <a:off x="9768778" y="4998271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CP</a:t>
            </a:r>
            <a:endParaRPr lang="en-US" sz="14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10a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22407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2721" y="2881519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3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63979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038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916025" y="48746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 flipH="1">
            <a:off x="6338215" y="3510799"/>
            <a:ext cx="9262" cy="149430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6266476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627416" y="267012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03747" y="20693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5804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846894" y="2683678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453791" y="4404554"/>
            <a:ext cx="0" cy="1848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248361" y="4397453"/>
            <a:ext cx="4523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 flipH="1">
            <a:off x="3433737" y="3518567"/>
            <a:ext cx="742" cy="9534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353478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8457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2379433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2298432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3593638" y="3355937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44029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540"/>
              </p:ext>
            </p:extLst>
          </p:nvPr>
        </p:nvGraphicFramePr>
        <p:xfrm>
          <a:off x="7662507" y="2307549"/>
          <a:ext cx="3444763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075071"/>
                <a:gridCol w="690282"/>
                <a:gridCol w="103094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483716" y="3912161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15178" y="3180217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735923" y="2411557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04632" y="2416981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35923" y="3875523"/>
            <a:ext cx="481189" cy="444147"/>
          </a:xfrm>
          <a:prstGeom prst="roundRect">
            <a:avLst/>
          </a:prstGeom>
          <a:solidFill>
            <a:srgbClr val="9F42E6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567038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5372791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323667" y="4472036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4972" y="326829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670465" y="2671843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1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84900" y="26720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61231" y="2072785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46796" y="2064783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1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51" name="Straight Connector 50"/>
          <p:cNvCxnSpPr>
            <a:stCxn id="52" idx="0"/>
          </p:cNvCxnSpPr>
          <p:nvPr/>
        </p:nvCxnSpPr>
        <p:spPr>
          <a:xfrm flipH="1">
            <a:off x="3674638" y="3517938"/>
            <a:ext cx="1" cy="1515487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Oval 39"/>
          <p:cNvSpPr/>
          <p:nvPr/>
        </p:nvSpPr>
        <p:spPr>
          <a:xfrm>
            <a:off x="3318815" y="4951576"/>
            <a:ext cx="3537447" cy="365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cument 56"/>
          <p:cNvSpPr/>
          <p:nvPr/>
        </p:nvSpPr>
        <p:spPr>
          <a:xfrm>
            <a:off x="4793543" y="4039263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Document 57"/>
          <p:cNvSpPr/>
          <p:nvPr/>
        </p:nvSpPr>
        <p:spPr>
          <a:xfrm>
            <a:off x="5775170" y="4497002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>
            <a:off x="5065441" y="4871543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4073902" y="4405336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cument 64"/>
          <p:cNvSpPr/>
          <p:nvPr/>
        </p:nvSpPr>
        <p:spPr>
          <a:xfrm>
            <a:off x="289567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Document 65"/>
          <p:cNvSpPr/>
          <p:nvPr/>
        </p:nvSpPr>
        <p:spPr>
          <a:xfrm>
            <a:off x="6497209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9807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 66"/>
          <p:cNvSpPr/>
          <p:nvPr/>
        </p:nvSpPr>
        <p:spPr>
          <a:xfrm>
            <a:off x="3810588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Document 59"/>
          <p:cNvSpPr/>
          <p:nvPr/>
        </p:nvSpPr>
        <p:spPr>
          <a:xfrm>
            <a:off x="184460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49175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37550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24457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cument 71"/>
          <p:cNvSpPr/>
          <p:nvPr/>
        </p:nvSpPr>
        <p:spPr>
          <a:xfrm>
            <a:off x="7783661" y="4673944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37064" y="1561171"/>
            <a:ext cx="10203366" cy="437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10b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22407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844029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540"/>
              </p:ext>
            </p:extLst>
          </p:nvPr>
        </p:nvGraphicFramePr>
        <p:xfrm>
          <a:off x="7662507" y="2307549"/>
          <a:ext cx="3444763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075071"/>
                <a:gridCol w="690282"/>
                <a:gridCol w="103094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483716" y="3912161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15178" y="3180217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735923" y="2411557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04632" y="2416981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35923" y="3875523"/>
            <a:ext cx="481189" cy="444147"/>
          </a:xfrm>
          <a:prstGeom prst="roundRect">
            <a:avLst/>
          </a:prstGeom>
          <a:solidFill>
            <a:srgbClr val="9F42E6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7714972" y="326829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40179" y="2214795"/>
            <a:ext cx="4511724" cy="2794335"/>
            <a:chOff x="2341287" y="2157288"/>
            <a:chExt cx="4511724" cy="2794335"/>
          </a:xfrm>
        </p:grpSpPr>
        <p:sp>
          <p:nvSpPr>
            <p:cNvPr id="9" name="Rounded Rectangle 8"/>
            <p:cNvSpPr/>
            <p:nvPr/>
          </p:nvSpPr>
          <p:spPr>
            <a:xfrm>
              <a:off x="6281599" y="3833669"/>
              <a:ext cx="571412" cy="563758"/>
            </a:xfrm>
            <a:prstGeom prst="roundRect">
              <a:avLst/>
            </a:prstGeom>
            <a:solidFill>
              <a:srgbClr val="00B05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275665" y="2974872"/>
              <a:ext cx="559591" cy="554570"/>
            </a:xfrm>
            <a:prstGeom prst="roundRect">
              <a:avLst/>
            </a:prstGeom>
            <a:solidFill>
              <a:srgbClr val="9F42E6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lvl="0" algn="ctr" defTabSz="457200">
                <a:defRPr/>
              </a:pPr>
              <a:r>
                <a:rPr lang="en-US" sz="2400" b="1" kern="0" dirty="0" smtClean="0">
                  <a:solidFill>
                    <a:schemeClr val="bg1"/>
                  </a:solidFill>
                </a:rPr>
                <a:t>P</a:t>
              </a:r>
              <a:r>
                <a:rPr lang="en-US" sz="2400" b="1" kern="0" baseline="-25000" dirty="0" smtClean="0">
                  <a:solidFill>
                    <a:schemeClr val="bg1"/>
                  </a:solidFill>
                </a:rPr>
                <a:t>2</a:t>
              </a:r>
              <a:endParaRPr lang="en-US" sz="2400" b="1" kern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8" name="Document 27"/>
            <p:cNvSpPr/>
            <p:nvPr/>
          </p:nvSpPr>
          <p:spPr>
            <a:xfrm>
              <a:off x="3864514" y="2776183"/>
              <a:ext cx="547666" cy="433746"/>
            </a:xfrm>
            <a:prstGeom prst="flowChartDocument">
              <a:avLst/>
            </a:prstGeom>
            <a:solidFill>
              <a:srgbClr val="4372C4"/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</a:t>
              </a:r>
              <a:r>
                <a:rPr lang="en-US" sz="2400" b="1" kern="0" baseline="-25000" dirty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0"/>
            </p:cNvCxnSpPr>
            <p:nvPr/>
          </p:nvCxnSpPr>
          <p:spPr>
            <a:xfrm>
              <a:off x="6471411" y="4497059"/>
              <a:ext cx="0" cy="18489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7" name="TextBox 36"/>
            <p:cNvSpPr txBox="1"/>
            <p:nvPr/>
          </p:nvSpPr>
          <p:spPr>
            <a:xfrm>
              <a:off x="4265981" y="4489958"/>
              <a:ext cx="4523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C</a:t>
              </a:r>
              <a:r>
                <a:rPr lang="en-US" sz="2400" b="1" baseline="-25000" dirty="0" smtClean="0">
                  <a:solidFill>
                    <a:schemeClr val="accent1"/>
                  </a:solidFill>
                </a:rPr>
                <a:t>1</a:t>
              </a:r>
              <a:endParaRPr lang="en-US" sz="2400" b="1" baseline="-25000" dirty="0">
                <a:solidFill>
                  <a:schemeClr val="accent1"/>
                </a:solidFill>
              </a:endParaRPr>
            </a:p>
          </p:txBody>
        </p:sp>
        <p:cxnSp>
          <p:nvCxnSpPr>
            <p:cNvPr id="34" name="Straight Connector 33"/>
            <p:cNvCxnSpPr>
              <a:stCxn id="35" idx="0"/>
              <a:endCxn id="46" idx="0"/>
            </p:cNvCxnSpPr>
            <p:nvPr/>
          </p:nvCxnSpPr>
          <p:spPr>
            <a:xfrm flipH="1">
              <a:off x="4451357" y="3611072"/>
              <a:ext cx="742" cy="95346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5" name="Oval 34"/>
            <p:cNvSpPr/>
            <p:nvPr/>
          </p:nvSpPr>
          <p:spPr>
            <a:xfrm flipV="1">
              <a:off x="4371098" y="3449071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102195" y="2974872"/>
              <a:ext cx="559591" cy="554570"/>
            </a:xfrm>
            <a:prstGeom prst="roundRect">
              <a:avLst/>
            </a:prstGeom>
            <a:solidFill>
              <a:srgbClr val="9F42E6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r>
                <a:rPr lang="en-US" sz="2400" b="1" kern="0" baseline="-25000" noProof="0" dirty="0" smtClean="0">
                  <a:solidFill>
                    <a:schemeClr val="bg1"/>
                  </a:solidFill>
                  <a:ea typeface=""/>
                  <a:cs typeface=""/>
                </a:rPr>
                <a:t>1</a:t>
              </a:r>
              <a:endPara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cxnSp>
          <p:nvCxnSpPr>
            <p:cNvPr id="48" name="Straight Connector 47"/>
            <p:cNvCxnSpPr>
              <a:stCxn id="49" idx="0"/>
            </p:cNvCxnSpPr>
            <p:nvPr/>
          </p:nvCxnSpPr>
          <p:spPr>
            <a:xfrm>
              <a:off x="3397053" y="3617570"/>
              <a:ext cx="13365" cy="99613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9" name="Oval 48"/>
            <p:cNvSpPr/>
            <p:nvPr/>
          </p:nvSpPr>
          <p:spPr>
            <a:xfrm flipV="1">
              <a:off x="3316052" y="3455569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 flipV="1">
              <a:off x="4611258" y="3448442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 flipH="1" flipV="1">
              <a:off x="6390411" y="4335058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2341287" y="4564541"/>
              <a:ext cx="4220139" cy="365509"/>
            </a:xfrm>
            <a:prstGeom prst="ellipse">
              <a:avLst/>
            </a:prstGeom>
            <a:noFill/>
            <a:ln w="38100">
              <a:solidFill>
                <a:srgbClr val="4372C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cument 42"/>
            <p:cNvSpPr/>
            <p:nvPr/>
          </p:nvSpPr>
          <p:spPr>
            <a:xfrm>
              <a:off x="2688085" y="2764348"/>
              <a:ext cx="547666" cy="433746"/>
            </a:xfrm>
            <a:prstGeom prst="flowChartDocument">
              <a:avLst/>
            </a:prstGeom>
            <a:solidFill>
              <a:schemeClr val="accent1"/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r>
                <a:rPr lang="en-US" sz="2400" b="1" kern="0" baseline="-25000" dirty="0" smtClean="0">
                  <a:solidFill>
                    <a:schemeClr val="bg1"/>
                  </a:solidFill>
                </a:rPr>
                <a:t>1</a:t>
              </a:r>
              <a:endParaRPr lang="en-US" sz="2400" b="1" kern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702520" y="276460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r>
                <a:rPr lang="en-US" sz="2400" b="1" kern="0" baseline="-25000" dirty="0" smtClean="0">
                  <a:solidFill>
                    <a:schemeClr val="bg1"/>
                  </a:solidFill>
                </a:rPr>
                <a:t>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678851" y="2165290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r>
                <a:rPr lang="en-US" sz="2400" b="1" baseline="-25000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2</a:t>
              </a:r>
              <a:endParaRPr lang="en-US" sz="2400" b="1" baseline="-25000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664416" y="2157288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r>
                <a:rPr lang="en-US" sz="2400" b="1" baseline="-25000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1</a:t>
              </a:r>
              <a:endParaRPr lang="en-US" sz="2400" b="1" baseline="-25000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7" name="Document 56"/>
            <p:cNvSpPr/>
            <p:nvPr/>
          </p:nvSpPr>
          <p:spPr>
            <a:xfrm>
              <a:off x="5811163" y="4131768"/>
              <a:ext cx="388869" cy="307980"/>
            </a:xfrm>
            <a:prstGeom prst="flowChartDocument">
              <a:avLst/>
            </a:prstGeom>
            <a:solidFill>
              <a:srgbClr val="4372C4">
                <a:alpha val="50000"/>
              </a:srgbClr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+/-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Arc 58"/>
            <p:cNvSpPr/>
            <p:nvPr/>
          </p:nvSpPr>
          <p:spPr>
            <a:xfrm>
              <a:off x="5091522" y="4497841"/>
              <a:ext cx="1363036" cy="262787"/>
            </a:xfrm>
            <a:prstGeom prst="arc">
              <a:avLst>
                <a:gd name="adj1" fmla="val 15989670"/>
                <a:gd name="adj2" fmla="val 20835054"/>
              </a:avLst>
            </a:prstGeom>
            <a:noFill/>
            <a:ln w="28575">
              <a:solidFill>
                <a:srgbClr val="4372C4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Document 64"/>
            <p:cNvSpPr/>
            <p:nvPr/>
          </p:nvSpPr>
          <p:spPr>
            <a:xfrm>
              <a:off x="3913299" y="3766535"/>
              <a:ext cx="388869" cy="307980"/>
            </a:xfrm>
            <a:prstGeom prst="flowChartDocument">
              <a:avLst/>
            </a:prstGeom>
            <a:solidFill>
              <a:srgbClr val="4372C4">
                <a:alpha val="50000"/>
              </a:srgbClr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+/-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317427" y="3734456"/>
              <a:ext cx="2164" cy="370697"/>
            </a:xfrm>
            <a:prstGeom prst="straightConnector1">
              <a:avLst/>
            </a:prstGeom>
            <a:ln w="28575">
              <a:solidFill>
                <a:srgbClr val="4372C4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Document 59"/>
            <p:cNvSpPr/>
            <p:nvPr/>
          </p:nvSpPr>
          <p:spPr>
            <a:xfrm>
              <a:off x="2862229" y="3766535"/>
              <a:ext cx="388869" cy="307980"/>
            </a:xfrm>
            <a:prstGeom prst="flowChartDocument">
              <a:avLst/>
            </a:prstGeom>
            <a:solidFill>
              <a:srgbClr val="4372C4">
                <a:alpha val="50000"/>
              </a:srgbClr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+/-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4366795" y="3734456"/>
              <a:ext cx="2164" cy="370697"/>
            </a:xfrm>
            <a:prstGeom prst="straightConnector1">
              <a:avLst/>
            </a:prstGeom>
            <a:ln w="28575">
              <a:solidFill>
                <a:srgbClr val="4372C4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Document 71"/>
          <p:cNvSpPr/>
          <p:nvPr/>
        </p:nvSpPr>
        <p:spPr>
          <a:xfrm>
            <a:off x="7783661" y="4673944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37064" y="1561171"/>
            <a:ext cx="10203366" cy="437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Ledger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96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1 </a:t>
            </a:r>
            <a:r>
              <a:rPr lang="mr-IN" dirty="0" smtClean="0"/>
              <a:t>–</a:t>
            </a:r>
            <a:r>
              <a:rPr lang="en-US" dirty="0" smtClean="0"/>
              <a:t> The Ledger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Document 33"/>
          <p:cNvSpPr/>
          <p:nvPr/>
        </p:nvSpPr>
        <p:spPr>
          <a:xfrm>
            <a:off x="1175094" y="2498266"/>
            <a:ext cx="1475144" cy="1168299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9" name="Document 68"/>
          <p:cNvSpPr/>
          <p:nvPr/>
        </p:nvSpPr>
        <p:spPr>
          <a:xfrm>
            <a:off x="7467963" y="2411576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" name="Can 2"/>
          <p:cNvSpPr/>
          <p:nvPr/>
        </p:nvSpPr>
        <p:spPr>
          <a:xfrm>
            <a:off x="3424518" y="2303412"/>
            <a:ext cx="941294" cy="6305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0" name="Double Wave 9"/>
          <p:cNvSpPr/>
          <p:nvPr/>
        </p:nvSpPr>
        <p:spPr>
          <a:xfrm>
            <a:off x="3424517" y="3104502"/>
            <a:ext cx="2052917" cy="732392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2940424" y="2411576"/>
            <a:ext cx="277905" cy="1344636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7467963" y="3076870"/>
            <a:ext cx="523020" cy="350362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54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2 </a:t>
            </a:r>
            <a:r>
              <a:rPr lang="mr-IN" dirty="0" smtClean="0"/>
              <a:t>–</a:t>
            </a:r>
            <a:r>
              <a:rPr lang="en-US" dirty="0" smtClean="0"/>
              <a:t> The world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Document 68"/>
          <p:cNvSpPr/>
          <p:nvPr/>
        </p:nvSpPr>
        <p:spPr>
          <a:xfrm>
            <a:off x="7467963" y="2411576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1177214" y="2421159"/>
            <a:ext cx="5101384" cy="20688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38013" y="3209983"/>
            <a:ext cx="3981480" cy="48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car1: </a:t>
            </a:r>
            <a:r>
              <a:rPr lang="en-US" sz="1600" dirty="0" err="1" smtClean="0"/>
              <a:t>type:BMW</a:t>
            </a:r>
            <a:r>
              <a:rPr lang="en-US" sz="1600" dirty="0" smtClean="0"/>
              <a:t>, </a:t>
            </a:r>
            <a:r>
              <a:rPr lang="en-US" sz="1600" dirty="0" err="1" smtClean="0"/>
              <a:t>colour:red</a:t>
            </a:r>
            <a:r>
              <a:rPr lang="en-US" sz="1600" dirty="0" smtClean="0"/>
              <a:t>, owner: Jane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</a:t>
            </a:r>
            <a:r>
              <a:rPr lang="mr-IN" dirty="0" smtClean="0"/>
              <a:t>–</a:t>
            </a:r>
            <a:r>
              <a:rPr lang="en-US" dirty="0" smtClean="0"/>
              <a:t> The 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5412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988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1266109" y="291261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1753890" y="2912618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26610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txn3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198119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txn4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1266109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175389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224167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txn7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106270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22281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76" name="Rectangle 75"/>
          <p:cNvSpPr/>
          <p:nvPr/>
        </p:nvSpPr>
        <p:spPr>
          <a:xfrm>
            <a:off x="3189039" y="2912618"/>
            <a:ext cx="71509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</a:t>
            </a:r>
            <a:endParaRPr lang="en-US" sz="900" dirty="0"/>
          </a:p>
        </p:txBody>
      </p:sp>
      <p:sp>
        <p:nvSpPr>
          <p:cNvPr id="77" name="Rectangle 76"/>
          <p:cNvSpPr/>
          <p:nvPr/>
        </p:nvSpPr>
        <p:spPr>
          <a:xfrm>
            <a:off x="3973362" y="2913870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txn12</a:t>
            </a:r>
            <a:endParaRPr lang="en-US" sz="900" dirty="0"/>
          </a:p>
        </p:txBody>
      </p:sp>
      <p:sp>
        <p:nvSpPr>
          <p:cNvPr id="78" name="Rectangle 77"/>
          <p:cNvSpPr/>
          <p:nvPr/>
        </p:nvSpPr>
        <p:spPr>
          <a:xfrm>
            <a:off x="318903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txn13</a:t>
            </a:r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390412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txn14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3189039" y="3423606"/>
            <a:ext cx="370093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367682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416460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txn27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5017994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14574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5111969" y="291261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txn21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5599750" y="2912618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87" name="Rectangle 86"/>
          <p:cNvSpPr/>
          <p:nvPr/>
        </p:nvSpPr>
        <p:spPr>
          <a:xfrm>
            <a:off x="511196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txn3</a:t>
            </a:r>
            <a:endParaRPr lang="en-US" sz="900" dirty="0"/>
          </a:p>
        </p:txBody>
      </p:sp>
      <p:sp>
        <p:nvSpPr>
          <p:cNvPr id="88" name="Rectangle 87"/>
          <p:cNvSpPr/>
          <p:nvPr/>
        </p:nvSpPr>
        <p:spPr>
          <a:xfrm>
            <a:off x="582705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txn4</a:t>
            </a:r>
            <a:endParaRPr lang="en-US" sz="900" dirty="0"/>
          </a:p>
        </p:txBody>
      </p:sp>
      <p:sp>
        <p:nvSpPr>
          <p:cNvPr id="89" name="Rectangle 88"/>
          <p:cNvSpPr/>
          <p:nvPr/>
        </p:nvSpPr>
        <p:spPr>
          <a:xfrm>
            <a:off x="5111969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559975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608753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txn27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016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4 -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93694" y="2537012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28164" y="2626658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194391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1682173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2169955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194391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1682173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2169955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194391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1682173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2169955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715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  <a:r>
              <a:rPr lang="en-US" dirty="0" smtClean="0"/>
              <a:t> -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93694" y="2537012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8164" y="2626658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1194391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682173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2169955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1194391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682173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2169955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1194391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682173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2169955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429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 </a:t>
            </a:r>
            <a:r>
              <a:rPr lang="mr-IN" dirty="0" smtClean="0"/>
              <a:t>–</a:t>
            </a:r>
            <a:r>
              <a:rPr lang="en-US" dirty="0" smtClean="0"/>
              <a:t> Instance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Diagram 7 </a:t>
            </a:r>
            <a:r>
              <a:rPr lang="mr-IN" dirty="0" smtClean="0"/>
              <a:t>–</a:t>
            </a:r>
            <a:r>
              <a:rPr lang="en-US" dirty="0" smtClean="0"/>
              <a:t> Ledger update cannot be applied unless it’s been endorsed</a:t>
            </a:r>
            <a:r>
              <a:rPr lang="mr-IN" dirty="0" smtClean="0"/>
              <a:t>…</a:t>
            </a:r>
            <a:r>
              <a:rPr lang="en-US" dirty="0" smtClean="0"/>
              <a:t> need diagram for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66917</TotalTime>
  <Words>1588</Words>
  <Application>Microsoft Macintosh PowerPoint</Application>
  <PresentationFormat>Widescreen</PresentationFormat>
  <Paragraphs>1000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Apple Chancery</vt:lpstr>
      <vt:lpstr>Calibri</vt:lpstr>
      <vt:lpstr>Calibri Light</vt:lpstr>
      <vt:lpstr>Courier New</vt:lpstr>
      <vt:lpstr>Mangal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1a</vt:lpstr>
      <vt:lpstr>Diagram 1b</vt:lpstr>
      <vt:lpstr>Diagram 2</vt:lpstr>
      <vt:lpstr>Diagram 3</vt:lpstr>
      <vt:lpstr>Diagram 4a</vt:lpstr>
      <vt:lpstr>Diagram 4b</vt:lpstr>
      <vt:lpstr>Diagram 3 original</vt:lpstr>
      <vt:lpstr>Diagram 5a</vt:lpstr>
      <vt:lpstr>Diagram 5b</vt:lpstr>
      <vt:lpstr>Diagram 6</vt:lpstr>
      <vt:lpstr>Diagram 7  </vt:lpstr>
      <vt:lpstr>Diagram 7b</vt:lpstr>
      <vt:lpstr>Diagram 8</vt:lpstr>
      <vt:lpstr>Diagram 9a</vt:lpstr>
      <vt:lpstr>Diagram 9b follows</vt:lpstr>
      <vt:lpstr>PowerPoint Presentation</vt:lpstr>
      <vt:lpstr>Diagram 10a</vt:lpstr>
      <vt:lpstr>Diagram 10b</vt:lpstr>
      <vt:lpstr>Admin Guide</vt:lpstr>
      <vt:lpstr>Diagram 1 – The Ledger </vt:lpstr>
      <vt:lpstr>Diagram 2 – The world state</vt:lpstr>
      <vt:lpstr>Diagram 3 – The blockchain</vt:lpstr>
      <vt:lpstr>Diagram 4 - Blocks</vt:lpstr>
      <vt:lpstr>Diagram 5 - Transactions</vt:lpstr>
      <vt:lpstr>Diagram 6 – Instance Example</vt:lpstr>
      <vt:lpstr>Diagram 7 – Ledger update cannot be applied unless it’s been endorsed… need diagram for this.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610</cp:revision>
  <cp:lastPrinted>2017-07-14T11:34:34Z</cp:lastPrinted>
  <dcterms:created xsi:type="dcterms:W3CDTF">2017-03-22T17:19:56Z</dcterms:created>
  <dcterms:modified xsi:type="dcterms:W3CDTF">2018-01-18T11:45:00Z</dcterms:modified>
</cp:coreProperties>
</file>