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7" r:id="rId11"/>
    <p:sldId id="398" r:id="rId12"/>
    <p:sldId id="399" r:id="rId13"/>
    <p:sldId id="4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4A8522"/>
    <a:srgbClr val="A2A1A1"/>
    <a:srgbClr val="DBE4F3"/>
    <a:srgbClr val="D29500"/>
    <a:srgbClr val="DBE4F4"/>
    <a:srgbClr val="4C82B3"/>
    <a:srgbClr val="4C82B4"/>
    <a:srgbClr val="4272C4"/>
    <a:srgbClr val="4C8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4"/>
    <p:restoredTop sz="96587"/>
  </p:normalViewPr>
  <p:slideViewPr>
    <p:cSldViewPr snapToGrid="0" snapToObjects="1">
      <p:cViewPr>
        <p:scale>
          <a:sx n="100" d="100"/>
          <a:sy n="100" d="100"/>
        </p:scale>
        <p:origin x="256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7679890" y="2375100"/>
            <a:ext cx="410957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3284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 smtClean="0">
                <a:solidFill>
                  <a:srgbClr val="4C81B2"/>
                </a:solidFill>
                <a:latin typeface="+mn-lt"/>
              </a:rPr>
              <a:t>Define the Administration Policy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6" y="1825625"/>
            <a:ext cx="6477371" cy="4351338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4372C4"/>
                </a:solidFill>
              </a:rPr>
              <a:t>A </a:t>
            </a:r>
            <a:r>
              <a:rPr lang="en-US" sz="1800" dirty="0" smtClean="0">
                <a:solidFill>
                  <a:srgbClr val="4372C4"/>
                </a:solidFill>
              </a:rPr>
              <a:t>policy describes the rules which govern network administration</a:t>
            </a:r>
          </a:p>
          <a:p>
            <a:r>
              <a:rPr lang="en-US" sz="1800" dirty="0" smtClean="0">
                <a:solidFill>
                  <a:srgbClr val="4372C4"/>
                </a:solidFill>
              </a:rPr>
              <a:t>A consortium policy defines which organizations &amp; users can create consortia </a:t>
            </a:r>
            <a:br>
              <a:rPr lang="en-US" sz="1800" dirty="0" smtClean="0">
                <a:solidFill>
                  <a:srgbClr val="4372C4"/>
                </a:solidFill>
              </a:rPr>
            </a:br>
            <a:endParaRPr lang="en-US" sz="1800" dirty="0" smtClean="0">
              <a:solidFill>
                <a:srgbClr val="4372C4"/>
              </a:solidFill>
            </a:endParaRPr>
          </a:p>
          <a:p>
            <a:r>
              <a:rPr lang="en-US" sz="1800" dirty="0" smtClean="0"/>
              <a:t>The Blockchain administrator for the </a:t>
            </a:r>
            <a:r>
              <a:rPr lang="en-US" sz="1800" b="1" dirty="0" smtClean="0"/>
              <a:t>founding organization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Defines a </a:t>
            </a:r>
            <a:r>
              <a:rPr lang="en-US" sz="1800" b="1" dirty="0" smtClean="0"/>
              <a:t>consortium policy, </a:t>
            </a:r>
            <a:r>
              <a:rPr lang="en-US" sz="1800" b="1" dirty="0" err="1" smtClean="0"/>
              <a:t>Pco</a:t>
            </a:r>
            <a:r>
              <a:rPr lang="en-US" sz="1800" b="1" dirty="0" smtClean="0"/>
              <a:t>, </a:t>
            </a:r>
            <a:r>
              <a:rPr lang="en-US" sz="1800" dirty="0" smtClean="0"/>
              <a:t>for the </a:t>
            </a:r>
            <a:r>
              <a:rPr lang="en-US" sz="1800" b="1" dirty="0" smtClean="0"/>
              <a:t>network</a:t>
            </a:r>
            <a:r>
              <a:rPr lang="en-US" sz="1800" dirty="0" smtClean="0"/>
              <a:t> </a:t>
            </a:r>
            <a:r>
              <a:rPr lang="en-US" sz="1800" b="1" dirty="0" smtClean="0"/>
              <a:t>consortium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Assign organizations’ users access rights to the consortium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The policy is stored in the </a:t>
            </a:r>
            <a:r>
              <a:rPr lang="en-US" sz="1800" b="1" dirty="0" smtClean="0"/>
              <a:t>network configuration,</a:t>
            </a:r>
            <a:r>
              <a:rPr lang="en-US" sz="1800" dirty="0" smtClean="0"/>
              <a:t> </a:t>
            </a:r>
            <a:r>
              <a:rPr lang="en-US" sz="1800" b="1" dirty="0" err="1" smtClean="0"/>
              <a:t>Cnet</a:t>
            </a:r>
            <a:endParaRPr lang="en-US" sz="1800" b="1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r>
              <a:rPr lang="en-US" sz="1800" dirty="0" smtClean="0">
                <a:solidFill>
                  <a:srgbClr val="4A8522"/>
                </a:solidFill>
              </a:rPr>
              <a:t>e.g</a:t>
            </a:r>
            <a:r>
              <a:rPr lang="en-US" sz="1800" dirty="0">
                <a:solidFill>
                  <a:srgbClr val="4A8522"/>
                </a:solidFill>
              </a:rPr>
              <a:t>.</a:t>
            </a:r>
            <a:r>
              <a:rPr lang="en-US" sz="1800" b="1" dirty="0">
                <a:solidFill>
                  <a:srgbClr val="4A8522"/>
                </a:solidFill>
              </a:rPr>
              <a:t> </a:t>
            </a:r>
            <a:r>
              <a:rPr lang="en-US" sz="1800" b="1" dirty="0">
                <a:solidFill>
                  <a:srgbClr val="4A8522"/>
                </a:solidFill>
                <a:latin typeface="Courier New" charset="0"/>
                <a:ea typeface="Courier New" charset="0"/>
                <a:cs typeface="Courier New" charset="0"/>
              </a:rPr>
              <a:t>XCORP</a:t>
            </a:r>
            <a:r>
              <a:rPr lang="en-US" sz="1800" dirty="0">
                <a:solidFill>
                  <a:srgbClr val="4A8522"/>
                </a:solidFill>
              </a:rPr>
              <a:t> </a:t>
            </a:r>
            <a:r>
              <a:rPr lang="en-US" sz="1800" dirty="0" smtClean="0">
                <a:solidFill>
                  <a:srgbClr val="4A8522"/>
                </a:solidFill>
              </a:rPr>
              <a:t>admin creates consortium policy </a:t>
            </a:r>
            <a:r>
              <a:rPr lang="en-US" sz="1800" b="1" dirty="0" smtClean="0">
                <a:solidFill>
                  <a:srgbClr val="4A8522"/>
                </a:solidFill>
                <a:latin typeface="Courier New" charset="0"/>
                <a:ea typeface="Courier New" charset="0"/>
                <a:cs typeface="Courier New" charset="0"/>
              </a:rPr>
              <a:t>net.bc.001.policy.consortia</a:t>
            </a:r>
            <a:r>
              <a:rPr lang="en-US" sz="1800" dirty="0" smtClean="0">
                <a:solidFill>
                  <a:srgbClr val="4A8522"/>
                </a:solidFill>
              </a:rPr>
              <a:t>. It sets the policy to administrators in XCORP, YCORP and ZCORP </a:t>
            </a:r>
            <a:r>
              <a:rPr lang="en-US" sz="1800" b="1" dirty="0" smtClean="0">
                <a:solidFill>
                  <a:srgbClr val="4A8522"/>
                </a:solidFill>
              </a:rPr>
              <a:t>full</a:t>
            </a:r>
            <a:r>
              <a:rPr lang="en-US" sz="1800" dirty="0" smtClean="0">
                <a:solidFill>
                  <a:srgbClr val="4A8522"/>
                </a:solidFill>
              </a:rPr>
              <a:t> access rights to the consortium policy. The policy is stored in the network configuration </a:t>
            </a:r>
            <a:r>
              <a:rPr lang="en-US" sz="1800" b="1" dirty="0" smtClean="0">
                <a:solidFill>
                  <a:srgbClr val="4A8522"/>
                </a:solidFill>
                <a:latin typeface="Courier New" charset="0"/>
                <a:ea typeface="Courier New" charset="0"/>
                <a:cs typeface="Courier New" charset="0"/>
              </a:rPr>
              <a:t>net.bc01.config</a:t>
            </a:r>
            <a:r>
              <a:rPr lang="en-US" sz="1800" dirty="0" smtClean="0">
                <a:solidFill>
                  <a:srgbClr val="4A8522"/>
                </a:solidFill>
              </a:rPr>
              <a:t>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flipH="1">
            <a:off x="9319277" y="4555955"/>
            <a:ext cx="250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1200" b="1" dirty="0" smtClean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rPr>
              <a:t>et.bc01.policy.consortia</a:t>
            </a:r>
            <a:endParaRPr lang="en-US" sz="1200" b="1" dirty="0">
              <a:solidFill>
                <a:srgbClr val="4372C4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9431599" y="1285344"/>
            <a:ext cx="606154" cy="968818"/>
            <a:chOff x="5701137" y="2384637"/>
            <a:chExt cx="1133935" cy="1812371"/>
          </a:xfrm>
        </p:grpSpPr>
        <p:sp>
          <p:nvSpPr>
            <p:cNvPr id="55" name="Oval 5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 Same Side Corner Rectangle 55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 flipH="1">
            <a:off x="7867529" y="2593781"/>
            <a:ext cx="1492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rPr>
              <a:t>N=net.bc01</a:t>
            </a:r>
            <a:endParaRPr lang="en-US" sz="1400" b="1" dirty="0">
              <a:solidFill>
                <a:srgbClr val="4372C4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9422002" y="3902974"/>
            <a:ext cx="598247" cy="606175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err="1" smtClean="0">
                <a:solidFill>
                  <a:srgbClr val="4372C4"/>
                </a:solidFill>
                <a:latin typeface="Arial"/>
                <a:ea typeface=""/>
                <a:cs typeface=""/>
              </a:rPr>
              <a:t>P</a:t>
            </a:r>
            <a:r>
              <a:rPr lang="en-US" sz="1200" b="1" kern="0" baseline="-25000" noProof="0" dirty="0" err="1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co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486178" y="5240472"/>
            <a:ext cx="2469897" cy="8026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4372C4"/>
                </a:solidFill>
              </a:rPr>
              <a:t>        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939697" y="5377418"/>
            <a:ext cx="621952" cy="556765"/>
            <a:chOff x="8115648" y="5784270"/>
            <a:chExt cx="621952" cy="556765"/>
          </a:xfrm>
        </p:grpSpPr>
        <p:sp>
          <p:nvSpPr>
            <p:cNvPr id="33" name="Triangle 32"/>
            <p:cNvSpPr/>
            <p:nvPr/>
          </p:nvSpPr>
          <p:spPr>
            <a:xfrm>
              <a:off x="8115648" y="5784270"/>
              <a:ext cx="621952" cy="536344"/>
            </a:xfrm>
            <a:prstGeom prst="triangle">
              <a:avLst/>
            </a:prstGeom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142747" y="6079425"/>
              <a:ext cx="594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XCORP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232654" y="5377272"/>
            <a:ext cx="621952" cy="556765"/>
            <a:chOff x="8759554" y="5784124"/>
            <a:chExt cx="621952" cy="556765"/>
          </a:xfrm>
        </p:grpSpPr>
        <p:sp>
          <p:nvSpPr>
            <p:cNvPr id="47" name="Triangle 46"/>
            <p:cNvSpPr/>
            <p:nvPr/>
          </p:nvSpPr>
          <p:spPr>
            <a:xfrm>
              <a:off x="8759554" y="5784124"/>
              <a:ext cx="621952" cy="536344"/>
            </a:xfrm>
            <a:prstGeom prst="triangle">
              <a:avLst/>
            </a:prstGeom>
            <a:solidFill>
              <a:srgbClr val="FFC00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786653" y="6079279"/>
              <a:ext cx="594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Z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CORP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588748" y="5377418"/>
            <a:ext cx="621952" cy="556765"/>
            <a:chOff x="7466597" y="5784270"/>
            <a:chExt cx="621952" cy="556765"/>
          </a:xfrm>
        </p:grpSpPr>
        <p:sp>
          <p:nvSpPr>
            <p:cNvPr id="63" name="Triangle 62"/>
            <p:cNvSpPr/>
            <p:nvPr/>
          </p:nvSpPr>
          <p:spPr>
            <a:xfrm>
              <a:off x="7466597" y="5784270"/>
              <a:ext cx="621952" cy="536344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493696" y="6079425"/>
              <a:ext cx="594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Y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CORP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543630" y="5214099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4372C4"/>
                </a:solidFill>
              </a:rPr>
              <a:t>O</a:t>
            </a:r>
            <a:r>
              <a:rPr lang="en-US" sz="2000" b="1" baseline="-25000" dirty="0" err="1" smtClean="0">
                <a:solidFill>
                  <a:srgbClr val="4372C4"/>
                </a:solidFill>
              </a:rPr>
              <a:t>g</a:t>
            </a:r>
            <a:endParaRPr lang="en-US" sz="2000" b="1" baseline="-25000" dirty="0">
              <a:solidFill>
                <a:srgbClr val="4372C4"/>
              </a:solidFill>
            </a:endParaRPr>
          </a:p>
        </p:txBody>
      </p:sp>
      <p:cxnSp>
        <p:nvCxnSpPr>
          <p:cNvPr id="18" name="Straight Connector 17"/>
          <p:cNvCxnSpPr>
            <a:stCxn id="21" idx="2"/>
            <a:endCxn id="15" idx="0"/>
          </p:cNvCxnSpPr>
          <p:nvPr/>
        </p:nvCxnSpPr>
        <p:spPr>
          <a:xfrm>
            <a:off x="9721126" y="4509149"/>
            <a:ext cx="1" cy="73132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8685398" y="6078643"/>
            <a:ext cx="209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rPr>
              <a:t>net.bc01.consortia</a:t>
            </a:r>
            <a:endParaRPr lang="en-US" sz="1200" b="1" dirty="0">
              <a:solidFill>
                <a:srgbClr val="4372C4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6" name="Folded Corner 25"/>
          <p:cNvSpPr/>
          <p:nvPr/>
        </p:nvSpPr>
        <p:spPr>
          <a:xfrm>
            <a:off x="8029440" y="3906939"/>
            <a:ext cx="598247" cy="606175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err="1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</a:t>
            </a:r>
            <a:r>
              <a:rPr lang="en-US" sz="1200" b="1" kern="0" baseline="-25000" noProof="0" dirty="0" err="1" smtClean="0">
                <a:solidFill>
                  <a:srgbClr val="4372C4"/>
                </a:solidFill>
                <a:latin typeface="Arial"/>
                <a:ea typeface=""/>
                <a:cs typeface=""/>
              </a:rPr>
              <a:t>net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7652793" y="4548645"/>
            <a:ext cx="175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rPr>
              <a:t>net.bc01.config</a:t>
            </a:r>
            <a:endParaRPr lang="en-US" sz="1200" b="1" dirty="0">
              <a:solidFill>
                <a:srgbClr val="4372C4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2" name="Straight Connector 31"/>
          <p:cNvCxnSpPr>
            <a:stCxn id="26" idx="3"/>
            <a:endCxn id="21" idx="1"/>
          </p:cNvCxnSpPr>
          <p:nvPr/>
        </p:nvCxnSpPr>
        <p:spPr>
          <a:xfrm flipV="1">
            <a:off x="8627687" y="4206062"/>
            <a:ext cx="794315" cy="396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0078903" y="3396393"/>
            <a:ext cx="425650" cy="1110662"/>
            <a:chOff x="10196887" y="3494713"/>
            <a:chExt cx="425650" cy="1110662"/>
          </a:xfrm>
        </p:grpSpPr>
        <p:grpSp>
          <p:nvGrpSpPr>
            <p:cNvPr id="38" name="Group 37"/>
            <p:cNvGrpSpPr/>
            <p:nvPr/>
          </p:nvGrpSpPr>
          <p:grpSpPr>
            <a:xfrm flipH="1">
              <a:off x="10201773" y="3494713"/>
              <a:ext cx="420764" cy="340787"/>
              <a:chOff x="3902805" y="2687762"/>
              <a:chExt cx="420764" cy="340787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902805" y="2687762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3953907" y="2737590"/>
                <a:ext cx="150866" cy="241130"/>
                <a:chOff x="5212465" y="3556092"/>
                <a:chExt cx="189760" cy="303294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ound Same Side Corner Rectangle 50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4135074" y="2789919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Group 53"/>
            <p:cNvGrpSpPr/>
            <p:nvPr/>
          </p:nvGrpSpPr>
          <p:grpSpPr>
            <a:xfrm>
              <a:off x="10200547" y="3878579"/>
              <a:ext cx="420764" cy="340787"/>
              <a:chOff x="8547508" y="4690366"/>
              <a:chExt cx="420764" cy="340787"/>
            </a:xfrm>
          </p:grpSpPr>
          <p:sp>
            <p:nvSpPr>
              <p:cNvPr id="57" name="Oval 56"/>
              <p:cNvSpPr/>
              <p:nvPr/>
            </p:nvSpPr>
            <p:spPr>
              <a:xfrm flipH="1">
                <a:off x="8796615" y="4740202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 Same Side Corner Rectangle 57"/>
              <p:cNvSpPr/>
              <p:nvPr/>
            </p:nvSpPr>
            <p:spPr>
              <a:xfrm flipH="1">
                <a:off x="8766313" y="4830466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 flipH="1">
                <a:off x="8612934" y="4792523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8612934" y="4830458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8612934" y="4868393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 flipH="1">
                <a:off x="8547508" y="4690366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0196887" y="4264588"/>
              <a:ext cx="420764" cy="340787"/>
              <a:chOff x="8543848" y="5076375"/>
              <a:chExt cx="420764" cy="340787"/>
            </a:xfrm>
          </p:grpSpPr>
          <p:sp>
            <p:nvSpPr>
              <p:cNvPr id="68" name="Oval 67"/>
              <p:cNvSpPr/>
              <p:nvPr/>
            </p:nvSpPr>
            <p:spPr>
              <a:xfrm flipH="1">
                <a:off x="8792954" y="5126211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 Same Side Corner Rectangle 68"/>
              <p:cNvSpPr/>
              <p:nvPr/>
            </p:nvSpPr>
            <p:spPr>
              <a:xfrm flipH="1">
                <a:off x="8762653" y="5216475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 flipH="1">
                <a:off x="8609274" y="5178532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8609274" y="5216467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8609274" y="5254402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 flipH="1">
                <a:off x="8543848" y="507637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0" name="Rectangle 79"/>
          <p:cNvSpPr/>
          <p:nvPr/>
        </p:nvSpPr>
        <p:spPr>
          <a:xfrm>
            <a:off x="7876770" y="5341567"/>
            <a:ext cx="513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4372C4"/>
                </a:solidFill>
              </a:rPr>
              <a:t>Co</a:t>
            </a:r>
            <a:endParaRPr lang="en-US" sz="2400"/>
          </a:p>
        </p:txBody>
      </p:sp>
      <p:sp>
        <p:nvSpPr>
          <p:cNvPr id="78" name="TextBox 77"/>
          <p:cNvSpPr txBox="1"/>
          <p:nvPr/>
        </p:nvSpPr>
        <p:spPr>
          <a:xfrm flipH="1">
            <a:off x="10489854" y="3546279"/>
            <a:ext cx="840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charset="0"/>
              <a:buChar char="•"/>
            </a:pPr>
            <a:r>
              <a:rPr lang="en-US" sz="1200" b="1" dirty="0" smtClean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rPr>
              <a:t>read</a:t>
            </a:r>
          </a:p>
          <a:p>
            <a:pPr marL="96838" indent="-96838">
              <a:buFont typeface="Arial" charset="0"/>
              <a:buChar char="•"/>
            </a:pPr>
            <a:r>
              <a:rPr lang="en-US" sz="1200" b="1" dirty="0" smtClean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rPr>
              <a:t>write</a:t>
            </a:r>
          </a:p>
          <a:p>
            <a:pPr marL="96838" indent="-96838">
              <a:buFont typeface="Arial" charset="0"/>
              <a:buChar char="•"/>
            </a:pPr>
            <a:r>
              <a:rPr lang="en-US" sz="1200" b="1" dirty="0" smtClean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rPr>
              <a:t>admin</a:t>
            </a:r>
          </a:p>
          <a:p>
            <a:pPr marL="96838" indent="-96838">
              <a:buFont typeface="Arial" charset="0"/>
              <a:buChar char="•"/>
            </a:pPr>
            <a:r>
              <a:rPr lang="en-US" sz="1200" b="1" dirty="0" smtClean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rPr>
              <a:t>modify</a:t>
            </a:r>
            <a:endParaRPr lang="en-US" sz="1200" b="1" dirty="0">
              <a:solidFill>
                <a:srgbClr val="4372C4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95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21" grpId="0" animBg="1"/>
      <p:bldP spid="26" grpId="0" animBg="1"/>
      <p:bldP spid="27" grpId="0"/>
      <p:bldP spid="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3284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4C81B2"/>
                </a:solidFill>
                <a:latin typeface="+mn-lt"/>
              </a:rPr>
              <a:t>Define the network </a:t>
            </a:r>
            <a:r>
              <a:rPr lang="en-US" sz="7200" b="1" dirty="0" err="1" smtClean="0">
                <a:solidFill>
                  <a:srgbClr val="4C81B2"/>
                </a:solidFill>
                <a:latin typeface="+mn-lt"/>
              </a:rPr>
              <a:t>Orderer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7" y="1845289"/>
            <a:ext cx="6074636" cy="4351338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rgbClr val="4372C4"/>
                </a:solidFill>
              </a:rPr>
              <a:t>Objective:  Administrator </a:t>
            </a:r>
            <a:r>
              <a:rPr lang="en-US" sz="1800" b="1" dirty="0" smtClean="0">
                <a:solidFill>
                  <a:srgbClr val="4372C4"/>
                </a:solidFill>
              </a:rPr>
              <a:t>B </a:t>
            </a:r>
            <a:r>
              <a:rPr lang="en-US" sz="1800" dirty="0" smtClean="0">
                <a:solidFill>
                  <a:srgbClr val="4372C4"/>
                </a:solidFill>
              </a:rPr>
              <a:t>bootstraps a blockchain network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Choose a name for the blockchain network,</a:t>
            </a:r>
            <a:r>
              <a:rPr lang="en-US" sz="1800" b="1" dirty="0"/>
              <a:t> N</a:t>
            </a:r>
            <a:r>
              <a:rPr lang="en-US" sz="18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Acquire 2 digital certificates from a Certificate Authority</a:t>
            </a:r>
          </a:p>
          <a:p>
            <a:pPr lvl="1"/>
            <a:r>
              <a:rPr lang="en-US" sz="1800" dirty="0" smtClean="0"/>
              <a:t>Used to identify the network, </a:t>
            </a:r>
            <a:r>
              <a:rPr lang="en-US" sz="1800" b="1" dirty="0" smtClean="0"/>
              <a:t>N</a:t>
            </a:r>
            <a:r>
              <a:rPr lang="en-US" sz="1800" dirty="0" smtClean="0"/>
              <a:t>, and its </a:t>
            </a:r>
            <a:r>
              <a:rPr lang="en-US" sz="1800" b="1" dirty="0" smtClean="0"/>
              <a:t>initial</a:t>
            </a:r>
            <a:r>
              <a:rPr lang="en-US" sz="1800" dirty="0" smtClean="0"/>
              <a:t> admin, </a:t>
            </a:r>
            <a:r>
              <a:rPr lang="en-US" sz="1800" b="1" dirty="0" smtClean="0"/>
              <a:t>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Define the </a:t>
            </a:r>
            <a:r>
              <a:rPr lang="en-US" sz="1800" b="1" dirty="0" smtClean="0"/>
              <a:t>Ordering service</a:t>
            </a:r>
            <a:r>
              <a:rPr lang="en-US" sz="1800" dirty="0" smtClean="0"/>
              <a:t>,</a:t>
            </a:r>
            <a:r>
              <a:rPr lang="en-US" sz="1800" b="1" dirty="0" smtClean="0"/>
              <a:t> O</a:t>
            </a:r>
            <a:r>
              <a:rPr lang="en-US" sz="1800" dirty="0" smtClean="0"/>
              <a:t>,</a:t>
            </a:r>
            <a:r>
              <a:rPr lang="en-US" sz="1800" b="1" dirty="0" smtClean="0"/>
              <a:t> </a:t>
            </a:r>
            <a:r>
              <a:rPr lang="en-US" sz="1800" dirty="0" smtClean="0"/>
              <a:t>for the network</a:t>
            </a:r>
            <a:r>
              <a:rPr lang="en-US" sz="1800" b="1" dirty="0" smtClean="0"/>
              <a:t> N</a:t>
            </a:r>
          </a:p>
          <a:p>
            <a:pPr lvl="1"/>
            <a:r>
              <a:rPr lang="en-US" sz="1800" dirty="0" smtClean="0"/>
              <a:t>This is the logical network administration point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Assign an identity to the ordering service </a:t>
            </a:r>
            <a:r>
              <a:rPr lang="en-US" sz="1800" b="1" dirty="0" smtClean="0"/>
              <a:t>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Assign</a:t>
            </a:r>
            <a:r>
              <a:rPr lang="en-US" sz="1800" b="1" dirty="0" smtClean="0"/>
              <a:t> </a:t>
            </a:r>
            <a:r>
              <a:rPr lang="en-US" sz="1800" dirty="0" smtClean="0"/>
              <a:t>an organization to </a:t>
            </a:r>
            <a:r>
              <a:rPr lang="en-US" sz="1800" b="1" dirty="0" smtClean="0"/>
              <a:t>O. </a:t>
            </a:r>
            <a:r>
              <a:rPr lang="en-US" sz="1800" dirty="0" smtClean="0"/>
              <a:t>Initially set to </a:t>
            </a:r>
            <a:r>
              <a:rPr lang="en-US" sz="1800" b="1" dirty="0" smtClean="0"/>
              <a:t>B</a:t>
            </a:r>
            <a:r>
              <a:rPr lang="en-US" sz="1800" dirty="0" smtClean="0"/>
              <a:t>’s organization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sz="1800" b="1" dirty="0" smtClean="0"/>
          </a:p>
          <a:p>
            <a:r>
              <a:rPr lang="en-US" sz="1800" dirty="0" smtClean="0">
                <a:solidFill>
                  <a:srgbClr val="4A8522"/>
                </a:solidFill>
              </a:rPr>
              <a:t>e.g. </a:t>
            </a:r>
            <a:r>
              <a:rPr lang="en-US" sz="1800" b="1" dirty="0" smtClean="0">
                <a:solidFill>
                  <a:srgbClr val="4A8522"/>
                </a:solidFill>
              </a:rPr>
              <a:t>XCORP</a:t>
            </a:r>
            <a:r>
              <a:rPr lang="en-US" sz="1800" dirty="0" smtClean="0">
                <a:solidFill>
                  <a:srgbClr val="4A8522"/>
                </a:solidFill>
              </a:rPr>
              <a:t> Blockchain administrator creates a network </a:t>
            </a:r>
            <a:r>
              <a:rPr lang="en-US" sz="1800" b="1" dirty="0" smtClean="0">
                <a:solidFill>
                  <a:srgbClr val="4A8522"/>
                </a:solidFill>
                <a:latin typeface="Courier New" charset="0"/>
                <a:ea typeface="Courier New" charset="0"/>
                <a:cs typeface="Courier New" charset="0"/>
              </a:rPr>
              <a:t>net.bc.001</a:t>
            </a:r>
            <a:r>
              <a:rPr lang="en-US" sz="1800" dirty="0" smtClean="0">
                <a:solidFill>
                  <a:srgbClr val="4A8522"/>
                </a:solidFill>
              </a:rPr>
              <a:t> with an ordering service </a:t>
            </a:r>
            <a:r>
              <a:rPr lang="en-US" sz="1800" b="1" dirty="0" smtClean="0">
                <a:solidFill>
                  <a:srgbClr val="4A8522"/>
                </a:solidFill>
                <a:latin typeface="Courier New" charset="0"/>
                <a:ea typeface="Courier New" charset="0"/>
                <a:cs typeface="Courier New" charset="0"/>
              </a:rPr>
              <a:t>net.bc.001/</a:t>
            </a:r>
            <a:r>
              <a:rPr lang="en-US" sz="1800" b="1" dirty="0" err="1" smtClean="0">
                <a:solidFill>
                  <a:srgbClr val="4A8522"/>
                </a:solidFill>
                <a:latin typeface="Courier New" charset="0"/>
                <a:ea typeface="Courier New" charset="0"/>
                <a:cs typeface="Courier New" charset="0"/>
              </a:rPr>
              <a:t>orderer</a:t>
            </a:r>
            <a:r>
              <a:rPr lang="en-US" sz="1800" dirty="0" smtClean="0">
                <a:solidFill>
                  <a:srgbClr val="4A8522"/>
                </a:solidFill>
                <a:ea typeface="Courier New" charset="0"/>
                <a:cs typeface="Courier New" charset="0"/>
              </a:rPr>
              <a:t>. Assign a digital certificate to the </a:t>
            </a:r>
            <a:r>
              <a:rPr lang="en-US" sz="1800" dirty="0" err="1" smtClean="0">
                <a:solidFill>
                  <a:srgbClr val="4A8522"/>
                </a:solidFill>
                <a:ea typeface="Courier New" charset="0"/>
                <a:cs typeface="Courier New" charset="0"/>
              </a:rPr>
              <a:t>orderer</a:t>
            </a:r>
            <a:r>
              <a:rPr lang="en-US" sz="1800" dirty="0" smtClean="0">
                <a:solidFill>
                  <a:srgbClr val="4A8522"/>
                </a:solidFill>
                <a:ea typeface="Courier New" charset="0"/>
                <a:cs typeface="Courier New" charset="0"/>
              </a:rPr>
              <a:t>. Associate the </a:t>
            </a:r>
            <a:r>
              <a:rPr lang="en-US" sz="1800" dirty="0" err="1" smtClean="0">
                <a:solidFill>
                  <a:srgbClr val="4A8522"/>
                </a:solidFill>
                <a:ea typeface="Courier New" charset="0"/>
                <a:cs typeface="Courier New" charset="0"/>
              </a:rPr>
              <a:t>orderer</a:t>
            </a:r>
            <a:r>
              <a:rPr lang="en-US" sz="1800" dirty="0" smtClean="0">
                <a:solidFill>
                  <a:srgbClr val="4A8522"/>
                </a:solidFill>
                <a:ea typeface="Courier New" charset="0"/>
                <a:cs typeface="Courier New" charset="0"/>
              </a:rPr>
              <a:t> with the </a:t>
            </a:r>
            <a:r>
              <a:rPr lang="en-US" sz="1800" b="1" dirty="0" smtClean="0">
                <a:solidFill>
                  <a:srgbClr val="4A8522"/>
                </a:solidFill>
                <a:ea typeface="Courier New" charset="0"/>
                <a:cs typeface="Courier New" charset="0"/>
              </a:rPr>
              <a:t>XCORP</a:t>
            </a:r>
            <a:r>
              <a:rPr lang="en-US" sz="1800" dirty="0">
                <a:solidFill>
                  <a:srgbClr val="4A8522"/>
                </a:solidFill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rgbClr val="4A8522"/>
                </a:solidFill>
                <a:ea typeface="Courier New" charset="0"/>
                <a:cs typeface="Courier New" charset="0"/>
              </a:rPr>
              <a:t>organization</a:t>
            </a:r>
            <a:endParaRPr lang="en-US" sz="1800" dirty="0">
              <a:solidFill>
                <a:srgbClr val="4A8522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708577" y="2432091"/>
            <a:ext cx="1054467" cy="1701026"/>
            <a:chOff x="6548319" y="2432091"/>
            <a:chExt cx="1054467" cy="1701026"/>
          </a:xfrm>
        </p:grpSpPr>
        <p:grpSp>
          <p:nvGrpSpPr>
            <p:cNvPr id="49" name="Group 48"/>
            <p:cNvGrpSpPr/>
            <p:nvPr/>
          </p:nvGrpSpPr>
          <p:grpSpPr>
            <a:xfrm>
              <a:off x="6753726" y="3164299"/>
              <a:ext cx="606154" cy="968818"/>
              <a:chOff x="5701137" y="2384637"/>
              <a:chExt cx="1133935" cy="181237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 Same Side Corner Rectangle 50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B</a:t>
                </a: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 flipH="1">
              <a:off x="6548319" y="2432091"/>
              <a:ext cx="10544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4372C4"/>
                  </a:solidFill>
                  <a:ea typeface="Courier New" charset="0"/>
                  <a:cs typeface="Courier New" charset="0"/>
                </a:rPr>
                <a:t>XCORP</a:t>
              </a:r>
            </a:p>
            <a:p>
              <a:pPr algn="ctr"/>
              <a:r>
                <a:rPr lang="en-US" sz="1400" dirty="0" smtClean="0">
                  <a:solidFill>
                    <a:srgbClr val="4372C4"/>
                  </a:solidFill>
                  <a:ea typeface="Courier New" charset="0"/>
                  <a:cs typeface="Courier New" charset="0"/>
                </a:rPr>
                <a:t>Blockchain admin</a:t>
              </a:r>
              <a:endParaRPr lang="en-US" sz="1400" dirty="0">
                <a:solidFill>
                  <a:srgbClr val="4372C4"/>
                </a:solidFill>
                <a:ea typeface="Courier New" charset="0"/>
                <a:cs typeface="Courier New" charset="0"/>
              </a:endParaRPr>
            </a:p>
          </p:txBody>
        </p:sp>
      </p:grpSp>
      <p:sp>
        <p:nvSpPr>
          <p:cNvPr id="76" name="Rounded Rectangle 75"/>
          <p:cNvSpPr/>
          <p:nvPr/>
        </p:nvSpPr>
        <p:spPr>
          <a:xfrm>
            <a:off x="7845692" y="2215314"/>
            <a:ext cx="3939908" cy="32512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AutoShape 4" descr="mage result for cog start sv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44299" y="2243903"/>
            <a:ext cx="36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372C4"/>
                </a:solidFill>
              </a:rPr>
              <a:t>N</a:t>
            </a:r>
            <a:endParaRPr lang="en-US" sz="28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025428" y="4209099"/>
            <a:ext cx="420764" cy="340787"/>
            <a:chOff x="3902805" y="2687762"/>
            <a:chExt cx="420764" cy="340787"/>
          </a:xfrm>
        </p:grpSpPr>
        <p:sp>
          <p:nvSpPr>
            <p:cNvPr id="41" name="Rectangle 40"/>
            <p:cNvSpPr/>
            <p:nvPr/>
          </p:nvSpPr>
          <p:spPr>
            <a:xfrm>
              <a:off x="3902805" y="2687762"/>
              <a:ext cx="420764" cy="340787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953907" y="2737590"/>
              <a:ext cx="150866" cy="241130"/>
              <a:chOff x="5212465" y="3556092"/>
              <a:chExt cx="189760" cy="30329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 Same Side Corner Rectangle 4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135074" y="2789919"/>
              <a:ext cx="123069" cy="75870"/>
              <a:chOff x="4770478" y="3634526"/>
              <a:chExt cx="123069" cy="7587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/>
          <p:cNvGrpSpPr/>
          <p:nvPr/>
        </p:nvGrpSpPr>
        <p:grpSpPr>
          <a:xfrm>
            <a:off x="7025428" y="4600036"/>
            <a:ext cx="420764" cy="340787"/>
            <a:chOff x="10261699" y="3356569"/>
            <a:chExt cx="420764" cy="340787"/>
          </a:xfrm>
        </p:grpSpPr>
        <p:grpSp>
          <p:nvGrpSpPr>
            <p:cNvPr id="124" name="Group 123"/>
            <p:cNvGrpSpPr/>
            <p:nvPr/>
          </p:nvGrpSpPr>
          <p:grpSpPr>
            <a:xfrm>
              <a:off x="10261699" y="3356569"/>
              <a:ext cx="420764" cy="340787"/>
              <a:chOff x="3902805" y="2687762"/>
              <a:chExt cx="420764" cy="340787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3902805" y="2687762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4135074" y="2789919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4A852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>
                  <a:solidFill>
                    <a:srgbClr val="4A852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4A852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5" name="Rounded Rectangle 124"/>
            <p:cNvSpPr/>
            <p:nvPr/>
          </p:nvSpPr>
          <p:spPr>
            <a:xfrm>
              <a:off x="10303974" y="3421618"/>
              <a:ext cx="164327" cy="162126"/>
            </a:xfrm>
            <a:prstGeom prst="roundRect">
              <a:avLst/>
            </a:prstGeom>
            <a:solidFill>
              <a:srgbClr val="00B05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4372C4"/>
                  </a:solidFill>
                </a:rPr>
                <a:t>O</a:t>
              </a:r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9499695" y="3505926"/>
            <a:ext cx="719788" cy="710146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4372C4"/>
                </a:solidFill>
              </a:rPr>
              <a:t>O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259127" y="3840932"/>
            <a:ext cx="420764" cy="340787"/>
            <a:chOff x="10261699" y="3356569"/>
            <a:chExt cx="420764" cy="340787"/>
          </a:xfrm>
        </p:grpSpPr>
        <p:grpSp>
          <p:nvGrpSpPr>
            <p:cNvPr id="73" name="Group 72"/>
            <p:cNvGrpSpPr/>
            <p:nvPr/>
          </p:nvGrpSpPr>
          <p:grpSpPr>
            <a:xfrm>
              <a:off x="10261699" y="3356569"/>
              <a:ext cx="420764" cy="340787"/>
              <a:chOff x="3902805" y="2687762"/>
              <a:chExt cx="420764" cy="340787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902805" y="2687762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4135074" y="2789919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4A852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>
                  <a:solidFill>
                    <a:srgbClr val="4A852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4A852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1" name="Rounded Rectangle 100"/>
            <p:cNvSpPr/>
            <p:nvPr/>
          </p:nvSpPr>
          <p:spPr>
            <a:xfrm>
              <a:off x="10303974" y="3421618"/>
              <a:ext cx="164327" cy="162126"/>
            </a:xfrm>
            <a:prstGeom prst="roundRect">
              <a:avLst/>
            </a:prstGeom>
            <a:solidFill>
              <a:srgbClr val="00B05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4372C4"/>
                  </a:solidFill>
                </a:rPr>
                <a:t>O</a:t>
              </a:r>
            </a:p>
          </p:txBody>
        </p:sp>
      </p:grpSp>
      <p:sp>
        <p:nvSpPr>
          <p:cNvPr id="441" name="Triangle 440"/>
          <p:cNvSpPr/>
          <p:nvPr/>
        </p:nvSpPr>
        <p:spPr>
          <a:xfrm flipH="1">
            <a:off x="10296004" y="3487633"/>
            <a:ext cx="331777" cy="302530"/>
          </a:xfrm>
          <a:prstGeom prst="triangl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88" name="TextBox 587"/>
          <p:cNvSpPr txBox="1"/>
          <p:nvPr/>
        </p:nvSpPr>
        <p:spPr>
          <a:xfrm flipH="1">
            <a:off x="9198486" y="2361783"/>
            <a:ext cx="12343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rPr>
              <a:t>net.bc.001</a:t>
            </a:r>
            <a:endParaRPr lang="en-US" sz="1200" b="1" dirty="0">
              <a:solidFill>
                <a:srgbClr val="4372C4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0" name="TextBox 589"/>
          <p:cNvSpPr txBox="1"/>
          <p:nvPr/>
        </p:nvSpPr>
        <p:spPr>
          <a:xfrm flipH="1">
            <a:off x="7957095" y="4189690"/>
            <a:ext cx="18585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rPr>
              <a:t>net.bc.001/</a:t>
            </a:r>
            <a:r>
              <a:rPr lang="en-US" sz="1200" b="1" dirty="0" err="1" smtClean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rPr>
              <a:t>orderer</a:t>
            </a:r>
            <a:endParaRPr lang="en-US" sz="1200" b="1" dirty="0">
              <a:solidFill>
                <a:srgbClr val="4372C4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243130" y="3648023"/>
            <a:ext cx="5231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XCORP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9977040" y="4195251"/>
            <a:ext cx="19254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s-IS" sz="1200" b="1" dirty="0" smtClean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1200" b="1" dirty="0" smtClean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200" b="1" dirty="0" err="1" smtClean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rPr>
              <a:t>orderer</a:t>
            </a:r>
            <a:r>
              <a:rPr lang="en-US" sz="1200" b="1" dirty="0" smtClean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rPr>
              <a:t>/identity</a:t>
            </a:r>
            <a:endParaRPr lang="en-US" sz="1200" b="1" dirty="0">
              <a:solidFill>
                <a:srgbClr val="4372C4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9977040" y="3191667"/>
            <a:ext cx="14664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is-IS" sz="1200" b="1" dirty="0" smtClean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1200" b="1" dirty="0" smtClean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200" b="1" dirty="0" err="1" smtClean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rPr>
              <a:t>orderer</a:t>
            </a:r>
            <a:r>
              <a:rPr lang="en-US" sz="1200" b="1" dirty="0" smtClean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rPr>
              <a:t>/org</a:t>
            </a:r>
            <a:endParaRPr lang="en-US" sz="1200" b="1" dirty="0">
              <a:solidFill>
                <a:srgbClr val="4372C4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9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 animBg="1"/>
      <p:bldP spid="441" grpId="0" animBg="1"/>
      <p:bldP spid="588" grpId="0"/>
      <p:bldP spid="590" grpId="0"/>
      <p:bldP spid="77" grpId="0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3284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4C81B2"/>
                </a:solidFill>
                <a:latin typeface="+mn-lt"/>
              </a:rPr>
              <a:t>Define the Channels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7" y="1825625"/>
            <a:ext cx="6066680" cy="4351338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rgbClr val="4372C4"/>
                </a:solidFill>
              </a:rPr>
              <a:t>Objective: Partition the network into channels for privacy</a:t>
            </a:r>
            <a:r>
              <a:rPr lang="en-US" sz="1800" b="1" dirty="0" smtClean="0">
                <a:solidFill>
                  <a:srgbClr val="4372C4"/>
                </a:solidFill>
              </a:rPr>
              <a:t/>
            </a:r>
            <a:br>
              <a:rPr lang="en-US" sz="1800" b="1" dirty="0" smtClean="0">
                <a:solidFill>
                  <a:srgbClr val="4372C4"/>
                </a:solidFill>
              </a:rPr>
            </a:br>
            <a:endParaRPr lang="en-US" sz="1800" b="1" dirty="0" smtClean="0">
              <a:solidFill>
                <a:srgbClr val="4372C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Configure </a:t>
            </a:r>
            <a:r>
              <a:rPr lang="en-US" sz="1800" b="1" dirty="0" err="1" smtClean="0"/>
              <a:t>Pnet</a:t>
            </a:r>
            <a:r>
              <a:rPr lang="en-US" sz="1800" dirty="0" smtClean="0"/>
              <a:t> to allow admins to create channels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Now define </a:t>
            </a:r>
            <a:r>
              <a:rPr lang="en-US" sz="1800" dirty="0"/>
              <a:t>a channel, </a:t>
            </a:r>
            <a:r>
              <a:rPr lang="en-US" sz="1800" b="1" dirty="0" err="1" smtClean="0"/>
              <a:t>Ch</a:t>
            </a:r>
            <a:r>
              <a:rPr lang="en-US" sz="1800" dirty="0" smtClean="0"/>
              <a:t>,</a:t>
            </a:r>
            <a:r>
              <a:rPr lang="en-US" sz="1800" b="1" dirty="0" smtClean="0"/>
              <a:t> </a:t>
            </a:r>
            <a:r>
              <a:rPr lang="en-US" sz="1800" dirty="0" smtClean="0"/>
              <a:t>to partition the network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Initialize it with organizations from a consortium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Now define </a:t>
            </a:r>
            <a:r>
              <a:rPr lang="en-US" sz="1800" dirty="0"/>
              <a:t>a </a:t>
            </a:r>
            <a:r>
              <a:rPr lang="en-US" sz="1800" b="1" dirty="0" smtClean="0"/>
              <a:t>channel policy</a:t>
            </a:r>
            <a:r>
              <a:rPr lang="en-US" sz="1800" dirty="0" smtClean="0"/>
              <a:t>, </a:t>
            </a:r>
            <a:r>
              <a:rPr lang="en-US" sz="1800" b="1" dirty="0" err="1" smtClean="0"/>
              <a:t>Pch</a:t>
            </a:r>
            <a:r>
              <a:rPr lang="en-US" sz="1800" dirty="0" smtClean="0"/>
              <a:t>, for the channel </a:t>
            </a:r>
            <a:r>
              <a:rPr lang="en-US" sz="1800" b="1" dirty="0" err="1" smtClean="0"/>
              <a:t>Ch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In </a:t>
            </a:r>
            <a:r>
              <a:rPr lang="en-US" sz="1800" b="1" dirty="0" err="1" smtClean="0"/>
              <a:t>Pch</a:t>
            </a:r>
            <a:r>
              <a:rPr lang="en-US" sz="1800" dirty="0" smtClean="0"/>
              <a:t>, grant rights to other organizations’ admins which will apply to this channel only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>
                <a:solidFill>
                  <a:srgbClr val="4A8522"/>
                </a:solidFill>
              </a:rPr>
              <a:t>e.g. </a:t>
            </a:r>
            <a:r>
              <a:rPr lang="en-US" sz="1800" dirty="0" smtClean="0">
                <a:solidFill>
                  <a:srgbClr val="4A8522"/>
                </a:solidFill>
              </a:rPr>
              <a:t>Admin defines </a:t>
            </a:r>
            <a:r>
              <a:rPr lang="en-US" sz="1800" b="1" dirty="0" smtClean="0">
                <a:solidFill>
                  <a:srgbClr val="4A8522"/>
                </a:solidFill>
                <a:latin typeface="Courier New" charset="0"/>
                <a:ea typeface="Courier New" charset="0"/>
                <a:cs typeface="Courier New" charset="0"/>
              </a:rPr>
              <a:t>net.bc.001.policy.channels</a:t>
            </a:r>
            <a:r>
              <a:rPr lang="en-US" sz="1800" b="1" dirty="0" smtClean="0">
                <a:solidFill>
                  <a:srgbClr val="4A8522"/>
                </a:solidFill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rgbClr val="4A8522"/>
                </a:solidFill>
              </a:rPr>
              <a:t>that allows  XCORP admin to create </a:t>
            </a:r>
            <a:r>
              <a:rPr lang="en-US" sz="1800" b="1" dirty="0" smtClean="0">
                <a:solidFill>
                  <a:srgbClr val="4A8522"/>
                </a:solidFill>
                <a:latin typeface="Courier New" charset="0"/>
                <a:ea typeface="Courier New" charset="0"/>
                <a:cs typeface="Courier New" charset="0"/>
              </a:rPr>
              <a:t>channel.001</a:t>
            </a:r>
            <a:r>
              <a:rPr lang="en-US" sz="1800" dirty="0" smtClean="0">
                <a:solidFill>
                  <a:srgbClr val="4A8522"/>
                </a:solidFill>
                <a:ea typeface="Courier New" charset="0"/>
                <a:cs typeface="Courier New" charset="0"/>
              </a:rPr>
              <a:t>.  Then XCORP admin configures </a:t>
            </a:r>
            <a:r>
              <a:rPr lang="en-US" sz="1800" b="1" dirty="0" smtClean="0">
                <a:solidFill>
                  <a:srgbClr val="4A8522"/>
                </a:solidFill>
                <a:latin typeface="Courier New" charset="0"/>
                <a:ea typeface="Courier New" charset="0"/>
                <a:cs typeface="Courier New" charset="0"/>
              </a:rPr>
              <a:t>channel.001.policy</a:t>
            </a:r>
            <a:r>
              <a:rPr lang="en-US" sz="1800" dirty="0" smtClean="0">
                <a:solidFill>
                  <a:srgbClr val="4A8522"/>
                </a:solidFill>
                <a:ea typeface="Courier New" charset="0"/>
                <a:cs typeface="Courier New" charset="0"/>
              </a:rPr>
              <a:t> to give XCORP, YCORP &amp; ZCORP admins rights over the organizations defined in </a:t>
            </a:r>
            <a:r>
              <a:rPr lang="en-US" sz="1800" b="1" dirty="0" smtClean="0">
                <a:solidFill>
                  <a:srgbClr val="4A8522"/>
                </a:solidFill>
                <a:latin typeface="Courier New" charset="0"/>
                <a:ea typeface="Courier New" charset="0"/>
                <a:cs typeface="Courier New" charset="0"/>
              </a:rPr>
              <a:t>channel.001</a:t>
            </a:r>
            <a:endParaRPr lang="en-US" sz="1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12</a:t>
            </a:fld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7845692" y="2184400"/>
            <a:ext cx="3939908" cy="32512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9499477" y="3505200"/>
            <a:ext cx="719788" cy="710146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913984" y="3164299"/>
            <a:ext cx="606154" cy="968818"/>
            <a:chOff x="5701137" y="2384637"/>
            <a:chExt cx="1133935" cy="1812371"/>
          </a:xfrm>
        </p:grpSpPr>
        <p:sp>
          <p:nvSpPr>
            <p:cNvPr id="40" name="Oval 3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 Same Side Corner Rectangle 4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032317" y="2233664"/>
            <a:ext cx="3025212" cy="871929"/>
            <a:chOff x="8032317" y="2233664"/>
            <a:chExt cx="3025212" cy="871929"/>
          </a:xfrm>
        </p:grpSpPr>
        <p:sp>
          <p:nvSpPr>
            <p:cNvPr id="102" name="TextBox 101"/>
            <p:cNvSpPr txBox="1"/>
            <p:nvPr/>
          </p:nvSpPr>
          <p:spPr>
            <a:xfrm flipH="1">
              <a:off x="8032317" y="2233664"/>
              <a:ext cx="3025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4372C4"/>
                  </a:solidFill>
                  <a:latin typeface="Courier New" charset="0"/>
                  <a:ea typeface="Courier New" charset="0"/>
                  <a:cs typeface="Courier New" charset="0"/>
                </a:rPr>
                <a:t>net.bc.001/channel/001/policy</a:t>
              </a:r>
              <a:endParaRPr lang="en-US" sz="1200" b="1" dirty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48" name="Folded Corner 47"/>
            <p:cNvSpPr/>
            <p:nvPr/>
          </p:nvSpPr>
          <p:spPr>
            <a:xfrm>
              <a:off x="10334722" y="2499418"/>
              <a:ext cx="598247" cy="606175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err="1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P</a:t>
              </a:r>
              <a:r>
                <a:rPr lang="en-US" sz="1200" b="1" kern="0" baseline="-25000" noProof="0" dirty="0" err="1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ch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8" name="Straight Connector 7"/>
            <p:cNvCxnSpPr>
              <a:stCxn id="48" idx="1"/>
            </p:cNvCxnSpPr>
            <p:nvPr/>
          </p:nvCxnSpPr>
          <p:spPr>
            <a:xfrm flipH="1" flipV="1">
              <a:off x="9859371" y="2795898"/>
              <a:ext cx="475351" cy="6608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360691" y="1517848"/>
            <a:ext cx="4424909" cy="2068352"/>
            <a:chOff x="7360691" y="1517848"/>
            <a:chExt cx="4424909" cy="2068352"/>
          </a:xfrm>
        </p:grpSpPr>
        <p:sp>
          <p:nvSpPr>
            <p:cNvPr id="47" name="TextBox 46"/>
            <p:cNvSpPr txBox="1"/>
            <p:nvPr/>
          </p:nvSpPr>
          <p:spPr>
            <a:xfrm flipH="1">
              <a:off x="8695535" y="1517848"/>
              <a:ext cx="2267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4372C4"/>
                  </a:solidFill>
                  <a:latin typeface="Courier New" charset="0"/>
                  <a:ea typeface="Courier New" charset="0"/>
                  <a:cs typeface="Courier New" charset="0"/>
                </a:rPr>
                <a:t>net.bc.001/channel/001</a:t>
              </a:r>
              <a:endParaRPr lang="en-US" sz="1200" b="1" dirty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360691" y="1586230"/>
              <a:ext cx="4424909" cy="1999970"/>
              <a:chOff x="7360691" y="1586230"/>
              <a:chExt cx="4424909" cy="199997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7845692" y="1850471"/>
                <a:ext cx="3939908" cy="1735729"/>
                <a:chOff x="7845692" y="1850471"/>
                <a:chExt cx="3939908" cy="1735729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9797906" y="3424199"/>
                  <a:ext cx="162001" cy="162001"/>
                </a:xfrm>
                <a:prstGeom prst="ellipse">
                  <a:avLst/>
                </a:prstGeom>
                <a:solidFill>
                  <a:srgbClr val="FF0000"/>
                </a:solidFill>
                <a:ln w="25400" cmpd="sng"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91" idx="0"/>
                </p:cNvCxnSpPr>
                <p:nvPr/>
              </p:nvCxnSpPr>
              <p:spPr>
                <a:xfrm flipH="1" flipV="1">
                  <a:off x="9878906" y="1850471"/>
                  <a:ext cx="1" cy="1573728"/>
                </a:xfrm>
                <a:prstGeom prst="line">
                  <a:avLst/>
                </a:prstGeom>
                <a:solidFill>
                  <a:srgbClr val="4372C4"/>
                </a:solidFill>
                <a:ln w="38100" cap="flat" cmpd="sng" algn="ctr">
                  <a:solidFill>
                    <a:srgbClr val="FF0000"/>
                  </a:solidFill>
                  <a:prstDash val="solid"/>
                  <a:tailEnd type="none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3" name="Straight Connector 92"/>
                <p:cNvCxnSpPr/>
                <p:nvPr/>
              </p:nvCxnSpPr>
              <p:spPr>
                <a:xfrm flipH="1">
                  <a:off x="7845692" y="1850471"/>
                  <a:ext cx="3939908" cy="0"/>
                </a:xfrm>
                <a:prstGeom prst="line">
                  <a:avLst/>
                </a:prstGeom>
                <a:solidFill>
                  <a:srgbClr val="4372C4"/>
                </a:solidFill>
                <a:ln w="38100" cap="flat" cmpd="sng" algn="ctr">
                  <a:solidFill>
                    <a:srgbClr val="FF0000"/>
                  </a:solidFill>
                  <a:prstDash val="solid"/>
                  <a:tailEnd type="none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5" name="TextBox 4"/>
              <p:cNvSpPr txBox="1"/>
              <p:nvPr/>
            </p:nvSpPr>
            <p:spPr>
              <a:xfrm>
                <a:off x="7360691" y="1586230"/>
                <a:ext cx="513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>
                    <a:solidFill>
                      <a:srgbClr val="FF0000"/>
                    </a:solidFill>
                  </a:rPr>
                  <a:t>Ch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11021889" y="1445058"/>
            <a:ext cx="1020674" cy="302530"/>
            <a:chOff x="11021889" y="1445058"/>
            <a:chExt cx="1020674" cy="302530"/>
          </a:xfrm>
        </p:grpSpPr>
        <p:sp>
          <p:nvSpPr>
            <p:cNvPr id="82" name="Triangle 81"/>
            <p:cNvSpPr/>
            <p:nvPr/>
          </p:nvSpPr>
          <p:spPr>
            <a:xfrm>
              <a:off x="11021889" y="1445058"/>
              <a:ext cx="331777" cy="302530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Triangle 84"/>
            <p:cNvSpPr/>
            <p:nvPr/>
          </p:nvSpPr>
          <p:spPr>
            <a:xfrm>
              <a:off x="11710786" y="1445058"/>
              <a:ext cx="331777" cy="302530"/>
            </a:xfrm>
            <a:prstGeom prst="triangle">
              <a:avLst/>
            </a:prstGeom>
            <a:solidFill>
              <a:srgbClr val="FFC00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Triangle 98"/>
            <p:cNvSpPr/>
            <p:nvPr/>
          </p:nvSpPr>
          <p:spPr>
            <a:xfrm>
              <a:off x="11366338" y="1445058"/>
              <a:ext cx="331777" cy="302530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971089" y="2291749"/>
            <a:ext cx="420764" cy="340787"/>
            <a:chOff x="3902805" y="2687762"/>
            <a:chExt cx="420764" cy="340787"/>
          </a:xfrm>
        </p:grpSpPr>
        <p:sp>
          <p:nvSpPr>
            <p:cNvPr id="50" name="Rectangle 49"/>
            <p:cNvSpPr/>
            <p:nvPr/>
          </p:nvSpPr>
          <p:spPr>
            <a:xfrm>
              <a:off x="3902805" y="2687762"/>
              <a:ext cx="420764" cy="340787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953907" y="2737590"/>
              <a:ext cx="150866" cy="241130"/>
              <a:chOff x="5212465" y="3556092"/>
              <a:chExt cx="189760" cy="303294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 Same Side Corner Rectangle 61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135074" y="2789919"/>
              <a:ext cx="123069" cy="75870"/>
              <a:chOff x="4770478" y="3634526"/>
              <a:chExt cx="123069" cy="7587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Rectangle 72"/>
          <p:cNvSpPr/>
          <p:nvPr/>
        </p:nvSpPr>
        <p:spPr>
          <a:xfrm>
            <a:off x="10972315" y="2675615"/>
            <a:ext cx="420764" cy="3407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1053709" y="2725451"/>
            <a:ext cx="90263" cy="902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 Same Side Corner Rectangle 79"/>
          <p:cNvSpPr/>
          <p:nvPr/>
        </p:nvSpPr>
        <p:spPr>
          <a:xfrm>
            <a:off x="11023408" y="2815715"/>
            <a:ext cx="150866" cy="150867"/>
          </a:xfrm>
          <a:prstGeom prst="round2SameRect">
            <a:avLst>
              <a:gd name="adj1" fmla="val 49716"/>
              <a:gd name="adj2" fmla="val 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</a:t>
            </a:r>
            <a:endParaRPr lang="en-US" sz="4000" dirty="0"/>
          </a:p>
        </p:txBody>
      </p:sp>
      <p:sp>
        <p:nvSpPr>
          <p:cNvPr id="83" name="Oval 82"/>
          <p:cNvSpPr/>
          <p:nvPr/>
        </p:nvSpPr>
        <p:spPr>
          <a:xfrm>
            <a:off x="11057369" y="3111460"/>
            <a:ext cx="90264" cy="90264"/>
          </a:xfrm>
          <a:prstGeom prst="ellipse">
            <a:avLst/>
          </a:prstGeom>
          <a:solidFill>
            <a:srgbClr val="FFC000"/>
          </a:solidFill>
          <a:ln>
            <a:solidFill>
              <a:srgbClr val="D2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 Same Side Corner Rectangle 83"/>
          <p:cNvSpPr/>
          <p:nvPr/>
        </p:nvSpPr>
        <p:spPr>
          <a:xfrm>
            <a:off x="11027068" y="3201724"/>
            <a:ext cx="150866" cy="150866"/>
          </a:xfrm>
          <a:prstGeom prst="round2SameRect">
            <a:avLst>
              <a:gd name="adj1" fmla="val 49716"/>
              <a:gd name="adj2" fmla="val 0"/>
            </a:avLst>
          </a:prstGeom>
          <a:solidFill>
            <a:srgbClr val="FFC000"/>
          </a:solidFill>
          <a:ln>
            <a:solidFill>
              <a:srgbClr val="D2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</a:t>
            </a:r>
            <a:endParaRPr lang="en-US" sz="40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1204584" y="2777772"/>
            <a:ext cx="12306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1204584" y="2815707"/>
            <a:ext cx="12306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204584" y="2853642"/>
            <a:ext cx="12306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1208244" y="3163781"/>
            <a:ext cx="123069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208244" y="3201716"/>
            <a:ext cx="123069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1208244" y="3239651"/>
            <a:ext cx="123069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0975975" y="3061624"/>
            <a:ext cx="420764" cy="34078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73" idx="3"/>
            <a:endCxn id="99" idx="3"/>
          </p:cNvCxnSpPr>
          <p:nvPr/>
        </p:nvCxnSpPr>
        <p:spPr>
          <a:xfrm flipV="1">
            <a:off x="11393079" y="1747588"/>
            <a:ext cx="139148" cy="1098421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0" idx="0"/>
            <a:endCxn id="82" idx="3"/>
          </p:cNvCxnSpPr>
          <p:nvPr/>
        </p:nvCxnSpPr>
        <p:spPr>
          <a:xfrm flipV="1">
            <a:off x="11181471" y="1747588"/>
            <a:ext cx="6307" cy="54416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81" idx="3"/>
            <a:endCxn id="85" idx="3"/>
          </p:cNvCxnSpPr>
          <p:nvPr/>
        </p:nvCxnSpPr>
        <p:spPr>
          <a:xfrm flipV="1">
            <a:off x="11396739" y="1747588"/>
            <a:ext cx="479936" cy="1484430"/>
          </a:xfrm>
          <a:prstGeom prst="bentConnector2">
            <a:avLst/>
          </a:prstGeom>
          <a:ln w="28575">
            <a:solidFill>
              <a:srgbClr val="FFC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8008005" y="5557146"/>
            <a:ext cx="606155" cy="968818"/>
            <a:chOff x="7360693" y="5398000"/>
            <a:chExt cx="606155" cy="968818"/>
          </a:xfrm>
        </p:grpSpPr>
        <p:sp>
          <p:nvSpPr>
            <p:cNvPr id="117" name="Oval 116"/>
            <p:cNvSpPr/>
            <p:nvPr/>
          </p:nvSpPr>
          <p:spPr>
            <a:xfrm>
              <a:off x="7482438" y="5398000"/>
              <a:ext cx="362663" cy="36266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 Same Side Corner Rectangle 117"/>
            <p:cNvSpPr/>
            <p:nvPr/>
          </p:nvSpPr>
          <p:spPr>
            <a:xfrm>
              <a:off x="7360693" y="5760664"/>
              <a:ext cx="606155" cy="606154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accent4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116300" y="5216467"/>
            <a:ext cx="606154" cy="968818"/>
            <a:chOff x="8298198" y="5619058"/>
            <a:chExt cx="606154" cy="968818"/>
          </a:xfrm>
        </p:grpSpPr>
        <p:sp>
          <p:nvSpPr>
            <p:cNvPr id="142" name="Oval 141"/>
            <p:cNvSpPr/>
            <p:nvPr/>
          </p:nvSpPr>
          <p:spPr>
            <a:xfrm>
              <a:off x="8419943" y="5619058"/>
              <a:ext cx="362663" cy="3626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 Same Side Corner Rectangle 142"/>
            <p:cNvSpPr/>
            <p:nvPr/>
          </p:nvSpPr>
          <p:spPr>
            <a:xfrm>
              <a:off x="8298198" y="5981722"/>
              <a:ext cx="606154" cy="606154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8548734" y="3459809"/>
            <a:ext cx="420764" cy="1187478"/>
            <a:chOff x="8548734" y="3459809"/>
            <a:chExt cx="420764" cy="1187478"/>
          </a:xfrm>
        </p:grpSpPr>
        <p:sp>
          <p:nvSpPr>
            <p:cNvPr id="159" name="Triangle 158"/>
            <p:cNvSpPr/>
            <p:nvPr/>
          </p:nvSpPr>
          <p:spPr>
            <a:xfrm flipH="1">
              <a:off x="8586921" y="3459809"/>
              <a:ext cx="331777" cy="302530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60" name="Group 159"/>
            <p:cNvGrpSpPr/>
            <p:nvPr/>
          </p:nvGrpSpPr>
          <p:grpSpPr>
            <a:xfrm flipH="1">
              <a:off x="8548734" y="4306500"/>
              <a:ext cx="420764" cy="340787"/>
              <a:chOff x="3902805" y="2687762"/>
              <a:chExt cx="420764" cy="340787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3902805" y="2687762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3" name="Group 162"/>
              <p:cNvGrpSpPr/>
              <p:nvPr/>
            </p:nvGrpSpPr>
            <p:grpSpPr>
              <a:xfrm>
                <a:off x="3953907" y="2737590"/>
                <a:ext cx="150866" cy="241130"/>
                <a:chOff x="5212465" y="3556092"/>
                <a:chExt cx="189760" cy="303294"/>
              </a:xfrm>
            </p:grpSpPr>
            <p:sp>
              <p:nvSpPr>
                <p:cNvPr id="168" name="Oval 167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ound Same Side Corner Rectangle 168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4135074" y="2789919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1" name="Straight Connector 160"/>
            <p:cNvCxnSpPr/>
            <p:nvPr/>
          </p:nvCxnSpPr>
          <p:spPr>
            <a:xfrm flipH="1" flipV="1">
              <a:off x="8752809" y="3762339"/>
              <a:ext cx="6307" cy="544161"/>
            </a:xfrm>
            <a:prstGeom prst="line">
              <a:avLst/>
            </a:prstGeom>
            <a:ln w="28575">
              <a:solidFill>
                <a:srgbClr val="4372C4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9030100" y="4216072"/>
            <a:ext cx="829489" cy="695895"/>
            <a:chOff x="9030100" y="4216072"/>
            <a:chExt cx="829489" cy="695895"/>
          </a:xfrm>
        </p:grpSpPr>
        <p:sp>
          <p:nvSpPr>
            <p:cNvPr id="173" name="Folded Corner 172"/>
            <p:cNvSpPr/>
            <p:nvPr/>
          </p:nvSpPr>
          <p:spPr>
            <a:xfrm>
              <a:off x="9030100" y="4305792"/>
              <a:ext cx="598247" cy="606175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P</a:t>
              </a:r>
              <a:r>
                <a:rPr lang="en-US" sz="1200" b="1" kern="0" baseline="-25000" noProof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174" name="Elbow Connector 173"/>
            <p:cNvCxnSpPr/>
            <p:nvPr/>
          </p:nvCxnSpPr>
          <p:spPr>
            <a:xfrm rot="5400000">
              <a:off x="9547564" y="4296855"/>
              <a:ext cx="392808" cy="231242"/>
            </a:xfrm>
            <a:prstGeom prst="bentConnector2">
              <a:avLst/>
            </a:prstGeom>
            <a:ln w="2857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/>
          <p:cNvSpPr txBox="1"/>
          <p:nvPr/>
        </p:nvSpPr>
        <p:spPr>
          <a:xfrm flipH="1">
            <a:off x="9022603" y="4946139"/>
            <a:ext cx="2355222" cy="276999"/>
          </a:xfrm>
          <a:prstGeom prst="rect">
            <a:avLst/>
          </a:prstGeom>
          <a:solidFill>
            <a:srgbClr val="DBE4F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rPr>
              <a:t>net.bc.001/policy/admin</a:t>
            </a:r>
            <a:endParaRPr lang="en-US" sz="1200" b="1" dirty="0">
              <a:solidFill>
                <a:srgbClr val="4372C4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7" name="Triangle 176"/>
          <p:cNvSpPr/>
          <p:nvPr/>
        </p:nvSpPr>
        <p:spPr>
          <a:xfrm flipH="1">
            <a:off x="8242472" y="3459809"/>
            <a:ext cx="331777" cy="302530"/>
          </a:xfrm>
          <a:prstGeom prst="triangle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8547508" y="4690366"/>
            <a:ext cx="420764" cy="340787"/>
            <a:chOff x="8547508" y="4690366"/>
            <a:chExt cx="420764" cy="340787"/>
          </a:xfrm>
        </p:grpSpPr>
        <p:sp>
          <p:nvSpPr>
            <p:cNvPr id="196" name="Oval 195"/>
            <p:cNvSpPr/>
            <p:nvPr/>
          </p:nvSpPr>
          <p:spPr>
            <a:xfrm flipH="1">
              <a:off x="8796615" y="4740202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ound Same Side Corner Rectangle 196"/>
            <p:cNvSpPr/>
            <p:nvPr/>
          </p:nvSpPr>
          <p:spPr>
            <a:xfrm flipH="1">
              <a:off x="8766313" y="4830466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8" name="Straight Connector 197"/>
            <p:cNvCxnSpPr/>
            <p:nvPr/>
          </p:nvCxnSpPr>
          <p:spPr>
            <a:xfrm flipH="1">
              <a:off x="8612934" y="4792523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>
              <a:off x="8612934" y="4830458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8612934" y="4868393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ectangle 200"/>
            <p:cNvSpPr/>
            <p:nvPr/>
          </p:nvSpPr>
          <p:spPr>
            <a:xfrm flipH="1">
              <a:off x="8547508" y="4690366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0" name="Elbow Connector 179"/>
          <p:cNvCxnSpPr/>
          <p:nvPr/>
        </p:nvCxnSpPr>
        <p:spPr>
          <a:xfrm flipH="1" flipV="1">
            <a:off x="8408360" y="3762339"/>
            <a:ext cx="139148" cy="1098421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024852" y="14748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7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3284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4C81B2"/>
                </a:solidFill>
                <a:latin typeface="+mn-lt"/>
              </a:rPr>
              <a:t>Define the Peers &amp; Ledgers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13</a:t>
            </a:fld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7845692" y="2184400"/>
            <a:ext cx="3939908" cy="32512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9499477" y="3505200"/>
            <a:ext cx="719788" cy="710146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6913984" y="3164299"/>
            <a:ext cx="606154" cy="968818"/>
            <a:chOff x="5701137" y="2384637"/>
            <a:chExt cx="1133935" cy="1812371"/>
          </a:xfrm>
        </p:grpSpPr>
        <p:sp>
          <p:nvSpPr>
            <p:cNvPr id="86" name="Oval 8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 Same Side Corner Rectangle 8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</a:t>
              </a:r>
            </a:p>
          </p:txBody>
        </p:sp>
      </p:grpSp>
      <p:sp>
        <p:nvSpPr>
          <p:cNvPr id="120" name="TextBox 119"/>
          <p:cNvSpPr txBox="1"/>
          <p:nvPr/>
        </p:nvSpPr>
        <p:spPr>
          <a:xfrm flipH="1">
            <a:off x="8763191" y="1516865"/>
            <a:ext cx="2470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rPr>
              <a:t>net.bc.001/channel/001</a:t>
            </a:r>
            <a:endParaRPr lang="en-US" sz="1200" b="1" dirty="0">
              <a:solidFill>
                <a:srgbClr val="4372C4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7360691" y="1586230"/>
            <a:ext cx="4424909" cy="1999970"/>
            <a:chOff x="7360691" y="1586230"/>
            <a:chExt cx="4424909" cy="1999970"/>
          </a:xfrm>
        </p:grpSpPr>
        <p:grpSp>
          <p:nvGrpSpPr>
            <p:cNvPr id="122" name="Group 121"/>
            <p:cNvGrpSpPr/>
            <p:nvPr/>
          </p:nvGrpSpPr>
          <p:grpSpPr>
            <a:xfrm>
              <a:off x="7845692" y="1850471"/>
              <a:ext cx="3939908" cy="1735729"/>
              <a:chOff x="7845692" y="1850471"/>
              <a:chExt cx="3939908" cy="1735729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9797906" y="3424199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9878906" y="1850471"/>
                <a:ext cx="1" cy="1573728"/>
              </a:xfrm>
              <a:prstGeom prst="line">
                <a:avLst/>
              </a:prstGeom>
              <a:solidFill>
                <a:srgbClr val="4372C4"/>
              </a:solidFill>
              <a:ln w="38100" cap="flat" cmpd="sng" algn="ctr">
                <a:solidFill>
                  <a:srgbClr val="FF0000"/>
                </a:solidFill>
                <a:prstDash val="solid"/>
                <a:tailEnd type="non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7845692" y="1850471"/>
                <a:ext cx="3939908" cy="0"/>
              </a:xfrm>
              <a:prstGeom prst="line">
                <a:avLst/>
              </a:prstGeom>
              <a:solidFill>
                <a:srgbClr val="4372C4"/>
              </a:solidFill>
              <a:ln w="38100" cap="flat" cmpd="sng" algn="ctr">
                <a:solidFill>
                  <a:srgbClr val="FF0000"/>
                </a:solidFill>
                <a:prstDash val="solid"/>
                <a:tailEnd type="non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123" name="TextBox 122"/>
            <p:cNvSpPr txBox="1"/>
            <p:nvPr/>
          </p:nvSpPr>
          <p:spPr>
            <a:xfrm>
              <a:off x="7360691" y="158623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1" name="Content Placeholder 2"/>
          <p:cNvSpPr>
            <a:spLocks noGrp="1"/>
          </p:cNvSpPr>
          <p:nvPr>
            <p:ph idx="1"/>
          </p:nvPr>
        </p:nvSpPr>
        <p:spPr>
          <a:xfrm>
            <a:off x="838197" y="1825625"/>
            <a:ext cx="6075194" cy="4351338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rgbClr val="4372C4"/>
                </a:solidFill>
              </a:rPr>
              <a:t>Objective: Create the network peers hosting copy of ledger</a:t>
            </a:r>
            <a:br>
              <a:rPr lang="en-US" sz="1800" dirty="0" smtClean="0">
                <a:solidFill>
                  <a:srgbClr val="4372C4"/>
                </a:solidFill>
              </a:rPr>
            </a:br>
            <a:endParaRPr lang="en-US" sz="1800" dirty="0" smtClean="0">
              <a:solidFill>
                <a:srgbClr val="4372C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Define a peer </a:t>
            </a:r>
            <a:r>
              <a:rPr lang="en-US" sz="1800" b="1" dirty="0" smtClean="0"/>
              <a:t>P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Configure P’s identity and associate it with an organization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Configure the channel policy to allow </a:t>
            </a:r>
            <a:r>
              <a:rPr lang="en-US" sz="1800" b="1" dirty="0" smtClean="0"/>
              <a:t>P </a:t>
            </a:r>
            <a:r>
              <a:rPr lang="en-US" sz="1800" dirty="0" smtClean="0"/>
              <a:t>to join the channel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Start the peer </a:t>
            </a:r>
            <a:r>
              <a:rPr lang="en-US" sz="1800" b="1" dirty="0" smtClean="0"/>
              <a:t>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Join the peer </a:t>
            </a:r>
            <a:r>
              <a:rPr lang="en-US" sz="1800" b="1" dirty="0" smtClean="0"/>
              <a:t>P</a:t>
            </a:r>
            <a:r>
              <a:rPr lang="en-US" sz="1800" dirty="0" smtClean="0"/>
              <a:t> to channel </a:t>
            </a:r>
            <a:r>
              <a:rPr lang="en-US" sz="1800" b="1" dirty="0" err="1" smtClean="0"/>
              <a:t>Ch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sz="1800" b="1" dirty="0" smtClean="0"/>
          </a:p>
          <a:p>
            <a:r>
              <a:rPr lang="en-US" sz="1800" dirty="0" smtClean="0">
                <a:solidFill>
                  <a:srgbClr val="4A8522"/>
                </a:solidFill>
              </a:rPr>
              <a:t>e.g</a:t>
            </a:r>
            <a:r>
              <a:rPr lang="en-US" sz="1800" dirty="0">
                <a:solidFill>
                  <a:srgbClr val="4A8522"/>
                </a:solidFill>
              </a:rPr>
              <a:t>. Admin defines </a:t>
            </a:r>
            <a:r>
              <a:rPr lang="en-US" sz="1800" b="1" dirty="0" smtClean="0">
                <a:solidFill>
                  <a:srgbClr val="4A8522"/>
                </a:solidFill>
                <a:latin typeface="Courier New" charset="0"/>
                <a:ea typeface="Courier New" charset="0"/>
                <a:cs typeface="Courier New" charset="0"/>
              </a:rPr>
              <a:t>net.bc.001/peer/001</a:t>
            </a:r>
            <a:r>
              <a:rPr lang="en-US" sz="1800" dirty="0" smtClean="0">
                <a:solidFill>
                  <a:srgbClr val="4A8522"/>
                </a:solidFill>
                <a:ea typeface="Courier New" charset="0"/>
                <a:cs typeface="Courier New" charset="0"/>
              </a:rPr>
              <a:t>, associates it with </a:t>
            </a:r>
            <a:r>
              <a:rPr lang="en-US" sz="1800" b="1" dirty="0" smtClean="0">
                <a:solidFill>
                  <a:srgbClr val="4A8522"/>
                </a:solidFill>
                <a:ea typeface="Courier New" charset="0"/>
                <a:cs typeface="Courier New" charset="0"/>
              </a:rPr>
              <a:t>XCORP</a:t>
            </a:r>
            <a:r>
              <a:rPr lang="en-US" sz="1800" dirty="0" smtClean="0">
                <a:solidFill>
                  <a:srgbClr val="4A8522"/>
                </a:solidFill>
                <a:ea typeface="Courier New" charset="0"/>
                <a:cs typeface="Courier New" charset="0"/>
              </a:rPr>
              <a:t> and gives it a digital certificate to identify it. Configure </a:t>
            </a:r>
            <a:r>
              <a:rPr lang="en-US" sz="1800" b="1" dirty="0" smtClean="0">
                <a:solidFill>
                  <a:srgbClr val="4A8522"/>
                </a:solidFill>
                <a:latin typeface="Courier New" charset="0"/>
                <a:ea typeface="Courier New" charset="0"/>
                <a:cs typeface="Courier New" charset="0"/>
              </a:rPr>
              <a:t>net.bc.001/channel/001/policy</a:t>
            </a:r>
            <a:r>
              <a:rPr lang="en-US" sz="1800" dirty="0" smtClean="0">
                <a:solidFill>
                  <a:srgbClr val="4A8522"/>
                </a:solidFill>
                <a:ea typeface="Courier New" charset="0"/>
                <a:cs typeface="Courier New" charset="0"/>
              </a:rPr>
              <a:t> to allow </a:t>
            </a:r>
            <a:r>
              <a:rPr lang="en-US" sz="1800" b="1" dirty="0" smtClean="0">
                <a:solidFill>
                  <a:srgbClr val="4A8522"/>
                </a:solidFill>
                <a:latin typeface="Courier New" charset="0"/>
                <a:ea typeface="Courier New" charset="0"/>
                <a:cs typeface="Courier New" charset="0"/>
              </a:rPr>
              <a:t>peer/001</a:t>
            </a:r>
            <a:r>
              <a:rPr lang="en-US" sz="1800" b="1" dirty="0" smtClean="0">
                <a:solidFill>
                  <a:srgbClr val="4A8522"/>
                </a:solidFill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rgbClr val="4A8522"/>
                </a:solidFill>
                <a:ea typeface="Courier New" charset="0"/>
                <a:cs typeface="Courier New" charset="0"/>
              </a:rPr>
              <a:t>to join the channel. Start the Peer. Join the Peer to the channel.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9015959" y="4587888"/>
            <a:ext cx="420764" cy="340787"/>
            <a:chOff x="9015959" y="4587888"/>
            <a:chExt cx="420764" cy="340787"/>
          </a:xfrm>
        </p:grpSpPr>
        <p:sp>
          <p:nvSpPr>
            <p:cNvPr id="164" name="Rectangle 163"/>
            <p:cNvSpPr/>
            <p:nvPr/>
          </p:nvSpPr>
          <p:spPr>
            <a:xfrm>
              <a:off x="9015959" y="4587888"/>
              <a:ext cx="420764" cy="340787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9248228" y="4690045"/>
              <a:ext cx="123069" cy="75870"/>
              <a:chOff x="4770478" y="3634526"/>
              <a:chExt cx="123069" cy="75870"/>
            </a:xfrm>
          </p:grpSpPr>
          <p:cxnSp>
            <p:nvCxnSpPr>
              <p:cNvPr id="167" name="Straight Connector 166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Rounded Rectangle 171"/>
            <p:cNvSpPr/>
            <p:nvPr/>
          </p:nvSpPr>
          <p:spPr>
            <a:xfrm>
              <a:off x="9059604" y="4675660"/>
              <a:ext cx="166737" cy="165241"/>
            </a:xfrm>
            <a:prstGeom prst="roundRect">
              <a:avLst/>
            </a:prstGeom>
            <a:solidFill>
              <a:srgbClr val="4372C4"/>
            </a:solidFill>
            <a:ln w="12700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9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</p:grpSp>
      <p:sp>
        <p:nvSpPr>
          <p:cNvPr id="173" name="Triangle 172"/>
          <p:cNvSpPr/>
          <p:nvPr/>
        </p:nvSpPr>
        <p:spPr>
          <a:xfrm>
            <a:off x="9059604" y="4219475"/>
            <a:ext cx="331777" cy="302530"/>
          </a:xfrm>
          <a:prstGeom prst="triangl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0" name="Triangle 179"/>
          <p:cNvSpPr/>
          <p:nvPr/>
        </p:nvSpPr>
        <p:spPr>
          <a:xfrm>
            <a:off x="11024972" y="1447730"/>
            <a:ext cx="331777" cy="302530"/>
          </a:xfrm>
          <a:prstGeom prst="triangl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353455" y="1581267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Ch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8" name="Folded Corner 177"/>
          <p:cNvSpPr/>
          <p:nvPr/>
        </p:nvSpPr>
        <p:spPr>
          <a:xfrm>
            <a:off x="10334722" y="2499418"/>
            <a:ext cx="598247" cy="606175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err="1" smtClean="0">
                <a:solidFill>
                  <a:srgbClr val="4372C4"/>
                </a:solidFill>
                <a:latin typeface="Arial"/>
                <a:ea typeface=""/>
                <a:cs typeface=""/>
              </a:rPr>
              <a:t>P</a:t>
            </a:r>
            <a:r>
              <a:rPr lang="en-US" sz="1200" b="1" kern="0" baseline="-25000" noProof="0" dirty="0" err="1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 flipH="1" flipV="1">
            <a:off x="9859371" y="2795898"/>
            <a:ext cx="475351" cy="6608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10980478" y="2502624"/>
            <a:ext cx="420764" cy="340787"/>
            <a:chOff x="9015959" y="4587888"/>
            <a:chExt cx="420764" cy="340787"/>
          </a:xfrm>
        </p:grpSpPr>
        <p:sp>
          <p:nvSpPr>
            <p:cNvPr id="183" name="Rectangle 182"/>
            <p:cNvSpPr/>
            <p:nvPr/>
          </p:nvSpPr>
          <p:spPr>
            <a:xfrm>
              <a:off x="9015959" y="4587888"/>
              <a:ext cx="420764" cy="340787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9248228" y="4690045"/>
              <a:ext cx="123069" cy="75870"/>
              <a:chOff x="4770478" y="3634526"/>
              <a:chExt cx="123069" cy="75870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Rounded Rectangle 184"/>
            <p:cNvSpPr/>
            <p:nvPr/>
          </p:nvSpPr>
          <p:spPr>
            <a:xfrm>
              <a:off x="9059604" y="4675660"/>
              <a:ext cx="166737" cy="165241"/>
            </a:xfrm>
            <a:prstGeom prst="roundRect">
              <a:avLst/>
            </a:prstGeom>
            <a:solidFill>
              <a:srgbClr val="4372C4"/>
            </a:solidFill>
            <a:ln w="12700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9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</p:grpSp>
      <p:cxnSp>
        <p:nvCxnSpPr>
          <p:cNvPr id="17" name="Straight Connector 16"/>
          <p:cNvCxnSpPr>
            <a:stCxn id="183" idx="0"/>
            <a:endCxn id="180" idx="3"/>
          </p:cNvCxnSpPr>
          <p:nvPr/>
        </p:nvCxnSpPr>
        <p:spPr>
          <a:xfrm flipV="1">
            <a:off x="11190860" y="1750260"/>
            <a:ext cx="1" cy="752364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8143206" y="4215346"/>
            <a:ext cx="1951175" cy="1004711"/>
            <a:chOff x="8143206" y="4215346"/>
            <a:chExt cx="1951175" cy="1004711"/>
          </a:xfrm>
        </p:grpSpPr>
        <p:sp>
          <p:nvSpPr>
            <p:cNvPr id="162" name="Rounded Rectangle 161"/>
            <p:cNvSpPr/>
            <p:nvPr/>
          </p:nvSpPr>
          <p:spPr>
            <a:xfrm>
              <a:off x="8233418" y="4215346"/>
              <a:ext cx="719788" cy="713329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43206" y="4943058"/>
              <a:ext cx="19511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srgbClr val="4372C4"/>
                  </a:solidFill>
                  <a:latin typeface="Courier New" charset="0"/>
                  <a:ea typeface="Courier New" charset="0"/>
                  <a:cs typeface="Courier New" charset="0"/>
                </a:rPr>
                <a:t>net.bc.001/peer/001</a:t>
              </a:r>
              <a:endParaRPr lang="en-US" sz="1200" b="1" dirty="0">
                <a:solidFill>
                  <a:srgbClr val="4372C4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pic>
        <p:nvPicPr>
          <p:cNvPr id="175" name="Picture 14" descr="https://d30y9cdsu7xlg0.cloudfront.net/png/959858-200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881" y="4690045"/>
            <a:ext cx="196857" cy="19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8522788" y="1850471"/>
            <a:ext cx="162001" cy="2433092"/>
            <a:chOff x="8522788" y="1850471"/>
            <a:chExt cx="162001" cy="2433092"/>
          </a:xfrm>
        </p:grpSpPr>
        <p:sp>
          <p:nvSpPr>
            <p:cNvPr id="198" name="Oval 197"/>
            <p:cNvSpPr/>
            <p:nvPr/>
          </p:nvSpPr>
          <p:spPr>
            <a:xfrm>
              <a:off x="8522788" y="4121562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H="1" flipV="1">
              <a:off x="8603789" y="1850471"/>
              <a:ext cx="1" cy="2271091"/>
            </a:xfrm>
            <a:prstGeom prst="line">
              <a:avLst/>
            </a:prstGeom>
            <a:solidFill>
              <a:srgbClr val="4372C4"/>
            </a:solidFill>
            <a:ln w="38100" cap="flat" cmpd="sng" algn="ctr">
              <a:solidFill>
                <a:srgbClr val="FF0000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57008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RepositoryStructure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Resources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Permissions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68893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6191375" y="4673609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028254" y="3510799"/>
            <a:ext cx="1" cy="1600714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854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861598" y="4158961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</p:cNvCxnSpPr>
          <p:nvPr/>
        </p:nvCxnSpPr>
        <p:spPr>
          <a:xfrm>
            <a:off x="3380302" y="3518567"/>
            <a:ext cx="0" cy="10811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0" cy="10811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3609598" y="3510799"/>
            <a:ext cx="1" cy="1600714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0380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69422" y="3653125"/>
            <a:ext cx="371378" cy="176077"/>
            <a:chOff x="7369422" y="3653125"/>
            <a:chExt cx="371378" cy="176077"/>
          </a:xfrm>
        </p:grpSpPr>
        <p:sp>
          <p:nvSpPr>
            <p:cNvPr id="58" name="Oval 57"/>
            <p:cNvSpPr/>
            <p:nvPr/>
          </p:nvSpPr>
          <p:spPr>
            <a:xfrm>
              <a:off x="7369422" y="3653125"/>
              <a:ext cx="176077" cy="176077"/>
            </a:xfrm>
            <a:prstGeom prst="ellipse">
              <a:avLst/>
            </a:prstGeom>
            <a:solidFill>
              <a:srgbClr val="4372C4"/>
            </a:solidFill>
            <a:ln w="254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GB" sz="1000">
                <a:solidFill>
                  <a:srgbClr val="000000"/>
                </a:solidFill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7545499" y="3741163"/>
              <a:ext cx="195301" cy="1"/>
            </a:xfrm>
            <a:prstGeom prst="line">
              <a:avLst/>
            </a:prstGeom>
            <a:solidFill>
              <a:srgbClr val="4372C4"/>
            </a:solidFill>
            <a:ln w="25400" cap="flat" cmpd="sng" algn="ctr">
              <a:solidFill>
                <a:srgbClr val="0070C0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525815" y="5111513"/>
            <a:ext cx="2932732" cy="3949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Connector 35"/>
          <p:cNvCxnSpPr/>
          <p:nvPr/>
        </p:nvCxnSpPr>
        <p:spPr>
          <a:xfrm flipV="1">
            <a:off x="943011" y="4590004"/>
            <a:ext cx="4206299" cy="1622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20426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76788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3254034" y="2152592"/>
            <a:ext cx="5734605" cy="3755947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546174" y="2929217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4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401546" y="2152592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2481390" y="530078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2538679" y="3731427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sp>
        <p:nvSpPr>
          <p:cNvPr id="185" name="Rounded Rectangle 184"/>
          <p:cNvSpPr/>
          <p:nvPr/>
        </p:nvSpPr>
        <p:spPr>
          <a:xfrm>
            <a:off x="2457956" y="4583990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84143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</a:t>
            </a:r>
            <a:endParaRPr lang="en-US" sz="2400" b="1" dirty="0"/>
          </a:p>
        </p:txBody>
      </p:sp>
      <p:sp>
        <p:nvSpPr>
          <p:cNvPr id="187" name="Document 186"/>
          <p:cNvSpPr/>
          <p:nvPr/>
        </p:nvSpPr>
        <p:spPr>
          <a:xfrm>
            <a:off x="4990117" y="1609690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6367862" y="16009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4274555" y="1728764"/>
            <a:ext cx="371378" cy="176077"/>
            <a:chOff x="7369422" y="3653125"/>
            <a:chExt cx="371378" cy="176077"/>
          </a:xfrm>
        </p:grpSpPr>
        <p:sp>
          <p:nvSpPr>
            <p:cNvPr id="190" name="Oval 189"/>
            <p:cNvSpPr/>
            <p:nvPr/>
          </p:nvSpPr>
          <p:spPr>
            <a:xfrm>
              <a:off x="7369422" y="3653125"/>
              <a:ext cx="176077" cy="176077"/>
            </a:xfrm>
            <a:prstGeom prst="ellipse">
              <a:avLst/>
            </a:prstGeom>
            <a:solidFill>
              <a:srgbClr val="4372C4"/>
            </a:solidFill>
            <a:ln w="254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GB" sz="1000">
                <a:solidFill>
                  <a:srgbClr val="000000"/>
                </a:solidFill>
              </a:endParaRPr>
            </a:p>
          </p:txBody>
        </p:sp>
        <p:cxnSp>
          <p:nvCxnSpPr>
            <p:cNvPr id="191" name="Straight Connector 190"/>
            <p:cNvCxnSpPr/>
            <p:nvPr/>
          </p:nvCxnSpPr>
          <p:spPr>
            <a:xfrm flipV="1">
              <a:off x="7545499" y="3741163"/>
              <a:ext cx="195301" cy="1"/>
            </a:xfrm>
            <a:prstGeom prst="line">
              <a:avLst/>
            </a:prstGeom>
            <a:solidFill>
              <a:srgbClr val="4372C4"/>
            </a:solidFill>
            <a:ln w="25400" cap="flat" cmpd="sng" algn="ctr">
              <a:solidFill>
                <a:srgbClr val="0070C0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92" name="Rounded Rectangle 191"/>
          <p:cNvSpPr/>
          <p:nvPr/>
        </p:nvSpPr>
        <p:spPr>
          <a:xfrm>
            <a:off x="3492697" y="1600930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5699905" y="159473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7025273" y="15947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95" name="Folded Corner 194"/>
          <p:cNvSpPr/>
          <p:nvPr/>
        </p:nvSpPr>
        <p:spPr>
          <a:xfrm>
            <a:off x="4151508" y="2223818"/>
            <a:ext cx="598247" cy="606175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err="1" smtClean="0">
                <a:solidFill>
                  <a:srgbClr val="4372C4"/>
                </a:solidFill>
                <a:latin typeface="Arial"/>
                <a:ea typeface=""/>
                <a:cs typeface=""/>
              </a:rPr>
              <a:t>P</a:t>
            </a:r>
            <a:r>
              <a:rPr lang="en-US" sz="1200" b="1" kern="0" baseline="-25000" noProof="0" dirty="0" err="1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35614</TotalTime>
  <Words>313</Words>
  <Application>Microsoft Macintosh PowerPoint</Application>
  <PresentationFormat>Widescreen</PresentationFormat>
  <Paragraphs>235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RepositoryStructure</vt:lpstr>
      <vt:lpstr>Admin Guide</vt:lpstr>
      <vt:lpstr>Diagram1</vt:lpstr>
      <vt:lpstr>Diagram 2</vt:lpstr>
      <vt:lpstr>Diagram 3</vt:lpstr>
      <vt:lpstr>Diagram 4</vt:lpstr>
      <vt:lpstr>Diagram 5</vt:lpstr>
      <vt:lpstr>Define the Administration Policy</vt:lpstr>
      <vt:lpstr>Define the network Orderer</vt:lpstr>
      <vt:lpstr>Define the Channels</vt:lpstr>
      <vt:lpstr>Define the Peers &amp; Ledgers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412</cp:revision>
  <cp:lastPrinted>2017-07-14T11:34:34Z</cp:lastPrinted>
  <dcterms:created xsi:type="dcterms:W3CDTF">2017-03-22T17:19:56Z</dcterms:created>
  <dcterms:modified xsi:type="dcterms:W3CDTF">2017-10-23T22:45:48Z</dcterms:modified>
</cp:coreProperties>
</file>