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1" r:id="rId9"/>
    <p:sldId id="39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4"/>
    <a:srgbClr val="4A8522"/>
    <a:srgbClr val="A2A1A1"/>
    <a:srgbClr val="DBE4F3"/>
    <a:srgbClr val="D29500"/>
    <a:srgbClr val="DBE4F4"/>
    <a:srgbClr val="4C82B3"/>
    <a:srgbClr val="4C82B4"/>
    <a:srgbClr val="4272C4"/>
    <a:srgbClr val="4C81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20"/>
    <p:restoredTop sz="96587"/>
  </p:normalViewPr>
  <p:slideViewPr>
    <p:cSldViewPr snapToGrid="0" snapToObjects="1">
      <p:cViewPr>
        <p:scale>
          <a:sx n="119" d="100"/>
          <a:sy n="119" d="100"/>
        </p:scale>
        <p:origin x="600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23/10/2017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23/10/2017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23/10/2017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23/10/2017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23/10/2017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23/10/2017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RepositoryStructure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Resources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Permissions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68893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6191375" y="4673609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028254" y="3510799"/>
            <a:ext cx="1" cy="1600714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8545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861598" y="4158961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</p:cNvCxnSpPr>
          <p:nvPr/>
        </p:nvCxnSpPr>
        <p:spPr>
          <a:xfrm>
            <a:off x="3380302" y="3518567"/>
            <a:ext cx="0" cy="10811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0" cy="10811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3609598" y="3510799"/>
            <a:ext cx="1" cy="1600714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46208" y="1869394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50380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7369422" y="3653125"/>
            <a:ext cx="176077" cy="176077"/>
          </a:xfrm>
          <a:prstGeom prst="ellipse">
            <a:avLst/>
          </a:prstGeom>
          <a:solidFill>
            <a:srgbClr val="4372C4"/>
          </a:solidFill>
          <a:ln w="254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7545499" y="3741163"/>
            <a:ext cx="195301" cy="1"/>
          </a:xfrm>
          <a:prstGeom prst="line">
            <a:avLst/>
          </a:prstGeom>
          <a:solidFill>
            <a:srgbClr val="4372C4"/>
          </a:solidFill>
          <a:ln w="25400" cap="flat" cmpd="sng" algn="ctr">
            <a:solidFill>
              <a:srgbClr val="0070C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3525815" y="5111513"/>
            <a:ext cx="2932732" cy="3949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6" name="Straight Connector 35"/>
          <p:cNvCxnSpPr/>
          <p:nvPr/>
        </p:nvCxnSpPr>
        <p:spPr>
          <a:xfrm flipV="1">
            <a:off x="943011" y="4590004"/>
            <a:ext cx="4206299" cy="1622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888200"/>
              </p:ext>
            </p:extLst>
          </p:nvPr>
        </p:nvGraphicFramePr>
        <p:xfrm>
          <a:off x="1431187" y="2201761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Endorsement policy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Document 4"/>
          <p:cNvSpPr/>
          <p:nvPr/>
        </p:nvSpPr>
        <p:spPr>
          <a:xfrm>
            <a:off x="1500836" y="4556100"/>
            <a:ext cx="523020" cy="414227"/>
          </a:xfrm>
          <a:prstGeom prst="flowChartDocumen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19089" y="3067711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586269" y="3132364"/>
            <a:ext cx="371378" cy="176077"/>
            <a:chOff x="4196756" y="2044364"/>
            <a:chExt cx="399060" cy="189201"/>
          </a:xfrm>
        </p:grpSpPr>
        <p:sp>
          <p:nvSpPr>
            <p:cNvPr id="9" name="Oval 8"/>
            <p:cNvSpPr/>
            <p:nvPr/>
          </p:nvSpPr>
          <p:spPr>
            <a:xfrm>
              <a:off x="4196756" y="2044364"/>
              <a:ext cx="189201" cy="189201"/>
            </a:xfrm>
            <a:prstGeom prst="ellipse">
              <a:avLst/>
            </a:prstGeom>
            <a:solidFill>
              <a:srgbClr val="4372C4"/>
            </a:solidFill>
            <a:ln w="25400" cmpd="sng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GB" sz="1000">
                <a:solidFill>
                  <a:srgbClr val="000000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4385957" y="2138964"/>
              <a:ext cx="209859" cy="1"/>
            </a:xfrm>
            <a:prstGeom prst="line">
              <a:avLst/>
            </a:prstGeom>
            <a:solidFill>
              <a:srgbClr val="4372C4"/>
            </a:solidFill>
            <a:ln w="25400" cap="flat" cmpd="sng" algn="ctr">
              <a:solidFill>
                <a:srgbClr val="0070C0"/>
              </a:solidFill>
              <a:prstDash val="solid"/>
              <a:tailEnd type="non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1" name="Folded Corner 10"/>
          <p:cNvSpPr/>
          <p:nvPr/>
        </p:nvSpPr>
        <p:spPr>
          <a:xfrm>
            <a:off x="3783735" y="3762258"/>
            <a:ext cx="523776" cy="459099"/>
          </a:xfrm>
          <a:prstGeom prst="foldedCorner">
            <a:avLst/>
          </a:prstGeom>
          <a:solidFill>
            <a:srgbClr val="F7ADFF"/>
          </a:solidFill>
          <a:ln w="1270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1400" b="1" kern="0" dirty="0">
                <a:solidFill>
                  <a:srgbClr val="000000"/>
                </a:solidFill>
              </a:rPr>
              <a:t>P</a:t>
            </a:r>
            <a:endParaRPr lang="en-US" sz="1400" b="1" kern="0" dirty="0" smtClean="0">
              <a:solidFill>
                <a:srgbClr val="00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504603" y="2305769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808543" y="2304475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504603" y="376973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99418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7679891" y="2382075"/>
            <a:ext cx="410957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17348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smtClean="0">
                <a:solidFill>
                  <a:srgbClr val="4C81B2"/>
                </a:solidFill>
                <a:latin typeface="+mn-lt"/>
              </a:rPr>
              <a:t>Blockchain Network Components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8</a:t>
            </a:fld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9634050" y="1554354"/>
            <a:ext cx="453635" cy="725046"/>
            <a:chOff x="5701137" y="2384637"/>
            <a:chExt cx="1133935" cy="1812371"/>
          </a:xfrm>
        </p:grpSpPr>
        <p:sp>
          <p:nvSpPr>
            <p:cNvPr id="86" name="Oval 8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 Same Side Corner Rectangle 8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</a:t>
              </a:r>
            </a:p>
          </p:txBody>
        </p:sp>
      </p:grpSp>
      <p:sp>
        <p:nvSpPr>
          <p:cNvPr id="161" name="Content Placeholder 2"/>
          <p:cNvSpPr>
            <a:spLocks noGrp="1"/>
          </p:cNvSpPr>
          <p:nvPr>
            <p:ph idx="1"/>
          </p:nvPr>
        </p:nvSpPr>
        <p:spPr>
          <a:xfrm>
            <a:off x="838196" y="1825625"/>
            <a:ext cx="5767149" cy="4351338"/>
          </a:xfrm>
        </p:spPr>
        <p:txBody>
          <a:bodyPr>
            <a:noAutofit/>
          </a:bodyPr>
          <a:lstStyle/>
          <a:p>
            <a:r>
              <a:rPr lang="en-US" sz="1800" dirty="0" smtClean="0"/>
              <a:t>To build a blockchain network </a:t>
            </a:r>
            <a:r>
              <a:rPr lang="en-US" sz="1800" b="1" dirty="0" smtClean="0"/>
              <a:t>N</a:t>
            </a:r>
            <a:r>
              <a:rPr lang="en-US" sz="1800" dirty="0" smtClean="0"/>
              <a:t>, used by </a:t>
            </a:r>
            <a:endParaRPr lang="en-US" sz="1800" b="1" dirty="0" smtClean="0"/>
          </a:p>
          <a:p>
            <a:pPr lvl="1"/>
            <a:r>
              <a:rPr lang="en-US" sz="1800" dirty="0"/>
              <a:t>A set of </a:t>
            </a:r>
            <a:r>
              <a:rPr lang="en-US" sz="1800" dirty="0" smtClean="0"/>
              <a:t>member Organizations </a:t>
            </a:r>
            <a:r>
              <a:rPr lang="en-US" sz="1800" b="1" dirty="0" err="1" smtClean="0"/>
              <a:t>Og</a:t>
            </a:r>
            <a:endParaRPr lang="en-US" sz="1800" dirty="0"/>
          </a:p>
          <a:p>
            <a:pPr lvl="1"/>
            <a:r>
              <a:rPr lang="en-US" sz="1800" dirty="0"/>
              <a:t>A set of </a:t>
            </a:r>
            <a:r>
              <a:rPr lang="en-US" sz="1800" dirty="0" smtClean="0"/>
              <a:t>Administrative users, </a:t>
            </a:r>
            <a:r>
              <a:rPr lang="en-US" sz="1800" b="1" dirty="0"/>
              <a:t>B</a:t>
            </a:r>
            <a:r>
              <a:rPr lang="en-US" sz="1800" dirty="0" smtClean="0"/>
              <a:t>, user who </a:t>
            </a:r>
            <a:r>
              <a:rPr lang="en-US" sz="1800" dirty="0"/>
              <a:t>manage the </a:t>
            </a:r>
            <a:r>
              <a:rPr lang="en-US" sz="1800" dirty="0" smtClean="0"/>
              <a:t>network</a:t>
            </a:r>
            <a:endParaRPr lang="en-US" sz="1800" b="1" dirty="0"/>
          </a:p>
          <a:p>
            <a:pPr lvl="1"/>
            <a:r>
              <a:rPr lang="en-US" sz="1800" dirty="0"/>
              <a:t>A set of </a:t>
            </a:r>
            <a:r>
              <a:rPr lang="en-US" sz="1800" dirty="0" smtClean="0"/>
              <a:t>Applications</a:t>
            </a:r>
            <a:r>
              <a:rPr lang="en-US" sz="1800" dirty="0"/>
              <a:t>, </a:t>
            </a:r>
            <a:r>
              <a:rPr lang="en-US" sz="1800" b="1" dirty="0"/>
              <a:t>A</a:t>
            </a:r>
            <a:r>
              <a:rPr lang="en-US" sz="1800" dirty="0"/>
              <a:t>,</a:t>
            </a:r>
            <a:r>
              <a:rPr lang="en-US" sz="1800" b="1" dirty="0"/>
              <a:t> </a:t>
            </a:r>
            <a:r>
              <a:rPr lang="en-US" sz="1800" dirty="0" smtClean="0"/>
              <a:t>which </a:t>
            </a:r>
            <a:r>
              <a:rPr lang="en-US" sz="1800" dirty="0"/>
              <a:t>access the </a:t>
            </a:r>
            <a:r>
              <a:rPr lang="en-US" sz="1800" dirty="0" smtClean="0"/>
              <a:t>network </a:t>
            </a:r>
            <a:r>
              <a:rPr lang="en-US" sz="1800" b="1" dirty="0" smtClean="0"/>
              <a:t>N</a:t>
            </a:r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Which contains</a:t>
            </a:r>
          </a:p>
          <a:p>
            <a:pPr lvl="1"/>
            <a:r>
              <a:rPr lang="en-US" sz="1800" dirty="0" smtClean="0"/>
              <a:t>A </a:t>
            </a:r>
            <a:r>
              <a:rPr lang="en-US" sz="1800" dirty="0"/>
              <a:t>set of smart contracts, </a:t>
            </a:r>
            <a:r>
              <a:rPr lang="en-US" sz="1800" b="1" dirty="0" smtClean="0"/>
              <a:t>S</a:t>
            </a:r>
            <a:endParaRPr lang="en-US" sz="1800" dirty="0"/>
          </a:p>
          <a:p>
            <a:pPr lvl="1"/>
            <a:r>
              <a:rPr lang="en-US" sz="1800" dirty="0"/>
              <a:t>A set of </a:t>
            </a:r>
            <a:r>
              <a:rPr lang="en-US" sz="1800" dirty="0" smtClean="0"/>
              <a:t>replicated ledgers</a:t>
            </a:r>
            <a:r>
              <a:rPr lang="en-US" sz="1800" dirty="0"/>
              <a:t>, </a:t>
            </a:r>
            <a:r>
              <a:rPr lang="en-US" sz="1800" b="1" dirty="0" smtClean="0"/>
              <a:t>L</a:t>
            </a:r>
          </a:p>
          <a:p>
            <a:endParaRPr lang="en-US" sz="1800" dirty="0" smtClean="0"/>
          </a:p>
          <a:p>
            <a:r>
              <a:rPr lang="en-US" sz="1800" dirty="0" smtClean="0"/>
              <a:t>and uses </a:t>
            </a:r>
          </a:p>
          <a:p>
            <a:pPr lvl="1"/>
            <a:r>
              <a:rPr lang="en-US" sz="1800" dirty="0" smtClean="0"/>
              <a:t>A set of Digital Certificate Identities</a:t>
            </a:r>
            <a:r>
              <a:rPr lang="en-US" sz="1800" dirty="0"/>
              <a:t>,</a:t>
            </a:r>
            <a:r>
              <a:rPr lang="en-US" sz="1800" b="1" dirty="0"/>
              <a:t> I</a:t>
            </a:r>
            <a:r>
              <a:rPr lang="en-US" sz="1800" dirty="0"/>
              <a:t>, dispensed by </a:t>
            </a:r>
          </a:p>
          <a:p>
            <a:pPr lvl="1"/>
            <a:r>
              <a:rPr lang="en-US" sz="1800" dirty="0"/>
              <a:t>A set of Certificate Authorities,</a:t>
            </a:r>
            <a:r>
              <a:rPr lang="en-US" sz="1800" b="1" dirty="0"/>
              <a:t> </a:t>
            </a:r>
            <a:r>
              <a:rPr lang="en-US" sz="1800" b="1" dirty="0" smtClean="0"/>
              <a:t>CA</a:t>
            </a:r>
          </a:p>
          <a:p>
            <a:endParaRPr lang="en-US" sz="1800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6717344" y="3883310"/>
            <a:ext cx="619323" cy="501605"/>
            <a:chOff x="9015959" y="4587888"/>
            <a:chExt cx="420764" cy="340787"/>
          </a:xfrm>
        </p:grpSpPr>
        <p:sp>
          <p:nvSpPr>
            <p:cNvPr id="164" name="Rectangle 163"/>
            <p:cNvSpPr/>
            <p:nvPr/>
          </p:nvSpPr>
          <p:spPr>
            <a:xfrm>
              <a:off x="9015959" y="4587888"/>
              <a:ext cx="420764" cy="340787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6" name="Group 165"/>
            <p:cNvGrpSpPr/>
            <p:nvPr/>
          </p:nvGrpSpPr>
          <p:grpSpPr>
            <a:xfrm>
              <a:off x="9248228" y="4690045"/>
              <a:ext cx="123069" cy="75870"/>
              <a:chOff x="4770478" y="3634526"/>
              <a:chExt cx="123069" cy="75870"/>
            </a:xfrm>
          </p:grpSpPr>
          <p:cxnSp>
            <p:nvCxnSpPr>
              <p:cNvPr id="167" name="Straight Connector 166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Rounded Rectangle 171"/>
            <p:cNvSpPr/>
            <p:nvPr/>
          </p:nvSpPr>
          <p:spPr>
            <a:xfrm>
              <a:off x="9059604" y="4675660"/>
              <a:ext cx="166737" cy="165241"/>
            </a:xfrm>
            <a:prstGeom prst="roundRect">
              <a:avLst/>
            </a:prstGeom>
            <a:solidFill>
              <a:srgbClr val="4372C4"/>
            </a:solidFill>
            <a:ln w="12700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>
                  <a:solidFill>
                    <a:schemeClr val="bg1"/>
                  </a:solidFill>
                  <a:ea typeface=""/>
                  <a:cs typeface=""/>
                </a:rPr>
                <a:t>I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441613" y="1589931"/>
            <a:ext cx="742889" cy="677402"/>
            <a:chOff x="10666566" y="3979442"/>
            <a:chExt cx="742889" cy="677402"/>
          </a:xfrm>
        </p:grpSpPr>
        <p:sp>
          <p:nvSpPr>
            <p:cNvPr id="173" name="Triangle 172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773996" y="4195179"/>
              <a:ext cx="5389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solidFill>
                    <a:schemeClr val="bg1"/>
                  </a:solidFill>
                </a:rPr>
                <a:t>Og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Rounded Rectangle 44"/>
          <p:cNvSpPr/>
          <p:nvPr/>
        </p:nvSpPr>
        <p:spPr>
          <a:xfrm>
            <a:off x="6739469" y="4682736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6348" y="2737811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4372C4"/>
                </a:solidFill>
              </a:rPr>
              <a:t>N</a:t>
            </a:r>
            <a:endParaRPr lang="en-US" sz="2400" b="1" dirty="0">
              <a:solidFill>
                <a:srgbClr val="4372C4"/>
              </a:solidFill>
            </a:endParaRPr>
          </a:p>
        </p:txBody>
      </p:sp>
      <p:sp>
        <p:nvSpPr>
          <p:cNvPr id="49" name="Document 48"/>
          <p:cNvSpPr/>
          <p:nvPr/>
        </p:nvSpPr>
        <p:spPr>
          <a:xfrm>
            <a:off x="10091932" y="3307231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0520188" y="1564424"/>
            <a:ext cx="719788" cy="71014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A</a:t>
            </a:r>
            <a:endParaRPr lang="en-US" sz="2400" b="1" dirty="0">
              <a:solidFill>
                <a:srgbClr val="4372C4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0397108" y="2851515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9130991" y="5906803"/>
            <a:ext cx="1207370" cy="540319"/>
            <a:chOff x="9248983" y="4701746"/>
            <a:chExt cx="1207370" cy="540319"/>
          </a:xfrm>
        </p:grpSpPr>
        <p:sp>
          <p:nvSpPr>
            <p:cNvPr id="37" name="Oval 36"/>
            <p:cNvSpPr/>
            <p:nvPr/>
          </p:nvSpPr>
          <p:spPr>
            <a:xfrm>
              <a:off x="9248983" y="4701746"/>
              <a:ext cx="1185862" cy="521317"/>
            </a:xfrm>
            <a:prstGeom prst="ellipse">
              <a:avLst/>
            </a:prstGeom>
            <a:solidFill>
              <a:srgbClr val="DBE4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260393" y="4718845"/>
              <a:ext cx="11959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Blockchain Network</a:t>
              </a:r>
              <a:endParaRPr lang="en-US" sz="1400" b="1" dirty="0">
                <a:solidFill>
                  <a:srgbClr val="4372C4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656426" y="6538909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4372C4"/>
                </a:solidFill>
              </a:rPr>
              <a:t>earlier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249628" y="6538910"/>
            <a:ext cx="479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4372C4"/>
                </a:solidFill>
              </a:rPr>
              <a:t>later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679891" y="6544107"/>
            <a:ext cx="4109570" cy="4566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0" idx="2"/>
            <a:endCxn id="42" idx="0"/>
          </p:cNvCxnSpPr>
          <p:nvPr/>
        </p:nvCxnSpPr>
        <p:spPr>
          <a:xfrm flipH="1">
            <a:off x="7613695" y="2448809"/>
            <a:ext cx="1" cy="3816494"/>
          </a:xfrm>
          <a:prstGeom prst="straightConnector1">
            <a:avLst/>
          </a:prstGeom>
          <a:ln w="28575">
            <a:solidFill>
              <a:srgbClr val="4372C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47249" y="2171810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4372C4"/>
                </a:solidFill>
              </a:rPr>
              <a:t>business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33751" y="6265303"/>
            <a:ext cx="759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rgbClr val="4372C4"/>
                </a:solidFill>
              </a:rPr>
              <a:t>techncial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423021" y="6508744"/>
            <a:ext cx="958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smtClean="0">
                <a:solidFill>
                  <a:srgbClr val="4372C4"/>
                </a:solidFill>
              </a:rPr>
              <a:t>deployment</a:t>
            </a:r>
            <a:endParaRPr lang="en-US" sz="1200" b="1" i="1" dirty="0">
              <a:solidFill>
                <a:srgbClr val="4372C4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 rot="16200000">
            <a:off x="7161182" y="4329197"/>
            <a:ext cx="683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rgbClr val="4372C4"/>
                </a:solidFill>
              </a:rPr>
              <a:t>concept</a:t>
            </a:r>
            <a:endParaRPr lang="en-US" sz="1200" b="1" i="1" dirty="0">
              <a:solidFill>
                <a:srgbClr val="43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40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9" grpId="0" animBg="1"/>
      <p:bldP spid="53" grpId="0" animBg="1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7679891" y="2382075"/>
            <a:ext cx="4109570" cy="4109570"/>
          </a:xfrm>
          <a:prstGeom prst="roundRect">
            <a:avLst/>
          </a:prstGeom>
          <a:solidFill>
            <a:srgbClr val="A2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ounded Rectangle 161"/>
          <p:cNvSpPr/>
          <p:nvPr/>
        </p:nvSpPr>
        <p:spPr>
          <a:xfrm>
            <a:off x="10555320" y="3307231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17348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dirty="0" smtClean="0">
                <a:solidFill>
                  <a:srgbClr val="4C81B2"/>
                </a:solidFill>
                <a:latin typeface="+mn-lt"/>
              </a:rPr>
              <a:t>Blockchain Network Components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9</a:t>
            </a:fld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9690318" y="4166876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9558925" y="1529226"/>
            <a:ext cx="453635" cy="725046"/>
            <a:chOff x="5701137" y="2384637"/>
            <a:chExt cx="1133935" cy="1812371"/>
          </a:xfrm>
          <a:solidFill>
            <a:srgbClr val="A2A1A1"/>
          </a:solidFill>
        </p:grpSpPr>
        <p:sp>
          <p:nvSpPr>
            <p:cNvPr id="86" name="Oval 8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 Same Side Corner Rectangle 8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</a:t>
              </a:r>
            </a:p>
          </p:txBody>
        </p:sp>
      </p:grpSp>
      <p:sp>
        <p:nvSpPr>
          <p:cNvPr id="161" name="Content Placeholder 2"/>
          <p:cNvSpPr>
            <a:spLocks noGrp="1"/>
          </p:cNvSpPr>
          <p:nvPr>
            <p:ph idx="1"/>
          </p:nvPr>
        </p:nvSpPr>
        <p:spPr>
          <a:xfrm>
            <a:off x="838196" y="1825625"/>
            <a:ext cx="6462333" cy="4351338"/>
          </a:xfrm>
        </p:spPr>
        <p:txBody>
          <a:bodyPr>
            <a:noAutofit/>
          </a:bodyPr>
          <a:lstStyle/>
          <a:p>
            <a:r>
              <a:rPr lang="en-US" sz="1800" dirty="0" smtClean="0"/>
              <a:t>We define the following network components</a:t>
            </a:r>
          </a:p>
          <a:p>
            <a:endParaRPr lang="en-US" sz="1800" dirty="0"/>
          </a:p>
          <a:p>
            <a:pPr marL="360363" indent="-360363">
              <a:buFont typeface="+mj-lt"/>
              <a:buAutoNum type="arabicPeriod"/>
            </a:pPr>
            <a:r>
              <a:rPr lang="en-US" sz="1800" dirty="0" smtClean="0"/>
              <a:t>A </a:t>
            </a:r>
            <a:r>
              <a:rPr lang="en-US" sz="1800" dirty="0"/>
              <a:t>set of policies </a:t>
            </a:r>
            <a:r>
              <a:rPr lang="en-US" sz="1800" b="1" dirty="0" err="1"/>
              <a:t>Px</a:t>
            </a:r>
            <a:r>
              <a:rPr lang="en-US" sz="1800" dirty="0"/>
              <a:t>, </a:t>
            </a:r>
            <a:r>
              <a:rPr lang="en-US" sz="1800" dirty="0" smtClean="0"/>
              <a:t>which control access to resources in </a:t>
            </a:r>
            <a:r>
              <a:rPr lang="en-US" sz="1800" b="1" dirty="0" smtClean="0"/>
              <a:t>N</a:t>
            </a:r>
            <a:br>
              <a:rPr lang="en-US" sz="1800" b="1" dirty="0" smtClean="0"/>
            </a:br>
            <a:endParaRPr lang="en-US" sz="1800" dirty="0" smtClean="0"/>
          </a:p>
          <a:p>
            <a:pPr marL="360363" indent="-360363">
              <a:buFont typeface="+mj-lt"/>
              <a:buAutoNum type="arabicPeriod"/>
            </a:pPr>
            <a:r>
              <a:rPr lang="en-US" sz="1800" dirty="0" smtClean="0"/>
              <a:t>A set of peers, </a:t>
            </a:r>
            <a:r>
              <a:rPr lang="en-US" sz="1800" b="1" dirty="0" smtClean="0"/>
              <a:t>P</a:t>
            </a:r>
            <a:r>
              <a:rPr lang="en-US" sz="1800" dirty="0" smtClean="0"/>
              <a:t>, which host ledgers and smart contracts</a:t>
            </a:r>
            <a:br>
              <a:rPr lang="en-US" sz="1800" dirty="0" smtClean="0"/>
            </a:br>
            <a:endParaRPr lang="en-US" sz="1800" dirty="0" smtClean="0"/>
          </a:p>
          <a:p>
            <a:pPr marL="360363" indent="-360363">
              <a:buFont typeface="+mj-lt"/>
              <a:buAutoNum type="arabicPeriod"/>
            </a:pPr>
            <a:r>
              <a:rPr lang="en-US" sz="1800" dirty="0" smtClean="0"/>
              <a:t>An ordering service </a:t>
            </a:r>
            <a:r>
              <a:rPr lang="en-US" sz="1800" b="1" dirty="0" smtClean="0"/>
              <a:t>O</a:t>
            </a:r>
            <a:r>
              <a:rPr lang="en-US" sz="1800" dirty="0" smtClean="0"/>
              <a:t>; the network administration point</a:t>
            </a:r>
            <a:br>
              <a:rPr lang="en-US" sz="1800" dirty="0" smtClean="0"/>
            </a:br>
            <a:endParaRPr lang="en-US" sz="1800" dirty="0" smtClean="0"/>
          </a:p>
          <a:p>
            <a:pPr marL="360363" indent="-360363">
              <a:buFont typeface="+mj-lt"/>
              <a:buAutoNum type="arabicPeriod"/>
            </a:pPr>
            <a:r>
              <a:rPr lang="en-US" sz="1800" dirty="0" smtClean="0"/>
              <a:t>A set of channels, </a:t>
            </a:r>
            <a:r>
              <a:rPr lang="en-US" sz="1800" b="1" dirty="0" err="1" smtClean="0"/>
              <a:t>Ch</a:t>
            </a:r>
            <a:r>
              <a:rPr lang="en-US" sz="1800" dirty="0" smtClean="0"/>
              <a:t>, which partition the network for </a:t>
            </a:r>
            <a:br>
              <a:rPr lang="en-US" sz="1800" dirty="0" smtClean="0"/>
            </a:br>
            <a:r>
              <a:rPr lang="en-US" sz="1800" dirty="0" smtClean="0"/>
              <a:t>privacy</a:t>
            </a:r>
            <a:r>
              <a:rPr lang="en-US" sz="1800" b="1" dirty="0"/>
              <a:t/>
            </a:r>
            <a:br>
              <a:rPr lang="en-US" sz="1800" b="1" dirty="0"/>
            </a:br>
            <a:endParaRPr lang="en-US" sz="1800" dirty="0" smtClean="0"/>
          </a:p>
          <a:p>
            <a:pPr marL="360363" indent="-360363">
              <a:buFont typeface="+mj-lt"/>
              <a:buAutoNum type="arabicPeriod"/>
            </a:pPr>
            <a:r>
              <a:rPr lang="en-US" sz="1800" dirty="0" smtClean="0"/>
              <a:t>A </a:t>
            </a:r>
            <a:r>
              <a:rPr lang="en-US" sz="1800" dirty="0"/>
              <a:t>set of configurations, </a:t>
            </a:r>
            <a:r>
              <a:rPr lang="en-US" sz="1800" b="1" dirty="0" err="1"/>
              <a:t>Cx</a:t>
            </a:r>
            <a:r>
              <a:rPr lang="en-US" sz="1800" dirty="0"/>
              <a:t>, applying to </a:t>
            </a:r>
            <a:r>
              <a:rPr lang="en-US" sz="1800" dirty="0" smtClean="0"/>
              <a:t>different elements of </a:t>
            </a:r>
            <a:r>
              <a:rPr lang="en-US" sz="1800" b="1" dirty="0" smtClean="0"/>
              <a:t>N</a:t>
            </a:r>
            <a:br>
              <a:rPr lang="en-US" sz="1800" b="1" dirty="0" smtClean="0"/>
            </a:br>
            <a:endParaRPr lang="en-US" sz="1800" b="1" dirty="0" smtClean="0"/>
          </a:p>
          <a:p>
            <a:pPr marL="360363" indent="-360363">
              <a:buFont typeface="+mj-lt"/>
              <a:buAutoNum type="arabicPeriod"/>
            </a:pPr>
            <a:r>
              <a:rPr lang="en-US" sz="1800" dirty="0" smtClean="0"/>
              <a:t>A set of </a:t>
            </a:r>
            <a:r>
              <a:rPr lang="en-US" sz="1800" b="1" dirty="0" smtClean="0"/>
              <a:t>MSP</a:t>
            </a:r>
            <a:r>
              <a:rPr lang="en-US" sz="1800" dirty="0" smtClean="0"/>
              <a:t>s which provide a trust store for identities, </a:t>
            </a:r>
            <a:r>
              <a:rPr lang="en-US" sz="1800" b="1" dirty="0" smtClean="0"/>
              <a:t>I</a:t>
            </a:r>
            <a:endParaRPr lang="en-US" sz="1800" dirty="0"/>
          </a:p>
        </p:txBody>
      </p:sp>
      <p:grpSp>
        <p:nvGrpSpPr>
          <p:cNvPr id="9" name="Group 8"/>
          <p:cNvGrpSpPr/>
          <p:nvPr/>
        </p:nvGrpSpPr>
        <p:grpSpPr>
          <a:xfrm>
            <a:off x="6846322" y="3879812"/>
            <a:ext cx="619323" cy="501605"/>
            <a:chOff x="6472402" y="5302101"/>
            <a:chExt cx="619323" cy="501605"/>
          </a:xfrm>
        </p:grpSpPr>
        <p:sp>
          <p:nvSpPr>
            <p:cNvPr id="164" name="Rectangle 163"/>
            <p:cNvSpPr/>
            <p:nvPr/>
          </p:nvSpPr>
          <p:spPr>
            <a:xfrm>
              <a:off x="6472402" y="5302101"/>
              <a:ext cx="619323" cy="501605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6" name="Group 165"/>
            <p:cNvGrpSpPr/>
            <p:nvPr/>
          </p:nvGrpSpPr>
          <p:grpSpPr>
            <a:xfrm>
              <a:off x="6814279" y="5452466"/>
              <a:ext cx="181145" cy="111673"/>
              <a:chOff x="4770478" y="3634526"/>
              <a:chExt cx="123069" cy="75870"/>
            </a:xfrm>
          </p:grpSpPr>
          <p:cxnSp>
            <p:nvCxnSpPr>
              <p:cNvPr id="167" name="Straight Connector 166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Rounded Rectangle 171"/>
            <p:cNvSpPr/>
            <p:nvPr/>
          </p:nvSpPr>
          <p:spPr>
            <a:xfrm>
              <a:off x="6536643" y="5431293"/>
              <a:ext cx="245420" cy="243219"/>
            </a:xfrm>
            <a:prstGeom prst="roundRect">
              <a:avLst/>
            </a:prstGeom>
            <a:solidFill>
              <a:srgbClr val="A2A1A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>
                  <a:solidFill>
                    <a:schemeClr val="bg1"/>
                  </a:solidFill>
                  <a:ea typeface=""/>
                  <a:cs typeface=""/>
                </a:rPr>
                <a:t>I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444476" y="1562280"/>
            <a:ext cx="742889" cy="677402"/>
            <a:chOff x="8844732" y="1690688"/>
            <a:chExt cx="742889" cy="677402"/>
          </a:xfrm>
        </p:grpSpPr>
        <p:sp>
          <p:nvSpPr>
            <p:cNvPr id="173" name="Triangle 172"/>
            <p:cNvSpPr/>
            <p:nvPr/>
          </p:nvSpPr>
          <p:spPr>
            <a:xfrm>
              <a:off x="8844732" y="1690688"/>
              <a:ext cx="742889" cy="677401"/>
            </a:xfrm>
            <a:prstGeom prst="triangle">
              <a:avLst/>
            </a:prstGeom>
            <a:solidFill>
              <a:srgbClr val="A2A1A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952162" y="1906425"/>
              <a:ext cx="5389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solidFill>
                    <a:schemeClr val="bg1"/>
                  </a:solidFill>
                </a:rPr>
                <a:t>Og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Rounded Rectangle 44"/>
          <p:cNvSpPr/>
          <p:nvPr/>
        </p:nvSpPr>
        <p:spPr>
          <a:xfrm>
            <a:off x="6848933" y="4612221"/>
            <a:ext cx="575072" cy="567368"/>
          </a:xfrm>
          <a:prstGeom prst="roundRect">
            <a:avLst/>
          </a:prstGeom>
          <a:solidFill>
            <a:srgbClr val="A2A1A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CA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7" name="Folded Corner 46"/>
          <p:cNvSpPr/>
          <p:nvPr/>
        </p:nvSpPr>
        <p:spPr>
          <a:xfrm>
            <a:off x="8510291" y="3138875"/>
            <a:ext cx="598247" cy="606175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 err="1">
                <a:solidFill>
                  <a:srgbClr val="4372C4"/>
                </a:solidFill>
                <a:latin typeface="Arial"/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x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72309" y="2620682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9" name="Document 48"/>
          <p:cNvSpPr/>
          <p:nvPr/>
        </p:nvSpPr>
        <p:spPr>
          <a:xfrm>
            <a:off x="10082101" y="3307231"/>
            <a:ext cx="547666" cy="433746"/>
          </a:xfrm>
          <a:prstGeom prst="flowChartDocument">
            <a:avLst/>
          </a:prstGeom>
          <a:solidFill>
            <a:srgbClr val="A2A1A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0494105" y="1562757"/>
            <a:ext cx="719788" cy="710146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Folded Corner 37"/>
          <p:cNvSpPr/>
          <p:nvPr/>
        </p:nvSpPr>
        <p:spPr>
          <a:xfrm>
            <a:off x="9062769" y="5644696"/>
            <a:ext cx="426647" cy="43230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>
                <a:solidFill>
                  <a:srgbClr val="4372C4"/>
                </a:solidFill>
                <a:latin typeface="Arial"/>
                <a:ea typeface=""/>
                <a:cs typeface=""/>
              </a:rPr>
              <a:t>C</a:t>
            </a:r>
            <a:r>
              <a:rPr lang="en-US" sz="1600" b="1" kern="0" baseline="-25000" noProof="0" dirty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x</a:t>
            </a:r>
            <a:endParaRPr kumimoji="0" lang="en-US" sz="16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0387277" y="2851515"/>
            <a:ext cx="595004" cy="549201"/>
          </a:xfrm>
          <a:prstGeom prst="roundRect">
            <a:avLst/>
          </a:prstGeom>
          <a:solidFill>
            <a:srgbClr val="A2A1A1"/>
          </a:solidFill>
          <a:ln w="285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337636" y="3774510"/>
            <a:ext cx="2932732" cy="1822626"/>
            <a:chOff x="7560884" y="3892494"/>
            <a:chExt cx="2932732" cy="1822626"/>
          </a:xfrm>
        </p:grpSpPr>
        <p:grpSp>
          <p:nvGrpSpPr>
            <p:cNvPr id="8" name="Group 7"/>
            <p:cNvGrpSpPr/>
            <p:nvPr/>
          </p:nvGrpSpPr>
          <p:grpSpPr>
            <a:xfrm>
              <a:off x="9121737" y="4786249"/>
              <a:ext cx="162001" cy="850933"/>
              <a:chOff x="8866099" y="4786249"/>
              <a:chExt cx="162001" cy="850933"/>
            </a:xfrm>
          </p:grpSpPr>
          <p:sp>
            <p:nvSpPr>
              <p:cNvPr id="124" name="Oval 123"/>
              <p:cNvSpPr/>
              <p:nvPr/>
            </p:nvSpPr>
            <p:spPr>
              <a:xfrm flipH="1" flipV="1">
                <a:off x="8866099" y="4786249"/>
                <a:ext cx="162001" cy="162001"/>
              </a:xfrm>
              <a:prstGeom prst="ellipse">
                <a:avLst/>
              </a:prstGeom>
              <a:solidFill>
                <a:srgbClr val="FF0000"/>
              </a:solidFill>
              <a:ln w="25400" cmpd="sng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25" name="Straight Connector 124"/>
              <p:cNvCxnSpPr>
                <a:stCxn id="124" idx="0"/>
              </p:cNvCxnSpPr>
              <p:nvPr/>
            </p:nvCxnSpPr>
            <p:spPr>
              <a:xfrm>
                <a:off x="8947099" y="4948250"/>
                <a:ext cx="0" cy="688932"/>
              </a:xfrm>
              <a:prstGeom prst="line">
                <a:avLst/>
              </a:prstGeom>
              <a:solidFill>
                <a:srgbClr val="4372C4"/>
              </a:solidFill>
              <a:ln w="38100" cap="flat" cmpd="sng" algn="ctr">
                <a:solidFill>
                  <a:srgbClr val="FF0000"/>
                </a:solidFill>
                <a:prstDash val="solid"/>
                <a:tailEnd type="non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4" name="Group 13"/>
            <p:cNvGrpSpPr/>
            <p:nvPr/>
          </p:nvGrpSpPr>
          <p:grpSpPr>
            <a:xfrm>
              <a:off x="7560884" y="5253455"/>
              <a:ext cx="2932732" cy="461665"/>
              <a:chOff x="7560884" y="5253455"/>
              <a:chExt cx="2932732" cy="461665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 flipV="1">
                <a:off x="7560884" y="5655209"/>
                <a:ext cx="2932732" cy="3949"/>
              </a:xfrm>
              <a:prstGeom prst="line">
                <a:avLst/>
              </a:prstGeom>
              <a:solidFill>
                <a:srgbClr val="4372C4"/>
              </a:solidFill>
              <a:ln w="38100" cap="flat" cmpd="sng" algn="ctr">
                <a:solidFill>
                  <a:srgbClr val="FF0000"/>
                </a:solidFill>
                <a:prstDash val="solid"/>
                <a:tailEnd type="non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6" name="TextBox 5"/>
              <p:cNvSpPr txBox="1"/>
              <p:nvPr/>
            </p:nvSpPr>
            <p:spPr>
              <a:xfrm>
                <a:off x="9443354" y="5253455"/>
                <a:ext cx="5132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>
                    <a:solidFill>
                      <a:srgbClr val="FF0000"/>
                    </a:solidFill>
                  </a:rPr>
                  <a:t>Ch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9982323" y="3892494"/>
              <a:ext cx="162001" cy="1762715"/>
              <a:chOff x="9982323" y="3892494"/>
              <a:chExt cx="162001" cy="1762715"/>
            </a:xfrm>
          </p:grpSpPr>
          <p:cxnSp>
            <p:nvCxnSpPr>
              <p:cNvPr id="199" name="Straight Connector 198"/>
              <p:cNvCxnSpPr>
                <a:stCxn id="198" idx="0"/>
              </p:cNvCxnSpPr>
              <p:nvPr/>
            </p:nvCxnSpPr>
            <p:spPr>
              <a:xfrm flipH="1">
                <a:off x="10063323" y="4054495"/>
                <a:ext cx="1" cy="1600714"/>
              </a:xfrm>
              <a:prstGeom prst="line">
                <a:avLst/>
              </a:prstGeom>
              <a:solidFill>
                <a:srgbClr val="4372C4"/>
              </a:solidFill>
              <a:ln w="38100" cap="flat" cmpd="sng" algn="ctr">
                <a:solidFill>
                  <a:srgbClr val="FF0000"/>
                </a:solidFill>
                <a:prstDash val="solid"/>
                <a:tailEnd type="non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98" name="Oval 197"/>
              <p:cNvSpPr/>
              <p:nvPr/>
            </p:nvSpPr>
            <p:spPr>
              <a:xfrm flipV="1">
                <a:off x="9982323" y="3892494"/>
                <a:ext cx="162001" cy="162001"/>
              </a:xfrm>
              <a:prstGeom prst="ellipse">
                <a:avLst/>
              </a:prstGeom>
              <a:solidFill>
                <a:srgbClr val="FF0000"/>
              </a:solidFill>
              <a:ln w="25400" cmpd="sng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11551208" y="6180613"/>
            <a:ext cx="358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accent1"/>
                </a:solidFill>
              </a:rPr>
              <a:t>✓</a:t>
            </a:r>
            <a:endParaRPr lang="en-US" sz="28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729184" y="3887443"/>
            <a:ext cx="667170" cy="606175"/>
            <a:chOff x="8892459" y="4245871"/>
            <a:chExt cx="667170" cy="606175"/>
          </a:xfrm>
        </p:grpSpPr>
        <p:sp>
          <p:nvSpPr>
            <p:cNvPr id="48" name="Folded Corner 47"/>
            <p:cNvSpPr/>
            <p:nvPr/>
          </p:nvSpPr>
          <p:spPr>
            <a:xfrm>
              <a:off x="8918103" y="4245871"/>
              <a:ext cx="598247" cy="606175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892459" y="4339927"/>
              <a:ext cx="667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4372C4"/>
                  </a:solidFill>
                </a:rPr>
                <a:t>MSP</a:t>
              </a:r>
              <a:endParaRPr lang="en-US" sz="2000" b="1" dirty="0">
                <a:solidFill>
                  <a:srgbClr val="4372C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62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64" grpId="0" animBg="1"/>
      <p:bldP spid="47" grpId="0" animBg="1"/>
      <p:bldP spid="38" grpId="0" animBg="1"/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35187</TotalTime>
  <Words>244</Words>
  <Application>Microsoft Macintosh PowerPoint</Application>
  <PresentationFormat>Widescreen</PresentationFormat>
  <Paragraphs>127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Diagrams for Documentation</vt:lpstr>
      <vt:lpstr>README</vt:lpstr>
      <vt:lpstr>RepositoryStructure</vt:lpstr>
      <vt:lpstr>Admin Guide</vt:lpstr>
      <vt:lpstr>Diagram1</vt:lpstr>
      <vt:lpstr>Diagram 2</vt:lpstr>
      <vt:lpstr>PowerPoint Presentation</vt:lpstr>
      <vt:lpstr>Blockchain Network Components</vt:lpstr>
      <vt:lpstr>Blockchain Network Components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404</cp:revision>
  <cp:lastPrinted>2017-07-14T11:34:34Z</cp:lastPrinted>
  <dcterms:created xsi:type="dcterms:W3CDTF">2017-03-22T17:19:56Z</dcterms:created>
  <dcterms:modified xsi:type="dcterms:W3CDTF">2017-10-23T13:31:33Z</dcterms:modified>
</cp:coreProperties>
</file>