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sldIdLst>
    <p:sldId id="386" r:id="rId2"/>
    <p:sldId id="388" r:id="rId3"/>
    <p:sldId id="383" r:id="rId4"/>
    <p:sldId id="389" r:id="rId5"/>
    <p:sldId id="384" r:id="rId6"/>
    <p:sldId id="390" r:id="rId7"/>
    <p:sldId id="393" r:id="rId8"/>
    <p:sldId id="395" r:id="rId9"/>
    <p:sldId id="396" r:id="rId10"/>
    <p:sldId id="398" r:id="rId11"/>
    <p:sldId id="397" r:id="rId12"/>
    <p:sldId id="400" r:id="rId13"/>
    <p:sldId id="401" r:id="rId14"/>
    <p:sldId id="403" r:id="rId15"/>
    <p:sldId id="405" r:id="rId16"/>
    <p:sldId id="406" r:id="rId17"/>
    <p:sldId id="407" r:id="rId18"/>
    <p:sldId id="408" r:id="rId19"/>
    <p:sldId id="409" r:id="rId20"/>
    <p:sldId id="410" r:id="rId21"/>
    <p:sldId id="41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2C4"/>
    <a:srgbClr val="4A8522"/>
    <a:srgbClr val="3D4B5F"/>
    <a:srgbClr val="9F42E6"/>
    <a:srgbClr val="FFC001"/>
    <a:srgbClr val="FF4F4B"/>
    <a:srgbClr val="2B4D86"/>
    <a:srgbClr val="2E528F"/>
    <a:srgbClr val="F71577"/>
    <a:srgbClr val="A2A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5"/>
    <p:restoredTop sz="95732"/>
  </p:normalViewPr>
  <p:slideViewPr>
    <p:cSldViewPr snapToGrid="0" snapToObjects="1">
      <p:cViewPr>
        <p:scale>
          <a:sx n="159" d="100"/>
          <a:sy n="159" d="100"/>
        </p:scale>
        <p:origin x="-320" y="-1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42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55B63-EFAE-2A43-85FA-5DAC8F9BAC3F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84BC-CD02-284E-8E6A-DDA53F45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22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49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8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40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53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E63D-DD88-A54A-A88E-C97EE36BADC0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1D81-3507-1D4B-B2E6-E436B7EC74F0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443-B0B9-F647-87A5-9330C0B11D11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45C-8A79-5A4A-BFBC-9E1C1DE9261A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966-2610-1243-AD0D-F969BA7258EC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8408-AC91-4B48-B784-F25A5DE3799B}" type="datetime1">
              <a:rPr lang="en-GB" smtClean="0"/>
              <a:t>21/11/2017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417-D083-E348-841D-52330D70C7E0}" type="datetime1">
              <a:rPr lang="en-GB" smtClean="0"/>
              <a:t>21/11/2017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48A0-A8B8-1042-8CE3-3A35FFB758C7}" type="datetime1">
              <a:rPr lang="en-GB" smtClean="0"/>
              <a:t>21/11/2017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" y="6356348"/>
            <a:ext cx="387285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9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B6E1-5BF7-484A-8C83-83906C82FC4B}" type="datetime1">
              <a:rPr lang="en-GB" smtClean="0"/>
              <a:t>21/11/2017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FD86-D165-4643-8BC0-9FFEA3E2E848}" type="datetime1">
              <a:rPr lang="en-GB" smtClean="0"/>
              <a:t>21/11/2017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785-C023-2A44-AA2B-186909FC4B13}" type="datetime1">
              <a:rPr lang="en-GB" smtClean="0"/>
              <a:t>21/11/2017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8C89-FE04-EF43-8A26-75C78A3AEBE8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for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Organized by Section and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Identity </a:t>
            </a:r>
            <a:r>
              <a:rPr lang="en-US" smtClean="0"/>
              <a:t>and Chains of Trust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463874" y="4516011"/>
            <a:ext cx="420764" cy="340787"/>
            <a:chOff x="6371276" y="4944354"/>
            <a:chExt cx="420764" cy="340787"/>
          </a:xfrm>
        </p:grpSpPr>
        <p:sp>
          <p:nvSpPr>
            <p:cNvPr id="213" name="Rectangle 212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ound Same Side Corner Rectangle 21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4574561" y="4524713"/>
            <a:ext cx="420764" cy="340787"/>
            <a:chOff x="4481963" y="4953056"/>
            <a:chExt cx="420764" cy="340787"/>
          </a:xfrm>
        </p:grpSpPr>
        <p:sp>
          <p:nvSpPr>
            <p:cNvPr id="240" name="Rectangle 23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58" name="Oval 257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ound Same Side Corner Rectangle 258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55" name="Straight Connector 25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/>
          <p:cNvGrpSpPr/>
          <p:nvPr/>
        </p:nvGrpSpPr>
        <p:grpSpPr>
          <a:xfrm>
            <a:off x="8353187" y="4529410"/>
            <a:ext cx="420764" cy="340787"/>
            <a:chOff x="8260589" y="4957753"/>
            <a:chExt cx="420764" cy="340787"/>
          </a:xfrm>
        </p:grpSpPr>
        <p:sp>
          <p:nvSpPr>
            <p:cNvPr id="243" name="Rectangle 242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ound Same Side Corner Rectangle 244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48" name="Straight Connector 24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685248" y="4532346"/>
            <a:ext cx="420764" cy="340787"/>
            <a:chOff x="2592650" y="4960689"/>
            <a:chExt cx="420764" cy="340787"/>
          </a:xfrm>
        </p:grpSpPr>
        <p:sp>
          <p:nvSpPr>
            <p:cNvPr id="254" name="Rectangle 25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ound Same Side Corner Rectangle 246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le 82"/>
          <p:cNvSpPr/>
          <p:nvPr/>
        </p:nvSpPr>
        <p:spPr>
          <a:xfrm>
            <a:off x="2258834" y="3099568"/>
            <a:ext cx="1273592" cy="1175550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Root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137475" y="3099568"/>
            <a:ext cx="1289072" cy="1189838"/>
          </a:xfrm>
          <a:prstGeom prst="roundRect">
            <a:avLst/>
          </a:prstGeom>
          <a:solidFill>
            <a:srgbClr val="00B05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ICA1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028254" y="309242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ICA2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919033" y="3085280"/>
            <a:ext cx="1289072" cy="118983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ICA3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576381" y="2322304"/>
            <a:ext cx="638498" cy="661849"/>
            <a:chOff x="5676338" y="2717038"/>
            <a:chExt cx="312349" cy="323772"/>
          </a:xfrm>
        </p:grpSpPr>
        <p:grpSp>
          <p:nvGrpSpPr>
            <p:cNvPr id="89" name="Group 8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Rounded Rectangle 9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0" name="7-Point Star 8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462762" y="2322304"/>
            <a:ext cx="638498" cy="661849"/>
            <a:chOff x="5676338" y="2717038"/>
            <a:chExt cx="312349" cy="323772"/>
          </a:xfrm>
        </p:grpSpPr>
        <p:grpSp>
          <p:nvGrpSpPr>
            <p:cNvPr id="98" name="Group 9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Rounded Rectangle 10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9" name="7-Point Star 9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355852" y="2322304"/>
            <a:ext cx="638498" cy="661849"/>
            <a:chOff x="5676338" y="2717038"/>
            <a:chExt cx="312349" cy="323772"/>
          </a:xfrm>
        </p:grpSpPr>
        <p:grpSp>
          <p:nvGrpSpPr>
            <p:cNvPr id="107" name="Group 10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Rounded Rectangle 11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8" name="7-Point Star 10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48942" y="2322304"/>
            <a:ext cx="638498" cy="661849"/>
            <a:chOff x="5676338" y="2717038"/>
            <a:chExt cx="312349" cy="323772"/>
          </a:xfrm>
        </p:grpSpPr>
        <p:grpSp>
          <p:nvGrpSpPr>
            <p:cNvPr id="116" name="Group 11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Rounded Rectangle 11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7" name="7-Point Star 11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Elbow Connector 6"/>
          <p:cNvCxnSpPr>
            <a:stCxn id="91" idx="3"/>
            <a:endCxn id="100" idx="0"/>
          </p:cNvCxnSpPr>
          <p:nvPr/>
        </p:nvCxnSpPr>
        <p:spPr>
          <a:xfrm flipV="1">
            <a:off x="3214879" y="2322304"/>
            <a:ext cx="1567132" cy="258568"/>
          </a:xfrm>
          <a:prstGeom prst="bentConnector4">
            <a:avLst>
              <a:gd name="adj1" fmla="val 39814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3"/>
            <a:endCxn id="109" idx="0"/>
          </p:cNvCxnSpPr>
          <p:nvPr/>
        </p:nvCxnSpPr>
        <p:spPr>
          <a:xfrm flipV="1">
            <a:off x="510126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09" idx="3"/>
            <a:endCxn id="118" idx="0"/>
          </p:cNvCxnSpPr>
          <p:nvPr/>
        </p:nvCxnSpPr>
        <p:spPr>
          <a:xfrm flipV="1">
            <a:off x="699435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843483" y="2120676"/>
            <a:ext cx="30613" cy="392929"/>
          </a:xfrm>
          <a:prstGeom prst="curvedConnector4">
            <a:avLst>
              <a:gd name="adj1" fmla="val -746742"/>
              <a:gd name="adj2" fmla="val 90624"/>
            </a:avLst>
          </a:prstGeom>
          <a:ln w="28575">
            <a:solidFill>
              <a:srgbClr val="43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46851" y="1884198"/>
            <a:ext cx="81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RCA signs own certificate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31662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RCA signs </a:t>
            </a:r>
            <a:r>
              <a:rPr lang="en-US" sz="1200" dirty="0" smtClean="0"/>
              <a:t>ICA1 certificate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189129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ICA1 signs ICA2 certificate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06163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ICA2 signs ICA3 certificate</a:t>
            </a:r>
            <a:endParaRPr lang="en-US" sz="12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2837648" y="4684746"/>
            <a:ext cx="420764" cy="340787"/>
            <a:chOff x="2592650" y="4960689"/>
            <a:chExt cx="420764" cy="340787"/>
          </a:xfrm>
        </p:grpSpPr>
        <p:sp>
          <p:nvSpPr>
            <p:cNvPr id="174" name="Rectangle 17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 Same Side Corner Rectangle 175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2990048" y="4837146"/>
            <a:ext cx="420764" cy="340787"/>
            <a:chOff x="2592650" y="4960689"/>
            <a:chExt cx="420764" cy="340787"/>
          </a:xfrm>
        </p:grpSpPr>
        <p:sp>
          <p:nvSpPr>
            <p:cNvPr id="181" name="Rectangle 180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 Same Side Corner Rectangle 182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142448" y="4989546"/>
            <a:ext cx="420764" cy="340787"/>
            <a:chOff x="2592650" y="4960689"/>
            <a:chExt cx="420764" cy="340787"/>
          </a:xfrm>
        </p:grpSpPr>
        <p:sp>
          <p:nvSpPr>
            <p:cNvPr id="188" name="Rectangle 187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 Same Side Corner Rectangle 189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>
            <a:off x="4726961" y="4677113"/>
            <a:ext cx="420764" cy="340787"/>
            <a:chOff x="4481963" y="4953056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09" name="Oval 20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ound Same Side Corner Rectangle 20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1" name="Group 210"/>
          <p:cNvGrpSpPr/>
          <p:nvPr/>
        </p:nvGrpSpPr>
        <p:grpSpPr>
          <a:xfrm>
            <a:off x="4879361" y="4829513"/>
            <a:ext cx="420764" cy="340787"/>
            <a:chOff x="4481963" y="4953056"/>
            <a:chExt cx="420764" cy="340787"/>
          </a:xfrm>
        </p:grpSpPr>
        <p:sp>
          <p:nvSpPr>
            <p:cNvPr id="212" name="Rectangle 211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63" name="Oval 26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ound Same Side Corner Rectangle 26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Group 264"/>
          <p:cNvGrpSpPr/>
          <p:nvPr/>
        </p:nvGrpSpPr>
        <p:grpSpPr>
          <a:xfrm>
            <a:off x="5031761" y="4981913"/>
            <a:ext cx="420764" cy="340787"/>
            <a:chOff x="4481963" y="4953056"/>
            <a:chExt cx="420764" cy="340787"/>
          </a:xfrm>
        </p:grpSpPr>
        <p:sp>
          <p:nvSpPr>
            <p:cNvPr id="278" name="Rectangle 277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9" name="Group 278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84" name="Oval 28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ound Same Side Corner Rectangle 285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81" name="Straight Connector 28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>
            <a:off x="6616274" y="4668411"/>
            <a:ext cx="420764" cy="340787"/>
            <a:chOff x="6371276" y="4944354"/>
            <a:chExt cx="420764" cy="340787"/>
          </a:xfrm>
        </p:grpSpPr>
        <p:sp>
          <p:nvSpPr>
            <p:cNvPr id="288" name="Rectangle 287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ound Same Side Corner Rectangle 294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91" name="Straight Connector 29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Group 295"/>
          <p:cNvGrpSpPr/>
          <p:nvPr/>
        </p:nvGrpSpPr>
        <p:grpSpPr>
          <a:xfrm>
            <a:off x="6768674" y="4820811"/>
            <a:ext cx="420764" cy="340787"/>
            <a:chOff x="6371276" y="4944354"/>
            <a:chExt cx="420764" cy="340787"/>
          </a:xfrm>
        </p:grpSpPr>
        <p:sp>
          <p:nvSpPr>
            <p:cNvPr id="297" name="Rectangle 296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03" name="Oval 30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ound Same Side Corner Rectangle 30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5" name="Group 304"/>
          <p:cNvGrpSpPr/>
          <p:nvPr/>
        </p:nvGrpSpPr>
        <p:grpSpPr>
          <a:xfrm>
            <a:off x="6921074" y="4973211"/>
            <a:ext cx="420764" cy="340787"/>
            <a:chOff x="6371276" y="4944354"/>
            <a:chExt cx="420764" cy="340787"/>
          </a:xfrm>
        </p:grpSpPr>
        <p:sp>
          <p:nvSpPr>
            <p:cNvPr id="306" name="Rectangle 305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12" name="Oval 311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ound Same Side Corner Rectangle 312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4" name="Group 313"/>
          <p:cNvGrpSpPr/>
          <p:nvPr/>
        </p:nvGrpSpPr>
        <p:grpSpPr>
          <a:xfrm>
            <a:off x="8505587" y="4681810"/>
            <a:ext cx="420764" cy="340787"/>
            <a:chOff x="8260589" y="4957753"/>
            <a:chExt cx="420764" cy="340787"/>
          </a:xfrm>
        </p:grpSpPr>
        <p:sp>
          <p:nvSpPr>
            <p:cNvPr id="315" name="Rectangle 314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ound Same Side Corner Rectangle 316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18" name="Straight Connector 31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/>
          <p:cNvGrpSpPr/>
          <p:nvPr/>
        </p:nvGrpSpPr>
        <p:grpSpPr>
          <a:xfrm>
            <a:off x="8657987" y="4834210"/>
            <a:ext cx="420764" cy="340787"/>
            <a:chOff x="8260589" y="4957753"/>
            <a:chExt cx="420764" cy="340787"/>
          </a:xfrm>
        </p:grpSpPr>
        <p:sp>
          <p:nvSpPr>
            <p:cNvPr id="322" name="Rectangle 321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ound Same Side Corner Rectangle 323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25" name="Straight Connector 324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8810387" y="4986610"/>
            <a:ext cx="420764" cy="340787"/>
            <a:chOff x="8260589" y="4957753"/>
            <a:chExt cx="420764" cy="340787"/>
          </a:xfrm>
        </p:grpSpPr>
        <p:sp>
          <p:nvSpPr>
            <p:cNvPr id="329" name="Rectangle 328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ound Same Side Corner Rectangle 330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32" name="Straight Connector 331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/>
          <p:cNvSpPr txBox="1"/>
          <p:nvPr/>
        </p:nvSpPr>
        <p:spPr>
          <a:xfrm>
            <a:off x="217082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Yellow certificates signed by RCA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407618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Green certificates signed by ICA1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598153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Blue certificates signed by ICA2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788689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Grey certificates signed by ICA3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99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62214" y="1612074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09411" y="2486435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39" name="Straight Connector 38"/>
          <p:cNvCxnSpPr>
            <a:stCxn id="38" idx="0"/>
            <a:endCxn id="46" idx="7"/>
          </p:cNvCxnSpPr>
          <p:nvPr/>
        </p:nvCxnSpPr>
        <p:spPr>
          <a:xfrm>
            <a:off x="6094679" y="3140413"/>
            <a:ext cx="1309" cy="4663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4654357" y="3490824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157252" y="1978073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3452110" y="2620771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3371109" y="245877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1670" y="503747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3715"/>
              </p:ext>
            </p:extLst>
          </p:nvPr>
        </p:nvGraphicFramePr>
        <p:xfrm>
          <a:off x="9042960" y="1449910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Services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" name="Rounded Rectangle 55"/>
          <p:cNvSpPr/>
          <p:nvPr/>
        </p:nvSpPr>
        <p:spPr>
          <a:xfrm>
            <a:off x="9116375" y="4480069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116376" y="155391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118922" y="3763230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38" name="Oval 37"/>
          <p:cNvSpPr/>
          <p:nvPr/>
        </p:nvSpPr>
        <p:spPr>
          <a:xfrm flipH="1" flipV="1">
            <a:off x="6013679" y="29784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62324" y="3561716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095425" y="241066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7" idx="1"/>
            <a:endCxn id="50" idx="3"/>
          </p:cNvCxnSpPr>
          <p:nvPr/>
        </p:nvCxnSpPr>
        <p:spPr>
          <a:xfrm flipH="1">
            <a:off x="2904708" y="2255358"/>
            <a:ext cx="252544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937975" y="2095417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663046" y="260837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9" idx="3"/>
            <a:endCxn id="58" idx="1"/>
          </p:cNvCxnSpPr>
          <p:nvPr/>
        </p:nvCxnSpPr>
        <p:spPr>
          <a:xfrm>
            <a:off x="6380823" y="2768314"/>
            <a:ext cx="282223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1718030" y="3555690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8" name="Straight Connector 77"/>
          <p:cNvCxnSpPr>
            <a:stCxn id="46" idx="2"/>
            <a:endCxn id="77" idx="3"/>
          </p:cNvCxnSpPr>
          <p:nvPr/>
        </p:nvCxnSpPr>
        <p:spPr>
          <a:xfrm flipH="1">
            <a:off x="2747092" y="3715630"/>
            <a:ext cx="315232" cy="1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6" idx="3"/>
          </p:cNvCxnSpPr>
          <p:nvPr/>
        </p:nvCxnSpPr>
        <p:spPr>
          <a:xfrm>
            <a:off x="7123741" y="5273364"/>
            <a:ext cx="307837" cy="307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9071121" y="3074195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8068639" y="3754548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9114922" y="519331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761919" y="3434667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8" name="Elbow Connector 107"/>
          <p:cNvCxnSpPr>
            <a:stCxn id="50" idx="2"/>
            <a:endCxn id="104" idx="0"/>
          </p:cNvCxnSpPr>
          <p:nvPr/>
        </p:nvCxnSpPr>
        <p:spPr>
          <a:xfrm rot="5400000">
            <a:off x="1225715" y="2239039"/>
            <a:ext cx="1019369" cy="1371887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58" idx="2"/>
            <a:endCxn id="99" idx="0"/>
          </p:cNvCxnSpPr>
          <p:nvPr/>
        </p:nvCxnSpPr>
        <p:spPr>
          <a:xfrm rot="16200000" flipH="1">
            <a:off x="7353729" y="2752102"/>
            <a:ext cx="826294" cy="1178598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66" idx="0"/>
            <a:endCxn id="99" idx="2"/>
          </p:cNvCxnSpPr>
          <p:nvPr/>
        </p:nvCxnSpPr>
        <p:spPr>
          <a:xfrm rot="5400000" flipH="1" flipV="1">
            <a:off x="7086939" y="3844188"/>
            <a:ext cx="791507" cy="174696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718030" y="3878292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27" name="Straight Arrow Connector 26"/>
          <p:cNvCxnSpPr>
            <a:stCxn id="40" idx="3"/>
            <a:endCxn id="99" idx="1"/>
          </p:cNvCxnSpPr>
          <p:nvPr/>
        </p:nvCxnSpPr>
        <p:spPr>
          <a:xfrm flipV="1">
            <a:off x="2747092" y="4038232"/>
            <a:ext cx="532154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7" idx="1"/>
            <a:endCxn id="104" idx="3"/>
          </p:cNvCxnSpPr>
          <p:nvPr/>
        </p:nvCxnSpPr>
        <p:spPr>
          <a:xfrm flipH="1">
            <a:off x="1336991" y="3715631"/>
            <a:ext cx="381039" cy="272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094679" y="511342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1026" y="1818155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706582" y="2339120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673850" y="4150875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MSPs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094679" y="5387222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696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033337" y="3998067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030093" y="1998189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13" idx="0"/>
            <a:endCxn id="67" idx="1"/>
          </p:cNvCxnSpPr>
          <p:nvPr/>
        </p:nvCxnSpPr>
        <p:spPr>
          <a:xfrm rot="5400000" flipH="1" flipV="1">
            <a:off x="2084408" y="3339548"/>
            <a:ext cx="639126" cy="677912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3" idx="3"/>
            <a:endCxn id="69" idx="1"/>
          </p:cNvCxnSpPr>
          <p:nvPr/>
        </p:nvCxnSpPr>
        <p:spPr>
          <a:xfrm rot="16200000" flipH="1">
            <a:off x="2059634" y="4035123"/>
            <a:ext cx="666274" cy="700311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742928" y="1736637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78" idx="5"/>
            <a:endCxn id="50" idx="1"/>
          </p:cNvCxnSpPr>
          <p:nvPr/>
        </p:nvCxnSpPr>
        <p:spPr>
          <a:xfrm>
            <a:off x="2084169" y="2052264"/>
            <a:ext cx="658759" cy="1072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5107800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27" name="Straight Arrow Connector 26"/>
          <p:cNvCxnSpPr>
            <a:stCxn id="50" idx="3"/>
            <a:endCxn id="101" idx="1"/>
          </p:cNvCxnSpPr>
          <p:nvPr/>
        </p:nvCxnSpPr>
        <p:spPr>
          <a:xfrm flipV="1">
            <a:off x="4715474" y="2061599"/>
            <a:ext cx="392326" cy="138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742927" y="303259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742927" y="3712050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ORG2.MSP.INTERNATIONAL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742927" y="4392069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ORG2.MSP.GOVERNMENT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036874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036874" y="375506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065740" y="3754712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036874" y="442615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RCA3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9" name="Straight Connector 78"/>
          <p:cNvCxnSpPr>
            <a:stCxn id="13" idx="6"/>
            <a:endCxn id="68" idx="1"/>
          </p:cNvCxnSpPr>
          <p:nvPr/>
        </p:nvCxnSpPr>
        <p:spPr>
          <a:xfrm>
            <a:off x="2096691" y="4029744"/>
            <a:ext cx="646236" cy="8653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7" idx="3"/>
            <a:endCxn id="104" idx="1"/>
          </p:cNvCxnSpPr>
          <p:nvPr/>
        </p:nvCxnSpPr>
        <p:spPr>
          <a:xfrm flipV="1">
            <a:off x="4715473" y="3354583"/>
            <a:ext cx="392327" cy="435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8" idx="3"/>
            <a:endCxn id="73" idx="1"/>
          </p:cNvCxnSpPr>
          <p:nvPr/>
        </p:nvCxnSpPr>
        <p:spPr>
          <a:xfrm flipV="1">
            <a:off x="4715473" y="4038396"/>
            <a:ext cx="135026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9" idx="3"/>
            <a:endCxn id="74" idx="1"/>
          </p:cNvCxnSpPr>
          <p:nvPr/>
        </p:nvCxnSpPr>
        <p:spPr>
          <a:xfrm flipV="1">
            <a:off x="4715473" y="4709838"/>
            <a:ext cx="2321401" cy="857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3" idx="3"/>
            <a:endCxn id="72" idx="1"/>
          </p:cNvCxnSpPr>
          <p:nvPr/>
        </p:nvCxnSpPr>
        <p:spPr>
          <a:xfrm>
            <a:off x="6640812" y="4038396"/>
            <a:ext cx="396062" cy="34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04" idx="3"/>
            <a:endCxn id="70" idx="1"/>
          </p:cNvCxnSpPr>
          <p:nvPr/>
        </p:nvCxnSpPr>
        <p:spPr>
          <a:xfrm>
            <a:off x="5682872" y="3354583"/>
            <a:ext cx="1354002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5107800" y="1777915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036874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071079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5" name="Straight Arrow Connector 104"/>
          <p:cNvCxnSpPr>
            <a:stCxn id="101" idx="3"/>
            <a:endCxn id="103" idx="1"/>
          </p:cNvCxnSpPr>
          <p:nvPr/>
        </p:nvCxnSpPr>
        <p:spPr>
          <a:xfrm flipV="1">
            <a:off x="5682872" y="2056764"/>
            <a:ext cx="388207" cy="483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3" idx="3"/>
            <a:endCxn id="102" idx="1"/>
          </p:cNvCxnSpPr>
          <p:nvPr/>
        </p:nvCxnSpPr>
        <p:spPr>
          <a:xfrm>
            <a:off x="6646151" y="2056764"/>
            <a:ext cx="390723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700283" y="1906934"/>
            <a:ext cx="1569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Single set of members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00283" y="3214580"/>
            <a:ext cx="1886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national sales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700283" y="3881325"/>
            <a:ext cx="2179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international sales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700283" y="4571338"/>
            <a:ext cx="2136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government sales</a:t>
            </a:r>
            <a:endParaRPr lang="en-US" sz="12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347835" y="2814104"/>
            <a:ext cx="8325083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347835" y="3555763"/>
            <a:ext cx="1053649" cy="938683"/>
            <a:chOff x="10666566" y="3979442"/>
            <a:chExt cx="760366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815546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347835" y="1554969"/>
            <a:ext cx="1044685" cy="938683"/>
            <a:chOff x="10666566" y="3979442"/>
            <a:chExt cx="753897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809077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36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70" grpId="0" animBg="1"/>
      <p:bldP spid="72" grpId="0" animBg="1"/>
      <p:bldP spid="73" grpId="0" animBg="1"/>
      <p:bldP spid="74" grpId="0" animBg="1"/>
      <p:bldP spid="101" grpId="0" animBg="1"/>
      <p:bldP spid="102" grpId="0" animBg="1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9517264" y="2832375"/>
            <a:ext cx="2411810" cy="1140804"/>
            <a:chOff x="8952296" y="3566347"/>
            <a:chExt cx="2411810" cy="1140804"/>
          </a:xfrm>
        </p:grpSpPr>
        <p:sp>
          <p:nvSpPr>
            <p:cNvPr id="120" name="Folded Corner 119"/>
            <p:cNvSpPr/>
            <p:nvPr/>
          </p:nvSpPr>
          <p:spPr>
            <a:xfrm>
              <a:off x="9029261" y="36703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029261" y="36980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8952296" y="3566347"/>
              <a:ext cx="2411809" cy="11408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olded Corner 132"/>
            <p:cNvSpPr/>
            <p:nvPr/>
          </p:nvSpPr>
          <p:spPr>
            <a:xfrm>
              <a:off x="10181650" y="3670301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181650" y="3698055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257" y="6367954"/>
            <a:ext cx="377758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3806015" y="245843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917938" y="1497751"/>
            <a:ext cx="742889" cy="677401"/>
            <a:chOff x="10666566" y="3979442"/>
            <a:chExt cx="742889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11612" y="1497751"/>
            <a:ext cx="742889" cy="677401"/>
            <a:chOff x="10666566" y="3979442"/>
            <a:chExt cx="742889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009588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5" name="Straight Connector 44"/>
          <p:cNvCxnSpPr>
            <a:stCxn id="46" idx="0"/>
            <a:endCxn id="47" idx="1"/>
          </p:cNvCxnSpPr>
          <p:nvPr/>
        </p:nvCxnSpPr>
        <p:spPr>
          <a:xfrm>
            <a:off x="4304446" y="3574020"/>
            <a:ext cx="568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Oval 45"/>
          <p:cNvSpPr/>
          <p:nvPr/>
        </p:nvSpPr>
        <p:spPr>
          <a:xfrm flipV="1">
            <a:off x="4223445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688200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9" name="Straight Connector 48"/>
          <p:cNvCxnSpPr>
            <a:stCxn id="51" idx="0"/>
            <a:endCxn id="47" idx="7"/>
          </p:cNvCxnSpPr>
          <p:nvPr/>
        </p:nvCxnSpPr>
        <p:spPr>
          <a:xfrm>
            <a:off x="7983058" y="3574020"/>
            <a:ext cx="553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Oval 50"/>
          <p:cNvSpPr/>
          <p:nvPr/>
        </p:nvSpPr>
        <p:spPr>
          <a:xfrm flipV="1">
            <a:off x="7902057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548296" y="4238741"/>
            <a:ext cx="5202130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484628" y="245532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55" name="Straight Connector 54"/>
          <p:cNvCxnSpPr>
            <a:stCxn id="44" idx="0"/>
            <a:endCxn id="50" idx="2"/>
          </p:cNvCxnSpPr>
          <p:nvPr/>
        </p:nvCxnSpPr>
        <p:spPr>
          <a:xfrm flipH="1" flipV="1">
            <a:off x="4289382" y="2778316"/>
            <a:ext cx="2" cy="15300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8" idx="0"/>
            <a:endCxn id="54" idx="2"/>
          </p:cNvCxnSpPr>
          <p:nvPr/>
        </p:nvCxnSpPr>
        <p:spPr>
          <a:xfrm flipH="1" flipV="1">
            <a:off x="7967995" y="2775206"/>
            <a:ext cx="1" cy="15611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665994" y="5197556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665993" y="5509269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6" name="Straight Connector 75"/>
          <p:cNvCxnSpPr>
            <a:stCxn id="57" idx="0"/>
            <a:endCxn id="47" idx="4"/>
          </p:cNvCxnSpPr>
          <p:nvPr/>
        </p:nvCxnSpPr>
        <p:spPr>
          <a:xfrm flipV="1">
            <a:off x="6149361" y="4546569"/>
            <a:ext cx="0" cy="426275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2828044" y="2936505"/>
            <a:ext cx="1182456" cy="950062"/>
            <a:chOff x="4782100" y="2802240"/>
            <a:chExt cx="1182456" cy="950062"/>
          </a:xfrm>
        </p:grpSpPr>
        <p:sp>
          <p:nvSpPr>
            <p:cNvPr id="18" name="Folded Corner 17"/>
            <p:cNvSpPr/>
            <p:nvPr/>
          </p:nvSpPr>
          <p:spPr>
            <a:xfrm>
              <a:off x="4782100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82100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cxnSp>
        <p:nvCxnSpPr>
          <p:cNvPr id="33" name="Elbow Connector 32"/>
          <p:cNvCxnSpPr>
            <a:stCxn id="50" idx="1"/>
            <a:endCxn id="18" idx="0"/>
          </p:cNvCxnSpPr>
          <p:nvPr/>
        </p:nvCxnSpPr>
        <p:spPr>
          <a:xfrm rot="10800000" flipV="1">
            <a:off x="3360997" y="2618375"/>
            <a:ext cx="445019" cy="31812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8365203" y="2934805"/>
            <a:ext cx="1182456" cy="950062"/>
            <a:chOff x="6741069" y="2802240"/>
            <a:chExt cx="1182456" cy="950062"/>
          </a:xfrm>
        </p:grpSpPr>
        <p:sp>
          <p:nvSpPr>
            <p:cNvPr id="85" name="Folded Corner 84"/>
            <p:cNvSpPr/>
            <p:nvPr/>
          </p:nvSpPr>
          <p:spPr>
            <a:xfrm>
              <a:off x="6741069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741069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972508" y="4161822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4" name="Folded Corner 93"/>
          <p:cNvSpPr/>
          <p:nvPr/>
        </p:nvSpPr>
        <p:spPr>
          <a:xfrm>
            <a:off x="3713217" y="5123085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713217" y="5150839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\ORG1.MSP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RCA1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99" name="Folded Corner 98"/>
          <p:cNvSpPr/>
          <p:nvPr/>
        </p:nvSpPr>
        <p:spPr>
          <a:xfrm>
            <a:off x="7509604" y="5123084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509604" y="5150838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\ORG2.MSP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RCA2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cxnSp>
        <p:nvCxnSpPr>
          <p:cNvPr id="107" name="Elbow Connector 106"/>
          <p:cNvCxnSpPr>
            <a:stCxn id="64" idx="1"/>
            <a:endCxn id="94" idx="3"/>
          </p:cNvCxnSpPr>
          <p:nvPr/>
        </p:nvCxnSpPr>
        <p:spPr>
          <a:xfrm rot="10800000" flipV="1">
            <a:off x="4779120" y="5357496"/>
            <a:ext cx="886874" cy="240619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66" idx="3"/>
            <a:endCxn id="100" idx="1"/>
          </p:cNvCxnSpPr>
          <p:nvPr/>
        </p:nvCxnSpPr>
        <p:spPr>
          <a:xfrm flipV="1">
            <a:off x="6632726" y="5581725"/>
            <a:ext cx="876878" cy="8748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548296" y="4972844"/>
            <a:ext cx="5202130" cy="1236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472561" y="6185683"/>
            <a:ext cx="228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C</a:t>
            </a:r>
            <a:r>
              <a:rPr lang="en-US" sz="1400" b="1" dirty="0" smtClean="0">
                <a:solidFill>
                  <a:srgbClr val="4372C4"/>
                </a:solidFill>
              </a:rPr>
              <a:t>hannel policy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14" name="Document 113"/>
          <p:cNvSpPr/>
          <p:nvPr/>
        </p:nvSpPr>
        <p:spPr>
          <a:xfrm>
            <a:off x="4508291" y="337122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15" name="Document 114"/>
          <p:cNvSpPr/>
          <p:nvPr/>
        </p:nvSpPr>
        <p:spPr>
          <a:xfrm>
            <a:off x="7230617" y="336269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87621" y="3957760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Local copy of channel 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839296" y="3837972"/>
            <a:ext cx="889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76645" y="2859665"/>
            <a:ext cx="2465859" cy="1140802"/>
            <a:chOff x="1205455" y="3117048"/>
            <a:chExt cx="2465859" cy="1140802"/>
          </a:xfrm>
        </p:grpSpPr>
        <p:sp>
          <p:nvSpPr>
            <p:cNvPr id="117" name="Folded Corner 116"/>
            <p:cNvSpPr/>
            <p:nvPr/>
          </p:nvSpPr>
          <p:spPr>
            <a:xfrm>
              <a:off x="2488858" y="32210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488858" y="32487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05455" y="3117048"/>
              <a:ext cx="2445970" cy="11408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olded Corner 128"/>
            <p:cNvSpPr/>
            <p:nvPr/>
          </p:nvSpPr>
          <p:spPr>
            <a:xfrm>
              <a:off x="1338528" y="3228039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338528" y="3255793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0746285" y="3930865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Local </a:t>
            </a:r>
            <a:r>
              <a:rPr lang="en-US" sz="1100" b="1" smtClean="0">
                <a:solidFill>
                  <a:srgbClr val="4372C4"/>
                </a:solidFill>
              </a:rPr>
              <a:t>copy of channel </a:t>
            </a:r>
            <a:r>
              <a:rPr lang="en-US" sz="1100" b="1" dirty="0" smtClean="0">
                <a:solidFill>
                  <a:srgbClr val="4372C4"/>
                </a:solidFill>
              </a:rPr>
              <a:t>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55832" y="3837972"/>
            <a:ext cx="897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135" name="Curved Connector 134"/>
          <p:cNvCxnSpPr>
            <a:stCxn id="57" idx="1"/>
            <a:endCxn id="122" idx="2"/>
          </p:cNvCxnSpPr>
          <p:nvPr/>
        </p:nvCxnSpPr>
        <p:spPr>
          <a:xfrm rot="10800000">
            <a:off x="1499630" y="4000467"/>
            <a:ext cx="2048666" cy="1590874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57" idx="3"/>
            <a:endCxn id="131" idx="2"/>
          </p:cNvCxnSpPr>
          <p:nvPr/>
        </p:nvCxnSpPr>
        <p:spPr>
          <a:xfrm flipV="1">
            <a:off x="8750426" y="3973179"/>
            <a:ext cx="1972743" cy="1618162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953201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310547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818389" y="2172977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7530282" y="2171214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Local MSP</a:t>
            </a:r>
            <a:endParaRPr lang="en-US" sz="1400" b="1"/>
          </a:p>
        </p:txBody>
      </p:sp>
      <p:sp>
        <p:nvSpPr>
          <p:cNvPr id="143" name="TextBox 142"/>
          <p:cNvSpPr txBox="1"/>
          <p:nvPr/>
        </p:nvSpPr>
        <p:spPr>
          <a:xfrm>
            <a:off x="5587882" y="5829150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Global MSPs</a:t>
            </a:r>
            <a:endParaRPr lang="en-US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5111566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579704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" name="Elbow Connector 6"/>
          <p:cNvCxnSpPr>
            <a:stCxn id="50" idx="3"/>
            <a:endCxn id="69" idx="2"/>
          </p:cNvCxnSpPr>
          <p:nvPr/>
        </p:nvCxnSpPr>
        <p:spPr>
          <a:xfrm flipV="1">
            <a:off x="4772748" y="2333292"/>
            <a:ext cx="626354" cy="28508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4" idx="1"/>
            <a:endCxn id="70" idx="2"/>
          </p:cNvCxnSpPr>
          <p:nvPr/>
        </p:nvCxnSpPr>
        <p:spPr>
          <a:xfrm rot="10800000">
            <a:off x="6867240" y="2333292"/>
            <a:ext cx="617388" cy="28197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5400149" y="3465840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Rounded Rectangle 8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79" name="7-Point Star 7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Document 91"/>
          <p:cNvSpPr/>
          <p:nvPr/>
        </p:nvSpPr>
        <p:spPr>
          <a:xfrm>
            <a:off x="5877281" y="3725208"/>
            <a:ext cx="547666" cy="433746"/>
          </a:xfrm>
          <a:prstGeom prst="flowChartDocument">
            <a:avLst/>
          </a:prstGeom>
          <a:noFill/>
          <a:ln w="19050">
            <a:solidFill>
              <a:srgbClr val="4372C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L</a:t>
            </a:r>
            <a:endParaRPr lang="en-US" sz="2400" b="1" baseline="-25000" dirty="0">
              <a:solidFill>
                <a:srgbClr val="4372C4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5329507" y="2703302"/>
            <a:ext cx="453635" cy="725046"/>
            <a:chOff x="5701137" y="2384637"/>
            <a:chExt cx="1133935" cy="1812371"/>
          </a:xfrm>
        </p:grpSpPr>
        <p:sp>
          <p:nvSpPr>
            <p:cNvPr id="95" name="Oval 94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cxnSp>
        <p:nvCxnSpPr>
          <p:cNvPr id="104" name="Elbow Connector 103"/>
          <p:cNvCxnSpPr>
            <a:stCxn id="54" idx="3"/>
            <a:endCxn id="85" idx="0"/>
          </p:cNvCxnSpPr>
          <p:nvPr/>
        </p:nvCxnSpPr>
        <p:spPr>
          <a:xfrm>
            <a:off x="8451361" y="2615266"/>
            <a:ext cx="446794" cy="31953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97" idx="2"/>
            <a:endCxn id="44" idx="3"/>
          </p:cNvCxnSpPr>
          <p:nvPr/>
        </p:nvCxnSpPr>
        <p:spPr>
          <a:xfrm flipH="1">
            <a:off x="4569179" y="3201531"/>
            <a:ext cx="760328" cy="7076"/>
          </a:xfrm>
          <a:prstGeom prst="straightConnector1">
            <a:avLst/>
          </a:prstGeom>
          <a:ln w="28575">
            <a:solidFill>
              <a:srgbClr val="4372C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5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67423" y="165756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noProof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5953696" y="2310257"/>
            <a:ext cx="0" cy="357982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63732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39589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372C4"/>
                </a:solidFill>
              </a:rPr>
              <a:t>I</a:t>
            </a:r>
            <a:r>
              <a:rPr lang="en-US" sz="1200" b="1" smtClean="0">
                <a:solidFill>
                  <a:srgbClr val="4372C4"/>
                </a:solidFill>
              </a:rPr>
              <a:t>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 flipV="1">
            <a:off x="2873828" y="2679677"/>
            <a:ext cx="6159736" cy="1663"/>
          </a:xfrm>
          <a:prstGeom prst="line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8785664" y="3094176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4143413" y="3079185"/>
            <a:ext cx="528632" cy="482031"/>
            <a:chOff x="10666566" y="3979442"/>
            <a:chExt cx="742889" cy="677401"/>
          </a:xfrm>
        </p:grpSpPr>
        <p:sp>
          <p:nvSpPr>
            <p:cNvPr id="101" name="Triangle 100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699547" y="4240449"/>
              <a:ext cx="495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OUs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015032" y="3075454"/>
            <a:ext cx="329189" cy="526143"/>
            <a:chOff x="5701137" y="2384637"/>
            <a:chExt cx="1133935" cy="1812371"/>
          </a:xfrm>
        </p:grpSpPr>
        <p:sp>
          <p:nvSpPr>
            <p:cNvPr id="114" name="Oval 113"/>
            <p:cNvSpPr/>
            <p:nvPr/>
          </p:nvSpPr>
          <p:spPr>
            <a:xfrm>
              <a:off x="5928886" y="2384637"/>
              <a:ext cx="678434" cy="6784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 Same Side Corner Rectangle 11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743612" y="3168616"/>
            <a:ext cx="420764" cy="340787"/>
            <a:chOff x="2903135" y="2661005"/>
            <a:chExt cx="420764" cy="340787"/>
          </a:xfrm>
        </p:grpSpPr>
        <p:sp>
          <p:nvSpPr>
            <p:cNvPr id="133" name="Rectangle 13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 Same Side Corner Rectangle 13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6513635" y="3165760"/>
            <a:ext cx="420460" cy="435837"/>
            <a:chOff x="5676338" y="2717038"/>
            <a:chExt cx="312349" cy="323772"/>
          </a:xfrm>
        </p:grpSpPr>
        <p:grpSp>
          <p:nvGrpSpPr>
            <p:cNvPr id="149" name="Group 14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2" name="Group 15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Rounded Rectangle 15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0" name="7-Point Star 14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289598" y="3270773"/>
            <a:ext cx="399014" cy="154091"/>
            <a:chOff x="7149495" y="3213400"/>
            <a:chExt cx="399014" cy="154091"/>
          </a:xfrm>
        </p:grpSpPr>
        <p:sp>
          <p:nvSpPr>
            <p:cNvPr id="157" name="Oval 15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9" name="Straight Connector 158"/>
            <p:cNvCxnSpPr>
              <a:stCxn id="157" idx="6"/>
            </p:cNvCxnSpPr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3" name="Group 17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0" name="Rounded Rectangle 179"/>
          <p:cNvSpPr/>
          <p:nvPr/>
        </p:nvSpPr>
        <p:spPr>
          <a:xfrm>
            <a:off x="8015697" y="3101425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9631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99598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069565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839532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609499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79466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149433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919400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689367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873828" y="2666310"/>
            <a:ext cx="6163117" cy="318675"/>
            <a:chOff x="2873828" y="1995400"/>
            <a:chExt cx="6163117" cy="989585"/>
          </a:xfrm>
        </p:grpSpPr>
        <p:cxnSp>
          <p:nvCxnSpPr>
            <p:cNvPr id="8" name="Straight Connector 7"/>
            <p:cNvCxnSpPr>
              <a:stCxn id="5" idx="0"/>
            </p:cNvCxnSpPr>
            <p:nvPr/>
          </p:nvCxnSpPr>
          <p:spPr>
            <a:xfrm flipV="1">
              <a:off x="2873828" y="1995400"/>
              <a:ext cx="0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0" idx="0"/>
            </p:cNvCxnSpPr>
            <p:nvPr/>
          </p:nvCxnSpPr>
          <p:spPr>
            <a:xfrm flipV="1">
              <a:off x="3643795" y="1995400"/>
              <a:ext cx="3381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1" idx="0"/>
            </p:cNvCxnSpPr>
            <p:nvPr/>
          </p:nvCxnSpPr>
          <p:spPr>
            <a:xfrm flipV="1">
              <a:off x="4413762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2" idx="0"/>
            </p:cNvCxnSpPr>
            <p:nvPr/>
          </p:nvCxnSpPr>
          <p:spPr>
            <a:xfrm flipV="1">
              <a:off x="5183729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3" idx="0"/>
            </p:cNvCxnSpPr>
            <p:nvPr/>
          </p:nvCxnSpPr>
          <p:spPr>
            <a:xfrm flipV="1">
              <a:off x="5953696" y="2004915"/>
              <a:ext cx="2481" cy="980070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4" idx="0"/>
            </p:cNvCxnSpPr>
            <p:nvPr/>
          </p:nvCxnSpPr>
          <p:spPr>
            <a:xfrm flipV="1">
              <a:off x="6723663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5" idx="0"/>
            </p:cNvCxnSpPr>
            <p:nvPr/>
          </p:nvCxnSpPr>
          <p:spPr>
            <a:xfrm flipV="1">
              <a:off x="7493630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6" idx="0"/>
            </p:cNvCxnSpPr>
            <p:nvPr/>
          </p:nvCxnSpPr>
          <p:spPr>
            <a:xfrm flipV="1">
              <a:off x="8263597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7" idx="0"/>
            </p:cNvCxnSpPr>
            <p:nvPr/>
          </p:nvCxnSpPr>
          <p:spPr>
            <a:xfrm flipV="1">
              <a:off x="9033564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2517000" y="3702596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167542" y="3996680"/>
            <a:ext cx="952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898942" y="3693035"/>
            <a:ext cx="10422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Organizational</a:t>
            </a:r>
          </a:p>
          <a:p>
            <a:pPr algn="ctr"/>
            <a:r>
              <a:rPr lang="en-US" sz="1100" b="1" dirty="0" smtClean="0"/>
              <a:t>Units</a:t>
            </a:r>
            <a:endParaRPr lang="en-US" sz="11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4648871" y="4081318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Administrators</a:t>
            </a:r>
            <a:endParaRPr lang="en-US" sz="11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546274" y="3682241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Revoked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79722" y="4000247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Signing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7142401" y="3671825"/>
            <a:ext cx="70083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err="1" smtClean="0"/>
              <a:t>Keystore</a:t>
            </a:r>
            <a:endParaRPr lang="en-US" sz="1100" b="1" dirty="0" smtClean="0"/>
          </a:p>
          <a:p>
            <a:pPr algn="ctr"/>
            <a:r>
              <a:rPr lang="en-US" sz="1100" b="1" dirty="0" smtClean="0"/>
              <a:t>(private</a:t>
            </a:r>
          </a:p>
          <a:p>
            <a:pPr algn="ctr"/>
            <a:r>
              <a:rPr lang="en-US" sz="1100" b="1" dirty="0" smtClean="0"/>
              <a:t>keys)</a:t>
            </a:r>
            <a:endParaRPr lang="en-US" sz="11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909472" y="3996680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TLS</a:t>
            </a:r>
          </a:p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8557312" y="3670329"/>
            <a:ext cx="9525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TLS</a:t>
            </a:r>
          </a:p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5034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apezoid 2"/>
          <p:cNvSpPr/>
          <p:nvPr/>
        </p:nvSpPr>
        <p:spPr>
          <a:xfrm rot="5400000" flipH="1">
            <a:off x="2533078" y="3289516"/>
            <a:ext cx="1905000" cy="515379"/>
          </a:xfrm>
          <a:prstGeom prst="trapezoid">
            <a:avLst>
              <a:gd name="adj" fmla="val 145351"/>
            </a:avLst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ttps://d30y9cdsu7xlg0.cloudfront.net/png/972920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636" y="1702250"/>
            <a:ext cx="1208856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8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6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3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2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5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269181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3375750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405994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" name="TextBox 220"/>
          <p:cNvSpPr txBox="1"/>
          <p:nvPr/>
        </p:nvSpPr>
        <p:spPr>
          <a:xfrm>
            <a:off x="10006027" y="2188187"/>
            <a:ext cx="876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Accepted</a:t>
            </a:r>
          </a:p>
          <a:p>
            <a:pPr algn="ctr"/>
            <a:r>
              <a:rPr lang="en-US" sz="1400" b="1" dirty="0" smtClean="0"/>
              <a:t>Here</a:t>
            </a:r>
            <a:endParaRPr lang="en-US" sz="1400" b="1" dirty="0"/>
          </a:p>
        </p:txBody>
      </p:sp>
      <p:pic>
        <p:nvPicPr>
          <p:cNvPr id="222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1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4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30y9cdsu7xlg0.cloudfront.net/png/614296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453" y="1676048"/>
            <a:ext cx="3134331" cy="313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d30y9cdsu7xlg0.cloudfront.net/png/1093522-200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703" y="3067339"/>
            <a:ext cx="841598" cy="84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d30y9cdsu7xlg0.cloudfront.net/png/125740-200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859" y="2397765"/>
            <a:ext cx="2042873" cy="204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7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 descr="https://d30y9cdsu7xlg0.cloudfront.net/png/1011141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93" y="2253763"/>
            <a:ext cx="1318307" cy="1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5886599" y="3291719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P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5794506" y="2249773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2672250" y="1865590"/>
            <a:ext cx="822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Certificate</a:t>
            </a:r>
          </a:p>
          <a:p>
            <a:pPr algn="ctr"/>
            <a:r>
              <a:rPr lang="en-US" sz="1100" b="1" dirty="0" smtClean="0"/>
              <a:t>Authority</a:t>
            </a:r>
            <a:endParaRPr lang="en-US" sz="11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5749770" y="1950229"/>
            <a:ext cx="6944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Principal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6" name="Straight Arrow Connector 5"/>
          <p:cNvCxnSpPr>
            <a:endCxn id="2050" idx="3"/>
          </p:cNvCxnSpPr>
          <p:nvPr/>
        </p:nvCxnSpPr>
        <p:spPr>
          <a:xfrm flipH="1">
            <a:off x="3769500" y="2912916"/>
            <a:ext cx="188165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769500" y="3333739"/>
            <a:ext cx="1881657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318964" y="2639667"/>
            <a:ext cx="1257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r</a:t>
            </a:r>
            <a:r>
              <a:rPr lang="en-US" sz="1100" b="1" dirty="0" smtClean="0">
                <a:solidFill>
                  <a:schemeClr val="accent1"/>
                </a:solidFill>
              </a:rPr>
              <a:t>equest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392103" y="3350215"/>
            <a:ext cx="1103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issue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6542805" y="3281434"/>
            <a:ext cx="399014" cy="154091"/>
            <a:chOff x="7149495" y="3213400"/>
            <a:chExt cx="399014" cy="154091"/>
          </a:xfrm>
        </p:grpSpPr>
        <p:sp>
          <p:nvSpPr>
            <p:cNvPr id="169" name="Oval 168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0" name="Straight Connector 169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1" name="Group 170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2" name="Straight Connector 171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75" name="Group 174"/>
          <p:cNvGrpSpPr/>
          <p:nvPr/>
        </p:nvGrpSpPr>
        <p:grpSpPr>
          <a:xfrm flipH="1" flipV="1">
            <a:off x="6542805" y="3507129"/>
            <a:ext cx="399014" cy="154091"/>
            <a:chOff x="7149495" y="3213400"/>
            <a:chExt cx="399014" cy="154091"/>
          </a:xfrm>
        </p:grpSpPr>
        <p:sp>
          <p:nvSpPr>
            <p:cNvPr id="176" name="Oval 175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8" name="Group 177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9" name="Straight Connector 178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2" name="TextBox 181"/>
          <p:cNvSpPr txBox="1"/>
          <p:nvPr/>
        </p:nvSpPr>
        <p:spPr>
          <a:xfrm>
            <a:off x="6921682" y="3235500"/>
            <a:ext cx="7232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4372C4"/>
                </a:solidFill>
              </a:rPr>
              <a:t>p</a:t>
            </a:r>
            <a:r>
              <a:rPr lang="en-US" sz="1000" b="1" dirty="0" smtClean="0">
                <a:solidFill>
                  <a:srgbClr val="4372C4"/>
                </a:solidFill>
              </a:rPr>
              <a:t>ublic key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921682" y="3459566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61341" y="3824511"/>
            <a:ext cx="3447264" cy="645734"/>
          </a:xfrm>
          <a:prstGeom prst="rect">
            <a:avLst/>
          </a:prstGeom>
          <a:noFill/>
          <a:ln>
            <a:solidFill>
              <a:srgbClr val="FF4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1291354" y="3123532"/>
            <a:ext cx="107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Certificate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Revocation List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241" name="Group 240"/>
          <p:cNvGrpSpPr/>
          <p:nvPr/>
        </p:nvGrpSpPr>
        <p:grpSpPr>
          <a:xfrm>
            <a:off x="1720603" y="3976982"/>
            <a:ext cx="420764" cy="340787"/>
            <a:chOff x="2903135" y="2661005"/>
            <a:chExt cx="420764" cy="340787"/>
          </a:xfrm>
        </p:grpSpPr>
        <p:sp>
          <p:nvSpPr>
            <p:cNvPr id="242" name="Rectangle 241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ound Same Side Corner Rectangle 243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>
            <a:off x="2305667" y="3976982"/>
            <a:ext cx="420764" cy="340787"/>
            <a:chOff x="2903135" y="2661005"/>
            <a:chExt cx="420764" cy="340787"/>
          </a:xfrm>
        </p:grpSpPr>
        <p:sp>
          <p:nvSpPr>
            <p:cNvPr id="249" name="Rectangle 248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ound Same Side Corner Rectangle 250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  <a:endParaRPr lang="en-US" sz="4000" dirty="0"/>
            </a:p>
          </p:txBody>
        </p:sp>
        <p:cxnSp>
          <p:nvCxnSpPr>
            <p:cNvPr id="252" name="Straight Connector 251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oup 254"/>
          <p:cNvGrpSpPr/>
          <p:nvPr/>
        </p:nvGrpSpPr>
        <p:grpSpPr>
          <a:xfrm>
            <a:off x="2894224" y="3976982"/>
            <a:ext cx="420764" cy="340787"/>
            <a:chOff x="2903135" y="2661005"/>
            <a:chExt cx="420764" cy="340787"/>
          </a:xfrm>
        </p:grpSpPr>
        <p:sp>
          <p:nvSpPr>
            <p:cNvPr id="256" name="Rectangle 255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ound Same Side Corner Rectangle 257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</a:t>
              </a:r>
              <a:endParaRPr lang="en-US" sz="4000" dirty="0"/>
            </a:p>
          </p:txBody>
        </p:sp>
        <p:cxnSp>
          <p:nvCxnSpPr>
            <p:cNvPr id="259" name="Straight Connector 258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61"/>
          <p:cNvGrpSpPr/>
          <p:nvPr/>
        </p:nvGrpSpPr>
        <p:grpSpPr>
          <a:xfrm>
            <a:off x="3482781" y="3976982"/>
            <a:ext cx="420764" cy="340787"/>
            <a:chOff x="2903135" y="2661005"/>
            <a:chExt cx="420764" cy="340787"/>
          </a:xfrm>
        </p:grpSpPr>
        <p:sp>
          <p:nvSpPr>
            <p:cNvPr id="263" name="Rectangle 26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ound Same Side Corner Rectangle 26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  <a:endParaRPr lang="en-US" sz="4000" dirty="0"/>
            </a:p>
          </p:txBody>
        </p:sp>
        <p:cxnSp>
          <p:nvCxnSpPr>
            <p:cNvPr id="266" name="Straight Connector 26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up 268"/>
          <p:cNvGrpSpPr/>
          <p:nvPr/>
        </p:nvGrpSpPr>
        <p:grpSpPr>
          <a:xfrm>
            <a:off x="4071338" y="3976982"/>
            <a:ext cx="420764" cy="340787"/>
            <a:chOff x="2903135" y="2661005"/>
            <a:chExt cx="420764" cy="340787"/>
          </a:xfrm>
        </p:grpSpPr>
        <p:sp>
          <p:nvSpPr>
            <p:cNvPr id="270" name="Rectangle 269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ound Same Side Corner Rectangle 271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</a:t>
              </a:r>
              <a:endParaRPr lang="en-US" sz="4000" dirty="0"/>
            </a:p>
          </p:txBody>
        </p:sp>
        <p:cxnSp>
          <p:nvCxnSpPr>
            <p:cNvPr id="273" name="Straight Connector 272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Elbow Connector 15"/>
          <p:cNvCxnSpPr>
            <a:stCxn id="2050" idx="1"/>
            <a:endCxn id="13" idx="1"/>
          </p:cNvCxnSpPr>
          <p:nvPr/>
        </p:nvCxnSpPr>
        <p:spPr>
          <a:xfrm rot="10800000" flipV="1">
            <a:off x="1561341" y="2912916"/>
            <a:ext cx="889852" cy="1234461"/>
          </a:xfrm>
          <a:prstGeom prst="bentConnector3">
            <a:avLst>
              <a:gd name="adj1" fmla="val 125690"/>
            </a:avLst>
          </a:prstGeom>
          <a:ln w="28575">
            <a:solidFill>
              <a:srgbClr val="FF4F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5700077" y="3657584"/>
            <a:ext cx="7938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Digital</a:t>
            </a:r>
          </a:p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Certificate</a:t>
            </a:r>
            <a:endParaRPr lang="en-US" sz="1100" b="1" dirty="0">
              <a:solidFill>
                <a:srgbClr val="43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22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smtClean="0"/>
              <a:t>Diagram </a:t>
            </a:r>
            <a:r>
              <a:rPr lang="en-US" dirty="0"/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217216" y="1702250"/>
            <a:ext cx="9370561" cy="4407242"/>
            <a:chOff x="2384834" y="1573427"/>
            <a:chExt cx="9370561" cy="4407242"/>
          </a:xfrm>
        </p:grpSpPr>
        <p:grpSp>
          <p:nvGrpSpPr>
            <p:cNvPr id="20" name="Group 19"/>
            <p:cNvGrpSpPr/>
            <p:nvPr/>
          </p:nvGrpSpPr>
          <p:grpSpPr>
            <a:xfrm>
              <a:off x="2632270" y="3580044"/>
              <a:ext cx="420764" cy="340787"/>
              <a:chOff x="6371276" y="4944354"/>
              <a:chExt cx="420764" cy="34078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ound Same Side Corner Rectangle 27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M</a:t>
                  </a:r>
                  <a:endParaRPr lang="en-US" sz="4000" dirty="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8" name="Group 147"/>
            <p:cNvGrpSpPr/>
            <p:nvPr/>
          </p:nvGrpSpPr>
          <p:grpSpPr>
            <a:xfrm>
              <a:off x="2540177" y="2538098"/>
              <a:ext cx="616734" cy="985727"/>
              <a:chOff x="5701137" y="2384637"/>
              <a:chExt cx="1133935" cy="1812371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5928886" y="2384637"/>
                <a:ext cx="678435" cy="6784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ound Same Side Corner Rectangle 149"/>
              <p:cNvSpPr/>
              <p:nvPr/>
            </p:nvSpPr>
            <p:spPr>
              <a:xfrm>
                <a:off x="5701137" y="3063073"/>
                <a:ext cx="1133935" cy="1133935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M</a:t>
                </a:r>
                <a:endParaRPr lang="en-US" sz="2400" b="1" dirty="0"/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2384834" y="2238554"/>
              <a:ext cx="9156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 smtClean="0"/>
                <a:t>Mary Morris</a:t>
              </a:r>
              <a:endParaRPr lang="en-US" sz="1100" b="1" dirty="0"/>
            </a:p>
          </p:txBody>
        </p:sp>
        <p:sp>
          <p:nvSpPr>
            <p:cNvPr id="11" name="Trapezoid 10"/>
            <p:cNvSpPr/>
            <p:nvPr/>
          </p:nvSpPr>
          <p:spPr>
            <a:xfrm rot="16200000">
              <a:off x="1425743" y="3327714"/>
              <a:ext cx="4407242" cy="898667"/>
            </a:xfrm>
            <a:prstGeom prst="trapezoid">
              <a:avLst>
                <a:gd name="adj" fmla="val 227793"/>
              </a:avLst>
            </a:prstGeom>
            <a:solidFill>
              <a:schemeClr val="accent1">
                <a:lumMod val="20000"/>
                <a:lumOff val="80000"/>
                <a:alpha val="27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olded Corner 9"/>
            <p:cNvSpPr/>
            <p:nvPr/>
          </p:nvSpPr>
          <p:spPr>
            <a:xfrm>
              <a:off x="4078695" y="1573427"/>
              <a:ext cx="7676700" cy="4407242"/>
            </a:xfrm>
            <a:prstGeom prst="foldedCorner">
              <a:avLst>
                <a:gd name="adj" fmla="val 1106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Certificate</a:t>
              </a:r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Data: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Version: 3 (0x2)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Serial Number: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76:0f:4b:cf:71:2b:a6:95:25:ff:40:aa:67:17:79:0d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Issuer: C=US, ST=California, L=San Francisco, O=org1.example.com, CN=ca.org1.example.com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Validity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Before: Aug 15 12:24:42 2017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After : Aug 13 12:24:42 2027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</a:t>
              </a:r>
              <a:r>
                <a:rPr lang="is-IS" sz="9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Subject: C=US, </a:t>
              </a:r>
              <a:r>
                <a:rPr lang="is-IS" sz="9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ST=Michigan, L=Detroit, O=Mitchesll Cars, OU=Manufacturing, CN=Mary Morris/UID=123456</a:t>
              </a:r>
              <a:endParaRPr lang="is-IS" sz="9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Subject Public Key Info: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Public Key Algorithm: id-ecPublicKey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EC Public Key: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pub: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04:5c:0d:b8:d9:f2:e8:9e:d3:aa:85:fe:a1:69:44: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f6:e1:6a:bf:dd:3c:3f:e6:f8:c5:72:55:01:a2:ca: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6c:64:b2:da:41:e2:a3:37:2b:d4:a3:9e:bd:41:13: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ASN1 OID: prime256v1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X509v3 extensions: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Key Usage: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Digital Signature, Key Encipherment, Certificate Sign, CRL Sign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Extended Key Usage: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2.5.29.37.0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Basic Constraints: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CA:TRUE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Subject Key Identifier: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</a:t>
              </a:r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51:80:C8:26:FD:02:6A:E4:43:7C:FF:76:56:EA:8F:8C:B0:99:90:F5:F8:AB:6E:1F:</a:t>
              </a:r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30:44:02:20:1f:a8:dd:21:b7:33:cc:19:b4:63:cc:aa:a0:ec:</a:t>
              </a:r>
            </a:p>
            <a:p>
              <a:endParaRPr lang="is-I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521840" y="3863715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M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2429747" y="2821769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2274404" y="2522225"/>
            <a:ext cx="915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Mary Morris</a:t>
            </a:r>
            <a:endParaRPr lang="en-US" sz="11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2429747" y="4390528"/>
            <a:ext cx="399014" cy="154091"/>
            <a:chOff x="7149495" y="3213400"/>
            <a:chExt cx="399014" cy="154091"/>
          </a:xfrm>
        </p:grpSpPr>
        <p:sp>
          <p:nvSpPr>
            <p:cNvPr id="30" name="Oval 2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 flipH="1" flipV="1">
            <a:off x="2429747" y="4616223"/>
            <a:ext cx="399014" cy="154091"/>
            <a:chOff x="7149495" y="3213400"/>
            <a:chExt cx="399014" cy="154091"/>
          </a:xfrm>
        </p:grpSpPr>
        <p:sp>
          <p:nvSpPr>
            <p:cNvPr id="37" name="Oval 3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2808624" y="4344594"/>
            <a:ext cx="11176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372C4"/>
                </a:solidFill>
              </a:rPr>
              <a:t>Mary’s public </a:t>
            </a:r>
            <a:r>
              <a:rPr lang="en-US" sz="1000" b="1" dirty="0" smtClean="0">
                <a:solidFill>
                  <a:srgbClr val="4372C4"/>
                </a:solidFill>
              </a:rPr>
              <a:t>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08624" y="4568660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Mary’s private</a:t>
            </a:r>
            <a:r>
              <a:rPr lang="en-US" sz="1000" b="1" dirty="0" smtClean="0">
                <a:solidFill>
                  <a:srgbClr val="FFC000"/>
                </a:solidFill>
              </a:rPr>
              <a:t> </a:t>
            </a:r>
            <a:r>
              <a:rPr lang="en-US" sz="1000" b="1" dirty="0" smtClean="0">
                <a:solidFill>
                  <a:srgbClr val="FFC000"/>
                </a:solidFill>
              </a:rPr>
              <a:t>key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42024" y="1625248"/>
            <a:ext cx="8389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Mary’s original document</a:t>
            </a:r>
            <a:endParaRPr lang="en-US" sz="11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892826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5462093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16148" y="1709886"/>
            <a:ext cx="1029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Signed version of document</a:t>
            </a:r>
            <a:endParaRPr lang="en-US" sz="1100" b="1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5462093" y="4269838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</a:t>
            </a:r>
            <a:r>
              <a:rPr lang="en-US" sz="8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eight</a:t>
            </a:r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rgbClr val="FF00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70204" y="3709138"/>
            <a:ext cx="11211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Tampered version of document</a:t>
            </a:r>
            <a:endParaRPr lang="en-US" sz="1100" b="1" dirty="0"/>
          </a:p>
        </p:txBody>
      </p:sp>
      <p:grpSp>
        <p:nvGrpSpPr>
          <p:cNvPr id="64" name="Group 63"/>
          <p:cNvGrpSpPr/>
          <p:nvPr/>
        </p:nvGrpSpPr>
        <p:grpSpPr>
          <a:xfrm flipH="1" flipV="1">
            <a:off x="4899061" y="1702376"/>
            <a:ext cx="399014" cy="154091"/>
            <a:chOff x="7149495" y="3213400"/>
            <a:chExt cx="399014" cy="154091"/>
          </a:xfrm>
        </p:grpSpPr>
        <p:sp>
          <p:nvSpPr>
            <p:cNvPr id="65" name="Oval 64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71" name="Group 70"/>
          <p:cNvGrpSpPr/>
          <p:nvPr/>
        </p:nvGrpSpPr>
        <p:grpSpPr>
          <a:xfrm>
            <a:off x="6500710" y="3407542"/>
            <a:ext cx="399014" cy="154091"/>
            <a:chOff x="7149495" y="3213400"/>
            <a:chExt cx="399014" cy="154091"/>
          </a:xfrm>
        </p:grpSpPr>
        <p:sp>
          <p:nvSpPr>
            <p:cNvPr id="72" name="Oval 71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5" name="TextBox 84"/>
          <p:cNvSpPr txBox="1"/>
          <p:nvPr/>
        </p:nvSpPr>
        <p:spPr>
          <a:xfrm>
            <a:off x="7005554" y="3225149"/>
            <a:ext cx="14817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verified as authentic using public key</a:t>
            </a:r>
          </a:p>
          <a:p>
            <a:pPr algn="ctr"/>
            <a:endParaRPr lang="en-US" sz="11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6499977" y="5455938"/>
            <a:ext cx="399014" cy="154091"/>
            <a:chOff x="7149495" y="3213400"/>
            <a:chExt cx="399014" cy="154091"/>
          </a:xfrm>
        </p:grpSpPr>
        <p:sp>
          <p:nvSpPr>
            <p:cNvPr id="87" name="Oval 8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93" name="TextBox 92"/>
          <p:cNvSpPr txBox="1"/>
          <p:nvPr/>
        </p:nvSpPr>
        <p:spPr>
          <a:xfrm>
            <a:off x="7005554" y="5100385"/>
            <a:ext cx="148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incorrect according to public key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58" idx="3"/>
            <a:endCxn id="60" idx="1"/>
          </p:cNvCxnSpPr>
          <p:nvPr/>
        </p:nvCxnSpPr>
        <p:spPr>
          <a:xfrm>
            <a:off x="4780989" y="1925330"/>
            <a:ext cx="63515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9454298" y="2821769"/>
            <a:ext cx="616734" cy="985727"/>
            <a:chOff x="5701137" y="2384637"/>
            <a:chExt cx="1133935" cy="1812371"/>
          </a:xfrm>
        </p:grpSpPr>
        <p:sp>
          <p:nvSpPr>
            <p:cNvPr id="96" name="Oval 9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</a:t>
              </a:r>
              <a:endParaRPr lang="en-US" sz="2400" b="1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9387781" y="2399196"/>
            <a:ext cx="749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Verifying Principal</a:t>
            </a:r>
            <a:endParaRPr lang="en-US" sz="1100" b="1" dirty="0"/>
          </a:p>
        </p:txBody>
      </p:sp>
      <p:pic>
        <p:nvPicPr>
          <p:cNvPr id="1026" name="Picture 2" descr="https://d30y9cdsu7xlg0.cloudfront.net/png/1000563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491" y="2832410"/>
            <a:ext cx="429894" cy="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218533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352" y="4700077"/>
            <a:ext cx="382172" cy="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2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README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9043440" y="3972570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M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8951347" y="2930624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8796004" y="2631080"/>
            <a:ext cx="915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Mary Morris</a:t>
            </a:r>
            <a:endParaRPr lang="en-US" sz="11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8951347" y="4499383"/>
            <a:ext cx="399014" cy="154091"/>
            <a:chOff x="7149495" y="3213400"/>
            <a:chExt cx="399014" cy="154091"/>
          </a:xfrm>
        </p:grpSpPr>
        <p:sp>
          <p:nvSpPr>
            <p:cNvPr id="30" name="Oval 2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 flipH="1" flipV="1">
            <a:off x="8951347" y="4725078"/>
            <a:ext cx="399014" cy="154091"/>
            <a:chOff x="7149495" y="3213400"/>
            <a:chExt cx="399014" cy="154091"/>
          </a:xfrm>
        </p:grpSpPr>
        <p:sp>
          <p:nvSpPr>
            <p:cNvPr id="37" name="Oval 3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9330224" y="4453449"/>
            <a:ext cx="11176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372C4"/>
                </a:solidFill>
              </a:rPr>
              <a:t>Mary’s public </a:t>
            </a:r>
            <a:r>
              <a:rPr lang="en-US" sz="1000" b="1" dirty="0" smtClean="0">
                <a:solidFill>
                  <a:srgbClr val="4372C4"/>
                </a:solidFill>
              </a:rPr>
              <a:t>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330224" y="4677515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Mary’s private</a:t>
            </a:r>
            <a:r>
              <a:rPr lang="en-US" sz="1000" b="1" dirty="0" smtClean="0">
                <a:solidFill>
                  <a:srgbClr val="FFC000"/>
                </a:solidFill>
              </a:rPr>
              <a:t> </a:t>
            </a:r>
            <a:r>
              <a:rPr lang="en-US" sz="1000" b="1" dirty="0" smtClean="0">
                <a:solidFill>
                  <a:srgbClr val="FFC000"/>
                </a:solidFill>
              </a:rPr>
              <a:t>key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42024" y="1625248"/>
            <a:ext cx="8389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Document intended for Mary</a:t>
            </a:r>
            <a:endParaRPr lang="en-US" sz="11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892826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5462093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ghfd#567sdjkmmmfddklfdfdfdfjkdjfkdghjghfd9994303473847837483478347fdjkfjdkfjdkfjjjfkjkj#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endParaRPr lang="en-US" sz="8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24625" y="1625248"/>
            <a:ext cx="10292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Encrypted &amp; signed version of document</a:t>
            </a:r>
            <a:endParaRPr lang="en-US" sz="1100" b="1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5462093" y="4500844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ghfd#567sdjkmmmfddklfdfdfdfjkdjfkdg</a:t>
            </a:r>
            <a:r>
              <a:rPr lang="en-US" sz="8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ABCDEFG</a:t>
            </a:r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994303473847837483478347fdjkfjdkfjdkfjjjfkjkj</a:t>
            </a:r>
            <a:r>
              <a:rPr lang="en-US" sz="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endParaRPr lang="en-US" sz="800" b="1" dirty="0">
              <a:solidFill>
                <a:srgbClr val="FF00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70204" y="3709138"/>
            <a:ext cx="11211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Tampered version of encrypted document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478283" y="3666737"/>
            <a:ext cx="14817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r>
              <a:rPr lang="en-US" sz="1100" dirty="0" smtClean="0"/>
              <a:t>) verified as authentic using public key</a:t>
            </a:r>
          </a:p>
          <a:p>
            <a:pPr algn="ctr"/>
            <a:endParaRPr lang="en-US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6486855" y="6004192"/>
            <a:ext cx="148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r>
              <a:rPr lang="en-US" sz="1100" dirty="0" smtClean="0"/>
              <a:t>) incorrect according to public key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58" idx="3"/>
            <a:endCxn id="60" idx="1"/>
          </p:cNvCxnSpPr>
          <p:nvPr/>
        </p:nvCxnSpPr>
        <p:spPr>
          <a:xfrm>
            <a:off x="4780989" y="1925330"/>
            <a:ext cx="643636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2623251" y="3082073"/>
            <a:ext cx="616734" cy="985727"/>
            <a:chOff x="5701137" y="2384637"/>
            <a:chExt cx="1133935" cy="1812371"/>
          </a:xfrm>
        </p:grpSpPr>
        <p:sp>
          <p:nvSpPr>
            <p:cNvPr id="96" name="Oval 9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O</a:t>
              </a:r>
              <a:endParaRPr lang="en-US" sz="2400" b="1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2483283" y="2631080"/>
            <a:ext cx="896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Originating Principal</a:t>
            </a:r>
            <a:endParaRPr lang="en-US" sz="1100" b="1" dirty="0"/>
          </a:p>
        </p:txBody>
      </p:sp>
      <p:pic>
        <p:nvPicPr>
          <p:cNvPr id="1026" name="Picture 2" descr="https://d30y9cdsu7xlg0.cloudfront.net/png/1000563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220" y="3273998"/>
            <a:ext cx="429894" cy="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218533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653" y="5603884"/>
            <a:ext cx="382172" cy="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8" name="Group 77"/>
          <p:cNvGrpSpPr/>
          <p:nvPr/>
        </p:nvGrpSpPr>
        <p:grpSpPr>
          <a:xfrm>
            <a:off x="4899061" y="1655879"/>
            <a:ext cx="399014" cy="154091"/>
            <a:chOff x="7149495" y="3213400"/>
            <a:chExt cx="399014" cy="154091"/>
          </a:xfrm>
        </p:grpSpPr>
        <p:sp>
          <p:nvSpPr>
            <p:cNvPr id="79" name="Oval 78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82" name="Straight Connector 81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94" name="Group 93"/>
          <p:cNvGrpSpPr/>
          <p:nvPr/>
        </p:nvGrpSpPr>
        <p:grpSpPr>
          <a:xfrm flipH="1" flipV="1">
            <a:off x="6489033" y="3414714"/>
            <a:ext cx="399014" cy="154091"/>
            <a:chOff x="7149495" y="3213400"/>
            <a:chExt cx="399014" cy="154091"/>
          </a:xfrm>
        </p:grpSpPr>
        <p:sp>
          <p:nvSpPr>
            <p:cNvPr id="99" name="Oval 98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0" name="Straight Connector 99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02" name="Straight Connector 101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05" name="Group 104"/>
          <p:cNvGrpSpPr/>
          <p:nvPr/>
        </p:nvGrpSpPr>
        <p:grpSpPr>
          <a:xfrm flipH="1" flipV="1">
            <a:off x="6499261" y="5716111"/>
            <a:ext cx="399014" cy="154091"/>
            <a:chOff x="7149495" y="3213400"/>
            <a:chExt cx="399014" cy="154091"/>
          </a:xfrm>
        </p:grpSpPr>
        <p:sp>
          <p:nvSpPr>
            <p:cNvPr id="106" name="Oval 105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7" name="Straight Connector 106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8" name="Group 107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12" name="TextBox 111"/>
          <p:cNvSpPr txBox="1"/>
          <p:nvPr/>
        </p:nvSpPr>
        <p:spPr>
          <a:xfrm>
            <a:off x="7488174" y="1625248"/>
            <a:ext cx="10292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Decrypted version of document</a:t>
            </a:r>
            <a:endParaRPr lang="en-US" sz="1100" b="1" dirty="0"/>
          </a:p>
        </p:txBody>
      </p:sp>
      <p:cxnSp>
        <p:nvCxnSpPr>
          <p:cNvPr id="113" name="Straight Arrow Connector 112"/>
          <p:cNvCxnSpPr>
            <a:stCxn id="60" idx="3"/>
            <a:endCxn id="112" idx="1"/>
          </p:cNvCxnSpPr>
          <p:nvPr/>
        </p:nvCxnSpPr>
        <p:spPr>
          <a:xfrm>
            <a:off x="6453876" y="1925330"/>
            <a:ext cx="1034298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6771518" y="1662177"/>
            <a:ext cx="399014" cy="154091"/>
            <a:chOff x="7149495" y="3213400"/>
            <a:chExt cx="399014" cy="154091"/>
          </a:xfrm>
        </p:grpSpPr>
        <p:sp>
          <p:nvSpPr>
            <p:cNvPr id="115" name="Oval 114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6" name="Straight Connector 115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17" name="Group 116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21" name="Snip Single Corner Rectangle 120"/>
          <p:cNvSpPr/>
          <p:nvPr/>
        </p:nvSpPr>
        <p:spPr>
          <a:xfrm>
            <a:off x="7534119" y="2178768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106857" y="4093858"/>
            <a:ext cx="17360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(Wishes to securely communicate with Mary, and *only* Mary.)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684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53" name="Rounded Rectangle 152"/>
          <p:cNvSpPr/>
          <p:nvPr/>
        </p:nvSpPr>
        <p:spPr>
          <a:xfrm>
            <a:off x="4707409" y="192547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Certificate Authority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300" name="Group 299"/>
          <p:cNvGrpSpPr/>
          <p:nvPr/>
        </p:nvGrpSpPr>
        <p:grpSpPr>
          <a:xfrm>
            <a:off x="4059346" y="2598824"/>
            <a:ext cx="399014" cy="154091"/>
            <a:chOff x="7149495" y="3213400"/>
            <a:chExt cx="399014" cy="154091"/>
          </a:xfrm>
        </p:grpSpPr>
        <p:sp>
          <p:nvSpPr>
            <p:cNvPr id="301" name="Oval 300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02" name="Straight Connector 301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03" name="Group 30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04" name="Straight Connector 30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07" name="Group 306"/>
          <p:cNvGrpSpPr/>
          <p:nvPr/>
        </p:nvGrpSpPr>
        <p:grpSpPr>
          <a:xfrm flipH="1" flipV="1">
            <a:off x="4047687" y="3282996"/>
            <a:ext cx="399014" cy="154091"/>
            <a:chOff x="7149495" y="3213400"/>
            <a:chExt cx="399014" cy="154091"/>
          </a:xfrm>
        </p:grpSpPr>
        <p:sp>
          <p:nvSpPr>
            <p:cNvPr id="308" name="Oval 307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9" name="Straight Connector 308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0" name="Group 309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11" name="Straight Connector 310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3955592" y="1963984"/>
            <a:ext cx="638498" cy="661849"/>
            <a:chOff x="4921688" y="2072048"/>
            <a:chExt cx="638498" cy="661849"/>
          </a:xfrm>
        </p:grpSpPr>
        <p:grpSp>
          <p:nvGrpSpPr>
            <p:cNvPr id="174" name="Group 173"/>
            <p:cNvGrpSpPr/>
            <p:nvPr/>
          </p:nvGrpSpPr>
          <p:grpSpPr>
            <a:xfrm>
              <a:off x="4921688" y="2072048"/>
              <a:ext cx="638498" cy="661849"/>
              <a:chOff x="5676338" y="2717038"/>
              <a:chExt cx="312349" cy="323772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5676338" y="2717038"/>
                <a:ext cx="312349" cy="252979"/>
                <a:chOff x="9015959" y="4587888"/>
                <a:chExt cx="420764" cy="340787"/>
              </a:xfrm>
            </p:grpSpPr>
            <p:sp>
              <p:nvSpPr>
                <p:cNvPr id="177" name="Rectangle 176"/>
                <p:cNvSpPr/>
                <p:nvPr/>
              </p:nvSpPr>
              <p:spPr>
                <a:xfrm>
                  <a:off x="9015959" y="4587888"/>
                  <a:ext cx="420764" cy="340787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grpSp>
              <p:nvGrpSpPr>
                <p:cNvPr id="178" name="Group 177"/>
                <p:cNvGrpSpPr/>
                <p:nvPr/>
              </p:nvGrpSpPr>
              <p:grpSpPr>
                <a:xfrm>
                  <a:off x="9261059" y="4690045"/>
                  <a:ext cx="123069" cy="75870"/>
                  <a:chOff x="4783309" y="3634526"/>
                  <a:chExt cx="123069" cy="75870"/>
                </a:xfrm>
              </p:grpSpPr>
              <p:cxnSp>
                <p:nvCxnSpPr>
                  <p:cNvPr id="180" name="Straight Connector 179"/>
                  <p:cNvCxnSpPr/>
                  <p:nvPr/>
                </p:nvCxnSpPr>
                <p:spPr>
                  <a:xfrm>
                    <a:off x="4783309" y="363452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4783309" y="3672462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>
                    <a:off x="4783309" y="371039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9" name="Rounded Rectangle 178"/>
                <p:cNvSpPr/>
                <p:nvPr/>
              </p:nvSpPr>
              <p:spPr>
                <a:xfrm>
                  <a:off x="9059604" y="4675660"/>
                  <a:ext cx="166737" cy="165241"/>
                </a:xfrm>
                <a:prstGeom prst="roundRect">
                  <a:avLst/>
                </a:prstGeom>
                <a:solidFill>
                  <a:srgbClr val="4372C4"/>
                </a:solidFill>
                <a:ln w="12700" cap="flat" cmpd="sng" algn="ctr">
                  <a:solidFill>
                    <a:schemeClr val="tx2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tIns="36000" bIns="36000"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ea typeface=""/>
                    <a:cs typeface=""/>
                  </a:endParaRPr>
                </a:p>
              </p:txBody>
            </p:sp>
          </p:grpSp>
          <p:sp>
            <p:nvSpPr>
              <p:cNvPr id="176" name="7-Point Star 175"/>
              <p:cNvSpPr/>
              <p:nvPr/>
            </p:nvSpPr>
            <p:spPr>
              <a:xfrm>
                <a:off x="5834851" y="2902584"/>
                <a:ext cx="138226" cy="138226"/>
              </a:xfrm>
              <a:prstGeom prst="star7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4939647" y="2198198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 defTabSz="457200">
                <a:defRPr/>
              </a:pPr>
              <a:r>
                <a:rPr lang="en-US" sz="1200" b="1" kern="0" dirty="0" smtClean="0">
                  <a:solidFill>
                    <a:schemeClr val="bg1"/>
                  </a:solidFill>
                </a:rPr>
                <a:t>CA</a:t>
              </a:r>
              <a:endParaRPr lang="en-US" sz="1200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89406" y="3192650"/>
            <a:ext cx="420764" cy="597035"/>
            <a:chOff x="5989726" y="3216384"/>
            <a:chExt cx="420764" cy="597035"/>
          </a:xfrm>
        </p:grpSpPr>
        <p:grpSp>
          <p:nvGrpSpPr>
            <p:cNvPr id="86" name="Group 85"/>
            <p:cNvGrpSpPr/>
            <p:nvPr/>
          </p:nvGrpSpPr>
          <p:grpSpPr>
            <a:xfrm>
              <a:off x="5989726" y="3216384"/>
              <a:ext cx="420764" cy="340787"/>
              <a:chOff x="6371276" y="4944354"/>
              <a:chExt cx="420764" cy="340787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ound Same Side Corner Rectangle 123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90" name="Straight Connector 89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4" name="Group 313"/>
            <p:cNvGrpSpPr/>
            <p:nvPr/>
          </p:nvGrpSpPr>
          <p:grpSpPr>
            <a:xfrm>
              <a:off x="6010600" y="3659328"/>
              <a:ext cx="399014" cy="154091"/>
              <a:chOff x="7149495" y="3213400"/>
              <a:chExt cx="399014" cy="154091"/>
            </a:xfrm>
          </p:grpSpPr>
          <p:sp>
            <p:nvSpPr>
              <p:cNvPr id="315" name="Oval 314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16" name="Straight Connector 315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17" name="Group 316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9" name="Straight Connector 318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0" name="Straight Connector 319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5" name="Group 14"/>
          <p:cNvGrpSpPr/>
          <p:nvPr/>
        </p:nvGrpSpPr>
        <p:grpSpPr>
          <a:xfrm>
            <a:off x="6894982" y="3195337"/>
            <a:ext cx="420764" cy="595443"/>
            <a:chOff x="7044562" y="3216384"/>
            <a:chExt cx="420764" cy="595443"/>
          </a:xfrm>
        </p:grpSpPr>
        <p:grpSp>
          <p:nvGrpSpPr>
            <p:cNvPr id="248" name="Group 247"/>
            <p:cNvGrpSpPr/>
            <p:nvPr/>
          </p:nvGrpSpPr>
          <p:grpSpPr>
            <a:xfrm>
              <a:off x="7044562" y="3216384"/>
              <a:ext cx="420764" cy="340787"/>
              <a:chOff x="6371276" y="4944354"/>
              <a:chExt cx="420764" cy="340787"/>
            </a:xfrm>
          </p:grpSpPr>
          <p:sp>
            <p:nvSpPr>
              <p:cNvPr id="249" name="Rectangle 248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0" name="Group 249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55" name="Oval 254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ound Same Side Corner Rectangle 255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51" name="Group 250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8" name="Group 327"/>
            <p:cNvGrpSpPr/>
            <p:nvPr/>
          </p:nvGrpSpPr>
          <p:grpSpPr>
            <a:xfrm>
              <a:off x="7066312" y="3657736"/>
              <a:ext cx="399014" cy="154091"/>
              <a:chOff x="7149495" y="3213400"/>
              <a:chExt cx="399014" cy="154091"/>
            </a:xfrm>
          </p:grpSpPr>
          <p:sp>
            <p:nvSpPr>
              <p:cNvPr id="329" name="Oval 328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7030A0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30" name="Straight Connector 329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31" name="Group 330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32" name="Straight Connector 331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3" name="Straight Connector 332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4" name="Straight Connector 333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6" name="Group 15"/>
          <p:cNvGrpSpPr/>
          <p:nvPr/>
        </p:nvGrpSpPr>
        <p:grpSpPr>
          <a:xfrm>
            <a:off x="7500227" y="3192650"/>
            <a:ext cx="420764" cy="588024"/>
            <a:chOff x="8055167" y="3224017"/>
            <a:chExt cx="420764" cy="588024"/>
          </a:xfrm>
        </p:grpSpPr>
        <p:grpSp>
          <p:nvGrpSpPr>
            <p:cNvPr id="257" name="Group 256"/>
            <p:cNvGrpSpPr/>
            <p:nvPr/>
          </p:nvGrpSpPr>
          <p:grpSpPr>
            <a:xfrm>
              <a:off x="8055167" y="3224017"/>
              <a:ext cx="420764" cy="340787"/>
              <a:chOff x="6371276" y="4944354"/>
              <a:chExt cx="420764" cy="340787"/>
            </a:xfrm>
          </p:grpSpPr>
          <p:sp>
            <p:nvSpPr>
              <p:cNvPr id="258" name="Rectangle 257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9" name="Group 258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64" name="Oval 263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3D4B5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Round Same Side Corner Rectangle 264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3D4B5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60" name="Group 259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5" name="Group 334"/>
            <p:cNvGrpSpPr/>
            <p:nvPr/>
          </p:nvGrpSpPr>
          <p:grpSpPr>
            <a:xfrm>
              <a:off x="8057628" y="3657950"/>
              <a:ext cx="399014" cy="154091"/>
              <a:chOff x="7149495" y="3213400"/>
              <a:chExt cx="399014" cy="154091"/>
            </a:xfrm>
          </p:grpSpPr>
          <p:sp>
            <p:nvSpPr>
              <p:cNvPr id="336" name="Oval 335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3D4B5F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37" name="Straight Connector 336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38" name="Group 337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0" name="Straight Connector 339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7" name="Group 16"/>
          <p:cNvGrpSpPr/>
          <p:nvPr/>
        </p:nvGrpSpPr>
        <p:grpSpPr>
          <a:xfrm>
            <a:off x="8105472" y="3192650"/>
            <a:ext cx="420764" cy="598940"/>
            <a:chOff x="9149489" y="3214922"/>
            <a:chExt cx="420764" cy="598940"/>
          </a:xfrm>
        </p:grpSpPr>
        <p:grpSp>
          <p:nvGrpSpPr>
            <p:cNvPr id="266" name="Group 265"/>
            <p:cNvGrpSpPr/>
            <p:nvPr/>
          </p:nvGrpSpPr>
          <p:grpSpPr>
            <a:xfrm>
              <a:off x="9149489" y="3214922"/>
              <a:ext cx="420764" cy="340787"/>
              <a:chOff x="6371276" y="4944354"/>
              <a:chExt cx="420764" cy="340787"/>
            </a:xfrm>
          </p:grpSpPr>
          <p:sp>
            <p:nvSpPr>
              <p:cNvPr id="267" name="Rectangle 266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8" name="Group 267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73" name="Oval 272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4A85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Round Same Side Corner Rectangle 273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4A85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2" name="Group 341"/>
            <p:cNvGrpSpPr/>
            <p:nvPr/>
          </p:nvGrpSpPr>
          <p:grpSpPr>
            <a:xfrm>
              <a:off x="9170861" y="3659771"/>
              <a:ext cx="399014" cy="154091"/>
              <a:chOff x="7149495" y="3213400"/>
              <a:chExt cx="399014" cy="154091"/>
            </a:xfrm>
          </p:grpSpPr>
          <p:sp>
            <p:nvSpPr>
              <p:cNvPr id="343" name="Oval 342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4A8522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44" name="Straight Connector 343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45" name="Group 344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8" name="Straight Connector 347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349" name="Group 348"/>
          <p:cNvGrpSpPr/>
          <p:nvPr/>
        </p:nvGrpSpPr>
        <p:grpSpPr>
          <a:xfrm>
            <a:off x="6258599" y="2370082"/>
            <a:ext cx="483566" cy="772885"/>
            <a:chOff x="5701136" y="2384637"/>
            <a:chExt cx="1133935" cy="1812370"/>
          </a:xfrm>
        </p:grpSpPr>
        <p:sp>
          <p:nvSpPr>
            <p:cNvPr id="350" name="Oval 34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ound Same Side Corner Rectangle 350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6865315" y="2370082"/>
            <a:ext cx="483566" cy="772885"/>
            <a:chOff x="5701136" y="2384637"/>
            <a:chExt cx="1133935" cy="1812370"/>
          </a:xfrm>
          <a:solidFill>
            <a:srgbClr val="9F42E6"/>
          </a:solidFill>
        </p:grpSpPr>
        <p:sp>
          <p:nvSpPr>
            <p:cNvPr id="353" name="Oval 352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ound Same Side Corner Rectangle 353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7472031" y="2370082"/>
            <a:ext cx="483566" cy="772885"/>
            <a:chOff x="5701136" y="2384637"/>
            <a:chExt cx="1133935" cy="1812370"/>
          </a:xfrm>
          <a:solidFill>
            <a:srgbClr val="3D4B5F"/>
          </a:solidFill>
        </p:grpSpPr>
        <p:sp>
          <p:nvSpPr>
            <p:cNvPr id="356" name="Oval 35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ound Same Side Corner Rectangle 356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8078748" y="2370082"/>
            <a:ext cx="483566" cy="772885"/>
            <a:chOff x="5701136" y="2384637"/>
            <a:chExt cx="1133935" cy="1812370"/>
          </a:xfrm>
          <a:solidFill>
            <a:srgbClr val="4A8522"/>
          </a:solidFill>
        </p:grpSpPr>
        <p:sp>
          <p:nvSpPr>
            <p:cNvPr id="359" name="Oval 35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ound Same Side Corner Rectangle 359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4274841" y="2749288"/>
            <a:ext cx="0" cy="533708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23216" y="3341868"/>
            <a:ext cx="1102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4372C4"/>
                </a:solidFill>
              </a:rPr>
              <a:t>issue signed </a:t>
            </a:r>
            <a:r>
              <a:rPr lang="en-US" sz="1200" b="1" dirty="0" smtClean="0">
                <a:solidFill>
                  <a:srgbClr val="4372C4"/>
                </a:solidFill>
              </a:rPr>
              <a:t>certificates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55" name="Elbow Connector 54"/>
          <p:cNvCxnSpPr>
            <a:stCxn id="153" idx="2"/>
          </p:cNvCxnSpPr>
          <p:nvPr/>
        </p:nvCxnSpPr>
        <p:spPr>
          <a:xfrm rot="16200000" flipH="1">
            <a:off x="5656311" y="2810946"/>
            <a:ext cx="262264" cy="870996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2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2718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2960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</a:p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2960" y="5056073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endParaRPr lang="en-US" dirty="0" smtClean="0"/>
          </a:p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cxnSp>
        <p:nvCxnSpPr>
          <p:cNvPr id="7" name="Elbow Connector 6"/>
          <p:cNvCxnSpPr>
            <a:stCxn id="3" idx="2"/>
            <a:endCxn id="5" idx="1"/>
          </p:cNvCxnSpPr>
          <p:nvPr/>
        </p:nvCxnSpPr>
        <p:spPr>
          <a:xfrm rot="16200000" flipH="1">
            <a:off x="3495288" y="3103568"/>
            <a:ext cx="2280689" cy="2974655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  <a:endCxn id="3" idx="3"/>
          </p:cNvCxnSpPr>
          <p:nvPr/>
        </p:nvCxnSpPr>
        <p:spPr>
          <a:xfrm flipH="1">
            <a:off x="4323891" y="2775385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7298547" y="3450552"/>
            <a:ext cx="0" cy="160552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9134" y="40686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5966" y="5361907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smtClean="0"/>
              <a:t>etch/merge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8798" y="2775382"/>
            <a:ext cx="94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</a:t>
            </a:r>
            <a:r>
              <a:rPr lang="en-US" smtClean="0"/>
              <a:t>ull request (PR)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18210" y="1748948"/>
            <a:ext cx="3260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85480" y="1748948"/>
            <a:ext cx="3814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 smtClean="0">
                <a:solidFill>
                  <a:srgbClr val="4372C4"/>
                </a:solidFill>
              </a:rPr>
              <a:t>/&lt;</a:t>
            </a:r>
            <a:r>
              <a:rPr lang="en-US" sz="1400" b="1" dirty="0" err="1" smtClean="0">
                <a:solidFill>
                  <a:srgbClr val="4372C4"/>
                </a:solidFill>
              </a:rPr>
              <a:t>YourUserName</a:t>
            </a:r>
            <a:r>
              <a:rPr lang="en-US" sz="1400" b="1" dirty="0" smtClean="0">
                <a:solidFill>
                  <a:srgbClr val="4372C4"/>
                </a:solidFill>
              </a:rPr>
              <a:t>&gt;/</a:t>
            </a:r>
            <a:r>
              <a:rPr lang="en-US" sz="1400" b="1" dirty="0" err="1" smtClean="0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06117" y="6413696"/>
            <a:ext cx="1584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Your </a:t>
            </a:r>
            <a:r>
              <a:rPr lang="en-US" sz="1400" b="1" smtClean="0">
                <a:solidFill>
                  <a:srgbClr val="4372C4"/>
                </a:solidFill>
              </a:rPr>
              <a:t>local machine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23891" y="2397928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8678" y="2038355"/>
            <a:ext cx="9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fork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431532" y="2107715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1.1</a:t>
            </a:r>
            <a:endParaRPr lang="en-US" sz="1050" b="1"/>
          </a:p>
        </p:txBody>
      </p:sp>
      <p:sp>
        <p:nvSpPr>
          <p:cNvPr id="22" name="Oval 21"/>
          <p:cNvSpPr/>
          <p:nvPr/>
        </p:nvSpPr>
        <p:spPr>
          <a:xfrm>
            <a:off x="8544853" y="547331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2.1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60694" y="5544000"/>
            <a:ext cx="181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ake doc change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73639" y="3457840"/>
            <a:ext cx="11321" cy="1598233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3994" y="40448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clone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38764" y="4414208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2.2</a:t>
            </a:r>
            <a:endParaRPr lang="en-US" sz="1050" b="1" dirty="0"/>
          </a:p>
        </p:txBody>
      </p:sp>
      <p:sp>
        <p:nvSpPr>
          <p:cNvPr id="30" name="Oval 29"/>
          <p:cNvSpPr/>
          <p:nvPr/>
        </p:nvSpPr>
        <p:spPr>
          <a:xfrm>
            <a:off x="5499478" y="2539550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2.3</a:t>
            </a:r>
            <a:endParaRPr lang="en-US" sz="1050" b="1" dirty="0"/>
          </a:p>
        </p:txBody>
      </p:sp>
      <p:sp>
        <p:nvSpPr>
          <p:cNvPr id="31" name="Oval 30"/>
          <p:cNvSpPr/>
          <p:nvPr/>
        </p:nvSpPr>
        <p:spPr>
          <a:xfrm>
            <a:off x="2890383" y="447345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2.4</a:t>
            </a:r>
            <a:endParaRPr lang="en-US" sz="1050" b="1" dirty="0"/>
          </a:p>
        </p:txBody>
      </p:sp>
      <p:sp>
        <p:nvSpPr>
          <p:cNvPr id="24" name="Oval 23"/>
          <p:cNvSpPr/>
          <p:nvPr/>
        </p:nvSpPr>
        <p:spPr>
          <a:xfrm>
            <a:off x="6615718" y="3576576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1.2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70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A Blockchain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33977" y="2210667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4339" y="2210666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94158" y="4305281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Permission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3"/>
            <a:endCxn id="4" idx="1"/>
          </p:cNvCxnSpPr>
          <p:nvPr/>
        </p:nvCxnSpPr>
        <p:spPr>
          <a:xfrm flipV="1">
            <a:off x="4275428" y="2976211"/>
            <a:ext cx="2278911" cy="1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</p:cNvCxnSpPr>
          <p:nvPr/>
        </p:nvCxnSpPr>
        <p:spPr>
          <a:xfrm flipH="1" flipV="1">
            <a:off x="5408681" y="2976211"/>
            <a:ext cx="6203" cy="1329070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6925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43499" y="2881519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8497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262556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753186" y="487465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>
            <a:off x="6028255" y="3510799"/>
            <a:ext cx="6231" cy="1485858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5947254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318889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24065" y="23741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03868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779258" y="2830695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068309" y="4404554"/>
            <a:ext cx="0" cy="1642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196198" y="4395118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>
            <a:off x="3380302" y="3518567"/>
            <a:ext cx="943" cy="9534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299301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99093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1993951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1912950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609600" y="3510799"/>
            <a:ext cx="4723" cy="152603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Oval 51"/>
          <p:cNvSpPr/>
          <p:nvPr/>
        </p:nvSpPr>
        <p:spPr>
          <a:xfrm flipV="1">
            <a:off x="3528598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20842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91783" y="353298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181556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4987309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491578" y="4951577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04165" y="447203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256346" y="362778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290622" y="2832864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20000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84434" y="2374979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5132"/>
              </p:ext>
            </p:extLst>
          </p:nvPr>
        </p:nvGraphicFramePr>
        <p:xfrm>
          <a:off x="7351414" y="3011036"/>
          <a:ext cx="4565272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31150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31137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8298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8974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44917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44825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53018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53" name="Group 15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Rounded Rectangle 15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4" name="7-Point Star 15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ounded Rectangle 160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7630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0020"/>
              </p:ext>
            </p:extLst>
          </p:nvPr>
        </p:nvGraphicFramePr>
        <p:xfrm>
          <a:off x="7351414" y="2439536"/>
          <a:ext cx="4565272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25435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25422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11" name="Group 110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Rounded Rectangle 114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2" name="7-Point Star 111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2583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3259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39202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39110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47303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996421" y="4025064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211088" y="4607013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4387656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311608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443168" y="4655677"/>
            <a:ext cx="312349" cy="323772"/>
            <a:chOff x="5676338" y="2717038"/>
            <a:chExt cx="312349" cy="323772"/>
          </a:xfrm>
        </p:grpSpPr>
        <p:grpSp>
          <p:nvGrpSpPr>
            <p:cNvPr id="90" name="Group 89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1" name="7-Point Star 90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499094" y="4673403"/>
            <a:ext cx="312349" cy="323772"/>
            <a:chOff x="5676338" y="2717038"/>
            <a:chExt cx="312349" cy="323772"/>
          </a:xfrm>
        </p:grpSpPr>
        <p:grpSp>
          <p:nvGrpSpPr>
            <p:cNvPr id="157" name="Group 15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Rounded Rectangle 16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8" name="7-Point Star 15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113894" y="4669779"/>
            <a:ext cx="312349" cy="323772"/>
            <a:chOff x="5676338" y="2717038"/>
            <a:chExt cx="312349" cy="323772"/>
          </a:xfrm>
        </p:grpSpPr>
        <p:grpSp>
          <p:nvGrpSpPr>
            <p:cNvPr id="166" name="Group 16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Rounded Rectangle 16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7" name="7-Point Star 16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342676" y="5230743"/>
            <a:ext cx="312349" cy="323772"/>
            <a:chOff x="5676338" y="2717038"/>
            <a:chExt cx="312349" cy="323772"/>
          </a:xfrm>
        </p:grpSpPr>
        <p:grpSp>
          <p:nvGrpSpPr>
            <p:cNvPr id="175" name="Group 17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Rounded Rectangle 17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76" name="7-Point Star 17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Rounded Rectangle 182"/>
          <p:cNvSpPr/>
          <p:nvPr/>
        </p:nvSpPr>
        <p:spPr>
          <a:xfrm>
            <a:off x="9734041" y="471973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432855" y="5441095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12632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6" name="Rounded Rectangle 235"/>
          <p:cNvSpPr/>
          <p:nvPr/>
        </p:nvSpPr>
        <p:spPr>
          <a:xfrm>
            <a:off x="7067462" y="4571483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98" name="Folded Corner 197"/>
          <p:cNvSpPr/>
          <p:nvPr/>
        </p:nvSpPr>
        <p:spPr>
          <a:xfrm>
            <a:off x="5876447" y="2095923"/>
            <a:ext cx="837868" cy="848971"/>
          </a:xfrm>
          <a:prstGeom prst="foldedCorner">
            <a:avLst/>
          </a:prstGeom>
          <a:solidFill>
            <a:srgbClr val="F7ADFF"/>
          </a:solidFill>
          <a:ln w="19050" cap="flat" cmpd="sng" algn="ctr">
            <a:solidFill>
              <a:srgbClr val="3C75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smtClean="0">
                <a:solidFill>
                  <a:srgbClr val="4372C4"/>
                </a:solidFill>
                <a:latin typeface="Arial"/>
                <a:ea typeface=""/>
                <a:cs typeface=""/>
              </a:rPr>
              <a:t>Channel Policy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199" name="Straight Connector 198"/>
          <p:cNvCxnSpPr>
            <a:stCxn id="198" idx="2"/>
          </p:cNvCxnSpPr>
          <p:nvPr/>
        </p:nvCxnSpPr>
        <p:spPr>
          <a:xfrm>
            <a:off x="6295381" y="2944894"/>
            <a:ext cx="6714" cy="715509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205" idx="0"/>
            <a:endCxn id="285" idx="4"/>
          </p:cNvCxnSpPr>
          <p:nvPr/>
        </p:nvCxnSpPr>
        <p:spPr>
          <a:xfrm flipH="1" flipV="1">
            <a:off x="7344307" y="3968231"/>
            <a:ext cx="3940" cy="49827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4" name="TextBox 203"/>
          <p:cNvSpPr txBox="1"/>
          <p:nvPr/>
        </p:nvSpPr>
        <p:spPr>
          <a:xfrm>
            <a:off x="7192837" y="357736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77277" y="1970469"/>
            <a:ext cx="420764" cy="1110662"/>
            <a:chOff x="2901909" y="2277139"/>
            <a:chExt cx="420764" cy="1110662"/>
          </a:xfrm>
        </p:grpSpPr>
        <p:grpSp>
          <p:nvGrpSpPr>
            <p:cNvPr id="16" name="Group 15"/>
            <p:cNvGrpSpPr/>
            <p:nvPr/>
          </p:nvGrpSpPr>
          <p:grpSpPr>
            <a:xfrm>
              <a:off x="2901909" y="2277139"/>
              <a:ext cx="420764" cy="340787"/>
              <a:chOff x="2901909" y="2277139"/>
              <a:chExt cx="420764" cy="340787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2901909" y="2277139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2953011" y="2326967"/>
                <a:ext cx="150866" cy="241130"/>
                <a:chOff x="5212465" y="3556092"/>
                <a:chExt cx="189760" cy="303294"/>
              </a:xfrm>
            </p:grpSpPr>
            <p:sp>
              <p:nvSpPr>
                <p:cNvPr id="219" name="Oval 218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ound Same Side Corner Rectangle 219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3134178" y="2379296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6"/>
            <p:cNvGrpSpPr/>
            <p:nvPr/>
          </p:nvGrpSpPr>
          <p:grpSpPr>
            <a:xfrm>
              <a:off x="2901909" y="2661005"/>
              <a:ext cx="420764" cy="340787"/>
              <a:chOff x="2903135" y="2661005"/>
              <a:chExt cx="420764" cy="340787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903135" y="2661005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2984529" y="2710841"/>
                <a:ext cx="90263" cy="902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 Same Side Corner Rectangle 222"/>
              <p:cNvSpPr/>
              <p:nvPr/>
            </p:nvSpPr>
            <p:spPr>
              <a:xfrm>
                <a:off x="2954228" y="2801105"/>
                <a:ext cx="150866" cy="150867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>
                <a:off x="3135404" y="276316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3135404" y="2801097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3135404" y="283903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901909" y="3047014"/>
              <a:ext cx="420764" cy="340787"/>
              <a:chOff x="2906795" y="3047014"/>
              <a:chExt cx="420764" cy="340787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2988189" y="3096850"/>
                <a:ext cx="90264" cy="9026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 Same Side Corner Rectangle 224"/>
              <p:cNvSpPr/>
              <p:nvPr/>
            </p:nvSpPr>
            <p:spPr>
              <a:xfrm>
                <a:off x="2957888" y="3187114"/>
                <a:ext cx="150866" cy="150866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9" name="Straight Connector 228"/>
              <p:cNvCxnSpPr/>
              <p:nvPr/>
            </p:nvCxnSpPr>
            <p:spPr>
              <a:xfrm>
                <a:off x="3139064" y="314917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3139064" y="3187106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3139064" y="322504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/>
              <p:cNvSpPr/>
              <p:nvPr/>
            </p:nvSpPr>
            <p:spPr>
              <a:xfrm>
                <a:off x="2906795" y="3047014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5" name="Oval 204"/>
          <p:cNvSpPr/>
          <p:nvPr/>
        </p:nvSpPr>
        <p:spPr>
          <a:xfrm>
            <a:off x="7267246" y="4466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237" name="Document 236"/>
          <p:cNvSpPr/>
          <p:nvPr/>
        </p:nvSpPr>
        <p:spPr>
          <a:xfrm>
            <a:off x="7480095" y="4330630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99893" y="2071160"/>
            <a:ext cx="2282128" cy="2830005"/>
            <a:chOff x="6762307" y="2076414"/>
            <a:chExt cx="2282128" cy="2830005"/>
          </a:xfrm>
        </p:grpSpPr>
        <p:sp>
          <p:nvSpPr>
            <p:cNvPr id="238" name="Rounded Rectangle 237"/>
            <p:cNvSpPr/>
            <p:nvPr/>
          </p:nvSpPr>
          <p:spPr>
            <a:xfrm>
              <a:off x="6835977" y="4001067"/>
              <a:ext cx="684772" cy="6281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2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70485" y="2076414"/>
              <a:ext cx="420764" cy="1110662"/>
              <a:chOff x="8944470" y="2396641"/>
              <a:chExt cx="420764" cy="111066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8944470" y="2396641"/>
                <a:ext cx="420764" cy="340787"/>
                <a:chOff x="8944470" y="2396641"/>
                <a:chExt cx="420764" cy="340787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8944470" y="2396641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1" name="Group 240"/>
                <p:cNvGrpSpPr/>
                <p:nvPr/>
              </p:nvGrpSpPr>
              <p:grpSpPr>
                <a:xfrm>
                  <a:off x="8995572" y="2446469"/>
                  <a:ext cx="150866" cy="241130"/>
                  <a:chOff x="5212465" y="3556092"/>
                  <a:chExt cx="189760" cy="303294"/>
                </a:xfrm>
                <a:solidFill>
                  <a:schemeClr val="accent6"/>
                </a:solidFill>
              </p:grpSpPr>
              <p:sp>
                <p:nvSpPr>
                  <p:cNvPr id="258" name="Oval 257"/>
                  <p:cNvSpPr/>
                  <p:nvPr/>
                </p:nvSpPr>
                <p:spPr>
                  <a:xfrm>
                    <a:off x="5250578" y="3556092"/>
                    <a:ext cx="113534" cy="113534"/>
                  </a:xfrm>
                  <a:prstGeom prst="ellipse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Round Same Side Corner Rectangle 258"/>
                  <p:cNvSpPr/>
                  <p:nvPr/>
                </p:nvSpPr>
                <p:spPr>
                  <a:xfrm>
                    <a:off x="5212465" y="3669626"/>
                    <a:ext cx="189760" cy="189760"/>
                  </a:xfrm>
                  <a:prstGeom prst="round2SameRect">
                    <a:avLst>
                      <a:gd name="adj1" fmla="val 49716"/>
                      <a:gd name="adj2" fmla="val 0"/>
                    </a:avLst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/>
                      <a:t>B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9176739" y="2498798"/>
                  <a:ext cx="123069" cy="75870"/>
                  <a:chOff x="4770478" y="3634526"/>
                  <a:chExt cx="123069" cy="75870"/>
                </a:xfrm>
              </p:grpSpPr>
              <p:cxnSp>
                <p:nvCxnSpPr>
                  <p:cNvPr id="255" name="Straight Connector 254"/>
                  <p:cNvCxnSpPr/>
                  <p:nvPr/>
                </p:nvCxnSpPr>
                <p:spPr>
                  <a:xfrm>
                    <a:off x="4770478" y="363452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4770478" y="3672461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4770478" y="371039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8944470" y="2780507"/>
                <a:ext cx="420764" cy="340787"/>
                <a:chOff x="8945696" y="2780507"/>
                <a:chExt cx="420764" cy="340787"/>
              </a:xfrm>
            </p:grpSpPr>
            <p:sp>
              <p:nvSpPr>
                <p:cNvPr id="243" name="Rectangle 242"/>
                <p:cNvSpPr/>
                <p:nvPr/>
              </p:nvSpPr>
              <p:spPr>
                <a:xfrm>
                  <a:off x="8945696" y="2780507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9027090" y="2830343"/>
                  <a:ext cx="90263" cy="9026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ound Same Side Corner Rectangle 244"/>
                <p:cNvSpPr/>
                <p:nvPr/>
              </p:nvSpPr>
              <p:spPr>
                <a:xfrm>
                  <a:off x="8996789" y="2920607"/>
                  <a:ext cx="150866" cy="150867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9177965" y="288266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9177965" y="2920599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9177965" y="295853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8944470" y="3166516"/>
                <a:ext cx="420764" cy="340787"/>
                <a:chOff x="8949356" y="3166516"/>
                <a:chExt cx="420764" cy="340787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9030750" y="3216352"/>
                  <a:ext cx="90264" cy="902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ound Same Side Corner Rectangle 246"/>
                <p:cNvSpPr/>
                <p:nvPr/>
              </p:nvSpPr>
              <p:spPr>
                <a:xfrm>
                  <a:off x="9000449" y="3306616"/>
                  <a:ext cx="150866" cy="150866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9181625" y="326867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9181625" y="3306608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9181625" y="334454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ectangle 253"/>
                <p:cNvSpPr/>
                <p:nvPr/>
              </p:nvSpPr>
              <p:spPr>
                <a:xfrm>
                  <a:off x="8949356" y="3166516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1" name="Folded Corner 260"/>
            <p:cNvSpPr/>
            <p:nvPr/>
          </p:nvSpPr>
          <p:spPr>
            <a:xfrm>
              <a:off x="6762307" y="2247879"/>
              <a:ext cx="837868" cy="848971"/>
            </a:xfrm>
            <a:prstGeom prst="foldedCorner">
              <a:avLst/>
            </a:prstGeom>
            <a:solidFill>
              <a:srgbClr val="F7ADFF"/>
            </a:solidFill>
            <a:ln w="19050" cap="flat" cmpd="sng" algn="ctr">
              <a:solidFill>
                <a:srgbClr val="3C75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noProof="0" dirty="0" smtClean="0">
                  <a:solidFill>
                    <a:srgbClr val="4372C4"/>
                  </a:solidFill>
                  <a:latin typeface="Arial"/>
                  <a:ea typeface=""/>
                  <a:cs typeface=""/>
                </a:rPr>
                <a:t>Network Policy</a:t>
              </a:r>
              <a:endParaRPr kumimoji="0" lang="en-US" sz="1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4372C4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62" name="Straight Connector 261"/>
            <p:cNvCxnSpPr>
              <a:stCxn id="261" idx="2"/>
              <a:endCxn id="238" idx="0"/>
            </p:cNvCxnSpPr>
            <p:nvPr/>
          </p:nvCxnSpPr>
          <p:spPr>
            <a:xfrm flipH="1">
              <a:off x="7178363" y="3096850"/>
              <a:ext cx="2878" cy="90421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797010" y="3638211"/>
              <a:ext cx="1247425" cy="1268208"/>
              <a:chOff x="8976245" y="4067987"/>
              <a:chExt cx="1247425" cy="126820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047825" y="4226341"/>
                <a:ext cx="1047332" cy="1047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accent1"/>
                    </a:solidFill>
                  </a:rPr>
                  <a:t>consortium</a:t>
                </a: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66" name="Group 265"/>
              <p:cNvGrpSpPr/>
              <p:nvPr/>
            </p:nvGrpSpPr>
            <p:grpSpPr>
              <a:xfrm>
                <a:off x="8976245" y="4067987"/>
                <a:ext cx="503303" cy="466079"/>
                <a:chOff x="10666566" y="3979442"/>
                <a:chExt cx="742889" cy="687946"/>
              </a:xfrm>
              <a:solidFill>
                <a:srgbClr val="4A8522"/>
              </a:solidFill>
            </p:grpSpPr>
            <p:sp>
              <p:nvSpPr>
                <p:cNvPr id="267" name="Triangle 266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8" name="TextBox 267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610536" y="4068632"/>
                <a:ext cx="503303" cy="466079"/>
                <a:chOff x="10666566" y="3979442"/>
                <a:chExt cx="742889" cy="687946"/>
              </a:xfrm>
              <a:solidFill>
                <a:schemeClr val="tx2"/>
              </a:solidFill>
            </p:grpSpPr>
            <p:sp>
              <p:nvSpPr>
                <p:cNvPr id="270" name="Triangle 269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8987747" y="4870116"/>
                <a:ext cx="503303" cy="466079"/>
                <a:chOff x="10666566" y="3979442"/>
                <a:chExt cx="742889" cy="687946"/>
              </a:xfrm>
              <a:solidFill>
                <a:srgbClr val="FFC001"/>
              </a:solidFill>
            </p:grpSpPr>
            <p:sp>
              <p:nvSpPr>
                <p:cNvPr id="273" name="Triangle 272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9720367" y="4862972"/>
                <a:ext cx="503303" cy="466079"/>
                <a:chOff x="10666566" y="3979442"/>
                <a:chExt cx="742889" cy="687946"/>
              </a:xfrm>
            </p:grpSpPr>
            <p:sp>
              <p:nvSpPr>
                <p:cNvPr id="276" name="Triangle 275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7" name="TextBox 276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30" name="Straight Connector 29"/>
            <p:cNvCxnSpPr>
              <a:stCxn id="238" idx="3"/>
              <a:endCxn id="27" idx="2"/>
            </p:cNvCxnSpPr>
            <p:nvPr/>
          </p:nvCxnSpPr>
          <p:spPr>
            <a:xfrm>
              <a:off x="7520749" y="4315156"/>
              <a:ext cx="347841" cy="5075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Oval 284"/>
          <p:cNvSpPr/>
          <p:nvPr/>
        </p:nvSpPr>
        <p:spPr>
          <a:xfrm>
            <a:off x="5369069" y="3660403"/>
            <a:ext cx="3950475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4372C4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50262</TotalTime>
  <Words>820</Words>
  <Application>Microsoft Macintosh PowerPoint</Application>
  <PresentationFormat>Widescreen</PresentationFormat>
  <Paragraphs>468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Apple Chancery</vt:lpstr>
      <vt:lpstr>Calibri</vt:lpstr>
      <vt:lpstr>Calibri Light</vt:lpstr>
      <vt:lpstr>Courier New</vt:lpstr>
      <vt:lpstr>Arial</vt:lpstr>
      <vt:lpstr>Office Theme</vt:lpstr>
      <vt:lpstr>Diagrams for Documentation</vt:lpstr>
      <vt:lpstr>README</vt:lpstr>
      <vt:lpstr>Repository Structure</vt:lpstr>
      <vt:lpstr>Admin Guide</vt:lpstr>
      <vt:lpstr>Diagram1</vt:lpstr>
      <vt:lpstr>Diagram 2</vt:lpstr>
      <vt:lpstr>Diagram 3</vt:lpstr>
      <vt:lpstr>Diagram 4</vt:lpstr>
      <vt:lpstr>Diagram 5</vt:lpstr>
      <vt:lpstr>Admin Guide</vt:lpstr>
      <vt:lpstr>Diagram 1</vt:lpstr>
      <vt:lpstr>Diagram 2</vt:lpstr>
      <vt:lpstr>Diagram 3</vt:lpstr>
      <vt:lpstr>Diagram 4</vt:lpstr>
      <vt:lpstr>Diagram 5</vt:lpstr>
      <vt:lpstr>Diagram 6</vt:lpstr>
      <vt:lpstr>Diagram 7</vt:lpstr>
      <vt:lpstr>Diagram 8</vt:lpstr>
      <vt:lpstr>Diagram 9</vt:lpstr>
      <vt:lpstr>Diagram 10</vt:lpstr>
      <vt:lpstr>Diagram 11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O'Dowd</dc:creator>
  <cp:lastModifiedBy>Anthony O'Dowd</cp:lastModifiedBy>
  <cp:revision>499</cp:revision>
  <cp:lastPrinted>2017-07-14T11:34:34Z</cp:lastPrinted>
  <dcterms:created xsi:type="dcterms:W3CDTF">2017-03-22T17:19:56Z</dcterms:created>
  <dcterms:modified xsi:type="dcterms:W3CDTF">2017-11-22T17:35:04Z</dcterms:modified>
</cp:coreProperties>
</file>