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31" r:id="rId25"/>
    <p:sldId id="440" r:id="rId26"/>
    <p:sldId id="418" r:id="rId27"/>
    <p:sldId id="419" r:id="rId28"/>
    <p:sldId id="421" r:id="rId29"/>
    <p:sldId id="441" r:id="rId30"/>
    <p:sldId id="422" r:id="rId31"/>
    <p:sldId id="446" r:id="rId32"/>
    <p:sldId id="414" r:id="rId33"/>
    <p:sldId id="438" r:id="rId34"/>
    <p:sldId id="415" r:id="rId35"/>
    <p:sldId id="416" r:id="rId36"/>
    <p:sldId id="417" r:id="rId37"/>
    <p:sldId id="425" r:id="rId38"/>
    <p:sldId id="427" r:id="rId39"/>
    <p:sldId id="444" r:id="rId40"/>
    <p:sldId id="439" r:id="rId41"/>
    <p:sldId id="428" r:id="rId42"/>
    <p:sldId id="443" r:id="rId43"/>
    <p:sldId id="445" r:id="rId44"/>
    <p:sldId id="447" r:id="rId45"/>
    <p:sldId id="430" r:id="rId46"/>
    <p:sldId id="432" r:id="rId47"/>
    <p:sldId id="434" r:id="rId48"/>
    <p:sldId id="433" r:id="rId49"/>
    <p:sldId id="435" r:id="rId50"/>
    <p:sldId id="436" r:id="rId51"/>
    <p:sldId id="437" r:id="rId52"/>
    <p:sldId id="44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C200"/>
    <a:srgbClr val="4A8522"/>
    <a:srgbClr val="FF2A00"/>
    <a:srgbClr val="4272C4"/>
    <a:srgbClr val="AFABAB"/>
    <a:srgbClr val="00B050"/>
    <a:srgbClr val="999999"/>
    <a:srgbClr val="FF0000"/>
    <a:srgbClr val="FF6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6341"/>
  </p:normalViewPr>
  <p:slideViewPr>
    <p:cSldViewPr snapToGrid="0" snapToObjects="1">
      <p:cViewPr>
        <p:scale>
          <a:sx n="135" d="100"/>
          <a:sy n="135" d="100"/>
        </p:scale>
        <p:origin x="144" y="-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9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3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8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18/01/2018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18/01/2018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18/01/2018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18/01/2018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18/01/2018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18/01/2018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1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053960" y="1609629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L1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7861" y="202848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15572" y="2561864"/>
            <a:ext cx="5052231" cy="2487182"/>
            <a:chOff x="61052" y="2638318"/>
            <a:chExt cx="3139979" cy="1545792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575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03978" y="179266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75217" y="2561865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803978" y="1803811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smtClean="0"/>
              <a:t>3b </a:t>
            </a:r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127277" y="2970551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0" name="Document 29"/>
          <p:cNvSpPr/>
          <p:nvPr/>
        </p:nvSpPr>
        <p:spPr>
          <a:xfrm>
            <a:off x="7025533" y="3474859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41114" y="2558209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S2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62509" y="293210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5" name="Document 24"/>
          <p:cNvSpPr/>
          <p:nvPr/>
        </p:nvSpPr>
        <p:spPr>
          <a:xfrm>
            <a:off x="3260765" y="3436416"/>
            <a:ext cx="794378" cy="629140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60765" y="2558209"/>
            <a:ext cx="785855" cy="72536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3267" y="2188877"/>
            <a:ext cx="234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and update logic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29873" y="2238537"/>
            <a:ext cx="166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logic only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5010" y="4781163"/>
            <a:ext cx="3764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endorsement policy is that P1.ORG always signs transactions</a:t>
            </a:r>
          </a:p>
          <a:p>
            <a:r>
              <a:rPr lang="en-US" b="1" dirty="0" smtClean="0"/>
              <a:t>because (e.g.)</a:t>
            </a:r>
            <a:endParaRPr lang="en-US" b="1" dirty="0"/>
          </a:p>
          <a:p>
            <a:r>
              <a:rPr lang="en-US" dirty="0" smtClean="0"/>
              <a:t>P2. ORG cannot see transaction update logic.  e.g. change price rules.</a:t>
            </a:r>
          </a:p>
          <a:p>
            <a:r>
              <a:rPr lang="en-US" b="1" dirty="0" smtClean="0"/>
              <a:t>i.e. S2 is a subset of S1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2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5a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74897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3181" y="1857631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83286" y="4424038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59174"/>
              </p:ext>
            </p:extLst>
          </p:nvPr>
        </p:nvGraphicFramePr>
        <p:xfrm>
          <a:off x="6876797" y="1748784"/>
          <a:ext cx="4477003" cy="3315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924"/>
                <a:gridCol w="970177"/>
                <a:gridCol w="773541"/>
                <a:gridCol w="207436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Principal PA (e.g. A, P1) has communication with </a:t>
                      </a:r>
                      <a:r>
                        <a:rPr lang="en-US" sz="1400" dirty="0" smtClean="0"/>
                        <a:t>channel C</a:t>
                      </a:r>
                      <a:r>
                        <a:rPr lang="en-US" sz="140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648913" y="193914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944827" y="188974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955865" y="448479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44827" y="3567556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6923876" y="269929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11616" y="312369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39569" y="3116328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676218" y="2616245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29075" y="4106031"/>
            <a:ext cx="623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V="1">
            <a:off x="1150912" y="360269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</p:cNvCxnSpPr>
          <p:nvPr/>
        </p:nvCxnSpPr>
        <p:spPr>
          <a:xfrm>
            <a:off x="4299494" y="3760715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218493" y="359871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477496" y="251370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2969100" y="2918684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949984" y="2148317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83828" y="2978077"/>
            <a:ext cx="162001" cy="1240318"/>
            <a:chOff x="3800108" y="3251210"/>
            <a:chExt cx="162001" cy="1240318"/>
          </a:xfrm>
        </p:grpSpPr>
        <p:cxnSp>
          <p:nvCxnSpPr>
            <p:cNvPr id="70" name="Straight Connector 69"/>
            <p:cNvCxnSpPr>
              <a:stCxn id="71" idx="0"/>
              <a:endCxn id="36" idx="1"/>
            </p:cNvCxnSpPr>
            <p:nvPr/>
          </p:nvCxnSpPr>
          <p:spPr>
            <a:xfrm>
              <a:off x="3881109" y="3413211"/>
              <a:ext cx="13626" cy="10783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1" name="Oval 70"/>
            <p:cNvSpPr/>
            <p:nvPr/>
          </p:nvSpPr>
          <p:spPr>
            <a:xfrm flipV="1">
              <a:off x="3800108" y="325121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184483" y="4173315"/>
            <a:ext cx="4055893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58" idx="0"/>
            <a:endCxn id="36" idx="2"/>
          </p:cNvCxnSpPr>
          <p:nvPr/>
        </p:nvCxnSpPr>
        <p:spPr>
          <a:xfrm rot="16200000" flipH="1">
            <a:off x="1426932" y="3569678"/>
            <a:ext cx="562532" cy="95257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Document 30"/>
          <p:cNvSpPr/>
          <p:nvPr/>
        </p:nvSpPr>
        <p:spPr>
          <a:xfrm>
            <a:off x="4507991" y="3544899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88875" y="2774532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49706" y="3291906"/>
            <a:ext cx="526249" cy="995446"/>
            <a:chOff x="8649706" y="3291906"/>
            <a:chExt cx="526249" cy="995446"/>
          </a:xfrm>
        </p:grpSpPr>
        <p:sp>
          <p:nvSpPr>
            <p:cNvPr id="39" name="Rounded Rectangle 38"/>
            <p:cNvSpPr/>
            <p:nvPr/>
          </p:nvSpPr>
          <p:spPr>
            <a:xfrm>
              <a:off x="8675103" y="3291906"/>
              <a:ext cx="470643" cy="431746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2"/>
                  </a:solidFill>
                </a:rPr>
                <a:t>PA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5" name="Straight Connector 34"/>
            <p:cNvCxnSpPr>
              <a:stCxn id="37" idx="0"/>
              <a:endCxn id="38" idx="0"/>
            </p:cNvCxnSpPr>
            <p:nvPr/>
          </p:nvCxnSpPr>
          <p:spPr>
            <a:xfrm flipH="1">
              <a:off x="8912831" y="3807534"/>
              <a:ext cx="551" cy="2412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372C4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7" name="Oval 36"/>
            <p:cNvSpPr/>
            <p:nvPr/>
          </p:nvSpPr>
          <p:spPr>
            <a:xfrm flipH="1" flipV="1">
              <a:off x="8832382" y="364553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49706" y="4048813"/>
              <a:ext cx="526249" cy="238539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AFABAB"/>
                  </a:solidFill>
                </a:rPr>
                <a:t>C</a:t>
              </a:r>
              <a:endParaRPr lang="en-US" sz="1400" b="1" dirty="0">
                <a:solidFill>
                  <a:srgbClr val="AFABAB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5b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38201" y="1410974"/>
            <a:ext cx="1068028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78990" y="2209129"/>
            <a:ext cx="7593253" cy="3192651"/>
            <a:chOff x="3045371" y="1938105"/>
            <a:chExt cx="7593253" cy="3192651"/>
          </a:xfrm>
        </p:grpSpPr>
        <p:sp>
          <p:nvSpPr>
            <p:cNvPr id="17" name="Rounded Rectangle 16"/>
            <p:cNvSpPr/>
            <p:nvPr/>
          </p:nvSpPr>
          <p:spPr>
            <a:xfrm>
              <a:off x="6051491" y="1938105"/>
              <a:ext cx="4586772" cy="3124549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190046" y="2974682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8139149" y="3912317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089133" y="2154027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4" name="Straight Arrow Connector 13"/>
            <p:cNvCxnSpPr>
              <a:stCxn id="68" idx="2"/>
              <a:endCxn id="67" idx="0"/>
            </p:cNvCxnSpPr>
            <p:nvPr/>
          </p:nvCxnSpPr>
          <p:spPr>
            <a:xfrm>
              <a:off x="8717800" y="3314573"/>
              <a:ext cx="0" cy="597744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141214" y="3244113"/>
              <a:ext cx="1497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3. smart contract queries or </a:t>
              </a:r>
            </a:p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updates ledger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045371" y="2986027"/>
              <a:ext cx="1257334" cy="1160546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A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56" idx="3"/>
              <a:endCxn id="66" idx="1"/>
            </p:cNvCxnSpPr>
            <p:nvPr/>
          </p:nvCxnSpPr>
          <p:spPr>
            <a:xfrm flipV="1">
              <a:off x="4302705" y="3560628"/>
              <a:ext cx="2887341" cy="5672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66" idx="0"/>
              <a:endCxn id="68" idx="1"/>
            </p:cNvCxnSpPr>
            <p:nvPr/>
          </p:nvCxnSpPr>
          <p:spPr>
            <a:xfrm rot="5400000" flipH="1" flipV="1">
              <a:off x="7815024" y="2700573"/>
              <a:ext cx="240382" cy="307836"/>
            </a:xfrm>
            <a:prstGeom prst="bentConnector2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04369" y="3566299"/>
              <a:ext cx="1507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1. application connects to peer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79073" y="2244155"/>
              <a:ext cx="1526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2. peer invokes smart contract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cxnSp>
          <p:nvCxnSpPr>
            <p:cNvPr id="47" name="Elbow Connector 46"/>
            <p:cNvCxnSpPr>
              <a:stCxn id="66" idx="2"/>
              <a:endCxn id="56" idx="2"/>
            </p:cNvCxnSpPr>
            <p:nvPr/>
          </p:nvCxnSpPr>
          <p:spPr>
            <a:xfrm rot="5400000">
              <a:off x="5727668" y="2092944"/>
              <a:ext cx="12700" cy="410725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137101" y="4392092"/>
              <a:ext cx="19737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4. peer notifies application when ledger update complete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pic>
          <p:nvPicPr>
            <p:cNvPr id="5122" name="Picture 2" descr="https://d30y9cdsu7xlg0.cloudfront.net/png/1152578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412" y="4381458"/>
              <a:ext cx="553276" cy="55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9989163" y="4530591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3978" y="179266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8451618" y="4416115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1664856" y="2506238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5106804" y="3194841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483053" y="2786464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969368" y="3396050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314910" y="513418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3475312" y="189030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A2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454799" y="528735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A4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3447849" y="4446343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4110306" y="2786464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2853883" y="2786464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  <a:ea typeface=""/>
                <a:cs typeface=""/>
              </a:rPr>
              <a:t>P3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5106803" y="3833321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1792092" y="3207553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1792091" y="3846033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5920487" y="341402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A3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92745" y="2505198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8682" y="2505198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11928" y="1808973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311928" y="4233979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0870" y="5334775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6866" y="2462117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19471" y="1830308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21210" y="4639213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2444851" y="3773638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132250" y="3408213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3051249" y="3246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3742335" y="4081466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3662607" y="436482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4390101" y="3404231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4310421" y="32422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253185" y="341112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012538" y="40627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4659796" y="4036386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2456735" y="3450577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2365" y="1572322"/>
            <a:ext cx="10651435" cy="4784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4478"/>
              </p:ext>
            </p:extLst>
          </p:nvPr>
        </p:nvGraphicFramePr>
        <p:xfrm>
          <a:off x="6729347" y="1738487"/>
          <a:ext cx="4435861" cy="441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869"/>
                <a:gridCol w="961261"/>
                <a:gridCol w="766433"/>
                <a:gridCol w="2055298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Principal PA (e.g. A1, P5) has communication with channel C.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 R owns</a:t>
                      </a:r>
                      <a:r>
                        <a:rPr lang="en-US" sz="1400" baseline="0" dirty="0" smtClean="0"/>
                        <a:t> application A1 and peers P1, P2.</a:t>
                      </a:r>
                      <a:endParaRPr lang="en-US" sz="2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4" name="Document 73"/>
          <p:cNvSpPr/>
          <p:nvPr/>
        </p:nvSpPr>
        <p:spPr>
          <a:xfrm>
            <a:off x="8468613" y="193910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797377" y="18794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808415" y="4474493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797377" y="3557259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80" name="Oval 79"/>
          <p:cNvSpPr/>
          <p:nvPr/>
        </p:nvSpPr>
        <p:spPr>
          <a:xfrm>
            <a:off x="6776426" y="2688996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8494802" y="261437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808415" y="5155573"/>
            <a:ext cx="1454250" cy="857221"/>
            <a:chOff x="6808415" y="5167237"/>
            <a:chExt cx="1454250" cy="857221"/>
          </a:xfrm>
        </p:grpSpPr>
        <p:sp>
          <p:nvSpPr>
            <p:cNvPr id="91" name="Oval 90"/>
            <p:cNvSpPr/>
            <p:nvPr/>
          </p:nvSpPr>
          <p:spPr>
            <a:xfrm rot="5400000">
              <a:off x="7106929" y="4868723"/>
              <a:ext cx="857221" cy="1454250"/>
            </a:xfrm>
            <a:prstGeom prst="ellipse">
              <a:avLst/>
            </a:prstGeom>
            <a:noFill/>
            <a:ln w="28575">
              <a:solidFill>
                <a:srgbClr val="9F42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905593" y="5183325"/>
              <a:ext cx="264816" cy="275424"/>
              <a:chOff x="5994804" y="5710108"/>
              <a:chExt cx="264816" cy="275424"/>
            </a:xfrm>
          </p:grpSpPr>
          <p:sp>
            <p:nvSpPr>
              <p:cNvPr id="96" name="Triangle 95"/>
              <p:cNvSpPr/>
              <p:nvPr/>
            </p:nvSpPr>
            <p:spPr>
              <a:xfrm>
                <a:off x="6000590" y="5710108"/>
                <a:ext cx="240575" cy="21936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AFAB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994804" y="5723922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AFABAB"/>
                    </a:solidFill>
                  </a:rPr>
                  <a:t>R</a:t>
                </a:r>
                <a:endParaRPr lang="en-US" sz="1100" b="1" dirty="0">
                  <a:solidFill>
                    <a:srgbClr val="AFABAB"/>
                  </a:solidFill>
                </a:endParaRPr>
              </a:p>
            </p:txBody>
          </p:sp>
        </p:grpSp>
        <p:sp>
          <p:nvSpPr>
            <p:cNvPr id="92" name="Rounded Rectangle 91"/>
            <p:cNvSpPr/>
            <p:nvPr/>
          </p:nvSpPr>
          <p:spPr>
            <a:xfrm>
              <a:off x="7202381" y="5605624"/>
              <a:ext cx="300963" cy="298262"/>
            </a:xfrm>
            <a:prstGeom prst="roundRect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</a:ln>
            <a:effectLst/>
          </p:spPr>
          <p:txBody>
            <a:bodyPr tIns="36000" bIns="36000" rtlCol="0" anchor="ctr"/>
            <a:lstStyle/>
            <a:p>
              <a:pPr lvl="0" algn="ctr" defTabSz="457200"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95005" y="5605624"/>
              <a:ext cx="300963" cy="298262"/>
            </a:xfrm>
            <a:prstGeom prst="roundRect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</a:ln>
            <a:effectLst/>
          </p:spPr>
          <p:txBody>
            <a:bodyPr tIns="36000" bIns="36000" rtlCol="0" anchor="ctr"/>
            <a:lstStyle/>
            <a:p>
              <a:pPr lvl="0" algn="ctr" defTabSz="457200"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7382238" y="5220199"/>
              <a:ext cx="309289" cy="3051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9F42E6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78460" y="524146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AFABAB"/>
                  </a:solidFill>
                </a:rPr>
                <a:t>A1</a:t>
              </a:r>
              <a:endParaRPr lang="en-US" sz="1100" b="1" dirty="0">
                <a:solidFill>
                  <a:srgbClr val="AFABAB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03398" y="5623950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AFABAB"/>
                  </a:solidFill>
                </a:rPr>
                <a:t>P1</a:t>
              </a:r>
              <a:endParaRPr lang="en-US" sz="1100" b="1" dirty="0">
                <a:solidFill>
                  <a:srgbClr val="AFABAB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582567" y="5623950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AFABAB"/>
                  </a:solidFill>
                </a:rPr>
                <a:t>P2</a:t>
              </a:r>
              <a:endParaRPr lang="en-US" sz="1100" b="1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466998" y="3264400"/>
            <a:ext cx="526249" cy="995446"/>
            <a:chOff x="8649706" y="3291906"/>
            <a:chExt cx="526249" cy="995446"/>
          </a:xfrm>
        </p:grpSpPr>
        <p:sp>
          <p:nvSpPr>
            <p:cNvPr id="105" name="Rounded Rectangle 104"/>
            <p:cNvSpPr/>
            <p:nvPr/>
          </p:nvSpPr>
          <p:spPr>
            <a:xfrm>
              <a:off x="8675103" y="3291906"/>
              <a:ext cx="470643" cy="431746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AFABAB"/>
                  </a:solidFill>
                </a:rPr>
                <a:t>PA</a:t>
              </a:r>
              <a:endParaRPr lang="en-US" sz="1100" b="1" dirty="0">
                <a:solidFill>
                  <a:srgbClr val="AFABAB"/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8912831" y="3807534"/>
              <a:ext cx="551" cy="2412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372C4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7" name="Oval 106"/>
            <p:cNvSpPr/>
            <p:nvPr/>
          </p:nvSpPr>
          <p:spPr>
            <a:xfrm flipH="1" flipV="1">
              <a:off x="8832382" y="364553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8649706" y="4048813"/>
              <a:ext cx="526249" cy="238539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AFABAB"/>
                  </a:solidFill>
                </a:rPr>
                <a:t>C</a:t>
              </a:r>
              <a:endParaRPr lang="en-US" sz="1400" b="1" dirty="0">
                <a:solidFill>
                  <a:srgbClr val="AFABA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234908" y="152668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9a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71202" y="3810458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2943538" y="4717040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4797144" y="4941269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14391" y="5188694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368465" y="4701327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312387" y="3101914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86273" y="5278248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64432" y="4701327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2714" y="4332388"/>
            <a:ext cx="5202130" cy="12369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53226" y="4386768"/>
            <a:ext cx="496027" cy="260665"/>
          </a:xfrm>
          <a:prstGeom prst="ellipse">
            <a:avLst/>
          </a:prstGeom>
          <a:noFill/>
          <a:ln w="19050">
            <a:solidFill>
              <a:srgbClr val="2E5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72585" y="4468445"/>
            <a:ext cx="264708" cy="95313"/>
            <a:chOff x="6472585" y="4454537"/>
            <a:chExt cx="264708" cy="9531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/>
          <p:cNvSpPr/>
          <p:nvPr/>
        </p:nvSpPr>
        <p:spPr>
          <a:xfrm>
            <a:off x="1315844" y="1360450"/>
            <a:ext cx="9924585" cy="437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9b follows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ounded Rectangle 149"/>
          <p:cNvSpPr/>
          <p:nvPr/>
        </p:nvSpPr>
        <p:spPr>
          <a:xfrm>
            <a:off x="7365292" y="2990845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30681"/>
              </p:ext>
            </p:extLst>
          </p:nvPr>
        </p:nvGraphicFramePr>
        <p:xfrm>
          <a:off x="7297262" y="264727"/>
          <a:ext cx="4435863" cy="6424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869"/>
                <a:gridCol w="961261"/>
                <a:gridCol w="766433"/>
                <a:gridCol w="840362"/>
                <a:gridCol w="1214938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Principal PA (e.g. P1,P4) has communication with channel 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 </a:t>
                      </a:r>
                      <a:endParaRPr 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 </a:t>
                      </a:r>
                      <a:r>
                        <a:rPr lang="en-US" sz="1400" dirty="0" smtClean="0"/>
                        <a:t>R owns</a:t>
                      </a:r>
                      <a:r>
                        <a:rPr lang="en-US" sz="1400" baseline="0" dirty="0" smtClean="0"/>
                        <a:t> application A1 and peers P1, P2.</a:t>
                      </a: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C subject to policy CP.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Channel policy</a:t>
                      </a:r>
                      <a:r>
                        <a:rPr lang="en-US" sz="1400" baseline="0" dirty="0" smtClean="0"/>
                        <a:t> CP contains MSPs: MSP1 and MSP2.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MSP1 selects the Certificate Authority CA1</a:t>
                      </a:r>
                      <a:r>
                        <a:rPr lang="en-US" sz="1400" baseline="0" dirty="0" smtClean="0"/>
                        <a:t> to provide certificates for it.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8" name="Rounded Rectangle 107"/>
          <p:cNvSpPr/>
          <p:nvPr/>
        </p:nvSpPr>
        <p:spPr>
          <a:xfrm>
            <a:off x="7365292" y="40568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034913" y="399483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11" name="Oval 110"/>
          <p:cNvSpPr/>
          <p:nvPr/>
        </p:nvSpPr>
        <p:spPr>
          <a:xfrm>
            <a:off x="7344341" y="1215236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9034913" y="1076211"/>
            <a:ext cx="503303" cy="466079"/>
            <a:chOff x="10666566" y="3979442"/>
            <a:chExt cx="742889" cy="687946"/>
          </a:xfrm>
        </p:grpSpPr>
        <p:sp>
          <p:nvSpPr>
            <p:cNvPr id="104" name="Triangle 10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7350457" y="2395453"/>
            <a:ext cx="548118" cy="336616"/>
          </a:xfrm>
          <a:prstGeom prst="rect">
            <a:avLst/>
          </a:prstGeom>
          <a:noFill/>
          <a:ln w="285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611300" y="2439049"/>
            <a:ext cx="238720" cy="139484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7279219" y="2477188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CP</a:t>
            </a:r>
            <a:endParaRPr lang="en-US" sz="1400" b="1">
              <a:solidFill>
                <a:srgbClr val="4372C4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357013" y="5342566"/>
            <a:ext cx="548118" cy="336616"/>
          </a:xfrm>
          <a:prstGeom prst="rect">
            <a:avLst/>
          </a:prstGeom>
          <a:noFill/>
          <a:ln w="285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630198" y="5386162"/>
            <a:ext cx="238720" cy="139484"/>
            <a:chOff x="9516451" y="4566950"/>
            <a:chExt cx="241369" cy="116247"/>
          </a:xfrm>
        </p:grpSpPr>
        <p:sp>
          <p:nvSpPr>
            <p:cNvPr id="210" name="Oval 209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" name="TextBox 205"/>
          <p:cNvSpPr txBox="1"/>
          <p:nvPr/>
        </p:nvSpPr>
        <p:spPr>
          <a:xfrm>
            <a:off x="7362125" y="53237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</a:rPr>
              <a:t>CP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367948" y="48881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216" name="Straight Connector 215"/>
          <p:cNvCxnSpPr>
            <a:stCxn id="204" idx="0"/>
            <a:endCxn id="215" idx="4"/>
          </p:cNvCxnSpPr>
          <p:nvPr/>
        </p:nvCxnSpPr>
        <p:spPr>
          <a:xfrm flipV="1">
            <a:off x="7631072" y="5126698"/>
            <a:ext cx="1" cy="21586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355242" y="6058614"/>
            <a:ext cx="1461030" cy="478413"/>
            <a:chOff x="7569649" y="413740"/>
            <a:chExt cx="1913753" cy="626656"/>
          </a:xfrm>
        </p:grpSpPr>
        <p:sp>
          <p:nvSpPr>
            <p:cNvPr id="217" name="Rounded Rectangle 216"/>
            <p:cNvSpPr/>
            <p:nvPr/>
          </p:nvSpPr>
          <p:spPr>
            <a:xfrm>
              <a:off x="7569649" y="569730"/>
              <a:ext cx="966733" cy="3198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8575" cap="flat" cmpd="sng" algn="ctr">
              <a:solidFill>
                <a:srgbClr val="4372C4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MSP1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848236" y="413740"/>
              <a:ext cx="635166" cy="626656"/>
            </a:xfrm>
            <a:prstGeom prst="roundRect">
              <a:avLst/>
            </a:prstGeom>
            <a:solidFill>
              <a:srgbClr val="9F42E6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bg1"/>
                  </a:solidFill>
                </a:rPr>
                <a:t>CA1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9" name="Straight Arrow Connector 218"/>
            <p:cNvCxnSpPr>
              <a:stCxn id="217" idx="3"/>
              <a:endCxn id="218" idx="1"/>
            </p:cNvCxnSpPr>
            <p:nvPr/>
          </p:nvCxnSpPr>
          <p:spPr>
            <a:xfrm flipV="1">
              <a:off x="8536382" y="727069"/>
              <a:ext cx="311854" cy="2603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Rounded Rectangle 224"/>
          <p:cNvSpPr/>
          <p:nvPr/>
        </p:nvSpPr>
        <p:spPr>
          <a:xfrm>
            <a:off x="9077743" y="5089168"/>
            <a:ext cx="741569" cy="24537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rgbClr val="4372C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MSP1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983816" y="5009602"/>
            <a:ext cx="1461302" cy="680869"/>
          </a:xfrm>
          <a:prstGeom prst="rect">
            <a:avLst/>
          </a:prstGeom>
          <a:noFill/>
          <a:ln w="285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9077728" y="5344084"/>
            <a:ext cx="741569" cy="245377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rgbClr val="4372C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MSP2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10072552" y="5063779"/>
            <a:ext cx="330613" cy="173739"/>
          </a:xfrm>
          <a:prstGeom prst="ellipse">
            <a:avLst/>
          </a:prstGeom>
          <a:noFill/>
          <a:ln w="1905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0152107" y="5118219"/>
            <a:ext cx="176434" cy="63528"/>
            <a:chOff x="6472585" y="4454537"/>
            <a:chExt cx="264708" cy="95313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19050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19050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19050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TextBox 234"/>
          <p:cNvSpPr txBox="1"/>
          <p:nvPr/>
        </p:nvSpPr>
        <p:spPr>
          <a:xfrm>
            <a:off x="9768778" y="4998271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CP</a:t>
            </a:r>
            <a:endParaRPr lang="en-US" sz="1400" b="1" dirty="0">
              <a:solidFill>
                <a:srgbClr val="4372C4"/>
              </a:solidFill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418959" y="1793111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9045668" y="1791235"/>
            <a:ext cx="526249" cy="995446"/>
            <a:chOff x="8649706" y="3291906"/>
            <a:chExt cx="526249" cy="995446"/>
          </a:xfrm>
        </p:grpSpPr>
        <p:sp>
          <p:nvSpPr>
            <p:cNvPr id="195" name="Rounded Rectangle 194"/>
            <p:cNvSpPr/>
            <p:nvPr/>
          </p:nvSpPr>
          <p:spPr>
            <a:xfrm>
              <a:off x="8675103" y="3291906"/>
              <a:ext cx="470643" cy="431746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AFABAB"/>
                  </a:solidFill>
                </a:rPr>
                <a:t>PA</a:t>
              </a:r>
              <a:endParaRPr lang="en-US" sz="1100" b="1" dirty="0">
                <a:solidFill>
                  <a:srgbClr val="AFABAB"/>
                </a:solidFill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 flipH="1">
              <a:off x="8912831" y="3807534"/>
              <a:ext cx="551" cy="2412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372C4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97" name="Oval 196"/>
            <p:cNvSpPr/>
            <p:nvPr/>
          </p:nvSpPr>
          <p:spPr>
            <a:xfrm flipH="1" flipV="1">
              <a:off x="8832382" y="364553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8649706" y="4048813"/>
              <a:ext cx="526249" cy="238539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AFABAB"/>
                  </a:solidFill>
                </a:rPr>
                <a:t>C</a:t>
              </a:r>
              <a:endParaRPr lang="en-US" sz="1400" b="1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7366157" y="3694516"/>
            <a:ext cx="1454250" cy="857221"/>
            <a:chOff x="6808415" y="5167237"/>
            <a:chExt cx="1454250" cy="857221"/>
          </a:xfrm>
        </p:grpSpPr>
        <p:sp>
          <p:nvSpPr>
            <p:cNvPr id="202" name="Oval 201"/>
            <p:cNvSpPr/>
            <p:nvPr/>
          </p:nvSpPr>
          <p:spPr>
            <a:xfrm rot="5400000">
              <a:off x="7106929" y="4868723"/>
              <a:ext cx="857221" cy="1454250"/>
            </a:xfrm>
            <a:prstGeom prst="ellipse">
              <a:avLst/>
            </a:prstGeom>
            <a:noFill/>
            <a:ln w="28575">
              <a:solidFill>
                <a:srgbClr val="9F42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7905593" y="5183325"/>
              <a:ext cx="264816" cy="275424"/>
              <a:chOff x="5994804" y="5710108"/>
              <a:chExt cx="264816" cy="275424"/>
            </a:xfrm>
          </p:grpSpPr>
          <p:sp>
            <p:nvSpPr>
              <p:cNvPr id="236" name="Triangle 235"/>
              <p:cNvSpPr/>
              <p:nvPr/>
            </p:nvSpPr>
            <p:spPr>
              <a:xfrm>
                <a:off x="6000590" y="5710108"/>
                <a:ext cx="240575" cy="21936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AFAB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994804" y="5723922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AFABAB"/>
                    </a:solidFill>
                  </a:rPr>
                  <a:t>R</a:t>
                </a:r>
                <a:endParaRPr lang="en-US" sz="1100" b="1" dirty="0">
                  <a:solidFill>
                    <a:srgbClr val="AFABAB"/>
                  </a:solidFill>
                </a:endParaRPr>
              </a:p>
            </p:txBody>
          </p:sp>
        </p:grpSp>
        <p:sp>
          <p:nvSpPr>
            <p:cNvPr id="220" name="Rounded Rectangle 219"/>
            <p:cNvSpPr/>
            <p:nvPr/>
          </p:nvSpPr>
          <p:spPr>
            <a:xfrm>
              <a:off x="7202381" y="5605624"/>
              <a:ext cx="300963" cy="298262"/>
            </a:xfrm>
            <a:prstGeom prst="roundRect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</a:ln>
            <a:effectLst/>
          </p:spPr>
          <p:txBody>
            <a:bodyPr tIns="36000" bIns="36000" rtlCol="0" anchor="ctr"/>
            <a:lstStyle/>
            <a:p>
              <a:pPr lvl="0" algn="ctr" defTabSz="457200"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7595005" y="5605624"/>
              <a:ext cx="300963" cy="298262"/>
            </a:xfrm>
            <a:prstGeom prst="roundRect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</a:ln>
            <a:effectLst/>
          </p:spPr>
          <p:txBody>
            <a:bodyPr tIns="36000" bIns="36000" rtlCol="0" anchor="ctr"/>
            <a:lstStyle/>
            <a:p>
              <a:pPr lvl="0" algn="ctr" defTabSz="457200"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7382238" y="5220199"/>
              <a:ext cx="309289" cy="30514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9F42E6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7378460" y="524146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AFABAB"/>
                  </a:solidFill>
                </a:rPr>
                <a:t>A1</a:t>
              </a:r>
              <a:endParaRPr lang="en-US" sz="1100" b="1" dirty="0">
                <a:solidFill>
                  <a:srgbClr val="AFABAB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03398" y="5623950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AFABAB"/>
                  </a:solidFill>
                </a:rPr>
                <a:t>P1</a:t>
              </a:r>
              <a:endParaRPr lang="en-US" sz="1100" b="1" dirty="0">
                <a:solidFill>
                  <a:srgbClr val="AFABAB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582567" y="5623950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AFABAB"/>
                  </a:solidFill>
                </a:rPr>
                <a:t>P2</a:t>
              </a:r>
              <a:endParaRPr lang="en-US" sz="1100" b="1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511241" y="1120261"/>
            <a:ext cx="5662958" cy="4364043"/>
            <a:chOff x="1455236" y="1440409"/>
            <a:chExt cx="5662958" cy="4364043"/>
          </a:xfrm>
        </p:grpSpPr>
        <p:sp>
          <p:nvSpPr>
            <p:cNvPr id="70" name="Rounded Rectangle 69"/>
            <p:cNvSpPr/>
            <p:nvPr/>
          </p:nvSpPr>
          <p:spPr>
            <a:xfrm>
              <a:off x="1913641" y="1526686"/>
              <a:ext cx="4734553" cy="427776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385413" y="2215289"/>
              <a:ext cx="559591" cy="554570"/>
            </a:xfrm>
            <a:prstGeom prst="roundRect">
              <a:avLst/>
            </a:prstGeom>
            <a:solidFill>
              <a:srgbClr val="4A8522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lvl="0" algn="ctr" defTabSz="457200"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P3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808541" y="5335232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5385412" y="2853769"/>
              <a:ext cx="559591" cy="554570"/>
            </a:xfrm>
            <a:prstGeom prst="roundRect">
              <a:avLst/>
            </a:prstGeom>
            <a:solidFill>
              <a:srgbClr val="4A8522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lvl="0" algn="ctr" defTabSz="457200"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P4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2613426" y="2228001"/>
              <a:ext cx="559591" cy="554570"/>
            </a:xfrm>
            <a:prstGeom prst="roundRect">
              <a:avLst/>
            </a:prstGeom>
            <a:solidFill>
              <a:srgbClr val="FF0000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2613425" y="2866481"/>
              <a:ext cx="559591" cy="554570"/>
            </a:xfrm>
            <a:prstGeom prst="roundRect">
              <a:avLst/>
            </a:prstGeom>
            <a:solidFill>
              <a:srgbClr val="FF0000"/>
            </a:solidFill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lvl="0" algn="ctr" defTabSz="457200"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P2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676371" y="1440410"/>
              <a:ext cx="1644106" cy="27891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455236" y="2582691"/>
              <a:ext cx="470000" cy="443331"/>
              <a:chOff x="5661371" y="5935385"/>
              <a:chExt cx="780572" cy="736281"/>
            </a:xfrm>
          </p:grpSpPr>
          <p:sp>
            <p:nvSpPr>
              <p:cNvPr id="49" name="Triangle 48"/>
              <p:cNvSpPr/>
              <p:nvPr/>
            </p:nvSpPr>
            <p:spPr>
              <a:xfrm>
                <a:off x="5666609" y="5935385"/>
                <a:ext cx="742889" cy="677401"/>
              </a:xfrm>
              <a:prstGeom prst="triangle">
                <a:avLst/>
              </a:prstGeom>
              <a:solidFill>
                <a:srgbClr val="FF0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61371" y="6237186"/>
                <a:ext cx="780572" cy="434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Org1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3372533" y="2794086"/>
              <a:ext cx="1816769" cy="307828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</a:rPr>
                <a:t>C</a:t>
              </a:r>
              <a:endParaRPr lang="en-US" sz="2400" b="1" dirty="0">
                <a:solidFill>
                  <a:srgbClr val="4372C4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 flipV="1">
              <a:off x="3074519" y="2431574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 flipV="1">
              <a:off x="5305107" y="3083212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cxnSp>
          <p:nvCxnSpPr>
            <p:cNvPr id="24" name="Elbow Connector 23"/>
            <p:cNvCxnSpPr>
              <a:stCxn id="77" idx="2"/>
              <a:endCxn id="59" idx="5"/>
            </p:cNvCxnSpPr>
            <p:nvPr/>
          </p:nvCxnSpPr>
          <p:spPr>
            <a:xfrm rot="10800000">
              <a:off x="4923243" y="3056834"/>
              <a:ext cx="381865" cy="107378"/>
            </a:xfrm>
            <a:prstGeom prst="bentConnector2">
              <a:avLst/>
            </a:prstGeom>
            <a:ln w="38100">
              <a:solidFill>
                <a:srgbClr val="4372C4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59" idx="1"/>
              <a:endCxn id="76" idx="6"/>
            </p:cNvCxnSpPr>
            <p:nvPr/>
          </p:nvCxnSpPr>
          <p:spPr>
            <a:xfrm rot="16200000" flipV="1">
              <a:off x="3274261" y="2474833"/>
              <a:ext cx="326592" cy="402073"/>
            </a:xfrm>
            <a:prstGeom prst="bentConnector2">
              <a:avLst/>
            </a:prstGeom>
            <a:ln w="38100">
              <a:solidFill>
                <a:srgbClr val="4372C4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/>
            <p:nvPr/>
          </p:nvSpPr>
          <p:spPr>
            <a:xfrm>
              <a:off x="3830412" y="4557100"/>
              <a:ext cx="966733" cy="3198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8575" cap="flat" cmpd="sng" algn="ctr">
              <a:solidFill>
                <a:srgbClr val="4372C4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ORG1.MSP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3830411" y="4868813"/>
              <a:ext cx="966733" cy="319881"/>
            </a:xfrm>
            <a:prstGeom prst="roundRect">
              <a:avLst>
                <a:gd name="adj" fmla="val 50000"/>
              </a:avLst>
            </a:prstGeom>
            <a:solidFill>
              <a:srgbClr val="4A8522"/>
            </a:solidFill>
            <a:ln w="28575" cap="flat" cmpd="sng" algn="ctr">
              <a:solidFill>
                <a:srgbClr val="4372C4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ORG2.MSP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20144" y="4303956"/>
              <a:ext cx="5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272C4"/>
                  </a:solidFill>
                </a:rPr>
                <a:t>MSPs</a:t>
              </a:r>
              <a:endParaRPr lang="en-US" sz="1400" b="1" dirty="0">
                <a:solidFill>
                  <a:srgbClr val="4272C4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712551" y="4439344"/>
              <a:ext cx="575072" cy="567368"/>
            </a:xfrm>
            <a:prstGeom prst="roundRect">
              <a:avLst/>
            </a:prstGeom>
            <a:solidFill>
              <a:srgbClr val="9F42E6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CA1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4" name="Straight Connector 133"/>
            <p:cNvCxnSpPr>
              <a:stCxn id="101" idx="0"/>
              <a:endCxn id="59" idx="4"/>
            </p:cNvCxnSpPr>
            <p:nvPr/>
          </p:nvCxnSpPr>
          <p:spPr>
            <a:xfrm flipV="1">
              <a:off x="4280918" y="3101914"/>
              <a:ext cx="0" cy="1230474"/>
            </a:xfrm>
            <a:prstGeom prst="line">
              <a:avLst/>
            </a:prstGeom>
            <a:ln w="28575">
              <a:solidFill>
                <a:srgbClr val="4372C4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5410034" y="4353857"/>
              <a:ext cx="44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4372C4"/>
                  </a:solidFill>
                </a:rPr>
                <a:t>CP</a:t>
              </a:r>
              <a:endParaRPr lang="en-US" sz="1600" b="1" dirty="0">
                <a:solidFill>
                  <a:srgbClr val="4372C4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283540" y="4745069"/>
              <a:ext cx="575072" cy="567368"/>
            </a:xfrm>
            <a:prstGeom prst="roundRect">
              <a:avLst/>
            </a:prstGeom>
            <a:solidFill>
              <a:srgbClr val="FFC1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0070C0"/>
                  </a:solidFill>
                </a:rPr>
                <a:t>CA2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02638" y="4332388"/>
              <a:ext cx="4156559" cy="1039586"/>
            </a:xfrm>
            <a:prstGeom prst="rect">
              <a:avLst/>
            </a:prstGeom>
            <a:noFill/>
            <a:ln w="28575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750312" y="4400640"/>
              <a:ext cx="496027" cy="260665"/>
              <a:chOff x="6353226" y="4386768"/>
              <a:chExt cx="496027" cy="260665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353226" y="4386768"/>
                <a:ext cx="496027" cy="260665"/>
              </a:xfrm>
              <a:prstGeom prst="ellipse">
                <a:avLst/>
              </a:prstGeom>
              <a:noFill/>
              <a:ln w="19050">
                <a:solidFill>
                  <a:srgbClr val="4372C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rgbClr val="4372C4"/>
                  </a:solidFill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472585" y="4468445"/>
                <a:ext cx="264708" cy="95313"/>
                <a:chOff x="6472585" y="4454537"/>
                <a:chExt cx="264708" cy="95313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6473152" y="4454537"/>
                  <a:ext cx="264141" cy="0"/>
                </a:xfrm>
                <a:prstGeom prst="line">
                  <a:avLst/>
                </a:prstGeom>
                <a:ln w="28575">
                  <a:solidFill>
                    <a:srgbClr val="4372C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6472585" y="4501560"/>
                  <a:ext cx="264141" cy="0"/>
                </a:xfrm>
                <a:prstGeom prst="line">
                  <a:avLst/>
                </a:prstGeom>
                <a:ln w="28575">
                  <a:solidFill>
                    <a:srgbClr val="4372C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6472585" y="4549850"/>
                  <a:ext cx="264141" cy="0"/>
                </a:xfrm>
                <a:prstGeom prst="line">
                  <a:avLst/>
                </a:prstGeom>
                <a:ln w="28575">
                  <a:solidFill>
                    <a:srgbClr val="4372C4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Arrow Connector 17"/>
            <p:cNvCxnSpPr>
              <a:stCxn id="93" idx="1"/>
              <a:endCxn id="130" idx="3"/>
            </p:cNvCxnSpPr>
            <p:nvPr/>
          </p:nvCxnSpPr>
          <p:spPr>
            <a:xfrm flipH="1">
              <a:off x="3287623" y="4717041"/>
              <a:ext cx="542789" cy="5987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94" idx="3"/>
              <a:endCxn id="136" idx="1"/>
            </p:cNvCxnSpPr>
            <p:nvPr/>
          </p:nvCxnSpPr>
          <p:spPr>
            <a:xfrm flipV="1">
              <a:off x="4797144" y="5028753"/>
              <a:ext cx="486396" cy="1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161947" y="1755557"/>
              <a:ext cx="508155" cy="494111"/>
              <a:chOff x="2435326" y="1755557"/>
              <a:chExt cx="508155" cy="494111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2516248" y="1806435"/>
                <a:ext cx="225078" cy="223058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435326" y="1757595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D</a:t>
                </a:r>
                <a:r>
                  <a:rPr lang="en-US" sz="1400" b="1" dirty="0" smtClean="0">
                    <a:solidFill>
                      <a:schemeClr val="bg1"/>
                    </a:solidFill>
                  </a:rPr>
                  <a:t>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466803" y="1755557"/>
                <a:ext cx="476678" cy="386073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2775499" y="1826839"/>
                <a:ext cx="117923" cy="85952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7-Point Star 122"/>
              <p:cNvSpPr/>
              <p:nvPr/>
            </p:nvSpPr>
            <p:spPr>
              <a:xfrm>
                <a:off x="2708711" y="2038720"/>
                <a:ext cx="210948" cy="210948"/>
              </a:xfrm>
              <a:prstGeom prst="star7">
                <a:avLst/>
              </a:prstGeom>
              <a:solidFill>
                <a:schemeClr val="bg1"/>
              </a:solidFill>
              <a:ln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Elbow Connector 11"/>
            <p:cNvCxnSpPr>
              <a:stCxn id="124" idx="2"/>
              <a:endCxn id="208" idx="1"/>
            </p:cNvCxnSpPr>
            <p:nvPr/>
          </p:nvCxnSpPr>
          <p:spPr>
            <a:xfrm rot="16200000" flipH="1">
              <a:off x="2340766" y="2232626"/>
              <a:ext cx="363656" cy="181663"/>
            </a:xfrm>
            <a:prstGeom prst="bentConnector2">
              <a:avLst/>
            </a:prstGeom>
            <a:ln w="28575">
              <a:solidFill>
                <a:srgbClr val="4372C4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161947" y="3500365"/>
              <a:ext cx="505349" cy="494111"/>
              <a:chOff x="2441728" y="3480183"/>
              <a:chExt cx="505349" cy="494111"/>
            </a:xfrm>
          </p:grpSpPr>
          <p:sp>
            <p:nvSpPr>
              <p:cNvPr id="248" name="Rounded Rectangle 247"/>
              <p:cNvSpPr/>
              <p:nvPr/>
            </p:nvSpPr>
            <p:spPr>
              <a:xfrm>
                <a:off x="2519844" y="3531061"/>
                <a:ext cx="225078" cy="223058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441728" y="3485392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smtClean="0">
                    <a:solidFill>
                      <a:schemeClr val="bg1"/>
                    </a:solidFill>
                  </a:rPr>
                  <a:t>D</a:t>
                </a:r>
                <a:r>
                  <a:rPr lang="en-US" sz="1400" b="1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2470399" y="3480183"/>
                <a:ext cx="476678" cy="386073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2779095" y="3551465"/>
                <a:ext cx="117923" cy="85952"/>
                <a:chOff x="4783309" y="3634526"/>
                <a:chExt cx="123069" cy="75870"/>
              </a:xfrm>
            </p:grpSpPr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2" name="7-Point Star 251"/>
              <p:cNvSpPr/>
              <p:nvPr/>
            </p:nvSpPr>
            <p:spPr>
              <a:xfrm>
                <a:off x="2712307" y="3763346"/>
                <a:ext cx="210948" cy="210948"/>
              </a:xfrm>
              <a:prstGeom prst="star7">
                <a:avLst/>
              </a:prstGeom>
              <a:solidFill>
                <a:schemeClr val="bg1"/>
              </a:solidFill>
              <a:ln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6" name="Elbow Connector 255"/>
            <p:cNvCxnSpPr>
              <a:stCxn id="250" idx="0"/>
              <a:endCxn id="209" idx="1"/>
            </p:cNvCxnSpPr>
            <p:nvPr/>
          </p:nvCxnSpPr>
          <p:spPr>
            <a:xfrm rot="5400000" flipH="1" flipV="1">
              <a:off x="2342892" y="3229832"/>
              <a:ext cx="356599" cy="184468"/>
            </a:xfrm>
            <a:prstGeom prst="bentConnector2">
              <a:avLst/>
            </a:prstGeom>
            <a:ln w="28575">
              <a:solidFill>
                <a:srgbClr val="4372C4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870251" y="1744421"/>
              <a:ext cx="506023" cy="494111"/>
              <a:chOff x="5606089" y="1762766"/>
              <a:chExt cx="506023" cy="494111"/>
            </a:xfrm>
          </p:grpSpPr>
          <p:sp>
            <p:nvSpPr>
              <p:cNvPr id="258" name="Rounded Rectangle 257"/>
              <p:cNvSpPr/>
              <p:nvPr/>
            </p:nvSpPr>
            <p:spPr>
              <a:xfrm>
                <a:off x="5684879" y="1813644"/>
                <a:ext cx="225078" cy="223058"/>
              </a:xfrm>
              <a:prstGeom prst="roundRect">
                <a:avLst/>
              </a:prstGeom>
              <a:solidFill>
                <a:srgbClr val="FFC200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606089" y="1767616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/>
                    </a:solidFill>
                  </a:rPr>
                  <a:t>D</a:t>
                </a:r>
                <a:r>
                  <a:rPr lang="en-US" sz="1400" b="1" dirty="0">
                    <a:solidFill>
                      <a:schemeClr val="tx2"/>
                    </a:solidFill>
                  </a:rPr>
                  <a:t>6</a:t>
                </a: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5635434" y="1762766"/>
                <a:ext cx="476678" cy="386073"/>
              </a:xfrm>
              <a:prstGeom prst="rect">
                <a:avLst/>
              </a:prstGeom>
              <a:noFill/>
              <a:ln w="25400">
                <a:solidFill>
                  <a:srgbClr val="FFC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5944130" y="1834048"/>
                <a:ext cx="117923" cy="85952"/>
                <a:chOff x="4783309" y="3634526"/>
                <a:chExt cx="123069" cy="75870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2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2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2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2" name="7-Point Star 261"/>
              <p:cNvSpPr/>
              <p:nvPr/>
            </p:nvSpPr>
            <p:spPr>
              <a:xfrm>
                <a:off x="5877342" y="2045929"/>
                <a:ext cx="210948" cy="210948"/>
              </a:xfrm>
              <a:prstGeom prst="star7">
                <a:avLst/>
              </a:prstGeom>
              <a:solidFill>
                <a:schemeClr val="bg1"/>
              </a:solidFill>
              <a:ln>
                <a:solidFill>
                  <a:srgbClr val="FFC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6" name="Elbow Connector 265"/>
            <p:cNvCxnSpPr>
              <a:stCxn id="260" idx="2"/>
              <a:endCxn id="85" idx="3"/>
            </p:cNvCxnSpPr>
            <p:nvPr/>
          </p:nvCxnSpPr>
          <p:spPr>
            <a:xfrm rot="5400000">
              <a:off x="5860430" y="2215069"/>
              <a:ext cx="362080" cy="192931"/>
            </a:xfrm>
            <a:prstGeom prst="bentConnector2">
              <a:avLst/>
            </a:prstGeom>
            <a:ln w="28575">
              <a:solidFill>
                <a:srgbClr val="4372C4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/>
            <p:cNvCxnSpPr>
              <a:stCxn id="281" idx="0"/>
              <a:endCxn id="207" idx="3"/>
            </p:cNvCxnSpPr>
            <p:nvPr/>
          </p:nvCxnSpPr>
          <p:spPr>
            <a:xfrm rot="16200000" flipV="1">
              <a:off x="5871949" y="3204109"/>
              <a:ext cx="339041" cy="192932"/>
            </a:xfrm>
            <a:prstGeom prst="bentConnector2">
              <a:avLst/>
            </a:prstGeom>
            <a:ln w="28575">
              <a:solidFill>
                <a:srgbClr val="4372C4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5245599" y="1440409"/>
              <a:ext cx="1644106" cy="2789178"/>
            </a:xfrm>
            <a:prstGeom prst="ellipse">
              <a:avLst/>
            </a:prstGeom>
            <a:noFill/>
            <a:ln w="28575">
              <a:solidFill>
                <a:srgbClr val="4A85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648194" y="2582691"/>
              <a:ext cx="470000" cy="443331"/>
              <a:chOff x="5650038" y="5935385"/>
              <a:chExt cx="780572" cy="736281"/>
            </a:xfrm>
            <a:solidFill>
              <a:srgbClr val="4A8522"/>
            </a:solidFill>
          </p:grpSpPr>
          <p:sp>
            <p:nvSpPr>
              <p:cNvPr id="57" name="Triangle 56"/>
              <p:cNvSpPr/>
              <p:nvPr/>
            </p:nvSpPr>
            <p:spPr>
              <a:xfrm>
                <a:off x="5666609" y="5935385"/>
                <a:ext cx="742889" cy="677401"/>
              </a:xfrm>
              <a:prstGeom prst="triangl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650038" y="6237186"/>
                <a:ext cx="780572" cy="434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</a:rPr>
                  <a:t>Org2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>
              <a:off x="5870251" y="3470095"/>
              <a:ext cx="506023" cy="494111"/>
              <a:chOff x="5606089" y="1762766"/>
              <a:chExt cx="506023" cy="494111"/>
            </a:xfrm>
          </p:grpSpPr>
          <p:sp>
            <p:nvSpPr>
              <p:cNvPr id="279" name="Rounded Rectangle 278"/>
              <p:cNvSpPr/>
              <p:nvPr/>
            </p:nvSpPr>
            <p:spPr>
              <a:xfrm>
                <a:off x="5684879" y="1813644"/>
                <a:ext cx="225078" cy="223058"/>
              </a:xfrm>
              <a:prstGeom prst="roundRect">
                <a:avLst/>
              </a:prstGeom>
              <a:solidFill>
                <a:srgbClr val="FFC200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5606089" y="1767616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/>
                    </a:solidFill>
                  </a:rPr>
                  <a:t>D8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5635434" y="1762766"/>
                <a:ext cx="476678" cy="386073"/>
              </a:xfrm>
              <a:prstGeom prst="rect">
                <a:avLst/>
              </a:prstGeom>
              <a:noFill/>
              <a:ln w="25400">
                <a:solidFill>
                  <a:srgbClr val="FFC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5944130" y="1834048"/>
                <a:ext cx="117923" cy="85952"/>
                <a:chOff x="4783309" y="3634526"/>
                <a:chExt cx="123069" cy="75870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2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2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2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3" name="7-Point Star 282"/>
              <p:cNvSpPr/>
              <p:nvPr/>
            </p:nvSpPr>
            <p:spPr>
              <a:xfrm>
                <a:off x="5877342" y="2045929"/>
                <a:ext cx="210948" cy="210948"/>
              </a:xfrm>
              <a:prstGeom prst="star7">
                <a:avLst/>
              </a:prstGeom>
              <a:solidFill>
                <a:schemeClr val="bg1"/>
              </a:solidFill>
              <a:ln>
                <a:solidFill>
                  <a:srgbClr val="FFC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6" name="Rounded Rectangle 155"/>
          <p:cNvSpPr/>
          <p:nvPr/>
        </p:nvSpPr>
        <p:spPr>
          <a:xfrm>
            <a:off x="9009818" y="3035627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rgbClr val="4372C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2731"/>
              </p:ext>
            </p:extLst>
          </p:nvPr>
        </p:nvGraphicFramePr>
        <p:xfrm>
          <a:off x="3873671" y="5708229"/>
          <a:ext cx="2316146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64"/>
                <a:gridCol w="1202382"/>
              </a:tblGrid>
              <a:tr h="3763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Principal P has identity 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87" name="Rounded Rectangle 286"/>
          <p:cNvSpPr/>
          <p:nvPr/>
        </p:nvSpPr>
        <p:spPr>
          <a:xfrm>
            <a:off x="3985957" y="6127921"/>
            <a:ext cx="481189" cy="444147"/>
          </a:xfrm>
          <a:prstGeom prst="roundRect">
            <a:avLst/>
          </a:prstGeom>
          <a:noFill/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Arial" charset="0"/>
                <a:cs typeface="Arial" charset="0"/>
              </a:rPr>
              <a:t>PA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ea typeface="Arial" charset="0"/>
              <a:cs typeface="Arial" charset="0"/>
            </a:endParaRPr>
          </a:p>
        </p:txBody>
      </p:sp>
      <p:grpSp>
        <p:nvGrpSpPr>
          <p:cNvPr id="288" name="Group 287"/>
          <p:cNvGrpSpPr/>
          <p:nvPr/>
        </p:nvGrpSpPr>
        <p:grpSpPr>
          <a:xfrm>
            <a:off x="4505844" y="5778392"/>
            <a:ext cx="420460" cy="435837"/>
            <a:chOff x="5676338" y="2717038"/>
            <a:chExt cx="312349" cy="323772"/>
          </a:xfrm>
        </p:grpSpPr>
        <p:grpSp>
          <p:nvGrpSpPr>
            <p:cNvPr id="289" name="Group 2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3" name="Rounded Rectangle 2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noProof="0" dirty="0">
                    <a:solidFill>
                      <a:schemeClr val="bg1"/>
                    </a:solidFill>
                    <a:ea typeface=""/>
                    <a:cs typeface=""/>
                  </a:rPr>
                  <a:t>D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290" name="7-Point Star 2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8" name="Elbow Connector 297"/>
          <p:cNvCxnSpPr>
            <a:stCxn id="291" idx="2"/>
            <a:endCxn id="287" idx="3"/>
          </p:cNvCxnSpPr>
          <p:nvPr/>
        </p:nvCxnSpPr>
        <p:spPr>
          <a:xfrm rot="5400000">
            <a:off x="4476079" y="6110000"/>
            <a:ext cx="231062" cy="24892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37064" y="1561171"/>
            <a:ext cx="10203366" cy="437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0640" y="1974787"/>
            <a:ext cx="4634150" cy="3412138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8511"/>
              </p:ext>
            </p:extLst>
          </p:nvPr>
        </p:nvGraphicFramePr>
        <p:xfrm>
          <a:off x="7139016" y="1974787"/>
          <a:ext cx="3832974" cy="3315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650"/>
                <a:gridCol w="984738"/>
                <a:gridCol w="631327"/>
                <a:gridCol w="1528259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</a:t>
                      </a:r>
                      <a:r>
                        <a:rPr lang="en-US" sz="1400" dirty="0" smtClean="0"/>
                        <a:t>update U1 flows on channel C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 X has communication with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channel 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862797" y="3579399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894259" y="2847455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47807" y="212164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883713" y="2084219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33284" y="3560955"/>
            <a:ext cx="481189" cy="444147"/>
          </a:xfrm>
          <a:prstGeom prst="roundRect">
            <a:avLst/>
          </a:prstGeom>
          <a:solidFill>
            <a:srgbClr val="4272C4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20003" y="292590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04010" y="485640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40" name="Rounded Rectangle 39"/>
          <p:cNvSpPr/>
          <p:nvPr/>
        </p:nvSpPr>
        <p:spPr>
          <a:xfrm>
            <a:off x="1331198" y="3171993"/>
            <a:ext cx="559591" cy="554570"/>
          </a:xfrm>
          <a:prstGeom prst="roundRect">
            <a:avLst/>
          </a:prstGeom>
          <a:noFill/>
          <a:ln w="28575" cap="flat" cmpd="sng" algn="ctr">
            <a:solidFill>
              <a:srgbClr val="4372C4"/>
            </a:solidFill>
            <a:prstDash val="solid"/>
          </a:ln>
          <a:effectLst/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4372C4"/>
                </a:solidFill>
                <a:ea typeface=""/>
                <a:cs typeface=""/>
              </a:rPr>
              <a:t>A1</a:t>
            </a:r>
            <a:endParaRPr kumimoji="0" lang="en-US" sz="20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Oval 40"/>
          <p:cNvSpPr/>
          <p:nvPr/>
        </p:nvSpPr>
        <p:spPr>
          <a:xfrm flipV="1">
            <a:off x="1531397" y="364223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7" name="Elbow Connector 6"/>
          <p:cNvCxnSpPr>
            <a:stCxn id="41" idx="0"/>
            <a:endCxn id="46" idx="2"/>
          </p:cNvCxnSpPr>
          <p:nvPr/>
        </p:nvCxnSpPr>
        <p:spPr>
          <a:xfrm rot="16200000" flipH="1">
            <a:off x="1647933" y="3768697"/>
            <a:ext cx="903300" cy="97437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Rounded Rectangle 26"/>
          <p:cNvSpPr/>
          <p:nvPr/>
        </p:nvSpPr>
        <p:spPr>
          <a:xfrm>
            <a:off x="5689709" y="2887898"/>
            <a:ext cx="559591" cy="554570"/>
          </a:xfrm>
          <a:prstGeom prst="roundRect">
            <a:avLst/>
          </a:prstGeom>
          <a:solidFill>
            <a:srgbClr val="42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000" b="1" kern="0" dirty="0" smtClean="0">
                <a:solidFill>
                  <a:schemeClr val="bg1"/>
                </a:solidFill>
              </a:rPr>
              <a:t>P2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6703" y="4477567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</a:rPr>
              <a:t>C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 flipH="1">
            <a:off x="5962828" y="3524098"/>
            <a:ext cx="5920" cy="10397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5887747" y="336209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20654" y="2887898"/>
            <a:ext cx="559591" cy="554570"/>
          </a:xfrm>
          <a:prstGeom prst="roundRect">
            <a:avLst/>
          </a:prstGeom>
          <a:solidFill>
            <a:srgbClr val="42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0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101" idx="0"/>
            <a:endCxn id="46" idx="0"/>
          </p:cNvCxnSpPr>
          <p:nvPr/>
        </p:nvCxnSpPr>
        <p:spPr>
          <a:xfrm flipH="1">
            <a:off x="4696839" y="3530278"/>
            <a:ext cx="8156" cy="9945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Document 42"/>
          <p:cNvSpPr/>
          <p:nvPr/>
        </p:nvSpPr>
        <p:spPr>
          <a:xfrm>
            <a:off x="4886976" y="3317385"/>
            <a:ext cx="589706" cy="467041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</a:rPr>
              <a:t>L1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63236" y="2443065"/>
            <a:ext cx="640678" cy="591359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0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50" name="Document 49"/>
          <p:cNvSpPr/>
          <p:nvPr/>
        </p:nvSpPr>
        <p:spPr>
          <a:xfrm>
            <a:off x="6170710" y="3312315"/>
            <a:ext cx="589706" cy="467041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</a:rPr>
              <a:t>L1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146970" y="2437995"/>
            <a:ext cx="640678" cy="591359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0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20326" y="317199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O1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94" idx="0"/>
            <a:endCxn id="46" idx="1"/>
          </p:cNvCxnSpPr>
          <p:nvPr/>
        </p:nvCxnSpPr>
        <p:spPr>
          <a:xfrm flipH="1">
            <a:off x="3204794" y="3825829"/>
            <a:ext cx="3103" cy="7524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0" name="Rounded Rectangle 89"/>
          <p:cNvSpPr/>
          <p:nvPr/>
        </p:nvSpPr>
        <p:spPr>
          <a:xfrm>
            <a:off x="8893125" y="4220836"/>
            <a:ext cx="470643" cy="431746"/>
          </a:xfrm>
          <a:prstGeom prst="round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X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9129238" y="4736464"/>
            <a:ext cx="2166" cy="2398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4372C4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2" name="Oval 91"/>
          <p:cNvSpPr/>
          <p:nvPr/>
        </p:nvSpPr>
        <p:spPr>
          <a:xfrm flipH="1" flipV="1">
            <a:off x="9050404" y="457446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8866113" y="4976342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586769" y="4524778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V="1">
            <a:off x="3126896" y="366382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214651" y="1690688"/>
            <a:ext cx="9908274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 flipV="1">
            <a:off x="4623994" y="336827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197774" y="4198625"/>
            <a:ext cx="526249" cy="1025264"/>
            <a:chOff x="7217334" y="4198625"/>
            <a:chExt cx="526249" cy="1025264"/>
          </a:xfrm>
        </p:grpSpPr>
        <p:cxnSp>
          <p:nvCxnSpPr>
            <p:cNvPr id="104" name="Straight Connector 103"/>
            <p:cNvCxnSpPr>
              <a:stCxn id="105" idx="0"/>
              <a:endCxn id="106" idx="1"/>
            </p:cNvCxnSpPr>
            <p:nvPr/>
          </p:nvCxnSpPr>
          <p:spPr>
            <a:xfrm flipH="1">
              <a:off x="7294401" y="4360626"/>
              <a:ext cx="3934" cy="6596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5" name="Oval 104"/>
            <p:cNvSpPr/>
            <p:nvPr/>
          </p:nvSpPr>
          <p:spPr>
            <a:xfrm flipV="1">
              <a:off x="7217334" y="4198625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217334" y="4985350"/>
              <a:ext cx="526249" cy="238539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C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544097" y="3972250"/>
            <a:ext cx="656913" cy="439146"/>
            <a:chOff x="1531397" y="3972250"/>
            <a:chExt cx="656913" cy="439146"/>
          </a:xfrm>
        </p:grpSpPr>
        <p:sp>
          <p:nvSpPr>
            <p:cNvPr id="80" name="Document 79"/>
            <p:cNvSpPr/>
            <p:nvPr/>
          </p:nvSpPr>
          <p:spPr>
            <a:xfrm>
              <a:off x="1662907" y="4032246"/>
              <a:ext cx="455763" cy="360959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Triangle 80"/>
            <p:cNvSpPr/>
            <p:nvPr/>
          </p:nvSpPr>
          <p:spPr>
            <a:xfrm>
              <a:off x="1698798" y="4128352"/>
              <a:ext cx="209093" cy="180253"/>
            </a:xfrm>
            <a:prstGeom prst="triangle">
              <a:avLst/>
            </a:prstGeom>
            <a:solidFill>
              <a:srgbClr val="FF0000">
                <a:alpha val="56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1531397" y="4008256"/>
              <a:ext cx="8891" cy="40314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764796" y="397225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U1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Document 111"/>
          <p:cNvSpPr/>
          <p:nvPr/>
        </p:nvSpPr>
        <p:spPr>
          <a:xfrm>
            <a:off x="3266467" y="4032246"/>
            <a:ext cx="455763" cy="36095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3" name="Triangle 112"/>
          <p:cNvSpPr/>
          <p:nvPr/>
        </p:nvSpPr>
        <p:spPr>
          <a:xfrm>
            <a:off x="3302358" y="4128352"/>
            <a:ext cx="209093" cy="180253"/>
          </a:xfrm>
          <a:prstGeom prst="triangle">
            <a:avLst/>
          </a:prstGeom>
          <a:solidFill>
            <a:srgbClr val="FF0000">
              <a:alpha val="56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3134957" y="4008256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368356" y="3972250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7" name="Document 116"/>
          <p:cNvSpPr/>
          <p:nvPr/>
        </p:nvSpPr>
        <p:spPr>
          <a:xfrm>
            <a:off x="4755723" y="4032246"/>
            <a:ext cx="455763" cy="36095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Triangle 117"/>
          <p:cNvSpPr/>
          <p:nvPr/>
        </p:nvSpPr>
        <p:spPr>
          <a:xfrm>
            <a:off x="4791614" y="4128352"/>
            <a:ext cx="209093" cy="180253"/>
          </a:xfrm>
          <a:prstGeom prst="triangle">
            <a:avLst/>
          </a:prstGeom>
          <a:solidFill>
            <a:srgbClr val="FF0000">
              <a:alpha val="56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4624213" y="3982856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857612" y="3972250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U1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884051" y="3972250"/>
            <a:ext cx="656913" cy="420955"/>
            <a:chOff x="5903301" y="3972250"/>
            <a:chExt cx="656913" cy="420955"/>
          </a:xfrm>
        </p:grpSpPr>
        <p:cxnSp>
          <p:nvCxnSpPr>
            <p:cNvPr id="124" name="Straight Arrow Connector 123"/>
            <p:cNvCxnSpPr/>
            <p:nvPr/>
          </p:nvCxnSpPr>
          <p:spPr>
            <a:xfrm flipH="1">
              <a:off x="5903301" y="3982856"/>
              <a:ext cx="8891" cy="40314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6034811" y="3972250"/>
              <a:ext cx="525403" cy="420955"/>
              <a:chOff x="6034811" y="3972250"/>
              <a:chExt cx="525403" cy="420955"/>
            </a:xfrm>
          </p:grpSpPr>
          <p:sp>
            <p:nvSpPr>
              <p:cNvPr id="122" name="Document 121"/>
              <p:cNvSpPr/>
              <p:nvPr/>
            </p:nvSpPr>
            <p:spPr>
              <a:xfrm>
                <a:off x="6034811" y="4032246"/>
                <a:ext cx="455763" cy="360959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3D4B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riangle 122"/>
              <p:cNvSpPr/>
              <p:nvPr/>
            </p:nvSpPr>
            <p:spPr>
              <a:xfrm>
                <a:off x="6070702" y="4128352"/>
                <a:ext cx="209093" cy="180253"/>
              </a:xfrm>
              <a:prstGeom prst="triangle">
                <a:avLst/>
              </a:prstGeom>
              <a:solidFill>
                <a:srgbClr val="FF0000">
                  <a:alpha val="56000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136700" y="3972250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U1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29" name="Straight Arrow Connector 128"/>
          <p:cNvCxnSpPr/>
          <p:nvPr/>
        </p:nvCxnSpPr>
        <p:spPr>
          <a:xfrm flipH="1">
            <a:off x="7204926" y="4432469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7336436" y="4421863"/>
            <a:ext cx="525403" cy="420955"/>
            <a:chOff x="6034811" y="3972250"/>
            <a:chExt cx="525403" cy="420955"/>
          </a:xfrm>
        </p:grpSpPr>
        <p:sp>
          <p:nvSpPr>
            <p:cNvPr id="131" name="Document 130"/>
            <p:cNvSpPr/>
            <p:nvPr/>
          </p:nvSpPr>
          <p:spPr>
            <a:xfrm>
              <a:off x="6034811" y="4032246"/>
              <a:ext cx="455763" cy="360959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Triangle 131"/>
            <p:cNvSpPr/>
            <p:nvPr/>
          </p:nvSpPr>
          <p:spPr>
            <a:xfrm>
              <a:off x="6070702" y="4128352"/>
              <a:ext cx="209093" cy="180253"/>
            </a:xfrm>
            <a:prstGeom prst="triangle">
              <a:avLst/>
            </a:prstGeom>
            <a:solidFill>
              <a:srgbClr val="FF0000">
                <a:alpha val="56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36700" y="397225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U1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84155" y="1974787"/>
            <a:ext cx="5230636" cy="3412138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24930"/>
              </p:ext>
            </p:extLst>
          </p:nvPr>
        </p:nvGraphicFramePr>
        <p:xfrm>
          <a:off x="7139016" y="1974787"/>
          <a:ext cx="3832974" cy="3345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650"/>
                <a:gridCol w="1032555"/>
                <a:gridCol w="693682"/>
                <a:gridCol w="1418087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</a:t>
                      </a:r>
                      <a:r>
                        <a:rPr lang="en-US" sz="1400" dirty="0" smtClean="0"/>
                        <a:t>transaction T1 flows on channel C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Principal PA (e.g. P1,P4) has communication with channel 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946877" y="3579399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978339" y="2847455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47807" y="212164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67793" y="2084219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33284" y="3560955"/>
            <a:ext cx="481189" cy="444147"/>
          </a:xfrm>
          <a:prstGeom prst="roundRect">
            <a:avLst/>
          </a:prstGeom>
          <a:solidFill>
            <a:srgbClr val="4272C4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20003" y="292590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04010" y="485640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40" name="Rounded Rectangle 39"/>
          <p:cNvSpPr/>
          <p:nvPr/>
        </p:nvSpPr>
        <p:spPr>
          <a:xfrm>
            <a:off x="732113" y="3171993"/>
            <a:ext cx="559591" cy="554570"/>
          </a:xfrm>
          <a:prstGeom prst="roundRect">
            <a:avLst/>
          </a:prstGeom>
          <a:noFill/>
          <a:ln w="28575" cap="flat" cmpd="sng" algn="ctr">
            <a:solidFill>
              <a:srgbClr val="4372C4"/>
            </a:solidFill>
            <a:prstDash val="solid"/>
          </a:ln>
          <a:effectLst/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4372C4"/>
                </a:solidFill>
                <a:ea typeface=""/>
                <a:cs typeface=""/>
              </a:rPr>
              <a:t>A1</a:t>
            </a:r>
            <a:endParaRPr kumimoji="0" lang="en-US" sz="20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Oval 40"/>
          <p:cNvSpPr/>
          <p:nvPr/>
        </p:nvSpPr>
        <p:spPr>
          <a:xfrm flipV="1">
            <a:off x="932312" y="364223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7" name="Elbow Connector 6"/>
          <p:cNvCxnSpPr>
            <a:stCxn id="41" idx="0"/>
            <a:endCxn id="46" idx="2"/>
          </p:cNvCxnSpPr>
          <p:nvPr/>
        </p:nvCxnSpPr>
        <p:spPr>
          <a:xfrm rot="16200000" flipH="1">
            <a:off x="1348391" y="3469155"/>
            <a:ext cx="903300" cy="157345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Rounded Rectangle 26"/>
          <p:cNvSpPr/>
          <p:nvPr/>
        </p:nvSpPr>
        <p:spPr>
          <a:xfrm>
            <a:off x="5689709" y="2887898"/>
            <a:ext cx="559591" cy="554570"/>
          </a:xfrm>
          <a:prstGeom prst="roundRect">
            <a:avLst/>
          </a:prstGeom>
          <a:solidFill>
            <a:srgbClr val="42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000" b="1" kern="0" dirty="0" smtClean="0">
                <a:solidFill>
                  <a:schemeClr val="bg1"/>
                </a:solidFill>
              </a:rPr>
              <a:t>P2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6703" y="4477567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</a:rPr>
              <a:t>C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 flipH="1">
            <a:off x="5962828" y="3524098"/>
            <a:ext cx="5920" cy="10397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5887747" y="336209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20654" y="2887898"/>
            <a:ext cx="559591" cy="554570"/>
          </a:xfrm>
          <a:prstGeom prst="roundRect">
            <a:avLst/>
          </a:prstGeom>
          <a:solidFill>
            <a:srgbClr val="42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0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101" idx="0"/>
            <a:endCxn id="46" idx="0"/>
          </p:cNvCxnSpPr>
          <p:nvPr/>
        </p:nvCxnSpPr>
        <p:spPr>
          <a:xfrm flipH="1">
            <a:off x="4696839" y="3530278"/>
            <a:ext cx="8156" cy="9945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Document 42"/>
          <p:cNvSpPr/>
          <p:nvPr/>
        </p:nvSpPr>
        <p:spPr>
          <a:xfrm>
            <a:off x="4886976" y="3317385"/>
            <a:ext cx="589706" cy="467041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</a:rPr>
              <a:t>L1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63236" y="2443065"/>
            <a:ext cx="640678" cy="591359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0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50" name="Document 49"/>
          <p:cNvSpPr/>
          <p:nvPr/>
        </p:nvSpPr>
        <p:spPr>
          <a:xfrm>
            <a:off x="6170710" y="3312315"/>
            <a:ext cx="589706" cy="467041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</a:rPr>
              <a:t>L1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146970" y="2437995"/>
            <a:ext cx="640678" cy="591359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0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14547" y="3146379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94" idx="0"/>
            <a:endCxn id="46" idx="2"/>
          </p:cNvCxnSpPr>
          <p:nvPr/>
        </p:nvCxnSpPr>
        <p:spPr>
          <a:xfrm>
            <a:off x="2586432" y="3804233"/>
            <a:ext cx="337" cy="9033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>
            <a:off x="2586769" y="4524778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V="1">
            <a:off x="2505431" y="364223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1945" y="1690688"/>
            <a:ext cx="10670980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 flipV="1">
            <a:off x="4623994" y="336827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197774" y="4198625"/>
            <a:ext cx="526249" cy="1025264"/>
            <a:chOff x="7217334" y="4198625"/>
            <a:chExt cx="526249" cy="1025264"/>
          </a:xfrm>
        </p:grpSpPr>
        <p:cxnSp>
          <p:nvCxnSpPr>
            <p:cNvPr id="104" name="Straight Connector 103"/>
            <p:cNvCxnSpPr>
              <a:stCxn id="105" idx="0"/>
              <a:endCxn id="106" idx="1"/>
            </p:cNvCxnSpPr>
            <p:nvPr/>
          </p:nvCxnSpPr>
          <p:spPr>
            <a:xfrm flipH="1">
              <a:off x="7294401" y="4360626"/>
              <a:ext cx="3934" cy="6596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5" name="Oval 104"/>
            <p:cNvSpPr/>
            <p:nvPr/>
          </p:nvSpPr>
          <p:spPr>
            <a:xfrm flipV="1">
              <a:off x="7217334" y="4198625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217334" y="4985350"/>
              <a:ext cx="526249" cy="238539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C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H="1">
            <a:off x="1081644" y="4008256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2470258" y="3990065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624213" y="3982856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884051" y="3982856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7339682" y="4432469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673053" y="4023034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332106" y="3838009"/>
            <a:ext cx="368888" cy="87743"/>
            <a:chOff x="2259061" y="4546968"/>
            <a:chExt cx="576021" cy="152408"/>
          </a:xfrm>
          <a:solidFill>
            <a:srgbClr val="00B050"/>
          </a:solidFill>
        </p:grpSpPr>
        <p:sp>
          <p:nvSpPr>
            <p:cNvPr id="79" name="Rectangle 78"/>
            <p:cNvSpPr/>
            <p:nvPr/>
          </p:nvSpPr>
          <p:spPr>
            <a:xfrm>
              <a:off x="2259061" y="4546976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689609" y="4546976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404534" y="4623176"/>
              <a:ext cx="285075" cy="0"/>
            </a:xfrm>
            <a:prstGeom prst="line">
              <a:avLst/>
            </a:prstGeom>
            <a:grpFill/>
            <a:ln w="19050" cmpd="sng">
              <a:solidFill>
                <a:srgbClr val="FF0000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475990" y="4546968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1" name="Elbow Connector 10"/>
          <p:cNvCxnSpPr>
            <a:stCxn id="43" idx="2"/>
            <a:endCxn id="79" idx="1"/>
          </p:cNvCxnSpPr>
          <p:nvPr/>
        </p:nvCxnSpPr>
        <p:spPr>
          <a:xfrm rot="16200000" flipH="1">
            <a:off x="5192800" y="3742577"/>
            <a:ext cx="128334" cy="15027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586981" y="3842624"/>
            <a:ext cx="368888" cy="87743"/>
            <a:chOff x="2259061" y="4546968"/>
            <a:chExt cx="576021" cy="152408"/>
          </a:xfrm>
          <a:solidFill>
            <a:srgbClr val="00B050"/>
          </a:solidFill>
        </p:grpSpPr>
        <p:sp>
          <p:nvSpPr>
            <p:cNvPr id="86" name="Rectangle 85"/>
            <p:cNvSpPr/>
            <p:nvPr/>
          </p:nvSpPr>
          <p:spPr>
            <a:xfrm>
              <a:off x="2259061" y="4546976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89609" y="4546976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404534" y="4623176"/>
              <a:ext cx="285075" cy="0"/>
            </a:xfrm>
            <a:prstGeom prst="line">
              <a:avLst/>
            </a:prstGeom>
            <a:grpFill/>
            <a:ln w="19050" cmpd="sng">
              <a:solidFill>
                <a:srgbClr val="FF0000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475990" y="4546968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97" name="Elbow Connector 96"/>
          <p:cNvCxnSpPr>
            <a:endCxn id="86" idx="1"/>
          </p:cNvCxnSpPr>
          <p:nvPr/>
        </p:nvCxnSpPr>
        <p:spPr>
          <a:xfrm rot="16200000" flipH="1">
            <a:off x="6447675" y="3747192"/>
            <a:ext cx="128334" cy="15027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139912" y="4069936"/>
            <a:ext cx="335079" cy="261610"/>
            <a:chOff x="1171113" y="3682123"/>
            <a:chExt cx="479457" cy="374331"/>
          </a:xfrm>
        </p:grpSpPr>
        <p:sp>
          <p:nvSpPr>
            <p:cNvPr id="17" name="Rectangle 16"/>
            <p:cNvSpPr/>
            <p:nvPr/>
          </p:nvSpPr>
          <p:spPr>
            <a:xfrm>
              <a:off x="1171113" y="3753548"/>
              <a:ext cx="455763" cy="229309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82195" y="3682123"/>
              <a:ext cx="468375" cy="37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T</a:t>
              </a:r>
              <a:r>
                <a:rPr lang="en-US" sz="1050" b="1" dirty="0" smtClean="0">
                  <a:solidFill>
                    <a:schemeClr val="bg1"/>
                  </a:solidFill>
                </a:rPr>
                <a:t>1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119221" y="4124786"/>
            <a:ext cx="318520" cy="160258"/>
          </a:xfrm>
          <a:prstGeom prst="rec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26966" y="4074869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T</a:t>
            </a:r>
            <a:r>
              <a:rPr lang="en-US" sz="1050" b="1" dirty="0" smtClean="0">
                <a:solidFill>
                  <a:schemeClr val="bg1"/>
                </a:solidFill>
              </a:rPr>
              <a:t>1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359444" y="3893703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solidFill>
                  <a:schemeClr val="bg1"/>
                </a:solidFill>
              </a:rPr>
              <a:t>B1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33303" y="3954379"/>
            <a:ext cx="888142" cy="496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2761723" y="3985441"/>
            <a:ext cx="359246" cy="261610"/>
            <a:chOff x="1171113" y="3682123"/>
            <a:chExt cx="479457" cy="374331"/>
          </a:xfrm>
        </p:grpSpPr>
        <p:sp>
          <p:nvSpPr>
            <p:cNvPr id="143" name="Rectangle 142"/>
            <p:cNvSpPr/>
            <p:nvPr/>
          </p:nvSpPr>
          <p:spPr>
            <a:xfrm>
              <a:off x="1171113" y="3753548"/>
              <a:ext cx="455763" cy="229309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182195" y="3682123"/>
              <a:ext cx="468375" cy="37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T</a:t>
              </a:r>
              <a:r>
                <a:rPr lang="en-US" sz="1050" b="1" dirty="0" smtClean="0">
                  <a:solidFill>
                    <a:schemeClr val="bg1"/>
                  </a:solidFill>
                </a:rPr>
                <a:t>1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761723" y="4169840"/>
            <a:ext cx="549973" cy="253916"/>
            <a:chOff x="1171113" y="3682123"/>
            <a:chExt cx="455763" cy="363322"/>
          </a:xfrm>
        </p:grpSpPr>
        <p:sp>
          <p:nvSpPr>
            <p:cNvPr id="146" name="Rectangle 145"/>
            <p:cNvSpPr/>
            <p:nvPr/>
          </p:nvSpPr>
          <p:spPr>
            <a:xfrm>
              <a:off x="1171113" y="3753548"/>
              <a:ext cx="455763" cy="229309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274550" y="3682123"/>
              <a:ext cx="277313" cy="363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smtClean="0">
                  <a:solidFill>
                    <a:schemeClr val="bg1"/>
                  </a:solidFill>
                </a:rPr>
                <a:t>T</a:t>
              </a:r>
              <a:r>
                <a:rPr lang="en-US" sz="1050" b="1" dirty="0" smtClean="0">
                  <a:solidFill>
                    <a:schemeClr val="bg1"/>
                  </a:solidFill>
                </a:rPr>
                <a:t>3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8708" y="3983229"/>
            <a:ext cx="288865" cy="253916"/>
            <a:chOff x="1171113" y="3682123"/>
            <a:chExt cx="455763" cy="363322"/>
          </a:xfrm>
        </p:grpSpPr>
        <p:sp>
          <p:nvSpPr>
            <p:cNvPr id="149" name="Rectangle 148"/>
            <p:cNvSpPr/>
            <p:nvPr/>
          </p:nvSpPr>
          <p:spPr>
            <a:xfrm>
              <a:off x="1171113" y="3758091"/>
              <a:ext cx="455763" cy="229309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71495" y="3682123"/>
              <a:ext cx="277312" cy="363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T</a:t>
              </a:r>
              <a:r>
                <a:rPr lang="en-US" sz="105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3336440" y="4219757"/>
            <a:ext cx="252402" cy="160258"/>
          </a:xfrm>
          <a:prstGeom prst="rec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306384" y="4172594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solidFill>
                  <a:schemeClr val="bg1"/>
                </a:solidFill>
              </a:rPr>
              <a:t>T</a:t>
            </a:r>
            <a:r>
              <a:rPr lang="en-US" sz="1050" b="1" dirty="0">
                <a:solidFill>
                  <a:schemeClr val="bg1"/>
                </a:solidFill>
              </a:rPr>
              <a:t>4</a:t>
            </a:r>
            <a:endParaRPr lang="en-US" sz="1050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102082" y="4075699"/>
            <a:ext cx="525784" cy="285592"/>
            <a:chOff x="4102082" y="4075699"/>
            <a:chExt cx="525784" cy="285592"/>
          </a:xfrm>
        </p:grpSpPr>
        <p:sp>
          <p:nvSpPr>
            <p:cNvPr id="156" name="Rectangle 155"/>
            <p:cNvSpPr/>
            <p:nvPr/>
          </p:nvSpPr>
          <p:spPr>
            <a:xfrm>
              <a:off x="4112287" y="4083777"/>
              <a:ext cx="466042" cy="2603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127201" y="4126267"/>
              <a:ext cx="179194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127200" y="4223030"/>
              <a:ext cx="288592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430442" y="4223031"/>
              <a:ext cx="132445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366256" y="4172743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317779" y="4126267"/>
              <a:ext cx="165928" cy="826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166268" y="4176625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 smtClean="0">
                  <a:solidFill>
                    <a:schemeClr val="bg1"/>
                  </a:solidFill>
                </a:rPr>
                <a:t>3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2082" y="4075699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266763" y="4076449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 smtClean="0">
                  <a:solidFill>
                    <a:schemeClr val="bg1"/>
                  </a:solidFill>
                </a:rPr>
                <a:t>2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349281" y="4059122"/>
            <a:ext cx="525784" cy="285592"/>
            <a:chOff x="4102082" y="4075699"/>
            <a:chExt cx="525784" cy="285592"/>
          </a:xfrm>
        </p:grpSpPr>
        <p:sp>
          <p:nvSpPr>
            <p:cNvPr id="188" name="Rectangle 187"/>
            <p:cNvSpPr/>
            <p:nvPr/>
          </p:nvSpPr>
          <p:spPr>
            <a:xfrm>
              <a:off x="4112287" y="4083777"/>
              <a:ext cx="466042" cy="2603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127201" y="4126267"/>
              <a:ext cx="179194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127200" y="4223030"/>
              <a:ext cx="288592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30442" y="4223031"/>
              <a:ext cx="132445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366256" y="4172743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317779" y="4126267"/>
              <a:ext cx="165928" cy="826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66268" y="4176625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 smtClean="0">
                  <a:solidFill>
                    <a:schemeClr val="bg1"/>
                  </a:solidFill>
                </a:rPr>
                <a:t>3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102082" y="4075699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266763" y="4076449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 smtClean="0">
                  <a:solidFill>
                    <a:schemeClr val="bg1"/>
                  </a:solidFill>
                </a:rPr>
                <a:t>2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8943258" y="4218506"/>
            <a:ext cx="526249" cy="995446"/>
            <a:chOff x="8649706" y="3291906"/>
            <a:chExt cx="526249" cy="995446"/>
          </a:xfrm>
        </p:grpSpPr>
        <p:sp>
          <p:nvSpPr>
            <p:cNvPr id="198" name="Rounded Rectangle 197"/>
            <p:cNvSpPr/>
            <p:nvPr/>
          </p:nvSpPr>
          <p:spPr>
            <a:xfrm>
              <a:off x="8675103" y="3291906"/>
              <a:ext cx="470643" cy="431746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AFABAB"/>
                  </a:solidFill>
                </a:rPr>
                <a:t>PA</a:t>
              </a:r>
              <a:endParaRPr lang="en-US" sz="1100" b="1" dirty="0">
                <a:solidFill>
                  <a:srgbClr val="AFABAB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H="1">
              <a:off x="8912831" y="3807534"/>
              <a:ext cx="551" cy="2412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372C4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0" name="Oval 199"/>
            <p:cNvSpPr/>
            <p:nvPr/>
          </p:nvSpPr>
          <p:spPr>
            <a:xfrm flipH="1" flipV="1">
              <a:off x="8832382" y="364553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8649706" y="4048813"/>
              <a:ext cx="526249" cy="238539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AFABAB"/>
                  </a:solidFill>
                </a:rPr>
                <a:t>C</a:t>
              </a:r>
              <a:endParaRPr lang="en-US" sz="1400" b="1" dirty="0">
                <a:solidFill>
                  <a:srgbClr val="AFABAB"/>
                </a:solidFill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410860" y="4490002"/>
            <a:ext cx="335079" cy="261610"/>
            <a:chOff x="1171113" y="3682123"/>
            <a:chExt cx="479457" cy="374331"/>
          </a:xfrm>
        </p:grpSpPr>
        <p:sp>
          <p:nvSpPr>
            <p:cNvPr id="203" name="Rectangle 202"/>
            <p:cNvSpPr/>
            <p:nvPr/>
          </p:nvSpPr>
          <p:spPr>
            <a:xfrm>
              <a:off x="1171113" y="3753548"/>
              <a:ext cx="455763" cy="229309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182195" y="3682123"/>
              <a:ext cx="468375" cy="37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T</a:t>
              </a:r>
              <a:r>
                <a:rPr lang="en-US" sz="1050" b="1" dirty="0" smtClean="0">
                  <a:solidFill>
                    <a:schemeClr val="bg1"/>
                  </a:solidFill>
                </a:rPr>
                <a:t>1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9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84155" y="1974787"/>
            <a:ext cx="5230636" cy="3412138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27046"/>
              </p:ext>
            </p:extLst>
          </p:nvPr>
        </p:nvGraphicFramePr>
        <p:xfrm>
          <a:off x="7139016" y="1974787"/>
          <a:ext cx="3832974" cy="3345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650"/>
                <a:gridCol w="1032555"/>
                <a:gridCol w="693682"/>
                <a:gridCol w="1418087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</a:t>
                      </a:r>
                      <a:r>
                        <a:rPr lang="en-US" sz="1400" dirty="0" smtClean="0"/>
                        <a:t>transaction T1 flows on channel C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Principal PA (e.g. A1,P2) has communication with channel 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946877" y="3579399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978339" y="2847455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47807" y="212164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67793" y="2084219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33284" y="3560955"/>
            <a:ext cx="481189" cy="444147"/>
          </a:xfrm>
          <a:prstGeom prst="roundRect">
            <a:avLst/>
          </a:prstGeom>
          <a:solidFill>
            <a:srgbClr val="4272C4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20003" y="292590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04010" y="485640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40" name="Rounded Rectangle 39"/>
          <p:cNvSpPr/>
          <p:nvPr/>
        </p:nvSpPr>
        <p:spPr>
          <a:xfrm>
            <a:off x="732113" y="3171993"/>
            <a:ext cx="559591" cy="554570"/>
          </a:xfrm>
          <a:prstGeom prst="roundRect">
            <a:avLst/>
          </a:prstGeom>
          <a:noFill/>
          <a:ln w="28575" cap="flat" cmpd="sng" algn="ctr">
            <a:solidFill>
              <a:srgbClr val="4372C4"/>
            </a:solidFill>
            <a:prstDash val="solid"/>
          </a:ln>
          <a:effectLst/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4372C4"/>
                </a:solidFill>
                <a:ea typeface=""/>
                <a:cs typeface=""/>
              </a:rPr>
              <a:t>A1</a:t>
            </a:r>
            <a:endParaRPr kumimoji="0" lang="en-US" sz="20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Oval 40"/>
          <p:cNvSpPr/>
          <p:nvPr/>
        </p:nvSpPr>
        <p:spPr>
          <a:xfrm flipV="1">
            <a:off x="932312" y="364223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7" name="Elbow Connector 6"/>
          <p:cNvCxnSpPr>
            <a:stCxn id="41" idx="0"/>
            <a:endCxn id="46" idx="2"/>
          </p:cNvCxnSpPr>
          <p:nvPr/>
        </p:nvCxnSpPr>
        <p:spPr>
          <a:xfrm rot="16200000" flipH="1">
            <a:off x="1348391" y="3469155"/>
            <a:ext cx="903300" cy="157345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Rounded Rectangle 26"/>
          <p:cNvSpPr/>
          <p:nvPr/>
        </p:nvSpPr>
        <p:spPr>
          <a:xfrm>
            <a:off x="5689709" y="2887898"/>
            <a:ext cx="559591" cy="554570"/>
          </a:xfrm>
          <a:prstGeom prst="roundRect">
            <a:avLst/>
          </a:prstGeom>
          <a:solidFill>
            <a:srgbClr val="42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000" b="1" kern="0" dirty="0" smtClean="0">
                <a:solidFill>
                  <a:schemeClr val="bg1"/>
                </a:solidFill>
              </a:rPr>
              <a:t>P2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6703" y="4477567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</a:rPr>
              <a:t>C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 flipH="1">
            <a:off x="5962828" y="3524098"/>
            <a:ext cx="5920" cy="10397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5887747" y="336209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20654" y="2887898"/>
            <a:ext cx="559591" cy="554570"/>
          </a:xfrm>
          <a:prstGeom prst="roundRect">
            <a:avLst/>
          </a:prstGeom>
          <a:solidFill>
            <a:srgbClr val="42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0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101" idx="0"/>
            <a:endCxn id="46" idx="0"/>
          </p:cNvCxnSpPr>
          <p:nvPr/>
        </p:nvCxnSpPr>
        <p:spPr>
          <a:xfrm flipH="1">
            <a:off x="4696839" y="3530278"/>
            <a:ext cx="8156" cy="9945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Document 42"/>
          <p:cNvSpPr/>
          <p:nvPr/>
        </p:nvSpPr>
        <p:spPr>
          <a:xfrm>
            <a:off x="4886976" y="3317385"/>
            <a:ext cx="589706" cy="467041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</a:rPr>
              <a:t>L1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63236" y="2443065"/>
            <a:ext cx="640678" cy="591359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0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50" name="Document 49"/>
          <p:cNvSpPr/>
          <p:nvPr/>
        </p:nvSpPr>
        <p:spPr>
          <a:xfrm>
            <a:off x="6170710" y="3312315"/>
            <a:ext cx="589706" cy="467041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</a:rPr>
              <a:t>L1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146970" y="2437995"/>
            <a:ext cx="640678" cy="591359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0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14547" y="3146379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94" idx="0"/>
            <a:endCxn id="46" idx="2"/>
          </p:cNvCxnSpPr>
          <p:nvPr/>
        </p:nvCxnSpPr>
        <p:spPr>
          <a:xfrm>
            <a:off x="2586432" y="3804233"/>
            <a:ext cx="337" cy="9033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>
            <a:off x="2586769" y="4524778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V="1">
            <a:off x="2505431" y="364223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1945" y="1690688"/>
            <a:ext cx="10670980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 flipV="1">
            <a:off x="4623994" y="336827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197774" y="4198625"/>
            <a:ext cx="526249" cy="1025264"/>
            <a:chOff x="7217334" y="4198625"/>
            <a:chExt cx="526249" cy="1025264"/>
          </a:xfrm>
        </p:grpSpPr>
        <p:cxnSp>
          <p:nvCxnSpPr>
            <p:cNvPr id="104" name="Straight Connector 103"/>
            <p:cNvCxnSpPr>
              <a:stCxn id="105" idx="0"/>
              <a:endCxn id="106" idx="1"/>
            </p:cNvCxnSpPr>
            <p:nvPr/>
          </p:nvCxnSpPr>
          <p:spPr>
            <a:xfrm flipH="1">
              <a:off x="7294401" y="4360626"/>
              <a:ext cx="3934" cy="6596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5" name="Oval 104"/>
            <p:cNvSpPr/>
            <p:nvPr/>
          </p:nvSpPr>
          <p:spPr>
            <a:xfrm flipV="1">
              <a:off x="7217334" y="4198625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217334" y="4985350"/>
              <a:ext cx="526249" cy="238539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C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H="1">
            <a:off x="1081644" y="4008256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2470258" y="3990065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624213" y="3982856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884051" y="3982856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7204926" y="4432469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7336436" y="4421863"/>
            <a:ext cx="491739" cy="420955"/>
            <a:chOff x="6034811" y="3972250"/>
            <a:chExt cx="491739" cy="420955"/>
          </a:xfrm>
        </p:grpSpPr>
        <p:sp>
          <p:nvSpPr>
            <p:cNvPr id="131" name="Document 130"/>
            <p:cNvSpPr/>
            <p:nvPr/>
          </p:nvSpPr>
          <p:spPr>
            <a:xfrm>
              <a:off x="6034811" y="4032246"/>
              <a:ext cx="455763" cy="360959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Triangle 131"/>
            <p:cNvSpPr/>
            <p:nvPr/>
          </p:nvSpPr>
          <p:spPr>
            <a:xfrm>
              <a:off x="6070702" y="4128352"/>
              <a:ext cx="209093" cy="180253"/>
            </a:xfrm>
            <a:prstGeom prst="triangle">
              <a:avLst/>
            </a:prstGeom>
            <a:solidFill>
              <a:srgbClr val="FF0000">
                <a:alpha val="56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36700" y="397225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T1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>
            <a:off x="2673053" y="4023034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332106" y="3838009"/>
            <a:ext cx="368888" cy="87743"/>
            <a:chOff x="2259061" y="4546968"/>
            <a:chExt cx="576021" cy="152408"/>
          </a:xfrm>
          <a:solidFill>
            <a:srgbClr val="00B050"/>
          </a:solidFill>
        </p:grpSpPr>
        <p:sp>
          <p:nvSpPr>
            <p:cNvPr id="79" name="Rectangle 78"/>
            <p:cNvSpPr/>
            <p:nvPr/>
          </p:nvSpPr>
          <p:spPr>
            <a:xfrm>
              <a:off x="2259061" y="4546976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689609" y="4546976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404534" y="4623176"/>
              <a:ext cx="285075" cy="0"/>
            </a:xfrm>
            <a:prstGeom prst="line">
              <a:avLst/>
            </a:prstGeom>
            <a:grpFill/>
            <a:ln w="19050" cmpd="sng">
              <a:solidFill>
                <a:srgbClr val="FF0000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475990" y="4546968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1" name="Elbow Connector 10"/>
          <p:cNvCxnSpPr>
            <a:stCxn id="43" idx="2"/>
            <a:endCxn id="79" idx="1"/>
          </p:cNvCxnSpPr>
          <p:nvPr/>
        </p:nvCxnSpPr>
        <p:spPr>
          <a:xfrm rot="16200000" flipH="1">
            <a:off x="5192800" y="3742577"/>
            <a:ext cx="128334" cy="15027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586981" y="3842624"/>
            <a:ext cx="368888" cy="87743"/>
            <a:chOff x="2259061" y="4546968"/>
            <a:chExt cx="576021" cy="152408"/>
          </a:xfrm>
          <a:solidFill>
            <a:srgbClr val="00B050"/>
          </a:solidFill>
        </p:grpSpPr>
        <p:sp>
          <p:nvSpPr>
            <p:cNvPr id="86" name="Rectangle 85"/>
            <p:cNvSpPr/>
            <p:nvPr/>
          </p:nvSpPr>
          <p:spPr>
            <a:xfrm>
              <a:off x="2259061" y="4546976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89609" y="4546976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404534" y="4623176"/>
              <a:ext cx="285075" cy="0"/>
            </a:xfrm>
            <a:prstGeom prst="line">
              <a:avLst/>
            </a:prstGeom>
            <a:grpFill/>
            <a:ln w="19050" cmpd="sng">
              <a:solidFill>
                <a:srgbClr val="FF0000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475990" y="4546968"/>
              <a:ext cx="145473" cy="1524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97" name="Elbow Connector 96"/>
          <p:cNvCxnSpPr>
            <a:endCxn id="86" idx="1"/>
          </p:cNvCxnSpPr>
          <p:nvPr/>
        </p:nvCxnSpPr>
        <p:spPr>
          <a:xfrm rot="16200000" flipH="1">
            <a:off x="6447675" y="3747192"/>
            <a:ext cx="128334" cy="15027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139912" y="4069936"/>
            <a:ext cx="335079" cy="261610"/>
            <a:chOff x="1171113" y="3682123"/>
            <a:chExt cx="479457" cy="374331"/>
          </a:xfrm>
        </p:grpSpPr>
        <p:sp>
          <p:nvSpPr>
            <p:cNvPr id="17" name="Rectangle 16"/>
            <p:cNvSpPr/>
            <p:nvPr/>
          </p:nvSpPr>
          <p:spPr>
            <a:xfrm>
              <a:off x="1171113" y="3753548"/>
              <a:ext cx="455763" cy="229309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182195" y="3682123"/>
              <a:ext cx="468375" cy="37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T</a:t>
              </a:r>
              <a:r>
                <a:rPr lang="en-US" sz="1050" b="1" dirty="0" smtClean="0">
                  <a:solidFill>
                    <a:schemeClr val="bg1"/>
                  </a:solidFill>
                </a:rPr>
                <a:t>1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119221" y="4124786"/>
            <a:ext cx="318520" cy="160258"/>
          </a:xfrm>
          <a:prstGeom prst="rec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26966" y="4074869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T</a:t>
            </a:r>
            <a:r>
              <a:rPr lang="en-US" sz="1050" b="1" dirty="0" smtClean="0">
                <a:solidFill>
                  <a:schemeClr val="bg1"/>
                </a:solidFill>
              </a:rPr>
              <a:t>1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359444" y="3893703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solidFill>
                  <a:schemeClr val="bg1"/>
                </a:solidFill>
              </a:rPr>
              <a:t>B1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33303" y="3954379"/>
            <a:ext cx="888142" cy="496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2761723" y="3985441"/>
            <a:ext cx="359246" cy="261610"/>
            <a:chOff x="1171113" y="3682123"/>
            <a:chExt cx="479457" cy="374331"/>
          </a:xfrm>
        </p:grpSpPr>
        <p:sp>
          <p:nvSpPr>
            <p:cNvPr id="143" name="Rectangle 142"/>
            <p:cNvSpPr/>
            <p:nvPr/>
          </p:nvSpPr>
          <p:spPr>
            <a:xfrm>
              <a:off x="1171113" y="3753548"/>
              <a:ext cx="455763" cy="229309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182195" y="3682123"/>
              <a:ext cx="468375" cy="374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T</a:t>
              </a:r>
              <a:r>
                <a:rPr lang="en-US" sz="1050" b="1" dirty="0" smtClean="0">
                  <a:solidFill>
                    <a:schemeClr val="bg1"/>
                  </a:solidFill>
                </a:rPr>
                <a:t>1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761723" y="4169840"/>
            <a:ext cx="549973" cy="253916"/>
            <a:chOff x="1171113" y="3682123"/>
            <a:chExt cx="455763" cy="363322"/>
          </a:xfrm>
        </p:grpSpPr>
        <p:sp>
          <p:nvSpPr>
            <p:cNvPr id="146" name="Rectangle 145"/>
            <p:cNvSpPr/>
            <p:nvPr/>
          </p:nvSpPr>
          <p:spPr>
            <a:xfrm>
              <a:off x="1171113" y="3753548"/>
              <a:ext cx="455763" cy="229309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274550" y="3682123"/>
              <a:ext cx="277313" cy="363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smtClean="0">
                  <a:solidFill>
                    <a:schemeClr val="bg1"/>
                  </a:solidFill>
                </a:rPr>
                <a:t>T</a:t>
              </a:r>
              <a:r>
                <a:rPr lang="en-US" sz="1050" b="1" dirty="0" smtClean="0">
                  <a:solidFill>
                    <a:schemeClr val="bg1"/>
                  </a:solidFill>
                </a:rPr>
                <a:t>3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8708" y="3983229"/>
            <a:ext cx="288865" cy="253916"/>
            <a:chOff x="1171113" y="3682123"/>
            <a:chExt cx="455763" cy="363322"/>
          </a:xfrm>
        </p:grpSpPr>
        <p:sp>
          <p:nvSpPr>
            <p:cNvPr id="149" name="Rectangle 148"/>
            <p:cNvSpPr/>
            <p:nvPr/>
          </p:nvSpPr>
          <p:spPr>
            <a:xfrm>
              <a:off x="1171113" y="3758091"/>
              <a:ext cx="455763" cy="229309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71495" y="3682123"/>
              <a:ext cx="277312" cy="363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T</a:t>
              </a:r>
              <a:r>
                <a:rPr lang="en-US" sz="105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3336440" y="4219757"/>
            <a:ext cx="252402" cy="160258"/>
          </a:xfrm>
          <a:prstGeom prst="rec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306384" y="4172594"/>
            <a:ext cx="320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solidFill>
                  <a:schemeClr val="bg1"/>
                </a:solidFill>
              </a:rPr>
              <a:t>T</a:t>
            </a:r>
            <a:r>
              <a:rPr lang="en-US" sz="1050" b="1" dirty="0">
                <a:solidFill>
                  <a:schemeClr val="bg1"/>
                </a:solidFill>
              </a:rPr>
              <a:t>4</a:t>
            </a:r>
            <a:endParaRPr lang="en-US" sz="1050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102082" y="4075699"/>
            <a:ext cx="525784" cy="285592"/>
            <a:chOff x="4102082" y="4075699"/>
            <a:chExt cx="525784" cy="285592"/>
          </a:xfrm>
        </p:grpSpPr>
        <p:sp>
          <p:nvSpPr>
            <p:cNvPr id="156" name="Rectangle 155"/>
            <p:cNvSpPr/>
            <p:nvPr/>
          </p:nvSpPr>
          <p:spPr>
            <a:xfrm>
              <a:off x="4112287" y="4083777"/>
              <a:ext cx="466042" cy="2603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127201" y="4126267"/>
              <a:ext cx="179194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127200" y="4223030"/>
              <a:ext cx="288592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430442" y="4223031"/>
              <a:ext cx="132445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366256" y="4172743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317779" y="4126267"/>
              <a:ext cx="165928" cy="826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166268" y="4176625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 smtClean="0">
                  <a:solidFill>
                    <a:schemeClr val="bg1"/>
                  </a:solidFill>
                </a:rPr>
                <a:t>3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2082" y="4075699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266763" y="4076449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 smtClean="0">
                  <a:solidFill>
                    <a:schemeClr val="bg1"/>
                  </a:solidFill>
                </a:rPr>
                <a:t>2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349281" y="4059122"/>
            <a:ext cx="525784" cy="285592"/>
            <a:chOff x="4102082" y="4075699"/>
            <a:chExt cx="525784" cy="285592"/>
          </a:xfrm>
        </p:grpSpPr>
        <p:sp>
          <p:nvSpPr>
            <p:cNvPr id="188" name="Rectangle 187"/>
            <p:cNvSpPr/>
            <p:nvPr/>
          </p:nvSpPr>
          <p:spPr>
            <a:xfrm>
              <a:off x="4112287" y="4083777"/>
              <a:ext cx="466042" cy="2603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127201" y="4126267"/>
              <a:ext cx="179194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127200" y="4223030"/>
              <a:ext cx="288592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30442" y="4223031"/>
              <a:ext cx="132445" cy="8409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366256" y="4172743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317779" y="4126267"/>
              <a:ext cx="165928" cy="826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166268" y="4176625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 smtClean="0">
                  <a:solidFill>
                    <a:schemeClr val="bg1"/>
                  </a:solidFill>
                </a:rPr>
                <a:t>3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102082" y="4075699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266763" y="4076449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smtClean="0">
                  <a:solidFill>
                    <a:schemeClr val="bg1"/>
                  </a:solidFill>
                </a:rPr>
                <a:t>T</a:t>
              </a:r>
              <a:r>
                <a:rPr lang="en-US" sz="600" b="1" dirty="0" smtClean="0">
                  <a:solidFill>
                    <a:schemeClr val="bg1"/>
                  </a:solidFill>
                </a:rPr>
                <a:t>2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43258" y="4218506"/>
            <a:ext cx="526249" cy="995446"/>
            <a:chOff x="8649706" y="3291906"/>
            <a:chExt cx="526249" cy="995446"/>
          </a:xfrm>
        </p:grpSpPr>
        <p:sp>
          <p:nvSpPr>
            <p:cNvPr id="102" name="Rounded Rectangle 101"/>
            <p:cNvSpPr/>
            <p:nvPr/>
          </p:nvSpPr>
          <p:spPr>
            <a:xfrm>
              <a:off x="8675103" y="3291906"/>
              <a:ext cx="470643" cy="431746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AFABAB"/>
                  </a:solidFill>
                </a:rPr>
                <a:t>PA</a:t>
              </a:r>
              <a:endParaRPr lang="en-US" sz="1100" b="1" dirty="0">
                <a:solidFill>
                  <a:srgbClr val="AFABAB"/>
                </a:solidFill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8912831" y="3807534"/>
              <a:ext cx="551" cy="2412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372C4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7" name="Oval 106"/>
            <p:cNvSpPr/>
            <p:nvPr/>
          </p:nvSpPr>
          <p:spPr>
            <a:xfrm flipH="1" flipV="1">
              <a:off x="8832382" y="364553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8649706" y="4048813"/>
              <a:ext cx="526249" cy="238539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AFABAB"/>
                  </a:solidFill>
                </a:rPr>
                <a:t>C</a:t>
              </a:r>
              <a:endParaRPr lang="en-US" sz="1400" b="1" dirty="0">
                <a:solidFill>
                  <a:srgbClr val="AFABA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7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 </a:t>
            </a:r>
            <a:r>
              <a:rPr lang="mr-IN" dirty="0" smtClean="0"/>
              <a:t>–</a:t>
            </a:r>
            <a:r>
              <a:rPr lang="en-US" dirty="0" smtClean="0"/>
              <a:t> The Ledger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Document 33"/>
          <p:cNvSpPr/>
          <p:nvPr/>
        </p:nvSpPr>
        <p:spPr>
          <a:xfrm>
            <a:off x="1175094" y="2498266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3424518" y="2303412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" name="Double Wave 9"/>
          <p:cNvSpPr/>
          <p:nvPr/>
        </p:nvSpPr>
        <p:spPr>
          <a:xfrm>
            <a:off x="3424517" y="3104502"/>
            <a:ext cx="2052917" cy="732392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940424" y="2411576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7467963" y="3076870"/>
            <a:ext cx="523020" cy="350362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4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2 </a:t>
            </a:r>
            <a:r>
              <a:rPr lang="mr-IN" dirty="0" smtClean="0"/>
              <a:t>–</a:t>
            </a:r>
            <a:r>
              <a:rPr lang="en-US" dirty="0" smtClean="0"/>
              <a:t> The world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177214" y="2421159"/>
            <a:ext cx="5101384" cy="20688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8013" y="3209983"/>
            <a:ext cx="3981480" cy="48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car1: </a:t>
            </a:r>
            <a:r>
              <a:rPr lang="en-US" sz="1600" dirty="0" err="1" smtClean="0"/>
              <a:t>type:BMW</a:t>
            </a:r>
            <a:r>
              <a:rPr lang="en-US" sz="1600" dirty="0" smtClean="0"/>
              <a:t>, </a:t>
            </a:r>
            <a:r>
              <a:rPr lang="en-US" sz="1600" dirty="0" err="1" smtClean="0"/>
              <a:t>colour:red</a:t>
            </a:r>
            <a:r>
              <a:rPr lang="en-US" sz="1600" dirty="0" smtClean="0"/>
              <a:t>, owner: Jane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</a:t>
            </a:r>
            <a:r>
              <a:rPr lang="mr-IN" dirty="0" smtClean="0"/>
              <a:t>–</a:t>
            </a:r>
            <a:r>
              <a:rPr lang="en-US" dirty="0" smtClean="0"/>
              <a:t> The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5412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988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126610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175389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26610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119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26610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75389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224167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txn7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106270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2281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3189039" y="2912618"/>
            <a:ext cx="71509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>
            <a:off x="3973362" y="2913870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txn12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318903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txn13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390412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txn14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3189039" y="3423606"/>
            <a:ext cx="370093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367682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416460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5017994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14574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511196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txn21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559975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511196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582705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511196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559975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608753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16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4 -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15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  <a:r>
              <a:rPr lang="en-US" dirty="0" smtClean="0"/>
              <a:t> -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429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 </a:t>
            </a:r>
            <a:r>
              <a:rPr lang="mr-IN" dirty="0" smtClean="0"/>
              <a:t>–</a:t>
            </a:r>
            <a:r>
              <a:rPr lang="en-US" dirty="0" smtClean="0"/>
              <a:t> Instance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Diagram 7 </a:t>
            </a:r>
            <a:r>
              <a:rPr lang="mr-IN" dirty="0" smtClean="0"/>
              <a:t>–</a:t>
            </a:r>
            <a:r>
              <a:rPr lang="en-US" dirty="0" smtClean="0"/>
              <a:t> Ledger update cannot be applied unless it’s been endorsed</a:t>
            </a:r>
            <a:r>
              <a:rPr lang="mr-IN" dirty="0" smtClean="0"/>
              <a:t>…</a:t>
            </a:r>
            <a:r>
              <a:rPr lang="en-US" dirty="0" smtClean="0"/>
              <a:t> need diagram for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68338</TotalTime>
  <Words>1822</Words>
  <Application>Microsoft Macintosh PowerPoint</Application>
  <PresentationFormat>Widescreen</PresentationFormat>
  <Paragraphs>1121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Apple Chancery</vt:lpstr>
      <vt:lpstr>Calibri</vt:lpstr>
      <vt:lpstr>Calibri Light</vt:lpstr>
      <vt:lpstr>Courier New</vt:lpstr>
      <vt:lpstr>Mangal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1a</vt:lpstr>
      <vt:lpstr>Diagram 1b</vt:lpstr>
      <vt:lpstr>Diagram 2</vt:lpstr>
      <vt:lpstr>Diagram 3</vt:lpstr>
      <vt:lpstr>Diagram 4a</vt:lpstr>
      <vt:lpstr>Diagram 4b</vt:lpstr>
      <vt:lpstr>Diagram 3 original</vt:lpstr>
      <vt:lpstr>Diagram 3b original</vt:lpstr>
      <vt:lpstr>Diagram 5a</vt:lpstr>
      <vt:lpstr>Diagram 5b</vt:lpstr>
      <vt:lpstr>Diagram 6</vt:lpstr>
      <vt:lpstr>Diagram 7  </vt:lpstr>
      <vt:lpstr>Diagram 7b</vt:lpstr>
      <vt:lpstr>Diagram 8</vt:lpstr>
      <vt:lpstr>Diagram 9a</vt:lpstr>
      <vt:lpstr>Diagram 9b follows</vt:lpstr>
      <vt:lpstr>PowerPoint Presentation</vt:lpstr>
      <vt:lpstr>Diagram 10a</vt:lpstr>
      <vt:lpstr>Diagram 10b</vt:lpstr>
      <vt:lpstr>Diagram 10c</vt:lpstr>
      <vt:lpstr>Diagram 10d</vt:lpstr>
      <vt:lpstr>Admin Guide</vt:lpstr>
      <vt:lpstr>Diagram 1 – The Ledger </vt:lpstr>
      <vt:lpstr>Diagram 2 – The world state</vt:lpstr>
      <vt:lpstr>Diagram 3 – The blockchain</vt:lpstr>
      <vt:lpstr>Diagram 4 - Blocks</vt:lpstr>
      <vt:lpstr>Diagram 5 - Transactions</vt:lpstr>
      <vt:lpstr>Diagram 6 – Instance Example</vt:lpstr>
      <vt:lpstr>Diagram 7 – Ledger update cannot be applied unless it’s been endorsed… need diagram for this.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650</cp:revision>
  <cp:lastPrinted>2017-07-14T11:34:34Z</cp:lastPrinted>
  <dcterms:created xsi:type="dcterms:W3CDTF">2017-03-22T17:19:56Z</dcterms:created>
  <dcterms:modified xsi:type="dcterms:W3CDTF">2018-01-19T17:53:53Z</dcterms:modified>
</cp:coreProperties>
</file>