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20" r:id="rId25"/>
    <p:sldId id="418" r:id="rId26"/>
    <p:sldId id="419" r:id="rId27"/>
    <p:sldId id="421" r:id="rId28"/>
    <p:sldId id="422" r:id="rId29"/>
    <p:sldId id="414" r:id="rId30"/>
    <p:sldId id="415" r:id="rId31"/>
    <p:sldId id="416" r:id="rId32"/>
    <p:sldId id="41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522"/>
    <a:srgbClr val="A2A1A1"/>
    <a:srgbClr val="FFC001"/>
    <a:srgbClr val="F71577"/>
    <a:srgbClr val="FF4F4B"/>
    <a:srgbClr val="4372C4"/>
    <a:srgbClr val="9F42E6"/>
    <a:srgbClr val="3D4B5F"/>
    <a:srgbClr val="2B4D86"/>
    <a:srgbClr val="2E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1"/>
    <p:restoredTop sz="93581"/>
  </p:normalViewPr>
  <p:slideViewPr>
    <p:cSldViewPr snapToGrid="0" snapToObjects="1">
      <p:cViewPr>
        <p:scale>
          <a:sx n="77" d="100"/>
          <a:sy n="77" d="100"/>
        </p:scale>
        <p:origin x="1656" y="10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13/12/2017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13/12/2017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13/12/2017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13/12/2017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13/12/2017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13/12/2017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21840" y="3863715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429747" y="2821769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74404" y="2522225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29747" y="439052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2429747" y="461622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2808624" y="4344594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624" y="45686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Mary’s original document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148" y="1709886"/>
            <a:ext cx="10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26983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eight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document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4899061" y="1702376"/>
            <a:ext cx="399014" cy="154091"/>
            <a:chOff x="7149495" y="3213400"/>
            <a:chExt cx="399014" cy="154091"/>
          </a:xfrm>
        </p:grpSpPr>
        <p:sp>
          <p:nvSpPr>
            <p:cNvPr id="65" name="Oval 6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500710" y="3407542"/>
            <a:ext cx="399014" cy="154091"/>
            <a:chOff x="7149495" y="3213400"/>
            <a:chExt cx="399014" cy="154091"/>
          </a:xfrm>
        </p:grpSpPr>
        <p:sp>
          <p:nvSpPr>
            <p:cNvPr id="72" name="Oval 7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7005554" y="3225149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499977" y="5455938"/>
            <a:ext cx="399014" cy="154091"/>
            <a:chOff x="7149495" y="3213400"/>
            <a:chExt cx="399014" cy="154091"/>
          </a:xfrm>
        </p:grpSpPr>
        <p:sp>
          <p:nvSpPr>
            <p:cNvPr id="87" name="Oval 8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7005554" y="5100385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3515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454298" y="2821769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387781" y="2399196"/>
            <a:ext cx="74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Verifying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1" y="2832410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52" y="4700077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829196" y="3904423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8737103" y="2862477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581760" y="2562933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50946" y="438341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8850946" y="460911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7774676" y="4342780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0174" y="453797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35549" y="1674942"/>
            <a:ext cx="128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Document intended for Mary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373057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096333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ghfd#567sdjkmmmfddklfdfdfdfjkdjfkdghjghfd9994303473847837483478347fdjkfjdkfjdkfjjjfkjkj#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9006" y="1681010"/>
            <a:ext cx="1383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Encrypted &amp; 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115573" y="414680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</a:t>
            </a:r>
            <a:r>
              <a:rPr lang="en-US" sz="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994303473847837483478347fdjkfjdkfjdkfjjjfkjkj</a:t>
            </a:r>
            <a:r>
              <a: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25217" y="3674218"/>
            <a:ext cx="1517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encrypted document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027322" y="2347750"/>
            <a:ext cx="1481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verified as authentic using originator’s public key</a:t>
            </a:r>
          </a:p>
          <a:p>
            <a:pPr algn="ctr"/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071468" y="4457097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incorrect according to originator’s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415889" y="1890386"/>
            <a:ext cx="393117" cy="606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32453" y="2862477"/>
            <a:ext cx="616734" cy="985727"/>
            <a:chOff x="5701137" y="2384637"/>
            <a:chExt cx="1133935" cy="1812371"/>
          </a:xfrm>
          <a:solidFill>
            <a:srgbClr val="4A8522"/>
          </a:solidFill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92485" y="2411484"/>
            <a:ext cx="89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Originating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794" y="3222694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67" y="5218274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7260179" y="1669255"/>
            <a:ext cx="1443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Verified &amp; Decrypted </a:t>
            </a:r>
            <a:r>
              <a:rPr lang="en-US" sz="1100" b="1" dirty="0" smtClean="0"/>
              <a:t>version of document</a:t>
            </a:r>
            <a:endParaRPr lang="en-US" sz="1100" b="1" dirty="0"/>
          </a:p>
        </p:txBody>
      </p:sp>
      <p:cxnSp>
        <p:nvCxnSpPr>
          <p:cNvPr id="113" name="Straight Arrow Connector 112"/>
          <p:cNvCxnSpPr>
            <a:stCxn id="60" idx="3"/>
            <a:endCxn id="112" idx="1"/>
          </p:cNvCxnSpPr>
          <p:nvPr/>
        </p:nvCxnSpPr>
        <p:spPr>
          <a:xfrm flipV="1">
            <a:off x="6192497" y="1884699"/>
            <a:ext cx="1067682" cy="1175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nip Single Corner Rectangle 120"/>
          <p:cNvSpPr/>
          <p:nvPr/>
        </p:nvSpPr>
        <p:spPr>
          <a:xfrm>
            <a:off x="7513180" y="2155354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76565" y="3028590"/>
            <a:ext cx="11335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(Wishes to securely communicate with Mary, and *only* Mary.)</a:t>
            </a:r>
            <a:endParaRPr lang="en-US" sz="11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747135" y="3909719"/>
            <a:ext cx="420764" cy="340787"/>
            <a:chOff x="6371276" y="4944354"/>
            <a:chExt cx="420764" cy="340787"/>
          </a:xfrm>
        </p:grpSpPr>
        <p:sp>
          <p:nvSpPr>
            <p:cNvPr id="140" name="Rectangle 139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ound Same Side Corner Rectangle 146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O</a:t>
                </a:r>
                <a:endParaRPr lang="en-US" sz="40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2748194" y="4388714"/>
            <a:ext cx="399014" cy="154091"/>
            <a:chOff x="7149495" y="3213400"/>
            <a:chExt cx="399014" cy="154091"/>
          </a:xfrm>
        </p:grpSpPr>
        <p:sp>
          <p:nvSpPr>
            <p:cNvPr id="152" name="Oval 15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59" name="Group 158"/>
          <p:cNvGrpSpPr/>
          <p:nvPr/>
        </p:nvGrpSpPr>
        <p:grpSpPr>
          <a:xfrm flipH="1" flipV="1">
            <a:off x="2748194" y="4614409"/>
            <a:ext cx="399014" cy="154091"/>
            <a:chOff x="7149495" y="3213400"/>
            <a:chExt cx="399014" cy="154091"/>
          </a:xfrm>
        </p:grpSpPr>
        <p:sp>
          <p:nvSpPr>
            <p:cNvPr id="160" name="Oval 15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A8522"/>
            </a:solidFill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66" name="TextBox 165"/>
          <p:cNvSpPr txBox="1"/>
          <p:nvPr/>
        </p:nvSpPr>
        <p:spPr>
          <a:xfrm>
            <a:off x="3127071" y="4342780"/>
            <a:ext cx="14350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Originator’s public key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127071" y="4566846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A8522"/>
                </a:solidFill>
              </a:rPr>
              <a:t>Originator’s private key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428692" y="1420584"/>
            <a:ext cx="409958" cy="389387"/>
            <a:chOff x="4461030" y="1421403"/>
            <a:chExt cx="409958" cy="389387"/>
          </a:xfrm>
        </p:grpSpPr>
        <p:grpSp>
          <p:nvGrpSpPr>
            <p:cNvPr id="78" name="Group 77"/>
            <p:cNvGrpSpPr/>
            <p:nvPr/>
          </p:nvGrpSpPr>
          <p:grpSpPr>
            <a:xfrm>
              <a:off x="4471974" y="1421403"/>
              <a:ext cx="399014" cy="154091"/>
              <a:chOff x="7149495" y="3213400"/>
              <a:chExt cx="399014" cy="15409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C001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69" name="Group 168"/>
            <p:cNvGrpSpPr/>
            <p:nvPr/>
          </p:nvGrpSpPr>
          <p:grpSpPr>
            <a:xfrm flipH="1" flipV="1">
              <a:off x="4461030" y="1656699"/>
              <a:ext cx="399014" cy="154091"/>
              <a:chOff x="7149495" y="3213400"/>
              <a:chExt cx="399014" cy="154091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72" name="Group 171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6" name="Group 175"/>
          <p:cNvGrpSpPr/>
          <p:nvPr/>
        </p:nvGrpSpPr>
        <p:grpSpPr>
          <a:xfrm flipH="1" flipV="1">
            <a:off x="6584674" y="1652347"/>
            <a:ext cx="399014" cy="154091"/>
            <a:chOff x="7149495" y="3213400"/>
            <a:chExt cx="399014" cy="154091"/>
          </a:xfrm>
        </p:grpSpPr>
        <p:sp>
          <p:nvSpPr>
            <p:cNvPr id="177" name="Oval 17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6154301" y="3360595"/>
            <a:ext cx="399014" cy="154091"/>
            <a:chOff x="7149495" y="3213400"/>
            <a:chExt cx="399014" cy="154091"/>
          </a:xfrm>
        </p:grpSpPr>
        <p:sp>
          <p:nvSpPr>
            <p:cNvPr id="191" name="Oval 19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93" name="Group 19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7" name="Group 196"/>
          <p:cNvGrpSpPr/>
          <p:nvPr/>
        </p:nvGrpSpPr>
        <p:grpSpPr>
          <a:xfrm>
            <a:off x="6154362" y="5327209"/>
            <a:ext cx="399014" cy="154091"/>
            <a:chOff x="7149495" y="3213400"/>
            <a:chExt cx="399014" cy="154091"/>
          </a:xfrm>
        </p:grpSpPr>
        <p:sp>
          <p:nvSpPr>
            <p:cNvPr id="198" name="Oval 19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00" name="Group 19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3" name="Rounded Rectangle 152"/>
          <p:cNvSpPr/>
          <p:nvPr/>
        </p:nvSpPr>
        <p:spPr>
          <a:xfrm>
            <a:off x="4707409" y="192547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Certificate Authority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4059346" y="2598824"/>
            <a:ext cx="399014" cy="154091"/>
            <a:chOff x="7149495" y="3213400"/>
            <a:chExt cx="399014" cy="154091"/>
          </a:xfrm>
        </p:grpSpPr>
        <p:sp>
          <p:nvSpPr>
            <p:cNvPr id="301" name="Oval 30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7" name="Group 306"/>
          <p:cNvGrpSpPr/>
          <p:nvPr/>
        </p:nvGrpSpPr>
        <p:grpSpPr>
          <a:xfrm flipH="1" flipV="1">
            <a:off x="4047687" y="3282996"/>
            <a:ext cx="399014" cy="154091"/>
            <a:chOff x="7149495" y="3213400"/>
            <a:chExt cx="399014" cy="154091"/>
          </a:xfrm>
        </p:grpSpPr>
        <p:sp>
          <p:nvSpPr>
            <p:cNvPr id="308" name="Oval 30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3955592" y="1963984"/>
            <a:ext cx="638498" cy="661849"/>
            <a:chOff x="4921688" y="2072048"/>
            <a:chExt cx="638498" cy="661849"/>
          </a:xfrm>
        </p:grpSpPr>
        <p:grpSp>
          <p:nvGrpSpPr>
            <p:cNvPr id="174" name="Group 173"/>
            <p:cNvGrpSpPr/>
            <p:nvPr/>
          </p:nvGrpSpPr>
          <p:grpSpPr>
            <a:xfrm>
              <a:off x="4921688" y="2072048"/>
              <a:ext cx="638498" cy="661849"/>
              <a:chOff x="5676338" y="2717038"/>
              <a:chExt cx="312349" cy="323772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676338" y="2717038"/>
                <a:ext cx="312349" cy="252979"/>
                <a:chOff x="9015959" y="4587888"/>
                <a:chExt cx="420764" cy="340787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9015959" y="4587888"/>
                  <a:ext cx="420764" cy="340787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9261059" y="4690045"/>
                  <a:ext cx="123069" cy="75870"/>
                  <a:chOff x="4783309" y="3634526"/>
                  <a:chExt cx="123069" cy="75870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4783309" y="363452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4783309" y="3672462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4783309" y="371039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Rounded Rectangle 178"/>
                <p:cNvSpPr/>
                <p:nvPr/>
              </p:nvSpPr>
              <p:spPr>
                <a:xfrm>
                  <a:off x="9059604" y="4675660"/>
                  <a:ext cx="166737" cy="165241"/>
                </a:xfrm>
                <a:prstGeom prst="roundRect">
                  <a:avLst/>
                </a:prstGeom>
                <a:solidFill>
                  <a:srgbClr val="4372C4"/>
                </a:solidFill>
                <a:ln w="12700" cap="flat" cmpd="sng" algn="ctr">
                  <a:solidFill>
                    <a:schemeClr val="tx2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tIns="36000" bIns="3600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"/>
                    <a:cs typeface=""/>
                  </a:endParaRPr>
                </a:p>
              </p:txBody>
            </p:sp>
          </p:grpSp>
          <p:sp>
            <p:nvSpPr>
              <p:cNvPr id="176" name="7-Point Star 175"/>
              <p:cNvSpPr/>
              <p:nvPr/>
            </p:nvSpPr>
            <p:spPr>
              <a:xfrm>
                <a:off x="5834851" y="2902584"/>
                <a:ext cx="138226" cy="138226"/>
              </a:xfrm>
              <a:prstGeom prst="star7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939647" y="219819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457200">
                <a:defRPr/>
              </a:pPr>
              <a:r>
                <a:rPr lang="en-US" sz="1200" b="1" kern="0" dirty="0" smtClean="0">
                  <a:solidFill>
                    <a:schemeClr val="bg1"/>
                  </a:solidFill>
                </a:rPr>
                <a:t>CA</a:t>
              </a:r>
              <a:endParaRPr lang="en-US" sz="12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9406" y="3192650"/>
            <a:ext cx="420764" cy="597035"/>
            <a:chOff x="5989726" y="3216384"/>
            <a:chExt cx="420764" cy="597035"/>
          </a:xfrm>
        </p:grpSpPr>
        <p:grpSp>
          <p:nvGrpSpPr>
            <p:cNvPr id="86" name="Group 85"/>
            <p:cNvGrpSpPr/>
            <p:nvPr/>
          </p:nvGrpSpPr>
          <p:grpSpPr>
            <a:xfrm>
              <a:off x="5989726" y="3216384"/>
              <a:ext cx="420764" cy="340787"/>
              <a:chOff x="6371276" y="4944354"/>
              <a:chExt cx="420764" cy="34078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 Same Side Corner Rectangle 12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4" name="Group 313"/>
            <p:cNvGrpSpPr/>
            <p:nvPr/>
          </p:nvGrpSpPr>
          <p:grpSpPr>
            <a:xfrm>
              <a:off x="6010600" y="3659328"/>
              <a:ext cx="399014" cy="154091"/>
              <a:chOff x="7149495" y="3213400"/>
              <a:chExt cx="399014" cy="154091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6" name="Straight Connector 315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17" name="Group 316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5" name="Group 14"/>
          <p:cNvGrpSpPr/>
          <p:nvPr/>
        </p:nvGrpSpPr>
        <p:grpSpPr>
          <a:xfrm>
            <a:off x="6894982" y="3195337"/>
            <a:ext cx="420764" cy="595443"/>
            <a:chOff x="7044562" y="3216384"/>
            <a:chExt cx="420764" cy="595443"/>
          </a:xfrm>
        </p:grpSpPr>
        <p:grpSp>
          <p:nvGrpSpPr>
            <p:cNvPr id="248" name="Group 247"/>
            <p:cNvGrpSpPr/>
            <p:nvPr/>
          </p:nvGrpSpPr>
          <p:grpSpPr>
            <a:xfrm>
              <a:off x="7044562" y="3216384"/>
              <a:ext cx="420764" cy="340787"/>
              <a:chOff x="6371276" y="4944354"/>
              <a:chExt cx="420764" cy="340787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ound Same Side Corner Rectangle 255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8" name="Group 327"/>
            <p:cNvGrpSpPr/>
            <p:nvPr/>
          </p:nvGrpSpPr>
          <p:grpSpPr>
            <a:xfrm>
              <a:off x="7066312" y="3657736"/>
              <a:ext cx="399014" cy="154091"/>
              <a:chOff x="7149495" y="3213400"/>
              <a:chExt cx="399014" cy="154091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0" name="Straight Connector 32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1" name="Group 33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" name="Group 15"/>
          <p:cNvGrpSpPr/>
          <p:nvPr/>
        </p:nvGrpSpPr>
        <p:grpSpPr>
          <a:xfrm>
            <a:off x="7500227" y="3192650"/>
            <a:ext cx="420764" cy="588024"/>
            <a:chOff x="8055167" y="3224017"/>
            <a:chExt cx="420764" cy="588024"/>
          </a:xfrm>
        </p:grpSpPr>
        <p:grpSp>
          <p:nvGrpSpPr>
            <p:cNvPr id="257" name="Group 256"/>
            <p:cNvGrpSpPr/>
            <p:nvPr/>
          </p:nvGrpSpPr>
          <p:grpSpPr>
            <a:xfrm>
              <a:off x="8055167" y="3224017"/>
              <a:ext cx="420764" cy="340787"/>
              <a:chOff x="6371276" y="4944354"/>
              <a:chExt cx="420764" cy="340787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ound Same Side Corner Rectangle 264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Group 334"/>
            <p:cNvGrpSpPr/>
            <p:nvPr/>
          </p:nvGrpSpPr>
          <p:grpSpPr>
            <a:xfrm>
              <a:off x="8057628" y="3657950"/>
              <a:ext cx="399014" cy="154091"/>
              <a:chOff x="7149495" y="3213400"/>
              <a:chExt cx="399014" cy="154091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3D4B5F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8" name="Group 337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" name="Group 16"/>
          <p:cNvGrpSpPr/>
          <p:nvPr/>
        </p:nvGrpSpPr>
        <p:grpSpPr>
          <a:xfrm>
            <a:off x="8105472" y="3192650"/>
            <a:ext cx="420764" cy="598940"/>
            <a:chOff x="9149489" y="3214922"/>
            <a:chExt cx="420764" cy="5989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9149489" y="3214922"/>
              <a:ext cx="420764" cy="340787"/>
              <a:chOff x="6371276" y="4944354"/>
              <a:chExt cx="420764" cy="340787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ound Same Side Corner Rectangle 27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2" name="Group 341"/>
            <p:cNvGrpSpPr/>
            <p:nvPr/>
          </p:nvGrpSpPr>
          <p:grpSpPr>
            <a:xfrm>
              <a:off x="9170861" y="3659771"/>
              <a:ext cx="399014" cy="154091"/>
              <a:chOff x="7149495" y="3213400"/>
              <a:chExt cx="399014" cy="154091"/>
            </a:xfrm>
          </p:grpSpPr>
          <p:sp>
            <p:nvSpPr>
              <p:cNvPr id="343" name="Oval 342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45" name="Group 344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6258599" y="2370082"/>
            <a:ext cx="483566" cy="772885"/>
            <a:chOff x="5701136" y="2384637"/>
            <a:chExt cx="1133935" cy="1812370"/>
          </a:xfrm>
        </p:grpSpPr>
        <p:sp>
          <p:nvSpPr>
            <p:cNvPr id="350" name="Oval 34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ound Same Side Corner Rectangle 350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6865315" y="2370082"/>
            <a:ext cx="483566" cy="772885"/>
            <a:chOff x="5701136" y="2384637"/>
            <a:chExt cx="1133935" cy="1812370"/>
          </a:xfrm>
          <a:solidFill>
            <a:srgbClr val="9F42E6"/>
          </a:solidFill>
        </p:grpSpPr>
        <p:sp>
          <p:nvSpPr>
            <p:cNvPr id="353" name="Oval 352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ound Same Side Corner Rectangle 353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7472031" y="2370082"/>
            <a:ext cx="483566" cy="772885"/>
            <a:chOff x="5701136" y="2384637"/>
            <a:chExt cx="1133935" cy="1812370"/>
          </a:xfrm>
          <a:solidFill>
            <a:srgbClr val="3D4B5F"/>
          </a:solidFill>
        </p:grpSpPr>
        <p:sp>
          <p:nvSpPr>
            <p:cNvPr id="356" name="Oval 35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ound Same Side Corner Rectangle 356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078748" y="2370082"/>
            <a:ext cx="483566" cy="772885"/>
            <a:chOff x="5701136" y="2384637"/>
            <a:chExt cx="1133935" cy="1812370"/>
          </a:xfrm>
          <a:solidFill>
            <a:srgbClr val="4A8522"/>
          </a:solidFill>
        </p:grpSpPr>
        <p:sp>
          <p:nvSpPr>
            <p:cNvPr id="359" name="Oval 35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ound Same Side Corner Rectangle 359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4274841" y="2749288"/>
            <a:ext cx="0" cy="533708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3216" y="3341868"/>
            <a:ext cx="110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4372C4"/>
                </a:solidFill>
              </a:rPr>
              <a:t>issue signed </a:t>
            </a:r>
            <a:r>
              <a:rPr lang="en-US" sz="1200" b="1" dirty="0" smtClean="0">
                <a:solidFill>
                  <a:srgbClr val="4372C4"/>
                </a:solidFill>
              </a:rPr>
              <a:t>certificates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55" name="Elbow Connector 54"/>
          <p:cNvCxnSpPr>
            <a:stCxn id="153" idx="2"/>
          </p:cNvCxnSpPr>
          <p:nvPr/>
        </p:nvCxnSpPr>
        <p:spPr>
          <a:xfrm rot="16200000" flipH="1">
            <a:off x="5656311" y="2810946"/>
            <a:ext cx="262264" cy="870996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3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25" y="27109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797138" y="2706973"/>
            <a:ext cx="616734" cy="985727"/>
            <a:chOff x="5701137" y="2384637"/>
            <a:chExt cx="1133935" cy="1812371"/>
          </a:xfrm>
        </p:grpSpPr>
        <p:sp>
          <p:nvSpPr>
            <p:cNvPr id="126" name="Oval 12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 Same Side Corner Rectangle 12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663637" y="2276085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680012" y="2276086"/>
            <a:ext cx="850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Validating Principal</a:t>
            </a:r>
            <a:endParaRPr lang="en-US" sz="1100" b="1" dirty="0"/>
          </a:p>
        </p:txBody>
      </p:sp>
      <p:cxnSp>
        <p:nvCxnSpPr>
          <p:cNvPr id="131" name="Straight Arrow Connector 130"/>
          <p:cNvCxnSpPr>
            <a:stCxn id="200" idx="1"/>
          </p:cNvCxnSpPr>
          <p:nvPr/>
        </p:nvCxnSpPr>
        <p:spPr>
          <a:xfrm flipH="1" flipV="1">
            <a:off x="7435644" y="3522306"/>
            <a:ext cx="597755" cy="1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796361" y="2763062"/>
            <a:ext cx="806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present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revoked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563973" y="42817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2293986" y="35807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723235" y="4434182"/>
            <a:ext cx="420764" cy="340787"/>
            <a:chOff x="2903135" y="2661005"/>
            <a:chExt cx="420764" cy="340787"/>
          </a:xfrm>
        </p:grpSpPr>
        <p:sp>
          <p:nvSpPr>
            <p:cNvPr id="154" name="Rectangle 15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 Same Side Corner Rectangle 15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308299" y="4434182"/>
            <a:ext cx="420764" cy="340787"/>
            <a:chOff x="2903135" y="2661005"/>
            <a:chExt cx="420764" cy="340787"/>
          </a:xfrm>
        </p:grpSpPr>
        <p:sp>
          <p:nvSpPr>
            <p:cNvPr id="161" name="Rectangle 16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 Same Side Corner Rectangle 16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3896856" y="4434182"/>
            <a:ext cx="420764" cy="340787"/>
            <a:chOff x="2903135" y="2661005"/>
            <a:chExt cx="420764" cy="340787"/>
          </a:xfrm>
        </p:grpSpPr>
        <p:sp>
          <p:nvSpPr>
            <p:cNvPr id="168" name="Rectangle 167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 Same Side Corner Rectangle 169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485413" y="4434182"/>
            <a:ext cx="420764" cy="340787"/>
            <a:chOff x="2903135" y="2661005"/>
            <a:chExt cx="420764" cy="340787"/>
          </a:xfrm>
        </p:grpSpPr>
        <p:sp>
          <p:nvSpPr>
            <p:cNvPr id="184" name="Rectangle 18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 Same Side Corner Rectangle 18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5073970" y="4434182"/>
            <a:ext cx="420764" cy="340787"/>
            <a:chOff x="2903135" y="2661005"/>
            <a:chExt cx="420764" cy="340787"/>
          </a:xfrm>
        </p:grpSpPr>
        <p:sp>
          <p:nvSpPr>
            <p:cNvPr id="191" name="Rectangle 19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 Same Side Corner Rectangle 19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Elbow Connector 196"/>
          <p:cNvCxnSpPr>
            <a:endCxn id="126" idx="1"/>
          </p:cNvCxnSpPr>
          <p:nvPr/>
        </p:nvCxnSpPr>
        <p:spPr>
          <a:xfrm rot="10800000" flipV="1">
            <a:off x="2563973" y="33701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8033399" y="3351913"/>
            <a:ext cx="420764" cy="340787"/>
            <a:chOff x="2903135" y="2661005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 Same Side Corner Rectangle 20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8529685" y="2706973"/>
            <a:ext cx="616734" cy="985727"/>
            <a:chOff x="5701137" y="2384637"/>
            <a:chExt cx="1133935" cy="1812371"/>
          </a:xfrm>
          <a:solidFill>
            <a:srgbClr val="9F42E6"/>
          </a:solidFill>
        </p:grpSpPr>
        <p:sp>
          <p:nvSpPr>
            <p:cNvPr id="207" name="Oval 20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 Same Side Corner Rectangle 20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</a:t>
              </a:r>
              <a:endParaRPr lang="en-US" sz="2400" b="1" dirty="0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8329621" y="2276086"/>
            <a:ext cx="1026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Impersonating  </a:t>
            </a:r>
            <a:r>
              <a:rPr lang="en-US" sz="1100" b="1" dirty="0" smtClean="0"/>
              <a:t>Principal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127" idx="1"/>
            <a:endCxn id="150" idx="3"/>
          </p:cNvCxnSpPr>
          <p:nvPr/>
        </p:nvCxnSpPr>
        <p:spPr>
          <a:xfrm rot="5400000">
            <a:off x="6102432" y="3601505"/>
            <a:ext cx="911878" cy="1094268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510014" y="4141856"/>
            <a:ext cx="67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chemeClr val="accent1"/>
                </a:solidFill>
              </a:rPr>
              <a:t>check CRL</a:t>
            </a:r>
            <a:endParaRPr 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Peers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21157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 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Smart contract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476784" y="2085841"/>
            <a:ext cx="5505235" cy="3073286"/>
            <a:chOff x="2319129" y="2726972"/>
            <a:chExt cx="5505235" cy="3073286"/>
          </a:xfrm>
        </p:grpSpPr>
        <p:sp>
          <p:nvSpPr>
            <p:cNvPr id="5" name="Rounded Rectangle 4"/>
            <p:cNvSpPr/>
            <p:nvPr/>
          </p:nvSpPr>
          <p:spPr>
            <a:xfrm>
              <a:off x="2319129" y="2726972"/>
              <a:ext cx="4692315" cy="3073286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58547" y="5236933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320665" y="2953814"/>
              <a:ext cx="470643" cy="431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16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320665" y="3674228"/>
              <a:ext cx="481189" cy="444147"/>
            </a:xfrm>
            <a:prstGeom prst="roundRect">
              <a:avLst/>
            </a:prstGeom>
            <a:solidFill>
              <a:schemeClr val="accent1"/>
            </a:solidFill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P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19461" y="3050321"/>
              <a:ext cx="1021041" cy="1160587"/>
              <a:chOff x="4427564" y="3618500"/>
              <a:chExt cx="1021041" cy="116058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4" name="Document 33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088150" y="3163280"/>
              <a:ext cx="1021041" cy="1160587"/>
              <a:chOff x="4427564" y="3618500"/>
              <a:chExt cx="1021041" cy="116058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9" name="Document 38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061955" y="4372720"/>
              <a:ext cx="1021041" cy="1160587"/>
              <a:chOff x="4427564" y="3618500"/>
              <a:chExt cx="1021041" cy="116058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47" name="Document 46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9" name="Document 68"/>
            <p:cNvSpPr/>
            <p:nvPr/>
          </p:nvSpPr>
          <p:spPr>
            <a:xfrm>
              <a:off x="7301344" y="5101965"/>
              <a:ext cx="523020" cy="414227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</a:rPr>
                <a:t>L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322260" y="4376978"/>
              <a:ext cx="481189" cy="444147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S</a:t>
              </a:r>
              <a:endParaRPr lang="en-US" sz="1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3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432273" y="3132368"/>
            <a:ext cx="1993984" cy="1976093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5946951" y="4678062"/>
            <a:ext cx="1339514" cy="1060883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L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946951" y="2501884"/>
            <a:ext cx="1325142" cy="1223135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4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9884" y="2261063"/>
            <a:ext cx="5052231" cy="2487180"/>
            <a:chOff x="61052" y="2638319"/>
            <a:chExt cx="3139979" cy="1545791"/>
          </a:xfrm>
        </p:grpSpPr>
        <p:sp>
          <p:nvSpPr>
            <p:cNvPr id="24" name="Rounded Rectangle 23"/>
            <p:cNvSpPr/>
            <p:nvPr/>
          </p:nvSpPr>
          <p:spPr>
            <a:xfrm>
              <a:off x="618664" y="3012219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5" name="Document 24"/>
            <p:cNvSpPr/>
            <p:nvPr/>
          </p:nvSpPr>
          <p:spPr>
            <a:xfrm>
              <a:off x="1516920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chemeClr val="bg1"/>
                  </a:solidFill>
                </a:rPr>
                <a:t>L2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516920" y="2638320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415176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1" name="Document 50"/>
            <p:cNvSpPr/>
            <p:nvPr/>
          </p:nvSpPr>
          <p:spPr>
            <a:xfrm>
              <a:off x="61052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693323" y="2310940"/>
            <a:ext cx="6400799" cy="2487180"/>
            <a:chOff x="3601265" y="2627101"/>
            <a:chExt cx="3954074" cy="1545791"/>
          </a:xfrm>
        </p:grpSpPr>
        <p:sp>
          <p:nvSpPr>
            <p:cNvPr id="29" name="Rounded Rectangle 28"/>
            <p:cNvSpPr/>
            <p:nvPr/>
          </p:nvSpPr>
          <p:spPr>
            <a:xfrm>
              <a:off x="4972972" y="3001001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71228" y="2627101"/>
              <a:ext cx="1684111" cy="1507348"/>
              <a:chOff x="5871228" y="2627101"/>
              <a:chExt cx="1684111" cy="1507348"/>
            </a:xfrm>
          </p:grpSpPr>
          <p:sp>
            <p:nvSpPr>
              <p:cNvPr id="30" name="Document 29"/>
              <p:cNvSpPr/>
              <p:nvPr/>
            </p:nvSpPr>
            <p:spPr>
              <a:xfrm>
                <a:off x="5871228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5871228" y="2627102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S3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769484" y="2627101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3" name="Rounded Rectangle 32"/>
            <p:cNvSpPr/>
            <p:nvPr/>
          </p:nvSpPr>
          <p:spPr>
            <a:xfrm>
              <a:off x="3601265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499521" y="2638318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5" name="Document 34"/>
            <p:cNvSpPr/>
            <p:nvPr/>
          </p:nvSpPr>
          <p:spPr>
            <a:xfrm>
              <a:off x="4488341" y="3505309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5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3 original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912" y="2513583"/>
            <a:ext cx="11742175" cy="1824509"/>
            <a:chOff x="112200" y="2534603"/>
            <a:chExt cx="11742175" cy="1824509"/>
          </a:xfrm>
        </p:grpSpPr>
        <p:grpSp>
          <p:nvGrpSpPr>
            <p:cNvPr id="9" name="Group 8"/>
            <p:cNvGrpSpPr/>
            <p:nvPr/>
          </p:nvGrpSpPr>
          <p:grpSpPr>
            <a:xfrm>
              <a:off x="3600743" y="2638318"/>
              <a:ext cx="3954074" cy="1545791"/>
              <a:chOff x="3601265" y="2627101"/>
              <a:chExt cx="3954074" cy="1545791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972972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871228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30" name="Document 29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S4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3" name="Rounded Rectangle 32"/>
              <p:cNvSpPr/>
              <p:nvPr/>
            </p:nvSpPr>
            <p:spPr>
              <a:xfrm>
                <a:off x="3601265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4499521" y="2638318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Document 34"/>
              <p:cNvSpPr/>
              <p:nvPr/>
            </p:nvSpPr>
            <p:spPr>
              <a:xfrm>
                <a:off x="4488341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3429661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29220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7900301" y="2638318"/>
              <a:ext cx="3954074" cy="1545791"/>
              <a:chOff x="8026947" y="2627101"/>
              <a:chExt cx="3954074" cy="1545791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9398654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10296910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44" name="Document 43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8026947" y="2638318"/>
                <a:ext cx="1684111" cy="1507349"/>
                <a:chOff x="3790471" y="2627100"/>
                <a:chExt cx="1684111" cy="1507349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3790471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4688727" y="2627100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S2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0" name="Document 49"/>
                <p:cNvSpPr/>
                <p:nvPr/>
              </p:nvSpPr>
              <p:spPr>
                <a:xfrm>
                  <a:off x="4680204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L1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112200" y="2641580"/>
              <a:ext cx="3139979" cy="1545791"/>
              <a:chOff x="61052" y="2638319"/>
              <a:chExt cx="3139979" cy="154579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18664" y="3012219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25" name="Document 24"/>
              <p:cNvSpPr/>
              <p:nvPr/>
            </p:nvSpPr>
            <p:spPr>
              <a:xfrm>
                <a:off x="1516920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516920" y="2638320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415176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1" name="Document 50"/>
              <p:cNvSpPr/>
              <p:nvPr/>
            </p:nvSpPr>
            <p:spPr>
              <a:xfrm>
                <a:off x="61052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00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19461" y="2130764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58879" y="4640725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80937"/>
              </p:ext>
            </p:extLst>
          </p:nvPr>
        </p:nvGraphicFramePr>
        <p:xfrm>
          <a:off x="8132573" y="1548313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smtClean="0"/>
                        <a:t>    </a:t>
                      </a:r>
                      <a:r>
                        <a:rPr lang="en-US" sz="1400" b="1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8209182" y="4562365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205989" y="1652321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230098" y="382846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205989" y="3116287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8185038" y="2509063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770613" y="2930352"/>
            <a:ext cx="1290320" cy="1021044"/>
            <a:chOff x="4341185" y="3078579"/>
            <a:chExt cx="1290320" cy="1021044"/>
          </a:xfrm>
        </p:grpSpPr>
        <p:sp>
          <p:nvSpPr>
            <p:cNvPr id="27" name="Rounded Rectangle 26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44" name="Document 43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2055849" y="3389461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235370" y="5237631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38543" y="4326336"/>
            <a:ext cx="3848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708919" y="4403255"/>
            <a:ext cx="4344381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8" idx="0"/>
            <a:endCxn id="50" idx="1"/>
          </p:cNvCxnSpPr>
          <p:nvPr/>
        </p:nvCxnSpPr>
        <p:spPr>
          <a:xfrm flipH="1">
            <a:off x="2345139" y="4037830"/>
            <a:ext cx="3054" cy="4105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Oval 57"/>
          <p:cNvSpPr/>
          <p:nvPr/>
        </p:nvSpPr>
        <p:spPr>
          <a:xfrm flipV="1">
            <a:off x="2267192" y="387582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  <a:endCxn id="50" idx="7"/>
          </p:cNvCxnSpPr>
          <p:nvPr/>
        </p:nvCxnSpPr>
        <p:spPr>
          <a:xfrm>
            <a:off x="5415774" y="4033848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5334773" y="387184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236493" y="2320362"/>
            <a:ext cx="1290320" cy="1021044"/>
            <a:chOff x="4341185" y="3078579"/>
            <a:chExt cx="1290320" cy="1021044"/>
          </a:xfrm>
        </p:grpSpPr>
        <p:sp>
          <p:nvSpPr>
            <p:cNvPr id="66" name="Rounded Rectangle 65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cxnSp>
        <p:nvCxnSpPr>
          <p:cNvPr id="70" name="Straight Connector 69"/>
          <p:cNvCxnSpPr>
            <a:stCxn id="71" idx="0"/>
            <a:endCxn id="50" idx="0"/>
          </p:cNvCxnSpPr>
          <p:nvPr/>
        </p:nvCxnSpPr>
        <p:spPr>
          <a:xfrm>
            <a:off x="3881109" y="3413211"/>
            <a:ext cx="1" cy="9900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1" name="Oval 70"/>
          <p:cNvSpPr/>
          <p:nvPr/>
        </p:nvSpPr>
        <p:spPr>
          <a:xfrm flipV="1">
            <a:off x="3800108" y="325121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443144" y="2986027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7425473" y="3912317"/>
            <a:ext cx="1157302" cy="916572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375457" y="2154027"/>
            <a:ext cx="1257334" cy="1160546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>
            <a:stCxn id="68" idx="2"/>
            <a:endCxn id="67" idx="0"/>
          </p:cNvCxnSpPr>
          <p:nvPr/>
        </p:nvCxnSpPr>
        <p:spPr>
          <a:xfrm>
            <a:off x="8004124" y="3314573"/>
            <a:ext cx="0" cy="597744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14012" y="3244113"/>
            <a:ext cx="1497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3. </a:t>
            </a:r>
            <a:r>
              <a:rPr lang="en-US" sz="1400" b="1" dirty="0" smtClean="0">
                <a:solidFill>
                  <a:srgbClr val="4372C4"/>
                </a:solidFill>
              </a:rPr>
              <a:t>smart contract queries or </a:t>
            </a:r>
          </a:p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updates ledger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751592" y="2986027"/>
            <a:ext cx="1257334" cy="1160546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>
            <a:stCxn id="56" idx="3"/>
            <a:endCxn id="66" idx="1"/>
          </p:cNvCxnSpPr>
          <p:nvPr/>
        </p:nvCxnSpPr>
        <p:spPr>
          <a:xfrm>
            <a:off x="4008926" y="3566300"/>
            <a:ext cx="2434218" cy="5673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6" idx="0"/>
            <a:endCxn id="68" idx="1"/>
          </p:cNvCxnSpPr>
          <p:nvPr/>
        </p:nvCxnSpPr>
        <p:spPr>
          <a:xfrm rot="5400000" flipH="1" flipV="1">
            <a:off x="7079063" y="2689633"/>
            <a:ext cx="251727" cy="341062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543506" y="3566299"/>
            <a:ext cx="1507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1. application connects to peer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54778" y="2289263"/>
            <a:ext cx="152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2. </a:t>
            </a:r>
            <a:r>
              <a:rPr lang="en-US" sz="1400" b="1" dirty="0" smtClean="0">
                <a:solidFill>
                  <a:srgbClr val="4372C4"/>
                </a:solidFill>
              </a:rPr>
              <a:t>peer invokes smart contract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47" name="Elbow Connector 46"/>
          <p:cNvCxnSpPr>
            <a:stCxn id="66" idx="2"/>
            <a:endCxn id="56" idx="2"/>
          </p:cNvCxnSpPr>
          <p:nvPr/>
        </p:nvCxnSpPr>
        <p:spPr>
          <a:xfrm rot="5400000" flipH="1">
            <a:off x="5201654" y="2325178"/>
            <a:ext cx="11345" cy="3654136"/>
          </a:xfrm>
          <a:prstGeom prst="bentConnector3">
            <a:avLst>
              <a:gd name="adj1" fmla="val -5902741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054697" y="4845731"/>
            <a:ext cx="248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4. </a:t>
            </a:r>
            <a:r>
              <a:rPr lang="en-US" sz="1400" b="1" dirty="0" smtClean="0">
                <a:solidFill>
                  <a:srgbClr val="4372C4"/>
                </a:solidFill>
              </a:rPr>
              <a:t>peer notifies application when ledger update complete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pic>
        <p:nvPicPr>
          <p:cNvPr id="5122" name="Picture 2" descr="https://d30y9cdsu7xlg0.cloudfront.net/png/1152578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4292454"/>
            <a:ext cx="553276" cy="55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3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7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448953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435054" y="2981881"/>
            <a:ext cx="1162663" cy="114708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39303" y="1489668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39303" y="4513486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77329" y="3340304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131190" y="19486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9674285" y="1496650"/>
            <a:ext cx="451995" cy="916395"/>
            <a:chOff x="4016380" y="2991776"/>
            <a:chExt cx="451995" cy="916395"/>
          </a:xfrm>
        </p:grpSpPr>
        <p:cxnSp>
          <p:nvCxnSpPr>
            <p:cNvPr id="46" name="Straight Arrow Connector 45"/>
            <p:cNvCxnSpPr>
              <a:stCxn id="48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674284" y="4523381"/>
            <a:ext cx="451995" cy="916395"/>
            <a:chOff x="4016380" y="2991776"/>
            <a:chExt cx="451995" cy="916395"/>
          </a:xfrm>
        </p:grpSpPr>
        <p:cxnSp>
          <p:nvCxnSpPr>
            <p:cNvPr id="51" name="Straight Arrow Connector 50"/>
            <p:cNvCxnSpPr>
              <a:stCxn id="52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321632" y="2406017"/>
            <a:ext cx="1157302" cy="1067204"/>
            <a:chOff x="10196498" y="2415958"/>
            <a:chExt cx="1157302" cy="1067204"/>
          </a:xfrm>
        </p:grpSpPr>
        <p:sp>
          <p:nvSpPr>
            <p:cNvPr id="53" name="Document 52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321632" y="5439776"/>
            <a:ext cx="1157302" cy="1067204"/>
            <a:chOff x="10196498" y="2415958"/>
            <a:chExt cx="1157302" cy="1067204"/>
          </a:xfrm>
        </p:grpSpPr>
        <p:sp>
          <p:nvSpPr>
            <p:cNvPr id="58" name="Document 57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12" name="Elbow Connector 11"/>
          <p:cNvCxnSpPr>
            <a:stCxn id="29" idx="0"/>
            <a:endCxn id="22" idx="1"/>
          </p:cNvCxnSpPr>
          <p:nvPr/>
        </p:nvCxnSpPr>
        <p:spPr>
          <a:xfrm rot="5400000" flipH="1" flipV="1">
            <a:off x="7388970" y="2389971"/>
            <a:ext cx="1264690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4"/>
            <a:endCxn id="24" idx="1"/>
          </p:cNvCxnSpPr>
          <p:nvPr/>
        </p:nvCxnSpPr>
        <p:spPr>
          <a:xfrm rot="16200000" flipH="1">
            <a:off x="7367749" y="4127877"/>
            <a:ext cx="1307133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110073" y="3335859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79" name="Straight Arrow Connector 78"/>
          <p:cNvCxnSpPr>
            <a:stCxn id="20" idx="3"/>
            <a:endCxn id="76" idx="2"/>
          </p:cNvCxnSpPr>
          <p:nvPr/>
        </p:nvCxnSpPr>
        <p:spPr>
          <a:xfrm>
            <a:off x="4900496" y="3540341"/>
            <a:ext cx="1209577" cy="215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00834" y="3021226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send proposal </a:t>
            </a:r>
            <a:r>
              <a:rPr lang="en-US" sz="1400" b="1" smtClean="0">
                <a:solidFill>
                  <a:srgbClr val="FF0000"/>
                </a:solidFill>
              </a:rPr>
              <a:t>for distribution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54707" y="2268277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4707" y="4314603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786294" y="17052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10149" y="1339036"/>
            <a:ext cx="5678100" cy="5017312"/>
            <a:chOff x="4800834" y="1489668"/>
            <a:chExt cx="5678100" cy="5017312"/>
          </a:xfrm>
        </p:grpSpPr>
        <p:sp>
          <p:nvSpPr>
            <p:cNvPr id="19" name="Rounded Rectangle 18"/>
            <p:cNvSpPr/>
            <p:nvPr/>
          </p:nvSpPr>
          <p:spPr>
            <a:xfrm>
              <a:off x="6435054" y="2981881"/>
              <a:ext cx="1162663" cy="1147089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O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339303" y="1489668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339303" y="4513486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77329" y="3340304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674285" y="1496650"/>
              <a:ext cx="451995" cy="916395"/>
              <a:chOff x="4016380" y="2991776"/>
              <a:chExt cx="451995" cy="916395"/>
            </a:xfrm>
          </p:grpSpPr>
          <p:cxnSp>
            <p:nvCxnSpPr>
              <p:cNvPr id="46" name="Straight Arrow Connector 45"/>
              <p:cNvCxnSpPr>
                <a:stCxn id="48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674284" y="4523381"/>
              <a:ext cx="451995" cy="916395"/>
              <a:chOff x="4016380" y="2991776"/>
              <a:chExt cx="451995" cy="916395"/>
            </a:xfrm>
          </p:grpSpPr>
          <p:cxnSp>
            <p:nvCxnSpPr>
              <p:cNvPr id="51" name="Straight Arrow Connector 50"/>
              <p:cNvCxnSpPr>
                <a:stCxn id="52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321632" y="2406017"/>
              <a:ext cx="1157302" cy="1067204"/>
              <a:chOff x="10196498" y="2415958"/>
              <a:chExt cx="1157302" cy="1067204"/>
            </a:xfrm>
          </p:grpSpPr>
          <p:sp>
            <p:nvSpPr>
              <p:cNvPr id="53" name="Document 52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321632" y="5439776"/>
              <a:ext cx="1157302" cy="1067204"/>
              <a:chOff x="10196498" y="2415958"/>
              <a:chExt cx="1157302" cy="1067204"/>
            </a:xfrm>
          </p:grpSpPr>
          <p:sp>
            <p:nvSpPr>
              <p:cNvPr id="58" name="Document 57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cxnSp>
          <p:nvCxnSpPr>
            <p:cNvPr id="12" name="Elbow Connector 11"/>
            <p:cNvCxnSpPr>
              <a:stCxn id="29" idx="0"/>
              <a:endCxn id="22" idx="1"/>
            </p:cNvCxnSpPr>
            <p:nvPr/>
          </p:nvCxnSpPr>
          <p:spPr>
            <a:xfrm rot="5400000" flipH="1" flipV="1">
              <a:off x="7388970" y="2389971"/>
              <a:ext cx="1264690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9" idx="4"/>
              <a:endCxn id="24" idx="1"/>
            </p:cNvCxnSpPr>
            <p:nvPr/>
          </p:nvCxnSpPr>
          <p:spPr>
            <a:xfrm rot="16200000" flipH="1">
              <a:off x="7367749" y="4127877"/>
              <a:ext cx="1307133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6110073" y="3335859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9" name="Straight Arrow Connector 78"/>
            <p:cNvCxnSpPr>
              <a:endCxn id="76" idx="2"/>
            </p:cNvCxnSpPr>
            <p:nvPr/>
          </p:nvCxnSpPr>
          <p:spPr>
            <a:xfrm>
              <a:off x="4800834" y="3561856"/>
              <a:ext cx="130923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800834" y="3021226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send proposal </a:t>
              </a:r>
              <a:r>
                <a:rPr lang="en-US" sz="1400" b="1" smtClean="0">
                  <a:solidFill>
                    <a:srgbClr val="FF0000"/>
                  </a:solidFill>
                </a:rPr>
                <a:t>for distribution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54707" y="2268277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54707" y="4314603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44598" y="1346018"/>
            <a:ext cx="0" cy="4558335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56146</TotalTime>
  <Words>1066</Words>
  <Application>Microsoft Macintosh PowerPoint</Application>
  <PresentationFormat>Widescreen</PresentationFormat>
  <Paragraphs>640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Apple Chancery</vt:lpstr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  <vt:lpstr>Diagram 9</vt:lpstr>
      <vt:lpstr>Diagram 10</vt:lpstr>
      <vt:lpstr>Diagram 11</vt:lpstr>
      <vt:lpstr>Diagram 12</vt:lpstr>
      <vt:lpstr>Admin Guide</vt:lpstr>
      <vt:lpstr>Diagram 1</vt:lpstr>
      <vt:lpstr>Diagram 2</vt:lpstr>
      <vt:lpstr>Diagram 3</vt:lpstr>
      <vt:lpstr>Diagram 4</vt:lpstr>
      <vt:lpstr>Diagram 3 original</vt:lpstr>
      <vt:lpstr>Diagram 5</vt:lpstr>
      <vt:lpstr>Diagram 6</vt:lpstr>
      <vt:lpstr>Diagram 7  </vt:lpstr>
      <vt:lpstr>Diagram 7b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536</cp:revision>
  <cp:lastPrinted>2017-07-14T11:34:34Z</cp:lastPrinted>
  <dcterms:created xsi:type="dcterms:W3CDTF">2017-03-22T17:19:56Z</dcterms:created>
  <dcterms:modified xsi:type="dcterms:W3CDTF">2017-12-14T15:15:03Z</dcterms:modified>
</cp:coreProperties>
</file>