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0" r:id="rId2"/>
  </p:sldMasterIdLst>
  <p:notesMasterIdLst>
    <p:notesMasterId r:id="rId67"/>
  </p:notesMasterIdLst>
  <p:sldIdLst>
    <p:sldId id="386" r:id="rId3"/>
    <p:sldId id="388" r:id="rId4"/>
    <p:sldId id="383" r:id="rId5"/>
    <p:sldId id="389" r:id="rId6"/>
    <p:sldId id="384" r:id="rId7"/>
    <p:sldId id="390" r:id="rId8"/>
    <p:sldId id="393" r:id="rId9"/>
    <p:sldId id="395" r:id="rId10"/>
    <p:sldId id="396" r:id="rId11"/>
    <p:sldId id="398" r:id="rId12"/>
    <p:sldId id="397" r:id="rId13"/>
    <p:sldId id="400" r:id="rId14"/>
    <p:sldId id="401" r:id="rId15"/>
    <p:sldId id="403" r:id="rId16"/>
    <p:sldId id="405" r:id="rId17"/>
    <p:sldId id="406" r:id="rId18"/>
    <p:sldId id="407" r:id="rId19"/>
    <p:sldId id="408" r:id="rId20"/>
    <p:sldId id="409" r:id="rId21"/>
    <p:sldId id="410" r:id="rId22"/>
    <p:sldId id="411" r:id="rId23"/>
    <p:sldId id="412" r:id="rId24"/>
    <p:sldId id="413" r:id="rId25"/>
    <p:sldId id="431" r:id="rId26"/>
    <p:sldId id="440" r:id="rId27"/>
    <p:sldId id="418" r:id="rId28"/>
    <p:sldId id="419" r:id="rId29"/>
    <p:sldId id="421" r:id="rId30"/>
    <p:sldId id="441" r:id="rId31"/>
    <p:sldId id="422" r:id="rId32"/>
    <p:sldId id="446" r:id="rId33"/>
    <p:sldId id="414" r:id="rId34"/>
    <p:sldId id="438" r:id="rId35"/>
    <p:sldId id="415" r:id="rId36"/>
    <p:sldId id="416" r:id="rId37"/>
    <p:sldId id="417" r:id="rId38"/>
    <p:sldId id="425" r:id="rId39"/>
    <p:sldId id="427" r:id="rId40"/>
    <p:sldId id="444" r:id="rId41"/>
    <p:sldId id="439" r:id="rId42"/>
    <p:sldId id="428" r:id="rId43"/>
    <p:sldId id="443" r:id="rId44"/>
    <p:sldId id="445" r:id="rId45"/>
    <p:sldId id="460" r:id="rId46"/>
    <p:sldId id="461" r:id="rId47"/>
    <p:sldId id="462" r:id="rId48"/>
    <p:sldId id="430" r:id="rId49"/>
    <p:sldId id="432" r:id="rId50"/>
    <p:sldId id="434" r:id="rId51"/>
    <p:sldId id="433" r:id="rId52"/>
    <p:sldId id="435" r:id="rId53"/>
    <p:sldId id="436" r:id="rId54"/>
    <p:sldId id="437" r:id="rId55"/>
    <p:sldId id="442" r:id="rId56"/>
    <p:sldId id="448" r:id="rId57"/>
    <p:sldId id="449" r:id="rId58"/>
    <p:sldId id="450" r:id="rId59"/>
    <p:sldId id="451" r:id="rId60"/>
    <p:sldId id="452" r:id="rId61"/>
    <p:sldId id="453" r:id="rId62"/>
    <p:sldId id="454" r:id="rId63"/>
    <p:sldId id="455" r:id="rId64"/>
    <p:sldId id="457" r:id="rId65"/>
    <p:sldId id="458"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72C4"/>
    <a:srgbClr val="FF2A00"/>
    <a:srgbClr val="00B150"/>
    <a:srgbClr val="FFC200"/>
    <a:srgbClr val="4A8522"/>
    <a:srgbClr val="4272C4"/>
    <a:srgbClr val="AFABAB"/>
    <a:srgbClr val="00B050"/>
    <a:srgbClr val="9999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00"/>
    <p:restoredTop sz="96341"/>
  </p:normalViewPr>
  <p:slideViewPr>
    <p:cSldViewPr snapToGrid="0" snapToObjects="1">
      <p:cViewPr>
        <p:scale>
          <a:sx n="160" d="100"/>
          <a:sy n="160" d="100"/>
        </p:scale>
        <p:origin x="1072" y="-3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18" d="100"/>
          <a:sy n="118" d="100"/>
        </p:scale>
        <p:origin x="4200" y="2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055B63-EFAE-2A43-85FA-5DAC8F9BAC3F}" type="datetimeFigureOut">
              <a:rPr lang="en-US" smtClean="0"/>
              <a:t>1/26/18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984BC-CD02-284E-8E6A-DDA53F45E29C}" type="slidenum">
              <a:rPr lang="en-US" smtClean="0"/>
              <a:t>‹#›</a:t>
            </a:fld>
            <a:endParaRPr lang="en-US"/>
          </a:p>
        </p:txBody>
      </p:sp>
    </p:spTree>
    <p:extLst>
      <p:ext uri="{BB962C8B-B14F-4D97-AF65-F5344CB8AC3E}">
        <p14:creationId xmlns:p14="http://schemas.microsoft.com/office/powerpoint/2010/main" val="87658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84BC-CD02-284E-8E6A-DDA53F45E29C}" type="slidenum">
              <a:rPr lang="en-US" smtClean="0"/>
              <a:t>15</a:t>
            </a:fld>
            <a:endParaRPr lang="en-US"/>
          </a:p>
        </p:txBody>
      </p:sp>
    </p:spTree>
    <p:extLst>
      <p:ext uri="{BB962C8B-B14F-4D97-AF65-F5344CB8AC3E}">
        <p14:creationId xmlns:p14="http://schemas.microsoft.com/office/powerpoint/2010/main" val="989822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84BC-CD02-284E-8E6A-DDA53F45E29C}" type="slidenum">
              <a:rPr lang="en-US" smtClean="0"/>
              <a:t>40</a:t>
            </a:fld>
            <a:endParaRPr lang="en-US"/>
          </a:p>
        </p:txBody>
      </p:sp>
    </p:spTree>
    <p:extLst>
      <p:ext uri="{BB962C8B-B14F-4D97-AF65-F5344CB8AC3E}">
        <p14:creationId xmlns:p14="http://schemas.microsoft.com/office/powerpoint/2010/main" val="1345419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84BC-CD02-284E-8E6A-DDA53F45E29C}" type="slidenum">
              <a:rPr lang="en-US" smtClean="0"/>
              <a:t>42</a:t>
            </a:fld>
            <a:endParaRPr lang="en-US"/>
          </a:p>
        </p:txBody>
      </p:sp>
    </p:spTree>
    <p:extLst>
      <p:ext uri="{BB962C8B-B14F-4D97-AF65-F5344CB8AC3E}">
        <p14:creationId xmlns:p14="http://schemas.microsoft.com/office/powerpoint/2010/main" val="873633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84BC-CD02-284E-8E6A-DDA53F45E29C}" type="slidenum">
              <a:rPr lang="en-US" smtClean="0"/>
              <a:t>43</a:t>
            </a:fld>
            <a:endParaRPr lang="en-US"/>
          </a:p>
        </p:txBody>
      </p:sp>
    </p:spTree>
    <p:extLst>
      <p:ext uri="{BB962C8B-B14F-4D97-AF65-F5344CB8AC3E}">
        <p14:creationId xmlns:p14="http://schemas.microsoft.com/office/powerpoint/2010/main" val="2038871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84BC-CD02-284E-8E6A-DDA53F45E29C}" type="slidenum">
              <a:rPr lang="en-US" smtClean="0"/>
              <a:t>44</a:t>
            </a:fld>
            <a:endParaRPr lang="en-US"/>
          </a:p>
        </p:txBody>
      </p:sp>
    </p:spTree>
    <p:extLst>
      <p:ext uri="{BB962C8B-B14F-4D97-AF65-F5344CB8AC3E}">
        <p14:creationId xmlns:p14="http://schemas.microsoft.com/office/powerpoint/2010/main" val="2799299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84BC-CD02-284E-8E6A-DDA53F45E29C}" type="slidenum">
              <a:rPr lang="en-US" smtClean="0"/>
              <a:t>45</a:t>
            </a:fld>
            <a:endParaRPr lang="en-US"/>
          </a:p>
        </p:txBody>
      </p:sp>
    </p:spTree>
    <p:extLst>
      <p:ext uri="{BB962C8B-B14F-4D97-AF65-F5344CB8AC3E}">
        <p14:creationId xmlns:p14="http://schemas.microsoft.com/office/powerpoint/2010/main" val="2128345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84BC-CD02-284E-8E6A-DDA53F45E29C}" type="slidenum">
              <a:rPr lang="en-US" smtClean="0"/>
              <a:t>46</a:t>
            </a:fld>
            <a:endParaRPr lang="en-US"/>
          </a:p>
        </p:txBody>
      </p:sp>
    </p:spTree>
    <p:extLst>
      <p:ext uri="{BB962C8B-B14F-4D97-AF65-F5344CB8AC3E}">
        <p14:creationId xmlns:p14="http://schemas.microsoft.com/office/powerpoint/2010/main" val="2668824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Overview of sample transaction (slides 1-7):</a:t>
            </a:r>
          </a:p>
          <a:p>
            <a:r>
              <a:rPr lang="en-US" sz="1200" kern="1200" dirty="0">
                <a:solidFill>
                  <a:schemeClr val="tx1"/>
                </a:solidFill>
                <a:effectLst/>
                <a:latin typeface="+mn-lt"/>
                <a:ea typeface="+mn-ea"/>
                <a:cs typeface="+mn-cs"/>
              </a:rPr>
              <a:t>Separation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simulation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execution) and block validation/commit </a:t>
            </a:r>
            <a:endParaRPr lang="en-US" dirty="0">
              <a:effectLst/>
            </a:endParaRPr>
          </a:p>
          <a:p>
            <a:pPr marL="171450" indent="-171450">
              <a:buFont typeface="Arial" charset="0"/>
              <a:buChar char="•"/>
            </a:pPr>
            <a:r>
              <a:rPr lang="en-US" sz="1200" kern="1200" dirty="0">
                <a:solidFill>
                  <a:schemeClr val="tx1"/>
                </a:solidFill>
                <a:effectLst/>
                <a:latin typeface="+mn-lt"/>
                <a:ea typeface="+mn-ea"/>
                <a:cs typeface="+mn-cs"/>
              </a:rPr>
              <a:t>Invocation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(business transaction) carried out in 3 phases: </a:t>
            </a:r>
          </a:p>
          <a:p>
            <a:pPr marL="685800" lvl="1" indent="-228600">
              <a:buFont typeface="+mj-lt"/>
              <a:buAutoNum type="arabicPeriod"/>
            </a:pP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execution simulated on ‘endorsing’ peers. </a:t>
            </a:r>
          </a:p>
          <a:p>
            <a:pPr marL="1143000" lvl="2" indent="-228600">
              <a:buFont typeface="Arial" charset="0"/>
              <a:buChar char="•"/>
            </a:pPr>
            <a:r>
              <a:rPr lang="en-US" sz="1200" kern="1200" dirty="0">
                <a:solidFill>
                  <a:schemeClr val="tx1"/>
                </a:solidFill>
                <a:effectLst/>
                <a:latin typeface="+mn-lt"/>
                <a:ea typeface="+mn-ea"/>
                <a:cs typeface="+mn-cs"/>
              </a:rPr>
              <a:t>Parallel simulation enabled on endorsers for improved concurrency and scalability since the simulation does not update the </a:t>
            </a:r>
            <a:r>
              <a:rPr lang="en-US" sz="1200" kern="1200" dirty="0" err="1">
                <a:solidFill>
                  <a:schemeClr val="tx1"/>
                </a:solidFill>
                <a:effectLst/>
                <a:latin typeface="+mn-lt"/>
                <a:ea typeface="+mn-ea"/>
                <a:cs typeface="+mn-cs"/>
              </a:rPr>
              <a:t>blockchain</a:t>
            </a:r>
            <a:r>
              <a:rPr lang="en-US" sz="1200" kern="1200" dirty="0">
                <a:solidFill>
                  <a:schemeClr val="tx1"/>
                </a:solidFill>
                <a:effectLst/>
                <a:latin typeface="+mn-lt"/>
                <a:ea typeface="+mn-ea"/>
                <a:cs typeface="+mn-cs"/>
              </a:rPr>
              <a:t> state</a:t>
            </a:r>
          </a:p>
          <a:p>
            <a:pPr marL="685800" lvl="1" indent="-228600">
              <a:buFont typeface="+mj-lt"/>
              <a:buAutoNum type="arabicPeriod"/>
            </a:pPr>
            <a:r>
              <a:rPr lang="en-US" sz="1200" kern="1200" dirty="0">
                <a:solidFill>
                  <a:schemeClr val="tx1"/>
                </a:solidFill>
                <a:effectLst/>
                <a:latin typeface="+mn-lt"/>
                <a:ea typeface="+mn-ea"/>
                <a:cs typeface="+mn-cs"/>
              </a:rPr>
              <a:t>Simulation determines business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 </a:t>
            </a:r>
            <a:r>
              <a:rPr lang="en-US" sz="1200" kern="1200" dirty="0" err="1">
                <a:solidFill>
                  <a:schemeClr val="tx1"/>
                </a:solidFill>
                <a:effectLst/>
                <a:latin typeface="+mn-lt"/>
                <a:ea typeface="+mn-ea"/>
                <a:cs typeface="+mn-cs"/>
              </a:rPr>
              <a:t>readset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and broadcasts this to the ordering service.</a:t>
            </a:r>
          </a:p>
          <a:p>
            <a:pPr marL="685800" lvl="1" indent="-228600">
              <a:buFont typeface="+mj-lt"/>
              <a:buAutoNum type="arabicPeriod"/>
            </a:pPr>
            <a:r>
              <a:rPr lang="en-US" sz="1200" kern="1200" dirty="0">
                <a:solidFill>
                  <a:schemeClr val="tx1"/>
                </a:solidFill>
                <a:effectLst/>
                <a:latin typeface="+mn-lt"/>
                <a:ea typeface="+mn-ea"/>
                <a:cs typeface="+mn-cs"/>
              </a:rPr>
              <a:t>Tran-proposal is then ordered </a:t>
            </a:r>
            <a:r>
              <a:rPr lang="en-US" sz="1200" kern="1200" dirty="0" err="1">
                <a:solidFill>
                  <a:schemeClr val="tx1"/>
                </a:solidFill>
                <a:effectLst/>
                <a:latin typeface="+mn-lt"/>
                <a:ea typeface="+mn-ea"/>
                <a:cs typeface="+mn-cs"/>
              </a:rPr>
              <a:t>w.r.t</a:t>
            </a:r>
            <a:r>
              <a:rPr lang="en-US" sz="1200" kern="1200" dirty="0">
                <a:solidFill>
                  <a:schemeClr val="tx1"/>
                </a:solidFill>
                <a:effectLst/>
                <a:latin typeface="+mn-lt"/>
                <a:ea typeface="+mn-ea"/>
                <a:cs typeface="+mn-cs"/>
              </a:rPr>
              <a:t>. other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-proposals and broadcast to </a:t>
            </a: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(includes endorsing peers).</a:t>
            </a:r>
          </a:p>
          <a:p>
            <a:pPr marL="228600" lvl="0" indent="-228600">
              <a:buFont typeface="Arial" charset="0"/>
              <a:buChar char="•"/>
            </a:pP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validate </a:t>
            </a:r>
            <a:r>
              <a:rPr lang="en-US" sz="1200" kern="1200" dirty="0" err="1">
                <a:solidFill>
                  <a:schemeClr val="tx1"/>
                </a:solidFill>
                <a:effectLst/>
                <a:latin typeface="+mn-lt"/>
                <a:ea typeface="+mn-ea"/>
                <a:cs typeface="+mn-cs"/>
              </a:rPr>
              <a:t>tran-proposal.readset</a:t>
            </a:r>
            <a:r>
              <a:rPr lang="en-US" sz="1200" kern="1200" dirty="0">
                <a:solidFill>
                  <a:schemeClr val="tx1"/>
                </a:solidFill>
                <a:effectLst/>
                <a:latin typeface="+mn-lt"/>
                <a:ea typeface="+mn-ea"/>
                <a:cs typeface="+mn-cs"/>
              </a:rPr>
              <a:t> has not been modified since simulation, and applies the </a:t>
            </a:r>
            <a:r>
              <a:rPr lang="en-US" sz="1200" kern="1200" dirty="0" err="1">
                <a:solidFill>
                  <a:schemeClr val="tx1"/>
                </a:solidFill>
                <a:effectLst/>
                <a:latin typeface="+mn-lt"/>
                <a:ea typeface="+mn-ea"/>
                <a:cs typeface="+mn-cs"/>
              </a:rPr>
              <a:t>tran-proposal</a:t>
            </a:r>
            <a:r>
              <a:rPr lang="en-US" sz="1200" kern="1200" baseline="0" dirty="0" err="1">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‘atomically’.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537370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Overview of sample transaction (slides 1-7):</a:t>
            </a:r>
          </a:p>
          <a:p>
            <a:r>
              <a:rPr lang="en-US" sz="1200" kern="1200" dirty="0">
                <a:solidFill>
                  <a:schemeClr val="tx1"/>
                </a:solidFill>
                <a:effectLst/>
                <a:latin typeface="+mn-lt"/>
                <a:ea typeface="+mn-ea"/>
                <a:cs typeface="+mn-cs"/>
              </a:rPr>
              <a:t>Separation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simulation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execution) and block validation/commit </a:t>
            </a:r>
            <a:endParaRPr lang="en-US" dirty="0">
              <a:effectLst/>
            </a:endParaRPr>
          </a:p>
          <a:p>
            <a:pPr marL="171450" indent="-171450">
              <a:buFont typeface="Arial" charset="0"/>
              <a:buChar char="•"/>
            </a:pPr>
            <a:r>
              <a:rPr lang="en-US" sz="1200" kern="1200" dirty="0">
                <a:solidFill>
                  <a:schemeClr val="tx1"/>
                </a:solidFill>
                <a:effectLst/>
                <a:latin typeface="+mn-lt"/>
                <a:ea typeface="+mn-ea"/>
                <a:cs typeface="+mn-cs"/>
              </a:rPr>
              <a:t>Invocation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(business transaction) carried out in 3 phases: </a:t>
            </a:r>
          </a:p>
          <a:p>
            <a:pPr marL="685800" lvl="1" indent="-228600">
              <a:buFont typeface="+mj-lt"/>
              <a:buAutoNum type="arabicPeriod"/>
            </a:pP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execution simulated on ‘endorsing’ peers. </a:t>
            </a:r>
          </a:p>
          <a:p>
            <a:pPr marL="1143000" lvl="2" indent="-228600">
              <a:buFont typeface="Arial" charset="0"/>
              <a:buChar char="•"/>
            </a:pPr>
            <a:r>
              <a:rPr lang="en-US" sz="1200" kern="1200" dirty="0">
                <a:solidFill>
                  <a:schemeClr val="tx1"/>
                </a:solidFill>
                <a:effectLst/>
                <a:latin typeface="+mn-lt"/>
                <a:ea typeface="+mn-ea"/>
                <a:cs typeface="+mn-cs"/>
              </a:rPr>
              <a:t>Parallel simulation enabled on endorsers for improved concurrency and scalability since the simulation does not update the </a:t>
            </a:r>
            <a:r>
              <a:rPr lang="en-US" sz="1200" kern="1200" dirty="0" err="1">
                <a:solidFill>
                  <a:schemeClr val="tx1"/>
                </a:solidFill>
                <a:effectLst/>
                <a:latin typeface="+mn-lt"/>
                <a:ea typeface="+mn-ea"/>
                <a:cs typeface="+mn-cs"/>
              </a:rPr>
              <a:t>blockchain</a:t>
            </a:r>
            <a:r>
              <a:rPr lang="en-US" sz="1200" kern="1200" dirty="0">
                <a:solidFill>
                  <a:schemeClr val="tx1"/>
                </a:solidFill>
                <a:effectLst/>
                <a:latin typeface="+mn-lt"/>
                <a:ea typeface="+mn-ea"/>
                <a:cs typeface="+mn-cs"/>
              </a:rPr>
              <a:t> state</a:t>
            </a:r>
          </a:p>
          <a:p>
            <a:pPr marL="685800" lvl="1" indent="-228600">
              <a:buFont typeface="+mj-lt"/>
              <a:buAutoNum type="arabicPeriod"/>
            </a:pPr>
            <a:r>
              <a:rPr lang="en-US" sz="1200" kern="1200" dirty="0">
                <a:solidFill>
                  <a:schemeClr val="tx1"/>
                </a:solidFill>
                <a:effectLst/>
                <a:latin typeface="+mn-lt"/>
                <a:ea typeface="+mn-ea"/>
                <a:cs typeface="+mn-cs"/>
              </a:rPr>
              <a:t>Simulation determines business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 </a:t>
            </a:r>
            <a:r>
              <a:rPr lang="en-US" sz="1200" kern="1200" dirty="0" err="1">
                <a:solidFill>
                  <a:schemeClr val="tx1"/>
                </a:solidFill>
                <a:effectLst/>
                <a:latin typeface="+mn-lt"/>
                <a:ea typeface="+mn-ea"/>
                <a:cs typeface="+mn-cs"/>
              </a:rPr>
              <a:t>readset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and broadcasts this to the ordering service.</a:t>
            </a:r>
          </a:p>
          <a:p>
            <a:pPr marL="685800" lvl="1" indent="-228600">
              <a:buFont typeface="+mj-lt"/>
              <a:buAutoNum type="arabicPeriod"/>
            </a:pPr>
            <a:r>
              <a:rPr lang="en-US" sz="1200" kern="1200" dirty="0">
                <a:solidFill>
                  <a:schemeClr val="tx1"/>
                </a:solidFill>
                <a:effectLst/>
                <a:latin typeface="+mn-lt"/>
                <a:ea typeface="+mn-ea"/>
                <a:cs typeface="+mn-cs"/>
              </a:rPr>
              <a:t>Tran-proposal is then ordered </a:t>
            </a:r>
            <a:r>
              <a:rPr lang="en-US" sz="1200" kern="1200" dirty="0" err="1">
                <a:solidFill>
                  <a:schemeClr val="tx1"/>
                </a:solidFill>
                <a:effectLst/>
                <a:latin typeface="+mn-lt"/>
                <a:ea typeface="+mn-ea"/>
                <a:cs typeface="+mn-cs"/>
              </a:rPr>
              <a:t>w.r.t</a:t>
            </a:r>
            <a:r>
              <a:rPr lang="en-US" sz="1200" kern="1200" dirty="0">
                <a:solidFill>
                  <a:schemeClr val="tx1"/>
                </a:solidFill>
                <a:effectLst/>
                <a:latin typeface="+mn-lt"/>
                <a:ea typeface="+mn-ea"/>
                <a:cs typeface="+mn-cs"/>
              </a:rPr>
              <a:t>. other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-proposals and broadcast to </a:t>
            </a: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(includes endorsing peers).</a:t>
            </a:r>
          </a:p>
          <a:p>
            <a:pPr marL="228600" lvl="0" indent="-228600">
              <a:buFont typeface="Arial" charset="0"/>
              <a:buChar char="•"/>
            </a:pP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validate </a:t>
            </a:r>
            <a:r>
              <a:rPr lang="en-US" sz="1200" kern="1200" dirty="0" err="1">
                <a:solidFill>
                  <a:schemeClr val="tx1"/>
                </a:solidFill>
                <a:effectLst/>
                <a:latin typeface="+mn-lt"/>
                <a:ea typeface="+mn-ea"/>
                <a:cs typeface="+mn-cs"/>
              </a:rPr>
              <a:t>tran-proposal.readset</a:t>
            </a:r>
            <a:r>
              <a:rPr lang="en-US" sz="1200" kern="1200" dirty="0">
                <a:solidFill>
                  <a:schemeClr val="tx1"/>
                </a:solidFill>
                <a:effectLst/>
                <a:latin typeface="+mn-lt"/>
                <a:ea typeface="+mn-ea"/>
                <a:cs typeface="+mn-cs"/>
              </a:rPr>
              <a:t> has not been modified since simulation, and applies the </a:t>
            </a:r>
            <a:r>
              <a:rPr lang="en-US" sz="1200" kern="1200" dirty="0" err="1">
                <a:solidFill>
                  <a:schemeClr val="tx1"/>
                </a:solidFill>
                <a:effectLst/>
                <a:latin typeface="+mn-lt"/>
                <a:ea typeface="+mn-ea"/>
                <a:cs typeface="+mn-cs"/>
              </a:rPr>
              <a:t>tran-proposal</a:t>
            </a:r>
            <a:r>
              <a:rPr lang="en-US" sz="1200" kern="1200" baseline="0" dirty="0" err="1">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‘atomically’.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836192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Overview of sample transaction (slides 1-7):</a:t>
            </a:r>
          </a:p>
          <a:p>
            <a:r>
              <a:rPr lang="en-US" sz="1200" kern="1200" dirty="0">
                <a:solidFill>
                  <a:schemeClr val="tx1"/>
                </a:solidFill>
                <a:effectLst/>
                <a:latin typeface="+mn-lt"/>
                <a:ea typeface="+mn-ea"/>
                <a:cs typeface="+mn-cs"/>
              </a:rPr>
              <a:t>Separation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simulation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execution) and block validation/commit </a:t>
            </a:r>
            <a:endParaRPr lang="en-US" dirty="0">
              <a:effectLst/>
            </a:endParaRPr>
          </a:p>
          <a:p>
            <a:pPr marL="171450" indent="-171450">
              <a:buFont typeface="Arial" charset="0"/>
              <a:buChar char="•"/>
            </a:pPr>
            <a:r>
              <a:rPr lang="en-US" sz="1200" kern="1200" dirty="0">
                <a:solidFill>
                  <a:schemeClr val="tx1"/>
                </a:solidFill>
                <a:effectLst/>
                <a:latin typeface="+mn-lt"/>
                <a:ea typeface="+mn-ea"/>
                <a:cs typeface="+mn-cs"/>
              </a:rPr>
              <a:t>Invocation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(business transaction) carried out in 3 phases: </a:t>
            </a:r>
          </a:p>
          <a:p>
            <a:pPr marL="685800" lvl="1" indent="-228600">
              <a:buFont typeface="+mj-lt"/>
              <a:buAutoNum type="arabicPeriod"/>
            </a:pP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execution simulated on ‘endorsing’ peers. </a:t>
            </a:r>
          </a:p>
          <a:p>
            <a:pPr marL="1143000" lvl="2" indent="-228600">
              <a:buFont typeface="Arial" charset="0"/>
              <a:buChar char="•"/>
            </a:pPr>
            <a:r>
              <a:rPr lang="en-US" sz="1200" kern="1200" dirty="0">
                <a:solidFill>
                  <a:schemeClr val="tx1"/>
                </a:solidFill>
                <a:effectLst/>
                <a:latin typeface="+mn-lt"/>
                <a:ea typeface="+mn-ea"/>
                <a:cs typeface="+mn-cs"/>
              </a:rPr>
              <a:t>Parallel simulation enabled on endorsers for improved concurrency and scalability since the simulation does not update the </a:t>
            </a:r>
            <a:r>
              <a:rPr lang="en-US" sz="1200" kern="1200" dirty="0" err="1">
                <a:solidFill>
                  <a:schemeClr val="tx1"/>
                </a:solidFill>
                <a:effectLst/>
                <a:latin typeface="+mn-lt"/>
                <a:ea typeface="+mn-ea"/>
                <a:cs typeface="+mn-cs"/>
              </a:rPr>
              <a:t>blockchain</a:t>
            </a:r>
            <a:r>
              <a:rPr lang="en-US" sz="1200" kern="1200" dirty="0">
                <a:solidFill>
                  <a:schemeClr val="tx1"/>
                </a:solidFill>
                <a:effectLst/>
                <a:latin typeface="+mn-lt"/>
                <a:ea typeface="+mn-ea"/>
                <a:cs typeface="+mn-cs"/>
              </a:rPr>
              <a:t> state</a:t>
            </a:r>
          </a:p>
          <a:p>
            <a:pPr marL="685800" lvl="1" indent="-228600">
              <a:buFont typeface="+mj-lt"/>
              <a:buAutoNum type="arabicPeriod"/>
            </a:pPr>
            <a:r>
              <a:rPr lang="en-US" sz="1200" kern="1200" dirty="0">
                <a:solidFill>
                  <a:schemeClr val="tx1"/>
                </a:solidFill>
                <a:effectLst/>
                <a:latin typeface="+mn-lt"/>
                <a:ea typeface="+mn-ea"/>
                <a:cs typeface="+mn-cs"/>
              </a:rPr>
              <a:t>Simulation determines business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 </a:t>
            </a:r>
            <a:r>
              <a:rPr lang="en-US" sz="1200" kern="1200" dirty="0" err="1">
                <a:solidFill>
                  <a:schemeClr val="tx1"/>
                </a:solidFill>
                <a:effectLst/>
                <a:latin typeface="+mn-lt"/>
                <a:ea typeface="+mn-ea"/>
                <a:cs typeface="+mn-cs"/>
              </a:rPr>
              <a:t>readset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and broadcasts this to the ordering service.</a:t>
            </a:r>
          </a:p>
          <a:p>
            <a:pPr marL="685800" lvl="1" indent="-228600">
              <a:buFont typeface="+mj-lt"/>
              <a:buAutoNum type="arabicPeriod"/>
            </a:pPr>
            <a:r>
              <a:rPr lang="en-US" sz="1200" kern="1200" dirty="0">
                <a:solidFill>
                  <a:schemeClr val="tx1"/>
                </a:solidFill>
                <a:effectLst/>
                <a:latin typeface="+mn-lt"/>
                <a:ea typeface="+mn-ea"/>
                <a:cs typeface="+mn-cs"/>
              </a:rPr>
              <a:t>Tran-proposal is then ordered </a:t>
            </a:r>
            <a:r>
              <a:rPr lang="en-US" sz="1200" kern="1200" dirty="0" err="1">
                <a:solidFill>
                  <a:schemeClr val="tx1"/>
                </a:solidFill>
                <a:effectLst/>
                <a:latin typeface="+mn-lt"/>
                <a:ea typeface="+mn-ea"/>
                <a:cs typeface="+mn-cs"/>
              </a:rPr>
              <a:t>w.r.t</a:t>
            </a:r>
            <a:r>
              <a:rPr lang="en-US" sz="1200" kern="1200" dirty="0">
                <a:solidFill>
                  <a:schemeClr val="tx1"/>
                </a:solidFill>
                <a:effectLst/>
                <a:latin typeface="+mn-lt"/>
                <a:ea typeface="+mn-ea"/>
                <a:cs typeface="+mn-cs"/>
              </a:rPr>
              <a:t>. other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-proposals and broadcast to </a:t>
            </a: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(includes endorsing peers).</a:t>
            </a:r>
          </a:p>
          <a:p>
            <a:pPr marL="228600" lvl="0" indent="-228600">
              <a:buFont typeface="Arial" charset="0"/>
              <a:buChar char="•"/>
            </a:pP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validate </a:t>
            </a:r>
            <a:r>
              <a:rPr lang="en-US" sz="1200" kern="1200" dirty="0" err="1">
                <a:solidFill>
                  <a:schemeClr val="tx1"/>
                </a:solidFill>
                <a:effectLst/>
                <a:latin typeface="+mn-lt"/>
                <a:ea typeface="+mn-ea"/>
                <a:cs typeface="+mn-cs"/>
              </a:rPr>
              <a:t>tran-proposal.readset</a:t>
            </a:r>
            <a:r>
              <a:rPr lang="en-US" sz="1200" kern="1200" dirty="0">
                <a:solidFill>
                  <a:schemeClr val="tx1"/>
                </a:solidFill>
                <a:effectLst/>
                <a:latin typeface="+mn-lt"/>
                <a:ea typeface="+mn-ea"/>
                <a:cs typeface="+mn-cs"/>
              </a:rPr>
              <a:t> has not been modified since simulation, and applies the </a:t>
            </a:r>
            <a:r>
              <a:rPr lang="en-US" sz="1200" kern="1200" dirty="0" err="1">
                <a:solidFill>
                  <a:schemeClr val="tx1"/>
                </a:solidFill>
                <a:effectLst/>
                <a:latin typeface="+mn-lt"/>
                <a:ea typeface="+mn-ea"/>
                <a:cs typeface="+mn-cs"/>
              </a:rPr>
              <a:t>tran-proposal</a:t>
            </a:r>
            <a:r>
              <a:rPr lang="en-US" sz="1200" kern="1200" baseline="0" dirty="0" err="1">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‘atomically’.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068969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Overview of sample transaction (slides 1-7):</a:t>
            </a:r>
          </a:p>
          <a:p>
            <a:r>
              <a:rPr lang="en-US" sz="1200" kern="1200" dirty="0">
                <a:solidFill>
                  <a:schemeClr val="tx1"/>
                </a:solidFill>
                <a:effectLst/>
                <a:latin typeface="+mn-lt"/>
                <a:ea typeface="+mn-ea"/>
                <a:cs typeface="+mn-cs"/>
              </a:rPr>
              <a:t>Separation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simulation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execution) and block validation/commit </a:t>
            </a:r>
            <a:endParaRPr lang="en-US" dirty="0">
              <a:effectLst/>
            </a:endParaRPr>
          </a:p>
          <a:p>
            <a:pPr marL="171450" indent="-171450">
              <a:buFont typeface="Arial" charset="0"/>
              <a:buChar char="•"/>
            </a:pPr>
            <a:r>
              <a:rPr lang="en-US" sz="1200" kern="1200" dirty="0">
                <a:solidFill>
                  <a:schemeClr val="tx1"/>
                </a:solidFill>
                <a:effectLst/>
                <a:latin typeface="+mn-lt"/>
                <a:ea typeface="+mn-ea"/>
                <a:cs typeface="+mn-cs"/>
              </a:rPr>
              <a:t>Invocation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(business transaction) carried out in 3 phases: </a:t>
            </a:r>
          </a:p>
          <a:p>
            <a:pPr marL="685800" lvl="1" indent="-228600">
              <a:buFont typeface="+mj-lt"/>
              <a:buAutoNum type="arabicPeriod"/>
            </a:pP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execution simulated on ‘endorsing’ peers. </a:t>
            </a:r>
          </a:p>
          <a:p>
            <a:pPr marL="1143000" lvl="2" indent="-228600">
              <a:buFont typeface="Arial" charset="0"/>
              <a:buChar char="•"/>
            </a:pPr>
            <a:r>
              <a:rPr lang="en-US" sz="1200" kern="1200" dirty="0">
                <a:solidFill>
                  <a:schemeClr val="tx1"/>
                </a:solidFill>
                <a:effectLst/>
                <a:latin typeface="+mn-lt"/>
                <a:ea typeface="+mn-ea"/>
                <a:cs typeface="+mn-cs"/>
              </a:rPr>
              <a:t>Parallel simulation enabled on endorsers for improved concurrency and scalability since the simulation does not update the </a:t>
            </a:r>
            <a:r>
              <a:rPr lang="en-US" sz="1200" kern="1200" dirty="0" err="1">
                <a:solidFill>
                  <a:schemeClr val="tx1"/>
                </a:solidFill>
                <a:effectLst/>
                <a:latin typeface="+mn-lt"/>
                <a:ea typeface="+mn-ea"/>
                <a:cs typeface="+mn-cs"/>
              </a:rPr>
              <a:t>blockchain</a:t>
            </a:r>
            <a:r>
              <a:rPr lang="en-US" sz="1200" kern="1200" dirty="0">
                <a:solidFill>
                  <a:schemeClr val="tx1"/>
                </a:solidFill>
                <a:effectLst/>
                <a:latin typeface="+mn-lt"/>
                <a:ea typeface="+mn-ea"/>
                <a:cs typeface="+mn-cs"/>
              </a:rPr>
              <a:t> state</a:t>
            </a:r>
          </a:p>
          <a:p>
            <a:pPr marL="685800" lvl="1" indent="-228600">
              <a:buFont typeface="+mj-lt"/>
              <a:buAutoNum type="arabicPeriod"/>
            </a:pPr>
            <a:r>
              <a:rPr lang="en-US" sz="1200" kern="1200" dirty="0">
                <a:solidFill>
                  <a:schemeClr val="tx1"/>
                </a:solidFill>
                <a:effectLst/>
                <a:latin typeface="+mn-lt"/>
                <a:ea typeface="+mn-ea"/>
                <a:cs typeface="+mn-cs"/>
              </a:rPr>
              <a:t>Simulation determines business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 </a:t>
            </a:r>
            <a:r>
              <a:rPr lang="en-US" sz="1200" kern="1200" dirty="0" err="1">
                <a:solidFill>
                  <a:schemeClr val="tx1"/>
                </a:solidFill>
                <a:effectLst/>
                <a:latin typeface="+mn-lt"/>
                <a:ea typeface="+mn-ea"/>
                <a:cs typeface="+mn-cs"/>
              </a:rPr>
              <a:t>readset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and broadcasts this to the ordering service.</a:t>
            </a:r>
          </a:p>
          <a:p>
            <a:pPr marL="685800" lvl="1" indent="-228600">
              <a:buFont typeface="+mj-lt"/>
              <a:buAutoNum type="arabicPeriod"/>
            </a:pPr>
            <a:r>
              <a:rPr lang="en-US" sz="1200" kern="1200" dirty="0">
                <a:solidFill>
                  <a:schemeClr val="tx1"/>
                </a:solidFill>
                <a:effectLst/>
                <a:latin typeface="+mn-lt"/>
                <a:ea typeface="+mn-ea"/>
                <a:cs typeface="+mn-cs"/>
              </a:rPr>
              <a:t>Tran-proposal is then ordered </a:t>
            </a:r>
            <a:r>
              <a:rPr lang="en-US" sz="1200" kern="1200" dirty="0" err="1">
                <a:solidFill>
                  <a:schemeClr val="tx1"/>
                </a:solidFill>
                <a:effectLst/>
                <a:latin typeface="+mn-lt"/>
                <a:ea typeface="+mn-ea"/>
                <a:cs typeface="+mn-cs"/>
              </a:rPr>
              <a:t>w.r.t</a:t>
            </a:r>
            <a:r>
              <a:rPr lang="en-US" sz="1200" kern="1200" dirty="0">
                <a:solidFill>
                  <a:schemeClr val="tx1"/>
                </a:solidFill>
                <a:effectLst/>
                <a:latin typeface="+mn-lt"/>
                <a:ea typeface="+mn-ea"/>
                <a:cs typeface="+mn-cs"/>
              </a:rPr>
              <a:t>. other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-proposals and broadcast to </a:t>
            </a: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(includes endorsing peers).</a:t>
            </a:r>
          </a:p>
          <a:p>
            <a:pPr marL="228600" lvl="0" indent="-228600">
              <a:buFont typeface="Arial" charset="0"/>
              <a:buChar char="•"/>
            </a:pP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validate </a:t>
            </a:r>
            <a:r>
              <a:rPr lang="en-US" sz="1200" kern="1200" dirty="0" err="1">
                <a:solidFill>
                  <a:schemeClr val="tx1"/>
                </a:solidFill>
                <a:effectLst/>
                <a:latin typeface="+mn-lt"/>
                <a:ea typeface="+mn-ea"/>
                <a:cs typeface="+mn-cs"/>
              </a:rPr>
              <a:t>tran-proposal.readset</a:t>
            </a:r>
            <a:r>
              <a:rPr lang="en-US" sz="1200" kern="1200" dirty="0">
                <a:solidFill>
                  <a:schemeClr val="tx1"/>
                </a:solidFill>
                <a:effectLst/>
                <a:latin typeface="+mn-lt"/>
                <a:ea typeface="+mn-ea"/>
                <a:cs typeface="+mn-cs"/>
              </a:rPr>
              <a:t> has not been modified since simulation, and applies the </a:t>
            </a:r>
            <a:r>
              <a:rPr lang="en-US" sz="1200" kern="1200" dirty="0" err="1">
                <a:solidFill>
                  <a:schemeClr val="tx1"/>
                </a:solidFill>
                <a:effectLst/>
                <a:latin typeface="+mn-lt"/>
                <a:ea typeface="+mn-ea"/>
                <a:cs typeface="+mn-cs"/>
              </a:rPr>
              <a:t>tran-proposal</a:t>
            </a:r>
            <a:r>
              <a:rPr lang="en-US" sz="1200" kern="1200" baseline="0" dirty="0" err="1">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‘atomically’.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157828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84BC-CD02-284E-8E6A-DDA53F45E29C}" type="slidenum">
              <a:rPr lang="en-US" smtClean="0"/>
              <a:t>18</a:t>
            </a:fld>
            <a:endParaRPr lang="en-US"/>
          </a:p>
        </p:txBody>
      </p:sp>
    </p:spTree>
    <p:extLst>
      <p:ext uri="{BB962C8B-B14F-4D97-AF65-F5344CB8AC3E}">
        <p14:creationId xmlns:p14="http://schemas.microsoft.com/office/powerpoint/2010/main" val="1816149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Overview of sample transaction (slides 1-7):</a:t>
            </a:r>
          </a:p>
          <a:p>
            <a:r>
              <a:rPr lang="en-US" sz="1200" kern="1200" dirty="0">
                <a:solidFill>
                  <a:schemeClr val="tx1"/>
                </a:solidFill>
                <a:effectLst/>
                <a:latin typeface="+mn-lt"/>
                <a:ea typeface="+mn-ea"/>
                <a:cs typeface="+mn-cs"/>
              </a:rPr>
              <a:t>Separation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simulation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execution) and block validation/commit </a:t>
            </a:r>
            <a:endParaRPr lang="en-US" dirty="0">
              <a:effectLst/>
            </a:endParaRPr>
          </a:p>
          <a:p>
            <a:pPr marL="171450" indent="-171450">
              <a:buFont typeface="Arial" charset="0"/>
              <a:buChar char="•"/>
            </a:pPr>
            <a:r>
              <a:rPr lang="en-US" sz="1200" kern="1200" dirty="0">
                <a:solidFill>
                  <a:schemeClr val="tx1"/>
                </a:solidFill>
                <a:effectLst/>
                <a:latin typeface="+mn-lt"/>
                <a:ea typeface="+mn-ea"/>
                <a:cs typeface="+mn-cs"/>
              </a:rPr>
              <a:t>Invocation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(business transaction) carried out in 3 phases: </a:t>
            </a:r>
          </a:p>
          <a:p>
            <a:pPr marL="685800" lvl="1" indent="-228600">
              <a:buFont typeface="+mj-lt"/>
              <a:buAutoNum type="arabicPeriod"/>
            </a:pP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execution simulated on ‘endorsing’ peers. </a:t>
            </a:r>
          </a:p>
          <a:p>
            <a:pPr marL="1143000" lvl="2" indent="-228600">
              <a:buFont typeface="Arial" charset="0"/>
              <a:buChar char="•"/>
            </a:pPr>
            <a:r>
              <a:rPr lang="en-US" sz="1200" kern="1200" dirty="0">
                <a:solidFill>
                  <a:schemeClr val="tx1"/>
                </a:solidFill>
                <a:effectLst/>
                <a:latin typeface="+mn-lt"/>
                <a:ea typeface="+mn-ea"/>
                <a:cs typeface="+mn-cs"/>
              </a:rPr>
              <a:t>Parallel simulation enabled on endorsers for improved concurrency and scalability since the simulation does not update the </a:t>
            </a:r>
            <a:r>
              <a:rPr lang="en-US" sz="1200" kern="1200" dirty="0" err="1">
                <a:solidFill>
                  <a:schemeClr val="tx1"/>
                </a:solidFill>
                <a:effectLst/>
                <a:latin typeface="+mn-lt"/>
                <a:ea typeface="+mn-ea"/>
                <a:cs typeface="+mn-cs"/>
              </a:rPr>
              <a:t>blockchain</a:t>
            </a:r>
            <a:r>
              <a:rPr lang="en-US" sz="1200" kern="1200" dirty="0">
                <a:solidFill>
                  <a:schemeClr val="tx1"/>
                </a:solidFill>
                <a:effectLst/>
                <a:latin typeface="+mn-lt"/>
                <a:ea typeface="+mn-ea"/>
                <a:cs typeface="+mn-cs"/>
              </a:rPr>
              <a:t> state</a:t>
            </a:r>
          </a:p>
          <a:p>
            <a:pPr marL="685800" lvl="1" indent="-228600">
              <a:buFont typeface="+mj-lt"/>
              <a:buAutoNum type="arabicPeriod"/>
            </a:pPr>
            <a:r>
              <a:rPr lang="en-US" sz="1200" kern="1200" dirty="0">
                <a:solidFill>
                  <a:schemeClr val="tx1"/>
                </a:solidFill>
                <a:effectLst/>
                <a:latin typeface="+mn-lt"/>
                <a:ea typeface="+mn-ea"/>
                <a:cs typeface="+mn-cs"/>
              </a:rPr>
              <a:t>Simulation determines business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 </a:t>
            </a:r>
            <a:r>
              <a:rPr lang="en-US" sz="1200" kern="1200" dirty="0" err="1">
                <a:solidFill>
                  <a:schemeClr val="tx1"/>
                </a:solidFill>
                <a:effectLst/>
                <a:latin typeface="+mn-lt"/>
                <a:ea typeface="+mn-ea"/>
                <a:cs typeface="+mn-cs"/>
              </a:rPr>
              <a:t>readset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and broadcasts this to the ordering service.</a:t>
            </a:r>
          </a:p>
          <a:p>
            <a:pPr marL="685800" lvl="1" indent="-228600">
              <a:buFont typeface="+mj-lt"/>
              <a:buAutoNum type="arabicPeriod"/>
            </a:pPr>
            <a:r>
              <a:rPr lang="en-US" sz="1200" kern="1200" dirty="0">
                <a:solidFill>
                  <a:schemeClr val="tx1"/>
                </a:solidFill>
                <a:effectLst/>
                <a:latin typeface="+mn-lt"/>
                <a:ea typeface="+mn-ea"/>
                <a:cs typeface="+mn-cs"/>
              </a:rPr>
              <a:t>Tran-proposal is then ordered </a:t>
            </a:r>
            <a:r>
              <a:rPr lang="en-US" sz="1200" kern="1200" dirty="0" err="1">
                <a:solidFill>
                  <a:schemeClr val="tx1"/>
                </a:solidFill>
                <a:effectLst/>
                <a:latin typeface="+mn-lt"/>
                <a:ea typeface="+mn-ea"/>
                <a:cs typeface="+mn-cs"/>
              </a:rPr>
              <a:t>w.r.t</a:t>
            </a:r>
            <a:r>
              <a:rPr lang="en-US" sz="1200" kern="1200" dirty="0">
                <a:solidFill>
                  <a:schemeClr val="tx1"/>
                </a:solidFill>
                <a:effectLst/>
                <a:latin typeface="+mn-lt"/>
                <a:ea typeface="+mn-ea"/>
                <a:cs typeface="+mn-cs"/>
              </a:rPr>
              <a:t>. other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-proposals and broadcast to </a:t>
            </a: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(includes endorsing peers).</a:t>
            </a:r>
          </a:p>
          <a:p>
            <a:pPr marL="228600" lvl="0" indent="-228600">
              <a:buFont typeface="Arial" charset="0"/>
              <a:buChar char="•"/>
            </a:pP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validate </a:t>
            </a:r>
            <a:r>
              <a:rPr lang="en-US" sz="1200" kern="1200" dirty="0" err="1">
                <a:solidFill>
                  <a:schemeClr val="tx1"/>
                </a:solidFill>
                <a:effectLst/>
                <a:latin typeface="+mn-lt"/>
                <a:ea typeface="+mn-ea"/>
                <a:cs typeface="+mn-cs"/>
              </a:rPr>
              <a:t>tran-proposal.readset</a:t>
            </a:r>
            <a:r>
              <a:rPr lang="en-US" sz="1200" kern="1200" dirty="0">
                <a:solidFill>
                  <a:schemeClr val="tx1"/>
                </a:solidFill>
                <a:effectLst/>
                <a:latin typeface="+mn-lt"/>
                <a:ea typeface="+mn-ea"/>
                <a:cs typeface="+mn-cs"/>
              </a:rPr>
              <a:t> has not been modified since simulation, and applies the </a:t>
            </a:r>
            <a:r>
              <a:rPr lang="en-US" sz="1200" kern="1200" dirty="0" err="1">
                <a:solidFill>
                  <a:schemeClr val="tx1"/>
                </a:solidFill>
                <a:effectLst/>
                <a:latin typeface="+mn-lt"/>
                <a:ea typeface="+mn-ea"/>
                <a:cs typeface="+mn-cs"/>
              </a:rPr>
              <a:t>tran-proposal</a:t>
            </a:r>
            <a:r>
              <a:rPr lang="en-US" sz="1200" kern="1200" baseline="0" dirty="0" err="1">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‘atomically’.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341945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Overview of sample transaction (slides 1-7):</a:t>
            </a:r>
          </a:p>
          <a:p>
            <a:r>
              <a:rPr lang="en-US" sz="1200" kern="1200" dirty="0">
                <a:solidFill>
                  <a:schemeClr val="tx1"/>
                </a:solidFill>
                <a:effectLst/>
                <a:latin typeface="+mn-lt"/>
                <a:ea typeface="+mn-ea"/>
                <a:cs typeface="+mn-cs"/>
              </a:rPr>
              <a:t>Separation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simulation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execution) and block validation/commit </a:t>
            </a:r>
            <a:endParaRPr lang="en-US" dirty="0">
              <a:effectLst/>
            </a:endParaRPr>
          </a:p>
          <a:p>
            <a:pPr marL="171450" indent="-171450">
              <a:buFont typeface="Arial" charset="0"/>
              <a:buChar char="•"/>
            </a:pPr>
            <a:r>
              <a:rPr lang="en-US" sz="1200" kern="1200" dirty="0">
                <a:solidFill>
                  <a:schemeClr val="tx1"/>
                </a:solidFill>
                <a:effectLst/>
                <a:latin typeface="+mn-lt"/>
                <a:ea typeface="+mn-ea"/>
                <a:cs typeface="+mn-cs"/>
              </a:rPr>
              <a:t>Invocation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(business transaction) carried out in 3 phases: </a:t>
            </a:r>
          </a:p>
          <a:p>
            <a:pPr marL="685800" lvl="1" indent="-228600">
              <a:buFont typeface="+mj-lt"/>
              <a:buAutoNum type="arabicPeriod"/>
            </a:pP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execution simulated on ‘endorsing’ peers. </a:t>
            </a:r>
          </a:p>
          <a:p>
            <a:pPr marL="1143000" lvl="2" indent="-228600">
              <a:buFont typeface="Arial" charset="0"/>
              <a:buChar char="•"/>
            </a:pPr>
            <a:r>
              <a:rPr lang="en-US" sz="1200" kern="1200" dirty="0">
                <a:solidFill>
                  <a:schemeClr val="tx1"/>
                </a:solidFill>
                <a:effectLst/>
                <a:latin typeface="+mn-lt"/>
                <a:ea typeface="+mn-ea"/>
                <a:cs typeface="+mn-cs"/>
              </a:rPr>
              <a:t>Parallel simulation enabled on endorsers for improved concurrency and scalability since the simulation does not update the </a:t>
            </a:r>
            <a:r>
              <a:rPr lang="en-US" sz="1200" kern="1200" dirty="0" err="1">
                <a:solidFill>
                  <a:schemeClr val="tx1"/>
                </a:solidFill>
                <a:effectLst/>
                <a:latin typeface="+mn-lt"/>
                <a:ea typeface="+mn-ea"/>
                <a:cs typeface="+mn-cs"/>
              </a:rPr>
              <a:t>blockchain</a:t>
            </a:r>
            <a:r>
              <a:rPr lang="en-US" sz="1200" kern="1200" dirty="0">
                <a:solidFill>
                  <a:schemeClr val="tx1"/>
                </a:solidFill>
                <a:effectLst/>
                <a:latin typeface="+mn-lt"/>
                <a:ea typeface="+mn-ea"/>
                <a:cs typeface="+mn-cs"/>
              </a:rPr>
              <a:t> state</a:t>
            </a:r>
          </a:p>
          <a:p>
            <a:pPr marL="685800" lvl="1" indent="-228600">
              <a:buFont typeface="+mj-lt"/>
              <a:buAutoNum type="arabicPeriod"/>
            </a:pPr>
            <a:r>
              <a:rPr lang="en-US" sz="1200" kern="1200" dirty="0">
                <a:solidFill>
                  <a:schemeClr val="tx1"/>
                </a:solidFill>
                <a:effectLst/>
                <a:latin typeface="+mn-lt"/>
                <a:ea typeface="+mn-ea"/>
                <a:cs typeface="+mn-cs"/>
              </a:rPr>
              <a:t>Simulation determines business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 </a:t>
            </a:r>
            <a:r>
              <a:rPr lang="en-US" sz="1200" kern="1200" dirty="0" err="1">
                <a:solidFill>
                  <a:schemeClr val="tx1"/>
                </a:solidFill>
                <a:effectLst/>
                <a:latin typeface="+mn-lt"/>
                <a:ea typeface="+mn-ea"/>
                <a:cs typeface="+mn-cs"/>
              </a:rPr>
              <a:t>readset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and broadcasts this to the ordering service.</a:t>
            </a:r>
          </a:p>
          <a:p>
            <a:pPr marL="685800" lvl="1" indent="-228600">
              <a:buFont typeface="+mj-lt"/>
              <a:buAutoNum type="arabicPeriod"/>
            </a:pPr>
            <a:r>
              <a:rPr lang="en-US" sz="1200" kern="1200" dirty="0">
                <a:solidFill>
                  <a:schemeClr val="tx1"/>
                </a:solidFill>
                <a:effectLst/>
                <a:latin typeface="+mn-lt"/>
                <a:ea typeface="+mn-ea"/>
                <a:cs typeface="+mn-cs"/>
              </a:rPr>
              <a:t>Tran-proposal is then ordered </a:t>
            </a:r>
            <a:r>
              <a:rPr lang="en-US" sz="1200" kern="1200" dirty="0" err="1">
                <a:solidFill>
                  <a:schemeClr val="tx1"/>
                </a:solidFill>
                <a:effectLst/>
                <a:latin typeface="+mn-lt"/>
                <a:ea typeface="+mn-ea"/>
                <a:cs typeface="+mn-cs"/>
              </a:rPr>
              <a:t>w.r.t</a:t>
            </a:r>
            <a:r>
              <a:rPr lang="en-US" sz="1200" kern="1200" dirty="0">
                <a:solidFill>
                  <a:schemeClr val="tx1"/>
                </a:solidFill>
                <a:effectLst/>
                <a:latin typeface="+mn-lt"/>
                <a:ea typeface="+mn-ea"/>
                <a:cs typeface="+mn-cs"/>
              </a:rPr>
              <a:t>. other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-proposals and broadcast to </a:t>
            </a: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(includes endorsing peers).</a:t>
            </a:r>
          </a:p>
          <a:p>
            <a:pPr marL="228600" lvl="0" indent="-228600">
              <a:buFont typeface="Arial" charset="0"/>
              <a:buChar char="•"/>
            </a:pP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validate </a:t>
            </a:r>
            <a:r>
              <a:rPr lang="en-US" sz="1200" kern="1200" dirty="0" err="1">
                <a:solidFill>
                  <a:schemeClr val="tx1"/>
                </a:solidFill>
                <a:effectLst/>
                <a:latin typeface="+mn-lt"/>
                <a:ea typeface="+mn-ea"/>
                <a:cs typeface="+mn-cs"/>
              </a:rPr>
              <a:t>tran-proposal.readset</a:t>
            </a:r>
            <a:r>
              <a:rPr lang="en-US" sz="1200" kern="1200" dirty="0">
                <a:solidFill>
                  <a:schemeClr val="tx1"/>
                </a:solidFill>
                <a:effectLst/>
                <a:latin typeface="+mn-lt"/>
                <a:ea typeface="+mn-ea"/>
                <a:cs typeface="+mn-cs"/>
              </a:rPr>
              <a:t> has not been modified since simulation, and applies the </a:t>
            </a:r>
            <a:r>
              <a:rPr lang="en-US" sz="1200" kern="1200" dirty="0" err="1">
                <a:solidFill>
                  <a:schemeClr val="tx1"/>
                </a:solidFill>
                <a:effectLst/>
                <a:latin typeface="+mn-lt"/>
                <a:ea typeface="+mn-ea"/>
                <a:cs typeface="+mn-cs"/>
              </a:rPr>
              <a:t>tran-proposal</a:t>
            </a:r>
            <a:r>
              <a:rPr lang="en-US" sz="1200" kern="1200" baseline="0" dirty="0" err="1">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‘atomically’.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051878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Overview of sample transaction (slides 1-7):</a:t>
            </a:r>
          </a:p>
          <a:p>
            <a:r>
              <a:rPr lang="en-US" sz="1200" kern="1200" dirty="0">
                <a:solidFill>
                  <a:schemeClr val="tx1"/>
                </a:solidFill>
                <a:effectLst/>
                <a:latin typeface="+mn-lt"/>
                <a:ea typeface="+mn-ea"/>
                <a:cs typeface="+mn-cs"/>
              </a:rPr>
              <a:t>Separation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simulation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execution) and block validation/commit </a:t>
            </a:r>
            <a:endParaRPr lang="en-US" dirty="0">
              <a:effectLst/>
            </a:endParaRPr>
          </a:p>
          <a:p>
            <a:pPr marL="171450" indent="-171450">
              <a:buFont typeface="Arial" charset="0"/>
              <a:buChar char="•"/>
            </a:pPr>
            <a:r>
              <a:rPr lang="en-US" sz="1200" kern="1200" dirty="0">
                <a:solidFill>
                  <a:schemeClr val="tx1"/>
                </a:solidFill>
                <a:effectLst/>
                <a:latin typeface="+mn-lt"/>
                <a:ea typeface="+mn-ea"/>
                <a:cs typeface="+mn-cs"/>
              </a:rPr>
              <a:t>Invocation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(business transaction) carried out in 3 phases: </a:t>
            </a:r>
          </a:p>
          <a:p>
            <a:pPr marL="685800" lvl="1" indent="-228600">
              <a:buFont typeface="+mj-lt"/>
              <a:buAutoNum type="arabicPeriod"/>
            </a:pP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execution simulated on ‘endorsing’ peers. </a:t>
            </a:r>
          </a:p>
          <a:p>
            <a:pPr marL="1143000" lvl="2" indent="-228600">
              <a:buFont typeface="Arial" charset="0"/>
              <a:buChar char="•"/>
            </a:pPr>
            <a:r>
              <a:rPr lang="en-US" sz="1200" kern="1200" dirty="0">
                <a:solidFill>
                  <a:schemeClr val="tx1"/>
                </a:solidFill>
                <a:effectLst/>
                <a:latin typeface="+mn-lt"/>
                <a:ea typeface="+mn-ea"/>
                <a:cs typeface="+mn-cs"/>
              </a:rPr>
              <a:t>Parallel simulation enabled on endorsers for improved concurrency and scalability since the simulation does not update the </a:t>
            </a:r>
            <a:r>
              <a:rPr lang="en-US" sz="1200" kern="1200" dirty="0" err="1">
                <a:solidFill>
                  <a:schemeClr val="tx1"/>
                </a:solidFill>
                <a:effectLst/>
                <a:latin typeface="+mn-lt"/>
                <a:ea typeface="+mn-ea"/>
                <a:cs typeface="+mn-cs"/>
              </a:rPr>
              <a:t>blockchain</a:t>
            </a:r>
            <a:r>
              <a:rPr lang="en-US" sz="1200" kern="1200" dirty="0">
                <a:solidFill>
                  <a:schemeClr val="tx1"/>
                </a:solidFill>
                <a:effectLst/>
                <a:latin typeface="+mn-lt"/>
                <a:ea typeface="+mn-ea"/>
                <a:cs typeface="+mn-cs"/>
              </a:rPr>
              <a:t> state</a:t>
            </a:r>
          </a:p>
          <a:p>
            <a:pPr marL="685800" lvl="1" indent="-228600">
              <a:buFont typeface="+mj-lt"/>
              <a:buAutoNum type="arabicPeriod"/>
            </a:pPr>
            <a:r>
              <a:rPr lang="en-US" sz="1200" kern="1200" dirty="0">
                <a:solidFill>
                  <a:schemeClr val="tx1"/>
                </a:solidFill>
                <a:effectLst/>
                <a:latin typeface="+mn-lt"/>
                <a:ea typeface="+mn-ea"/>
                <a:cs typeface="+mn-cs"/>
              </a:rPr>
              <a:t>Simulation determines business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 </a:t>
            </a:r>
            <a:r>
              <a:rPr lang="en-US" sz="1200" kern="1200" dirty="0" err="1">
                <a:solidFill>
                  <a:schemeClr val="tx1"/>
                </a:solidFill>
                <a:effectLst/>
                <a:latin typeface="+mn-lt"/>
                <a:ea typeface="+mn-ea"/>
                <a:cs typeface="+mn-cs"/>
              </a:rPr>
              <a:t>readset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and broadcasts this to the ordering service.</a:t>
            </a:r>
          </a:p>
          <a:p>
            <a:pPr marL="685800" lvl="1" indent="-228600">
              <a:buFont typeface="+mj-lt"/>
              <a:buAutoNum type="arabicPeriod"/>
            </a:pPr>
            <a:r>
              <a:rPr lang="en-US" sz="1200" kern="1200" dirty="0">
                <a:solidFill>
                  <a:schemeClr val="tx1"/>
                </a:solidFill>
                <a:effectLst/>
                <a:latin typeface="+mn-lt"/>
                <a:ea typeface="+mn-ea"/>
                <a:cs typeface="+mn-cs"/>
              </a:rPr>
              <a:t>Tran-proposal is then ordered </a:t>
            </a:r>
            <a:r>
              <a:rPr lang="en-US" sz="1200" kern="1200" dirty="0" err="1">
                <a:solidFill>
                  <a:schemeClr val="tx1"/>
                </a:solidFill>
                <a:effectLst/>
                <a:latin typeface="+mn-lt"/>
                <a:ea typeface="+mn-ea"/>
                <a:cs typeface="+mn-cs"/>
              </a:rPr>
              <a:t>w.r.t</a:t>
            </a:r>
            <a:r>
              <a:rPr lang="en-US" sz="1200" kern="1200" dirty="0">
                <a:solidFill>
                  <a:schemeClr val="tx1"/>
                </a:solidFill>
                <a:effectLst/>
                <a:latin typeface="+mn-lt"/>
                <a:ea typeface="+mn-ea"/>
                <a:cs typeface="+mn-cs"/>
              </a:rPr>
              <a:t>. other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-proposals and broadcast to </a:t>
            </a: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(includes endorsing peers).</a:t>
            </a:r>
          </a:p>
          <a:p>
            <a:pPr marL="228600" lvl="0" indent="-228600">
              <a:buFont typeface="Arial" charset="0"/>
              <a:buChar char="•"/>
            </a:pP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validate </a:t>
            </a:r>
            <a:r>
              <a:rPr lang="en-US" sz="1200" kern="1200" dirty="0" err="1">
                <a:solidFill>
                  <a:schemeClr val="tx1"/>
                </a:solidFill>
                <a:effectLst/>
                <a:latin typeface="+mn-lt"/>
                <a:ea typeface="+mn-ea"/>
                <a:cs typeface="+mn-cs"/>
              </a:rPr>
              <a:t>tran-proposal.readset</a:t>
            </a:r>
            <a:r>
              <a:rPr lang="en-US" sz="1200" kern="1200" dirty="0">
                <a:solidFill>
                  <a:schemeClr val="tx1"/>
                </a:solidFill>
                <a:effectLst/>
                <a:latin typeface="+mn-lt"/>
                <a:ea typeface="+mn-ea"/>
                <a:cs typeface="+mn-cs"/>
              </a:rPr>
              <a:t> has not been modified since simulation, and applies the </a:t>
            </a:r>
            <a:r>
              <a:rPr lang="en-US" sz="1200" kern="1200" dirty="0" err="1">
                <a:solidFill>
                  <a:schemeClr val="tx1"/>
                </a:solidFill>
                <a:effectLst/>
                <a:latin typeface="+mn-lt"/>
                <a:ea typeface="+mn-ea"/>
                <a:cs typeface="+mn-cs"/>
              </a:rPr>
              <a:t>tran-proposal</a:t>
            </a:r>
            <a:r>
              <a:rPr lang="en-US" sz="1200" kern="1200" baseline="0" dirty="0" err="1">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‘atomically’.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885484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84BC-CD02-284E-8E6A-DDA53F45E29C}" type="slidenum">
              <a:rPr lang="en-US" smtClean="0"/>
              <a:t>19</a:t>
            </a:fld>
            <a:endParaRPr lang="en-US"/>
          </a:p>
        </p:txBody>
      </p:sp>
    </p:spTree>
    <p:extLst>
      <p:ext uri="{BB962C8B-B14F-4D97-AF65-F5344CB8AC3E}">
        <p14:creationId xmlns:p14="http://schemas.microsoft.com/office/powerpoint/2010/main" val="126048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84BC-CD02-284E-8E6A-DDA53F45E29C}" type="slidenum">
              <a:rPr lang="en-US" smtClean="0"/>
              <a:t>20</a:t>
            </a:fld>
            <a:endParaRPr lang="en-US"/>
          </a:p>
        </p:txBody>
      </p:sp>
    </p:spTree>
    <p:extLst>
      <p:ext uri="{BB962C8B-B14F-4D97-AF65-F5344CB8AC3E}">
        <p14:creationId xmlns:p14="http://schemas.microsoft.com/office/powerpoint/2010/main" val="1839340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84BC-CD02-284E-8E6A-DDA53F45E29C}" type="slidenum">
              <a:rPr lang="en-US" smtClean="0"/>
              <a:t>21</a:t>
            </a:fld>
            <a:endParaRPr lang="en-US"/>
          </a:p>
        </p:txBody>
      </p:sp>
    </p:spTree>
    <p:extLst>
      <p:ext uri="{BB962C8B-B14F-4D97-AF65-F5344CB8AC3E}">
        <p14:creationId xmlns:p14="http://schemas.microsoft.com/office/powerpoint/2010/main" val="1138353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84BC-CD02-284E-8E6A-DDA53F45E29C}" type="slidenum">
              <a:rPr lang="en-US" smtClean="0"/>
              <a:t>22</a:t>
            </a:fld>
            <a:endParaRPr lang="en-US"/>
          </a:p>
        </p:txBody>
      </p:sp>
    </p:spTree>
    <p:extLst>
      <p:ext uri="{BB962C8B-B14F-4D97-AF65-F5344CB8AC3E}">
        <p14:creationId xmlns:p14="http://schemas.microsoft.com/office/powerpoint/2010/main" val="80829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84BC-CD02-284E-8E6A-DDA53F45E29C}" type="slidenum">
              <a:rPr lang="en-US" smtClean="0"/>
              <a:t>33</a:t>
            </a:fld>
            <a:endParaRPr lang="en-US"/>
          </a:p>
        </p:txBody>
      </p:sp>
    </p:spTree>
    <p:extLst>
      <p:ext uri="{BB962C8B-B14F-4D97-AF65-F5344CB8AC3E}">
        <p14:creationId xmlns:p14="http://schemas.microsoft.com/office/powerpoint/2010/main" val="2032789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84BC-CD02-284E-8E6A-DDA53F45E29C}" type="slidenum">
              <a:rPr lang="en-US" smtClean="0"/>
              <a:t>37</a:t>
            </a:fld>
            <a:endParaRPr lang="en-US"/>
          </a:p>
        </p:txBody>
      </p:sp>
    </p:spTree>
    <p:extLst>
      <p:ext uri="{BB962C8B-B14F-4D97-AF65-F5344CB8AC3E}">
        <p14:creationId xmlns:p14="http://schemas.microsoft.com/office/powerpoint/2010/main" val="382834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84BC-CD02-284E-8E6A-DDA53F45E29C}" type="slidenum">
              <a:rPr lang="en-US" smtClean="0"/>
              <a:t>38</a:t>
            </a:fld>
            <a:endParaRPr lang="en-US"/>
          </a:p>
        </p:txBody>
      </p:sp>
    </p:spTree>
    <p:extLst>
      <p:ext uri="{BB962C8B-B14F-4D97-AF65-F5344CB8AC3E}">
        <p14:creationId xmlns:p14="http://schemas.microsoft.com/office/powerpoint/2010/main" val="1985199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emf"/><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2.emf"/><Relationship Id="rId7" Type="http://schemas.openxmlformats.org/officeDocument/2006/relationships/image" Target="../media/image12.tiff"/><Relationship Id="rId2" Type="http://schemas.openxmlformats.org/officeDocument/2006/relationships/image" Target="../media/image1.pn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image" Target="../media/image3.emf"/></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3.emf"/><Relationship Id="rId7" Type="http://schemas.openxmlformats.org/officeDocument/2006/relationships/image" Target="../media/image12.tiff"/><Relationship Id="rId2" Type="http://schemas.openxmlformats.org/officeDocument/2006/relationships/image" Target="../media/image2.emf"/><Relationship Id="rId1" Type="http://schemas.openxmlformats.org/officeDocument/2006/relationships/slideMaster" Target="../slideMasters/slideMaster2.xml"/><Relationship Id="rId6" Type="http://schemas.microsoft.com/office/2007/relationships/hdphoto" Target="../media/hdphoto2.wdp"/><Relationship Id="rId5" Type="http://schemas.openxmlformats.org/officeDocument/2006/relationships/image" Target="../media/image11.png"/><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C7BE63D-DD88-A54A-A88E-C97EE36BADC0}" type="datetime1">
              <a:rPr lang="en-GB" smtClean="0"/>
              <a:t>26/01/2018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52400" y="6356348"/>
            <a:ext cx="2743200" cy="365125"/>
          </a:xfrm>
        </p:spPr>
        <p:txBody>
          <a:bodyPr/>
          <a:lstStyle>
            <a:lvl1pPr algn="l">
              <a:defRPr/>
            </a:lvl1pPr>
          </a:lstStyle>
          <a:p>
            <a:fld id="{2AF5F8E0-9CB9-8D41-B80C-6B76C9B710FC}" type="slidenum">
              <a:rPr lang="en-US" smtClean="0"/>
              <a:pPr/>
              <a:t>‹#›</a:t>
            </a:fld>
            <a:endParaRPr lang="en-US"/>
          </a:p>
        </p:txBody>
      </p:sp>
    </p:spTree>
    <p:extLst>
      <p:ext uri="{BB962C8B-B14F-4D97-AF65-F5344CB8AC3E}">
        <p14:creationId xmlns:p14="http://schemas.microsoft.com/office/powerpoint/2010/main" val="45610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AE1D81-3507-1D4B-B2E6-E436B7EC74F0}" type="datetime1">
              <a:rPr lang="en-GB" smtClean="0"/>
              <a:t>26/01/2018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5F8E0-9CB9-8D41-B80C-6B76C9B710FC}" type="slidenum">
              <a:rPr lang="en-US" smtClean="0"/>
              <a:t>‹#›</a:t>
            </a:fld>
            <a:endParaRPr lang="en-US"/>
          </a:p>
        </p:txBody>
      </p:sp>
    </p:spTree>
    <p:extLst>
      <p:ext uri="{BB962C8B-B14F-4D97-AF65-F5344CB8AC3E}">
        <p14:creationId xmlns:p14="http://schemas.microsoft.com/office/powerpoint/2010/main" val="1801307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AF6443-B0B9-F647-87A5-9330C0B11D11}" type="datetime1">
              <a:rPr lang="en-GB" smtClean="0"/>
              <a:t>26/01/2018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5F8E0-9CB9-8D41-B80C-6B76C9B710FC}" type="slidenum">
              <a:rPr lang="en-US" smtClean="0"/>
              <a:t>‹#›</a:t>
            </a:fld>
            <a:endParaRPr lang="en-US"/>
          </a:p>
        </p:txBody>
      </p:sp>
    </p:spTree>
    <p:extLst>
      <p:ext uri="{BB962C8B-B14F-4D97-AF65-F5344CB8AC3E}">
        <p14:creationId xmlns:p14="http://schemas.microsoft.com/office/powerpoint/2010/main" val="1501138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29971" y="1286934"/>
            <a:ext cx="4995340" cy="4995340"/>
          </a:xfrm>
          <a:prstGeom prst="rect">
            <a:avLst/>
          </a:prstGeom>
        </p:spPr>
      </p:pic>
      <p:sp>
        <p:nvSpPr>
          <p:cNvPr id="4" name="Text Placeholder 3"/>
          <p:cNvSpPr>
            <a:spLocks noGrp="1"/>
          </p:cNvSpPr>
          <p:nvPr>
            <p:ph type="body" sz="quarter" idx="10" hasCustomPrompt="1"/>
          </p:nvPr>
        </p:nvSpPr>
        <p:spPr>
          <a:xfrm>
            <a:off x="167640"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8" name="Text Placeholder 7"/>
          <p:cNvSpPr>
            <a:spLocks noGrp="1"/>
          </p:cNvSpPr>
          <p:nvPr>
            <p:ph type="body" sz="quarter" idx="11" hasCustomPrompt="1"/>
          </p:nvPr>
        </p:nvSpPr>
        <p:spPr>
          <a:xfrm>
            <a:off x="167640" y="3374046"/>
            <a:ext cx="4064000" cy="1007245"/>
          </a:xfrm>
        </p:spPr>
        <p:txBody>
          <a:bodyPr>
            <a:noAutofit/>
          </a:bodyPr>
          <a:lstStyle>
            <a:lvl1pPr marL="0" indent="0">
              <a:spcBef>
                <a:spcPts val="0"/>
              </a:spcBef>
              <a:buNone/>
              <a:defRPr sz="1867" i="1">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information</a:t>
            </a:r>
          </a:p>
        </p:txBody>
      </p:sp>
      <p:sp>
        <p:nvSpPr>
          <p:cNvPr id="5" name="Text Placeholder 4"/>
          <p:cNvSpPr>
            <a:spLocks noGrp="1"/>
          </p:cNvSpPr>
          <p:nvPr>
            <p:ph type="body" sz="quarter" idx="13" hasCustomPrompt="1"/>
          </p:nvPr>
        </p:nvSpPr>
        <p:spPr>
          <a:xfrm>
            <a:off x="167641" y="1000617"/>
            <a:ext cx="8129692" cy="1068088"/>
          </a:xfrm>
        </p:spPr>
        <p:txBody>
          <a:bodyPr>
            <a:normAutofit/>
          </a:bodyPr>
          <a:lstStyle>
            <a:lvl1pPr marL="0" indent="0">
              <a:buNone/>
              <a:defRPr sz="2133">
                <a:solidFill>
                  <a:srgbClr val="FFFFFF"/>
                </a:solidFill>
              </a:defRPr>
            </a:lvl1pPr>
          </a:lstStyle>
          <a:p>
            <a:pPr lvl="0"/>
            <a:r>
              <a:rPr lang="en-US" dirty="0"/>
              <a:t>Subtitle</a:t>
            </a:r>
          </a:p>
        </p:txBody>
      </p:sp>
      <p:pic>
        <p:nvPicPr>
          <p:cNvPr id="15" name="Picture 14"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6" name="Picture 15"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Tree>
    <p:extLst>
      <p:ext uri="{BB962C8B-B14F-4D97-AF65-F5344CB8AC3E}">
        <p14:creationId xmlns:p14="http://schemas.microsoft.com/office/powerpoint/2010/main" val="166082545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ro – Black">
    <p:bg>
      <p:bgPr>
        <a:solidFill>
          <a:schemeClr val="tx1"/>
        </a:solidFill>
        <a:effectLst/>
      </p:bgPr>
    </p:bg>
    <p:spTree>
      <p:nvGrpSpPr>
        <p:cNvPr id="1" name=""/>
        <p:cNvGrpSpPr/>
        <p:nvPr/>
      </p:nvGrpSpPr>
      <p:grpSpPr>
        <a:xfrm>
          <a:off x="0" y="0"/>
          <a:ext cx="0" cy="0"/>
          <a:chOff x="0" y="0"/>
          <a:chExt cx="0" cy="0"/>
        </a:xfrm>
      </p:grpSpPr>
      <p:sp>
        <p:nvSpPr>
          <p:cNvPr id="14" name="Text Placeholder 3"/>
          <p:cNvSpPr>
            <a:spLocks noGrp="1"/>
          </p:cNvSpPr>
          <p:nvPr>
            <p:ph type="body" sz="quarter" idx="10" hasCustomPrompt="1"/>
          </p:nvPr>
        </p:nvSpPr>
        <p:spPr>
          <a:xfrm>
            <a:off x="167640"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16" name="Text Placeholder 7"/>
          <p:cNvSpPr>
            <a:spLocks noGrp="1"/>
          </p:cNvSpPr>
          <p:nvPr>
            <p:ph type="body" sz="quarter" idx="11" hasCustomPrompt="1"/>
          </p:nvPr>
        </p:nvSpPr>
        <p:spPr>
          <a:xfrm>
            <a:off x="167640" y="3374046"/>
            <a:ext cx="4064000" cy="1007245"/>
          </a:xfrm>
        </p:spPr>
        <p:txBody>
          <a:bodyPr>
            <a:noAutofit/>
          </a:bodyPr>
          <a:lstStyle>
            <a:lvl1pPr marL="0" indent="0">
              <a:spcBef>
                <a:spcPts val="0"/>
              </a:spcBef>
              <a:buNone/>
              <a:defRPr sz="1867" i="1">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information</a:t>
            </a:r>
          </a:p>
        </p:txBody>
      </p:sp>
      <p:sp>
        <p:nvSpPr>
          <p:cNvPr id="17" name="Text Placeholder 4"/>
          <p:cNvSpPr>
            <a:spLocks noGrp="1"/>
          </p:cNvSpPr>
          <p:nvPr>
            <p:ph type="body" sz="quarter" idx="13" hasCustomPrompt="1"/>
          </p:nvPr>
        </p:nvSpPr>
        <p:spPr>
          <a:xfrm>
            <a:off x="167641" y="1000617"/>
            <a:ext cx="8129692" cy="1068088"/>
          </a:xfrm>
        </p:spPr>
        <p:txBody>
          <a:bodyPr>
            <a:normAutofit/>
          </a:bodyPr>
          <a:lstStyle>
            <a:lvl1pPr marL="0" indent="0">
              <a:buNone/>
              <a:defRPr sz="2133">
                <a:solidFill>
                  <a:srgbClr val="FFFFFF"/>
                </a:solidFill>
              </a:defRPr>
            </a:lvl1pPr>
          </a:lstStyle>
          <a:p>
            <a:pPr lvl="0"/>
            <a:r>
              <a:rPr lang="en-US" dirty="0"/>
              <a:t>Subtitle</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2" name="Picture 11"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pic>
        <p:nvPicPr>
          <p:cNvPr id="3" name="Picture 2"/>
          <p:cNvPicPr>
            <a:picLocks noChangeAspect="1"/>
          </p:cNvPicPr>
          <p:nvPr userDrawn="1"/>
        </p:nvPicPr>
        <p:blipFill>
          <a:blip r:embed="rId4"/>
          <a:stretch>
            <a:fillRect/>
          </a:stretch>
        </p:blipFill>
        <p:spPr>
          <a:xfrm>
            <a:off x="6807969" y="1269910"/>
            <a:ext cx="5012268" cy="5012268"/>
          </a:xfrm>
          <a:prstGeom prst="rect">
            <a:avLst/>
          </a:prstGeom>
        </p:spPr>
      </p:pic>
    </p:spTree>
    <p:extLst>
      <p:ext uri="{BB962C8B-B14F-4D97-AF65-F5344CB8AC3E}">
        <p14:creationId xmlns:p14="http://schemas.microsoft.com/office/powerpoint/2010/main" val="415863142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p:bg>
      <p:bgPr>
        <a:solidFill>
          <a:srgbClr val="003BC9"/>
        </a:solidFill>
        <a:effectLst/>
      </p:bgPr>
    </p:bg>
    <p:spTree>
      <p:nvGrpSpPr>
        <p:cNvPr id="1" name=""/>
        <p:cNvGrpSpPr/>
        <p:nvPr/>
      </p:nvGrpSpPr>
      <p:grpSpPr>
        <a:xfrm>
          <a:off x="0" y="0"/>
          <a:ext cx="0" cy="0"/>
          <a:chOff x="0" y="0"/>
          <a:chExt cx="0" cy="0"/>
        </a:xfrm>
      </p:grpSpPr>
      <p:sp>
        <p:nvSpPr>
          <p:cNvPr id="20" name="Rectangle 19"/>
          <p:cNvSpPr/>
          <p:nvPr userDrawn="1"/>
        </p:nvSpPr>
        <p:spPr>
          <a:xfrm>
            <a:off x="11365653" y="6031652"/>
            <a:ext cx="826347" cy="826347"/>
          </a:xfrm>
          <a:prstGeom prst="rect">
            <a:avLst/>
          </a:prstGeom>
          <a:solidFill>
            <a:srgbClr val="003BC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2" name="Text Placeholder 7"/>
          <p:cNvSpPr>
            <a:spLocks noGrp="1"/>
          </p:cNvSpPr>
          <p:nvPr>
            <p:ph type="body" sz="quarter" idx="13" hasCustomPrompt="1"/>
          </p:nvPr>
        </p:nvSpPr>
        <p:spPr>
          <a:xfrm>
            <a:off x="167641" y="1329827"/>
            <a:ext cx="9517896" cy="2410327"/>
          </a:xfrm>
        </p:spPr>
        <p:txBody>
          <a:bodyPr>
            <a:normAutofit/>
          </a:bodyPr>
          <a:lstStyle>
            <a:lvl1pPr marL="0" indent="0">
              <a:buNone/>
              <a:defRPr sz="4267" b="0">
                <a:ln>
                  <a:noFill/>
                </a:ln>
                <a:solidFill>
                  <a:schemeClr val="bg1"/>
                </a:solidFil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Divider title</a:t>
            </a:r>
          </a:p>
        </p:txBody>
      </p:sp>
      <p:pic>
        <p:nvPicPr>
          <p:cNvPr id="2" name="Picture 1"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3" name="Picture 2"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pic>
        <p:nvPicPr>
          <p:cNvPr id="8" name="Picture 7" descr="BLOCKCHAIN5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829971" y="1286934"/>
            <a:ext cx="4995340" cy="4995340"/>
          </a:xfrm>
          <a:prstGeom prst="rect">
            <a:avLst/>
          </a:prstGeom>
        </p:spPr>
      </p:pic>
    </p:spTree>
    <p:extLst>
      <p:ext uri="{BB962C8B-B14F-4D97-AF65-F5344CB8AC3E}">
        <p14:creationId xmlns:p14="http://schemas.microsoft.com/office/powerpoint/2010/main" val="3899890971"/>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Width Copy">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67640" y="1693177"/>
            <a:ext cx="11863232" cy="3954959"/>
          </a:xfrm>
        </p:spPr>
        <p:txBody>
          <a:bodyPr>
            <a:normAutofit/>
          </a:bodyPr>
          <a:lstStyle>
            <a:lvl1pPr marL="228594" indent="-228594">
              <a:buFont typeface="Arial"/>
              <a:buChar char="•"/>
              <a:defRPr sz="1600" baseline="0"/>
            </a:lvl1pPr>
          </a:lstStyle>
          <a:p>
            <a:pPr lvl="0"/>
            <a:r>
              <a:rPr lang="en-US" dirty="0"/>
              <a:t>Content</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pic>
        <p:nvPicPr>
          <p:cNvPr id="7" name="Picture 6"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0" name="TextBox 9"/>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091332492"/>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Full-Width Copy">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5" name="Content Placeholder 4"/>
          <p:cNvSpPr>
            <a:spLocks noGrp="1"/>
          </p:cNvSpPr>
          <p:nvPr>
            <p:ph sz="quarter" idx="24" hasCustomPrompt="1"/>
          </p:nvPr>
        </p:nvSpPr>
        <p:spPr>
          <a:xfrm>
            <a:off x="167218" y="1693334"/>
            <a:ext cx="5835649" cy="3953933"/>
          </a:xfrm>
        </p:spPr>
        <p:txBody>
          <a:bodyPr>
            <a:normAutofit/>
          </a:bodyPr>
          <a:lstStyle>
            <a:lvl1pPr marL="0" indent="0">
              <a:buNone/>
              <a:defRPr sz="1600" baseline="0"/>
            </a:lvl1pPr>
          </a:lstStyle>
          <a:p>
            <a:pPr lvl="0"/>
            <a:r>
              <a:rPr lang="en-US" dirty="0"/>
              <a:t>Content</a:t>
            </a:r>
          </a:p>
        </p:txBody>
      </p:sp>
      <p:sp>
        <p:nvSpPr>
          <p:cNvPr id="10" name="Content Placeholder 4"/>
          <p:cNvSpPr>
            <a:spLocks noGrp="1"/>
          </p:cNvSpPr>
          <p:nvPr>
            <p:ph sz="quarter" idx="25" hasCustomPrompt="1"/>
          </p:nvPr>
        </p:nvSpPr>
        <p:spPr>
          <a:xfrm>
            <a:off x="6195224" y="1693334"/>
            <a:ext cx="5835649" cy="3953933"/>
          </a:xfrm>
        </p:spPr>
        <p:txBody>
          <a:bodyPr>
            <a:normAutofit/>
          </a:bodyPr>
          <a:lstStyle>
            <a:lvl1pPr marL="0" indent="0">
              <a:buNone/>
              <a:defRPr sz="1600" baseline="0"/>
            </a:lvl1pPr>
          </a:lstStyle>
          <a:p>
            <a:pPr lvl="0"/>
            <a:r>
              <a:rPr lang="en-US" dirty="0"/>
              <a:t>Content</a:t>
            </a:r>
          </a:p>
        </p:txBody>
      </p:sp>
      <p:sp>
        <p:nvSpPr>
          <p:cNvPr id="11"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3" name="TextBox 12"/>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145410977"/>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py w/ Supporting Object">
    <p:bg>
      <p:bgPr>
        <a:solidFill>
          <a:schemeClr val="bg1">
            <a:alpha val="30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67640" y="192619"/>
            <a:ext cx="4697787" cy="4090867"/>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6" name="Picture 5" descr="3Grid_Lig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328868" y="315891"/>
            <a:ext cx="8471251" cy="6226219"/>
          </a:xfrm>
          <a:prstGeom prst="rect">
            <a:avLst/>
          </a:prstGeom>
        </p:spPr>
      </p:pic>
      <p:sp>
        <p:nvSpPr>
          <p:cNvPr id="9" name="Content Placeholder 4"/>
          <p:cNvSpPr>
            <a:spLocks noGrp="1"/>
          </p:cNvSpPr>
          <p:nvPr>
            <p:ph sz="quarter" idx="24" hasCustomPrompt="1"/>
          </p:nvPr>
        </p:nvSpPr>
        <p:spPr>
          <a:xfrm>
            <a:off x="5447955" y="454884"/>
            <a:ext cx="1994197" cy="1757536"/>
          </a:xfrm>
        </p:spPr>
        <p:txBody>
          <a:bodyPr anchor="ct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25" hasCustomPrompt="1"/>
          </p:nvPr>
        </p:nvSpPr>
        <p:spPr>
          <a:xfrm>
            <a:off x="7698426" y="2563857"/>
            <a:ext cx="1994197" cy="1757536"/>
          </a:xfrm>
        </p:spPr>
        <p:txBody>
          <a:bodyPr anchor="ctr">
            <a:normAutofit/>
          </a:bodyPr>
          <a:lstStyle>
            <a:lvl1pPr marL="0" indent="0" algn="ctr">
              <a:buNone/>
              <a:defRPr sz="1600" baseline="0"/>
            </a:lvl1pPr>
          </a:lstStyle>
          <a:p>
            <a:pPr lvl="0"/>
            <a:r>
              <a:rPr lang="en-US" dirty="0"/>
              <a:t>Content</a:t>
            </a:r>
          </a:p>
        </p:txBody>
      </p:sp>
      <p:sp>
        <p:nvSpPr>
          <p:cNvPr id="13" name="Content Placeholder 4"/>
          <p:cNvSpPr>
            <a:spLocks noGrp="1"/>
          </p:cNvSpPr>
          <p:nvPr>
            <p:ph sz="quarter" idx="27" hasCustomPrompt="1"/>
          </p:nvPr>
        </p:nvSpPr>
        <p:spPr>
          <a:xfrm>
            <a:off x="9948896" y="4698103"/>
            <a:ext cx="1994197" cy="1757536"/>
          </a:xfrm>
        </p:spPr>
        <p:txBody>
          <a:bodyPr anchor="ctr">
            <a:normAutofit/>
          </a:bodyPr>
          <a:lstStyle>
            <a:lvl1pPr marL="0" indent="0" algn="ctr">
              <a:buNone/>
              <a:defRPr sz="1600" baseline="0"/>
            </a:lvl1pPr>
          </a:lstStyle>
          <a:p>
            <a:pPr lvl="0"/>
            <a:r>
              <a:rPr lang="en-US" dirty="0"/>
              <a:t>Content</a:t>
            </a:r>
          </a:p>
        </p:txBody>
      </p:sp>
      <p:pic>
        <p:nvPicPr>
          <p:cNvPr id="11" name="Picture 10" descr="IBMLogo_DarkGra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2" name="TextBox 11"/>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21938660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Column">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5" name="Content Placeholder 4"/>
          <p:cNvSpPr>
            <a:spLocks noGrp="1"/>
          </p:cNvSpPr>
          <p:nvPr>
            <p:ph sz="quarter" idx="24" hasCustomPrompt="1"/>
          </p:nvPr>
        </p:nvSpPr>
        <p:spPr>
          <a:xfrm>
            <a:off x="167641" y="1693334"/>
            <a:ext cx="2779593" cy="3953933"/>
          </a:xfrm>
        </p:spPr>
        <p:txBody>
          <a:bodyP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25" hasCustomPrompt="1"/>
          </p:nvPr>
        </p:nvSpPr>
        <p:spPr>
          <a:xfrm>
            <a:off x="3195521" y="1693334"/>
            <a:ext cx="2779593" cy="3953933"/>
          </a:xfrm>
        </p:spPr>
        <p:txBody>
          <a:bodyPr>
            <a:normAutofit/>
          </a:bodyPr>
          <a:lstStyle>
            <a:lvl1pPr marL="0" indent="0" algn="ctr">
              <a:buNone/>
              <a:defRPr sz="1600" baseline="0"/>
            </a:lvl1pPr>
          </a:lstStyle>
          <a:p>
            <a:pPr lvl="0"/>
            <a:r>
              <a:rPr lang="en-US" dirty="0"/>
              <a:t>Content</a:t>
            </a:r>
          </a:p>
        </p:txBody>
      </p:sp>
      <p:sp>
        <p:nvSpPr>
          <p:cNvPr id="9" name="Content Placeholder 4"/>
          <p:cNvSpPr>
            <a:spLocks noGrp="1"/>
          </p:cNvSpPr>
          <p:nvPr>
            <p:ph sz="quarter" idx="26" hasCustomPrompt="1"/>
          </p:nvPr>
        </p:nvSpPr>
        <p:spPr>
          <a:xfrm>
            <a:off x="6223401" y="1693334"/>
            <a:ext cx="2779593" cy="3953933"/>
          </a:xfrm>
        </p:spPr>
        <p:txBody>
          <a:bodyPr>
            <a:normAutofit/>
          </a:bodyPr>
          <a:lstStyle>
            <a:lvl1pPr marL="0" indent="0" algn="ctr">
              <a:buNone/>
              <a:defRPr sz="1600" baseline="0"/>
            </a:lvl1pPr>
          </a:lstStyle>
          <a:p>
            <a:pPr lvl="0"/>
            <a:r>
              <a:rPr lang="en-US" dirty="0"/>
              <a:t>Content</a:t>
            </a:r>
          </a:p>
        </p:txBody>
      </p:sp>
      <p:sp>
        <p:nvSpPr>
          <p:cNvPr id="11" name="Content Placeholder 4"/>
          <p:cNvSpPr>
            <a:spLocks noGrp="1"/>
          </p:cNvSpPr>
          <p:nvPr>
            <p:ph sz="quarter" idx="27" hasCustomPrompt="1"/>
          </p:nvPr>
        </p:nvSpPr>
        <p:spPr>
          <a:xfrm>
            <a:off x="9251280" y="1693334"/>
            <a:ext cx="2779593" cy="3953933"/>
          </a:xfrm>
        </p:spPr>
        <p:txBody>
          <a:bodyPr>
            <a:normAutofit/>
          </a:bodyPr>
          <a:lstStyle>
            <a:lvl1pPr marL="0" indent="0" algn="ctr">
              <a:buNone/>
              <a:defRPr sz="1600" baseline="0"/>
            </a:lvl1pPr>
          </a:lstStyle>
          <a:p>
            <a:pPr lvl="0"/>
            <a:r>
              <a:rPr lang="en-US" dirty="0"/>
              <a:t>Content</a:t>
            </a:r>
          </a:p>
        </p:txBody>
      </p:sp>
      <p:sp>
        <p:nvSpPr>
          <p:cNvPr id="14"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2" name="TextBox 11"/>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649368829"/>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7733"/>
            <a:ext cx="12192000" cy="6695139"/>
          </a:xfrm>
          <a:prstGeom prst="rect">
            <a:avLst/>
          </a:prstGeom>
        </p:spPr>
      </p:pic>
      <p:sp>
        <p:nvSpPr>
          <p:cNvPr id="8" name="Text Placeholder 7"/>
          <p:cNvSpPr>
            <a:spLocks noGrp="1"/>
          </p:cNvSpPr>
          <p:nvPr>
            <p:ph type="body" sz="quarter" idx="13" hasCustomPrompt="1"/>
          </p:nvPr>
        </p:nvSpPr>
        <p:spPr>
          <a:xfrm>
            <a:off x="167639" y="192619"/>
            <a:ext cx="7048356" cy="1589008"/>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sp>
        <p:nvSpPr>
          <p:cNvPr id="13" name="Content Placeholder 4"/>
          <p:cNvSpPr>
            <a:spLocks noGrp="1"/>
          </p:cNvSpPr>
          <p:nvPr>
            <p:ph sz="quarter" idx="27" hasCustomPrompt="1"/>
          </p:nvPr>
        </p:nvSpPr>
        <p:spPr>
          <a:xfrm>
            <a:off x="6865353" y="4230588"/>
            <a:ext cx="1222628" cy="1190112"/>
          </a:xfrm>
        </p:spPr>
        <p:txBody>
          <a:bodyPr anchor="ctr">
            <a:normAutofit/>
          </a:bodyPr>
          <a:lstStyle>
            <a:lvl1pPr marL="0" indent="0" algn="ctr">
              <a:buNone/>
              <a:defRPr sz="1600" baseline="0"/>
            </a:lvl1pPr>
          </a:lstStyle>
          <a:p>
            <a:pPr lvl="0"/>
            <a:r>
              <a:rPr lang="en-US" dirty="0"/>
              <a:t>Content</a:t>
            </a:r>
          </a:p>
        </p:txBody>
      </p:sp>
      <p:sp>
        <p:nvSpPr>
          <p:cNvPr id="7" name="Content Placeholder 4"/>
          <p:cNvSpPr>
            <a:spLocks noGrp="1"/>
          </p:cNvSpPr>
          <p:nvPr>
            <p:ph sz="quarter" idx="28" hasCustomPrompt="1"/>
          </p:nvPr>
        </p:nvSpPr>
        <p:spPr>
          <a:xfrm>
            <a:off x="8227991" y="2854331"/>
            <a:ext cx="1222628" cy="1190112"/>
          </a:xfrm>
        </p:spPr>
        <p:txBody>
          <a:bodyPr anchor="ctr">
            <a:normAutofit/>
          </a:bodyPr>
          <a:lstStyle>
            <a:lvl1pPr marL="0" indent="0" algn="ctr">
              <a:buNone/>
              <a:defRPr sz="1600" baseline="0"/>
            </a:lvl1pPr>
          </a:lstStyle>
          <a:p>
            <a:pPr lvl="0"/>
            <a:r>
              <a:rPr lang="en-US" dirty="0"/>
              <a:t>Content</a:t>
            </a:r>
          </a:p>
        </p:txBody>
      </p:sp>
      <p:sp>
        <p:nvSpPr>
          <p:cNvPr id="9" name="Content Placeholder 4"/>
          <p:cNvSpPr>
            <a:spLocks noGrp="1"/>
          </p:cNvSpPr>
          <p:nvPr>
            <p:ph sz="quarter" idx="29" hasCustomPrompt="1"/>
          </p:nvPr>
        </p:nvSpPr>
        <p:spPr>
          <a:xfrm>
            <a:off x="4117693" y="4243224"/>
            <a:ext cx="1222628" cy="1190112"/>
          </a:xfrm>
        </p:spPr>
        <p:txBody>
          <a:bodyPr anchor="ct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30" hasCustomPrompt="1"/>
          </p:nvPr>
        </p:nvSpPr>
        <p:spPr>
          <a:xfrm>
            <a:off x="5480331" y="2866967"/>
            <a:ext cx="1222628" cy="1190112"/>
          </a:xfrm>
        </p:spPr>
        <p:txBody>
          <a:bodyPr anchor="ctr">
            <a:normAutofit/>
          </a:bodyPr>
          <a:lstStyle>
            <a:lvl1pPr marL="0" indent="0" algn="ctr">
              <a:buNone/>
              <a:defRPr sz="1600" baseline="0"/>
            </a:lvl1pPr>
          </a:lstStyle>
          <a:p>
            <a:pPr lvl="0"/>
            <a:r>
              <a:rPr lang="en-US" dirty="0"/>
              <a:t>Content</a:t>
            </a:r>
          </a:p>
        </p:txBody>
      </p:sp>
      <p:sp>
        <p:nvSpPr>
          <p:cNvPr id="12" name="Content Placeholder 4"/>
          <p:cNvSpPr>
            <a:spLocks noGrp="1"/>
          </p:cNvSpPr>
          <p:nvPr>
            <p:ph sz="quarter" idx="31" hasCustomPrompt="1"/>
          </p:nvPr>
        </p:nvSpPr>
        <p:spPr>
          <a:xfrm>
            <a:off x="2746105" y="5608907"/>
            <a:ext cx="1222628" cy="1190112"/>
          </a:xfrm>
        </p:spPr>
        <p:txBody>
          <a:bodyPr anchor="ctr">
            <a:normAutofit/>
          </a:bodyPr>
          <a:lstStyle>
            <a:lvl1pPr marL="0" indent="0" algn="ctr">
              <a:buNone/>
              <a:defRPr sz="1600" baseline="0"/>
            </a:lvl1pPr>
          </a:lstStyle>
          <a:p>
            <a:pPr lvl="0"/>
            <a:r>
              <a:rPr lang="en-US" dirty="0"/>
              <a:t>Content</a:t>
            </a:r>
          </a:p>
        </p:txBody>
      </p:sp>
      <p:sp>
        <p:nvSpPr>
          <p:cNvPr id="14" name="Content Placeholder 4"/>
          <p:cNvSpPr>
            <a:spLocks noGrp="1"/>
          </p:cNvSpPr>
          <p:nvPr>
            <p:ph sz="quarter" idx="32" hasCustomPrompt="1"/>
          </p:nvPr>
        </p:nvSpPr>
        <p:spPr>
          <a:xfrm>
            <a:off x="1366413" y="4232649"/>
            <a:ext cx="1222628" cy="1190112"/>
          </a:xfrm>
        </p:spPr>
        <p:txBody>
          <a:bodyPr anchor="ctr">
            <a:normAutofit/>
          </a:bodyPr>
          <a:lstStyle>
            <a:lvl1pPr marL="0" indent="0" algn="ctr">
              <a:buNone/>
              <a:defRPr sz="1600" baseline="0"/>
            </a:lvl1pPr>
          </a:lstStyle>
          <a:p>
            <a:pPr lvl="0"/>
            <a:r>
              <a:rPr lang="en-US" dirty="0"/>
              <a:t>Content</a:t>
            </a:r>
          </a:p>
        </p:txBody>
      </p:sp>
      <p:pic>
        <p:nvPicPr>
          <p:cNvPr id="15" name="Picture 14" descr="IBMLogo_DarkGra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6" name="TextBox 15"/>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380803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2079"/>
          </a:xfrm>
        </p:spPr>
        <p:txBody>
          <a:bodyPr/>
          <a:lstStyle/>
          <a:p>
            <a:endParaRPr lang="en-US" dirty="0"/>
          </a:p>
        </p:txBody>
      </p:sp>
      <p:sp>
        <p:nvSpPr>
          <p:cNvPr id="3" name="Content Placeholder 2"/>
          <p:cNvSpPr>
            <a:spLocks noGrp="1"/>
          </p:cNvSpPr>
          <p:nvPr>
            <p:ph idx="1"/>
          </p:nvPr>
        </p:nvSpPr>
        <p:spPr>
          <a:xfrm>
            <a:off x="838200" y="1432874"/>
            <a:ext cx="10515600" cy="4744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8B045C-8A79-5A4A-BFBC-9E1C1DE9261A}" type="datetime1">
              <a:rPr lang="en-GB" smtClean="0"/>
              <a:t>26/01/2018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200" y="6356348"/>
            <a:ext cx="2743200" cy="365125"/>
          </a:xfrm>
        </p:spPr>
        <p:txBody>
          <a:bodyPr/>
          <a:lstStyle>
            <a:lvl1pPr algn="l">
              <a:defRPr/>
            </a:lvl1pPr>
          </a:lstStyle>
          <a:p>
            <a:fld id="{2AF5F8E0-9CB9-8D41-B80C-6B76C9B710FC}" type="slidenum">
              <a:rPr lang="en-US" smtClean="0"/>
              <a:pPr/>
              <a:t>‹#›</a:t>
            </a:fld>
            <a:endParaRPr lang="en-US"/>
          </a:p>
        </p:txBody>
      </p:sp>
    </p:spTree>
    <p:extLst>
      <p:ext uri="{BB962C8B-B14F-4D97-AF65-F5344CB8AC3E}">
        <p14:creationId xmlns:p14="http://schemas.microsoft.com/office/powerpoint/2010/main" val="1317496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7" name="Picture 6"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9" name="Content Placeholder 4"/>
          <p:cNvSpPr>
            <a:spLocks noGrp="1"/>
          </p:cNvSpPr>
          <p:nvPr>
            <p:ph sz="quarter" idx="24" hasCustomPrompt="1"/>
          </p:nvPr>
        </p:nvSpPr>
        <p:spPr>
          <a:xfrm>
            <a:off x="167218" y="1693334"/>
            <a:ext cx="5835649" cy="3953933"/>
          </a:xfrm>
        </p:spPr>
        <p:txBody>
          <a:bodyPr>
            <a:normAutofit/>
          </a:bodyPr>
          <a:lstStyle>
            <a:lvl1pPr marL="0" indent="0">
              <a:buNone/>
              <a:defRPr sz="1600" baseline="0"/>
            </a:lvl1pPr>
          </a:lstStyle>
          <a:p>
            <a:pPr lvl="0"/>
            <a:r>
              <a:rPr lang="en-US" dirty="0"/>
              <a:t>Content</a:t>
            </a:r>
          </a:p>
        </p:txBody>
      </p:sp>
      <p:sp>
        <p:nvSpPr>
          <p:cNvPr id="20" name="Content Placeholder 4"/>
          <p:cNvSpPr>
            <a:spLocks noGrp="1"/>
          </p:cNvSpPr>
          <p:nvPr>
            <p:ph sz="quarter" idx="25" hasCustomPrompt="1"/>
          </p:nvPr>
        </p:nvSpPr>
        <p:spPr>
          <a:xfrm>
            <a:off x="6195224" y="1693334"/>
            <a:ext cx="5835649" cy="3953933"/>
          </a:xfrm>
        </p:spPr>
        <p:txBody>
          <a:bodyPr>
            <a:normAutofit/>
          </a:bodyPr>
          <a:lstStyle>
            <a:lvl1pPr marL="0" indent="0">
              <a:buNone/>
              <a:defRPr sz="1600" baseline="0"/>
            </a:lvl1pPr>
          </a:lstStyle>
          <a:p>
            <a:pPr lvl="0"/>
            <a:r>
              <a:rPr lang="en-US" dirty="0"/>
              <a:t>Content</a:t>
            </a:r>
          </a:p>
        </p:txBody>
      </p:sp>
      <p:sp>
        <p:nvSpPr>
          <p:cNvPr id="21" name="Text Placeholder 7"/>
          <p:cNvSpPr>
            <a:spLocks noGrp="1"/>
          </p:cNvSpPr>
          <p:nvPr>
            <p:ph type="body" sz="quarter" idx="26"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2" name="Picture 2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9" name="TextBox 8"/>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1555128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2615957" y="1693177"/>
            <a:ext cx="9427552" cy="4409844"/>
          </a:xfrm>
        </p:spPr>
        <p:txBody>
          <a:bodyPr>
            <a:normAutofit/>
          </a:bodyPr>
          <a:lstStyle>
            <a:lvl1pPr marL="0" indent="0">
              <a:buNone/>
              <a:defRPr sz="1600" baseline="0"/>
            </a:lvl1pPr>
          </a:lstStyle>
          <a:p>
            <a:pPr lvl="0"/>
            <a:r>
              <a:rPr lang="en-US" dirty="0"/>
              <a:t>Content</a:t>
            </a:r>
          </a:p>
        </p:txBody>
      </p:sp>
      <p:sp>
        <p:nvSpPr>
          <p:cNvPr id="11" name="Text Placeholder 5"/>
          <p:cNvSpPr>
            <a:spLocks noGrp="1"/>
          </p:cNvSpPr>
          <p:nvPr>
            <p:ph type="body" sz="quarter" idx="22" hasCustomPrompt="1"/>
          </p:nvPr>
        </p:nvSpPr>
        <p:spPr>
          <a:xfrm>
            <a:off x="167640" y="1693177"/>
            <a:ext cx="2296667" cy="4409844"/>
          </a:xfrm>
        </p:spPr>
        <p:txBody>
          <a:bodyPr>
            <a:normAutofit/>
          </a:bodyPr>
          <a:lstStyle>
            <a:lvl1pPr marL="0" indent="0">
              <a:buNone/>
              <a:defRPr sz="1600" baseline="0"/>
            </a:lvl1pPr>
          </a:lstStyle>
          <a:p>
            <a:pPr lvl="0"/>
            <a:r>
              <a:rPr lang="en-US" dirty="0"/>
              <a:t>Content</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7" name="Picture 6"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0"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9" name="TextBox 8"/>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225972737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p:bg>
      <p:bgPr>
        <a:solidFill>
          <a:schemeClr val="bg1">
            <a:alpha val="3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20"/>
          </p:nvPr>
        </p:nvSpPr>
        <p:spPr>
          <a:xfrm>
            <a:off x="167640" y="1693334"/>
            <a:ext cx="11863232" cy="4271013"/>
          </a:xfrm>
        </p:spPr>
        <p:txBody>
          <a:bodyPr>
            <a:normAutofit/>
          </a:bodyPr>
          <a:lstStyle>
            <a:lvl1pPr marL="0" indent="0" algn="ctr">
              <a:buNone/>
              <a:defRPr sz="1867" baseline="0"/>
            </a:lvl1pPr>
          </a:lstStyle>
          <a:p>
            <a:r>
              <a:rPr lang="en-US"/>
              <a:t>Drag picture to placeholder or click icon to add</a:t>
            </a:r>
            <a:endParaRPr lang="en-US" dirty="0"/>
          </a:p>
        </p:txBody>
      </p:sp>
      <p:pic>
        <p:nvPicPr>
          <p:cNvPr id="10" name="Picture 9"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14" name="Picture 1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1"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9" name="TextBox 8"/>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5470814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 2">
    <p:bg>
      <p:bgRef idx="1001">
        <a:schemeClr val="bg1"/>
      </p:bgRef>
    </p:bg>
    <p:spTree>
      <p:nvGrpSpPr>
        <p:cNvPr id="1" name=""/>
        <p:cNvGrpSpPr/>
        <p:nvPr/>
      </p:nvGrpSpPr>
      <p:grpSpPr>
        <a:xfrm>
          <a:off x="0" y="0"/>
          <a:ext cx="0" cy="0"/>
          <a:chOff x="0" y="0"/>
          <a:chExt cx="0" cy="0"/>
        </a:xfrm>
      </p:grpSpPr>
      <p:pic>
        <p:nvPicPr>
          <p:cNvPr id="11" name="Picture 10"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14" name="Picture 1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6" name="Text Placeholder 5"/>
          <p:cNvSpPr>
            <a:spLocks noGrp="1"/>
          </p:cNvSpPr>
          <p:nvPr>
            <p:ph type="body" sz="quarter" idx="22" hasCustomPrompt="1"/>
          </p:nvPr>
        </p:nvSpPr>
        <p:spPr>
          <a:xfrm>
            <a:off x="167218" y="1655829"/>
            <a:ext cx="2647935" cy="4453719"/>
          </a:xfrm>
        </p:spPr>
        <p:txBody>
          <a:bodyPr>
            <a:normAutofit/>
          </a:bodyPr>
          <a:lstStyle>
            <a:lvl1pPr marL="0" indent="0">
              <a:buNone/>
              <a:defRPr sz="2400" baseline="0"/>
            </a:lvl1pPr>
          </a:lstStyle>
          <a:p>
            <a:pPr lvl="0"/>
            <a:r>
              <a:rPr lang="en-US" dirty="0"/>
              <a:t>Body copy</a:t>
            </a:r>
          </a:p>
        </p:txBody>
      </p:sp>
      <p:sp>
        <p:nvSpPr>
          <p:cNvPr id="17" name="Text Placeholder 5"/>
          <p:cNvSpPr>
            <a:spLocks noGrp="1"/>
          </p:cNvSpPr>
          <p:nvPr>
            <p:ph type="body" sz="quarter" idx="24" hasCustomPrompt="1"/>
          </p:nvPr>
        </p:nvSpPr>
        <p:spPr>
          <a:xfrm>
            <a:off x="3036974" y="1786346"/>
            <a:ext cx="2292148" cy="4328148"/>
          </a:xfrm>
        </p:spPr>
        <p:txBody>
          <a:bodyPr>
            <a:normAutofit/>
          </a:bodyPr>
          <a:lstStyle>
            <a:lvl1pPr marL="0" indent="0">
              <a:buNone/>
              <a:defRPr sz="1867" baseline="0"/>
            </a:lvl1pPr>
          </a:lstStyle>
          <a:p>
            <a:pPr lvl="0"/>
            <a:r>
              <a:rPr lang="en-US" dirty="0"/>
              <a:t>Detail copy</a:t>
            </a:r>
          </a:p>
        </p:txBody>
      </p:sp>
      <p:sp>
        <p:nvSpPr>
          <p:cNvPr id="18" name="Text Placeholder 2"/>
          <p:cNvSpPr>
            <a:spLocks noGrp="1"/>
          </p:cNvSpPr>
          <p:nvPr>
            <p:ph type="body" sz="quarter" idx="25" hasCustomPrompt="1"/>
          </p:nvPr>
        </p:nvSpPr>
        <p:spPr>
          <a:xfrm>
            <a:off x="5558367" y="1655829"/>
            <a:ext cx="6383999" cy="3414148"/>
          </a:xfrm>
        </p:spPr>
        <p:txBody>
          <a:bodyPr>
            <a:normAutofit/>
          </a:bodyPr>
          <a:lstStyle>
            <a:lvl1pPr marL="0" indent="0">
              <a:buNone/>
              <a:defRPr sz="3200" baseline="0"/>
            </a:lvl1pPr>
          </a:lstStyle>
          <a:p>
            <a:pPr lvl="0"/>
            <a:r>
              <a:rPr lang="en-US" dirty="0"/>
              <a:t>Quote, stat, etc.</a:t>
            </a:r>
          </a:p>
        </p:txBody>
      </p:sp>
      <p:sp>
        <p:nvSpPr>
          <p:cNvPr id="19"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0" name="Picture 19"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0" name="TextBox 9"/>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017465320"/>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Full-Width Copy">
    <p:bg>
      <p:bgRef idx="1001">
        <a:schemeClr val="bg1"/>
      </p:bgRef>
    </p:bg>
    <p:spTree>
      <p:nvGrpSpPr>
        <p:cNvPr id="1" name=""/>
        <p:cNvGrpSpPr/>
        <p:nvPr/>
      </p:nvGrpSpPr>
      <p:grpSpPr>
        <a:xfrm>
          <a:off x="0" y="0"/>
          <a:ext cx="0" cy="0"/>
          <a:chOff x="0" y="0"/>
          <a:chExt cx="0" cy="0"/>
        </a:xfrm>
      </p:grpSpPr>
      <p:sp>
        <p:nvSpPr>
          <p:cNvPr id="11" name="Text Placeholder 5"/>
          <p:cNvSpPr>
            <a:spLocks noGrp="1"/>
          </p:cNvSpPr>
          <p:nvPr>
            <p:ph type="body" sz="quarter" idx="22" hasCustomPrompt="1"/>
          </p:nvPr>
        </p:nvSpPr>
        <p:spPr>
          <a:xfrm>
            <a:off x="167640" y="1693177"/>
            <a:ext cx="11863232" cy="3954959"/>
          </a:xfrm>
        </p:spPr>
        <p:txBody>
          <a:bodyPr>
            <a:normAutofit/>
          </a:bodyPr>
          <a:lstStyle>
            <a:lvl1pPr marL="228594" indent="-228594">
              <a:buFont typeface="Arial"/>
              <a:buChar char="•"/>
              <a:defRPr sz="1600" baseline="0"/>
            </a:lvl1pPr>
          </a:lstStyle>
          <a:p>
            <a:pPr lvl="0"/>
            <a:r>
              <a:rPr lang="en-US" dirty="0"/>
              <a:t>Content</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3"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8" name="Picture 7"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4" name="TextBox 13"/>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476351516"/>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Full-Width Copy">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167218" y="1693334"/>
            <a:ext cx="5835649" cy="3953933"/>
          </a:xfrm>
        </p:spPr>
        <p:txBody>
          <a:bodyPr>
            <a:normAutofit/>
          </a:bodyPr>
          <a:lstStyle>
            <a:lvl1pPr marL="0" indent="0">
              <a:buNone/>
              <a:defRPr sz="1600" baseline="0"/>
            </a:lvl1pPr>
          </a:lstStyle>
          <a:p>
            <a:pPr lvl="0"/>
            <a:r>
              <a:rPr lang="en-US" dirty="0"/>
              <a:t>Content</a:t>
            </a:r>
          </a:p>
        </p:txBody>
      </p:sp>
      <p:sp>
        <p:nvSpPr>
          <p:cNvPr id="10" name="Content Placeholder 4"/>
          <p:cNvSpPr>
            <a:spLocks noGrp="1"/>
          </p:cNvSpPr>
          <p:nvPr>
            <p:ph sz="quarter" idx="25" hasCustomPrompt="1"/>
          </p:nvPr>
        </p:nvSpPr>
        <p:spPr>
          <a:xfrm>
            <a:off x="6195224" y="1693334"/>
            <a:ext cx="5835649" cy="3953933"/>
          </a:xfrm>
        </p:spPr>
        <p:txBody>
          <a:bodyPr>
            <a:normAutofit/>
          </a:bodyPr>
          <a:lstStyle>
            <a:lvl1pPr marL="0" indent="0">
              <a:buNone/>
              <a:defRPr sz="1600" baseline="0"/>
            </a:lvl1pPr>
          </a:lstStyle>
          <a:p>
            <a:pPr lvl="0"/>
            <a:r>
              <a:rPr lang="en-US" dirty="0"/>
              <a:t>Content</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1" name="Picture 10"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3" name="Text Placeholder 7"/>
          <p:cNvSpPr>
            <a:spLocks noGrp="1"/>
          </p:cNvSpPr>
          <p:nvPr>
            <p:ph type="body" sz="quarter" idx="26"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4" name="TextBox 13"/>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2530974943"/>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67640" y="192619"/>
            <a:ext cx="4697787" cy="4090867"/>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9" name="Content Placeholder 4"/>
          <p:cNvSpPr>
            <a:spLocks noGrp="1"/>
          </p:cNvSpPr>
          <p:nvPr>
            <p:ph sz="quarter" idx="24" hasCustomPrompt="1"/>
          </p:nvPr>
        </p:nvSpPr>
        <p:spPr>
          <a:xfrm>
            <a:off x="5447955" y="454884"/>
            <a:ext cx="1994197" cy="1757536"/>
          </a:xfrm>
        </p:spPr>
        <p:txBody>
          <a:bodyPr anchor="ct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25" hasCustomPrompt="1"/>
          </p:nvPr>
        </p:nvSpPr>
        <p:spPr>
          <a:xfrm>
            <a:off x="7698426" y="2563857"/>
            <a:ext cx="1994197" cy="1757536"/>
          </a:xfrm>
        </p:spPr>
        <p:txBody>
          <a:bodyPr anchor="ctr">
            <a:normAutofit/>
          </a:bodyPr>
          <a:lstStyle>
            <a:lvl1pPr marL="0" indent="0" algn="ctr">
              <a:buNone/>
              <a:defRPr sz="1600" baseline="0"/>
            </a:lvl1pPr>
          </a:lstStyle>
          <a:p>
            <a:pPr lvl="0"/>
            <a:r>
              <a:rPr lang="en-US" dirty="0"/>
              <a:t>Content</a:t>
            </a:r>
          </a:p>
        </p:txBody>
      </p:sp>
      <p:sp>
        <p:nvSpPr>
          <p:cNvPr id="13" name="Content Placeholder 4"/>
          <p:cNvSpPr>
            <a:spLocks noGrp="1"/>
          </p:cNvSpPr>
          <p:nvPr>
            <p:ph sz="quarter" idx="27" hasCustomPrompt="1"/>
          </p:nvPr>
        </p:nvSpPr>
        <p:spPr>
          <a:xfrm>
            <a:off x="9948896" y="4698103"/>
            <a:ext cx="1994197" cy="1757536"/>
          </a:xfrm>
        </p:spPr>
        <p:txBody>
          <a:bodyPr anchor="ctr">
            <a:normAutofit/>
          </a:bodyPr>
          <a:lstStyle>
            <a:lvl1pPr marL="0" indent="0" algn="ctr">
              <a:buNone/>
              <a:defRPr sz="1600" baseline="0"/>
            </a:lvl1pPr>
          </a:lstStyle>
          <a:p>
            <a:pPr lvl="0"/>
            <a:r>
              <a:rPr lang="en-US" dirty="0"/>
              <a:t>Content</a:t>
            </a:r>
          </a:p>
        </p:txBody>
      </p:sp>
      <p:pic>
        <p:nvPicPr>
          <p:cNvPr id="11" name="Picture 10"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3" name="Picture 2" descr="3Grid_Dark.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328868" y="321565"/>
            <a:ext cx="8471251" cy="6226220"/>
          </a:xfrm>
          <a:prstGeom prst="rect">
            <a:avLst/>
          </a:prstGeom>
        </p:spPr>
      </p:pic>
      <p:pic>
        <p:nvPicPr>
          <p:cNvPr id="12" name="Picture 11"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4" name="TextBox 13"/>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048394351"/>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4-Column">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167641" y="1693334"/>
            <a:ext cx="2779593" cy="3953933"/>
          </a:xfrm>
        </p:spPr>
        <p:txBody>
          <a:bodyP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25" hasCustomPrompt="1"/>
          </p:nvPr>
        </p:nvSpPr>
        <p:spPr>
          <a:xfrm>
            <a:off x="3195521" y="1693334"/>
            <a:ext cx="2779593" cy="3953933"/>
          </a:xfrm>
        </p:spPr>
        <p:txBody>
          <a:bodyPr>
            <a:normAutofit/>
          </a:bodyPr>
          <a:lstStyle>
            <a:lvl1pPr marL="0" indent="0" algn="ctr">
              <a:buNone/>
              <a:defRPr sz="1600" baseline="0"/>
            </a:lvl1pPr>
          </a:lstStyle>
          <a:p>
            <a:pPr lvl="0"/>
            <a:r>
              <a:rPr lang="en-US" dirty="0"/>
              <a:t>Content</a:t>
            </a:r>
          </a:p>
        </p:txBody>
      </p:sp>
      <p:sp>
        <p:nvSpPr>
          <p:cNvPr id="9" name="Content Placeholder 4"/>
          <p:cNvSpPr>
            <a:spLocks noGrp="1"/>
          </p:cNvSpPr>
          <p:nvPr>
            <p:ph sz="quarter" idx="26" hasCustomPrompt="1"/>
          </p:nvPr>
        </p:nvSpPr>
        <p:spPr>
          <a:xfrm>
            <a:off x="6223401" y="1693334"/>
            <a:ext cx="2779593" cy="3953933"/>
          </a:xfrm>
        </p:spPr>
        <p:txBody>
          <a:bodyPr>
            <a:normAutofit/>
          </a:bodyPr>
          <a:lstStyle>
            <a:lvl1pPr marL="0" indent="0" algn="ctr">
              <a:buNone/>
              <a:defRPr sz="1600" baseline="0"/>
            </a:lvl1pPr>
          </a:lstStyle>
          <a:p>
            <a:pPr lvl="0"/>
            <a:r>
              <a:rPr lang="en-US" dirty="0"/>
              <a:t>Content</a:t>
            </a:r>
          </a:p>
        </p:txBody>
      </p:sp>
      <p:sp>
        <p:nvSpPr>
          <p:cNvPr id="11" name="Content Placeholder 4"/>
          <p:cNvSpPr>
            <a:spLocks noGrp="1"/>
          </p:cNvSpPr>
          <p:nvPr>
            <p:ph sz="quarter" idx="27" hasCustomPrompt="1"/>
          </p:nvPr>
        </p:nvSpPr>
        <p:spPr>
          <a:xfrm>
            <a:off x="9251280" y="1693334"/>
            <a:ext cx="2779593" cy="3953933"/>
          </a:xfrm>
        </p:spPr>
        <p:txBody>
          <a:bodyPr>
            <a:normAutofit/>
          </a:bodyPr>
          <a:lstStyle>
            <a:lvl1pPr marL="0" indent="0" algn="ctr">
              <a:buNone/>
              <a:defRPr sz="1600" baseline="0"/>
            </a:lvl1pPr>
          </a:lstStyle>
          <a:p>
            <a:pPr lvl="0"/>
            <a:r>
              <a:rPr lang="en-US" dirty="0"/>
              <a:t>Content</a:t>
            </a:r>
          </a:p>
        </p:txBody>
      </p:sp>
      <p:pic>
        <p:nvPicPr>
          <p:cNvPr id="12" name="Picture 11"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3" name="Picture 12"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5"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4" name="TextBox 13"/>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992532752"/>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Copy w/ Supporting Object">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7733"/>
            <a:ext cx="12192000" cy="6695139"/>
          </a:xfrm>
          <a:prstGeom prst="rect">
            <a:avLst/>
          </a:prstGeom>
        </p:spPr>
      </p:pic>
      <p:sp>
        <p:nvSpPr>
          <p:cNvPr id="8" name="Text Placeholder 7"/>
          <p:cNvSpPr>
            <a:spLocks noGrp="1"/>
          </p:cNvSpPr>
          <p:nvPr>
            <p:ph type="body" sz="quarter" idx="13" hasCustomPrompt="1"/>
          </p:nvPr>
        </p:nvSpPr>
        <p:spPr>
          <a:xfrm>
            <a:off x="167639" y="192619"/>
            <a:ext cx="7048356" cy="1589008"/>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3" name="Content Placeholder 4"/>
          <p:cNvSpPr>
            <a:spLocks noGrp="1"/>
          </p:cNvSpPr>
          <p:nvPr>
            <p:ph sz="quarter" idx="27" hasCustomPrompt="1"/>
          </p:nvPr>
        </p:nvSpPr>
        <p:spPr>
          <a:xfrm>
            <a:off x="6865353" y="4214551"/>
            <a:ext cx="1222628" cy="1190112"/>
          </a:xfrm>
        </p:spPr>
        <p:txBody>
          <a:bodyPr anchor="ctr">
            <a:normAutofit/>
          </a:bodyPr>
          <a:lstStyle>
            <a:lvl1pPr marL="0" indent="0" algn="ctr">
              <a:buNone/>
              <a:defRPr sz="1600" baseline="0"/>
            </a:lvl1pPr>
          </a:lstStyle>
          <a:p>
            <a:pPr lvl="0"/>
            <a:r>
              <a:rPr lang="en-US" dirty="0"/>
              <a:t>Content</a:t>
            </a:r>
          </a:p>
        </p:txBody>
      </p:sp>
      <p:sp>
        <p:nvSpPr>
          <p:cNvPr id="7" name="Content Placeholder 4"/>
          <p:cNvSpPr>
            <a:spLocks noGrp="1"/>
          </p:cNvSpPr>
          <p:nvPr>
            <p:ph sz="quarter" idx="28" hasCustomPrompt="1"/>
          </p:nvPr>
        </p:nvSpPr>
        <p:spPr>
          <a:xfrm>
            <a:off x="8227991" y="2838293"/>
            <a:ext cx="1222628" cy="1190112"/>
          </a:xfrm>
        </p:spPr>
        <p:txBody>
          <a:bodyPr anchor="ctr">
            <a:normAutofit/>
          </a:bodyPr>
          <a:lstStyle>
            <a:lvl1pPr marL="0" indent="0" algn="ctr">
              <a:buNone/>
              <a:defRPr sz="1600" baseline="0"/>
            </a:lvl1pPr>
          </a:lstStyle>
          <a:p>
            <a:pPr lvl="0"/>
            <a:r>
              <a:rPr lang="en-US" dirty="0"/>
              <a:t>Content</a:t>
            </a:r>
          </a:p>
        </p:txBody>
      </p:sp>
      <p:sp>
        <p:nvSpPr>
          <p:cNvPr id="9" name="Content Placeholder 4"/>
          <p:cNvSpPr>
            <a:spLocks noGrp="1"/>
          </p:cNvSpPr>
          <p:nvPr>
            <p:ph sz="quarter" idx="29" hasCustomPrompt="1"/>
          </p:nvPr>
        </p:nvSpPr>
        <p:spPr>
          <a:xfrm>
            <a:off x="4117693" y="4227187"/>
            <a:ext cx="1222628" cy="1190112"/>
          </a:xfrm>
        </p:spPr>
        <p:txBody>
          <a:bodyPr anchor="ct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30" hasCustomPrompt="1"/>
          </p:nvPr>
        </p:nvSpPr>
        <p:spPr>
          <a:xfrm>
            <a:off x="5480331" y="2850929"/>
            <a:ext cx="1222628" cy="1190112"/>
          </a:xfrm>
        </p:spPr>
        <p:txBody>
          <a:bodyPr anchor="ctr">
            <a:normAutofit/>
          </a:bodyPr>
          <a:lstStyle>
            <a:lvl1pPr marL="0" indent="0" algn="ctr">
              <a:buNone/>
              <a:defRPr sz="1600" baseline="0"/>
            </a:lvl1pPr>
          </a:lstStyle>
          <a:p>
            <a:pPr lvl="0"/>
            <a:r>
              <a:rPr lang="en-US" dirty="0"/>
              <a:t>Content</a:t>
            </a:r>
          </a:p>
        </p:txBody>
      </p:sp>
      <p:sp>
        <p:nvSpPr>
          <p:cNvPr id="12" name="Content Placeholder 4"/>
          <p:cNvSpPr>
            <a:spLocks noGrp="1"/>
          </p:cNvSpPr>
          <p:nvPr>
            <p:ph sz="quarter" idx="31" hasCustomPrompt="1"/>
          </p:nvPr>
        </p:nvSpPr>
        <p:spPr>
          <a:xfrm>
            <a:off x="2746105" y="5592869"/>
            <a:ext cx="1222628" cy="1190112"/>
          </a:xfrm>
        </p:spPr>
        <p:txBody>
          <a:bodyPr anchor="ctr">
            <a:normAutofit/>
          </a:bodyPr>
          <a:lstStyle>
            <a:lvl1pPr marL="0" indent="0" algn="ctr">
              <a:buNone/>
              <a:defRPr sz="1600" baseline="0"/>
            </a:lvl1pPr>
          </a:lstStyle>
          <a:p>
            <a:pPr lvl="0"/>
            <a:r>
              <a:rPr lang="en-US" dirty="0"/>
              <a:t>Content</a:t>
            </a:r>
          </a:p>
        </p:txBody>
      </p:sp>
      <p:sp>
        <p:nvSpPr>
          <p:cNvPr id="14" name="Content Placeholder 4"/>
          <p:cNvSpPr>
            <a:spLocks noGrp="1"/>
          </p:cNvSpPr>
          <p:nvPr>
            <p:ph sz="quarter" idx="32" hasCustomPrompt="1"/>
          </p:nvPr>
        </p:nvSpPr>
        <p:spPr>
          <a:xfrm>
            <a:off x="1366413" y="4216612"/>
            <a:ext cx="1222628" cy="1190112"/>
          </a:xfrm>
        </p:spPr>
        <p:txBody>
          <a:bodyPr anchor="ctr">
            <a:normAutofit/>
          </a:bodyPr>
          <a:lstStyle>
            <a:lvl1pPr marL="0" indent="0" algn="ctr">
              <a:buNone/>
              <a:defRPr sz="1600" baseline="0"/>
            </a:lvl1pPr>
          </a:lstStyle>
          <a:p>
            <a:pPr lvl="0"/>
            <a:r>
              <a:rPr lang="en-US" dirty="0"/>
              <a:t>Content</a:t>
            </a:r>
          </a:p>
        </p:txBody>
      </p:sp>
      <p:pic>
        <p:nvPicPr>
          <p:cNvPr id="17" name="Picture 16"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5" name="Picture 14"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6" name="TextBox 15"/>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260589117"/>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67640" y="192619"/>
            <a:ext cx="5759333"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67640" y="1693177"/>
            <a:ext cx="5759333" cy="4409844"/>
          </a:xfrm>
        </p:spPr>
        <p:txBody>
          <a:bodyPr>
            <a:normAutofit/>
          </a:bodyPr>
          <a:lstStyle>
            <a:lvl1pPr marL="0" indent="0">
              <a:buNone/>
              <a:defRPr sz="1600" baseline="0"/>
            </a:lvl1pPr>
          </a:lstStyle>
          <a:p>
            <a:pPr lvl="0"/>
            <a:r>
              <a:rPr lang="en-US" dirty="0"/>
              <a:t>Content</a:t>
            </a:r>
          </a:p>
        </p:txBody>
      </p:sp>
      <p:pic>
        <p:nvPicPr>
          <p:cNvPr id="7" name="Picture 6"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9" name="Content Placeholder 2"/>
          <p:cNvSpPr>
            <a:spLocks noGrp="1"/>
          </p:cNvSpPr>
          <p:nvPr>
            <p:ph sz="quarter" idx="16" hasCustomPrompt="1"/>
          </p:nvPr>
        </p:nvSpPr>
        <p:spPr>
          <a:xfrm>
            <a:off x="6103899" y="1693175"/>
            <a:ext cx="6088100" cy="4409845"/>
          </a:xfrm>
        </p:spPr>
        <p:txBody>
          <a:bodyPr>
            <a:normAutofit/>
          </a:bodyPr>
          <a:lstStyle>
            <a:lvl1pPr marL="0" indent="0">
              <a:buNone/>
              <a:defRPr sz="1600" baseline="0"/>
            </a:lvl1pPr>
          </a:lstStyle>
          <a:p>
            <a:pPr lvl="0"/>
            <a:r>
              <a:rPr lang="en-US" dirty="0"/>
              <a:t>Content</a:t>
            </a:r>
          </a:p>
        </p:txBody>
      </p:sp>
      <p:sp>
        <p:nvSpPr>
          <p:cNvPr id="14" name="Text Placeholder 7"/>
          <p:cNvSpPr>
            <a:spLocks noGrp="1"/>
          </p:cNvSpPr>
          <p:nvPr>
            <p:ph type="body" sz="quarter" idx="2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2" name="TextBox 11"/>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245254862"/>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85F966-2610-1243-AD0D-F969BA7258EC}" type="datetime1">
              <a:rPr lang="en-GB" smtClean="0"/>
              <a:t>26/01/2018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5F8E0-9CB9-8D41-B80C-6B76C9B710FC}" type="slidenum">
              <a:rPr lang="en-US" smtClean="0"/>
              <a:t>‹#›</a:t>
            </a:fld>
            <a:endParaRPr lang="en-US"/>
          </a:p>
        </p:txBody>
      </p:sp>
    </p:spTree>
    <p:extLst>
      <p:ext uri="{BB962C8B-B14F-4D97-AF65-F5344CB8AC3E}">
        <p14:creationId xmlns:p14="http://schemas.microsoft.com/office/powerpoint/2010/main" val="4658418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2615957" y="1693177"/>
            <a:ext cx="9427552" cy="4409844"/>
          </a:xfrm>
        </p:spPr>
        <p:txBody>
          <a:bodyPr>
            <a:normAutofit/>
          </a:bodyPr>
          <a:lstStyle>
            <a:lvl1pPr marL="0" indent="0">
              <a:buNone/>
              <a:defRPr sz="1600" baseline="0"/>
            </a:lvl1pPr>
          </a:lstStyle>
          <a:p>
            <a:pPr lvl="0"/>
            <a:r>
              <a:rPr lang="en-US" dirty="0"/>
              <a:t>Content</a:t>
            </a:r>
          </a:p>
        </p:txBody>
      </p:sp>
      <p:sp>
        <p:nvSpPr>
          <p:cNvPr id="11" name="Text Placeholder 5"/>
          <p:cNvSpPr>
            <a:spLocks noGrp="1"/>
          </p:cNvSpPr>
          <p:nvPr>
            <p:ph type="body" sz="quarter" idx="22" hasCustomPrompt="1"/>
          </p:nvPr>
        </p:nvSpPr>
        <p:spPr>
          <a:xfrm>
            <a:off x="167640" y="1693177"/>
            <a:ext cx="2296667" cy="4409844"/>
          </a:xfrm>
        </p:spPr>
        <p:txBody>
          <a:bodyPr>
            <a:normAutofit/>
          </a:bodyPr>
          <a:lstStyle>
            <a:lvl1pPr marL="0" indent="0">
              <a:buNone/>
              <a:defRPr sz="1600" baseline="0"/>
            </a:lvl1pPr>
          </a:lstStyle>
          <a:p>
            <a:pPr lvl="0"/>
            <a:r>
              <a:rPr lang="en-US" dirty="0"/>
              <a:t>Content</a:t>
            </a:r>
          </a:p>
        </p:txBody>
      </p:sp>
      <p:pic>
        <p:nvPicPr>
          <p:cNvPr id="10" name="Picture 9"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2" name="Picture 11"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6"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7" name="Picture 16"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3" name="TextBox 12"/>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253249046"/>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ase Study 2">
    <p:bg>
      <p:bgRef idx="1001">
        <a:schemeClr val="bg1"/>
      </p:bgRef>
    </p:bg>
    <p:spTree>
      <p:nvGrpSpPr>
        <p:cNvPr id="1" name=""/>
        <p:cNvGrpSpPr/>
        <p:nvPr/>
      </p:nvGrpSpPr>
      <p:grpSpPr>
        <a:xfrm>
          <a:off x="0" y="0"/>
          <a:ext cx="0" cy="0"/>
          <a:chOff x="0" y="0"/>
          <a:chExt cx="0" cy="0"/>
        </a:xfrm>
      </p:grpSpPr>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5" name="Text Placeholder 5"/>
          <p:cNvSpPr>
            <a:spLocks noGrp="1"/>
          </p:cNvSpPr>
          <p:nvPr>
            <p:ph type="body" sz="quarter" idx="22" hasCustomPrompt="1"/>
          </p:nvPr>
        </p:nvSpPr>
        <p:spPr>
          <a:xfrm>
            <a:off x="167218" y="1655829"/>
            <a:ext cx="2647935" cy="4453719"/>
          </a:xfrm>
        </p:spPr>
        <p:txBody>
          <a:bodyPr>
            <a:normAutofit/>
          </a:bodyPr>
          <a:lstStyle>
            <a:lvl1pPr marL="0" indent="0">
              <a:buNone/>
              <a:defRPr sz="2400" baseline="0"/>
            </a:lvl1pPr>
          </a:lstStyle>
          <a:p>
            <a:pPr lvl="0"/>
            <a:r>
              <a:rPr lang="en-US" dirty="0"/>
              <a:t>Body copy</a:t>
            </a:r>
          </a:p>
        </p:txBody>
      </p:sp>
      <p:sp>
        <p:nvSpPr>
          <p:cNvPr id="16" name="Text Placeholder 5"/>
          <p:cNvSpPr>
            <a:spLocks noGrp="1"/>
          </p:cNvSpPr>
          <p:nvPr>
            <p:ph type="body" sz="quarter" idx="24" hasCustomPrompt="1"/>
          </p:nvPr>
        </p:nvSpPr>
        <p:spPr>
          <a:xfrm>
            <a:off x="3036974" y="1786346"/>
            <a:ext cx="2292148" cy="4328148"/>
          </a:xfrm>
        </p:spPr>
        <p:txBody>
          <a:bodyPr>
            <a:normAutofit/>
          </a:bodyPr>
          <a:lstStyle>
            <a:lvl1pPr marL="0" indent="0">
              <a:buNone/>
              <a:defRPr sz="1867" baseline="0"/>
            </a:lvl1pPr>
          </a:lstStyle>
          <a:p>
            <a:pPr lvl="0"/>
            <a:r>
              <a:rPr lang="en-US" dirty="0"/>
              <a:t>Detail copy</a:t>
            </a:r>
          </a:p>
        </p:txBody>
      </p:sp>
      <p:sp>
        <p:nvSpPr>
          <p:cNvPr id="17" name="Text Placeholder 2"/>
          <p:cNvSpPr>
            <a:spLocks noGrp="1"/>
          </p:cNvSpPr>
          <p:nvPr>
            <p:ph type="body" sz="quarter" idx="25" hasCustomPrompt="1"/>
          </p:nvPr>
        </p:nvSpPr>
        <p:spPr>
          <a:xfrm>
            <a:off x="5558367" y="1655829"/>
            <a:ext cx="6383999" cy="3414148"/>
          </a:xfrm>
        </p:spPr>
        <p:txBody>
          <a:bodyPr>
            <a:normAutofit/>
          </a:bodyPr>
          <a:lstStyle>
            <a:lvl1pPr marL="0" indent="0">
              <a:buNone/>
              <a:defRPr sz="3200" baseline="0"/>
            </a:lvl1pPr>
          </a:lstStyle>
          <a:p>
            <a:pPr lvl="0"/>
            <a:r>
              <a:rPr lang="en-US" dirty="0"/>
              <a:t>Quote, stat, etc.</a:t>
            </a:r>
          </a:p>
        </p:txBody>
      </p:sp>
      <p:sp>
        <p:nvSpPr>
          <p:cNvPr id="18"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9" name="Picture 18"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2" name="TextBox 11"/>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556148362"/>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29971" y="1286934"/>
            <a:ext cx="4995340" cy="4995340"/>
          </a:xfrm>
          <a:prstGeom prst="rect">
            <a:avLst/>
          </a:prstGeom>
        </p:spPr>
      </p:pic>
      <p:sp>
        <p:nvSpPr>
          <p:cNvPr id="4" name="Text Placeholder 3"/>
          <p:cNvSpPr>
            <a:spLocks noGrp="1"/>
          </p:cNvSpPr>
          <p:nvPr>
            <p:ph type="body" sz="quarter" idx="10" hasCustomPrompt="1"/>
          </p:nvPr>
        </p:nvSpPr>
        <p:spPr>
          <a:xfrm>
            <a:off x="186267"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8" name="Text Placeholder 7"/>
          <p:cNvSpPr>
            <a:spLocks noGrp="1"/>
          </p:cNvSpPr>
          <p:nvPr>
            <p:ph type="body" sz="quarter" idx="11" hasCustomPrompt="1"/>
          </p:nvPr>
        </p:nvSpPr>
        <p:spPr>
          <a:xfrm>
            <a:off x="177800" y="2495648"/>
            <a:ext cx="4064000" cy="1007245"/>
          </a:xfrm>
        </p:spPr>
        <p:txBody>
          <a:bodyPr>
            <a:noAutofit/>
          </a:bodyPr>
          <a:lstStyle>
            <a:lvl1pPr marL="0" indent="0">
              <a:spcBef>
                <a:spcPts val="0"/>
              </a:spcBef>
              <a:buNone/>
              <a:defRPr sz="1867" i="1" baseline="0">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10" name="Picture 9"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2" name="Picture 11"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grpSp>
        <p:nvGrpSpPr>
          <p:cNvPr id="7" name="Group 6"/>
          <p:cNvGrpSpPr/>
          <p:nvPr userDrawn="1"/>
        </p:nvGrpSpPr>
        <p:grpSpPr>
          <a:xfrm>
            <a:off x="120909" y="4503853"/>
            <a:ext cx="3013271" cy="1381302"/>
            <a:chOff x="90681" y="2914901"/>
            <a:chExt cx="2259953" cy="1035977"/>
          </a:xfrm>
        </p:grpSpPr>
        <p:sp>
          <p:nvSpPr>
            <p:cNvPr id="9" name="Rectangle 8"/>
            <p:cNvSpPr/>
            <p:nvPr/>
          </p:nvSpPr>
          <p:spPr>
            <a:xfrm>
              <a:off x="90681" y="2914901"/>
              <a:ext cx="1772498" cy="376930"/>
            </a:xfrm>
            <a:prstGeom prst="rect">
              <a:avLst/>
            </a:prstGeom>
          </p:spPr>
          <p:txBody>
            <a:bodyPr wrap="square">
              <a:spAutoFit/>
            </a:bodyPr>
            <a:lstStyle/>
            <a:p>
              <a:r>
                <a:rPr lang="en-US" sz="1333" b="1" i="1" dirty="0">
                  <a:solidFill>
                    <a:schemeClr val="bg1">
                      <a:lumMod val="75000"/>
                    </a:schemeClr>
                  </a:solidFill>
                  <a:latin typeface="+mj-lt"/>
                </a:rPr>
                <a:t>Questions? Tweet us or go to ibm.com/blockchain</a:t>
              </a:r>
            </a:p>
          </p:txBody>
        </p:sp>
        <p:grpSp>
          <p:nvGrpSpPr>
            <p:cNvPr id="11" name="Group 10"/>
            <p:cNvGrpSpPr/>
            <p:nvPr/>
          </p:nvGrpSpPr>
          <p:grpSpPr>
            <a:xfrm>
              <a:off x="128914" y="3305231"/>
              <a:ext cx="2221720" cy="264627"/>
              <a:chOff x="128914" y="3235781"/>
              <a:chExt cx="2221720" cy="264627"/>
            </a:xfrm>
          </p:grpSpPr>
          <p:pic>
            <p:nvPicPr>
              <p:cNvPr id="20" name="Picture 2" descr="mage result for twitter logo png"/>
              <p:cNvPicPr>
                <a:picLocks noChangeAspect="1" noChangeArrowheads="1"/>
              </p:cNvPicPr>
              <p:nvPr/>
            </p:nvPicPr>
            <p:blipFill>
              <a:blip r:embed="rId5" cstate="email">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Rectangle 20"/>
              <p:cNvSpPr/>
              <p:nvPr/>
            </p:nvSpPr>
            <p:spPr>
              <a:xfrm>
                <a:off x="330852" y="3237461"/>
                <a:ext cx="2019782" cy="223091"/>
              </a:xfrm>
              <a:prstGeom prst="rect">
                <a:avLst/>
              </a:prstGeom>
            </p:spPr>
            <p:txBody>
              <a:bodyPr wrap="square">
                <a:spAutoFit/>
              </a:bodyPr>
              <a:lstStyle/>
              <a:p>
                <a:r>
                  <a:rPr lang="en-US" sz="1333">
                    <a:solidFill>
                      <a:schemeClr val="bg1">
                        <a:lumMod val="75000"/>
                      </a:schemeClr>
                    </a:solidFill>
                  </a:rPr>
                  <a:t>@IBMBlockchain</a:t>
                </a:r>
                <a:endParaRPr lang="en-US" sz="1333" dirty="0">
                  <a:solidFill>
                    <a:schemeClr val="bg1">
                      <a:lumMod val="75000"/>
                    </a:schemeClr>
                  </a:solidFill>
                </a:endParaRPr>
              </a:p>
            </p:txBody>
          </p:sp>
        </p:grpSp>
        <p:grpSp>
          <p:nvGrpSpPr>
            <p:cNvPr id="14" name="Group 13"/>
            <p:cNvGrpSpPr/>
            <p:nvPr/>
          </p:nvGrpSpPr>
          <p:grpSpPr>
            <a:xfrm>
              <a:off x="128913" y="3523757"/>
              <a:ext cx="1238058" cy="235670"/>
              <a:chOff x="128913" y="3570057"/>
              <a:chExt cx="1238058" cy="235670"/>
            </a:xfrm>
          </p:grpSpPr>
          <p:pic>
            <p:nvPicPr>
              <p:cNvPr id="18" name="Picture 17"/>
              <p:cNvPicPr>
                <a:picLocks noChangeAspect="1"/>
              </p:cNvPicPr>
              <p:nvPr/>
            </p:nvPicPr>
            <p:blipFill>
              <a:blip r:embed="rId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19" name="Rectangle 18"/>
              <p:cNvSpPr/>
              <p:nvPr/>
            </p:nvSpPr>
            <p:spPr>
              <a:xfrm>
                <a:off x="346019" y="3570057"/>
                <a:ext cx="1020952" cy="223091"/>
              </a:xfrm>
              <a:prstGeom prst="rect">
                <a:avLst/>
              </a:prstGeom>
            </p:spPr>
            <p:txBody>
              <a:bodyPr wrap="none">
                <a:spAutoFit/>
              </a:bodyPr>
              <a:lstStyle/>
              <a:p>
                <a:r>
                  <a:rPr lang="en-US" sz="1333" dirty="0">
                    <a:solidFill>
                      <a:schemeClr val="bg1">
                        <a:lumMod val="75000"/>
                      </a:schemeClr>
                    </a:solidFill>
                  </a:rPr>
                  <a:t>IBM Blockchain</a:t>
                </a:r>
              </a:p>
            </p:txBody>
          </p:sp>
        </p:grpSp>
        <p:grpSp>
          <p:nvGrpSpPr>
            <p:cNvPr id="15" name="Group 14"/>
            <p:cNvGrpSpPr/>
            <p:nvPr/>
          </p:nvGrpSpPr>
          <p:grpSpPr>
            <a:xfrm>
              <a:off x="152867" y="3727787"/>
              <a:ext cx="1214103" cy="223091"/>
              <a:chOff x="152867" y="3947712"/>
              <a:chExt cx="1214103" cy="223091"/>
            </a:xfrm>
          </p:grpSpPr>
          <p:pic>
            <p:nvPicPr>
              <p:cNvPr id="16" name="Picture 15"/>
              <p:cNvPicPr>
                <a:picLocks noChangeAspect="1"/>
              </p:cNvPicPr>
              <p:nvPr/>
            </p:nvPicPr>
            <p:blipFill>
              <a:blip r:embed="rId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7" name="Rectangle 16"/>
              <p:cNvSpPr/>
              <p:nvPr/>
            </p:nvSpPr>
            <p:spPr>
              <a:xfrm>
                <a:off x="346018" y="3947712"/>
                <a:ext cx="1020952" cy="223091"/>
              </a:xfrm>
              <a:prstGeom prst="rect">
                <a:avLst/>
              </a:prstGeom>
            </p:spPr>
            <p:txBody>
              <a:bodyPr wrap="none">
                <a:spAutoFit/>
              </a:bodyPr>
              <a:lstStyle/>
              <a:p>
                <a:r>
                  <a:rPr lang="en-US" sz="1333" dirty="0">
                    <a:solidFill>
                      <a:schemeClr val="bg1">
                        <a:lumMod val="75000"/>
                      </a:schemeClr>
                    </a:solidFill>
                  </a:rPr>
                  <a:t>IBM Blockchain</a:t>
                </a:r>
              </a:p>
            </p:txBody>
          </p:sp>
        </p:grpSp>
      </p:grpSp>
    </p:spTree>
    <p:extLst>
      <p:ext uri="{BB962C8B-B14F-4D97-AF65-F5344CB8AC3E}">
        <p14:creationId xmlns:p14="http://schemas.microsoft.com/office/powerpoint/2010/main" val="306236595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utro – Black">
    <p:bg>
      <p:bgPr>
        <a:solidFill>
          <a:schemeClr val="tx1"/>
        </a:solidFill>
        <a:effectLst/>
      </p:bgPr>
    </p:bg>
    <p:spTree>
      <p:nvGrpSpPr>
        <p:cNvPr id="1" name=""/>
        <p:cNvGrpSpPr/>
        <p:nvPr/>
      </p:nvGrpSpPr>
      <p:grpSpPr>
        <a:xfrm>
          <a:off x="0" y="0"/>
          <a:ext cx="0" cy="0"/>
          <a:chOff x="0" y="0"/>
          <a:chExt cx="0" cy="0"/>
        </a:xfrm>
      </p:grpSpPr>
      <p:sp>
        <p:nvSpPr>
          <p:cNvPr id="12" name="Text Placeholder 3"/>
          <p:cNvSpPr>
            <a:spLocks noGrp="1"/>
          </p:cNvSpPr>
          <p:nvPr>
            <p:ph type="body" sz="quarter" idx="10" hasCustomPrompt="1"/>
          </p:nvPr>
        </p:nvSpPr>
        <p:spPr>
          <a:xfrm>
            <a:off x="186267"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13" name="Text Placeholder 7"/>
          <p:cNvSpPr>
            <a:spLocks noGrp="1"/>
          </p:cNvSpPr>
          <p:nvPr>
            <p:ph type="body" sz="quarter" idx="11" hasCustomPrompt="1"/>
          </p:nvPr>
        </p:nvSpPr>
        <p:spPr>
          <a:xfrm>
            <a:off x="177800" y="2495648"/>
            <a:ext cx="4064000" cy="1007245"/>
          </a:xfrm>
        </p:spPr>
        <p:txBody>
          <a:bodyPr>
            <a:noAutofit/>
          </a:bodyPr>
          <a:lstStyle>
            <a:lvl1pPr marL="0" indent="0">
              <a:spcBef>
                <a:spcPts val="0"/>
              </a:spcBef>
              <a:buNone/>
              <a:defRPr sz="1867" i="1" baseline="0">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8" name="Picture 7"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9" name="Picture 8"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pic>
        <p:nvPicPr>
          <p:cNvPr id="7" name="Picture 6"/>
          <p:cNvPicPr>
            <a:picLocks noChangeAspect="1"/>
          </p:cNvPicPr>
          <p:nvPr userDrawn="1"/>
        </p:nvPicPr>
        <p:blipFill>
          <a:blip r:embed="rId4"/>
          <a:stretch>
            <a:fillRect/>
          </a:stretch>
        </p:blipFill>
        <p:spPr>
          <a:xfrm>
            <a:off x="6807969" y="1269910"/>
            <a:ext cx="5012268" cy="5012268"/>
          </a:xfrm>
          <a:prstGeom prst="rect">
            <a:avLst/>
          </a:prstGeom>
        </p:spPr>
      </p:pic>
      <p:grpSp>
        <p:nvGrpSpPr>
          <p:cNvPr id="10" name="Group 9"/>
          <p:cNvGrpSpPr/>
          <p:nvPr userDrawn="1"/>
        </p:nvGrpSpPr>
        <p:grpSpPr>
          <a:xfrm>
            <a:off x="120909" y="4503853"/>
            <a:ext cx="3013271" cy="1381302"/>
            <a:chOff x="90681" y="2914901"/>
            <a:chExt cx="2259953" cy="1035977"/>
          </a:xfrm>
        </p:grpSpPr>
        <p:sp>
          <p:nvSpPr>
            <p:cNvPr id="11" name="Rectangle 10"/>
            <p:cNvSpPr/>
            <p:nvPr/>
          </p:nvSpPr>
          <p:spPr>
            <a:xfrm>
              <a:off x="90681" y="2914901"/>
              <a:ext cx="1772498" cy="376930"/>
            </a:xfrm>
            <a:prstGeom prst="rect">
              <a:avLst/>
            </a:prstGeom>
          </p:spPr>
          <p:txBody>
            <a:bodyPr wrap="square">
              <a:spAutoFit/>
            </a:bodyPr>
            <a:lstStyle/>
            <a:p>
              <a:r>
                <a:rPr lang="en-US" sz="1333" b="1" i="1" dirty="0">
                  <a:solidFill>
                    <a:schemeClr val="bg1">
                      <a:lumMod val="75000"/>
                    </a:schemeClr>
                  </a:solidFill>
                  <a:latin typeface="+mj-lt"/>
                </a:rPr>
                <a:t>Questions? Tweet us or go to ibm.com/blockchain</a:t>
              </a:r>
            </a:p>
          </p:txBody>
        </p:sp>
        <p:grpSp>
          <p:nvGrpSpPr>
            <p:cNvPr id="14" name="Group 13"/>
            <p:cNvGrpSpPr/>
            <p:nvPr/>
          </p:nvGrpSpPr>
          <p:grpSpPr>
            <a:xfrm>
              <a:off x="128914" y="3305231"/>
              <a:ext cx="2221720" cy="264627"/>
              <a:chOff x="128914" y="3235781"/>
              <a:chExt cx="2221720" cy="264627"/>
            </a:xfrm>
          </p:grpSpPr>
          <p:pic>
            <p:nvPicPr>
              <p:cNvPr id="21" name="Picture 2" descr="mage result for twitter logo png"/>
              <p:cNvPicPr>
                <a:picLocks noChangeAspect="1" noChangeArrowheads="1"/>
              </p:cNvPicPr>
              <p:nvPr/>
            </p:nvPicPr>
            <p:blipFill>
              <a:blip r:embed="rId5" cstate="email">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 xmlns:a14="http://schemas.microsoft.com/office/drawing/2010/main">
                    <a:solidFill>
                      <a:srgbClr val="FFFFFF"/>
                    </a:solidFill>
                  </a14:hiddenFill>
                </a:ext>
              </a:extLst>
            </p:spPr>
          </p:pic>
          <p:sp>
            <p:nvSpPr>
              <p:cNvPr id="22" name="Rectangle 21"/>
              <p:cNvSpPr/>
              <p:nvPr/>
            </p:nvSpPr>
            <p:spPr>
              <a:xfrm>
                <a:off x="330852" y="3237461"/>
                <a:ext cx="2019782" cy="223091"/>
              </a:xfrm>
              <a:prstGeom prst="rect">
                <a:avLst/>
              </a:prstGeom>
            </p:spPr>
            <p:txBody>
              <a:bodyPr wrap="square">
                <a:spAutoFit/>
              </a:bodyPr>
              <a:lstStyle/>
              <a:p>
                <a:r>
                  <a:rPr lang="en-US" sz="1333">
                    <a:solidFill>
                      <a:schemeClr val="bg1">
                        <a:lumMod val="75000"/>
                      </a:schemeClr>
                    </a:solidFill>
                  </a:rPr>
                  <a:t>@IBMBlockchain</a:t>
                </a:r>
                <a:endParaRPr lang="en-US" sz="1333" dirty="0">
                  <a:solidFill>
                    <a:schemeClr val="bg1">
                      <a:lumMod val="75000"/>
                    </a:schemeClr>
                  </a:solidFill>
                </a:endParaRPr>
              </a:p>
            </p:txBody>
          </p:sp>
        </p:grpSp>
        <p:grpSp>
          <p:nvGrpSpPr>
            <p:cNvPr id="15" name="Group 14"/>
            <p:cNvGrpSpPr/>
            <p:nvPr/>
          </p:nvGrpSpPr>
          <p:grpSpPr>
            <a:xfrm>
              <a:off x="128913" y="3523757"/>
              <a:ext cx="1238058" cy="235670"/>
              <a:chOff x="128913" y="3570057"/>
              <a:chExt cx="1238058" cy="235670"/>
            </a:xfrm>
          </p:grpSpPr>
          <p:pic>
            <p:nvPicPr>
              <p:cNvPr id="19" name="Picture 18"/>
              <p:cNvPicPr>
                <a:picLocks noChangeAspect="1"/>
              </p:cNvPicPr>
              <p:nvPr/>
            </p:nvPicPr>
            <p:blipFill>
              <a:blip r:embed="rId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20" name="Rectangle 19"/>
              <p:cNvSpPr/>
              <p:nvPr/>
            </p:nvSpPr>
            <p:spPr>
              <a:xfrm>
                <a:off x="346019" y="3570057"/>
                <a:ext cx="1020952" cy="223091"/>
              </a:xfrm>
              <a:prstGeom prst="rect">
                <a:avLst/>
              </a:prstGeom>
            </p:spPr>
            <p:txBody>
              <a:bodyPr wrap="none">
                <a:spAutoFit/>
              </a:bodyPr>
              <a:lstStyle/>
              <a:p>
                <a:r>
                  <a:rPr lang="en-US" sz="1333" dirty="0">
                    <a:solidFill>
                      <a:schemeClr val="bg1">
                        <a:lumMod val="75000"/>
                      </a:schemeClr>
                    </a:solidFill>
                  </a:rPr>
                  <a:t>IBM Blockchain</a:t>
                </a:r>
              </a:p>
            </p:txBody>
          </p:sp>
        </p:grpSp>
        <p:grpSp>
          <p:nvGrpSpPr>
            <p:cNvPr id="16" name="Group 15"/>
            <p:cNvGrpSpPr/>
            <p:nvPr/>
          </p:nvGrpSpPr>
          <p:grpSpPr>
            <a:xfrm>
              <a:off x="152867" y="3727787"/>
              <a:ext cx="1214103" cy="223091"/>
              <a:chOff x="152867" y="3947712"/>
              <a:chExt cx="1214103" cy="223091"/>
            </a:xfrm>
          </p:grpSpPr>
          <p:pic>
            <p:nvPicPr>
              <p:cNvPr id="17" name="Picture 16"/>
              <p:cNvPicPr>
                <a:picLocks noChangeAspect="1"/>
              </p:cNvPicPr>
              <p:nvPr/>
            </p:nvPicPr>
            <p:blipFill>
              <a:blip r:embed="rId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8" name="Rectangle 17"/>
              <p:cNvSpPr/>
              <p:nvPr/>
            </p:nvSpPr>
            <p:spPr>
              <a:xfrm>
                <a:off x="346018" y="3947712"/>
                <a:ext cx="1020952" cy="223091"/>
              </a:xfrm>
              <a:prstGeom prst="rect">
                <a:avLst/>
              </a:prstGeom>
            </p:spPr>
            <p:txBody>
              <a:bodyPr wrap="none">
                <a:spAutoFit/>
              </a:bodyPr>
              <a:lstStyle/>
              <a:p>
                <a:r>
                  <a:rPr lang="en-US" sz="1333" dirty="0">
                    <a:solidFill>
                      <a:schemeClr val="bg1">
                        <a:lumMod val="75000"/>
                      </a:schemeClr>
                    </a:solidFill>
                  </a:rPr>
                  <a:t>IBM Blockchain</a:t>
                </a:r>
              </a:p>
            </p:txBody>
          </p:sp>
        </p:grpSp>
      </p:grpSp>
    </p:spTree>
    <p:extLst>
      <p:ext uri="{BB962C8B-B14F-4D97-AF65-F5344CB8AC3E}">
        <p14:creationId xmlns:p14="http://schemas.microsoft.com/office/powerpoint/2010/main" val="412219864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losing">
    <p:bg>
      <p:bgPr>
        <a:solidFill>
          <a:srgbClr val="053BC8"/>
        </a:solidFill>
        <a:effectLst/>
      </p:bgPr>
    </p:bg>
    <p:spTree>
      <p:nvGrpSpPr>
        <p:cNvPr id="1" name=""/>
        <p:cNvGrpSpPr/>
        <p:nvPr/>
      </p:nvGrpSpPr>
      <p:grpSpPr>
        <a:xfrm>
          <a:off x="0" y="0"/>
          <a:ext cx="0" cy="0"/>
          <a:chOff x="0" y="0"/>
          <a:chExt cx="0" cy="0"/>
        </a:xfrm>
      </p:grpSpPr>
      <p:pic>
        <p:nvPicPr>
          <p:cNvPr id="2" name="Picture 1" descr="8bar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234605" y="2282835"/>
            <a:ext cx="1719643" cy="701463"/>
          </a:xfrm>
          <a:prstGeom prst="rect">
            <a:avLst/>
          </a:prstGeom>
        </p:spPr>
      </p:pic>
      <p:sp>
        <p:nvSpPr>
          <p:cNvPr id="4" name="TextBox 3"/>
          <p:cNvSpPr txBox="1"/>
          <p:nvPr userDrawn="1"/>
        </p:nvSpPr>
        <p:spPr>
          <a:xfrm>
            <a:off x="2504888" y="3227497"/>
            <a:ext cx="7193101" cy="1528175"/>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en-US" sz="1333" b="0" i="0" dirty="0">
                <a:solidFill>
                  <a:schemeClr val="bg1"/>
                </a:solidFill>
                <a:latin typeface="Arial"/>
                <a:ea typeface="Arial" charset="0"/>
                <a:cs typeface="Arial"/>
              </a:rPr>
              <a:t>© Copyright IBM Corporation 2017.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represents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p:txBody>
      </p:sp>
    </p:spTree>
    <p:extLst>
      <p:ext uri="{BB962C8B-B14F-4D97-AF65-F5344CB8AC3E}">
        <p14:creationId xmlns:p14="http://schemas.microsoft.com/office/powerpoint/2010/main" val="11380360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76662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39870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6_Title Slide">
    <p:bg>
      <p:bgPr>
        <a:solidFill>
          <a:schemeClr val="tx1"/>
        </a:solidFill>
        <a:effectLst/>
      </p:bgPr>
    </p:bg>
    <p:spTree>
      <p:nvGrpSpPr>
        <p:cNvPr id="1" name=""/>
        <p:cNvGrpSpPr/>
        <p:nvPr/>
      </p:nvGrpSpPr>
      <p:grpSpPr>
        <a:xfrm>
          <a:off x="0" y="0"/>
          <a:ext cx="0" cy="0"/>
          <a:chOff x="0" y="0"/>
          <a:chExt cx="0" cy="0"/>
        </a:xfrm>
      </p:grpSpPr>
      <p:pic>
        <p:nvPicPr>
          <p:cNvPr id="15" name="Picture 14" descr="8bar_whi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86083" y="6387897"/>
            <a:ext cx="576613" cy="235207"/>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875" y="2246715"/>
            <a:ext cx="2685925" cy="373693"/>
          </a:xfrm>
          <a:prstGeom prst="rect">
            <a:avLst/>
          </a:prstGeom>
        </p:spPr>
      </p:pic>
      <p:sp>
        <p:nvSpPr>
          <p:cNvPr id="4" name="Text Placeholder 3"/>
          <p:cNvSpPr>
            <a:spLocks noGrp="1"/>
          </p:cNvSpPr>
          <p:nvPr>
            <p:ph type="body" sz="quarter" idx="10"/>
          </p:nvPr>
        </p:nvSpPr>
        <p:spPr>
          <a:xfrm>
            <a:off x="186267"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a:t>
            </a:r>
            <a:r>
              <a:rPr lang="en-US"/>
              <a:t>text styles</a:t>
            </a:r>
            <a:endParaRPr lang="en-US" dirty="0"/>
          </a:p>
        </p:txBody>
      </p:sp>
      <p:sp>
        <p:nvSpPr>
          <p:cNvPr id="8" name="Text Placeholder 7"/>
          <p:cNvSpPr>
            <a:spLocks noGrp="1"/>
          </p:cNvSpPr>
          <p:nvPr>
            <p:ph type="body" sz="quarter" idx="11" hasCustomPrompt="1"/>
          </p:nvPr>
        </p:nvSpPr>
        <p:spPr>
          <a:xfrm>
            <a:off x="186267" y="872355"/>
            <a:ext cx="4064000" cy="1007245"/>
          </a:xfrm>
        </p:spPr>
        <p:txBody>
          <a:bodyPr>
            <a:noAutofit/>
          </a:bodyPr>
          <a:lstStyle>
            <a:lvl1pPr marL="0" indent="0">
              <a:spcBef>
                <a:spcPts val="0"/>
              </a:spcBef>
              <a:buNone/>
              <a:defRPr sz="1867" i="1">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Name</a:t>
            </a:r>
          </a:p>
          <a:p>
            <a:pPr lvl="0"/>
            <a:r>
              <a:rPr lang="en-US" dirty="0"/>
              <a:t>Presenter Title</a:t>
            </a:r>
          </a:p>
          <a:p>
            <a:pPr lvl="0"/>
            <a:r>
              <a:rPr lang="en-US" dirty="0"/>
              <a:t>Date</a:t>
            </a:r>
          </a:p>
        </p:txBody>
      </p:sp>
      <p:pic>
        <p:nvPicPr>
          <p:cNvPr id="2" name="Picture 1" descr="BLOCKCHAIN_PP_MARK_BLACK.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807968" y="-119267"/>
            <a:ext cx="10969208" cy="6387896"/>
          </a:xfrm>
          <a:prstGeom prst="rect">
            <a:avLst/>
          </a:prstGeom>
        </p:spPr>
      </p:pic>
    </p:spTree>
    <p:extLst>
      <p:ext uri="{BB962C8B-B14F-4D97-AF65-F5344CB8AC3E}">
        <p14:creationId xmlns:p14="http://schemas.microsoft.com/office/powerpoint/2010/main" val="195888223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ibm sign-off">
    <p:bg>
      <p:bgPr>
        <a:solidFill>
          <a:srgbClr val="0000FF"/>
        </a:solidFill>
        <a:effectLst/>
      </p:bgPr>
    </p:bg>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a:xfrm>
            <a:off x="9330267" y="6356351"/>
            <a:ext cx="2844800" cy="365125"/>
          </a:xfrm>
          <a:prstGeom prst="rect">
            <a:avLst/>
          </a:prstGeom>
        </p:spPr>
        <p:txBody>
          <a:bodyPr/>
          <a:lstStyle>
            <a:lvl1pPr>
              <a:defRPr sz="1067">
                <a:solidFill>
                  <a:srgbClr val="FFFFFF"/>
                </a:solidFill>
              </a:defRPr>
            </a:lvl1pPr>
          </a:lstStyle>
          <a:p>
            <a:fld id="{08BF69C1-739F-1B47-B5E3-FA651BCAB105}" type="slidenum">
              <a:rPr lang="en-US" smtClean="0"/>
              <a:pPr/>
              <a:t>‹#›</a:t>
            </a:fld>
            <a:endParaRPr lang="en-US" dirty="0"/>
          </a:p>
        </p:txBody>
      </p:sp>
      <p:pic>
        <p:nvPicPr>
          <p:cNvPr id="2" name="Picture 1" descr="8bar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34605" y="2927503"/>
            <a:ext cx="1719643" cy="701463"/>
          </a:xfrm>
          <a:prstGeom prst="rect">
            <a:avLst/>
          </a:prstGeom>
        </p:spPr>
      </p:pic>
    </p:spTree>
    <p:extLst>
      <p:ext uri="{BB962C8B-B14F-4D97-AF65-F5344CB8AC3E}">
        <p14:creationId xmlns:p14="http://schemas.microsoft.com/office/powerpoint/2010/main" val="14704236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ustom Layout">
    <p:bg>
      <p:bgPr>
        <a:solidFill>
          <a:srgbClr val="F6F6F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5237" y="95205"/>
            <a:ext cx="11360799" cy="763599"/>
          </a:xfrm>
        </p:spPr>
        <p:txBody>
          <a:bodyPr/>
          <a:lstStyle>
            <a:lvl1pPr>
              <a:defRPr sz="4267">
                <a:solidFill>
                  <a:srgbClr val="333333"/>
                </a:solidFill>
              </a:defRPr>
            </a:lvl1pPr>
          </a:lstStyle>
          <a:p>
            <a:r>
              <a:rPr lang="en-US" dirty="0"/>
              <a:t>Click to edit Master title style</a:t>
            </a:r>
          </a:p>
        </p:txBody>
      </p:sp>
      <p:sp>
        <p:nvSpPr>
          <p:cNvPr id="3" name="Slide Number Placeholder 2"/>
          <p:cNvSpPr>
            <a:spLocks noGrp="1"/>
          </p:cNvSpPr>
          <p:nvPr>
            <p:ph type="sldNum" idx="10"/>
          </p:nvPr>
        </p:nvSpPr>
        <p:spPr>
          <a:xfrm>
            <a:off x="8610600" y="6356352"/>
            <a:ext cx="2743200" cy="365125"/>
          </a:xfrm>
          <a:prstGeom prst="rect">
            <a:avLst/>
          </a:prstGeom>
        </p:spPr>
        <p:txBody>
          <a:bodyPr/>
          <a:lstStyle/>
          <a:p>
            <a:pPr defTabSz="609555"/>
            <a:fld id="{00000000-1234-1234-1234-123412341234}" type="slidenum">
              <a:rPr lang="en" smtClean="0">
                <a:solidFill>
                  <a:srgbClr val="434343"/>
                </a:solidFill>
              </a:rPr>
              <a:pPr defTabSz="609555"/>
              <a:t>‹#›</a:t>
            </a:fld>
            <a:endParaRPr lang="en" dirty="0">
              <a:solidFill>
                <a:srgbClr val="434343"/>
              </a:solidFill>
            </a:endParaRPr>
          </a:p>
        </p:txBody>
      </p:sp>
      <p:sp>
        <p:nvSpPr>
          <p:cNvPr id="4" name="Footer Placeholder 3"/>
          <p:cNvSpPr>
            <a:spLocks noGrp="1"/>
          </p:cNvSpPr>
          <p:nvPr>
            <p:ph type="ftr" sz="quarter" idx="11"/>
          </p:nvPr>
        </p:nvSpPr>
        <p:spPr>
          <a:xfrm>
            <a:off x="4038600" y="6356352"/>
            <a:ext cx="4114800" cy="365125"/>
          </a:xfrm>
          <a:prstGeom prst="rect">
            <a:avLst/>
          </a:prstGeom>
        </p:spPr>
        <p:txBody>
          <a:bodyPr/>
          <a:lstStyle/>
          <a:p>
            <a:pPr defTabSz="609555"/>
            <a:endParaRPr lang="en-US" dirty="0">
              <a:solidFill>
                <a:srgbClr val="595959"/>
              </a:solidFill>
            </a:endParaRPr>
          </a:p>
        </p:txBody>
      </p:sp>
      <p:pic>
        <p:nvPicPr>
          <p:cNvPr id="7" name="Picture 6"/>
          <p:cNvPicPr>
            <a:picLocks noChangeAspect="1"/>
          </p:cNvPicPr>
          <p:nvPr userDrawn="1"/>
        </p:nvPicPr>
        <p:blipFill>
          <a:blip r:embed="rId2"/>
          <a:stretch>
            <a:fillRect/>
          </a:stretch>
        </p:blipFill>
        <p:spPr>
          <a:xfrm>
            <a:off x="284169" y="6271503"/>
            <a:ext cx="1698657" cy="337132"/>
          </a:xfrm>
          <a:prstGeom prst="rect">
            <a:avLst/>
          </a:prstGeom>
        </p:spPr>
      </p:pic>
      <p:sp>
        <p:nvSpPr>
          <p:cNvPr id="11" name="Content Placeholder 10"/>
          <p:cNvSpPr>
            <a:spLocks noGrp="1"/>
          </p:cNvSpPr>
          <p:nvPr>
            <p:ph sz="quarter" idx="12" hasCustomPrompt="1"/>
          </p:nvPr>
        </p:nvSpPr>
        <p:spPr>
          <a:xfrm>
            <a:off x="414867" y="1179873"/>
            <a:ext cx="11361532" cy="4669387"/>
          </a:xfrm>
        </p:spPr>
        <p:txBody>
          <a:bodyPr>
            <a:normAutofit/>
          </a:bodyPr>
          <a:lstStyle>
            <a:lvl1pPr marL="380953" indent="-380953">
              <a:spcAft>
                <a:spcPts val="533"/>
              </a:spcAft>
              <a:buClr>
                <a:schemeClr val="accent2"/>
              </a:buClr>
              <a:buFont typeface="Arial" charset="0"/>
              <a:buChar char="•"/>
              <a:defRPr>
                <a:solidFill>
                  <a:schemeClr val="tx2"/>
                </a:solidFill>
              </a:defRPr>
            </a:lvl1pPr>
            <a:lvl2pPr marL="624760" indent="-380953">
              <a:spcAft>
                <a:spcPts val="533"/>
              </a:spcAft>
              <a:buClr>
                <a:schemeClr val="accent2"/>
              </a:buClr>
              <a:buFont typeface="Arial" charset="0"/>
              <a:buChar char="•"/>
              <a:defRPr sz="2133">
                <a:solidFill>
                  <a:schemeClr val="tx2"/>
                </a:solidFill>
              </a:defRPr>
            </a:lvl2pPr>
            <a:lvl3pPr marL="868573" indent="-380953">
              <a:spcAft>
                <a:spcPts val="533"/>
              </a:spcAft>
              <a:buClr>
                <a:schemeClr val="accent2"/>
              </a:buClr>
              <a:buFont typeface="Arial" charset="0"/>
              <a:buChar char="•"/>
              <a:defRPr sz="2133">
                <a:solidFill>
                  <a:schemeClr val="tx2"/>
                </a:solidFill>
              </a:defRPr>
            </a:lvl3pPr>
            <a:lvl4pPr marL="990478" indent="-380953">
              <a:spcAft>
                <a:spcPts val="533"/>
              </a:spcAft>
              <a:buClr>
                <a:schemeClr val="accent2"/>
              </a:buClr>
              <a:buFont typeface="Arial" charset="0"/>
              <a:buChar char="•"/>
              <a:defRPr sz="2133">
                <a:solidFill>
                  <a:schemeClr val="tx2"/>
                </a:solidFill>
              </a:defRPr>
            </a:lvl4pPr>
            <a:lvl5pPr marL="380953" indent="-380953">
              <a:spcAft>
                <a:spcPts val="533"/>
              </a:spcAft>
              <a:buClr>
                <a:schemeClr val="accent2"/>
              </a:buClr>
              <a:buFont typeface="Arial" charset="0"/>
              <a:buChar cha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478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F18408-AC91-4B48-B784-F25A5DE3799B}" type="datetime1">
              <a:rPr lang="en-GB" smtClean="0"/>
              <a:t>26/01/2018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5F8E0-9CB9-8D41-B80C-6B76C9B710FC}" type="slidenum">
              <a:rPr lang="en-US" smtClean="0"/>
              <a:t>‹#›</a:t>
            </a:fld>
            <a:endParaRPr lang="en-US"/>
          </a:p>
        </p:txBody>
      </p:sp>
    </p:spTree>
    <p:extLst>
      <p:ext uri="{BB962C8B-B14F-4D97-AF65-F5344CB8AC3E}">
        <p14:creationId xmlns:p14="http://schemas.microsoft.com/office/powerpoint/2010/main" val="1825289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058417-D083-E348-841D-52330D70C7E0}" type="datetime1">
              <a:rPr lang="en-GB" smtClean="0"/>
              <a:t>26/01/2018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5F8E0-9CB9-8D41-B80C-6B76C9B710FC}" type="slidenum">
              <a:rPr lang="en-US" smtClean="0"/>
              <a:t>‹#›</a:t>
            </a:fld>
            <a:endParaRPr lang="en-US"/>
          </a:p>
        </p:txBody>
      </p:sp>
    </p:spTree>
    <p:extLst>
      <p:ext uri="{BB962C8B-B14F-4D97-AF65-F5344CB8AC3E}">
        <p14:creationId xmlns:p14="http://schemas.microsoft.com/office/powerpoint/2010/main" val="840191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9548A0-A8B8-1042-8CE3-3A35FFB758C7}" type="datetime1">
              <a:rPr lang="en-GB" smtClean="0"/>
              <a:t>26/01/2018</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38200" y="6356348"/>
            <a:ext cx="387285" cy="365125"/>
          </a:xfrm>
        </p:spPr>
        <p:txBody>
          <a:bodyPr/>
          <a:lstStyle/>
          <a:p>
            <a:fld id="{2AF5F8E0-9CB9-8D41-B80C-6B76C9B710FC}" type="slidenum">
              <a:rPr lang="en-US" smtClean="0"/>
              <a:t>‹#›</a:t>
            </a:fld>
            <a:endParaRPr lang="en-US" dirty="0"/>
          </a:p>
        </p:txBody>
      </p:sp>
    </p:spTree>
    <p:extLst>
      <p:ext uri="{BB962C8B-B14F-4D97-AF65-F5344CB8AC3E}">
        <p14:creationId xmlns:p14="http://schemas.microsoft.com/office/powerpoint/2010/main" val="139099000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AB6E1-5BF7-484A-8C83-83906C82FC4B}" type="datetime1">
              <a:rPr lang="en-GB" smtClean="0"/>
              <a:t>26/01/2018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5F8E0-9CB9-8D41-B80C-6B76C9B710FC}" type="slidenum">
              <a:rPr lang="en-US" smtClean="0"/>
              <a:t>‹#›</a:t>
            </a:fld>
            <a:endParaRPr lang="en-US"/>
          </a:p>
        </p:txBody>
      </p:sp>
    </p:spTree>
    <p:extLst>
      <p:ext uri="{BB962C8B-B14F-4D97-AF65-F5344CB8AC3E}">
        <p14:creationId xmlns:p14="http://schemas.microsoft.com/office/powerpoint/2010/main" val="86201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1CFD86-D165-4643-8BC0-9FFEA3E2E848}" type="datetime1">
              <a:rPr lang="en-GB" smtClean="0"/>
              <a:t>26/01/2018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5F8E0-9CB9-8D41-B80C-6B76C9B710FC}" type="slidenum">
              <a:rPr lang="en-US" smtClean="0"/>
              <a:t>‹#›</a:t>
            </a:fld>
            <a:endParaRPr lang="en-US"/>
          </a:p>
        </p:txBody>
      </p:sp>
    </p:spTree>
    <p:extLst>
      <p:ext uri="{BB962C8B-B14F-4D97-AF65-F5344CB8AC3E}">
        <p14:creationId xmlns:p14="http://schemas.microsoft.com/office/powerpoint/2010/main" val="97799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049785-C023-2A44-AA2B-186909FC4B13}" type="datetime1">
              <a:rPr lang="en-GB" smtClean="0"/>
              <a:t>26/01/2018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5F8E0-9CB9-8D41-B80C-6B76C9B710FC}" type="slidenum">
              <a:rPr lang="en-US" smtClean="0"/>
              <a:t>‹#›</a:t>
            </a:fld>
            <a:endParaRPr lang="en-US"/>
          </a:p>
        </p:txBody>
      </p:sp>
    </p:spTree>
    <p:extLst>
      <p:ext uri="{BB962C8B-B14F-4D97-AF65-F5344CB8AC3E}">
        <p14:creationId xmlns:p14="http://schemas.microsoft.com/office/powerpoint/2010/main" val="305996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10600" y="635634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E8C89-FE04-EF43-8A26-75C78A3AEBE8}" type="datetime1">
              <a:rPr lang="en-GB" smtClean="0"/>
              <a:t>26/01/2018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38200" y="635634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5F8E0-9CB9-8D41-B80C-6B76C9B710FC}" type="slidenum">
              <a:rPr lang="en-US" smtClean="0"/>
              <a:t>‹#›</a:t>
            </a:fld>
            <a:endParaRPr lang="en-US" dirty="0"/>
          </a:p>
        </p:txBody>
      </p:sp>
    </p:spTree>
    <p:extLst>
      <p:ext uri="{BB962C8B-B14F-4D97-AF65-F5344CB8AC3E}">
        <p14:creationId xmlns:p14="http://schemas.microsoft.com/office/powerpoint/2010/main" val="1055177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420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hf hdr="0" ftr="0" dt="0"/>
  <p:txStyles>
    <p:titleStyle>
      <a:lvl1pPr algn="ctr" defTabSz="609585" rtl="0" eaLnBrk="1" latinLnBrk="0" hangingPunct="1">
        <a:spcBef>
          <a:spcPct val="0"/>
        </a:spcBef>
        <a:buNone/>
        <a:defRPr sz="5867" kern="1200">
          <a:solidFill>
            <a:schemeClr val="tx1"/>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1600"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1600"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16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1600"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1600"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Diagrams for Documentation</a:t>
            </a:r>
          </a:p>
        </p:txBody>
      </p:sp>
      <p:sp>
        <p:nvSpPr>
          <p:cNvPr id="3" name="Subtitle 2"/>
          <p:cNvSpPr>
            <a:spLocks noGrp="1"/>
          </p:cNvSpPr>
          <p:nvPr>
            <p:ph type="subTitle" idx="1"/>
          </p:nvPr>
        </p:nvSpPr>
        <p:spPr/>
        <p:txBody>
          <a:bodyPr/>
          <a:lstStyle/>
          <a:p>
            <a:r>
              <a:rPr lang="en-US" dirty="0"/>
              <a:t>Organized by Section and Topic</a:t>
            </a:r>
          </a:p>
        </p:txBody>
      </p:sp>
    </p:spTree>
    <p:extLst>
      <p:ext uri="{BB962C8B-B14F-4D97-AF65-F5344CB8AC3E}">
        <p14:creationId xmlns:p14="http://schemas.microsoft.com/office/powerpoint/2010/main" val="876249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Guide</a:t>
            </a:r>
          </a:p>
        </p:txBody>
      </p:sp>
      <p:sp>
        <p:nvSpPr>
          <p:cNvPr id="3" name="Text Placeholder 2"/>
          <p:cNvSpPr>
            <a:spLocks noGrp="1"/>
          </p:cNvSpPr>
          <p:nvPr>
            <p:ph type="body" idx="1"/>
          </p:nvPr>
        </p:nvSpPr>
        <p:spPr/>
        <p:txBody>
          <a:bodyPr/>
          <a:lstStyle/>
          <a:p>
            <a:r>
              <a:rPr lang="en-US" dirty="0"/>
              <a:t>Key Concepts, Identity </a:t>
            </a:r>
            <a:r>
              <a:rPr lang="en-US"/>
              <a:t>and Chains of Trust</a:t>
            </a:r>
            <a:endParaRPr lang="en-US" dirty="0"/>
          </a:p>
        </p:txBody>
      </p:sp>
      <p:sp>
        <p:nvSpPr>
          <p:cNvPr id="4" name="Slide Number Placeholder 3"/>
          <p:cNvSpPr>
            <a:spLocks noGrp="1"/>
          </p:cNvSpPr>
          <p:nvPr>
            <p:ph type="sldNum" sz="quarter" idx="12"/>
          </p:nvPr>
        </p:nvSpPr>
        <p:spPr/>
        <p:txBody>
          <a:bodyPr/>
          <a:lstStyle/>
          <a:p>
            <a:fld id="{2AF5F8E0-9CB9-8D41-B80C-6B76C9B710FC}" type="slidenum">
              <a:rPr lang="en-US" smtClean="0"/>
              <a:t>10</a:t>
            </a:fld>
            <a:endParaRPr lang="en-US"/>
          </a:p>
        </p:txBody>
      </p:sp>
    </p:spTree>
    <p:extLst>
      <p:ext uri="{BB962C8B-B14F-4D97-AF65-F5344CB8AC3E}">
        <p14:creationId xmlns:p14="http://schemas.microsoft.com/office/powerpoint/2010/main" val="52439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450" y="376687"/>
            <a:ext cx="10515600" cy="1325563"/>
          </a:xfrm>
        </p:spPr>
        <p:txBody>
          <a:bodyPr/>
          <a:lstStyle/>
          <a:p>
            <a:r>
              <a:rPr lang="en-US" dirty="0"/>
              <a:t>Diagram 1</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11</a:t>
            </a:fld>
            <a:endParaRPr lang="en-US"/>
          </a:p>
        </p:txBody>
      </p:sp>
      <p:grpSp>
        <p:nvGrpSpPr>
          <p:cNvPr id="52" name="Group 51"/>
          <p:cNvGrpSpPr/>
          <p:nvPr/>
        </p:nvGrpSpPr>
        <p:grpSpPr>
          <a:xfrm>
            <a:off x="6463874" y="4516011"/>
            <a:ext cx="420764" cy="340787"/>
            <a:chOff x="6371276" y="4944354"/>
            <a:chExt cx="420764" cy="340787"/>
          </a:xfrm>
        </p:grpSpPr>
        <p:sp>
          <p:nvSpPr>
            <p:cNvPr id="213" name="Rectangle 212"/>
            <p:cNvSpPr/>
            <p:nvPr/>
          </p:nvSpPr>
          <p:spPr>
            <a:xfrm>
              <a:off x="6371276" y="4944354"/>
              <a:ext cx="420764" cy="340787"/>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4" name="Group 213"/>
            <p:cNvGrpSpPr/>
            <p:nvPr/>
          </p:nvGrpSpPr>
          <p:grpSpPr>
            <a:xfrm>
              <a:off x="6422378" y="4994182"/>
              <a:ext cx="150866" cy="241130"/>
              <a:chOff x="5212465" y="3556092"/>
              <a:chExt cx="189760" cy="303294"/>
            </a:xfrm>
          </p:grpSpPr>
          <p:sp>
            <p:nvSpPr>
              <p:cNvPr id="219" name="Oval 218"/>
              <p:cNvSpPr/>
              <p:nvPr/>
            </p:nvSpPr>
            <p:spPr>
              <a:xfrm>
                <a:off x="5250578" y="3556092"/>
                <a:ext cx="113534" cy="113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ound Same Side Corner Rectangle 219"/>
              <p:cNvSpPr/>
              <p:nvPr/>
            </p:nvSpPr>
            <p:spPr>
              <a:xfrm>
                <a:off x="5212465" y="3669626"/>
                <a:ext cx="189760" cy="189760"/>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grpSp>
        <p:grpSp>
          <p:nvGrpSpPr>
            <p:cNvPr id="215" name="Group 214"/>
            <p:cNvGrpSpPr/>
            <p:nvPr/>
          </p:nvGrpSpPr>
          <p:grpSpPr>
            <a:xfrm>
              <a:off x="6603545" y="5046511"/>
              <a:ext cx="123069" cy="75870"/>
              <a:chOff x="4770478" y="3634526"/>
              <a:chExt cx="123069" cy="75870"/>
            </a:xfrm>
          </p:grpSpPr>
          <p:cxnSp>
            <p:nvCxnSpPr>
              <p:cNvPr id="216" name="Straight Connector 215"/>
              <p:cNvCxnSpPr/>
              <p:nvPr/>
            </p:nvCxnSpPr>
            <p:spPr>
              <a:xfrm>
                <a:off x="4770478"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4770478" y="3672461"/>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4770478"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grpSp>
        <p:nvGrpSpPr>
          <p:cNvPr id="51" name="Group 50"/>
          <p:cNvGrpSpPr/>
          <p:nvPr/>
        </p:nvGrpSpPr>
        <p:grpSpPr>
          <a:xfrm>
            <a:off x="4574561" y="4524713"/>
            <a:ext cx="420764" cy="340787"/>
            <a:chOff x="4481963" y="4953056"/>
            <a:chExt cx="420764" cy="340787"/>
          </a:xfrm>
        </p:grpSpPr>
        <p:sp>
          <p:nvSpPr>
            <p:cNvPr id="240" name="Rectangle 239"/>
            <p:cNvSpPr/>
            <p:nvPr/>
          </p:nvSpPr>
          <p:spPr>
            <a:xfrm>
              <a:off x="4481963" y="4953056"/>
              <a:ext cx="420764" cy="340787"/>
            </a:xfrm>
            <a:prstGeom prst="rect">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1" name="Group 240"/>
            <p:cNvGrpSpPr/>
            <p:nvPr/>
          </p:nvGrpSpPr>
          <p:grpSpPr>
            <a:xfrm>
              <a:off x="4533065" y="5002884"/>
              <a:ext cx="150866" cy="241130"/>
              <a:chOff x="5212465" y="3556092"/>
              <a:chExt cx="189760" cy="303294"/>
            </a:xfrm>
            <a:solidFill>
              <a:schemeClr val="accent6"/>
            </a:solidFill>
          </p:grpSpPr>
          <p:sp>
            <p:nvSpPr>
              <p:cNvPr id="258" name="Oval 257"/>
              <p:cNvSpPr/>
              <p:nvPr/>
            </p:nvSpPr>
            <p:spPr>
              <a:xfrm>
                <a:off x="5250578" y="3556092"/>
                <a:ext cx="113534" cy="113534"/>
              </a:xfrm>
              <a:prstGeom prst="ellips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ound Same Side Corner Rectangle 258"/>
              <p:cNvSpPr/>
              <p:nvPr/>
            </p:nvSpPr>
            <p:spPr>
              <a:xfrm>
                <a:off x="5212465" y="3669626"/>
                <a:ext cx="189760" cy="189760"/>
              </a:xfrm>
              <a:prstGeom prst="round2SameRect">
                <a:avLst>
                  <a:gd name="adj1" fmla="val 49716"/>
                  <a:gd name="adj2" fmla="val 0"/>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grpSp>
        <p:grpSp>
          <p:nvGrpSpPr>
            <p:cNvPr id="242" name="Group 241"/>
            <p:cNvGrpSpPr/>
            <p:nvPr/>
          </p:nvGrpSpPr>
          <p:grpSpPr>
            <a:xfrm>
              <a:off x="4714232" y="5055213"/>
              <a:ext cx="123069" cy="75870"/>
              <a:chOff x="4770478" y="3634526"/>
              <a:chExt cx="123069" cy="75870"/>
            </a:xfrm>
          </p:grpSpPr>
          <p:cxnSp>
            <p:nvCxnSpPr>
              <p:cNvPr id="255" name="Straight Connector 254"/>
              <p:cNvCxnSpPr/>
              <p:nvPr/>
            </p:nvCxnSpPr>
            <p:spPr>
              <a:xfrm>
                <a:off x="4770478" y="3634526"/>
                <a:ext cx="12306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4770478" y="3672461"/>
                <a:ext cx="12306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4770478" y="3710396"/>
                <a:ext cx="12306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grpSp>
      <p:grpSp>
        <p:nvGrpSpPr>
          <p:cNvPr id="53" name="Group 52"/>
          <p:cNvGrpSpPr/>
          <p:nvPr/>
        </p:nvGrpSpPr>
        <p:grpSpPr>
          <a:xfrm>
            <a:off x="8353187" y="4529410"/>
            <a:ext cx="420764" cy="340787"/>
            <a:chOff x="8260589" y="4957753"/>
            <a:chExt cx="420764" cy="340787"/>
          </a:xfrm>
        </p:grpSpPr>
        <p:sp>
          <p:nvSpPr>
            <p:cNvPr id="243" name="Rectangle 242"/>
            <p:cNvSpPr/>
            <p:nvPr/>
          </p:nvSpPr>
          <p:spPr>
            <a:xfrm>
              <a:off x="8260589" y="4957753"/>
              <a:ext cx="420764" cy="340787"/>
            </a:xfrm>
            <a:prstGeom prst="rect">
              <a:avLst/>
            </a:prstGeom>
            <a:solidFill>
              <a:schemeClr val="bg1"/>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8341983" y="5007589"/>
              <a:ext cx="90263" cy="90264"/>
            </a:xfrm>
            <a:prstGeom prst="ellipse">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ound Same Side Corner Rectangle 244"/>
            <p:cNvSpPr/>
            <p:nvPr/>
          </p:nvSpPr>
          <p:spPr>
            <a:xfrm>
              <a:off x="8311682" y="5097853"/>
              <a:ext cx="150866" cy="150867"/>
            </a:xfrm>
            <a:prstGeom prst="round2SameRect">
              <a:avLst>
                <a:gd name="adj1" fmla="val 49716"/>
                <a:gd name="adj2" fmla="val 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cxnSp>
          <p:nvCxnSpPr>
            <p:cNvPr id="248" name="Straight Connector 247"/>
            <p:cNvCxnSpPr/>
            <p:nvPr/>
          </p:nvCxnSpPr>
          <p:spPr>
            <a:xfrm>
              <a:off x="8492858" y="5059910"/>
              <a:ext cx="123069"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8492858" y="5097845"/>
              <a:ext cx="123069"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8492858" y="5135780"/>
              <a:ext cx="123069"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2685248" y="4532346"/>
            <a:ext cx="420764" cy="340787"/>
            <a:chOff x="2592650" y="4960689"/>
            <a:chExt cx="420764" cy="340787"/>
          </a:xfrm>
        </p:grpSpPr>
        <p:sp>
          <p:nvSpPr>
            <p:cNvPr id="254" name="Rectangle 253"/>
            <p:cNvSpPr/>
            <p:nvPr/>
          </p:nvSpPr>
          <p:spPr>
            <a:xfrm>
              <a:off x="2592650" y="4960689"/>
              <a:ext cx="420764" cy="340787"/>
            </a:xfrm>
            <a:prstGeom prst="rect">
              <a:avLst/>
            </a:prstGeom>
            <a:solidFill>
              <a:schemeClr val="bg1"/>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2674044" y="5010525"/>
              <a:ext cx="90264" cy="90264"/>
            </a:xfrm>
            <a:prstGeom prst="ellipse">
              <a:avLst/>
            </a:prstGeom>
            <a:solidFill>
              <a:srgbClr val="FFC000"/>
            </a:solidFill>
            <a:ln>
              <a:solidFill>
                <a:srgbClr val="D2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ound Same Side Corner Rectangle 246"/>
            <p:cNvSpPr/>
            <p:nvPr/>
          </p:nvSpPr>
          <p:spPr>
            <a:xfrm>
              <a:off x="2643743" y="5100789"/>
              <a:ext cx="150866" cy="150866"/>
            </a:xfrm>
            <a:prstGeom prst="round2SameRect">
              <a:avLst>
                <a:gd name="adj1" fmla="val 49716"/>
                <a:gd name="adj2" fmla="val 0"/>
              </a:avLst>
            </a:prstGeom>
            <a:solidFill>
              <a:srgbClr val="FFC000"/>
            </a:solidFill>
            <a:ln>
              <a:solidFill>
                <a:srgbClr val="D2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cxnSp>
          <p:nvCxnSpPr>
            <p:cNvPr id="251" name="Straight Connector 250"/>
            <p:cNvCxnSpPr/>
            <p:nvPr/>
          </p:nvCxnSpPr>
          <p:spPr>
            <a:xfrm>
              <a:off x="2824919" y="5062846"/>
              <a:ext cx="123069"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2824919" y="5100781"/>
              <a:ext cx="123069"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2824919" y="5138716"/>
              <a:ext cx="123069"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83" name="Rounded Rectangle 82"/>
          <p:cNvSpPr/>
          <p:nvPr/>
        </p:nvSpPr>
        <p:spPr>
          <a:xfrm>
            <a:off x="2258834" y="3099568"/>
            <a:ext cx="1273592" cy="1175550"/>
          </a:xfrm>
          <a:prstGeom prst="roundRect">
            <a:avLst/>
          </a:prstGeom>
          <a:solidFill>
            <a:srgbClr val="FFC000"/>
          </a:solidFill>
          <a:ln w="1905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accent1"/>
                </a:solidFill>
                <a:ea typeface="Arial" charset="0"/>
                <a:cs typeface="Arial" charset="0"/>
              </a:rPr>
              <a:t>Root</a:t>
            </a:r>
          </a:p>
          <a:p>
            <a:pPr algn="ctr" defTabSz="457200"/>
            <a:r>
              <a:rPr lang="en-US" sz="1400" b="1" dirty="0">
                <a:solidFill>
                  <a:schemeClr val="accent1"/>
                </a:solidFill>
                <a:ea typeface="Arial" charset="0"/>
                <a:cs typeface="Arial" charset="0"/>
              </a:rPr>
              <a:t>RCA</a:t>
            </a:r>
          </a:p>
        </p:txBody>
      </p:sp>
      <p:sp>
        <p:nvSpPr>
          <p:cNvPr id="84" name="Rounded Rectangle 83"/>
          <p:cNvSpPr/>
          <p:nvPr/>
        </p:nvSpPr>
        <p:spPr>
          <a:xfrm>
            <a:off x="4137475" y="3099568"/>
            <a:ext cx="1289072" cy="1189838"/>
          </a:xfrm>
          <a:prstGeom prst="roundRect">
            <a:avLst/>
          </a:prstGeom>
          <a:solidFill>
            <a:srgbClr val="00B050"/>
          </a:solidFill>
          <a:ln w="1905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accent1"/>
                </a:solidFill>
                <a:ea typeface="Arial" charset="0"/>
                <a:cs typeface="Arial" charset="0"/>
              </a:rPr>
              <a:t>Intermediate</a:t>
            </a:r>
          </a:p>
          <a:p>
            <a:pPr algn="ctr" defTabSz="457200"/>
            <a:r>
              <a:rPr lang="en-US" sz="1400" b="1" dirty="0">
                <a:solidFill>
                  <a:schemeClr val="accent1"/>
                </a:solidFill>
                <a:ea typeface="Arial" charset="0"/>
                <a:cs typeface="Arial" charset="0"/>
              </a:rPr>
              <a:t>ICA1</a:t>
            </a:r>
          </a:p>
        </p:txBody>
      </p:sp>
      <p:sp>
        <p:nvSpPr>
          <p:cNvPr id="86" name="Rounded Rectangle 85"/>
          <p:cNvSpPr/>
          <p:nvPr/>
        </p:nvSpPr>
        <p:spPr>
          <a:xfrm>
            <a:off x="6028254" y="3092424"/>
            <a:ext cx="1289072" cy="1189838"/>
          </a:xfrm>
          <a:prstGeom prst="roundRect">
            <a:avLst/>
          </a:prstGeom>
          <a:solidFill>
            <a:schemeClr val="accent5">
              <a:lumMod val="60000"/>
              <a:lumOff val="40000"/>
            </a:schemeClr>
          </a:solidFill>
          <a:ln w="1905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accent1"/>
                </a:solidFill>
                <a:ea typeface="Arial" charset="0"/>
                <a:cs typeface="Arial" charset="0"/>
              </a:rPr>
              <a:t>Intermediate</a:t>
            </a:r>
          </a:p>
          <a:p>
            <a:pPr algn="ctr" defTabSz="457200"/>
            <a:r>
              <a:rPr lang="en-US" sz="1400" b="1" dirty="0">
                <a:solidFill>
                  <a:schemeClr val="accent1"/>
                </a:solidFill>
                <a:ea typeface="Arial" charset="0"/>
                <a:cs typeface="Arial" charset="0"/>
              </a:rPr>
              <a:t>ICA2</a:t>
            </a:r>
          </a:p>
        </p:txBody>
      </p:sp>
      <p:sp>
        <p:nvSpPr>
          <p:cNvPr id="87" name="Rounded Rectangle 86"/>
          <p:cNvSpPr/>
          <p:nvPr/>
        </p:nvSpPr>
        <p:spPr>
          <a:xfrm>
            <a:off x="7919033" y="3085280"/>
            <a:ext cx="1289072" cy="1189838"/>
          </a:xfrm>
          <a:prstGeom prst="roundRect">
            <a:avLst/>
          </a:prstGeom>
          <a:solidFill>
            <a:schemeClr val="bg2">
              <a:lumMod val="90000"/>
            </a:schemeClr>
          </a:solidFill>
          <a:ln w="1905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accent1"/>
                </a:solidFill>
                <a:ea typeface="Arial" charset="0"/>
                <a:cs typeface="Arial" charset="0"/>
              </a:rPr>
              <a:t>Intermediate</a:t>
            </a:r>
          </a:p>
          <a:p>
            <a:pPr algn="ctr" defTabSz="457200"/>
            <a:r>
              <a:rPr lang="en-US" sz="1400" b="1" dirty="0">
                <a:solidFill>
                  <a:schemeClr val="accent1"/>
                </a:solidFill>
                <a:ea typeface="Arial" charset="0"/>
                <a:cs typeface="Arial" charset="0"/>
              </a:rPr>
              <a:t>ICA3</a:t>
            </a:r>
          </a:p>
        </p:txBody>
      </p:sp>
      <p:grpSp>
        <p:nvGrpSpPr>
          <p:cNvPr id="88" name="Group 87"/>
          <p:cNvGrpSpPr/>
          <p:nvPr/>
        </p:nvGrpSpPr>
        <p:grpSpPr>
          <a:xfrm>
            <a:off x="2576381" y="2322304"/>
            <a:ext cx="638498" cy="661849"/>
            <a:chOff x="5676338" y="2717038"/>
            <a:chExt cx="312349" cy="323772"/>
          </a:xfrm>
        </p:grpSpPr>
        <p:grpSp>
          <p:nvGrpSpPr>
            <p:cNvPr id="89" name="Group 88"/>
            <p:cNvGrpSpPr/>
            <p:nvPr/>
          </p:nvGrpSpPr>
          <p:grpSpPr>
            <a:xfrm>
              <a:off x="5676338" y="2717038"/>
              <a:ext cx="312349" cy="252979"/>
              <a:chOff x="9015959" y="4587888"/>
              <a:chExt cx="420764" cy="340787"/>
            </a:xfrm>
          </p:grpSpPr>
          <p:sp>
            <p:nvSpPr>
              <p:cNvPr id="91" name="Rectangle 90"/>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92" name="Group 91"/>
              <p:cNvGrpSpPr/>
              <p:nvPr/>
            </p:nvGrpSpPr>
            <p:grpSpPr>
              <a:xfrm>
                <a:off x="9261059" y="4690045"/>
                <a:ext cx="123069" cy="75870"/>
                <a:chOff x="4783309" y="3634526"/>
                <a:chExt cx="123069" cy="75870"/>
              </a:xfrm>
            </p:grpSpPr>
            <p:cxnSp>
              <p:nvCxnSpPr>
                <p:cNvPr id="94" name="Straight Connector 93"/>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3" name="Rounded Rectangle 92"/>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90" name="7-Point Star 89"/>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4462762" y="2322304"/>
            <a:ext cx="638498" cy="661849"/>
            <a:chOff x="5676338" y="2717038"/>
            <a:chExt cx="312349" cy="323772"/>
          </a:xfrm>
        </p:grpSpPr>
        <p:grpSp>
          <p:nvGrpSpPr>
            <p:cNvPr id="98" name="Group 97"/>
            <p:cNvGrpSpPr/>
            <p:nvPr/>
          </p:nvGrpSpPr>
          <p:grpSpPr>
            <a:xfrm>
              <a:off x="5676338" y="2717038"/>
              <a:ext cx="312349" cy="252979"/>
              <a:chOff x="9015959" y="4587888"/>
              <a:chExt cx="420764" cy="340787"/>
            </a:xfrm>
          </p:grpSpPr>
          <p:sp>
            <p:nvSpPr>
              <p:cNvPr id="100" name="Rectangle 99"/>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01" name="Group 100"/>
              <p:cNvGrpSpPr/>
              <p:nvPr/>
            </p:nvGrpSpPr>
            <p:grpSpPr>
              <a:xfrm>
                <a:off x="9261059" y="4690045"/>
                <a:ext cx="123069" cy="75870"/>
                <a:chOff x="4783309" y="3634526"/>
                <a:chExt cx="123069" cy="75870"/>
              </a:xfrm>
            </p:grpSpPr>
            <p:cxnSp>
              <p:nvCxnSpPr>
                <p:cNvPr id="103" name="Straight Connector 102"/>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99" name="7-Point Star 98"/>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p:cNvGrpSpPr/>
          <p:nvPr/>
        </p:nvGrpSpPr>
        <p:grpSpPr>
          <a:xfrm>
            <a:off x="6355852" y="2322304"/>
            <a:ext cx="638498" cy="661849"/>
            <a:chOff x="5676338" y="2717038"/>
            <a:chExt cx="312349" cy="323772"/>
          </a:xfrm>
        </p:grpSpPr>
        <p:grpSp>
          <p:nvGrpSpPr>
            <p:cNvPr id="107" name="Group 106"/>
            <p:cNvGrpSpPr/>
            <p:nvPr/>
          </p:nvGrpSpPr>
          <p:grpSpPr>
            <a:xfrm>
              <a:off x="5676338" y="2717038"/>
              <a:ext cx="312349" cy="252979"/>
              <a:chOff x="9015959" y="4587888"/>
              <a:chExt cx="420764" cy="340787"/>
            </a:xfrm>
          </p:grpSpPr>
          <p:sp>
            <p:nvSpPr>
              <p:cNvPr id="109" name="Rectangle 108"/>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10" name="Group 109"/>
              <p:cNvGrpSpPr/>
              <p:nvPr/>
            </p:nvGrpSpPr>
            <p:grpSpPr>
              <a:xfrm>
                <a:off x="9261059" y="4690045"/>
                <a:ext cx="123069" cy="75870"/>
                <a:chOff x="4783309" y="3634526"/>
                <a:chExt cx="123069" cy="75870"/>
              </a:xfrm>
            </p:grpSpPr>
            <p:cxnSp>
              <p:nvCxnSpPr>
                <p:cNvPr id="112" name="Straight Connector 111"/>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11" name="Rounded Rectangle 110"/>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108" name="7-Point Star 107"/>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8248942" y="2322304"/>
            <a:ext cx="638498" cy="661849"/>
            <a:chOff x="5676338" y="2717038"/>
            <a:chExt cx="312349" cy="323772"/>
          </a:xfrm>
        </p:grpSpPr>
        <p:grpSp>
          <p:nvGrpSpPr>
            <p:cNvPr id="116" name="Group 115"/>
            <p:cNvGrpSpPr/>
            <p:nvPr/>
          </p:nvGrpSpPr>
          <p:grpSpPr>
            <a:xfrm>
              <a:off x="5676338" y="2717038"/>
              <a:ext cx="312349" cy="252979"/>
              <a:chOff x="9015959" y="4587888"/>
              <a:chExt cx="420764" cy="340787"/>
            </a:xfrm>
          </p:grpSpPr>
          <p:sp>
            <p:nvSpPr>
              <p:cNvPr id="118" name="Rectangle 117"/>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19" name="Group 118"/>
              <p:cNvGrpSpPr/>
              <p:nvPr/>
            </p:nvGrpSpPr>
            <p:grpSpPr>
              <a:xfrm>
                <a:off x="9261059" y="4690045"/>
                <a:ext cx="123069" cy="75870"/>
                <a:chOff x="4783309" y="3634526"/>
                <a:chExt cx="123069" cy="75870"/>
              </a:xfrm>
            </p:grpSpPr>
            <p:cxnSp>
              <p:nvCxnSpPr>
                <p:cNvPr id="121" name="Straight Connector 120"/>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20" name="Rounded Rectangle 119"/>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117" name="7-Point Star 116"/>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Elbow Connector 6"/>
          <p:cNvCxnSpPr>
            <a:stCxn id="91" idx="3"/>
            <a:endCxn id="100" idx="0"/>
          </p:cNvCxnSpPr>
          <p:nvPr/>
        </p:nvCxnSpPr>
        <p:spPr>
          <a:xfrm flipV="1">
            <a:off x="3214879" y="2322304"/>
            <a:ext cx="1567132" cy="258568"/>
          </a:xfrm>
          <a:prstGeom prst="bentConnector4">
            <a:avLst>
              <a:gd name="adj1" fmla="val 39814"/>
              <a:gd name="adj2" fmla="val 188410"/>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100" idx="3"/>
            <a:endCxn id="109" idx="0"/>
          </p:cNvCxnSpPr>
          <p:nvPr/>
        </p:nvCxnSpPr>
        <p:spPr>
          <a:xfrm flipV="1">
            <a:off x="5101260" y="2322304"/>
            <a:ext cx="1573841" cy="258568"/>
          </a:xfrm>
          <a:prstGeom prst="bentConnector4">
            <a:avLst>
              <a:gd name="adj1" fmla="val 39858"/>
              <a:gd name="adj2" fmla="val 188410"/>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Elbow Connector 132"/>
          <p:cNvCxnSpPr>
            <a:stCxn id="109" idx="3"/>
            <a:endCxn id="118" idx="0"/>
          </p:cNvCxnSpPr>
          <p:nvPr/>
        </p:nvCxnSpPr>
        <p:spPr>
          <a:xfrm flipV="1">
            <a:off x="6994350" y="2322304"/>
            <a:ext cx="1573841" cy="258568"/>
          </a:xfrm>
          <a:prstGeom prst="bentConnector4">
            <a:avLst>
              <a:gd name="adj1" fmla="val 39858"/>
              <a:gd name="adj2" fmla="val 188410"/>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p:cNvCxnSpPr/>
          <p:nvPr/>
        </p:nvCxnSpPr>
        <p:spPr>
          <a:xfrm rot="16200000" flipH="1">
            <a:off x="2843483" y="2120676"/>
            <a:ext cx="30613" cy="392929"/>
          </a:xfrm>
          <a:prstGeom prst="curvedConnector4">
            <a:avLst>
              <a:gd name="adj1" fmla="val -746742"/>
              <a:gd name="adj2" fmla="val 90624"/>
            </a:avLst>
          </a:prstGeom>
          <a:ln w="28575">
            <a:solidFill>
              <a:srgbClr val="4372C4"/>
            </a:solidFill>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746851" y="1884198"/>
            <a:ext cx="818374" cy="646331"/>
          </a:xfrm>
          <a:prstGeom prst="rect">
            <a:avLst/>
          </a:prstGeom>
          <a:noFill/>
        </p:spPr>
        <p:txBody>
          <a:bodyPr wrap="square" rtlCol="0">
            <a:spAutoFit/>
          </a:bodyPr>
          <a:lstStyle/>
          <a:p>
            <a:pPr algn="ctr"/>
            <a:r>
              <a:rPr lang="en-US" sz="1200" dirty="0"/>
              <a:t>RCA signs own certificate</a:t>
            </a:r>
          </a:p>
        </p:txBody>
      </p:sp>
      <p:sp>
        <p:nvSpPr>
          <p:cNvPr id="149" name="TextBox 148"/>
          <p:cNvSpPr txBox="1"/>
          <p:nvPr/>
        </p:nvSpPr>
        <p:spPr>
          <a:xfrm>
            <a:off x="3316624" y="1593379"/>
            <a:ext cx="1146138" cy="461665"/>
          </a:xfrm>
          <a:prstGeom prst="rect">
            <a:avLst/>
          </a:prstGeom>
          <a:noFill/>
        </p:spPr>
        <p:txBody>
          <a:bodyPr wrap="square" rtlCol="0">
            <a:spAutoFit/>
          </a:bodyPr>
          <a:lstStyle/>
          <a:p>
            <a:pPr algn="ctr"/>
            <a:r>
              <a:rPr lang="en-US" sz="1200"/>
              <a:t>RCA signs </a:t>
            </a:r>
            <a:r>
              <a:rPr lang="en-US" sz="1200" dirty="0"/>
              <a:t>ICA1 certificate</a:t>
            </a:r>
          </a:p>
        </p:txBody>
      </p:sp>
      <p:sp>
        <p:nvSpPr>
          <p:cNvPr id="161" name="TextBox 160"/>
          <p:cNvSpPr txBox="1"/>
          <p:nvPr/>
        </p:nvSpPr>
        <p:spPr>
          <a:xfrm>
            <a:off x="5189129" y="1593379"/>
            <a:ext cx="1146138" cy="461665"/>
          </a:xfrm>
          <a:prstGeom prst="rect">
            <a:avLst/>
          </a:prstGeom>
          <a:noFill/>
        </p:spPr>
        <p:txBody>
          <a:bodyPr wrap="square" rtlCol="0">
            <a:spAutoFit/>
          </a:bodyPr>
          <a:lstStyle/>
          <a:p>
            <a:pPr algn="ctr"/>
            <a:r>
              <a:rPr lang="en-US" sz="1200" dirty="0"/>
              <a:t>ICA1 signs ICA2 certificate</a:t>
            </a:r>
          </a:p>
        </p:txBody>
      </p:sp>
      <p:sp>
        <p:nvSpPr>
          <p:cNvPr id="164" name="TextBox 163"/>
          <p:cNvSpPr txBox="1"/>
          <p:nvPr/>
        </p:nvSpPr>
        <p:spPr>
          <a:xfrm>
            <a:off x="7061634" y="1593379"/>
            <a:ext cx="1146138" cy="461665"/>
          </a:xfrm>
          <a:prstGeom prst="rect">
            <a:avLst/>
          </a:prstGeom>
          <a:noFill/>
        </p:spPr>
        <p:txBody>
          <a:bodyPr wrap="square" rtlCol="0">
            <a:spAutoFit/>
          </a:bodyPr>
          <a:lstStyle/>
          <a:p>
            <a:pPr algn="ctr"/>
            <a:r>
              <a:rPr lang="en-US" sz="1200" dirty="0"/>
              <a:t>ICA2 signs ICA3 certificate</a:t>
            </a:r>
          </a:p>
        </p:txBody>
      </p:sp>
      <p:grpSp>
        <p:nvGrpSpPr>
          <p:cNvPr id="173" name="Group 172"/>
          <p:cNvGrpSpPr/>
          <p:nvPr/>
        </p:nvGrpSpPr>
        <p:grpSpPr>
          <a:xfrm>
            <a:off x="2837648" y="4684746"/>
            <a:ext cx="420764" cy="340787"/>
            <a:chOff x="2592650" y="4960689"/>
            <a:chExt cx="420764" cy="340787"/>
          </a:xfrm>
        </p:grpSpPr>
        <p:sp>
          <p:nvSpPr>
            <p:cNvPr id="174" name="Rectangle 173"/>
            <p:cNvSpPr/>
            <p:nvPr/>
          </p:nvSpPr>
          <p:spPr>
            <a:xfrm>
              <a:off x="2592650" y="4960689"/>
              <a:ext cx="420764" cy="340787"/>
            </a:xfrm>
            <a:prstGeom prst="rect">
              <a:avLst/>
            </a:prstGeom>
            <a:solidFill>
              <a:schemeClr val="bg1"/>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2674044" y="5010525"/>
              <a:ext cx="90264" cy="90264"/>
            </a:xfrm>
            <a:prstGeom prst="ellipse">
              <a:avLst/>
            </a:prstGeom>
            <a:solidFill>
              <a:srgbClr val="FFC000"/>
            </a:solidFill>
            <a:ln>
              <a:solidFill>
                <a:srgbClr val="D2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ound Same Side Corner Rectangle 175"/>
            <p:cNvSpPr/>
            <p:nvPr/>
          </p:nvSpPr>
          <p:spPr>
            <a:xfrm>
              <a:off x="2643743" y="5100789"/>
              <a:ext cx="150866" cy="150866"/>
            </a:xfrm>
            <a:prstGeom prst="round2SameRect">
              <a:avLst>
                <a:gd name="adj1" fmla="val 49716"/>
                <a:gd name="adj2" fmla="val 0"/>
              </a:avLst>
            </a:prstGeom>
            <a:solidFill>
              <a:srgbClr val="FFC000"/>
            </a:solidFill>
            <a:ln>
              <a:solidFill>
                <a:srgbClr val="D2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cxnSp>
          <p:nvCxnSpPr>
            <p:cNvPr id="177" name="Straight Connector 176"/>
            <p:cNvCxnSpPr/>
            <p:nvPr/>
          </p:nvCxnSpPr>
          <p:spPr>
            <a:xfrm>
              <a:off x="2824919" y="5062846"/>
              <a:ext cx="123069"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2824919" y="5100781"/>
              <a:ext cx="123069"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2824919" y="5138716"/>
              <a:ext cx="123069"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2990048" y="4837146"/>
            <a:ext cx="420764" cy="340787"/>
            <a:chOff x="2592650" y="4960689"/>
            <a:chExt cx="420764" cy="340787"/>
          </a:xfrm>
        </p:grpSpPr>
        <p:sp>
          <p:nvSpPr>
            <p:cNvPr id="181" name="Rectangle 180"/>
            <p:cNvSpPr/>
            <p:nvPr/>
          </p:nvSpPr>
          <p:spPr>
            <a:xfrm>
              <a:off x="2592650" y="4960689"/>
              <a:ext cx="420764" cy="340787"/>
            </a:xfrm>
            <a:prstGeom prst="rect">
              <a:avLst/>
            </a:prstGeom>
            <a:solidFill>
              <a:schemeClr val="bg1"/>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2674044" y="5010525"/>
              <a:ext cx="90264" cy="90264"/>
            </a:xfrm>
            <a:prstGeom prst="ellipse">
              <a:avLst/>
            </a:prstGeom>
            <a:solidFill>
              <a:srgbClr val="FFC000"/>
            </a:solidFill>
            <a:ln>
              <a:solidFill>
                <a:srgbClr val="D2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 Same Side Corner Rectangle 182"/>
            <p:cNvSpPr/>
            <p:nvPr/>
          </p:nvSpPr>
          <p:spPr>
            <a:xfrm>
              <a:off x="2643743" y="5100789"/>
              <a:ext cx="150866" cy="150866"/>
            </a:xfrm>
            <a:prstGeom prst="round2SameRect">
              <a:avLst>
                <a:gd name="adj1" fmla="val 49716"/>
                <a:gd name="adj2" fmla="val 0"/>
              </a:avLst>
            </a:prstGeom>
            <a:solidFill>
              <a:srgbClr val="FFC000"/>
            </a:solidFill>
            <a:ln>
              <a:solidFill>
                <a:srgbClr val="D2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cxnSp>
          <p:nvCxnSpPr>
            <p:cNvPr id="184" name="Straight Connector 183"/>
            <p:cNvCxnSpPr/>
            <p:nvPr/>
          </p:nvCxnSpPr>
          <p:spPr>
            <a:xfrm>
              <a:off x="2824919" y="5062846"/>
              <a:ext cx="123069"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2824919" y="5100781"/>
              <a:ext cx="123069"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2824919" y="5138716"/>
              <a:ext cx="123069"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87" name="Group 186"/>
          <p:cNvGrpSpPr/>
          <p:nvPr/>
        </p:nvGrpSpPr>
        <p:grpSpPr>
          <a:xfrm>
            <a:off x="3142448" y="4989546"/>
            <a:ext cx="420764" cy="340787"/>
            <a:chOff x="2592650" y="4960689"/>
            <a:chExt cx="420764" cy="340787"/>
          </a:xfrm>
        </p:grpSpPr>
        <p:sp>
          <p:nvSpPr>
            <p:cNvPr id="188" name="Rectangle 187"/>
            <p:cNvSpPr/>
            <p:nvPr/>
          </p:nvSpPr>
          <p:spPr>
            <a:xfrm>
              <a:off x="2592650" y="4960689"/>
              <a:ext cx="420764" cy="340787"/>
            </a:xfrm>
            <a:prstGeom prst="rect">
              <a:avLst/>
            </a:prstGeom>
            <a:solidFill>
              <a:schemeClr val="bg1"/>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2674044" y="5010525"/>
              <a:ext cx="90264" cy="90264"/>
            </a:xfrm>
            <a:prstGeom prst="ellipse">
              <a:avLst/>
            </a:prstGeom>
            <a:solidFill>
              <a:srgbClr val="FFC000"/>
            </a:solidFill>
            <a:ln>
              <a:solidFill>
                <a:srgbClr val="D2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 Same Side Corner Rectangle 189"/>
            <p:cNvSpPr/>
            <p:nvPr/>
          </p:nvSpPr>
          <p:spPr>
            <a:xfrm>
              <a:off x="2643743" y="5100789"/>
              <a:ext cx="150866" cy="150866"/>
            </a:xfrm>
            <a:prstGeom prst="round2SameRect">
              <a:avLst>
                <a:gd name="adj1" fmla="val 49716"/>
                <a:gd name="adj2" fmla="val 0"/>
              </a:avLst>
            </a:prstGeom>
            <a:solidFill>
              <a:srgbClr val="FFC000"/>
            </a:solidFill>
            <a:ln>
              <a:solidFill>
                <a:srgbClr val="D2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cxnSp>
          <p:nvCxnSpPr>
            <p:cNvPr id="191" name="Straight Connector 190"/>
            <p:cNvCxnSpPr/>
            <p:nvPr/>
          </p:nvCxnSpPr>
          <p:spPr>
            <a:xfrm>
              <a:off x="2824919" y="5062846"/>
              <a:ext cx="123069"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2824919" y="5100781"/>
              <a:ext cx="123069"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2824919" y="5138716"/>
              <a:ext cx="123069"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97" name="Group 196"/>
          <p:cNvGrpSpPr/>
          <p:nvPr/>
        </p:nvGrpSpPr>
        <p:grpSpPr>
          <a:xfrm>
            <a:off x="4726961" y="4677113"/>
            <a:ext cx="420764" cy="340787"/>
            <a:chOff x="4481963" y="4953056"/>
            <a:chExt cx="420764" cy="340787"/>
          </a:xfrm>
        </p:grpSpPr>
        <p:sp>
          <p:nvSpPr>
            <p:cNvPr id="200" name="Rectangle 199"/>
            <p:cNvSpPr/>
            <p:nvPr/>
          </p:nvSpPr>
          <p:spPr>
            <a:xfrm>
              <a:off x="4481963" y="4953056"/>
              <a:ext cx="420764" cy="340787"/>
            </a:xfrm>
            <a:prstGeom prst="rect">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1" name="Group 200"/>
            <p:cNvGrpSpPr/>
            <p:nvPr/>
          </p:nvGrpSpPr>
          <p:grpSpPr>
            <a:xfrm>
              <a:off x="4533065" y="5002884"/>
              <a:ext cx="150866" cy="241130"/>
              <a:chOff x="5212465" y="3556092"/>
              <a:chExt cx="189760" cy="303294"/>
            </a:xfrm>
            <a:solidFill>
              <a:schemeClr val="accent6"/>
            </a:solidFill>
          </p:grpSpPr>
          <p:sp>
            <p:nvSpPr>
              <p:cNvPr id="209" name="Oval 208"/>
              <p:cNvSpPr/>
              <p:nvPr/>
            </p:nvSpPr>
            <p:spPr>
              <a:xfrm>
                <a:off x="5250578" y="3556092"/>
                <a:ext cx="113534" cy="113534"/>
              </a:xfrm>
              <a:prstGeom prst="ellips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ound Same Side Corner Rectangle 209"/>
              <p:cNvSpPr/>
              <p:nvPr/>
            </p:nvSpPr>
            <p:spPr>
              <a:xfrm>
                <a:off x="5212465" y="3669626"/>
                <a:ext cx="189760" cy="189760"/>
              </a:xfrm>
              <a:prstGeom prst="round2SameRect">
                <a:avLst>
                  <a:gd name="adj1" fmla="val 49716"/>
                  <a:gd name="adj2" fmla="val 0"/>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grpSp>
        <p:grpSp>
          <p:nvGrpSpPr>
            <p:cNvPr id="202" name="Group 201"/>
            <p:cNvGrpSpPr/>
            <p:nvPr/>
          </p:nvGrpSpPr>
          <p:grpSpPr>
            <a:xfrm>
              <a:off x="4714232" y="5055213"/>
              <a:ext cx="123069" cy="75870"/>
              <a:chOff x="4770478" y="3634526"/>
              <a:chExt cx="123069" cy="75870"/>
            </a:xfrm>
          </p:grpSpPr>
          <p:cxnSp>
            <p:nvCxnSpPr>
              <p:cNvPr id="203" name="Straight Connector 202"/>
              <p:cNvCxnSpPr/>
              <p:nvPr/>
            </p:nvCxnSpPr>
            <p:spPr>
              <a:xfrm>
                <a:off x="4770478" y="3634526"/>
                <a:ext cx="12306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4770478" y="3672461"/>
                <a:ext cx="12306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4770478" y="3710396"/>
                <a:ext cx="12306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grpSp>
      <p:grpSp>
        <p:nvGrpSpPr>
          <p:cNvPr id="211" name="Group 210"/>
          <p:cNvGrpSpPr/>
          <p:nvPr/>
        </p:nvGrpSpPr>
        <p:grpSpPr>
          <a:xfrm>
            <a:off x="4879361" y="4829513"/>
            <a:ext cx="420764" cy="340787"/>
            <a:chOff x="4481963" y="4953056"/>
            <a:chExt cx="420764" cy="340787"/>
          </a:xfrm>
        </p:grpSpPr>
        <p:sp>
          <p:nvSpPr>
            <p:cNvPr id="212" name="Rectangle 211"/>
            <p:cNvSpPr/>
            <p:nvPr/>
          </p:nvSpPr>
          <p:spPr>
            <a:xfrm>
              <a:off x="4481963" y="4953056"/>
              <a:ext cx="420764" cy="340787"/>
            </a:xfrm>
            <a:prstGeom prst="rect">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3" name="Group 232"/>
            <p:cNvGrpSpPr/>
            <p:nvPr/>
          </p:nvGrpSpPr>
          <p:grpSpPr>
            <a:xfrm>
              <a:off x="4533065" y="5002884"/>
              <a:ext cx="150866" cy="241130"/>
              <a:chOff x="5212465" y="3556092"/>
              <a:chExt cx="189760" cy="303294"/>
            </a:xfrm>
            <a:solidFill>
              <a:schemeClr val="accent6"/>
            </a:solidFill>
          </p:grpSpPr>
          <p:sp>
            <p:nvSpPr>
              <p:cNvPr id="263" name="Oval 262"/>
              <p:cNvSpPr/>
              <p:nvPr/>
            </p:nvSpPr>
            <p:spPr>
              <a:xfrm>
                <a:off x="5250578" y="3556092"/>
                <a:ext cx="113534" cy="113534"/>
              </a:xfrm>
              <a:prstGeom prst="ellips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ound Same Side Corner Rectangle 263"/>
              <p:cNvSpPr/>
              <p:nvPr/>
            </p:nvSpPr>
            <p:spPr>
              <a:xfrm>
                <a:off x="5212465" y="3669626"/>
                <a:ext cx="189760" cy="189760"/>
              </a:xfrm>
              <a:prstGeom prst="round2SameRect">
                <a:avLst>
                  <a:gd name="adj1" fmla="val 49716"/>
                  <a:gd name="adj2" fmla="val 0"/>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grpSp>
        <p:grpSp>
          <p:nvGrpSpPr>
            <p:cNvPr id="234" name="Group 233"/>
            <p:cNvGrpSpPr/>
            <p:nvPr/>
          </p:nvGrpSpPr>
          <p:grpSpPr>
            <a:xfrm>
              <a:off x="4714232" y="5055213"/>
              <a:ext cx="123069" cy="75870"/>
              <a:chOff x="4770478" y="3634526"/>
              <a:chExt cx="123069" cy="75870"/>
            </a:xfrm>
          </p:grpSpPr>
          <p:cxnSp>
            <p:nvCxnSpPr>
              <p:cNvPr id="235" name="Straight Connector 234"/>
              <p:cNvCxnSpPr/>
              <p:nvPr/>
            </p:nvCxnSpPr>
            <p:spPr>
              <a:xfrm>
                <a:off x="4770478" y="3634526"/>
                <a:ext cx="12306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4770478" y="3672461"/>
                <a:ext cx="12306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4770478" y="3710396"/>
                <a:ext cx="12306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grpSp>
      <p:grpSp>
        <p:nvGrpSpPr>
          <p:cNvPr id="265" name="Group 264"/>
          <p:cNvGrpSpPr/>
          <p:nvPr/>
        </p:nvGrpSpPr>
        <p:grpSpPr>
          <a:xfrm>
            <a:off x="5031761" y="4981913"/>
            <a:ext cx="420764" cy="340787"/>
            <a:chOff x="4481963" y="4953056"/>
            <a:chExt cx="420764" cy="340787"/>
          </a:xfrm>
        </p:grpSpPr>
        <p:sp>
          <p:nvSpPr>
            <p:cNvPr id="278" name="Rectangle 277"/>
            <p:cNvSpPr/>
            <p:nvPr/>
          </p:nvSpPr>
          <p:spPr>
            <a:xfrm>
              <a:off x="4481963" y="4953056"/>
              <a:ext cx="420764" cy="340787"/>
            </a:xfrm>
            <a:prstGeom prst="rect">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9" name="Group 278"/>
            <p:cNvGrpSpPr/>
            <p:nvPr/>
          </p:nvGrpSpPr>
          <p:grpSpPr>
            <a:xfrm>
              <a:off x="4533065" y="5002884"/>
              <a:ext cx="150866" cy="241130"/>
              <a:chOff x="5212465" y="3556092"/>
              <a:chExt cx="189760" cy="303294"/>
            </a:xfrm>
            <a:solidFill>
              <a:schemeClr val="accent6"/>
            </a:solidFill>
          </p:grpSpPr>
          <p:sp>
            <p:nvSpPr>
              <p:cNvPr id="284" name="Oval 283"/>
              <p:cNvSpPr/>
              <p:nvPr/>
            </p:nvSpPr>
            <p:spPr>
              <a:xfrm>
                <a:off x="5250578" y="3556092"/>
                <a:ext cx="113534" cy="113534"/>
              </a:xfrm>
              <a:prstGeom prst="ellips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ound Same Side Corner Rectangle 285"/>
              <p:cNvSpPr/>
              <p:nvPr/>
            </p:nvSpPr>
            <p:spPr>
              <a:xfrm>
                <a:off x="5212465" y="3669626"/>
                <a:ext cx="189760" cy="189760"/>
              </a:xfrm>
              <a:prstGeom prst="round2SameRect">
                <a:avLst>
                  <a:gd name="adj1" fmla="val 49716"/>
                  <a:gd name="adj2" fmla="val 0"/>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grpSp>
        <p:grpSp>
          <p:nvGrpSpPr>
            <p:cNvPr id="280" name="Group 279"/>
            <p:cNvGrpSpPr/>
            <p:nvPr/>
          </p:nvGrpSpPr>
          <p:grpSpPr>
            <a:xfrm>
              <a:off x="4714232" y="5055213"/>
              <a:ext cx="123069" cy="75870"/>
              <a:chOff x="4770478" y="3634526"/>
              <a:chExt cx="123069" cy="75870"/>
            </a:xfrm>
          </p:grpSpPr>
          <p:cxnSp>
            <p:nvCxnSpPr>
              <p:cNvPr id="281" name="Straight Connector 280"/>
              <p:cNvCxnSpPr/>
              <p:nvPr/>
            </p:nvCxnSpPr>
            <p:spPr>
              <a:xfrm>
                <a:off x="4770478" y="3634526"/>
                <a:ext cx="12306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4770478" y="3672461"/>
                <a:ext cx="12306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4770478" y="3710396"/>
                <a:ext cx="12306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grpSp>
      <p:grpSp>
        <p:nvGrpSpPr>
          <p:cNvPr id="287" name="Group 286"/>
          <p:cNvGrpSpPr/>
          <p:nvPr/>
        </p:nvGrpSpPr>
        <p:grpSpPr>
          <a:xfrm>
            <a:off x="6616274" y="4668411"/>
            <a:ext cx="420764" cy="340787"/>
            <a:chOff x="6371276" y="4944354"/>
            <a:chExt cx="420764" cy="340787"/>
          </a:xfrm>
        </p:grpSpPr>
        <p:sp>
          <p:nvSpPr>
            <p:cNvPr id="288" name="Rectangle 287"/>
            <p:cNvSpPr/>
            <p:nvPr/>
          </p:nvSpPr>
          <p:spPr>
            <a:xfrm>
              <a:off x="6371276" y="4944354"/>
              <a:ext cx="420764" cy="340787"/>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9" name="Group 288"/>
            <p:cNvGrpSpPr/>
            <p:nvPr/>
          </p:nvGrpSpPr>
          <p:grpSpPr>
            <a:xfrm>
              <a:off x="6422378" y="4994182"/>
              <a:ext cx="150866" cy="241130"/>
              <a:chOff x="5212465" y="3556092"/>
              <a:chExt cx="189760" cy="303294"/>
            </a:xfrm>
          </p:grpSpPr>
          <p:sp>
            <p:nvSpPr>
              <p:cNvPr id="294" name="Oval 293"/>
              <p:cNvSpPr/>
              <p:nvPr/>
            </p:nvSpPr>
            <p:spPr>
              <a:xfrm>
                <a:off x="5250578" y="3556092"/>
                <a:ext cx="113534" cy="113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ound Same Side Corner Rectangle 294"/>
              <p:cNvSpPr/>
              <p:nvPr/>
            </p:nvSpPr>
            <p:spPr>
              <a:xfrm>
                <a:off x="5212465" y="3669626"/>
                <a:ext cx="189760" cy="189760"/>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grpSp>
        <p:grpSp>
          <p:nvGrpSpPr>
            <p:cNvPr id="290" name="Group 289"/>
            <p:cNvGrpSpPr/>
            <p:nvPr/>
          </p:nvGrpSpPr>
          <p:grpSpPr>
            <a:xfrm>
              <a:off x="6603545" y="5046511"/>
              <a:ext cx="123069" cy="75870"/>
              <a:chOff x="4770478" y="3634526"/>
              <a:chExt cx="123069" cy="75870"/>
            </a:xfrm>
          </p:grpSpPr>
          <p:cxnSp>
            <p:nvCxnSpPr>
              <p:cNvPr id="291" name="Straight Connector 290"/>
              <p:cNvCxnSpPr/>
              <p:nvPr/>
            </p:nvCxnSpPr>
            <p:spPr>
              <a:xfrm>
                <a:off x="4770478"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4770478" y="3672461"/>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4770478"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grpSp>
        <p:nvGrpSpPr>
          <p:cNvPr id="296" name="Group 295"/>
          <p:cNvGrpSpPr/>
          <p:nvPr/>
        </p:nvGrpSpPr>
        <p:grpSpPr>
          <a:xfrm>
            <a:off x="6768674" y="4820811"/>
            <a:ext cx="420764" cy="340787"/>
            <a:chOff x="6371276" y="4944354"/>
            <a:chExt cx="420764" cy="340787"/>
          </a:xfrm>
        </p:grpSpPr>
        <p:sp>
          <p:nvSpPr>
            <p:cNvPr id="297" name="Rectangle 296"/>
            <p:cNvSpPr/>
            <p:nvPr/>
          </p:nvSpPr>
          <p:spPr>
            <a:xfrm>
              <a:off x="6371276" y="4944354"/>
              <a:ext cx="420764" cy="340787"/>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8" name="Group 297"/>
            <p:cNvGrpSpPr/>
            <p:nvPr/>
          </p:nvGrpSpPr>
          <p:grpSpPr>
            <a:xfrm>
              <a:off x="6422378" y="4994182"/>
              <a:ext cx="150866" cy="241130"/>
              <a:chOff x="5212465" y="3556092"/>
              <a:chExt cx="189760" cy="303294"/>
            </a:xfrm>
          </p:grpSpPr>
          <p:sp>
            <p:nvSpPr>
              <p:cNvPr id="303" name="Oval 302"/>
              <p:cNvSpPr/>
              <p:nvPr/>
            </p:nvSpPr>
            <p:spPr>
              <a:xfrm>
                <a:off x="5250578" y="3556092"/>
                <a:ext cx="113534" cy="113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ound Same Side Corner Rectangle 303"/>
              <p:cNvSpPr/>
              <p:nvPr/>
            </p:nvSpPr>
            <p:spPr>
              <a:xfrm>
                <a:off x="5212465" y="3669626"/>
                <a:ext cx="189760" cy="189760"/>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grpSp>
        <p:grpSp>
          <p:nvGrpSpPr>
            <p:cNvPr id="299" name="Group 298"/>
            <p:cNvGrpSpPr/>
            <p:nvPr/>
          </p:nvGrpSpPr>
          <p:grpSpPr>
            <a:xfrm>
              <a:off x="6603545" y="5046511"/>
              <a:ext cx="123069" cy="75870"/>
              <a:chOff x="4770478" y="3634526"/>
              <a:chExt cx="123069" cy="75870"/>
            </a:xfrm>
          </p:grpSpPr>
          <p:cxnSp>
            <p:nvCxnSpPr>
              <p:cNvPr id="300" name="Straight Connector 299"/>
              <p:cNvCxnSpPr/>
              <p:nvPr/>
            </p:nvCxnSpPr>
            <p:spPr>
              <a:xfrm>
                <a:off x="4770478"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4770478" y="3672461"/>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4770478"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grpSp>
        <p:nvGrpSpPr>
          <p:cNvPr id="305" name="Group 304"/>
          <p:cNvGrpSpPr/>
          <p:nvPr/>
        </p:nvGrpSpPr>
        <p:grpSpPr>
          <a:xfrm>
            <a:off x="6921074" y="4973211"/>
            <a:ext cx="420764" cy="340787"/>
            <a:chOff x="6371276" y="4944354"/>
            <a:chExt cx="420764" cy="340787"/>
          </a:xfrm>
        </p:grpSpPr>
        <p:sp>
          <p:nvSpPr>
            <p:cNvPr id="306" name="Rectangle 305"/>
            <p:cNvSpPr/>
            <p:nvPr/>
          </p:nvSpPr>
          <p:spPr>
            <a:xfrm>
              <a:off x="6371276" y="4944354"/>
              <a:ext cx="420764" cy="340787"/>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7" name="Group 306"/>
            <p:cNvGrpSpPr/>
            <p:nvPr/>
          </p:nvGrpSpPr>
          <p:grpSpPr>
            <a:xfrm>
              <a:off x="6422378" y="4994182"/>
              <a:ext cx="150866" cy="241130"/>
              <a:chOff x="5212465" y="3556092"/>
              <a:chExt cx="189760" cy="303294"/>
            </a:xfrm>
          </p:grpSpPr>
          <p:sp>
            <p:nvSpPr>
              <p:cNvPr id="312" name="Oval 311"/>
              <p:cNvSpPr/>
              <p:nvPr/>
            </p:nvSpPr>
            <p:spPr>
              <a:xfrm>
                <a:off x="5250578" y="3556092"/>
                <a:ext cx="113534" cy="113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ound Same Side Corner Rectangle 312"/>
              <p:cNvSpPr/>
              <p:nvPr/>
            </p:nvSpPr>
            <p:spPr>
              <a:xfrm>
                <a:off x="5212465" y="3669626"/>
                <a:ext cx="189760" cy="189760"/>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grpSp>
        <p:grpSp>
          <p:nvGrpSpPr>
            <p:cNvPr id="308" name="Group 307"/>
            <p:cNvGrpSpPr/>
            <p:nvPr/>
          </p:nvGrpSpPr>
          <p:grpSpPr>
            <a:xfrm>
              <a:off x="6603545" y="5046511"/>
              <a:ext cx="123069" cy="75870"/>
              <a:chOff x="4770478" y="3634526"/>
              <a:chExt cx="123069" cy="75870"/>
            </a:xfrm>
          </p:grpSpPr>
          <p:cxnSp>
            <p:nvCxnSpPr>
              <p:cNvPr id="309" name="Straight Connector 308"/>
              <p:cNvCxnSpPr/>
              <p:nvPr/>
            </p:nvCxnSpPr>
            <p:spPr>
              <a:xfrm>
                <a:off x="4770478"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4770478" y="3672461"/>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a:off x="4770478"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grpSp>
        <p:nvGrpSpPr>
          <p:cNvPr id="314" name="Group 313"/>
          <p:cNvGrpSpPr/>
          <p:nvPr/>
        </p:nvGrpSpPr>
        <p:grpSpPr>
          <a:xfrm>
            <a:off x="8505587" y="4681810"/>
            <a:ext cx="420764" cy="340787"/>
            <a:chOff x="8260589" y="4957753"/>
            <a:chExt cx="420764" cy="340787"/>
          </a:xfrm>
        </p:grpSpPr>
        <p:sp>
          <p:nvSpPr>
            <p:cNvPr id="315" name="Rectangle 314"/>
            <p:cNvSpPr/>
            <p:nvPr/>
          </p:nvSpPr>
          <p:spPr>
            <a:xfrm>
              <a:off x="8260589" y="4957753"/>
              <a:ext cx="420764" cy="340787"/>
            </a:xfrm>
            <a:prstGeom prst="rect">
              <a:avLst/>
            </a:prstGeom>
            <a:solidFill>
              <a:schemeClr val="bg1"/>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a:off x="8341983" y="5007589"/>
              <a:ext cx="90263" cy="90264"/>
            </a:xfrm>
            <a:prstGeom prst="ellipse">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ound Same Side Corner Rectangle 316"/>
            <p:cNvSpPr/>
            <p:nvPr/>
          </p:nvSpPr>
          <p:spPr>
            <a:xfrm>
              <a:off x="8311682" y="5097853"/>
              <a:ext cx="150866" cy="150867"/>
            </a:xfrm>
            <a:prstGeom prst="round2SameRect">
              <a:avLst>
                <a:gd name="adj1" fmla="val 49716"/>
                <a:gd name="adj2" fmla="val 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cxnSp>
          <p:nvCxnSpPr>
            <p:cNvPr id="318" name="Straight Connector 317"/>
            <p:cNvCxnSpPr/>
            <p:nvPr/>
          </p:nvCxnSpPr>
          <p:spPr>
            <a:xfrm>
              <a:off x="8492858" y="5059910"/>
              <a:ext cx="123069"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a:off x="8492858" y="5097845"/>
              <a:ext cx="123069"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a:off x="8492858" y="5135780"/>
              <a:ext cx="123069"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21" name="Group 320"/>
          <p:cNvGrpSpPr/>
          <p:nvPr/>
        </p:nvGrpSpPr>
        <p:grpSpPr>
          <a:xfrm>
            <a:off x="8657987" y="4834210"/>
            <a:ext cx="420764" cy="340787"/>
            <a:chOff x="8260589" y="4957753"/>
            <a:chExt cx="420764" cy="340787"/>
          </a:xfrm>
        </p:grpSpPr>
        <p:sp>
          <p:nvSpPr>
            <p:cNvPr id="322" name="Rectangle 321"/>
            <p:cNvSpPr/>
            <p:nvPr/>
          </p:nvSpPr>
          <p:spPr>
            <a:xfrm>
              <a:off x="8260589" y="4957753"/>
              <a:ext cx="420764" cy="340787"/>
            </a:xfrm>
            <a:prstGeom prst="rect">
              <a:avLst/>
            </a:prstGeom>
            <a:solidFill>
              <a:schemeClr val="bg1"/>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p:cNvSpPr/>
            <p:nvPr/>
          </p:nvSpPr>
          <p:spPr>
            <a:xfrm>
              <a:off x="8341983" y="5007589"/>
              <a:ext cx="90263" cy="90264"/>
            </a:xfrm>
            <a:prstGeom prst="ellipse">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ound Same Side Corner Rectangle 323"/>
            <p:cNvSpPr/>
            <p:nvPr/>
          </p:nvSpPr>
          <p:spPr>
            <a:xfrm>
              <a:off x="8311682" y="5097853"/>
              <a:ext cx="150866" cy="150867"/>
            </a:xfrm>
            <a:prstGeom prst="round2SameRect">
              <a:avLst>
                <a:gd name="adj1" fmla="val 49716"/>
                <a:gd name="adj2" fmla="val 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cxnSp>
          <p:nvCxnSpPr>
            <p:cNvPr id="325" name="Straight Connector 324"/>
            <p:cNvCxnSpPr/>
            <p:nvPr/>
          </p:nvCxnSpPr>
          <p:spPr>
            <a:xfrm>
              <a:off x="8492858" y="5059910"/>
              <a:ext cx="123069"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8492858" y="5097845"/>
              <a:ext cx="123069"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a:off x="8492858" y="5135780"/>
              <a:ext cx="123069"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28" name="Group 327"/>
          <p:cNvGrpSpPr/>
          <p:nvPr/>
        </p:nvGrpSpPr>
        <p:grpSpPr>
          <a:xfrm>
            <a:off x="8810387" y="4986610"/>
            <a:ext cx="420764" cy="340787"/>
            <a:chOff x="8260589" y="4957753"/>
            <a:chExt cx="420764" cy="340787"/>
          </a:xfrm>
        </p:grpSpPr>
        <p:sp>
          <p:nvSpPr>
            <p:cNvPr id="329" name="Rectangle 328"/>
            <p:cNvSpPr/>
            <p:nvPr/>
          </p:nvSpPr>
          <p:spPr>
            <a:xfrm>
              <a:off x="8260589" y="4957753"/>
              <a:ext cx="420764" cy="340787"/>
            </a:xfrm>
            <a:prstGeom prst="rect">
              <a:avLst/>
            </a:prstGeom>
            <a:solidFill>
              <a:schemeClr val="bg1"/>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p:cNvSpPr/>
            <p:nvPr/>
          </p:nvSpPr>
          <p:spPr>
            <a:xfrm>
              <a:off x="8341983" y="5007589"/>
              <a:ext cx="90263" cy="90264"/>
            </a:xfrm>
            <a:prstGeom prst="ellipse">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ound Same Side Corner Rectangle 330"/>
            <p:cNvSpPr/>
            <p:nvPr/>
          </p:nvSpPr>
          <p:spPr>
            <a:xfrm>
              <a:off x="8311682" y="5097853"/>
              <a:ext cx="150866" cy="150867"/>
            </a:xfrm>
            <a:prstGeom prst="round2SameRect">
              <a:avLst>
                <a:gd name="adj1" fmla="val 49716"/>
                <a:gd name="adj2" fmla="val 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cxnSp>
          <p:nvCxnSpPr>
            <p:cNvPr id="332" name="Straight Connector 331"/>
            <p:cNvCxnSpPr/>
            <p:nvPr/>
          </p:nvCxnSpPr>
          <p:spPr>
            <a:xfrm>
              <a:off x="8492858" y="5059910"/>
              <a:ext cx="123069"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8492858" y="5097845"/>
              <a:ext cx="123069"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8492858" y="5135780"/>
              <a:ext cx="123069"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35" name="TextBox 334"/>
          <p:cNvSpPr txBox="1"/>
          <p:nvPr/>
        </p:nvSpPr>
        <p:spPr>
          <a:xfrm>
            <a:off x="2170825" y="5421916"/>
            <a:ext cx="1432763" cy="461665"/>
          </a:xfrm>
          <a:prstGeom prst="rect">
            <a:avLst/>
          </a:prstGeom>
          <a:noFill/>
        </p:spPr>
        <p:txBody>
          <a:bodyPr wrap="square" rtlCol="0">
            <a:spAutoFit/>
          </a:bodyPr>
          <a:lstStyle/>
          <a:p>
            <a:pPr algn="ctr"/>
            <a:r>
              <a:rPr lang="en-US" sz="1200" dirty="0"/>
              <a:t>Yellow certificates signed by RCA</a:t>
            </a:r>
          </a:p>
        </p:txBody>
      </p:sp>
      <p:sp>
        <p:nvSpPr>
          <p:cNvPr id="337" name="TextBox 336"/>
          <p:cNvSpPr txBox="1"/>
          <p:nvPr/>
        </p:nvSpPr>
        <p:spPr>
          <a:xfrm>
            <a:off x="4076180" y="5421916"/>
            <a:ext cx="1432763" cy="461665"/>
          </a:xfrm>
          <a:prstGeom prst="rect">
            <a:avLst/>
          </a:prstGeom>
          <a:noFill/>
        </p:spPr>
        <p:txBody>
          <a:bodyPr wrap="square" rtlCol="0">
            <a:spAutoFit/>
          </a:bodyPr>
          <a:lstStyle/>
          <a:p>
            <a:pPr algn="ctr"/>
            <a:r>
              <a:rPr lang="en-US" sz="1200" dirty="0"/>
              <a:t>Green certificates signed by ICA1</a:t>
            </a:r>
          </a:p>
        </p:txBody>
      </p:sp>
      <p:sp>
        <p:nvSpPr>
          <p:cNvPr id="338" name="TextBox 337"/>
          <p:cNvSpPr txBox="1"/>
          <p:nvPr/>
        </p:nvSpPr>
        <p:spPr>
          <a:xfrm>
            <a:off x="5981535" y="5421916"/>
            <a:ext cx="1432763" cy="461665"/>
          </a:xfrm>
          <a:prstGeom prst="rect">
            <a:avLst/>
          </a:prstGeom>
          <a:noFill/>
        </p:spPr>
        <p:txBody>
          <a:bodyPr wrap="square" rtlCol="0">
            <a:spAutoFit/>
          </a:bodyPr>
          <a:lstStyle/>
          <a:p>
            <a:pPr algn="ctr"/>
            <a:r>
              <a:rPr lang="en-US" sz="1200" dirty="0"/>
              <a:t>Blue certificates signed by ICA2</a:t>
            </a:r>
          </a:p>
        </p:txBody>
      </p:sp>
      <p:sp>
        <p:nvSpPr>
          <p:cNvPr id="339" name="TextBox 338"/>
          <p:cNvSpPr txBox="1"/>
          <p:nvPr/>
        </p:nvSpPr>
        <p:spPr>
          <a:xfrm>
            <a:off x="7886890" y="5421916"/>
            <a:ext cx="1432763" cy="461665"/>
          </a:xfrm>
          <a:prstGeom prst="rect">
            <a:avLst/>
          </a:prstGeom>
          <a:noFill/>
        </p:spPr>
        <p:txBody>
          <a:bodyPr wrap="square" rtlCol="0">
            <a:spAutoFit/>
          </a:bodyPr>
          <a:lstStyle/>
          <a:p>
            <a:pPr algn="ctr"/>
            <a:r>
              <a:rPr lang="en-US" sz="1200" dirty="0"/>
              <a:t>Grey certificates signed by ICA3</a:t>
            </a:r>
          </a:p>
        </p:txBody>
      </p:sp>
    </p:spTree>
    <p:extLst>
      <p:ext uri="{BB962C8B-B14F-4D97-AF65-F5344CB8AC3E}">
        <p14:creationId xmlns:p14="http://schemas.microsoft.com/office/powerpoint/2010/main" val="1409964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2</a:t>
            </a:r>
          </a:p>
        </p:txBody>
      </p:sp>
      <p:sp>
        <p:nvSpPr>
          <p:cNvPr id="4" name="Slide Number Placeholder 3"/>
          <p:cNvSpPr>
            <a:spLocks noGrp="1"/>
          </p:cNvSpPr>
          <p:nvPr>
            <p:ph type="sldNum" sz="quarter" idx="12"/>
          </p:nvPr>
        </p:nvSpPr>
        <p:spPr>
          <a:xfrm>
            <a:off x="1149384" y="6156888"/>
            <a:ext cx="2743200" cy="365125"/>
          </a:xfrm>
        </p:spPr>
        <p:txBody>
          <a:bodyPr/>
          <a:lstStyle/>
          <a:p>
            <a:fld id="{2AF5F8E0-9CB9-8D41-B80C-6B76C9B710FC}" type="slidenum">
              <a:rPr lang="en-US" smtClean="0"/>
              <a:pPr/>
              <a:t>12</a:t>
            </a:fld>
            <a:endParaRPr lang="en-US"/>
          </a:p>
        </p:txBody>
      </p:sp>
      <p:sp>
        <p:nvSpPr>
          <p:cNvPr id="5" name="Rounded Rectangle 4"/>
          <p:cNvSpPr/>
          <p:nvPr/>
        </p:nvSpPr>
        <p:spPr>
          <a:xfrm>
            <a:off x="1562214" y="1612074"/>
            <a:ext cx="6274520" cy="4109570"/>
          </a:xfrm>
          <a:prstGeom prst="roundRect">
            <a:avLst/>
          </a:prstGeom>
          <a:solidFill>
            <a:srgbClr val="DBE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5809411" y="2486435"/>
            <a:ext cx="571412" cy="563758"/>
          </a:xfrm>
          <a:prstGeom prst="roundRect">
            <a:avLst/>
          </a:prstGeom>
          <a:solidFill>
            <a:srgbClr val="00B050"/>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O</a:t>
            </a:r>
          </a:p>
        </p:txBody>
      </p:sp>
      <p:cxnSp>
        <p:nvCxnSpPr>
          <p:cNvPr id="39" name="Straight Connector 38"/>
          <p:cNvCxnSpPr>
            <a:stCxn id="38" idx="0"/>
            <a:endCxn id="46" idx="7"/>
          </p:cNvCxnSpPr>
          <p:nvPr/>
        </p:nvCxnSpPr>
        <p:spPr>
          <a:xfrm>
            <a:off x="6094679" y="3140413"/>
            <a:ext cx="1309" cy="466383"/>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37" name="TextBox 36"/>
          <p:cNvSpPr txBox="1"/>
          <p:nvPr/>
        </p:nvSpPr>
        <p:spPr>
          <a:xfrm>
            <a:off x="4654357" y="3490824"/>
            <a:ext cx="348172" cy="461665"/>
          </a:xfrm>
          <a:prstGeom prst="rect">
            <a:avLst/>
          </a:prstGeom>
          <a:noFill/>
          <a:ln>
            <a:noFill/>
          </a:ln>
        </p:spPr>
        <p:txBody>
          <a:bodyPr wrap="none" rtlCol="0">
            <a:spAutoFit/>
          </a:bodyPr>
          <a:lstStyle/>
          <a:p>
            <a:r>
              <a:rPr lang="en-US" sz="2400" b="1" dirty="0">
                <a:solidFill>
                  <a:schemeClr val="accent1"/>
                </a:solidFill>
              </a:rPr>
              <a:t>C</a:t>
            </a:r>
          </a:p>
        </p:txBody>
      </p:sp>
      <p:sp>
        <p:nvSpPr>
          <p:cNvPr id="47" name="Rounded Rectangle 46"/>
          <p:cNvSpPr/>
          <p:nvPr/>
        </p:nvSpPr>
        <p:spPr>
          <a:xfrm>
            <a:off x="3157252" y="1978073"/>
            <a:ext cx="559591" cy="554570"/>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endParaRPr kumimoji="0" lang="en-US" sz="2400" b="1" i="0" u="none" strike="noStrike" kern="0" cap="none" spc="0" normalizeH="0" baseline="0" noProof="0" dirty="0">
              <a:ln>
                <a:noFill/>
              </a:ln>
              <a:solidFill>
                <a:schemeClr val="bg1"/>
              </a:solidFill>
              <a:effectLst/>
              <a:uLnTx/>
              <a:uFillTx/>
              <a:ea typeface=""/>
              <a:cs typeface=""/>
            </a:endParaRPr>
          </a:p>
        </p:txBody>
      </p:sp>
      <p:cxnSp>
        <p:nvCxnSpPr>
          <p:cNvPr id="48" name="Straight Connector 47"/>
          <p:cNvCxnSpPr>
            <a:stCxn id="49" idx="0"/>
          </p:cNvCxnSpPr>
          <p:nvPr/>
        </p:nvCxnSpPr>
        <p:spPr>
          <a:xfrm>
            <a:off x="3452110" y="2620771"/>
            <a:ext cx="13365" cy="996135"/>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49" name="Oval 48"/>
          <p:cNvSpPr/>
          <p:nvPr/>
        </p:nvSpPr>
        <p:spPr>
          <a:xfrm flipV="1">
            <a:off x="3371109" y="2458770"/>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53" name="TextBox 52"/>
          <p:cNvSpPr txBox="1"/>
          <p:nvPr/>
        </p:nvSpPr>
        <p:spPr>
          <a:xfrm>
            <a:off x="7331670" y="5037473"/>
            <a:ext cx="527124" cy="461665"/>
          </a:xfrm>
          <a:prstGeom prst="rect">
            <a:avLst/>
          </a:prstGeom>
          <a:noFill/>
        </p:spPr>
        <p:txBody>
          <a:bodyPr wrap="square" rtlCol="0">
            <a:spAutoFit/>
          </a:bodyPr>
          <a:lstStyle/>
          <a:p>
            <a:r>
              <a:rPr lang="en-US" sz="2400" b="1"/>
              <a:t>N</a:t>
            </a:r>
          </a:p>
        </p:txBody>
      </p:sp>
      <p:graphicFrame>
        <p:nvGraphicFramePr>
          <p:cNvPr id="54" name="Table 53"/>
          <p:cNvGraphicFramePr>
            <a:graphicFrameLocks noGrp="1"/>
          </p:cNvGraphicFramePr>
          <p:nvPr>
            <p:extLst>
              <p:ext uri="{D42A27DB-BD31-4B8C-83A1-F6EECF244321}">
                <p14:modId xmlns:p14="http://schemas.microsoft.com/office/powerpoint/2010/main" val="342803715"/>
              </p:ext>
            </p:extLst>
          </p:nvPr>
        </p:nvGraphicFramePr>
        <p:xfrm>
          <a:off x="9042960" y="1449910"/>
          <a:ext cx="2315141" cy="4313772"/>
        </p:xfrm>
        <a:graphic>
          <a:graphicData uri="http://schemas.openxmlformats.org/drawingml/2006/table">
            <a:tbl>
              <a:tblPr firstRow="1" bandRow="1">
                <a:tableStyleId>{2D5ABB26-0587-4C30-8999-92F81FD0307C}</a:tableStyleId>
              </a:tblPr>
              <a:tblGrid>
                <a:gridCol w="648469">
                  <a:extLst>
                    <a:ext uri="{9D8B030D-6E8A-4147-A177-3AD203B41FA5}">
                      <a16:colId xmlns:a16="http://schemas.microsoft.com/office/drawing/2014/main" val="20000"/>
                    </a:ext>
                  </a:extLst>
                </a:gridCol>
                <a:gridCol w="1666672">
                  <a:extLst>
                    <a:ext uri="{9D8B030D-6E8A-4147-A177-3AD203B41FA5}">
                      <a16:colId xmlns:a16="http://schemas.microsoft.com/office/drawing/2014/main" val="20001"/>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r>
                        <a:rPr lang="en-US" sz="1400" baseline="0" dirty="0"/>
                        <a:t> Network</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lvl="0"/>
                      <a:r>
                        <a:rPr lang="en-US" sz="1400" dirty="0"/>
                        <a:t>    </a:t>
                      </a:r>
                      <a:r>
                        <a:rPr lang="en-US" sz="1400" b="1" dirty="0"/>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Channel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Membership Services Provider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Peer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Orderer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Certificate Authority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56" name="Rounded Rectangle 55"/>
          <p:cNvSpPr/>
          <p:nvPr/>
        </p:nvSpPr>
        <p:spPr>
          <a:xfrm>
            <a:off x="9116375" y="4480069"/>
            <a:ext cx="470643" cy="431746"/>
          </a:xfrm>
          <a:prstGeom prst="roundRect">
            <a:avLst/>
          </a:prstGeom>
          <a:solidFill>
            <a:srgbClr val="00B05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O</a:t>
            </a:r>
            <a:endParaRPr lang="en-US" sz="1600" b="1" dirty="0">
              <a:solidFill>
                <a:srgbClr val="000000"/>
              </a:solidFill>
              <a:ea typeface="Arial" charset="0"/>
              <a:cs typeface="Arial" charset="0"/>
            </a:endParaRPr>
          </a:p>
        </p:txBody>
      </p:sp>
      <p:sp>
        <p:nvSpPr>
          <p:cNvPr id="61" name="Rounded Rectangle 60"/>
          <p:cNvSpPr/>
          <p:nvPr/>
        </p:nvSpPr>
        <p:spPr>
          <a:xfrm>
            <a:off x="9116376" y="1553918"/>
            <a:ext cx="470643" cy="431746"/>
          </a:xfrm>
          <a:prstGeom prst="roundRect">
            <a:avLst/>
          </a:prstGeom>
          <a:solidFill>
            <a:schemeClr val="accent1">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N</a:t>
            </a:r>
            <a:endParaRPr lang="en-US" sz="1600" b="1" dirty="0">
              <a:solidFill>
                <a:srgbClr val="000000"/>
              </a:solidFill>
              <a:ea typeface="Arial" charset="0"/>
              <a:cs typeface="Arial" charset="0"/>
            </a:endParaRPr>
          </a:p>
        </p:txBody>
      </p:sp>
      <p:sp>
        <p:nvSpPr>
          <p:cNvPr id="63" name="Rounded Rectangle 62"/>
          <p:cNvSpPr/>
          <p:nvPr/>
        </p:nvSpPr>
        <p:spPr>
          <a:xfrm>
            <a:off x="9118922" y="3763230"/>
            <a:ext cx="481189" cy="444147"/>
          </a:xfrm>
          <a:prstGeom prst="roundRect">
            <a:avLst/>
          </a:prstGeom>
          <a:solidFill>
            <a:schemeClr val="accent1"/>
          </a:soli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bg1"/>
                </a:solidFill>
                <a:ea typeface="Arial" charset="0"/>
                <a:cs typeface="Arial" charset="0"/>
              </a:rPr>
              <a:t>P</a:t>
            </a:r>
          </a:p>
        </p:txBody>
      </p:sp>
      <p:sp>
        <p:nvSpPr>
          <p:cNvPr id="38" name="Oval 37"/>
          <p:cNvSpPr/>
          <p:nvPr/>
        </p:nvSpPr>
        <p:spPr>
          <a:xfrm flipH="1" flipV="1">
            <a:off x="6013679" y="2978412"/>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46" name="Oval 45"/>
          <p:cNvSpPr/>
          <p:nvPr/>
        </p:nvSpPr>
        <p:spPr>
          <a:xfrm>
            <a:off x="3062324" y="3561716"/>
            <a:ext cx="3554159" cy="307828"/>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9095425" y="2410660"/>
            <a:ext cx="526249" cy="238539"/>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47" idx="1"/>
            <a:endCxn id="50" idx="3"/>
          </p:cNvCxnSpPr>
          <p:nvPr/>
        </p:nvCxnSpPr>
        <p:spPr>
          <a:xfrm flipH="1">
            <a:off x="2904708" y="2255358"/>
            <a:ext cx="252544" cy="0"/>
          </a:xfrm>
          <a:prstGeom prst="line">
            <a:avLst/>
          </a:prstGeom>
          <a:ln w="28575">
            <a:solidFill>
              <a:srgbClr val="4372C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1937975" y="2095417"/>
            <a:ext cx="966733" cy="319881"/>
          </a:xfrm>
          <a:prstGeom prst="roundRect">
            <a:avLst>
              <a:gd name="adj" fmla="val 50000"/>
            </a:avLst>
          </a:prstGeom>
          <a:solidFill>
            <a:srgbClr val="9F42E6"/>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100" b="1" kern="0" noProof="0" dirty="0">
                <a:solidFill>
                  <a:schemeClr val="bg1"/>
                </a:solidFill>
                <a:ea typeface=""/>
                <a:cs typeface=""/>
              </a:rPr>
              <a:t>ORG2.MSP</a:t>
            </a:r>
            <a:endParaRPr kumimoji="0" lang="en-US" sz="1100" b="1" i="0" u="none" strike="noStrike" kern="0" cap="none" spc="0" normalizeH="0" baseline="0" noProof="0" dirty="0">
              <a:ln>
                <a:noFill/>
              </a:ln>
              <a:solidFill>
                <a:schemeClr val="bg1"/>
              </a:solidFill>
              <a:effectLst/>
              <a:uLnTx/>
              <a:uFillTx/>
              <a:ea typeface=""/>
              <a:cs typeface=""/>
            </a:endParaRPr>
          </a:p>
        </p:txBody>
      </p:sp>
      <p:sp>
        <p:nvSpPr>
          <p:cNvPr id="58" name="Rounded Rectangle 57"/>
          <p:cNvSpPr/>
          <p:nvPr/>
        </p:nvSpPr>
        <p:spPr>
          <a:xfrm>
            <a:off x="6663046" y="2608373"/>
            <a:ext cx="1029062" cy="319881"/>
          </a:xfrm>
          <a:prstGeom prst="roundRect">
            <a:avLst>
              <a:gd name="adj" fmla="val 50000"/>
            </a:avLst>
          </a:prstGeom>
          <a:solidFill>
            <a:srgbClr val="9F42E6"/>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200" b="1" kern="0" noProof="0" dirty="0">
                <a:solidFill>
                  <a:schemeClr val="bg1"/>
                </a:solidFill>
                <a:ea typeface=""/>
                <a:cs typeface=""/>
              </a:rPr>
              <a:t>ORG1.MSP</a:t>
            </a:r>
            <a:endParaRPr kumimoji="0" lang="en-US" sz="1200" b="1" i="0" u="none" strike="noStrike" kern="0" cap="none" spc="0" normalizeH="0" baseline="0" noProof="0" dirty="0">
              <a:ln>
                <a:noFill/>
              </a:ln>
              <a:solidFill>
                <a:schemeClr val="bg1"/>
              </a:solidFill>
              <a:effectLst/>
              <a:uLnTx/>
              <a:uFillTx/>
              <a:ea typeface=""/>
              <a:cs typeface=""/>
            </a:endParaRPr>
          </a:p>
        </p:txBody>
      </p:sp>
      <p:cxnSp>
        <p:nvCxnSpPr>
          <p:cNvPr id="65" name="Straight Connector 64"/>
          <p:cNvCxnSpPr>
            <a:stCxn id="9" idx="3"/>
            <a:endCxn id="58" idx="1"/>
          </p:cNvCxnSpPr>
          <p:nvPr/>
        </p:nvCxnSpPr>
        <p:spPr>
          <a:xfrm>
            <a:off x="6380823" y="2768314"/>
            <a:ext cx="282223" cy="0"/>
          </a:xfrm>
          <a:prstGeom prst="line">
            <a:avLst/>
          </a:prstGeom>
          <a:ln w="28575">
            <a:solidFill>
              <a:srgbClr val="4372C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Rounded Rectangle 76"/>
          <p:cNvSpPr/>
          <p:nvPr/>
        </p:nvSpPr>
        <p:spPr>
          <a:xfrm>
            <a:off x="1718030" y="3555690"/>
            <a:ext cx="1029062" cy="319881"/>
          </a:xfrm>
          <a:prstGeom prst="roundRect">
            <a:avLst>
              <a:gd name="adj" fmla="val 50000"/>
            </a:avLst>
          </a:prstGeom>
          <a:solidFill>
            <a:srgbClr val="9F42E6"/>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200" b="1" kern="0" noProof="0" dirty="0">
                <a:solidFill>
                  <a:schemeClr val="bg1"/>
                </a:solidFill>
                <a:ea typeface=""/>
                <a:cs typeface=""/>
              </a:rPr>
              <a:t>ORG2.MSP</a:t>
            </a:r>
            <a:endParaRPr kumimoji="0" lang="en-US" sz="1200" b="1" i="0" u="none" strike="noStrike" kern="0" cap="none" spc="0" normalizeH="0" baseline="0" noProof="0" dirty="0">
              <a:ln>
                <a:noFill/>
              </a:ln>
              <a:solidFill>
                <a:schemeClr val="bg1"/>
              </a:solidFill>
              <a:effectLst/>
              <a:uLnTx/>
              <a:uFillTx/>
              <a:ea typeface=""/>
              <a:cs typeface=""/>
            </a:endParaRPr>
          </a:p>
        </p:txBody>
      </p:sp>
      <p:cxnSp>
        <p:nvCxnSpPr>
          <p:cNvPr id="78" name="Straight Connector 77"/>
          <p:cNvCxnSpPr>
            <a:stCxn id="46" idx="2"/>
            <a:endCxn id="77" idx="3"/>
          </p:cNvCxnSpPr>
          <p:nvPr/>
        </p:nvCxnSpPr>
        <p:spPr>
          <a:xfrm flipH="1">
            <a:off x="2747092" y="3715630"/>
            <a:ext cx="315232" cy="1"/>
          </a:xfrm>
          <a:prstGeom prst="line">
            <a:avLst/>
          </a:prstGeom>
          <a:ln w="28575">
            <a:solidFill>
              <a:srgbClr val="4372C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66" idx="3"/>
          </p:cNvCxnSpPr>
          <p:nvPr/>
        </p:nvCxnSpPr>
        <p:spPr>
          <a:xfrm>
            <a:off x="7123741" y="5273364"/>
            <a:ext cx="307837" cy="3070"/>
          </a:xfrm>
          <a:prstGeom prst="line">
            <a:avLst/>
          </a:prstGeom>
          <a:ln w="28575">
            <a:solidFill>
              <a:srgbClr val="4372C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9071121" y="3074195"/>
            <a:ext cx="574856" cy="295840"/>
          </a:xfrm>
          <a:prstGeom prst="roundRect">
            <a:avLst>
              <a:gd name="adj" fmla="val 50000"/>
            </a:avLst>
          </a:prstGeom>
          <a:solidFill>
            <a:srgbClr val="9F42E6"/>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200" b="1" kern="0" noProof="0" dirty="0">
                <a:solidFill>
                  <a:schemeClr val="bg1"/>
                </a:solidFill>
                <a:ea typeface=""/>
                <a:cs typeface=""/>
              </a:rPr>
              <a:t>MSP</a:t>
            </a:r>
            <a:endParaRPr kumimoji="0" lang="en-US" sz="1200" b="1" i="0" u="none" strike="noStrike" kern="0" cap="none" spc="0" normalizeH="0" baseline="0" noProof="0" dirty="0">
              <a:ln>
                <a:noFill/>
              </a:ln>
              <a:solidFill>
                <a:schemeClr val="bg1"/>
              </a:solidFill>
              <a:effectLst/>
              <a:uLnTx/>
              <a:uFillTx/>
              <a:ea typeface=""/>
              <a:cs typeface=""/>
            </a:endParaRPr>
          </a:p>
        </p:txBody>
      </p:sp>
      <p:sp>
        <p:nvSpPr>
          <p:cNvPr id="99" name="Rounded Rectangle 98"/>
          <p:cNvSpPr/>
          <p:nvPr/>
        </p:nvSpPr>
        <p:spPr>
          <a:xfrm>
            <a:off x="8068639" y="3754548"/>
            <a:ext cx="575072" cy="567368"/>
          </a:xfrm>
          <a:prstGeom prst="roundRect">
            <a:avLst/>
          </a:prstGeom>
          <a:solidFill>
            <a:schemeClr val="accent4"/>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4372C4"/>
                </a:solidFill>
              </a:rPr>
              <a:t>RCA1</a:t>
            </a:r>
          </a:p>
        </p:txBody>
      </p:sp>
      <p:sp>
        <p:nvSpPr>
          <p:cNvPr id="100" name="Rounded Rectangle 99"/>
          <p:cNvSpPr/>
          <p:nvPr/>
        </p:nvSpPr>
        <p:spPr>
          <a:xfrm>
            <a:off x="9114922" y="5193314"/>
            <a:ext cx="481189" cy="444147"/>
          </a:xfrm>
          <a:prstGeom prst="roundRect">
            <a:avLst/>
          </a:prstGeom>
          <a:solidFill>
            <a:srgbClr val="FFC000"/>
          </a:solidFill>
          <a:ln w="1905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accent1"/>
                </a:solidFill>
                <a:ea typeface="Arial" charset="0"/>
                <a:cs typeface="Arial" charset="0"/>
              </a:rPr>
              <a:t>CA</a:t>
            </a:r>
          </a:p>
        </p:txBody>
      </p:sp>
      <p:sp>
        <p:nvSpPr>
          <p:cNvPr id="104" name="Rounded Rectangle 103"/>
          <p:cNvSpPr/>
          <p:nvPr/>
        </p:nvSpPr>
        <p:spPr>
          <a:xfrm>
            <a:off x="761919" y="3434667"/>
            <a:ext cx="575072" cy="567368"/>
          </a:xfrm>
          <a:prstGeom prst="roundRect">
            <a:avLst/>
          </a:prstGeom>
          <a:solidFill>
            <a:schemeClr val="accent4"/>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4372C4"/>
                </a:solidFill>
              </a:rPr>
              <a:t>RCA2</a:t>
            </a:r>
          </a:p>
        </p:txBody>
      </p:sp>
      <p:cxnSp>
        <p:nvCxnSpPr>
          <p:cNvPr id="108" name="Elbow Connector 107"/>
          <p:cNvCxnSpPr>
            <a:stCxn id="50" idx="2"/>
            <a:endCxn id="104" idx="0"/>
          </p:cNvCxnSpPr>
          <p:nvPr/>
        </p:nvCxnSpPr>
        <p:spPr>
          <a:xfrm rot="5400000">
            <a:off x="1225715" y="2239039"/>
            <a:ext cx="1019369" cy="1371887"/>
          </a:xfrm>
          <a:prstGeom prst="bentConnector3">
            <a:avLst>
              <a:gd name="adj1" fmla="val 50000"/>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58" idx="2"/>
            <a:endCxn id="99" idx="0"/>
          </p:cNvCxnSpPr>
          <p:nvPr/>
        </p:nvCxnSpPr>
        <p:spPr>
          <a:xfrm rot="16200000" flipH="1">
            <a:off x="7353729" y="2752102"/>
            <a:ext cx="826294" cy="1178598"/>
          </a:xfrm>
          <a:prstGeom prst="bentConnector3">
            <a:avLst>
              <a:gd name="adj1" fmla="val 50000"/>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122"/>
          <p:cNvCxnSpPr>
            <a:stCxn id="66" idx="0"/>
            <a:endCxn id="99" idx="2"/>
          </p:cNvCxnSpPr>
          <p:nvPr/>
        </p:nvCxnSpPr>
        <p:spPr>
          <a:xfrm rot="5400000" flipH="1" flipV="1">
            <a:off x="7086939" y="3844188"/>
            <a:ext cx="791507" cy="1746965"/>
          </a:xfrm>
          <a:prstGeom prst="bentConnector3">
            <a:avLst>
              <a:gd name="adj1" fmla="val 50000"/>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1718030" y="3878292"/>
            <a:ext cx="1029062" cy="319881"/>
          </a:xfrm>
          <a:prstGeom prst="roundRect">
            <a:avLst>
              <a:gd name="adj" fmla="val 50000"/>
            </a:avLst>
          </a:prstGeom>
          <a:solidFill>
            <a:srgbClr val="9F42E6"/>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200" b="1" kern="0" noProof="0" dirty="0">
                <a:solidFill>
                  <a:schemeClr val="bg1"/>
                </a:solidFill>
                <a:ea typeface=""/>
                <a:cs typeface=""/>
              </a:rPr>
              <a:t>ORG1.MSP</a:t>
            </a:r>
            <a:endParaRPr kumimoji="0" lang="en-US" sz="1200" b="1" i="0" u="none" strike="noStrike" kern="0" cap="none" spc="0" normalizeH="0" baseline="0" noProof="0" dirty="0">
              <a:ln>
                <a:noFill/>
              </a:ln>
              <a:solidFill>
                <a:schemeClr val="bg1"/>
              </a:solidFill>
              <a:effectLst/>
              <a:uLnTx/>
              <a:uFillTx/>
              <a:ea typeface=""/>
              <a:cs typeface=""/>
            </a:endParaRPr>
          </a:p>
        </p:txBody>
      </p:sp>
      <p:cxnSp>
        <p:nvCxnSpPr>
          <p:cNvPr id="27" name="Straight Arrow Connector 26"/>
          <p:cNvCxnSpPr>
            <a:stCxn id="40" idx="3"/>
            <a:endCxn id="99" idx="1"/>
          </p:cNvCxnSpPr>
          <p:nvPr/>
        </p:nvCxnSpPr>
        <p:spPr>
          <a:xfrm flipV="1">
            <a:off x="2747092" y="4038232"/>
            <a:ext cx="5321547" cy="1"/>
          </a:xfrm>
          <a:prstGeom prst="straightConnector1">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7" idx="1"/>
            <a:endCxn id="104" idx="3"/>
          </p:cNvCxnSpPr>
          <p:nvPr/>
        </p:nvCxnSpPr>
        <p:spPr>
          <a:xfrm flipH="1">
            <a:off x="1336991" y="3715631"/>
            <a:ext cx="381039" cy="2720"/>
          </a:xfrm>
          <a:prstGeom prst="straightConnector1">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6094679" y="5113423"/>
            <a:ext cx="1029062" cy="319881"/>
          </a:xfrm>
          <a:prstGeom prst="roundRect">
            <a:avLst>
              <a:gd name="adj" fmla="val 50000"/>
            </a:avLst>
          </a:prstGeom>
          <a:solidFill>
            <a:srgbClr val="9F42E6"/>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200" b="1" kern="0" noProof="0" dirty="0">
                <a:solidFill>
                  <a:schemeClr val="bg1"/>
                </a:solidFill>
                <a:ea typeface=""/>
                <a:cs typeface=""/>
              </a:rPr>
              <a:t>ORG1.MSP</a:t>
            </a:r>
            <a:endParaRPr kumimoji="0" lang="en-US" sz="1200" b="1" i="0" u="none" strike="noStrike" kern="0" cap="none" spc="0" normalizeH="0" baseline="0" noProof="0" dirty="0">
              <a:ln>
                <a:noFill/>
              </a:ln>
              <a:solidFill>
                <a:schemeClr val="bg1"/>
              </a:solidFill>
              <a:effectLst/>
              <a:uLnTx/>
              <a:uFillTx/>
              <a:ea typeface=""/>
              <a:cs typeface=""/>
            </a:endParaRPr>
          </a:p>
        </p:txBody>
      </p:sp>
      <p:sp>
        <p:nvSpPr>
          <p:cNvPr id="41" name="TextBox 40"/>
          <p:cNvSpPr txBox="1"/>
          <p:nvPr/>
        </p:nvSpPr>
        <p:spPr>
          <a:xfrm>
            <a:off x="1951026" y="1818155"/>
            <a:ext cx="941989" cy="307777"/>
          </a:xfrm>
          <a:prstGeom prst="rect">
            <a:avLst/>
          </a:prstGeom>
          <a:noFill/>
        </p:spPr>
        <p:txBody>
          <a:bodyPr wrap="none" rtlCol="0">
            <a:spAutoFit/>
          </a:bodyPr>
          <a:lstStyle/>
          <a:p>
            <a:r>
              <a:rPr lang="en-US" sz="1400" b="1" dirty="0"/>
              <a:t>Local MSP</a:t>
            </a:r>
          </a:p>
        </p:txBody>
      </p:sp>
      <p:sp>
        <p:nvSpPr>
          <p:cNvPr id="42" name="TextBox 41"/>
          <p:cNvSpPr txBox="1"/>
          <p:nvPr/>
        </p:nvSpPr>
        <p:spPr>
          <a:xfrm>
            <a:off x="6706582" y="2339120"/>
            <a:ext cx="941989" cy="307777"/>
          </a:xfrm>
          <a:prstGeom prst="rect">
            <a:avLst/>
          </a:prstGeom>
          <a:noFill/>
        </p:spPr>
        <p:txBody>
          <a:bodyPr wrap="none" rtlCol="0">
            <a:spAutoFit/>
          </a:bodyPr>
          <a:lstStyle/>
          <a:p>
            <a:r>
              <a:rPr lang="en-US" sz="1400" b="1" dirty="0"/>
              <a:t>Local MSP</a:t>
            </a:r>
          </a:p>
        </p:txBody>
      </p:sp>
      <p:sp>
        <p:nvSpPr>
          <p:cNvPr id="43" name="TextBox 42"/>
          <p:cNvSpPr txBox="1"/>
          <p:nvPr/>
        </p:nvSpPr>
        <p:spPr>
          <a:xfrm>
            <a:off x="1673850" y="4150875"/>
            <a:ext cx="1117422" cy="307777"/>
          </a:xfrm>
          <a:prstGeom prst="rect">
            <a:avLst/>
          </a:prstGeom>
          <a:noFill/>
        </p:spPr>
        <p:txBody>
          <a:bodyPr wrap="none" rtlCol="0">
            <a:spAutoFit/>
          </a:bodyPr>
          <a:lstStyle/>
          <a:p>
            <a:r>
              <a:rPr lang="en-US" sz="1400" b="1"/>
              <a:t>Global MSPs</a:t>
            </a:r>
            <a:endParaRPr lang="en-US" sz="1400" b="1" dirty="0"/>
          </a:p>
        </p:txBody>
      </p:sp>
      <p:sp>
        <p:nvSpPr>
          <p:cNvPr id="45" name="TextBox 44"/>
          <p:cNvSpPr txBox="1"/>
          <p:nvPr/>
        </p:nvSpPr>
        <p:spPr>
          <a:xfrm>
            <a:off x="6094679" y="5387222"/>
            <a:ext cx="1047082" cy="307777"/>
          </a:xfrm>
          <a:prstGeom prst="rect">
            <a:avLst/>
          </a:prstGeom>
          <a:noFill/>
        </p:spPr>
        <p:txBody>
          <a:bodyPr wrap="none" rtlCol="0">
            <a:spAutoFit/>
          </a:bodyPr>
          <a:lstStyle/>
          <a:p>
            <a:r>
              <a:rPr lang="en-US" sz="1400" b="1"/>
              <a:t>Global MSP</a:t>
            </a:r>
            <a:endParaRPr lang="en-US" sz="1400" b="1" dirty="0"/>
          </a:p>
        </p:txBody>
      </p:sp>
    </p:spTree>
    <p:extLst>
      <p:ext uri="{BB962C8B-B14F-4D97-AF65-F5344CB8AC3E}">
        <p14:creationId xmlns:p14="http://schemas.microsoft.com/office/powerpoint/2010/main" val="186967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2033337" y="3998067"/>
            <a:ext cx="63353" cy="633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030093" y="1998189"/>
            <a:ext cx="63353" cy="633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Elbow Connector 27"/>
          <p:cNvCxnSpPr>
            <a:stCxn id="13" idx="0"/>
            <a:endCxn id="67" idx="1"/>
          </p:cNvCxnSpPr>
          <p:nvPr/>
        </p:nvCxnSpPr>
        <p:spPr>
          <a:xfrm rot="5400000" flipH="1" flipV="1">
            <a:off x="2084408" y="3339548"/>
            <a:ext cx="639126" cy="677912"/>
          </a:xfrm>
          <a:prstGeom prst="bentConnector2">
            <a:avLst/>
          </a:prstGeom>
          <a:ln w="28575">
            <a:solidFill>
              <a:srgbClr val="4372C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13" idx="3"/>
            <a:endCxn id="69" idx="1"/>
          </p:cNvCxnSpPr>
          <p:nvPr/>
        </p:nvCxnSpPr>
        <p:spPr>
          <a:xfrm rot="16200000" flipH="1">
            <a:off x="2059634" y="4035123"/>
            <a:ext cx="666274" cy="700311"/>
          </a:xfrm>
          <a:prstGeom prst="bentConnector2">
            <a:avLst/>
          </a:prstGeom>
          <a:ln w="28575">
            <a:solidFill>
              <a:srgbClr val="4372C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Diagram 3</a:t>
            </a:r>
          </a:p>
        </p:txBody>
      </p:sp>
      <p:sp>
        <p:nvSpPr>
          <p:cNvPr id="4" name="Slide Number Placeholder 3"/>
          <p:cNvSpPr>
            <a:spLocks noGrp="1"/>
          </p:cNvSpPr>
          <p:nvPr>
            <p:ph type="sldNum" sz="quarter" idx="12"/>
          </p:nvPr>
        </p:nvSpPr>
        <p:spPr>
          <a:xfrm>
            <a:off x="1149384" y="6156888"/>
            <a:ext cx="2743200" cy="365125"/>
          </a:xfrm>
        </p:spPr>
        <p:txBody>
          <a:bodyPr/>
          <a:lstStyle/>
          <a:p>
            <a:fld id="{2AF5F8E0-9CB9-8D41-B80C-6B76C9B710FC}" type="slidenum">
              <a:rPr lang="en-US" smtClean="0"/>
              <a:pPr/>
              <a:t>13</a:t>
            </a:fld>
            <a:endParaRPr lang="en-US"/>
          </a:p>
        </p:txBody>
      </p:sp>
      <p:sp>
        <p:nvSpPr>
          <p:cNvPr id="50" name="Rounded Rectangle 49"/>
          <p:cNvSpPr/>
          <p:nvPr/>
        </p:nvSpPr>
        <p:spPr>
          <a:xfrm>
            <a:off x="2742928" y="1736637"/>
            <a:ext cx="1972546" cy="652693"/>
          </a:xfrm>
          <a:prstGeom prst="roundRect">
            <a:avLst>
              <a:gd name="adj" fmla="val 50000"/>
            </a:avLst>
          </a:prstGeom>
          <a:solidFill>
            <a:srgbClr val="9F42E6"/>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50" b="1" kern="0" noProof="0" dirty="0">
                <a:solidFill>
                  <a:schemeClr val="bg1"/>
                </a:solidFill>
                <a:ea typeface=""/>
                <a:cs typeface=""/>
              </a:rPr>
              <a:t>ORG1.MSP</a:t>
            </a:r>
            <a:endParaRPr kumimoji="0" lang="en-US" sz="1050" b="1" i="0" u="none" strike="noStrike" kern="0" cap="none" spc="0" normalizeH="0" baseline="0" noProof="0" dirty="0">
              <a:ln>
                <a:noFill/>
              </a:ln>
              <a:solidFill>
                <a:schemeClr val="bg1"/>
              </a:solidFill>
              <a:effectLst/>
              <a:uLnTx/>
              <a:uFillTx/>
              <a:ea typeface=""/>
              <a:cs typeface=""/>
            </a:endParaRPr>
          </a:p>
        </p:txBody>
      </p:sp>
      <p:cxnSp>
        <p:nvCxnSpPr>
          <p:cNvPr id="65" name="Straight Connector 64"/>
          <p:cNvCxnSpPr>
            <a:stCxn id="78" idx="5"/>
            <a:endCxn id="50" idx="1"/>
          </p:cNvCxnSpPr>
          <p:nvPr/>
        </p:nvCxnSpPr>
        <p:spPr>
          <a:xfrm>
            <a:off x="2084169" y="2052264"/>
            <a:ext cx="658759" cy="10720"/>
          </a:xfrm>
          <a:prstGeom prst="line">
            <a:avLst/>
          </a:prstGeom>
          <a:ln w="28575">
            <a:solidFill>
              <a:srgbClr val="4372C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Rounded Rectangle 103"/>
          <p:cNvSpPr/>
          <p:nvPr/>
        </p:nvSpPr>
        <p:spPr>
          <a:xfrm>
            <a:off x="5107800" y="3070899"/>
            <a:ext cx="575072" cy="567368"/>
          </a:xfrm>
          <a:prstGeom prst="roundRect">
            <a:avLst/>
          </a:prstGeom>
          <a:solidFill>
            <a:schemeClr val="accent4"/>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4372C4"/>
                </a:solidFill>
              </a:rPr>
              <a:t>ICA</a:t>
            </a:r>
          </a:p>
        </p:txBody>
      </p:sp>
      <p:cxnSp>
        <p:nvCxnSpPr>
          <p:cNvPr id="27" name="Straight Arrow Connector 26"/>
          <p:cNvCxnSpPr>
            <a:stCxn id="50" idx="3"/>
            <a:endCxn id="101" idx="1"/>
          </p:cNvCxnSpPr>
          <p:nvPr/>
        </p:nvCxnSpPr>
        <p:spPr>
          <a:xfrm flipV="1">
            <a:off x="4715474" y="2061599"/>
            <a:ext cx="392326" cy="1385"/>
          </a:xfrm>
          <a:prstGeom prst="straightConnector1">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2742927" y="3032594"/>
            <a:ext cx="1972546" cy="652693"/>
          </a:xfrm>
          <a:prstGeom prst="roundRect">
            <a:avLst>
              <a:gd name="adj" fmla="val 50000"/>
            </a:avLst>
          </a:prstGeom>
          <a:solidFill>
            <a:srgbClr val="9F42E6"/>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50" b="1" kern="0" noProof="0" dirty="0">
                <a:solidFill>
                  <a:schemeClr val="bg1"/>
                </a:solidFill>
                <a:ea typeface=""/>
                <a:cs typeface=""/>
              </a:rPr>
              <a:t>ORG2.MSP.NATIONAL</a:t>
            </a:r>
            <a:endParaRPr kumimoji="0" lang="en-US" sz="1050" b="1" i="0" u="none" strike="noStrike" kern="0" cap="none" spc="0" normalizeH="0" baseline="0" noProof="0" dirty="0">
              <a:ln>
                <a:noFill/>
              </a:ln>
              <a:solidFill>
                <a:schemeClr val="bg1"/>
              </a:solidFill>
              <a:effectLst/>
              <a:uLnTx/>
              <a:uFillTx/>
              <a:ea typeface=""/>
              <a:cs typeface=""/>
            </a:endParaRPr>
          </a:p>
        </p:txBody>
      </p:sp>
      <p:sp>
        <p:nvSpPr>
          <p:cNvPr id="68" name="Rounded Rectangle 67"/>
          <p:cNvSpPr/>
          <p:nvPr/>
        </p:nvSpPr>
        <p:spPr>
          <a:xfrm>
            <a:off x="2742927" y="3712050"/>
            <a:ext cx="1972546" cy="652693"/>
          </a:xfrm>
          <a:prstGeom prst="roundRect">
            <a:avLst>
              <a:gd name="adj" fmla="val 50000"/>
            </a:avLst>
          </a:prstGeom>
          <a:solidFill>
            <a:srgbClr val="9F42E6"/>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50" b="1" kern="0" noProof="0" dirty="0">
                <a:solidFill>
                  <a:schemeClr val="bg1"/>
                </a:solidFill>
                <a:ea typeface=""/>
                <a:cs typeface=""/>
              </a:rPr>
              <a:t>ORG2.MSP.INTERNATIONAL</a:t>
            </a:r>
            <a:endParaRPr kumimoji="0" lang="en-US" sz="1050" b="1" i="0" u="none" strike="noStrike" kern="0" cap="none" spc="0" normalizeH="0" baseline="0" noProof="0" dirty="0">
              <a:ln>
                <a:noFill/>
              </a:ln>
              <a:solidFill>
                <a:schemeClr val="bg1"/>
              </a:solidFill>
              <a:effectLst/>
              <a:uLnTx/>
              <a:uFillTx/>
              <a:ea typeface=""/>
              <a:cs typeface=""/>
            </a:endParaRPr>
          </a:p>
        </p:txBody>
      </p:sp>
      <p:sp>
        <p:nvSpPr>
          <p:cNvPr id="69" name="Rounded Rectangle 68"/>
          <p:cNvSpPr/>
          <p:nvPr/>
        </p:nvSpPr>
        <p:spPr>
          <a:xfrm>
            <a:off x="2742927" y="4392069"/>
            <a:ext cx="1972546" cy="652693"/>
          </a:xfrm>
          <a:prstGeom prst="roundRect">
            <a:avLst>
              <a:gd name="adj" fmla="val 50000"/>
            </a:avLst>
          </a:prstGeom>
          <a:solidFill>
            <a:srgbClr val="9F42E6"/>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50" b="1" kern="0" noProof="0" dirty="0">
                <a:solidFill>
                  <a:schemeClr val="bg1"/>
                </a:solidFill>
                <a:ea typeface=""/>
                <a:cs typeface=""/>
              </a:rPr>
              <a:t>ORG2.MSP.GOVERNMENT</a:t>
            </a:r>
            <a:endParaRPr kumimoji="0" lang="en-US" sz="1050" b="1" i="0" u="none" strike="noStrike" kern="0" cap="none" spc="0" normalizeH="0" baseline="0" noProof="0" dirty="0">
              <a:ln>
                <a:noFill/>
              </a:ln>
              <a:solidFill>
                <a:schemeClr val="bg1"/>
              </a:solidFill>
              <a:effectLst/>
              <a:uLnTx/>
              <a:uFillTx/>
              <a:ea typeface=""/>
              <a:cs typeface=""/>
            </a:endParaRPr>
          </a:p>
        </p:txBody>
      </p:sp>
      <p:sp>
        <p:nvSpPr>
          <p:cNvPr id="70" name="Rounded Rectangle 69"/>
          <p:cNvSpPr/>
          <p:nvPr/>
        </p:nvSpPr>
        <p:spPr>
          <a:xfrm>
            <a:off x="7036874" y="3070899"/>
            <a:ext cx="575072" cy="567368"/>
          </a:xfrm>
          <a:prstGeom prst="roundRect">
            <a:avLst/>
          </a:prstGeom>
          <a:solidFill>
            <a:schemeClr val="accent4"/>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4372C4"/>
                </a:solidFill>
              </a:rPr>
              <a:t>RCA1</a:t>
            </a:r>
          </a:p>
        </p:txBody>
      </p:sp>
      <p:sp>
        <p:nvSpPr>
          <p:cNvPr id="72" name="Rounded Rectangle 71"/>
          <p:cNvSpPr/>
          <p:nvPr/>
        </p:nvSpPr>
        <p:spPr>
          <a:xfrm>
            <a:off x="7036874" y="3755060"/>
            <a:ext cx="575072" cy="567368"/>
          </a:xfrm>
          <a:prstGeom prst="roundRect">
            <a:avLst/>
          </a:prstGeom>
          <a:solidFill>
            <a:schemeClr val="accent4"/>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4372C4"/>
                </a:solidFill>
              </a:rPr>
              <a:t>RCA2</a:t>
            </a:r>
          </a:p>
        </p:txBody>
      </p:sp>
      <p:sp>
        <p:nvSpPr>
          <p:cNvPr id="73" name="Rounded Rectangle 72"/>
          <p:cNvSpPr/>
          <p:nvPr/>
        </p:nvSpPr>
        <p:spPr>
          <a:xfrm>
            <a:off x="6065740" y="3754712"/>
            <a:ext cx="575072" cy="567368"/>
          </a:xfrm>
          <a:prstGeom prst="roundRect">
            <a:avLst/>
          </a:prstGeom>
          <a:solidFill>
            <a:schemeClr val="accent4"/>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rgbClr val="4372C4"/>
                </a:solidFill>
              </a:rPr>
              <a:t>ICA</a:t>
            </a:r>
            <a:endParaRPr lang="en-US" sz="1200" b="1" dirty="0">
              <a:solidFill>
                <a:srgbClr val="4372C4"/>
              </a:solidFill>
            </a:endParaRPr>
          </a:p>
        </p:txBody>
      </p:sp>
      <p:sp>
        <p:nvSpPr>
          <p:cNvPr id="74" name="Rounded Rectangle 73"/>
          <p:cNvSpPr/>
          <p:nvPr/>
        </p:nvSpPr>
        <p:spPr>
          <a:xfrm>
            <a:off x="7036874" y="4426154"/>
            <a:ext cx="575072" cy="567368"/>
          </a:xfrm>
          <a:prstGeom prst="roundRect">
            <a:avLst/>
          </a:prstGeom>
          <a:solidFill>
            <a:schemeClr val="accent4"/>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rgbClr val="4372C4"/>
                </a:solidFill>
              </a:rPr>
              <a:t>RCA3</a:t>
            </a:r>
            <a:endParaRPr lang="en-US" sz="1200" b="1" dirty="0">
              <a:solidFill>
                <a:srgbClr val="4372C4"/>
              </a:solidFill>
            </a:endParaRPr>
          </a:p>
        </p:txBody>
      </p:sp>
      <p:cxnSp>
        <p:nvCxnSpPr>
          <p:cNvPr id="79" name="Straight Connector 78"/>
          <p:cNvCxnSpPr>
            <a:stCxn id="13" idx="6"/>
            <a:endCxn id="68" idx="1"/>
          </p:cNvCxnSpPr>
          <p:nvPr/>
        </p:nvCxnSpPr>
        <p:spPr>
          <a:xfrm>
            <a:off x="2096691" y="4029744"/>
            <a:ext cx="646236" cy="8653"/>
          </a:xfrm>
          <a:prstGeom prst="line">
            <a:avLst/>
          </a:prstGeom>
          <a:ln w="28575">
            <a:solidFill>
              <a:srgbClr val="4372C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67" idx="3"/>
            <a:endCxn id="104" idx="1"/>
          </p:cNvCxnSpPr>
          <p:nvPr/>
        </p:nvCxnSpPr>
        <p:spPr>
          <a:xfrm flipV="1">
            <a:off x="4715473" y="3354583"/>
            <a:ext cx="392327" cy="4358"/>
          </a:xfrm>
          <a:prstGeom prst="straightConnector1">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8" idx="3"/>
            <a:endCxn id="73" idx="1"/>
          </p:cNvCxnSpPr>
          <p:nvPr/>
        </p:nvCxnSpPr>
        <p:spPr>
          <a:xfrm flipV="1">
            <a:off x="4715473" y="4038396"/>
            <a:ext cx="1350267" cy="1"/>
          </a:xfrm>
          <a:prstGeom prst="straightConnector1">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9" idx="3"/>
            <a:endCxn id="74" idx="1"/>
          </p:cNvCxnSpPr>
          <p:nvPr/>
        </p:nvCxnSpPr>
        <p:spPr>
          <a:xfrm flipV="1">
            <a:off x="4715473" y="4709838"/>
            <a:ext cx="2321401" cy="8578"/>
          </a:xfrm>
          <a:prstGeom prst="straightConnector1">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73" idx="3"/>
            <a:endCxn id="72" idx="1"/>
          </p:cNvCxnSpPr>
          <p:nvPr/>
        </p:nvCxnSpPr>
        <p:spPr>
          <a:xfrm>
            <a:off x="6640812" y="4038396"/>
            <a:ext cx="396062" cy="348"/>
          </a:xfrm>
          <a:prstGeom prst="straightConnector1">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104" idx="3"/>
            <a:endCxn id="70" idx="1"/>
          </p:cNvCxnSpPr>
          <p:nvPr/>
        </p:nvCxnSpPr>
        <p:spPr>
          <a:xfrm>
            <a:off x="5682872" y="3354583"/>
            <a:ext cx="1354002" cy="0"/>
          </a:xfrm>
          <a:prstGeom prst="straightConnector1">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sp>
        <p:nvSpPr>
          <p:cNvPr id="101" name="Rounded Rectangle 100"/>
          <p:cNvSpPr/>
          <p:nvPr/>
        </p:nvSpPr>
        <p:spPr>
          <a:xfrm>
            <a:off x="5107800" y="1777915"/>
            <a:ext cx="575072" cy="567368"/>
          </a:xfrm>
          <a:prstGeom prst="roundRect">
            <a:avLst/>
          </a:prstGeom>
          <a:solidFill>
            <a:schemeClr val="accent4"/>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4372C4"/>
                </a:solidFill>
              </a:rPr>
              <a:t>ICA</a:t>
            </a:r>
          </a:p>
        </p:txBody>
      </p:sp>
      <p:sp>
        <p:nvSpPr>
          <p:cNvPr id="102" name="Rounded Rectangle 101"/>
          <p:cNvSpPr/>
          <p:nvPr/>
        </p:nvSpPr>
        <p:spPr>
          <a:xfrm>
            <a:off x="7036874" y="1773080"/>
            <a:ext cx="575072" cy="567368"/>
          </a:xfrm>
          <a:prstGeom prst="roundRect">
            <a:avLst/>
          </a:prstGeom>
          <a:solidFill>
            <a:schemeClr val="accent4"/>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4372C4"/>
                </a:solidFill>
              </a:rPr>
              <a:t>RCA</a:t>
            </a:r>
          </a:p>
        </p:txBody>
      </p:sp>
      <p:sp>
        <p:nvSpPr>
          <p:cNvPr id="103" name="Rounded Rectangle 102"/>
          <p:cNvSpPr/>
          <p:nvPr/>
        </p:nvSpPr>
        <p:spPr>
          <a:xfrm>
            <a:off x="6071079" y="1773080"/>
            <a:ext cx="575072" cy="567368"/>
          </a:xfrm>
          <a:prstGeom prst="roundRect">
            <a:avLst/>
          </a:prstGeom>
          <a:solidFill>
            <a:schemeClr val="accent4"/>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rgbClr val="4372C4"/>
                </a:solidFill>
              </a:rPr>
              <a:t>ICA</a:t>
            </a:r>
            <a:endParaRPr lang="en-US" sz="1200" b="1" dirty="0">
              <a:solidFill>
                <a:srgbClr val="4372C4"/>
              </a:solidFill>
            </a:endParaRPr>
          </a:p>
        </p:txBody>
      </p:sp>
      <p:cxnSp>
        <p:nvCxnSpPr>
          <p:cNvPr id="105" name="Straight Arrow Connector 104"/>
          <p:cNvCxnSpPr>
            <a:stCxn id="101" idx="3"/>
            <a:endCxn id="103" idx="1"/>
          </p:cNvCxnSpPr>
          <p:nvPr/>
        </p:nvCxnSpPr>
        <p:spPr>
          <a:xfrm flipV="1">
            <a:off x="5682872" y="2056764"/>
            <a:ext cx="388207" cy="4835"/>
          </a:xfrm>
          <a:prstGeom prst="straightConnector1">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103" idx="3"/>
            <a:endCxn id="102" idx="1"/>
          </p:cNvCxnSpPr>
          <p:nvPr/>
        </p:nvCxnSpPr>
        <p:spPr>
          <a:xfrm>
            <a:off x="6646151" y="2056764"/>
            <a:ext cx="390723" cy="0"/>
          </a:xfrm>
          <a:prstGeom prst="straightConnector1">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7700283" y="1906934"/>
            <a:ext cx="1569469" cy="276999"/>
          </a:xfrm>
          <a:prstGeom prst="rect">
            <a:avLst/>
          </a:prstGeom>
          <a:noFill/>
        </p:spPr>
        <p:txBody>
          <a:bodyPr wrap="none" rtlCol="0">
            <a:spAutoFit/>
          </a:bodyPr>
          <a:lstStyle/>
          <a:p>
            <a:r>
              <a:rPr lang="en-US" sz="1200" dirty="0"/>
              <a:t>Single set of members</a:t>
            </a:r>
          </a:p>
        </p:txBody>
      </p:sp>
      <p:sp>
        <p:nvSpPr>
          <p:cNvPr id="110" name="TextBox 109"/>
          <p:cNvSpPr txBox="1"/>
          <p:nvPr/>
        </p:nvSpPr>
        <p:spPr>
          <a:xfrm>
            <a:off x="7700283" y="3214580"/>
            <a:ext cx="1886350" cy="276999"/>
          </a:xfrm>
          <a:prstGeom prst="rect">
            <a:avLst/>
          </a:prstGeom>
          <a:noFill/>
        </p:spPr>
        <p:txBody>
          <a:bodyPr wrap="none" rtlCol="0">
            <a:spAutoFit/>
          </a:bodyPr>
          <a:lstStyle/>
          <a:p>
            <a:r>
              <a:rPr lang="en-US" sz="1200" dirty="0"/>
              <a:t>Members for national sales</a:t>
            </a:r>
          </a:p>
        </p:txBody>
      </p:sp>
      <p:sp>
        <p:nvSpPr>
          <p:cNvPr id="111" name="TextBox 110"/>
          <p:cNvSpPr txBox="1"/>
          <p:nvPr/>
        </p:nvSpPr>
        <p:spPr>
          <a:xfrm>
            <a:off x="7700283" y="3881325"/>
            <a:ext cx="2179956" cy="276999"/>
          </a:xfrm>
          <a:prstGeom prst="rect">
            <a:avLst/>
          </a:prstGeom>
          <a:noFill/>
        </p:spPr>
        <p:txBody>
          <a:bodyPr wrap="none" rtlCol="0">
            <a:spAutoFit/>
          </a:bodyPr>
          <a:lstStyle/>
          <a:p>
            <a:r>
              <a:rPr lang="en-US" sz="1200" dirty="0"/>
              <a:t>Members for international sales</a:t>
            </a:r>
          </a:p>
        </p:txBody>
      </p:sp>
      <p:sp>
        <p:nvSpPr>
          <p:cNvPr id="113" name="TextBox 112"/>
          <p:cNvSpPr txBox="1"/>
          <p:nvPr/>
        </p:nvSpPr>
        <p:spPr>
          <a:xfrm>
            <a:off x="7700283" y="4571338"/>
            <a:ext cx="2136675" cy="276999"/>
          </a:xfrm>
          <a:prstGeom prst="rect">
            <a:avLst/>
          </a:prstGeom>
          <a:noFill/>
        </p:spPr>
        <p:txBody>
          <a:bodyPr wrap="none" rtlCol="0">
            <a:spAutoFit/>
          </a:bodyPr>
          <a:lstStyle/>
          <a:p>
            <a:r>
              <a:rPr lang="en-US" sz="1200" dirty="0"/>
              <a:t>Members for government sales</a:t>
            </a:r>
          </a:p>
        </p:txBody>
      </p:sp>
      <p:cxnSp>
        <p:nvCxnSpPr>
          <p:cNvPr id="109" name="Straight Connector 108"/>
          <p:cNvCxnSpPr/>
          <p:nvPr/>
        </p:nvCxnSpPr>
        <p:spPr>
          <a:xfrm>
            <a:off x="1347835" y="2814104"/>
            <a:ext cx="8325083" cy="0"/>
          </a:xfrm>
          <a:prstGeom prst="line">
            <a:avLst/>
          </a:prstGeom>
          <a:ln w="3175">
            <a:solidFill>
              <a:schemeClr val="bg2">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1347835" y="3555763"/>
            <a:ext cx="1053649" cy="938683"/>
            <a:chOff x="10666566" y="3979442"/>
            <a:chExt cx="760366" cy="677401"/>
          </a:xfrm>
        </p:grpSpPr>
        <p:sp>
          <p:nvSpPr>
            <p:cNvPr id="60" name="Triangle 59"/>
            <p:cNvSpPr/>
            <p:nvPr/>
          </p:nvSpPr>
          <p:spPr>
            <a:xfrm>
              <a:off x="10666566" y="3979442"/>
              <a:ext cx="742889" cy="677401"/>
            </a:xfrm>
            <a:prstGeom prst="triangle">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62" name="TextBox 61"/>
            <p:cNvSpPr txBox="1"/>
            <p:nvPr/>
          </p:nvSpPr>
          <p:spPr>
            <a:xfrm>
              <a:off x="10815546" y="4281243"/>
              <a:ext cx="611386" cy="307777"/>
            </a:xfrm>
            <a:prstGeom prst="rect">
              <a:avLst/>
            </a:prstGeom>
            <a:noFill/>
          </p:spPr>
          <p:txBody>
            <a:bodyPr wrap="none" rtlCol="0">
              <a:spAutoFit/>
            </a:bodyPr>
            <a:lstStyle/>
            <a:p>
              <a:r>
                <a:rPr lang="en-US" sz="1400" b="1" dirty="0">
                  <a:solidFill>
                    <a:schemeClr val="bg1"/>
                  </a:solidFill>
                </a:rPr>
                <a:t>ORG2</a:t>
              </a:r>
            </a:p>
          </p:txBody>
        </p:sp>
      </p:grpSp>
      <p:grpSp>
        <p:nvGrpSpPr>
          <p:cNvPr id="41" name="Group 40"/>
          <p:cNvGrpSpPr/>
          <p:nvPr/>
        </p:nvGrpSpPr>
        <p:grpSpPr>
          <a:xfrm>
            <a:off x="1347835" y="1554969"/>
            <a:ext cx="1044685" cy="938683"/>
            <a:chOff x="10666566" y="3979442"/>
            <a:chExt cx="753897" cy="677401"/>
          </a:xfrm>
        </p:grpSpPr>
        <p:sp>
          <p:nvSpPr>
            <p:cNvPr id="42" name="Triangle 41"/>
            <p:cNvSpPr/>
            <p:nvPr/>
          </p:nvSpPr>
          <p:spPr>
            <a:xfrm>
              <a:off x="10666566" y="3979442"/>
              <a:ext cx="742889" cy="677401"/>
            </a:xfrm>
            <a:prstGeom prst="triangle">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43" name="TextBox 42"/>
            <p:cNvSpPr txBox="1"/>
            <p:nvPr/>
          </p:nvSpPr>
          <p:spPr>
            <a:xfrm>
              <a:off x="10809077" y="4281243"/>
              <a:ext cx="611386" cy="307777"/>
            </a:xfrm>
            <a:prstGeom prst="rect">
              <a:avLst/>
            </a:prstGeom>
            <a:noFill/>
          </p:spPr>
          <p:txBody>
            <a:bodyPr wrap="none" rtlCol="0">
              <a:spAutoFit/>
            </a:bodyPr>
            <a:lstStyle/>
            <a:p>
              <a:r>
                <a:rPr lang="en-US" sz="1400" b="1">
                  <a:solidFill>
                    <a:schemeClr val="bg1"/>
                  </a:solidFill>
                </a:rPr>
                <a:t>ORG1</a:t>
              </a:r>
              <a:endParaRPr lang="en-US" sz="1400" b="1" dirty="0">
                <a:solidFill>
                  <a:schemeClr val="bg1"/>
                </a:solidFill>
              </a:endParaRPr>
            </a:p>
          </p:txBody>
        </p:sp>
      </p:grpSp>
    </p:spTree>
    <p:extLst>
      <p:ext uri="{BB962C8B-B14F-4D97-AF65-F5344CB8AC3E}">
        <p14:creationId xmlns:p14="http://schemas.microsoft.com/office/powerpoint/2010/main" val="195336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70" grpId="0" animBg="1"/>
      <p:bldP spid="72" grpId="0" animBg="1"/>
      <p:bldP spid="73" grpId="0" animBg="1"/>
      <p:bldP spid="74" grpId="0" animBg="1"/>
      <p:bldP spid="101" grpId="0" animBg="1"/>
      <p:bldP spid="102" grpId="0" animBg="1"/>
      <p:bldP spid="10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p:cNvGrpSpPr/>
          <p:nvPr/>
        </p:nvGrpSpPr>
        <p:grpSpPr>
          <a:xfrm>
            <a:off x="9517264" y="2832375"/>
            <a:ext cx="2411810" cy="1140804"/>
            <a:chOff x="8952296" y="3566347"/>
            <a:chExt cx="2411810" cy="1140804"/>
          </a:xfrm>
        </p:grpSpPr>
        <p:sp>
          <p:nvSpPr>
            <p:cNvPr id="120" name="Folded Corner 119"/>
            <p:cNvSpPr/>
            <p:nvPr/>
          </p:nvSpPr>
          <p:spPr>
            <a:xfrm>
              <a:off x="9029261" y="3670302"/>
              <a:ext cx="1065903" cy="950062"/>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9029261" y="3698056"/>
              <a:ext cx="1182456" cy="861774"/>
            </a:xfrm>
            <a:prstGeom prst="rect">
              <a:avLst/>
            </a:prstGeom>
            <a:noFill/>
          </p:spPr>
          <p:txBody>
            <a:bodyPr wrap="square" rtlCol="0">
              <a:spAutoFit/>
            </a:bodyPr>
            <a:lstStyle/>
            <a:p>
              <a:r>
                <a:rPr lang="en-US" sz="1000" dirty="0">
                  <a:latin typeface="Courier New" charset="0"/>
                  <a:ea typeface="Courier New" charset="0"/>
                  <a:cs typeface="Courier New" charset="0"/>
                </a:rPr>
                <a:t>\ORG1.MSP</a:t>
              </a:r>
            </a:p>
            <a:p>
              <a:r>
                <a:rPr lang="en-US" sz="1000" dirty="0">
                  <a:latin typeface="Courier New" charset="0"/>
                  <a:ea typeface="Courier New" charset="0"/>
                  <a:cs typeface="Courier New" charset="0"/>
                </a:rPr>
                <a:t>  \</a:t>
              </a:r>
              <a:r>
                <a:rPr lang="en-US" sz="1000" dirty="0" err="1">
                  <a:latin typeface="Courier New" charset="0"/>
                  <a:ea typeface="Courier New" charset="0"/>
                  <a:cs typeface="Courier New" charset="0"/>
                </a:rPr>
                <a:t>RootCAs</a:t>
              </a:r>
              <a:endParaRPr lang="en-US" sz="1000" dirty="0">
                <a:latin typeface="Courier New" charset="0"/>
                <a:ea typeface="Courier New" charset="0"/>
                <a:cs typeface="Courier New" charset="0"/>
              </a:endParaRPr>
            </a:p>
            <a:p>
              <a:r>
                <a:rPr lang="en-US" sz="1000" dirty="0">
                  <a:latin typeface="Courier New" charset="0"/>
                  <a:ea typeface="Courier New" charset="0"/>
                  <a:cs typeface="Courier New" charset="0"/>
                </a:rPr>
                <a:t>    RCA1</a:t>
              </a:r>
            </a:p>
            <a:p>
              <a:r>
                <a:rPr lang="en-US" sz="1000" dirty="0">
                  <a:latin typeface="Courier New" charset="0"/>
                  <a:ea typeface="Courier New" charset="0"/>
                  <a:cs typeface="Courier New" charset="0"/>
                </a:rPr>
                <a:t>  \</a:t>
              </a:r>
              <a:r>
                <a:rPr lang="en-US" sz="1000" dirty="0" err="1">
                  <a:latin typeface="Courier New" charset="0"/>
                  <a:ea typeface="Courier New" charset="0"/>
                  <a:cs typeface="Courier New" charset="0"/>
                </a:rPr>
                <a:t>IntCAs</a:t>
              </a:r>
              <a:endParaRPr lang="en-US" sz="1000" dirty="0">
                <a:latin typeface="Courier New" charset="0"/>
                <a:ea typeface="Courier New" charset="0"/>
                <a:cs typeface="Courier New" charset="0"/>
              </a:endParaRPr>
            </a:p>
            <a:p>
              <a:r>
                <a:rPr lang="en-US" sz="1000" dirty="0">
                  <a:latin typeface="Courier New" charset="0"/>
                  <a:ea typeface="Courier New" charset="0"/>
                  <a:cs typeface="Courier New" charset="0"/>
                </a:rPr>
                <a:t>  </a:t>
              </a:r>
              <a:r>
                <a:rPr lang="en-US" sz="1000" b="1" dirty="0">
                  <a:latin typeface="Courier New" charset="0"/>
                  <a:ea typeface="Courier New" charset="0"/>
                  <a:cs typeface="Courier New" charset="0"/>
                </a:rPr>
                <a:t>...</a:t>
              </a:r>
            </a:p>
          </p:txBody>
        </p:sp>
        <p:sp>
          <p:nvSpPr>
            <p:cNvPr id="131" name="Rectangle 130"/>
            <p:cNvSpPr/>
            <p:nvPr/>
          </p:nvSpPr>
          <p:spPr>
            <a:xfrm>
              <a:off x="8952296" y="3566347"/>
              <a:ext cx="2411809" cy="11408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olded Corner 132"/>
            <p:cNvSpPr/>
            <p:nvPr/>
          </p:nvSpPr>
          <p:spPr>
            <a:xfrm>
              <a:off x="10181650" y="3670301"/>
              <a:ext cx="1065903" cy="950062"/>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10181650" y="3698055"/>
              <a:ext cx="1182456" cy="861774"/>
            </a:xfrm>
            <a:prstGeom prst="rect">
              <a:avLst/>
            </a:prstGeom>
            <a:noFill/>
          </p:spPr>
          <p:txBody>
            <a:bodyPr wrap="square" rtlCol="0">
              <a:spAutoFit/>
            </a:bodyPr>
            <a:lstStyle/>
            <a:p>
              <a:r>
                <a:rPr lang="en-US" sz="1000" dirty="0">
                  <a:latin typeface="Courier New" charset="0"/>
                  <a:ea typeface="Courier New" charset="0"/>
                  <a:cs typeface="Courier New" charset="0"/>
                </a:rPr>
                <a:t>\ORG2.MSP</a:t>
              </a:r>
            </a:p>
            <a:p>
              <a:r>
                <a:rPr lang="en-US" sz="1000" dirty="0">
                  <a:latin typeface="Courier New" charset="0"/>
                  <a:ea typeface="Courier New" charset="0"/>
                  <a:cs typeface="Courier New" charset="0"/>
                </a:rPr>
                <a:t>  \</a:t>
              </a:r>
              <a:r>
                <a:rPr lang="en-US" sz="1000" dirty="0" err="1">
                  <a:latin typeface="Courier New" charset="0"/>
                  <a:ea typeface="Courier New" charset="0"/>
                  <a:cs typeface="Courier New" charset="0"/>
                </a:rPr>
                <a:t>RootCAs</a:t>
              </a:r>
              <a:endParaRPr lang="en-US" sz="1000" dirty="0">
                <a:latin typeface="Courier New" charset="0"/>
                <a:ea typeface="Courier New" charset="0"/>
                <a:cs typeface="Courier New" charset="0"/>
              </a:endParaRPr>
            </a:p>
            <a:p>
              <a:r>
                <a:rPr lang="en-US" sz="1000" dirty="0">
                  <a:latin typeface="Courier New" charset="0"/>
                  <a:ea typeface="Courier New" charset="0"/>
                  <a:cs typeface="Courier New" charset="0"/>
                </a:rPr>
                <a:t>    RCA2</a:t>
              </a:r>
            </a:p>
            <a:p>
              <a:r>
                <a:rPr lang="en-US" sz="1000" dirty="0">
                  <a:latin typeface="Courier New" charset="0"/>
                  <a:ea typeface="Courier New" charset="0"/>
                  <a:cs typeface="Courier New" charset="0"/>
                </a:rPr>
                <a:t>  \</a:t>
              </a:r>
              <a:r>
                <a:rPr lang="en-US" sz="1000" dirty="0" err="1">
                  <a:latin typeface="Courier New" charset="0"/>
                  <a:ea typeface="Courier New" charset="0"/>
                  <a:cs typeface="Courier New" charset="0"/>
                </a:rPr>
                <a:t>IntCAs</a:t>
              </a:r>
              <a:endParaRPr lang="en-US" sz="1000" dirty="0">
                <a:latin typeface="Courier New" charset="0"/>
                <a:ea typeface="Courier New" charset="0"/>
                <a:cs typeface="Courier New" charset="0"/>
              </a:endParaRPr>
            </a:p>
            <a:p>
              <a:r>
                <a:rPr lang="en-US" sz="1000" dirty="0">
                  <a:latin typeface="Courier New" charset="0"/>
                  <a:ea typeface="Courier New" charset="0"/>
                  <a:cs typeface="Courier New" charset="0"/>
                </a:rPr>
                <a:t>  </a:t>
              </a:r>
              <a:r>
                <a:rPr lang="en-US" sz="1000" b="1" dirty="0">
                  <a:latin typeface="Courier New" charset="0"/>
                  <a:ea typeface="Courier New" charset="0"/>
                  <a:cs typeface="Courier New" charset="0"/>
                </a:rPr>
                <a:t>...</a:t>
              </a:r>
            </a:p>
          </p:txBody>
        </p:sp>
      </p:grpSp>
      <p:sp>
        <p:nvSpPr>
          <p:cNvPr id="2" name="Title 1"/>
          <p:cNvSpPr>
            <a:spLocks noGrp="1"/>
          </p:cNvSpPr>
          <p:nvPr>
            <p:ph type="title"/>
          </p:nvPr>
        </p:nvSpPr>
        <p:spPr/>
        <p:txBody>
          <a:bodyPr/>
          <a:lstStyle/>
          <a:p>
            <a:r>
              <a:rPr lang="en-US" dirty="0"/>
              <a:t>Diagram 4</a:t>
            </a:r>
          </a:p>
        </p:txBody>
      </p:sp>
      <p:sp>
        <p:nvSpPr>
          <p:cNvPr id="4" name="Slide Number Placeholder 3"/>
          <p:cNvSpPr>
            <a:spLocks noGrp="1"/>
          </p:cNvSpPr>
          <p:nvPr>
            <p:ph type="sldNum" sz="quarter" idx="12"/>
          </p:nvPr>
        </p:nvSpPr>
        <p:spPr>
          <a:xfrm>
            <a:off x="26257" y="6367954"/>
            <a:ext cx="377758" cy="365125"/>
          </a:xfrm>
        </p:spPr>
        <p:txBody>
          <a:bodyPr/>
          <a:lstStyle/>
          <a:p>
            <a:fld id="{2AF5F8E0-9CB9-8D41-B80C-6B76C9B710FC}" type="slidenum">
              <a:rPr lang="en-US" smtClean="0"/>
              <a:pPr/>
              <a:t>14</a:t>
            </a:fld>
            <a:endParaRPr lang="en-US" dirty="0"/>
          </a:p>
        </p:txBody>
      </p:sp>
      <p:sp>
        <p:nvSpPr>
          <p:cNvPr id="50" name="Rounded Rectangle 49"/>
          <p:cNvSpPr/>
          <p:nvPr/>
        </p:nvSpPr>
        <p:spPr>
          <a:xfrm>
            <a:off x="3806015" y="2458435"/>
            <a:ext cx="966733" cy="319881"/>
          </a:xfrm>
          <a:prstGeom prst="roundRect">
            <a:avLst>
              <a:gd name="adj" fmla="val 50000"/>
            </a:avLst>
          </a:prstGeom>
          <a:solidFill>
            <a:srgbClr val="9F42E6"/>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100" b="1" kern="0" noProof="0" dirty="0">
                <a:solidFill>
                  <a:schemeClr val="bg1"/>
                </a:solidFill>
                <a:ea typeface=""/>
                <a:cs typeface=""/>
              </a:rPr>
              <a:t>ORG1.MSP</a:t>
            </a:r>
            <a:endParaRPr kumimoji="0" lang="en-US" sz="1100" b="1" i="0" u="none" strike="noStrike" kern="0" cap="none" spc="0" normalizeH="0" baseline="0" noProof="0" dirty="0">
              <a:ln>
                <a:noFill/>
              </a:ln>
              <a:solidFill>
                <a:schemeClr val="bg1"/>
              </a:solidFill>
              <a:effectLst/>
              <a:uLnTx/>
              <a:uFillTx/>
              <a:ea typeface=""/>
              <a:cs typeface=""/>
            </a:endParaRPr>
          </a:p>
        </p:txBody>
      </p:sp>
      <p:grpSp>
        <p:nvGrpSpPr>
          <p:cNvPr id="41" name="Group 40"/>
          <p:cNvGrpSpPr/>
          <p:nvPr/>
        </p:nvGrpSpPr>
        <p:grpSpPr>
          <a:xfrm>
            <a:off x="3917938" y="1497751"/>
            <a:ext cx="742889" cy="677401"/>
            <a:chOff x="10666566" y="3979442"/>
            <a:chExt cx="742889" cy="677401"/>
          </a:xfrm>
        </p:grpSpPr>
        <p:sp>
          <p:nvSpPr>
            <p:cNvPr id="42" name="Triangle 41"/>
            <p:cNvSpPr/>
            <p:nvPr/>
          </p:nvSpPr>
          <p:spPr>
            <a:xfrm>
              <a:off x="10666566" y="3979442"/>
              <a:ext cx="742889" cy="677401"/>
            </a:xfrm>
            <a:prstGeom prst="triangle">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43" name="TextBox 42"/>
            <p:cNvSpPr txBox="1"/>
            <p:nvPr/>
          </p:nvSpPr>
          <p:spPr>
            <a:xfrm>
              <a:off x="10750538" y="4281243"/>
              <a:ext cx="611386" cy="307777"/>
            </a:xfrm>
            <a:prstGeom prst="rect">
              <a:avLst/>
            </a:prstGeom>
            <a:noFill/>
          </p:spPr>
          <p:txBody>
            <a:bodyPr wrap="none" rtlCol="0">
              <a:spAutoFit/>
            </a:bodyPr>
            <a:lstStyle/>
            <a:p>
              <a:r>
                <a:rPr lang="en-US" sz="1400" b="1" dirty="0">
                  <a:solidFill>
                    <a:schemeClr val="bg1"/>
                  </a:solidFill>
                </a:rPr>
                <a:t>ORG1</a:t>
              </a:r>
            </a:p>
          </p:txBody>
        </p:sp>
      </p:grpSp>
      <p:grpSp>
        <p:nvGrpSpPr>
          <p:cNvPr id="59" name="Group 58"/>
          <p:cNvGrpSpPr/>
          <p:nvPr/>
        </p:nvGrpSpPr>
        <p:grpSpPr>
          <a:xfrm>
            <a:off x="7611612" y="1497751"/>
            <a:ext cx="742889" cy="677401"/>
            <a:chOff x="10666566" y="3979442"/>
            <a:chExt cx="742889" cy="677401"/>
          </a:xfrm>
        </p:grpSpPr>
        <p:sp>
          <p:nvSpPr>
            <p:cNvPr id="60" name="Triangle 59"/>
            <p:cNvSpPr/>
            <p:nvPr/>
          </p:nvSpPr>
          <p:spPr>
            <a:xfrm>
              <a:off x="10666566" y="3979442"/>
              <a:ext cx="742889" cy="677401"/>
            </a:xfrm>
            <a:prstGeom prst="triangle">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62" name="TextBox 61"/>
            <p:cNvSpPr txBox="1"/>
            <p:nvPr/>
          </p:nvSpPr>
          <p:spPr>
            <a:xfrm>
              <a:off x="10750538" y="4281243"/>
              <a:ext cx="611386" cy="307777"/>
            </a:xfrm>
            <a:prstGeom prst="rect">
              <a:avLst/>
            </a:prstGeom>
            <a:noFill/>
          </p:spPr>
          <p:txBody>
            <a:bodyPr wrap="none" rtlCol="0">
              <a:spAutoFit/>
            </a:bodyPr>
            <a:lstStyle/>
            <a:p>
              <a:r>
                <a:rPr lang="en-US" sz="1400" b="1" dirty="0">
                  <a:solidFill>
                    <a:schemeClr val="bg1"/>
                  </a:solidFill>
                </a:rPr>
                <a:t>ORG2</a:t>
              </a:r>
            </a:p>
          </p:txBody>
        </p:sp>
      </p:grpSp>
      <p:sp>
        <p:nvSpPr>
          <p:cNvPr id="44" name="Rounded Rectangle 43"/>
          <p:cNvSpPr/>
          <p:nvPr/>
        </p:nvSpPr>
        <p:spPr>
          <a:xfrm>
            <a:off x="4009588" y="2931322"/>
            <a:ext cx="559591" cy="554570"/>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endParaRPr kumimoji="0" lang="en-US" sz="2400" b="1" i="0" u="none" strike="noStrike" kern="0" cap="none" spc="0" normalizeH="0" baseline="0" noProof="0" dirty="0">
              <a:ln>
                <a:noFill/>
              </a:ln>
              <a:solidFill>
                <a:schemeClr val="bg1"/>
              </a:solidFill>
              <a:effectLst/>
              <a:uLnTx/>
              <a:uFillTx/>
              <a:ea typeface=""/>
              <a:cs typeface=""/>
            </a:endParaRPr>
          </a:p>
        </p:txBody>
      </p:sp>
      <p:cxnSp>
        <p:nvCxnSpPr>
          <p:cNvPr id="45" name="Straight Connector 44"/>
          <p:cNvCxnSpPr>
            <a:stCxn id="46" idx="0"/>
            <a:endCxn id="47" idx="1"/>
          </p:cNvCxnSpPr>
          <p:nvPr/>
        </p:nvCxnSpPr>
        <p:spPr>
          <a:xfrm>
            <a:off x="4304446" y="3574020"/>
            <a:ext cx="5684" cy="709801"/>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46" name="Oval 45"/>
          <p:cNvSpPr/>
          <p:nvPr/>
        </p:nvSpPr>
        <p:spPr>
          <a:xfrm flipV="1">
            <a:off x="4223445" y="3412019"/>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48" name="Rounded Rectangle 47"/>
          <p:cNvSpPr/>
          <p:nvPr/>
        </p:nvSpPr>
        <p:spPr>
          <a:xfrm>
            <a:off x="7688200" y="2931322"/>
            <a:ext cx="559591" cy="554570"/>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endParaRPr kumimoji="0" lang="en-US" sz="2400" b="1" i="0" u="none" strike="noStrike" kern="0" cap="none" spc="0" normalizeH="0" baseline="0" noProof="0" dirty="0">
              <a:ln>
                <a:noFill/>
              </a:ln>
              <a:solidFill>
                <a:schemeClr val="bg1"/>
              </a:solidFill>
              <a:effectLst/>
              <a:uLnTx/>
              <a:uFillTx/>
              <a:ea typeface=""/>
              <a:cs typeface=""/>
            </a:endParaRPr>
          </a:p>
        </p:txBody>
      </p:sp>
      <p:cxnSp>
        <p:nvCxnSpPr>
          <p:cNvPr id="49" name="Straight Connector 48"/>
          <p:cNvCxnSpPr>
            <a:stCxn id="51" idx="0"/>
            <a:endCxn id="47" idx="7"/>
          </p:cNvCxnSpPr>
          <p:nvPr/>
        </p:nvCxnSpPr>
        <p:spPr>
          <a:xfrm>
            <a:off x="7983058" y="3574020"/>
            <a:ext cx="5534" cy="709801"/>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51" name="Oval 50"/>
          <p:cNvSpPr/>
          <p:nvPr/>
        </p:nvSpPr>
        <p:spPr>
          <a:xfrm flipV="1">
            <a:off x="7902057" y="3412019"/>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47" name="Oval 46"/>
          <p:cNvSpPr/>
          <p:nvPr/>
        </p:nvSpPr>
        <p:spPr>
          <a:xfrm>
            <a:off x="3548296" y="4238741"/>
            <a:ext cx="5202130" cy="307828"/>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7484628" y="2455325"/>
            <a:ext cx="966733" cy="319881"/>
          </a:xfrm>
          <a:prstGeom prst="roundRect">
            <a:avLst>
              <a:gd name="adj" fmla="val 50000"/>
            </a:avLst>
          </a:prstGeom>
          <a:solidFill>
            <a:srgbClr val="9F42E6"/>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100" b="1" kern="0" noProof="0">
                <a:solidFill>
                  <a:schemeClr val="bg1"/>
                </a:solidFill>
                <a:ea typeface=""/>
                <a:cs typeface=""/>
              </a:rPr>
              <a:t>ORG2.MSP</a:t>
            </a:r>
            <a:endParaRPr kumimoji="0" lang="en-US" sz="1100" b="1" i="0" u="none" strike="noStrike" kern="0" cap="none" spc="0" normalizeH="0" baseline="0" noProof="0" dirty="0">
              <a:ln>
                <a:noFill/>
              </a:ln>
              <a:solidFill>
                <a:schemeClr val="bg1"/>
              </a:solidFill>
              <a:effectLst/>
              <a:uLnTx/>
              <a:uFillTx/>
              <a:ea typeface=""/>
              <a:cs typeface=""/>
            </a:endParaRPr>
          </a:p>
        </p:txBody>
      </p:sp>
      <p:cxnSp>
        <p:nvCxnSpPr>
          <p:cNvPr id="55" name="Straight Connector 54"/>
          <p:cNvCxnSpPr>
            <a:stCxn id="44" idx="0"/>
            <a:endCxn id="50" idx="2"/>
          </p:cNvCxnSpPr>
          <p:nvPr/>
        </p:nvCxnSpPr>
        <p:spPr>
          <a:xfrm flipH="1" flipV="1">
            <a:off x="4289382" y="2778316"/>
            <a:ext cx="2" cy="153006"/>
          </a:xfrm>
          <a:prstGeom prst="line">
            <a:avLst/>
          </a:prstGeom>
          <a:ln w="28575">
            <a:solidFill>
              <a:srgbClr val="4372C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8" idx="0"/>
            <a:endCxn id="54" idx="2"/>
          </p:cNvCxnSpPr>
          <p:nvPr/>
        </p:nvCxnSpPr>
        <p:spPr>
          <a:xfrm flipH="1" flipV="1">
            <a:off x="7967995" y="2775206"/>
            <a:ext cx="1" cy="156116"/>
          </a:xfrm>
          <a:prstGeom prst="line">
            <a:avLst/>
          </a:prstGeom>
          <a:ln w="28575">
            <a:solidFill>
              <a:srgbClr val="4372C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5665994" y="5197556"/>
            <a:ext cx="966733" cy="319881"/>
          </a:xfrm>
          <a:prstGeom prst="roundRect">
            <a:avLst>
              <a:gd name="adj" fmla="val 50000"/>
            </a:avLst>
          </a:prstGeom>
          <a:solidFill>
            <a:srgbClr val="9F42E6"/>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100" b="1" kern="0" noProof="0" dirty="0">
                <a:solidFill>
                  <a:schemeClr val="bg1"/>
                </a:solidFill>
                <a:ea typeface=""/>
                <a:cs typeface=""/>
              </a:rPr>
              <a:t>ORG1.MSP</a:t>
            </a:r>
            <a:endParaRPr kumimoji="0" lang="en-US" sz="1100" b="1" i="0" u="none" strike="noStrike" kern="0" cap="none" spc="0" normalizeH="0" baseline="0" noProof="0" dirty="0">
              <a:ln>
                <a:noFill/>
              </a:ln>
              <a:solidFill>
                <a:schemeClr val="bg1"/>
              </a:solidFill>
              <a:effectLst/>
              <a:uLnTx/>
              <a:uFillTx/>
              <a:ea typeface=""/>
              <a:cs typeface=""/>
            </a:endParaRPr>
          </a:p>
        </p:txBody>
      </p:sp>
      <p:sp>
        <p:nvSpPr>
          <p:cNvPr id="66" name="Rounded Rectangle 65"/>
          <p:cNvSpPr/>
          <p:nvPr/>
        </p:nvSpPr>
        <p:spPr>
          <a:xfrm>
            <a:off x="5665993" y="5509269"/>
            <a:ext cx="966733" cy="319881"/>
          </a:xfrm>
          <a:prstGeom prst="roundRect">
            <a:avLst>
              <a:gd name="adj" fmla="val 50000"/>
            </a:avLst>
          </a:prstGeom>
          <a:solidFill>
            <a:srgbClr val="9F42E6"/>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100" b="1" kern="0" noProof="0" dirty="0">
                <a:solidFill>
                  <a:schemeClr val="bg1"/>
                </a:solidFill>
                <a:ea typeface=""/>
                <a:cs typeface=""/>
              </a:rPr>
              <a:t>ORG2.MSP</a:t>
            </a:r>
            <a:endParaRPr kumimoji="0" lang="en-US" sz="1100" b="1" i="0" u="none" strike="noStrike" kern="0" cap="none" spc="0" normalizeH="0" baseline="0" noProof="0" dirty="0">
              <a:ln>
                <a:noFill/>
              </a:ln>
              <a:solidFill>
                <a:schemeClr val="bg1"/>
              </a:solidFill>
              <a:effectLst/>
              <a:uLnTx/>
              <a:uFillTx/>
              <a:ea typeface=""/>
              <a:cs typeface=""/>
            </a:endParaRPr>
          </a:p>
        </p:txBody>
      </p:sp>
      <p:cxnSp>
        <p:nvCxnSpPr>
          <p:cNvPr id="76" name="Straight Connector 75"/>
          <p:cNvCxnSpPr>
            <a:stCxn id="57" idx="0"/>
            <a:endCxn id="47" idx="4"/>
          </p:cNvCxnSpPr>
          <p:nvPr/>
        </p:nvCxnSpPr>
        <p:spPr>
          <a:xfrm flipV="1">
            <a:off x="6149361" y="4546569"/>
            <a:ext cx="0" cy="426275"/>
          </a:xfrm>
          <a:prstGeom prst="line">
            <a:avLst/>
          </a:prstGeom>
          <a:ln w="28575">
            <a:solidFill>
              <a:srgbClr val="4372C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2828044" y="2936505"/>
            <a:ext cx="1182456" cy="950062"/>
            <a:chOff x="4782100" y="2802240"/>
            <a:chExt cx="1182456" cy="950062"/>
          </a:xfrm>
        </p:grpSpPr>
        <p:sp>
          <p:nvSpPr>
            <p:cNvPr id="18" name="Folded Corner 17"/>
            <p:cNvSpPr/>
            <p:nvPr/>
          </p:nvSpPr>
          <p:spPr>
            <a:xfrm>
              <a:off x="4782100" y="2802240"/>
              <a:ext cx="1065903" cy="950062"/>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782100" y="2829994"/>
              <a:ext cx="1182456" cy="861775"/>
            </a:xfrm>
            <a:prstGeom prst="rect">
              <a:avLst/>
            </a:prstGeom>
            <a:noFill/>
          </p:spPr>
          <p:txBody>
            <a:bodyPr wrap="square" rtlCol="0">
              <a:spAutoFit/>
            </a:bodyPr>
            <a:lstStyle/>
            <a:p>
              <a:r>
                <a:rPr lang="en-US" sz="1000" dirty="0">
                  <a:latin typeface="Courier New" charset="0"/>
                  <a:ea typeface="Courier New" charset="0"/>
                  <a:cs typeface="Courier New" charset="0"/>
                </a:rPr>
                <a:t>\ORG1.MSP</a:t>
              </a:r>
            </a:p>
            <a:p>
              <a:r>
                <a:rPr lang="en-US" sz="1000" dirty="0">
                  <a:latin typeface="Courier New" charset="0"/>
                  <a:ea typeface="Courier New" charset="0"/>
                  <a:cs typeface="Courier New" charset="0"/>
                </a:rPr>
                <a:t>   \</a:t>
              </a:r>
              <a:r>
                <a:rPr lang="en-US" sz="1000" dirty="0" err="1">
                  <a:latin typeface="Courier New" charset="0"/>
                  <a:ea typeface="Courier New" charset="0"/>
                  <a:cs typeface="Courier New" charset="0"/>
                </a:rPr>
                <a:t>RootCAs</a:t>
              </a:r>
              <a:endParaRPr lang="en-US" sz="1000" dirty="0">
                <a:latin typeface="Courier New" charset="0"/>
                <a:ea typeface="Courier New" charset="0"/>
                <a:cs typeface="Courier New" charset="0"/>
              </a:endParaRPr>
            </a:p>
            <a:p>
              <a:r>
                <a:rPr lang="en-US" sz="1000" dirty="0">
                  <a:latin typeface="Courier New" charset="0"/>
                  <a:ea typeface="Courier New" charset="0"/>
                  <a:cs typeface="Courier New" charset="0"/>
                </a:rPr>
                <a:t>      RCA1</a:t>
              </a:r>
            </a:p>
            <a:p>
              <a:r>
                <a:rPr lang="en-US" sz="1000" dirty="0">
                  <a:latin typeface="Courier New" charset="0"/>
                  <a:ea typeface="Courier New" charset="0"/>
                  <a:cs typeface="Courier New" charset="0"/>
                </a:rPr>
                <a:t>   \</a:t>
              </a:r>
              <a:r>
                <a:rPr lang="en-US" sz="1000" dirty="0" err="1">
                  <a:latin typeface="Courier New" charset="0"/>
                  <a:ea typeface="Courier New" charset="0"/>
                  <a:cs typeface="Courier New" charset="0"/>
                </a:rPr>
                <a:t>IntCAs</a:t>
              </a:r>
              <a:endParaRPr lang="en-US" sz="1000" dirty="0">
                <a:latin typeface="Courier New" charset="0"/>
                <a:ea typeface="Courier New" charset="0"/>
                <a:cs typeface="Courier New" charset="0"/>
              </a:endParaRPr>
            </a:p>
            <a:p>
              <a:r>
                <a:rPr lang="en-US" sz="1000" dirty="0">
                  <a:latin typeface="Courier New" charset="0"/>
                  <a:ea typeface="Courier New" charset="0"/>
                  <a:cs typeface="Courier New" charset="0"/>
                </a:rPr>
                <a:t>   </a:t>
              </a:r>
              <a:r>
                <a:rPr lang="en-US" sz="1000" b="1" dirty="0">
                  <a:latin typeface="Courier New" charset="0"/>
                  <a:ea typeface="Courier New" charset="0"/>
                  <a:cs typeface="Courier New" charset="0"/>
                </a:rPr>
                <a:t>...</a:t>
              </a:r>
            </a:p>
          </p:txBody>
        </p:sp>
      </p:grpSp>
      <p:cxnSp>
        <p:nvCxnSpPr>
          <p:cNvPr id="33" name="Elbow Connector 32"/>
          <p:cNvCxnSpPr>
            <a:stCxn id="50" idx="1"/>
            <a:endCxn id="18" idx="0"/>
          </p:cNvCxnSpPr>
          <p:nvPr/>
        </p:nvCxnSpPr>
        <p:spPr>
          <a:xfrm rot="10800000" flipV="1">
            <a:off x="3360997" y="2618375"/>
            <a:ext cx="445019" cy="318129"/>
          </a:xfrm>
          <a:prstGeom prst="bentConnector2">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8365203" y="2934805"/>
            <a:ext cx="1182456" cy="950062"/>
            <a:chOff x="6741069" y="2802240"/>
            <a:chExt cx="1182456" cy="950062"/>
          </a:xfrm>
        </p:grpSpPr>
        <p:sp>
          <p:nvSpPr>
            <p:cNvPr id="85" name="Folded Corner 84"/>
            <p:cNvSpPr/>
            <p:nvPr/>
          </p:nvSpPr>
          <p:spPr>
            <a:xfrm>
              <a:off x="6741069" y="2802240"/>
              <a:ext cx="1065903" cy="950062"/>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6741069" y="2829994"/>
              <a:ext cx="1182456" cy="861775"/>
            </a:xfrm>
            <a:prstGeom prst="rect">
              <a:avLst/>
            </a:prstGeom>
            <a:noFill/>
          </p:spPr>
          <p:txBody>
            <a:bodyPr wrap="square" rtlCol="0">
              <a:spAutoFit/>
            </a:bodyPr>
            <a:lstStyle/>
            <a:p>
              <a:r>
                <a:rPr lang="en-US" sz="1000" dirty="0">
                  <a:latin typeface="Courier New" charset="0"/>
                  <a:ea typeface="Courier New" charset="0"/>
                  <a:cs typeface="Courier New" charset="0"/>
                </a:rPr>
                <a:t>\ORG2.MSP</a:t>
              </a:r>
            </a:p>
            <a:p>
              <a:r>
                <a:rPr lang="en-US" sz="1000" dirty="0">
                  <a:latin typeface="Courier New" charset="0"/>
                  <a:ea typeface="Courier New" charset="0"/>
                  <a:cs typeface="Courier New" charset="0"/>
                </a:rPr>
                <a:t>   \</a:t>
              </a:r>
              <a:r>
                <a:rPr lang="en-US" sz="1000" dirty="0" err="1">
                  <a:latin typeface="Courier New" charset="0"/>
                  <a:ea typeface="Courier New" charset="0"/>
                  <a:cs typeface="Courier New" charset="0"/>
                </a:rPr>
                <a:t>RootCAs</a:t>
              </a:r>
              <a:endParaRPr lang="en-US" sz="1000" dirty="0">
                <a:latin typeface="Courier New" charset="0"/>
                <a:ea typeface="Courier New" charset="0"/>
                <a:cs typeface="Courier New" charset="0"/>
              </a:endParaRPr>
            </a:p>
            <a:p>
              <a:r>
                <a:rPr lang="en-US" sz="1000" dirty="0">
                  <a:latin typeface="Courier New" charset="0"/>
                  <a:ea typeface="Courier New" charset="0"/>
                  <a:cs typeface="Courier New" charset="0"/>
                </a:rPr>
                <a:t>      RCA2</a:t>
              </a:r>
            </a:p>
            <a:p>
              <a:r>
                <a:rPr lang="en-US" sz="1000" dirty="0">
                  <a:latin typeface="Courier New" charset="0"/>
                  <a:ea typeface="Courier New" charset="0"/>
                  <a:cs typeface="Courier New" charset="0"/>
                </a:rPr>
                <a:t>   \</a:t>
              </a:r>
              <a:r>
                <a:rPr lang="en-US" sz="1000" dirty="0" err="1">
                  <a:latin typeface="Courier New" charset="0"/>
                  <a:ea typeface="Courier New" charset="0"/>
                  <a:cs typeface="Courier New" charset="0"/>
                </a:rPr>
                <a:t>IntCAs</a:t>
              </a:r>
              <a:endParaRPr lang="en-US" sz="1000" dirty="0">
                <a:latin typeface="Courier New" charset="0"/>
                <a:ea typeface="Courier New" charset="0"/>
                <a:cs typeface="Courier New" charset="0"/>
              </a:endParaRPr>
            </a:p>
            <a:p>
              <a:r>
                <a:rPr lang="en-US" sz="1000" dirty="0">
                  <a:latin typeface="Courier New" charset="0"/>
                  <a:ea typeface="Courier New" charset="0"/>
                  <a:cs typeface="Courier New" charset="0"/>
                </a:rPr>
                <a:t>   </a:t>
              </a:r>
              <a:r>
                <a:rPr lang="en-US" sz="1000" b="1" dirty="0">
                  <a:latin typeface="Courier New" charset="0"/>
                  <a:ea typeface="Courier New" charset="0"/>
                  <a:cs typeface="Courier New" charset="0"/>
                </a:rPr>
                <a:t>...</a:t>
              </a:r>
            </a:p>
          </p:txBody>
        </p:sp>
      </p:grpSp>
      <p:sp>
        <p:nvSpPr>
          <p:cNvPr id="91" name="TextBox 90"/>
          <p:cNvSpPr txBox="1"/>
          <p:nvPr/>
        </p:nvSpPr>
        <p:spPr>
          <a:xfrm>
            <a:off x="5972508" y="4161822"/>
            <a:ext cx="348172" cy="461665"/>
          </a:xfrm>
          <a:prstGeom prst="rect">
            <a:avLst/>
          </a:prstGeom>
          <a:noFill/>
          <a:ln>
            <a:noFill/>
          </a:ln>
        </p:spPr>
        <p:txBody>
          <a:bodyPr wrap="none" rtlCol="0">
            <a:spAutoFit/>
          </a:bodyPr>
          <a:lstStyle/>
          <a:p>
            <a:r>
              <a:rPr lang="en-US" sz="2400" b="1" dirty="0">
                <a:solidFill>
                  <a:schemeClr val="accent1"/>
                </a:solidFill>
              </a:rPr>
              <a:t>C</a:t>
            </a:r>
          </a:p>
        </p:txBody>
      </p:sp>
      <p:sp>
        <p:nvSpPr>
          <p:cNvPr id="94" name="Folded Corner 93"/>
          <p:cNvSpPr/>
          <p:nvPr/>
        </p:nvSpPr>
        <p:spPr>
          <a:xfrm>
            <a:off x="3713217" y="5123085"/>
            <a:ext cx="1065903" cy="950062"/>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713217" y="5150839"/>
            <a:ext cx="1182456" cy="861774"/>
          </a:xfrm>
          <a:prstGeom prst="rect">
            <a:avLst/>
          </a:prstGeom>
          <a:noFill/>
        </p:spPr>
        <p:txBody>
          <a:bodyPr wrap="square" rtlCol="0">
            <a:spAutoFit/>
          </a:bodyPr>
          <a:lstStyle/>
          <a:p>
            <a:r>
              <a:rPr lang="en-US" sz="1000" dirty="0">
                <a:latin typeface="Courier New" charset="0"/>
                <a:ea typeface="Courier New" charset="0"/>
                <a:cs typeface="Courier New" charset="0"/>
              </a:rPr>
              <a:t>\ORG1.MSP</a:t>
            </a:r>
          </a:p>
          <a:p>
            <a:r>
              <a:rPr lang="en-US" sz="1000" dirty="0">
                <a:latin typeface="Courier New" charset="0"/>
                <a:ea typeface="Courier New" charset="0"/>
                <a:cs typeface="Courier New" charset="0"/>
              </a:rPr>
              <a:t>  \</a:t>
            </a:r>
            <a:r>
              <a:rPr lang="en-US" sz="1000" dirty="0" err="1">
                <a:latin typeface="Courier New" charset="0"/>
                <a:ea typeface="Courier New" charset="0"/>
                <a:cs typeface="Courier New" charset="0"/>
              </a:rPr>
              <a:t>RootCAs</a:t>
            </a:r>
            <a:endParaRPr lang="en-US" sz="1000" dirty="0">
              <a:latin typeface="Courier New" charset="0"/>
              <a:ea typeface="Courier New" charset="0"/>
              <a:cs typeface="Courier New" charset="0"/>
            </a:endParaRPr>
          </a:p>
          <a:p>
            <a:r>
              <a:rPr lang="en-US" sz="1000" dirty="0">
                <a:latin typeface="Courier New" charset="0"/>
                <a:ea typeface="Courier New" charset="0"/>
                <a:cs typeface="Courier New" charset="0"/>
              </a:rPr>
              <a:t>    RCA1</a:t>
            </a:r>
          </a:p>
          <a:p>
            <a:r>
              <a:rPr lang="en-US" sz="1000" dirty="0">
                <a:latin typeface="Courier New" charset="0"/>
                <a:ea typeface="Courier New" charset="0"/>
                <a:cs typeface="Courier New" charset="0"/>
              </a:rPr>
              <a:t>  \</a:t>
            </a:r>
            <a:r>
              <a:rPr lang="en-US" sz="1000" dirty="0" err="1">
                <a:latin typeface="Courier New" charset="0"/>
                <a:ea typeface="Courier New" charset="0"/>
                <a:cs typeface="Courier New" charset="0"/>
              </a:rPr>
              <a:t>IntCAs</a:t>
            </a:r>
            <a:endParaRPr lang="en-US" sz="1000" dirty="0">
              <a:latin typeface="Courier New" charset="0"/>
              <a:ea typeface="Courier New" charset="0"/>
              <a:cs typeface="Courier New" charset="0"/>
            </a:endParaRPr>
          </a:p>
          <a:p>
            <a:r>
              <a:rPr lang="en-US" sz="1000" dirty="0">
                <a:latin typeface="Courier New" charset="0"/>
                <a:ea typeface="Courier New" charset="0"/>
                <a:cs typeface="Courier New" charset="0"/>
              </a:rPr>
              <a:t>   </a:t>
            </a:r>
            <a:r>
              <a:rPr lang="en-US" sz="1000" b="1" dirty="0">
                <a:latin typeface="Courier New" charset="0"/>
                <a:ea typeface="Courier New" charset="0"/>
                <a:cs typeface="Courier New" charset="0"/>
              </a:rPr>
              <a:t>...</a:t>
            </a:r>
          </a:p>
        </p:txBody>
      </p:sp>
      <p:sp>
        <p:nvSpPr>
          <p:cNvPr id="99" name="Folded Corner 98"/>
          <p:cNvSpPr/>
          <p:nvPr/>
        </p:nvSpPr>
        <p:spPr>
          <a:xfrm>
            <a:off x="7509604" y="5123084"/>
            <a:ext cx="1065903" cy="950062"/>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7509604" y="5150838"/>
            <a:ext cx="1182456" cy="861774"/>
          </a:xfrm>
          <a:prstGeom prst="rect">
            <a:avLst/>
          </a:prstGeom>
          <a:noFill/>
        </p:spPr>
        <p:txBody>
          <a:bodyPr wrap="square" rtlCol="0">
            <a:spAutoFit/>
          </a:bodyPr>
          <a:lstStyle/>
          <a:p>
            <a:r>
              <a:rPr lang="en-US" sz="1000" dirty="0">
                <a:latin typeface="Courier New" charset="0"/>
                <a:ea typeface="Courier New" charset="0"/>
                <a:cs typeface="Courier New" charset="0"/>
              </a:rPr>
              <a:t>\ORG2.MSP</a:t>
            </a:r>
          </a:p>
          <a:p>
            <a:r>
              <a:rPr lang="en-US" sz="1000" dirty="0">
                <a:latin typeface="Courier New" charset="0"/>
                <a:ea typeface="Courier New" charset="0"/>
                <a:cs typeface="Courier New" charset="0"/>
              </a:rPr>
              <a:t>  \</a:t>
            </a:r>
            <a:r>
              <a:rPr lang="en-US" sz="1000" dirty="0" err="1">
                <a:latin typeface="Courier New" charset="0"/>
                <a:ea typeface="Courier New" charset="0"/>
                <a:cs typeface="Courier New" charset="0"/>
              </a:rPr>
              <a:t>RootCAs</a:t>
            </a:r>
            <a:endParaRPr lang="en-US" sz="1000" dirty="0">
              <a:latin typeface="Courier New" charset="0"/>
              <a:ea typeface="Courier New" charset="0"/>
              <a:cs typeface="Courier New" charset="0"/>
            </a:endParaRPr>
          </a:p>
          <a:p>
            <a:r>
              <a:rPr lang="en-US" sz="1000" dirty="0">
                <a:latin typeface="Courier New" charset="0"/>
                <a:ea typeface="Courier New" charset="0"/>
                <a:cs typeface="Courier New" charset="0"/>
              </a:rPr>
              <a:t>    RCA2</a:t>
            </a:r>
          </a:p>
          <a:p>
            <a:r>
              <a:rPr lang="en-US" sz="1000" dirty="0">
                <a:latin typeface="Courier New" charset="0"/>
                <a:ea typeface="Courier New" charset="0"/>
                <a:cs typeface="Courier New" charset="0"/>
              </a:rPr>
              <a:t>  \</a:t>
            </a:r>
            <a:r>
              <a:rPr lang="en-US" sz="1000" dirty="0" err="1">
                <a:latin typeface="Courier New" charset="0"/>
                <a:ea typeface="Courier New" charset="0"/>
                <a:cs typeface="Courier New" charset="0"/>
              </a:rPr>
              <a:t>IntCAs</a:t>
            </a:r>
            <a:endParaRPr lang="en-US" sz="1000" dirty="0">
              <a:latin typeface="Courier New" charset="0"/>
              <a:ea typeface="Courier New" charset="0"/>
              <a:cs typeface="Courier New" charset="0"/>
            </a:endParaRPr>
          </a:p>
          <a:p>
            <a:r>
              <a:rPr lang="en-US" sz="1000" dirty="0">
                <a:latin typeface="Courier New" charset="0"/>
                <a:ea typeface="Courier New" charset="0"/>
                <a:cs typeface="Courier New" charset="0"/>
              </a:rPr>
              <a:t>  </a:t>
            </a:r>
            <a:r>
              <a:rPr lang="en-US" sz="1000" b="1" dirty="0">
                <a:latin typeface="Courier New" charset="0"/>
                <a:ea typeface="Courier New" charset="0"/>
                <a:cs typeface="Courier New" charset="0"/>
              </a:rPr>
              <a:t>...</a:t>
            </a:r>
          </a:p>
        </p:txBody>
      </p:sp>
      <p:cxnSp>
        <p:nvCxnSpPr>
          <p:cNvPr id="107" name="Elbow Connector 106"/>
          <p:cNvCxnSpPr>
            <a:stCxn id="64" idx="1"/>
            <a:endCxn id="94" idx="3"/>
          </p:cNvCxnSpPr>
          <p:nvPr/>
        </p:nvCxnSpPr>
        <p:spPr>
          <a:xfrm rot="10800000" flipV="1">
            <a:off x="4779120" y="5357496"/>
            <a:ext cx="886874" cy="240619"/>
          </a:xfrm>
          <a:prstGeom prst="bentConnector3">
            <a:avLst>
              <a:gd name="adj1" fmla="val 50000"/>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66" idx="3"/>
            <a:endCxn id="100" idx="1"/>
          </p:cNvCxnSpPr>
          <p:nvPr/>
        </p:nvCxnSpPr>
        <p:spPr>
          <a:xfrm flipV="1">
            <a:off x="6632726" y="5581725"/>
            <a:ext cx="876878" cy="87485"/>
          </a:xfrm>
          <a:prstGeom prst="bentConnector3">
            <a:avLst>
              <a:gd name="adj1" fmla="val 50000"/>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548296" y="4972844"/>
            <a:ext cx="5202130" cy="1236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3472561" y="6185683"/>
            <a:ext cx="2281469" cy="307777"/>
          </a:xfrm>
          <a:prstGeom prst="rect">
            <a:avLst/>
          </a:prstGeom>
          <a:noFill/>
        </p:spPr>
        <p:txBody>
          <a:bodyPr wrap="square" rtlCol="0">
            <a:spAutoFit/>
          </a:bodyPr>
          <a:lstStyle/>
          <a:p>
            <a:r>
              <a:rPr lang="en-US" sz="1400" b="1" dirty="0">
                <a:solidFill>
                  <a:srgbClr val="4372C4"/>
                </a:solidFill>
              </a:rPr>
              <a:t>Channel policy</a:t>
            </a:r>
          </a:p>
        </p:txBody>
      </p:sp>
      <p:sp>
        <p:nvSpPr>
          <p:cNvPr id="114" name="Document 113"/>
          <p:cNvSpPr/>
          <p:nvPr/>
        </p:nvSpPr>
        <p:spPr>
          <a:xfrm>
            <a:off x="4508291" y="3371225"/>
            <a:ext cx="547666" cy="433746"/>
          </a:xfrm>
          <a:prstGeom prst="flowChartDocument">
            <a:avLst/>
          </a:prstGeom>
          <a:solidFill>
            <a:schemeClr val="accent1"/>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a:t>
            </a:r>
            <a:endParaRPr lang="en-US" sz="2400" b="1" baseline="-25000" dirty="0">
              <a:solidFill>
                <a:schemeClr val="bg1"/>
              </a:solidFill>
            </a:endParaRPr>
          </a:p>
        </p:txBody>
      </p:sp>
      <p:sp>
        <p:nvSpPr>
          <p:cNvPr id="115" name="Document 114"/>
          <p:cNvSpPr/>
          <p:nvPr/>
        </p:nvSpPr>
        <p:spPr>
          <a:xfrm>
            <a:off x="7230617" y="3362695"/>
            <a:ext cx="547666" cy="433746"/>
          </a:xfrm>
          <a:prstGeom prst="flowChartDocument">
            <a:avLst/>
          </a:prstGeom>
          <a:solidFill>
            <a:schemeClr val="accent1"/>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a:t>
            </a:r>
            <a:endParaRPr lang="en-US" sz="2400" b="1" baseline="-25000" dirty="0">
              <a:solidFill>
                <a:schemeClr val="bg1"/>
              </a:solidFill>
            </a:endParaRPr>
          </a:p>
        </p:txBody>
      </p:sp>
      <p:sp>
        <p:nvSpPr>
          <p:cNvPr id="124" name="TextBox 123"/>
          <p:cNvSpPr txBox="1"/>
          <p:nvPr/>
        </p:nvSpPr>
        <p:spPr>
          <a:xfrm>
            <a:off x="187621" y="3957760"/>
            <a:ext cx="1284350" cy="430887"/>
          </a:xfrm>
          <a:prstGeom prst="rect">
            <a:avLst/>
          </a:prstGeom>
          <a:noFill/>
        </p:spPr>
        <p:txBody>
          <a:bodyPr wrap="square" rtlCol="0">
            <a:spAutoFit/>
          </a:bodyPr>
          <a:lstStyle/>
          <a:p>
            <a:r>
              <a:rPr lang="en-US" sz="1100" b="1" dirty="0">
                <a:solidFill>
                  <a:srgbClr val="4372C4"/>
                </a:solidFill>
              </a:rPr>
              <a:t>Local copy of channel policy</a:t>
            </a:r>
          </a:p>
        </p:txBody>
      </p:sp>
      <p:sp>
        <p:nvSpPr>
          <p:cNvPr id="126" name="TextBox 125"/>
          <p:cNvSpPr txBox="1"/>
          <p:nvPr/>
        </p:nvSpPr>
        <p:spPr>
          <a:xfrm>
            <a:off x="2839296" y="3837972"/>
            <a:ext cx="889579" cy="430887"/>
          </a:xfrm>
          <a:prstGeom prst="rect">
            <a:avLst/>
          </a:prstGeom>
          <a:noFill/>
        </p:spPr>
        <p:txBody>
          <a:bodyPr wrap="square" rtlCol="0">
            <a:spAutoFit/>
          </a:bodyPr>
          <a:lstStyle/>
          <a:p>
            <a:pPr algn="r"/>
            <a:r>
              <a:rPr lang="en-US" sz="1100" b="1" dirty="0">
                <a:solidFill>
                  <a:srgbClr val="4372C4"/>
                </a:solidFill>
              </a:rPr>
              <a:t>peer’s local</a:t>
            </a:r>
          </a:p>
          <a:p>
            <a:pPr algn="r"/>
            <a:r>
              <a:rPr lang="en-US" sz="1100" b="1" dirty="0">
                <a:solidFill>
                  <a:srgbClr val="4372C4"/>
                </a:solidFill>
              </a:rPr>
              <a:t>filesystem</a:t>
            </a:r>
          </a:p>
        </p:txBody>
      </p:sp>
      <p:grpSp>
        <p:nvGrpSpPr>
          <p:cNvPr id="40" name="Group 39"/>
          <p:cNvGrpSpPr/>
          <p:nvPr/>
        </p:nvGrpSpPr>
        <p:grpSpPr>
          <a:xfrm>
            <a:off x="276645" y="2859665"/>
            <a:ext cx="2465859" cy="1140802"/>
            <a:chOff x="1205455" y="3117048"/>
            <a:chExt cx="2465859" cy="1140802"/>
          </a:xfrm>
        </p:grpSpPr>
        <p:sp>
          <p:nvSpPr>
            <p:cNvPr id="117" name="Folded Corner 116"/>
            <p:cNvSpPr/>
            <p:nvPr/>
          </p:nvSpPr>
          <p:spPr>
            <a:xfrm>
              <a:off x="2488858" y="3221002"/>
              <a:ext cx="1065903" cy="950062"/>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2488858" y="3248756"/>
              <a:ext cx="1182456" cy="861774"/>
            </a:xfrm>
            <a:prstGeom prst="rect">
              <a:avLst/>
            </a:prstGeom>
            <a:noFill/>
          </p:spPr>
          <p:txBody>
            <a:bodyPr wrap="square" rtlCol="0">
              <a:spAutoFit/>
            </a:bodyPr>
            <a:lstStyle/>
            <a:p>
              <a:r>
                <a:rPr lang="en-US" sz="1000" dirty="0">
                  <a:latin typeface="Courier New" charset="0"/>
                  <a:ea typeface="Courier New" charset="0"/>
                  <a:cs typeface="Courier New" charset="0"/>
                </a:rPr>
                <a:t>\ORG2.MSP</a:t>
              </a:r>
            </a:p>
            <a:p>
              <a:r>
                <a:rPr lang="en-US" sz="1000" dirty="0">
                  <a:latin typeface="Courier New" charset="0"/>
                  <a:ea typeface="Courier New" charset="0"/>
                  <a:cs typeface="Courier New" charset="0"/>
                </a:rPr>
                <a:t>  \</a:t>
              </a:r>
              <a:r>
                <a:rPr lang="en-US" sz="1000" dirty="0" err="1">
                  <a:latin typeface="Courier New" charset="0"/>
                  <a:ea typeface="Courier New" charset="0"/>
                  <a:cs typeface="Courier New" charset="0"/>
                </a:rPr>
                <a:t>RootCAs</a:t>
              </a:r>
              <a:endParaRPr lang="en-US" sz="1000" dirty="0">
                <a:latin typeface="Courier New" charset="0"/>
                <a:ea typeface="Courier New" charset="0"/>
                <a:cs typeface="Courier New" charset="0"/>
              </a:endParaRPr>
            </a:p>
            <a:p>
              <a:r>
                <a:rPr lang="en-US" sz="1000" dirty="0">
                  <a:latin typeface="Courier New" charset="0"/>
                  <a:ea typeface="Courier New" charset="0"/>
                  <a:cs typeface="Courier New" charset="0"/>
                </a:rPr>
                <a:t>    RCA2</a:t>
              </a:r>
            </a:p>
            <a:p>
              <a:r>
                <a:rPr lang="en-US" sz="1000" dirty="0">
                  <a:latin typeface="Courier New" charset="0"/>
                  <a:ea typeface="Courier New" charset="0"/>
                  <a:cs typeface="Courier New" charset="0"/>
                </a:rPr>
                <a:t>  \</a:t>
              </a:r>
              <a:r>
                <a:rPr lang="en-US" sz="1000" dirty="0" err="1">
                  <a:latin typeface="Courier New" charset="0"/>
                  <a:ea typeface="Courier New" charset="0"/>
                  <a:cs typeface="Courier New" charset="0"/>
                </a:rPr>
                <a:t>IntCAs</a:t>
              </a:r>
              <a:endParaRPr lang="en-US" sz="1000" dirty="0">
                <a:latin typeface="Courier New" charset="0"/>
                <a:ea typeface="Courier New" charset="0"/>
                <a:cs typeface="Courier New" charset="0"/>
              </a:endParaRPr>
            </a:p>
            <a:p>
              <a:r>
                <a:rPr lang="en-US" sz="1000" dirty="0">
                  <a:latin typeface="Courier New" charset="0"/>
                  <a:ea typeface="Courier New" charset="0"/>
                  <a:cs typeface="Courier New" charset="0"/>
                </a:rPr>
                <a:t>  </a:t>
              </a:r>
              <a:r>
                <a:rPr lang="en-US" sz="1000" b="1" dirty="0">
                  <a:latin typeface="Courier New" charset="0"/>
                  <a:ea typeface="Courier New" charset="0"/>
                  <a:cs typeface="Courier New" charset="0"/>
                </a:rPr>
                <a:t>...</a:t>
              </a:r>
            </a:p>
          </p:txBody>
        </p:sp>
        <p:sp>
          <p:nvSpPr>
            <p:cNvPr id="122" name="Rectangle 121"/>
            <p:cNvSpPr/>
            <p:nvPr/>
          </p:nvSpPr>
          <p:spPr>
            <a:xfrm>
              <a:off x="1205455" y="3117048"/>
              <a:ext cx="2445970" cy="11408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olded Corner 128"/>
            <p:cNvSpPr/>
            <p:nvPr/>
          </p:nvSpPr>
          <p:spPr>
            <a:xfrm>
              <a:off x="1338528" y="3228039"/>
              <a:ext cx="1065903" cy="950062"/>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1338528" y="3255793"/>
              <a:ext cx="1182456" cy="861774"/>
            </a:xfrm>
            <a:prstGeom prst="rect">
              <a:avLst/>
            </a:prstGeom>
            <a:noFill/>
          </p:spPr>
          <p:txBody>
            <a:bodyPr wrap="square" rtlCol="0">
              <a:spAutoFit/>
            </a:bodyPr>
            <a:lstStyle/>
            <a:p>
              <a:r>
                <a:rPr lang="en-US" sz="1000" dirty="0">
                  <a:latin typeface="Courier New" charset="0"/>
                  <a:ea typeface="Courier New" charset="0"/>
                  <a:cs typeface="Courier New" charset="0"/>
                </a:rPr>
                <a:t>\ORG1.MSP</a:t>
              </a:r>
            </a:p>
            <a:p>
              <a:r>
                <a:rPr lang="en-US" sz="1000" dirty="0">
                  <a:latin typeface="Courier New" charset="0"/>
                  <a:ea typeface="Courier New" charset="0"/>
                  <a:cs typeface="Courier New" charset="0"/>
                </a:rPr>
                <a:t>  \</a:t>
              </a:r>
              <a:r>
                <a:rPr lang="en-US" sz="1000" dirty="0" err="1">
                  <a:latin typeface="Courier New" charset="0"/>
                  <a:ea typeface="Courier New" charset="0"/>
                  <a:cs typeface="Courier New" charset="0"/>
                </a:rPr>
                <a:t>RootCAs</a:t>
              </a:r>
              <a:endParaRPr lang="en-US" sz="1000" dirty="0">
                <a:latin typeface="Courier New" charset="0"/>
                <a:ea typeface="Courier New" charset="0"/>
                <a:cs typeface="Courier New" charset="0"/>
              </a:endParaRPr>
            </a:p>
            <a:p>
              <a:r>
                <a:rPr lang="en-US" sz="1000" dirty="0">
                  <a:latin typeface="Courier New" charset="0"/>
                  <a:ea typeface="Courier New" charset="0"/>
                  <a:cs typeface="Courier New" charset="0"/>
                </a:rPr>
                <a:t>    RCA1</a:t>
              </a:r>
            </a:p>
            <a:p>
              <a:r>
                <a:rPr lang="en-US" sz="1000" dirty="0">
                  <a:latin typeface="Courier New" charset="0"/>
                  <a:ea typeface="Courier New" charset="0"/>
                  <a:cs typeface="Courier New" charset="0"/>
                </a:rPr>
                <a:t>  \</a:t>
              </a:r>
              <a:r>
                <a:rPr lang="en-US" sz="1000" dirty="0" err="1">
                  <a:latin typeface="Courier New" charset="0"/>
                  <a:ea typeface="Courier New" charset="0"/>
                  <a:cs typeface="Courier New" charset="0"/>
                </a:rPr>
                <a:t>IntCAs</a:t>
              </a:r>
              <a:endParaRPr lang="en-US" sz="1000" dirty="0">
                <a:latin typeface="Courier New" charset="0"/>
                <a:ea typeface="Courier New" charset="0"/>
                <a:cs typeface="Courier New" charset="0"/>
              </a:endParaRPr>
            </a:p>
            <a:p>
              <a:r>
                <a:rPr lang="en-US" sz="1000" dirty="0">
                  <a:latin typeface="Courier New" charset="0"/>
                  <a:ea typeface="Courier New" charset="0"/>
                  <a:cs typeface="Courier New" charset="0"/>
                </a:rPr>
                <a:t>  </a:t>
              </a:r>
              <a:r>
                <a:rPr lang="en-US" sz="1000" b="1" dirty="0">
                  <a:latin typeface="Courier New" charset="0"/>
                  <a:ea typeface="Courier New" charset="0"/>
                  <a:cs typeface="Courier New" charset="0"/>
                </a:rPr>
                <a:t>...</a:t>
              </a:r>
            </a:p>
          </p:txBody>
        </p:sp>
      </p:grpSp>
      <p:sp>
        <p:nvSpPr>
          <p:cNvPr id="125" name="TextBox 124"/>
          <p:cNvSpPr txBox="1"/>
          <p:nvPr/>
        </p:nvSpPr>
        <p:spPr>
          <a:xfrm>
            <a:off x="10746285" y="3930865"/>
            <a:ext cx="1284350" cy="430887"/>
          </a:xfrm>
          <a:prstGeom prst="rect">
            <a:avLst/>
          </a:prstGeom>
          <a:noFill/>
        </p:spPr>
        <p:txBody>
          <a:bodyPr wrap="square" rtlCol="0">
            <a:spAutoFit/>
          </a:bodyPr>
          <a:lstStyle/>
          <a:p>
            <a:pPr algn="r"/>
            <a:r>
              <a:rPr lang="en-US" sz="1100" b="1" dirty="0">
                <a:solidFill>
                  <a:srgbClr val="4372C4"/>
                </a:solidFill>
              </a:rPr>
              <a:t>Local </a:t>
            </a:r>
            <a:r>
              <a:rPr lang="en-US" sz="1100" b="1">
                <a:solidFill>
                  <a:srgbClr val="4372C4"/>
                </a:solidFill>
              </a:rPr>
              <a:t>copy of channel </a:t>
            </a:r>
            <a:r>
              <a:rPr lang="en-US" sz="1100" b="1" dirty="0">
                <a:solidFill>
                  <a:srgbClr val="4372C4"/>
                </a:solidFill>
              </a:rPr>
              <a:t>policy</a:t>
            </a:r>
          </a:p>
        </p:txBody>
      </p:sp>
      <p:sp>
        <p:nvSpPr>
          <p:cNvPr id="127" name="TextBox 126"/>
          <p:cNvSpPr txBox="1"/>
          <p:nvPr/>
        </p:nvSpPr>
        <p:spPr>
          <a:xfrm>
            <a:off x="8455832" y="3837972"/>
            <a:ext cx="897545" cy="430887"/>
          </a:xfrm>
          <a:prstGeom prst="rect">
            <a:avLst/>
          </a:prstGeom>
          <a:noFill/>
        </p:spPr>
        <p:txBody>
          <a:bodyPr wrap="square" rtlCol="0">
            <a:spAutoFit/>
          </a:bodyPr>
          <a:lstStyle/>
          <a:p>
            <a:r>
              <a:rPr lang="en-US" sz="1100" b="1" dirty="0">
                <a:solidFill>
                  <a:srgbClr val="4372C4"/>
                </a:solidFill>
              </a:rPr>
              <a:t>peer’s local</a:t>
            </a:r>
          </a:p>
          <a:p>
            <a:r>
              <a:rPr lang="en-US" sz="1100" b="1" dirty="0">
                <a:solidFill>
                  <a:srgbClr val="4372C4"/>
                </a:solidFill>
              </a:rPr>
              <a:t>filesystem</a:t>
            </a:r>
          </a:p>
        </p:txBody>
      </p:sp>
      <p:cxnSp>
        <p:nvCxnSpPr>
          <p:cNvPr id="135" name="Curved Connector 134"/>
          <p:cNvCxnSpPr>
            <a:stCxn id="57" idx="1"/>
            <a:endCxn id="122" idx="2"/>
          </p:cNvCxnSpPr>
          <p:nvPr/>
        </p:nvCxnSpPr>
        <p:spPr>
          <a:xfrm rot="10800000">
            <a:off x="1499630" y="4000467"/>
            <a:ext cx="2048666" cy="1590874"/>
          </a:xfrm>
          <a:prstGeom prst="curvedConnector2">
            <a:avLst/>
          </a:prstGeom>
          <a:ln w="28575">
            <a:solidFill>
              <a:srgbClr val="4372C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6" name="Curved Connector 135"/>
          <p:cNvCxnSpPr>
            <a:stCxn id="57" idx="3"/>
            <a:endCxn id="131" idx="2"/>
          </p:cNvCxnSpPr>
          <p:nvPr/>
        </p:nvCxnSpPr>
        <p:spPr>
          <a:xfrm flipV="1">
            <a:off x="8750426" y="3973179"/>
            <a:ext cx="1972743" cy="1618162"/>
          </a:xfrm>
          <a:prstGeom prst="curvedConnector2">
            <a:avLst/>
          </a:prstGeom>
          <a:ln w="28575">
            <a:solidFill>
              <a:srgbClr val="4372C4"/>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1953201" y="4748768"/>
            <a:ext cx="983603" cy="307777"/>
          </a:xfrm>
          <a:prstGeom prst="rect">
            <a:avLst/>
          </a:prstGeom>
          <a:noFill/>
        </p:spPr>
        <p:txBody>
          <a:bodyPr wrap="none" rtlCol="0">
            <a:spAutoFit/>
          </a:bodyPr>
          <a:lstStyle/>
          <a:p>
            <a:r>
              <a:rPr lang="en-US" sz="1400" b="1" dirty="0">
                <a:solidFill>
                  <a:srgbClr val="4372C4"/>
                </a:solidFill>
              </a:rPr>
              <a:t>instantiate</a:t>
            </a:r>
          </a:p>
        </p:txBody>
      </p:sp>
      <p:sp>
        <p:nvSpPr>
          <p:cNvPr id="140" name="TextBox 139"/>
          <p:cNvSpPr txBox="1"/>
          <p:nvPr/>
        </p:nvSpPr>
        <p:spPr>
          <a:xfrm>
            <a:off x="9310547" y="4748768"/>
            <a:ext cx="983603" cy="307777"/>
          </a:xfrm>
          <a:prstGeom prst="rect">
            <a:avLst/>
          </a:prstGeom>
          <a:noFill/>
        </p:spPr>
        <p:txBody>
          <a:bodyPr wrap="none" rtlCol="0">
            <a:spAutoFit/>
          </a:bodyPr>
          <a:lstStyle/>
          <a:p>
            <a:r>
              <a:rPr lang="en-US" sz="1400" b="1">
                <a:solidFill>
                  <a:srgbClr val="4372C4"/>
                </a:solidFill>
              </a:rPr>
              <a:t>instantiate</a:t>
            </a:r>
            <a:endParaRPr lang="en-US" sz="1400" b="1" dirty="0">
              <a:solidFill>
                <a:srgbClr val="4372C4"/>
              </a:solidFill>
            </a:endParaRPr>
          </a:p>
        </p:txBody>
      </p:sp>
      <p:sp>
        <p:nvSpPr>
          <p:cNvPr id="141" name="TextBox 140"/>
          <p:cNvSpPr txBox="1"/>
          <p:nvPr/>
        </p:nvSpPr>
        <p:spPr>
          <a:xfrm>
            <a:off x="3818389" y="2172977"/>
            <a:ext cx="941989" cy="307777"/>
          </a:xfrm>
          <a:prstGeom prst="rect">
            <a:avLst/>
          </a:prstGeom>
          <a:noFill/>
        </p:spPr>
        <p:txBody>
          <a:bodyPr wrap="none" rtlCol="0">
            <a:spAutoFit/>
          </a:bodyPr>
          <a:lstStyle/>
          <a:p>
            <a:r>
              <a:rPr lang="en-US" sz="1400" b="1" dirty="0"/>
              <a:t>Local MSP</a:t>
            </a:r>
          </a:p>
        </p:txBody>
      </p:sp>
      <p:sp>
        <p:nvSpPr>
          <p:cNvPr id="142" name="TextBox 141"/>
          <p:cNvSpPr txBox="1"/>
          <p:nvPr/>
        </p:nvSpPr>
        <p:spPr>
          <a:xfrm>
            <a:off x="7530282" y="2171214"/>
            <a:ext cx="941989" cy="307777"/>
          </a:xfrm>
          <a:prstGeom prst="rect">
            <a:avLst/>
          </a:prstGeom>
          <a:noFill/>
        </p:spPr>
        <p:txBody>
          <a:bodyPr wrap="none" rtlCol="0">
            <a:spAutoFit/>
          </a:bodyPr>
          <a:lstStyle/>
          <a:p>
            <a:r>
              <a:rPr lang="en-US" sz="1400" b="1"/>
              <a:t>Local MSP</a:t>
            </a:r>
          </a:p>
        </p:txBody>
      </p:sp>
      <p:sp>
        <p:nvSpPr>
          <p:cNvPr id="143" name="TextBox 142"/>
          <p:cNvSpPr txBox="1"/>
          <p:nvPr/>
        </p:nvSpPr>
        <p:spPr>
          <a:xfrm>
            <a:off x="5587882" y="5829150"/>
            <a:ext cx="1117422" cy="307777"/>
          </a:xfrm>
          <a:prstGeom prst="rect">
            <a:avLst/>
          </a:prstGeom>
          <a:noFill/>
        </p:spPr>
        <p:txBody>
          <a:bodyPr wrap="none" rtlCol="0">
            <a:spAutoFit/>
          </a:bodyPr>
          <a:lstStyle/>
          <a:p>
            <a:pPr algn="ctr"/>
            <a:r>
              <a:rPr lang="en-US" sz="1400" b="1" dirty="0"/>
              <a:t>Global MSPs</a:t>
            </a:r>
          </a:p>
        </p:txBody>
      </p:sp>
      <p:sp>
        <p:nvSpPr>
          <p:cNvPr id="69" name="Rounded Rectangle 68"/>
          <p:cNvSpPr/>
          <p:nvPr/>
        </p:nvSpPr>
        <p:spPr>
          <a:xfrm>
            <a:off x="5111566" y="1765924"/>
            <a:ext cx="575072" cy="567368"/>
          </a:xfrm>
          <a:prstGeom prst="roundRect">
            <a:avLst/>
          </a:prstGeom>
          <a:solidFill>
            <a:srgbClr val="FFC100"/>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rgbClr val="4372C4"/>
                </a:solidFill>
              </a:rPr>
              <a:t>RCA1</a:t>
            </a:r>
            <a:endParaRPr lang="en-US" sz="1200" b="1" dirty="0">
              <a:solidFill>
                <a:srgbClr val="4372C4"/>
              </a:solidFill>
            </a:endParaRPr>
          </a:p>
        </p:txBody>
      </p:sp>
      <p:sp>
        <p:nvSpPr>
          <p:cNvPr id="70" name="Rounded Rectangle 69"/>
          <p:cNvSpPr/>
          <p:nvPr/>
        </p:nvSpPr>
        <p:spPr>
          <a:xfrm>
            <a:off x="6579704" y="1765924"/>
            <a:ext cx="575072" cy="567368"/>
          </a:xfrm>
          <a:prstGeom prst="roundRect">
            <a:avLst/>
          </a:prstGeom>
          <a:solidFill>
            <a:schemeClr val="accent4"/>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4372C4"/>
                </a:solidFill>
              </a:rPr>
              <a:t>RCA2</a:t>
            </a:r>
          </a:p>
        </p:txBody>
      </p:sp>
      <p:cxnSp>
        <p:nvCxnSpPr>
          <p:cNvPr id="7" name="Elbow Connector 6"/>
          <p:cNvCxnSpPr>
            <a:stCxn id="50" idx="3"/>
            <a:endCxn id="69" idx="2"/>
          </p:cNvCxnSpPr>
          <p:nvPr/>
        </p:nvCxnSpPr>
        <p:spPr>
          <a:xfrm flipV="1">
            <a:off x="4772748" y="2333292"/>
            <a:ext cx="626354" cy="285084"/>
          </a:xfrm>
          <a:prstGeom prst="bentConnector2">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4" idx="1"/>
            <a:endCxn id="70" idx="2"/>
          </p:cNvCxnSpPr>
          <p:nvPr/>
        </p:nvCxnSpPr>
        <p:spPr>
          <a:xfrm rot="10800000">
            <a:off x="6867240" y="2333292"/>
            <a:ext cx="617388" cy="281974"/>
          </a:xfrm>
          <a:prstGeom prst="bentConnector2">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5400149" y="3465840"/>
            <a:ext cx="312349" cy="323772"/>
            <a:chOff x="5676338" y="2717038"/>
            <a:chExt cx="312349" cy="323772"/>
          </a:xfrm>
        </p:grpSpPr>
        <p:grpSp>
          <p:nvGrpSpPr>
            <p:cNvPr id="78" name="Group 77"/>
            <p:cNvGrpSpPr/>
            <p:nvPr/>
          </p:nvGrpSpPr>
          <p:grpSpPr>
            <a:xfrm>
              <a:off x="5676338" y="2717038"/>
              <a:ext cx="312349" cy="252979"/>
              <a:chOff x="9015959" y="4587888"/>
              <a:chExt cx="420764" cy="340787"/>
            </a:xfrm>
          </p:grpSpPr>
          <p:sp>
            <p:nvSpPr>
              <p:cNvPr id="80" name="Rectangle 79"/>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81" name="Group 80"/>
              <p:cNvGrpSpPr/>
              <p:nvPr/>
            </p:nvGrpSpPr>
            <p:grpSpPr>
              <a:xfrm>
                <a:off x="9261059" y="4690045"/>
                <a:ext cx="123069" cy="75870"/>
                <a:chOff x="4783309" y="3634526"/>
                <a:chExt cx="123069" cy="75870"/>
              </a:xfrm>
            </p:grpSpPr>
            <p:cxnSp>
              <p:nvCxnSpPr>
                <p:cNvPr id="83" name="Straight Connector 82"/>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2" name="Rounded Rectangle 81"/>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79" name="7-Point Star 78"/>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 name="Document 91"/>
          <p:cNvSpPr/>
          <p:nvPr/>
        </p:nvSpPr>
        <p:spPr>
          <a:xfrm>
            <a:off x="5877281" y="3725208"/>
            <a:ext cx="547666" cy="433746"/>
          </a:xfrm>
          <a:prstGeom prst="flowChartDocument">
            <a:avLst/>
          </a:prstGeom>
          <a:noFill/>
          <a:ln w="19050">
            <a:solidFill>
              <a:srgbClr val="4372C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372C4"/>
                </a:solidFill>
              </a:rPr>
              <a:t>L</a:t>
            </a:r>
            <a:endParaRPr lang="en-US" sz="2400" b="1" baseline="-25000" dirty="0">
              <a:solidFill>
                <a:srgbClr val="4372C4"/>
              </a:solidFill>
            </a:endParaRPr>
          </a:p>
        </p:txBody>
      </p:sp>
      <p:grpSp>
        <p:nvGrpSpPr>
          <p:cNvPr id="93" name="Group 92"/>
          <p:cNvGrpSpPr/>
          <p:nvPr/>
        </p:nvGrpSpPr>
        <p:grpSpPr>
          <a:xfrm>
            <a:off x="5329507" y="2703302"/>
            <a:ext cx="453635" cy="725046"/>
            <a:chOff x="5701137" y="2384637"/>
            <a:chExt cx="1133935" cy="1812371"/>
          </a:xfrm>
        </p:grpSpPr>
        <p:sp>
          <p:nvSpPr>
            <p:cNvPr id="95" name="Oval 94"/>
            <p:cNvSpPr/>
            <p:nvPr/>
          </p:nvSpPr>
          <p:spPr>
            <a:xfrm>
              <a:off x="5928886" y="2384637"/>
              <a:ext cx="678435" cy="678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 Same Side Corner Rectangle 96"/>
            <p:cNvSpPr/>
            <p:nvPr/>
          </p:nvSpPr>
          <p:spPr>
            <a:xfrm>
              <a:off x="5701137" y="3063073"/>
              <a:ext cx="1133935" cy="1133935"/>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grpSp>
      <p:cxnSp>
        <p:nvCxnSpPr>
          <p:cNvPr id="104" name="Elbow Connector 103"/>
          <p:cNvCxnSpPr>
            <a:stCxn id="54" idx="3"/>
            <a:endCxn id="85" idx="0"/>
          </p:cNvCxnSpPr>
          <p:nvPr/>
        </p:nvCxnSpPr>
        <p:spPr>
          <a:xfrm>
            <a:off x="8451361" y="2615266"/>
            <a:ext cx="446794" cy="319539"/>
          </a:xfrm>
          <a:prstGeom prst="bentConnector2">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97" idx="2"/>
            <a:endCxn id="44" idx="3"/>
          </p:cNvCxnSpPr>
          <p:nvPr/>
        </p:nvCxnSpPr>
        <p:spPr>
          <a:xfrm flipH="1">
            <a:off x="4569179" y="3201531"/>
            <a:ext cx="760328" cy="7076"/>
          </a:xfrm>
          <a:prstGeom prst="straightConnector1">
            <a:avLst/>
          </a:prstGeom>
          <a:ln w="28575">
            <a:solidFill>
              <a:srgbClr val="4372C4"/>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579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5</a:t>
            </a:r>
          </a:p>
        </p:txBody>
      </p:sp>
      <p:sp>
        <p:nvSpPr>
          <p:cNvPr id="3" name="Slide Number Placeholder 2"/>
          <p:cNvSpPr>
            <a:spLocks noGrp="1"/>
          </p:cNvSpPr>
          <p:nvPr>
            <p:ph type="sldNum" sz="quarter" idx="12"/>
          </p:nvPr>
        </p:nvSpPr>
        <p:spPr/>
        <p:txBody>
          <a:bodyPr/>
          <a:lstStyle/>
          <a:p>
            <a:fld id="{2AF5F8E0-9CB9-8D41-B80C-6B76C9B710FC}" type="slidenum">
              <a:rPr lang="en-US" smtClean="0"/>
              <a:t>15</a:t>
            </a:fld>
            <a:endParaRPr lang="en-US" dirty="0"/>
          </a:p>
        </p:txBody>
      </p:sp>
      <p:sp>
        <p:nvSpPr>
          <p:cNvPr id="4" name="Rounded Rectangle 3"/>
          <p:cNvSpPr/>
          <p:nvPr/>
        </p:nvSpPr>
        <p:spPr>
          <a:xfrm>
            <a:off x="4967423" y="1657564"/>
            <a:ext cx="1972546" cy="652693"/>
          </a:xfrm>
          <a:prstGeom prst="roundRect">
            <a:avLst>
              <a:gd name="adj" fmla="val 50000"/>
            </a:avLst>
          </a:prstGeom>
          <a:solidFill>
            <a:srgbClr val="9F42E6"/>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b="1" kern="0" noProof="0">
                <a:solidFill>
                  <a:schemeClr val="bg1"/>
                </a:solidFill>
                <a:ea typeface=""/>
                <a:cs typeface=""/>
              </a:rPr>
              <a:t>MSP</a:t>
            </a:r>
            <a:endParaRPr kumimoji="0" lang="en-US" sz="2000" b="1" i="0" u="none" strike="noStrike" kern="0" cap="none" spc="0" normalizeH="0" baseline="0" noProof="0" dirty="0">
              <a:ln>
                <a:noFill/>
              </a:ln>
              <a:solidFill>
                <a:schemeClr val="bg1"/>
              </a:solidFill>
              <a:effectLst/>
              <a:uLnTx/>
              <a:uFillTx/>
              <a:ea typeface=""/>
              <a:cs typeface=""/>
            </a:endParaRPr>
          </a:p>
        </p:txBody>
      </p:sp>
      <p:cxnSp>
        <p:nvCxnSpPr>
          <p:cNvPr id="6" name="Straight Connector 5"/>
          <p:cNvCxnSpPr>
            <a:stCxn id="4" idx="2"/>
          </p:cNvCxnSpPr>
          <p:nvPr/>
        </p:nvCxnSpPr>
        <p:spPr>
          <a:xfrm>
            <a:off x="5953696" y="2310257"/>
            <a:ext cx="0" cy="357982"/>
          </a:xfrm>
          <a:prstGeom prst="line">
            <a:avLst/>
          </a:prstGeom>
          <a:ln w="28575">
            <a:solidFill>
              <a:srgbClr val="4372C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2637325" y="3094431"/>
            <a:ext cx="495800" cy="489158"/>
          </a:xfrm>
          <a:prstGeom prst="roundRect">
            <a:avLst/>
          </a:prstGeom>
          <a:solidFill>
            <a:schemeClr val="accent4"/>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4372C4"/>
                </a:solidFill>
              </a:rPr>
              <a:t>RCA</a:t>
            </a:r>
          </a:p>
        </p:txBody>
      </p:sp>
      <p:sp>
        <p:nvSpPr>
          <p:cNvPr id="74" name="Rounded Rectangle 73"/>
          <p:cNvSpPr/>
          <p:nvPr/>
        </p:nvSpPr>
        <p:spPr>
          <a:xfrm>
            <a:off x="3395895" y="3094431"/>
            <a:ext cx="495800" cy="489158"/>
          </a:xfrm>
          <a:prstGeom prst="roundRect">
            <a:avLst/>
          </a:prstGeom>
          <a:solidFill>
            <a:schemeClr val="accent4"/>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4372C4"/>
                </a:solidFill>
              </a:rPr>
              <a:t>I</a:t>
            </a:r>
            <a:r>
              <a:rPr lang="en-US" sz="1200" b="1">
                <a:solidFill>
                  <a:srgbClr val="4372C4"/>
                </a:solidFill>
              </a:rPr>
              <a:t>CA</a:t>
            </a:r>
            <a:endParaRPr lang="en-US" sz="1200" b="1" dirty="0">
              <a:solidFill>
                <a:srgbClr val="4372C4"/>
              </a:solidFill>
            </a:endParaRPr>
          </a:p>
        </p:txBody>
      </p:sp>
      <p:cxnSp>
        <p:nvCxnSpPr>
          <p:cNvPr id="77" name="Straight Connector 76"/>
          <p:cNvCxnSpPr/>
          <p:nvPr/>
        </p:nvCxnSpPr>
        <p:spPr>
          <a:xfrm flipH="1" flipV="1">
            <a:off x="2873828" y="2679677"/>
            <a:ext cx="6159736" cy="1663"/>
          </a:xfrm>
          <a:prstGeom prst="line">
            <a:avLst/>
          </a:prstGeom>
          <a:ln w="28575">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Rounded Rectangle 87"/>
          <p:cNvSpPr/>
          <p:nvPr/>
        </p:nvSpPr>
        <p:spPr>
          <a:xfrm>
            <a:off x="8785664" y="3094176"/>
            <a:ext cx="495800" cy="489158"/>
          </a:xfrm>
          <a:prstGeom prst="roundRect">
            <a:avLst/>
          </a:prstGeom>
          <a:solidFill>
            <a:schemeClr val="accent4"/>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4372C4"/>
                </a:solidFill>
              </a:rPr>
              <a:t>TLS</a:t>
            </a:r>
          </a:p>
          <a:p>
            <a:pPr algn="ctr"/>
            <a:r>
              <a:rPr lang="en-US" sz="1200" b="1" dirty="0">
                <a:solidFill>
                  <a:srgbClr val="4372C4"/>
                </a:solidFill>
              </a:rPr>
              <a:t>ICA</a:t>
            </a:r>
          </a:p>
        </p:txBody>
      </p:sp>
      <p:grpSp>
        <p:nvGrpSpPr>
          <p:cNvPr id="100" name="Group 99"/>
          <p:cNvGrpSpPr/>
          <p:nvPr/>
        </p:nvGrpSpPr>
        <p:grpSpPr>
          <a:xfrm>
            <a:off x="4143413" y="3079185"/>
            <a:ext cx="528632" cy="482031"/>
            <a:chOff x="10666566" y="3979442"/>
            <a:chExt cx="742889" cy="677401"/>
          </a:xfrm>
        </p:grpSpPr>
        <p:sp>
          <p:nvSpPr>
            <p:cNvPr id="101" name="Triangle 100"/>
            <p:cNvSpPr/>
            <p:nvPr/>
          </p:nvSpPr>
          <p:spPr>
            <a:xfrm>
              <a:off x="10666566" y="3979442"/>
              <a:ext cx="742889" cy="677401"/>
            </a:xfrm>
            <a:prstGeom prst="triangle">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102" name="TextBox 101"/>
            <p:cNvSpPr txBox="1"/>
            <p:nvPr/>
          </p:nvSpPr>
          <p:spPr>
            <a:xfrm>
              <a:off x="10699547" y="4240449"/>
              <a:ext cx="495650" cy="307777"/>
            </a:xfrm>
            <a:prstGeom prst="rect">
              <a:avLst/>
            </a:prstGeom>
            <a:noFill/>
          </p:spPr>
          <p:txBody>
            <a:bodyPr wrap="none" rtlCol="0">
              <a:spAutoFit/>
            </a:bodyPr>
            <a:lstStyle/>
            <a:p>
              <a:r>
                <a:rPr lang="en-US" sz="1400" b="1" dirty="0">
                  <a:solidFill>
                    <a:schemeClr val="bg1"/>
                  </a:solidFill>
                </a:rPr>
                <a:t>OUs</a:t>
              </a:r>
            </a:p>
          </p:txBody>
        </p:sp>
      </p:grpSp>
      <p:grpSp>
        <p:nvGrpSpPr>
          <p:cNvPr id="113" name="Group 112"/>
          <p:cNvGrpSpPr/>
          <p:nvPr/>
        </p:nvGrpSpPr>
        <p:grpSpPr>
          <a:xfrm>
            <a:off x="5015032" y="3075454"/>
            <a:ext cx="329189" cy="526143"/>
            <a:chOff x="5701137" y="2384637"/>
            <a:chExt cx="1133935" cy="1812371"/>
          </a:xfrm>
        </p:grpSpPr>
        <p:sp>
          <p:nvSpPr>
            <p:cNvPr id="114" name="Oval 113"/>
            <p:cNvSpPr/>
            <p:nvPr/>
          </p:nvSpPr>
          <p:spPr>
            <a:xfrm>
              <a:off x="5928886" y="2384637"/>
              <a:ext cx="678434" cy="678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 Same Side Corner Rectangle 114"/>
            <p:cNvSpPr/>
            <p:nvPr/>
          </p:nvSpPr>
          <p:spPr>
            <a:xfrm>
              <a:off x="5701137" y="3063073"/>
              <a:ext cx="1133935" cy="1133935"/>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grpSp>
      <p:grpSp>
        <p:nvGrpSpPr>
          <p:cNvPr id="125" name="Group 124"/>
          <p:cNvGrpSpPr/>
          <p:nvPr/>
        </p:nvGrpSpPr>
        <p:grpSpPr>
          <a:xfrm>
            <a:off x="5743612" y="3168616"/>
            <a:ext cx="420764" cy="340787"/>
            <a:chOff x="2903135" y="2661005"/>
            <a:chExt cx="420764" cy="340787"/>
          </a:xfrm>
        </p:grpSpPr>
        <p:sp>
          <p:nvSpPr>
            <p:cNvPr id="133" name="Rectangle 132"/>
            <p:cNvSpPr/>
            <p:nvPr/>
          </p:nvSpPr>
          <p:spPr>
            <a:xfrm>
              <a:off x="2903135" y="2661005"/>
              <a:ext cx="420764" cy="3407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2984529" y="2710841"/>
              <a:ext cx="90263" cy="90264"/>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 Same Side Corner Rectangle 134"/>
            <p:cNvSpPr/>
            <p:nvPr/>
          </p:nvSpPr>
          <p:spPr>
            <a:xfrm>
              <a:off x="2954228" y="2801105"/>
              <a:ext cx="150866" cy="150867"/>
            </a:xfrm>
            <a:prstGeom prst="round2SameRect">
              <a:avLst>
                <a:gd name="adj1" fmla="val 49716"/>
                <a:gd name="adj2" fmla="val 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cxnSp>
          <p:nvCxnSpPr>
            <p:cNvPr id="136" name="Straight Connector 135"/>
            <p:cNvCxnSpPr/>
            <p:nvPr/>
          </p:nvCxnSpPr>
          <p:spPr>
            <a:xfrm>
              <a:off x="3135404" y="276316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3135404" y="2801097"/>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3135404" y="283903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8" name="Group 147"/>
          <p:cNvGrpSpPr/>
          <p:nvPr/>
        </p:nvGrpSpPr>
        <p:grpSpPr>
          <a:xfrm>
            <a:off x="6513635" y="3165760"/>
            <a:ext cx="420460" cy="435837"/>
            <a:chOff x="5676338" y="2717038"/>
            <a:chExt cx="312349" cy="323772"/>
          </a:xfrm>
        </p:grpSpPr>
        <p:grpSp>
          <p:nvGrpSpPr>
            <p:cNvPr id="149" name="Group 148"/>
            <p:cNvGrpSpPr/>
            <p:nvPr/>
          </p:nvGrpSpPr>
          <p:grpSpPr>
            <a:xfrm>
              <a:off x="5676338" y="2717038"/>
              <a:ext cx="312349" cy="252979"/>
              <a:chOff x="9015959" y="4587888"/>
              <a:chExt cx="420764" cy="340787"/>
            </a:xfrm>
          </p:grpSpPr>
          <p:sp>
            <p:nvSpPr>
              <p:cNvPr id="151" name="Rectangle 150"/>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52" name="Group 151"/>
              <p:cNvGrpSpPr/>
              <p:nvPr/>
            </p:nvGrpSpPr>
            <p:grpSpPr>
              <a:xfrm>
                <a:off x="9261059" y="4690045"/>
                <a:ext cx="123069" cy="75870"/>
                <a:chOff x="4783309" y="3634526"/>
                <a:chExt cx="123069" cy="75870"/>
              </a:xfrm>
            </p:grpSpPr>
            <p:cxnSp>
              <p:nvCxnSpPr>
                <p:cNvPr id="154" name="Straight Connector 153"/>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53" name="Rounded Rectangle 152"/>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150" name="7-Point Star 149"/>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7289598" y="3270773"/>
            <a:ext cx="399014" cy="154091"/>
            <a:chOff x="7149495" y="3213400"/>
            <a:chExt cx="399014" cy="154091"/>
          </a:xfrm>
        </p:grpSpPr>
        <p:sp>
          <p:nvSpPr>
            <p:cNvPr id="157" name="Oval 156"/>
            <p:cNvSpPr/>
            <p:nvPr/>
          </p:nvSpPr>
          <p:spPr>
            <a:xfrm>
              <a:off x="7149495" y="3213400"/>
              <a:ext cx="150464" cy="15046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9" name="Straight Connector 158"/>
            <p:cNvCxnSpPr>
              <a:stCxn id="157" idx="6"/>
            </p:cNvCxnSpPr>
            <p:nvPr/>
          </p:nvCxnSpPr>
          <p:spPr>
            <a:xfrm flipV="1">
              <a:off x="7299959" y="3288631"/>
              <a:ext cx="248550" cy="1"/>
            </a:xfrm>
            <a:prstGeom prst="line">
              <a:avLst/>
            </a:prstGeom>
            <a:noFill/>
            <a:ln w="38100"/>
          </p:spPr>
          <p:style>
            <a:lnRef idx="2">
              <a:schemeClr val="accent1">
                <a:shade val="50000"/>
              </a:schemeClr>
            </a:lnRef>
            <a:fillRef idx="1">
              <a:schemeClr val="accent1"/>
            </a:fillRef>
            <a:effectRef idx="0">
              <a:schemeClr val="accent1"/>
            </a:effectRef>
            <a:fontRef idx="minor">
              <a:schemeClr val="lt1"/>
            </a:fontRef>
          </p:style>
        </p:cxnSp>
        <p:grpSp>
          <p:nvGrpSpPr>
            <p:cNvPr id="173" name="Group 172"/>
            <p:cNvGrpSpPr/>
            <p:nvPr/>
          </p:nvGrpSpPr>
          <p:grpSpPr>
            <a:xfrm>
              <a:off x="7406523" y="3272911"/>
              <a:ext cx="131758" cy="94580"/>
              <a:chOff x="7496145" y="3339939"/>
              <a:chExt cx="209108" cy="82743"/>
            </a:xfrm>
          </p:grpSpPr>
          <p:cxnSp>
            <p:nvCxnSpPr>
              <p:cNvPr id="164" name="Straight Connector 163"/>
              <p:cNvCxnSpPr/>
              <p:nvPr/>
            </p:nvCxnSpPr>
            <p:spPr>
              <a:xfrm>
                <a:off x="7496145" y="3339939"/>
                <a:ext cx="2271" cy="82743"/>
              </a:xfrm>
              <a:prstGeom prst="line">
                <a:avLst/>
              </a:prstGeom>
              <a:noFill/>
              <a:ln w="28575"/>
            </p:spPr>
            <p:style>
              <a:lnRef idx="2">
                <a:schemeClr val="accent1">
                  <a:shade val="50000"/>
                </a:schemeClr>
              </a:lnRef>
              <a:fillRef idx="1">
                <a:schemeClr val="accent1"/>
              </a:fillRef>
              <a:effectRef idx="0">
                <a:schemeClr val="accent1"/>
              </a:effectRef>
              <a:fontRef idx="minor">
                <a:schemeClr val="lt1"/>
              </a:fontRef>
            </p:style>
          </p:cxnSp>
          <p:cxnSp>
            <p:nvCxnSpPr>
              <p:cNvPr id="167" name="Straight Connector 166"/>
              <p:cNvCxnSpPr/>
              <p:nvPr/>
            </p:nvCxnSpPr>
            <p:spPr>
              <a:xfrm>
                <a:off x="7702982" y="3339939"/>
                <a:ext cx="2271" cy="82743"/>
              </a:xfrm>
              <a:prstGeom prst="line">
                <a:avLst/>
              </a:prstGeom>
              <a:noFill/>
              <a:ln w="28575"/>
            </p:spPr>
            <p:style>
              <a:lnRef idx="2">
                <a:schemeClr val="accent1">
                  <a:shade val="50000"/>
                </a:schemeClr>
              </a:lnRef>
              <a:fillRef idx="1">
                <a:schemeClr val="accent1"/>
              </a:fillRef>
              <a:effectRef idx="0">
                <a:schemeClr val="accent1"/>
              </a:effectRef>
              <a:fontRef idx="minor">
                <a:schemeClr val="lt1"/>
              </a:fontRef>
            </p:style>
          </p:cxnSp>
          <p:cxnSp>
            <p:nvCxnSpPr>
              <p:cNvPr id="168" name="Straight Connector 167"/>
              <p:cNvCxnSpPr/>
              <p:nvPr/>
            </p:nvCxnSpPr>
            <p:spPr>
              <a:xfrm>
                <a:off x="7598428" y="3339939"/>
                <a:ext cx="2271" cy="82743"/>
              </a:xfrm>
              <a:prstGeom prst="line">
                <a:avLst/>
              </a:prstGeom>
              <a:noFill/>
              <a:ln w="28575"/>
            </p:spPr>
            <p:style>
              <a:lnRef idx="2">
                <a:schemeClr val="accent1">
                  <a:shade val="50000"/>
                </a:schemeClr>
              </a:lnRef>
              <a:fillRef idx="1">
                <a:schemeClr val="accent1"/>
              </a:fillRef>
              <a:effectRef idx="0">
                <a:schemeClr val="accent1"/>
              </a:effectRef>
              <a:fontRef idx="minor">
                <a:schemeClr val="lt1"/>
              </a:fontRef>
            </p:style>
          </p:cxnSp>
        </p:grpSp>
      </p:grpSp>
      <p:sp>
        <p:nvSpPr>
          <p:cNvPr id="180" name="Rounded Rectangle 179"/>
          <p:cNvSpPr/>
          <p:nvPr/>
        </p:nvSpPr>
        <p:spPr>
          <a:xfrm>
            <a:off x="8015697" y="3101425"/>
            <a:ext cx="495800" cy="489158"/>
          </a:xfrm>
          <a:prstGeom prst="roundRect">
            <a:avLst/>
          </a:prstGeom>
          <a:solidFill>
            <a:schemeClr val="accent4"/>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rgbClr val="4372C4"/>
                </a:solidFill>
              </a:rPr>
              <a:t>TLS</a:t>
            </a:r>
          </a:p>
          <a:p>
            <a:pPr algn="ctr"/>
            <a:r>
              <a:rPr lang="en-US" sz="1200" b="1" dirty="0">
                <a:solidFill>
                  <a:srgbClr val="4372C4"/>
                </a:solidFill>
              </a:rPr>
              <a:t>RCA</a:t>
            </a:r>
          </a:p>
        </p:txBody>
      </p:sp>
      <p:sp>
        <p:nvSpPr>
          <p:cNvPr id="5" name="Rectangle 4"/>
          <p:cNvSpPr/>
          <p:nvPr/>
        </p:nvSpPr>
        <p:spPr>
          <a:xfrm>
            <a:off x="2529631" y="2984985"/>
            <a:ext cx="688394" cy="708051"/>
          </a:xfrm>
          <a:prstGeom prst="rect">
            <a:avLst/>
          </a:prstGeom>
          <a:ln w="28575">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Rectangle 39"/>
          <p:cNvSpPr/>
          <p:nvPr/>
        </p:nvSpPr>
        <p:spPr>
          <a:xfrm>
            <a:off x="3299598" y="2984985"/>
            <a:ext cx="688394" cy="708051"/>
          </a:xfrm>
          <a:prstGeom prst="rect">
            <a:avLst/>
          </a:prstGeom>
          <a:ln w="28575">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ectangle 40"/>
          <p:cNvSpPr/>
          <p:nvPr/>
        </p:nvSpPr>
        <p:spPr>
          <a:xfrm>
            <a:off x="4069565" y="2984985"/>
            <a:ext cx="688394" cy="708051"/>
          </a:xfrm>
          <a:prstGeom prst="rect">
            <a:avLst/>
          </a:prstGeom>
          <a:ln w="28575">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Rectangle 41"/>
          <p:cNvSpPr/>
          <p:nvPr/>
        </p:nvSpPr>
        <p:spPr>
          <a:xfrm>
            <a:off x="4839532" y="2984985"/>
            <a:ext cx="688394" cy="708051"/>
          </a:xfrm>
          <a:prstGeom prst="rect">
            <a:avLst/>
          </a:prstGeom>
          <a:ln w="28575">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ectangle 42"/>
          <p:cNvSpPr/>
          <p:nvPr/>
        </p:nvSpPr>
        <p:spPr>
          <a:xfrm>
            <a:off x="5609499" y="2984985"/>
            <a:ext cx="688394" cy="708051"/>
          </a:xfrm>
          <a:prstGeom prst="rect">
            <a:avLst/>
          </a:prstGeom>
          <a:ln w="28575">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Rectangle 43"/>
          <p:cNvSpPr/>
          <p:nvPr/>
        </p:nvSpPr>
        <p:spPr>
          <a:xfrm>
            <a:off x="6379466" y="2984985"/>
            <a:ext cx="688394" cy="708051"/>
          </a:xfrm>
          <a:prstGeom prst="rect">
            <a:avLst/>
          </a:prstGeom>
          <a:ln w="28575">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Rectangle 44"/>
          <p:cNvSpPr/>
          <p:nvPr/>
        </p:nvSpPr>
        <p:spPr>
          <a:xfrm>
            <a:off x="7149433" y="2984985"/>
            <a:ext cx="688394" cy="708051"/>
          </a:xfrm>
          <a:prstGeom prst="rect">
            <a:avLst/>
          </a:prstGeom>
          <a:ln w="28575">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Rectangle 45"/>
          <p:cNvSpPr/>
          <p:nvPr/>
        </p:nvSpPr>
        <p:spPr>
          <a:xfrm>
            <a:off x="7919400" y="2984985"/>
            <a:ext cx="688394" cy="708051"/>
          </a:xfrm>
          <a:prstGeom prst="rect">
            <a:avLst/>
          </a:prstGeom>
          <a:ln w="28575">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Rectangle 46"/>
          <p:cNvSpPr/>
          <p:nvPr/>
        </p:nvSpPr>
        <p:spPr>
          <a:xfrm>
            <a:off x="8689367" y="2984985"/>
            <a:ext cx="688394" cy="708051"/>
          </a:xfrm>
          <a:prstGeom prst="rect">
            <a:avLst/>
          </a:prstGeom>
          <a:ln w="28575">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4" name="Group 23"/>
          <p:cNvGrpSpPr/>
          <p:nvPr/>
        </p:nvGrpSpPr>
        <p:grpSpPr>
          <a:xfrm>
            <a:off x="2873828" y="2666310"/>
            <a:ext cx="6163117" cy="318675"/>
            <a:chOff x="2873828" y="1995400"/>
            <a:chExt cx="6163117" cy="989585"/>
          </a:xfrm>
        </p:grpSpPr>
        <p:cxnSp>
          <p:nvCxnSpPr>
            <p:cNvPr id="8" name="Straight Connector 7"/>
            <p:cNvCxnSpPr>
              <a:stCxn id="5" idx="0"/>
            </p:cNvCxnSpPr>
            <p:nvPr/>
          </p:nvCxnSpPr>
          <p:spPr>
            <a:xfrm flipV="1">
              <a:off x="2873828" y="1995400"/>
              <a:ext cx="0" cy="989585"/>
            </a:xfrm>
            <a:prstGeom prst="line">
              <a:avLst/>
            </a:prstGeom>
            <a:ln w="28575">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0" idx="0"/>
            </p:cNvCxnSpPr>
            <p:nvPr/>
          </p:nvCxnSpPr>
          <p:spPr>
            <a:xfrm flipV="1">
              <a:off x="3643795" y="1995400"/>
              <a:ext cx="3381" cy="989585"/>
            </a:xfrm>
            <a:prstGeom prst="line">
              <a:avLst/>
            </a:prstGeom>
            <a:ln w="28575">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1" idx="0"/>
            </p:cNvCxnSpPr>
            <p:nvPr/>
          </p:nvCxnSpPr>
          <p:spPr>
            <a:xfrm flipV="1">
              <a:off x="4413762" y="1995401"/>
              <a:ext cx="3381" cy="989584"/>
            </a:xfrm>
            <a:prstGeom prst="line">
              <a:avLst/>
            </a:prstGeom>
            <a:ln w="28575">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2" idx="0"/>
            </p:cNvCxnSpPr>
            <p:nvPr/>
          </p:nvCxnSpPr>
          <p:spPr>
            <a:xfrm flipV="1">
              <a:off x="5183729" y="1995401"/>
              <a:ext cx="3381" cy="989584"/>
            </a:xfrm>
            <a:prstGeom prst="line">
              <a:avLst/>
            </a:prstGeom>
            <a:ln w="28575">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3" idx="0"/>
            </p:cNvCxnSpPr>
            <p:nvPr/>
          </p:nvCxnSpPr>
          <p:spPr>
            <a:xfrm flipV="1">
              <a:off x="5953696" y="2004915"/>
              <a:ext cx="2481" cy="980070"/>
            </a:xfrm>
            <a:prstGeom prst="line">
              <a:avLst/>
            </a:prstGeom>
            <a:ln w="28575">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4" idx="0"/>
            </p:cNvCxnSpPr>
            <p:nvPr/>
          </p:nvCxnSpPr>
          <p:spPr>
            <a:xfrm flipV="1">
              <a:off x="6723663" y="1995401"/>
              <a:ext cx="3381" cy="989584"/>
            </a:xfrm>
            <a:prstGeom prst="line">
              <a:avLst/>
            </a:prstGeom>
            <a:ln w="28575">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5" idx="0"/>
            </p:cNvCxnSpPr>
            <p:nvPr/>
          </p:nvCxnSpPr>
          <p:spPr>
            <a:xfrm flipV="1">
              <a:off x="7493630" y="1995401"/>
              <a:ext cx="3381" cy="989584"/>
            </a:xfrm>
            <a:prstGeom prst="line">
              <a:avLst/>
            </a:prstGeom>
            <a:ln w="28575">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6" idx="0"/>
            </p:cNvCxnSpPr>
            <p:nvPr/>
          </p:nvCxnSpPr>
          <p:spPr>
            <a:xfrm flipV="1">
              <a:off x="8263597" y="1995401"/>
              <a:ext cx="3381" cy="989584"/>
            </a:xfrm>
            <a:prstGeom prst="line">
              <a:avLst/>
            </a:prstGeom>
            <a:ln w="28575">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7" idx="0"/>
            </p:cNvCxnSpPr>
            <p:nvPr/>
          </p:nvCxnSpPr>
          <p:spPr>
            <a:xfrm flipV="1">
              <a:off x="9033564" y="1995401"/>
              <a:ext cx="3381" cy="989584"/>
            </a:xfrm>
            <a:prstGeom prst="line">
              <a:avLst/>
            </a:prstGeom>
            <a:ln w="28575">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2517000" y="3702596"/>
            <a:ext cx="713657" cy="261610"/>
          </a:xfrm>
          <a:prstGeom prst="rect">
            <a:avLst/>
          </a:prstGeom>
          <a:noFill/>
        </p:spPr>
        <p:txBody>
          <a:bodyPr wrap="none" rtlCol="0">
            <a:spAutoFit/>
          </a:bodyPr>
          <a:lstStyle/>
          <a:p>
            <a:pPr algn="ctr"/>
            <a:r>
              <a:rPr lang="en-US" sz="1100" b="1" dirty="0"/>
              <a:t>Root CAs</a:t>
            </a:r>
          </a:p>
        </p:txBody>
      </p:sp>
      <p:sp>
        <p:nvSpPr>
          <p:cNvPr id="81" name="TextBox 80"/>
          <p:cNvSpPr txBox="1"/>
          <p:nvPr/>
        </p:nvSpPr>
        <p:spPr>
          <a:xfrm>
            <a:off x="3167542" y="3996680"/>
            <a:ext cx="952505" cy="430887"/>
          </a:xfrm>
          <a:prstGeom prst="rect">
            <a:avLst/>
          </a:prstGeom>
          <a:noFill/>
        </p:spPr>
        <p:txBody>
          <a:bodyPr wrap="none" rtlCol="0">
            <a:spAutoFit/>
          </a:bodyPr>
          <a:lstStyle/>
          <a:p>
            <a:pPr algn="ctr"/>
            <a:r>
              <a:rPr lang="en-US" sz="1100" b="1" dirty="0"/>
              <a:t>Intermediate</a:t>
            </a:r>
          </a:p>
          <a:p>
            <a:pPr algn="ctr"/>
            <a:r>
              <a:rPr lang="en-US" sz="1100" b="1" dirty="0"/>
              <a:t>CAs</a:t>
            </a:r>
          </a:p>
        </p:txBody>
      </p:sp>
      <p:sp>
        <p:nvSpPr>
          <p:cNvPr id="82" name="TextBox 81"/>
          <p:cNvSpPr txBox="1"/>
          <p:nvPr/>
        </p:nvSpPr>
        <p:spPr>
          <a:xfrm>
            <a:off x="3898942" y="3693035"/>
            <a:ext cx="1042272" cy="430887"/>
          </a:xfrm>
          <a:prstGeom prst="rect">
            <a:avLst/>
          </a:prstGeom>
          <a:noFill/>
        </p:spPr>
        <p:txBody>
          <a:bodyPr wrap="none" rtlCol="0">
            <a:spAutoFit/>
          </a:bodyPr>
          <a:lstStyle/>
          <a:p>
            <a:pPr algn="ctr"/>
            <a:r>
              <a:rPr lang="en-US" sz="1100" b="1" dirty="0"/>
              <a:t>Organizational</a:t>
            </a:r>
          </a:p>
          <a:p>
            <a:pPr algn="ctr"/>
            <a:r>
              <a:rPr lang="en-US" sz="1100" b="1" dirty="0"/>
              <a:t>Units</a:t>
            </a:r>
          </a:p>
        </p:txBody>
      </p:sp>
      <p:sp>
        <p:nvSpPr>
          <p:cNvPr id="83" name="TextBox 82"/>
          <p:cNvSpPr txBox="1"/>
          <p:nvPr/>
        </p:nvSpPr>
        <p:spPr>
          <a:xfrm>
            <a:off x="4648871" y="4081318"/>
            <a:ext cx="1061509" cy="261610"/>
          </a:xfrm>
          <a:prstGeom prst="rect">
            <a:avLst/>
          </a:prstGeom>
          <a:noFill/>
        </p:spPr>
        <p:txBody>
          <a:bodyPr wrap="none" rtlCol="0">
            <a:spAutoFit/>
          </a:bodyPr>
          <a:lstStyle/>
          <a:p>
            <a:pPr algn="ctr"/>
            <a:r>
              <a:rPr lang="en-US" sz="1100" b="1"/>
              <a:t>Administrators</a:t>
            </a:r>
            <a:endParaRPr lang="en-US" sz="1100" b="1" dirty="0"/>
          </a:p>
        </p:txBody>
      </p:sp>
      <p:sp>
        <p:nvSpPr>
          <p:cNvPr id="84" name="TextBox 83"/>
          <p:cNvSpPr txBox="1"/>
          <p:nvPr/>
        </p:nvSpPr>
        <p:spPr>
          <a:xfrm>
            <a:off x="5546274" y="3682241"/>
            <a:ext cx="849913" cy="430887"/>
          </a:xfrm>
          <a:prstGeom prst="rect">
            <a:avLst/>
          </a:prstGeom>
          <a:noFill/>
        </p:spPr>
        <p:txBody>
          <a:bodyPr wrap="none" rtlCol="0">
            <a:spAutoFit/>
          </a:bodyPr>
          <a:lstStyle/>
          <a:p>
            <a:pPr algn="ctr"/>
            <a:r>
              <a:rPr lang="en-US" sz="1100" b="1" dirty="0"/>
              <a:t>Revoked</a:t>
            </a:r>
          </a:p>
          <a:p>
            <a:pPr algn="ctr"/>
            <a:r>
              <a:rPr lang="en-US" sz="1100" b="1" dirty="0"/>
              <a:t>Certificates</a:t>
            </a:r>
          </a:p>
        </p:txBody>
      </p:sp>
      <p:sp>
        <p:nvSpPr>
          <p:cNvPr id="85" name="TextBox 84"/>
          <p:cNvSpPr txBox="1"/>
          <p:nvPr/>
        </p:nvSpPr>
        <p:spPr>
          <a:xfrm>
            <a:off x="6279722" y="4000247"/>
            <a:ext cx="849913" cy="430887"/>
          </a:xfrm>
          <a:prstGeom prst="rect">
            <a:avLst/>
          </a:prstGeom>
          <a:noFill/>
        </p:spPr>
        <p:txBody>
          <a:bodyPr wrap="none" rtlCol="0">
            <a:spAutoFit/>
          </a:bodyPr>
          <a:lstStyle/>
          <a:p>
            <a:pPr algn="ctr"/>
            <a:r>
              <a:rPr lang="en-US" sz="1100" b="1" dirty="0"/>
              <a:t>Signing</a:t>
            </a:r>
          </a:p>
          <a:p>
            <a:pPr algn="ctr"/>
            <a:r>
              <a:rPr lang="en-US" sz="1100" b="1" dirty="0"/>
              <a:t>Certificates</a:t>
            </a:r>
          </a:p>
        </p:txBody>
      </p:sp>
      <p:sp>
        <p:nvSpPr>
          <p:cNvPr id="86" name="TextBox 85"/>
          <p:cNvSpPr txBox="1"/>
          <p:nvPr/>
        </p:nvSpPr>
        <p:spPr>
          <a:xfrm>
            <a:off x="7142401" y="3671825"/>
            <a:ext cx="700833" cy="600164"/>
          </a:xfrm>
          <a:prstGeom prst="rect">
            <a:avLst/>
          </a:prstGeom>
          <a:noFill/>
        </p:spPr>
        <p:txBody>
          <a:bodyPr wrap="none" rtlCol="0">
            <a:spAutoFit/>
          </a:bodyPr>
          <a:lstStyle/>
          <a:p>
            <a:pPr algn="ctr"/>
            <a:r>
              <a:rPr lang="en-US" sz="1100" b="1" dirty="0" err="1"/>
              <a:t>Keystore</a:t>
            </a:r>
            <a:endParaRPr lang="en-US" sz="1100" b="1" dirty="0"/>
          </a:p>
          <a:p>
            <a:pPr algn="ctr"/>
            <a:r>
              <a:rPr lang="en-US" sz="1100" b="1" dirty="0"/>
              <a:t>(private</a:t>
            </a:r>
          </a:p>
          <a:p>
            <a:pPr algn="ctr"/>
            <a:r>
              <a:rPr lang="en-US" sz="1100" b="1" dirty="0"/>
              <a:t>keys)</a:t>
            </a:r>
          </a:p>
        </p:txBody>
      </p:sp>
      <p:sp>
        <p:nvSpPr>
          <p:cNvPr id="87" name="TextBox 86"/>
          <p:cNvSpPr txBox="1"/>
          <p:nvPr/>
        </p:nvSpPr>
        <p:spPr>
          <a:xfrm>
            <a:off x="7909472" y="3996680"/>
            <a:ext cx="713657" cy="430887"/>
          </a:xfrm>
          <a:prstGeom prst="rect">
            <a:avLst/>
          </a:prstGeom>
          <a:noFill/>
        </p:spPr>
        <p:txBody>
          <a:bodyPr wrap="none" rtlCol="0">
            <a:spAutoFit/>
          </a:bodyPr>
          <a:lstStyle/>
          <a:p>
            <a:pPr algn="ctr"/>
            <a:r>
              <a:rPr lang="en-US" sz="1100" b="1"/>
              <a:t>TLS</a:t>
            </a:r>
          </a:p>
          <a:p>
            <a:pPr algn="ctr"/>
            <a:r>
              <a:rPr lang="en-US" sz="1100" b="1" dirty="0"/>
              <a:t>Root CAs</a:t>
            </a:r>
          </a:p>
        </p:txBody>
      </p:sp>
      <p:sp>
        <p:nvSpPr>
          <p:cNvPr id="90" name="TextBox 89"/>
          <p:cNvSpPr txBox="1"/>
          <p:nvPr/>
        </p:nvSpPr>
        <p:spPr>
          <a:xfrm>
            <a:off x="8557312" y="3670329"/>
            <a:ext cx="952504" cy="600164"/>
          </a:xfrm>
          <a:prstGeom prst="rect">
            <a:avLst/>
          </a:prstGeom>
          <a:noFill/>
        </p:spPr>
        <p:txBody>
          <a:bodyPr wrap="none" rtlCol="0">
            <a:spAutoFit/>
          </a:bodyPr>
          <a:lstStyle/>
          <a:p>
            <a:pPr algn="ctr"/>
            <a:r>
              <a:rPr lang="en-US" sz="1100" b="1" dirty="0"/>
              <a:t>TLS</a:t>
            </a:r>
          </a:p>
          <a:p>
            <a:pPr algn="ctr"/>
            <a:r>
              <a:rPr lang="en-US" sz="1100" b="1" dirty="0"/>
              <a:t>Intermediate</a:t>
            </a:r>
          </a:p>
          <a:p>
            <a:pPr algn="ctr"/>
            <a:r>
              <a:rPr lang="en-US" sz="1100" b="1" dirty="0"/>
              <a:t>CAs</a:t>
            </a:r>
          </a:p>
        </p:txBody>
      </p:sp>
    </p:spTree>
    <p:extLst>
      <p:ext uri="{BB962C8B-B14F-4D97-AF65-F5344CB8AC3E}">
        <p14:creationId xmlns:p14="http://schemas.microsoft.com/office/powerpoint/2010/main" val="1503470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apezoid 2"/>
          <p:cNvSpPr/>
          <p:nvPr/>
        </p:nvSpPr>
        <p:spPr>
          <a:xfrm rot="5400000" flipH="1">
            <a:off x="2533078" y="3289516"/>
            <a:ext cx="1905000" cy="515379"/>
          </a:xfrm>
          <a:prstGeom prst="trapezoid">
            <a:avLst>
              <a:gd name="adj" fmla="val 145351"/>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https://d30y9cdsu7xlg0.cloudfront.net/png/972920-2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9636" y="1702250"/>
            <a:ext cx="1208856" cy="120885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14450" y="376687"/>
            <a:ext cx="10515600" cy="1325563"/>
          </a:xfrm>
        </p:spPr>
        <p:txBody>
          <a:bodyPr/>
          <a:lstStyle/>
          <a:p>
            <a:r>
              <a:rPr lang="en-US" dirty="0"/>
              <a:t>Diagram 6</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16</a:t>
            </a:fld>
            <a:endParaRPr lang="en-US"/>
          </a:p>
        </p:txBody>
      </p:sp>
      <p:pic>
        <p:nvPicPr>
          <p:cNvPr id="1028" name="Picture 4" descr="https://d30y9cdsu7xlg0.cloudfront.net/png/811431-200.png"/>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95866" y="2397765"/>
            <a:ext cx="932023" cy="932023"/>
          </a:xfrm>
          <a:prstGeom prst="rect">
            <a:avLst/>
          </a:prstGeom>
          <a:noFill/>
          <a:extLst>
            <a:ext uri="{909E8E84-426E-40DD-AFC4-6F175D3DCCD1}">
              <a14:hiddenFill xmlns:a14="http://schemas.microsoft.com/office/drawing/2010/main">
                <a:solidFill>
                  <a:srgbClr val="FFFFFF"/>
                </a:solidFill>
              </a14:hiddenFill>
            </a:ext>
          </a:extLst>
        </p:spPr>
      </p:pic>
      <p:pic>
        <p:nvPicPr>
          <p:cNvPr id="194" name="Picture 4" descr="https://d30y9cdsu7xlg0.cloudfront.net/png/811431-200.png"/>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63843" y="2397765"/>
            <a:ext cx="932023" cy="932023"/>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4" descr="https://d30y9cdsu7xlg0.cloudfront.net/png/811431-200.png"/>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63842" y="3081194"/>
            <a:ext cx="932023" cy="932023"/>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4" descr="https://d30y9cdsu7xlg0.cloudfront.net/png/811431-200.png"/>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95865" y="3081194"/>
            <a:ext cx="932023" cy="932023"/>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4" descr="https://d30y9cdsu7xlg0.cloudfront.net/png/811431-200.png"/>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78053" y="2691815"/>
            <a:ext cx="932023" cy="932023"/>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4" descr="https://d30y9cdsu7xlg0.cloudfront.net/png/811431-200.png"/>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78053" y="3375750"/>
            <a:ext cx="932023" cy="932023"/>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4" descr="https://d30y9cdsu7xlg0.cloudfront.net/png/811431-200.png"/>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78053" y="4059945"/>
            <a:ext cx="932023" cy="932023"/>
          </a:xfrm>
          <a:prstGeom prst="rect">
            <a:avLst/>
          </a:prstGeom>
          <a:noFill/>
          <a:extLst>
            <a:ext uri="{909E8E84-426E-40DD-AFC4-6F175D3DCCD1}">
              <a14:hiddenFill xmlns:a14="http://schemas.microsoft.com/office/drawing/2010/main">
                <a:solidFill>
                  <a:srgbClr val="FFFFFF"/>
                </a:solidFill>
              </a14:hiddenFill>
            </a:ext>
          </a:extLst>
        </p:spPr>
      </p:pic>
      <p:sp>
        <p:nvSpPr>
          <p:cNvPr id="221" name="TextBox 220"/>
          <p:cNvSpPr txBox="1"/>
          <p:nvPr/>
        </p:nvSpPr>
        <p:spPr>
          <a:xfrm>
            <a:off x="10006027" y="2188187"/>
            <a:ext cx="876074" cy="523220"/>
          </a:xfrm>
          <a:prstGeom prst="rect">
            <a:avLst/>
          </a:prstGeom>
          <a:noFill/>
        </p:spPr>
        <p:txBody>
          <a:bodyPr wrap="none" rtlCol="0">
            <a:spAutoFit/>
          </a:bodyPr>
          <a:lstStyle/>
          <a:p>
            <a:pPr algn="ctr"/>
            <a:r>
              <a:rPr lang="en-US" sz="1400" b="1" dirty="0"/>
              <a:t>Accepted</a:t>
            </a:r>
          </a:p>
          <a:p>
            <a:pPr algn="ctr"/>
            <a:r>
              <a:rPr lang="en-US" sz="1400" b="1" dirty="0"/>
              <a:t>Here</a:t>
            </a:r>
          </a:p>
        </p:txBody>
      </p:sp>
      <p:pic>
        <p:nvPicPr>
          <p:cNvPr id="222" name="Picture 4" descr="https://d30y9cdsu7xlg0.cloudfront.net/png/811431-200.png"/>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363841" y="3770639"/>
            <a:ext cx="932023" cy="932023"/>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4" descr="https://d30y9cdsu7xlg0.cloudfront.net/png/811431-200.png"/>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95864" y="3770639"/>
            <a:ext cx="932023" cy="93202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d30y9cdsu7xlg0.cloudfront.net/png/614296-200.png"/>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89453" y="1676048"/>
            <a:ext cx="3134331" cy="313433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d30y9cdsu7xlg0.cloudfront.net/png/1093522-200.png"/>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01703" y="3067339"/>
            <a:ext cx="841598" cy="84159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d30y9cdsu7xlg0.cloudfront.net/png/125740-200.png"/>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63859" y="2397765"/>
            <a:ext cx="2042873" cy="2042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77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450" y="376687"/>
            <a:ext cx="10515600" cy="1325563"/>
          </a:xfrm>
        </p:spPr>
        <p:txBody>
          <a:bodyPr/>
          <a:lstStyle/>
          <a:p>
            <a:r>
              <a:rPr lang="en-US" dirty="0"/>
              <a:t>Diagram 7</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17</a:t>
            </a:fld>
            <a:endParaRPr lang="en-US"/>
          </a:p>
        </p:txBody>
      </p:sp>
      <p:pic>
        <p:nvPicPr>
          <p:cNvPr id="2050" name="Picture 2" descr="https://d30y9cdsu7xlg0.cloudfront.net/png/1011141-200.png"/>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1193" y="2253763"/>
            <a:ext cx="1318307" cy="1318307"/>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p:nvGrpSpPr>
        <p:grpSpPr>
          <a:xfrm>
            <a:off x="5886599" y="3291719"/>
            <a:ext cx="420764" cy="340787"/>
            <a:chOff x="6371276" y="4944354"/>
            <a:chExt cx="420764" cy="340787"/>
          </a:xfrm>
        </p:grpSpPr>
        <p:sp>
          <p:nvSpPr>
            <p:cNvPr id="21" name="Rectangle 20"/>
            <p:cNvSpPr/>
            <p:nvPr/>
          </p:nvSpPr>
          <p:spPr>
            <a:xfrm>
              <a:off x="6371276" y="4944354"/>
              <a:ext cx="420764" cy="340787"/>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6422378" y="4994182"/>
              <a:ext cx="150866" cy="241130"/>
              <a:chOff x="5212465" y="3556092"/>
              <a:chExt cx="189760" cy="303294"/>
            </a:xfrm>
          </p:grpSpPr>
          <p:sp>
            <p:nvSpPr>
              <p:cNvPr id="27" name="Oval 26"/>
              <p:cNvSpPr/>
              <p:nvPr/>
            </p:nvSpPr>
            <p:spPr>
              <a:xfrm>
                <a:off x="5250578" y="3556092"/>
                <a:ext cx="113534" cy="113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 Same Side Corner Rectangle 27"/>
              <p:cNvSpPr/>
              <p:nvPr/>
            </p:nvSpPr>
            <p:spPr>
              <a:xfrm>
                <a:off x="5212465" y="3669626"/>
                <a:ext cx="189760" cy="189760"/>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P</a:t>
                </a:r>
                <a:endParaRPr lang="en-US" sz="4000" dirty="0"/>
              </a:p>
            </p:txBody>
          </p:sp>
        </p:grpSp>
        <p:grpSp>
          <p:nvGrpSpPr>
            <p:cNvPr id="23" name="Group 22"/>
            <p:cNvGrpSpPr/>
            <p:nvPr/>
          </p:nvGrpSpPr>
          <p:grpSpPr>
            <a:xfrm>
              <a:off x="6603545" y="5046511"/>
              <a:ext cx="123069" cy="75870"/>
              <a:chOff x="4770478" y="3634526"/>
              <a:chExt cx="123069" cy="75870"/>
            </a:xfrm>
          </p:grpSpPr>
          <p:cxnSp>
            <p:nvCxnSpPr>
              <p:cNvPr id="24" name="Straight Connector 23"/>
              <p:cNvCxnSpPr/>
              <p:nvPr/>
            </p:nvCxnSpPr>
            <p:spPr>
              <a:xfrm>
                <a:off x="4770478"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770478" y="3672461"/>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70478"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grpSp>
        <p:nvGrpSpPr>
          <p:cNvPr id="148" name="Group 147"/>
          <p:cNvGrpSpPr/>
          <p:nvPr/>
        </p:nvGrpSpPr>
        <p:grpSpPr>
          <a:xfrm>
            <a:off x="5794506" y="2249773"/>
            <a:ext cx="616734" cy="985727"/>
            <a:chOff x="5701137" y="2384637"/>
            <a:chExt cx="1133935" cy="1812371"/>
          </a:xfrm>
        </p:grpSpPr>
        <p:sp>
          <p:nvSpPr>
            <p:cNvPr id="149" name="Oval 148"/>
            <p:cNvSpPr/>
            <p:nvPr/>
          </p:nvSpPr>
          <p:spPr>
            <a:xfrm>
              <a:off x="5928886" y="2384637"/>
              <a:ext cx="678435" cy="678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 Same Side Corner Rectangle 149"/>
            <p:cNvSpPr/>
            <p:nvPr/>
          </p:nvSpPr>
          <p:spPr>
            <a:xfrm>
              <a:off x="5701137" y="3063073"/>
              <a:ext cx="1133935" cy="1133935"/>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a:t>
              </a:r>
            </a:p>
          </p:txBody>
        </p:sp>
      </p:grpSp>
      <p:sp>
        <p:nvSpPr>
          <p:cNvPr id="154" name="TextBox 153"/>
          <p:cNvSpPr txBox="1"/>
          <p:nvPr/>
        </p:nvSpPr>
        <p:spPr>
          <a:xfrm>
            <a:off x="2672250" y="1865590"/>
            <a:ext cx="822662" cy="430887"/>
          </a:xfrm>
          <a:prstGeom prst="rect">
            <a:avLst/>
          </a:prstGeom>
          <a:noFill/>
        </p:spPr>
        <p:txBody>
          <a:bodyPr wrap="none" rtlCol="0">
            <a:spAutoFit/>
          </a:bodyPr>
          <a:lstStyle/>
          <a:p>
            <a:pPr algn="ctr"/>
            <a:r>
              <a:rPr lang="en-US" sz="1100" b="1" dirty="0"/>
              <a:t>Certificate</a:t>
            </a:r>
          </a:p>
          <a:p>
            <a:pPr algn="ctr"/>
            <a:r>
              <a:rPr lang="en-US" sz="1100" b="1" dirty="0"/>
              <a:t>Authority</a:t>
            </a:r>
          </a:p>
        </p:txBody>
      </p:sp>
      <p:sp>
        <p:nvSpPr>
          <p:cNvPr id="155" name="TextBox 154"/>
          <p:cNvSpPr txBox="1"/>
          <p:nvPr/>
        </p:nvSpPr>
        <p:spPr>
          <a:xfrm>
            <a:off x="5749770" y="1950229"/>
            <a:ext cx="694422" cy="261610"/>
          </a:xfrm>
          <a:prstGeom prst="rect">
            <a:avLst/>
          </a:prstGeom>
          <a:noFill/>
        </p:spPr>
        <p:txBody>
          <a:bodyPr wrap="none" rtlCol="0">
            <a:spAutoFit/>
          </a:bodyPr>
          <a:lstStyle/>
          <a:p>
            <a:pPr algn="ctr"/>
            <a:r>
              <a:rPr lang="en-US" sz="1100" b="1" dirty="0">
                <a:solidFill>
                  <a:srgbClr val="4372C4"/>
                </a:solidFill>
              </a:rPr>
              <a:t>Principal</a:t>
            </a:r>
          </a:p>
        </p:txBody>
      </p:sp>
      <p:cxnSp>
        <p:nvCxnSpPr>
          <p:cNvPr id="6" name="Straight Arrow Connector 5"/>
          <p:cNvCxnSpPr>
            <a:endCxn id="2050" idx="3"/>
          </p:cNvCxnSpPr>
          <p:nvPr/>
        </p:nvCxnSpPr>
        <p:spPr>
          <a:xfrm flipH="1">
            <a:off x="3769500" y="2912916"/>
            <a:ext cx="1881657" cy="1"/>
          </a:xfrm>
          <a:prstGeom prst="straightConnector1">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3769500" y="3333739"/>
            <a:ext cx="1881657" cy="0"/>
          </a:xfrm>
          <a:prstGeom prst="straightConnector1">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4318964" y="2639667"/>
            <a:ext cx="1257075" cy="261610"/>
          </a:xfrm>
          <a:prstGeom prst="rect">
            <a:avLst/>
          </a:prstGeom>
          <a:noFill/>
        </p:spPr>
        <p:txBody>
          <a:bodyPr wrap="none" rtlCol="0">
            <a:spAutoFit/>
          </a:bodyPr>
          <a:lstStyle/>
          <a:p>
            <a:pPr algn="ctr"/>
            <a:r>
              <a:rPr lang="en-US" sz="1100" b="1" dirty="0">
                <a:solidFill>
                  <a:schemeClr val="accent1"/>
                </a:solidFill>
              </a:rPr>
              <a:t>request certificate</a:t>
            </a:r>
          </a:p>
        </p:txBody>
      </p:sp>
      <p:sp>
        <p:nvSpPr>
          <p:cNvPr id="165" name="TextBox 164"/>
          <p:cNvSpPr txBox="1"/>
          <p:nvPr/>
        </p:nvSpPr>
        <p:spPr>
          <a:xfrm>
            <a:off x="4392103" y="3350215"/>
            <a:ext cx="1103186" cy="261610"/>
          </a:xfrm>
          <a:prstGeom prst="rect">
            <a:avLst/>
          </a:prstGeom>
          <a:noFill/>
        </p:spPr>
        <p:txBody>
          <a:bodyPr wrap="none" rtlCol="0">
            <a:spAutoFit/>
          </a:bodyPr>
          <a:lstStyle/>
          <a:p>
            <a:pPr algn="ctr"/>
            <a:r>
              <a:rPr lang="en-US" sz="1100" b="1" dirty="0">
                <a:solidFill>
                  <a:schemeClr val="accent1"/>
                </a:solidFill>
              </a:rPr>
              <a:t>issue certificate</a:t>
            </a:r>
          </a:p>
        </p:txBody>
      </p:sp>
      <p:grpSp>
        <p:nvGrpSpPr>
          <p:cNvPr id="168" name="Group 167"/>
          <p:cNvGrpSpPr/>
          <p:nvPr/>
        </p:nvGrpSpPr>
        <p:grpSpPr>
          <a:xfrm>
            <a:off x="6542805" y="3281434"/>
            <a:ext cx="399014" cy="154091"/>
            <a:chOff x="7149495" y="3213400"/>
            <a:chExt cx="399014" cy="154091"/>
          </a:xfrm>
        </p:grpSpPr>
        <p:sp>
          <p:nvSpPr>
            <p:cNvPr id="169" name="Oval 168"/>
            <p:cNvSpPr/>
            <p:nvPr/>
          </p:nvSpPr>
          <p:spPr>
            <a:xfrm>
              <a:off x="7149495" y="3213400"/>
              <a:ext cx="150464" cy="150464"/>
            </a:xfrm>
            <a:prstGeom prst="ellipse">
              <a:avLst/>
            </a:prstGeom>
            <a:solidFill>
              <a:srgbClr val="FFC001"/>
            </a:solidFill>
            <a:ln w="38100">
              <a:solidFill>
                <a:srgbClr val="43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cxnSp>
          <p:nvCxnSpPr>
            <p:cNvPr id="170" name="Straight Connector 169"/>
            <p:cNvCxnSpPr/>
            <p:nvPr/>
          </p:nvCxnSpPr>
          <p:spPr>
            <a:xfrm flipV="1">
              <a:off x="7299959" y="3288631"/>
              <a:ext cx="248550" cy="1"/>
            </a:xfrm>
            <a:prstGeom prst="line">
              <a:avLst/>
            </a:prstGeom>
            <a:noFill/>
            <a:ln w="38100">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grpSp>
          <p:nvGrpSpPr>
            <p:cNvPr id="171" name="Group 170"/>
            <p:cNvGrpSpPr/>
            <p:nvPr/>
          </p:nvGrpSpPr>
          <p:grpSpPr>
            <a:xfrm>
              <a:off x="7406523" y="3272911"/>
              <a:ext cx="131758" cy="94580"/>
              <a:chOff x="7496145" y="3339939"/>
              <a:chExt cx="209108" cy="82743"/>
            </a:xfrm>
          </p:grpSpPr>
          <p:cxnSp>
            <p:nvCxnSpPr>
              <p:cNvPr id="172" name="Straight Connector 171"/>
              <p:cNvCxnSpPr/>
              <p:nvPr/>
            </p:nvCxnSpPr>
            <p:spPr>
              <a:xfrm>
                <a:off x="7496145"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cxnSp>
            <p:nvCxnSpPr>
              <p:cNvPr id="173" name="Straight Connector 172"/>
              <p:cNvCxnSpPr/>
              <p:nvPr/>
            </p:nvCxnSpPr>
            <p:spPr>
              <a:xfrm>
                <a:off x="7702982"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Straight Connector 173"/>
              <p:cNvCxnSpPr/>
              <p:nvPr/>
            </p:nvCxnSpPr>
            <p:spPr>
              <a:xfrm>
                <a:off x="7598428"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75" name="Group 174"/>
          <p:cNvGrpSpPr/>
          <p:nvPr/>
        </p:nvGrpSpPr>
        <p:grpSpPr>
          <a:xfrm flipH="1" flipV="1">
            <a:off x="6542805" y="3507129"/>
            <a:ext cx="399014" cy="154091"/>
            <a:chOff x="7149495" y="3213400"/>
            <a:chExt cx="399014" cy="154091"/>
          </a:xfrm>
        </p:grpSpPr>
        <p:sp>
          <p:nvSpPr>
            <p:cNvPr id="176" name="Oval 175"/>
            <p:cNvSpPr/>
            <p:nvPr/>
          </p:nvSpPr>
          <p:spPr>
            <a:xfrm>
              <a:off x="7149495" y="3213400"/>
              <a:ext cx="150464" cy="150464"/>
            </a:xfrm>
            <a:prstGeom prst="ellipse">
              <a:avLst/>
            </a:prstGeom>
            <a:solidFill>
              <a:srgbClr val="4372C4"/>
            </a:solid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7" name="Straight Connector 176"/>
            <p:cNvCxnSpPr/>
            <p:nvPr/>
          </p:nvCxnSpPr>
          <p:spPr>
            <a:xfrm flipV="1">
              <a:off x="7299959" y="3288631"/>
              <a:ext cx="248550" cy="1"/>
            </a:xfrm>
            <a:prstGeom prst="line">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grpSp>
          <p:nvGrpSpPr>
            <p:cNvPr id="178" name="Group 177"/>
            <p:cNvGrpSpPr/>
            <p:nvPr/>
          </p:nvGrpSpPr>
          <p:grpSpPr>
            <a:xfrm>
              <a:off x="7406523" y="3272911"/>
              <a:ext cx="131758" cy="94580"/>
              <a:chOff x="7496145" y="3339939"/>
              <a:chExt cx="209108" cy="82743"/>
            </a:xfrm>
          </p:grpSpPr>
          <p:cxnSp>
            <p:nvCxnSpPr>
              <p:cNvPr id="179" name="Straight Connector 178"/>
              <p:cNvCxnSpPr/>
              <p:nvPr/>
            </p:nvCxnSpPr>
            <p:spPr>
              <a:xfrm>
                <a:off x="7496145" y="3339939"/>
                <a:ext cx="2271" cy="82743"/>
              </a:xfrm>
              <a:prstGeom prst="line">
                <a:avLst/>
              </a:prstGeom>
              <a:noFill/>
              <a:ln w="28575">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0" name="Straight Connector 179"/>
              <p:cNvCxnSpPr/>
              <p:nvPr/>
            </p:nvCxnSpPr>
            <p:spPr>
              <a:xfrm>
                <a:off x="7702982" y="3339939"/>
                <a:ext cx="2271" cy="82743"/>
              </a:xfrm>
              <a:prstGeom prst="line">
                <a:avLst/>
              </a:prstGeom>
              <a:noFill/>
              <a:ln w="28575">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1" name="Straight Connector 180"/>
              <p:cNvCxnSpPr/>
              <p:nvPr/>
            </p:nvCxnSpPr>
            <p:spPr>
              <a:xfrm>
                <a:off x="7598428" y="3339939"/>
                <a:ext cx="2271" cy="82743"/>
              </a:xfrm>
              <a:prstGeom prst="line">
                <a:avLst/>
              </a:prstGeom>
              <a:noFill/>
              <a:ln w="28575">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2" name="TextBox 181"/>
          <p:cNvSpPr txBox="1"/>
          <p:nvPr/>
        </p:nvSpPr>
        <p:spPr>
          <a:xfrm>
            <a:off x="6921682" y="3235500"/>
            <a:ext cx="723275" cy="246221"/>
          </a:xfrm>
          <a:prstGeom prst="rect">
            <a:avLst/>
          </a:prstGeom>
          <a:noFill/>
          <a:ln>
            <a:noFill/>
          </a:ln>
        </p:spPr>
        <p:txBody>
          <a:bodyPr wrap="none" rtlCol="0">
            <a:spAutoFit/>
          </a:bodyPr>
          <a:lstStyle/>
          <a:p>
            <a:r>
              <a:rPr lang="en-US" sz="1000" b="1" dirty="0">
                <a:solidFill>
                  <a:srgbClr val="4372C4"/>
                </a:solidFill>
              </a:rPr>
              <a:t>public key</a:t>
            </a:r>
          </a:p>
        </p:txBody>
      </p:sp>
      <p:sp>
        <p:nvSpPr>
          <p:cNvPr id="184" name="TextBox 183"/>
          <p:cNvSpPr txBox="1"/>
          <p:nvPr/>
        </p:nvSpPr>
        <p:spPr>
          <a:xfrm>
            <a:off x="6921682" y="3459566"/>
            <a:ext cx="777777" cy="246221"/>
          </a:xfrm>
          <a:prstGeom prst="rect">
            <a:avLst/>
          </a:prstGeom>
          <a:noFill/>
        </p:spPr>
        <p:txBody>
          <a:bodyPr wrap="none" rtlCol="0">
            <a:spAutoFit/>
          </a:bodyPr>
          <a:lstStyle/>
          <a:p>
            <a:r>
              <a:rPr lang="en-US" sz="1000" b="1" dirty="0">
                <a:solidFill>
                  <a:srgbClr val="FFC001"/>
                </a:solidFill>
              </a:rPr>
              <a:t>private</a:t>
            </a:r>
            <a:r>
              <a:rPr lang="en-US" sz="1000" b="1" dirty="0">
                <a:solidFill>
                  <a:srgbClr val="FFC000"/>
                </a:solidFill>
              </a:rPr>
              <a:t> key</a:t>
            </a:r>
          </a:p>
        </p:txBody>
      </p:sp>
      <p:sp>
        <p:nvSpPr>
          <p:cNvPr id="13" name="Rectangle 12"/>
          <p:cNvSpPr/>
          <p:nvPr/>
        </p:nvSpPr>
        <p:spPr>
          <a:xfrm>
            <a:off x="1561341" y="3824511"/>
            <a:ext cx="3447264" cy="645734"/>
          </a:xfrm>
          <a:prstGeom prst="rect">
            <a:avLst/>
          </a:prstGeom>
          <a:noFill/>
          <a:ln>
            <a:solidFill>
              <a:srgbClr val="FF4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p:cNvSpPr txBox="1"/>
          <p:nvPr/>
        </p:nvSpPr>
        <p:spPr>
          <a:xfrm>
            <a:off x="1291354" y="3123532"/>
            <a:ext cx="1074333" cy="430887"/>
          </a:xfrm>
          <a:prstGeom prst="rect">
            <a:avLst/>
          </a:prstGeom>
          <a:noFill/>
        </p:spPr>
        <p:txBody>
          <a:bodyPr wrap="none" rtlCol="0">
            <a:spAutoFit/>
          </a:bodyPr>
          <a:lstStyle/>
          <a:p>
            <a:pPr algn="ctr"/>
            <a:r>
              <a:rPr lang="en-US" sz="1100" b="1" dirty="0">
                <a:solidFill>
                  <a:srgbClr val="FF0000"/>
                </a:solidFill>
              </a:rPr>
              <a:t>Certificate</a:t>
            </a:r>
          </a:p>
          <a:p>
            <a:pPr algn="ctr"/>
            <a:r>
              <a:rPr lang="en-US" sz="1100" b="1" dirty="0">
                <a:solidFill>
                  <a:srgbClr val="FF0000"/>
                </a:solidFill>
              </a:rPr>
              <a:t>Revocation List</a:t>
            </a:r>
          </a:p>
        </p:txBody>
      </p:sp>
      <p:grpSp>
        <p:nvGrpSpPr>
          <p:cNvPr id="241" name="Group 240"/>
          <p:cNvGrpSpPr/>
          <p:nvPr/>
        </p:nvGrpSpPr>
        <p:grpSpPr>
          <a:xfrm>
            <a:off x="1720603" y="3976982"/>
            <a:ext cx="420764" cy="340787"/>
            <a:chOff x="2903135" y="2661005"/>
            <a:chExt cx="420764" cy="340787"/>
          </a:xfrm>
        </p:grpSpPr>
        <p:sp>
          <p:nvSpPr>
            <p:cNvPr id="242" name="Rectangle 241"/>
            <p:cNvSpPr/>
            <p:nvPr/>
          </p:nvSpPr>
          <p:spPr>
            <a:xfrm>
              <a:off x="2903135" y="2661005"/>
              <a:ext cx="420764" cy="3407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2984529" y="2710841"/>
              <a:ext cx="90263" cy="90264"/>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ound Same Side Corner Rectangle 243"/>
            <p:cNvSpPr/>
            <p:nvPr/>
          </p:nvSpPr>
          <p:spPr>
            <a:xfrm>
              <a:off x="2954228" y="2801105"/>
              <a:ext cx="150866" cy="150867"/>
            </a:xfrm>
            <a:prstGeom prst="round2SameRect">
              <a:avLst>
                <a:gd name="adj1" fmla="val 49716"/>
                <a:gd name="adj2" fmla="val 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1</a:t>
              </a:r>
              <a:endParaRPr lang="en-US" sz="4000" dirty="0"/>
            </a:p>
          </p:txBody>
        </p:sp>
        <p:cxnSp>
          <p:nvCxnSpPr>
            <p:cNvPr id="245" name="Straight Connector 244"/>
            <p:cNvCxnSpPr/>
            <p:nvPr/>
          </p:nvCxnSpPr>
          <p:spPr>
            <a:xfrm>
              <a:off x="3135404" y="276316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3135404" y="2801097"/>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3135404" y="283903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p:nvGrpSpPr>
        <p:grpSpPr>
          <a:xfrm>
            <a:off x="2305667" y="3976982"/>
            <a:ext cx="420764" cy="340787"/>
            <a:chOff x="2903135" y="2661005"/>
            <a:chExt cx="420764" cy="340787"/>
          </a:xfrm>
        </p:grpSpPr>
        <p:sp>
          <p:nvSpPr>
            <p:cNvPr id="249" name="Rectangle 248"/>
            <p:cNvSpPr/>
            <p:nvPr/>
          </p:nvSpPr>
          <p:spPr>
            <a:xfrm>
              <a:off x="2903135" y="2661005"/>
              <a:ext cx="420764" cy="3407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2984529" y="2710841"/>
              <a:ext cx="90263" cy="90264"/>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ound Same Side Corner Rectangle 250"/>
            <p:cNvSpPr/>
            <p:nvPr/>
          </p:nvSpPr>
          <p:spPr>
            <a:xfrm>
              <a:off x="2954228" y="2801105"/>
              <a:ext cx="150866" cy="150867"/>
            </a:xfrm>
            <a:prstGeom prst="round2SameRect">
              <a:avLst>
                <a:gd name="adj1" fmla="val 49716"/>
                <a:gd name="adj2" fmla="val 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2</a:t>
              </a:r>
              <a:endParaRPr lang="en-US" sz="4000" dirty="0"/>
            </a:p>
          </p:txBody>
        </p:sp>
        <p:cxnSp>
          <p:nvCxnSpPr>
            <p:cNvPr id="252" name="Straight Connector 251"/>
            <p:cNvCxnSpPr/>
            <p:nvPr/>
          </p:nvCxnSpPr>
          <p:spPr>
            <a:xfrm>
              <a:off x="3135404" y="276316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3135404" y="2801097"/>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3135404" y="283903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5" name="Group 254"/>
          <p:cNvGrpSpPr/>
          <p:nvPr/>
        </p:nvGrpSpPr>
        <p:grpSpPr>
          <a:xfrm>
            <a:off x="2894224" y="3976982"/>
            <a:ext cx="420764" cy="340787"/>
            <a:chOff x="2903135" y="2661005"/>
            <a:chExt cx="420764" cy="340787"/>
          </a:xfrm>
        </p:grpSpPr>
        <p:sp>
          <p:nvSpPr>
            <p:cNvPr id="256" name="Rectangle 255"/>
            <p:cNvSpPr/>
            <p:nvPr/>
          </p:nvSpPr>
          <p:spPr>
            <a:xfrm>
              <a:off x="2903135" y="2661005"/>
              <a:ext cx="420764" cy="3407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p:cNvSpPr/>
            <p:nvPr/>
          </p:nvSpPr>
          <p:spPr>
            <a:xfrm>
              <a:off x="2984529" y="2710841"/>
              <a:ext cx="90263" cy="90264"/>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ound Same Side Corner Rectangle 257"/>
            <p:cNvSpPr/>
            <p:nvPr/>
          </p:nvSpPr>
          <p:spPr>
            <a:xfrm>
              <a:off x="2954228" y="2801105"/>
              <a:ext cx="150866" cy="150867"/>
            </a:xfrm>
            <a:prstGeom prst="round2SameRect">
              <a:avLst>
                <a:gd name="adj1" fmla="val 49716"/>
                <a:gd name="adj2" fmla="val 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3</a:t>
              </a:r>
              <a:endParaRPr lang="en-US" sz="4000" dirty="0"/>
            </a:p>
          </p:txBody>
        </p:sp>
        <p:cxnSp>
          <p:nvCxnSpPr>
            <p:cNvPr id="259" name="Straight Connector 258"/>
            <p:cNvCxnSpPr/>
            <p:nvPr/>
          </p:nvCxnSpPr>
          <p:spPr>
            <a:xfrm>
              <a:off x="3135404" y="276316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3135404" y="2801097"/>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3135404" y="283903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2" name="Group 261"/>
          <p:cNvGrpSpPr/>
          <p:nvPr/>
        </p:nvGrpSpPr>
        <p:grpSpPr>
          <a:xfrm>
            <a:off x="3482781" y="3976982"/>
            <a:ext cx="420764" cy="340787"/>
            <a:chOff x="2903135" y="2661005"/>
            <a:chExt cx="420764" cy="340787"/>
          </a:xfrm>
        </p:grpSpPr>
        <p:sp>
          <p:nvSpPr>
            <p:cNvPr id="263" name="Rectangle 262"/>
            <p:cNvSpPr/>
            <p:nvPr/>
          </p:nvSpPr>
          <p:spPr>
            <a:xfrm>
              <a:off x="2903135" y="2661005"/>
              <a:ext cx="420764" cy="3407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2984529" y="2710841"/>
              <a:ext cx="90263" cy="90264"/>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ound Same Side Corner Rectangle 264"/>
            <p:cNvSpPr/>
            <p:nvPr/>
          </p:nvSpPr>
          <p:spPr>
            <a:xfrm>
              <a:off x="2954228" y="2801105"/>
              <a:ext cx="150866" cy="150867"/>
            </a:xfrm>
            <a:prstGeom prst="round2SameRect">
              <a:avLst>
                <a:gd name="adj1" fmla="val 49716"/>
                <a:gd name="adj2" fmla="val 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4</a:t>
              </a:r>
              <a:endParaRPr lang="en-US" sz="4000" dirty="0"/>
            </a:p>
          </p:txBody>
        </p:sp>
        <p:cxnSp>
          <p:nvCxnSpPr>
            <p:cNvPr id="266" name="Straight Connector 265"/>
            <p:cNvCxnSpPr/>
            <p:nvPr/>
          </p:nvCxnSpPr>
          <p:spPr>
            <a:xfrm>
              <a:off x="3135404" y="276316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3135404" y="2801097"/>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3135404" y="283903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9" name="Group 268"/>
          <p:cNvGrpSpPr/>
          <p:nvPr/>
        </p:nvGrpSpPr>
        <p:grpSpPr>
          <a:xfrm>
            <a:off x="4071338" y="3976982"/>
            <a:ext cx="420764" cy="340787"/>
            <a:chOff x="2903135" y="2661005"/>
            <a:chExt cx="420764" cy="340787"/>
          </a:xfrm>
        </p:grpSpPr>
        <p:sp>
          <p:nvSpPr>
            <p:cNvPr id="270" name="Rectangle 269"/>
            <p:cNvSpPr/>
            <p:nvPr/>
          </p:nvSpPr>
          <p:spPr>
            <a:xfrm>
              <a:off x="2903135" y="2661005"/>
              <a:ext cx="420764" cy="3407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p:cNvSpPr/>
            <p:nvPr/>
          </p:nvSpPr>
          <p:spPr>
            <a:xfrm>
              <a:off x="2984529" y="2710841"/>
              <a:ext cx="90263" cy="90264"/>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ound Same Side Corner Rectangle 271"/>
            <p:cNvSpPr/>
            <p:nvPr/>
          </p:nvSpPr>
          <p:spPr>
            <a:xfrm>
              <a:off x="2954228" y="2801105"/>
              <a:ext cx="150866" cy="150867"/>
            </a:xfrm>
            <a:prstGeom prst="round2SameRect">
              <a:avLst>
                <a:gd name="adj1" fmla="val 49716"/>
                <a:gd name="adj2" fmla="val 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5</a:t>
              </a:r>
              <a:endParaRPr lang="en-US" sz="4000" dirty="0"/>
            </a:p>
          </p:txBody>
        </p:sp>
        <p:cxnSp>
          <p:nvCxnSpPr>
            <p:cNvPr id="273" name="Straight Connector 272"/>
            <p:cNvCxnSpPr/>
            <p:nvPr/>
          </p:nvCxnSpPr>
          <p:spPr>
            <a:xfrm>
              <a:off x="3135404" y="276316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3135404" y="2801097"/>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3135404" y="283903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6" name="Elbow Connector 15"/>
          <p:cNvCxnSpPr>
            <a:stCxn id="2050" idx="1"/>
            <a:endCxn id="13" idx="1"/>
          </p:cNvCxnSpPr>
          <p:nvPr/>
        </p:nvCxnSpPr>
        <p:spPr>
          <a:xfrm rot="10800000" flipV="1">
            <a:off x="1561341" y="2912916"/>
            <a:ext cx="889852" cy="1234461"/>
          </a:xfrm>
          <a:prstGeom prst="bentConnector3">
            <a:avLst>
              <a:gd name="adj1" fmla="val 125690"/>
            </a:avLst>
          </a:prstGeom>
          <a:ln w="28575">
            <a:solidFill>
              <a:srgbClr val="FF4F4B"/>
            </a:solidFill>
            <a:tailEnd type="triangle" w="lg" len="lg"/>
          </a:ln>
        </p:spPr>
        <p:style>
          <a:lnRef idx="1">
            <a:schemeClr val="accent1"/>
          </a:lnRef>
          <a:fillRef idx="0">
            <a:schemeClr val="accent1"/>
          </a:fillRef>
          <a:effectRef idx="0">
            <a:schemeClr val="accent1"/>
          </a:effectRef>
          <a:fontRef idx="minor">
            <a:schemeClr val="tx1"/>
          </a:fontRef>
        </p:style>
      </p:cxnSp>
      <p:sp>
        <p:nvSpPr>
          <p:cNvPr id="276" name="TextBox 275"/>
          <p:cNvSpPr txBox="1"/>
          <p:nvPr/>
        </p:nvSpPr>
        <p:spPr>
          <a:xfrm>
            <a:off x="5700077" y="3657584"/>
            <a:ext cx="793807" cy="430887"/>
          </a:xfrm>
          <a:prstGeom prst="rect">
            <a:avLst/>
          </a:prstGeom>
          <a:noFill/>
        </p:spPr>
        <p:txBody>
          <a:bodyPr wrap="none" rtlCol="0">
            <a:spAutoFit/>
          </a:bodyPr>
          <a:lstStyle/>
          <a:p>
            <a:pPr algn="ctr"/>
            <a:r>
              <a:rPr lang="en-US" sz="1100" b="1" dirty="0">
                <a:solidFill>
                  <a:srgbClr val="4372C4"/>
                </a:solidFill>
              </a:rPr>
              <a:t>Digital</a:t>
            </a:r>
          </a:p>
          <a:p>
            <a:pPr algn="ctr"/>
            <a:r>
              <a:rPr lang="en-US" sz="1100" b="1" dirty="0">
                <a:solidFill>
                  <a:srgbClr val="4372C4"/>
                </a:solidFill>
              </a:rPr>
              <a:t>Certificate</a:t>
            </a:r>
          </a:p>
        </p:txBody>
      </p:sp>
    </p:spTree>
    <p:extLst>
      <p:ext uri="{BB962C8B-B14F-4D97-AF65-F5344CB8AC3E}">
        <p14:creationId xmlns:p14="http://schemas.microsoft.com/office/powerpoint/2010/main" val="81222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450" y="376687"/>
            <a:ext cx="10515600" cy="1325563"/>
          </a:xfrm>
        </p:spPr>
        <p:txBody>
          <a:bodyPr/>
          <a:lstStyle/>
          <a:p>
            <a:r>
              <a:rPr lang="en-US"/>
              <a:t>Diagram </a:t>
            </a:r>
            <a:r>
              <a:rPr lang="en-US" dirty="0"/>
              <a:t>8</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18</a:t>
            </a:fld>
            <a:endParaRPr lang="en-US"/>
          </a:p>
        </p:txBody>
      </p:sp>
      <p:grpSp>
        <p:nvGrpSpPr>
          <p:cNvPr id="3" name="Group 2"/>
          <p:cNvGrpSpPr/>
          <p:nvPr/>
        </p:nvGrpSpPr>
        <p:grpSpPr>
          <a:xfrm>
            <a:off x="1217216" y="1702250"/>
            <a:ext cx="9370561" cy="4407242"/>
            <a:chOff x="2384834" y="1573427"/>
            <a:chExt cx="9370561" cy="4407242"/>
          </a:xfrm>
        </p:grpSpPr>
        <p:grpSp>
          <p:nvGrpSpPr>
            <p:cNvPr id="20" name="Group 19"/>
            <p:cNvGrpSpPr/>
            <p:nvPr/>
          </p:nvGrpSpPr>
          <p:grpSpPr>
            <a:xfrm>
              <a:off x="2632270" y="3580044"/>
              <a:ext cx="420764" cy="340787"/>
              <a:chOff x="6371276" y="4944354"/>
              <a:chExt cx="420764" cy="340787"/>
            </a:xfrm>
          </p:grpSpPr>
          <p:sp>
            <p:nvSpPr>
              <p:cNvPr id="21" name="Rectangle 20"/>
              <p:cNvSpPr/>
              <p:nvPr/>
            </p:nvSpPr>
            <p:spPr>
              <a:xfrm>
                <a:off x="6371276" y="4944354"/>
                <a:ext cx="420764" cy="340787"/>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6422378" y="4994182"/>
                <a:ext cx="150866" cy="241130"/>
                <a:chOff x="5212465" y="3556092"/>
                <a:chExt cx="189760" cy="303294"/>
              </a:xfrm>
            </p:grpSpPr>
            <p:sp>
              <p:nvSpPr>
                <p:cNvPr id="27" name="Oval 26"/>
                <p:cNvSpPr/>
                <p:nvPr/>
              </p:nvSpPr>
              <p:spPr>
                <a:xfrm>
                  <a:off x="5250578" y="3556092"/>
                  <a:ext cx="113534" cy="113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 Same Side Corner Rectangle 27"/>
                <p:cNvSpPr/>
                <p:nvPr/>
              </p:nvSpPr>
              <p:spPr>
                <a:xfrm>
                  <a:off x="5212465" y="3669626"/>
                  <a:ext cx="189760" cy="189760"/>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a:t>
                  </a:r>
                  <a:endParaRPr lang="en-US" sz="4000" dirty="0"/>
                </a:p>
              </p:txBody>
            </p:sp>
          </p:grpSp>
          <p:grpSp>
            <p:nvGrpSpPr>
              <p:cNvPr id="23" name="Group 22"/>
              <p:cNvGrpSpPr/>
              <p:nvPr/>
            </p:nvGrpSpPr>
            <p:grpSpPr>
              <a:xfrm>
                <a:off x="6603545" y="5046511"/>
                <a:ext cx="123069" cy="75870"/>
                <a:chOff x="4770478" y="3634526"/>
                <a:chExt cx="123069" cy="75870"/>
              </a:xfrm>
            </p:grpSpPr>
            <p:cxnSp>
              <p:nvCxnSpPr>
                <p:cNvPr id="24" name="Straight Connector 23"/>
                <p:cNvCxnSpPr/>
                <p:nvPr/>
              </p:nvCxnSpPr>
              <p:spPr>
                <a:xfrm>
                  <a:off x="4770478"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770478" y="3672461"/>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70478"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grpSp>
          <p:nvGrpSpPr>
            <p:cNvPr id="148" name="Group 147"/>
            <p:cNvGrpSpPr/>
            <p:nvPr/>
          </p:nvGrpSpPr>
          <p:grpSpPr>
            <a:xfrm>
              <a:off x="2540177" y="2538098"/>
              <a:ext cx="616734" cy="985727"/>
              <a:chOff x="5701137" y="2384637"/>
              <a:chExt cx="1133935" cy="1812371"/>
            </a:xfrm>
          </p:grpSpPr>
          <p:sp>
            <p:nvSpPr>
              <p:cNvPr id="149" name="Oval 148"/>
              <p:cNvSpPr/>
              <p:nvPr/>
            </p:nvSpPr>
            <p:spPr>
              <a:xfrm>
                <a:off x="5928886" y="2384637"/>
                <a:ext cx="678435" cy="678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 Same Side Corner Rectangle 149"/>
              <p:cNvSpPr/>
              <p:nvPr/>
            </p:nvSpPr>
            <p:spPr>
              <a:xfrm>
                <a:off x="5701137" y="3063073"/>
                <a:ext cx="1133935" cy="1133935"/>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a:t>
                </a:r>
              </a:p>
            </p:txBody>
          </p:sp>
        </p:grpSp>
        <p:sp>
          <p:nvSpPr>
            <p:cNvPr id="155" name="TextBox 154"/>
            <p:cNvSpPr txBox="1"/>
            <p:nvPr/>
          </p:nvSpPr>
          <p:spPr>
            <a:xfrm>
              <a:off x="2384834" y="2238554"/>
              <a:ext cx="915636" cy="261610"/>
            </a:xfrm>
            <a:prstGeom prst="rect">
              <a:avLst/>
            </a:prstGeom>
            <a:noFill/>
          </p:spPr>
          <p:txBody>
            <a:bodyPr wrap="none" rtlCol="0">
              <a:spAutoFit/>
            </a:bodyPr>
            <a:lstStyle/>
            <a:p>
              <a:pPr algn="ctr"/>
              <a:r>
                <a:rPr lang="en-US" sz="1100" b="1" dirty="0"/>
                <a:t>Mary Morris</a:t>
              </a:r>
            </a:p>
          </p:txBody>
        </p:sp>
        <p:sp>
          <p:nvSpPr>
            <p:cNvPr id="11" name="Trapezoid 10"/>
            <p:cNvSpPr/>
            <p:nvPr/>
          </p:nvSpPr>
          <p:spPr>
            <a:xfrm rot="16200000">
              <a:off x="1425743" y="3327714"/>
              <a:ext cx="4407242" cy="898667"/>
            </a:xfrm>
            <a:prstGeom prst="trapezoid">
              <a:avLst>
                <a:gd name="adj" fmla="val 227793"/>
              </a:avLst>
            </a:prstGeom>
            <a:solidFill>
              <a:schemeClr val="accent1">
                <a:lumMod val="20000"/>
                <a:lumOff val="80000"/>
                <a:alpha val="27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lded Corner 9"/>
            <p:cNvSpPr/>
            <p:nvPr/>
          </p:nvSpPr>
          <p:spPr>
            <a:xfrm>
              <a:off x="4078695" y="1573427"/>
              <a:ext cx="7676700" cy="4407242"/>
            </a:xfrm>
            <a:prstGeom prst="foldedCorner">
              <a:avLst>
                <a:gd name="adj" fmla="val 1106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s-IS" sz="900" dirty="0">
                <a:solidFill>
                  <a:schemeClr val="tx1"/>
                </a:solidFill>
                <a:latin typeface="Courier New" charset="0"/>
                <a:ea typeface="Courier New" charset="0"/>
                <a:cs typeface="Courier New" charset="0"/>
              </a:endParaRPr>
            </a:p>
            <a:p>
              <a:endParaRPr lang="is-IS" sz="900" dirty="0">
                <a:solidFill>
                  <a:schemeClr val="tx1"/>
                </a:solidFill>
                <a:latin typeface="Courier New" charset="0"/>
                <a:ea typeface="Courier New" charset="0"/>
                <a:cs typeface="Courier New" charset="0"/>
              </a:endParaRPr>
            </a:p>
            <a:p>
              <a:endParaRPr lang="is-IS" sz="900" dirty="0">
                <a:solidFill>
                  <a:schemeClr val="tx1"/>
                </a:solidFill>
                <a:latin typeface="Courier New" charset="0"/>
                <a:ea typeface="Courier New" charset="0"/>
                <a:cs typeface="Courier New" charset="0"/>
              </a:endParaRPr>
            </a:p>
            <a:p>
              <a:endParaRPr lang="is-IS" sz="900" dirty="0">
                <a:solidFill>
                  <a:schemeClr val="tx1"/>
                </a:solidFill>
                <a:latin typeface="Courier New" charset="0"/>
                <a:ea typeface="Courier New" charset="0"/>
                <a:cs typeface="Courier New" charset="0"/>
              </a:endParaRPr>
            </a:p>
            <a:p>
              <a:r>
                <a:rPr lang="is-IS" sz="900" dirty="0">
                  <a:solidFill>
                    <a:schemeClr val="tx1"/>
                  </a:solidFill>
                  <a:latin typeface="Courier New" charset="0"/>
                  <a:ea typeface="Courier New" charset="0"/>
                  <a:cs typeface="Courier New" charset="0"/>
                </a:rPr>
                <a:t>Certificate:</a:t>
              </a:r>
            </a:p>
            <a:p>
              <a:r>
                <a:rPr lang="is-IS" sz="900" dirty="0">
                  <a:solidFill>
                    <a:schemeClr val="tx1"/>
                  </a:solidFill>
                  <a:latin typeface="Courier New" charset="0"/>
                  <a:ea typeface="Courier New" charset="0"/>
                  <a:cs typeface="Courier New" charset="0"/>
                </a:rPr>
                <a:t>    Data:</a:t>
              </a:r>
            </a:p>
            <a:p>
              <a:r>
                <a:rPr lang="is-IS" sz="900" dirty="0">
                  <a:solidFill>
                    <a:schemeClr val="tx1"/>
                  </a:solidFill>
                  <a:latin typeface="Courier New" charset="0"/>
                  <a:ea typeface="Courier New" charset="0"/>
                  <a:cs typeface="Courier New" charset="0"/>
                </a:rPr>
                <a:t>        Version: 3 (0x2)</a:t>
              </a:r>
            </a:p>
            <a:p>
              <a:r>
                <a:rPr lang="is-IS" sz="900" dirty="0">
                  <a:solidFill>
                    <a:schemeClr val="tx1"/>
                  </a:solidFill>
                  <a:latin typeface="Courier New" charset="0"/>
                  <a:ea typeface="Courier New" charset="0"/>
                  <a:cs typeface="Courier New" charset="0"/>
                </a:rPr>
                <a:t>        Serial Number:</a:t>
              </a:r>
            </a:p>
            <a:p>
              <a:r>
                <a:rPr lang="is-IS" sz="900" dirty="0">
                  <a:solidFill>
                    <a:schemeClr val="tx1"/>
                  </a:solidFill>
                  <a:latin typeface="Courier New" charset="0"/>
                  <a:ea typeface="Courier New" charset="0"/>
                  <a:cs typeface="Courier New" charset="0"/>
                </a:rPr>
                <a:t>            76:0f:4b:cf:71:2b:a6:95:25:ff:40:aa:67:17:79:0d</a:t>
              </a:r>
            </a:p>
            <a:p>
              <a:r>
                <a:rPr lang="is-IS" sz="900" dirty="0">
                  <a:solidFill>
                    <a:schemeClr val="tx1"/>
                  </a:solidFill>
                  <a:latin typeface="Courier New" charset="0"/>
                  <a:ea typeface="Courier New" charset="0"/>
                  <a:cs typeface="Courier New" charset="0"/>
                </a:rPr>
                <a:t>        Signature Algorithm: ecdsa-with-SHA256</a:t>
              </a:r>
            </a:p>
            <a:p>
              <a:r>
                <a:rPr lang="is-IS" sz="900" dirty="0">
                  <a:solidFill>
                    <a:schemeClr val="tx1"/>
                  </a:solidFill>
                  <a:latin typeface="Courier New" charset="0"/>
                  <a:ea typeface="Courier New" charset="0"/>
                  <a:cs typeface="Courier New" charset="0"/>
                </a:rPr>
                <a:t>        Issuer: C=US, ST=California, L=San Francisco, O=org1.example.com, CN=ca.org1.example.com</a:t>
              </a:r>
            </a:p>
            <a:p>
              <a:r>
                <a:rPr lang="is-IS" sz="900" dirty="0">
                  <a:solidFill>
                    <a:schemeClr val="tx1"/>
                  </a:solidFill>
                  <a:latin typeface="Courier New" charset="0"/>
                  <a:ea typeface="Courier New" charset="0"/>
                  <a:cs typeface="Courier New" charset="0"/>
                </a:rPr>
                <a:t>        Validity</a:t>
              </a:r>
            </a:p>
            <a:p>
              <a:r>
                <a:rPr lang="is-IS" sz="900" dirty="0">
                  <a:solidFill>
                    <a:schemeClr val="tx1"/>
                  </a:solidFill>
                  <a:latin typeface="Courier New" charset="0"/>
                  <a:ea typeface="Courier New" charset="0"/>
                  <a:cs typeface="Courier New" charset="0"/>
                </a:rPr>
                <a:t>            Not Before: Aug 15 12:24:42 2017 GMT</a:t>
              </a:r>
            </a:p>
            <a:p>
              <a:r>
                <a:rPr lang="is-IS" sz="900" dirty="0">
                  <a:solidFill>
                    <a:schemeClr val="tx1"/>
                  </a:solidFill>
                  <a:latin typeface="Courier New" charset="0"/>
                  <a:ea typeface="Courier New" charset="0"/>
                  <a:cs typeface="Courier New" charset="0"/>
                </a:rPr>
                <a:t>            Not After : Aug 13 12:24:42 2027 GMT</a:t>
              </a:r>
            </a:p>
            <a:p>
              <a:r>
                <a:rPr lang="is-IS" sz="900" dirty="0">
                  <a:solidFill>
                    <a:schemeClr val="tx1"/>
                  </a:solidFill>
                  <a:latin typeface="Courier New" charset="0"/>
                  <a:ea typeface="Courier New" charset="0"/>
                  <a:cs typeface="Courier New" charset="0"/>
                </a:rPr>
                <a:t>        </a:t>
              </a:r>
              <a:r>
                <a:rPr lang="is-IS" sz="900" b="1" dirty="0">
                  <a:solidFill>
                    <a:schemeClr val="tx1"/>
                  </a:solidFill>
                  <a:latin typeface="Courier New" charset="0"/>
                  <a:ea typeface="Courier New" charset="0"/>
                  <a:cs typeface="Courier New" charset="0"/>
                </a:rPr>
                <a:t>Subject: C=US, ST=Michigan, L=Detroit, O=Mitchesll Cars, OU=Manufacturing, CN=Mary Morris/UID=123456</a:t>
              </a:r>
            </a:p>
            <a:p>
              <a:r>
                <a:rPr lang="is-IS" sz="900" dirty="0">
                  <a:solidFill>
                    <a:schemeClr val="tx1"/>
                  </a:solidFill>
                  <a:latin typeface="Courier New" charset="0"/>
                  <a:ea typeface="Courier New" charset="0"/>
                  <a:cs typeface="Courier New" charset="0"/>
                </a:rPr>
                <a:t>        Subject Public Key Info:</a:t>
              </a:r>
            </a:p>
            <a:p>
              <a:r>
                <a:rPr lang="is-IS" sz="900" dirty="0">
                  <a:solidFill>
                    <a:schemeClr val="tx1"/>
                  </a:solidFill>
                  <a:latin typeface="Courier New" charset="0"/>
                  <a:ea typeface="Courier New" charset="0"/>
                  <a:cs typeface="Courier New" charset="0"/>
                </a:rPr>
                <a:t>            Public Key Algorithm: id-ecPublicKey</a:t>
              </a:r>
            </a:p>
            <a:p>
              <a:r>
                <a:rPr lang="is-IS" sz="900" dirty="0">
                  <a:solidFill>
                    <a:schemeClr val="tx1"/>
                  </a:solidFill>
                  <a:latin typeface="Courier New" charset="0"/>
                  <a:ea typeface="Courier New" charset="0"/>
                  <a:cs typeface="Courier New" charset="0"/>
                </a:rPr>
                <a:t>            EC Public Key:</a:t>
              </a:r>
            </a:p>
            <a:p>
              <a:r>
                <a:rPr lang="is-IS" sz="900" dirty="0">
                  <a:solidFill>
                    <a:schemeClr val="tx1"/>
                  </a:solidFill>
                  <a:latin typeface="Courier New" charset="0"/>
                  <a:ea typeface="Courier New" charset="0"/>
                  <a:cs typeface="Courier New" charset="0"/>
                </a:rPr>
                <a:t>                pub: </a:t>
              </a:r>
            </a:p>
            <a:p>
              <a:r>
                <a:rPr lang="is-IS" sz="900" dirty="0">
                  <a:solidFill>
                    <a:schemeClr val="tx1"/>
                  </a:solidFill>
                  <a:latin typeface="Courier New" charset="0"/>
                  <a:ea typeface="Courier New" charset="0"/>
                  <a:cs typeface="Courier New" charset="0"/>
                </a:rPr>
                <a:t>                    04:5c:0d:b8:d9:f2:e8:9e:d3:aa:85:fe:a1:69:44:</a:t>
              </a:r>
            </a:p>
            <a:p>
              <a:r>
                <a:rPr lang="is-IS" sz="900" dirty="0">
                  <a:solidFill>
                    <a:schemeClr val="tx1"/>
                  </a:solidFill>
                  <a:latin typeface="Courier New" charset="0"/>
                  <a:ea typeface="Courier New" charset="0"/>
                  <a:cs typeface="Courier New" charset="0"/>
                </a:rPr>
                <a:t>                    f6:e1:6a:bf:dd:3c:3f:e6:f8:c5:72:55:01:a2:ca:</a:t>
              </a:r>
            </a:p>
            <a:p>
              <a:r>
                <a:rPr lang="is-IS" sz="900" dirty="0">
                  <a:solidFill>
                    <a:schemeClr val="tx1"/>
                  </a:solidFill>
                  <a:latin typeface="Courier New" charset="0"/>
                  <a:ea typeface="Courier New" charset="0"/>
                  <a:cs typeface="Courier New" charset="0"/>
                </a:rPr>
                <a:t>                    6c:64:b2:da:41:e2:a3:37:2b:d4:a3:9e:bd:41:13:</a:t>
              </a:r>
            </a:p>
            <a:p>
              <a:r>
                <a:rPr lang="is-IS" sz="900" dirty="0">
                  <a:solidFill>
                    <a:schemeClr val="tx1"/>
                  </a:solidFill>
                  <a:latin typeface="Courier New" charset="0"/>
                  <a:ea typeface="Courier New" charset="0"/>
                  <a:cs typeface="Courier New" charset="0"/>
                </a:rPr>
                <a:t>                ASN1 OID: prime256v1</a:t>
              </a:r>
            </a:p>
            <a:p>
              <a:r>
                <a:rPr lang="is-IS" sz="900" dirty="0">
                  <a:solidFill>
                    <a:schemeClr val="tx1"/>
                  </a:solidFill>
                  <a:latin typeface="Courier New" charset="0"/>
                  <a:ea typeface="Courier New" charset="0"/>
                  <a:cs typeface="Courier New" charset="0"/>
                </a:rPr>
                <a:t>        X509v3 extensions:</a:t>
              </a:r>
            </a:p>
            <a:p>
              <a:r>
                <a:rPr lang="is-IS" sz="900" dirty="0">
                  <a:solidFill>
                    <a:schemeClr val="tx1"/>
                  </a:solidFill>
                  <a:latin typeface="Courier New" charset="0"/>
                  <a:ea typeface="Courier New" charset="0"/>
                  <a:cs typeface="Courier New" charset="0"/>
                </a:rPr>
                <a:t>            X509v3 Key Usage: critical</a:t>
              </a:r>
            </a:p>
            <a:p>
              <a:r>
                <a:rPr lang="is-IS" sz="900" dirty="0">
                  <a:solidFill>
                    <a:schemeClr val="tx1"/>
                  </a:solidFill>
                  <a:latin typeface="Courier New" charset="0"/>
                  <a:ea typeface="Courier New" charset="0"/>
                  <a:cs typeface="Courier New" charset="0"/>
                </a:rPr>
                <a:t>                Digital Signature, Key Encipherment, Certificate Sign, CRL Sign</a:t>
              </a:r>
            </a:p>
            <a:p>
              <a:r>
                <a:rPr lang="is-IS" sz="900" dirty="0">
                  <a:solidFill>
                    <a:schemeClr val="tx1"/>
                  </a:solidFill>
                  <a:latin typeface="Courier New" charset="0"/>
                  <a:ea typeface="Courier New" charset="0"/>
                  <a:cs typeface="Courier New" charset="0"/>
                </a:rPr>
                <a:t>            X509v3 Extended Key Usage: </a:t>
              </a:r>
            </a:p>
            <a:p>
              <a:r>
                <a:rPr lang="is-IS" sz="900" dirty="0">
                  <a:solidFill>
                    <a:schemeClr val="tx1"/>
                  </a:solidFill>
                  <a:latin typeface="Courier New" charset="0"/>
                  <a:ea typeface="Courier New" charset="0"/>
                  <a:cs typeface="Courier New" charset="0"/>
                </a:rPr>
                <a:t>                2.5.29.37.0</a:t>
              </a:r>
            </a:p>
            <a:p>
              <a:r>
                <a:rPr lang="is-IS" sz="900" dirty="0">
                  <a:solidFill>
                    <a:schemeClr val="tx1"/>
                  </a:solidFill>
                  <a:latin typeface="Courier New" charset="0"/>
                  <a:ea typeface="Courier New" charset="0"/>
                  <a:cs typeface="Courier New" charset="0"/>
                </a:rPr>
                <a:t>            X509v3 Basic Constraints: critical</a:t>
              </a:r>
            </a:p>
            <a:p>
              <a:r>
                <a:rPr lang="is-IS" sz="900" dirty="0">
                  <a:solidFill>
                    <a:schemeClr val="tx1"/>
                  </a:solidFill>
                  <a:latin typeface="Courier New" charset="0"/>
                  <a:ea typeface="Courier New" charset="0"/>
                  <a:cs typeface="Courier New" charset="0"/>
                </a:rPr>
                <a:t>                CA:TRUE</a:t>
              </a:r>
            </a:p>
            <a:p>
              <a:r>
                <a:rPr lang="is-IS" sz="900" dirty="0">
                  <a:solidFill>
                    <a:schemeClr val="tx1"/>
                  </a:solidFill>
                  <a:latin typeface="Courier New" charset="0"/>
                  <a:ea typeface="Courier New" charset="0"/>
                  <a:cs typeface="Courier New" charset="0"/>
                </a:rPr>
                <a:t>            X509v3 Subject Key Identifier: </a:t>
              </a:r>
            </a:p>
            <a:p>
              <a:r>
                <a:rPr lang="is-IS" sz="900" dirty="0">
                  <a:solidFill>
                    <a:schemeClr val="tx1"/>
                  </a:solidFill>
                  <a:latin typeface="Courier New" charset="0"/>
                  <a:ea typeface="Courier New" charset="0"/>
                  <a:cs typeface="Courier New" charset="0"/>
                </a:rPr>
                <a:t>                51:80:C8:26:FD:02:6A:E4:43:7C:FF:76:56:EA:8F:8C:B0:99:90:F5:F8:AB:6E:1F:</a:t>
              </a:r>
            </a:p>
            <a:p>
              <a:r>
                <a:rPr lang="is-IS" sz="900" dirty="0">
                  <a:solidFill>
                    <a:schemeClr val="tx1"/>
                  </a:solidFill>
                  <a:latin typeface="Courier New" charset="0"/>
                  <a:ea typeface="Courier New" charset="0"/>
                  <a:cs typeface="Courier New" charset="0"/>
                </a:rPr>
                <a:t>    Signature Algorithm: ecdsa-with-SHA256</a:t>
              </a:r>
            </a:p>
            <a:p>
              <a:r>
                <a:rPr lang="is-IS" sz="900" dirty="0">
                  <a:solidFill>
                    <a:schemeClr val="tx1"/>
                  </a:solidFill>
                  <a:latin typeface="Courier New" charset="0"/>
                  <a:ea typeface="Courier New" charset="0"/>
                  <a:cs typeface="Courier New" charset="0"/>
                </a:rPr>
                <a:t>        30:44:02:20:1f:a8:dd:21:b7:33:cc:19:b4:63:cc:aa:a0:ec:</a:t>
              </a:r>
            </a:p>
            <a:p>
              <a:endParaRPr lang="is-IS" sz="900" dirty="0">
                <a:solidFill>
                  <a:schemeClr val="tx1"/>
                </a:solidFill>
              </a:endParaRPr>
            </a:p>
          </p:txBody>
        </p:sp>
      </p:grpSp>
    </p:spTree>
    <p:extLst>
      <p:ext uri="{BB962C8B-B14F-4D97-AF65-F5344CB8AC3E}">
        <p14:creationId xmlns:p14="http://schemas.microsoft.com/office/powerpoint/2010/main" val="175921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450" y="376687"/>
            <a:ext cx="10515600" cy="1325563"/>
          </a:xfrm>
        </p:spPr>
        <p:txBody>
          <a:bodyPr/>
          <a:lstStyle/>
          <a:p>
            <a:r>
              <a:rPr lang="en-US" dirty="0"/>
              <a:t>Diagram 9</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19</a:t>
            </a:fld>
            <a:endParaRPr lang="en-US"/>
          </a:p>
        </p:txBody>
      </p:sp>
      <p:grpSp>
        <p:nvGrpSpPr>
          <p:cNvPr id="20" name="Group 19"/>
          <p:cNvGrpSpPr/>
          <p:nvPr/>
        </p:nvGrpSpPr>
        <p:grpSpPr>
          <a:xfrm>
            <a:off x="2521840" y="3863715"/>
            <a:ext cx="420764" cy="340787"/>
            <a:chOff x="6371276" y="4944354"/>
            <a:chExt cx="420764" cy="340787"/>
          </a:xfrm>
        </p:grpSpPr>
        <p:sp>
          <p:nvSpPr>
            <p:cNvPr id="21" name="Rectangle 20"/>
            <p:cNvSpPr/>
            <p:nvPr/>
          </p:nvSpPr>
          <p:spPr>
            <a:xfrm>
              <a:off x="6371276" y="4944354"/>
              <a:ext cx="420764" cy="340787"/>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6422378" y="4994182"/>
              <a:ext cx="150866" cy="241130"/>
              <a:chOff x="5212465" y="3556092"/>
              <a:chExt cx="189760" cy="303294"/>
            </a:xfrm>
          </p:grpSpPr>
          <p:sp>
            <p:nvSpPr>
              <p:cNvPr id="27" name="Oval 26"/>
              <p:cNvSpPr/>
              <p:nvPr/>
            </p:nvSpPr>
            <p:spPr>
              <a:xfrm>
                <a:off x="5250578" y="3556092"/>
                <a:ext cx="113534" cy="113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 Same Side Corner Rectangle 27"/>
              <p:cNvSpPr/>
              <p:nvPr/>
            </p:nvSpPr>
            <p:spPr>
              <a:xfrm>
                <a:off x="5212465" y="3669626"/>
                <a:ext cx="189760" cy="189760"/>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a:t>
                </a:r>
                <a:endParaRPr lang="en-US" sz="4000" dirty="0"/>
              </a:p>
            </p:txBody>
          </p:sp>
        </p:grpSp>
        <p:grpSp>
          <p:nvGrpSpPr>
            <p:cNvPr id="23" name="Group 22"/>
            <p:cNvGrpSpPr/>
            <p:nvPr/>
          </p:nvGrpSpPr>
          <p:grpSpPr>
            <a:xfrm>
              <a:off x="6603545" y="5046511"/>
              <a:ext cx="123069" cy="75870"/>
              <a:chOff x="4770478" y="3634526"/>
              <a:chExt cx="123069" cy="75870"/>
            </a:xfrm>
          </p:grpSpPr>
          <p:cxnSp>
            <p:nvCxnSpPr>
              <p:cNvPr id="24" name="Straight Connector 23"/>
              <p:cNvCxnSpPr/>
              <p:nvPr/>
            </p:nvCxnSpPr>
            <p:spPr>
              <a:xfrm>
                <a:off x="4770478"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770478" y="3672461"/>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70478"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grpSp>
        <p:nvGrpSpPr>
          <p:cNvPr id="148" name="Group 147"/>
          <p:cNvGrpSpPr/>
          <p:nvPr/>
        </p:nvGrpSpPr>
        <p:grpSpPr>
          <a:xfrm>
            <a:off x="2429747" y="2821769"/>
            <a:ext cx="616734" cy="985727"/>
            <a:chOff x="5701137" y="2384637"/>
            <a:chExt cx="1133935" cy="1812371"/>
          </a:xfrm>
        </p:grpSpPr>
        <p:sp>
          <p:nvSpPr>
            <p:cNvPr id="149" name="Oval 148"/>
            <p:cNvSpPr/>
            <p:nvPr/>
          </p:nvSpPr>
          <p:spPr>
            <a:xfrm>
              <a:off x="5928886" y="2384637"/>
              <a:ext cx="678435" cy="678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 Same Side Corner Rectangle 149"/>
            <p:cNvSpPr/>
            <p:nvPr/>
          </p:nvSpPr>
          <p:spPr>
            <a:xfrm>
              <a:off x="5701137" y="3063073"/>
              <a:ext cx="1133935" cy="1133935"/>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a:t>
              </a:r>
            </a:p>
          </p:txBody>
        </p:sp>
      </p:grpSp>
      <p:sp>
        <p:nvSpPr>
          <p:cNvPr id="155" name="TextBox 154"/>
          <p:cNvSpPr txBox="1"/>
          <p:nvPr/>
        </p:nvSpPr>
        <p:spPr>
          <a:xfrm>
            <a:off x="2274404" y="2522225"/>
            <a:ext cx="915636" cy="261610"/>
          </a:xfrm>
          <a:prstGeom prst="rect">
            <a:avLst/>
          </a:prstGeom>
          <a:noFill/>
        </p:spPr>
        <p:txBody>
          <a:bodyPr wrap="none" rtlCol="0">
            <a:spAutoFit/>
          </a:bodyPr>
          <a:lstStyle/>
          <a:p>
            <a:pPr algn="ctr"/>
            <a:r>
              <a:rPr lang="en-US" sz="1100" b="1" dirty="0"/>
              <a:t>Mary Morris</a:t>
            </a:r>
          </a:p>
        </p:txBody>
      </p:sp>
      <p:grpSp>
        <p:nvGrpSpPr>
          <p:cNvPr id="29" name="Group 28"/>
          <p:cNvGrpSpPr/>
          <p:nvPr/>
        </p:nvGrpSpPr>
        <p:grpSpPr>
          <a:xfrm>
            <a:off x="2429747" y="4390528"/>
            <a:ext cx="399014" cy="154091"/>
            <a:chOff x="7149495" y="3213400"/>
            <a:chExt cx="399014" cy="154091"/>
          </a:xfrm>
        </p:grpSpPr>
        <p:sp>
          <p:nvSpPr>
            <p:cNvPr id="30" name="Oval 29"/>
            <p:cNvSpPr/>
            <p:nvPr/>
          </p:nvSpPr>
          <p:spPr>
            <a:xfrm>
              <a:off x="7149495" y="3213400"/>
              <a:ext cx="150464" cy="150464"/>
            </a:xfrm>
            <a:prstGeom prst="ellipse">
              <a:avLst/>
            </a:prstGeom>
            <a:solidFill>
              <a:srgbClr val="FFC001"/>
            </a:solidFill>
            <a:ln w="38100">
              <a:solidFill>
                <a:srgbClr val="43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cxnSp>
          <p:nvCxnSpPr>
            <p:cNvPr id="31" name="Straight Connector 30"/>
            <p:cNvCxnSpPr/>
            <p:nvPr/>
          </p:nvCxnSpPr>
          <p:spPr>
            <a:xfrm flipV="1">
              <a:off x="7299959" y="3288631"/>
              <a:ext cx="248550" cy="1"/>
            </a:xfrm>
            <a:prstGeom prst="line">
              <a:avLst/>
            </a:prstGeom>
            <a:noFill/>
            <a:ln w="38100">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grpSp>
          <p:nvGrpSpPr>
            <p:cNvPr id="32" name="Group 31"/>
            <p:cNvGrpSpPr/>
            <p:nvPr/>
          </p:nvGrpSpPr>
          <p:grpSpPr>
            <a:xfrm>
              <a:off x="7406523" y="3272911"/>
              <a:ext cx="131758" cy="94580"/>
              <a:chOff x="7496145" y="3339939"/>
              <a:chExt cx="209108" cy="82743"/>
            </a:xfrm>
          </p:grpSpPr>
          <p:cxnSp>
            <p:nvCxnSpPr>
              <p:cNvPr id="33" name="Straight Connector 32"/>
              <p:cNvCxnSpPr/>
              <p:nvPr/>
            </p:nvCxnSpPr>
            <p:spPr>
              <a:xfrm>
                <a:off x="7496145"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p:nvCxnSpPr>
            <p:spPr>
              <a:xfrm>
                <a:off x="7702982"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p:nvCxnSpPr>
            <p:spPr>
              <a:xfrm>
                <a:off x="7598428"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36" name="Group 35"/>
          <p:cNvGrpSpPr/>
          <p:nvPr/>
        </p:nvGrpSpPr>
        <p:grpSpPr>
          <a:xfrm flipH="1" flipV="1">
            <a:off x="2429747" y="4616223"/>
            <a:ext cx="399014" cy="154091"/>
            <a:chOff x="7149495" y="3213400"/>
            <a:chExt cx="399014" cy="154091"/>
          </a:xfrm>
        </p:grpSpPr>
        <p:sp>
          <p:nvSpPr>
            <p:cNvPr id="37" name="Oval 36"/>
            <p:cNvSpPr/>
            <p:nvPr/>
          </p:nvSpPr>
          <p:spPr>
            <a:xfrm>
              <a:off x="7149495" y="3213400"/>
              <a:ext cx="150464" cy="150464"/>
            </a:xfrm>
            <a:prstGeom prst="ellipse">
              <a:avLst/>
            </a:prstGeom>
            <a:solidFill>
              <a:srgbClr val="4372C4"/>
            </a:solid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p:cNvCxnSpPr/>
            <p:nvPr/>
          </p:nvCxnSpPr>
          <p:spPr>
            <a:xfrm flipV="1">
              <a:off x="7299959" y="3288631"/>
              <a:ext cx="248550" cy="1"/>
            </a:xfrm>
            <a:prstGeom prst="line">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grpSp>
          <p:nvGrpSpPr>
            <p:cNvPr id="39" name="Group 38"/>
            <p:cNvGrpSpPr/>
            <p:nvPr/>
          </p:nvGrpSpPr>
          <p:grpSpPr>
            <a:xfrm>
              <a:off x="7406523" y="3272911"/>
              <a:ext cx="131758" cy="94580"/>
              <a:chOff x="7496145" y="3339939"/>
              <a:chExt cx="209108" cy="82743"/>
            </a:xfrm>
          </p:grpSpPr>
          <p:cxnSp>
            <p:nvCxnSpPr>
              <p:cNvPr id="40" name="Straight Connector 39"/>
              <p:cNvCxnSpPr/>
              <p:nvPr/>
            </p:nvCxnSpPr>
            <p:spPr>
              <a:xfrm>
                <a:off x="7496145" y="3339939"/>
                <a:ext cx="2271" cy="82743"/>
              </a:xfrm>
              <a:prstGeom prst="line">
                <a:avLst/>
              </a:prstGeom>
              <a:noFill/>
              <a:ln w="28575">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7702982" y="3339939"/>
                <a:ext cx="2271" cy="82743"/>
              </a:xfrm>
              <a:prstGeom prst="line">
                <a:avLst/>
              </a:prstGeom>
              <a:noFill/>
              <a:ln w="28575">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7598428" y="3339939"/>
                <a:ext cx="2271" cy="82743"/>
              </a:xfrm>
              <a:prstGeom prst="line">
                <a:avLst/>
              </a:prstGeom>
              <a:noFill/>
              <a:ln w="28575">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43" name="TextBox 42"/>
          <p:cNvSpPr txBox="1"/>
          <p:nvPr/>
        </p:nvSpPr>
        <p:spPr>
          <a:xfrm>
            <a:off x="2808624" y="4344594"/>
            <a:ext cx="1117614" cy="246221"/>
          </a:xfrm>
          <a:prstGeom prst="rect">
            <a:avLst/>
          </a:prstGeom>
          <a:noFill/>
          <a:ln>
            <a:noFill/>
          </a:ln>
        </p:spPr>
        <p:txBody>
          <a:bodyPr wrap="none" rtlCol="0">
            <a:spAutoFit/>
          </a:bodyPr>
          <a:lstStyle/>
          <a:p>
            <a:r>
              <a:rPr lang="en-US" sz="1000" b="1" dirty="0">
                <a:solidFill>
                  <a:srgbClr val="4372C4"/>
                </a:solidFill>
              </a:rPr>
              <a:t>Mary’s public key</a:t>
            </a:r>
          </a:p>
        </p:txBody>
      </p:sp>
      <p:sp>
        <p:nvSpPr>
          <p:cNvPr id="44" name="TextBox 43"/>
          <p:cNvSpPr txBox="1"/>
          <p:nvPr/>
        </p:nvSpPr>
        <p:spPr>
          <a:xfrm>
            <a:off x="2808624" y="4568660"/>
            <a:ext cx="1172116" cy="246221"/>
          </a:xfrm>
          <a:prstGeom prst="rect">
            <a:avLst/>
          </a:prstGeom>
          <a:noFill/>
        </p:spPr>
        <p:txBody>
          <a:bodyPr wrap="none" rtlCol="0">
            <a:spAutoFit/>
          </a:bodyPr>
          <a:lstStyle/>
          <a:p>
            <a:r>
              <a:rPr lang="en-US" sz="1000" b="1" dirty="0">
                <a:solidFill>
                  <a:srgbClr val="FFC001"/>
                </a:solidFill>
              </a:rPr>
              <a:t>Mary’s private</a:t>
            </a:r>
            <a:r>
              <a:rPr lang="en-US" sz="1000" b="1" dirty="0">
                <a:solidFill>
                  <a:srgbClr val="FFC000"/>
                </a:solidFill>
              </a:rPr>
              <a:t> key</a:t>
            </a:r>
          </a:p>
        </p:txBody>
      </p:sp>
      <p:sp>
        <p:nvSpPr>
          <p:cNvPr id="58" name="TextBox 57"/>
          <p:cNvSpPr txBox="1"/>
          <p:nvPr/>
        </p:nvSpPr>
        <p:spPr>
          <a:xfrm>
            <a:off x="3942024" y="1625248"/>
            <a:ext cx="838965" cy="600164"/>
          </a:xfrm>
          <a:prstGeom prst="rect">
            <a:avLst/>
          </a:prstGeom>
          <a:noFill/>
        </p:spPr>
        <p:txBody>
          <a:bodyPr wrap="square" rtlCol="0">
            <a:spAutoFit/>
          </a:bodyPr>
          <a:lstStyle/>
          <a:p>
            <a:pPr algn="ctr"/>
            <a:r>
              <a:rPr lang="en-US" sz="1100" b="1" dirty="0"/>
              <a:t>Mary’s original document</a:t>
            </a:r>
          </a:p>
        </p:txBody>
      </p:sp>
      <p:sp>
        <p:nvSpPr>
          <p:cNvPr id="5" name="Snip Single Corner Rectangle 4"/>
          <p:cNvSpPr/>
          <p:nvPr/>
        </p:nvSpPr>
        <p:spPr>
          <a:xfrm>
            <a:off x="3892826" y="2226119"/>
            <a:ext cx="937363" cy="1338378"/>
          </a:xfrm>
          <a:prstGeom prst="snip1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Courier New" charset="0"/>
                <a:ea typeface="Courier New" charset="0"/>
                <a:cs typeface="Courier New" charset="0"/>
              </a:rPr>
              <a:t>As I was going to St Ives, I met a man with seven cats; each cat had seven kittens.</a:t>
            </a:r>
          </a:p>
          <a:p>
            <a:endParaRPr lang="en-US" sz="800" dirty="0">
              <a:solidFill>
                <a:schemeClr val="tx1"/>
              </a:solidFill>
              <a:latin typeface="Courier New" charset="0"/>
              <a:ea typeface="Courier New" charset="0"/>
              <a:cs typeface="Courier New" charset="0"/>
            </a:endParaRPr>
          </a:p>
          <a:p>
            <a:endParaRPr lang="en-US" sz="800" dirty="0">
              <a:solidFill>
                <a:schemeClr val="tx1"/>
              </a:solidFill>
              <a:latin typeface="Courier New" charset="0"/>
              <a:ea typeface="Courier New" charset="0"/>
              <a:cs typeface="Courier New" charset="0"/>
            </a:endParaRPr>
          </a:p>
        </p:txBody>
      </p:sp>
      <p:sp>
        <p:nvSpPr>
          <p:cNvPr id="59" name="Snip Single Corner Rectangle 58"/>
          <p:cNvSpPr/>
          <p:nvPr/>
        </p:nvSpPr>
        <p:spPr>
          <a:xfrm>
            <a:off x="5462093" y="2226119"/>
            <a:ext cx="937363" cy="1338378"/>
          </a:xfrm>
          <a:prstGeom prst="snip1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Courier New" charset="0"/>
                <a:ea typeface="Courier New" charset="0"/>
                <a:cs typeface="Courier New" charset="0"/>
              </a:rPr>
              <a:t>As I was going to St Ives, I met a man with seven cats; each cat had seven kittens.</a:t>
            </a:r>
          </a:p>
          <a:p>
            <a:endParaRPr lang="en-US" sz="800" dirty="0">
              <a:solidFill>
                <a:schemeClr val="tx1"/>
              </a:solidFill>
              <a:latin typeface="Courier New" charset="0"/>
              <a:ea typeface="Courier New" charset="0"/>
              <a:cs typeface="Courier New" charset="0"/>
            </a:endParaRPr>
          </a:p>
          <a:p>
            <a:pPr algn="ctr"/>
            <a:r>
              <a:rPr lang="en-US" sz="800" b="1" dirty="0">
                <a:solidFill>
                  <a:schemeClr val="tx1"/>
                </a:solidFill>
                <a:latin typeface="Apple Chancery" charset="0"/>
                <a:ea typeface="Apple Chancery" charset="0"/>
                <a:cs typeface="Apple Chancery" charset="0"/>
              </a:rPr>
              <a:t>X13vRZQql41</a:t>
            </a:r>
          </a:p>
        </p:txBody>
      </p:sp>
      <p:sp>
        <p:nvSpPr>
          <p:cNvPr id="60" name="TextBox 59"/>
          <p:cNvSpPr txBox="1"/>
          <p:nvPr/>
        </p:nvSpPr>
        <p:spPr>
          <a:xfrm>
            <a:off x="5416148" y="1709886"/>
            <a:ext cx="1029251" cy="430887"/>
          </a:xfrm>
          <a:prstGeom prst="rect">
            <a:avLst/>
          </a:prstGeom>
          <a:noFill/>
        </p:spPr>
        <p:txBody>
          <a:bodyPr wrap="square" rtlCol="0">
            <a:spAutoFit/>
          </a:bodyPr>
          <a:lstStyle/>
          <a:p>
            <a:pPr algn="ctr"/>
            <a:r>
              <a:rPr lang="en-US" sz="1100" b="1" dirty="0"/>
              <a:t>Signed version of document</a:t>
            </a:r>
          </a:p>
        </p:txBody>
      </p:sp>
      <p:sp>
        <p:nvSpPr>
          <p:cNvPr id="61" name="Snip Single Corner Rectangle 60"/>
          <p:cNvSpPr/>
          <p:nvPr/>
        </p:nvSpPr>
        <p:spPr>
          <a:xfrm>
            <a:off x="5462093" y="4269838"/>
            <a:ext cx="937363" cy="1338378"/>
          </a:xfrm>
          <a:prstGeom prst="snip1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Courier New" charset="0"/>
                <a:ea typeface="Courier New" charset="0"/>
                <a:cs typeface="Courier New" charset="0"/>
              </a:rPr>
              <a:t>As I was going to St Ives, I met a man with </a:t>
            </a:r>
            <a:r>
              <a:rPr lang="en-US" sz="800" b="1" dirty="0">
                <a:solidFill>
                  <a:srgbClr val="FF0000"/>
                </a:solidFill>
                <a:latin typeface="Courier New" charset="0"/>
                <a:ea typeface="Courier New" charset="0"/>
                <a:cs typeface="Courier New" charset="0"/>
              </a:rPr>
              <a:t>eight</a:t>
            </a:r>
            <a:r>
              <a:rPr lang="en-US" sz="800" dirty="0">
                <a:solidFill>
                  <a:schemeClr val="tx1"/>
                </a:solidFill>
                <a:latin typeface="Courier New" charset="0"/>
                <a:ea typeface="Courier New" charset="0"/>
                <a:cs typeface="Courier New" charset="0"/>
              </a:rPr>
              <a:t> cats; each cat had seven kittens.</a:t>
            </a:r>
          </a:p>
          <a:p>
            <a:endParaRPr lang="en-US" sz="800" dirty="0">
              <a:solidFill>
                <a:schemeClr val="tx1"/>
              </a:solidFill>
              <a:latin typeface="Courier New" charset="0"/>
              <a:ea typeface="Courier New" charset="0"/>
              <a:cs typeface="Courier New" charset="0"/>
            </a:endParaRPr>
          </a:p>
          <a:p>
            <a:pPr algn="ctr"/>
            <a:r>
              <a:rPr lang="en-US" sz="800" b="1" dirty="0">
                <a:solidFill>
                  <a:srgbClr val="FF0000"/>
                </a:solidFill>
                <a:latin typeface="Apple Chancery" charset="0"/>
                <a:ea typeface="Apple Chancery" charset="0"/>
                <a:cs typeface="Apple Chancery" charset="0"/>
              </a:rPr>
              <a:t>X13vRZQql41</a:t>
            </a:r>
          </a:p>
        </p:txBody>
      </p:sp>
      <p:sp>
        <p:nvSpPr>
          <p:cNvPr id="62" name="TextBox 61"/>
          <p:cNvSpPr txBox="1"/>
          <p:nvPr/>
        </p:nvSpPr>
        <p:spPr>
          <a:xfrm>
            <a:off x="5370204" y="3709138"/>
            <a:ext cx="1121140" cy="600164"/>
          </a:xfrm>
          <a:prstGeom prst="rect">
            <a:avLst/>
          </a:prstGeom>
          <a:noFill/>
        </p:spPr>
        <p:txBody>
          <a:bodyPr wrap="square" rtlCol="0">
            <a:spAutoFit/>
          </a:bodyPr>
          <a:lstStyle/>
          <a:p>
            <a:pPr algn="ctr"/>
            <a:r>
              <a:rPr lang="en-US" sz="1100" b="1" dirty="0"/>
              <a:t>Tampered version of document</a:t>
            </a:r>
          </a:p>
        </p:txBody>
      </p:sp>
      <p:grpSp>
        <p:nvGrpSpPr>
          <p:cNvPr id="64" name="Group 63"/>
          <p:cNvGrpSpPr/>
          <p:nvPr/>
        </p:nvGrpSpPr>
        <p:grpSpPr>
          <a:xfrm flipH="1" flipV="1">
            <a:off x="4899061" y="1702376"/>
            <a:ext cx="399014" cy="154091"/>
            <a:chOff x="7149495" y="3213400"/>
            <a:chExt cx="399014" cy="154091"/>
          </a:xfrm>
        </p:grpSpPr>
        <p:sp>
          <p:nvSpPr>
            <p:cNvPr id="65" name="Oval 64"/>
            <p:cNvSpPr/>
            <p:nvPr/>
          </p:nvSpPr>
          <p:spPr>
            <a:xfrm>
              <a:off x="7149495" y="3213400"/>
              <a:ext cx="150464" cy="150464"/>
            </a:xfrm>
            <a:prstGeom prst="ellipse">
              <a:avLst/>
            </a:prstGeom>
            <a:solidFill>
              <a:srgbClr val="4372C4"/>
            </a:solid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Connector 65"/>
            <p:cNvCxnSpPr/>
            <p:nvPr/>
          </p:nvCxnSpPr>
          <p:spPr>
            <a:xfrm flipV="1">
              <a:off x="7299959" y="3288631"/>
              <a:ext cx="248550" cy="1"/>
            </a:xfrm>
            <a:prstGeom prst="line">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grpSp>
          <p:nvGrpSpPr>
            <p:cNvPr id="67" name="Group 66"/>
            <p:cNvGrpSpPr/>
            <p:nvPr/>
          </p:nvGrpSpPr>
          <p:grpSpPr>
            <a:xfrm>
              <a:off x="7406523" y="3272911"/>
              <a:ext cx="131758" cy="94580"/>
              <a:chOff x="7496145" y="3339939"/>
              <a:chExt cx="209108" cy="82743"/>
            </a:xfrm>
          </p:grpSpPr>
          <p:cxnSp>
            <p:nvCxnSpPr>
              <p:cNvPr id="68" name="Straight Connector 67"/>
              <p:cNvCxnSpPr/>
              <p:nvPr/>
            </p:nvCxnSpPr>
            <p:spPr>
              <a:xfrm>
                <a:off x="7496145" y="3339939"/>
                <a:ext cx="2271" cy="82743"/>
              </a:xfrm>
              <a:prstGeom prst="line">
                <a:avLst/>
              </a:prstGeom>
              <a:noFill/>
              <a:ln w="28575">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Connector 68"/>
              <p:cNvCxnSpPr/>
              <p:nvPr/>
            </p:nvCxnSpPr>
            <p:spPr>
              <a:xfrm>
                <a:off x="7702982" y="3339939"/>
                <a:ext cx="2271" cy="82743"/>
              </a:xfrm>
              <a:prstGeom prst="line">
                <a:avLst/>
              </a:prstGeom>
              <a:noFill/>
              <a:ln w="28575">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Connector 69"/>
              <p:cNvCxnSpPr/>
              <p:nvPr/>
            </p:nvCxnSpPr>
            <p:spPr>
              <a:xfrm>
                <a:off x="7598428" y="3339939"/>
                <a:ext cx="2271" cy="82743"/>
              </a:xfrm>
              <a:prstGeom prst="line">
                <a:avLst/>
              </a:prstGeom>
              <a:noFill/>
              <a:ln w="28575">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71" name="Group 70"/>
          <p:cNvGrpSpPr/>
          <p:nvPr/>
        </p:nvGrpSpPr>
        <p:grpSpPr>
          <a:xfrm>
            <a:off x="6500710" y="3407542"/>
            <a:ext cx="399014" cy="154091"/>
            <a:chOff x="7149495" y="3213400"/>
            <a:chExt cx="399014" cy="154091"/>
          </a:xfrm>
        </p:grpSpPr>
        <p:sp>
          <p:nvSpPr>
            <p:cNvPr id="72" name="Oval 71"/>
            <p:cNvSpPr/>
            <p:nvPr/>
          </p:nvSpPr>
          <p:spPr>
            <a:xfrm>
              <a:off x="7149495" y="3213400"/>
              <a:ext cx="150464" cy="150464"/>
            </a:xfrm>
            <a:prstGeom prst="ellipse">
              <a:avLst/>
            </a:prstGeom>
            <a:solidFill>
              <a:srgbClr val="FFC001"/>
            </a:solidFill>
            <a:ln w="38100">
              <a:solidFill>
                <a:srgbClr val="43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cxnSp>
          <p:nvCxnSpPr>
            <p:cNvPr id="73" name="Straight Connector 72"/>
            <p:cNvCxnSpPr/>
            <p:nvPr/>
          </p:nvCxnSpPr>
          <p:spPr>
            <a:xfrm flipV="1">
              <a:off x="7299959" y="3288631"/>
              <a:ext cx="248550" cy="1"/>
            </a:xfrm>
            <a:prstGeom prst="line">
              <a:avLst/>
            </a:prstGeom>
            <a:noFill/>
            <a:ln w="38100">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grpSp>
          <p:nvGrpSpPr>
            <p:cNvPr id="74" name="Group 73"/>
            <p:cNvGrpSpPr/>
            <p:nvPr/>
          </p:nvGrpSpPr>
          <p:grpSpPr>
            <a:xfrm>
              <a:off x="7406523" y="3272911"/>
              <a:ext cx="131758" cy="94580"/>
              <a:chOff x="7496145" y="3339939"/>
              <a:chExt cx="209108" cy="82743"/>
            </a:xfrm>
          </p:grpSpPr>
          <p:cxnSp>
            <p:nvCxnSpPr>
              <p:cNvPr id="75" name="Straight Connector 74"/>
              <p:cNvCxnSpPr/>
              <p:nvPr/>
            </p:nvCxnSpPr>
            <p:spPr>
              <a:xfrm>
                <a:off x="7496145"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cxnSp>
            <p:nvCxnSpPr>
              <p:cNvPr id="76" name="Straight Connector 75"/>
              <p:cNvCxnSpPr/>
              <p:nvPr/>
            </p:nvCxnSpPr>
            <p:spPr>
              <a:xfrm>
                <a:off x="7702982"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Connector 76"/>
              <p:cNvCxnSpPr/>
              <p:nvPr/>
            </p:nvCxnSpPr>
            <p:spPr>
              <a:xfrm>
                <a:off x="7598428"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85" name="TextBox 84"/>
          <p:cNvSpPr txBox="1"/>
          <p:nvPr/>
        </p:nvSpPr>
        <p:spPr>
          <a:xfrm>
            <a:off x="7005554" y="3225149"/>
            <a:ext cx="1481769" cy="938719"/>
          </a:xfrm>
          <a:prstGeom prst="rect">
            <a:avLst/>
          </a:prstGeom>
          <a:noFill/>
        </p:spPr>
        <p:txBody>
          <a:bodyPr wrap="square" rtlCol="0">
            <a:spAutoFit/>
          </a:bodyPr>
          <a:lstStyle/>
          <a:p>
            <a:pPr algn="ctr"/>
            <a:r>
              <a:rPr lang="en-US" sz="1100" dirty="0"/>
              <a:t>Signature </a:t>
            </a:r>
          </a:p>
          <a:p>
            <a:pPr algn="ctr"/>
            <a:r>
              <a:rPr lang="en-US" sz="1100" dirty="0"/>
              <a:t>(</a:t>
            </a:r>
            <a:r>
              <a:rPr lang="en-US" sz="1100" b="1" dirty="0">
                <a:latin typeface="Apple Chancery" charset="0"/>
                <a:ea typeface="Apple Chancery" charset="0"/>
                <a:cs typeface="Apple Chancery" charset="0"/>
              </a:rPr>
              <a:t>X13vRZQql41</a:t>
            </a:r>
            <a:r>
              <a:rPr lang="en-US" sz="1100" dirty="0"/>
              <a:t>) verified as authentic using public key</a:t>
            </a:r>
          </a:p>
          <a:p>
            <a:pPr algn="ctr"/>
            <a:endParaRPr lang="en-US" sz="1100" dirty="0"/>
          </a:p>
        </p:txBody>
      </p:sp>
      <p:grpSp>
        <p:nvGrpSpPr>
          <p:cNvPr id="86" name="Group 85"/>
          <p:cNvGrpSpPr/>
          <p:nvPr/>
        </p:nvGrpSpPr>
        <p:grpSpPr>
          <a:xfrm>
            <a:off x="6499977" y="5455938"/>
            <a:ext cx="399014" cy="154091"/>
            <a:chOff x="7149495" y="3213400"/>
            <a:chExt cx="399014" cy="154091"/>
          </a:xfrm>
        </p:grpSpPr>
        <p:sp>
          <p:nvSpPr>
            <p:cNvPr id="87" name="Oval 86"/>
            <p:cNvSpPr/>
            <p:nvPr/>
          </p:nvSpPr>
          <p:spPr>
            <a:xfrm>
              <a:off x="7149495" y="3213400"/>
              <a:ext cx="150464" cy="150464"/>
            </a:xfrm>
            <a:prstGeom prst="ellipse">
              <a:avLst/>
            </a:prstGeom>
            <a:solidFill>
              <a:srgbClr val="FFC001"/>
            </a:solidFill>
            <a:ln w="38100">
              <a:solidFill>
                <a:srgbClr val="43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cxnSp>
          <p:nvCxnSpPr>
            <p:cNvPr id="88" name="Straight Connector 87"/>
            <p:cNvCxnSpPr/>
            <p:nvPr/>
          </p:nvCxnSpPr>
          <p:spPr>
            <a:xfrm flipV="1">
              <a:off x="7299959" y="3288631"/>
              <a:ext cx="248550" cy="1"/>
            </a:xfrm>
            <a:prstGeom prst="line">
              <a:avLst/>
            </a:prstGeom>
            <a:noFill/>
            <a:ln w="38100">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grpSp>
          <p:nvGrpSpPr>
            <p:cNvPr id="89" name="Group 88"/>
            <p:cNvGrpSpPr/>
            <p:nvPr/>
          </p:nvGrpSpPr>
          <p:grpSpPr>
            <a:xfrm>
              <a:off x="7406523" y="3272911"/>
              <a:ext cx="131758" cy="94580"/>
              <a:chOff x="7496145" y="3339939"/>
              <a:chExt cx="209108" cy="82743"/>
            </a:xfrm>
          </p:grpSpPr>
          <p:cxnSp>
            <p:nvCxnSpPr>
              <p:cNvPr id="90" name="Straight Connector 89"/>
              <p:cNvCxnSpPr/>
              <p:nvPr/>
            </p:nvCxnSpPr>
            <p:spPr>
              <a:xfrm>
                <a:off x="7496145"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cxnSp>
            <p:nvCxnSpPr>
              <p:cNvPr id="91" name="Straight Connector 90"/>
              <p:cNvCxnSpPr/>
              <p:nvPr/>
            </p:nvCxnSpPr>
            <p:spPr>
              <a:xfrm>
                <a:off x="7702982"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Straight Connector 91"/>
              <p:cNvCxnSpPr/>
              <p:nvPr/>
            </p:nvCxnSpPr>
            <p:spPr>
              <a:xfrm>
                <a:off x="7598428"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93" name="TextBox 92"/>
          <p:cNvSpPr txBox="1"/>
          <p:nvPr/>
        </p:nvSpPr>
        <p:spPr>
          <a:xfrm>
            <a:off x="7005554" y="5100385"/>
            <a:ext cx="1481769" cy="769441"/>
          </a:xfrm>
          <a:prstGeom prst="rect">
            <a:avLst/>
          </a:prstGeom>
          <a:noFill/>
        </p:spPr>
        <p:txBody>
          <a:bodyPr wrap="square" rtlCol="0">
            <a:spAutoFit/>
          </a:bodyPr>
          <a:lstStyle/>
          <a:p>
            <a:pPr algn="ctr"/>
            <a:r>
              <a:rPr lang="en-US" sz="1100" dirty="0"/>
              <a:t>Signature </a:t>
            </a:r>
          </a:p>
          <a:p>
            <a:pPr algn="ctr"/>
            <a:r>
              <a:rPr lang="en-US" sz="1100" dirty="0"/>
              <a:t>(</a:t>
            </a:r>
            <a:r>
              <a:rPr lang="en-US" sz="1100" b="1" dirty="0">
                <a:latin typeface="Apple Chancery" charset="0"/>
                <a:ea typeface="Apple Chancery" charset="0"/>
                <a:cs typeface="Apple Chancery" charset="0"/>
              </a:rPr>
              <a:t>X13vRZQql41</a:t>
            </a:r>
            <a:r>
              <a:rPr lang="en-US" sz="1100" dirty="0"/>
              <a:t>) incorrect according to public key</a:t>
            </a:r>
          </a:p>
        </p:txBody>
      </p:sp>
      <p:cxnSp>
        <p:nvCxnSpPr>
          <p:cNvPr id="12" name="Straight Arrow Connector 11"/>
          <p:cNvCxnSpPr>
            <a:stCxn id="58" idx="3"/>
            <a:endCxn id="60" idx="1"/>
          </p:cNvCxnSpPr>
          <p:nvPr/>
        </p:nvCxnSpPr>
        <p:spPr>
          <a:xfrm>
            <a:off x="4780989" y="1925330"/>
            <a:ext cx="635159" cy="0"/>
          </a:xfrm>
          <a:prstGeom prst="straightConnector1">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9454298" y="2821769"/>
            <a:ext cx="616734" cy="985727"/>
            <a:chOff x="5701137" y="2384637"/>
            <a:chExt cx="1133935" cy="1812371"/>
          </a:xfrm>
        </p:grpSpPr>
        <p:sp>
          <p:nvSpPr>
            <p:cNvPr id="96" name="Oval 95"/>
            <p:cNvSpPr/>
            <p:nvPr/>
          </p:nvSpPr>
          <p:spPr>
            <a:xfrm>
              <a:off x="5928886" y="2384637"/>
              <a:ext cx="678435" cy="678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 Same Side Corner Rectangle 96"/>
            <p:cNvSpPr/>
            <p:nvPr/>
          </p:nvSpPr>
          <p:spPr>
            <a:xfrm>
              <a:off x="5701137" y="3063073"/>
              <a:ext cx="1133935" cy="1133935"/>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a:t>
              </a:r>
            </a:p>
          </p:txBody>
        </p:sp>
      </p:grpSp>
      <p:sp>
        <p:nvSpPr>
          <p:cNvPr id="98" name="TextBox 97"/>
          <p:cNvSpPr txBox="1"/>
          <p:nvPr/>
        </p:nvSpPr>
        <p:spPr>
          <a:xfrm>
            <a:off x="9387781" y="2399196"/>
            <a:ext cx="749766" cy="430887"/>
          </a:xfrm>
          <a:prstGeom prst="rect">
            <a:avLst/>
          </a:prstGeom>
          <a:noFill/>
        </p:spPr>
        <p:txBody>
          <a:bodyPr wrap="square" rtlCol="0">
            <a:spAutoFit/>
          </a:bodyPr>
          <a:lstStyle/>
          <a:p>
            <a:pPr algn="ctr"/>
            <a:r>
              <a:rPr lang="en-US" sz="1100" b="1"/>
              <a:t>Verifying Principal</a:t>
            </a:r>
            <a:endParaRPr lang="en-US" sz="1100" b="1" dirty="0"/>
          </a:p>
        </p:txBody>
      </p:sp>
      <p:pic>
        <p:nvPicPr>
          <p:cNvPr id="1026" name="Picture 2" descr="https://d30y9cdsu7xlg0.cloudfront.net/png/1000563-200.png"/>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31491" y="2832410"/>
            <a:ext cx="429894" cy="4298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30y9cdsu7xlg0.cloudfront.net/png/1218533-200.png"/>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55352" y="4700077"/>
            <a:ext cx="382172" cy="382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214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README</a:t>
            </a:r>
          </a:p>
        </p:txBody>
      </p:sp>
      <p:sp>
        <p:nvSpPr>
          <p:cNvPr id="3" name="Text Placeholder 2"/>
          <p:cNvSpPr>
            <a:spLocks noGrp="1"/>
          </p:cNvSpPr>
          <p:nvPr>
            <p:ph type="body" idx="1"/>
          </p:nvPr>
        </p:nvSpPr>
        <p:spPr/>
        <p:txBody>
          <a:bodyPr/>
          <a:lstStyle/>
          <a:p>
            <a:r>
              <a:rPr lang="en-US"/>
              <a:t>README.md</a:t>
            </a:r>
            <a:endParaRPr lang="en-US" dirty="0"/>
          </a:p>
        </p:txBody>
      </p:sp>
      <p:sp>
        <p:nvSpPr>
          <p:cNvPr id="4" name="Slide Number Placeholder 3"/>
          <p:cNvSpPr>
            <a:spLocks noGrp="1"/>
          </p:cNvSpPr>
          <p:nvPr>
            <p:ph type="sldNum" sz="quarter" idx="12"/>
          </p:nvPr>
        </p:nvSpPr>
        <p:spPr/>
        <p:txBody>
          <a:bodyPr/>
          <a:lstStyle/>
          <a:p>
            <a:fld id="{2AF5F8E0-9CB9-8D41-B80C-6B76C9B710FC}" type="slidenum">
              <a:rPr lang="en-US" smtClean="0"/>
              <a:t>2</a:t>
            </a:fld>
            <a:endParaRPr lang="en-US"/>
          </a:p>
        </p:txBody>
      </p:sp>
    </p:spTree>
    <p:extLst>
      <p:ext uri="{BB962C8B-B14F-4D97-AF65-F5344CB8AC3E}">
        <p14:creationId xmlns:p14="http://schemas.microsoft.com/office/powerpoint/2010/main" val="32174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450" y="376687"/>
            <a:ext cx="10515600" cy="1325563"/>
          </a:xfrm>
        </p:spPr>
        <p:txBody>
          <a:bodyPr/>
          <a:lstStyle/>
          <a:p>
            <a:r>
              <a:rPr lang="en-US" dirty="0"/>
              <a:t>Diagram 10</a:t>
            </a:r>
          </a:p>
        </p:txBody>
      </p:sp>
      <p:sp>
        <p:nvSpPr>
          <p:cNvPr id="4" name="Slide Number Placeholder 3"/>
          <p:cNvSpPr>
            <a:spLocks noGrp="1"/>
          </p:cNvSpPr>
          <p:nvPr>
            <p:ph type="sldNum" sz="quarter" idx="12"/>
          </p:nvPr>
        </p:nvSpPr>
        <p:spPr>
          <a:xfrm>
            <a:off x="276261" y="6356348"/>
            <a:ext cx="538189" cy="365125"/>
          </a:xfrm>
        </p:spPr>
        <p:txBody>
          <a:bodyPr/>
          <a:lstStyle/>
          <a:p>
            <a:fld id="{2AF5F8E0-9CB9-8D41-B80C-6B76C9B710FC}" type="slidenum">
              <a:rPr lang="en-US" smtClean="0"/>
              <a:pPr/>
              <a:t>20</a:t>
            </a:fld>
            <a:endParaRPr lang="en-US" dirty="0"/>
          </a:p>
        </p:txBody>
      </p:sp>
      <p:grpSp>
        <p:nvGrpSpPr>
          <p:cNvPr id="20" name="Group 19"/>
          <p:cNvGrpSpPr/>
          <p:nvPr/>
        </p:nvGrpSpPr>
        <p:grpSpPr>
          <a:xfrm>
            <a:off x="8829196" y="3904423"/>
            <a:ext cx="420764" cy="340787"/>
            <a:chOff x="6371276" y="4944354"/>
            <a:chExt cx="420764" cy="340787"/>
          </a:xfrm>
        </p:grpSpPr>
        <p:sp>
          <p:nvSpPr>
            <p:cNvPr id="21" name="Rectangle 20"/>
            <p:cNvSpPr/>
            <p:nvPr/>
          </p:nvSpPr>
          <p:spPr>
            <a:xfrm>
              <a:off x="6371276" y="4944354"/>
              <a:ext cx="420764" cy="340787"/>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6422378" y="4994182"/>
              <a:ext cx="150866" cy="241130"/>
              <a:chOff x="5212465" y="3556092"/>
              <a:chExt cx="189760" cy="303294"/>
            </a:xfrm>
          </p:grpSpPr>
          <p:sp>
            <p:nvSpPr>
              <p:cNvPr id="27" name="Oval 26"/>
              <p:cNvSpPr/>
              <p:nvPr/>
            </p:nvSpPr>
            <p:spPr>
              <a:xfrm>
                <a:off x="5250578" y="3556092"/>
                <a:ext cx="113534" cy="113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 Same Side Corner Rectangle 27"/>
              <p:cNvSpPr/>
              <p:nvPr/>
            </p:nvSpPr>
            <p:spPr>
              <a:xfrm>
                <a:off x="5212465" y="3669626"/>
                <a:ext cx="189760" cy="189760"/>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a:t>
                </a:r>
                <a:endParaRPr lang="en-US" sz="4000" dirty="0"/>
              </a:p>
            </p:txBody>
          </p:sp>
        </p:grpSp>
        <p:grpSp>
          <p:nvGrpSpPr>
            <p:cNvPr id="23" name="Group 22"/>
            <p:cNvGrpSpPr/>
            <p:nvPr/>
          </p:nvGrpSpPr>
          <p:grpSpPr>
            <a:xfrm>
              <a:off x="6603545" y="5046511"/>
              <a:ext cx="123069" cy="75870"/>
              <a:chOff x="4770478" y="3634526"/>
              <a:chExt cx="123069" cy="75870"/>
            </a:xfrm>
          </p:grpSpPr>
          <p:cxnSp>
            <p:nvCxnSpPr>
              <p:cNvPr id="24" name="Straight Connector 23"/>
              <p:cNvCxnSpPr/>
              <p:nvPr/>
            </p:nvCxnSpPr>
            <p:spPr>
              <a:xfrm>
                <a:off x="4770478"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770478" y="3672461"/>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70478"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grpSp>
        <p:nvGrpSpPr>
          <p:cNvPr id="148" name="Group 147"/>
          <p:cNvGrpSpPr/>
          <p:nvPr/>
        </p:nvGrpSpPr>
        <p:grpSpPr>
          <a:xfrm>
            <a:off x="8737103" y="2862477"/>
            <a:ext cx="616734" cy="985727"/>
            <a:chOff x="5701137" y="2384637"/>
            <a:chExt cx="1133935" cy="1812371"/>
          </a:xfrm>
        </p:grpSpPr>
        <p:sp>
          <p:nvSpPr>
            <p:cNvPr id="149" name="Oval 148"/>
            <p:cNvSpPr/>
            <p:nvPr/>
          </p:nvSpPr>
          <p:spPr>
            <a:xfrm>
              <a:off x="5928886" y="2384637"/>
              <a:ext cx="678435" cy="678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 Same Side Corner Rectangle 149"/>
            <p:cNvSpPr/>
            <p:nvPr/>
          </p:nvSpPr>
          <p:spPr>
            <a:xfrm>
              <a:off x="5701137" y="3063073"/>
              <a:ext cx="1133935" cy="1133935"/>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a:t>
              </a:r>
            </a:p>
          </p:txBody>
        </p:sp>
      </p:grpSp>
      <p:sp>
        <p:nvSpPr>
          <p:cNvPr id="155" name="TextBox 154"/>
          <p:cNvSpPr txBox="1"/>
          <p:nvPr/>
        </p:nvSpPr>
        <p:spPr>
          <a:xfrm>
            <a:off x="8581760" y="2562933"/>
            <a:ext cx="915636" cy="261610"/>
          </a:xfrm>
          <a:prstGeom prst="rect">
            <a:avLst/>
          </a:prstGeom>
          <a:noFill/>
        </p:spPr>
        <p:txBody>
          <a:bodyPr wrap="none" rtlCol="0">
            <a:spAutoFit/>
          </a:bodyPr>
          <a:lstStyle/>
          <a:p>
            <a:pPr algn="ctr"/>
            <a:r>
              <a:rPr lang="en-US" sz="1100" b="1" dirty="0"/>
              <a:t>Mary Morris</a:t>
            </a:r>
          </a:p>
        </p:txBody>
      </p:sp>
      <p:grpSp>
        <p:nvGrpSpPr>
          <p:cNvPr id="29" name="Group 28"/>
          <p:cNvGrpSpPr/>
          <p:nvPr/>
        </p:nvGrpSpPr>
        <p:grpSpPr>
          <a:xfrm>
            <a:off x="8850946" y="4383418"/>
            <a:ext cx="399014" cy="154091"/>
            <a:chOff x="7149495" y="3213400"/>
            <a:chExt cx="399014" cy="154091"/>
          </a:xfrm>
        </p:grpSpPr>
        <p:sp>
          <p:nvSpPr>
            <p:cNvPr id="30" name="Oval 29"/>
            <p:cNvSpPr/>
            <p:nvPr/>
          </p:nvSpPr>
          <p:spPr>
            <a:xfrm>
              <a:off x="7149495" y="3213400"/>
              <a:ext cx="150464" cy="150464"/>
            </a:xfrm>
            <a:prstGeom prst="ellipse">
              <a:avLst/>
            </a:prstGeom>
            <a:solidFill>
              <a:srgbClr val="FFC001"/>
            </a:solidFill>
            <a:ln w="38100">
              <a:solidFill>
                <a:srgbClr val="43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cxnSp>
          <p:nvCxnSpPr>
            <p:cNvPr id="31" name="Straight Connector 30"/>
            <p:cNvCxnSpPr/>
            <p:nvPr/>
          </p:nvCxnSpPr>
          <p:spPr>
            <a:xfrm flipV="1">
              <a:off x="7299959" y="3288631"/>
              <a:ext cx="248550" cy="1"/>
            </a:xfrm>
            <a:prstGeom prst="line">
              <a:avLst/>
            </a:prstGeom>
            <a:noFill/>
            <a:ln w="38100">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grpSp>
          <p:nvGrpSpPr>
            <p:cNvPr id="32" name="Group 31"/>
            <p:cNvGrpSpPr/>
            <p:nvPr/>
          </p:nvGrpSpPr>
          <p:grpSpPr>
            <a:xfrm>
              <a:off x="7406523" y="3272911"/>
              <a:ext cx="131758" cy="94580"/>
              <a:chOff x="7496145" y="3339939"/>
              <a:chExt cx="209108" cy="82743"/>
            </a:xfrm>
          </p:grpSpPr>
          <p:cxnSp>
            <p:nvCxnSpPr>
              <p:cNvPr id="33" name="Straight Connector 32"/>
              <p:cNvCxnSpPr/>
              <p:nvPr/>
            </p:nvCxnSpPr>
            <p:spPr>
              <a:xfrm>
                <a:off x="7496145"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p:nvCxnSpPr>
            <p:spPr>
              <a:xfrm>
                <a:off x="7702982"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p:nvCxnSpPr>
            <p:spPr>
              <a:xfrm>
                <a:off x="7598428"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36" name="Group 35"/>
          <p:cNvGrpSpPr/>
          <p:nvPr/>
        </p:nvGrpSpPr>
        <p:grpSpPr>
          <a:xfrm flipH="1" flipV="1">
            <a:off x="8850946" y="4609113"/>
            <a:ext cx="399014" cy="154091"/>
            <a:chOff x="7149495" y="3213400"/>
            <a:chExt cx="399014" cy="154091"/>
          </a:xfrm>
        </p:grpSpPr>
        <p:sp>
          <p:nvSpPr>
            <p:cNvPr id="37" name="Oval 36"/>
            <p:cNvSpPr/>
            <p:nvPr/>
          </p:nvSpPr>
          <p:spPr>
            <a:xfrm>
              <a:off x="7149495" y="3213400"/>
              <a:ext cx="150464" cy="150464"/>
            </a:xfrm>
            <a:prstGeom prst="ellipse">
              <a:avLst/>
            </a:prstGeom>
            <a:solidFill>
              <a:srgbClr val="4372C4"/>
            </a:solid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p:cNvCxnSpPr/>
            <p:nvPr/>
          </p:nvCxnSpPr>
          <p:spPr>
            <a:xfrm flipV="1">
              <a:off x="7299959" y="3288631"/>
              <a:ext cx="248550" cy="1"/>
            </a:xfrm>
            <a:prstGeom prst="line">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grpSp>
          <p:nvGrpSpPr>
            <p:cNvPr id="39" name="Group 38"/>
            <p:cNvGrpSpPr/>
            <p:nvPr/>
          </p:nvGrpSpPr>
          <p:grpSpPr>
            <a:xfrm>
              <a:off x="7406523" y="3272911"/>
              <a:ext cx="131758" cy="94580"/>
              <a:chOff x="7496145" y="3339939"/>
              <a:chExt cx="209108" cy="82743"/>
            </a:xfrm>
          </p:grpSpPr>
          <p:cxnSp>
            <p:nvCxnSpPr>
              <p:cNvPr id="40" name="Straight Connector 39"/>
              <p:cNvCxnSpPr/>
              <p:nvPr/>
            </p:nvCxnSpPr>
            <p:spPr>
              <a:xfrm>
                <a:off x="7496145" y="3339939"/>
                <a:ext cx="2271" cy="82743"/>
              </a:xfrm>
              <a:prstGeom prst="line">
                <a:avLst/>
              </a:prstGeom>
              <a:noFill/>
              <a:ln w="28575">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7702982" y="3339939"/>
                <a:ext cx="2271" cy="82743"/>
              </a:xfrm>
              <a:prstGeom prst="line">
                <a:avLst/>
              </a:prstGeom>
              <a:noFill/>
              <a:ln w="28575">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7598428" y="3339939"/>
                <a:ext cx="2271" cy="82743"/>
              </a:xfrm>
              <a:prstGeom prst="line">
                <a:avLst/>
              </a:prstGeom>
              <a:noFill/>
              <a:ln w="28575">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43" name="TextBox 42"/>
          <p:cNvSpPr txBox="1"/>
          <p:nvPr/>
        </p:nvSpPr>
        <p:spPr>
          <a:xfrm>
            <a:off x="7774676" y="4342780"/>
            <a:ext cx="1117614" cy="246221"/>
          </a:xfrm>
          <a:prstGeom prst="rect">
            <a:avLst/>
          </a:prstGeom>
          <a:noFill/>
          <a:ln>
            <a:noFill/>
          </a:ln>
        </p:spPr>
        <p:txBody>
          <a:bodyPr wrap="none" rtlCol="0">
            <a:spAutoFit/>
          </a:bodyPr>
          <a:lstStyle/>
          <a:p>
            <a:pPr algn="r"/>
            <a:r>
              <a:rPr lang="en-US" sz="1000" b="1" dirty="0">
                <a:solidFill>
                  <a:srgbClr val="4372C4"/>
                </a:solidFill>
              </a:rPr>
              <a:t>Mary’s public key</a:t>
            </a:r>
          </a:p>
        </p:txBody>
      </p:sp>
      <p:sp>
        <p:nvSpPr>
          <p:cNvPr id="44" name="TextBox 43"/>
          <p:cNvSpPr txBox="1"/>
          <p:nvPr/>
        </p:nvSpPr>
        <p:spPr>
          <a:xfrm>
            <a:off x="7720174" y="4537971"/>
            <a:ext cx="1172116" cy="246221"/>
          </a:xfrm>
          <a:prstGeom prst="rect">
            <a:avLst/>
          </a:prstGeom>
          <a:noFill/>
        </p:spPr>
        <p:txBody>
          <a:bodyPr wrap="none" rtlCol="0">
            <a:spAutoFit/>
          </a:bodyPr>
          <a:lstStyle/>
          <a:p>
            <a:pPr algn="r"/>
            <a:r>
              <a:rPr lang="en-US" sz="1000" b="1" dirty="0">
                <a:solidFill>
                  <a:srgbClr val="FFC001"/>
                </a:solidFill>
              </a:rPr>
              <a:t>Mary’s private</a:t>
            </a:r>
            <a:r>
              <a:rPr lang="en-US" sz="1000" b="1" dirty="0">
                <a:solidFill>
                  <a:srgbClr val="FFC000"/>
                </a:solidFill>
              </a:rPr>
              <a:t> key</a:t>
            </a:r>
          </a:p>
        </p:txBody>
      </p:sp>
      <p:sp>
        <p:nvSpPr>
          <p:cNvPr id="58" name="TextBox 57"/>
          <p:cNvSpPr txBox="1"/>
          <p:nvPr/>
        </p:nvSpPr>
        <p:spPr>
          <a:xfrm>
            <a:off x="3135549" y="1674942"/>
            <a:ext cx="1280340" cy="430887"/>
          </a:xfrm>
          <a:prstGeom prst="rect">
            <a:avLst/>
          </a:prstGeom>
          <a:noFill/>
        </p:spPr>
        <p:txBody>
          <a:bodyPr wrap="square" rtlCol="0">
            <a:spAutoFit/>
          </a:bodyPr>
          <a:lstStyle/>
          <a:p>
            <a:pPr algn="ctr"/>
            <a:r>
              <a:rPr lang="en-US" sz="1100" b="1" dirty="0"/>
              <a:t>Document intended for Mary</a:t>
            </a:r>
          </a:p>
        </p:txBody>
      </p:sp>
      <p:sp>
        <p:nvSpPr>
          <p:cNvPr id="5" name="Snip Single Corner Rectangle 4"/>
          <p:cNvSpPr/>
          <p:nvPr/>
        </p:nvSpPr>
        <p:spPr>
          <a:xfrm>
            <a:off x="3373057" y="2197243"/>
            <a:ext cx="937363" cy="1338378"/>
          </a:xfrm>
          <a:prstGeom prst="snip1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Courier New" charset="0"/>
                <a:ea typeface="Courier New" charset="0"/>
                <a:cs typeface="Courier New" charset="0"/>
              </a:rPr>
              <a:t>As I was going to St Ives, I met a man with seven cats; each cat had seven kittens.</a:t>
            </a:r>
          </a:p>
          <a:p>
            <a:endParaRPr lang="en-US" sz="800" dirty="0">
              <a:solidFill>
                <a:schemeClr val="tx1"/>
              </a:solidFill>
              <a:latin typeface="Courier New" charset="0"/>
              <a:ea typeface="Courier New" charset="0"/>
              <a:cs typeface="Courier New" charset="0"/>
            </a:endParaRPr>
          </a:p>
          <a:p>
            <a:endParaRPr lang="en-US" sz="800" dirty="0">
              <a:solidFill>
                <a:schemeClr val="tx1"/>
              </a:solidFill>
              <a:latin typeface="Courier New" charset="0"/>
              <a:ea typeface="Courier New" charset="0"/>
              <a:cs typeface="Courier New" charset="0"/>
            </a:endParaRPr>
          </a:p>
        </p:txBody>
      </p:sp>
      <p:sp>
        <p:nvSpPr>
          <p:cNvPr id="59" name="Snip Single Corner Rectangle 58"/>
          <p:cNvSpPr/>
          <p:nvPr/>
        </p:nvSpPr>
        <p:spPr>
          <a:xfrm>
            <a:off x="5096333" y="2197243"/>
            <a:ext cx="937363" cy="1338378"/>
          </a:xfrm>
          <a:prstGeom prst="snip1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Courier New" charset="0"/>
                <a:ea typeface="Courier New" charset="0"/>
                <a:cs typeface="Courier New" charset="0"/>
              </a:rPr>
              <a:t>ghfd#567sdjkmmmfddklfdfdfdfjkdjfkdghjghfd9994303473847837483478347fdjkfjdkfjdkfjjjfkjkj#</a:t>
            </a:r>
          </a:p>
          <a:p>
            <a:endParaRPr lang="en-US" sz="800" dirty="0">
              <a:solidFill>
                <a:schemeClr val="tx1"/>
              </a:solidFill>
              <a:latin typeface="Courier New" charset="0"/>
              <a:ea typeface="Courier New" charset="0"/>
              <a:cs typeface="Courier New" charset="0"/>
            </a:endParaRPr>
          </a:p>
          <a:p>
            <a:pPr algn="ctr"/>
            <a:r>
              <a:rPr lang="en-US" sz="800" b="1" dirty="0">
                <a:solidFill>
                  <a:schemeClr val="tx1"/>
                </a:solidFill>
                <a:latin typeface="Apple Chancery" charset="0"/>
                <a:ea typeface="Apple Chancery" charset="0"/>
                <a:cs typeface="Apple Chancery" charset="0"/>
              </a:rPr>
              <a:t>478vRTTl09</a:t>
            </a:r>
          </a:p>
        </p:txBody>
      </p:sp>
      <p:sp>
        <p:nvSpPr>
          <p:cNvPr id="60" name="TextBox 59"/>
          <p:cNvSpPr txBox="1"/>
          <p:nvPr/>
        </p:nvSpPr>
        <p:spPr>
          <a:xfrm>
            <a:off x="4809006" y="1681010"/>
            <a:ext cx="1383491" cy="430887"/>
          </a:xfrm>
          <a:prstGeom prst="rect">
            <a:avLst/>
          </a:prstGeom>
          <a:noFill/>
        </p:spPr>
        <p:txBody>
          <a:bodyPr wrap="square" rtlCol="0">
            <a:spAutoFit/>
          </a:bodyPr>
          <a:lstStyle/>
          <a:p>
            <a:pPr algn="ctr"/>
            <a:r>
              <a:rPr lang="en-US" sz="1100" b="1" dirty="0"/>
              <a:t>Encrypted &amp; signed version of document</a:t>
            </a:r>
          </a:p>
        </p:txBody>
      </p:sp>
      <p:sp>
        <p:nvSpPr>
          <p:cNvPr id="61" name="Snip Single Corner Rectangle 60"/>
          <p:cNvSpPr/>
          <p:nvPr/>
        </p:nvSpPr>
        <p:spPr>
          <a:xfrm>
            <a:off x="5115573" y="4146803"/>
            <a:ext cx="937363" cy="1338378"/>
          </a:xfrm>
          <a:prstGeom prst="snip1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Courier New" charset="0"/>
                <a:ea typeface="Courier New" charset="0"/>
                <a:cs typeface="Courier New" charset="0"/>
              </a:rPr>
              <a:t>ghfd#567sdjkmmmfddklfdfdfdfjkdjfkdg</a:t>
            </a:r>
            <a:r>
              <a:rPr lang="en-US" sz="800" dirty="0">
                <a:solidFill>
                  <a:srgbClr val="FF0000"/>
                </a:solidFill>
                <a:latin typeface="Courier New" charset="0"/>
                <a:ea typeface="Courier New" charset="0"/>
                <a:cs typeface="Courier New" charset="0"/>
              </a:rPr>
              <a:t>ABCDEFG</a:t>
            </a:r>
            <a:r>
              <a:rPr lang="en-US" sz="800" dirty="0">
                <a:solidFill>
                  <a:schemeClr val="tx1"/>
                </a:solidFill>
                <a:latin typeface="Courier New" charset="0"/>
                <a:ea typeface="Courier New" charset="0"/>
                <a:cs typeface="Courier New" charset="0"/>
              </a:rPr>
              <a:t>994303473847837483478347fdjkfjdkfjdkfjjjfkjkj#</a:t>
            </a:r>
          </a:p>
          <a:p>
            <a:endParaRPr lang="en-US" sz="800" dirty="0">
              <a:solidFill>
                <a:schemeClr val="tx1"/>
              </a:solidFill>
              <a:latin typeface="Courier New" charset="0"/>
              <a:ea typeface="Courier New" charset="0"/>
              <a:cs typeface="Courier New" charset="0"/>
            </a:endParaRPr>
          </a:p>
          <a:p>
            <a:pPr algn="ctr"/>
            <a:r>
              <a:rPr lang="en-US" sz="800" b="1" dirty="0">
                <a:solidFill>
                  <a:srgbClr val="FF0000"/>
                </a:solidFill>
                <a:latin typeface="Apple Chancery" charset="0"/>
                <a:ea typeface="Apple Chancery" charset="0"/>
                <a:cs typeface="Apple Chancery" charset="0"/>
              </a:rPr>
              <a:t>478vRTTl09</a:t>
            </a:r>
          </a:p>
        </p:txBody>
      </p:sp>
      <p:sp>
        <p:nvSpPr>
          <p:cNvPr id="62" name="TextBox 61"/>
          <p:cNvSpPr txBox="1"/>
          <p:nvPr/>
        </p:nvSpPr>
        <p:spPr>
          <a:xfrm>
            <a:off x="4825217" y="3674218"/>
            <a:ext cx="1517843" cy="430887"/>
          </a:xfrm>
          <a:prstGeom prst="rect">
            <a:avLst/>
          </a:prstGeom>
          <a:noFill/>
        </p:spPr>
        <p:txBody>
          <a:bodyPr wrap="square" rtlCol="0">
            <a:spAutoFit/>
          </a:bodyPr>
          <a:lstStyle/>
          <a:p>
            <a:pPr algn="ctr"/>
            <a:r>
              <a:rPr lang="en-US" sz="1100" b="1" dirty="0"/>
              <a:t>Tampered version of encrypted document</a:t>
            </a:r>
          </a:p>
        </p:txBody>
      </p:sp>
      <p:sp>
        <p:nvSpPr>
          <p:cNvPr id="85" name="TextBox 84"/>
          <p:cNvSpPr txBox="1"/>
          <p:nvPr/>
        </p:nvSpPr>
        <p:spPr>
          <a:xfrm>
            <a:off x="6027322" y="2347750"/>
            <a:ext cx="1481769" cy="1107996"/>
          </a:xfrm>
          <a:prstGeom prst="rect">
            <a:avLst/>
          </a:prstGeom>
          <a:noFill/>
        </p:spPr>
        <p:txBody>
          <a:bodyPr wrap="square" rtlCol="0">
            <a:spAutoFit/>
          </a:bodyPr>
          <a:lstStyle/>
          <a:p>
            <a:pPr algn="ctr"/>
            <a:r>
              <a:rPr lang="en-US" sz="1100" dirty="0"/>
              <a:t>Signature </a:t>
            </a:r>
          </a:p>
          <a:p>
            <a:pPr algn="ctr"/>
            <a:r>
              <a:rPr lang="en-US" sz="1100" dirty="0"/>
              <a:t>(</a:t>
            </a:r>
            <a:r>
              <a:rPr lang="en-US" sz="1100" b="1" dirty="0">
                <a:latin typeface="Apple Chancery" charset="0"/>
                <a:ea typeface="Apple Chancery" charset="0"/>
                <a:cs typeface="Apple Chancery" charset="0"/>
              </a:rPr>
              <a:t>478vRTTl09</a:t>
            </a:r>
            <a:r>
              <a:rPr lang="en-US" sz="1100" dirty="0"/>
              <a:t>) verified as authentic using originator’s public key</a:t>
            </a:r>
          </a:p>
          <a:p>
            <a:pPr algn="ctr"/>
            <a:endParaRPr lang="en-US" sz="1100" dirty="0"/>
          </a:p>
        </p:txBody>
      </p:sp>
      <p:sp>
        <p:nvSpPr>
          <p:cNvPr id="93" name="TextBox 92"/>
          <p:cNvSpPr txBox="1"/>
          <p:nvPr/>
        </p:nvSpPr>
        <p:spPr>
          <a:xfrm>
            <a:off x="6071468" y="4457097"/>
            <a:ext cx="1481769" cy="769441"/>
          </a:xfrm>
          <a:prstGeom prst="rect">
            <a:avLst/>
          </a:prstGeom>
          <a:noFill/>
        </p:spPr>
        <p:txBody>
          <a:bodyPr wrap="square" rtlCol="0">
            <a:spAutoFit/>
          </a:bodyPr>
          <a:lstStyle/>
          <a:p>
            <a:pPr algn="ctr"/>
            <a:r>
              <a:rPr lang="en-US" sz="1100" dirty="0"/>
              <a:t>Signature </a:t>
            </a:r>
          </a:p>
          <a:p>
            <a:pPr algn="ctr"/>
            <a:r>
              <a:rPr lang="en-US" sz="1100" dirty="0"/>
              <a:t>(</a:t>
            </a:r>
            <a:r>
              <a:rPr lang="en-US" sz="1100" b="1" dirty="0">
                <a:latin typeface="Apple Chancery" charset="0"/>
                <a:ea typeface="Apple Chancery" charset="0"/>
                <a:cs typeface="Apple Chancery" charset="0"/>
              </a:rPr>
              <a:t>478vRTTl09</a:t>
            </a:r>
            <a:r>
              <a:rPr lang="en-US" sz="1100" dirty="0"/>
              <a:t>) incorrect according to originator’s public key</a:t>
            </a:r>
          </a:p>
        </p:txBody>
      </p:sp>
      <p:cxnSp>
        <p:nvCxnSpPr>
          <p:cNvPr id="12" name="Straight Arrow Connector 11"/>
          <p:cNvCxnSpPr>
            <a:stCxn id="58" idx="3"/>
            <a:endCxn id="60" idx="1"/>
          </p:cNvCxnSpPr>
          <p:nvPr/>
        </p:nvCxnSpPr>
        <p:spPr>
          <a:xfrm>
            <a:off x="4415889" y="1890386"/>
            <a:ext cx="393117" cy="6068"/>
          </a:xfrm>
          <a:prstGeom prst="straightConnector1">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632453" y="2862477"/>
            <a:ext cx="616734" cy="985727"/>
            <a:chOff x="5701137" y="2384637"/>
            <a:chExt cx="1133935" cy="1812371"/>
          </a:xfrm>
          <a:solidFill>
            <a:srgbClr val="4A8522"/>
          </a:solidFill>
        </p:grpSpPr>
        <p:sp>
          <p:nvSpPr>
            <p:cNvPr id="96" name="Oval 95"/>
            <p:cNvSpPr/>
            <p:nvPr/>
          </p:nvSpPr>
          <p:spPr>
            <a:xfrm>
              <a:off x="5928886" y="2384637"/>
              <a:ext cx="678435" cy="67843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 Same Side Corner Rectangle 96"/>
            <p:cNvSpPr/>
            <p:nvPr/>
          </p:nvSpPr>
          <p:spPr>
            <a:xfrm>
              <a:off x="5701137" y="3063073"/>
              <a:ext cx="1133935" cy="1133935"/>
            </a:xfrm>
            <a:prstGeom prst="round2SameRect">
              <a:avLst>
                <a:gd name="adj1" fmla="val 49716"/>
                <a:gd name="adj2" fmla="val 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O</a:t>
              </a:r>
            </a:p>
          </p:txBody>
        </p:sp>
      </p:grpSp>
      <p:sp>
        <p:nvSpPr>
          <p:cNvPr id="98" name="TextBox 97"/>
          <p:cNvSpPr txBox="1"/>
          <p:nvPr/>
        </p:nvSpPr>
        <p:spPr>
          <a:xfrm>
            <a:off x="2492485" y="2411484"/>
            <a:ext cx="896667" cy="430887"/>
          </a:xfrm>
          <a:prstGeom prst="rect">
            <a:avLst/>
          </a:prstGeom>
          <a:noFill/>
        </p:spPr>
        <p:txBody>
          <a:bodyPr wrap="square" rtlCol="0">
            <a:spAutoFit/>
          </a:bodyPr>
          <a:lstStyle/>
          <a:p>
            <a:pPr algn="ctr"/>
            <a:r>
              <a:rPr lang="en-US" sz="1100" b="1"/>
              <a:t>Originating Principal</a:t>
            </a:r>
            <a:endParaRPr lang="en-US" sz="1100" b="1" dirty="0"/>
          </a:p>
        </p:txBody>
      </p:sp>
      <p:pic>
        <p:nvPicPr>
          <p:cNvPr id="1026" name="Picture 2" descr="https://d30y9cdsu7xlg0.cloudfront.net/png/1000563-200.png"/>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53794" y="3222694"/>
            <a:ext cx="429894" cy="4298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30y9cdsu7xlg0.cloudfront.net/png/1218533-200.png"/>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21267" y="5218274"/>
            <a:ext cx="382172" cy="382172"/>
          </a:xfrm>
          <a:prstGeom prst="rect">
            <a:avLst/>
          </a:prstGeom>
          <a:noFill/>
          <a:extLst>
            <a:ext uri="{909E8E84-426E-40DD-AFC4-6F175D3DCCD1}">
              <a14:hiddenFill xmlns:a14="http://schemas.microsoft.com/office/drawing/2010/main">
                <a:solidFill>
                  <a:srgbClr val="FFFFFF"/>
                </a:solidFill>
              </a14:hiddenFill>
            </a:ext>
          </a:extLst>
        </p:spPr>
      </p:pic>
      <p:sp>
        <p:nvSpPr>
          <p:cNvPr id="112" name="TextBox 111"/>
          <p:cNvSpPr txBox="1"/>
          <p:nvPr/>
        </p:nvSpPr>
        <p:spPr>
          <a:xfrm>
            <a:off x="7260179" y="1669255"/>
            <a:ext cx="1443364" cy="430887"/>
          </a:xfrm>
          <a:prstGeom prst="rect">
            <a:avLst/>
          </a:prstGeom>
          <a:noFill/>
        </p:spPr>
        <p:txBody>
          <a:bodyPr wrap="square" rtlCol="0">
            <a:spAutoFit/>
          </a:bodyPr>
          <a:lstStyle/>
          <a:p>
            <a:pPr algn="ctr"/>
            <a:r>
              <a:rPr lang="en-US" sz="1100" b="1"/>
              <a:t>Verified &amp; Decrypted </a:t>
            </a:r>
            <a:r>
              <a:rPr lang="en-US" sz="1100" b="1" dirty="0"/>
              <a:t>version of document</a:t>
            </a:r>
          </a:p>
        </p:txBody>
      </p:sp>
      <p:cxnSp>
        <p:nvCxnSpPr>
          <p:cNvPr id="113" name="Straight Arrow Connector 112"/>
          <p:cNvCxnSpPr>
            <a:stCxn id="60" idx="3"/>
            <a:endCxn id="112" idx="1"/>
          </p:cNvCxnSpPr>
          <p:nvPr/>
        </p:nvCxnSpPr>
        <p:spPr>
          <a:xfrm flipV="1">
            <a:off x="6192497" y="1884699"/>
            <a:ext cx="1067682" cy="11755"/>
          </a:xfrm>
          <a:prstGeom prst="straightConnector1">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sp>
        <p:nvSpPr>
          <p:cNvPr id="121" name="Snip Single Corner Rectangle 120"/>
          <p:cNvSpPr/>
          <p:nvPr/>
        </p:nvSpPr>
        <p:spPr>
          <a:xfrm>
            <a:off x="7513180" y="2155354"/>
            <a:ext cx="937363" cy="1338378"/>
          </a:xfrm>
          <a:prstGeom prst="snip1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Courier New" charset="0"/>
                <a:ea typeface="Courier New" charset="0"/>
                <a:cs typeface="Courier New" charset="0"/>
              </a:rPr>
              <a:t>As I was going to St Ives, I met a man with seven cats; each cat had seven kittens.</a:t>
            </a:r>
          </a:p>
          <a:p>
            <a:endParaRPr lang="en-US" sz="800" dirty="0">
              <a:solidFill>
                <a:schemeClr val="tx1"/>
              </a:solidFill>
              <a:latin typeface="Courier New" charset="0"/>
              <a:ea typeface="Courier New" charset="0"/>
              <a:cs typeface="Courier New" charset="0"/>
            </a:endParaRPr>
          </a:p>
          <a:p>
            <a:endParaRPr lang="en-US" sz="800" dirty="0">
              <a:solidFill>
                <a:schemeClr val="tx1"/>
              </a:solidFill>
              <a:latin typeface="Courier New" charset="0"/>
              <a:ea typeface="Courier New" charset="0"/>
              <a:cs typeface="Courier New" charset="0"/>
            </a:endParaRPr>
          </a:p>
        </p:txBody>
      </p:sp>
      <p:sp>
        <p:nvSpPr>
          <p:cNvPr id="122" name="TextBox 121"/>
          <p:cNvSpPr txBox="1"/>
          <p:nvPr/>
        </p:nvSpPr>
        <p:spPr>
          <a:xfrm>
            <a:off x="1576565" y="3028590"/>
            <a:ext cx="1133527" cy="938719"/>
          </a:xfrm>
          <a:prstGeom prst="rect">
            <a:avLst/>
          </a:prstGeom>
          <a:noFill/>
        </p:spPr>
        <p:txBody>
          <a:bodyPr wrap="square" rtlCol="0">
            <a:spAutoFit/>
          </a:bodyPr>
          <a:lstStyle/>
          <a:p>
            <a:pPr algn="ctr"/>
            <a:r>
              <a:rPr lang="en-US" sz="1100" dirty="0"/>
              <a:t>(Wishes to securely communicate with Mary, and *only* Mary.)</a:t>
            </a:r>
          </a:p>
        </p:txBody>
      </p:sp>
      <p:grpSp>
        <p:nvGrpSpPr>
          <p:cNvPr id="139" name="Group 138"/>
          <p:cNvGrpSpPr/>
          <p:nvPr/>
        </p:nvGrpSpPr>
        <p:grpSpPr>
          <a:xfrm>
            <a:off x="2747135" y="3909719"/>
            <a:ext cx="420764" cy="340787"/>
            <a:chOff x="6371276" y="4944354"/>
            <a:chExt cx="420764" cy="340787"/>
          </a:xfrm>
        </p:grpSpPr>
        <p:sp>
          <p:nvSpPr>
            <p:cNvPr id="140" name="Rectangle 139"/>
            <p:cNvSpPr/>
            <p:nvPr/>
          </p:nvSpPr>
          <p:spPr>
            <a:xfrm>
              <a:off x="6371276" y="4944354"/>
              <a:ext cx="420764" cy="340787"/>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p:cNvGrpSpPr/>
            <p:nvPr/>
          </p:nvGrpSpPr>
          <p:grpSpPr>
            <a:xfrm>
              <a:off x="6422378" y="4994182"/>
              <a:ext cx="150866" cy="241130"/>
              <a:chOff x="5212465" y="3556092"/>
              <a:chExt cx="189760" cy="303294"/>
            </a:xfrm>
          </p:grpSpPr>
          <p:sp>
            <p:nvSpPr>
              <p:cNvPr id="146" name="Oval 145"/>
              <p:cNvSpPr/>
              <p:nvPr/>
            </p:nvSpPr>
            <p:spPr>
              <a:xfrm>
                <a:off x="5250578" y="3556092"/>
                <a:ext cx="113534" cy="113534"/>
              </a:xfrm>
              <a:prstGeom prst="ellipse">
                <a:avLst/>
              </a:prstGeom>
              <a:solidFill>
                <a:srgbClr val="4A852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 Same Side Corner Rectangle 146"/>
              <p:cNvSpPr/>
              <p:nvPr/>
            </p:nvSpPr>
            <p:spPr>
              <a:xfrm>
                <a:off x="5212465" y="3669626"/>
                <a:ext cx="189760" cy="189760"/>
              </a:xfrm>
              <a:prstGeom prst="round2SameRect">
                <a:avLst>
                  <a:gd name="adj1" fmla="val 49716"/>
                  <a:gd name="adj2" fmla="val 0"/>
                </a:avLst>
              </a:prstGeom>
              <a:solidFill>
                <a:srgbClr val="4A852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a:t>
                </a:r>
                <a:endParaRPr lang="en-US" sz="4000" dirty="0"/>
              </a:p>
            </p:txBody>
          </p:sp>
        </p:grpSp>
        <p:grpSp>
          <p:nvGrpSpPr>
            <p:cNvPr id="142" name="Group 141"/>
            <p:cNvGrpSpPr/>
            <p:nvPr/>
          </p:nvGrpSpPr>
          <p:grpSpPr>
            <a:xfrm>
              <a:off x="6603545" y="5046511"/>
              <a:ext cx="123069" cy="75870"/>
              <a:chOff x="4770478" y="3634526"/>
              <a:chExt cx="123069" cy="75870"/>
            </a:xfrm>
          </p:grpSpPr>
          <p:cxnSp>
            <p:nvCxnSpPr>
              <p:cNvPr id="143" name="Straight Connector 142"/>
              <p:cNvCxnSpPr/>
              <p:nvPr/>
            </p:nvCxnSpPr>
            <p:spPr>
              <a:xfrm>
                <a:off x="4770478"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4770478" y="3672461"/>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4770478"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grpSp>
        <p:nvGrpSpPr>
          <p:cNvPr id="151" name="Group 150"/>
          <p:cNvGrpSpPr/>
          <p:nvPr/>
        </p:nvGrpSpPr>
        <p:grpSpPr>
          <a:xfrm>
            <a:off x="2748194" y="4388714"/>
            <a:ext cx="399014" cy="154091"/>
            <a:chOff x="7149495" y="3213400"/>
            <a:chExt cx="399014" cy="154091"/>
          </a:xfrm>
        </p:grpSpPr>
        <p:sp>
          <p:nvSpPr>
            <p:cNvPr id="152" name="Oval 151"/>
            <p:cNvSpPr/>
            <p:nvPr/>
          </p:nvSpPr>
          <p:spPr>
            <a:xfrm>
              <a:off x="7149495" y="3213400"/>
              <a:ext cx="150464" cy="150464"/>
            </a:xfrm>
            <a:prstGeom prst="ellipse">
              <a:avLst/>
            </a:prstGeom>
            <a:solidFill>
              <a:srgbClr val="A2A1A1"/>
            </a:solidFill>
            <a:ln w="38100">
              <a:solidFill>
                <a:srgbClr val="4A85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cxnSp>
          <p:nvCxnSpPr>
            <p:cNvPr id="153" name="Straight Connector 152"/>
            <p:cNvCxnSpPr/>
            <p:nvPr/>
          </p:nvCxnSpPr>
          <p:spPr>
            <a:xfrm flipV="1">
              <a:off x="7299959" y="3288631"/>
              <a:ext cx="248550" cy="1"/>
            </a:xfrm>
            <a:prstGeom prst="line">
              <a:avLst/>
            </a:prstGeom>
            <a:noFill/>
            <a:ln w="38100">
              <a:solidFill>
                <a:srgbClr val="4A8522"/>
              </a:solidFill>
            </a:ln>
          </p:spPr>
          <p:style>
            <a:lnRef idx="2">
              <a:schemeClr val="accent1">
                <a:shade val="50000"/>
              </a:schemeClr>
            </a:lnRef>
            <a:fillRef idx="1">
              <a:schemeClr val="accent1"/>
            </a:fillRef>
            <a:effectRef idx="0">
              <a:schemeClr val="accent1"/>
            </a:effectRef>
            <a:fontRef idx="minor">
              <a:schemeClr val="lt1"/>
            </a:fontRef>
          </p:style>
        </p:cxnSp>
        <p:grpSp>
          <p:nvGrpSpPr>
            <p:cNvPr id="154" name="Group 153"/>
            <p:cNvGrpSpPr/>
            <p:nvPr/>
          </p:nvGrpSpPr>
          <p:grpSpPr>
            <a:xfrm>
              <a:off x="7406523" y="3272911"/>
              <a:ext cx="131758" cy="94580"/>
              <a:chOff x="7496145" y="3339939"/>
              <a:chExt cx="209108" cy="82743"/>
            </a:xfrm>
          </p:grpSpPr>
          <p:cxnSp>
            <p:nvCxnSpPr>
              <p:cNvPr id="156" name="Straight Connector 155"/>
              <p:cNvCxnSpPr/>
              <p:nvPr/>
            </p:nvCxnSpPr>
            <p:spPr>
              <a:xfrm>
                <a:off x="7496145" y="3339939"/>
                <a:ext cx="2271" cy="82743"/>
              </a:xfrm>
              <a:prstGeom prst="line">
                <a:avLst/>
              </a:prstGeom>
              <a:noFill/>
              <a:ln w="28575">
                <a:solidFill>
                  <a:srgbClr val="4A8522"/>
                </a:solidFill>
              </a:ln>
            </p:spPr>
            <p:style>
              <a:lnRef idx="2">
                <a:schemeClr val="accent1">
                  <a:shade val="50000"/>
                </a:schemeClr>
              </a:lnRef>
              <a:fillRef idx="1">
                <a:schemeClr val="accent1"/>
              </a:fillRef>
              <a:effectRef idx="0">
                <a:schemeClr val="accent1"/>
              </a:effectRef>
              <a:fontRef idx="minor">
                <a:schemeClr val="lt1"/>
              </a:fontRef>
            </p:style>
          </p:cxnSp>
          <p:cxnSp>
            <p:nvCxnSpPr>
              <p:cNvPr id="157" name="Straight Connector 156"/>
              <p:cNvCxnSpPr/>
              <p:nvPr/>
            </p:nvCxnSpPr>
            <p:spPr>
              <a:xfrm>
                <a:off x="7702982" y="3339939"/>
                <a:ext cx="2271" cy="82743"/>
              </a:xfrm>
              <a:prstGeom prst="line">
                <a:avLst/>
              </a:prstGeom>
              <a:noFill/>
              <a:ln w="28575">
                <a:solidFill>
                  <a:srgbClr val="4A8522"/>
                </a:solidFill>
              </a:ln>
            </p:spPr>
            <p:style>
              <a:lnRef idx="2">
                <a:schemeClr val="accent1">
                  <a:shade val="50000"/>
                </a:schemeClr>
              </a:lnRef>
              <a:fillRef idx="1">
                <a:schemeClr val="accent1"/>
              </a:fillRef>
              <a:effectRef idx="0">
                <a:schemeClr val="accent1"/>
              </a:effectRef>
              <a:fontRef idx="minor">
                <a:schemeClr val="lt1"/>
              </a:fontRef>
            </p:style>
          </p:cxnSp>
          <p:cxnSp>
            <p:nvCxnSpPr>
              <p:cNvPr id="158" name="Straight Connector 157"/>
              <p:cNvCxnSpPr/>
              <p:nvPr/>
            </p:nvCxnSpPr>
            <p:spPr>
              <a:xfrm>
                <a:off x="7598428" y="3339939"/>
                <a:ext cx="2271" cy="82743"/>
              </a:xfrm>
              <a:prstGeom prst="line">
                <a:avLst/>
              </a:prstGeom>
              <a:noFill/>
              <a:ln w="28575">
                <a:solidFill>
                  <a:srgbClr val="4A8522"/>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59" name="Group 158"/>
          <p:cNvGrpSpPr/>
          <p:nvPr/>
        </p:nvGrpSpPr>
        <p:grpSpPr>
          <a:xfrm flipH="1" flipV="1">
            <a:off x="2748194" y="4614409"/>
            <a:ext cx="399014" cy="154091"/>
            <a:chOff x="7149495" y="3213400"/>
            <a:chExt cx="399014" cy="154091"/>
          </a:xfrm>
        </p:grpSpPr>
        <p:sp>
          <p:nvSpPr>
            <p:cNvPr id="160" name="Oval 159"/>
            <p:cNvSpPr/>
            <p:nvPr/>
          </p:nvSpPr>
          <p:spPr>
            <a:xfrm>
              <a:off x="7149495" y="3213400"/>
              <a:ext cx="150464" cy="150464"/>
            </a:xfrm>
            <a:prstGeom prst="ellipse">
              <a:avLst/>
            </a:prstGeom>
            <a:solidFill>
              <a:srgbClr val="4A8522"/>
            </a:solidFill>
            <a:ln w="38100">
              <a:solidFill>
                <a:srgbClr val="A2A1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1" name="Straight Connector 160"/>
            <p:cNvCxnSpPr/>
            <p:nvPr/>
          </p:nvCxnSpPr>
          <p:spPr>
            <a:xfrm flipV="1">
              <a:off x="7299959" y="3288631"/>
              <a:ext cx="248550" cy="1"/>
            </a:xfrm>
            <a:prstGeom prst="line">
              <a:avLst/>
            </a:prstGeom>
            <a:noFill/>
            <a:ln w="38100">
              <a:solidFill>
                <a:srgbClr val="A2A1A1"/>
              </a:solidFill>
            </a:ln>
          </p:spPr>
          <p:style>
            <a:lnRef idx="2">
              <a:schemeClr val="accent1">
                <a:shade val="50000"/>
              </a:schemeClr>
            </a:lnRef>
            <a:fillRef idx="1">
              <a:schemeClr val="accent1"/>
            </a:fillRef>
            <a:effectRef idx="0">
              <a:schemeClr val="accent1"/>
            </a:effectRef>
            <a:fontRef idx="minor">
              <a:schemeClr val="lt1"/>
            </a:fontRef>
          </p:style>
        </p:cxnSp>
        <p:grpSp>
          <p:nvGrpSpPr>
            <p:cNvPr id="162" name="Group 161"/>
            <p:cNvGrpSpPr/>
            <p:nvPr/>
          </p:nvGrpSpPr>
          <p:grpSpPr>
            <a:xfrm>
              <a:off x="7406523" y="3272911"/>
              <a:ext cx="131758" cy="94580"/>
              <a:chOff x="7496145" y="3339939"/>
              <a:chExt cx="209108" cy="82743"/>
            </a:xfrm>
          </p:grpSpPr>
          <p:cxnSp>
            <p:nvCxnSpPr>
              <p:cNvPr id="163" name="Straight Connector 162"/>
              <p:cNvCxnSpPr/>
              <p:nvPr/>
            </p:nvCxnSpPr>
            <p:spPr>
              <a:xfrm>
                <a:off x="7496145" y="3339939"/>
                <a:ext cx="2271" cy="82743"/>
              </a:xfrm>
              <a:prstGeom prst="line">
                <a:avLst/>
              </a:prstGeom>
              <a:noFill/>
              <a:ln w="28575">
                <a:solidFill>
                  <a:srgbClr val="A2A1A1"/>
                </a:solidFill>
              </a:ln>
            </p:spPr>
            <p:style>
              <a:lnRef idx="2">
                <a:schemeClr val="accent1">
                  <a:shade val="50000"/>
                </a:schemeClr>
              </a:lnRef>
              <a:fillRef idx="1">
                <a:schemeClr val="accent1"/>
              </a:fillRef>
              <a:effectRef idx="0">
                <a:schemeClr val="accent1"/>
              </a:effectRef>
              <a:fontRef idx="minor">
                <a:schemeClr val="lt1"/>
              </a:fontRef>
            </p:style>
          </p:cxnSp>
          <p:cxnSp>
            <p:nvCxnSpPr>
              <p:cNvPr id="164" name="Straight Connector 163"/>
              <p:cNvCxnSpPr/>
              <p:nvPr/>
            </p:nvCxnSpPr>
            <p:spPr>
              <a:xfrm>
                <a:off x="7702982" y="3339939"/>
                <a:ext cx="2271" cy="82743"/>
              </a:xfrm>
              <a:prstGeom prst="line">
                <a:avLst/>
              </a:prstGeom>
              <a:noFill/>
              <a:ln w="28575">
                <a:solidFill>
                  <a:srgbClr val="A2A1A1"/>
                </a:solidFill>
              </a:ln>
            </p:spPr>
            <p:style>
              <a:lnRef idx="2">
                <a:schemeClr val="accent1">
                  <a:shade val="50000"/>
                </a:schemeClr>
              </a:lnRef>
              <a:fillRef idx="1">
                <a:schemeClr val="accent1"/>
              </a:fillRef>
              <a:effectRef idx="0">
                <a:schemeClr val="accent1"/>
              </a:effectRef>
              <a:fontRef idx="minor">
                <a:schemeClr val="lt1"/>
              </a:fontRef>
            </p:style>
          </p:cxnSp>
          <p:cxnSp>
            <p:nvCxnSpPr>
              <p:cNvPr id="165" name="Straight Connector 164"/>
              <p:cNvCxnSpPr/>
              <p:nvPr/>
            </p:nvCxnSpPr>
            <p:spPr>
              <a:xfrm>
                <a:off x="7598428" y="3339939"/>
                <a:ext cx="2271" cy="82743"/>
              </a:xfrm>
              <a:prstGeom prst="line">
                <a:avLst/>
              </a:prstGeom>
              <a:noFill/>
              <a:ln w="28575">
                <a:solidFill>
                  <a:srgbClr val="A2A1A1"/>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66" name="TextBox 165"/>
          <p:cNvSpPr txBox="1"/>
          <p:nvPr/>
        </p:nvSpPr>
        <p:spPr>
          <a:xfrm>
            <a:off x="3127071" y="4342780"/>
            <a:ext cx="1435008" cy="246221"/>
          </a:xfrm>
          <a:prstGeom prst="rect">
            <a:avLst/>
          </a:prstGeom>
          <a:noFill/>
          <a:ln>
            <a:noFill/>
          </a:ln>
        </p:spPr>
        <p:txBody>
          <a:bodyPr wrap="none" rtlCol="0">
            <a:spAutoFit/>
          </a:bodyPr>
          <a:lstStyle/>
          <a:p>
            <a:r>
              <a:rPr lang="en-US" sz="1000" b="1" dirty="0">
                <a:solidFill>
                  <a:srgbClr val="4372C4"/>
                </a:solidFill>
              </a:rPr>
              <a:t>Originator’s public key</a:t>
            </a:r>
          </a:p>
        </p:txBody>
      </p:sp>
      <p:sp>
        <p:nvSpPr>
          <p:cNvPr id="167" name="TextBox 166"/>
          <p:cNvSpPr txBox="1"/>
          <p:nvPr/>
        </p:nvSpPr>
        <p:spPr>
          <a:xfrm>
            <a:off x="3127071" y="4566846"/>
            <a:ext cx="1489510" cy="246221"/>
          </a:xfrm>
          <a:prstGeom prst="rect">
            <a:avLst/>
          </a:prstGeom>
          <a:noFill/>
        </p:spPr>
        <p:txBody>
          <a:bodyPr wrap="none" rtlCol="0">
            <a:spAutoFit/>
          </a:bodyPr>
          <a:lstStyle/>
          <a:p>
            <a:r>
              <a:rPr lang="en-US" sz="1000" b="1" dirty="0">
                <a:solidFill>
                  <a:srgbClr val="4A8522"/>
                </a:solidFill>
              </a:rPr>
              <a:t>Originator’s private key</a:t>
            </a:r>
          </a:p>
        </p:txBody>
      </p:sp>
      <p:grpSp>
        <p:nvGrpSpPr>
          <p:cNvPr id="48" name="Group 47"/>
          <p:cNvGrpSpPr/>
          <p:nvPr/>
        </p:nvGrpSpPr>
        <p:grpSpPr>
          <a:xfrm>
            <a:off x="4428692" y="1420584"/>
            <a:ext cx="409958" cy="389387"/>
            <a:chOff x="4461030" y="1421403"/>
            <a:chExt cx="409958" cy="389387"/>
          </a:xfrm>
        </p:grpSpPr>
        <p:grpSp>
          <p:nvGrpSpPr>
            <p:cNvPr id="78" name="Group 77"/>
            <p:cNvGrpSpPr/>
            <p:nvPr/>
          </p:nvGrpSpPr>
          <p:grpSpPr>
            <a:xfrm>
              <a:off x="4471974" y="1421403"/>
              <a:ext cx="399014" cy="154091"/>
              <a:chOff x="7149495" y="3213400"/>
              <a:chExt cx="399014" cy="154091"/>
            </a:xfrm>
          </p:grpSpPr>
          <p:sp>
            <p:nvSpPr>
              <p:cNvPr id="79" name="Oval 78"/>
              <p:cNvSpPr/>
              <p:nvPr/>
            </p:nvSpPr>
            <p:spPr>
              <a:xfrm>
                <a:off x="7149495" y="3213400"/>
                <a:ext cx="150464" cy="150464"/>
              </a:xfrm>
              <a:prstGeom prst="ellipse">
                <a:avLst/>
              </a:prstGeom>
              <a:solidFill>
                <a:srgbClr val="FFC001"/>
              </a:solidFill>
              <a:ln w="38100">
                <a:solidFill>
                  <a:srgbClr val="43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cxnSp>
            <p:nvCxnSpPr>
              <p:cNvPr id="80" name="Straight Connector 79"/>
              <p:cNvCxnSpPr/>
              <p:nvPr/>
            </p:nvCxnSpPr>
            <p:spPr>
              <a:xfrm flipV="1">
                <a:off x="7299959" y="3288631"/>
                <a:ext cx="248550" cy="1"/>
              </a:xfrm>
              <a:prstGeom prst="line">
                <a:avLst/>
              </a:prstGeom>
              <a:noFill/>
              <a:ln w="38100">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grpSp>
            <p:nvGrpSpPr>
              <p:cNvPr id="81" name="Group 80"/>
              <p:cNvGrpSpPr/>
              <p:nvPr/>
            </p:nvGrpSpPr>
            <p:grpSpPr>
              <a:xfrm>
                <a:off x="7406523" y="3272911"/>
                <a:ext cx="131758" cy="94580"/>
                <a:chOff x="7496145" y="3339939"/>
                <a:chExt cx="209108" cy="82743"/>
              </a:xfrm>
            </p:grpSpPr>
            <p:cxnSp>
              <p:nvCxnSpPr>
                <p:cNvPr id="82" name="Straight Connector 81"/>
                <p:cNvCxnSpPr/>
                <p:nvPr/>
              </p:nvCxnSpPr>
              <p:spPr>
                <a:xfrm>
                  <a:off x="7496145"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cxnSp>
              <p:nvCxnSpPr>
                <p:cNvPr id="83" name="Straight Connector 82"/>
                <p:cNvCxnSpPr/>
                <p:nvPr/>
              </p:nvCxnSpPr>
              <p:spPr>
                <a:xfrm>
                  <a:off x="7702982"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cxnSp>
              <p:nvCxnSpPr>
                <p:cNvPr id="84" name="Straight Connector 83"/>
                <p:cNvCxnSpPr/>
                <p:nvPr/>
              </p:nvCxnSpPr>
              <p:spPr>
                <a:xfrm>
                  <a:off x="7598428"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9" name="Group 168"/>
            <p:cNvGrpSpPr/>
            <p:nvPr/>
          </p:nvGrpSpPr>
          <p:grpSpPr>
            <a:xfrm flipH="1" flipV="1">
              <a:off x="4461030" y="1656699"/>
              <a:ext cx="399014" cy="154091"/>
              <a:chOff x="7149495" y="3213400"/>
              <a:chExt cx="399014" cy="154091"/>
            </a:xfrm>
          </p:grpSpPr>
          <p:sp>
            <p:nvSpPr>
              <p:cNvPr id="170" name="Oval 169"/>
              <p:cNvSpPr/>
              <p:nvPr/>
            </p:nvSpPr>
            <p:spPr>
              <a:xfrm>
                <a:off x="7149495" y="3213400"/>
                <a:ext cx="150464" cy="150464"/>
              </a:xfrm>
              <a:prstGeom prst="ellipse">
                <a:avLst/>
              </a:prstGeom>
              <a:solidFill>
                <a:srgbClr val="4A8522"/>
              </a:solidFill>
              <a:ln w="38100">
                <a:solidFill>
                  <a:srgbClr val="A2A1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1" name="Straight Connector 170"/>
              <p:cNvCxnSpPr/>
              <p:nvPr/>
            </p:nvCxnSpPr>
            <p:spPr>
              <a:xfrm flipV="1">
                <a:off x="7299959" y="3288631"/>
                <a:ext cx="248550" cy="1"/>
              </a:xfrm>
              <a:prstGeom prst="line">
                <a:avLst/>
              </a:prstGeom>
              <a:noFill/>
              <a:ln w="38100">
                <a:solidFill>
                  <a:srgbClr val="A2A1A1"/>
                </a:solidFill>
              </a:ln>
            </p:spPr>
            <p:style>
              <a:lnRef idx="2">
                <a:schemeClr val="accent1">
                  <a:shade val="50000"/>
                </a:schemeClr>
              </a:lnRef>
              <a:fillRef idx="1">
                <a:schemeClr val="accent1"/>
              </a:fillRef>
              <a:effectRef idx="0">
                <a:schemeClr val="accent1"/>
              </a:effectRef>
              <a:fontRef idx="minor">
                <a:schemeClr val="lt1"/>
              </a:fontRef>
            </p:style>
          </p:cxnSp>
          <p:grpSp>
            <p:nvGrpSpPr>
              <p:cNvPr id="172" name="Group 171"/>
              <p:cNvGrpSpPr/>
              <p:nvPr/>
            </p:nvGrpSpPr>
            <p:grpSpPr>
              <a:xfrm>
                <a:off x="7406523" y="3272911"/>
                <a:ext cx="131758" cy="94580"/>
                <a:chOff x="7496145" y="3339939"/>
                <a:chExt cx="209108" cy="82743"/>
              </a:xfrm>
            </p:grpSpPr>
            <p:cxnSp>
              <p:nvCxnSpPr>
                <p:cNvPr id="173" name="Straight Connector 172"/>
                <p:cNvCxnSpPr/>
                <p:nvPr/>
              </p:nvCxnSpPr>
              <p:spPr>
                <a:xfrm>
                  <a:off x="7496145" y="3339939"/>
                  <a:ext cx="2271" cy="82743"/>
                </a:xfrm>
                <a:prstGeom prst="line">
                  <a:avLst/>
                </a:prstGeom>
                <a:noFill/>
                <a:ln w="28575">
                  <a:solidFill>
                    <a:srgbClr val="A2A1A1"/>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Straight Connector 173"/>
                <p:cNvCxnSpPr/>
                <p:nvPr/>
              </p:nvCxnSpPr>
              <p:spPr>
                <a:xfrm>
                  <a:off x="7702982" y="3339939"/>
                  <a:ext cx="2271" cy="82743"/>
                </a:xfrm>
                <a:prstGeom prst="line">
                  <a:avLst/>
                </a:prstGeom>
                <a:noFill/>
                <a:ln w="28575">
                  <a:solidFill>
                    <a:srgbClr val="A2A1A1"/>
                  </a:solidFill>
                </a:ln>
              </p:spPr>
              <p:style>
                <a:lnRef idx="2">
                  <a:schemeClr val="accent1">
                    <a:shade val="50000"/>
                  </a:schemeClr>
                </a:lnRef>
                <a:fillRef idx="1">
                  <a:schemeClr val="accent1"/>
                </a:fillRef>
                <a:effectRef idx="0">
                  <a:schemeClr val="accent1"/>
                </a:effectRef>
                <a:fontRef idx="minor">
                  <a:schemeClr val="lt1"/>
                </a:fontRef>
              </p:style>
            </p:cxnSp>
            <p:cxnSp>
              <p:nvCxnSpPr>
                <p:cNvPr id="175" name="Straight Connector 174"/>
                <p:cNvCxnSpPr/>
                <p:nvPr/>
              </p:nvCxnSpPr>
              <p:spPr>
                <a:xfrm>
                  <a:off x="7598428" y="3339939"/>
                  <a:ext cx="2271" cy="82743"/>
                </a:xfrm>
                <a:prstGeom prst="line">
                  <a:avLst/>
                </a:prstGeom>
                <a:noFill/>
                <a:ln w="28575">
                  <a:solidFill>
                    <a:srgbClr val="A2A1A1"/>
                  </a:solidFill>
                </a:ln>
              </p:spPr>
              <p:style>
                <a:lnRef idx="2">
                  <a:schemeClr val="accent1">
                    <a:shade val="50000"/>
                  </a:schemeClr>
                </a:lnRef>
                <a:fillRef idx="1">
                  <a:schemeClr val="accent1"/>
                </a:fillRef>
                <a:effectRef idx="0">
                  <a:schemeClr val="accent1"/>
                </a:effectRef>
                <a:fontRef idx="minor">
                  <a:schemeClr val="lt1"/>
                </a:fontRef>
              </p:style>
            </p:cxnSp>
          </p:grpSp>
        </p:grpSp>
      </p:grpSp>
      <p:grpSp>
        <p:nvGrpSpPr>
          <p:cNvPr id="176" name="Group 175"/>
          <p:cNvGrpSpPr/>
          <p:nvPr/>
        </p:nvGrpSpPr>
        <p:grpSpPr>
          <a:xfrm flipH="1" flipV="1">
            <a:off x="6584674" y="1652347"/>
            <a:ext cx="399014" cy="154091"/>
            <a:chOff x="7149495" y="3213400"/>
            <a:chExt cx="399014" cy="154091"/>
          </a:xfrm>
        </p:grpSpPr>
        <p:sp>
          <p:nvSpPr>
            <p:cNvPr id="177" name="Oval 176"/>
            <p:cNvSpPr/>
            <p:nvPr/>
          </p:nvSpPr>
          <p:spPr>
            <a:xfrm>
              <a:off x="7149495" y="3213400"/>
              <a:ext cx="150464" cy="150464"/>
            </a:xfrm>
            <a:prstGeom prst="ellipse">
              <a:avLst/>
            </a:prstGeom>
            <a:solidFill>
              <a:srgbClr val="4372C4"/>
            </a:solid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8" name="Straight Connector 177"/>
            <p:cNvCxnSpPr/>
            <p:nvPr/>
          </p:nvCxnSpPr>
          <p:spPr>
            <a:xfrm flipV="1">
              <a:off x="7299959" y="3288631"/>
              <a:ext cx="248550" cy="1"/>
            </a:xfrm>
            <a:prstGeom prst="line">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grpSp>
          <p:nvGrpSpPr>
            <p:cNvPr id="179" name="Group 178"/>
            <p:cNvGrpSpPr/>
            <p:nvPr/>
          </p:nvGrpSpPr>
          <p:grpSpPr>
            <a:xfrm>
              <a:off x="7406523" y="3272911"/>
              <a:ext cx="131758" cy="94580"/>
              <a:chOff x="7496145" y="3339939"/>
              <a:chExt cx="209108" cy="82743"/>
            </a:xfrm>
          </p:grpSpPr>
          <p:cxnSp>
            <p:nvCxnSpPr>
              <p:cNvPr id="180" name="Straight Connector 179"/>
              <p:cNvCxnSpPr/>
              <p:nvPr/>
            </p:nvCxnSpPr>
            <p:spPr>
              <a:xfrm>
                <a:off x="7496145" y="3339939"/>
                <a:ext cx="2271" cy="82743"/>
              </a:xfrm>
              <a:prstGeom prst="line">
                <a:avLst/>
              </a:prstGeom>
              <a:noFill/>
              <a:ln w="28575">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1" name="Straight Connector 180"/>
              <p:cNvCxnSpPr/>
              <p:nvPr/>
            </p:nvCxnSpPr>
            <p:spPr>
              <a:xfrm>
                <a:off x="7702982" y="3339939"/>
                <a:ext cx="2271" cy="82743"/>
              </a:xfrm>
              <a:prstGeom prst="line">
                <a:avLst/>
              </a:prstGeom>
              <a:noFill/>
              <a:ln w="28575">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2" name="Straight Connector 181"/>
              <p:cNvCxnSpPr/>
              <p:nvPr/>
            </p:nvCxnSpPr>
            <p:spPr>
              <a:xfrm>
                <a:off x="7598428" y="3339939"/>
                <a:ext cx="2271" cy="82743"/>
              </a:xfrm>
              <a:prstGeom prst="line">
                <a:avLst/>
              </a:prstGeom>
              <a:noFill/>
              <a:ln w="28575">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90" name="Group 189"/>
          <p:cNvGrpSpPr/>
          <p:nvPr/>
        </p:nvGrpSpPr>
        <p:grpSpPr>
          <a:xfrm>
            <a:off x="6154301" y="3360595"/>
            <a:ext cx="399014" cy="154091"/>
            <a:chOff x="7149495" y="3213400"/>
            <a:chExt cx="399014" cy="154091"/>
          </a:xfrm>
        </p:grpSpPr>
        <p:sp>
          <p:nvSpPr>
            <p:cNvPr id="191" name="Oval 190"/>
            <p:cNvSpPr/>
            <p:nvPr/>
          </p:nvSpPr>
          <p:spPr>
            <a:xfrm>
              <a:off x="7149495" y="3213400"/>
              <a:ext cx="150464" cy="150464"/>
            </a:xfrm>
            <a:prstGeom prst="ellipse">
              <a:avLst/>
            </a:prstGeom>
            <a:solidFill>
              <a:srgbClr val="A2A1A1"/>
            </a:solidFill>
            <a:ln w="38100">
              <a:solidFill>
                <a:srgbClr val="4A85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cxnSp>
          <p:nvCxnSpPr>
            <p:cNvPr id="192" name="Straight Connector 191"/>
            <p:cNvCxnSpPr/>
            <p:nvPr/>
          </p:nvCxnSpPr>
          <p:spPr>
            <a:xfrm flipV="1">
              <a:off x="7299959" y="3288631"/>
              <a:ext cx="248550" cy="1"/>
            </a:xfrm>
            <a:prstGeom prst="line">
              <a:avLst/>
            </a:prstGeom>
            <a:noFill/>
            <a:ln w="38100">
              <a:solidFill>
                <a:srgbClr val="4A8522"/>
              </a:solidFill>
            </a:ln>
          </p:spPr>
          <p:style>
            <a:lnRef idx="2">
              <a:schemeClr val="accent1">
                <a:shade val="50000"/>
              </a:schemeClr>
            </a:lnRef>
            <a:fillRef idx="1">
              <a:schemeClr val="accent1"/>
            </a:fillRef>
            <a:effectRef idx="0">
              <a:schemeClr val="accent1"/>
            </a:effectRef>
            <a:fontRef idx="minor">
              <a:schemeClr val="lt1"/>
            </a:fontRef>
          </p:style>
        </p:cxnSp>
        <p:grpSp>
          <p:nvGrpSpPr>
            <p:cNvPr id="193" name="Group 192"/>
            <p:cNvGrpSpPr/>
            <p:nvPr/>
          </p:nvGrpSpPr>
          <p:grpSpPr>
            <a:xfrm>
              <a:off x="7406523" y="3272911"/>
              <a:ext cx="131758" cy="94580"/>
              <a:chOff x="7496145" y="3339939"/>
              <a:chExt cx="209108" cy="82743"/>
            </a:xfrm>
          </p:grpSpPr>
          <p:cxnSp>
            <p:nvCxnSpPr>
              <p:cNvPr id="194" name="Straight Connector 193"/>
              <p:cNvCxnSpPr/>
              <p:nvPr/>
            </p:nvCxnSpPr>
            <p:spPr>
              <a:xfrm>
                <a:off x="7496145" y="3339939"/>
                <a:ext cx="2271" cy="82743"/>
              </a:xfrm>
              <a:prstGeom prst="line">
                <a:avLst/>
              </a:prstGeom>
              <a:noFill/>
              <a:ln w="28575">
                <a:solidFill>
                  <a:srgbClr val="4A8522"/>
                </a:solidFill>
              </a:ln>
            </p:spPr>
            <p:style>
              <a:lnRef idx="2">
                <a:schemeClr val="accent1">
                  <a:shade val="50000"/>
                </a:schemeClr>
              </a:lnRef>
              <a:fillRef idx="1">
                <a:schemeClr val="accent1"/>
              </a:fillRef>
              <a:effectRef idx="0">
                <a:schemeClr val="accent1"/>
              </a:effectRef>
              <a:fontRef idx="minor">
                <a:schemeClr val="lt1"/>
              </a:fontRef>
            </p:style>
          </p:cxnSp>
          <p:cxnSp>
            <p:nvCxnSpPr>
              <p:cNvPr id="195" name="Straight Connector 194"/>
              <p:cNvCxnSpPr/>
              <p:nvPr/>
            </p:nvCxnSpPr>
            <p:spPr>
              <a:xfrm>
                <a:off x="7702982" y="3339939"/>
                <a:ext cx="2271" cy="82743"/>
              </a:xfrm>
              <a:prstGeom prst="line">
                <a:avLst/>
              </a:prstGeom>
              <a:noFill/>
              <a:ln w="28575">
                <a:solidFill>
                  <a:srgbClr val="4A8522"/>
                </a:solidFill>
              </a:ln>
            </p:spPr>
            <p:style>
              <a:lnRef idx="2">
                <a:schemeClr val="accent1">
                  <a:shade val="50000"/>
                </a:schemeClr>
              </a:lnRef>
              <a:fillRef idx="1">
                <a:schemeClr val="accent1"/>
              </a:fillRef>
              <a:effectRef idx="0">
                <a:schemeClr val="accent1"/>
              </a:effectRef>
              <a:fontRef idx="minor">
                <a:schemeClr val="lt1"/>
              </a:fontRef>
            </p:style>
          </p:cxnSp>
          <p:cxnSp>
            <p:nvCxnSpPr>
              <p:cNvPr id="196" name="Straight Connector 195"/>
              <p:cNvCxnSpPr/>
              <p:nvPr/>
            </p:nvCxnSpPr>
            <p:spPr>
              <a:xfrm>
                <a:off x="7598428" y="3339939"/>
                <a:ext cx="2271" cy="82743"/>
              </a:xfrm>
              <a:prstGeom prst="line">
                <a:avLst/>
              </a:prstGeom>
              <a:noFill/>
              <a:ln w="28575">
                <a:solidFill>
                  <a:srgbClr val="4A8522"/>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97" name="Group 196"/>
          <p:cNvGrpSpPr/>
          <p:nvPr/>
        </p:nvGrpSpPr>
        <p:grpSpPr>
          <a:xfrm>
            <a:off x="6154362" y="5327209"/>
            <a:ext cx="399014" cy="154091"/>
            <a:chOff x="7149495" y="3213400"/>
            <a:chExt cx="399014" cy="154091"/>
          </a:xfrm>
        </p:grpSpPr>
        <p:sp>
          <p:nvSpPr>
            <p:cNvPr id="198" name="Oval 197"/>
            <p:cNvSpPr/>
            <p:nvPr/>
          </p:nvSpPr>
          <p:spPr>
            <a:xfrm>
              <a:off x="7149495" y="3213400"/>
              <a:ext cx="150464" cy="150464"/>
            </a:xfrm>
            <a:prstGeom prst="ellipse">
              <a:avLst/>
            </a:prstGeom>
            <a:solidFill>
              <a:srgbClr val="A2A1A1"/>
            </a:solidFill>
            <a:ln w="38100">
              <a:solidFill>
                <a:srgbClr val="4A85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cxnSp>
          <p:nvCxnSpPr>
            <p:cNvPr id="199" name="Straight Connector 198"/>
            <p:cNvCxnSpPr/>
            <p:nvPr/>
          </p:nvCxnSpPr>
          <p:spPr>
            <a:xfrm flipV="1">
              <a:off x="7299959" y="3288631"/>
              <a:ext cx="248550" cy="1"/>
            </a:xfrm>
            <a:prstGeom prst="line">
              <a:avLst/>
            </a:prstGeom>
            <a:noFill/>
            <a:ln w="38100">
              <a:solidFill>
                <a:srgbClr val="4A8522"/>
              </a:solidFill>
            </a:ln>
          </p:spPr>
          <p:style>
            <a:lnRef idx="2">
              <a:schemeClr val="accent1">
                <a:shade val="50000"/>
              </a:schemeClr>
            </a:lnRef>
            <a:fillRef idx="1">
              <a:schemeClr val="accent1"/>
            </a:fillRef>
            <a:effectRef idx="0">
              <a:schemeClr val="accent1"/>
            </a:effectRef>
            <a:fontRef idx="minor">
              <a:schemeClr val="lt1"/>
            </a:fontRef>
          </p:style>
        </p:cxnSp>
        <p:grpSp>
          <p:nvGrpSpPr>
            <p:cNvPr id="200" name="Group 199"/>
            <p:cNvGrpSpPr/>
            <p:nvPr/>
          </p:nvGrpSpPr>
          <p:grpSpPr>
            <a:xfrm>
              <a:off x="7406523" y="3272911"/>
              <a:ext cx="131758" cy="94580"/>
              <a:chOff x="7496145" y="3339939"/>
              <a:chExt cx="209108" cy="82743"/>
            </a:xfrm>
          </p:grpSpPr>
          <p:cxnSp>
            <p:nvCxnSpPr>
              <p:cNvPr id="201" name="Straight Connector 200"/>
              <p:cNvCxnSpPr/>
              <p:nvPr/>
            </p:nvCxnSpPr>
            <p:spPr>
              <a:xfrm>
                <a:off x="7496145" y="3339939"/>
                <a:ext cx="2271" cy="82743"/>
              </a:xfrm>
              <a:prstGeom prst="line">
                <a:avLst/>
              </a:prstGeom>
              <a:noFill/>
              <a:ln w="28575">
                <a:solidFill>
                  <a:srgbClr val="4A8522"/>
                </a:solidFill>
              </a:ln>
            </p:spPr>
            <p:style>
              <a:lnRef idx="2">
                <a:schemeClr val="accent1">
                  <a:shade val="50000"/>
                </a:schemeClr>
              </a:lnRef>
              <a:fillRef idx="1">
                <a:schemeClr val="accent1"/>
              </a:fillRef>
              <a:effectRef idx="0">
                <a:schemeClr val="accent1"/>
              </a:effectRef>
              <a:fontRef idx="minor">
                <a:schemeClr val="lt1"/>
              </a:fontRef>
            </p:style>
          </p:cxnSp>
          <p:cxnSp>
            <p:nvCxnSpPr>
              <p:cNvPr id="202" name="Straight Connector 201"/>
              <p:cNvCxnSpPr/>
              <p:nvPr/>
            </p:nvCxnSpPr>
            <p:spPr>
              <a:xfrm>
                <a:off x="7702982" y="3339939"/>
                <a:ext cx="2271" cy="82743"/>
              </a:xfrm>
              <a:prstGeom prst="line">
                <a:avLst/>
              </a:prstGeom>
              <a:noFill/>
              <a:ln w="28575">
                <a:solidFill>
                  <a:srgbClr val="4A8522"/>
                </a:solidFill>
              </a:ln>
            </p:spPr>
            <p:style>
              <a:lnRef idx="2">
                <a:schemeClr val="accent1">
                  <a:shade val="50000"/>
                </a:schemeClr>
              </a:lnRef>
              <a:fillRef idx="1">
                <a:schemeClr val="accent1"/>
              </a:fillRef>
              <a:effectRef idx="0">
                <a:schemeClr val="accent1"/>
              </a:effectRef>
              <a:fontRef idx="minor">
                <a:schemeClr val="lt1"/>
              </a:fontRef>
            </p:style>
          </p:cxnSp>
          <p:cxnSp>
            <p:nvCxnSpPr>
              <p:cNvPr id="203" name="Straight Connector 202"/>
              <p:cNvCxnSpPr/>
              <p:nvPr/>
            </p:nvCxnSpPr>
            <p:spPr>
              <a:xfrm>
                <a:off x="7598428" y="3339939"/>
                <a:ext cx="2271" cy="82743"/>
              </a:xfrm>
              <a:prstGeom prst="line">
                <a:avLst/>
              </a:prstGeom>
              <a:noFill/>
              <a:ln w="28575">
                <a:solidFill>
                  <a:srgbClr val="4A8522"/>
                </a:solidFill>
              </a:ln>
            </p:spPr>
            <p:style>
              <a:lnRef idx="2">
                <a:schemeClr val="accent1">
                  <a:shade val="50000"/>
                </a:schemeClr>
              </a:lnRef>
              <a:fillRef idx="1">
                <a:schemeClr val="accent1"/>
              </a:fillRef>
              <a:effectRef idx="0">
                <a:schemeClr val="accent1"/>
              </a:effectRef>
              <a:fontRef idx="minor">
                <a:schemeClr val="lt1"/>
              </a:fontRef>
            </p:style>
          </p:cxnSp>
        </p:grpSp>
      </p:grpSp>
    </p:spTree>
    <p:extLst>
      <p:ext uri="{BB962C8B-B14F-4D97-AF65-F5344CB8AC3E}">
        <p14:creationId xmlns:p14="http://schemas.microsoft.com/office/powerpoint/2010/main" val="206846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450" y="376687"/>
            <a:ext cx="10515600" cy="1325563"/>
          </a:xfrm>
        </p:spPr>
        <p:txBody>
          <a:bodyPr/>
          <a:lstStyle/>
          <a:p>
            <a:r>
              <a:rPr lang="en-US" dirty="0"/>
              <a:t>Diagram 11</a:t>
            </a:r>
          </a:p>
        </p:txBody>
      </p:sp>
      <p:sp>
        <p:nvSpPr>
          <p:cNvPr id="4" name="Slide Number Placeholder 3"/>
          <p:cNvSpPr>
            <a:spLocks noGrp="1"/>
          </p:cNvSpPr>
          <p:nvPr>
            <p:ph type="sldNum" sz="quarter" idx="12"/>
          </p:nvPr>
        </p:nvSpPr>
        <p:spPr>
          <a:xfrm>
            <a:off x="276261" y="6356348"/>
            <a:ext cx="538189" cy="365125"/>
          </a:xfrm>
        </p:spPr>
        <p:txBody>
          <a:bodyPr/>
          <a:lstStyle/>
          <a:p>
            <a:fld id="{2AF5F8E0-9CB9-8D41-B80C-6B76C9B710FC}" type="slidenum">
              <a:rPr lang="en-US" smtClean="0"/>
              <a:pPr/>
              <a:t>21</a:t>
            </a:fld>
            <a:endParaRPr lang="en-US" dirty="0"/>
          </a:p>
        </p:txBody>
      </p:sp>
      <p:sp>
        <p:nvSpPr>
          <p:cNvPr id="153" name="Rounded Rectangle 152"/>
          <p:cNvSpPr/>
          <p:nvPr/>
        </p:nvSpPr>
        <p:spPr>
          <a:xfrm>
            <a:off x="4707409" y="1925474"/>
            <a:ext cx="1289072" cy="1189838"/>
          </a:xfrm>
          <a:prstGeom prst="roundRect">
            <a:avLst/>
          </a:prstGeom>
          <a:solidFill>
            <a:schemeClr val="accent5">
              <a:lumMod val="60000"/>
              <a:lumOff val="40000"/>
            </a:schemeClr>
          </a:solidFill>
          <a:ln w="1905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accent1"/>
                </a:solidFill>
                <a:ea typeface="Arial" charset="0"/>
                <a:cs typeface="Arial" charset="0"/>
              </a:rPr>
              <a:t>Certificate Authority</a:t>
            </a:r>
          </a:p>
        </p:txBody>
      </p:sp>
      <p:grpSp>
        <p:nvGrpSpPr>
          <p:cNvPr id="300" name="Group 299"/>
          <p:cNvGrpSpPr/>
          <p:nvPr/>
        </p:nvGrpSpPr>
        <p:grpSpPr>
          <a:xfrm>
            <a:off x="4059346" y="2598824"/>
            <a:ext cx="399014" cy="154091"/>
            <a:chOff x="7149495" y="3213400"/>
            <a:chExt cx="399014" cy="154091"/>
          </a:xfrm>
        </p:grpSpPr>
        <p:sp>
          <p:nvSpPr>
            <p:cNvPr id="301" name="Oval 300"/>
            <p:cNvSpPr/>
            <p:nvPr/>
          </p:nvSpPr>
          <p:spPr>
            <a:xfrm>
              <a:off x="7149495" y="3213400"/>
              <a:ext cx="150464" cy="150464"/>
            </a:xfrm>
            <a:prstGeom prst="ellipse">
              <a:avLst/>
            </a:prstGeom>
            <a:solidFill>
              <a:srgbClr val="FFC001"/>
            </a:solidFill>
            <a:ln w="38100">
              <a:solidFill>
                <a:srgbClr val="43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cxnSp>
          <p:nvCxnSpPr>
            <p:cNvPr id="302" name="Straight Connector 301"/>
            <p:cNvCxnSpPr/>
            <p:nvPr/>
          </p:nvCxnSpPr>
          <p:spPr>
            <a:xfrm flipV="1">
              <a:off x="7299959" y="3288631"/>
              <a:ext cx="248550" cy="1"/>
            </a:xfrm>
            <a:prstGeom prst="line">
              <a:avLst/>
            </a:prstGeom>
            <a:noFill/>
            <a:ln w="38100">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grpSp>
          <p:nvGrpSpPr>
            <p:cNvPr id="303" name="Group 302"/>
            <p:cNvGrpSpPr/>
            <p:nvPr/>
          </p:nvGrpSpPr>
          <p:grpSpPr>
            <a:xfrm>
              <a:off x="7406523" y="3272911"/>
              <a:ext cx="131758" cy="94580"/>
              <a:chOff x="7496145" y="3339939"/>
              <a:chExt cx="209108" cy="82743"/>
            </a:xfrm>
          </p:grpSpPr>
          <p:cxnSp>
            <p:nvCxnSpPr>
              <p:cNvPr id="304" name="Straight Connector 303"/>
              <p:cNvCxnSpPr/>
              <p:nvPr/>
            </p:nvCxnSpPr>
            <p:spPr>
              <a:xfrm>
                <a:off x="7496145"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cxnSp>
            <p:nvCxnSpPr>
              <p:cNvPr id="305" name="Straight Connector 304"/>
              <p:cNvCxnSpPr/>
              <p:nvPr/>
            </p:nvCxnSpPr>
            <p:spPr>
              <a:xfrm>
                <a:off x="7702982"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cxnSp>
            <p:nvCxnSpPr>
              <p:cNvPr id="306" name="Straight Connector 305"/>
              <p:cNvCxnSpPr/>
              <p:nvPr/>
            </p:nvCxnSpPr>
            <p:spPr>
              <a:xfrm>
                <a:off x="7598428"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307" name="Group 306"/>
          <p:cNvGrpSpPr/>
          <p:nvPr/>
        </p:nvGrpSpPr>
        <p:grpSpPr>
          <a:xfrm flipH="1" flipV="1">
            <a:off x="4047687" y="3282996"/>
            <a:ext cx="399014" cy="154091"/>
            <a:chOff x="7149495" y="3213400"/>
            <a:chExt cx="399014" cy="154091"/>
          </a:xfrm>
        </p:grpSpPr>
        <p:sp>
          <p:nvSpPr>
            <p:cNvPr id="308" name="Oval 307"/>
            <p:cNvSpPr/>
            <p:nvPr/>
          </p:nvSpPr>
          <p:spPr>
            <a:xfrm>
              <a:off x="7149495" y="3213400"/>
              <a:ext cx="150464" cy="150464"/>
            </a:xfrm>
            <a:prstGeom prst="ellipse">
              <a:avLst/>
            </a:prstGeom>
            <a:solidFill>
              <a:srgbClr val="4372C4"/>
            </a:solid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9" name="Straight Connector 308"/>
            <p:cNvCxnSpPr/>
            <p:nvPr/>
          </p:nvCxnSpPr>
          <p:spPr>
            <a:xfrm flipV="1">
              <a:off x="7299959" y="3288631"/>
              <a:ext cx="248550" cy="1"/>
            </a:xfrm>
            <a:prstGeom prst="line">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grpSp>
          <p:nvGrpSpPr>
            <p:cNvPr id="310" name="Group 309"/>
            <p:cNvGrpSpPr/>
            <p:nvPr/>
          </p:nvGrpSpPr>
          <p:grpSpPr>
            <a:xfrm>
              <a:off x="7406523" y="3272911"/>
              <a:ext cx="131758" cy="94580"/>
              <a:chOff x="7496145" y="3339939"/>
              <a:chExt cx="209108" cy="82743"/>
            </a:xfrm>
          </p:grpSpPr>
          <p:cxnSp>
            <p:nvCxnSpPr>
              <p:cNvPr id="311" name="Straight Connector 310"/>
              <p:cNvCxnSpPr/>
              <p:nvPr/>
            </p:nvCxnSpPr>
            <p:spPr>
              <a:xfrm>
                <a:off x="7496145" y="3339939"/>
                <a:ext cx="2271" cy="82743"/>
              </a:xfrm>
              <a:prstGeom prst="line">
                <a:avLst/>
              </a:prstGeom>
              <a:noFill/>
              <a:ln w="28575">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2" name="Straight Connector 311"/>
              <p:cNvCxnSpPr/>
              <p:nvPr/>
            </p:nvCxnSpPr>
            <p:spPr>
              <a:xfrm>
                <a:off x="7702982" y="3339939"/>
                <a:ext cx="2271" cy="82743"/>
              </a:xfrm>
              <a:prstGeom prst="line">
                <a:avLst/>
              </a:prstGeom>
              <a:noFill/>
              <a:ln w="28575">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3" name="Straight Connector 312"/>
              <p:cNvCxnSpPr/>
              <p:nvPr/>
            </p:nvCxnSpPr>
            <p:spPr>
              <a:xfrm>
                <a:off x="7598428" y="3339939"/>
                <a:ext cx="2271" cy="82743"/>
              </a:xfrm>
              <a:prstGeom prst="line">
                <a:avLst/>
              </a:prstGeom>
              <a:noFill/>
              <a:ln w="28575">
                <a:solidFill>
                  <a:srgbClr val="FFC001"/>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9" name="Group 18"/>
          <p:cNvGrpSpPr/>
          <p:nvPr/>
        </p:nvGrpSpPr>
        <p:grpSpPr>
          <a:xfrm>
            <a:off x="3955592" y="1963984"/>
            <a:ext cx="638498" cy="661849"/>
            <a:chOff x="4921688" y="2072048"/>
            <a:chExt cx="638498" cy="661849"/>
          </a:xfrm>
        </p:grpSpPr>
        <p:grpSp>
          <p:nvGrpSpPr>
            <p:cNvPr id="174" name="Group 173"/>
            <p:cNvGrpSpPr/>
            <p:nvPr/>
          </p:nvGrpSpPr>
          <p:grpSpPr>
            <a:xfrm>
              <a:off x="4921688" y="2072048"/>
              <a:ext cx="638498" cy="661849"/>
              <a:chOff x="5676338" y="2717038"/>
              <a:chExt cx="312349" cy="323772"/>
            </a:xfrm>
          </p:grpSpPr>
          <p:grpSp>
            <p:nvGrpSpPr>
              <p:cNvPr id="175" name="Group 174"/>
              <p:cNvGrpSpPr/>
              <p:nvPr/>
            </p:nvGrpSpPr>
            <p:grpSpPr>
              <a:xfrm>
                <a:off x="5676338" y="2717038"/>
                <a:ext cx="312349" cy="252979"/>
                <a:chOff x="9015959" y="4587888"/>
                <a:chExt cx="420764" cy="340787"/>
              </a:xfrm>
            </p:grpSpPr>
            <p:sp>
              <p:nvSpPr>
                <p:cNvPr id="177" name="Rectangle 176"/>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78" name="Group 177"/>
                <p:cNvGrpSpPr/>
                <p:nvPr/>
              </p:nvGrpSpPr>
              <p:grpSpPr>
                <a:xfrm>
                  <a:off x="9261059" y="4690045"/>
                  <a:ext cx="123069" cy="75870"/>
                  <a:chOff x="4783309" y="3634526"/>
                  <a:chExt cx="123069" cy="75870"/>
                </a:xfrm>
              </p:grpSpPr>
              <p:cxnSp>
                <p:nvCxnSpPr>
                  <p:cNvPr id="180" name="Straight Connector 179"/>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9" name="Rounded Rectangle 178"/>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176" name="7-Point Star 175"/>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p:cNvSpPr txBox="1"/>
            <p:nvPr/>
          </p:nvSpPr>
          <p:spPr>
            <a:xfrm>
              <a:off x="4939647" y="2198198"/>
              <a:ext cx="359394" cy="276999"/>
            </a:xfrm>
            <a:prstGeom prst="rect">
              <a:avLst/>
            </a:prstGeom>
            <a:noFill/>
          </p:spPr>
          <p:txBody>
            <a:bodyPr wrap="none" rtlCol="0">
              <a:spAutoFit/>
            </a:bodyPr>
            <a:lstStyle/>
            <a:p>
              <a:pPr lvl="0" algn="ctr" defTabSz="457200">
                <a:defRPr/>
              </a:pPr>
              <a:r>
                <a:rPr lang="en-US" sz="1200" b="1" kern="0" dirty="0">
                  <a:solidFill>
                    <a:schemeClr val="bg1"/>
                  </a:solidFill>
                </a:rPr>
                <a:t>CA</a:t>
              </a:r>
            </a:p>
          </p:txBody>
        </p:sp>
      </p:grpSp>
      <p:grpSp>
        <p:nvGrpSpPr>
          <p:cNvPr id="14" name="Group 13"/>
          <p:cNvGrpSpPr/>
          <p:nvPr/>
        </p:nvGrpSpPr>
        <p:grpSpPr>
          <a:xfrm>
            <a:off x="6289406" y="3192650"/>
            <a:ext cx="420764" cy="597035"/>
            <a:chOff x="5989726" y="3216384"/>
            <a:chExt cx="420764" cy="597035"/>
          </a:xfrm>
        </p:grpSpPr>
        <p:grpSp>
          <p:nvGrpSpPr>
            <p:cNvPr id="86" name="Group 85"/>
            <p:cNvGrpSpPr/>
            <p:nvPr/>
          </p:nvGrpSpPr>
          <p:grpSpPr>
            <a:xfrm>
              <a:off x="5989726" y="3216384"/>
              <a:ext cx="420764" cy="340787"/>
              <a:chOff x="6371276" y="4944354"/>
              <a:chExt cx="420764" cy="340787"/>
            </a:xfrm>
          </p:grpSpPr>
          <p:sp>
            <p:nvSpPr>
              <p:cNvPr id="87" name="Rectangle 86"/>
              <p:cNvSpPr/>
              <p:nvPr/>
            </p:nvSpPr>
            <p:spPr>
              <a:xfrm>
                <a:off x="6371276" y="4944354"/>
                <a:ext cx="420764" cy="340787"/>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p:cNvGrpSpPr/>
              <p:nvPr/>
            </p:nvGrpSpPr>
            <p:grpSpPr>
              <a:xfrm>
                <a:off x="6422378" y="4994182"/>
                <a:ext cx="150866" cy="241130"/>
                <a:chOff x="5212465" y="3556092"/>
                <a:chExt cx="189760" cy="303294"/>
              </a:xfrm>
            </p:grpSpPr>
            <p:sp>
              <p:nvSpPr>
                <p:cNvPr id="123" name="Oval 122"/>
                <p:cNvSpPr/>
                <p:nvPr/>
              </p:nvSpPr>
              <p:spPr>
                <a:xfrm>
                  <a:off x="5250578" y="3556092"/>
                  <a:ext cx="113534" cy="1135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 Same Side Corner Rectangle 123"/>
                <p:cNvSpPr/>
                <p:nvPr/>
              </p:nvSpPr>
              <p:spPr>
                <a:xfrm>
                  <a:off x="5212465" y="3669626"/>
                  <a:ext cx="189760" cy="189760"/>
                </a:xfrm>
                <a:prstGeom prst="round2SameRect">
                  <a:avLst>
                    <a:gd name="adj1" fmla="val 49716"/>
                    <a:gd name="adj2" fmla="val 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P</a:t>
                  </a:r>
                  <a:endParaRPr lang="en-US" sz="4000" dirty="0"/>
                </a:p>
              </p:txBody>
            </p:sp>
          </p:grpSp>
          <p:grpSp>
            <p:nvGrpSpPr>
              <p:cNvPr id="89" name="Group 88"/>
              <p:cNvGrpSpPr/>
              <p:nvPr/>
            </p:nvGrpSpPr>
            <p:grpSpPr>
              <a:xfrm>
                <a:off x="6603545" y="5046511"/>
                <a:ext cx="123069" cy="75870"/>
                <a:chOff x="4770478" y="3634526"/>
                <a:chExt cx="123069" cy="75870"/>
              </a:xfrm>
            </p:grpSpPr>
            <p:cxnSp>
              <p:nvCxnSpPr>
                <p:cNvPr id="90" name="Straight Connector 89"/>
                <p:cNvCxnSpPr/>
                <p:nvPr/>
              </p:nvCxnSpPr>
              <p:spPr>
                <a:xfrm>
                  <a:off x="4770478"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770478" y="3672461"/>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770478"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grpSp>
          <p:nvGrpSpPr>
            <p:cNvPr id="314" name="Group 313"/>
            <p:cNvGrpSpPr/>
            <p:nvPr/>
          </p:nvGrpSpPr>
          <p:grpSpPr>
            <a:xfrm>
              <a:off x="6010600" y="3659328"/>
              <a:ext cx="399014" cy="154091"/>
              <a:chOff x="7149495" y="3213400"/>
              <a:chExt cx="399014" cy="154091"/>
            </a:xfrm>
          </p:grpSpPr>
          <p:sp>
            <p:nvSpPr>
              <p:cNvPr id="315" name="Oval 314"/>
              <p:cNvSpPr/>
              <p:nvPr/>
            </p:nvSpPr>
            <p:spPr>
              <a:xfrm>
                <a:off x="7149495" y="3213400"/>
                <a:ext cx="150464" cy="150464"/>
              </a:xfrm>
              <a:prstGeom prst="ellipse">
                <a:avLst/>
              </a:prstGeom>
              <a:solidFill>
                <a:srgbClr val="FF0000"/>
              </a:solidFill>
              <a:ln w="38100">
                <a:solidFill>
                  <a:srgbClr val="43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cxnSp>
            <p:nvCxnSpPr>
              <p:cNvPr id="316" name="Straight Connector 315"/>
              <p:cNvCxnSpPr/>
              <p:nvPr/>
            </p:nvCxnSpPr>
            <p:spPr>
              <a:xfrm flipV="1">
                <a:off x="7299959" y="3288631"/>
                <a:ext cx="248550" cy="1"/>
              </a:xfrm>
              <a:prstGeom prst="line">
                <a:avLst/>
              </a:prstGeom>
              <a:noFill/>
              <a:ln w="38100">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grpSp>
            <p:nvGrpSpPr>
              <p:cNvPr id="317" name="Group 316"/>
              <p:cNvGrpSpPr/>
              <p:nvPr/>
            </p:nvGrpSpPr>
            <p:grpSpPr>
              <a:xfrm>
                <a:off x="7406523" y="3272911"/>
                <a:ext cx="131758" cy="94580"/>
                <a:chOff x="7496145" y="3339939"/>
                <a:chExt cx="209108" cy="82743"/>
              </a:xfrm>
            </p:grpSpPr>
            <p:cxnSp>
              <p:nvCxnSpPr>
                <p:cNvPr id="318" name="Straight Connector 317"/>
                <p:cNvCxnSpPr/>
                <p:nvPr/>
              </p:nvCxnSpPr>
              <p:spPr>
                <a:xfrm>
                  <a:off x="7496145"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cxnSp>
              <p:nvCxnSpPr>
                <p:cNvPr id="319" name="Straight Connector 318"/>
                <p:cNvCxnSpPr/>
                <p:nvPr/>
              </p:nvCxnSpPr>
              <p:spPr>
                <a:xfrm>
                  <a:off x="7702982"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cxnSp>
              <p:nvCxnSpPr>
                <p:cNvPr id="320" name="Straight Connector 319"/>
                <p:cNvCxnSpPr/>
                <p:nvPr/>
              </p:nvCxnSpPr>
              <p:spPr>
                <a:xfrm>
                  <a:off x="7598428"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grpSp>
        </p:grpSp>
      </p:grpSp>
      <p:grpSp>
        <p:nvGrpSpPr>
          <p:cNvPr id="15" name="Group 14"/>
          <p:cNvGrpSpPr/>
          <p:nvPr/>
        </p:nvGrpSpPr>
        <p:grpSpPr>
          <a:xfrm>
            <a:off x="6894982" y="3195337"/>
            <a:ext cx="420764" cy="595443"/>
            <a:chOff x="7044562" y="3216384"/>
            <a:chExt cx="420764" cy="595443"/>
          </a:xfrm>
        </p:grpSpPr>
        <p:grpSp>
          <p:nvGrpSpPr>
            <p:cNvPr id="248" name="Group 247"/>
            <p:cNvGrpSpPr/>
            <p:nvPr/>
          </p:nvGrpSpPr>
          <p:grpSpPr>
            <a:xfrm>
              <a:off x="7044562" y="3216384"/>
              <a:ext cx="420764" cy="340787"/>
              <a:chOff x="6371276" y="4944354"/>
              <a:chExt cx="420764" cy="340787"/>
            </a:xfrm>
          </p:grpSpPr>
          <p:sp>
            <p:nvSpPr>
              <p:cNvPr id="249" name="Rectangle 248"/>
              <p:cNvSpPr/>
              <p:nvPr/>
            </p:nvSpPr>
            <p:spPr>
              <a:xfrm>
                <a:off x="6371276" y="4944354"/>
                <a:ext cx="420764" cy="340787"/>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0" name="Group 249"/>
              <p:cNvGrpSpPr/>
              <p:nvPr/>
            </p:nvGrpSpPr>
            <p:grpSpPr>
              <a:xfrm>
                <a:off x="6422378" y="4994182"/>
                <a:ext cx="150866" cy="241130"/>
                <a:chOff x="5212465" y="3556092"/>
                <a:chExt cx="189760" cy="303294"/>
              </a:xfrm>
            </p:grpSpPr>
            <p:sp>
              <p:nvSpPr>
                <p:cNvPr id="255" name="Oval 254"/>
                <p:cNvSpPr/>
                <p:nvPr/>
              </p:nvSpPr>
              <p:spPr>
                <a:xfrm>
                  <a:off x="5250578" y="3556092"/>
                  <a:ext cx="113534" cy="11353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ound Same Side Corner Rectangle 255"/>
                <p:cNvSpPr/>
                <p:nvPr/>
              </p:nvSpPr>
              <p:spPr>
                <a:xfrm>
                  <a:off x="5212465" y="3669626"/>
                  <a:ext cx="189760" cy="189760"/>
                </a:xfrm>
                <a:prstGeom prst="round2SameRect">
                  <a:avLst>
                    <a:gd name="adj1" fmla="val 49716"/>
                    <a:gd name="adj2" fmla="val 0"/>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P</a:t>
                  </a:r>
                  <a:endParaRPr lang="en-US" sz="4000" dirty="0"/>
                </a:p>
              </p:txBody>
            </p:sp>
          </p:grpSp>
          <p:grpSp>
            <p:nvGrpSpPr>
              <p:cNvPr id="251" name="Group 250"/>
              <p:cNvGrpSpPr/>
              <p:nvPr/>
            </p:nvGrpSpPr>
            <p:grpSpPr>
              <a:xfrm>
                <a:off x="6603545" y="5046511"/>
                <a:ext cx="123069" cy="75870"/>
                <a:chOff x="4770478" y="3634526"/>
                <a:chExt cx="123069" cy="75870"/>
              </a:xfrm>
            </p:grpSpPr>
            <p:cxnSp>
              <p:nvCxnSpPr>
                <p:cNvPr id="252" name="Straight Connector 251"/>
                <p:cNvCxnSpPr/>
                <p:nvPr/>
              </p:nvCxnSpPr>
              <p:spPr>
                <a:xfrm>
                  <a:off x="4770478"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4770478" y="3672461"/>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770478"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grpSp>
          <p:nvGrpSpPr>
            <p:cNvPr id="328" name="Group 327"/>
            <p:cNvGrpSpPr/>
            <p:nvPr/>
          </p:nvGrpSpPr>
          <p:grpSpPr>
            <a:xfrm>
              <a:off x="7066312" y="3657736"/>
              <a:ext cx="399014" cy="154091"/>
              <a:chOff x="7149495" y="3213400"/>
              <a:chExt cx="399014" cy="154091"/>
            </a:xfrm>
          </p:grpSpPr>
          <p:sp>
            <p:nvSpPr>
              <p:cNvPr id="329" name="Oval 328"/>
              <p:cNvSpPr/>
              <p:nvPr/>
            </p:nvSpPr>
            <p:spPr>
              <a:xfrm>
                <a:off x="7149495" y="3213400"/>
                <a:ext cx="150464" cy="150464"/>
              </a:xfrm>
              <a:prstGeom prst="ellipse">
                <a:avLst/>
              </a:prstGeom>
              <a:solidFill>
                <a:srgbClr val="7030A0"/>
              </a:solidFill>
              <a:ln w="38100">
                <a:solidFill>
                  <a:srgbClr val="43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cxnSp>
            <p:nvCxnSpPr>
              <p:cNvPr id="330" name="Straight Connector 329"/>
              <p:cNvCxnSpPr/>
              <p:nvPr/>
            </p:nvCxnSpPr>
            <p:spPr>
              <a:xfrm flipV="1">
                <a:off x="7299959" y="3288631"/>
                <a:ext cx="248550" cy="1"/>
              </a:xfrm>
              <a:prstGeom prst="line">
                <a:avLst/>
              </a:prstGeom>
              <a:noFill/>
              <a:ln w="38100">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grpSp>
            <p:nvGrpSpPr>
              <p:cNvPr id="331" name="Group 330"/>
              <p:cNvGrpSpPr/>
              <p:nvPr/>
            </p:nvGrpSpPr>
            <p:grpSpPr>
              <a:xfrm>
                <a:off x="7406523" y="3272911"/>
                <a:ext cx="131758" cy="94580"/>
                <a:chOff x="7496145" y="3339939"/>
                <a:chExt cx="209108" cy="82743"/>
              </a:xfrm>
            </p:grpSpPr>
            <p:cxnSp>
              <p:nvCxnSpPr>
                <p:cNvPr id="332" name="Straight Connector 331"/>
                <p:cNvCxnSpPr/>
                <p:nvPr/>
              </p:nvCxnSpPr>
              <p:spPr>
                <a:xfrm>
                  <a:off x="7496145"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cxnSp>
              <p:nvCxnSpPr>
                <p:cNvPr id="333" name="Straight Connector 332"/>
                <p:cNvCxnSpPr/>
                <p:nvPr/>
              </p:nvCxnSpPr>
              <p:spPr>
                <a:xfrm>
                  <a:off x="7702982"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cxnSp>
              <p:nvCxnSpPr>
                <p:cNvPr id="334" name="Straight Connector 333"/>
                <p:cNvCxnSpPr/>
                <p:nvPr/>
              </p:nvCxnSpPr>
              <p:spPr>
                <a:xfrm>
                  <a:off x="7598428"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grpSp>
        </p:grpSp>
      </p:grpSp>
      <p:grpSp>
        <p:nvGrpSpPr>
          <p:cNvPr id="16" name="Group 15"/>
          <p:cNvGrpSpPr/>
          <p:nvPr/>
        </p:nvGrpSpPr>
        <p:grpSpPr>
          <a:xfrm>
            <a:off x="7500227" y="3192650"/>
            <a:ext cx="420764" cy="588024"/>
            <a:chOff x="8055167" y="3224017"/>
            <a:chExt cx="420764" cy="588024"/>
          </a:xfrm>
        </p:grpSpPr>
        <p:grpSp>
          <p:nvGrpSpPr>
            <p:cNvPr id="257" name="Group 256"/>
            <p:cNvGrpSpPr/>
            <p:nvPr/>
          </p:nvGrpSpPr>
          <p:grpSpPr>
            <a:xfrm>
              <a:off x="8055167" y="3224017"/>
              <a:ext cx="420764" cy="340787"/>
              <a:chOff x="6371276" y="4944354"/>
              <a:chExt cx="420764" cy="340787"/>
            </a:xfrm>
          </p:grpSpPr>
          <p:sp>
            <p:nvSpPr>
              <p:cNvPr id="258" name="Rectangle 257"/>
              <p:cNvSpPr/>
              <p:nvPr/>
            </p:nvSpPr>
            <p:spPr>
              <a:xfrm>
                <a:off x="6371276" y="4944354"/>
                <a:ext cx="420764" cy="340787"/>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9" name="Group 258"/>
              <p:cNvGrpSpPr/>
              <p:nvPr/>
            </p:nvGrpSpPr>
            <p:grpSpPr>
              <a:xfrm>
                <a:off x="6422378" y="4994182"/>
                <a:ext cx="150866" cy="241130"/>
                <a:chOff x="5212465" y="3556092"/>
                <a:chExt cx="189760" cy="303294"/>
              </a:xfrm>
            </p:grpSpPr>
            <p:sp>
              <p:nvSpPr>
                <p:cNvPr id="264" name="Oval 263"/>
                <p:cNvSpPr/>
                <p:nvPr/>
              </p:nvSpPr>
              <p:spPr>
                <a:xfrm>
                  <a:off x="5250578" y="3556092"/>
                  <a:ext cx="113534" cy="113534"/>
                </a:xfrm>
                <a:prstGeom prst="ellipse">
                  <a:avLst/>
                </a:prstGeom>
                <a:solidFill>
                  <a:srgbClr val="3D4B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ound Same Side Corner Rectangle 264"/>
                <p:cNvSpPr/>
                <p:nvPr/>
              </p:nvSpPr>
              <p:spPr>
                <a:xfrm>
                  <a:off x="5212465" y="3669626"/>
                  <a:ext cx="189760" cy="189760"/>
                </a:xfrm>
                <a:prstGeom prst="round2SameRect">
                  <a:avLst>
                    <a:gd name="adj1" fmla="val 49716"/>
                    <a:gd name="adj2" fmla="val 0"/>
                  </a:avLst>
                </a:prstGeom>
                <a:solidFill>
                  <a:srgbClr val="3D4B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P</a:t>
                  </a:r>
                  <a:endParaRPr lang="en-US" sz="4000" dirty="0"/>
                </a:p>
              </p:txBody>
            </p:sp>
          </p:grpSp>
          <p:grpSp>
            <p:nvGrpSpPr>
              <p:cNvPr id="260" name="Group 259"/>
              <p:cNvGrpSpPr/>
              <p:nvPr/>
            </p:nvGrpSpPr>
            <p:grpSpPr>
              <a:xfrm>
                <a:off x="6603545" y="5046511"/>
                <a:ext cx="123069" cy="75870"/>
                <a:chOff x="4770478" y="3634526"/>
                <a:chExt cx="123069" cy="75870"/>
              </a:xfrm>
            </p:grpSpPr>
            <p:cxnSp>
              <p:nvCxnSpPr>
                <p:cNvPr id="261" name="Straight Connector 260"/>
                <p:cNvCxnSpPr/>
                <p:nvPr/>
              </p:nvCxnSpPr>
              <p:spPr>
                <a:xfrm>
                  <a:off x="4770478"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4770478" y="3672461"/>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4770478"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grpSp>
          <p:nvGrpSpPr>
            <p:cNvPr id="335" name="Group 334"/>
            <p:cNvGrpSpPr/>
            <p:nvPr/>
          </p:nvGrpSpPr>
          <p:grpSpPr>
            <a:xfrm>
              <a:off x="8057628" y="3657950"/>
              <a:ext cx="399014" cy="154091"/>
              <a:chOff x="7149495" y="3213400"/>
              <a:chExt cx="399014" cy="154091"/>
            </a:xfrm>
          </p:grpSpPr>
          <p:sp>
            <p:nvSpPr>
              <p:cNvPr id="336" name="Oval 335"/>
              <p:cNvSpPr/>
              <p:nvPr/>
            </p:nvSpPr>
            <p:spPr>
              <a:xfrm>
                <a:off x="7149495" y="3213400"/>
                <a:ext cx="150464" cy="150464"/>
              </a:xfrm>
              <a:prstGeom prst="ellipse">
                <a:avLst/>
              </a:prstGeom>
              <a:solidFill>
                <a:srgbClr val="3D4B5F"/>
              </a:solidFill>
              <a:ln w="38100">
                <a:solidFill>
                  <a:srgbClr val="43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cxnSp>
            <p:nvCxnSpPr>
              <p:cNvPr id="337" name="Straight Connector 336"/>
              <p:cNvCxnSpPr/>
              <p:nvPr/>
            </p:nvCxnSpPr>
            <p:spPr>
              <a:xfrm flipV="1">
                <a:off x="7299959" y="3288631"/>
                <a:ext cx="248550" cy="1"/>
              </a:xfrm>
              <a:prstGeom prst="line">
                <a:avLst/>
              </a:prstGeom>
              <a:noFill/>
              <a:ln w="38100">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grpSp>
            <p:nvGrpSpPr>
              <p:cNvPr id="338" name="Group 337"/>
              <p:cNvGrpSpPr/>
              <p:nvPr/>
            </p:nvGrpSpPr>
            <p:grpSpPr>
              <a:xfrm>
                <a:off x="7406523" y="3272911"/>
                <a:ext cx="131758" cy="94580"/>
                <a:chOff x="7496145" y="3339939"/>
                <a:chExt cx="209108" cy="82743"/>
              </a:xfrm>
            </p:grpSpPr>
            <p:cxnSp>
              <p:nvCxnSpPr>
                <p:cNvPr id="339" name="Straight Connector 338"/>
                <p:cNvCxnSpPr/>
                <p:nvPr/>
              </p:nvCxnSpPr>
              <p:spPr>
                <a:xfrm>
                  <a:off x="7496145"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cxnSp>
              <p:nvCxnSpPr>
                <p:cNvPr id="340" name="Straight Connector 339"/>
                <p:cNvCxnSpPr/>
                <p:nvPr/>
              </p:nvCxnSpPr>
              <p:spPr>
                <a:xfrm>
                  <a:off x="7702982"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cxnSp>
              <p:nvCxnSpPr>
                <p:cNvPr id="341" name="Straight Connector 340"/>
                <p:cNvCxnSpPr/>
                <p:nvPr/>
              </p:nvCxnSpPr>
              <p:spPr>
                <a:xfrm>
                  <a:off x="7598428"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grpSp>
        </p:grpSp>
      </p:grpSp>
      <p:grpSp>
        <p:nvGrpSpPr>
          <p:cNvPr id="17" name="Group 16"/>
          <p:cNvGrpSpPr/>
          <p:nvPr/>
        </p:nvGrpSpPr>
        <p:grpSpPr>
          <a:xfrm>
            <a:off x="8105472" y="3192650"/>
            <a:ext cx="420764" cy="598940"/>
            <a:chOff x="9149489" y="3214922"/>
            <a:chExt cx="420764" cy="598940"/>
          </a:xfrm>
        </p:grpSpPr>
        <p:grpSp>
          <p:nvGrpSpPr>
            <p:cNvPr id="266" name="Group 265"/>
            <p:cNvGrpSpPr/>
            <p:nvPr/>
          </p:nvGrpSpPr>
          <p:grpSpPr>
            <a:xfrm>
              <a:off x="9149489" y="3214922"/>
              <a:ext cx="420764" cy="340787"/>
              <a:chOff x="6371276" y="4944354"/>
              <a:chExt cx="420764" cy="340787"/>
            </a:xfrm>
          </p:grpSpPr>
          <p:sp>
            <p:nvSpPr>
              <p:cNvPr id="267" name="Rectangle 266"/>
              <p:cNvSpPr/>
              <p:nvPr/>
            </p:nvSpPr>
            <p:spPr>
              <a:xfrm>
                <a:off x="6371276" y="4944354"/>
                <a:ext cx="420764" cy="340787"/>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8" name="Group 267"/>
              <p:cNvGrpSpPr/>
              <p:nvPr/>
            </p:nvGrpSpPr>
            <p:grpSpPr>
              <a:xfrm>
                <a:off x="6422378" y="4994182"/>
                <a:ext cx="150866" cy="241130"/>
                <a:chOff x="5212465" y="3556092"/>
                <a:chExt cx="189760" cy="303294"/>
              </a:xfrm>
            </p:grpSpPr>
            <p:sp>
              <p:nvSpPr>
                <p:cNvPr id="273" name="Oval 272"/>
                <p:cNvSpPr/>
                <p:nvPr/>
              </p:nvSpPr>
              <p:spPr>
                <a:xfrm>
                  <a:off x="5250578" y="3556092"/>
                  <a:ext cx="113534" cy="113534"/>
                </a:xfrm>
                <a:prstGeom prst="ellipse">
                  <a:avLst/>
                </a:prstGeom>
                <a:solidFill>
                  <a:srgbClr val="4A852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ound Same Side Corner Rectangle 273"/>
                <p:cNvSpPr/>
                <p:nvPr/>
              </p:nvSpPr>
              <p:spPr>
                <a:xfrm>
                  <a:off x="5212465" y="3669626"/>
                  <a:ext cx="189760" cy="189760"/>
                </a:xfrm>
                <a:prstGeom prst="round2SameRect">
                  <a:avLst>
                    <a:gd name="adj1" fmla="val 49716"/>
                    <a:gd name="adj2" fmla="val 0"/>
                  </a:avLst>
                </a:prstGeom>
                <a:solidFill>
                  <a:srgbClr val="4A852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P</a:t>
                  </a:r>
                  <a:endParaRPr lang="en-US" sz="4000" dirty="0"/>
                </a:p>
              </p:txBody>
            </p:sp>
          </p:grpSp>
          <p:grpSp>
            <p:nvGrpSpPr>
              <p:cNvPr id="269" name="Group 268"/>
              <p:cNvGrpSpPr/>
              <p:nvPr/>
            </p:nvGrpSpPr>
            <p:grpSpPr>
              <a:xfrm>
                <a:off x="6603545" y="5046511"/>
                <a:ext cx="123069" cy="75870"/>
                <a:chOff x="4770478" y="3634526"/>
                <a:chExt cx="123069" cy="75870"/>
              </a:xfrm>
            </p:grpSpPr>
            <p:cxnSp>
              <p:nvCxnSpPr>
                <p:cNvPr id="270" name="Straight Connector 269"/>
                <p:cNvCxnSpPr/>
                <p:nvPr/>
              </p:nvCxnSpPr>
              <p:spPr>
                <a:xfrm>
                  <a:off x="4770478"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4770478" y="3672461"/>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4770478"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grpSp>
          <p:nvGrpSpPr>
            <p:cNvPr id="342" name="Group 341"/>
            <p:cNvGrpSpPr/>
            <p:nvPr/>
          </p:nvGrpSpPr>
          <p:grpSpPr>
            <a:xfrm>
              <a:off x="9170861" y="3659771"/>
              <a:ext cx="399014" cy="154091"/>
              <a:chOff x="7149495" y="3213400"/>
              <a:chExt cx="399014" cy="154091"/>
            </a:xfrm>
          </p:grpSpPr>
          <p:sp>
            <p:nvSpPr>
              <p:cNvPr id="343" name="Oval 342"/>
              <p:cNvSpPr/>
              <p:nvPr/>
            </p:nvSpPr>
            <p:spPr>
              <a:xfrm>
                <a:off x="7149495" y="3213400"/>
                <a:ext cx="150464" cy="150464"/>
              </a:xfrm>
              <a:prstGeom prst="ellipse">
                <a:avLst/>
              </a:prstGeom>
              <a:solidFill>
                <a:srgbClr val="4A8522"/>
              </a:solidFill>
              <a:ln w="38100">
                <a:solidFill>
                  <a:srgbClr val="43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cxnSp>
            <p:nvCxnSpPr>
              <p:cNvPr id="344" name="Straight Connector 343"/>
              <p:cNvCxnSpPr/>
              <p:nvPr/>
            </p:nvCxnSpPr>
            <p:spPr>
              <a:xfrm flipV="1">
                <a:off x="7299959" y="3288631"/>
                <a:ext cx="248550" cy="1"/>
              </a:xfrm>
              <a:prstGeom prst="line">
                <a:avLst/>
              </a:prstGeom>
              <a:noFill/>
              <a:ln w="38100">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grpSp>
            <p:nvGrpSpPr>
              <p:cNvPr id="345" name="Group 344"/>
              <p:cNvGrpSpPr/>
              <p:nvPr/>
            </p:nvGrpSpPr>
            <p:grpSpPr>
              <a:xfrm>
                <a:off x="7406523" y="3272911"/>
                <a:ext cx="131758" cy="94580"/>
                <a:chOff x="7496145" y="3339939"/>
                <a:chExt cx="209108" cy="82743"/>
              </a:xfrm>
            </p:grpSpPr>
            <p:cxnSp>
              <p:nvCxnSpPr>
                <p:cNvPr id="346" name="Straight Connector 345"/>
                <p:cNvCxnSpPr/>
                <p:nvPr/>
              </p:nvCxnSpPr>
              <p:spPr>
                <a:xfrm>
                  <a:off x="7496145"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cxnSp>
              <p:nvCxnSpPr>
                <p:cNvPr id="347" name="Straight Connector 346"/>
                <p:cNvCxnSpPr/>
                <p:nvPr/>
              </p:nvCxnSpPr>
              <p:spPr>
                <a:xfrm>
                  <a:off x="7702982"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cxnSp>
              <p:nvCxnSpPr>
                <p:cNvPr id="348" name="Straight Connector 347"/>
                <p:cNvCxnSpPr/>
                <p:nvPr/>
              </p:nvCxnSpPr>
              <p:spPr>
                <a:xfrm>
                  <a:off x="7598428" y="3339939"/>
                  <a:ext cx="2271" cy="82743"/>
                </a:xfrm>
                <a:prstGeom prst="line">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cxnSp>
          </p:grpSp>
        </p:grpSp>
      </p:grpSp>
      <p:grpSp>
        <p:nvGrpSpPr>
          <p:cNvPr id="349" name="Group 348"/>
          <p:cNvGrpSpPr/>
          <p:nvPr/>
        </p:nvGrpSpPr>
        <p:grpSpPr>
          <a:xfrm>
            <a:off x="6258599" y="2370082"/>
            <a:ext cx="483566" cy="772885"/>
            <a:chOff x="5701136" y="2384637"/>
            <a:chExt cx="1133935" cy="1812370"/>
          </a:xfrm>
        </p:grpSpPr>
        <p:sp>
          <p:nvSpPr>
            <p:cNvPr id="350" name="Oval 349"/>
            <p:cNvSpPr/>
            <p:nvPr/>
          </p:nvSpPr>
          <p:spPr>
            <a:xfrm>
              <a:off x="5928886" y="2384637"/>
              <a:ext cx="678435" cy="678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ound Same Side Corner Rectangle 350"/>
            <p:cNvSpPr/>
            <p:nvPr/>
          </p:nvSpPr>
          <p:spPr>
            <a:xfrm>
              <a:off x="5701136" y="3063073"/>
              <a:ext cx="1133935" cy="1133934"/>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a:t>
              </a:r>
            </a:p>
          </p:txBody>
        </p:sp>
      </p:grpSp>
      <p:grpSp>
        <p:nvGrpSpPr>
          <p:cNvPr id="352" name="Group 351"/>
          <p:cNvGrpSpPr/>
          <p:nvPr/>
        </p:nvGrpSpPr>
        <p:grpSpPr>
          <a:xfrm>
            <a:off x="6865315" y="2370082"/>
            <a:ext cx="483566" cy="772885"/>
            <a:chOff x="5701136" y="2384637"/>
            <a:chExt cx="1133935" cy="1812370"/>
          </a:xfrm>
          <a:solidFill>
            <a:srgbClr val="9F42E6"/>
          </a:solidFill>
        </p:grpSpPr>
        <p:sp>
          <p:nvSpPr>
            <p:cNvPr id="353" name="Oval 352"/>
            <p:cNvSpPr/>
            <p:nvPr/>
          </p:nvSpPr>
          <p:spPr>
            <a:xfrm>
              <a:off x="5928886" y="2384637"/>
              <a:ext cx="678435" cy="67843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ound Same Side Corner Rectangle 353"/>
            <p:cNvSpPr/>
            <p:nvPr/>
          </p:nvSpPr>
          <p:spPr>
            <a:xfrm>
              <a:off x="5701136" y="3063073"/>
              <a:ext cx="1133935" cy="1133934"/>
            </a:xfrm>
            <a:prstGeom prst="round2SameRect">
              <a:avLst>
                <a:gd name="adj1" fmla="val 49716"/>
                <a:gd name="adj2" fmla="val 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a:t>
              </a:r>
            </a:p>
          </p:txBody>
        </p:sp>
      </p:grpSp>
      <p:grpSp>
        <p:nvGrpSpPr>
          <p:cNvPr id="355" name="Group 354"/>
          <p:cNvGrpSpPr/>
          <p:nvPr/>
        </p:nvGrpSpPr>
        <p:grpSpPr>
          <a:xfrm>
            <a:off x="7472031" y="2370082"/>
            <a:ext cx="483566" cy="772885"/>
            <a:chOff x="5701136" y="2384637"/>
            <a:chExt cx="1133935" cy="1812370"/>
          </a:xfrm>
          <a:solidFill>
            <a:srgbClr val="3D4B5F"/>
          </a:solidFill>
        </p:grpSpPr>
        <p:sp>
          <p:nvSpPr>
            <p:cNvPr id="356" name="Oval 355"/>
            <p:cNvSpPr/>
            <p:nvPr/>
          </p:nvSpPr>
          <p:spPr>
            <a:xfrm>
              <a:off x="5928886" y="2384637"/>
              <a:ext cx="678435" cy="67843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ound Same Side Corner Rectangle 356"/>
            <p:cNvSpPr/>
            <p:nvPr/>
          </p:nvSpPr>
          <p:spPr>
            <a:xfrm>
              <a:off x="5701136" y="3063073"/>
              <a:ext cx="1133935" cy="1133934"/>
            </a:xfrm>
            <a:prstGeom prst="round2SameRect">
              <a:avLst>
                <a:gd name="adj1" fmla="val 49716"/>
                <a:gd name="adj2" fmla="val 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a:t>
              </a:r>
            </a:p>
          </p:txBody>
        </p:sp>
      </p:grpSp>
      <p:grpSp>
        <p:nvGrpSpPr>
          <p:cNvPr id="358" name="Group 357"/>
          <p:cNvGrpSpPr/>
          <p:nvPr/>
        </p:nvGrpSpPr>
        <p:grpSpPr>
          <a:xfrm>
            <a:off x="8078748" y="2370082"/>
            <a:ext cx="483566" cy="772885"/>
            <a:chOff x="5701136" y="2384637"/>
            <a:chExt cx="1133935" cy="1812370"/>
          </a:xfrm>
          <a:solidFill>
            <a:srgbClr val="4A8522"/>
          </a:solidFill>
        </p:grpSpPr>
        <p:sp>
          <p:nvSpPr>
            <p:cNvPr id="359" name="Oval 358"/>
            <p:cNvSpPr/>
            <p:nvPr/>
          </p:nvSpPr>
          <p:spPr>
            <a:xfrm>
              <a:off x="5928886" y="2384637"/>
              <a:ext cx="678435" cy="67843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Round Same Side Corner Rectangle 359"/>
            <p:cNvSpPr/>
            <p:nvPr/>
          </p:nvSpPr>
          <p:spPr>
            <a:xfrm>
              <a:off x="5701136" y="3063073"/>
              <a:ext cx="1133935" cy="1133934"/>
            </a:xfrm>
            <a:prstGeom prst="round2SameRect">
              <a:avLst>
                <a:gd name="adj1" fmla="val 49716"/>
                <a:gd name="adj2" fmla="val 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a:t>
              </a:r>
            </a:p>
          </p:txBody>
        </p:sp>
      </p:grpSp>
      <p:cxnSp>
        <p:nvCxnSpPr>
          <p:cNvPr id="46" name="Straight Connector 45"/>
          <p:cNvCxnSpPr/>
          <p:nvPr/>
        </p:nvCxnSpPr>
        <p:spPr>
          <a:xfrm>
            <a:off x="4274841" y="2749288"/>
            <a:ext cx="0" cy="533708"/>
          </a:xfrm>
          <a:prstGeom prst="line">
            <a:avLst/>
          </a:prstGeom>
          <a:ln w="28575">
            <a:solidFill>
              <a:srgbClr val="4372C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923216" y="3341868"/>
            <a:ext cx="1102673" cy="461665"/>
          </a:xfrm>
          <a:prstGeom prst="rect">
            <a:avLst/>
          </a:prstGeom>
          <a:noFill/>
        </p:spPr>
        <p:txBody>
          <a:bodyPr wrap="square" rtlCol="0">
            <a:spAutoFit/>
          </a:bodyPr>
          <a:lstStyle/>
          <a:p>
            <a:r>
              <a:rPr lang="en-US" sz="1200" b="1">
                <a:solidFill>
                  <a:srgbClr val="4372C4"/>
                </a:solidFill>
              </a:rPr>
              <a:t>issue signed </a:t>
            </a:r>
            <a:r>
              <a:rPr lang="en-US" sz="1200" b="1" dirty="0">
                <a:solidFill>
                  <a:srgbClr val="4372C4"/>
                </a:solidFill>
              </a:rPr>
              <a:t>certificates</a:t>
            </a:r>
          </a:p>
        </p:txBody>
      </p:sp>
      <p:cxnSp>
        <p:nvCxnSpPr>
          <p:cNvPr id="55" name="Elbow Connector 54"/>
          <p:cNvCxnSpPr>
            <a:stCxn id="153" idx="2"/>
          </p:cNvCxnSpPr>
          <p:nvPr/>
        </p:nvCxnSpPr>
        <p:spPr>
          <a:xfrm rot="16200000" flipH="1">
            <a:off x="5656311" y="2810946"/>
            <a:ext cx="262264" cy="870996"/>
          </a:xfrm>
          <a:prstGeom prst="bentConnector2">
            <a:avLst/>
          </a:prstGeom>
          <a:ln w="28575">
            <a:solidFill>
              <a:srgbClr val="4372C4"/>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95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450" y="376687"/>
            <a:ext cx="10515600" cy="1325563"/>
          </a:xfrm>
        </p:spPr>
        <p:txBody>
          <a:bodyPr/>
          <a:lstStyle/>
          <a:p>
            <a:r>
              <a:rPr lang="en-US" dirty="0"/>
              <a:t>Diagram 12</a:t>
            </a:r>
          </a:p>
        </p:txBody>
      </p:sp>
      <p:sp>
        <p:nvSpPr>
          <p:cNvPr id="4" name="Slide Number Placeholder 3"/>
          <p:cNvSpPr>
            <a:spLocks noGrp="1"/>
          </p:cNvSpPr>
          <p:nvPr>
            <p:ph type="sldNum" sz="quarter" idx="12"/>
          </p:nvPr>
        </p:nvSpPr>
        <p:spPr>
          <a:xfrm>
            <a:off x="276261" y="6356348"/>
            <a:ext cx="538189" cy="365125"/>
          </a:xfrm>
        </p:spPr>
        <p:txBody>
          <a:bodyPr/>
          <a:lstStyle/>
          <a:p>
            <a:fld id="{2AF5F8E0-9CB9-8D41-B80C-6B76C9B710FC}" type="slidenum">
              <a:rPr lang="en-US" smtClean="0"/>
              <a:pPr/>
              <a:t>22</a:t>
            </a:fld>
            <a:endParaRPr lang="en-US" dirty="0"/>
          </a:p>
        </p:txBody>
      </p:sp>
      <p:pic>
        <p:nvPicPr>
          <p:cNvPr id="113" name="Picture 2" descr="https://d30y9cdsu7xlg0.cloudfront.net/png/1011141-200.png"/>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53825" y="2710963"/>
            <a:ext cx="1318307" cy="1318307"/>
          </a:xfrm>
          <a:prstGeom prst="rect">
            <a:avLst/>
          </a:prstGeom>
          <a:noFill/>
          <a:extLst>
            <a:ext uri="{909E8E84-426E-40DD-AFC4-6F175D3DCCD1}">
              <a14:hiddenFill xmlns:a14="http://schemas.microsoft.com/office/drawing/2010/main">
                <a:solidFill>
                  <a:srgbClr val="FFFFFF"/>
                </a:solidFill>
              </a14:hiddenFill>
            </a:ext>
          </a:extLst>
        </p:spPr>
      </p:pic>
      <p:grpSp>
        <p:nvGrpSpPr>
          <p:cNvPr id="125" name="Group 124"/>
          <p:cNvGrpSpPr/>
          <p:nvPr/>
        </p:nvGrpSpPr>
        <p:grpSpPr>
          <a:xfrm>
            <a:off x="6797138" y="2706973"/>
            <a:ext cx="616734" cy="985727"/>
            <a:chOff x="5701137" y="2384637"/>
            <a:chExt cx="1133935" cy="1812371"/>
          </a:xfrm>
        </p:grpSpPr>
        <p:sp>
          <p:nvSpPr>
            <p:cNvPr id="126" name="Oval 125"/>
            <p:cNvSpPr/>
            <p:nvPr/>
          </p:nvSpPr>
          <p:spPr>
            <a:xfrm>
              <a:off x="5928886" y="2384637"/>
              <a:ext cx="678435" cy="678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 Same Side Corner Rectangle 126"/>
            <p:cNvSpPr/>
            <p:nvPr/>
          </p:nvSpPr>
          <p:spPr>
            <a:xfrm>
              <a:off x="5701137" y="3063073"/>
              <a:ext cx="1133935" cy="1133935"/>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a:t>
              </a:r>
            </a:p>
          </p:txBody>
        </p:sp>
      </p:grpSp>
      <p:sp>
        <p:nvSpPr>
          <p:cNvPr id="128" name="TextBox 127"/>
          <p:cNvSpPr txBox="1"/>
          <p:nvPr/>
        </p:nvSpPr>
        <p:spPr>
          <a:xfrm>
            <a:off x="3663637" y="2276085"/>
            <a:ext cx="822662" cy="430887"/>
          </a:xfrm>
          <a:prstGeom prst="rect">
            <a:avLst/>
          </a:prstGeom>
          <a:noFill/>
        </p:spPr>
        <p:txBody>
          <a:bodyPr wrap="none" rtlCol="0">
            <a:spAutoFit/>
          </a:bodyPr>
          <a:lstStyle/>
          <a:p>
            <a:pPr algn="ctr"/>
            <a:r>
              <a:rPr lang="en-US" sz="1100" b="1" dirty="0"/>
              <a:t>Certificate</a:t>
            </a:r>
          </a:p>
          <a:p>
            <a:pPr algn="ctr"/>
            <a:r>
              <a:rPr lang="en-US" sz="1100" b="1" dirty="0"/>
              <a:t>Authority</a:t>
            </a:r>
          </a:p>
        </p:txBody>
      </p:sp>
      <p:sp>
        <p:nvSpPr>
          <p:cNvPr id="129" name="TextBox 128"/>
          <p:cNvSpPr txBox="1"/>
          <p:nvPr/>
        </p:nvSpPr>
        <p:spPr>
          <a:xfrm>
            <a:off x="6680012" y="2276086"/>
            <a:ext cx="850983" cy="430887"/>
          </a:xfrm>
          <a:prstGeom prst="rect">
            <a:avLst/>
          </a:prstGeom>
          <a:noFill/>
        </p:spPr>
        <p:txBody>
          <a:bodyPr wrap="square" rtlCol="0">
            <a:spAutoFit/>
          </a:bodyPr>
          <a:lstStyle/>
          <a:p>
            <a:pPr algn="ctr"/>
            <a:r>
              <a:rPr lang="en-US" sz="1100" b="1" dirty="0"/>
              <a:t>Validating Principal</a:t>
            </a:r>
          </a:p>
        </p:txBody>
      </p:sp>
      <p:cxnSp>
        <p:nvCxnSpPr>
          <p:cNvPr id="131" name="Straight Arrow Connector 130"/>
          <p:cNvCxnSpPr>
            <a:stCxn id="200" idx="1"/>
          </p:cNvCxnSpPr>
          <p:nvPr/>
        </p:nvCxnSpPr>
        <p:spPr>
          <a:xfrm flipH="1" flipV="1">
            <a:off x="7435644" y="3522306"/>
            <a:ext cx="597755" cy="1"/>
          </a:xfrm>
          <a:prstGeom prst="straightConnector1">
            <a:avLst/>
          </a:prstGeom>
          <a:ln w="28575">
            <a:solidFill>
              <a:srgbClr val="4372C4"/>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7796361" y="2763062"/>
            <a:ext cx="806824" cy="600164"/>
          </a:xfrm>
          <a:prstGeom prst="rect">
            <a:avLst/>
          </a:prstGeom>
          <a:noFill/>
        </p:spPr>
        <p:txBody>
          <a:bodyPr wrap="square" rtlCol="0">
            <a:spAutoFit/>
          </a:bodyPr>
          <a:lstStyle/>
          <a:p>
            <a:pPr algn="ctr"/>
            <a:r>
              <a:rPr lang="en-US" sz="1100" b="1" dirty="0">
                <a:solidFill>
                  <a:schemeClr val="accent1"/>
                </a:solidFill>
              </a:rPr>
              <a:t>present</a:t>
            </a:r>
          </a:p>
          <a:p>
            <a:pPr algn="ctr"/>
            <a:r>
              <a:rPr lang="en-US" sz="1100" b="1" dirty="0">
                <a:solidFill>
                  <a:schemeClr val="accent1"/>
                </a:solidFill>
              </a:rPr>
              <a:t>revoked certificate</a:t>
            </a:r>
          </a:p>
        </p:txBody>
      </p:sp>
      <p:sp>
        <p:nvSpPr>
          <p:cNvPr id="150" name="Rectangle 149"/>
          <p:cNvSpPr/>
          <p:nvPr/>
        </p:nvSpPr>
        <p:spPr>
          <a:xfrm>
            <a:off x="2563973" y="4281711"/>
            <a:ext cx="3447264" cy="645734"/>
          </a:xfrm>
          <a:prstGeom prst="rect">
            <a:avLst/>
          </a:prstGeom>
          <a:noFill/>
          <a:ln>
            <a:solidFill>
              <a:srgbClr val="FF4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2293986" y="3580732"/>
            <a:ext cx="1074333" cy="430887"/>
          </a:xfrm>
          <a:prstGeom prst="rect">
            <a:avLst/>
          </a:prstGeom>
          <a:noFill/>
        </p:spPr>
        <p:txBody>
          <a:bodyPr wrap="none" rtlCol="0">
            <a:spAutoFit/>
          </a:bodyPr>
          <a:lstStyle/>
          <a:p>
            <a:pPr algn="ctr"/>
            <a:r>
              <a:rPr lang="en-US" sz="1100" b="1" dirty="0">
                <a:solidFill>
                  <a:srgbClr val="FF0000"/>
                </a:solidFill>
              </a:rPr>
              <a:t>Certificate</a:t>
            </a:r>
          </a:p>
          <a:p>
            <a:pPr algn="ctr"/>
            <a:r>
              <a:rPr lang="en-US" sz="1100" b="1" dirty="0">
                <a:solidFill>
                  <a:srgbClr val="FF0000"/>
                </a:solidFill>
              </a:rPr>
              <a:t>Revocation List</a:t>
            </a:r>
          </a:p>
        </p:txBody>
      </p:sp>
      <p:grpSp>
        <p:nvGrpSpPr>
          <p:cNvPr id="152" name="Group 151"/>
          <p:cNvGrpSpPr/>
          <p:nvPr/>
        </p:nvGrpSpPr>
        <p:grpSpPr>
          <a:xfrm>
            <a:off x="2723235" y="4434182"/>
            <a:ext cx="420764" cy="340787"/>
            <a:chOff x="2903135" y="2661005"/>
            <a:chExt cx="420764" cy="340787"/>
          </a:xfrm>
        </p:grpSpPr>
        <p:sp>
          <p:nvSpPr>
            <p:cNvPr id="154" name="Rectangle 153"/>
            <p:cNvSpPr/>
            <p:nvPr/>
          </p:nvSpPr>
          <p:spPr>
            <a:xfrm>
              <a:off x="2903135" y="2661005"/>
              <a:ext cx="420764" cy="3407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2984529" y="2710841"/>
              <a:ext cx="90263" cy="90264"/>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ound Same Side Corner Rectangle 155"/>
            <p:cNvSpPr/>
            <p:nvPr/>
          </p:nvSpPr>
          <p:spPr>
            <a:xfrm>
              <a:off x="2954228" y="2801105"/>
              <a:ext cx="150866" cy="150867"/>
            </a:xfrm>
            <a:prstGeom prst="round2SameRect">
              <a:avLst>
                <a:gd name="adj1" fmla="val 49716"/>
                <a:gd name="adj2" fmla="val 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1</a:t>
              </a:r>
              <a:endParaRPr lang="en-US" sz="4000" dirty="0"/>
            </a:p>
          </p:txBody>
        </p:sp>
        <p:cxnSp>
          <p:nvCxnSpPr>
            <p:cNvPr id="157" name="Straight Connector 156"/>
            <p:cNvCxnSpPr/>
            <p:nvPr/>
          </p:nvCxnSpPr>
          <p:spPr>
            <a:xfrm>
              <a:off x="3135404" y="276316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3135404" y="2801097"/>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3135404" y="283903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0" name="Group 159"/>
          <p:cNvGrpSpPr/>
          <p:nvPr/>
        </p:nvGrpSpPr>
        <p:grpSpPr>
          <a:xfrm>
            <a:off x="3308299" y="4434182"/>
            <a:ext cx="420764" cy="340787"/>
            <a:chOff x="2903135" y="2661005"/>
            <a:chExt cx="420764" cy="340787"/>
          </a:xfrm>
        </p:grpSpPr>
        <p:sp>
          <p:nvSpPr>
            <p:cNvPr id="161" name="Rectangle 160"/>
            <p:cNvSpPr/>
            <p:nvPr/>
          </p:nvSpPr>
          <p:spPr>
            <a:xfrm>
              <a:off x="2903135" y="2661005"/>
              <a:ext cx="420764" cy="3407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2984529" y="2710841"/>
              <a:ext cx="90263" cy="90264"/>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ound Same Side Corner Rectangle 162"/>
            <p:cNvSpPr/>
            <p:nvPr/>
          </p:nvSpPr>
          <p:spPr>
            <a:xfrm>
              <a:off x="2954228" y="2801105"/>
              <a:ext cx="150866" cy="150867"/>
            </a:xfrm>
            <a:prstGeom prst="round2SameRect">
              <a:avLst>
                <a:gd name="adj1" fmla="val 49716"/>
                <a:gd name="adj2" fmla="val 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2</a:t>
              </a:r>
              <a:endParaRPr lang="en-US" sz="4000" dirty="0"/>
            </a:p>
          </p:txBody>
        </p:sp>
        <p:cxnSp>
          <p:nvCxnSpPr>
            <p:cNvPr id="164" name="Straight Connector 163"/>
            <p:cNvCxnSpPr/>
            <p:nvPr/>
          </p:nvCxnSpPr>
          <p:spPr>
            <a:xfrm>
              <a:off x="3135404" y="276316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3135404" y="2801097"/>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3135404" y="283903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7" name="Group 166"/>
          <p:cNvGrpSpPr/>
          <p:nvPr/>
        </p:nvGrpSpPr>
        <p:grpSpPr>
          <a:xfrm>
            <a:off x="3896856" y="4434182"/>
            <a:ext cx="420764" cy="340787"/>
            <a:chOff x="2903135" y="2661005"/>
            <a:chExt cx="420764" cy="340787"/>
          </a:xfrm>
        </p:grpSpPr>
        <p:sp>
          <p:nvSpPr>
            <p:cNvPr id="168" name="Rectangle 167"/>
            <p:cNvSpPr/>
            <p:nvPr/>
          </p:nvSpPr>
          <p:spPr>
            <a:xfrm>
              <a:off x="2903135" y="2661005"/>
              <a:ext cx="420764" cy="3407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2984529" y="2710841"/>
              <a:ext cx="90263" cy="90264"/>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 Same Side Corner Rectangle 169"/>
            <p:cNvSpPr/>
            <p:nvPr/>
          </p:nvSpPr>
          <p:spPr>
            <a:xfrm>
              <a:off x="2954228" y="2801105"/>
              <a:ext cx="150866" cy="150867"/>
            </a:xfrm>
            <a:prstGeom prst="round2SameRect">
              <a:avLst>
                <a:gd name="adj1" fmla="val 49716"/>
                <a:gd name="adj2" fmla="val 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3</a:t>
              </a:r>
              <a:endParaRPr lang="en-US" sz="4000" dirty="0"/>
            </a:p>
          </p:txBody>
        </p:sp>
        <p:cxnSp>
          <p:nvCxnSpPr>
            <p:cNvPr id="171" name="Straight Connector 170"/>
            <p:cNvCxnSpPr/>
            <p:nvPr/>
          </p:nvCxnSpPr>
          <p:spPr>
            <a:xfrm>
              <a:off x="3135404" y="276316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3135404" y="2801097"/>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3135404" y="283903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4485413" y="4434182"/>
            <a:ext cx="420764" cy="340787"/>
            <a:chOff x="2903135" y="2661005"/>
            <a:chExt cx="420764" cy="340787"/>
          </a:xfrm>
        </p:grpSpPr>
        <p:sp>
          <p:nvSpPr>
            <p:cNvPr id="184" name="Rectangle 183"/>
            <p:cNvSpPr/>
            <p:nvPr/>
          </p:nvSpPr>
          <p:spPr>
            <a:xfrm>
              <a:off x="2903135" y="2661005"/>
              <a:ext cx="420764" cy="3407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2984529" y="2710841"/>
              <a:ext cx="90263" cy="90264"/>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ound Same Side Corner Rectangle 185"/>
            <p:cNvSpPr/>
            <p:nvPr/>
          </p:nvSpPr>
          <p:spPr>
            <a:xfrm>
              <a:off x="2954228" y="2801105"/>
              <a:ext cx="150866" cy="150867"/>
            </a:xfrm>
            <a:prstGeom prst="round2SameRect">
              <a:avLst>
                <a:gd name="adj1" fmla="val 49716"/>
                <a:gd name="adj2" fmla="val 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4</a:t>
              </a:r>
              <a:endParaRPr lang="en-US" sz="4000" dirty="0"/>
            </a:p>
          </p:txBody>
        </p:sp>
        <p:cxnSp>
          <p:nvCxnSpPr>
            <p:cNvPr id="187" name="Straight Connector 186"/>
            <p:cNvCxnSpPr/>
            <p:nvPr/>
          </p:nvCxnSpPr>
          <p:spPr>
            <a:xfrm>
              <a:off x="3135404" y="276316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3135404" y="2801097"/>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135404" y="283903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5073970" y="4434182"/>
            <a:ext cx="420764" cy="340787"/>
            <a:chOff x="2903135" y="2661005"/>
            <a:chExt cx="420764" cy="340787"/>
          </a:xfrm>
        </p:grpSpPr>
        <p:sp>
          <p:nvSpPr>
            <p:cNvPr id="191" name="Rectangle 190"/>
            <p:cNvSpPr/>
            <p:nvPr/>
          </p:nvSpPr>
          <p:spPr>
            <a:xfrm>
              <a:off x="2903135" y="2661005"/>
              <a:ext cx="420764" cy="3407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2984529" y="2710841"/>
              <a:ext cx="90263" cy="90264"/>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 Same Side Corner Rectangle 192"/>
            <p:cNvSpPr/>
            <p:nvPr/>
          </p:nvSpPr>
          <p:spPr>
            <a:xfrm>
              <a:off x="2954228" y="2801105"/>
              <a:ext cx="150866" cy="150867"/>
            </a:xfrm>
            <a:prstGeom prst="round2SameRect">
              <a:avLst>
                <a:gd name="adj1" fmla="val 49716"/>
                <a:gd name="adj2" fmla="val 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5</a:t>
              </a:r>
              <a:endParaRPr lang="en-US" sz="4000" dirty="0"/>
            </a:p>
          </p:txBody>
        </p:sp>
        <p:cxnSp>
          <p:nvCxnSpPr>
            <p:cNvPr id="194" name="Straight Connector 193"/>
            <p:cNvCxnSpPr/>
            <p:nvPr/>
          </p:nvCxnSpPr>
          <p:spPr>
            <a:xfrm>
              <a:off x="3135404" y="276316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3135404" y="2801097"/>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3135404" y="283903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97" name="Elbow Connector 196"/>
          <p:cNvCxnSpPr>
            <a:endCxn id="126" idx="1"/>
          </p:cNvCxnSpPr>
          <p:nvPr/>
        </p:nvCxnSpPr>
        <p:spPr>
          <a:xfrm rot="10800000" flipV="1">
            <a:off x="2563973" y="3370116"/>
            <a:ext cx="889852" cy="1234461"/>
          </a:xfrm>
          <a:prstGeom prst="bentConnector3">
            <a:avLst>
              <a:gd name="adj1" fmla="val 125690"/>
            </a:avLst>
          </a:prstGeom>
          <a:ln w="28575">
            <a:solidFill>
              <a:srgbClr val="FF4F4B"/>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99" name="Group 198"/>
          <p:cNvGrpSpPr/>
          <p:nvPr/>
        </p:nvGrpSpPr>
        <p:grpSpPr>
          <a:xfrm>
            <a:off x="8033399" y="3351913"/>
            <a:ext cx="420764" cy="340787"/>
            <a:chOff x="2903135" y="2661005"/>
            <a:chExt cx="420764" cy="340787"/>
          </a:xfrm>
        </p:grpSpPr>
        <p:sp>
          <p:nvSpPr>
            <p:cNvPr id="200" name="Rectangle 199"/>
            <p:cNvSpPr/>
            <p:nvPr/>
          </p:nvSpPr>
          <p:spPr>
            <a:xfrm>
              <a:off x="2903135" y="2661005"/>
              <a:ext cx="420764" cy="3407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2984529" y="2710841"/>
              <a:ext cx="90263" cy="90264"/>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ound Same Side Corner Rectangle 201"/>
            <p:cNvSpPr/>
            <p:nvPr/>
          </p:nvSpPr>
          <p:spPr>
            <a:xfrm>
              <a:off x="2954228" y="2801105"/>
              <a:ext cx="150866" cy="150867"/>
            </a:xfrm>
            <a:prstGeom prst="round2SameRect">
              <a:avLst>
                <a:gd name="adj1" fmla="val 49716"/>
                <a:gd name="adj2" fmla="val 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1</a:t>
              </a:r>
              <a:endParaRPr lang="en-US" sz="4000" dirty="0"/>
            </a:p>
          </p:txBody>
        </p:sp>
        <p:cxnSp>
          <p:nvCxnSpPr>
            <p:cNvPr id="203" name="Straight Connector 202"/>
            <p:cNvCxnSpPr/>
            <p:nvPr/>
          </p:nvCxnSpPr>
          <p:spPr>
            <a:xfrm>
              <a:off x="3135404" y="276316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3135404" y="2801097"/>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3135404" y="283903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6" name="Group 205"/>
          <p:cNvGrpSpPr/>
          <p:nvPr/>
        </p:nvGrpSpPr>
        <p:grpSpPr>
          <a:xfrm>
            <a:off x="8529685" y="2706973"/>
            <a:ext cx="616734" cy="985727"/>
            <a:chOff x="5701137" y="2384637"/>
            <a:chExt cx="1133935" cy="1812371"/>
          </a:xfrm>
          <a:solidFill>
            <a:srgbClr val="9F42E6"/>
          </a:solidFill>
        </p:grpSpPr>
        <p:sp>
          <p:nvSpPr>
            <p:cNvPr id="207" name="Oval 206"/>
            <p:cNvSpPr/>
            <p:nvPr/>
          </p:nvSpPr>
          <p:spPr>
            <a:xfrm>
              <a:off x="5928886" y="2384637"/>
              <a:ext cx="678435" cy="67843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 Same Side Corner Rectangle 207"/>
            <p:cNvSpPr/>
            <p:nvPr/>
          </p:nvSpPr>
          <p:spPr>
            <a:xfrm>
              <a:off x="5701137" y="3063073"/>
              <a:ext cx="1133935" cy="1133935"/>
            </a:xfrm>
            <a:prstGeom prst="round2SameRect">
              <a:avLst>
                <a:gd name="adj1" fmla="val 49716"/>
                <a:gd name="adj2" fmla="val 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a:t>
              </a:r>
            </a:p>
          </p:txBody>
        </p:sp>
      </p:grpSp>
      <p:sp>
        <p:nvSpPr>
          <p:cNvPr id="209" name="TextBox 208"/>
          <p:cNvSpPr txBox="1"/>
          <p:nvPr/>
        </p:nvSpPr>
        <p:spPr>
          <a:xfrm>
            <a:off x="8329621" y="2276086"/>
            <a:ext cx="1026316" cy="430887"/>
          </a:xfrm>
          <a:prstGeom prst="rect">
            <a:avLst/>
          </a:prstGeom>
          <a:noFill/>
        </p:spPr>
        <p:txBody>
          <a:bodyPr wrap="square" rtlCol="0">
            <a:spAutoFit/>
          </a:bodyPr>
          <a:lstStyle/>
          <a:p>
            <a:pPr algn="ctr"/>
            <a:r>
              <a:rPr lang="en-US" sz="1100" b="1"/>
              <a:t>Impersonating  </a:t>
            </a:r>
            <a:r>
              <a:rPr lang="en-US" sz="1100" b="1" dirty="0"/>
              <a:t>Principal</a:t>
            </a:r>
          </a:p>
        </p:txBody>
      </p:sp>
      <p:cxnSp>
        <p:nvCxnSpPr>
          <p:cNvPr id="9" name="Elbow Connector 8"/>
          <p:cNvCxnSpPr>
            <a:stCxn id="127" idx="1"/>
            <a:endCxn id="150" idx="3"/>
          </p:cNvCxnSpPr>
          <p:nvPr/>
        </p:nvCxnSpPr>
        <p:spPr>
          <a:xfrm rot="5400000">
            <a:off x="6102432" y="3601505"/>
            <a:ext cx="911878" cy="1094268"/>
          </a:xfrm>
          <a:prstGeom prst="bentConnector2">
            <a:avLst/>
          </a:prstGeom>
          <a:ln w="28575">
            <a:solidFill>
              <a:srgbClr val="4372C4"/>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0" name="TextBox 209"/>
          <p:cNvSpPr txBox="1"/>
          <p:nvPr/>
        </p:nvSpPr>
        <p:spPr>
          <a:xfrm>
            <a:off x="6510014" y="4141856"/>
            <a:ext cx="678337" cy="430887"/>
          </a:xfrm>
          <a:prstGeom prst="rect">
            <a:avLst/>
          </a:prstGeom>
          <a:noFill/>
        </p:spPr>
        <p:txBody>
          <a:bodyPr wrap="square" rtlCol="0">
            <a:spAutoFit/>
          </a:bodyPr>
          <a:lstStyle/>
          <a:p>
            <a:pPr algn="ctr"/>
            <a:r>
              <a:rPr lang="en-US" sz="1100" b="1">
                <a:solidFill>
                  <a:schemeClr val="accent1"/>
                </a:solidFill>
              </a:rPr>
              <a:t>check CRL</a:t>
            </a:r>
            <a:endParaRPr lang="en-US" sz="1100" b="1" dirty="0">
              <a:solidFill>
                <a:schemeClr val="accent1"/>
              </a:solidFill>
            </a:endParaRPr>
          </a:p>
        </p:txBody>
      </p:sp>
    </p:spTree>
    <p:extLst>
      <p:ext uri="{BB962C8B-B14F-4D97-AF65-F5344CB8AC3E}">
        <p14:creationId xmlns:p14="http://schemas.microsoft.com/office/powerpoint/2010/main" val="356790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Guide</a:t>
            </a:r>
          </a:p>
        </p:txBody>
      </p:sp>
      <p:sp>
        <p:nvSpPr>
          <p:cNvPr id="3" name="Text Placeholder 2"/>
          <p:cNvSpPr>
            <a:spLocks noGrp="1"/>
          </p:cNvSpPr>
          <p:nvPr>
            <p:ph type="body" idx="1"/>
          </p:nvPr>
        </p:nvSpPr>
        <p:spPr/>
        <p:txBody>
          <a:bodyPr/>
          <a:lstStyle/>
          <a:p>
            <a:r>
              <a:rPr lang="en-US" dirty="0"/>
              <a:t>Key Concepts, Peers</a:t>
            </a:r>
          </a:p>
        </p:txBody>
      </p:sp>
      <p:sp>
        <p:nvSpPr>
          <p:cNvPr id="4" name="Slide Number Placeholder 3"/>
          <p:cNvSpPr>
            <a:spLocks noGrp="1"/>
          </p:cNvSpPr>
          <p:nvPr>
            <p:ph type="sldNum" sz="quarter" idx="12"/>
          </p:nvPr>
        </p:nvSpPr>
        <p:spPr/>
        <p:txBody>
          <a:bodyPr/>
          <a:lstStyle/>
          <a:p>
            <a:fld id="{2AF5F8E0-9CB9-8D41-B80C-6B76C9B710FC}" type="slidenum">
              <a:rPr lang="en-US" smtClean="0"/>
              <a:t>23</a:t>
            </a:fld>
            <a:endParaRPr lang="en-US"/>
          </a:p>
        </p:txBody>
      </p:sp>
    </p:spTree>
    <p:extLst>
      <p:ext uri="{BB962C8B-B14F-4D97-AF65-F5344CB8AC3E}">
        <p14:creationId xmlns:p14="http://schemas.microsoft.com/office/powerpoint/2010/main" val="1711259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641"/>
            <a:ext cx="10515600" cy="1325563"/>
          </a:xfrm>
        </p:spPr>
        <p:txBody>
          <a:bodyPr/>
          <a:lstStyle/>
          <a:p>
            <a:r>
              <a:rPr lang="en-US" dirty="0"/>
              <a:t>Diagram 1a</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24</a:t>
            </a:fld>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1713121157"/>
              </p:ext>
            </p:extLst>
          </p:nvPr>
        </p:nvGraphicFramePr>
        <p:xfrm>
          <a:off x="7404904" y="2184501"/>
          <a:ext cx="1712385" cy="2875848"/>
        </p:xfrm>
        <a:graphic>
          <a:graphicData uri="http://schemas.openxmlformats.org/drawingml/2006/table">
            <a:tbl>
              <a:tblPr firstRow="1" bandRow="1">
                <a:tableStyleId>{2D5ABB26-0587-4C30-8999-92F81FD0307C}</a:tableStyleId>
              </a:tblPr>
              <a:tblGrid>
                <a:gridCol w="639495">
                  <a:extLst>
                    <a:ext uri="{9D8B030D-6E8A-4147-A177-3AD203B41FA5}">
                      <a16:colId xmlns:a16="http://schemas.microsoft.com/office/drawing/2014/main" val="20000"/>
                    </a:ext>
                  </a:extLst>
                </a:gridCol>
                <a:gridCol w="1072890">
                  <a:extLst>
                    <a:ext uri="{9D8B030D-6E8A-4147-A177-3AD203B41FA5}">
                      <a16:colId xmlns:a16="http://schemas.microsoft.com/office/drawing/2014/main" val="20001"/>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r>
                        <a:rPr lang="en-US" sz="1400" baseline="0" dirty="0"/>
                        <a:t> network</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Peer node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Smart contract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pSp>
        <p:nvGrpSpPr>
          <p:cNvPr id="7" name="Group 6"/>
          <p:cNvGrpSpPr/>
          <p:nvPr/>
        </p:nvGrpSpPr>
        <p:grpSpPr>
          <a:xfrm>
            <a:off x="2476784" y="2085841"/>
            <a:ext cx="5505235" cy="3073286"/>
            <a:chOff x="2319129" y="2726972"/>
            <a:chExt cx="5505235" cy="3073286"/>
          </a:xfrm>
        </p:grpSpPr>
        <p:sp>
          <p:nvSpPr>
            <p:cNvPr id="5" name="Rounded Rectangle 4"/>
            <p:cNvSpPr/>
            <p:nvPr/>
          </p:nvSpPr>
          <p:spPr>
            <a:xfrm>
              <a:off x="2319129" y="2726972"/>
              <a:ext cx="4692315" cy="3073286"/>
            </a:xfrm>
            <a:prstGeom prst="roundRect">
              <a:avLst/>
            </a:prstGeom>
            <a:solidFill>
              <a:srgbClr val="DBE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6458547" y="5236933"/>
              <a:ext cx="527124" cy="461665"/>
            </a:xfrm>
            <a:prstGeom prst="rect">
              <a:avLst/>
            </a:prstGeom>
            <a:noFill/>
          </p:spPr>
          <p:txBody>
            <a:bodyPr wrap="square" rtlCol="0">
              <a:spAutoFit/>
            </a:bodyPr>
            <a:lstStyle/>
            <a:p>
              <a:r>
                <a:rPr lang="en-US" sz="2400" b="1"/>
                <a:t>N</a:t>
              </a:r>
            </a:p>
          </p:txBody>
        </p:sp>
        <p:sp>
          <p:nvSpPr>
            <p:cNvPr id="61" name="Rounded Rectangle 60"/>
            <p:cNvSpPr/>
            <p:nvPr/>
          </p:nvSpPr>
          <p:spPr>
            <a:xfrm>
              <a:off x="7320665" y="2953814"/>
              <a:ext cx="470643" cy="431746"/>
            </a:xfrm>
            <a:prstGeom prst="roundRect">
              <a:avLst/>
            </a:prstGeom>
            <a:solidFill>
              <a:schemeClr val="accent1">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N</a:t>
              </a:r>
              <a:endParaRPr lang="en-US" sz="1600" b="1" dirty="0">
                <a:solidFill>
                  <a:srgbClr val="000000"/>
                </a:solidFill>
                <a:ea typeface="Arial" charset="0"/>
                <a:cs typeface="Arial" charset="0"/>
              </a:endParaRPr>
            </a:p>
          </p:txBody>
        </p:sp>
        <p:sp>
          <p:nvSpPr>
            <p:cNvPr id="63" name="Rounded Rectangle 62"/>
            <p:cNvSpPr/>
            <p:nvPr/>
          </p:nvSpPr>
          <p:spPr>
            <a:xfrm>
              <a:off x="7320665" y="3674228"/>
              <a:ext cx="481189" cy="444147"/>
            </a:xfrm>
            <a:prstGeom prst="roundRect">
              <a:avLst/>
            </a:prstGeom>
            <a:solidFill>
              <a:schemeClr val="accent1"/>
            </a:soli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bg1"/>
                  </a:solidFill>
                  <a:ea typeface="Arial" charset="0"/>
                  <a:cs typeface="Arial" charset="0"/>
                </a:rPr>
                <a:t>P</a:t>
              </a:r>
            </a:p>
          </p:txBody>
        </p:sp>
        <p:grpSp>
          <p:nvGrpSpPr>
            <p:cNvPr id="6" name="Group 5"/>
            <p:cNvGrpSpPr/>
            <p:nvPr/>
          </p:nvGrpSpPr>
          <p:grpSpPr>
            <a:xfrm>
              <a:off x="3019461" y="3050321"/>
              <a:ext cx="1021041" cy="1160587"/>
              <a:chOff x="4427564" y="3618500"/>
              <a:chExt cx="1021041" cy="1160587"/>
            </a:xfrm>
          </p:grpSpPr>
          <p:sp>
            <p:nvSpPr>
              <p:cNvPr id="27" name="Rounded Rectangle 26"/>
              <p:cNvSpPr/>
              <p:nvPr/>
            </p:nvSpPr>
            <p:spPr>
              <a:xfrm>
                <a:off x="4427564" y="3993034"/>
                <a:ext cx="559591" cy="554570"/>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P1</a:t>
                </a:r>
                <a:endParaRPr kumimoji="0" lang="en-US" sz="2400" b="1" i="0" u="none" strike="noStrike" kern="0" cap="none" spc="0" normalizeH="0" baseline="-25000" noProof="0" dirty="0">
                  <a:ln>
                    <a:noFill/>
                  </a:ln>
                  <a:solidFill>
                    <a:schemeClr val="bg1"/>
                  </a:solidFill>
                  <a:effectLst/>
                  <a:uLnTx/>
                  <a:uFillTx/>
                  <a:ea typeface=""/>
                  <a:cs typeface=""/>
                </a:endParaRPr>
              </a:p>
            </p:txBody>
          </p:sp>
          <p:sp>
            <p:nvSpPr>
              <p:cNvPr id="34" name="Document 33"/>
              <p:cNvSpPr/>
              <p:nvPr/>
            </p:nvSpPr>
            <p:spPr>
              <a:xfrm>
                <a:off x="4877270" y="4345341"/>
                <a:ext cx="547666" cy="433746"/>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a:t>
                </a:r>
              </a:p>
            </p:txBody>
          </p:sp>
          <p:sp>
            <p:nvSpPr>
              <p:cNvPr id="35" name="Rounded Rectangle 34"/>
              <p:cNvSpPr/>
              <p:nvPr/>
            </p:nvSpPr>
            <p:spPr>
              <a:xfrm>
                <a:off x="4853601" y="3618500"/>
                <a:ext cx="595004" cy="54920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S1</a:t>
                </a:r>
                <a:endParaRPr lang="en-US" sz="2400" b="1" baseline="-25000" dirty="0">
                  <a:solidFill>
                    <a:srgbClr val="4372C4"/>
                  </a:solidFill>
                  <a:ea typeface="Arial" charset="0"/>
                  <a:cs typeface="Arial" charset="0"/>
                </a:endParaRPr>
              </a:p>
            </p:txBody>
          </p:sp>
        </p:grpSp>
        <p:grpSp>
          <p:nvGrpSpPr>
            <p:cNvPr id="37" name="Group 36"/>
            <p:cNvGrpSpPr/>
            <p:nvPr/>
          </p:nvGrpSpPr>
          <p:grpSpPr>
            <a:xfrm>
              <a:off x="5088150" y="3163280"/>
              <a:ext cx="1021041" cy="1160587"/>
              <a:chOff x="4427564" y="3618500"/>
              <a:chExt cx="1021041" cy="1160587"/>
            </a:xfrm>
          </p:grpSpPr>
          <p:sp>
            <p:nvSpPr>
              <p:cNvPr id="38" name="Rounded Rectangle 37"/>
              <p:cNvSpPr/>
              <p:nvPr/>
            </p:nvSpPr>
            <p:spPr>
              <a:xfrm>
                <a:off x="4427564" y="3993034"/>
                <a:ext cx="559591" cy="554570"/>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dirty="0">
                    <a:solidFill>
                      <a:schemeClr val="bg1"/>
                    </a:solidFill>
                    <a:ea typeface=""/>
                    <a:cs typeface=""/>
                  </a:rPr>
                  <a:t>P2</a:t>
                </a:r>
                <a:endParaRPr kumimoji="0" lang="en-US" sz="2400" b="1" i="0" u="none" strike="noStrike" kern="0" cap="none" spc="0" normalizeH="0" baseline="-25000" noProof="0" dirty="0">
                  <a:ln>
                    <a:noFill/>
                  </a:ln>
                  <a:solidFill>
                    <a:schemeClr val="bg1"/>
                  </a:solidFill>
                  <a:effectLst/>
                  <a:uLnTx/>
                  <a:uFillTx/>
                  <a:ea typeface=""/>
                  <a:cs typeface=""/>
                </a:endParaRPr>
              </a:p>
            </p:txBody>
          </p:sp>
          <p:sp>
            <p:nvSpPr>
              <p:cNvPr id="39" name="Document 38"/>
              <p:cNvSpPr/>
              <p:nvPr/>
            </p:nvSpPr>
            <p:spPr>
              <a:xfrm>
                <a:off x="4877270" y="4345341"/>
                <a:ext cx="547666" cy="433746"/>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a:t>
                </a:r>
              </a:p>
            </p:txBody>
          </p:sp>
          <p:sp>
            <p:nvSpPr>
              <p:cNvPr id="40" name="Rounded Rectangle 39"/>
              <p:cNvSpPr/>
              <p:nvPr/>
            </p:nvSpPr>
            <p:spPr>
              <a:xfrm>
                <a:off x="4853601" y="3618500"/>
                <a:ext cx="595004" cy="54920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a:solidFill>
                      <a:srgbClr val="4372C4"/>
                    </a:solidFill>
                    <a:ea typeface="Arial" charset="0"/>
                    <a:cs typeface="Arial" charset="0"/>
                  </a:rPr>
                  <a:t>S2</a:t>
                </a:r>
                <a:endParaRPr lang="en-US" sz="2400" b="1" baseline="-25000" dirty="0">
                  <a:solidFill>
                    <a:srgbClr val="4372C4"/>
                  </a:solidFill>
                  <a:ea typeface="Arial" charset="0"/>
                  <a:cs typeface="Arial" charset="0"/>
                </a:endParaRPr>
              </a:p>
            </p:txBody>
          </p:sp>
        </p:grpSp>
        <p:grpSp>
          <p:nvGrpSpPr>
            <p:cNvPr id="43" name="Group 42"/>
            <p:cNvGrpSpPr/>
            <p:nvPr/>
          </p:nvGrpSpPr>
          <p:grpSpPr>
            <a:xfrm>
              <a:off x="4061955" y="4372720"/>
              <a:ext cx="1021041" cy="1160587"/>
              <a:chOff x="4427564" y="3618500"/>
              <a:chExt cx="1021041" cy="1160587"/>
            </a:xfrm>
          </p:grpSpPr>
          <p:sp>
            <p:nvSpPr>
              <p:cNvPr id="46" name="Rounded Rectangle 45"/>
              <p:cNvSpPr/>
              <p:nvPr/>
            </p:nvSpPr>
            <p:spPr>
              <a:xfrm>
                <a:off x="4427564" y="3993034"/>
                <a:ext cx="559591" cy="554570"/>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P3</a:t>
                </a:r>
                <a:endParaRPr kumimoji="0" lang="en-US" sz="2400" b="1" i="0" u="none" strike="noStrike" kern="0" cap="none" spc="0" normalizeH="0" baseline="-25000" noProof="0" dirty="0">
                  <a:ln>
                    <a:noFill/>
                  </a:ln>
                  <a:solidFill>
                    <a:schemeClr val="bg1"/>
                  </a:solidFill>
                  <a:effectLst/>
                  <a:uLnTx/>
                  <a:uFillTx/>
                  <a:ea typeface=""/>
                  <a:cs typeface=""/>
                </a:endParaRPr>
              </a:p>
            </p:txBody>
          </p:sp>
          <p:sp>
            <p:nvSpPr>
              <p:cNvPr id="47" name="Document 46"/>
              <p:cNvSpPr/>
              <p:nvPr/>
            </p:nvSpPr>
            <p:spPr>
              <a:xfrm>
                <a:off x="4877270" y="4345341"/>
                <a:ext cx="547666" cy="433746"/>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a:t>
                </a:r>
              </a:p>
            </p:txBody>
          </p:sp>
          <p:sp>
            <p:nvSpPr>
              <p:cNvPr id="48" name="Rounded Rectangle 47"/>
              <p:cNvSpPr/>
              <p:nvPr/>
            </p:nvSpPr>
            <p:spPr>
              <a:xfrm>
                <a:off x="4853601" y="3618500"/>
                <a:ext cx="595004" cy="54920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S2</a:t>
                </a:r>
                <a:endParaRPr lang="en-US" sz="2400" b="1" baseline="-25000" dirty="0">
                  <a:solidFill>
                    <a:srgbClr val="4372C4"/>
                  </a:solidFill>
                  <a:ea typeface="Arial" charset="0"/>
                  <a:cs typeface="Arial" charset="0"/>
                </a:endParaRPr>
              </a:p>
            </p:txBody>
          </p:sp>
        </p:grpSp>
        <p:sp>
          <p:nvSpPr>
            <p:cNvPr id="69" name="Document 68"/>
            <p:cNvSpPr/>
            <p:nvPr/>
          </p:nvSpPr>
          <p:spPr>
            <a:xfrm>
              <a:off x="7301344" y="5101965"/>
              <a:ext cx="523020" cy="414227"/>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rPr>
                <a:t>L</a:t>
              </a:r>
            </a:p>
          </p:txBody>
        </p:sp>
        <p:sp>
          <p:nvSpPr>
            <p:cNvPr id="72" name="Rounded Rectangle 71"/>
            <p:cNvSpPr/>
            <p:nvPr/>
          </p:nvSpPr>
          <p:spPr>
            <a:xfrm>
              <a:off x="7322260" y="4376978"/>
              <a:ext cx="481189" cy="444147"/>
            </a:xfrm>
            <a:prstGeom prst="roundRect">
              <a:avLst/>
            </a:prstGeom>
            <a:solidFill>
              <a:srgbClr val="FFC000"/>
            </a:solidFill>
            <a:ln w="1905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S</a:t>
              </a:r>
            </a:p>
          </p:txBody>
        </p:sp>
      </p:grpSp>
    </p:spTree>
    <p:extLst>
      <p:ext uri="{BB962C8B-B14F-4D97-AF65-F5344CB8AC3E}">
        <p14:creationId xmlns:p14="http://schemas.microsoft.com/office/powerpoint/2010/main" val="887148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641"/>
            <a:ext cx="10515600" cy="1325563"/>
          </a:xfrm>
        </p:spPr>
        <p:txBody>
          <a:bodyPr/>
          <a:lstStyle/>
          <a:p>
            <a:r>
              <a:rPr lang="en-US" dirty="0"/>
              <a:t>Diagram 1b</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25</a:t>
            </a:fld>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1713121157"/>
              </p:ext>
            </p:extLst>
          </p:nvPr>
        </p:nvGraphicFramePr>
        <p:xfrm>
          <a:off x="7404904" y="2184501"/>
          <a:ext cx="1712385" cy="2875848"/>
        </p:xfrm>
        <a:graphic>
          <a:graphicData uri="http://schemas.openxmlformats.org/drawingml/2006/table">
            <a:tbl>
              <a:tblPr firstRow="1" bandRow="1">
                <a:tableStyleId>{2D5ABB26-0587-4C30-8999-92F81FD0307C}</a:tableStyleId>
              </a:tblPr>
              <a:tblGrid>
                <a:gridCol w="639495">
                  <a:extLst>
                    <a:ext uri="{9D8B030D-6E8A-4147-A177-3AD203B41FA5}">
                      <a16:colId xmlns:a16="http://schemas.microsoft.com/office/drawing/2014/main" val="20000"/>
                    </a:ext>
                  </a:extLst>
                </a:gridCol>
                <a:gridCol w="1072890">
                  <a:extLst>
                    <a:ext uri="{9D8B030D-6E8A-4147-A177-3AD203B41FA5}">
                      <a16:colId xmlns:a16="http://schemas.microsoft.com/office/drawing/2014/main" val="20001"/>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r>
                        <a:rPr lang="en-US" sz="1400" baseline="0" dirty="0"/>
                        <a:t> network</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Peer node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Smart contract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pSp>
        <p:nvGrpSpPr>
          <p:cNvPr id="7" name="Group 6"/>
          <p:cNvGrpSpPr/>
          <p:nvPr/>
        </p:nvGrpSpPr>
        <p:grpSpPr>
          <a:xfrm>
            <a:off x="2476784" y="2085841"/>
            <a:ext cx="5505235" cy="3073286"/>
            <a:chOff x="2319129" y="2726972"/>
            <a:chExt cx="5505235" cy="3073286"/>
          </a:xfrm>
        </p:grpSpPr>
        <p:sp>
          <p:nvSpPr>
            <p:cNvPr id="5" name="Rounded Rectangle 4"/>
            <p:cNvSpPr/>
            <p:nvPr/>
          </p:nvSpPr>
          <p:spPr>
            <a:xfrm>
              <a:off x="2319129" y="2726972"/>
              <a:ext cx="4692315" cy="3073286"/>
            </a:xfrm>
            <a:prstGeom prst="roundRect">
              <a:avLst/>
            </a:prstGeom>
            <a:solidFill>
              <a:srgbClr val="DBE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6458547" y="5236933"/>
              <a:ext cx="527124" cy="461665"/>
            </a:xfrm>
            <a:prstGeom prst="rect">
              <a:avLst/>
            </a:prstGeom>
            <a:noFill/>
          </p:spPr>
          <p:txBody>
            <a:bodyPr wrap="square" rtlCol="0">
              <a:spAutoFit/>
            </a:bodyPr>
            <a:lstStyle/>
            <a:p>
              <a:r>
                <a:rPr lang="en-US" sz="2400" b="1"/>
                <a:t>N</a:t>
              </a:r>
            </a:p>
          </p:txBody>
        </p:sp>
        <p:sp>
          <p:nvSpPr>
            <p:cNvPr id="61" name="Rounded Rectangle 60"/>
            <p:cNvSpPr/>
            <p:nvPr/>
          </p:nvSpPr>
          <p:spPr>
            <a:xfrm>
              <a:off x="7320665" y="2953814"/>
              <a:ext cx="470643" cy="431746"/>
            </a:xfrm>
            <a:prstGeom prst="roundRect">
              <a:avLst/>
            </a:prstGeom>
            <a:solidFill>
              <a:schemeClr val="accent1">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N</a:t>
              </a:r>
              <a:endParaRPr lang="en-US" sz="1600" b="1" dirty="0">
                <a:solidFill>
                  <a:srgbClr val="000000"/>
                </a:solidFill>
                <a:ea typeface="Arial" charset="0"/>
                <a:cs typeface="Arial" charset="0"/>
              </a:endParaRPr>
            </a:p>
          </p:txBody>
        </p:sp>
        <p:sp>
          <p:nvSpPr>
            <p:cNvPr id="63" name="Rounded Rectangle 62"/>
            <p:cNvSpPr/>
            <p:nvPr/>
          </p:nvSpPr>
          <p:spPr>
            <a:xfrm>
              <a:off x="7320665" y="3674228"/>
              <a:ext cx="481189" cy="444147"/>
            </a:xfrm>
            <a:prstGeom prst="roundRect">
              <a:avLst/>
            </a:prstGeom>
            <a:solidFill>
              <a:schemeClr val="accent1"/>
            </a:soli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bg1"/>
                  </a:solidFill>
                  <a:ea typeface="Arial" charset="0"/>
                  <a:cs typeface="Arial" charset="0"/>
                </a:rPr>
                <a:t>P</a:t>
              </a:r>
            </a:p>
          </p:txBody>
        </p:sp>
        <p:grpSp>
          <p:nvGrpSpPr>
            <p:cNvPr id="6" name="Group 5"/>
            <p:cNvGrpSpPr/>
            <p:nvPr/>
          </p:nvGrpSpPr>
          <p:grpSpPr>
            <a:xfrm>
              <a:off x="3019461" y="3050321"/>
              <a:ext cx="1021041" cy="1160587"/>
              <a:chOff x="4427564" y="3618500"/>
              <a:chExt cx="1021041" cy="1160587"/>
            </a:xfrm>
          </p:grpSpPr>
          <p:sp>
            <p:nvSpPr>
              <p:cNvPr id="27" name="Rounded Rectangle 26"/>
              <p:cNvSpPr/>
              <p:nvPr/>
            </p:nvSpPr>
            <p:spPr>
              <a:xfrm>
                <a:off x="4427564" y="3993034"/>
                <a:ext cx="559591" cy="554570"/>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P1</a:t>
                </a:r>
                <a:endParaRPr kumimoji="0" lang="en-US" sz="2400" b="1" i="0" u="none" strike="noStrike" kern="0" cap="none" spc="0" normalizeH="0" baseline="-25000" noProof="0" dirty="0">
                  <a:ln>
                    <a:noFill/>
                  </a:ln>
                  <a:solidFill>
                    <a:schemeClr val="bg1"/>
                  </a:solidFill>
                  <a:effectLst/>
                  <a:uLnTx/>
                  <a:uFillTx/>
                  <a:ea typeface=""/>
                  <a:cs typeface=""/>
                </a:endParaRPr>
              </a:p>
            </p:txBody>
          </p:sp>
          <p:sp>
            <p:nvSpPr>
              <p:cNvPr id="34" name="Document 33"/>
              <p:cNvSpPr/>
              <p:nvPr/>
            </p:nvSpPr>
            <p:spPr>
              <a:xfrm>
                <a:off x="4877270" y="4345341"/>
                <a:ext cx="547666" cy="433746"/>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L1</a:t>
                </a:r>
              </a:p>
            </p:txBody>
          </p:sp>
          <p:sp>
            <p:nvSpPr>
              <p:cNvPr id="35" name="Rounded Rectangle 34"/>
              <p:cNvSpPr/>
              <p:nvPr/>
            </p:nvSpPr>
            <p:spPr>
              <a:xfrm>
                <a:off x="4853601" y="3618500"/>
                <a:ext cx="595004" cy="54920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S1</a:t>
                </a:r>
                <a:endParaRPr lang="en-US" sz="2400" b="1" baseline="-25000" dirty="0">
                  <a:solidFill>
                    <a:srgbClr val="4372C4"/>
                  </a:solidFill>
                  <a:ea typeface="Arial" charset="0"/>
                  <a:cs typeface="Arial" charset="0"/>
                </a:endParaRPr>
              </a:p>
            </p:txBody>
          </p:sp>
        </p:grpSp>
        <p:grpSp>
          <p:nvGrpSpPr>
            <p:cNvPr id="37" name="Group 36"/>
            <p:cNvGrpSpPr/>
            <p:nvPr/>
          </p:nvGrpSpPr>
          <p:grpSpPr>
            <a:xfrm>
              <a:off x="5088150" y="3163280"/>
              <a:ext cx="1021041" cy="1160587"/>
              <a:chOff x="4427564" y="3618500"/>
              <a:chExt cx="1021041" cy="1160587"/>
            </a:xfrm>
          </p:grpSpPr>
          <p:sp>
            <p:nvSpPr>
              <p:cNvPr id="38" name="Rounded Rectangle 37"/>
              <p:cNvSpPr/>
              <p:nvPr/>
            </p:nvSpPr>
            <p:spPr>
              <a:xfrm>
                <a:off x="4427564" y="3993034"/>
                <a:ext cx="559591" cy="554570"/>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dirty="0">
                    <a:solidFill>
                      <a:schemeClr val="bg1"/>
                    </a:solidFill>
                    <a:ea typeface=""/>
                    <a:cs typeface=""/>
                  </a:rPr>
                  <a:t>P2</a:t>
                </a:r>
                <a:endParaRPr kumimoji="0" lang="en-US" sz="2400" b="1" i="0" u="none" strike="noStrike" kern="0" cap="none" spc="0" normalizeH="0" baseline="-25000" noProof="0" dirty="0">
                  <a:ln>
                    <a:noFill/>
                  </a:ln>
                  <a:solidFill>
                    <a:schemeClr val="bg1"/>
                  </a:solidFill>
                  <a:effectLst/>
                  <a:uLnTx/>
                  <a:uFillTx/>
                  <a:ea typeface=""/>
                  <a:cs typeface=""/>
                </a:endParaRPr>
              </a:p>
            </p:txBody>
          </p:sp>
          <p:sp>
            <p:nvSpPr>
              <p:cNvPr id="39" name="Document 38"/>
              <p:cNvSpPr/>
              <p:nvPr/>
            </p:nvSpPr>
            <p:spPr>
              <a:xfrm>
                <a:off x="4877270" y="4345341"/>
                <a:ext cx="547666" cy="433746"/>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L1</a:t>
                </a:r>
              </a:p>
            </p:txBody>
          </p:sp>
          <p:sp>
            <p:nvSpPr>
              <p:cNvPr id="40" name="Rounded Rectangle 39"/>
              <p:cNvSpPr/>
              <p:nvPr/>
            </p:nvSpPr>
            <p:spPr>
              <a:xfrm>
                <a:off x="4853601" y="3618500"/>
                <a:ext cx="595004" cy="54920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S1</a:t>
                </a:r>
                <a:endParaRPr lang="en-US" sz="2400" b="1" baseline="-25000" dirty="0">
                  <a:solidFill>
                    <a:srgbClr val="4372C4"/>
                  </a:solidFill>
                  <a:ea typeface="Arial" charset="0"/>
                  <a:cs typeface="Arial" charset="0"/>
                </a:endParaRPr>
              </a:p>
            </p:txBody>
          </p:sp>
        </p:grpSp>
        <p:grpSp>
          <p:nvGrpSpPr>
            <p:cNvPr id="43" name="Group 42"/>
            <p:cNvGrpSpPr/>
            <p:nvPr/>
          </p:nvGrpSpPr>
          <p:grpSpPr>
            <a:xfrm>
              <a:off x="4061955" y="4372720"/>
              <a:ext cx="1021041" cy="1160587"/>
              <a:chOff x="4427564" y="3618500"/>
              <a:chExt cx="1021041" cy="1160587"/>
            </a:xfrm>
          </p:grpSpPr>
          <p:sp>
            <p:nvSpPr>
              <p:cNvPr id="46" name="Rounded Rectangle 45"/>
              <p:cNvSpPr/>
              <p:nvPr/>
            </p:nvSpPr>
            <p:spPr>
              <a:xfrm>
                <a:off x="4427564" y="3993034"/>
                <a:ext cx="559591" cy="554570"/>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P3</a:t>
                </a:r>
                <a:endParaRPr kumimoji="0" lang="en-US" sz="2400" b="1" i="0" u="none" strike="noStrike" kern="0" cap="none" spc="0" normalizeH="0" baseline="-25000" noProof="0" dirty="0">
                  <a:ln>
                    <a:noFill/>
                  </a:ln>
                  <a:solidFill>
                    <a:schemeClr val="bg1"/>
                  </a:solidFill>
                  <a:effectLst/>
                  <a:uLnTx/>
                  <a:uFillTx/>
                  <a:ea typeface=""/>
                  <a:cs typeface=""/>
                </a:endParaRPr>
              </a:p>
            </p:txBody>
          </p:sp>
          <p:sp>
            <p:nvSpPr>
              <p:cNvPr id="47" name="Document 46"/>
              <p:cNvSpPr/>
              <p:nvPr/>
            </p:nvSpPr>
            <p:spPr>
              <a:xfrm>
                <a:off x="4877270" y="4345341"/>
                <a:ext cx="547666" cy="433746"/>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L1</a:t>
                </a:r>
              </a:p>
            </p:txBody>
          </p:sp>
          <p:sp>
            <p:nvSpPr>
              <p:cNvPr id="48" name="Rounded Rectangle 47"/>
              <p:cNvSpPr/>
              <p:nvPr/>
            </p:nvSpPr>
            <p:spPr>
              <a:xfrm>
                <a:off x="4853601" y="3618500"/>
                <a:ext cx="595004" cy="54920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S1</a:t>
                </a:r>
                <a:endParaRPr lang="en-US" sz="2400" b="1" baseline="-25000" dirty="0">
                  <a:solidFill>
                    <a:srgbClr val="4372C4"/>
                  </a:solidFill>
                  <a:ea typeface="Arial" charset="0"/>
                  <a:cs typeface="Arial" charset="0"/>
                </a:endParaRPr>
              </a:p>
            </p:txBody>
          </p:sp>
        </p:grpSp>
        <p:sp>
          <p:nvSpPr>
            <p:cNvPr id="69" name="Document 68"/>
            <p:cNvSpPr/>
            <p:nvPr/>
          </p:nvSpPr>
          <p:spPr>
            <a:xfrm>
              <a:off x="7301344" y="5101965"/>
              <a:ext cx="523020" cy="414227"/>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rPr>
                <a:t>L</a:t>
              </a:r>
            </a:p>
          </p:txBody>
        </p:sp>
        <p:sp>
          <p:nvSpPr>
            <p:cNvPr id="72" name="Rounded Rectangle 71"/>
            <p:cNvSpPr/>
            <p:nvPr/>
          </p:nvSpPr>
          <p:spPr>
            <a:xfrm>
              <a:off x="7322260" y="4376978"/>
              <a:ext cx="481189" cy="444147"/>
            </a:xfrm>
            <a:prstGeom prst="roundRect">
              <a:avLst/>
            </a:prstGeom>
            <a:solidFill>
              <a:srgbClr val="FFC000"/>
            </a:solidFill>
            <a:ln w="1905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S</a:t>
              </a:r>
            </a:p>
          </p:txBody>
        </p:sp>
      </p:grpSp>
      <p:sp>
        <p:nvSpPr>
          <p:cNvPr id="3" name="Rectangle 2"/>
          <p:cNvSpPr/>
          <p:nvPr/>
        </p:nvSpPr>
        <p:spPr>
          <a:xfrm>
            <a:off x="1053960" y="1609629"/>
            <a:ext cx="8943279" cy="40255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1865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641"/>
            <a:ext cx="10515600" cy="1325563"/>
          </a:xfrm>
        </p:spPr>
        <p:txBody>
          <a:bodyPr/>
          <a:lstStyle/>
          <a:p>
            <a:r>
              <a:rPr lang="en-US" dirty="0"/>
              <a:t>Diagram 2</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26</a:t>
            </a:fld>
            <a:endParaRPr lang="en-US"/>
          </a:p>
        </p:txBody>
      </p:sp>
      <p:sp>
        <p:nvSpPr>
          <p:cNvPr id="66" name="Rounded Rectangle 65"/>
          <p:cNvSpPr/>
          <p:nvPr/>
        </p:nvSpPr>
        <p:spPr>
          <a:xfrm>
            <a:off x="4432273" y="3132368"/>
            <a:ext cx="1993984" cy="1976093"/>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4400" b="1" kern="0" noProof="0" dirty="0">
                <a:solidFill>
                  <a:schemeClr val="bg1"/>
                </a:solidFill>
                <a:ea typeface=""/>
                <a:cs typeface=""/>
              </a:rPr>
              <a:t>P1</a:t>
            </a:r>
            <a:endParaRPr kumimoji="0" lang="en-US" sz="4400" b="1" i="0" u="none" strike="noStrike" kern="0" cap="none" spc="0" normalizeH="0" baseline="0" noProof="0" dirty="0">
              <a:ln>
                <a:noFill/>
              </a:ln>
              <a:solidFill>
                <a:schemeClr val="bg1"/>
              </a:solidFill>
              <a:effectLst/>
              <a:uLnTx/>
              <a:uFillTx/>
              <a:ea typeface=""/>
              <a:cs typeface=""/>
            </a:endParaRPr>
          </a:p>
        </p:txBody>
      </p:sp>
      <p:sp>
        <p:nvSpPr>
          <p:cNvPr id="67" name="Document 66"/>
          <p:cNvSpPr/>
          <p:nvPr/>
        </p:nvSpPr>
        <p:spPr>
          <a:xfrm>
            <a:off x="5946951" y="4678062"/>
            <a:ext cx="1339514" cy="1060883"/>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a:solidFill>
                  <a:schemeClr val="bg1"/>
                </a:solidFill>
              </a:rPr>
              <a:t>L1</a:t>
            </a:r>
            <a:endParaRPr lang="en-US" sz="4400" b="1" dirty="0">
              <a:solidFill>
                <a:schemeClr val="bg1"/>
              </a:solidFill>
            </a:endParaRPr>
          </a:p>
        </p:txBody>
      </p:sp>
      <p:sp>
        <p:nvSpPr>
          <p:cNvPr id="68" name="Rounded Rectangle 67"/>
          <p:cNvSpPr/>
          <p:nvPr/>
        </p:nvSpPr>
        <p:spPr>
          <a:xfrm>
            <a:off x="5946951" y="2501884"/>
            <a:ext cx="1325142" cy="1223135"/>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solidFill>
                  <a:srgbClr val="4372C4"/>
                </a:solidFill>
                <a:ea typeface="Arial" charset="0"/>
                <a:cs typeface="Arial" charset="0"/>
              </a:rPr>
              <a:t>S1</a:t>
            </a:r>
          </a:p>
        </p:txBody>
      </p:sp>
      <p:sp>
        <p:nvSpPr>
          <p:cNvPr id="7" name="Rectangle 6"/>
          <p:cNvSpPr/>
          <p:nvPr/>
        </p:nvSpPr>
        <p:spPr>
          <a:xfrm>
            <a:off x="1647861" y="2028480"/>
            <a:ext cx="8943279" cy="40255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41761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641"/>
            <a:ext cx="10515600" cy="1325563"/>
          </a:xfrm>
        </p:spPr>
        <p:txBody>
          <a:bodyPr/>
          <a:lstStyle/>
          <a:p>
            <a:r>
              <a:rPr lang="en-US" dirty="0"/>
              <a:t>Diagram 3</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27</a:t>
            </a:fld>
            <a:endParaRPr lang="en-US"/>
          </a:p>
        </p:txBody>
      </p:sp>
      <p:grpSp>
        <p:nvGrpSpPr>
          <p:cNvPr id="10" name="Group 9"/>
          <p:cNvGrpSpPr/>
          <p:nvPr/>
        </p:nvGrpSpPr>
        <p:grpSpPr>
          <a:xfrm>
            <a:off x="3915572" y="2561864"/>
            <a:ext cx="5052231" cy="2487182"/>
            <a:chOff x="61052" y="2638318"/>
            <a:chExt cx="3139979" cy="1545792"/>
          </a:xfrm>
        </p:grpSpPr>
        <p:sp>
          <p:nvSpPr>
            <p:cNvPr id="24" name="Rounded Rectangle 23"/>
            <p:cNvSpPr/>
            <p:nvPr/>
          </p:nvSpPr>
          <p:spPr>
            <a:xfrm>
              <a:off x="618664" y="3012219"/>
              <a:ext cx="1182501" cy="1171891"/>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a:solidFill>
                    <a:schemeClr val="bg1"/>
                  </a:solidFill>
                  <a:ea typeface=""/>
                  <a:cs typeface=""/>
                </a:rPr>
                <a:t>P1</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25" name="Document 24"/>
            <p:cNvSpPr/>
            <p:nvPr/>
          </p:nvSpPr>
          <p:spPr>
            <a:xfrm>
              <a:off x="1516920" y="3516527"/>
              <a:ext cx="794378" cy="629140"/>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L2</a:t>
              </a:r>
              <a:endParaRPr lang="en-US" sz="2400" b="1" dirty="0">
                <a:solidFill>
                  <a:schemeClr val="bg1"/>
                </a:solidFill>
              </a:endParaRPr>
            </a:p>
          </p:txBody>
        </p:sp>
        <p:sp>
          <p:nvSpPr>
            <p:cNvPr id="27" name="Rounded Rectangle 26"/>
            <p:cNvSpPr/>
            <p:nvPr/>
          </p:nvSpPr>
          <p:spPr>
            <a:xfrm>
              <a:off x="1516920" y="2638320"/>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S1</a:t>
              </a:r>
            </a:p>
          </p:txBody>
        </p:sp>
        <p:sp>
          <p:nvSpPr>
            <p:cNvPr id="28" name="Rounded Rectangle 27"/>
            <p:cNvSpPr/>
            <p:nvPr/>
          </p:nvSpPr>
          <p:spPr>
            <a:xfrm>
              <a:off x="2415176" y="2638319"/>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S2</a:t>
              </a:r>
            </a:p>
          </p:txBody>
        </p:sp>
        <p:sp>
          <p:nvSpPr>
            <p:cNvPr id="51" name="Document 50"/>
            <p:cNvSpPr/>
            <p:nvPr/>
          </p:nvSpPr>
          <p:spPr>
            <a:xfrm>
              <a:off x="61052" y="3516527"/>
              <a:ext cx="794378" cy="629140"/>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L1</a:t>
              </a:r>
            </a:p>
          </p:txBody>
        </p:sp>
        <p:sp>
          <p:nvSpPr>
            <p:cNvPr id="11" name="Rounded Rectangle 10"/>
            <p:cNvSpPr/>
            <p:nvPr/>
          </p:nvSpPr>
          <p:spPr>
            <a:xfrm>
              <a:off x="69575" y="2638318"/>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S1</a:t>
              </a:r>
            </a:p>
          </p:txBody>
        </p:sp>
      </p:grpSp>
      <p:sp>
        <p:nvSpPr>
          <p:cNvPr id="12" name="Rectangle 11"/>
          <p:cNvSpPr/>
          <p:nvPr/>
        </p:nvSpPr>
        <p:spPr>
          <a:xfrm>
            <a:off x="1803978" y="1792660"/>
            <a:ext cx="8943279" cy="40255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58159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641"/>
            <a:ext cx="10515600" cy="1325563"/>
          </a:xfrm>
        </p:spPr>
        <p:txBody>
          <a:bodyPr/>
          <a:lstStyle/>
          <a:p>
            <a:r>
              <a:rPr lang="en-US" dirty="0"/>
              <a:t>Diagram 4a</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28</a:t>
            </a:fld>
            <a:endParaRPr lang="en-US"/>
          </a:p>
        </p:txBody>
      </p:sp>
      <p:grpSp>
        <p:nvGrpSpPr>
          <p:cNvPr id="9" name="Group 8"/>
          <p:cNvGrpSpPr/>
          <p:nvPr/>
        </p:nvGrpSpPr>
        <p:grpSpPr>
          <a:xfrm>
            <a:off x="2693323" y="2310940"/>
            <a:ext cx="6400799" cy="2487180"/>
            <a:chOff x="3601265" y="2627101"/>
            <a:chExt cx="3954074" cy="1545791"/>
          </a:xfrm>
        </p:grpSpPr>
        <p:sp>
          <p:nvSpPr>
            <p:cNvPr id="29" name="Rounded Rectangle 28"/>
            <p:cNvSpPr/>
            <p:nvPr/>
          </p:nvSpPr>
          <p:spPr>
            <a:xfrm>
              <a:off x="4972972" y="3001001"/>
              <a:ext cx="1182501" cy="1171891"/>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P1</a:t>
              </a:r>
              <a:endParaRPr kumimoji="0" lang="en-US" sz="2400" b="1" i="0" u="none" strike="noStrike" kern="0" cap="none" spc="0" normalizeH="0" baseline="0" noProof="0" dirty="0">
                <a:ln>
                  <a:noFill/>
                </a:ln>
                <a:solidFill>
                  <a:schemeClr val="bg1"/>
                </a:solidFill>
                <a:effectLst/>
                <a:uLnTx/>
                <a:uFillTx/>
                <a:ea typeface=""/>
                <a:cs typeface=""/>
              </a:endParaRPr>
            </a:p>
          </p:txBody>
        </p:sp>
        <p:grpSp>
          <p:nvGrpSpPr>
            <p:cNvPr id="6" name="Group 5"/>
            <p:cNvGrpSpPr/>
            <p:nvPr/>
          </p:nvGrpSpPr>
          <p:grpSpPr>
            <a:xfrm>
              <a:off x="5871228" y="2627101"/>
              <a:ext cx="1684111" cy="1507348"/>
              <a:chOff x="5871228" y="2627101"/>
              <a:chExt cx="1684111" cy="1507348"/>
            </a:xfrm>
          </p:grpSpPr>
          <p:sp>
            <p:nvSpPr>
              <p:cNvPr id="30" name="Document 29"/>
              <p:cNvSpPr/>
              <p:nvPr/>
            </p:nvSpPr>
            <p:spPr>
              <a:xfrm>
                <a:off x="5871228" y="3505309"/>
                <a:ext cx="794378" cy="629140"/>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L2</a:t>
                </a:r>
              </a:p>
            </p:txBody>
          </p:sp>
          <p:sp>
            <p:nvSpPr>
              <p:cNvPr id="31" name="Rounded Rectangle 30"/>
              <p:cNvSpPr/>
              <p:nvPr/>
            </p:nvSpPr>
            <p:spPr>
              <a:xfrm>
                <a:off x="5871228" y="2627102"/>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S3</a:t>
                </a:r>
              </a:p>
            </p:txBody>
          </p:sp>
          <p:sp>
            <p:nvSpPr>
              <p:cNvPr id="32" name="Rounded Rectangle 31"/>
              <p:cNvSpPr/>
              <p:nvPr/>
            </p:nvSpPr>
            <p:spPr>
              <a:xfrm>
                <a:off x="6769484" y="2627101"/>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S1</a:t>
                </a:r>
              </a:p>
            </p:txBody>
          </p:sp>
        </p:grpSp>
        <p:sp>
          <p:nvSpPr>
            <p:cNvPr id="33" name="Rounded Rectangle 32"/>
            <p:cNvSpPr/>
            <p:nvPr/>
          </p:nvSpPr>
          <p:spPr>
            <a:xfrm>
              <a:off x="3601265" y="2638319"/>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S1</a:t>
              </a:r>
            </a:p>
          </p:txBody>
        </p:sp>
        <p:sp>
          <p:nvSpPr>
            <p:cNvPr id="34" name="Rounded Rectangle 33"/>
            <p:cNvSpPr/>
            <p:nvPr/>
          </p:nvSpPr>
          <p:spPr>
            <a:xfrm>
              <a:off x="4499521" y="2638318"/>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S2</a:t>
              </a:r>
            </a:p>
          </p:txBody>
        </p:sp>
        <p:sp>
          <p:nvSpPr>
            <p:cNvPr id="35" name="Document 34"/>
            <p:cNvSpPr/>
            <p:nvPr/>
          </p:nvSpPr>
          <p:spPr>
            <a:xfrm>
              <a:off x="4488341" y="3505309"/>
              <a:ext cx="794378" cy="629140"/>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L1</a:t>
              </a:r>
            </a:p>
          </p:txBody>
        </p:sp>
      </p:grpSp>
    </p:spTree>
    <p:extLst>
      <p:ext uri="{BB962C8B-B14F-4D97-AF65-F5344CB8AC3E}">
        <p14:creationId xmlns:p14="http://schemas.microsoft.com/office/powerpoint/2010/main" val="779528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641"/>
            <a:ext cx="10515600" cy="1325563"/>
          </a:xfrm>
        </p:spPr>
        <p:txBody>
          <a:bodyPr/>
          <a:lstStyle/>
          <a:p>
            <a:r>
              <a:rPr lang="en-US" dirty="0"/>
              <a:t>Diagram 4b</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29</a:t>
            </a:fld>
            <a:endParaRPr lang="en-US"/>
          </a:p>
        </p:txBody>
      </p:sp>
      <p:grpSp>
        <p:nvGrpSpPr>
          <p:cNvPr id="9" name="Group 8"/>
          <p:cNvGrpSpPr/>
          <p:nvPr/>
        </p:nvGrpSpPr>
        <p:grpSpPr>
          <a:xfrm>
            <a:off x="3075217" y="2561865"/>
            <a:ext cx="6400799" cy="2487180"/>
            <a:chOff x="3601265" y="2627101"/>
            <a:chExt cx="3954074" cy="1545791"/>
          </a:xfrm>
        </p:grpSpPr>
        <p:sp>
          <p:nvSpPr>
            <p:cNvPr id="29" name="Rounded Rectangle 28"/>
            <p:cNvSpPr/>
            <p:nvPr/>
          </p:nvSpPr>
          <p:spPr>
            <a:xfrm>
              <a:off x="4972972" y="3001001"/>
              <a:ext cx="1182501" cy="1171891"/>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P1</a:t>
              </a:r>
              <a:endParaRPr kumimoji="0" lang="en-US" sz="2400" b="1" i="0" u="none" strike="noStrike" kern="0" cap="none" spc="0" normalizeH="0" baseline="0" noProof="0" dirty="0">
                <a:ln>
                  <a:noFill/>
                </a:ln>
                <a:solidFill>
                  <a:schemeClr val="bg1"/>
                </a:solidFill>
                <a:effectLst/>
                <a:uLnTx/>
                <a:uFillTx/>
                <a:ea typeface=""/>
                <a:cs typeface=""/>
              </a:endParaRPr>
            </a:p>
          </p:txBody>
        </p:sp>
        <p:grpSp>
          <p:nvGrpSpPr>
            <p:cNvPr id="6" name="Group 5"/>
            <p:cNvGrpSpPr/>
            <p:nvPr/>
          </p:nvGrpSpPr>
          <p:grpSpPr>
            <a:xfrm>
              <a:off x="5871228" y="2627101"/>
              <a:ext cx="1684111" cy="1507348"/>
              <a:chOff x="5871228" y="2627101"/>
              <a:chExt cx="1684111" cy="1507348"/>
            </a:xfrm>
          </p:grpSpPr>
          <p:sp>
            <p:nvSpPr>
              <p:cNvPr id="30" name="Document 29"/>
              <p:cNvSpPr/>
              <p:nvPr/>
            </p:nvSpPr>
            <p:spPr>
              <a:xfrm>
                <a:off x="5871228" y="3505309"/>
                <a:ext cx="794378" cy="629140"/>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L2</a:t>
                </a:r>
              </a:p>
            </p:txBody>
          </p:sp>
          <p:sp>
            <p:nvSpPr>
              <p:cNvPr id="31" name="Rounded Rectangle 30"/>
              <p:cNvSpPr/>
              <p:nvPr/>
            </p:nvSpPr>
            <p:spPr>
              <a:xfrm>
                <a:off x="5871228" y="2627102"/>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a:solidFill>
                      <a:srgbClr val="4372C4"/>
                    </a:solidFill>
                    <a:ea typeface="Arial" charset="0"/>
                    <a:cs typeface="Arial" charset="0"/>
                  </a:rPr>
                  <a:t>S1</a:t>
                </a:r>
                <a:endParaRPr lang="en-US" sz="2400" b="1" dirty="0">
                  <a:solidFill>
                    <a:srgbClr val="4372C4"/>
                  </a:solidFill>
                  <a:ea typeface="Arial" charset="0"/>
                  <a:cs typeface="Arial" charset="0"/>
                </a:endParaRPr>
              </a:p>
            </p:txBody>
          </p:sp>
          <p:sp>
            <p:nvSpPr>
              <p:cNvPr id="32" name="Rounded Rectangle 31"/>
              <p:cNvSpPr/>
              <p:nvPr/>
            </p:nvSpPr>
            <p:spPr>
              <a:xfrm>
                <a:off x="6769484" y="2627101"/>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S3</a:t>
                </a:r>
              </a:p>
            </p:txBody>
          </p:sp>
        </p:grpSp>
        <p:sp>
          <p:nvSpPr>
            <p:cNvPr id="33" name="Rounded Rectangle 32"/>
            <p:cNvSpPr/>
            <p:nvPr/>
          </p:nvSpPr>
          <p:spPr>
            <a:xfrm>
              <a:off x="3601265" y="2638319"/>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S1</a:t>
              </a:r>
            </a:p>
          </p:txBody>
        </p:sp>
        <p:sp>
          <p:nvSpPr>
            <p:cNvPr id="34" name="Rounded Rectangle 33"/>
            <p:cNvSpPr/>
            <p:nvPr/>
          </p:nvSpPr>
          <p:spPr>
            <a:xfrm>
              <a:off x="4499521" y="2638318"/>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S2</a:t>
              </a:r>
            </a:p>
          </p:txBody>
        </p:sp>
        <p:sp>
          <p:nvSpPr>
            <p:cNvPr id="35" name="Document 34"/>
            <p:cNvSpPr/>
            <p:nvPr/>
          </p:nvSpPr>
          <p:spPr>
            <a:xfrm>
              <a:off x="4488341" y="3505309"/>
              <a:ext cx="794378" cy="629140"/>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L1</a:t>
              </a:r>
            </a:p>
          </p:txBody>
        </p:sp>
      </p:grpSp>
      <p:sp>
        <p:nvSpPr>
          <p:cNvPr id="13" name="Rectangle 12"/>
          <p:cNvSpPr/>
          <p:nvPr/>
        </p:nvSpPr>
        <p:spPr>
          <a:xfrm>
            <a:off x="1803978" y="1803811"/>
            <a:ext cx="8943279" cy="40255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3280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Repository Structure</a:t>
            </a:r>
          </a:p>
        </p:txBody>
      </p:sp>
      <p:sp>
        <p:nvSpPr>
          <p:cNvPr id="2" name="Slide Number Placeholder 1"/>
          <p:cNvSpPr>
            <a:spLocks noGrp="1"/>
          </p:cNvSpPr>
          <p:nvPr>
            <p:ph type="sldNum" sz="quarter" idx="12"/>
          </p:nvPr>
        </p:nvSpPr>
        <p:spPr/>
        <p:txBody>
          <a:bodyPr/>
          <a:lstStyle/>
          <a:p>
            <a:fld id="{2AF5F8E0-9CB9-8D41-B80C-6B76C9B710FC}" type="slidenum">
              <a:rPr lang="en-US" smtClean="0"/>
              <a:t>3</a:t>
            </a:fld>
            <a:endParaRPr lang="en-US"/>
          </a:p>
        </p:txBody>
      </p:sp>
      <p:sp>
        <p:nvSpPr>
          <p:cNvPr id="3" name="Rectangle 2"/>
          <p:cNvSpPr/>
          <p:nvPr/>
        </p:nvSpPr>
        <p:spPr>
          <a:xfrm>
            <a:off x="1972718" y="2100217"/>
            <a:ext cx="2351173" cy="1350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err="1"/>
              <a:t>FabricTOC</a:t>
            </a:r>
            <a:r>
              <a:rPr lang="en-US" dirty="0"/>
              <a:t> Repository</a:t>
            </a:r>
          </a:p>
        </p:txBody>
      </p:sp>
      <p:sp>
        <p:nvSpPr>
          <p:cNvPr id="4" name="Rectangle 3"/>
          <p:cNvSpPr/>
          <p:nvPr/>
        </p:nvSpPr>
        <p:spPr>
          <a:xfrm>
            <a:off x="6122960" y="2100217"/>
            <a:ext cx="2351173" cy="1350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a:t>
            </a:r>
            <a:r>
              <a:rPr lang="en-US" dirty="0" err="1"/>
              <a:t>FabricTOC</a:t>
            </a:r>
            <a:r>
              <a:rPr lang="en-US" dirty="0"/>
              <a:t> Repository</a:t>
            </a:r>
          </a:p>
          <a:p>
            <a:pPr algn="ctr"/>
            <a:r>
              <a:rPr lang="en-US" dirty="0"/>
              <a:t>Fork</a:t>
            </a:r>
          </a:p>
        </p:txBody>
      </p:sp>
      <p:sp>
        <p:nvSpPr>
          <p:cNvPr id="5" name="Rectangle 4"/>
          <p:cNvSpPr/>
          <p:nvPr/>
        </p:nvSpPr>
        <p:spPr>
          <a:xfrm>
            <a:off x="6122960" y="5056073"/>
            <a:ext cx="2351173" cy="1350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a:t>
            </a:r>
            <a:r>
              <a:rPr lang="en-US" dirty="0" err="1"/>
              <a:t>FabricTOC</a:t>
            </a:r>
            <a:endParaRPr lang="en-US" dirty="0"/>
          </a:p>
          <a:p>
            <a:pPr algn="ctr"/>
            <a:r>
              <a:rPr lang="en-US" dirty="0"/>
              <a:t>Local Repository</a:t>
            </a:r>
          </a:p>
        </p:txBody>
      </p:sp>
      <p:cxnSp>
        <p:nvCxnSpPr>
          <p:cNvPr id="7" name="Elbow Connector 6"/>
          <p:cNvCxnSpPr>
            <a:stCxn id="3" idx="2"/>
            <a:endCxn id="5" idx="1"/>
          </p:cNvCxnSpPr>
          <p:nvPr/>
        </p:nvCxnSpPr>
        <p:spPr>
          <a:xfrm rot="16200000" flipH="1">
            <a:off x="3495288" y="3103568"/>
            <a:ext cx="2280689" cy="2974655"/>
          </a:xfrm>
          <a:prstGeom prst="bentConnector2">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1"/>
            <a:endCxn id="3" idx="3"/>
          </p:cNvCxnSpPr>
          <p:nvPr/>
        </p:nvCxnSpPr>
        <p:spPr>
          <a:xfrm flipH="1">
            <a:off x="4323891" y="2775385"/>
            <a:ext cx="1799069" cy="0"/>
          </a:xfrm>
          <a:prstGeom prst="straightConnector1">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0"/>
            <a:endCxn id="4" idx="2"/>
          </p:cNvCxnSpPr>
          <p:nvPr/>
        </p:nvCxnSpPr>
        <p:spPr>
          <a:xfrm flipV="1">
            <a:off x="7298547" y="3450552"/>
            <a:ext cx="0" cy="1605521"/>
          </a:xfrm>
          <a:prstGeom prst="straightConnector1">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329134" y="4068646"/>
            <a:ext cx="639919" cy="369332"/>
          </a:xfrm>
          <a:prstGeom prst="rect">
            <a:avLst/>
          </a:prstGeom>
          <a:noFill/>
        </p:spPr>
        <p:txBody>
          <a:bodyPr wrap="none" rtlCol="0">
            <a:spAutoFit/>
          </a:bodyPr>
          <a:lstStyle/>
          <a:p>
            <a:r>
              <a:rPr lang="en-US" dirty="0"/>
              <a:t>push</a:t>
            </a:r>
          </a:p>
        </p:txBody>
      </p:sp>
      <p:sp>
        <p:nvSpPr>
          <p:cNvPr id="13" name="TextBox 12"/>
          <p:cNvSpPr txBox="1"/>
          <p:nvPr/>
        </p:nvSpPr>
        <p:spPr>
          <a:xfrm>
            <a:off x="4015966" y="5361907"/>
            <a:ext cx="1346972" cy="369332"/>
          </a:xfrm>
          <a:prstGeom prst="rect">
            <a:avLst/>
          </a:prstGeom>
          <a:noFill/>
        </p:spPr>
        <p:txBody>
          <a:bodyPr wrap="none" rtlCol="0">
            <a:spAutoFit/>
          </a:bodyPr>
          <a:lstStyle/>
          <a:p>
            <a:r>
              <a:rPr lang="en-US"/>
              <a:t>fetch/merge</a:t>
            </a:r>
            <a:endParaRPr lang="en-US" dirty="0"/>
          </a:p>
        </p:txBody>
      </p:sp>
      <p:sp>
        <p:nvSpPr>
          <p:cNvPr id="14" name="TextBox 13"/>
          <p:cNvSpPr txBox="1"/>
          <p:nvPr/>
        </p:nvSpPr>
        <p:spPr>
          <a:xfrm>
            <a:off x="4748798" y="2775382"/>
            <a:ext cx="949254" cy="923330"/>
          </a:xfrm>
          <a:prstGeom prst="rect">
            <a:avLst/>
          </a:prstGeom>
          <a:noFill/>
        </p:spPr>
        <p:txBody>
          <a:bodyPr wrap="square" rtlCol="0">
            <a:spAutoFit/>
          </a:bodyPr>
          <a:lstStyle/>
          <a:p>
            <a:pPr algn="ctr"/>
            <a:r>
              <a:rPr lang="en-US"/>
              <a:t>pull request (PR)</a:t>
            </a:r>
            <a:endParaRPr lang="en-US" dirty="0"/>
          </a:p>
        </p:txBody>
      </p:sp>
      <p:sp>
        <p:nvSpPr>
          <p:cNvPr id="15" name="Rectangle 14"/>
          <p:cNvSpPr/>
          <p:nvPr/>
        </p:nvSpPr>
        <p:spPr>
          <a:xfrm>
            <a:off x="1518210" y="1748948"/>
            <a:ext cx="3260188" cy="307777"/>
          </a:xfrm>
          <a:prstGeom prst="rect">
            <a:avLst/>
          </a:prstGeom>
        </p:spPr>
        <p:txBody>
          <a:bodyPr wrap="none">
            <a:spAutoFit/>
          </a:bodyPr>
          <a:lstStyle/>
          <a:p>
            <a:r>
              <a:rPr lang="en-US" sz="1400" b="1" dirty="0">
                <a:solidFill>
                  <a:srgbClr val="4372C4"/>
                </a:solidFill>
              </a:rPr>
              <a:t>https://</a:t>
            </a:r>
            <a:r>
              <a:rPr lang="en-US" sz="1400" b="1" dirty="0" err="1">
                <a:solidFill>
                  <a:srgbClr val="4372C4"/>
                </a:solidFill>
              </a:rPr>
              <a:t>github.com</a:t>
            </a:r>
            <a:r>
              <a:rPr lang="en-US" sz="1400" b="1" dirty="0">
                <a:solidFill>
                  <a:srgbClr val="4372C4"/>
                </a:solidFill>
              </a:rPr>
              <a:t>/</a:t>
            </a:r>
            <a:r>
              <a:rPr lang="en-US" sz="1400" b="1" dirty="0" err="1">
                <a:solidFill>
                  <a:srgbClr val="4372C4"/>
                </a:solidFill>
              </a:rPr>
              <a:t>FabricTOC</a:t>
            </a:r>
            <a:r>
              <a:rPr lang="en-US" sz="1400" b="1" dirty="0">
                <a:solidFill>
                  <a:srgbClr val="4372C4"/>
                </a:solidFill>
              </a:rPr>
              <a:t>/</a:t>
            </a:r>
            <a:r>
              <a:rPr lang="en-US" sz="1400" b="1" dirty="0" err="1">
                <a:solidFill>
                  <a:srgbClr val="4372C4"/>
                </a:solidFill>
              </a:rPr>
              <a:t>FabricTOC</a:t>
            </a:r>
            <a:endParaRPr lang="en-US" sz="1400" b="1" dirty="0">
              <a:solidFill>
                <a:srgbClr val="4372C4"/>
              </a:solidFill>
            </a:endParaRPr>
          </a:p>
        </p:txBody>
      </p:sp>
      <p:sp>
        <p:nvSpPr>
          <p:cNvPr id="16" name="Rectangle 15"/>
          <p:cNvSpPr/>
          <p:nvPr/>
        </p:nvSpPr>
        <p:spPr>
          <a:xfrm>
            <a:off x="5685480" y="1748948"/>
            <a:ext cx="3814827" cy="307777"/>
          </a:xfrm>
          <a:prstGeom prst="rect">
            <a:avLst/>
          </a:prstGeom>
        </p:spPr>
        <p:txBody>
          <a:bodyPr wrap="none">
            <a:spAutoFit/>
          </a:bodyPr>
          <a:lstStyle/>
          <a:p>
            <a:r>
              <a:rPr lang="en-US" sz="1400" b="1" dirty="0">
                <a:solidFill>
                  <a:srgbClr val="4372C4"/>
                </a:solidFill>
              </a:rPr>
              <a:t>https://</a:t>
            </a:r>
            <a:r>
              <a:rPr lang="en-US" sz="1400" b="1" dirty="0" err="1">
                <a:solidFill>
                  <a:srgbClr val="4372C4"/>
                </a:solidFill>
              </a:rPr>
              <a:t>github.com</a:t>
            </a:r>
            <a:r>
              <a:rPr lang="en-US" sz="1400" b="1" dirty="0">
                <a:solidFill>
                  <a:srgbClr val="4372C4"/>
                </a:solidFill>
              </a:rPr>
              <a:t>/&lt;</a:t>
            </a:r>
            <a:r>
              <a:rPr lang="en-US" sz="1400" b="1" dirty="0" err="1">
                <a:solidFill>
                  <a:srgbClr val="4372C4"/>
                </a:solidFill>
              </a:rPr>
              <a:t>YourUserName</a:t>
            </a:r>
            <a:r>
              <a:rPr lang="en-US" sz="1400" b="1" dirty="0">
                <a:solidFill>
                  <a:srgbClr val="4372C4"/>
                </a:solidFill>
              </a:rPr>
              <a:t>&gt;/</a:t>
            </a:r>
            <a:r>
              <a:rPr lang="en-US" sz="1400" b="1" dirty="0" err="1">
                <a:solidFill>
                  <a:srgbClr val="4372C4"/>
                </a:solidFill>
              </a:rPr>
              <a:t>FabricTOC</a:t>
            </a:r>
            <a:endParaRPr lang="en-US" sz="1400" b="1" dirty="0">
              <a:solidFill>
                <a:srgbClr val="4372C4"/>
              </a:solidFill>
            </a:endParaRPr>
          </a:p>
        </p:txBody>
      </p:sp>
      <p:sp>
        <p:nvSpPr>
          <p:cNvPr id="17" name="Rectangle 16"/>
          <p:cNvSpPr/>
          <p:nvPr/>
        </p:nvSpPr>
        <p:spPr>
          <a:xfrm>
            <a:off x="6506117" y="6413696"/>
            <a:ext cx="1584857" cy="307777"/>
          </a:xfrm>
          <a:prstGeom prst="rect">
            <a:avLst/>
          </a:prstGeom>
        </p:spPr>
        <p:txBody>
          <a:bodyPr wrap="none">
            <a:spAutoFit/>
          </a:bodyPr>
          <a:lstStyle/>
          <a:p>
            <a:r>
              <a:rPr lang="en-US" sz="1400" b="1" dirty="0">
                <a:solidFill>
                  <a:srgbClr val="4372C4"/>
                </a:solidFill>
              </a:rPr>
              <a:t>Your </a:t>
            </a:r>
            <a:r>
              <a:rPr lang="en-US" sz="1400" b="1">
                <a:solidFill>
                  <a:srgbClr val="4372C4"/>
                </a:solidFill>
              </a:rPr>
              <a:t>local machine</a:t>
            </a:r>
            <a:endParaRPr lang="en-US" sz="1400" b="1" dirty="0">
              <a:solidFill>
                <a:srgbClr val="4372C4"/>
              </a:solidFill>
            </a:endParaRPr>
          </a:p>
        </p:txBody>
      </p:sp>
      <p:cxnSp>
        <p:nvCxnSpPr>
          <p:cNvPr id="19" name="Straight Arrow Connector 18"/>
          <p:cNvCxnSpPr/>
          <p:nvPr/>
        </p:nvCxnSpPr>
        <p:spPr>
          <a:xfrm>
            <a:off x="4323891" y="2397928"/>
            <a:ext cx="1799069" cy="0"/>
          </a:xfrm>
          <a:prstGeom prst="straightConnector1">
            <a:avLst/>
          </a:prstGeom>
          <a:ln w="28575">
            <a:solidFill>
              <a:srgbClr val="4372C4"/>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728678" y="2038355"/>
            <a:ext cx="949254" cy="369332"/>
          </a:xfrm>
          <a:prstGeom prst="rect">
            <a:avLst/>
          </a:prstGeom>
          <a:noFill/>
        </p:spPr>
        <p:txBody>
          <a:bodyPr wrap="square" rtlCol="0">
            <a:spAutoFit/>
          </a:bodyPr>
          <a:lstStyle/>
          <a:p>
            <a:pPr algn="ctr"/>
            <a:r>
              <a:rPr lang="en-US"/>
              <a:t>fork</a:t>
            </a:r>
            <a:endParaRPr lang="en-US" dirty="0"/>
          </a:p>
        </p:txBody>
      </p:sp>
      <p:sp>
        <p:nvSpPr>
          <p:cNvPr id="21" name="Oval 20"/>
          <p:cNvSpPr/>
          <p:nvPr/>
        </p:nvSpPr>
        <p:spPr>
          <a:xfrm>
            <a:off x="4431532" y="2107715"/>
            <a:ext cx="515841" cy="51584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t>1.1</a:t>
            </a:r>
          </a:p>
        </p:txBody>
      </p:sp>
      <p:sp>
        <p:nvSpPr>
          <p:cNvPr id="22" name="Oval 21"/>
          <p:cNvSpPr/>
          <p:nvPr/>
        </p:nvSpPr>
        <p:spPr>
          <a:xfrm>
            <a:off x="8544853" y="5473319"/>
            <a:ext cx="515841" cy="51584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2.1</a:t>
            </a:r>
          </a:p>
        </p:txBody>
      </p:sp>
      <p:sp>
        <p:nvSpPr>
          <p:cNvPr id="23" name="TextBox 22"/>
          <p:cNvSpPr txBox="1"/>
          <p:nvPr/>
        </p:nvSpPr>
        <p:spPr>
          <a:xfrm>
            <a:off x="9060694" y="5544000"/>
            <a:ext cx="1813702" cy="369332"/>
          </a:xfrm>
          <a:prstGeom prst="rect">
            <a:avLst/>
          </a:prstGeom>
          <a:noFill/>
        </p:spPr>
        <p:txBody>
          <a:bodyPr wrap="none" rtlCol="0">
            <a:spAutoFit/>
          </a:bodyPr>
          <a:lstStyle/>
          <a:p>
            <a:r>
              <a:rPr lang="en-US"/>
              <a:t>make doc change</a:t>
            </a:r>
            <a:endParaRPr lang="en-US" dirty="0"/>
          </a:p>
        </p:txBody>
      </p:sp>
      <p:cxnSp>
        <p:nvCxnSpPr>
          <p:cNvPr id="26" name="Straight Arrow Connector 25"/>
          <p:cNvCxnSpPr/>
          <p:nvPr/>
        </p:nvCxnSpPr>
        <p:spPr>
          <a:xfrm>
            <a:off x="6873639" y="3457840"/>
            <a:ext cx="11321" cy="1598233"/>
          </a:xfrm>
          <a:prstGeom prst="straightConnector1">
            <a:avLst/>
          </a:prstGeom>
          <a:ln w="28575">
            <a:solidFill>
              <a:srgbClr val="4372C4"/>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203994" y="4044876"/>
            <a:ext cx="694421" cy="369332"/>
          </a:xfrm>
          <a:prstGeom prst="rect">
            <a:avLst/>
          </a:prstGeom>
          <a:noFill/>
        </p:spPr>
        <p:txBody>
          <a:bodyPr wrap="none" rtlCol="0">
            <a:spAutoFit/>
          </a:bodyPr>
          <a:lstStyle/>
          <a:p>
            <a:r>
              <a:rPr lang="en-US"/>
              <a:t>clone</a:t>
            </a:r>
          </a:p>
        </p:txBody>
      </p:sp>
      <p:sp>
        <p:nvSpPr>
          <p:cNvPr id="29" name="Oval 28"/>
          <p:cNvSpPr/>
          <p:nvPr/>
        </p:nvSpPr>
        <p:spPr>
          <a:xfrm>
            <a:off x="7038764" y="4414208"/>
            <a:ext cx="515841" cy="51584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t>2.2</a:t>
            </a:r>
            <a:endParaRPr lang="en-US" sz="1050" b="1" dirty="0"/>
          </a:p>
        </p:txBody>
      </p:sp>
      <p:sp>
        <p:nvSpPr>
          <p:cNvPr id="30" name="Oval 29"/>
          <p:cNvSpPr/>
          <p:nvPr/>
        </p:nvSpPr>
        <p:spPr>
          <a:xfrm>
            <a:off x="5499478" y="2539550"/>
            <a:ext cx="515841" cy="51584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t>2.3</a:t>
            </a:r>
            <a:endParaRPr lang="en-US" sz="1050" b="1" dirty="0"/>
          </a:p>
        </p:txBody>
      </p:sp>
      <p:sp>
        <p:nvSpPr>
          <p:cNvPr id="31" name="Oval 30"/>
          <p:cNvSpPr/>
          <p:nvPr/>
        </p:nvSpPr>
        <p:spPr>
          <a:xfrm>
            <a:off x="2890383" y="4473459"/>
            <a:ext cx="515841" cy="51584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t>2.4</a:t>
            </a:r>
            <a:endParaRPr lang="en-US" sz="1050" b="1" dirty="0"/>
          </a:p>
        </p:txBody>
      </p:sp>
      <p:sp>
        <p:nvSpPr>
          <p:cNvPr id="24" name="Oval 23"/>
          <p:cNvSpPr/>
          <p:nvPr/>
        </p:nvSpPr>
        <p:spPr>
          <a:xfrm>
            <a:off x="6615718" y="3576576"/>
            <a:ext cx="515841" cy="51584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t>1.2</a:t>
            </a:r>
            <a:endParaRPr lang="en-US" sz="1050" b="1" dirty="0"/>
          </a:p>
        </p:txBody>
      </p:sp>
    </p:spTree>
    <p:extLst>
      <p:ext uri="{BB962C8B-B14F-4D97-AF65-F5344CB8AC3E}">
        <p14:creationId xmlns:p14="http://schemas.microsoft.com/office/powerpoint/2010/main" val="570222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641"/>
            <a:ext cx="10515600" cy="1325563"/>
          </a:xfrm>
        </p:spPr>
        <p:txBody>
          <a:bodyPr/>
          <a:lstStyle/>
          <a:p>
            <a:r>
              <a:rPr lang="en-US" dirty="0"/>
              <a:t>Diagram 3 original</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30</a:t>
            </a:fld>
            <a:endParaRPr lang="en-US"/>
          </a:p>
        </p:txBody>
      </p:sp>
      <p:grpSp>
        <p:nvGrpSpPr>
          <p:cNvPr id="12" name="Group 11"/>
          <p:cNvGrpSpPr/>
          <p:nvPr/>
        </p:nvGrpSpPr>
        <p:grpSpPr>
          <a:xfrm>
            <a:off x="224912" y="2513583"/>
            <a:ext cx="11742175" cy="1824509"/>
            <a:chOff x="112200" y="2534603"/>
            <a:chExt cx="11742175" cy="1824509"/>
          </a:xfrm>
        </p:grpSpPr>
        <p:grpSp>
          <p:nvGrpSpPr>
            <p:cNvPr id="9" name="Group 8"/>
            <p:cNvGrpSpPr/>
            <p:nvPr/>
          </p:nvGrpSpPr>
          <p:grpSpPr>
            <a:xfrm>
              <a:off x="3600743" y="2638318"/>
              <a:ext cx="3954074" cy="1545791"/>
              <a:chOff x="3601265" y="2627101"/>
              <a:chExt cx="3954074" cy="1545791"/>
            </a:xfrm>
          </p:grpSpPr>
          <p:sp>
            <p:nvSpPr>
              <p:cNvPr id="29" name="Rounded Rectangle 28"/>
              <p:cNvSpPr/>
              <p:nvPr/>
            </p:nvSpPr>
            <p:spPr>
              <a:xfrm>
                <a:off x="4972972" y="3001001"/>
                <a:ext cx="1182501" cy="1171891"/>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endParaRPr kumimoji="0" lang="en-US" sz="2400" b="1" i="0" u="none" strike="noStrike" kern="0" cap="none" spc="0" normalizeH="0" baseline="0" noProof="0" dirty="0">
                  <a:ln>
                    <a:noFill/>
                  </a:ln>
                  <a:solidFill>
                    <a:schemeClr val="bg1"/>
                  </a:solidFill>
                  <a:effectLst/>
                  <a:uLnTx/>
                  <a:uFillTx/>
                  <a:ea typeface=""/>
                  <a:cs typeface=""/>
                </a:endParaRPr>
              </a:p>
            </p:txBody>
          </p:sp>
          <p:grpSp>
            <p:nvGrpSpPr>
              <p:cNvPr id="6" name="Group 5"/>
              <p:cNvGrpSpPr/>
              <p:nvPr/>
            </p:nvGrpSpPr>
            <p:grpSpPr>
              <a:xfrm>
                <a:off x="5871228" y="2627101"/>
                <a:ext cx="1684111" cy="1507348"/>
                <a:chOff x="5871228" y="2627101"/>
                <a:chExt cx="1684111" cy="1507348"/>
              </a:xfrm>
            </p:grpSpPr>
            <p:sp>
              <p:nvSpPr>
                <p:cNvPr id="30" name="Document 29"/>
                <p:cNvSpPr/>
                <p:nvPr/>
              </p:nvSpPr>
              <p:spPr>
                <a:xfrm>
                  <a:off x="5871228" y="3505309"/>
                  <a:ext cx="794378" cy="629140"/>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L2</a:t>
                  </a:r>
                </a:p>
              </p:txBody>
            </p:sp>
            <p:sp>
              <p:nvSpPr>
                <p:cNvPr id="31" name="Rounded Rectangle 30"/>
                <p:cNvSpPr/>
                <p:nvPr/>
              </p:nvSpPr>
              <p:spPr>
                <a:xfrm>
                  <a:off x="5871228" y="2627102"/>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S3</a:t>
                  </a:r>
                </a:p>
              </p:txBody>
            </p:sp>
            <p:sp>
              <p:nvSpPr>
                <p:cNvPr id="32" name="Rounded Rectangle 31"/>
                <p:cNvSpPr/>
                <p:nvPr/>
              </p:nvSpPr>
              <p:spPr>
                <a:xfrm>
                  <a:off x="6769484" y="2627101"/>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S4</a:t>
                  </a:r>
                </a:p>
              </p:txBody>
            </p:sp>
          </p:grpSp>
          <p:sp>
            <p:nvSpPr>
              <p:cNvPr id="33" name="Rounded Rectangle 32"/>
              <p:cNvSpPr/>
              <p:nvPr/>
            </p:nvSpPr>
            <p:spPr>
              <a:xfrm>
                <a:off x="3601265" y="2638319"/>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S1</a:t>
                </a:r>
              </a:p>
            </p:txBody>
          </p:sp>
          <p:sp>
            <p:nvSpPr>
              <p:cNvPr id="34" name="Rounded Rectangle 33"/>
              <p:cNvSpPr/>
              <p:nvPr/>
            </p:nvSpPr>
            <p:spPr>
              <a:xfrm>
                <a:off x="4499521" y="2638318"/>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S2</a:t>
                </a:r>
              </a:p>
            </p:txBody>
          </p:sp>
          <p:sp>
            <p:nvSpPr>
              <p:cNvPr id="35" name="Document 34"/>
              <p:cNvSpPr/>
              <p:nvPr/>
            </p:nvSpPr>
            <p:spPr>
              <a:xfrm>
                <a:off x="4488341" y="3505309"/>
                <a:ext cx="794378" cy="629140"/>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L1</a:t>
                </a:r>
              </a:p>
            </p:txBody>
          </p:sp>
        </p:grpSp>
        <p:cxnSp>
          <p:nvCxnSpPr>
            <p:cNvPr id="37" name="Straight Connector 36"/>
            <p:cNvCxnSpPr/>
            <p:nvPr/>
          </p:nvCxnSpPr>
          <p:spPr>
            <a:xfrm>
              <a:off x="3429661" y="2534603"/>
              <a:ext cx="0" cy="1824509"/>
            </a:xfrm>
            <a:prstGeom prst="line">
              <a:avLst/>
            </a:prstGeom>
            <a:ln w="31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729220" y="2534603"/>
              <a:ext cx="0" cy="1824509"/>
            </a:xfrm>
            <a:prstGeom prst="line">
              <a:avLst/>
            </a:prstGeom>
            <a:ln w="31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7900301" y="2638318"/>
              <a:ext cx="3954074" cy="1545791"/>
              <a:chOff x="8026947" y="2627101"/>
              <a:chExt cx="3954074" cy="1545791"/>
            </a:xfrm>
          </p:grpSpPr>
          <p:sp>
            <p:nvSpPr>
              <p:cNvPr id="42" name="Rounded Rectangle 41"/>
              <p:cNvSpPr/>
              <p:nvPr/>
            </p:nvSpPr>
            <p:spPr>
              <a:xfrm>
                <a:off x="9398654" y="3001001"/>
                <a:ext cx="1182501" cy="1171891"/>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endParaRPr kumimoji="0" lang="en-US" sz="2400" b="1" i="0" u="none" strike="noStrike" kern="0" cap="none" spc="0" normalizeH="0" baseline="0" noProof="0" dirty="0">
                  <a:ln>
                    <a:noFill/>
                  </a:ln>
                  <a:solidFill>
                    <a:schemeClr val="bg1"/>
                  </a:solidFill>
                  <a:effectLst/>
                  <a:uLnTx/>
                  <a:uFillTx/>
                  <a:ea typeface=""/>
                  <a:cs typeface=""/>
                </a:endParaRPr>
              </a:p>
            </p:txBody>
          </p:sp>
          <p:grpSp>
            <p:nvGrpSpPr>
              <p:cNvPr id="43" name="Group 42"/>
              <p:cNvGrpSpPr/>
              <p:nvPr/>
            </p:nvGrpSpPr>
            <p:grpSpPr>
              <a:xfrm>
                <a:off x="10296910" y="2627101"/>
                <a:ext cx="1684111" cy="1507348"/>
                <a:chOff x="5871228" y="2627101"/>
                <a:chExt cx="1684111" cy="1507348"/>
              </a:xfrm>
            </p:grpSpPr>
            <p:sp>
              <p:nvSpPr>
                <p:cNvPr id="44" name="Document 43"/>
                <p:cNvSpPr/>
                <p:nvPr/>
              </p:nvSpPr>
              <p:spPr>
                <a:xfrm>
                  <a:off x="5871228" y="3505309"/>
                  <a:ext cx="794378" cy="629140"/>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L2</a:t>
                  </a:r>
                </a:p>
              </p:txBody>
            </p:sp>
            <p:sp>
              <p:nvSpPr>
                <p:cNvPr id="45" name="Rounded Rectangle 44"/>
                <p:cNvSpPr/>
                <p:nvPr/>
              </p:nvSpPr>
              <p:spPr>
                <a:xfrm>
                  <a:off x="5871228" y="2627102"/>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S1</a:t>
                  </a:r>
                </a:p>
              </p:txBody>
            </p:sp>
            <p:sp>
              <p:nvSpPr>
                <p:cNvPr id="46" name="Rounded Rectangle 45"/>
                <p:cNvSpPr/>
                <p:nvPr/>
              </p:nvSpPr>
              <p:spPr>
                <a:xfrm>
                  <a:off x="6769484" y="2627101"/>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a:solidFill>
                        <a:srgbClr val="4372C4"/>
                      </a:solidFill>
                      <a:ea typeface="Arial" charset="0"/>
                      <a:cs typeface="Arial" charset="0"/>
                    </a:rPr>
                    <a:t>S3</a:t>
                  </a:r>
                  <a:endParaRPr lang="en-US" sz="2400" b="1" dirty="0">
                    <a:solidFill>
                      <a:srgbClr val="4372C4"/>
                    </a:solidFill>
                    <a:ea typeface="Arial" charset="0"/>
                    <a:cs typeface="Arial" charset="0"/>
                  </a:endParaRPr>
                </a:p>
              </p:txBody>
            </p:sp>
          </p:grpSp>
          <p:grpSp>
            <p:nvGrpSpPr>
              <p:cNvPr id="47" name="Group 46"/>
              <p:cNvGrpSpPr/>
              <p:nvPr/>
            </p:nvGrpSpPr>
            <p:grpSpPr>
              <a:xfrm>
                <a:off x="8026947" y="2638318"/>
                <a:ext cx="1684111" cy="1507349"/>
                <a:chOff x="3790471" y="2627100"/>
                <a:chExt cx="1684111" cy="1507349"/>
              </a:xfrm>
            </p:grpSpPr>
            <p:sp>
              <p:nvSpPr>
                <p:cNvPr id="48" name="Rounded Rectangle 47"/>
                <p:cNvSpPr/>
                <p:nvPr/>
              </p:nvSpPr>
              <p:spPr>
                <a:xfrm>
                  <a:off x="3790471" y="2627101"/>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S1</a:t>
                  </a:r>
                </a:p>
              </p:txBody>
            </p:sp>
            <p:sp>
              <p:nvSpPr>
                <p:cNvPr id="49" name="Rounded Rectangle 48"/>
                <p:cNvSpPr/>
                <p:nvPr/>
              </p:nvSpPr>
              <p:spPr>
                <a:xfrm>
                  <a:off x="4688727" y="2627100"/>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S2</a:t>
                  </a:r>
                </a:p>
              </p:txBody>
            </p:sp>
            <p:sp>
              <p:nvSpPr>
                <p:cNvPr id="50" name="Document 49"/>
                <p:cNvSpPr/>
                <p:nvPr/>
              </p:nvSpPr>
              <p:spPr>
                <a:xfrm>
                  <a:off x="4680204" y="3505309"/>
                  <a:ext cx="794378" cy="629140"/>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L1</a:t>
                  </a:r>
                </a:p>
              </p:txBody>
            </p:sp>
          </p:grpSp>
        </p:grpSp>
        <p:grpSp>
          <p:nvGrpSpPr>
            <p:cNvPr id="10" name="Group 9"/>
            <p:cNvGrpSpPr/>
            <p:nvPr/>
          </p:nvGrpSpPr>
          <p:grpSpPr>
            <a:xfrm>
              <a:off x="112200" y="2641580"/>
              <a:ext cx="3139979" cy="1545791"/>
              <a:chOff x="61052" y="2638319"/>
              <a:chExt cx="3139979" cy="1545791"/>
            </a:xfrm>
          </p:grpSpPr>
          <p:sp>
            <p:nvSpPr>
              <p:cNvPr id="24" name="Rounded Rectangle 23"/>
              <p:cNvSpPr/>
              <p:nvPr/>
            </p:nvSpPr>
            <p:spPr>
              <a:xfrm>
                <a:off x="618664" y="3012219"/>
                <a:ext cx="1182501" cy="1171891"/>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25" name="Document 24"/>
              <p:cNvSpPr/>
              <p:nvPr/>
            </p:nvSpPr>
            <p:spPr>
              <a:xfrm>
                <a:off x="1516920" y="3516527"/>
                <a:ext cx="794378" cy="629140"/>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L2</a:t>
                </a:r>
                <a:endParaRPr lang="en-US" sz="2400" b="1" dirty="0">
                  <a:solidFill>
                    <a:schemeClr val="bg1"/>
                  </a:solidFill>
                </a:endParaRPr>
              </a:p>
            </p:txBody>
          </p:sp>
          <p:sp>
            <p:nvSpPr>
              <p:cNvPr id="27" name="Rounded Rectangle 26"/>
              <p:cNvSpPr/>
              <p:nvPr/>
            </p:nvSpPr>
            <p:spPr>
              <a:xfrm>
                <a:off x="1516920" y="2638320"/>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S1</a:t>
                </a:r>
              </a:p>
            </p:txBody>
          </p:sp>
          <p:sp>
            <p:nvSpPr>
              <p:cNvPr id="28" name="Rounded Rectangle 27"/>
              <p:cNvSpPr/>
              <p:nvPr/>
            </p:nvSpPr>
            <p:spPr>
              <a:xfrm>
                <a:off x="2415176" y="2638319"/>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S2</a:t>
                </a:r>
              </a:p>
            </p:txBody>
          </p:sp>
          <p:sp>
            <p:nvSpPr>
              <p:cNvPr id="51" name="Document 50"/>
              <p:cNvSpPr/>
              <p:nvPr/>
            </p:nvSpPr>
            <p:spPr>
              <a:xfrm>
                <a:off x="61052" y="3516527"/>
                <a:ext cx="794378" cy="629140"/>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L1</a:t>
                </a:r>
              </a:p>
            </p:txBody>
          </p:sp>
        </p:grpSp>
      </p:grpSp>
    </p:spTree>
    <p:extLst>
      <p:ext uri="{BB962C8B-B14F-4D97-AF65-F5344CB8AC3E}">
        <p14:creationId xmlns:p14="http://schemas.microsoft.com/office/powerpoint/2010/main" val="1880025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641"/>
            <a:ext cx="10515600" cy="1325563"/>
          </a:xfrm>
        </p:spPr>
        <p:txBody>
          <a:bodyPr/>
          <a:lstStyle/>
          <a:p>
            <a:r>
              <a:rPr lang="en-US"/>
              <a:t>Diagram 3b </a:t>
            </a:r>
            <a:r>
              <a:rPr lang="en-US" dirty="0"/>
              <a:t>original</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31</a:t>
            </a:fld>
            <a:endParaRPr lang="en-US"/>
          </a:p>
        </p:txBody>
      </p:sp>
      <p:sp>
        <p:nvSpPr>
          <p:cNvPr id="29" name="Rounded Rectangle 28"/>
          <p:cNvSpPr/>
          <p:nvPr/>
        </p:nvSpPr>
        <p:spPr>
          <a:xfrm>
            <a:off x="6127277" y="2970551"/>
            <a:ext cx="1182501" cy="1171891"/>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P2</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30" name="Document 29"/>
          <p:cNvSpPr/>
          <p:nvPr/>
        </p:nvSpPr>
        <p:spPr>
          <a:xfrm>
            <a:off x="7025533" y="3474859"/>
            <a:ext cx="794378" cy="629140"/>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L1</a:t>
            </a:r>
          </a:p>
        </p:txBody>
      </p:sp>
      <p:sp>
        <p:nvSpPr>
          <p:cNvPr id="31" name="Rounded Rectangle 30"/>
          <p:cNvSpPr/>
          <p:nvPr/>
        </p:nvSpPr>
        <p:spPr>
          <a:xfrm>
            <a:off x="7041114" y="2558209"/>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S2</a:t>
            </a:r>
          </a:p>
        </p:txBody>
      </p:sp>
      <p:sp>
        <p:nvSpPr>
          <p:cNvPr id="24" name="Rounded Rectangle 23"/>
          <p:cNvSpPr/>
          <p:nvPr/>
        </p:nvSpPr>
        <p:spPr>
          <a:xfrm>
            <a:off x="2362509" y="2932108"/>
            <a:ext cx="1182501" cy="1171891"/>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P1</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25" name="Document 24"/>
          <p:cNvSpPr/>
          <p:nvPr/>
        </p:nvSpPr>
        <p:spPr>
          <a:xfrm>
            <a:off x="3260765" y="3436416"/>
            <a:ext cx="794378" cy="629140"/>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L1</a:t>
            </a:r>
          </a:p>
        </p:txBody>
      </p:sp>
      <p:sp>
        <p:nvSpPr>
          <p:cNvPr id="27" name="Rounded Rectangle 26"/>
          <p:cNvSpPr/>
          <p:nvPr/>
        </p:nvSpPr>
        <p:spPr>
          <a:xfrm>
            <a:off x="3260765" y="2558209"/>
            <a:ext cx="785855" cy="72536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S1</a:t>
            </a:r>
          </a:p>
        </p:txBody>
      </p:sp>
      <p:sp>
        <p:nvSpPr>
          <p:cNvPr id="7" name="TextBox 6"/>
          <p:cNvSpPr txBox="1"/>
          <p:nvPr/>
        </p:nvSpPr>
        <p:spPr>
          <a:xfrm>
            <a:off x="2803267" y="2188877"/>
            <a:ext cx="2340449" cy="369332"/>
          </a:xfrm>
          <a:prstGeom prst="rect">
            <a:avLst/>
          </a:prstGeom>
          <a:noFill/>
        </p:spPr>
        <p:txBody>
          <a:bodyPr wrap="none" rtlCol="0">
            <a:spAutoFit/>
          </a:bodyPr>
          <a:lstStyle/>
          <a:p>
            <a:r>
              <a:rPr lang="en-US" dirty="0"/>
              <a:t>query and update logic</a:t>
            </a:r>
          </a:p>
        </p:txBody>
      </p:sp>
      <p:sp>
        <p:nvSpPr>
          <p:cNvPr id="38" name="TextBox 37"/>
          <p:cNvSpPr txBox="1"/>
          <p:nvPr/>
        </p:nvSpPr>
        <p:spPr>
          <a:xfrm>
            <a:off x="6729873" y="2238537"/>
            <a:ext cx="1669944" cy="369332"/>
          </a:xfrm>
          <a:prstGeom prst="rect">
            <a:avLst/>
          </a:prstGeom>
          <a:noFill/>
        </p:spPr>
        <p:txBody>
          <a:bodyPr wrap="none" rtlCol="0">
            <a:spAutoFit/>
          </a:bodyPr>
          <a:lstStyle/>
          <a:p>
            <a:r>
              <a:rPr lang="en-US" dirty="0"/>
              <a:t>query logic only</a:t>
            </a:r>
          </a:p>
        </p:txBody>
      </p:sp>
      <p:sp>
        <p:nvSpPr>
          <p:cNvPr id="13" name="TextBox 12"/>
          <p:cNvSpPr txBox="1"/>
          <p:nvPr/>
        </p:nvSpPr>
        <p:spPr>
          <a:xfrm>
            <a:off x="3545010" y="4781163"/>
            <a:ext cx="3764768" cy="1754326"/>
          </a:xfrm>
          <a:prstGeom prst="rect">
            <a:avLst/>
          </a:prstGeom>
          <a:noFill/>
        </p:spPr>
        <p:txBody>
          <a:bodyPr wrap="square" rtlCol="0">
            <a:spAutoFit/>
          </a:bodyPr>
          <a:lstStyle/>
          <a:p>
            <a:r>
              <a:rPr lang="en-US" dirty="0"/>
              <a:t>endorsement policy is that P1.ORG always signs transactions</a:t>
            </a:r>
          </a:p>
          <a:p>
            <a:r>
              <a:rPr lang="en-US" b="1" dirty="0"/>
              <a:t>because (e.g.)</a:t>
            </a:r>
          </a:p>
          <a:p>
            <a:r>
              <a:rPr lang="en-US" dirty="0"/>
              <a:t>P2. ORG cannot see transaction update logic.  e.g. change price rules.</a:t>
            </a:r>
          </a:p>
          <a:p>
            <a:r>
              <a:rPr lang="en-US" b="1" dirty="0"/>
              <a:t>i.e. S2 is a subset of S1</a:t>
            </a:r>
          </a:p>
        </p:txBody>
      </p:sp>
    </p:spTree>
    <p:extLst>
      <p:ext uri="{BB962C8B-B14F-4D97-AF65-F5344CB8AC3E}">
        <p14:creationId xmlns:p14="http://schemas.microsoft.com/office/powerpoint/2010/main" val="823279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641"/>
            <a:ext cx="10515600" cy="1325563"/>
          </a:xfrm>
        </p:spPr>
        <p:txBody>
          <a:bodyPr/>
          <a:lstStyle/>
          <a:p>
            <a:r>
              <a:rPr lang="en-US" dirty="0"/>
              <a:t>Diagram 5a</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32</a:t>
            </a:fld>
            <a:endParaRPr lang="en-US"/>
          </a:p>
        </p:txBody>
      </p:sp>
      <p:sp>
        <p:nvSpPr>
          <p:cNvPr id="5" name="Rounded Rectangle 4"/>
          <p:cNvSpPr/>
          <p:nvPr/>
        </p:nvSpPr>
        <p:spPr>
          <a:xfrm>
            <a:off x="3019461" y="2130764"/>
            <a:ext cx="4692315" cy="3073286"/>
          </a:xfrm>
          <a:prstGeom prst="roundRect">
            <a:avLst/>
          </a:prstGeom>
          <a:solidFill>
            <a:srgbClr val="DBE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7158879" y="4640725"/>
            <a:ext cx="527124" cy="461665"/>
          </a:xfrm>
          <a:prstGeom prst="rect">
            <a:avLst/>
          </a:prstGeom>
          <a:noFill/>
        </p:spPr>
        <p:txBody>
          <a:bodyPr wrap="square" rtlCol="0">
            <a:spAutoFit/>
          </a:bodyPr>
          <a:lstStyle/>
          <a:p>
            <a:r>
              <a:rPr lang="en-US" sz="2400" b="1"/>
              <a:t>N</a:t>
            </a:r>
          </a:p>
        </p:txBody>
      </p:sp>
      <p:graphicFrame>
        <p:nvGraphicFramePr>
          <p:cNvPr id="54" name="Table 53"/>
          <p:cNvGraphicFramePr>
            <a:graphicFrameLocks noGrp="1"/>
          </p:cNvGraphicFramePr>
          <p:nvPr>
            <p:extLst>
              <p:ext uri="{D42A27DB-BD31-4B8C-83A1-F6EECF244321}">
                <p14:modId xmlns:p14="http://schemas.microsoft.com/office/powerpoint/2010/main" val="1067880937"/>
              </p:ext>
            </p:extLst>
          </p:nvPr>
        </p:nvGraphicFramePr>
        <p:xfrm>
          <a:off x="8132573" y="1548313"/>
          <a:ext cx="2315141" cy="4313772"/>
        </p:xfrm>
        <a:graphic>
          <a:graphicData uri="http://schemas.openxmlformats.org/drawingml/2006/table">
            <a:tbl>
              <a:tblPr firstRow="1" bandRow="1">
                <a:tableStyleId>{2D5ABB26-0587-4C30-8999-92F81FD0307C}</a:tableStyleId>
              </a:tblPr>
              <a:tblGrid>
                <a:gridCol w="648469">
                  <a:extLst>
                    <a:ext uri="{9D8B030D-6E8A-4147-A177-3AD203B41FA5}">
                      <a16:colId xmlns:a16="http://schemas.microsoft.com/office/drawing/2014/main" val="20000"/>
                    </a:ext>
                  </a:extLst>
                </a:gridCol>
                <a:gridCol w="1666672">
                  <a:extLst>
                    <a:ext uri="{9D8B030D-6E8A-4147-A177-3AD203B41FA5}">
                      <a16:colId xmlns:a16="http://schemas.microsoft.com/office/drawing/2014/main" val="20001"/>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r>
                        <a:rPr lang="en-US" sz="1400" baseline="0" dirty="0"/>
                        <a:t> Network</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lvl="0"/>
                      <a:r>
                        <a:rPr lang="en-US" sz="1400" dirty="0"/>
                        <a:t>    </a:t>
                      </a:r>
                      <a:r>
                        <a:rPr lang="en-US" sz="1400" b="1" dirty="0"/>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Channel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Peer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Smart contract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Application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55" name="Document 54"/>
          <p:cNvSpPr/>
          <p:nvPr/>
        </p:nvSpPr>
        <p:spPr>
          <a:xfrm>
            <a:off x="8209182" y="4562365"/>
            <a:ext cx="523020" cy="414227"/>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rPr>
              <a:t>L</a:t>
            </a:r>
          </a:p>
        </p:txBody>
      </p:sp>
      <p:sp>
        <p:nvSpPr>
          <p:cNvPr id="61" name="Rounded Rectangle 60"/>
          <p:cNvSpPr/>
          <p:nvPr/>
        </p:nvSpPr>
        <p:spPr>
          <a:xfrm>
            <a:off x="8205989" y="1652321"/>
            <a:ext cx="470643" cy="431746"/>
          </a:xfrm>
          <a:prstGeom prst="roundRect">
            <a:avLst/>
          </a:prstGeom>
          <a:solidFill>
            <a:schemeClr val="accent1">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N</a:t>
            </a:r>
            <a:endParaRPr lang="en-US" sz="1600" b="1" dirty="0">
              <a:solidFill>
                <a:srgbClr val="000000"/>
              </a:solidFill>
              <a:ea typeface="Arial" charset="0"/>
              <a:cs typeface="Arial" charset="0"/>
            </a:endParaRPr>
          </a:p>
        </p:txBody>
      </p:sp>
      <p:sp>
        <p:nvSpPr>
          <p:cNvPr id="62" name="Rounded Rectangle 61"/>
          <p:cNvSpPr/>
          <p:nvPr/>
        </p:nvSpPr>
        <p:spPr>
          <a:xfrm>
            <a:off x="8230098" y="3828460"/>
            <a:ext cx="481189" cy="444147"/>
          </a:xfrm>
          <a:prstGeom prst="roundRect">
            <a:avLst/>
          </a:prstGeom>
          <a:solidFill>
            <a:srgbClr val="FFC000"/>
          </a:solidFill>
          <a:ln w="1905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S</a:t>
            </a:r>
          </a:p>
        </p:txBody>
      </p:sp>
      <p:sp>
        <p:nvSpPr>
          <p:cNvPr id="63" name="Rounded Rectangle 62"/>
          <p:cNvSpPr/>
          <p:nvPr/>
        </p:nvSpPr>
        <p:spPr>
          <a:xfrm>
            <a:off x="8205989" y="3116287"/>
            <a:ext cx="481189" cy="444147"/>
          </a:xfrm>
          <a:prstGeom prst="roundRect">
            <a:avLst/>
          </a:prstGeom>
          <a:solidFill>
            <a:schemeClr val="accent1"/>
          </a:soli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bg1"/>
                </a:solidFill>
                <a:ea typeface="Arial" charset="0"/>
                <a:cs typeface="Arial" charset="0"/>
              </a:rPr>
              <a:t>P</a:t>
            </a:r>
          </a:p>
        </p:txBody>
      </p:sp>
      <p:sp>
        <p:nvSpPr>
          <p:cNvPr id="64" name="Oval 63"/>
          <p:cNvSpPr/>
          <p:nvPr/>
        </p:nvSpPr>
        <p:spPr>
          <a:xfrm>
            <a:off x="8185038" y="2509063"/>
            <a:ext cx="526249" cy="238539"/>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770613" y="2930352"/>
            <a:ext cx="1290320" cy="1021044"/>
            <a:chOff x="4341185" y="3078579"/>
            <a:chExt cx="1290320" cy="1021044"/>
          </a:xfrm>
        </p:grpSpPr>
        <p:sp>
          <p:nvSpPr>
            <p:cNvPr id="27" name="Rounded Rectangle 26"/>
            <p:cNvSpPr/>
            <p:nvPr/>
          </p:nvSpPr>
          <p:spPr>
            <a:xfrm>
              <a:off x="4698468" y="3545053"/>
              <a:ext cx="559591" cy="554570"/>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44" name="Document 43"/>
            <p:cNvSpPr/>
            <p:nvPr/>
          </p:nvSpPr>
          <p:spPr>
            <a:xfrm>
              <a:off x="4341185" y="3353180"/>
              <a:ext cx="547666" cy="433746"/>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a:t>
              </a:r>
            </a:p>
          </p:txBody>
        </p:sp>
        <p:sp>
          <p:nvSpPr>
            <p:cNvPr id="29" name="Rounded Rectangle 28"/>
            <p:cNvSpPr/>
            <p:nvPr/>
          </p:nvSpPr>
          <p:spPr>
            <a:xfrm>
              <a:off x="5036501" y="3078579"/>
              <a:ext cx="595004" cy="54920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a:t>
              </a:r>
            </a:p>
          </p:txBody>
        </p:sp>
      </p:grpSp>
      <p:sp>
        <p:nvSpPr>
          <p:cNvPr id="41" name="Rounded Rectangle 40"/>
          <p:cNvSpPr/>
          <p:nvPr/>
        </p:nvSpPr>
        <p:spPr>
          <a:xfrm>
            <a:off x="2055849" y="3389461"/>
            <a:ext cx="575072" cy="567368"/>
          </a:xfrm>
          <a:prstGeom prst="round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4372C4"/>
                </a:solidFill>
              </a:rPr>
              <a:t>A</a:t>
            </a:r>
            <a:endParaRPr lang="en-US" sz="2000" b="1" dirty="0">
              <a:solidFill>
                <a:srgbClr val="4372C4"/>
              </a:solidFill>
            </a:endParaRPr>
          </a:p>
        </p:txBody>
      </p:sp>
      <p:sp>
        <p:nvSpPr>
          <p:cNvPr id="42" name="Rounded Rectangle 41"/>
          <p:cNvSpPr/>
          <p:nvPr/>
        </p:nvSpPr>
        <p:spPr>
          <a:xfrm>
            <a:off x="8235370" y="5237631"/>
            <a:ext cx="470643" cy="431746"/>
          </a:xfrm>
          <a:prstGeom prst="round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4372C4"/>
                </a:solidFill>
                <a:ea typeface="Arial" charset="0"/>
                <a:cs typeface="Arial" charset="0"/>
              </a:rPr>
              <a:t>A</a:t>
            </a:r>
            <a:endParaRPr lang="en-US" sz="1600" b="1" dirty="0">
              <a:solidFill>
                <a:srgbClr val="4372C4"/>
              </a:solidFill>
              <a:ea typeface="Arial" charset="0"/>
              <a:cs typeface="Arial" charset="0"/>
            </a:endParaRPr>
          </a:p>
        </p:txBody>
      </p:sp>
      <p:sp>
        <p:nvSpPr>
          <p:cNvPr id="45" name="TextBox 44"/>
          <p:cNvSpPr txBox="1"/>
          <p:nvPr/>
        </p:nvSpPr>
        <p:spPr>
          <a:xfrm>
            <a:off x="3638543" y="4326336"/>
            <a:ext cx="384835" cy="461665"/>
          </a:xfrm>
          <a:prstGeom prst="rect">
            <a:avLst/>
          </a:prstGeom>
          <a:noFill/>
          <a:ln>
            <a:noFill/>
          </a:ln>
        </p:spPr>
        <p:txBody>
          <a:bodyPr wrap="square" rtlCol="0">
            <a:spAutoFit/>
          </a:bodyPr>
          <a:lstStyle/>
          <a:p>
            <a:r>
              <a:rPr lang="en-US" sz="2400" b="1" dirty="0">
                <a:solidFill>
                  <a:schemeClr val="accent1"/>
                </a:solidFill>
              </a:rPr>
              <a:t>C</a:t>
            </a:r>
          </a:p>
        </p:txBody>
      </p:sp>
      <p:sp>
        <p:nvSpPr>
          <p:cNvPr id="50" name="Oval 49"/>
          <p:cNvSpPr/>
          <p:nvPr/>
        </p:nvSpPr>
        <p:spPr>
          <a:xfrm>
            <a:off x="1708919" y="4403255"/>
            <a:ext cx="4344381" cy="307828"/>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8" idx="0"/>
            <a:endCxn id="50" idx="1"/>
          </p:cNvCxnSpPr>
          <p:nvPr/>
        </p:nvCxnSpPr>
        <p:spPr>
          <a:xfrm flipH="1">
            <a:off x="2345139" y="4037830"/>
            <a:ext cx="3054" cy="410505"/>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58" name="Oval 57"/>
          <p:cNvSpPr/>
          <p:nvPr/>
        </p:nvSpPr>
        <p:spPr>
          <a:xfrm flipV="1">
            <a:off x="2267192" y="3875829"/>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cxnSp>
        <p:nvCxnSpPr>
          <p:cNvPr id="59" name="Straight Connector 58"/>
          <p:cNvCxnSpPr>
            <a:stCxn id="60" idx="0"/>
            <a:endCxn id="50" idx="7"/>
          </p:cNvCxnSpPr>
          <p:nvPr/>
        </p:nvCxnSpPr>
        <p:spPr>
          <a:xfrm>
            <a:off x="5415774" y="4033848"/>
            <a:ext cx="1306" cy="414487"/>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60" name="Oval 59"/>
          <p:cNvSpPr/>
          <p:nvPr/>
        </p:nvSpPr>
        <p:spPr>
          <a:xfrm flipV="1">
            <a:off x="5334773" y="3871847"/>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grpSp>
        <p:nvGrpSpPr>
          <p:cNvPr id="65" name="Group 64"/>
          <p:cNvGrpSpPr/>
          <p:nvPr/>
        </p:nvGrpSpPr>
        <p:grpSpPr>
          <a:xfrm>
            <a:off x="3236493" y="2320362"/>
            <a:ext cx="1290320" cy="1021044"/>
            <a:chOff x="4341185" y="3078579"/>
            <a:chExt cx="1290320" cy="1021044"/>
          </a:xfrm>
        </p:grpSpPr>
        <p:sp>
          <p:nvSpPr>
            <p:cNvPr id="66" name="Rounded Rectangle 65"/>
            <p:cNvSpPr/>
            <p:nvPr/>
          </p:nvSpPr>
          <p:spPr>
            <a:xfrm>
              <a:off x="4698468" y="3545053"/>
              <a:ext cx="559591" cy="554570"/>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67" name="Document 66"/>
            <p:cNvSpPr/>
            <p:nvPr/>
          </p:nvSpPr>
          <p:spPr>
            <a:xfrm>
              <a:off x="4341185" y="3353180"/>
              <a:ext cx="547666" cy="433746"/>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a:t>
              </a:r>
            </a:p>
          </p:txBody>
        </p:sp>
        <p:sp>
          <p:nvSpPr>
            <p:cNvPr id="68" name="Rounded Rectangle 67"/>
            <p:cNvSpPr/>
            <p:nvPr/>
          </p:nvSpPr>
          <p:spPr>
            <a:xfrm>
              <a:off x="5036501" y="3078579"/>
              <a:ext cx="595004" cy="54920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a:t>
              </a:r>
            </a:p>
          </p:txBody>
        </p:sp>
      </p:grpSp>
      <p:cxnSp>
        <p:nvCxnSpPr>
          <p:cNvPr id="70" name="Straight Connector 69"/>
          <p:cNvCxnSpPr>
            <a:stCxn id="71" idx="0"/>
            <a:endCxn id="50" idx="0"/>
          </p:cNvCxnSpPr>
          <p:nvPr/>
        </p:nvCxnSpPr>
        <p:spPr>
          <a:xfrm>
            <a:off x="3881109" y="3413211"/>
            <a:ext cx="1" cy="990044"/>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71" name="Oval 70"/>
          <p:cNvSpPr/>
          <p:nvPr/>
        </p:nvSpPr>
        <p:spPr>
          <a:xfrm flipV="1">
            <a:off x="3800108" y="3251210"/>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Tree>
    <p:extLst>
      <p:ext uri="{BB962C8B-B14F-4D97-AF65-F5344CB8AC3E}">
        <p14:creationId xmlns:p14="http://schemas.microsoft.com/office/powerpoint/2010/main" val="201940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76261" y="6356348"/>
            <a:ext cx="748975" cy="365125"/>
          </a:xfrm>
        </p:spPr>
        <p:txBody>
          <a:bodyPr/>
          <a:lstStyle/>
          <a:p>
            <a:fld id="{2AF5F8E0-9CB9-8D41-B80C-6B76C9B710FC}" type="slidenum">
              <a:rPr lang="en-US" smtClean="0"/>
              <a:pPr/>
              <a:t>33</a:t>
            </a:fld>
            <a:endParaRPr lang="en-US" dirty="0"/>
          </a:p>
        </p:txBody>
      </p:sp>
      <p:sp>
        <p:nvSpPr>
          <p:cNvPr id="5" name="Rounded Rectangle 4"/>
          <p:cNvSpPr/>
          <p:nvPr/>
        </p:nvSpPr>
        <p:spPr>
          <a:xfrm>
            <a:off x="1903181" y="1857631"/>
            <a:ext cx="4692315" cy="3073286"/>
          </a:xfrm>
          <a:prstGeom prst="roundRect">
            <a:avLst/>
          </a:prstGeom>
          <a:solidFill>
            <a:srgbClr val="DBE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6083286" y="4424038"/>
            <a:ext cx="527124" cy="461665"/>
          </a:xfrm>
          <a:prstGeom prst="rect">
            <a:avLst/>
          </a:prstGeom>
          <a:noFill/>
        </p:spPr>
        <p:txBody>
          <a:bodyPr wrap="square" rtlCol="0">
            <a:spAutoFit/>
          </a:bodyPr>
          <a:lstStyle/>
          <a:p>
            <a:r>
              <a:rPr lang="en-US" sz="2400" b="1"/>
              <a:t>N</a:t>
            </a:r>
          </a:p>
        </p:txBody>
      </p:sp>
      <p:graphicFrame>
        <p:nvGraphicFramePr>
          <p:cNvPr id="54" name="Table 53"/>
          <p:cNvGraphicFramePr>
            <a:graphicFrameLocks noGrp="1"/>
          </p:cNvGraphicFramePr>
          <p:nvPr>
            <p:extLst>
              <p:ext uri="{D42A27DB-BD31-4B8C-83A1-F6EECF244321}">
                <p14:modId xmlns:p14="http://schemas.microsoft.com/office/powerpoint/2010/main" val="1600359174"/>
              </p:ext>
            </p:extLst>
          </p:nvPr>
        </p:nvGraphicFramePr>
        <p:xfrm>
          <a:off x="6876797" y="1748784"/>
          <a:ext cx="4477003" cy="3315126"/>
        </p:xfrm>
        <a:graphic>
          <a:graphicData uri="http://schemas.openxmlformats.org/drawingml/2006/table">
            <a:tbl>
              <a:tblPr firstRow="1" bandRow="1">
                <a:tableStyleId>{2D5ABB26-0587-4C30-8999-92F81FD0307C}</a:tableStyleId>
              </a:tblPr>
              <a:tblGrid>
                <a:gridCol w="658924">
                  <a:extLst>
                    <a:ext uri="{9D8B030D-6E8A-4147-A177-3AD203B41FA5}">
                      <a16:colId xmlns:a16="http://schemas.microsoft.com/office/drawing/2014/main" val="20000"/>
                    </a:ext>
                  </a:extLst>
                </a:gridCol>
                <a:gridCol w="970177">
                  <a:extLst>
                    <a:ext uri="{9D8B030D-6E8A-4147-A177-3AD203B41FA5}">
                      <a16:colId xmlns:a16="http://schemas.microsoft.com/office/drawing/2014/main" val="20001"/>
                    </a:ext>
                  </a:extLst>
                </a:gridCol>
                <a:gridCol w="773541">
                  <a:extLst>
                    <a:ext uri="{9D8B030D-6E8A-4147-A177-3AD203B41FA5}">
                      <a16:colId xmlns:a16="http://schemas.microsoft.com/office/drawing/2014/main" val="20002"/>
                    </a:ext>
                  </a:extLst>
                </a:gridCol>
                <a:gridCol w="2074361">
                  <a:extLst>
                    <a:ext uri="{9D8B030D-6E8A-4147-A177-3AD203B41FA5}">
                      <a16:colId xmlns:a16="http://schemas.microsoft.com/office/drawing/2014/main" val="20003"/>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r>
                        <a:rPr lang="en-US" sz="1400" baseline="0" dirty="0"/>
                        <a:t> Network</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lvl="0"/>
                      <a:r>
                        <a:rPr lang="en-US" sz="1400" dirty="0"/>
                        <a:t>    </a:t>
                      </a:r>
                      <a:r>
                        <a:rPr lang="en-US" sz="1400" b="1" dirty="0"/>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Channel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Application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Peer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Principal PA (e.g. A, P1) has communication with channel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Smart contract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55" name="Document 54"/>
          <p:cNvSpPr/>
          <p:nvPr/>
        </p:nvSpPr>
        <p:spPr>
          <a:xfrm>
            <a:off x="8648913" y="1939144"/>
            <a:ext cx="523020" cy="414227"/>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rPr>
              <a:t>L</a:t>
            </a:r>
          </a:p>
        </p:txBody>
      </p:sp>
      <p:sp>
        <p:nvSpPr>
          <p:cNvPr id="61" name="Rounded Rectangle 60"/>
          <p:cNvSpPr/>
          <p:nvPr/>
        </p:nvSpPr>
        <p:spPr>
          <a:xfrm>
            <a:off x="6944827" y="1889741"/>
            <a:ext cx="470643" cy="431746"/>
          </a:xfrm>
          <a:prstGeom prst="roundRect">
            <a:avLst/>
          </a:prstGeom>
          <a:solidFill>
            <a:schemeClr val="accent1">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N</a:t>
            </a:r>
            <a:endParaRPr lang="en-US" sz="1600" b="1" dirty="0">
              <a:solidFill>
                <a:srgbClr val="000000"/>
              </a:solidFill>
              <a:ea typeface="Arial" charset="0"/>
              <a:cs typeface="Arial" charset="0"/>
            </a:endParaRPr>
          </a:p>
        </p:txBody>
      </p:sp>
      <p:sp>
        <p:nvSpPr>
          <p:cNvPr id="62" name="Rounded Rectangle 61"/>
          <p:cNvSpPr/>
          <p:nvPr/>
        </p:nvSpPr>
        <p:spPr>
          <a:xfrm>
            <a:off x="6955865" y="4484790"/>
            <a:ext cx="481189" cy="444147"/>
          </a:xfrm>
          <a:prstGeom prst="roundRect">
            <a:avLst/>
          </a:prstGeom>
          <a:solidFill>
            <a:srgbClr val="FFC000"/>
          </a:solidFill>
          <a:ln w="1905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S</a:t>
            </a:r>
          </a:p>
        </p:txBody>
      </p:sp>
      <p:sp>
        <p:nvSpPr>
          <p:cNvPr id="63" name="Rounded Rectangle 62"/>
          <p:cNvSpPr/>
          <p:nvPr/>
        </p:nvSpPr>
        <p:spPr>
          <a:xfrm>
            <a:off x="6944827" y="3567556"/>
            <a:ext cx="481189" cy="444147"/>
          </a:xfrm>
          <a:prstGeom prst="roundRect">
            <a:avLst/>
          </a:prstGeom>
          <a:solidFill>
            <a:schemeClr val="accent1"/>
          </a:soli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bg1"/>
                </a:solidFill>
                <a:ea typeface="Arial" charset="0"/>
                <a:cs typeface="Arial" charset="0"/>
              </a:rPr>
              <a:t>P</a:t>
            </a:r>
          </a:p>
        </p:txBody>
      </p:sp>
      <p:sp>
        <p:nvSpPr>
          <p:cNvPr id="64" name="Oval 63"/>
          <p:cNvSpPr/>
          <p:nvPr/>
        </p:nvSpPr>
        <p:spPr>
          <a:xfrm>
            <a:off x="6923876" y="2699293"/>
            <a:ext cx="526249" cy="238539"/>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011616" y="3123693"/>
            <a:ext cx="559591" cy="554570"/>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a:solidFill>
                  <a:schemeClr val="bg1"/>
                </a:solidFill>
                <a:ea typeface=""/>
                <a:cs typeface=""/>
              </a:rPr>
              <a:t>P2</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41" name="Rounded Rectangle 40"/>
          <p:cNvSpPr/>
          <p:nvPr/>
        </p:nvSpPr>
        <p:spPr>
          <a:xfrm>
            <a:off x="939569" y="3116328"/>
            <a:ext cx="575072" cy="567368"/>
          </a:xfrm>
          <a:prstGeom prst="round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4372C4"/>
                </a:solidFill>
              </a:rPr>
              <a:t>A</a:t>
            </a:r>
            <a:endParaRPr lang="en-US" sz="2000" b="1" dirty="0">
              <a:solidFill>
                <a:srgbClr val="4372C4"/>
              </a:solidFill>
            </a:endParaRPr>
          </a:p>
        </p:txBody>
      </p:sp>
      <p:sp>
        <p:nvSpPr>
          <p:cNvPr id="42" name="Rounded Rectangle 41"/>
          <p:cNvSpPr/>
          <p:nvPr/>
        </p:nvSpPr>
        <p:spPr>
          <a:xfrm>
            <a:off x="8676218" y="2616245"/>
            <a:ext cx="470643" cy="431746"/>
          </a:xfrm>
          <a:prstGeom prst="round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4372C4"/>
                </a:solidFill>
                <a:ea typeface="Arial" charset="0"/>
                <a:cs typeface="Arial" charset="0"/>
              </a:rPr>
              <a:t>A</a:t>
            </a:r>
            <a:endParaRPr lang="en-US" sz="1600" b="1" dirty="0">
              <a:solidFill>
                <a:srgbClr val="4372C4"/>
              </a:solidFill>
              <a:ea typeface="Arial" charset="0"/>
              <a:cs typeface="Arial" charset="0"/>
            </a:endParaRPr>
          </a:p>
        </p:txBody>
      </p:sp>
      <p:sp>
        <p:nvSpPr>
          <p:cNvPr id="45" name="TextBox 44"/>
          <p:cNvSpPr txBox="1"/>
          <p:nvPr/>
        </p:nvSpPr>
        <p:spPr>
          <a:xfrm>
            <a:off x="3929075" y="4106031"/>
            <a:ext cx="623160" cy="461665"/>
          </a:xfrm>
          <a:prstGeom prst="rect">
            <a:avLst/>
          </a:prstGeom>
          <a:noFill/>
          <a:ln>
            <a:noFill/>
          </a:ln>
        </p:spPr>
        <p:txBody>
          <a:bodyPr wrap="square" rtlCol="0">
            <a:spAutoFit/>
          </a:bodyPr>
          <a:lstStyle/>
          <a:p>
            <a:r>
              <a:rPr lang="en-US" sz="2400" b="1" dirty="0">
                <a:solidFill>
                  <a:schemeClr val="accent1"/>
                </a:solidFill>
              </a:rPr>
              <a:t>C</a:t>
            </a:r>
          </a:p>
        </p:txBody>
      </p:sp>
      <p:sp>
        <p:nvSpPr>
          <p:cNvPr id="58" name="Oval 57"/>
          <p:cNvSpPr/>
          <p:nvPr/>
        </p:nvSpPr>
        <p:spPr>
          <a:xfrm flipV="1">
            <a:off x="1150912" y="3602696"/>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cxnSp>
        <p:nvCxnSpPr>
          <p:cNvPr id="59" name="Straight Connector 58"/>
          <p:cNvCxnSpPr>
            <a:stCxn id="60" idx="0"/>
          </p:cNvCxnSpPr>
          <p:nvPr/>
        </p:nvCxnSpPr>
        <p:spPr>
          <a:xfrm>
            <a:off x="4299494" y="3760715"/>
            <a:ext cx="1306" cy="414487"/>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60" name="Oval 59"/>
          <p:cNvSpPr/>
          <p:nvPr/>
        </p:nvSpPr>
        <p:spPr>
          <a:xfrm flipV="1">
            <a:off x="4218493" y="3598714"/>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66" name="Rounded Rectangle 65"/>
          <p:cNvSpPr/>
          <p:nvPr/>
        </p:nvSpPr>
        <p:spPr>
          <a:xfrm>
            <a:off x="2477496" y="2513703"/>
            <a:ext cx="559591" cy="554570"/>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P1</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67" name="Document 66"/>
          <p:cNvSpPr/>
          <p:nvPr/>
        </p:nvSpPr>
        <p:spPr>
          <a:xfrm>
            <a:off x="2969100" y="2918684"/>
            <a:ext cx="547666" cy="433746"/>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L1</a:t>
            </a:r>
          </a:p>
        </p:txBody>
      </p:sp>
      <p:sp>
        <p:nvSpPr>
          <p:cNvPr id="68" name="Rounded Rectangle 67"/>
          <p:cNvSpPr/>
          <p:nvPr/>
        </p:nvSpPr>
        <p:spPr>
          <a:xfrm>
            <a:off x="2949984" y="2148317"/>
            <a:ext cx="595004" cy="54920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S1</a:t>
            </a:r>
          </a:p>
        </p:txBody>
      </p:sp>
      <p:grpSp>
        <p:nvGrpSpPr>
          <p:cNvPr id="6" name="Group 5"/>
          <p:cNvGrpSpPr/>
          <p:nvPr/>
        </p:nvGrpSpPr>
        <p:grpSpPr>
          <a:xfrm>
            <a:off x="2683828" y="2978077"/>
            <a:ext cx="162001" cy="1240318"/>
            <a:chOff x="3800108" y="3251210"/>
            <a:chExt cx="162001" cy="1240318"/>
          </a:xfrm>
        </p:grpSpPr>
        <p:cxnSp>
          <p:nvCxnSpPr>
            <p:cNvPr id="70" name="Straight Connector 69"/>
            <p:cNvCxnSpPr>
              <a:stCxn id="71" idx="0"/>
              <a:endCxn id="36" idx="1"/>
            </p:cNvCxnSpPr>
            <p:nvPr/>
          </p:nvCxnSpPr>
          <p:spPr>
            <a:xfrm>
              <a:off x="3881109" y="3413211"/>
              <a:ext cx="13626" cy="1078317"/>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71" name="Oval 70"/>
            <p:cNvSpPr/>
            <p:nvPr/>
          </p:nvSpPr>
          <p:spPr>
            <a:xfrm flipV="1">
              <a:off x="3800108" y="3251210"/>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grpSp>
      <p:sp>
        <p:nvSpPr>
          <p:cNvPr id="36" name="Oval 35"/>
          <p:cNvSpPr/>
          <p:nvPr/>
        </p:nvSpPr>
        <p:spPr>
          <a:xfrm>
            <a:off x="2184483" y="4173315"/>
            <a:ext cx="4055893" cy="307828"/>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Elbow Connector 13"/>
          <p:cNvCxnSpPr>
            <a:stCxn id="58" idx="0"/>
            <a:endCxn id="36" idx="2"/>
          </p:cNvCxnSpPr>
          <p:nvPr/>
        </p:nvCxnSpPr>
        <p:spPr>
          <a:xfrm rot="16200000" flipH="1">
            <a:off x="1426932" y="3569678"/>
            <a:ext cx="562532" cy="952570"/>
          </a:xfrm>
          <a:prstGeom prst="bentConnector2">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31" name="Document 30"/>
          <p:cNvSpPr/>
          <p:nvPr/>
        </p:nvSpPr>
        <p:spPr>
          <a:xfrm>
            <a:off x="4507991" y="3544899"/>
            <a:ext cx="547666" cy="433746"/>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L1</a:t>
            </a:r>
          </a:p>
        </p:txBody>
      </p:sp>
      <p:sp>
        <p:nvSpPr>
          <p:cNvPr id="32" name="Rounded Rectangle 31"/>
          <p:cNvSpPr/>
          <p:nvPr/>
        </p:nvSpPr>
        <p:spPr>
          <a:xfrm>
            <a:off x="4488875" y="2774532"/>
            <a:ext cx="595004" cy="54920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S1</a:t>
            </a:r>
          </a:p>
        </p:txBody>
      </p:sp>
      <p:grpSp>
        <p:nvGrpSpPr>
          <p:cNvPr id="7" name="Group 6"/>
          <p:cNvGrpSpPr/>
          <p:nvPr/>
        </p:nvGrpSpPr>
        <p:grpSpPr>
          <a:xfrm>
            <a:off x="8649706" y="3291906"/>
            <a:ext cx="526249" cy="995446"/>
            <a:chOff x="8649706" y="3291906"/>
            <a:chExt cx="526249" cy="995446"/>
          </a:xfrm>
        </p:grpSpPr>
        <p:sp>
          <p:nvSpPr>
            <p:cNvPr id="39" name="Rounded Rectangle 38"/>
            <p:cNvSpPr/>
            <p:nvPr/>
          </p:nvSpPr>
          <p:spPr>
            <a:xfrm>
              <a:off x="8675103" y="3291906"/>
              <a:ext cx="470643" cy="431746"/>
            </a:xfrm>
            <a:prstGeom prst="roundRect">
              <a:avLst/>
            </a:prstGeom>
            <a:noFill/>
            <a:ln w="38100">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PA</a:t>
              </a:r>
              <a:endParaRPr lang="en-US" sz="1100" b="1" dirty="0">
                <a:solidFill>
                  <a:schemeClr val="tx2"/>
                </a:solidFill>
              </a:endParaRPr>
            </a:p>
          </p:txBody>
        </p:sp>
        <p:cxnSp>
          <p:nvCxnSpPr>
            <p:cNvPr id="35" name="Straight Connector 34"/>
            <p:cNvCxnSpPr>
              <a:stCxn id="37" idx="0"/>
              <a:endCxn id="38" idx="0"/>
            </p:cNvCxnSpPr>
            <p:nvPr/>
          </p:nvCxnSpPr>
          <p:spPr>
            <a:xfrm flipH="1">
              <a:off x="8912831" y="3807534"/>
              <a:ext cx="551" cy="241279"/>
            </a:xfrm>
            <a:prstGeom prst="line">
              <a:avLst/>
            </a:prstGeom>
            <a:solidFill>
              <a:schemeClr val="accent1"/>
            </a:solidFill>
            <a:ln w="38100" cap="flat" cmpd="sng" algn="ctr">
              <a:solidFill>
                <a:srgbClr val="4372C4"/>
              </a:solidFill>
              <a:prstDash val="solid"/>
              <a:tailEnd type="none"/>
            </a:ln>
            <a:effectLst>
              <a:outerShdw blurRad="40000" dist="20000" dir="5400000" rotWithShape="0">
                <a:srgbClr val="000000">
                  <a:alpha val="38000"/>
                </a:srgbClr>
              </a:outerShdw>
            </a:effectLst>
          </p:spPr>
        </p:cxnSp>
        <p:sp>
          <p:nvSpPr>
            <p:cNvPr id="37" name="Oval 36"/>
            <p:cNvSpPr/>
            <p:nvPr/>
          </p:nvSpPr>
          <p:spPr>
            <a:xfrm flipH="1" flipV="1">
              <a:off x="8832382" y="3645533"/>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38" name="Oval 37"/>
            <p:cNvSpPr/>
            <p:nvPr/>
          </p:nvSpPr>
          <p:spPr>
            <a:xfrm>
              <a:off x="8649706" y="4048813"/>
              <a:ext cx="526249" cy="238539"/>
            </a:xfrm>
            <a:prstGeom prst="ellipse">
              <a:avLst/>
            </a:prstGeom>
            <a:noFill/>
            <a:ln w="38100">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AFABAB"/>
                  </a:solidFill>
                </a:rPr>
                <a:t>C</a:t>
              </a:r>
            </a:p>
          </p:txBody>
        </p:sp>
      </p:grpSp>
      <p:sp>
        <p:nvSpPr>
          <p:cNvPr id="22" name="Title 21"/>
          <p:cNvSpPr>
            <a:spLocks noGrp="1"/>
          </p:cNvSpPr>
          <p:nvPr>
            <p:ph type="title"/>
          </p:nvPr>
        </p:nvSpPr>
        <p:spPr/>
        <p:txBody>
          <a:bodyPr/>
          <a:lstStyle/>
          <a:p>
            <a:r>
              <a:rPr lang="en-US"/>
              <a:t>Diagram 5b</a:t>
            </a:r>
            <a:endParaRPr lang="en-US" dirty="0"/>
          </a:p>
        </p:txBody>
      </p:sp>
      <p:sp>
        <p:nvSpPr>
          <p:cNvPr id="56" name="Rectangle 55"/>
          <p:cNvSpPr/>
          <p:nvPr/>
        </p:nvSpPr>
        <p:spPr>
          <a:xfrm>
            <a:off x="838201" y="1410974"/>
            <a:ext cx="10680289" cy="40255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965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641"/>
            <a:ext cx="10515600" cy="1325563"/>
          </a:xfrm>
        </p:spPr>
        <p:txBody>
          <a:bodyPr/>
          <a:lstStyle/>
          <a:p>
            <a:r>
              <a:rPr lang="en-US" dirty="0"/>
              <a:t>Diagram 6</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34</a:t>
            </a:fld>
            <a:endParaRPr lang="en-US"/>
          </a:p>
        </p:txBody>
      </p:sp>
      <p:grpSp>
        <p:nvGrpSpPr>
          <p:cNvPr id="10" name="Group 9"/>
          <p:cNvGrpSpPr/>
          <p:nvPr/>
        </p:nvGrpSpPr>
        <p:grpSpPr>
          <a:xfrm>
            <a:off x="2478990" y="2209129"/>
            <a:ext cx="7593253" cy="3192651"/>
            <a:chOff x="3045371" y="1938105"/>
            <a:chExt cx="7593253" cy="3192651"/>
          </a:xfrm>
        </p:grpSpPr>
        <p:sp>
          <p:nvSpPr>
            <p:cNvPr id="17" name="Rounded Rectangle 16"/>
            <p:cNvSpPr/>
            <p:nvPr/>
          </p:nvSpPr>
          <p:spPr>
            <a:xfrm>
              <a:off x="6051491" y="1938105"/>
              <a:ext cx="4586772" cy="3124549"/>
            </a:xfrm>
            <a:prstGeom prst="roundRect">
              <a:avLst/>
            </a:prstGeom>
            <a:solidFill>
              <a:srgbClr val="DBE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ounded Rectangle 65"/>
            <p:cNvSpPr/>
            <p:nvPr/>
          </p:nvSpPr>
          <p:spPr>
            <a:xfrm>
              <a:off x="7190046" y="2974682"/>
              <a:ext cx="1182501" cy="1171891"/>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P1</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67" name="Document 66"/>
            <p:cNvSpPr/>
            <p:nvPr/>
          </p:nvSpPr>
          <p:spPr>
            <a:xfrm>
              <a:off x="8139149" y="3912317"/>
              <a:ext cx="1157302" cy="916572"/>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L1</a:t>
              </a:r>
            </a:p>
          </p:txBody>
        </p:sp>
        <p:sp>
          <p:nvSpPr>
            <p:cNvPr id="68" name="Rounded Rectangle 67"/>
            <p:cNvSpPr/>
            <p:nvPr/>
          </p:nvSpPr>
          <p:spPr>
            <a:xfrm>
              <a:off x="8089133" y="2154027"/>
              <a:ext cx="1257334" cy="1160546"/>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S1</a:t>
              </a:r>
            </a:p>
          </p:txBody>
        </p:sp>
        <p:cxnSp>
          <p:nvCxnSpPr>
            <p:cNvPr id="14" name="Straight Arrow Connector 13"/>
            <p:cNvCxnSpPr>
              <a:stCxn id="68" idx="2"/>
              <a:endCxn id="67" idx="0"/>
            </p:cNvCxnSpPr>
            <p:nvPr/>
          </p:nvCxnSpPr>
          <p:spPr>
            <a:xfrm>
              <a:off x="8717800" y="3314573"/>
              <a:ext cx="0" cy="597744"/>
            </a:xfrm>
            <a:prstGeom prst="straightConnector1">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141214" y="3244113"/>
              <a:ext cx="1497410" cy="738664"/>
            </a:xfrm>
            <a:prstGeom prst="rect">
              <a:avLst/>
            </a:prstGeom>
            <a:noFill/>
          </p:spPr>
          <p:txBody>
            <a:bodyPr wrap="square" rtlCol="0">
              <a:spAutoFit/>
            </a:bodyPr>
            <a:lstStyle/>
            <a:p>
              <a:pPr algn="ctr"/>
              <a:r>
                <a:rPr lang="en-US" sz="1400" b="1" dirty="0">
                  <a:solidFill>
                    <a:srgbClr val="4372C4"/>
                  </a:solidFill>
                </a:rPr>
                <a:t>3. smart contract queries or </a:t>
              </a:r>
            </a:p>
            <a:p>
              <a:pPr algn="ctr"/>
              <a:r>
                <a:rPr lang="en-US" sz="1400" b="1" dirty="0">
                  <a:solidFill>
                    <a:srgbClr val="4372C4"/>
                  </a:solidFill>
                </a:rPr>
                <a:t>updates ledger</a:t>
              </a:r>
            </a:p>
          </p:txBody>
        </p:sp>
        <p:sp>
          <p:nvSpPr>
            <p:cNvPr id="56" name="Rounded Rectangle 55"/>
            <p:cNvSpPr/>
            <p:nvPr/>
          </p:nvSpPr>
          <p:spPr>
            <a:xfrm>
              <a:off x="3045371" y="2986027"/>
              <a:ext cx="1257334" cy="1160546"/>
            </a:xfrm>
            <a:prstGeom prst="roundRect">
              <a:avLst/>
            </a:prstGeom>
            <a:solidFill>
              <a:schemeClr val="bg1"/>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a:solidFill>
                    <a:srgbClr val="4372C4"/>
                  </a:solidFill>
                  <a:ea typeface="Arial" charset="0"/>
                  <a:cs typeface="Arial" charset="0"/>
                </a:rPr>
                <a:t>A</a:t>
              </a:r>
              <a:endParaRPr lang="en-US" sz="2400" b="1" dirty="0">
                <a:solidFill>
                  <a:srgbClr val="4372C4"/>
                </a:solidFill>
                <a:ea typeface="Arial" charset="0"/>
                <a:cs typeface="Arial" charset="0"/>
              </a:endParaRPr>
            </a:p>
          </p:txBody>
        </p:sp>
        <p:cxnSp>
          <p:nvCxnSpPr>
            <p:cNvPr id="26" name="Straight Arrow Connector 25"/>
            <p:cNvCxnSpPr>
              <a:stCxn id="56" idx="3"/>
              <a:endCxn id="66" idx="1"/>
            </p:cNvCxnSpPr>
            <p:nvPr/>
          </p:nvCxnSpPr>
          <p:spPr>
            <a:xfrm flipV="1">
              <a:off x="4302705" y="3560628"/>
              <a:ext cx="2887341" cy="5672"/>
            </a:xfrm>
            <a:prstGeom prst="straightConnector1">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66" idx="0"/>
              <a:endCxn id="68" idx="1"/>
            </p:cNvCxnSpPr>
            <p:nvPr/>
          </p:nvCxnSpPr>
          <p:spPr>
            <a:xfrm rot="5400000" flipH="1" flipV="1">
              <a:off x="7815024" y="2700573"/>
              <a:ext cx="240382" cy="307836"/>
            </a:xfrm>
            <a:prstGeom prst="bentConnector2">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304369" y="3566299"/>
              <a:ext cx="1507985" cy="523220"/>
            </a:xfrm>
            <a:prstGeom prst="rect">
              <a:avLst/>
            </a:prstGeom>
            <a:noFill/>
          </p:spPr>
          <p:txBody>
            <a:bodyPr wrap="square" rtlCol="0">
              <a:spAutoFit/>
            </a:bodyPr>
            <a:lstStyle/>
            <a:p>
              <a:pPr algn="ctr"/>
              <a:r>
                <a:rPr lang="en-US" sz="1400" b="1" dirty="0">
                  <a:solidFill>
                    <a:srgbClr val="4372C4"/>
                  </a:solidFill>
                </a:rPr>
                <a:t>1. application connects to peer</a:t>
              </a:r>
            </a:p>
          </p:txBody>
        </p:sp>
        <p:sp>
          <p:nvSpPr>
            <p:cNvPr id="72" name="TextBox 71"/>
            <p:cNvSpPr txBox="1"/>
            <p:nvPr/>
          </p:nvSpPr>
          <p:spPr>
            <a:xfrm>
              <a:off x="6279073" y="2244155"/>
              <a:ext cx="1526646" cy="523220"/>
            </a:xfrm>
            <a:prstGeom prst="rect">
              <a:avLst/>
            </a:prstGeom>
            <a:noFill/>
          </p:spPr>
          <p:txBody>
            <a:bodyPr wrap="square" rtlCol="0">
              <a:spAutoFit/>
            </a:bodyPr>
            <a:lstStyle/>
            <a:p>
              <a:pPr algn="ctr"/>
              <a:r>
                <a:rPr lang="en-US" sz="1400" b="1" dirty="0">
                  <a:solidFill>
                    <a:srgbClr val="4372C4"/>
                  </a:solidFill>
                </a:rPr>
                <a:t>2. peer invokes smart contract</a:t>
              </a:r>
            </a:p>
          </p:txBody>
        </p:sp>
        <p:cxnSp>
          <p:nvCxnSpPr>
            <p:cNvPr id="47" name="Elbow Connector 46"/>
            <p:cNvCxnSpPr>
              <a:stCxn id="66" idx="2"/>
              <a:endCxn id="56" idx="2"/>
            </p:cNvCxnSpPr>
            <p:nvPr/>
          </p:nvCxnSpPr>
          <p:spPr>
            <a:xfrm rot="5400000">
              <a:off x="5727668" y="2092944"/>
              <a:ext cx="12700" cy="4107259"/>
            </a:xfrm>
            <a:prstGeom prst="bentConnector3">
              <a:avLst>
                <a:gd name="adj1" fmla="val 1800000"/>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4137101" y="4392092"/>
              <a:ext cx="1973766" cy="738664"/>
            </a:xfrm>
            <a:prstGeom prst="rect">
              <a:avLst/>
            </a:prstGeom>
            <a:noFill/>
          </p:spPr>
          <p:txBody>
            <a:bodyPr wrap="square" rtlCol="0">
              <a:spAutoFit/>
            </a:bodyPr>
            <a:lstStyle/>
            <a:p>
              <a:pPr algn="ctr"/>
              <a:r>
                <a:rPr lang="en-US" sz="1400" b="1" dirty="0">
                  <a:solidFill>
                    <a:srgbClr val="4372C4"/>
                  </a:solidFill>
                </a:rPr>
                <a:t>4. peer notifies application when ledger update complete</a:t>
              </a:r>
            </a:p>
          </p:txBody>
        </p:sp>
        <p:pic>
          <p:nvPicPr>
            <p:cNvPr id="5122" name="Picture 2" descr="https://d30y9cdsu7xlg0.cloudfront.net/png/1152578-200.png"/>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09412" y="4381458"/>
              <a:ext cx="553276" cy="55327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89163" y="4530591"/>
              <a:ext cx="527124" cy="461665"/>
            </a:xfrm>
            <a:prstGeom prst="rect">
              <a:avLst/>
            </a:prstGeom>
            <a:noFill/>
          </p:spPr>
          <p:txBody>
            <a:bodyPr wrap="square" rtlCol="0">
              <a:spAutoFit/>
            </a:bodyPr>
            <a:lstStyle/>
            <a:p>
              <a:r>
                <a:rPr lang="en-US" sz="2400" b="1"/>
                <a:t>N</a:t>
              </a:r>
            </a:p>
          </p:txBody>
        </p:sp>
      </p:grpSp>
      <p:sp>
        <p:nvSpPr>
          <p:cNvPr id="27" name="Rectangle 26"/>
          <p:cNvSpPr/>
          <p:nvPr/>
        </p:nvSpPr>
        <p:spPr>
          <a:xfrm>
            <a:off x="1803978" y="1792660"/>
            <a:ext cx="8943279" cy="40255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1314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641"/>
            <a:ext cx="10515600" cy="1325563"/>
          </a:xfrm>
        </p:spPr>
        <p:txBody>
          <a:bodyPr/>
          <a:lstStyle/>
          <a:p>
            <a:r>
              <a:rPr lang="en-US" dirty="0"/>
              <a:t>Diagram 7  </a:t>
            </a:r>
          </a:p>
        </p:txBody>
      </p:sp>
      <p:sp>
        <p:nvSpPr>
          <p:cNvPr id="4" name="Slide Number Placeholder 3"/>
          <p:cNvSpPr>
            <a:spLocks noGrp="1"/>
          </p:cNvSpPr>
          <p:nvPr>
            <p:ph type="sldNum" sz="quarter" idx="12"/>
          </p:nvPr>
        </p:nvSpPr>
        <p:spPr>
          <a:xfrm>
            <a:off x="276261" y="6356348"/>
            <a:ext cx="448953" cy="365125"/>
          </a:xfrm>
        </p:spPr>
        <p:txBody>
          <a:bodyPr/>
          <a:lstStyle/>
          <a:p>
            <a:fld id="{2AF5F8E0-9CB9-8D41-B80C-6B76C9B710FC}" type="slidenum">
              <a:rPr lang="en-US" smtClean="0"/>
              <a:pPr/>
              <a:t>35</a:t>
            </a:fld>
            <a:endParaRPr lang="en-US" dirty="0"/>
          </a:p>
        </p:txBody>
      </p:sp>
      <p:sp>
        <p:nvSpPr>
          <p:cNvPr id="19" name="Rounded Rectangle 18"/>
          <p:cNvSpPr/>
          <p:nvPr/>
        </p:nvSpPr>
        <p:spPr>
          <a:xfrm>
            <a:off x="6435054" y="2981881"/>
            <a:ext cx="1162663" cy="1147089"/>
          </a:xfrm>
          <a:prstGeom prst="roundRect">
            <a:avLst/>
          </a:prstGeom>
          <a:solidFill>
            <a:srgbClr val="00B05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O</a:t>
            </a:r>
          </a:p>
        </p:txBody>
      </p:sp>
      <p:sp>
        <p:nvSpPr>
          <p:cNvPr id="22" name="Rounded Rectangle 21"/>
          <p:cNvSpPr/>
          <p:nvPr/>
        </p:nvSpPr>
        <p:spPr>
          <a:xfrm>
            <a:off x="8339303" y="1489668"/>
            <a:ext cx="1182501" cy="1171891"/>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24" name="Rounded Rectangle 23"/>
          <p:cNvSpPr/>
          <p:nvPr/>
        </p:nvSpPr>
        <p:spPr>
          <a:xfrm>
            <a:off x="8339303" y="4513486"/>
            <a:ext cx="1182501" cy="1171891"/>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29" name="Oval 28"/>
          <p:cNvSpPr/>
          <p:nvPr/>
        </p:nvSpPr>
        <p:spPr>
          <a:xfrm>
            <a:off x="7477329" y="3340304"/>
            <a:ext cx="451995" cy="451995"/>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latin typeface="Courier New" charset="0"/>
                <a:ea typeface="Courier New" charset="0"/>
                <a:cs typeface="Courier New" charset="0"/>
              </a:rPr>
              <a:t>+</a:t>
            </a:r>
            <a:endParaRPr lang="en-US" b="1" dirty="0">
              <a:solidFill>
                <a:srgbClr val="FF0000"/>
              </a:solidFill>
              <a:latin typeface="Courier New" charset="0"/>
              <a:ea typeface="Courier New" charset="0"/>
              <a:cs typeface="Courier New" charset="0"/>
            </a:endParaRPr>
          </a:p>
        </p:txBody>
      </p:sp>
      <p:grpSp>
        <p:nvGrpSpPr>
          <p:cNvPr id="86" name="Group 85"/>
          <p:cNvGrpSpPr/>
          <p:nvPr/>
        </p:nvGrpSpPr>
        <p:grpSpPr>
          <a:xfrm>
            <a:off x="2131190" y="1948645"/>
            <a:ext cx="2769306" cy="3411958"/>
            <a:chOff x="1805532" y="1970161"/>
            <a:chExt cx="2769306" cy="3411958"/>
          </a:xfrm>
        </p:grpSpPr>
        <p:sp>
          <p:nvSpPr>
            <p:cNvPr id="66" name="Rounded Rectangle 65"/>
            <p:cNvSpPr/>
            <p:nvPr/>
          </p:nvSpPr>
          <p:spPr>
            <a:xfrm>
              <a:off x="1805532" y="2894814"/>
              <a:ext cx="1182501" cy="1171891"/>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67" name="Document 66"/>
            <p:cNvSpPr/>
            <p:nvPr/>
          </p:nvSpPr>
          <p:spPr>
            <a:xfrm>
              <a:off x="2787861" y="3821104"/>
              <a:ext cx="1157302" cy="916572"/>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a:t>
              </a:r>
            </a:p>
          </p:txBody>
        </p:sp>
        <p:sp>
          <p:nvSpPr>
            <p:cNvPr id="20" name="TextBox 19"/>
            <p:cNvSpPr txBox="1"/>
            <p:nvPr/>
          </p:nvSpPr>
          <p:spPr>
            <a:xfrm>
              <a:off x="3343643" y="3300247"/>
              <a:ext cx="1231195" cy="523220"/>
            </a:xfrm>
            <a:prstGeom prst="rect">
              <a:avLst/>
            </a:prstGeom>
            <a:noFill/>
          </p:spPr>
          <p:txBody>
            <a:bodyPr wrap="square" rtlCol="0">
              <a:spAutoFit/>
            </a:bodyPr>
            <a:lstStyle/>
            <a:p>
              <a:r>
                <a:rPr lang="en-US" sz="1400" b="1" dirty="0">
                  <a:solidFill>
                    <a:srgbClr val="FF0000"/>
                  </a:solidFill>
                </a:rPr>
                <a:t>proposed</a:t>
              </a:r>
            </a:p>
            <a:p>
              <a:r>
                <a:rPr lang="en-US" sz="1400" b="1" dirty="0">
                  <a:solidFill>
                    <a:srgbClr val="FF0000"/>
                  </a:solidFill>
                </a:rPr>
                <a:t>ledger update</a:t>
              </a:r>
            </a:p>
          </p:txBody>
        </p:sp>
        <p:sp>
          <p:nvSpPr>
            <p:cNvPr id="33" name="Oval 32"/>
            <p:cNvSpPr/>
            <p:nvPr/>
          </p:nvSpPr>
          <p:spPr>
            <a:xfrm>
              <a:off x="3140514" y="4436313"/>
              <a:ext cx="451995" cy="451995"/>
            </a:xfrm>
            <a:prstGeom prst="ellipse">
              <a:avLst/>
            </a:prstGeom>
            <a:solidFill>
              <a:srgbClr val="FF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ourier New" charset="0"/>
                  <a:ea typeface="Courier New" charset="0"/>
                  <a:cs typeface="Courier New" charset="0"/>
                </a:rPr>
                <a:t>+</a:t>
              </a:r>
              <a:endParaRPr lang="en-US" b="1" dirty="0">
                <a:solidFill>
                  <a:schemeClr val="bg1"/>
                </a:solidFill>
                <a:latin typeface="Courier New" charset="0"/>
                <a:ea typeface="Courier New" charset="0"/>
                <a:cs typeface="Courier New" charset="0"/>
              </a:endParaRPr>
            </a:p>
          </p:txBody>
        </p:sp>
        <p:sp>
          <p:nvSpPr>
            <p:cNvPr id="36" name="TextBox 35"/>
            <p:cNvSpPr txBox="1"/>
            <p:nvPr/>
          </p:nvSpPr>
          <p:spPr>
            <a:xfrm>
              <a:off x="2617806" y="4858899"/>
              <a:ext cx="1497410" cy="523220"/>
            </a:xfrm>
            <a:prstGeom prst="rect">
              <a:avLst/>
            </a:prstGeom>
            <a:noFill/>
          </p:spPr>
          <p:txBody>
            <a:bodyPr wrap="square" rtlCol="0">
              <a:spAutoFit/>
            </a:bodyPr>
            <a:lstStyle/>
            <a:p>
              <a:pPr algn="ctr"/>
              <a:r>
                <a:rPr lang="en-US" sz="1400" b="1" dirty="0">
                  <a:solidFill>
                    <a:srgbClr val="FF0000"/>
                  </a:solidFill>
                </a:rPr>
                <a:t>apply validated </a:t>
              </a:r>
            </a:p>
            <a:p>
              <a:pPr algn="ctr"/>
              <a:r>
                <a:rPr lang="en-US" sz="1400" b="1" dirty="0">
                  <a:solidFill>
                    <a:srgbClr val="FF0000"/>
                  </a:solidFill>
                </a:rPr>
                <a:t>ledger update</a:t>
              </a:r>
            </a:p>
          </p:txBody>
        </p:sp>
        <p:sp>
          <p:nvSpPr>
            <p:cNvPr id="38" name="Rounded Rectangle 37"/>
            <p:cNvSpPr/>
            <p:nvPr/>
          </p:nvSpPr>
          <p:spPr>
            <a:xfrm>
              <a:off x="2742128" y="1970161"/>
              <a:ext cx="1257334" cy="1160546"/>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a:t>
              </a:r>
            </a:p>
          </p:txBody>
        </p:sp>
        <p:grpSp>
          <p:nvGrpSpPr>
            <p:cNvPr id="9" name="Group 8"/>
            <p:cNvGrpSpPr/>
            <p:nvPr/>
          </p:nvGrpSpPr>
          <p:grpSpPr>
            <a:xfrm>
              <a:off x="3140514" y="2904709"/>
              <a:ext cx="451995" cy="916395"/>
              <a:chOff x="4016380" y="2991776"/>
              <a:chExt cx="451995" cy="916395"/>
            </a:xfrm>
          </p:grpSpPr>
          <p:cxnSp>
            <p:nvCxnSpPr>
              <p:cNvPr id="6" name="Straight Arrow Connector 5"/>
              <p:cNvCxnSpPr>
                <a:stCxn id="3" idx="4"/>
                <a:endCxn id="67" idx="0"/>
              </p:cNvCxnSpPr>
              <p:nvPr/>
            </p:nvCxnSpPr>
            <p:spPr>
              <a:xfrm>
                <a:off x="4242378" y="3443771"/>
                <a:ext cx="0" cy="464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4016380" y="2991776"/>
                <a:ext cx="451995" cy="451995"/>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latin typeface="Courier New" charset="0"/>
                    <a:ea typeface="Courier New" charset="0"/>
                    <a:cs typeface="Courier New" charset="0"/>
                  </a:rPr>
                  <a:t>+</a:t>
                </a:r>
                <a:endParaRPr lang="en-US" b="1" dirty="0">
                  <a:solidFill>
                    <a:srgbClr val="FF0000"/>
                  </a:solidFill>
                  <a:latin typeface="Courier New" charset="0"/>
                  <a:ea typeface="Courier New" charset="0"/>
                  <a:cs typeface="Courier New" charset="0"/>
                </a:endParaRPr>
              </a:p>
            </p:txBody>
          </p:sp>
        </p:grpSp>
      </p:grpSp>
      <p:grpSp>
        <p:nvGrpSpPr>
          <p:cNvPr id="45" name="Group 44"/>
          <p:cNvGrpSpPr/>
          <p:nvPr/>
        </p:nvGrpSpPr>
        <p:grpSpPr>
          <a:xfrm>
            <a:off x="9674285" y="1496650"/>
            <a:ext cx="451995" cy="916395"/>
            <a:chOff x="4016380" y="2991776"/>
            <a:chExt cx="451995" cy="916395"/>
          </a:xfrm>
        </p:grpSpPr>
        <p:cxnSp>
          <p:nvCxnSpPr>
            <p:cNvPr id="46" name="Straight Arrow Connector 45"/>
            <p:cNvCxnSpPr>
              <a:stCxn id="48" idx="4"/>
            </p:cNvCxnSpPr>
            <p:nvPr/>
          </p:nvCxnSpPr>
          <p:spPr>
            <a:xfrm>
              <a:off x="4242378" y="3443771"/>
              <a:ext cx="0" cy="464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016380" y="2991776"/>
              <a:ext cx="451995" cy="451995"/>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FF0000"/>
                  </a:solidFill>
                  <a:latin typeface="Courier New" charset="0"/>
                  <a:ea typeface="Courier New" charset="0"/>
                  <a:cs typeface="Courier New" charset="0"/>
                </a:rPr>
                <a:t>+</a:t>
              </a:r>
              <a:endParaRPr lang="en-US" b="1" dirty="0">
                <a:solidFill>
                  <a:srgbClr val="FF0000"/>
                </a:solidFill>
                <a:latin typeface="Courier New" charset="0"/>
                <a:ea typeface="Courier New" charset="0"/>
                <a:cs typeface="Courier New" charset="0"/>
              </a:endParaRPr>
            </a:p>
          </p:txBody>
        </p:sp>
      </p:grpSp>
      <p:grpSp>
        <p:nvGrpSpPr>
          <p:cNvPr id="50" name="Group 49"/>
          <p:cNvGrpSpPr/>
          <p:nvPr/>
        </p:nvGrpSpPr>
        <p:grpSpPr>
          <a:xfrm>
            <a:off x="9674284" y="4523381"/>
            <a:ext cx="451995" cy="916395"/>
            <a:chOff x="4016380" y="2991776"/>
            <a:chExt cx="451995" cy="916395"/>
          </a:xfrm>
        </p:grpSpPr>
        <p:cxnSp>
          <p:nvCxnSpPr>
            <p:cNvPr id="51" name="Straight Arrow Connector 50"/>
            <p:cNvCxnSpPr>
              <a:stCxn id="52" idx="4"/>
            </p:cNvCxnSpPr>
            <p:nvPr/>
          </p:nvCxnSpPr>
          <p:spPr>
            <a:xfrm>
              <a:off x="4242378" y="3443771"/>
              <a:ext cx="0" cy="464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4016380" y="2991776"/>
              <a:ext cx="451995" cy="451995"/>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FF0000"/>
                  </a:solidFill>
                  <a:latin typeface="Courier New" charset="0"/>
                  <a:ea typeface="Courier New" charset="0"/>
                  <a:cs typeface="Courier New" charset="0"/>
                </a:rPr>
                <a:t>+</a:t>
              </a:r>
              <a:endParaRPr lang="en-US" b="1" dirty="0">
                <a:solidFill>
                  <a:srgbClr val="FF0000"/>
                </a:solidFill>
                <a:latin typeface="Courier New" charset="0"/>
                <a:ea typeface="Courier New" charset="0"/>
                <a:cs typeface="Courier New" charset="0"/>
              </a:endParaRPr>
            </a:p>
          </p:txBody>
        </p:sp>
      </p:grpSp>
      <p:grpSp>
        <p:nvGrpSpPr>
          <p:cNvPr id="10" name="Group 9"/>
          <p:cNvGrpSpPr/>
          <p:nvPr/>
        </p:nvGrpSpPr>
        <p:grpSpPr>
          <a:xfrm>
            <a:off x="9321632" y="2406017"/>
            <a:ext cx="1157302" cy="1067204"/>
            <a:chOff x="10196498" y="2415958"/>
            <a:chExt cx="1157302" cy="1067204"/>
          </a:xfrm>
        </p:grpSpPr>
        <p:sp>
          <p:nvSpPr>
            <p:cNvPr id="53" name="Document 52"/>
            <p:cNvSpPr/>
            <p:nvPr/>
          </p:nvSpPr>
          <p:spPr>
            <a:xfrm>
              <a:off x="10196498" y="2415958"/>
              <a:ext cx="1157302" cy="916572"/>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a:t>
              </a:r>
            </a:p>
          </p:txBody>
        </p:sp>
        <p:sp>
          <p:nvSpPr>
            <p:cNvPr id="54" name="Oval 53"/>
            <p:cNvSpPr/>
            <p:nvPr/>
          </p:nvSpPr>
          <p:spPr>
            <a:xfrm>
              <a:off x="10549151" y="3031167"/>
              <a:ext cx="451995" cy="451995"/>
            </a:xfrm>
            <a:prstGeom prst="ellipse">
              <a:avLst/>
            </a:prstGeom>
            <a:solidFill>
              <a:srgbClr val="FF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ourier New" charset="0"/>
                  <a:ea typeface="Courier New" charset="0"/>
                  <a:cs typeface="Courier New" charset="0"/>
                </a:rPr>
                <a:t>+</a:t>
              </a:r>
              <a:endParaRPr lang="en-US" b="1" dirty="0">
                <a:solidFill>
                  <a:schemeClr val="bg1"/>
                </a:solidFill>
                <a:latin typeface="Courier New" charset="0"/>
                <a:ea typeface="Courier New" charset="0"/>
                <a:cs typeface="Courier New" charset="0"/>
              </a:endParaRPr>
            </a:p>
          </p:txBody>
        </p:sp>
      </p:grpSp>
      <p:grpSp>
        <p:nvGrpSpPr>
          <p:cNvPr id="57" name="Group 56"/>
          <p:cNvGrpSpPr/>
          <p:nvPr/>
        </p:nvGrpSpPr>
        <p:grpSpPr>
          <a:xfrm>
            <a:off x="9321632" y="5439776"/>
            <a:ext cx="1157302" cy="1067204"/>
            <a:chOff x="10196498" y="2415958"/>
            <a:chExt cx="1157302" cy="1067204"/>
          </a:xfrm>
        </p:grpSpPr>
        <p:sp>
          <p:nvSpPr>
            <p:cNvPr id="58" name="Document 57"/>
            <p:cNvSpPr/>
            <p:nvPr/>
          </p:nvSpPr>
          <p:spPr>
            <a:xfrm>
              <a:off x="10196498" y="2415958"/>
              <a:ext cx="1157302" cy="916572"/>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a:t>
              </a:r>
            </a:p>
          </p:txBody>
        </p:sp>
        <p:sp>
          <p:nvSpPr>
            <p:cNvPr id="59" name="Oval 58"/>
            <p:cNvSpPr/>
            <p:nvPr/>
          </p:nvSpPr>
          <p:spPr>
            <a:xfrm>
              <a:off x="10549151" y="3031167"/>
              <a:ext cx="451995" cy="451995"/>
            </a:xfrm>
            <a:prstGeom prst="ellipse">
              <a:avLst/>
            </a:prstGeom>
            <a:solidFill>
              <a:srgbClr val="FF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ourier New" charset="0"/>
                  <a:ea typeface="Courier New" charset="0"/>
                  <a:cs typeface="Courier New" charset="0"/>
                </a:rPr>
                <a:t>+</a:t>
              </a:r>
              <a:endParaRPr lang="en-US" b="1" dirty="0">
                <a:solidFill>
                  <a:schemeClr val="bg1"/>
                </a:solidFill>
                <a:latin typeface="Courier New" charset="0"/>
                <a:ea typeface="Courier New" charset="0"/>
                <a:cs typeface="Courier New" charset="0"/>
              </a:endParaRPr>
            </a:p>
          </p:txBody>
        </p:sp>
      </p:grpSp>
      <p:cxnSp>
        <p:nvCxnSpPr>
          <p:cNvPr id="12" name="Elbow Connector 11"/>
          <p:cNvCxnSpPr>
            <a:stCxn id="29" idx="0"/>
            <a:endCxn id="22" idx="1"/>
          </p:cNvCxnSpPr>
          <p:nvPr/>
        </p:nvCxnSpPr>
        <p:spPr>
          <a:xfrm rot="5400000" flipH="1" flipV="1">
            <a:off x="7388970" y="2389971"/>
            <a:ext cx="1264690" cy="635976"/>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29" idx="4"/>
            <a:endCxn id="24" idx="1"/>
          </p:cNvCxnSpPr>
          <p:nvPr/>
        </p:nvCxnSpPr>
        <p:spPr>
          <a:xfrm rot="16200000" flipH="1">
            <a:off x="7367749" y="4127877"/>
            <a:ext cx="1307133" cy="635976"/>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6110073" y="3335859"/>
            <a:ext cx="451995" cy="451995"/>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FF0000"/>
                </a:solidFill>
                <a:latin typeface="Courier New" charset="0"/>
                <a:ea typeface="Courier New" charset="0"/>
                <a:cs typeface="Courier New" charset="0"/>
              </a:rPr>
              <a:t>+</a:t>
            </a:r>
            <a:endParaRPr lang="en-US" b="1" dirty="0">
              <a:solidFill>
                <a:srgbClr val="FF0000"/>
              </a:solidFill>
              <a:latin typeface="Courier New" charset="0"/>
              <a:ea typeface="Courier New" charset="0"/>
              <a:cs typeface="Courier New" charset="0"/>
            </a:endParaRPr>
          </a:p>
        </p:txBody>
      </p:sp>
      <p:cxnSp>
        <p:nvCxnSpPr>
          <p:cNvPr id="79" name="Straight Arrow Connector 78"/>
          <p:cNvCxnSpPr>
            <a:stCxn id="20" idx="3"/>
            <a:endCxn id="76" idx="2"/>
          </p:cNvCxnSpPr>
          <p:nvPr/>
        </p:nvCxnSpPr>
        <p:spPr>
          <a:xfrm>
            <a:off x="4900496" y="3540341"/>
            <a:ext cx="1209577" cy="21516"/>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800834" y="3021226"/>
            <a:ext cx="1346317" cy="523220"/>
          </a:xfrm>
          <a:prstGeom prst="rect">
            <a:avLst/>
          </a:prstGeom>
          <a:noFill/>
        </p:spPr>
        <p:txBody>
          <a:bodyPr wrap="square" rtlCol="0">
            <a:spAutoFit/>
          </a:bodyPr>
          <a:lstStyle/>
          <a:p>
            <a:r>
              <a:rPr lang="en-US" sz="1400" b="1" dirty="0">
                <a:solidFill>
                  <a:srgbClr val="FF0000"/>
                </a:solidFill>
              </a:rPr>
              <a:t>send proposal </a:t>
            </a:r>
            <a:r>
              <a:rPr lang="en-US" sz="1400" b="1">
                <a:solidFill>
                  <a:srgbClr val="FF0000"/>
                </a:solidFill>
              </a:rPr>
              <a:t>for distribution</a:t>
            </a:r>
            <a:endParaRPr lang="en-US" sz="1400" b="1" dirty="0">
              <a:solidFill>
                <a:srgbClr val="FF0000"/>
              </a:solidFill>
            </a:endParaRPr>
          </a:p>
        </p:txBody>
      </p:sp>
      <p:sp>
        <p:nvSpPr>
          <p:cNvPr id="88" name="TextBox 87"/>
          <p:cNvSpPr txBox="1"/>
          <p:nvPr/>
        </p:nvSpPr>
        <p:spPr>
          <a:xfrm>
            <a:off x="6854707" y="2268277"/>
            <a:ext cx="1346317" cy="523220"/>
          </a:xfrm>
          <a:prstGeom prst="rect">
            <a:avLst/>
          </a:prstGeom>
          <a:noFill/>
        </p:spPr>
        <p:txBody>
          <a:bodyPr wrap="square" rtlCol="0">
            <a:spAutoFit/>
          </a:bodyPr>
          <a:lstStyle/>
          <a:p>
            <a:r>
              <a:rPr lang="en-US" sz="1400" b="1" dirty="0">
                <a:solidFill>
                  <a:srgbClr val="FF0000"/>
                </a:solidFill>
              </a:rPr>
              <a:t>distribute proposal</a:t>
            </a:r>
          </a:p>
        </p:txBody>
      </p:sp>
      <p:sp>
        <p:nvSpPr>
          <p:cNvPr id="89" name="TextBox 88"/>
          <p:cNvSpPr txBox="1"/>
          <p:nvPr/>
        </p:nvSpPr>
        <p:spPr>
          <a:xfrm>
            <a:off x="6854707" y="4314603"/>
            <a:ext cx="1346317" cy="523220"/>
          </a:xfrm>
          <a:prstGeom prst="rect">
            <a:avLst/>
          </a:prstGeom>
          <a:noFill/>
        </p:spPr>
        <p:txBody>
          <a:bodyPr wrap="square" rtlCol="0">
            <a:spAutoFit/>
          </a:bodyPr>
          <a:lstStyle/>
          <a:p>
            <a:r>
              <a:rPr lang="en-US" sz="1400" b="1" dirty="0">
                <a:solidFill>
                  <a:srgbClr val="FF0000"/>
                </a:solidFill>
              </a:rPr>
              <a:t>distribute proposal</a:t>
            </a:r>
          </a:p>
        </p:txBody>
      </p:sp>
    </p:spTree>
    <p:extLst>
      <p:ext uri="{BB962C8B-B14F-4D97-AF65-F5344CB8AC3E}">
        <p14:creationId xmlns:p14="http://schemas.microsoft.com/office/powerpoint/2010/main" val="1498710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641"/>
            <a:ext cx="10515600" cy="1325563"/>
          </a:xfrm>
        </p:spPr>
        <p:txBody>
          <a:bodyPr/>
          <a:lstStyle/>
          <a:p>
            <a:r>
              <a:rPr lang="en-US" dirty="0"/>
              <a:t>Diagram 7b</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36</a:t>
            </a:fld>
            <a:endParaRPr lang="en-US"/>
          </a:p>
        </p:txBody>
      </p:sp>
      <p:grpSp>
        <p:nvGrpSpPr>
          <p:cNvPr id="86" name="Group 85"/>
          <p:cNvGrpSpPr/>
          <p:nvPr/>
        </p:nvGrpSpPr>
        <p:grpSpPr>
          <a:xfrm>
            <a:off x="1786294" y="1705245"/>
            <a:ext cx="2769306" cy="3411958"/>
            <a:chOff x="1805532" y="1970161"/>
            <a:chExt cx="2769306" cy="3411958"/>
          </a:xfrm>
        </p:grpSpPr>
        <p:sp>
          <p:nvSpPr>
            <p:cNvPr id="66" name="Rounded Rectangle 65"/>
            <p:cNvSpPr/>
            <p:nvPr/>
          </p:nvSpPr>
          <p:spPr>
            <a:xfrm>
              <a:off x="1805532" y="2894814"/>
              <a:ext cx="1182501" cy="1171891"/>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67" name="Document 66"/>
            <p:cNvSpPr/>
            <p:nvPr/>
          </p:nvSpPr>
          <p:spPr>
            <a:xfrm>
              <a:off x="2787861" y="3821104"/>
              <a:ext cx="1157302" cy="916572"/>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a:t>
              </a:r>
            </a:p>
          </p:txBody>
        </p:sp>
        <p:sp>
          <p:nvSpPr>
            <p:cNvPr id="20" name="TextBox 19"/>
            <p:cNvSpPr txBox="1"/>
            <p:nvPr/>
          </p:nvSpPr>
          <p:spPr>
            <a:xfrm>
              <a:off x="3343643" y="3300247"/>
              <a:ext cx="1231195" cy="523220"/>
            </a:xfrm>
            <a:prstGeom prst="rect">
              <a:avLst/>
            </a:prstGeom>
            <a:noFill/>
          </p:spPr>
          <p:txBody>
            <a:bodyPr wrap="square" rtlCol="0">
              <a:spAutoFit/>
            </a:bodyPr>
            <a:lstStyle/>
            <a:p>
              <a:r>
                <a:rPr lang="en-US" sz="1400" b="1" dirty="0">
                  <a:solidFill>
                    <a:srgbClr val="FF0000"/>
                  </a:solidFill>
                </a:rPr>
                <a:t>proposed</a:t>
              </a:r>
            </a:p>
            <a:p>
              <a:r>
                <a:rPr lang="en-US" sz="1400" b="1" dirty="0">
                  <a:solidFill>
                    <a:srgbClr val="FF0000"/>
                  </a:solidFill>
                </a:rPr>
                <a:t>ledger update</a:t>
              </a:r>
            </a:p>
          </p:txBody>
        </p:sp>
        <p:sp>
          <p:nvSpPr>
            <p:cNvPr id="33" name="Oval 32"/>
            <p:cNvSpPr/>
            <p:nvPr/>
          </p:nvSpPr>
          <p:spPr>
            <a:xfrm>
              <a:off x="3140514" y="4436313"/>
              <a:ext cx="451995" cy="451995"/>
            </a:xfrm>
            <a:prstGeom prst="ellipse">
              <a:avLst/>
            </a:prstGeom>
            <a:solidFill>
              <a:srgbClr val="FF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ourier New" charset="0"/>
                  <a:ea typeface="Courier New" charset="0"/>
                  <a:cs typeface="Courier New" charset="0"/>
                </a:rPr>
                <a:t>+</a:t>
              </a:r>
              <a:endParaRPr lang="en-US" b="1" dirty="0">
                <a:solidFill>
                  <a:schemeClr val="bg1"/>
                </a:solidFill>
                <a:latin typeface="Courier New" charset="0"/>
                <a:ea typeface="Courier New" charset="0"/>
                <a:cs typeface="Courier New" charset="0"/>
              </a:endParaRPr>
            </a:p>
          </p:txBody>
        </p:sp>
        <p:sp>
          <p:nvSpPr>
            <p:cNvPr id="36" name="TextBox 35"/>
            <p:cNvSpPr txBox="1"/>
            <p:nvPr/>
          </p:nvSpPr>
          <p:spPr>
            <a:xfrm>
              <a:off x="2617806" y="4858899"/>
              <a:ext cx="1497410" cy="523220"/>
            </a:xfrm>
            <a:prstGeom prst="rect">
              <a:avLst/>
            </a:prstGeom>
            <a:noFill/>
          </p:spPr>
          <p:txBody>
            <a:bodyPr wrap="square" rtlCol="0">
              <a:spAutoFit/>
            </a:bodyPr>
            <a:lstStyle/>
            <a:p>
              <a:pPr algn="ctr"/>
              <a:r>
                <a:rPr lang="en-US" sz="1400" b="1" dirty="0">
                  <a:solidFill>
                    <a:srgbClr val="FF0000"/>
                  </a:solidFill>
                </a:rPr>
                <a:t>apply validated </a:t>
              </a:r>
            </a:p>
            <a:p>
              <a:pPr algn="ctr"/>
              <a:r>
                <a:rPr lang="en-US" sz="1400" b="1" dirty="0">
                  <a:solidFill>
                    <a:srgbClr val="FF0000"/>
                  </a:solidFill>
                </a:rPr>
                <a:t>ledger update</a:t>
              </a:r>
            </a:p>
          </p:txBody>
        </p:sp>
        <p:sp>
          <p:nvSpPr>
            <p:cNvPr id="38" name="Rounded Rectangle 37"/>
            <p:cNvSpPr/>
            <p:nvPr/>
          </p:nvSpPr>
          <p:spPr>
            <a:xfrm>
              <a:off x="2742128" y="1970161"/>
              <a:ext cx="1257334" cy="1160546"/>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a:t>
              </a:r>
            </a:p>
          </p:txBody>
        </p:sp>
        <p:grpSp>
          <p:nvGrpSpPr>
            <p:cNvPr id="9" name="Group 8"/>
            <p:cNvGrpSpPr/>
            <p:nvPr/>
          </p:nvGrpSpPr>
          <p:grpSpPr>
            <a:xfrm>
              <a:off x="3140514" y="2904709"/>
              <a:ext cx="451995" cy="916395"/>
              <a:chOff x="4016380" y="2991776"/>
              <a:chExt cx="451995" cy="916395"/>
            </a:xfrm>
          </p:grpSpPr>
          <p:cxnSp>
            <p:nvCxnSpPr>
              <p:cNvPr id="6" name="Straight Arrow Connector 5"/>
              <p:cNvCxnSpPr>
                <a:stCxn id="3" idx="4"/>
                <a:endCxn id="67" idx="0"/>
              </p:cNvCxnSpPr>
              <p:nvPr/>
            </p:nvCxnSpPr>
            <p:spPr>
              <a:xfrm>
                <a:off x="4242378" y="3443771"/>
                <a:ext cx="0" cy="464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4016380" y="2991776"/>
                <a:ext cx="451995" cy="451995"/>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latin typeface="Courier New" charset="0"/>
                    <a:ea typeface="Courier New" charset="0"/>
                    <a:cs typeface="Courier New" charset="0"/>
                  </a:rPr>
                  <a:t>+</a:t>
                </a:r>
                <a:endParaRPr lang="en-US" b="1" dirty="0">
                  <a:solidFill>
                    <a:srgbClr val="FF0000"/>
                  </a:solidFill>
                  <a:latin typeface="Courier New" charset="0"/>
                  <a:ea typeface="Courier New" charset="0"/>
                  <a:cs typeface="Courier New" charset="0"/>
                </a:endParaRPr>
              </a:p>
            </p:txBody>
          </p:sp>
        </p:grpSp>
      </p:grpSp>
      <p:grpSp>
        <p:nvGrpSpPr>
          <p:cNvPr id="5" name="Group 4"/>
          <p:cNvGrpSpPr/>
          <p:nvPr/>
        </p:nvGrpSpPr>
        <p:grpSpPr>
          <a:xfrm>
            <a:off x="5310149" y="1339036"/>
            <a:ext cx="5678100" cy="5017312"/>
            <a:chOff x="4800834" y="1489668"/>
            <a:chExt cx="5678100" cy="5017312"/>
          </a:xfrm>
        </p:grpSpPr>
        <p:sp>
          <p:nvSpPr>
            <p:cNvPr id="19" name="Rounded Rectangle 18"/>
            <p:cNvSpPr/>
            <p:nvPr/>
          </p:nvSpPr>
          <p:spPr>
            <a:xfrm>
              <a:off x="6435054" y="2981881"/>
              <a:ext cx="1162663" cy="1147089"/>
            </a:xfrm>
            <a:prstGeom prst="roundRect">
              <a:avLst/>
            </a:prstGeom>
            <a:solidFill>
              <a:srgbClr val="00B05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O</a:t>
              </a:r>
            </a:p>
          </p:txBody>
        </p:sp>
        <p:sp>
          <p:nvSpPr>
            <p:cNvPr id="22" name="Rounded Rectangle 21"/>
            <p:cNvSpPr/>
            <p:nvPr/>
          </p:nvSpPr>
          <p:spPr>
            <a:xfrm>
              <a:off x="8339303" y="1489668"/>
              <a:ext cx="1182501" cy="1171891"/>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24" name="Rounded Rectangle 23"/>
            <p:cNvSpPr/>
            <p:nvPr/>
          </p:nvSpPr>
          <p:spPr>
            <a:xfrm>
              <a:off x="8339303" y="4513486"/>
              <a:ext cx="1182501" cy="1171891"/>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29" name="Oval 28"/>
            <p:cNvSpPr/>
            <p:nvPr/>
          </p:nvSpPr>
          <p:spPr>
            <a:xfrm>
              <a:off x="7477329" y="3340304"/>
              <a:ext cx="451995" cy="451995"/>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latin typeface="Courier New" charset="0"/>
                  <a:ea typeface="Courier New" charset="0"/>
                  <a:cs typeface="Courier New" charset="0"/>
                </a:rPr>
                <a:t>+</a:t>
              </a:r>
              <a:endParaRPr lang="en-US" b="1" dirty="0">
                <a:solidFill>
                  <a:srgbClr val="FF0000"/>
                </a:solidFill>
                <a:latin typeface="Courier New" charset="0"/>
                <a:ea typeface="Courier New" charset="0"/>
                <a:cs typeface="Courier New" charset="0"/>
              </a:endParaRPr>
            </a:p>
          </p:txBody>
        </p:sp>
        <p:grpSp>
          <p:nvGrpSpPr>
            <p:cNvPr id="45" name="Group 44"/>
            <p:cNvGrpSpPr/>
            <p:nvPr/>
          </p:nvGrpSpPr>
          <p:grpSpPr>
            <a:xfrm>
              <a:off x="9674285" y="1496650"/>
              <a:ext cx="451995" cy="916395"/>
              <a:chOff x="4016380" y="2991776"/>
              <a:chExt cx="451995" cy="916395"/>
            </a:xfrm>
          </p:grpSpPr>
          <p:cxnSp>
            <p:nvCxnSpPr>
              <p:cNvPr id="46" name="Straight Arrow Connector 45"/>
              <p:cNvCxnSpPr>
                <a:stCxn id="48" idx="4"/>
              </p:cNvCxnSpPr>
              <p:nvPr/>
            </p:nvCxnSpPr>
            <p:spPr>
              <a:xfrm>
                <a:off x="4242378" y="3443771"/>
                <a:ext cx="0" cy="464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016380" y="2991776"/>
                <a:ext cx="451995" cy="451995"/>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FF0000"/>
                    </a:solidFill>
                    <a:latin typeface="Courier New" charset="0"/>
                    <a:ea typeface="Courier New" charset="0"/>
                    <a:cs typeface="Courier New" charset="0"/>
                  </a:rPr>
                  <a:t>+</a:t>
                </a:r>
                <a:endParaRPr lang="en-US" b="1" dirty="0">
                  <a:solidFill>
                    <a:srgbClr val="FF0000"/>
                  </a:solidFill>
                  <a:latin typeface="Courier New" charset="0"/>
                  <a:ea typeface="Courier New" charset="0"/>
                  <a:cs typeface="Courier New" charset="0"/>
                </a:endParaRPr>
              </a:p>
            </p:txBody>
          </p:sp>
        </p:grpSp>
        <p:grpSp>
          <p:nvGrpSpPr>
            <p:cNvPr id="50" name="Group 49"/>
            <p:cNvGrpSpPr/>
            <p:nvPr/>
          </p:nvGrpSpPr>
          <p:grpSpPr>
            <a:xfrm>
              <a:off x="9674284" y="4523381"/>
              <a:ext cx="451995" cy="916395"/>
              <a:chOff x="4016380" y="2991776"/>
              <a:chExt cx="451995" cy="916395"/>
            </a:xfrm>
          </p:grpSpPr>
          <p:cxnSp>
            <p:nvCxnSpPr>
              <p:cNvPr id="51" name="Straight Arrow Connector 50"/>
              <p:cNvCxnSpPr>
                <a:stCxn id="52" idx="4"/>
              </p:cNvCxnSpPr>
              <p:nvPr/>
            </p:nvCxnSpPr>
            <p:spPr>
              <a:xfrm>
                <a:off x="4242378" y="3443771"/>
                <a:ext cx="0" cy="464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4016380" y="2991776"/>
                <a:ext cx="451995" cy="451995"/>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FF0000"/>
                    </a:solidFill>
                    <a:latin typeface="Courier New" charset="0"/>
                    <a:ea typeface="Courier New" charset="0"/>
                    <a:cs typeface="Courier New" charset="0"/>
                  </a:rPr>
                  <a:t>+</a:t>
                </a:r>
                <a:endParaRPr lang="en-US" b="1" dirty="0">
                  <a:solidFill>
                    <a:srgbClr val="FF0000"/>
                  </a:solidFill>
                  <a:latin typeface="Courier New" charset="0"/>
                  <a:ea typeface="Courier New" charset="0"/>
                  <a:cs typeface="Courier New" charset="0"/>
                </a:endParaRPr>
              </a:p>
            </p:txBody>
          </p:sp>
        </p:grpSp>
        <p:grpSp>
          <p:nvGrpSpPr>
            <p:cNvPr id="10" name="Group 9"/>
            <p:cNvGrpSpPr/>
            <p:nvPr/>
          </p:nvGrpSpPr>
          <p:grpSpPr>
            <a:xfrm>
              <a:off x="9321632" y="2406017"/>
              <a:ext cx="1157302" cy="1067204"/>
              <a:chOff x="10196498" y="2415958"/>
              <a:chExt cx="1157302" cy="1067204"/>
            </a:xfrm>
          </p:grpSpPr>
          <p:sp>
            <p:nvSpPr>
              <p:cNvPr id="53" name="Document 52"/>
              <p:cNvSpPr/>
              <p:nvPr/>
            </p:nvSpPr>
            <p:spPr>
              <a:xfrm>
                <a:off x="10196498" y="2415958"/>
                <a:ext cx="1157302" cy="916572"/>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a:t>
                </a:r>
              </a:p>
            </p:txBody>
          </p:sp>
          <p:sp>
            <p:nvSpPr>
              <p:cNvPr id="54" name="Oval 53"/>
              <p:cNvSpPr/>
              <p:nvPr/>
            </p:nvSpPr>
            <p:spPr>
              <a:xfrm>
                <a:off x="10549151" y="3031167"/>
                <a:ext cx="451995" cy="451995"/>
              </a:xfrm>
              <a:prstGeom prst="ellipse">
                <a:avLst/>
              </a:prstGeom>
              <a:solidFill>
                <a:srgbClr val="FF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ourier New" charset="0"/>
                    <a:ea typeface="Courier New" charset="0"/>
                    <a:cs typeface="Courier New" charset="0"/>
                  </a:rPr>
                  <a:t>+</a:t>
                </a:r>
                <a:endParaRPr lang="en-US" b="1" dirty="0">
                  <a:solidFill>
                    <a:schemeClr val="bg1"/>
                  </a:solidFill>
                  <a:latin typeface="Courier New" charset="0"/>
                  <a:ea typeface="Courier New" charset="0"/>
                  <a:cs typeface="Courier New" charset="0"/>
                </a:endParaRPr>
              </a:p>
            </p:txBody>
          </p:sp>
        </p:grpSp>
        <p:grpSp>
          <p:nvGrpSpPr>
            <p:cNvPr id="57" name="Group 56"/>
            <p:cNvGrpSpPr/>
            <p:nvPr/>
          </p:nvGrpSpPr>
          <p:grpSpPr>
            <a:xfrm>
              <a:off x="9321632" y="5439776"/>
              <a:ext cx="1157302" cy="1067204"/>
              <a:chOff x="10196498" y="2415958"/>
              <a:chExt cx="1157302" cy="1067204"/>
            </a:xfrm>
          </p:grpSpPr>
          <p:sp>
            <p:nvSpPr>
              <p:cNvPr id="58" name="Document 57"/>
              <p:cNvSpPr/>
              <p:nvPr/>
            </p:nvSpPr>
            <p:spPr>
              <a:xfrm>
                <a:off x="10196498" y="2415958"/>
                <a:ext cx="1157302" cy="916572"/>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a:t>
                </a:r>
              </a:p>
            </p:txBody>
          </p:sp>
          <p:sp>
            <p:nvSpPr>
              <p:cNvPr id="59" name="Oval 58"/>
              <p:cNvSpPr/>
              <p:nvPr/>
            </p:nvSpPr>
            <p:spPr>
              <a:xfrm>
                <a:off x="10549151" y="3031167"/>
                <a:ext cx="451995" cy="451995"/>
              </a:xfrm>
              <a:prstGeom prst="ellipse">
                <a:avLst/>
              </a:prstGeom>
              <a:solidFill>
                <a:srgbClr val="FF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ourier New" charset="0"/>
                    <a:ea typeface="Courier New" charset="0"/>
                    <a:cs typeface="Courier New" charset="0"/>
                  </a:rPr>
                  <a:t>+</a:t>
                </a:r>
                <a:endParaRPr lang="en-US" b="1" dirty="0">
                  <a:solidFill>
                    <a:schemeClr val="bg1"/>
                  </a:solidFill>
                  <a:latin typeface="Courier New" charset="0"/>
                  <a:ea typeface="Courier New" charset="0"/>
                  <a:cs typeface="Courier New" charset="0"/>
                </a:endParaRPr>
              </a:p>
            </p:txBody>
          </p:sp>
        </p:grpSp>
        <p:cxnSp>
          <p:nvCxnSpPr>
            <p:cNvPr id="12" name="Elbow Connector 11"/>
            <p:cNvCxnSpPr>
              <a:stCxn id="29" idx="0"/>
              <a:endCxn id="22" idx="1"/>
            </p:cNvCxnSpPr>
            <p:nvPr/>
          </p:nvCxnSpPr>
          <p:spPr>
            <a:xfrm rot="5400000" flipH="1" flipV="1">
              <a:off x="7388970" y="2389971"/>
              <a:ext cx="1264690" cy="635976"/>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29" idx="4"/>
              <a:endCxn id="24" idx="1"/>
            </p:cNvCxnSpPr>
            <p:nvPr/>
          </p:nvCxnSpPr>
          <p:spPr>
            <a:xfrm rot="16200000" flipH="1">
              <a:off x="7367749" y="4127877"/>
              <a:ext cx="1307133" cy="635976"/>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6110073" y="3335859"/>
              <a:ext cx="451995" cy="451995"/>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FF0000"/>
                  </a:solidFill>
                  <a:latin typeface="Courier New" charset="0"/>
                  <a:ea typeface="Courier New" charset="0"/>
                  <a:cs typeface="Courier New" charset="0"/>
                </a:rPr>
                <a:t>+</a:t>
              </a:r>
              <a:endParaRPr lang="en-US" b="1" dirty="0">
                <a:solidFill>
                  <a:srgbClr val="FF0000"/>
                </a:solidFill>
                <a:latin typeface="Courier New" charset="0"/>
                <a:ea typeface="Courier New" charset="0"/>
                <a:cs typeface="Courier New" charset="0"/>
              </a:endParaRPr>
            </a:p>
          </p:txBody>
        </p:sp>
        <p:cxnSp>
          <p:nvCxnSpPr>
            <p:cNvPr id="79" name="Straight Arrow Connector 78"/>
            <p:cNvCxnSpPr>
              <a:endCxn id="76" idx="2"/>
            </p:cNvCxnSpPr>
            <p:nvPr/>
          </p:nvCxnSpPr>
          <p:spPr>
            <a:xfrm>
              <a:off x="4800834" y="3561856"/>
              <a:ext cx="1309239" cy="1"/>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800834" y="3021226"/>
              <a:ext cx="1346317" cy="523220"/>
            </a:xfrm>
            <a:prstGeom prst="rect">
              <a:avLst/>
            </a:prstGeom>
            <a:noFill/>
          </p:spPr>
          <p:txBody>
            <a:bodyPr wrap="square" rtlCol="0">
              <a:spAutoFit/>
            </a:bodyPr>
            <a:lstStyle/>
            <a:p>
              <a:r>
                <a:rPr lang="en-US" sz="1400" b="1" dirty="0">
                  <a:solidFill>
                    <a:srgbClr val="FF0000"/>
                  </a:solidFill>
                </a:rPr>
                <a:t>send proposal </a:t>
              </a:r>
              <a:r>
                <a:rPr lang="en-US" sz="1400" b="1">
                  <a:solidFill>
                    <a:srgbClr val="FF0000"/>
                  </a:solidFill>
                </a:rPr>
                <a:t>for distribution</a:t>
              </a:r>
              <a:endParaRPr lang="en-US" sz="1400" b="1" dirty="0">
                <a:solidFill>
                  <a:srgbClr val="FF0000"/>
                </a:solidFill>
              </a:endParaRPr>
            </a:p>
          </p:txBody>
        </p:sp>
        <p:sp>
          <p:nvSpPr>
            <p:cNvPr id="88" name="TextBox 87"/>
            <p:cNvSpPr txBox="1"/>
            <p:nvPr/>
          </p:nvSpPr>
          <p:spPr>
            <a:xfrm>
              <a:off x="6854707" y="2268277"/>
              <a:ext cx="1346317" cy="523220"/>
            </a:xfrm>
            <a:prstGeom prst="rect">
              <a:avLst/>
            </a:prstGeom>
            <a:noFill/>
          </p:spPr>
          <p:txBody>
            <a:bodyPr wrap="square" rtlCol="0">
              <a:spAutoFit/>
            </a:bodyPr>
            <a:lstStyle/>
            <a:p>
              <a:r>
                <a:rPr lang="en-US" sz="1400" b="1" dirty="0">
                  <a:solidFill>
                    <a:srgbClr val="FF0000"/>
                  </a:solidFill>
                </a:rPr>
                <a:t>distribute proposal</a:t>
              </a:r>
            </a:p>
          </p:txBody>
        </p:sp>
        <p:sp>
          <p:nvSpPr>
            <p:cNvPr id="89" name="TextBox 88"/>
            <p:cNvSpPr txBox="1"/>
            <p:nvPr/>
          </p:nvSpPr>
          <p:spPr>
            <a:xfrm>
              <a:off x="6854707" y="4314603"/>
              <a:ext cx="1346317" cy="523220"/>
            </a:xfrm>
            <a:prstGeom prst="rect">
              <a:avLst/>
            </a:prstGeom>
            <a:noFill/>
          </p:spPr>
          <p:txBody>
            <a:bodyPr wrap="square" rtlCol="0">
              <a:spAutoFit/>
            </a:bodyPr>
            <a:lstStyle/>
            <a:p>
              <a:r>
                <a:rPr lang="en-US" sz="1400" b="1" dirty="0">
                  <a:solidFill>
                    <a:srgbClr val="FF0000"/>
                  </a:solidFill>
                </a:rPr>
                <a:t>distribute proposal</a:t>
              </a:r>
            </a:p>
          </p:txBody>
        </p:sp>
      </p:grpSp>
      <p:cxnSp>
        <p:nvCxnSpPr>
          <p:cNvPr id="11" name="Straight Connector 10"/>
          <p:cNvCxnSpPr/>
          <p:nvPr/>
        </p:nvCxnSpPr>
        <p:spPr>
          <a:xfrm>
            <a:off x="4944598" y="1346018"/>
            <a:ext cx="0" cy="4558335"/>
          </a:xfrm>
          <a:prstGeom prst="line">
            <a:avLst/>
          </a:prstGeom>
          <a:ln w="31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911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8</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37</a:t>
            </a:fld>
            <a:endParaRPr lang="en-US" dirty="0"/>
          </a:p>
        </p:txBody>
      </p:sp>
      <p:grpSp>
        <p:nvGrpSpPr>
          <p:cNvPr id="131" name="Group 130"/>
          <p:cNvGrpSpPr/>
          <p:nvPr/>
        </p:nvGrpSpPr>
        <p:grpSpPr>
          <a:xfrm>
            <a:off x="8451618" y="4416115"/>
            <a:ext cx="503303" cy="466079"/>
            <a:chOff x="10666566" y="3979442"/>
            <a:chExt cx="742889" cy="687946"/>
          </a:xfrm>
        </p:grpSpPr>
        <p:sp>
          <p:nvSpPr>
            <p:cNvPr id="132" name="Triangle 131"/>
            <p:cNvSpPr/>
            <p:nvPr/>
          </p:nvSpPr>
          <p:spPr>
            <a:xfrm>
              <a:off x="10666566" y="3979442"/>
              <a:ext cx="742889" cy="677401"/>
            </a:xfrm>
            <a:prstGeom prst="triangle">
              <a:avLst/>
            </a:prstGeom>
            <a:solidFill>
              <a:srgbClr val="FFC00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rgbClr val="0070C0"/>
                </a:solidFill>
              </a:endParaRPr>
            </a:p>
          </p:txBody>
        </p:sp>
        <p:sp>
          <p:nvSpPr>
            <p:cNvPr id="133" name="TextBox 132"/>
            <p:cNvSpPr txBox="1"/>
            <p:nvPr/>
          </p:nvSpPr>
          <p:spPr>
            <a:xfrm>
              <a:off x="10763238" y="4281244"/>
              <a:ext cx="587261" cy="386144"/>
            </a:xfrm>
            <a:prstGeom prst="rect">
              <a:avLst/>
            </a:prstGeom>
            <a:noFill/>
          </p:spPr>
          <p:txBody>
            <a:bodyPr wrap="none" rtlCol="0">
              <a:spAutoFit/>
            </a:bodyPr>
            <a:lstStyle/>
            <a:p>
              <a:r>
                <a:rPr lang="en-US" sz="1050" b="1" dirty="0">
                  <a:solidFill>
                    <a:srgbClr val="0070C0"/>
                  </a:solidFill>
                </a:rPr>
                <a:t>Org</a:t>
              </a:r>
            </a:p>
          </p:txBody>
        </p:sp>
      </p:grpSp>
      <p:sp>
        <p:nvSpPr>
          <p:cNvPr id="70" name="Rounded Rectangle 69"/>
          <p:cNvSpPr/>
          <p:nvPr/>
        </p:nvSpPr>
        <p:spPr>
          <a:xfrm>
            <a:off x="1664856" y="2506238"/>
            <a:ext cx="4128396" cy="2703941"/>
          </a:xfrm>
          <a:prstGeom prst="roundRect">
            <a:avLst/>
          </a:prstGeom>
          <a:solidFill>
            <a:srgbClr val="DBE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ounded Rectangle 84"/>
          <p:cNvSpPr/>
          <p:nvPr/>
        </p:nvSpPr>
        <p:spPr>
          <a:xfrm>
            <a:off x="5106804" y="3194841"/>
            <a:ext cx="559591" cy="554570"/>
          </a:xfrm>
          <a:prstGeom prst="roundRect">
            <a:avLst/>
          </a:prstGeom>
          <a:solidFill>
            <a:srgbClr val="9F42E6"/>
          </a:solidFill>
          <a:ln w="28575" cap="flat" cmpd="sng" algn="ctr">
            <a:solidFill>
              <a:schemeClr val="bg2">
                <a:lumMod val="50000"/>
              </a:schemeClr>
            </a:solidFill>
            <a:prstDash val="solid"/>
          </a:ln>
          <a:effectLst>
            <a:outerShdw blurRad="40000" dist="23000" dir="5400000" rotWithShape="0">
              <a:srgbClr val="000000">
                <a:alpha val="35000"/>
              </a:srgbClr>
            </a:outerShdw>
          </a:effectLst>
        </p:spPr>
        <p:txBody>
          <a:bodyPr tIns="36000" bIns="36000" rtlCol="0" anchor="ctr"/>
          <a:lstStyle/>
          <a:p>
            <a:pPr lvl="0" algn="ctr" defTabSz="457200">
              <a:defRPr/>
            </a:pPr>
            <a:r>
              <a:rPr lang="en-US" sz="2400" b="1" kern="0" noProof="0" dirty="0">
                <a:solidFill>
                  <a:schemeClr val="bg1"/>
                </a:solidFill>
                <a:ea typeface=""/>
                <a:cs typeface=""/>
              </a:rPr>
              <a:t>P6</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87" name="Rounded Rectangle 86"/>
          <p:cNvSpPr/>
          <p:nvPr/>
        </p:nvSpPr>
        <p:spPr>
          <a:xfrm>
            <a:off x="3483053" y="2786464"/>
            <a:ext cx="559591" cy="554570"/>
          </a:xfrm>
          <a:prstGeom prst="roundRect">
            <a:avLst/>
          </a:prstGeom>
          <a:solidFill>
            <a:srgbClr val="FFC001"/>
          </a:solidFill>
          <a:ln w="28575" cap="flat" cmpd="sng" algn="ctr">
            <a:solidFill>
              <a:schemeClr val="bg2">
                <a:lumMod val="50000"/>
              </a:schemeClr>
            </a:solidFill>
            <a:prstDash val="solid"/>
          </a:ln>
          <a:effectLst>
            <a:outerShdw blurRad="40000" dist="23000" dir="5400000" rotWithShape="0">
              <a:srgbClr val="000000">
                <a:alpha val="35000"/>
              </a:srgbClr>
            </a:outerShdw>
          </a:effectLst>
        </p:spPr>
        <p:txBody>
          <a:bodyPr tIns="36000" bIns="36000" rtlCol="0" anchor="ctr"/>
          <a:lstStyle/>
          <a:p>
            <a:pPr lvl="0" algn="ctr" defTabSz="457200">
              <a:defRPr/>
            </a:pPr>
            <a:r>
              <a:rPr lang="en-US" sz="2400" b="1" kern="0" noProof="0" dirty="0">
                <a:solidFill>
                  <a:schemeClr val="bg1"/>
                </a:solidFill>
                <a:ea typeface=""/>
                <a:cs typeface=""/>
              </a:rPr>
              <a:t>P4</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185" name="Rounded Rectangle 184"/>
          <p:cNvSpPr/>
          <p:nvPr/>
        </p:nvSpPr>
        <p:spPr>
          <a:xfrm>
            <a:off x="969368" y="3396050"/>
            <a:ext cx="575072" cy="567368"/>
          </a:xfrm>
          <a:prstGeom prst="roundRect">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A1</a:t>
            </a:r>
          </a:p>
        </p:txBody>
      </p:sp>
      <p:sp>
        <p:nvSpPr>
          <p:cNvPr id="186" name="TextBox 185"/>
          <p:cNvSpPr txBox="1"/>
          <p:nvPr/>
        </p:nvSpPr>
        <p:spPr>
          <a:xfrm>
            <a:off x="5314910" y="5134183"/>
            <a:ext cx="527124" cy="461665"/>
          </a:xfrm>
          <a:prstGeom prst="rect">
            <a:avLst/>
          </a:prstGeom>
          <a:noFill/>
        </p:spPr>
        <p:txBody>
          <a:bodyPr wrap="square" rtlCol="0">
            <a:spAutoFit/>
          </a:bodyPr>
          <a:lstStyle/>
          <a:p>
            <a:r>
              <a:rPr lang="en-US" sz="2400" b="1"/>
              <a:t>N</a:t>
            </a:r>
          </a:p>
        </p:txBody>
      </p:sp>
      <p:sp>
        <p:nvSpPr>
          <p:cNvPr id="190" name="Rounded Rectangle 189"/>
          <p:cNvSpPr/>
          <p:nvPr/>
        </p:nvSpPr>
        <p:spPr>
          <a:xfrm>
            <a:off x="3475312" y="1890305"/>
            <a:ext cx="575072" cy="567368"/>
          </a:xfrm>
          <a:prstGeom prst="roundRect">
            <a:avLst/>
          </a:prstGeom>
          <a:solidFill>
            <a:schemeClr val="bg1"/>
          </a:solidFill>
          <a:ln w="254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C001"/>
                </a:solidFill>
              </a:rPr>
              <a:t>A2</a:t>
            </a:r>
          </a:p>
        </p:txBody>
      </p:sp>
      <p:sp>
        <p:nvSpPr>
          <p:cNvPr id="202" name="Rounded Rectangle 201"/>
          <p:cNvSpPr/>
          <p:nvPr/>
        </p:nvSpPr>
        <p:spPr>
          <a:xfrm>
            <a:off x="3454799" y="5287359"/>
            <a:ext cx="575072" cy="567368"/>
          </a:xfrm>
          <a:prstGeom prst="roundRect">
            <a:avLst/>
          </a:prstGeom>
          <a:solidFill>
            <a:schemeClr val="bg1"/>
          </a:solidFill>
          <a:ln w="25400">
            <a:solidFill>
              <a:srgbClr val="4A85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4A8522"/>
                </a:solidFill>
              </a:rPr>
              <a:t>A4</a:t>
            </a:r>
          </a:p>
        </p:txBody>
      </p:sp>
      <p:sp>
        <p:nvSpPr>
          <p:cNvPr id="203" name="Rounded Rectangle 202"/>
          <p:cNvSpPr/>
          <p:nvPr/>
        </p:nvSpPr>
        <p:spPr>
          <a:xfrm>
            <a:off x="3447849" y="4446343"/>
            <a:ext cx="559591" cy="554570"/>
          </a:xfrm>
          <a:prstGeom prst="roundRect">
            <a:avLst/>
          </a:prstGeom>
          <a:solidFill>
            <a:srgbClr val="4A8522"/>
          </a:solidFill>
          <a:ln w="28575" cap="flat" cmpd="sng" algn="ctr">
            <a:solidFill>
              <a:schemeClr val="bg2">
                <a:lumMod val="50000"/>
              </a:schemeClr>
            </a:solidFill>
            <a:prstDash val="solid"/>
          </a:ln>
          <a:effectLst>
            <a:outerShdw blurRad="40000" dist="23000" dir="5400000" rotWithShape="0">
              <a:srgbClr val="000000">
                <a:alpha val="35000"/>
              </a:srgbClr>
            </a:outerShdw>
          </a:effectLst>
        </p:spPr>
        <p:txBody>
          <a:bodyPr tIns="36000" bIns="36000" rtlCol="0" anchor="ctr"/>
          <a:lstStyle/>
          <a:p>
            <a:pPr lvl="0" algn="ctr" defTabSz="457200">
              <a:defRPr/>
            </a:pPr>
            <a:r>
              <a:rPr lang="en-US" sz="2400" b="1" kern="0" noProof="0" dirty="0">
                <a:solidFill>
                  <a:schemeClr val="bg1"/>
                </a:solidFill>
                <a:ea typeface=""/>
                <a:cs typeface=""/>
              </a:rPr>
              <a:t>P8</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205" name="Rounded Rectangle 204"/>
          <p:cNvSpPr/>
          <p:nvPr/>
        </p:nvSpPr>
        <p:spPr>
          <a:xfrm>
            <a:off x="4110306" y="2786464"/>
            <a:ext cx="559591" cy="554570"/>
          </a:xfrm>
          <a:prstGeom prst="roundRect">
            <a:avLst/>
          </a:prstGeom>
          <a:solidFill>
            <a:srgbClr val="FFC001"/>
          </a:solidFill>
          <a:ln w="28575" cap="flat" cmpd="sng" algn="ctr">
            <a:solidFill>
              <a:schemeClr val="bg2">
                <a:lumMod val="50000"/>
              </a:schemeClr>
            </a:solidFill>
            <a:prstDash val="solid"/>
          </a:ln>
          <a:effectLst>
            <a:outerShdw blurRad="40000" dist="23000" dir="5400000" rotWithShape="0">
              <a:srgbClr val="000000">
                <a:alpha val="35000"/>
              </a:srgbClr>
            </a:outerShdw>
          </a:effectLst>
        </p:spPr>
        <p:txBody>
          <a:bodyPr tIns="36000" bIns="36000" rtlCol="0" anchor="ctr"/>
          <a:lstStyle/>
          <a:p>
            <a:pPr lvl="0" algn="ctr" defTabSz="457200">
              <a:defRPr/>
            </a:pPr>
            <a:r>
              <a:rPr lang="en-US" sz="2400" b="1" kern="0" noProof="0" dirty="0">
                <a:solidFill>
                  <a:schemeClr val="bg1"/>
                </a:solidFill>
                <a:ea typeface=""/>
                <a:cs typeface=""/>
              </a:rPr>
              <a:t>P5</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206" name="Rounded Rectangle 205"/>
          <p:cNvSpPr/>
          <p:nvPr/>
        </p:nvSpPr>
        <p:spPr>
          <a:xfrm>
            <a:off x="2853883" y="2786464"/>
            <a:ext cx="559591" cy="554570"/>
          </a:xfrm>
          <a:prstGeom prst="roundRect">
            <a:avLst/>
          </a:prstGeom>
          <a:solidFill>
            <a:srgbClr val="FFC001"/>
          </a:solidFill>
          <a:ln w="28575" cap="flat" cmpd="sng" algn="ctr">
            <a:solidFill>
              <a:schemeClr val="bg2">
                <a:lumMod val="50000"/>
              </a:schemeClr>
            </a:solidFill>
            <a:prstDash val="solid"/>
          </a:ln>
          <a:effectLst>
            <a:outerShdw blurRad="40000" dist="23000" dir="5400000" rotWithShape="0">
              <a:srgbClr val="000000">
                <a:alpha val="35000"/>
              </a:srgbClr>
            </a:outerShdw>
          </a:effectLst>
        </p:spPr>
        <p:txBody>
          <a:bodyPr tIns="36000" bIns="36000" rtlCol="0" anchor="ctr"/>
          <a:lstStyle/>
          <a:p>
            <a:pPr lvl="0" algn="ctr" defTabSz="457200">
              <a:defRPr/>
            </a:pPr>
            <a:r>
              <a:rPr lang="en-US" sz="2400" b="1" kern="0" dirty="0">
                <a:solidFill>
                  <a:schemeClr val="bg1"/>
                </a:solidFill>
                <a:ea typeface=""/>
                <a:cs typeface=""/>
              </a:rPr>
              <a:t>P3</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207" name="Rounded Rectangle 206"/>
          <p:cNvSpPr/>
          <p:nvPr/>
        </p:nvSpPr>
        <p:spPr>
          <a:xfrm>
            <a:off x="5106803" y="3833321"/>
            <a:ext cx="559591" cy="554570"/>
          </a:xfrm>
          <a:prstGeom prst="roundRect">
            <a:avLst/>
          </a:prstGeom>
          <a:solidFill>
            <a:srgbClr val="9F42E6"/>
          </a:solidFill>
          <a:ln w="28575" cap="flat" cmpd="sng" algn="ctr">
            <a:solidFill>
              <a:schemeClr val="bg2">
                <a:lumMod val="50000"/>
              </a:schemeClr>
            </a:solidFill>
            <a:prstDash val="solid"/>
          </a:ln>
          <a:effectLst>
            <a:outerShdw blurRad="40000" dist="23000" dir="5400000" rotWithShape="0">
              <a:srgbClr val="000000">
                <a:alpha val="35000"/>
              </a:srgbClr>
            </a:outerShdw>
          </a:effectLst>
        </p:spPr>
        <p:txBody>
          <a:bodyPr tIns="36000" bIns="36000" rtlCol="0" anchor="ctr"/>
          <a:lstStyle/>
          <a:p>
            <a:pPr lvl="0" algn="ctr" defTabSz="457200">
              <a:defRPr/>
            </a:pPr>
            <a:r>
              <a:rPr lang="en-US" sz="2400" b="1" kern="0" noProof="0" dirty="0">
                <a:solidFill>
                  <a:schemeClr val="bg1"/>
                </a:solidFill>
                <a:ea typeface=""/>
                <a:cs typeface=""/>
              </a:rPr>
              <a:t>P7</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208" name="Rounded Rectangle 207"/>
          <p:cNvSpPr/>
          <p:nvPr/>
        </p:nvSpPr>
        <p:spPr>
          <a:xfrm>
            <a:off x="1792092" y="3207553"/>
            <a:ext cx="559591" cy="554570"/>
          </a:xfrm>
          <a:prstGeom prst="roundRect">
            <a:avLst/>
          </a:prstGeom>
          <a:solidFill>
            <a:srgbClr val="FF0000"/>
          </a:solidFill>
          <a:ln w="28575" cap="flat" cmpd="sng" algn="ctr">
            <a:solidFill>
              <a:schemeClr val="bg2">
                <a:lumMod val="50000"/>
              </a:schemeClr>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dirty="0">
                <a:solidFill>
                  <a:schemeClr val="bg1"/>
                </a:solidFill>
                <a:ea typeface=""/>
                <a:cs typeface=""/>
              </a:rPr>
              <a:t>P1</a:t>
            </a:r>
            <a:endParaRPr kumimoji="0" lang="en-US" sz="2400" b="1" i="0" u="none" strike="noStrike" kern="0" cap="none" spc="0" normalizeH="0" baseline="-25000" noProof="0" dirty="0">
              <a:ln>
                <a:noFill/>
              </a:ln>
              <a:solidFill>
                <a:schemeClr val="bg1"/>
              </a:solidFill>
              <a:effectLst/>
              <a:uLnTx/>
              <a:uFillTx/>
              <a:ea typeface=""/>
              <a:cs typeface=""/>
            </a:endParaRPr>
          </a:p>
        </p:txBody>
      </p:sp>
      <p:sp>
        <p:nvSpPr>
          <p:cNvPr id="209" name="Rounded Rectangle 208"/>
          <p:cNvSpPr/>
          <p:nvPr/>
        </p:nvSpPr>
        <p:spPr>
          <a:xfrm>
            <a:off x="1792091" y="3846033"/>
            <a:ext cx="559591" cy="554570"/>
          </a:xfrm>
          <a:prstGeom prst="roundRect">
            <a:avLst/>
          </a:prstGeom>
          <a:solidFill>
            <a:srgbClr val="FF0000"/>
          </a:solidFill>
          <a:ln w="28575" cap="flat" cmpd="sng" algn="ctr">
            <a:solidFill>
              <a:schemeClr val="bg2">
                <a:lumMod val="50000"/>
              </a:schemeClr>
            </a:solidFill>
            <a:prstDash val="solid"/>
          </a:ln>
          <a:effectLst>
            <a:outerShdw blurRad="40000" dist="23000" dir="5400000" rotWithShape="0">
              <a:srgbClr val="000000">
                <a:alpha val="35000"/>
              </a:srgbClr>
            </a:outerShdw>
          </a:effectLst>
        </p:spPr>
        <p:txBody>
          <a:bodyPr tIns="36000" bIns="36000" rtlCol="0" anchor="ctr"/>
          <a:lstStyle/>
          <a:p>
            <a:pPr lvl="0" algn="ctr" defTabSz="457200">
              <a:defRPr/>
            </a:pPr>
            <a:r>
              <a:rPr lang="en-US" sz="2400" b="1" kern="0" noProof="0" dirty="0">
                <a:solidFill>
                  <a:schemeClr val="bg1"/>
                </a:solidFill>
                <a:ea typeface=""/>
                <a:cs typeface=""/>
              </a:rPr>
              <a:t>P2</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213" name="Rounded Rectangle 212"/>
          <p:cNvSpPr/>
          <p:nvPr/>
        </p:nvSpPr>
        <p:spPr>
          <a:xfrm>
            <a:off x="5920487" y="3414021"/>
            <a:ext cx="575072" cy="567368"/>
          </a:xfrm>
          <a:prstGeom prst="roundRect">
            <a:avLst/>
          </a:prstGeom>
          <a:solidFill>
            <a:schemeClr val="bg1"/>
          </a:solidFill>
          <a:ln w="25400">
            <a:solidFill>
              <a:srgbClr val="9F42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9F42E6"/>
                </a:solidFill>
              </a:rPr>
              <a:t>A3</a:t>
            </a:r>
          </a:p>
        </p:txBody>
      </p:sp>
      <p:sp>
        <p:nvSpPr>
          <p:cNvPr id="3" name="Oval 2"/>
          <p:cNvSpPr/>
          <p:nvPr/>
        </p:nvSpPr>
        <p:spPr>
          <a:xfrm>
            <a:off x="892745" y="2505198"/>
            <a:ext cx="1593862" cy="2703941"/>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968682" y="2505198"/>
            <a:ext cx="1593862" cy="2703941"/>
          </a:xfrm>
          <a:prstGeom prst="ellipse">
            <a:avLst/>
          </a:prstGeom>
          <a:noFill/>
          <a:ln w="28575">
            <a:solidFill>
              <a:srgbClr val="9F42E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311928" y="1808973"/>
            <a:ext cx="2847251" cy="1749620"/>
          </a:xfrm>
          <a:prstGeom prst="ellipse">
            <a:avLst/>
          </a:prstGeom>
          <a:noFill/>
          <a:ln w="28575">
            <a:solidFill>
              <a:srgbClr val="FFC00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311928" y="4233979"/>
            <a:ext cx="2847251" cy="1749620"/>
          </a:xfrm>
          <a:prstGeom prst="ellipse">
            <a:avLst/>
          </a:prstGeom>
          <a:noFill/>
          <a:ln w="28575">
            <a:solidFill>
              <a:srgbClr val="4A85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2280870" y="5334775"/>
            <a:ext cx="470000" cy="443331"/>
            <a:chOff x="5661371" y="5935385"/>
            <a:chExt cx="780573" cy="736281"/>
          </a:xfrm>
        </p:grpSpPr>
        <p:sp>
          <p:nvSpPr>
            <p:cNvPr id="200" name="Triangle 199"/>
            <p:cNvSpPr/>
            <p:nvPr/>
          </p:nvSpPr>
          <p:spPr>
            <a:xfrm>
              <a:off x="5666609" y="5935385"/>
              <a:ext cx="742889" cy="677401"/>
            </a:xfrm>
            <a:prstGeom prst="triangle">
              <a:avLst/>
            </a:prstGeom>
            <a:solidFill>
              <a:srgbClr val="4A852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solidFill>
              </a:endParaRPr>
            </a:p>
          </p:txBody>
        </p:sp>
        <p:sp>
          <p:nvSpPr>
            <p:cNvPr id="201" name="TextBox 200"/>
            <p:cNvSpPr txBox="1"/>
            <p:nvPr/>
          </p:nvSpPr>
          <p:spPr>
            <a:xfrm>
              <a:off x="5661371" y="6237186"/>
              <a:ext cx="780573" cy="434480"/>
            </a:xfrm>
            <a:prstGeom prst="rect">
              <a:avLst/>
            </a:prstGeom>
            <a:noFill/>
          </p:spPr>
          <p:txBody>
            <a:bodyPr wrap="none" rtlCol="0">
              <a:spAutoFit/>
            </a:bodyPr>
            <a:lstStyle/>
            <a:p>
              <a:r>
                <a:rPr lang="en-US" sz="1100" b="1" dirty="0">
                  <a:solidFill>
                    <a:schemeClr val="bg1"/>
                  </a:solidFill>
                </a:rPr>
                <a:t>Org4</a:t>
              </a:r>
            </a:p>
          </p:txBody>
        </p:sp>
      </p:grpSp>
      <p:grpSp>
        <p:nvGrpSpPr>
          <p:cNvPr id="48" name="Group 47"/>
          <p:cNvGrpSpPr/>
          <p:nvPr/>
        </p:nvGrpSpPr>
        <p:grpSpPr>
          <a:xfrm>
            <a:off x="1046866" y="2462117"/>
            <a:ext cx="470000" cy="443331"/>
            <a:chOff x="5661371" y="5935385"/>
            <a:chExt cx="780572" cy="736281"/>
          </a:xfrm>
        </p:grpSpPr>
        <p:sp>
          <p:nvSpPr>
            <p:cNvPr id="49" name="Triangle 48"/>
            <p:cNvSpPr/>
            <p:nvPr/>
          </p:nvSpPr>
          <p:spPr>
            <a:xfrm>
              <a:off x="5666609" y="5935385"/>
              <a:ext cx="742889" cy="677401"/>
            </a:xfrm>
            <a:prstGeom prst="triangle">
              <a:avLst/>
            </a:prstGeom>
            <a:solidFill>
              <a:srgbClr val="FF000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solidFill>
              </a:endParaRPr>
            </a:p>
          </p:txBody>
        </p:sp>
        <p:sp>
          <p:nvSpPr>
            <p:cNvPr id="50" name="TextBox 49"/>
            <p:cNvSpPr txBox="1"/>
            <p:nvPr/>
          </p:nvSpPr>
          <p:spPr>
            <a:xfrm>
              <a:off x="5661371" y="6237186"/>
              <a:ext cx="780572" cy="434480"/>
            </a:xfrm>
            <a:prstGeom prst="rect">
              <a:avLst/>
            </a:prstGeom>
            <a:noFill/>
          </p:spPr>
          <p:txBody>
            <a:bodyPr wrap="none" rtlCol="0">
              <a:spAutoFit/>
            </a:bodyPr>
            <a:lstStyle/>
            <a:p>
              <a:r>
                <a:rPr lang="en-US" sz="1100" b="1">
                  <a:solidFill>
                    <a:schemeClr val="bg1"/>
                  </a:solidFill>
                </a:rPr>
                <a:t>Org1</a:t>
              </a:r>
              <a:endParaRPr lang="en-US" sz="1100" b="1" dirty="0">
                <a:solidFill>
                  <a:schemeClr val="bg1"/>
                </a:solidFill>
              </a:endParaRPr>
            </a:p>
          </p:txBody>
        </p:sp>
      </p:grpSp>
      <p:grpSp>
        <p:nvGrpSpPr>
          <p:cNvPr id="51" name="Group 50"/>
          <p:cNvGrpSpPr/>
          <p:nvPr/>
        </p:nvGrpSpPr>
        <p:grpSpPr>
          <a:xfrm>
            <a:off x="4519471" y="1830308"/>
            <a:ext cx="470000" cy="443331"/>
            <a:chOff x="5661371" y="5935385"/>
            <a:chExt cx="780572" cy="736281"/>
          </a:xfrm>
        </p:grpSpPr>
        <p:sp>
          <p:nvSpPr>
            <p:cNvPr id="52" name="Triangle 51"/>
            <p:cNvSpPr/>
            <p:nvPr/>
          </p:nvSpPr>
          <p:spPr>
            <a:xfrm>
              <a:off x="5666609" y="5935385"/>
              <a:ext cx="742889" cy="677401"/>
            </a:xfrm>
            <a:prstGeom prst="triangle">
              <a:avLst/>
            </a:prstGeom>
            <a:solidFill>
              <a:srgbClr val="FFC00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solidFill>
              </a:endParaRPr>
            </a:p>
          </p:txBody>
        </p:sp>
        <p:sp>
          <p:nvSpPr>
            <p:cNvPr id="53" name="TextBox 52"/>
            <p:cNvSpPr txBox="1"/>
            <p:nvPr/>
          </p:nvSpPr>
          <p:spPr>
            <a:xfrm>
              <a:off x="5661371" y="6237186"/>
              <a:ext cx="780572" cy="434480"/>
            </a:xfrm>
            <a:prstGeom prst="rect">
              <a:avLst/>
            </a:prstGeom>
            <a:noFill/>
          </p:spPr>
          <p:txBody>
            <a:bodyPr wrap="none" rtlCol="0">
              <a:spAutoFit/>
            </a:bodyPr>
            <a:lstStyle/>
            <a:p>
              <a:r>
                <a:rPr lang="en-US" sz="1100" b="1">
                  <a:solidFill>
                    <a:srgbClr val="0070C0"/>
                  </a:solidFill>
                </a:rPr>
                <a:t>Org2</a:t>
              </a:r>
              <a:endParaRPr lang="en-US" sz="1100" b="1" dirty="0">
                <a:solidFill>
                  <a:srgbClr val="0070C0"/>
                </a:solidFill>
              </a:endParaRPr>
            </a:p>
          </p:txBody>
        </p:sp>
      </p:grpSp>
      <p:grpSp>
        <p:nvGrpSpPr>
          <p:cNvPr id="56" name="Group 55"/>
          <p:cNvGrpSpPr/>
          <p:nvPr/>
        </p:nvGrpSpPr>
        <p:grpSpPr>
          <a:xfrm>
            <a:off x="6021210" y="4639213"/>
            <a:ext cx="470000" cy="443331"/>
            <a:chOff x="5650038" y="5935385"/>
            <a:chExt cx="780572" cy="736281"/>
          </a:xfrm>
        </p:grpSpPr>
        <p:sp>
          <p:nvSpPr>
            <p:cNvPr id="57" name="Triangle 56"/>
            <p:cNvSpPr/>
            <p:nvPr/>
          </p:nvSpPr>
          <p:spPr>
            <a:xfrm>
              <a:off x="5666609" y="5935385"/>
              <a:ext cx="742889" cy="677401"/>
            </a:xfrm>
            <a:prstGeom prst="triangle">
              <a:avLst/>
            </a:prstGeom>
            <a:solidFill>
              <a:srgbClr val="9F42E6"/>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solidFill>
              </a:endParaRPr>
            </a:p>
          </p:txBody>
        </p:sp>
        <p:sp>
          <p:nvSpPr>
            <p:cNvPr id="58" name="TextBox 57"/>
            <p:cNvSpPr txBox="1"/>
            <p:nvPr/>
          </p:nvSpPr>
          <p:spPr>
            <a:xfrm>
              <a:off x="5650038" y="6237186"/>
              <a:ext cx="780572" cy="434480"/>
            </a:xfrm>
            <a:prstGeom prst="rect">
              <a:avLst/>
            </a:prstGeom>
            <a:noFill/>
          </p:spPr>
          <p:txBody>
            <a:bodyPr wrap="none" rtlCol="0">
              <a:spAutoFit/>
            </a:bodyPr>
            <a:lstStyle/>
            <a:p>
              <a:r>
                <a:rPr lang="en-US" sz="1100" b="1">
                  <a:solidFill>
                    <a:schemeClr val="bg1"/>
                  </a:solidFill>
                </a:rPr>
                <a:t>Org3</a:t>
              </a:r>
              <a:endParaRPr lang="en-US" sz="1100" b="1" dirty="0">
                <a:solidFill>
                  <a:schemeClr val="bg1"/>
                </a:solidFill>
              </a:endParaRPr>
            </a:p>
          </p:txBody>
        </p:sp>
      </p:grpSp>
      <p:sp>
        <p:nvSpPr>
          <p:cNvPr id="59" name="Oval 58"/>
          <p:cNvSpPr/>
          <p:nvPr/>
        </p:nvSpPr>
        <p:spPr>
          <a:xfrm>
            <a:off x="2444851" y="3773638"/>
            <a:ext cx="2594968" cy="307828"/>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372C4"/>
                </a:solidFill>
              </a:rPr>
              <a:t>C</a:t>
            </a:r>
          </a:p>
        </p:txBody>
      </p:sp>
      <p:cxnSp>
        <p:nvCxnSpPr>
          <p:cNvPr id="60" name="Straight Connector 59"/>
          <p:cNvCxnSpPr/>
          <p:nvPr/>
        </p:nvCxnSpPr>
        <p:spPr>
          <a:xfrm>
            <a:off x="3132250" y="3408213"/>
            <a:ext cx="1429" cy="365425"/>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62" name="Oval 61"/>
          <p:cNvSpPr/>
          <p:nvPr/>
        </p:nvSpPr>
        <p:spPr>
          <a:xfrm flipV="1">
            <a:off x="3051249" y="3246212"/>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cxnSp>
        <p:nvCxnSpPr>
          <p:cNvPr id="63" name="Straight Connector 62"/>
          <p:cNvCxnSpPr>
            <a:stCxn id="59" idx="4"/>
            <a:endCxn id="64" idx="4"/>
          </p:cNvCxnSpPr>
          <p:nvPr/>
        </p:nvCxnSpPr>
        <p:spPr>
          <a:xfrm>
            <a:off x="3742335" y="4081466"/>
            <a:ext cx="1273" cy="283357"/>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64" name="Oval 63"/>
          <p:cNvSpPr/>
          <p:nvPr/>
        </p:nvSpPr>
        <p:spPr>
          <a:xfrm flipV="1">
            <a:off x="3662607" y="4364823"/>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cxnSp>
        <p:nvCxnSpPr>
          <p:cNvPr id="65" name="Straight Connector 64"/>
          <p:cNvCxnSpPr>
            <a:stCxn id="66" idx="0"/>
          </p:cNvCxnSpPr>
          <p:nvPr/>
        </p:nvCxnSpPr>
        <p:spPr>
          <a:xfrm flipH="1">
            <a:off x="4390101" y="3404231"/>
            <a:ext cx="1321" cy="369407"/>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66" name="Oval 65"/>
          <p:cNvSpPr/>
          <p:nvPr/>
        </p:nvSpPr>
        <p:spPr>
          <a:xfrm flipV="1">
            <a:off x="4310421" y="3242230"/>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76" name="Oval 75"/>
          <p:cNvSpPr/>
          <p:nvPr/>
        </p:nvSpPr>
        <p:spPr>
          <a:xfrm flipV="1">
            <a:off x="2253185" y="3411126"/>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77" name="Oval 76"/>
          <p:cNvSpPr/>
          <p:nvPr/>
        </p:nvSpPr>
        <p:spPr>
          <a:xfrm flipV="1">
            <a:off x="5012538" y="4062764"/>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cxnSp>
        <p:nvCxnSpPr>
          <p:cNvPr id="24" name="Elbow Connector 23"/>
          <p:cNvCxnSpPr>
            <a:stCxn id="77" idx="2"/>
            <a:endCxn id="59" idx="5"/>
          </p:cNvCxnSpPr>
          <p:nvPr/>
        </p:nvCxnSpPr>
        <p:spPr>
          <a:xfrm rot="10800000">
            <a:off x="4659796" y="4036386"/>
            <a:ext cx="352743" cy="107378"/>
          </a:xfrm>
          <a:prstGeom prst="bentConnector2">
            <a:avLst/>
          </a:prstGeom>
          <a:ln w="38100">
            <a:solidFill>
              <a:srgbClr val="4372C4"/>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9" idx="1"/>
            <a:endCxn id="76" idx="6"/>
          </p:cNvCxnSpPr>
          <p:nvPr/>
        </p:nvCxnSpPr>
        <p:spPr>
          <a:xfrm rot="16200000" flipV="1">
            <a:off x="2456735" y="3450577"/>
            <a:ext cx="326592" cy="409689"/>
          </a:xfrm>
          <a:prstGeom prst="bentConnector2">
            <a:avLst/>
          </a:prstGeom>
          <a:ln w="38100">
            <a:solidFill>
              <a:srgbClr val="4372C4"/>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702365" y="1572322"/>
            <a:ext cx="10651435" cy="4784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3" name="Table 72"/>
          <p:cNvGraphicFramePr>
            <a:graphicFrameLocks noGrp="1"/>
          </p:cNvGraphicFramePr>
          <p:nvPr>
            <p:extLst>
              <p:ext uri="{D42A27DB-BD31-4B8C-83A1-F6EECF244321}">
                <p14:modId xmlns:p14="http://schemas.microsoft.com/office/powerpoint/2010/main" val="272124478"/>
              </p:ext>
            </p:extLst>
          </p:nvPr>
        </p:nvGraphicFramePr>
        <p:xfrm>
          <a:off x="6729347" y="1738487"/>
          <a:ext cx="4435861" cy="4412406"/>
        </p:xfrm>
        <a:graphic>
          <a:graphicData uri="http://schemas.openxmlformats.org/drawingml/2006/table">
            <a:tbl>
              <a:tblPr firstRow="1" bandRow="1">
                <a:tableStyleId>{2D5ABB26-0587-4C30-8999-92F81FD0307C}</a:tableStyleId>
              </a:tblPr>
              <a:tblGrid>
                <a:gridCol w="652869">
                  <a:extLst>
                    <a:ext uri="{9D8B030D-6E8A-4147-A177-3AD203B41FA5}">
                      <a16:colId xmlns:a16="http://schemas.microsoft.com/office/drawing/2014/main" val="20000"/>
                    </a:ext>
                  </a:extLst>
                </a:gridCol>
                <a:gridCol w="961261">
                  <a:extLst>
                    <a:ext uri="{9D8B030D-6E8A-4147-A177-3AD203B41FA5}">
                      <a16:colId xmlns:a16="http://schemas.microsoft.com/office/drawing/2014/main" val="20001"/>
                    </a:ext>
                  </a:extLst>
                </a:gridCol>
                <a:gridCol w="766433">
                  <a:extLst>
                    <a:ext uri="{9D8B030D-6E8A-4147-A177-3AD203B41FA5}">
                      <a16:colId xmlns:a16="http://schemas.microsoft.com/office/drawing/2014/main" val="20002"/>
                    </a:ext>
                  </a:extLst>
                </a:gridCol>
                <a:gridCol w="2055298">
                  <a:extLst>
                    <a:ext uri="{9D8B030D-6E8A-4147-A177-3AD203B41FA5}">
                      <a16:colId xmlns:a16="http://schemas.microsoft.com/office/drawing/2014/main" val="20003"/>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r>
                        <a:rPr lang="en-US" sz="1400" baseline="0" dirty="0"/>
                        <a:t> Network</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lvl="0"/>
                      <a:r>
                        <a:rPr lang="en-US" sz="1400" dirty="0"/>
                        <a:t>    </a:t>
                      </a:r>
                      <a:r>
                        <a:rPr lang="en-US" sz="1400" b="1" dirty="0"/>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Channel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Application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Peer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Principal PA (e.g. A1, P5) has communication with channel 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Smart contract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Organization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1896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Organization R owns</a:t>
                      </a:r>
                      <a:r>
                        <a:rPr lang="en-US" sz="1400" baseline="0" dirty="0"/>
                        <a:t> application A1 and peers P1, P2.</a:t>
                      </a:r>
                      <a:endParaRPr lang="en-US" sz="24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aseline="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74" name="Document 73"/>
          <p:cNvSpPr/>
          <p:nvPr/>
        </p:nvSpPr>
        <p:spPr>
          <a:xfrm>
            <a:off x="8468613" y="1939105"/>
            <a:ext cx="523020" cy="414227"/>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rPr>
              <a:t>L</a:t>
            </a:r>
          </a:p>
        </p:txBody>
      </p:sp>
      <p:sp>
        <p:nvSpPr>
          <p:cNvPr id="75" name="Rounded Rectangle 74"/>
          <p:cNvSpPr/>
          <p:nvPr/>
        </p:nvSpPr>
        <p:spPr>
          <a:xfrm>
            <a:off x="6797377" y="1879444"/>
            <a:ext cx="470643" cy="431746"/>
          </a:xfrm>
          <a:prstGeom prst="roundRect">
            <a:avLst/>
          </a:prstGeom>
          <a:solidFill>
            <a:schemeClr val="accent1">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N</a:t>
            </a:r>
            <a:endParaRPr lang="en-US" sz="1600" b="1" dirty="0">
              <a:solidFill>
                <a:srgbClr val="000000"/>
              </a:solidFill>
              <a:ea typeface="Arial" charset="0"/>
              <a:cs typeface="Arial" charset="0"/>
            </a:endParaRPr>
          </a:p>
        </p:txBody>
      </p:sp>
      <p:sp>
        <p:nvSpPr>
          <p:cNvPr id="78" name="Rounded Rectangle 77"/>
          <p:cNvSpPr/>
          <p:nvPr/>
        </p:nvSpPr>
        <p:spPr>
          <a:xfrm>
            <a:off x="6808415" y="4474493"/>
            <a:ext cx="481189" cy="444147"/>
          </a:xfrm>
          <a:prstGeom prst="roundRect">
            <a:avLst/>
          </a:prstGeom>
          <a:solidFill>
            <a:srgbClr val="FFC000"/>
          </a:solidFill>
          <a:ln w="1905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S</a:t>
            </a:r>
          </a:p>
        </p:txBody>
      </p:sp>
      <p:sp>
        <p:nvSpPr>
          <p:cNvPr id="79" name="Rounded Rectangle 78"/>
          <p:cNvSpPr/>
          <p:nvPr/>
        </p:nvSpPr>
        <p:spPr>
          <a:xfrm>
            <a:off x="6797377" y="3557259"/>
            <a:ext cx="481189" cy="444147"/>
          </a:xfrm>
          <a:prstGeom prst="roundRect">
            <a:avLst/>
          </a:prstGeom>
          <a:solidFill>
            <a:schemeClr val="accent1"/>
          </a:soli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bg1"/>
                </a:solidFill>
                <a:ea typeface="Arial" charset="0"/>
                <a:cs typeface="Arial" charset="0"/>
              </a:rPr>
              <a:t>P</a:t>
            </a:r>
          </a:p>
        </p:txBody>
      </p:sp>
      <p:sp>
        <p:nvSpPr>
          <p:cNvPr id="80" name="Oval 79"/>
          <p:cNvSpPr/>
          <p:nvPr/>
        </p:nvSpPr>
        <p:spPr>
          <a:xfrm>
            <a:off x="6776426" y="2688996"/>
            <a:ext cx="526249" cy="238539"/>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8494802" y="2614371"/>
            <a:ext cx="470643" cy="431746"/>
          </a:xfrm>
          <a:prstGeom prst="round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4372C4"/>
                </a:solidFill>
                <a:ea typeface="Arial" charset="0"/>
                <a:cs typeface="Arial" charset="0"/>
              </a:rPr>
              <a:t>A</a:t>
            </a:r>
            <a:endParaRPr lang="en-US" sz="1600" b="1" dirty="0">
              <a:solidFill>
                <a:srgbClr val="4372C4"/>
              </a:solidFill>
              <a:ea typeface="Arial" charset="0"/>
              <a:cs typeface="Arial" charset="0"/>
            </a:endParaRPr>
          </a:p>
        </p:txBody>
      </p:sp>
      <p:grpSp>
        <p:nvGrpSpPr>
          <p:cNvPr id="9" name="Group 8"/>
          <p:cNvGrpSpPr/>
          <p:nvPr/>
        </p:nvGrpSpPr>
        <p:grpSpPr>
          <a:xfrm>
            <a:off x="6808415" y="5155573"/>
            <a:ext cx="1454250" cy="857221"/>
            <a:chOff x="6808415" y="5167237"/>
            <a:chExt cx="1454250" cy="857221"/>
          </a:xfrm>
        </p:grpSpPr>
        <p:sp>
          <p:nvSpPr>
            <p:cNvPr id="91" name="Oval 90"/>
            <p:cNvSpPr/>
            <p:nvPr/>
          </p:nvSpPr>
          <p:spPr>
            <a:xfrm rot="5400000">
              <a:off x="7106929" y="4868723"/>
              <a:ext cx="857221" cy="1454250"/>
            </a:xfrm>
            <a:prstGeom prst="ellipse">
              <a:avLst/>
            </a:prstGeom>
            <a:noFill/>
            <a:ln w="28575">
              <a:solidFill>
                <a:srgbClr val="9F42E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7" name="Group 6"/>
            <p:cNvGrpSpPr/>
            <p:nvPr/>
          </p:nvGrpSpPr>
          <p:grpSpPr>
            <a:xfrm>
              <a:off x="7905593" y="5183325"/>
              <a:ext cx="264816" cy="275424"/>
              <a:chOff x="5994804" y="5710108"/>
              <a:chExt cx="264816" cy="275424"/>
            </a:xfrm>
          </p:grpSpPr>
          <p:sp>
            <p:nvSpPr>
              <p:cNvPr id="96" name="Triangle 95"/>
              <p:cNvSpPr/>
              <p:nvPr/>
            </p:nvSpPr>
            <p:spPr>
              <a:xfrm>
                <a:off x="6000590" y="5710108"/>
                <a:ext cx="240575" cy="219368"/>
              </a:xfrm>
              <a:prstGeom prst="triangle">
                <a:avLst/>
              </a:prstGeom>
              <a:solidFill>
                <a:schemeClr val="bg1"/>
              </a:solidFill>
              <a:ln w="28575">
                <a:solidFill>
                  <a:srgbClr val="A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b="1" dirty="0">
                  <a:solidFill>
                    <a:schemeClr val="bg1"/>
                  </a:solidFill>
                </a:endParaRPr>
              </a:p>
            </p:txBody>
          </p:sp>
          <p:sp>
            <p:nvSpPr>
              <p:cNvPr id="8" name="TextBox 7"/>
              <p:cNvSpPr txBox="1"/>
              <p:nvPr/>
            </p:nvSpPr>
            <p:spPr>
              <a:xfrm>
                <a:off x="5994804" y="5723922"/>
                <a:ext cx="264816" cy="261610"/>
              </a:xfrm>
              <a:prstGeom prst="rect">
                <a:avLst/>
              </a:prstGeom>
              <a:noFill/>
            </p:spPr>
            <p:txBody>
              <a:bodyPr wrap="none" rtlCol="0">
                <a:spAutoFit/>
              </a:bodyPr>
              <a:lstStyle/>
              <a:p>
                <a:r>
                  <a:rPr lang="en-US" sz="1100" b="1" dirty="0">
                    <a:solidFill>
                      <a:srgbClr val="AFABAB"/>
                    </a:solidFill>
                  </a:rPr>
                  <a:t>R</a:t>
                </a:r>
              </a:p>
            </p:txBody>
          </p:sp>
        </p:grpSp>
        <p:sp>
          <p:nvSpPr>
            <p:cNvPr id="92" name="Rounded Rectangle 91"/>
            <p:cNvSpPr/>
            <p:nvPr/>
          </p:nvSpPr>
          <p:spPr>
            <a:xfrm>
              <a:off x="7202381" y="5605624"/>
              <a:ext cx="300963" cy="298262"/>
            </a:xfrm>
            <a:prstGeom prst="roundRect">
              <a:avLst/>
            </a:prstGeom>
            <a:noFill/>
            <a:ln w="28575" cap="flat" cmpd="sng" algn="ctr">
              <a:solidFill>
                <a:schemeClr val="bg2">
                  <a:lumMod val="75000"/>
                </a:schemeClr>
              </a:solidFill>
              <a:prstDash val="solid"/>
            </a:ln>
            <a:effectLst/>
          </p:spPr>
          <p:txBody>
            <a:bodyPr tIns="36000" bIns="36000" rtlCol="0" anchor="ctr"/>
            <a:lstStyle/>
            <a:p>
              <a:pPr lvl="0" algn="ctr" defTabSz="457200">
                <a:defRPr/>
              </a:pPr>
              <a:endParaRPr kumimoji="0" lang="en-US" sz="1000" b="1" i="0" u="none" strike="noStrike" kern="0" cap="none" spc="0" normalizeH="0" baseline="0" noProof="0" dirty="0">
                <a:ln>
                  <a:noFill/>
                </a:ln>
                <a:solidFill>
                  <a:schemeClr val="bg1"/>
                </a:solidFill>
                <a:effectLst/>
                <a:uLnTx/>
                <a:uFillTx/>
                <a:ea typeface=""/>
                <a:cs typeface=""/>
              </a:endParaRPr>
            </a:p>
          </p:txBody>
        </p:sp>
        <p:sp>
          <p:nvSpPr>
            <p:cNvPr id="93" name="Rounded Rectangle 92"/>
            <p:cNvSpPr/>
            <p:nvPr/>
          </p:nvSpPr>
          <p:spPr>
            <a:xfrm>
              <a:off x="7595005" y="5605624"/>
              <a:ext cx="300963" cy="298262"/>
            </a:xfrm>
            <a:prstGeom prst="roundRect">
              <a:avLst/>
            </a:prstGeom>
            <a:noFill/>
            <a:ln w="28575" cap="flat" cmpd="sng" algn="ctr">
              <a:solidFill>
                <a:schemeClr val="bg2">
                  <a:lumMod val="75000"/>
                </a:schemeClr>
              </a:solidFill>
              <a:prstDash val="solid"/>
            </a:ln>
            <a:effectLst/>
          </p:spPr>
          <p:txBody>
            <a:bodyPr tIns="36000" bIns="36000" rtlCol="0" anchor="ctr"/>
            <a:lstStyle/>
            <a:p>
              <a:pPr lvl="0" algn="ctr" defTabSz="457200">
                <a:defRPr/>
              </a:pPr>
              <a:endParaRPr kumimoji="0" lang="en-US" sz="1000" b="1" i="0" u="none" strike="noStrike" kern="0" cap="none" spc="0" normalizeH="0" baseline="0" noProof="0" dirty="0">
                <a:ln>
                  <a:noFill/>
                </a:ln>
                <a:solidFill>
                  <a:schemeClr val="bg1"/>
                </a:solidFill>
                <a:effectLst/>
                <a:uLnTx/>
                <a:uFillTx/>
                <a:ea typeface=""/>
                <a:cs typeface=""/>
              </a:endParaRPr>
            </a:p>
          </p:txBody>
        </p:sp>
        <p:sp>
          <p:nvSpPr>
            <p:cNvPr id="94" name="Rounded Rectangle 93"/>
            <p:cNvSpPr/>
            <p:nvPr/>
          </p:nvSpPr>
          <p:spPr>
            <a:xfrm>
              <a:off x="7382238" y="5220199"/>
              <a:ext cx="309289" cy="305145"/>
            </a:xfrm>
            <a:prstGeom prst="roundRect">
              <a:avLst/>
            </a:prstGeom>
            <a:solidFill>
              <a:schemeClr val="bg1"/>
            </a:solidFill>
            <a:ln w="254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rgbClr val="9F42E6"/>
                </a:solidFill>
              </a:endParaRPr>
            </a:p>
          </p:txBody>
        </p:sp>
        <p:sp>
          <p:nvSpPr>
            <p:cNvPr id="98" name="TextBox 97"/>
            <p:cNvSpPr txBox="1"/>
            <p:nvPr/>
          </p:nvSpPr>
          <p:spPr>
            <a:xfrm>
              <a:off x="7378460" y="5241461"/>
              <a:ext cx="341760" cy="261610"/>
            </a:xfrm>
            <a:prstGeom prst="rect">
              <a:avLst/>
            </a:prstGeom>
            <a:noFill/>
          </p:spPr>
          <p:txBody>
            <a:bodyPr wrap="none" rtlCol="0">
              <a:spAutoFit/>
            </a:bodyPr>
            <a:lstStyle/>
            <a:p>
              <a:r>
                <a:rPr lang="en-US" sz="1100" b="1" dirty="0">
                  <a:solidFill>
                    <a:srgbClr val="AFABAB"/>
                  </a:solidFill>
                </a:rPr>
                <a:t>A1</a:t>
              </a:r>
            </a:p>
          </p:txBody>
        </p:sp>
        <p:sp>
          <p:nvSpPr>
            <p:cNvPr id="99" name="TextBox 98"/>
            <p:cNvSpPr txBox="1"/>
            <p:nvPr/>
          </p:nvSpPr>
          <p:spPr>
            <a:xfrm>
              <a:off x="7203398" y="5623950"/>
              <a:ext cx="332142" cy="261610"/>
            </a:xfrm>
            <a:prstGeom prst="rect">
              <a:avLst/>
            </a:prstGeom>
            <a:noFill/>
          </p:spPr>
          <p:txBody>
            <a:bodyPr wrap="none" rtlCol="0">
              <a:spAutoFit/>
            </a:bodyPr>
            <a:lstStyle/>
            <a:p>
              <a:r>
                <a:rPr lang="en-US" sz="1100" b="1" dirty="0">
                  <a:solidFill>
                    <a:srgbClr val="AFABAB"/>
                  </a:solidFill>
                </a:rPr>
                <a:t>P1</a:t>
              </a:r>
            </a:p>
          </p:txBody>
        </p:sp>
        <p:sp>
          <p:nvSpPr>
            <p:cNvPr id="100" name="TextBox 99"/>
            <p:cNvSpPr txBox="1"/>
            <p:nvPr/>
          </p:nvSpPr>
          <p:spPr>
            <a:xfrm>
              <a:off x="7582567" y="5623950"/>
              <a:ext cx="332142" cy="261610"/>
            </a:xfrm>
            <a:prstGeom prst="rect">
              <a:avLst/>
            </a:prstGeom>
            <a:noFill/>
          </p:spPr>
          <p:txBody>
            <a:bodyPr wrap="none" rtlCol="0">
              <a:spAutoFit/>
            </a:bodyPr>
            <a:lstStyle/>
            <a:p>
              <a:r>
                <a:rPr lang="en-US" sz="1100" b="1" dirty="0">
                  <a:solidFill>
                    <a:srgbClr val="AFABAB"/>
                  </a:solidFill>
                </a:rPr>
                <a:t>P2</a:t>
              </a:r>
            </a:p>
          </p:txBody>
        </p:sp>
      </p:grpSp>
      <p:grpSp>
        <p:nvGrpSpPr>
          <p:cNvPr id="104" name="Group 103"/>
          <p:cNvGrpSpPr/>
          <p:nvPr/>
        </p:nvGrpSpPr>
        <p:grpSpPr>
          <a:xfrm>
            <a:off x="8466998" y="3264400"/>
            <a:ext cx="526249" cy="995446"/>
            <a:chOff x="8649706" y="3291906"/>
            <a:chExt cx="526249" cy="995446"/>
          </a:xfrm>
        </p:grpSpPr>
        <p:sp>
          <p:nvSpPr>
            <p:cNvPr id="105" name="Rounded Rectangle 104"/>
            <p:cNvSpPr/>
            <p:nvPr/>
          </p:nvSpPr>
          <p:spPr>
            <a:xfrm>
              <a:off x="8675103" y="3291906"/>
              <a:ext cx="470643" cy="431746"/>
            </a:xfrm>
            <a:prstGeom prst="roundRect">
              <a:avLst/>
            </a:prstGeom>
            <a:noFill/>
            <a:ln w="38100">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AFABAB"/>
                  </a:solidFill>
                </a:rPr>
                <a:t>PA</a:t>
              </a:r>
              <a:endParaRPr lang="en-US" sz="1100" b="1" dirty="0">
                <a:solidFill>
                  <a:srgbClr val="AFABAB"/>
                </a:solidFill>
              </a:endParaRPr>
            </a:p>
          </p:txBody>
        </p:sp>
        <p:cxnSp>
          <p:nvCxnSpPr>
            <p:cNvPr id="106" name="Straight Connector 105"/>
            <p:cNvCxnSpPr/>
            <p:nvPr/>
          </p:nvCxnSpPr>
          <p:spPr>
            <a:xfrm flipH="1">
              <a:off x="8912831" y="3807534"/>
              <a:ext cx="551" cy="241279"/>
            </a:xfrm>
            <a:prstGeom prst="line">
              <a:avLst/>
            </a:prstGeom>
            <a:solidFill>
              <a:schemeClr val="accent1"/>
            </a:solidFill>
            <a:ln w="38100" cap="flat" cmpd="sng" algn="ctr">
              <a:solidFill>
                <a:srgbClr val="4372C4"/>
              </a:solidFill>
              <a:prstDash val="solid"/>
              <a:tailEnd type="none"/>
            </a:ln>
            <a:effectLst>
              <a:outerShdw blurRad="40000" dist="20000" dir="5400000" rotWithShape="0">
                <a:srgbClr val="000000">
                  <a:alpha val="38000"/>
                </a:srgbClr>
              </a:outerShdw>
            </a:effectLst>
          </p:spPr>
        </p:cxnSp>
        <p:sp>
          <p:nvSpPr>
            <p:cNvPr id="107" name="Oval 106"/>
            <p:cNvSpPr/>
            <p:nvPr/>
          </p:nvSpPr>
          <p:spPr>
            <a:xfrm flipH="1" flipV="1">
              <a:off x="8832382" y="3645533"/>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108" name="Oval 107"/>
            <p:cNvSpPr/>
            <p:nvPr/>
          </p:nvSpPr>
          <p:spPr>
            <a:xfrm>
              <a:off x="8649706" y="4048813"/>
              <a:ext cx="526249" cy="238539"/>
            </a:xfrm>
            <a:prstGeom prst="ellipse">
              <a:avLst/>
            </a:prstGeom>
            <a:noFill/>
            <a:ln w="38100">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AFABAB"/>
                  </a:solidFill>
                </a:rPr>
                <a:t>C</a:t>
              </a:r>
            </a:p>
          </p:txBody>
        </p:sp>
      </p:grpSp>
    </p:spTree>
    <p:extLst>
      <p:ext uri="{BB962C8B-B14F-4D97-AF65-F5344CB8AC3E}">
        <p14:creationId xmlns:p14="http://schemas.microsoft.com/office/powerpoint/2010/main" val="139913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ounded Rectangle 69"/>
          <p:cNvSpPr/>
          <p:nvPr/>
        </p:nvSpPr>
        <p:spPr>
          <a:xfrm>
            <a:off x="2234908" y="1526686"/>
            <a:ext cx="4128396" cy="2703941"/>
          </a:xfrm>
          <a:prstGeom prst="roundRect">
            <a:avLst/>
          </a:prstGeom>
          <a:solidFill>
            <a:srgbClr val="DBE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Diagram 9a</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38</a:t>
            </a:fld>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1267408942"/>
              </p:ext>
            </p:extLst>
          </p:nvPr>
        </p:nvGraphicFramePr>
        <p:xfrm>
          <a:off x="7281148" y="2182430"/>
          <a:ext cx="3808169" cy="2888406"/>
        </p:xfrm>
        <a:graphic>
          <a:graphicData uri="http://schemas.openxmlformats.org/drawingml/2006/table">
            <a:tbl>
              <a:tblPr firstRow="1" bandRow="1">
                <a:tableStyleId>{2D5ABB26-0587-4C30-8999-92F81FD0307C}</a:tableStyleId>
              </a:tblPr>
              <a:tblGrid>
                <a:gridCol w="709142">
                  <a:extLst>
                    <a:ext uri="{9D8B030D-6E8A-4147-A177-3AD203B41FA5}">
                      <a16:colId xmlns:a16="http://schemas.microsoft.com/office/drawing/2014/main" val="20000"/>
                    </a:ext>
                  </a:extLst>
                </a:gridCol>
                <a:gridCol w="1105126">
                  <a:extLst>
                    <a:ext uri="{9D8B030D-6E8A-4147-A177-3AD203B41FA5}">
                      <a16:colId xmlns:a16="http://schemas.microsoft.com/office/drawing/2014/main" val="20001"/>
                    </a:ext>
                  </a:extLst>
                </a:gridCol>
                <a:gridCol w="787400">
                  <a:extLst>
                    <a:ext uri="{9D8B030D-6E8A-4147-A177-3AD203B41FA5}">
                      <a16:colId xmlns:a16="http://schemas.microsoft.com/office/drawing/2014/main" val="20002"/>
                    </a:ext>
                  </a:extLst>
                </a:gridCol>
                <a:gridCol w="1206501">
                  <a:extLst>
                    <a:ext uri="{9D8B030D-6E8A-4147-A177-3AD203B41FA5}">
                      <a16:colId xmlns:a16="http://schemas.microsoft.com/office/drawing/2014/main" val="20003"/>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r>
                        <a:rPr lang="en-US" sz="1400" baseline="0" dirty="0"/>
                        <a:t> Network</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Peer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lvl="0"/>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Organization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Channel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Certificate Authority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Membership Service Provider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Identity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Channel</a:t>
                      </a:r>
                      <a:r>
                        <a:rPr lang="en-US" sz="1400" baseline="0" dirty="0"/>
                        <a:t> Policy</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1" name="Rounded Rectangle 60"/>
          <p:cNvSpPr/>
          <p:nvPr/>
        </p:nvSpPr>
        <p:spPr>
          <a:xfrm>
            <a:off x="7360461" y="2329366"/>
            <a:ext cx="470643" cy="431746"/>
          </a:xfrm>
          <a:prstGeom prst="roundRect">
            <a:avLst/>
          </a:prstGeom>
          <a:solidFill>
            <a:schemeClr val="accent1">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N</a:t>
            </a:r>
            <a:endParaRPr lang="en-US" sz="1600" b="1" dirty="0">
              <a:solidFill>
                <a:srgbClr val="000000"/>
              </a:solidFill>
              <a:ea typeface="Arial" charset="0"/>
              <a:cs typeface="Arial" charset="0"/>
            </a:endParaRPr>
          </a:p>
        </p:txBody>
      </p:sp>
      <p:grpSp>
        <p:nvGrpSpPr>
          <p:cNvPr id="131" name="Group 130"/>
          <p:cNvGrpSpPr/>
          <p:nvPr/>
        </p:nvGrpSpPr>
        <p:grpSpPr>
          <a:xfrm>
            <a:off x="7344133" y="3018639"/>
            <a:ext cx="503303" cy="466079"/>
            <a:chOff x="10666566" y="3979442"/>
            <a:chExt cx="742889" cy="687946"/>
          </a:xfrm>
        </p:grpSpPr>
        <p:sp>
          <p:nvSpPr>
            <p:cNvPr id="132" name="Triangle 131"/>
            <p:cNvSpPr/>
            <p:nvPr/>
          </p:nvSpPr>
          <p:spPr>
            <a:xfrm>
              <a:off x="10666566" y="3979442"/>
              <a:ext cx="742889" cy="677401"/>
            </a:xfrm>
            <a:prstGeom prst="triangle">
              <a:avLst/>
            </a:prstGeom>
            <a:solidFill>
              <a:srgbClr val="FFC00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rgbClr val="0070C0"/>
                </a:solidFill>
              </a:endParaRPr>
            </a:p>
          </p:txBody>
        </p:sp>
        <p:sp>
          <p:nvSpPr>
            <p:cNvPr id="133" name="TextBox 132"/>
            <p:cNvSpPr txBox="1"/>
            <p:nvPr/>
          </p:nvSpPr>
          <p:spPr>
            <a:xfrm>
              <a:off x="10763238" y="4281244"/>
              <a:ext cx="587261" cy="386144"/>
            </a:xfrm>
            <a:prstGeom prst="rect">
              <a:avLst/>
            </a:prstGeom>
            <a:noFill/>
          </p:spPr>
          <p:txBody>
            <a:bodyPr wrap="none" rtlCol="0">
              <a:spAutoFit/>
            </a:bodyPr>
            <a:lstStyle/>
            <a:p>
              <a:r>
                <a:rPr lang="en-US" sz="1050" b="1" dirty="0">
                  <a:solidFill>
                    <a:srgbClr val="0070C0"/>
                  </a:solidFill>
                </a:rPr>
                <a:t>Org</a:t>
              </a:r>
            </a:p>
          </p:txBody>
        </p:sp>
      </p:grpSp>
      <p:sp>
        <p:nvSpPr>
          <p:cNvPr id="150" name="Rounded Rectangle 149"/>
          <p:cNvSpPr/>
          <p:nvPr/>
        </p:nvSpPr>
        <p:spPr>
          <a:xfrm>
            <a:off x="7344133" y="3767327"/>
            <a:ext cx="470643" cy="431746"/>
          </a:xfrm>
          <a:prstGeom prst="roundRect">
            <a:avLst/>
          </a:prstGeom>
          <a:solidFill>
            <a:srgbClr val="9F42E6"/>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600" b="1" dirty="0">
                <a:solidFill>
                  <a:schemeClr val="bg1"/>
                </a:solidFill>
                <a:ea typeface="Arial" charset="0"/>
                <a:cs typeface="Arial" charset="0"/>
              </a:rPr>
              <a:t>CA</a:t>
            </a:r>
            <a:endParaRPr lang="en-US" b="1" dirty="0">
              <a:solidFill>
                <a:schemeClr val="bg1"/>
              </a:solidFill>
              <a:ea typeface="Arial" charset="0"/>
              <a:cs typeface="Arial" charset="0"/>
            </a:endParaRPr>
          </a:p>
        </p:txBody>
      </p:sp>
      <p:sp>
        <p:nvSpPr>
          <p:cNvPr id="85" name="Rounded Rectangle 84"/>
          <p:cNvSpPr/>
          <p:nvPr/>
        </p:nvSpPr>
        <p:spPr>
          <a:xfrm>
            <a:off x="5676856" y="2215289"/>
            <a:ext cx="559591" cy="554570"/>
          </a:xfrm>
          <a:prstGeom prst="roundRect">
            <a:avLst/>
          </a:prstGeom>
          <a:solidFill>
            <a:srgbClr val="4A8522"/>
          </a:solidFill>
          <a:ln w="28575" cap="flat" cmpd="sng" algn="ctr">
            <a:solidFill>
              <a:schemeClr val="bg2">
                <a:lumMod val="50000"/>
              </a:schemeClr>
            </a:solidFill>
            <a:prstDash val="solid"/>
          </a:ln>
          <a:effectLst>
            <a:outerShdw blurRad="40000" dist="23000" dir="5400000" rotWithShape="0">
              <a:srgbClr val="000000">
                <a:alpha val="35000"/>
              </a:srgbClr>
            </a:outerShdw>
          </a:effectLst>
        </p:spPr>
        <p:txBody>
          <a:bodyPr tIns="36000" bIns="36000" rtlCol="0" anchor="ctr"/>
          <a:lstStyle/>
          <a:p>
            <a:pPr lvl="0" algn="ctr" defTabSz="457200">
              <a:defRPr/>
            </a:pPr>
            <a:r>
              <a:rPr lang="en-US" sz="2400" b="1" kern="0" noProof="0" dirty="0">
                <a:solidFill>
                  <a:schemeClr val="bg1"/>
                </a:solidFill>
                <a:ea typeface=""/>
                <a:cs typeface=""/>
              </a:rPr>
              <a:t>P</a:t>
            </a:r>
            <a:r>
              <a:rPr lang="en-US" sz="2400" b="1" kern="0" baseline="-25000" dirty="0">
                <a:solidFill>
                  <a:schemeClr val="bg1"/>
                </a:solidFill>
              </a:rPr>
              <a:t>3</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186" name="TextBox 185"/>
          <p:cNvSpPr txBox="1"/>
          <p:nvPr/>
        </p:nvSpPr>
        <p:spPr>
          <a:xfrm>
            <a:off x="5471202" y="3810458"/>
            <a:ext cx="527124" cy="461665"/>
          </a:xfrm>
          <a:prstGeom prst="rect">
            <a:avLst/>
          </a:prstGeom>
          <a:noFill/>
        </p:spPr>
        <p:txBody>
          <a:bodyPr wrap="square" rtlCol="0">
            <a:spAutoFit/>
          </a:bodyPr>
          <a:lstStyle/>
          <a:p>
            <a:r>
              <a:rPr lang="en-US" sz="2400" b="1"/>
              <a:t>N</a:t>
            </a:r>
          </a:p>
        </p:txBody>
      </p:sp>
      <p:sp>
        <p:nvSpPr>
          <p:cNvPr id="207" name="Rounded Rectangle 206"/>
          <p:cNvSpPr/>
          <p:nvPr/>
        </p:nvSpPr>
        <p:spPr>
          <a:xfrm>
            <a:off x="5676855" y="2853769"/>
            <a:ext cx="559591" cy="554570"/>
          </a:xfrm>
          <a:prstGeom prst="roundRect">
            <a:avLst/>
          </a:prstGeom>
          <a:solidFill>
            <a:srgbClr val="4A8522"/>
          </a:solidFill>
          <a:ln w="28575" cap="flat" cmpd="sng" algn="ctr">
            <a:solidFill>
              <a:schemeClr val="bg2">
                <a:lumMod val="50000"/>
              </a:schemeClr>
            </a:solidFill>
            <a:prstDash val="solid"/>
          </a:ln>
          <a:effectLst>
            <a:outerShdw blurRad="40000" dist="23000" dir="5400000" rotWithShape="0">
              <a:srgbClr val="000000">
                <a:alpha val="35000"/>
              </a:srgbClr>
            </a:outerShdw>
          </a:effectLst>
        </p:spPr>
        <p:txBody>
          <a:bodyPr tIns="36000" bIns="36000" rtlCol="0" anchor="ctr"/>
          <a:lstStyle/>
          <a:p>
            <a:pPr lvl="0" algn="ctr" defTabSz="457200">
              <a:defRPr/>
            </a:pPr>
            <a:r>
              <a:rPr lang="en-US" sz="2400" b="1" kern="0" noProof="0">
                <a:solidFill>
                  <a:schemeClr val="bg1"/>
                </a:solidFill>
                <a:ea typeface=""/>
                <a:cs typeface=""/>
              </a:rPr>
              <a:t>P</a:t>
            </a:r>
            <a:r>
              <a:rPr lang="en-US" sz="2400" b="1" kern="0" baseline="-25000" dirty="0">
                <a:solidFill>
                  <a:schemeClr val="bg1"/>
                </a:solidFill>
              </a:rPr>
              <a:t>4</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208" name="Rounded Rectangle 207"/>
          <p:cNvSpPr/>
          <p:nvPr/>
        </p:nvSpPr>
        <p:spPr>
          <a:xfrm>
            <a:off x="2362144" y="2228001"/>
            <a:ext cx="559591" cy="554570"/>
          </a:xfrm>
          <a:prstGeom prst="roundRect">
            <a:avLst/>
          </a:prstGeom>
          <a:solidFill>
            <a:srgbClr val="FF0000"/>
          </a:solidFill>
          <a:ln w="28575" cap="flat" cmpd="sng" algn="ctr">
            <a:solidFill>
              <a:schemeClr val="bg2">
                <a:lumMod val="50000"/>
              </a:schemeClr>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r>
              <a:rPr lang="en-US" sz="2400" b="1" kern="0" baseline="-25000" noProof="0" dirty="0">
                <a:solidFill>
                  <a:schemeClr val="bg1"/>
                </a:solidFill>
                <a:ea typeface=""/>
                <a:cs typeface=""/>
              </a:rPr>
              <a:t>1</a:t>
            </a:r>
            <a:endParaRPr kumimoji="0" lang="en-US" sz="2400" b="1" i="0" u="none" strike="noStrike" kern="0" cap="none" spc="0" normalizeH="0" baseline="-25000" noProof="0" dirty="0">
              <a:ln>
                <a:noFill/>
              </a:ln>
              <a:solidFill>
                <a:schemeClr val="bg1"/>
              </a:solidFill>
              <a:effectLst/>
              <a:uLnTx/>
              <a:uFillTx/>
              <a:ea typeface=""/>
              <a:cs typeface=""/>
            </a:endParaRPr>
          </a:p>
        </p:txBody>
      </p:sp>
      <p:sp>
        <p:nvSpPr>
          <p:cNvPr id="209" name="Rounded Rectangle 208"/>
          <p:cNvSpPr/>
          <p:nvPr/>
        </p:nvSpPr>
        <p:spPr>
          <a:xfrm>
            <a:off x="2362143" y="2866481"/>
            <a:ext cx="559591" cy="554570"/>
          </a:xfrm>
          <a:prstGeom prst="roundRect">
            <a:avLst/>
          </a:prstGeom>
          <a:solidFill>
            <a:srgbClr val="FF0000"/>
          </a:solidFill>
          <a:ln w="28575" cap="flat" cmpd="sng" algn="ctr">
            <a:solidFill>
              <a:schemeClr val="bg2">
                <a:lumMod val="50000"/>
              </a:schemeClr>
            </a:solidFill>
            <a:prstDash val="solid"/>
          </a:ln>
          <a:effectLst>
            <a:outerShdw blurRad="40000" dist="23000" dir="5400000" rotWithShape="0">
              <a:srgbClr val="000000">
                <a:alpha val="35000"/>
              </a:srgbClr>
            </a:outerShdw>
          </a:effectLst>
        </p:spPr>
        <p:txBody>
          <a:bodyPr tIns="36000" bIns="36000" rtlCol="0" anchor="ctr"/>
          <a:lstStyle/>
          <a:p>
            <a:pPr lvl="0" algn="ctr" defTabSz="457200">
              <a:defRPr/>
            </a:pPr>
            <a:r>
              <a:rPr lang="en-US" sz="2400" b="1" kern="0" noProof="0" dirty="0">
                <a:solidFill>
                  <a:schemeClr val="bg1"/>
                </a:solidFill>
                <a:ea typeface=""/>
                <a:cs typeface=""/>
              </a:rPr>
              <a:t>P</a:t>
            </a:r>
            <a:r>
              <a:rPr lang="en-US" sz="2400" b="1" kern="0" baseline="-25000" noProof="0" dirty="0">
                <a:solidFill>
                  <a:schemeClr val="bg1"/>
                </a:solidFill>
              </a:rPr>
              <a:t>2</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3" name="Oval 2"/>
          <p:cNvSpPr/>
          <p:nvPr/>
        </p:nvSpPr>
        <p:spPr>
          <a:xfrm>
            <a:off x="1462797" y="1525646"/>
            <a:ext cx="1593862" cy="2703941"/>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538734" y="1525646"/>
            <a:ext cx="1593862" cy="2703941"/>
          </a:xfrm>
          <a:prstGeom prst="ellipse">
            <a:avLst/>
          </a:prstGeom>
          <a:noFill/>
          <a:ln w="28575">
            <a:solidFill>
              <a:srgbClr val="4A85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1616918" y="1482565"/>
            <a:ext cx="470000" cy="443331"/>
            <a:chOff x="5661371" y="5935385"/>
            <a:chExt cx="780572" cy="736281"/>
          </a:xfrm>
        </p:grpSpPr>
        <p:sp>
          <p:nvSpPr>
            <p:cNvPr id="49" name="Triangle 48"/>
            <p:cNvSpPr/>
            <p:nvPr/>
          </p:nvSpPr>
          <p:spPr>
            <a:xfrm>
              <a:off x="5666609" y="5935385"/>
              <a:ext cx="742889" cy="677401"/>
            </a:xfrm>
            <a:prstGeom prst="triangle">
              <a:avLst/>
            </a:prstGeom>
            <a:solidFill>
              <a:srgbClr val="FF000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solidFill>
              </a:endParaRPr>
            </a:p>
          </p:txBody>
        </p:sp>
        <p:sp>
          <p:nvSpPr>
            <p:cNvPr id="50" name="TextBox 49"/>
            <p:cNvSpPr txBox="1"/>
            <p:nvPr/>
          </p:nvSpPr>
          <p:spPr>
            <a:xfrm>
              <a:off x="5661371" y="6237186"/>
              <a:ext cx="780572" cy="434480"/>
            </a:xfrm>
            <a:prstGeom prst="rect">
              <a:avLst/>
            </a:prstGeom>
            <a:noFill/>
          </p:spPr>
          <p:txBody>
            <a:bodyPr wrap="none" rtlCol="0">
              <a:spAutoFit/>
            </a:bodyPr>
            <a:lstStyle/>
            <a:p>
              <a:r>
                <a:rPr lang="en-US" sz="1100" b="1">
                  <a:solidFill>
                    <a:schemeClr val="bg1"/>
                  </a:solidFill>
                </a:rPr>
                <a:t>Org1</a:t>
              </a:r>
              <a:endParaRPr lang="en-US" sz="1100" b="1" dirty="0">
                <a:solidFill>
                  <a:schemeClr val="bg1"/>
                </a:solidFill>
              </a:endParaRPr>
            </a:p>
          </p:txBody>
        </p:sp>
      </p:grpSp>
      <p:grpSp>
        <p:nvGrpSpPr>
          <p:cNvPr id="56" name="Group 55"/>
          <p:cNvGrpSpPr/>
          <p:nvPr/>
        </p:nvGrpSpPr>
        <p:grpSpPr>
          <a:xfrm>
            <a:off x="6591262" y="3659661"/>
            <a:ext cx="470000" cy="443331"/>
            <a:chOff x="5650038" y="5935385"/>
            <a:chExt cx="780572" cy="736281"/>
          </a:xfrm>
          <a:solidFill>
            <a:srgbClr val="4A8522"/>
          </a:solidFill>
        </p:grpSpPr>
        <p:sp>
          <p:nvSpPr>
            <p:cNvPr id="57" name="Triangle 56"/>
            <p:cNvSpPr/>
            <p:nvPr/>
          </p:nvSpPr>
          <p:spPr>
            <a:xfrm>
              <a:off x="5666609" y="5935385"/>
              <a:ext cx="742889" cy="677401"/>
            </a:xfrm>
            <a:prstGeom prst="triangl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solidFill>
              </a:endParaRPr>
            </a:p>
          </p:txBody>
        </p:sp>
        <p:sp>
          <p:nvSpPr>
            <p:cNvPr id="58" name="TextBox 57"/>
            <p:cNvSpPr txBox="1"/>
            <p:nvPr/>
          </p:nvSpPr>
          <p:spPr>
            <a:xfrm>
              <a:off x="5650038" y="6237186"/>
              <a:ext cx="780572" cy="434480"/>
            </a:xfrm>
            <a:prstGeom prst="rect">
              <a:avLst/>
            </a:prstGeom>
            <a:noFill/>
          </p:spPr>
          <p:txBody>
            <a:bodyPr wrap="none" rtlCol="0">
              <a:spAutoFit/>
            </a:bodyPr>
            <a:lstStyle/>
            <a:p>
              <a:r>
                <a:rPr lang="en-US" sz="1100" b="1" dirty="0">
                  <a:solidFill>
                    <a:schemeClr val="bg1"/>
                  </a:solidFill>
                </a:rPr>
                <a:t>Org2</a:t>
              </a:r>
            </a:p>
          </p:txBody>
        </p:sp>
      </p:grpSp>
      <p:sp>
        <p:nvSpPr>
          <p:cNvPr id="59" name="Oval 58"/>
          <p:cNvSpPr/>
          <p:nvPr/>
        </p:nvSpPr>
        <p:spPr>
          <a:xfrm>
            <a:off x="3014903" y="2794086"/>
            <a:ext cx="2594968" cy="307828"/>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372C4"/>
                </a:solidFill>
              </a:rPr>
              <a:t>C</a:t>
            </a:r>
          </a:p>
        </p:txBody>
      </p:sp>
      <p:sp>
        <p:nvSpPr>
          <p:cNvPr id="76" name="Oval 75"/>
          <p:cNvSpPr/>
          <p:nvPr/>
        </p:nvSpPr>
        <p:spPr>
          <a:xfrm flipV="1">
            <a:off x="2823237" y="2431574"/>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77" name="Oval 76"/>
          <p:cNvSpPr/>
          <p:nvPr/>
        </p:nvSpPr>
        <p:spPr>
          <a:xfrm flipV="1">
            <a:off x="5582590" y="3083212"/>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cxnSp>
        <p:nvCxnSpPr>
          <p:cNvPr id="24" name="Elbow Connector 23"/>
          <p:cNvCxnSpPr>
            <a:stCxn id="77" idx="2"/>
            <a:endCxn id="59" idx="5"/>
          </p:cNvCxnSpPr>
          <p:nvPr/>
        </p:nvCxnSpPr>
        <p:spPr>
          <a:xfrm rot="10800000">
            <a:off x="5229848" y="3056834"/>
            <a:ext cx="352743" cy="107378"/>
          </a:xfrm>
          <a:prstGeom prst="bentConnector2">
            <a:avLst/>
          </a:prstGeom>
          <a:ln w="38100">
            <a:solidFill>
              <a:srgbClr val="4372C4"/>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9" idx="1"/>
            <a:endCxn id="76" idx="6"/>
          </p:cNvCxnSpPr>
          <p:nvPr/>
        </p:nvCxnSpPr>
        <p:spPr>
          <a:xfrm rot="16200000" flipV="1">
            <a:off x="3026787" y="2471025"/>
            <a:ext cx="326592" cy="409689"/>
          </a:xfrm>
          <a:prstGeom prst="bentConnector2">
            <a:avLst/>
          </a:prstGeom>
          <a:ln w="38100">
            <a:solidFill>
              <a:srgbClr val="4372C4"/>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9193384" y="3164859"/>
            <a:ext cx="526249" cy="238539"/>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a:t>
            </a:r>
          </a:p>
        </p:txBody>
      </p:sp>
      <p:sp>
        <p:nvSpPr>
          <p:cNvPr id="93" name="Rounded Rectangle 92"/>
          <p:cNvSpPr/>
          <p:nvPr/>
        </p:nvSpPr>
        <p:spPr>
          <a:xfrm>
            <a:off x="3830412" y="4557100"/>
            <a:ext cx="966733" cy="319881"/>
          </a:xfrm>
          <a:prstGeom prst="roundRect">
            <a:avLst>
              <a:gd name="adj" fmla="val 50000"/>
            </a:avLst>
          </a:prstGeom>
          <a:solidFill>
            <a:srgbClr val="FF0000"/>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100" b="1" kern="0" noProof="0" dirty="0">
                <a:solidFill>
                  <a:schemeClr val="bg1"/>
                </a:solidFill>
                <a:ea typeface=""/>
                <a:cs typeface=""/>
              </a:rPr>
              <a:t>ORG1.MSP</a:t>
            </a:r>
            <a:endParaRPr kumimoji="0" lang="en-US" sz="1100" b="1" i="0" u="none" strike="noStrike" kern="0" cap="none" spc="0" normalizeH="0" baseline="0" noProof="0" dirty="0">
              <a:ln>
                <a:noFill/>
              </a:ln>
              <a:solidFill>
                <a:schemeClr val="bg1"/>
              </a:solidFill>
              <a:effectLst/>
              <a:uLnTx/>
              <a:uFillTx/>
              <a:ea typeface=""/>
              <a:cs typeface=""/>
            </a:endParaRPr>
          </a:p>
        </p:txBody>
      </p:sp>
      <p:sp>
        <p:nvSpPr>
          <p:cNvPr id="94" name="Rounded Rectangle 93"/>
          <p:cNvSpPr/>
          <p:nvPr/>
        </p:nvSpPr>
        <p:spPr>
          <a:xfrm>
            <a:off x="3830411" y="4868813"/>
            <a:ext cx="966733" cy="319881"/>
          </a:xfrm>
          <a:prstGeom prst="roundRect">
            <a:avLst>
              <a:gd name="adj" fmla="val 50000"/>
            </a:avLst>
          </a:prstGeom>
          <a:solidFill>
            <a:srgbClr val="4A8522"/>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100" b="1" kern="0" noProof="0" dirty="0">
                <a:solidFill>
                  <a:schemeClr val="bg1"/>
                </a:solidFill>
                <a:ea typeface=""/>
                <a:cs typeface=""/>
              </a:rPr>
              <a:t>ORG2.MSP</a:t>
            </a:r>
            <a:endParaRPr kumimoji="0" lang="en-US" sz="1100" b="1" i="0" u="none" strike="noStrike" kern="0" cap="none" spc="0" normalizeH="0" baseline="0" noProof="0" dirty="0">
              <a:ln>
                <a:noFill/>
              </a:ln>
              <a:solidFill>
                <a:schemeClr val="bg1"/>
              </a:solidFill>
              <a:effectLst/>
              <a:uLnTx/>
              <a:uFillTx/>
              <a:ea typeface=""/>
              <a:cs typeface=""/>
            </a:endParaRPr>
          </a:p>
        </p:txBody>
      </p:sp>
      <p:cxnSp>
        <p:nvCxnSpPr>
          <p:cNvPr id="99" name="Elbow Connector 98"/>
          <p:cNvCxnSpPr/>
          <p:nvPr/>
        </p:nvCxnSpPr>
        <p:spPr>
          <a:xfrm rot="10800000" flipV="1">
            <a:off x="2943538" y="4717040"/>
            <a:ext cx="886874" cy="240619"/>
          </a:xfrm>
          <a:prstGeom prst="bentConnector3">
            <a:avLst>
              <a:gd name="adj1" fmla="val 50000"/>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p:cNvCxnSpPr/>
          <p:nvPr/>
        </p:nvCxnSpPr>
        <p:spPr>
          <a:xfrm flipV="1">
            <a:off x="4797144" y="4941269"/>
            <a:ext cx="876878" cy="87485"/>
          </a:xfrm>
          <a:prstGeom prst="bentConnector3">
            <a:avLst>
              <a:gd name="adj1" fmla="val 50000"/>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014391" y="5188694"/>
            <a:ext cx="593239" cy="307777"/>
          </a:xfrm>
          <a:prstGeom prst="rect">
            <a:avLst/>
          </a:prstGeom>
          <a:noFill/>
        </p:spPr>
        <p:txBody>
          <a:bodyPr wrap="none" rtlCol="0">
            <a:spAutoFit/>
          </a:bodyPr>
          <a:lstStyle/>
          <a:p>
            <a:pPr algn="ctr"/>
            <a:r>
              <a:rPr lang="en-US" sz="1400" b="1" dirty="0"/>
              <a:t>MSPs</a:t>
            </a:r>
          </a:p>
        </p:txBody>
      </p:sp>
      <p:grpSp>
        <p:nvGrpSpPr>
          <p:cNvPr id="112" name="Group 111"/>
          <p:cNvGrpSpPr/>
          <p:nvPr/>
        </p:nvGrpSpPr>
        <p:grpSpPr>
          <a:xfrm>
            <a:off x="2392770" y="3470491"/>
            <a:ext cx="312349" cy="323772"/>
            <a:chOff x="5676338" y="2717038"/>
            <a:chExt cx="312349" cy="323772"/>
          </a:xfrm>
        </p:grpSpPr>
        <p:grpSp>
          <p:nvGrpSpPr>
            <p:cNvPr id="113" name="Group 112"/>
            <p:cNvGrpSpPr/>
            <p:nvPr/>
          </p:nvGrpSpPr>
          <p:grpSpPr>
            <a:xfrm>
              <a:off x="5676338" y="2717038"/>
              <a:ext cx="312349" cy="252979"/>
              <a:chOff x="9015959" y="4587888"/>
              <a:chExt cx="420764" cy="340787"/>
            </a:xfrm>
          </p:grpSpPr>
          <p:sp>
            <p:nvSpPr>
              <p:cNvPr id="115" name="Rectangle 114"/>
              <p:cNvSpPr/>
              <p:nvPr/>
            </p:nvSpPr>
            <p:spPr>
              <a:xfrm>
                <a:off x="9015959" y="4587888"/>
                <a:ext cx="420764" cy="340787"/>
              </a:xfrm>
              <a:prstGeom prst="rect">
                <a:avLst/>
              </a:prstGeom>
              <a:noFill/>
              <a:ln w="25400">
                <a:solidFill>
                  <a:srgbClr val="9F42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16" name="Group 115"/>
              <p:cNvGrpSpPr/>
              <p:nvPr/>
            </p:nvGrpSpPr>
            <p:grpSpPr>
              <a:xfrm>
                <a:off x="9261059" y="4690045"/>
                <a:ext cx="123069" cy="75870"/>
                <a:chOff x="4783309" y="3634526"/>
                <a:chExt cx="123069" cy="75870"/>
              </a:xfrm>
            </p:grpSpPr>
            <p:cxnSp>
              <p:nvCxnSpPr>
                <p:cNvPr id="118" name="Straight Connector 117"/>
                <p:cNvCxnSpPr/>
                <p:nvPr/>
              </p:nvCxnSpPr>
              <p:spPr>
                <a:xfrm>
                  <a:off x="4783309" y="3634526"/>
                  <a:ext cx="123069" cy="0"/>
                </a:xfrm>
                <a:prstGeom prst="line">
                  <a:avLst/>
                </a:prstGeom>
                <a:ln w="25400">
                  <a:solidFill>
                    <a:srgbClr val="9F42E6"/>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4783309" y="3672462"/>
                  <a:ext cx="123069" cy="0"/>
                </a:xfrm>
                <a:prstGeom prst="line">
                  <a:avLst/>
                </a:prstGeom>
                <a:ln w="25400">
                  <a:solidFill>
                    <a:srgbClr val="9F42E6"/>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783309" y="3710396"/>
                  <a:ext cx="123069" cy="0"/>
                </a:xfrm>
                <a:prstGeom prst="line">
                  <a:avLst/>
                </a:prstGeom>
                <a:ln w="25400">
                  <a:solidFill>
                    <a:srgbClr val="9F42E6"/>
                  </a:solidFill>
                </a:ln>
              </p:spPr>
              <p:style>
                <a:lnRef idx="1">
                  <a:schemeClr val="accent1"/>
                </a:lnRef>
                <a:fillRef idx="0">
                  <a:schemeClr val="accent1"/>
                </a:fillRef>
                <a:effectRef idx="0">
                  <a:schemeClr val="accent1"/>
                </a:effectRef>
                <a:fontRef idx="minor">
                  <a:schemeClr val="tx1"/>
                </a:fontRef>
              </p:style>
            </p:cxnSp>
          </p:grpSp>
          <p:sp>
            <p:nvSpPr>
              <p:cNvPr id="117" name="Rounded Rectangle 116"/>
              <p:cNvSpPr/>
              <p:nvPr/>
            </p:nvSpPr>
            <p:spPr>
              <a:xfrm>
                <a:off x="9059604" y="4675660"/>
                <a:ext cx="166737" cy="165241"/>
              </a:xfrm>
              <a:prstGeom prst="roundRect">
                <a:avLst/>
              </a:prstGeom>
              <a:solidFill>
                <a:srgbClr val="9F42E6"/>
              </a:solidFill>
              <a:ln w="12700" cap="flat" cmpd="sng" algn="ctr">
                <a:solidFill>
                  <a:srgbClr val="9F42E6"/>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114" name="7-Point Star 113"/>
            <p:cNvSpPr/>
            <p:nvPr/>
          </p:nvSpPr>
          <p:spPr>
            <a:xfrm>
              <a:off x="5834851" y="2902584"/>
              <a:ext cx="138226" cy="138226"/>
            </a:xfrm>
            <a:prstGeom prst="star7">
              <a:avLst/>
            </a:prstGeom>
            <a:solidFill>
              <a:schemeClr val="bg1"/>
            </a:solidFill>
            <a:ln>
              <a:solidFill>
                <a:srgbClr val="9F42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2379849" y="1925896"/>
            <a:ext cx="312349" cy="323772"/>
            <a:chOff x="5676338" y="2717038"/>
            <a:chExt cx="312349" cy="323772"/>
          </a:xfrm>
        </p:grpSpPr>
        <p:grpSp>
          <p:nvGrpSpPr>
            <p:cNvPr id="122" name="Group 121"/>
            <p:cNvGrpSpPr/>
            <p:nvPr/>
          </p:nvGrpSpPr>
          <p:grpSpPr>
            <a:xfrm>
              <a:off x="5676338" y="2717038"/>
              <a:ext cx="312349" cy="252979"/>
              <a:chOff x="9015959" y="4587888"/>
              <a:chExt cx="420764" cy="340787"/>
            </a:xfrm>
          </p:grpSpPr>
          <p:sp>
            <p:nvSpPr>
              <p:cNvPr id="124" name="Rectangle 123"/>
              <p:cNvSpPr/>
              <p:nvPr/>
            </p:nvSpPr>
            <p:spPr>
              <a:xfrm>
                <a:off x="9015959" y="4587888"/>
                <a:ext cx="420764" cy="340787"/>
              </a:xfrm>
              <a:prstGeom prst="rect">
                <a:avLst/>
              </a:prstGeom>
              <a:noFill/>
              <a:ln w="25400">
                <a:solidFill>
                  <a:srgbClr val="9F42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25" name="Group 124"/>
              <p:cNvGrpSpPr/>
              <p:nvPr/>
            </p:nvGrpSpPr>
            <p:grpSpPr>
              <a:xfrm>
                <a:off x="9261059" y="4690045"/>
                <a:ext cx="123069" cy="75870"/>
                <a:chOff x="4783309" y="3634526"/>
                <a:chExt cx="123069" cy="75870"/>
              </a:xfrm>
            </p:grpSpPr>
            <p:cxnSp>
              <p:nvCxnSpPr>
                <p:cNvPr id="127" name="Straight Connector 126"/>
                <p:cNvCxnSpPr/>
                <p:nvPr/>
              </p:nvCxnSpPr>
              <p:spPr>
                <a:xfrm>
                  <a:off x="4783309" y="3634526"/>
                  <a:ext cx="123069" cy="0"/>
                </a:xfrm>
                <a:prstGeom prst="line">
                  <a:avLst/>
                </a:prstGeom>
                <a:ln w="25400">
                  <a:solidFill>
                    <a:srgbClr val="9F42E6"/>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4783309" y="3672462"/>
                  <a:ext cx="123069" cy="0"/>
                </a:xfrm>
                <a:prstGeom prst="line">
                  <a:avLst/>
                </a:prstGeom>
                <a:ln w="25400">
                  <a:solidFill>
                    <a:srgbClr val="9F42E6"/>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4783309" y="3710396"/>
                  <a:ext cx="123069" cy="0"/>
                </a:xfrm>
                <a:prstGeom prst="line">
                  <a:avLst/>
                </a:prstGeom>
                <a:ln w="25400">
                  <a:solidFill>
                    <a:srgbClr val="9F42E6"/>
                  </a:solidFill>
                </a:ln>
              </p:spPr>
              <p:style>
                <a:lnRef idx="1">
                  <a:schemeClr val="accent1"/>
                </a:lnRef>
                <a:fillRef idx="0">
                  <a:schemeClr val="accent1"/>
                </a:fillRef>
                <a:effectRef idx="0">
                  <a:schemeClr val="accent1"/>
                </a:effectRef>
                <a:fontRef idx="minor">
                  <a:schemeClr val="tx1"/>
                </a:fontRef>
              </p:style>
            </p:cxnSp>
          </p:grpSp>
          <p:sp>
            <p:nvSpPr>
              <p:cNvPr id="126" name="Rounded Rectangle 125"/>
              <p:cNvSpPr/>
              <p:nvPr/>
            </p:nvSpPr>
            <p:spPr>
              <a:xfrm>
                <a:off x="9059604" y="4675660"/>
                <a:ext cx="166737" cy="165241"/>
              </a:xfrm>
              <a:prstGeom prst="roundRect">
                <a:avLst/>
              </a:prstGeom>
              <a:solidFill>
                <a:srgbClr val="9F42E6"/>
              </a:solidFill>
              <a:ln w="12700" cap="flat" cmpd="sng" algn="ctr">
                <a:solidFill>
                  <a:srgbClr val="9F42E6"/>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123" name="7-Point Star 122"/>
            <p:cNvSpPr/>
            <p:nvPr/>
          </p:nvSpPr>
          <p:spPr>
            <a:xfrm>
              <a:off x="5834851" y="2902584"/>
              <a:ext cx="138226" cy="138226"/>
            </a:xfrm>
            <a:prstGeom prst="star7">
              <a:avLst/>
            </a:prstGeom>
            <a:solidFill>
              <a:schemeClr val="bg1"/>
            </a:solidFill>
            <a:ln>
              <a:solidFill>
                <a:srgbClr val="9F42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Rounded Rectangle 129"/>
          <p:cNvSpPr/>
          <p:nvPr/>
        </p:nvSpPr>
        <p:spPr>
          <a:xfrm>
            <a:off x="2368465" y="4701327"/>
            <a:ext cx="575072" cy="567368"/>
          </a:xfrm>
          <a:prstGeom prst="roundRect">
            <a:avLst/>
          </a:prstGeom>
          <a:solidFill>
            <a:srgbClr val="9F42E6"/>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CA1</a:t>
            </a:r>
          </a:p>
        </p:txBody>
      </p:sp>
      <p:cxnSp>
        <p:nvCxnSpPr>
          <p:cNvPr id="134" name="Straight Connector 133"/>
          <p:cNvCxnSpPr>
            <a:stCxn id="101" idx="0"/>
            <a:endCxn id="59" idx="4"/>
          </p:cNvCxnSpPr>
          <p:nvPr/>
        </p:nvCxnSpPr>
        <p:spPr>
          <a:xfrm flipH="1" flipV="1">
            <a:off x="4312387" y="3101914"/>
            <a:ext cx="1392" cy="1230474"/>
          </a:xfrm>
          <a:prstGeom prst="line">
            <a:avLst/>
          </a:prstGeom>
          <a:ln w="28575">
            <a:solidFill>
              <a:srgbClr val="4372C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686273" y="5278248"/>
            <a:ext cx="2281469" cy="307777"/>
          </a:xfrm>
          <a:prstGeom prst="rect">
            <a:avLst/>
          </a:prstGeom>
          <a:noFill/>
        </p:spPr>
        <p:txBody>
          <a:bodyPr wrap="square" rtlCol="0">
            <a:spAutoFit/>
          </a:bodyPr>
          <a:lstStyle/>
          <a:p>
            <a:r>
              <a:rPr lang="en-US" sz="1400" b="1" dirty="0">
                <a:solidFill>
                  <a:srgbClr val="4372C4"/>
                </a:solidFill>
              </a:rPr>
              <a:t>Channel policy</a:t>
            </a:r>
          </a:p>
        </p:txBody>
      </p:sp>
      <p:sp>
        <p:nvSpPr>
          <p:cNvPr id="136" name="Rounded Rectangle 135"/>
          <p:cNvSpPr/>
          <p:nvPr/>
        </p:nvSpPr>
        <p:spPr>
          <a:xfrm>
            <a:off x="5664432" y="4701327"/>
            <a:ext cx="575072" cy="567368"/>
          </a:xfrm>
          <a:prstGeom prst="roundRect">
            <a:avLst/>
          </a:prstGeom>
          <a:solidFill>
            <a:srgbClr val="FFC100"/>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70C0"/>
                </a:solidFill>
              </a:rPr>
              <a:t>CA2</a:t>
            </a:r>
          </a:p>
        </p:txBody>
      </p:sp>
      <p:grpSp>
        <p:nvGrpSpPr>
          <p:cNvPr id="137" name="Group 136"/>
          <p:cNvGrpSpPr/>
          <p:nvPr/>
        </p:nvGrpSpPr>
        <p:grpSpPr>
          <a:xfrm>
            <a:off x="5906947" y="3475421"/>
            <a:ext cx="312349" cy="323772"/>
            <a:chOff x="5676338" y="2717038"/>
            <a:chExt cx="312349" cy="323772"/>
          </a:xfrm>
        </p:grpSpPr>
        <p:grpSp>
          <p:nvGrpSpPr>
            <p:cNvPr id="138" name="Group 137"/>
            <p:cNvGrpSpPr/>
            <p:nvPr/>
          </p:nvGrpSpPr>
          <p:grpSpPr>
            <a:xfrm>
              <a:off x="5676338" y="2717038"/>
              <a:ext cx="312349" cy="252979"/>
              <a:chOff x="9015959" y="4587888"/>
              <a:chExt cx="420764" cy="340787"/>
            </a:xfrm>
          </p:grpSpPr>
          <p:sp>
            <p:nvSpPr>
              <p:cNvPr id="140" name="Rectangle 139"/>
              <p:cNvSpPr/>
              <p:nvPr/>
            </p:nvSpPr>
            <p:spPr>
              <a:xfrm>
                <a:off x="9015959" y="4587888"/>
                <a:ext cx="420764" cy="340787"/>
              </a:xfrm>
              <a:prstGeom prst="rect">
                <a:avLst/>
              </a:prstGeom>
              <a:noFill/>
              <a:ln w="25400">
                <a:solidFill>
                  <a:srgbClr val="FFC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41" name="Group 140"/>
              <p:cNvGrpSpPr/>
              <p:nvPr/>
            </p:nvGrpSpPr>
            <p:grpSpPr>
              <a:xfrm>
                <a:off x="9261059" y="4690045"/>
                <a:ext cx="123069" cy="75870"/>
                <a:chOff x="4783309" y="3634526"/>
                <a:chExt cx="123069" cy="75870"/>
              </a:xfrm>
            </p:grpSpPr>
            <p:cxnSp>
              <p:nvCxnSpPr>
                <p:cNvPr id="143" name="Straight Connector 142"/>
                <p:cNvCxnSpPr/>
                <p:nvPr/>
              </p:nvCxnSpPr>
              <p:spPr>
                <a:xfrm>
                  <a:off x="4783309" y="3634526"/>
                  <a:ext cx="12306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4783309" y="3672462"/>
                  <a:ext cx="12306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4783309" y="3710396"/>
                  <a:ext cx="12306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
            <p:nvSpPr>
              <p:cNvPr id="142" name="Rounded Rectangle 141"/>
              <p:cNvSpPr/>
              <p:nvPr/>
            </p:nvSpPr>
            <p:spPr>
              <a:xfrm>
                <a:off x="9059604" y="4675659"/>
                <a:ext cx="166737" cy="165242"/>
              </a:xfrm>
              <a:prstGeom prst="roundRect">
                <a:avLst/>
              </a:prstGeom>
              <a:solidFill>
                <a:srgbClr val="FFC100"/>
              </a:solidFill>
              <a:ln w="12700" cap="flat" cmpd="sng" algn="ctr">
                <a:solidFill>
                  <a:srgbClr val="FFC100"/>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rgbClr val="4372C4"/>
                    </a:solidFill>
                    <a:ea typeface=""/>
                    <a:cs typeface=""/>
                  </a:rPr>
                  <a:t>I</a:t>
                </a:r>
                <a:endParaRPr kumimoji="0" lang="en-US" sz="1000" b="1" i="0" u="none" strike="noStrike" kern="0" cap="none" spc="0" normalizeH="0" baseline="0" noProof="0" dirty="0">
                  <a:ln>
                    <a:noFill/>
                  </a:ln>
                  <a:solidFill>
                    <a:srgbClr val="4372C4"/>
                  </a:solidFill>
                  <a:effectLst/>
                  <a:uLnTx/>
                  <a:uFillTx/>
                  <a:ea typeface=""/>
                  <a:cs typeface=""/>
                </a:endParaRPr>
              </a:p>
            </p:txBody>
          </p:sp>
        </p:grpSp>
        <p:sp>
          <p:nvSpPr>
            <p:cNvPr id="139" name="7-Point Star 138"/>
            <p:cNvSpPr/>
            <p:nvPr/>
          </p:nvSpPr>
          <p:spPr>
            <a:xfrm>
              <a:off x="5834851" y="2902584"/>
              <a:ext cx="138226" cy="138226"/>
            </a:xfrm>
            <a:prstGeom prst="star7">
              <a:avLst/>
            </a:prstGeom>
            <a:solidFill>
              <a:schemeClr val="bg1"/>
            </a:solidFill>
            <a:ln>
              <a:solidFill>
                <a:srgbClr val="FFC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p:cNvGrpSpPr/>
          <p:nvPr/>
        </p:nvGrpSpPr>
        <p:grpSpPr>
          <a:xfrm>
            <a:off x="5904040" y="1907105"/>
            <a:ext cx="312349" cy="323772"/>
            <a:chOff x="5676338" y="2717038"/>
            <a:chExt cx="312349" cy="323772"/>
          </a:xfrm>
        </p:grpSpPr>
        <p:grpSp>
          <p:nvGrpSpPr>
            <p:cNvPr id="147" name="Group 146"/>
            <p:cNvGrpSpPr/>
            <p:nvPr/>
          </p:nvGrpSpPr>
          <p:grpSpPr>
            <a:xfrm>
              <a:off x="5676338" y="2717038"/>
              <a:ext cx="312349" cy="252979"/>
              <a:chOff x="9015959" y="4587888"/>
              <a:chExt cx="420764" cy="340787"/>
            </a:xfrm>
          </p:grpSpPr>
          <p:sp>
            <p:nvSpPr>
              <p:cNvPr id="149" name="Rectangle 148"/>
              <p:cNvSpPr/>
              <p:nvPr/>
            </p:nvSpPr>
            <p:spPr>
              <a:xfrm>
                <a:off x="9015959" y="4587888"/>
                <a:ext cx="420764" cy="340787"/>
              </a:xfrm>
              <a:prstGeom prst="rect">
                <a:avLst/>
              </a:prstGeom>
              <a:noFill/>
              <a:ln w="25400">
                <a:solidFill>
                  <a:srgbClr val="FFC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51" name="Group 150"/>
              <p:cNvGrpSpPr/>
              <p:nvPr/>
            </p:nvGrpSpPr>
            <p:grpSpPr>
              <a:xfrm>
                <a:off x="9261059" y="4690045"/>
                <a:ext cx="123069" cy="75870"/>
                <a:chOff x="4783309" y="3634526"/>
                <a:chExt cx="123069" cy="75870"/>
              </a:xfrm>
            </p:grpSpPr>
            <p:cxnSp>
              <p:nvCxnSpPr>
                <p:cNvPr id="153" name="Straight Connector 152"/>
                <p:cNvCxnSpPr/>
                <p:nvPr/>
              </p:nvCxnSpPr>
              <p:spPr>
                <a:xfrm>
                  <a:off x="4783309" y="3634526"/>
                  <a:ext cx="12306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4783309" y="3672462"/>
                  <a:ext cx="12306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4783309" y="3710396"/>
                  <a:ext cx="12306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
            <p:nvSpPr>
              <p:cNvPr id="152" name="Rounded Rectangle 151"/>
              <p:cNvSpPr/>
              <p:nvPr/>
            </p:nvSpPr>
            <p:spPr>
              <a:xfrm>
                <a:off x="9059604" y="4675660"/>
                <a:ext cx="166737" cy="165241"/>
              </a:xfrm>
              <a:prstGeom prst="roundRect">
                <a:avLst/>
              </a:prstGeom>
              <a:solidFill>
                <a:srgbClr val="FFC100"/>
              </a:solidFill>
              <a:ln w="12700" cap="flat" cmpd="sng" algn="ctr">
                <a:solidFill>
                  <a:srgbClr val="FFC100"/>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rgbClr val="4372C4"/>
                    </a:solidFill>
                    <a:ea typeface=""/>
                    <a:cs typeface=""/>
                  </a:rPr>
                  <a:t>I</a:t>
                </a:r>
                <a:endParaRPr kumimoji="0" lang="en-US" sz="1000" b="1" i="0" u="none" strike="noStrike" kern="0" cap="none" spc="0" normalizeH="0" baseline="0" noProof="0" dirty="0">
                  <a:ln>
                    <a:noFill/>
                  </a:ln>
                  <a:solidFill>
                    <a:srgbClr val="4372C4"/>
                  </a:solidFill>
                  <a:effectLst/>
                  <a:uLnTx/>
                  <a:uFillTx/>
                  <a:ea typeface=""/>
                  <a:cs typeface=""/>
                </a:endParaRPr>
              </a:p>
            </p:txBody>
          </p:sp>
        </p:grpSp>
        <p:sp>
          <p:nvSpPr>
            <p:cNvPr id="148" name="7-Point Star 147"/>
            <p:cNvSpPr/>
            <p:nvPr/>
          </p:nvSpPr>
          <p:spPr>
            <a:xfrm>
              <a:off x="5834851" y="2902584"/>
              <a:ext cx="138226" cy="138226"/>
            </a:xfrm>
            <a:prstGeom prst="star7">
              <a:avLst/>
            </a:prstGeom>
            <a:solidFill>
              <a:schemeClr val="bg1"/>
            </a:solidFill>
            <a:ln>
              <a:solidFill>
                <a:srgbClr val="FFC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6" name="Rounded Rectangle 155"/>
          <p:cNvSpPr/>
          <p:nvPr/>
        </p:nvSpPr>
        <p:spPr>
          <a:xfrm>
            <a:off x="9193384" y="3819712"/>
            <a:ext cx="574856" cy="295840"/>
          </a:xfrm>
          <a:prstGeom prst="roundRect">
            <a:avLst>
              <a:gd name="adj" fmla="val 50000"/>
            </a:avLst>
          </a:prstGeom>
          <a:solidFill>
            <a:srgbClr val="4A8522"/>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200" b="1" kern="0" noProof="0" dirty="0">
                <a:solidFill>
                  <a:schemeClr val="bg1"/>
                </a:solidFill>
                <a:ea typeface=""/>
                <a:cs typeface=""/>
              </a:rPr>
              <a:t>MSP</a:t>
            </a:r>
            <a:endParaRPr kumimoji="0" lang="en-US" sz="1200" b="1" i="0" u="none" strike="noStrike" kern="0" cap="none" spc="0" normalizeH="0" baseline="0" noProof="0" dirty="0">
              <a:ln>
                <a:noFill/>
              </a:ln>
              <a:solidFill>
                <a:schemeClr val="bg1"/>
              </a:solidFill>
              <a:effectLst/>
              <a:uLnTx/>
              <a:uFillTx/>
              <a:ea typeface=""/>
              <a:cs typeface=""/>
            </a:endParaRPr>
          </a:p>
        </p:txBody>
      </p:sp>
      <p:sp>
        <p:nvSpPr>
          <p:cNvPr id="157" name="Rounded Rectangle 156"/>
          <p:cNvSpPr/>
          <p:nvPr/>
        </p:nvSpPr>
        <p:spPr>
          <a:xfrm>
            <a:off x="9193385" y="2329366"/>
            <a:ext cx="481189" cy="444147"/>
          </a:xfrm>
          <a:prstGeom prst="roundRect">
            <a:avLst/>
          </a:prstGeom>
          <a:solidFill>
            <a:srgbClr val="FF4F4B"/>
          </a:soli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bg1"/>
                </a:solidFill>
                <a:ea typeface="Arial" charset="0"/>
                <a:cs typeface="Arial" charset="0"/>
              </a:rPr>
              <a:t>P</a:t>
            </a:r>
          </a:p>
        </p:txBody>
      </p:sp>
      <p:sp>
        <p:nvSpPr>
          <p:cNvPr id="101" name="Rectangle 100"/>
          <p:cNvSpPr/>
          <p:nvPr/>
        </p:nvSpPr>
        <p:spPr>
          <a:xfrm>
            <a:off x="1712714" y="4332388"/>
            <a:ext cx="5202130" cy="123699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8" name="Group 157"/>
          <p:cNvGrpSpPr/>
          <p:nvPr/>
        </p:nvGrpSpPr>
        <p:grpSpPr>
          <a:xfrm>
            <a:off x="7394316" y="4559724"/>
            <a:ext cx="420460" cy="435837"/>
            <a:chOff x="5676338" y="2717038"/>
            <a:chExt cx="312349" cy="323772"/>
          </a:xfrm>
        </p:grpSpPr>
        <p:grpSp>
          <p:nvGrpSpPr>
            <p:cNvPr id="159" name="Group 158"/>
            <p:cNvGrpSpPr/>
            <p:nvPr/>
          </p:nvGrpSpPr>
          <p:grpSpPr>
            <a:xfrm>
              <a:off x="5676338" y="2717038"/>
              <a:ext cx="312349" cy="252979"/>
              <a:chOff x="9015959" y="4587888"/>
              <a:chExt cx="420764" cy="340787"/>
            </a:xfrm>
          </p:grpSpPr>
          <p:sp>
            <p:nvSpPr>
              <p:cNvPr id="161" name="Rectangle 160"/>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62" name="Group 161"/>
              <p:cNvGrpSpPr/>
              <p:nvPr/>
            </p:nvGrpSpPr>
            <p:grpSpPr>
              <a:xfrm>
                <a:off x="9261059" y="4690045"/>
                <a:ext cx="123069" cy="75870"/>
                <a:chOff x="4783309" y="3634526"/>
                <a:chExt cx="123069" cy="75870"/>
              </a:xfrm>
            </p:grpSpPr>
            <p:cxnSp>
              <p:nvCxnSpPr>
                <p:cNvPr id="164" name="Straight Connector 163"/>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63" name="Rounded Rectangle 162"/>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160" name="7-Point Star 159"/>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8" name="Rectangle 167"/>
          <p:cNvSpPr/>
          <p:nvPr/>
        </p:nvSpPr>
        <p:spPr>
          <a:xfrm>
            <a:off x="9175668" y="4534093"/>
            <a:ext cx="616609" cy="3121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6353226" y="4386768"/>
            <a:ext cx="496027" cy="260665"/>
          </a:xfrm>
          <a:prstGeom prst="ellipse">
            <a:avLst/>
          </a:prstGeom>
          <a:noFill/>
          <a:ln w="19050">
            <a:solidFill>
              <a:srgbClr val="2E528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4372C4"/>
              </a:solidFill>
            </a:endParaRPr>
          </a:p>
        </p:txBody>
      </p:sp>
      <p:grpSp>
        <p:nvGrpSpPr>
          <p:cNvPr id="32" name="Group 31"/>
          <p:cNvGrpSpPr/>
          <p:nvPr/>
        </p:nvGrpSpPr>
        <p:grpSpPr>
          <a:xfrm>
            <a:off x="6472585" y="4468445"/>
            <a:ext cx="264708" cy="95313"/>
            <a:chOff x="6472585" y="4454537"/>
            <a:chExt cx="264708" cy="95313"/>
          </a:xfrm>
        </p:grpSpPr>
        <p:cxnSp>
          <p:nvCxnSpPr>
            <p:cNvPr id="187" name="Straight Connector 186"/>
            <p:cNvCxnSpPr/>
            <p:nvPr/>
          </p:nvCxnSpPr>
          <p:spPr>
            <a:xfrm>
              <a:off x="6473152" y="4454537"/>
              <a:ext cx="264141" cy="0"/>
            </a:xfrm>
            <a:prstGeom prst="line">
              <a:avLst/>
            </a:prstGeom>
            <a:ln w="28575">
              <a:solidFill>
                <a:srgbClr val="2E528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6472585" y="4501560"/>
              <a:ext cx="264141" cy="0"/>
            </a:xfrm>
            <a:prstGeom prst="line">
              <a:avLst/>
            </a:prstGeom>
            <a:ln w="28575">
              <a:solidFill>
                <a:srgbClr val="2E528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6472585" y="4549850"/>
              <a:ext cx="264141" cy="0"/>
            </a:xfrm>
            <a:prstGeom prst="line">
              <a:avLst/>
            </a:prstGeom>
            <a:ln w="28575">
              <a:solidFill>
                <a:srgbClr val="2E528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9516451" y="4570427"/>
            <a:ext cx="241369" cy="116247"/>
            <a:chOff x="9516451" y="4566950"/>
            <a:chExt cx="241369" cy="116247"/>
          </a:xfrm>
        </p:grpSpPr>
        <p:sp>
          <p:nvSpPr>
            <p:cNvPr id="182" name="Oval 181"/>
            <p:cNvSpPr/>
            <p:nvPr/>
          </p:nvSpPr>
          <p:spPr>
            <a:xfrm>
              <a:off x="9516451" y="4566950"/>
              <a:ext cx="241369" cy="116247"/>
            </a:xfrm>
            <a:prstGeom prst="ellipse">
              <a:avLst/>
            </a:prstGeom>
            <a:noFill/>
            <a:ln w="12700">
              <a:solidFill>
                <a:srgbClr val="2E528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4372C4"/>
                </a:solidFill>
              </a:endParaRPr>
            </a:p>
          </p:txBody>
        </p:sp>
        <p:grpSp>
          <p:nvGrpSpPr>
            <p:cNvPr id="31" name="Group 30"/>
            <p:cNvGrpSpPr/>
            <p:nvPr/>
          </p:nvGrpSpPr>
          <p:grpSpPr>
            <a:xfrm>
              <a:off x="9577179" y="4600547"/>
              <a:ext cx="119912" cy="48264"/>
              <a:chOff x="9610191" y="4679482"/>
              <a:chExt cx="119912" cy="48264"/>
            </a:xfrm>
          </p:grpSpPr>
          <p:cxnSp>
            <p:nvCxnSpPr>
              <p:cNvPr id="189" name="Straight Connector 188"/>
              <p:cNvCxnSpPr/>
              <p:nvPr/>
            </p:nvCxnSpPr>
            <p:spPr>
              <a:xfrm>
                <a:off x="9610191" y="4679482"/>
                <a:ext cx="119912" cy="0"/>
              </a:xfrm>
              <a:prstGeom prst="line">
                <a:avLst/>
              </a:prstGeom>
              <a:ln w="12700">
                <a:solidFill>
                  <a:srgbClr val="2E528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9610191" y="4703989"/>
                <a:ext cx="119912" cy="0"/>
              </a:xfrm>
              <a:prstGeom prst="line">
                <a:avLst/>
              </a:prstGeom>
              <a:ln w="12700">
                <a:solidFill>
                  <a:srgbClr val="2E528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9610191" y="4727746"/>
                <a:ext cx="119912" cy="0"/>
              </a:xfrm>
              <a:prstGeom prst="line">
                <a:avLst/>
              </a:prstGeom>
              <a:ln w="12700">
                <a:solidFill>
                  <a:srgbClr val="2E528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103" name="Rectangle 102"/>
          <p:cNvSpPr/>
          <p:nvPr/>
        </p:nvSpPr>
        <p:spPr>
          <a:xfrm>
            <a:off x="1315844" y="1360450"/>
            <a:ext cx="9924585" cy="43712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164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9b follows</a:t>
            </a:r>
          </a:p>
        </p:txBody>
      </p:sp>
      <p:sp>
        <p:nvSpPr>
          <p:cNvPr id="3" name="Slide Number Placeholder 2"/>
          <p:cNvSpPr>
            <a:spLocks noGrp="1"/>
          </p:cNvSpPr>
          <p:nvPr>
            <p:ph type="sldNum" sz="quarter" idx="12"/>
          </p:nvPr>
        </p:nvSpPr>
        <p:spPr/>
        <p:txBody>
          <a:bodyPr/>
          <a:lstStyle/>
          <a:p>
            <a:fld id="{2AF5F8E0-9CB9-8D41-B80C-6B76C9B710FC}" type="slidenum">
              <a:rPr lang="en-US" smtClean="0"/>
              <a:t>39</a:t>
            </a:fld>
            <a:endParaRPr lang="en-US" dirty="0"/>
          </a:p>
        </p:txBody>
      </p:sp>
    </p:spTree>
    <p:extLst>
      <p:ext uri="{BB962C8B-B14F-4D97-AF65-F5344CB8AC3E}">
        <p14:creationId xmlns:p14="http://schemas.microsoft.com/office/powerpoint/2010/main" val="531480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Guide</a:t>
            </a:r>
          </a:p>
        </p:txBody>
      </p:sp>
      <p:sp>
        <p:nvSpPr>
          <p:cNvPr id="3" name="Text Placeholder 2"/>
          <p:cNvSpPr>
            <a:spLocks noGrp="1"/>
          </p:cNvSpPr>
          <p:nvPr>
            <p:ph type="body" idx="1"/>
          </p:nvPr>
        </p:nvSpPr>
        <p:spPr/>
        <p:txBody>
          <a:bodyPr/>
          <a:lstStyle/>
          <a:p>
            <a:r>
              <a:rPr lang="en-US" dirty="0"/>
              <a:t>Key Concepts, A Blockchain Network</a:t>
            </a:r>
          </a:p>
        </p:txBody>
      </p:sp>
      <p:sp>
        <p:nvSpPr>
          <p:cNvPr id="4" name="Slide Number Placeholder 3"/>
          <p:cNvSpPr>
            <a:spLocks noGrp="1"/>
          </p:cNvSpPr>
          <p:nvPr>
            <p:ph type="sldNum" sz="quarter" idx="12"/>
          </p:nvPr>
        </p:nvSpPr>
        <p:spPr/>
        <p:txBody>
          <a:bodyPr/>
          <a:lstStyle/>
          <a:p>
            <a:fld id="{2AF5F8E0-9CB9-8D41-B80C-6B76C9B710FC}" type="slidenum">
              <a:rPr lang="en-US" smtClean="0"/>
              <a:t>4</a:t>
            </a:fld>
            <a:endParaRPr lang="en-US"/>
          </a:p>
        </p:txBody>
      </p:sp>
    </p:spTree>
    <p:extLst>
      <p:ext uri="{BB962C8B-B14F-4D97-AF65-F5344CB8AC3E}">
        <p14:creationId xmlns:p14="http://schemas.microsoft.com/office/powerpoint/2010/main" val="14986360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ounded Rectangle 149"/>
          <p:cNvSpPr/>
          <p:nvPr/>
        </p:nvSpPr>
        <p:spPr>
          <a:xfrm>
            <a:off x="7365292" y="2990845"/>
            <a:ext cx="470643" cy="431746"/>
          </a:xfrm>
          <a:prstGeom prst="roundRect">
            <a:avLst/>
          </a:prstGeom>
          <a:solidFill>
            <a:srgbClr val="9F42E6"/>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600" b="1" dirty="0">
                <a:solidFill>
                  <a:schemeClr val="bg1"/>
                </a:solidFill>
                <a:ea typeface="Arial" charset="0"/>
                <a:cs typeface="Arial" charset="0"/>
              </a:rPr>
              <a:t>CA</a:t>
            </a:r>
            <a:endParaRPr lang="en-US" b="1" dirty="0">
              <a:solidFill>
                <a:schemeClr val="bg1"/>
              </a:solidFill>
              <a:ea typeface="Arial" charset="0"/>
              <a:cs typeface="Arial" charset="0"/>
            </a:endParaRPr>
          </a:p>
        </p:txBody>
      </p:sp>
      <p:graphicFrame>
        <p:nvGraphicFramePr>
          <p:cNvPr id="106" name="Table 105"/>
          <p:cNvGraphicFramePr>
            <a:graphicFrameLocks noGrp="1"/>
          </p:cNvGraphicFramePr>
          <p:nvPr>
            <p:extLst>
              <p:ext uri="{D42A27DB-BD31-4B8C-83A1-F6EECF244321}">
                <p14:modId xmlns:p14="http://schemas.microsoft.com/office/powerpoint/2010/main" val="1119330681"/>
              </p:ext>
            </p:extLst>
          </p:nvPr>
        </p:nvGraphicFramePr>
        <p:xfrm>
          <a:off x="7297262" y="264727"/>
          <a:ext cx="4435863" cy="6424086"/>
        </p:xfrm>
        <a:graphic>
          <a:graphicData uri="http://schemas.openxmlformats.org/drawingml/2006/table">
            <a:tbl>
              <a:tblPr firstRow="1" bandRow="1">
                <a:tableStyleId>{2D5ABB26-0587-4C30-8999-92F81FD0307C}</a:tableStyleId>
              </a:tblPr>
              <a:tblGrid>
                <a:gridCol w="652869">
                  <a:extLst>
                    <a:ext uri="{9D8B030D-6E8A-4147-A177-3AD203B41FA5}">
                      <a16:colId xmlns:a16="http://schemas.microsoft.com/office/drawing/2014/main" val="20000"/>
                    </a:ext>
                  </a:extLst>
                </a:gridCol>
                <a:gridCol w="961261">
                  <a:extLst>
                    <a:ext uri="{9D8B030D-6E8A-4147-A177-3AD203B41FA5}">
                      <a16:colId xmlns:a16="http://schemas.microsoft.com/office/drawing/2014/main" val="20001"/>
                    </a:ext>
                  </a:extLst>
                </a:gridCol>
                <a:gridCol w="766433">
                  <a:extLst>
                    <a:ext uri="{9D8B030D-6E8A-4147-A177-3AD203B41FA5}">
                      <a16:colId xmlns:a16="http://schemas.microsoft.com/office/drawing/2014/main" val="20002"/>
                    </a:ext>
                  </a:extLst>
                </a:gridCol>
                <a:gridCol w="840362">
                  <a:extLst>
                    <a:ext uri="{9D8B030D-6E8A-4147-A177-3AD203B41FA5}">
                      <a16:colId xmlns:a16="http://schemas.microsoft.com/office/drawing/2014/main" val="20003"/>
                    </a:ext>
                  </a:extLst>
                </a:gridCol>
                <a:gridCol w="1214938">
                  <a:extLst>
                    <a:ext uri="{9D8B030D-6E8A-4147-A177-3AD203B41FA5}">
                      <a16:colId xmlns:a16="http://schemas.microsoft.com/office/drawing/2014/main" val="20004"/>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r>
                        <a:rPr lang="en-US" sz="1400" baseline="0" dirty="0"/>
                        <a:t> Network</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Peer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718962">
                <a:tc>
                  <a:txBody>
                    <a:bodyPr/>
                    <a:lstStyle/>
                    <a:p>
                      <a:pPr lvl="0"/>
                      <a:r>
                        <a:rPr lang="en-US" sz="1400" dirty="0"/>
                        <a:t>    </a:t>
                      </a:r>
                      <a:r>
                        <a:rPr lang="en-US" sz="1400" b="1" dirty="0"/>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Channel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Organization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1"/>
                  </a:ext>
                </a:extLst>
              </a:tr>
              <a:tr h="579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Identity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Principal PA (e.g. P1,P4) has communication with channel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en-US"/>
                    </a:p>
                  </a:txBody>
                  <a:tcPr/>
                </a:tc>
                <a:extLst>
                  <a:ext uri="{0D108BD9-81ED-4DB2-BD59-A6C34878D82A}">
                    <a16:rowId xmlns:a16="http://schemas.microsoft.com/office/drawing/2014/main" val="10002"/>
                  </a:ext>
                </a:extLst>
              </a:tr>
              <a:tr h="579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Channel</a:t>
                      </a:r>
                      <a:r>
                        <a:rPr lang="en-US" sz="1400" baseline="0" dirty="0"/>
                        <a:t> policy</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Certificate Authority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Membership Service Provider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4"/>
                  </a:ext>
                </a:extLst>
              </a:tr>
              <a:tr h="71896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Organization R owns</a:t>
                      </a:r>
                      <a:r>
                        <a:rPr lang="en-US" sz="1400" baseline="0" dirty="0"/>
                        <a:t> application A1 and peers P1, P2.</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5"/>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p>
                      <a:r>
                        <a:rPr lang="en-US" sz="1400" dirty="0"/>
                        <a:t>Channel</a:t>
                      </a:r>
                      <a:r>
                        <a:rPr lang="en-US" sz="1400" baseline="0" dirty="0"/>
                        <a:t> C subject to policy CP.</a:t>
                      </a:r>
                      <a:endParaRPr lang="en-US" sz="1400" dirty="0"/>
                    </a:p>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Channel policy</a:t>
                      </a:r>
                      <a:r>
                        <a:rPr lang="en-US" sz="1400" baseline="0" dirty="0"/>
                        <a:t> CP contains MSPs: MSP1 and MSP2.</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71896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MSP1 selects the Certificate Authority CA1</a:t>
                      </a:r>
                      <a:r>
                        <a:rPr lang="en-US" sz="1400" baseline="0" dirty="0"/>
                        <a:t> to provide certificates for it.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108" name="Rounded Rectangle 107"/>
          <p:cNvSpPr/>
          <p:nvPr/>
        </p:nvSpPr>
        <p:spPr>
          <a:xfrm>
            <a:off x="7365292" y="405684"/>
            <a:ext cx="470643" cy="431746"/>
          </a:xfrm>
          <a:prstGeom prst="roundRect">
            <a:avLst/>
          </a:prstGeom>
          <a:solidFill>
            <a:schemeClr val="accent1">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N</a:t>
            </a:r>
            <a:endParaRPr lang="en-US" sz="1600" b="1" dirty="0">
              <a:solidFill>
                <a:srgbClr val="000000"/>
              </a:solidFill>
              <a:ea typeface="Arial" charset="0"/>
              <a:cs typeface="Arial" charset="0"/>
            </a:endParaRPr>
          </a:p>
        </p:txBody>
      </p:sp>
      <p:sp>
        <p:nvSpPr>
          <p:cNvPr id="110" name="Rounded Rectangle 109"/>
          <p:cNvSpPr/>
          <p:nvPr/>
        </p:nvSpPr>
        <p:spPr>
          <a:xfrm>
            <a:off x="9034913" y="399483"/>
            <a:ext cx="481189" cy="444147"/>
          </a:xfrm>
          <a:prstGeom prst="roundRect">
            <a:avLst/>
          </a:prstGeom>
          <a:solidFill>
            <a:schemeClr val="accent1"/>
          </a:soli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bg1"/>
                </a:solidFill>
                <a:ea typeface="Arial" charset="0"/>
                <a:cs typeface="Arial" charset="0"/>
              </a:rPr>
              <a:t>P</a:t>
            </a:r>
          </a:p>
        </p:txBody>
      </p:sp>
      <p:sp>
        <p:nvSpPr>
          <p:cNvPr id="111" name="Oval 110"/>
          <p:cNvSpPr/>
          <p:nvPr/>
        </p:nvSpPr>
        <p:spPr>
          <a:xfrm>
            <a:off x="7344341" y="1215236"/>
            <a:ext cx="526249" cy="238539"/>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p:cNvGrpSpPr/>
          <p:nvPr/>
        </p:nvGrpSpPr>
        <p:grpSpPr>
          <a:xfrm>
            <a:off x="9034913" y="1076211"/>
            <a:ext cx="503303" cy="466079"/>
            <a:chOff x="10666566" y="3979442"/>
            <a:chExt cx="742889" cy="687946"/>
          </a:xfrm>
        </p:grpSpPr>
        <p:sp>
          <p:nvSpPr>
            <p:cNvPr id="104" name="Triangle 103"/>
            <p:cNvSpPr/>
            <p:nvPr/>
          </p:nvSpPr>
          <p:spPr>
            <a:xfrm>
              <a:off x="10666566" y="3979442"/>
              <a:ext cx="742889" cy="677401"/>
            </a:xfrm>
            <a:prstGeom prst="triangle">
              <a:avLst/>
            </a:prstGeom>
            <a:solidFill>
              <a:srgbClr val="FFC00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rgbClr val="0070C0"/>
                </a:solidFill>
              </a:endParaRPr>
            </a:p>
          </p:txBody>
        </p:sp>
        <p:sp>
          <p:nvSpPr>
            <p:cNvPr id="105" name="TextBox 104"/>
            <p:cNvSpPr txBox="1"/>
            <p:nvPr/>
          </p:nvSpPr>
          <p:spPr>
            <a:xfrm>
              <a:off x="10763238" y="4281244"/>
              <a:ext cx="587261" cy="386144"/>
            </a:xfrm>
            <a:prstGeom prst="rect">
              <a:avLst/>
            </a:prstGeom>
            <a:noFill/>
          </p:spPr>
          <p:txBody>
            <a:bodyPr wrap="none" rtlCol="0">
              <a:spAutoFit/>
            </a:bodyPr>
            <a:lstStyle/>
            <a:p>
              <a:r>
                <a:rPr lang="en-US" sz="1050" b="1" dirty="0">
                  <a:solidFill>
                    <a:srgbClr val="0070C0"/>
                  </a:solidFill>
                </a:rPr>
                <a:t>Org</a:t>
              </a:r>
            </a:p>
          </p:txBody>
        </p:sp>
      </p:grpSp>
      <p:sp>
        <p:nvSpPr>
          <p:cNvPr id="168" name="Rectangle 167"/>
          <p:cNvSpPr/>
          <p:nvPr/>
        </p:nvSpPr>
        <p:spPr>
          <a:xfrm>
            <a:off x="7350457" y="2395453"/>
            <a:ext cx="548118" cy="336616"/>
          </a:xfrm>
          <a:prstGeom prst="rect">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p>
        </p:txBody>
      </p:sp>
      <p:grpSp>
        <p:nvGrpSpPr>
          <p:cNvPr id="33" name="Group 32"/>
          <p:cNvGrpSpPr/>
          <p:nvPr/>
        </p:nvGrpSpPr>
        <p:grpSpPr>
          <a:xfrm>
            <a:off x="7611300" y="2439049"/>
            <a:ext cx="238720" cy="139484"/>
            <a:chOff x="9516451" y="4566950"/>
            <a:chExt cx="241369" cy="116247"/>
          </a:xfrm>
        </p:grpSpPr>
        <p:sp>
          <p:nvSpPr>
            <p:cNvPr id="182" name="Oval 181"/>
            <p:cNvSpPr/>
            <p:nvPr/>
          </p:nvSpPr>
          <p:spPr>
            <a:xfrm>
              <a:off x="9516451" y="4566950"/>
              <a:ext cx="241369" cy="116247"/>
            </a:xfrm>
            <a:prstGeom prst="ellipse">
              <a:avLst/>
            </a:prstGeom>
            <a:noFill/>
            <a:ln w="12700">
              <a:solidFill>
                <a:srgbClr val="4372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4372C4"/>
                </a:solidFill>
              </a:endParaRPr>
            </a:p>
          </p:txBody>
        </p:sp>
        <p:grpSp>
          <p:nvGrpSpPr>
            <p:cNvPr id="31" name="Group 30"/>
            <p:cNvGrpSpPr/>
            <p:nvPr/>
          </p:nvGrpSpPr>
          <p:grpSpPr>
            <a:xfrm>
              <a:off x="9577179" y="4600547"/>
              <a:ext cx="119912" cy="48264"/>
              <a:chOff x="9610191" y="4679482"/>
              <a:chExt cx="119912" cy="48264"/>
            </a:xfrm>
          </p:grpSpPr>
          <p:cxnSp>
            <p:nvCxnSpPr>
              <p:cNvPr id="189" name="Straight Connector 188"/>
              <p:cNvCxnSpPr/>
              <p:nvPr/>
            </p:nvCxnSpPr>
            <p:spPr>
              <a:xfrm>
                <a:off x="9610191" y="4679482"/>
                <a:ext cx="119912" cy="0"/>
              </a:xfrm>
              <a:prstGeom prst="line">
                <a:avLst/>
              </a:prstGeom>
              <a:ln w="12700">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9610191" y="4703989"/>
                <a:ext cx="119912" cy="0"/>
              </a:xfrm>
              <a:prstGeom prst="line">
                <a:avLst/>
              </a:prstGeom>
              <a:ln w="12700">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9610191" y="4727746"/>
                <a:ext cx="119912" cy="0"/>
              </a:xfrm>
              <a:prstGeom prst="line">
                <a:avLst/>
              </a:prstGeom>
              <a:ln w="12700">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8" name="TextBox 7"/>
          <p:cNvSpPr txBox="1"/>
          <p:nvPr/>
        </p:nvSpPr>
        <p:spPr>
          <a:xfrm>
            <a:off x="7279219" y="2477188"/>
            <a:ext cx="375424" cy="307777"/>
          </a:xfrm>
          <a:prstGeom prst="rect">
            <a:avLst/>
          </a:prstGeom>
          <a:noFill/>
          <a:ln>
            <a:noFill/>
          </a:ln>
        </p:spPr>
        <p:txBody>
          <a:bodyPr wrap="none" rtlCol="0">
            <a:spAutoFit/>
          </a:bodyPr>
          <a:lstStyle/>
          <a:p>
            <a:r>
              <a:rPr lang="en-US" sz="1400" b="1">
                <a:solidFill>
                  <a:srgbClr val="4372C4"/>
                </a:solidFill>
              </a:rPr>
              <a:t>CP</a:t>
            </a:r>
          </a:p>
        </p:txBody>
      </p:sp>
      <p:sp>
        <p:nvSpPr>
          <p:cNvPr id="204" name="Rectangle 203"/>
          <p:cNvSpPr/>
          <p:nvPr/>
        </p:nvSpPr>
        <p:spPr>
          <a:xfrm>
            <a:off x="7357013" y="5342566"/>
            <a:ext cx="548118" cy="336616"/>
          </a:xfrm>
          <a:prstGeom prst="rect">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p>
        </p:txBody>
      </p:sp>
      <p:grpSp>
        <p:nvGrpSpPr>
          <p:cNvPr id="205" name="Group 204"/>
          <p:cNvGrpSpPr/>
          <p:nvPr/>
        </p:nvGrpSpPr>
        <p:grpSpPr>
          <a:xfrm>
            <a:off x="7630198" y="5386162"/>
            <a:ext cx="238720" cy="139484"/>
            <a:chOff x="9516451" y="4566950"/>
            <a:chExt cx="241369" cy="116247"/>
          </a:xfrm>
        </p:grpSpPr>
        <p:sp>
          <p:nvSpPr>
            <p:cNvPr id="210" name="Oval 209"/>
            <p:cNvSpPr/>
            <p:nvPr/>
          </p:nvSpPr>
          <p:spPr>
            <a:xfrm>
              <a:off x="9516451" y="4566950"/>
              <a:ext cx="241369" cy="116247"/>
            </a:xfrm>
            <a:prstGeom prst="ellipse">
              <a:avLst/>
            </a:prstGeom>
            <a:noFill/>
            <a:ln w="12700">
              <a:solidFill>
                <a:srgbClr val="4372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4372C4"/>
                </a:solidFill>
              </a:endParaRPr>
            </a:p>
          </p:txBody>
        </p:sp>
        <p:grpSp>
          <p:nvGrpSpPr>
            <p:cNvPr id="211" name="Group 210"/>
            <p:cNvGrpSpPr/>
            <p:nvPr/>
          </p:nvGrpSpPr>
          <p:grpSpPr>
            <a:xfrm>
              <a:off x="9577179" y="4600547"/>
              <a:ext cx="119912" cy="48264"/>
              <a:chOff x="9610191" y="4679482"/>
              <a:chExt cx="119912" cy="48264"/>
            </a:xfrm>
          </p:grpSpPr>
          <p:cxnSp>
            <p:nvCxnSpPr>
              <p:cNvPr id="212" name="Straight Connector 211"/>
              <p:cNvCxnSpPr/>
              <p:nvPr/>
            </p:nvCxnSpPr>
            <p:spPr>
              <a:xfrm>
                <a:off x="9610191" y="4679482"/>
                <a:ext cx="119912" cy="0"/>
              </a:xfrm>
              <a:prstGeom prst="line">
                <a:avLst/>
              </a:prstGeom>
              <a:ln w="12700">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9610191" y="4703989"/>
                <a:ext cx="119912" cy="0"/>
              </a:xfrm>
              <a:prstGeom prst="line">
                <a:avLst/>
              </a:prstGeom>
              <a:ln w="12700">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9610191" y="4727746"/>
                <a:ext cx="119912" cy="0"/>
              </a:xfrm>
              <a:prstGeom prst="line">
                <a:avLst/>
              </a:prstGeom>
              <a:ln w="12700">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06" name="TextBox 205"/>
          <p:cNvSpPr txBox="1"/>
          <p:nvPr/>
        </p:nvSpPr>
        <p:spPr>
          <a:xfrm>
            <a:off x="7362125" y="5323717"/>
            <a:ext cx="348172" cy="276999"/>
          </a:xfrm>
          <a:prstGeom prst="rect">
            <a:avLst/>
          </a:prstGeom>
          <a:noFill/>
        </p:spPr>
        <p:txBody>
          <a:bodyPr wrap="none" rtlCol="0">
            <a:spAutoFit/>
          </a:bodyPr>
          <a:lstStyle/>
          <a:p>
            <a:r>
              <a:rPr lang="en-US" sz="1200" b="1" dirty="0">
                <a:solidFill>
                  <a:srgbClr val="4372C4"/>
                </a:solidFill>
              </a:rPr>
              <a:t>CP</a:t>
            </a:r>
          </a:p>
        </p:txBody>
      </p:sp>
      <p:sp>
        <p:nvSpPr>
          <p:cNvPr id="215" name="Oval 214"/>
          <p:cNvSpPr/>
          <p:nvPr/>
        </p:nvSpPr>
        <p:spPr>
          <a:xfrm>
            <a:off x="7367948" y="4888159"/>
            <a:ext cx="526249" cy="238539"/>
          </a:xfrm>
          <a:prstGeom prst="ellipse">
            <a:avLst/>
          </a:prstGeom>
          <a:noFill/>
          <a:ln w="38100">
            <a:solidFill>
              <a:srgbClr val="4372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372C4"/>
                </a:solidFill>
              </a:rPr>
              <a:t>C</a:t>
            </a:r>
          </a:p>
        </p:txBody>
      </p:sp>
      <p:cxnSp>
        <p:nvCxnSpPr>
          <p:cNvPr id="216" name="Straight Connector 215"/>
          <p:cNvCxnSpPr>
            <a:stCxn id="204" idx="0"/>
            <a:endCxn id="215" idx="4"/>
          </p:cNvCxnSpPr>
          <p:nvPr/>
        </p:nvCxnSpPr>
        <p:spPr>
          <a:xfrm flipV="1">
            <a:off x="7631072" y="5126698"/>
            <a:ext cx="1" cy="215868"/>
          </a:xfrm>
          <a:prstGeom prst="line">
            <a:avLst/>
          </a:prstGeom>
          <a:ln w="28575">
            <a:solidFill>
              <a:srgbClr val="4372C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7355242" y="6058614"/>
            <a:ext cx="1461030" cy="478413"/>
            <a:chOff x="7569649" y="413740"/>
            <a:chExt cx="1913753" cy="626656"/>
          </a:xfrm>
        </p:grpSpPr>
        <p:sp>
          <p:nvSpPr>
            <p:cNvPr id="217" name="Rounded Rectangle 216"/>
            <p:cNvSpPr/>
            <p:nvPr/>
          </p:nvSpPr>
          <p:spPr>
            <a:xfrm>
              <a:off x="7569649" y="569730"/>
              <a:ext cx="966733" cy="319881"/>
            </a:xfrm>
            <a:prstGeom prst="roundRect">
              <a:avLst>
                <a:gd name="adj" fmla="val 50000"/>
              </a:avLst>
            </a:prstGeom>
            <a:solidFill>
              <a:srgbClr val="FF0000"/>
            </a:solidFill>
            <a:ln w="28575" cap="flat" cmpd="sng" algn="ctr">
              <a:solidFill>
                <a:srgbClr val="4372C4"/>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100" b="1" kern="0" noProof="0" dirty="0">
                  <a:solidFill>
                    <a:schemeClr val="bg1"/>
                  </a:solidFill>
                  <a:ea typeface=""/>
                  <a:cs typeface=""/>
                </a:rPr>
                <a:t>MSP1</a:t>
              </a:r>
              <a:endParaRPr kumimoji="0" lang="en-US" sz="1100" b="1" i="0" u="none" strike="noStrike" kern="0" cap="none" spc="0" normalizeH="0" baseline="0" noProof="0" dirty="0">
                <a:ln>
                  <a:noFill/>
                </a:ln>
                <a:solidFill>
                  <a:schemeClr val="bg1"/>
                </a:solidFill>
                <a:effectLst/>
                <a:uLnTx/>
                <a:uFillTx/>
                <a:ea typeface=""/>
                <a:cs typeface=""/>
              </a:endParaRPr>
            </a:p>
          </p:txBody>
        </p:sp>
        <p:sp>
          <p:nvSpPr>
            <p:cNvPr id="218" name="Rounded Rectangle 217"/>
            <p:cNvSpPr/>
            <p:nvPr/>
          </p:nvSpPr>
          <p:spPr>
            <a:xfrm>
              <a:off x="8848236" y="413740"/>
              <a:ext cx="635166" cy="626656"/>
            </a:xfrm>
            <a:prstGeom prst="roundRect">
              <a:avLst/>
            </a:prstGeom>
            <a:solidFill>
              <a:srgbClr val="9F42E6"/>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rPr>
                <a:t>CA1</a:t>
              </a:r>
              <a:endParaRPr lang="en-US" sz="1200" b="1" dirty="0">
                <a:solidFill>
                  <a:schemeClr val="bg1"/>
                </a:solidFill>
              </a:endParaRPr>
            </a:p>
          </p:txBody>
        </p:sp>
        <p:cxnSp>
          <p:nvCxnSpPr>
            <p:cNvPr id="219" name="Straight Arrow Connector 218"/>
            <p:cNvCxnSpPr>
              <a:stCxn id="217" idx="3"/>
              <a:endCxn id="218" idx="1"/>
            </p:cNvCxnSpPr>
            <p:nvPr/>
          </p:nvCxnSpPr>
          <p:spPr>
            <a:xfrm flipV="1">
              <a:off x="8536382" y="727069"/>
              <a:ext cx="311854" cy="2603"/>
            </a:xfrm>
            <a:prstGeom prst="straightConnector1">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grpSp>
      <p:sp>
        <p:nvSpPr>
          <p:cNvPr id="225" name="Rounded Rectangle 224"/>
          <p:cNvSpPr/>
          <p:nvPr/>
        </p:nvSpPr>
        <p:spPr>
          <a:xfrm>
            <a:off x="9077743" y="5089168"/>
            <a:ext cx="741569" cy="245377"/>
          </a:xfrm>
          <a:prstGeom prst="roundRect">
            <a:avLst>
              <a:gd name="adj" fmla="val 50000"/>
            </a:avLst>
          </a:prstGeom>
          <a:solidFill>
            <a:srgbClr val="FF0000"/>
          </a:solidFill>
          <a:ln w="28575" cap="flat" cmpd="sng" algn="ctr">
            <a:solidFill>
              <a:srgbClr val="4372C4"/>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100" b="1" kern="0" noProof="0" dirty="0">
                <a:solidFill>
                  <a:schemeClr val="bg1"/>
                </a:solidFill>
                <a:ea typeface=""/>
                <a:cs typeface=""/>
              </a:rPr>
              <a:t>MSP1</a:t>
            </a:r>
            <a:endParaRPr kumimoji="0" lang="en-US" sz="1100" b="1" i="0" u="none" strike="noStrike" kern="0" cap="none" spc="0" normalizeH="0" baseline="0" noProof="0" dirty="0">
              <a:ln>
                <a:noFill/>
              </a:ln>
              <a:solidFill>
                <a:schemeClr val="bg1"/>
              </a:solidFill>
              <a:effectLst/>
              <a:uLnTx/>
              <a:uFillTx/>
              <a:ea typeface=""/>
              <a:cs typeface=""/>
            </a:endParaRPr>
          </a:p>
        </p:txBody>
      </p:sp>
      <p:sp>
        <p:nvSpPr>
          <p:cNvPr id="227" name="Rectangle 226"/>
          <p:cNvSpPr/>
          <p:nvPr/>
        </p:nvSpPr>
        <p:spPr>
          <a:xfrm>
            <a:off x="8983816" y="5009602"/>
            <a:ext cx="1461302" cy="680869"/>
          </a:xfrm>
          <a:prstGeom prst="rect">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ounded Rectangle 227"/>
          <p:cNvSpPr/>
          <p:nvPr/>
        </p:nvSpPr>
        <p:spPr>
          <a:xfrm>
            <a:off x="9077728" y="5344084"/>
            <a:ext cx="741569" cy="245377"/>
          </a:xfrm>
          <a:prstGeom prst="roundRect">
            <a:avLst>
              <a:gd name="adj" fmla="val 50000"/>
            </a:avLst>
          </a:prstGeom>
          <a:solidFill>
            <a:srgbClr val="4A8522"/>
          </a:solidFill>
          <a:ln w="28575" cap="flat" cmpd="sng" algn="ctr">
            <a:solidFill>
              <a:srgbClr val="4372C4"/>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100" b="1" kern="0" noProof="0" dirty="0">
                <a:solidFill>
                  <a:schemeClr val="bg1"/>
                </a:solidFill>
                <a:ea typeface=""/>
                <a:cs typeface=""/>
              </a:rPr>
              <a:t>MSP2</a:t>
            </a:r>
            <a:endParaRPr kumimoji="0" lang="en-US" sz="1100" b="1" i="0" u="none" strike="noStrike" kern="0" cap="none" spc="0" normalizeH="0" baseline="0" noProof="0" dirty="0">
              <a:ln>
                <a:noFill/>
              </a:ln>
              <a:solidFill>
                <a:schemeClr val="bg1"/>
              </a:solidFill>
              <a:effectLst/>
              <a:uLnTx/>
              <a:uFillTx/>
              <a:ea typeface=""/>
              <a:cs typeface=""/>
            </a:endParaRPr>
          </a:p>
        </p:txBody>
      </p:sp>
      <p:sp>
        <p:nvSpPr>
          <p:cNvPr id="230" name="Oval 229"/>
          <p:cNvSpPr/>
          <p:nvPr/>
        </p:nvSpPr>
        <p:spPr>
          <a:xfrm>
            <a:off x="10072552" y="5063779"/>
            <a:ext cx="330613" cy="173739"/>
          </a:xfrm>
          <a:prstGeom prst="ellipse">
            <a:avLst/>
          </a:prstGeom>
          <a:noFill/>
          <a:ln w="19050">
            <a:solidFill>
              <a:srgbClr val="4372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4372C4"/>
              </a:solidFill>
            </a:endParaRPr>
          </a:p>
        </p:txBody>
      </p:sp>
      <p:grpSp>
        <p:nvGrpSpPr>
          <p:cNvPr id="231" name="Group 230"/>
          <p:cNvGrpSpPr/>
          <p:nvPr/>
        </p:nvGrpSpPr>
        <p:grpSpPr>
          <a:xfrm>
            <a:off x="10152107" y="5118219"/>
            <a:ext cx="176434" cy="63528"/>
            <a:chOff x="6472585" y="4454537"/>
            <a:chExt cx="264708" cy="95313"/>
          </a:xfrm>
        </p:grpSpPr>
        <p:cxnSp>
          <p:nvCxnSpPr>
            <p:cNvPr id="232" name="Straight Connector 231"/>
            <p:cNvCxnSpPr/>
            <p:nvPr/>
          </p:nvCxnSpPr>
          <p:spPr>
            <a:xfrm>
              <a:off x="6473152" y="4454537"/>
              <a:ext cx="264141" cy="0"/>
            </a:xfrm>
            <a:prstGeom prst="line">
              <a:avLst/>
            </a:prstGeom>
            <a:ln w="19050">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6472585" y="4501560"/>
              <a:ext cx="264141" cy="0"/>
            </a:xfrm>
            <a:prstGeom prst="line">
              <a:avLst/>
            </a:prstGeom>
            <a:ln w="19050">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6472585" y="4549850"/>
              <a:ext cx="264141" cy="0"/>
            </a:xfrm>
            <a:prstGeom prst="line">
              <a:avLst/>
            </a:prstGeom>
            <a:ln w="19050">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35" name="TextBox 234"/>
          <p:cNvSpPr txBox="1"/>
          <p:nvPr/>
        </p:nvSpPr>
        <p:spPr>
          <a:xfrm>
            <a:off x="9768778" y="4998271"/>
            <a:ext cx="375424" cy="307777"/>
          </a:xfrm>
          <a:prstGeom prst="rect">
            <a:avLst/>
          </a:prstGeom>
          <a:noFill/>
        </p:spPr>
        <p:txBody>
          <a:bodyPr wrap="none" rtlCol="0">
            <a:spAutoFit/>
          </a:bodyPr>
          <a:lstStyle/>
          <a:p>
            <a:r>
              <a:rPr lang="en-US" sz="1400" b="1" dirty="0">
                <a:solidFill>
                  <a:srgbClr val="4372C4"/>
                </a:solidFill>
              </a:rPr>
              <a:t>CP</a:t>
            </a:r>
          </a:p>
        </p:txBody>
      </p:sp>
      <p:grpSp>
        <p:nvGrpSpPr>
          <p:cNvPr id="158" name="Group 157"/>
          <p:cNvGrpSpPr/>
          <p:nvPr/>
        </p:nvGrpSpPr>
        <p:grpSpPr>
          <a:xfrm>
            <a:off x="7418959" y="1793111"/>
            <a:ext cx="420460" cy="435837"/>
            <a:chOff x="5676338" y="2717038"/>
            <a:chExt cx="312349" cy="323772"/>
          </a:xfrm>
        </p:grpSpPr>
        <p:grpSp>
          <p:nvGrpSpPr>
            <p:cNvPr id="159" name="Group 158"/>
            <p:cNvGrpSpPr/>
            <p:nvPr/>
          </p:nvGrpSpPr>
          <p:grpSpPr>
            <a:xfrm>
              <a:off x="5676338" y="2717038"/>
              <a:ext cx="312349" cy="252979"/>
              <a:chOff x="9015959" y="4587888"/>
              <a:chExt cx="420764" cy="340787"/>
            </a:xfrm>
          </p:grpSpPr>
          <p:sp>
            <p:nvSpPr>
              <p:cNvPr id="161" name="Rectangle 160"/>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62" name="Group 161"/>
              <p:cNvGrpSpPr/>
              <p:nvPr/>
            </p:nvGrpSpPr>
            <p:grpSpPr>
              <a:xfrm>
                <a:off x="9261059" y="4690045"/>
                <a:ext cx="123069" cy="75870"/>
                <a:chOff x="4783309" y="3634526"/>
                <a:chExt cx="123069" cy="75870"/>
              </a:xfrm>
            </p:grpSpPr>
            <p:cxnSp>
              <p:nvCxnSpPr>
                <p:cNvPr id="164" name="Straight Connector 163"/>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63" name="Rounded Rectangle 162"/>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160" name="7-Point Star 159"/>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9" name="Group 168"/>
          <p:cNvGrpSpPr/>
          <p:nvPr/>
        </p:nvGrpSpPr>
        <p:grpSpPr>
          <a:xfrm>
            <a:off x="9045668" y="1791235"/>
            <a:ext cx="526249" cy="995446"/>
            <a:chOff x="8649706" y="3291906"/>
            <a:chExt cx="526249" cy="995446"/>
          </a:xfrm>
        </p:grpSpPr>
        <p:sp>
          <p:nvSpPr>
            <p:cNvPr id="195" name="Rounded Rectangle 194"/>
            <p:cNvSpPr/>
            <p:nvPr/>
          </p:nvSpPr>
          <p:spPr>
            <a:xfrm>
              <a:off x="8675103" y="3291906"/>
              <a:ext cx="470643" cy="431746"/>
            </a:xfrm>
            <a:prstGeom prst="roundRect">
              <a:avLst/>
            </a:prstGeom>
            <a:noFill/>
            <a:ln w="38100">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AFABAB"/>
                  </a:solidFill>
                </a:rPr>
                <a:t>PA</a:t>
              </a:r>
              <a:endParaRPr lang="en-US" sz="1100" b="1" dirty="0">
                <a:solidFill>
                  <a:srgbClr val="AFABAB"/>
                </a:solidFill>
              </a:endParaRPr>
            </a:p>
          </p:txBody>
        </p:sp>
        <p:cxnSp>
          <p:nvCxnSpPr>
            <p:cNvPr id="196" name="Straight Connector 195"/>
            <p:cNvCxnSpPr/>
            <p:nvPr/>
          </p:nvCxnSpPr>
          <p:spPr>
            <a:xfrm flipH="1">
              <a:off x="8912831" y="3807534"/>
              <a:ext cx="551" cy="241279"/>
            </a:xfrm>
            <a:prstGeom prst="line">
              <a:avLst/>
            </a:prstGeom>
            <a:solidFill>
              <a:schemeClr val="accent1"/>
            </a:solidFill>
            <a:ln w="38100" cap="flat" cmpd="sng" algn="ctr">
              <a:solidFill>
                <a:srgbClr val="4372C4"/>
              </a:solidFill>
              <a:prstDash val="solid"/>
              <a:tailEnd type="none"/>
            </a:ln>
            <a:effectLst>
              <a:outerShdw blurRad="40000" dist="20000" dir="5400000" rotWithShape="0">
                <a:srgbClr val="000000">
                  <a:alpha val="38000"/>
                </a:srgbClr>
              </a:outerShdw>
            </a:effectLst>
          </p:spPr>
        </p:cxnSp>
        <p:sp>
          <p:nvSpPr>
            <p:cNvPr id="197" name="Oval 196"/>
            <p:cNvSpPr/>
            <p:nvPr/>
          </p:nvSpPr>
          <p:spPr>
            <a:xfrm flipH="1" flipV="1">
              <a:off x="8832382" y="3645533"/>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198" name="Oval 197"/>
            <p:cNvSpPr/>
            <p:nvPr/>
          </p:nvSpPr>
          <p:spPr>
            <a:xfrm>
              <a:off x="8649706" y="4048813"/>
              <a:ext cx="526249" cy="238539"/>
            </a:xfrm>
            <a:prstGeom prst="ellipse">
              <a:avLst/>
            </a:prstGeom>
            <a:noFill/>
            <a:ln w="38100">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AFABAB"/>
                  </a:solidFill>
                </a:rPr>
                <a:t>C</a:t>
              </a:r>
            </a:p>
          </p:txBody>
        </p:sp>
      </p:grpSp>
      <p:grpSp>
        <p:nvGrpSpPr>
          <p:cNvPr id="201" name="Group 200"/>
          <p:cNvGrpSpPr/>
          <p:nvPr/>
        </p:nvGrpSpPr>
        <p:grpSpPr>
          <a:xfrm>
            <a:off x="7366157" y="3694516"/>
            <a:ext cx="1454250" cy="857221"/>
            <a:chOff x="6808415" y="5167237"/>
            <a:chExt cx="1454250" cy="857221"/>
          </a:xfrm>
        </p:grpSpPr>
        <p:sp>
          <p:nvSpPr>
            <p:cNvPr id="202" name="Oval 201"/>
            <p:cNvSpPr/>
            <p:nvPr/>
          </p:nvSpPr>
          <p:spPr>
            <a:xfrm rot="5400000">
              <a:off x="7106929" y="4868723"/>
              <a:ext cx="857221" cy="1454250"/>
            </a:xfrm>
            <a:prstGeom prst="ellipse">
              <a:avLst/>
            </a:prstGeom>
            <a:noFill/>
            <a:ln w="28575">
              <a:solidFill>
                <a:srgbClr val="9F42E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03" name="Group 202"/>
            <p:cNvGrpSpPr/>
            <p:nvPr/>
          </p:nvGrpSpPr>
          <p:grpSpPr>
            <a:xfrm>
              <a:off x="7905593" y="5183325"/>
              <a:ext cx="264816" cy="275424"/>
              <a:chOff x="5994804" y="5710108"/>
              <a:chExt cx="264816" cy="275424"/>
            </a:xfrm>
          </p:grpSpPr>
          <p:sp>
            <p:nvSpPr>
              <p:cNvPr id="236" name="Triangle 235"/>
              <p:cNvSpPr/>
              <p:nvPr/>
            </p:nvSpPr>
            <p:spPr>
              <a:xfrm>
                <a:off x="6000590" y="5710108"/>
                <a:ext cx="240575" cy="219368"/>
              </a:xfrm>
              <a:prstGeom prst="triangle">
                <a:avLst/>
              </a:prstGeom>
              <a:solidFill>
                <a:schemeClr val="bg1"/>
              </a:solidFill>
              <a:ln w="28575">
                <a:solidFill>
                  <a:srgbClr val="A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b="1" dirty="0">
                  <a:solidFill>
                    <a:schemeClr val="bg1"/>
                  </a:solidFill>
                </a:endParaRPr>
              </a:p>
            </p:txBody>
          </p:sp>
          <p:sp>
            <p:nvSpPr>
              <p:cNvPr id="237" name="TextBox 236"/>
              <p:cNvSpPr txBox="1"/>
              <p:nvPr/>
            </p:nvSpPr>
            <p:spPr>
              <a:xfrm>
                <a:off x="5994804" y="5723922"/>
                <a:ext cx="264816" cy="261610"/>
              </a:xfrm>
              <a:prstGeom prst="rect">
                <a:avLst/>
              </a:prstGeom>
              <a:noFill/>
            </p:spPr>
            <p:txBody>
              <a:bodyPr wrap="none" rtlCol="0">
                <a:spAutoFit/>
              </a:bodyPr>
              <a:lstStyle/>
              <a:p>
                <a:r>
                  <a:rPr lang="en-US" sz="1100" b="1" dirty="0">
                    <a:solidFill>
                      <a:srgbClr val="AFABAB"/>
                    </a:solidFill>
                  </a:rPr>
                  <a:t>R</a:t>
                </a:r>
              </a:p>
            </p:txBody>
          </p:sp>
        </p:grpSp>
        <p:sp>
          <p:nvSpPr>
            <p:cNvPr id="220" name="Rounded Rectangle 219"/>
            <p:cNvSpPr/>
            <p:nvPr/>
          </p:nvSpPr>
          <p:spPr>
            <a:xfrm>
              <a:off x="7202381" y="5605624"/>
              <a:ext cx="300963" cy="298262"/>
            </a:xfrm>
            <a:prstGeom prst="roundRect">
              <a:avLst/>
            </a:prstGeom>
            <a:noFill/>
            <a:ln w="28575" cap="flat" cmpd="sng" algn="ctr">
              <a:solidFill>
                <a:schemeClr val="bg2">
                  <a:lumMod val="75000"/>
                </a:schemeClr>
              </a:solidFill>
              <a:prstDash val="solid"/>
            </a:ln>
            <a:effectLst/>
          </p:spPr>
          <p:txBody>
            <a:bodyPr tIns="36000" bIns="36000" rtlCol="0" anchor="ctr"/>
            <a:lstStyle/>
            <a:p>
              <a:pPr lvl="0" algn="ctr" defTabSz="457200">
                <a:defRPr/>
              </a:pPr>
              <a:endParaRPr kumimoji="0" lang="en-US" sz="1000" b="1" i="0" u="none" strike="noStrike" kern="0" cap="none" spc="0" normalizeH="0" baseline="0" noProof="0" dirty="0">
                <a:ln>
                  <a:noFill/>
                </a:ln>
                <a:solidFill>
                  <a:schemeClr val="bg1"/>
                </a:solidFill>
                <a:effectLst/>
                <a:uLnTx/>
                <a:uFillTx/>
                <a:ea typeface=""/>
                <a:cs typeface=""/>
              </a:endParaRPr>
            </a:p>
          </p:txBody>
        </p:sp>
        <p:sp>
          <p:nvSpPr>
            <p:cNvPr id="221" name="Rounded Rectangle 220"/>
            <p:cNvSpPr/>
            <p:nvPr/>
          </p:nvSpPr>
          <p:spPr>
            <a:xfrm>
              <a:off x="7595005" y="5605624"/>
              <a:ext cx="300963" cy="298262"/>
            </a:xfrm>
            <a:prstGeom prst="roundRect">
              <a:avLst/>
            </a:prstGeom>
            <a:noFill/>
            <a:ln w="28575" cap="flat" cmpd="sng" algn="ctr">
              <a:solidFill>
                <a:schemeClr val="bg2">
                  <a:lumMod val="75000"/>
                </a:schemeClr>
              </a:solidFill>
              <a:prstDash val="solid"/>
            </a:ln>
            <a:effectLst/>
          </p:spPr>
          <p:txBody>
            <a:bodyPr tIns="36000" bIns="36000" rtlCol="0" anchor="ctr"/>
            <a:lstStyle/>
            <a:p>
              <a:pPr lvl="0" algn="ctr" defTabSz="457200">
                <a:defRPr/>
              </a:pPr>
              <a:endParaRPr kumimoji="0" lang="en-US" sz="1000" b="1" i="0" u="none" strike="noStrike" kern="0" cap="none" spc="0" normalizeH="0" baseline="0" noProof="0" dirty="0">
                <a:ln>
                  <a:noFill/>
                </a:ln>
                <a:solidFill>
                  <a:schemeClr val="bg1"/>
                </a:solidFill>
                <a:effectLst/>
                <a:uLnTx/>
                <a:uFillTx/>
                <a:ea typeface=""/>
                <a:cs typeface=""/>
              </a:endParaRPr>
            </a:p>
          </p:txBody>
        </p:sp>
        <p:sp>
          <p:nvSpPr>
            <p:cNvPr id="222" name="Rounded Rectangle 221"/>
            <p:cNvSpPr/>
            <p:nvPr/>
          </p:nvSpPr>
          <p:spPr>
            <a:xfrm>
              <a:off x="7382238" y="5220199"/>
              <a:ext cx="309289" cy="305145"/>
            </a:xfrm>
            <a:prstGeom prst="roundRect">
              <a:avLst/>
            </a:prstGeom>
            <a:solidFill>
              <a:schemeClr val="bg1"/>
            </a:solidFill>
            <a:ln w="254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rgbClr val="9F42E6"/>
                </a:solidFill>
              </a:endParaRPr>
            </a:p>
          </p:txBody>
        </p:sp>
        <p:sp>
          <p:nvSpPr>
            <p:cNvPr id="223" name="TextBox 222"/>
            <p:cNvSpPr txBox="1"/>
            <p:nvPr/>
          </p:nvSpPr>
          <p:spPr>
            <a:xfrm>
              <a:off x="7378460" y="5241461"/>
              <a:ext cx="341760" cy="261610"/>
            </a:xfrm>
            <a:prstGeom prst="rect">
              <a:avLst/>
            </a:prstGeom>
            <a:noFill/>
          </p:spPr>
          <p:txBody>
            <a:bodyPr wrap="none" rtlCol="0">
              <a:spAutoFit/>
            </a:bodyPr>
            <a:lstStyle/>
            <a:p>
              <a:r>
                <a:rPr lang="en-US" sz="1100" b="1" dirty="0">
                  <a:solidFill>
                    <a:srgbClr val="AFABAB"/>
                  </a:solidFill>
                </a:rPr>
                <a:t>A1</a:t>
              </a:r>
            </a:p>
          </p:txBody>
        </p:sp>
        <p:sp>
          <p:nvSpPr>
            <p:cNvPr id="224" name="TextBox 223"/>
            <p:cNvSpPr txBox="1"/>
            <p:nvPr/>
          </p:nvSpPr>
          <p:spPr>
            <a:xfrm>
              <a:off x="7203398" y="5623950"/>
              <a:ext cx="332142" cy="261610"/>
            </a:xfrm>
            <a:prstGeom prst="rect">
              <a:avLst/>
            </a:prstGeom>
            <a:noFill/>
          </p:spPr>
          <p:txBody>
            <a:bodyPr wrap="none" rtlCol="0">
              <a:spAutoFit/>
            </a:bodyPr>
            <a:lstStyle/>
            <a:p>
              <a:r>
                <a:rPr lang="en-US" sz="1100" b="1" dirty="0">
                  <a:solidFill>
                    <a:srgbClr val="AFABAB"/>
                  </a:solidFill>
                </a:rPr>
                <a:t>P1</a:t>
              </a:r>
            </a:p>
          </p:txBody>
        </p:sp>
        <p:sp>
          <p:nvSpPr>
            <p:cNvPr id="226" name="TextBox 225"/>
            <p:cNvSpPr txBox="1"/>
            <p:nvPr/>
          </p:nvSpPr>
          <p:spPr>
            <a:xfrm>
              <a:off x="7582567" y="5623950"/>
              <a:ext cx="332142" cy="261610"/>
            </a:xfrm>
            <a:prstGeom prst="rect">
              <a:avLst/>
            </a:prstGeom>
            <a:noFill/>
          </p:spPr>
          <p:txBody>
            <a:bodyPr wrap="none" rtlCol="0">
              <a:spAutoFit/>
            </a:bodyPr>
            <a:lstStyle/>
            <a:p>
              <a:r>
                <a:rPr lang="en-US" sz="1100" b="1" dirty="0">
                  <a:solidFill>
                    <a:srgbClr val="AFABAB"/>
                  </a:solidFill>
                </a:rPr>
                <a:t>P2</a:t>
              </a:r>
            </a:p>
          </p:txBody>
        </p:sp>
      </p:grpSp>
      <p:sp>
        <p:nvSpPr>
          <p:cNvPr id="70" name="Rounded Rectangle 69"/>
          <p:cNvSpPr/>
          <p:nvPr/>
        </p:nvSpPr>
        <p:spPr>
          <a:xfrm>
            <a:off x="1969646" y="1206538"/>
            <a:ext cx="4734553" cy="4277766"/>
          </a:xfrm>
          <a:prstGeom prst="roundRect">
            <a:avLst/>
          </a:prstGeom>
          <a:solidFill>
            <a:srgbClr val="DBE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ounded Rectangle 84"/>
          <p:cNvSpPr/>
          <p:nvPr/>
        </p:nvSpPr>
        <p:spPr>
          <a:xfrm>
            <a:off x="5441418" y="1895141"/>
            <a:ext cx="559591" cy="554570"/>
          </a:xfrm>
          <a:prstGeom prst="roundRect">
            <a:avLst/>
          </a:prstGeom>
          <a:solidFill>
            <a:srgbClr val="4A8522"/>
          </a:solidFill>
          <a:ln w="28575" cap="flat" cmpd="sng" algn="ctr">
            <a:solidFill>
              <a:schemeClr val="bg2">
                <a:lumMod val="50000"/>
              </a:schemeClr>
            </a:solidFill>
            <a:prstDash val="solid"/>
          </a:ln>
          <a:effectLst>
            <a:outerShdw blurRad="40000" dist="23000" dir="5400000" rotWithShape="0">
              <a:srgbClr val="000000">
                <a:alpha val="35000"/>
              </a:srgbClr>
            </a:outerShdw>
          </a:effectLst>
        </p:spPr>
        <p:txBody>
          <a:bodyPr tIns="36000" bIns="36000" rtlCol="0" anchor="ctr"/>
          <a:lstStyle/>
          <a:p>
            <a:pPr lvl="0" algn="ctr" defTabSz="457200">
              <a:defRPr/>
            </a:pPr>
            <a:r>
              <a:rPr lang="en-US" sz="2400" b="1" kern="0" noProof="0" dirty="0">
                <a:solidFill>
                  <a:schemeClr val="bg1"/>
                </a:solidFill>
                <a:ea typeface=""/>
                <a:cs typeface=""/>
              </a:rPr>
              <a:t>P3</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186" name="TextBox 185"/>
          <p:cNvSpPr txBox="1"/>
          <p:nvPr/>
        </p:nvSpPr>
        <p:spPr>
          <a:xfrm>
            <a:off x="5864546" y="5015084"/>
            <a:ext cx="527124" cy="461665"/>
          </a:xfrm>
          <a:prstGeom prst="rect">
            <a:avLst/>
          </a:prstGeom>
          <a:noFill/>
        </p:spPr>
        <p:txBody>
          <a:bodyPr wrap="square" rtlCol="0">
            <a:spAutoFit/>
          </a:bodyPr>
          <a:lstStyle/>
          <a:p>
            <a:r>
              <a:rPr lang="en-US" sz="2400" b="1"/>
              <a:t>N</a:t>
            </a:r>
          </a:p>
        </p:txBody>
      </p:sp>
      <p:sp>
        <p:nvSpPr>
          <p:cNvPr id="207" name="Rounded Rectangle 206"/>
          <p:cNvSpPr/>
          <p:nvPr/>
        </p:nvSpPr>
        <p:spPr>
          <a:xfrm>
            <a:off x="5441417" y="2533621"/>
            <a:ext cx="559591" cy="554570"/>
          </a:xfrm>
          <a:prstGeom prst="roundRect">
            <a:avLst/>
          </a:prstGeom>
          <a:solidFill>
            <a:srgbClr val="4A8522"/>
          </a:solidFill>
          <a:ln w="28575" cap="flat" cmpd="sng" algn="ctr">
            <a:solidFill>
              <a:schemeClr val="bg2">
                <a:lumMod val="50000"/>
              </a:schemeClr>
            </a:solidFill>
            <a:prstDash val="solid"/>
          </a:ln>
          <a:effectLst>
            <a:outerShdw blurRad="40000" dist="23000" dir="5400000" rotWithShape="0">
              <a:srgbClr val="000000">
                <a:alpha val="35000"/>
              </a:srgbClr>
            </a:outerShdw>
          </a:effectLst>
        </p:spPr>
        <p:txBody>
          <a:bodyPr tIns="36000" bIns="36000" rtlCol="0" anchor="ctr"/>
          <a:lstStyle/>
          <a:p>
            <a:pPr lvl="0" algn="ctr" defTabSz="457200">
              <a:defRPr/>
            </a:pPr>
            <a:r>
              <a:rPr lang="en-US" sz="2400" b="1" kern="0" noProof="0" dirty="0">
                <a:solidFill>
                  <a:schemeClr val="bg1"/>
                </a:solidFill>
                <a:ea typeface=""/>
                <a:cs typeface=""/>
              </a:rPr>
              <a:t>P4</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208" name="Rounded Rectangle 207"/>
          <p:cNvSpPr/>
          <p:nvPr/>
        </p:nvSpPr>
        <p:spPr>
          <a:xfrm>
            <a:off x="2669431" y="1907853"/>
            <a:ext cx="559591" cy="554570"/>
          </a:xfrm>
          <a:prstGeom prst="roundRect">
            <a:avLst/>
          </a:prstGeom>
          <a:solidFill>
            <a:srgbClr val="FF0000"/>
          </a:solidFill>
          <a:ln w="28575" cap="flat" cmpd="sng" algn="ctr">
            <a:solidFill>
              <a:schemeClr val="bg2">
                <a:lumMod val="50000"/>
              </a:schemeClr>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dirty="0">
                <a:solidFill>
                  <a:schemeClr val="bg1"/>
                </a:solidFill>
                <a:ea typeface=""/>
                <a:cs typeface=""/>
              </a:rPr>
              <a:t>P1</a:t>
            </a:r>
            <a:endParaRPr kumimoji="0" lang="en-US" sz="2400" b="1" i="0" u="none" strike="noStrike" kern="0" cap="none" spc="0" normalizeH="0" baseline="-25000" noProof="0" dirty="0">
              <a:ln>
                <a:noFill/>
              </a:ln>
              <a:solidFill>
                <a:schemeClr val="bg1"/>
              </a:solidFill>
              <a:effectLst/>
              <a:uLnTx/>
              <a:uFillTx/>
              <a:ea typeface=""/>
              <a:cs typeface=""/>
            </a:endParaRPr>
          </a:p>
        </p:txBody>
      </p:sp>
      <p:sp>
        <p:nvSpPr>
          <p:cNvPr id="209" name="Rounded Rectangle 208"/>
          <p:cNvSpPr/>
          <p:nvPr/>
        </p:nvSpPr>
        <p:spPr>
          <a:xfrm>
            <a:off x="2669430" y="2546333"/>
            <a:ext cx="559591" cy="554570"/>
          </a:xfrm>
          <a:prstGeom prst="roundRect">
            <a:avLst/>
          </a:prstGeom>
          <a:solidFill>
            <a:srgbClr val="FF0000"/>
          </a:solidFill>
          <a:ln w="28575" cap="flat" cmpd="sng" algn="ctr">
            <a:solidFill>
              <a:schemeClr val="bg2">
                <a:lumMod val="50000"/>
              </a:schemeClr>
            </a:solidFill>
            <a:prstDash val="solid"/>
          </a:ln>
          <a:effectLst>
            <a:outerShdw blurRad="40000" dist="23000" dir="5400000" rotWithShape="0">
              <a:srgbClr val="000000">
                <a:alpha val="35000"/>
              </a:srgbClr>
            </a:outerShdw>
          </a:effectLst>
        </p:spPr>
        <p:txBody>
          <a:bodyPr tIns="36000" bIns="36000" rtlCol="0" anchor="ctr"/>
          <a:lstStyle/>
          <a:p>
            <a:pPr lvl="0" algn="ctr" defTabSz="457200">
              <a:defRPr/>
            </a:pPr>
            <a:r>
              <a:rPr lang="en-US" sz="2400" b="1" kern="0" noProof="0" dirty="0">
                <a:solidFill>
                  <a:schemeClr val="bg1"/>
                </a:solidFill>
                <a:ea typeface=""/>
                <a:cs typeface=""/>
              </a:rPr>
              <a:t>P2</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3" name="Oval 2"/>
          <p:cNvSpPr/>
          <p:nvPr/>
        </p:nvSpPr>
        <p:spPr>
          <a:xfrm>
            <a:off x="1732376" y="1120262"/>
            <a:ext cx="1644106" cy="2789178"/>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1511241" y="2262543"/>
            <a:ext cx="470000" cy="443331"/>
            <a:chOff x="5661371" y="5935385"/>
            <a:chExt cx="780572" cy="736281"/>
          </a:xfrm>
        </p:grpSpPr>
        <p:sp>
          <p:nvSpPr>
            <p:cNvPr id="49" name="Triangle 48"/>
            <p:cNvSpPr/>
            <p:nvPr/>
          </p:nvSpPr>
          <p:spPr>
            <a:xfrm>
              <a:off x="5666609" y="5935385"/>
              <a:ext cx="742889" cy="677401"/>
            </a:xfrm>
            <a:prstGeom prst="triangle">
              <a:avLst/>
            </a:prstGeom>
            <a:solidFill>
              <a:srgbClr val="FF000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solidFill>
              </a:endParaRPr>
            </a:p>
          </p:txBody>
        </p:sp>
        <p:sp>
          <p:nvSpPr>
            <p:cNvPr id="50" name="TextBox 49"/>
            <p:cNvSpPr txBox="1"/>
            <p:nvPr/>
          </p:nvSpPr>
          <p:spPr>
            <a:xfrm>
              <a:off x="5661371" y="6237186"/>
              <a:ext cx="780572" cy="434480"/>
            </a:xfrm>
            <a:prstGeom prst="rect">
              <a:avLst/>
            </a:prstGeom>
            <a:noFill/>
          </p:spPr>
          <p:txBody>
            <a:bodyPr wrap="none" rtlCol="0">
              <a:spAutoFit/>
            </a:bodyPr>
            <a:lstStyle/>
            <a:p>
              <a:r>
                <a:rPr lang="en-US" sz="1100" b="1" dirty="0">
                  <a:solidFill>
                    <a:schemeClr val="bg1"/>
                  </a:solidFill>
                </a:rPr>
                <a:t>Org1</a:t>
              </a:r>
            </a:p>
          </p:txBody>
        </p:sp>
      </p:grpSp>
      <p:sp>
        <p:nvSpPr>
          <p:cNvPr id="59" name="Oval 58"/>
          <p:cNvSpPr/>
          <p:nvPr/>
        </p:nvSpPr>
        <p:spPr>
          <a:xfrm>
            <a:off x="3428538" y="2473938"/>
            <a:ext cx="1816769" cy="307828"/>
          </a:xfrm>
          <a:prstGeom prst="ellipse">
            <a:avLst/>
          </a:prstGeom>
          <a:noFill/>
          <a:ln w="38100">
            <a:solidFill>
              <a:srgbClr val="4372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372C4"/>
                </a:solidFill>
              </a:rPr>
              <a:t>C</a:t>
            </a:r>
          </a:p>
        </p:txBody>
      </p:sp>
      <p:sp>
        <p:nvSpPr>
          <p:cNvPr id="76" name="Oval 75"/>
          <p:cNvSpPr/>
          <p:nvPr/>
        </p:nvSpPr>
        <p:spPr>
          <a:xfrm flipV="1">
            <a:off x="3130524" y="2111426"/>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77" name="Oval 76"/>
          <p:cNvSpPr/>
          <p:nvPr/>
        </p:nvSpPr>
        <p:spPr>
          <a:xfrm flipV="1">
            <a:off x="5361112" y="2763064"/>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cxnSp>
        <p:nvCxnSpPr>
          <p:cNvPr id="24" name="Elbow Connector 23"/>
          <p:cNvCxnSpPr>
            <a:stCxn id="77" idx="2"/>
            <a:endCxn id="59" idx="5"/>
          </p:cNvCxnSpPr>
          <p:nvPr/>
        </p:nvCxnSpPr>
        <p:spPr>
          <a:xfrm rot="10800000">
            <a:off x="4979248" y="2736686"/>
            <a:ext cx="381865" cy="107378"/>
          </a:xfrm>
          <a:prstGeom prst="bentConnector2">
            <a:avLst/>
          </a:prstGeom>
          <a:ln w="38100">
            <a:solidFill>
              <a:srgbClr val="4372C4"/>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9" idx="1"/>
            <a:endCxn id="76" idx="6"/>
          </p:cNvCxnSpPr>
          <p:nvPr/>
        </p:nvCxnSpPr>
        <p:spPr>
          <a:xfrm rot="16200000" flipV="1">
            <a:off x="3330266" y="2154685"/>
            <a:ext cx="326592" cy="402073"/>
          </a:xfrm>
          <a:prstGeom prst="bentConnector2">
            <a:avLst/>
          </a:prstGeom>
          <a:ln w="38100">
            <a:solidFill>
              <a:srgbClr val="4372C4"/>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3" name="Rounded Rectangle 92"/>
          <p:cNvSpPr/>
          <p:nvPr/>
        </p:nvSpPr>
        <p:spPr>
          <a:xfrm>
            <a:off x="3886417" y="4236952"/>
            <a:ext cx="966733" cy="319881"/>
          </a:xfrm>
          <a:prstGeom prst="roundRect">
            <a:avLst>
              <a:gd name="adj" fmla="val 50000"/>
            </a:avLst>
          </a:prstGeom>
          <a:solidFill>
            <a:srgbClr val="FF0000"/>
          </a:solidFill>
          <a:ln w="28575" cap="flat" cmpd="sng" algn="ctr">
            <a:solidFill>
              <a:srgbClr val="4372C4"/>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100" b="1" kern="0" noProof="0" dirty="0">
                <a:solidFill>
                  <a:schemeClr val="bg1"/>
                </a:solidFill>
                <a:ea typeface=""/>
                <a:cs typeface=""/>
              </a:rPr>
              <a:t>ORG1.MSP</a:t>
            </a:r>
            <a:endParaRPr kumimoji="0" lang="en-US" sz="1100" b="1" i="0" u="none" strike="noStrike" kern="0" cap="none" spc="0" normalizeH="0" baseline="0" noProof="0" dirty="0">
              <a:ln>
                <a:noFill/>
              </a:ln>
              <a:solidFill>
                <a:schemeClr val="bg1"/>
              </a:solidFill>
              <a:effectLst/>
              <a:uLnTx/>
              <a:uFillTx/>
              <a:ea typeface=""/>
              <a:cs typeface=""/>
            </a:endParaRPr>
          </a:p>
        </p:txBody>
      </p:sp>
      <p:sp>
        <p:nvSpPr>
          <p:cNvPr id="94" name="Rounded Rectangle 93"/>
          <p:cNvSpPr/>
          <p:nvPr/>
        </p:nvSpPr>
        <p:spPr>
          <a:xfrm>
            <a:off x="3886416" y="4548665"/>
            <a:ext cx="966733" cy="319881"/>
          </a:xfrm>
          <a:prstGeom prst="roundRect">
            <a:avLst>
              <a:gd name="adj" fmla="val 50000"/>
            </a:avLst>
          </a:prstGeom>
          <a:solidFill>
            <a:srgbClr val="4A8522"/>
          </a:solidFill>
          <a:ln w="28575" cap="flat" cmpd="sng" algn="ctr">
            <a:solidFill>
              <a:srgbClr val="4372C4"/>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100" b="1" kern="0" noProof="0" dirty="0">
                <a:solidFill>
                  <a:schemeClr val="bg1"/>
                </a:solidFill>
                <a:ea typeface=""/>
                <a:cs typeface=""/>
              </a:rPr>
              <a:t>ORG2.MSP</a:t>
            </a:r>
            <a:endParaRPr kumimoji="0" lang="en-US" sz="1100" b="1" i="0" u="none" strike="noStrike" kern="0" cap="none" spc="0" normalizeH="0" baseline="0" noProof="0" dirty="0">
              <a:ln>
                <a:noFill/>
              </a:ln>
              <a:solidFill>
                <a:schemeClr val="bg1"/>
              </a:solidFill>
              <a:effectLst/>
              <a:uLnTx/>
              <a:uFillTx/>
              <a:ea typeface=""/>
              <a:cs typeface=""/>
            </a:endParaRPr>
          </a:p>
        </p:txBody>
      </p:sp>
      <p:sp>
        <p:nvSpPr>
          <p:cNvPr id="102" name="TextBox 101"/>
          <p:cNvSpPr txBox="1"/>
          <p:nvPr/>
        </p:nvSpPr>
        <p:spPr>
          <a:xfrm>
            <a:off x="4076149" y="3983808"/>
            <a:ext cx="593239" cy="307777"/>
          </a:xfrm>
          <a:prstGeom prst="rect">
            <a:avLst/>
          </a:prstGeom>
          <a:noFill/>
        </p:spPr>
        <p:txBody>
          <a:bodyPr wrap="none" rtlCol="0">
            <a:spAutoFit/>
          </a:bodyPr>
          <a:lstStyle/>
          <a:p>
            <a:pPr algn="ctr"/>
            <a:r>
              <a:rPr lang="en-US" sz="1400" b="1" dirty="0">
                <a:solidFill>
                  <a:srgbClr val="4272C4"/>
                </a:solidFill>
              </a:rPr>
              <a:t>MSPs</a:t>
            </a:r>
          </a:p>
        </p:txBody>
      </p:sp>
      <p:sp>
        <p:nvSpPr>
          <p:cNvPr id="130" name="Rounded Rectangle 129"/>
          <p:cNvSpPr/>
          <p:nvPr/>
        </p:nvSpPr>
        <p:spPr>
          <a:xfrm>
            <a:off x="2768556" y="4119196"/>
            <a:ext cx="575072" cy="567368"/>
          </a:xfrm>
          <a:prstGeom prst="roundRect">
            <a:avLst/>
          </a:prstGeom>
          <a:solidFill>
            <a:srgbClr val="9F42E6"/>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CA1</a:t>
            </a:r>
          </a:p>
        </p:txBody>
      </p:sp>
      <p:cxnSp>
        <p:nvCxnSpPr>
          <p:cNvPr id="134" name="Straight Connector 133"/>
          <p:cNvCxnSpPr>
            <a:stCxn id="101" idx="0"/>
            <a:endCxn id="59" idx="4"/>
          </p:cNvCxnSpPr>
          <p:nvPr/>
        </p:nvCxnSpPr>
        <p:spPr>
          <a:xfrm flipV="1">
            <a:off x="4336923" y="2781766"/>
            <a:ext cx="0" cy="1230474"/>
          </a:xfrm>
          <a:prstGeom prst="line">
            <a:avLst/>
          </a:prstGeom>
          <a:ln w="28575">
            <a:solidFill>
              <a:srgbClr val="4372C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5466039" y="4033709"/>
            <a:ext cx="448333" cy="338554"/>
          </a:xfrm>
          <a:prstGeom prst="rect">
            <a:avLst/>
          </a:prstGeom>
          <a:noFill/>
        </p:spPr>
        <p:txBody>
          <a:bodyPr wrap="square" rtlCol="0">
            <a:spAutoFit/>
          </a:bodyPr>
          <a:lstStyle/>
          <a:p>
            <a:r>
              <a:rPr lang="en-US" sz="1600" b="1" dirty="0">
                <a:solidFill>
                  <a:srgbClr val="4372C4"/>
                </a:solidFill>
              </a:rPr>
              <a:t>CP</a:t>
            </a:r>
          </a:p>
        </p:txBody>
      </p:sp>
      <p:sp>
        <p:nvSpPr>
          <p:cNvPr id="136" name="Rounded Rectangle 135"/>
          <p:cNvSpPr/>
          <p:nvPr/>
        </p:nvSpPr>
        <p:spPr>
          <a:xfrm>
            <a:off x="5339545" y="4424921"/>
            <a:ext cx="575072" cy="567368"/>
          </a:xfrm>
          <a:prstGeom prst="roundRect">
            <a:avLst/>
          </a:prstGeom>
          <a:solidFill>
            <a:srgbClr val="FFC100"/>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70C0"/>
                </a:solidFill>
              </a:rPr>
              <a:t>CA2</a:t>
            </a:r>
          </a:p>
        </p:txBody>
      </p:sp>
      <p:sp>
        <p:nvSpPr>
          <p:cNvPr id="101" name="Rectangle 100"/>
          <p:cNvSpPr/>
          <p:nvPr/>
        </p:nvSpPr>
        <p:spPr>
          <a:xfrm>
            <a:off x="2258643" y="4012240"/>
            <a:ext cx="4156559" cy="1039586"/>
          </a:xfrm>
          <a:prstGeom prst="rect">
            <a:avLst/>
          </a:prstGeom>
          <a:noFill/>
          <a:ln w="28575">
            <a:solidFill>
              <a:srgbClr val="43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5806317" y="4080492"/>
            <a:ext cx="496027" cy="260665"/>
            <a:chOff x="6353226" y="4386768"/>
            <a:chExt cx="496027" cy="260665"/>
          </a:xfrm>
        </p:grpSpPr>
        <p:sp>
          <p:nvSpPr>
            <p:cNvPr id="178" name="Oval 177"/>
            <p:cNvSpPr/>
            <p:nvPr/>
          </p:nvSpPr>
          <p:spPr>
            <a:xfrm>
              <a:off x="6353226" y="4386768"/>
              <a:ext cx="496027" cy="260665"/>
            </a:xfrm>
            <a:prstGeom prst="ellipse">
              <a:avLst/>
            </a:prstGeom>
            <a:noFill/>
            <a:ln w="19050">
              <a:solidFill>
                <a:srgbClr val="4372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4372C4"/>
                </a:solidFill>
              </a:endParaRPr>
            </a:p>
          </p:txBody>
        </p:sp>
        <p:grpSp>
          <p:nvGrpSpPr>
            <p:cNvPr id="32" name="Group 31"/>
            <p:cNvGrpSpPr/>
            <p:nvPr/>
          </p:nvGrpSpPr>
          <p:grpSpPr>
            <a:xfrm>
              <a:off x="6472585" y="4468445"/>
              <a:ext cx="264708" cy="95313"/>
              <a:chOff x="6472585" y="4454537"/>
              <a:chExt cx="264708" cy="95313"/>
            </a:xfrm>
          </p:grpSpPr>
          <p:cxnSp>
            <p:nvCxnSpPr>
              <p:cNvPr id="187" name="Straight Connector 186"/>
              <p:cNvCxnSpPr/>
              <p:nvPr/>
            </p:nvCxnSpPr>
            <p:spPr>
              <a:xfrm>
                <a:off x="6473152" y="4454537"/>
                <a:ext cx="264141" cy="0"/>
              </a:xfrm>
              <a:prstGeom prst="line">
                <a:avLst/>
              </a:prstGeom>
              <a:ln w="28575">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6472585" y="4501560"/>
                <a:ext cx="264141" cy="0"/>
              </a:xfrm>
              <a:prstGeom prst="line">
                <a:avLst/>
              </a:prstGeom>
              <a:ln w="28575">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6472585" y="4549850"/>
                <a:ext cx="264141" cy="0"/>
              </a:xfrm>
              <a:prstGeom prst="line">
                <a:avLst/>
              </a:prstGeom>
              <a:ln w="28575">
                <a:solidFill>
                  <a:srgbClr val="4372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cxnSp>
        <p:nvCxnSpPr>
          <p:cNvPr id="18" name="Straight Arrow Connector 17"/>
          <p:cNvCxnSpPr>
            <a:stCxn id="93" idx="1"/>
            <a:endCxn id="130" idx="3"/>
          </p:cNvCxnSpPr>
          <p:nvPr/>
        </p:nvCxnSpPr>
        <p:spPr>
          <a:xfrm flipH="1">
            <a:off x="3343628" y="4396893"/>
            <a:ext cx="542789" cy="5987"/>
          </a:xfrm>
          <a:prstGeom prst="straightConnector1">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94" idx="3"/>
            <a:endCxn id="136" idx="1"/>
          </p:cNvCxnSpPr>
          <p:nvPr/>
        </p:nvCxnSpPr>
        <p:spPr>
          <a:xfrm flipV="1">
            <a:off x="4853149" y="4708605"/>
            <a:ext cx="486396" cy="1"/>
          </a:xfrm>
          <a:prstGeom prst="straightConnector1">
            <a:avLst/>
          </a:prstGeom>
          <a:ln w="28575">
            <a:solidFill>
              <a:srgbClr val="4372C4"/>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2217952" y="1435409"/>
            <a:ext cx="508155" cy="494111"/>
            <a:chOff x="2435326" y="1755557"/>
            <a:chExt cx="508155" cy="494111"/>
          </a:xfrm>
        </p:grpSpPr>
        <p:sp>
          <p:nvSpPr>
            <p:cNvPr id="126" name="Rounded Rectangle 125"/>
            <p:cNvSpPr/>
            <p:nvPr/>
          </p:nvSpPr>
          <p:spPr>
            <a:xfrm>
              <a:off x="2516248" y="1806435"/>
              <a:ext cx="225078" cy="223058"/>
            </a:xfrm>
            <a:prstGeom prst="roundRect">
              <a:avLst/>
            </a:prstGeom>
            <a:solidFill>
              <a:srgbClr val="9F42E6"/>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chemeClr val="bg1"/>
                </a:solidFill>
                <a:effectLst/>
                <a:uLnTx/>
                <a:uFillTx/>
                <a:ea typeface=""/>
                <a:cs typeface=""/>
              </a:endParaRPr>
            </a:p>
          </p:txBody>
        </p:sp>
        <p:sp>
          <p:nvSpPr>
            <p:cNvPr id="7" name="TextBox 6"/>
            <p:cNvSpPr txBox="1"/>
            <p:nvPr/>
          </p:nvSpPr>
          <p:spPr>
            <a:xfrm>
              <a:off x="2435326" y="1757595"/>
              <a:ext cx="389850" cy="307777"/>
            </a:xfrm>
            <a:prstGeom prst="rect">
              <a:avLst/>
            </a:prstGeom>
            <a:noFill/>
          </p:spPr>
          <p:txBody>
            <a:bodyPr wrap="none" rtlCol="0">
              <a:spAutoFit/>
            </a:bodyPr>
            <a:lstStyle/>
            <a:p>
              <a:r>
                <a:rPr lang="en-US" sz="1400" b="1" dirty="0">
                  <a:solidFill>
                    <a:schemeClr val="bg1"/>
                  </a:solidFill>
                </a:rPr>
                <a:t>D5</a:t>
              </a:r>
            </a:p>
          </p:txBody>
        </p:sp>
        <p:sp>
          <p:nvSpPr>
            <p:cNvPr id="124" name="Rectangle 123"/>
            <p:cNvSpPr/>
            <p:nvPr/>
          </p:nvSpPr>
          <p:spPr>
            <a:xfrm>
              <a:off x="2466803" y="1755557"/>
              <a:ext cx="476678" cy="386073"/>
            </a:xfrm>
            <a:prstGeom prst="rect">
              <a:avLst/>
            </a:prstGeom>
            <a:noFill/>
            <a:ln w="25400">
              <a:solidFill>
                <a:srgbClr val="9F42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25" name="Group 124"/>
            <p:cNvGrpSpPr/>
            <p:nvPr/>
          </p:nvGrpSpPr>
          <p:grpSpPr>
            <a:xfrm>
              <a:off x="2775499" y="1826839"/>
              <a:ext cx="117923" cy="85952"/>
              <a:chOff x="4783309" y="3634526"/>
              <a:chExt cx="123069" cy="75870"/>
            </a:xfrm>
          </p:grpSpPr>
          <p:cxnSp>
            <p:nvCxnSpPr>
              <p:cNvPr id="127" name="Straight Connector 126"/>
              <p:cNvCxnSpPr/>
              <p:nvPr/>
            </p:nvCxnSpPr>
            <p:spPr>
              <a:xfrm>
                <a:off x="4783309" y="3634526"/>
                <a:ext cx="123069" cy="0"/>
              </a:xfrm>
              <a:prstGeom prst="line">
                <a:avLst/>
              </a:prstGeom>
              <a:ln w="25400">
                <a:solidFill>
                  <a:srgbClr val="9F42E6"/>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4783309" y="3672462"/>
                <a:ext cx="123069" cy="0"/>
              </a:xfrm>
              <a:prstGeom prst="line">
                <a:avLst/>
              </a:prstGeom>
              <a:ln w="25400">
                <a:solidFill>
                  <a:srgbClr val="9F42E6"/>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4783309" y="3710396"/>
                <a:ext cx="123069" cy="0"/>
              </a:xfrm>
              <a:prstGeom prst="line">
                <a:avLst/>
              </a:prstGeom>
              <a:ln w="25400">
                <a:solidFill>
                  <a:srgbClr val="9F42E6"/>
                </a:solidFill>
              </a:ln>
            </p:spPr>
            <p:style>
              <a:lnRef idx="1">
                <a:schemeClr val="accent1"/>
              </a:lnRef>
              <a:fillRef idx="0">
                <a:schemeClr val="accent1"/>
              </a:fillRef>
              <a:effectRef idx="0">
                <a:schemeClr val="accent1"/>
              </a:effectRef>
              <a:fontRef idx="minor">
                <a:schemeClr val="tx1"/>
              </a:fontRef>
            </p:style>
          </p:cxnSp>
        </p:grpSp>
        <p:sp>
          <p:nvSpPr>
            <p:cNvPr id="123" name="7-Point Star 122"/>
            <p:cNvSpPr/>
            <p:nvPr/>
          </p:nvSpPr>
          <p:spPr>
            <a:xfrm>
              <a:off x="2708711" y="2038720"/>
              <a:ext cx="210948" cy="210948"/>
            </a:xfrm>
            <a:prstGeom prst="star7">
              <a:avLst/>
            </a:prstGeom>
            <a:solidFill>
              <a:schemeClr val="bg1"/>
            </a:solidFill>
            <a:ln>
              <a:solidFill>
                <a:srgbClr val="9F42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Elbow Connector 11"/>
          <p:cNvCxnSpPr>
            <a:stCxn id="124" idx="2"/>
            <a:endCxn id="208" idx="1"/>
          </p:cNvCxnSpPr>
          <p:nvPr/>
        </p:nvCxnSpPr>
        <p:spPr>
          <a:xfrm rot="16200000" flipH="1">
            <a:off x="2396771" y="1912478"/>
            <a:ext cx="363656" cy="181663"/>
          </a:xfrm>
          <a:prstGeom prst="bentConnector2">
            <a:avLst/>
          </a:prstGeom>
          <a:ln w="28575">
            <a:solidFill>
              <a:srgbClr val="4372C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2217952" y="3180217"/>
            <a:ext cx="505349" cy="494111"/>
            <a:chOff x="2441728" y="3480183"/>
            <a:chExt cx="505349" cy="494111"/>
          </a:xfrm>
        </p:grpSpPr>
        <p:sp>
          <p:nvSpPr>
            <p:cNvPr id="248" name="Rounded Rectangle 247"/>
            <p:cNvSpPr/>
            <p:nvPr/>
          </p:nvSpPr>
          <p:spPr>
            <a:xfrm>
              <a:off x="2519844" y="3531061"/>
              <a:ext cx="225078" cy="223058"/>
            </a:xfrm>
            <a:prstGeom prst="roundRect">
              <a:avLst/>
            </a:prstGeom>
            <a:solidFill>
              <a:srgbClr val="9F42E6"/>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chemeClr val="bg1"/>
                </a:solidFill>
                <a:effectLst/>
                <a:uLnTx/>
                <a:uFillTx/>
                <a:ea typeface=""/>
                <a:cs typeface=""/>
              </a:endParaRPr>
            </a:p>
          </p:txBody>
        </p:sp>
        <p:sp>
          <p:nvSpPr>
            <p:cNvPr id="249" name="TextBox 248"/>
            <p:cNvSpPr txBox="1"/>
            <p:nvPr/>
          </p:nvSpPr>
          <p:spPr>
            <a:xfrm>
              <a:off x="2441728" y="3485392"/>
              <a:ext cx="389850" cy="307777"/>
            </a:xfrm>
            <a:prstGeom prst="rect">
              <a:avLst/>
            </a:prstGeom>
            <a:noFill/>
          </p:spPr>
          <p:txBody>
            <a:bodyPr wrap="none" rtlCol="0">
              <a:spAutoFit/>
            </a:bodyPr>
            <a:lstStyle/>
            <a:p>
              <a:r>
                <a:rPr lang="en-US" sz="1400" b="1">
                  <a:solidFill>
                    <a:schemeClr val="bg1"/>
                  </a:solidFill>
                </a:rPr>
                <a:t>D7</a:t>
              </a:r>
            </a:p>
          </p:txBody>
        </p:sp>
        <p:sp>
          <p:nvSpPr>
            <p:cNvPr id="250" name="Rectangle 249"/>
            <p:cNvSpPr/>
            <p:nvPr/>
          </p:nvSpPr>
          <p:spPr>
            <a:xfrm>
              <a:off x="2470399" y="3480183"/>
              <a:ext cx="476678" cy="386073"/>
            </a:xfrm>
            <a:prstGeom prst="rect">
              <a:avLst/>
            </a:prstGeom>
            <a:noFill/>
            <a:ln w="25400">
              <a:solidFill>
                <a:srgbClr val="9F42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251" name="Group 250"/>
            <p:cNvGrpSpPr/>
            <p:nvPr/>
          </p:nvGrpSpPr>
          <p:grpSpPr>
            <a:xfrm>
              <a:off x="2779095" y="3551465"/>
              <a:ext cx="117923" cy="85952"/>
              <a:chOff x="4783309" y="3634526"/>
              <a:chExt cx="123069" cy="75870"/>
            </a:xfrm>
          </p:grpSpPr>
          <p:cxnSp>
            <p:nvCxnSpPr>
              <p:cNvPr id="253" name="Straight Connector 252"/>
              <p:cNvCxnSpPr/>
              <p:nvPr/>
            </p:nvCxnSpPr>
            <p:spPr>
              <a:xfrm>
                <a:off x="4783309" y="3634526"/>
                <a:ext cx="123069" cy="0"/>
              </a:xfrm>
              <a:prstGeom prst="line">
                <a:avLst/>
              </a:prstGeom>
              <a:ln w="25400">
                <a:solidFill>
                  <a:srgbClr val="9F42E6"/>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783309" y="3672462"/>
                <a:ext cx="123069" cy="0"/>
              </a:xfrm>
              <a:prstGeom prst="line">
                <a:avLst/>
              </a:prstGeom>
              <a:ln w="25400">
                <a:solidFill>
                  <a:srgbClr val="9F42E6"/>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4783309" y="3710396"/>
                <a:ext cx="123069" cy="0"/>
              </a:xfrm>
              <a:prstGeom prst="line">
                <a:avLst/>
              </a:prstGeom>
              <a:ln w="25400">
                <a:solidFill>
                  <a:srgbClr val="9F42E6"/>
                </a:solidFill>
              </a:ln>
            </p:spPr>
            <p:style>
              <a:lnRef idx="1">
                <a:schemeClr val="accent1"/>
              </a:lnRef>
              <a:fillRef idx="0">
                <a:schemeClr val="accent1"/>
              </a:fillRef>
              <a:effectRef idx="0">
                <a:schemeClr val="accent1"/>
              </a:effectRef>
              <a:fontRef idx="minor">
                <a:schemeClr val="tx1"/>
              </a:fontRef>
            </p:style>
          </p:cxnSp>
        </p:grpSp>
        <p:sp>
          <p:nvSpPr>
            <p:cNvPr id="252" name="7-Point Star 251"/>
            <p:cNvSpPr/>
            <p:nvPr/>
          </p:nvSpPr>
          <p:spPr>
            <a:xfrm>
              <a:off x="2712307" y="3763346"/>
              <a:ext cx="210948" cy="210948"/>
            </a:xfrm>
            <a:prstGeom prst="star7">
              <a:avLst/>
            </a:prstGeom>
            <a:solidFill>
              <a:schemeClr val="bg1"/>
            </a:solidFill>
            <a:ln>
              <a:solidFill>
                <a:srgbClr val="9F42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6" name="Elbow Connector 255"/>
          <p:cNvCxnSpPr>
            <a:stCxn id="250" idx="0"/>
            <a:endCxn id="209" idx="1"/>
          </p:cNvCxnSpPr>
          <p:nvPr/>
        </p:nvCxnSpPr>
        <p:spPr>
          <a:xfrm rot="5400000" flipH="1" flipV="1">
            <a:off x="2398897" y="2909684"/>
            <a:ext cx="356599" cy="184468"/>
          </a:xfrm>
          <a:prstGeom prst="bentConnector2">
            <a:avLst/>
          </a:prstGeom>
          <a:ln w="28575">
            <a:solidFill>
              <a:srgbClr val="4372C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926256" y="1424273"/>
            <a:ext cx="506023" cy="494111"/>
            <a:chOff x="5606089" y="1762766"/>
            <a:chExt cx="506023" cy="494111"/>
          </a:xfrm>
        </p:grpSpPr>
        <p:sp>
          <p:nvSpPr>
            <p:cNvPr id="258" name="Rounded Rectangle 257"/>
            <p:cNvSpPr/>
            <p:nvPr/>
          </p:nvSpPr>
          <p:spPr>
            <a:xfrm>
              <a:off x="5684879" y="1813644"/>
              <a:ext cx="225078" cy="223058"/>
            </a:xfrm>
            <a:prstGeom prst="roundRect">
              <a:avLst/>
            </a:prstGeom>
            <a:solidFill>
              <a:srgbClr val="FFC200"/>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chemeClr val="bg1"/>
                </a:solidFill>
                <a:effectLst/>
                <a:uLnTx/>
                <a:uFillTx/>
                <a:ea typeface=""/>
                <a:cs typeface=""/>
              </a:endParaRPr>
            </a:p>
          </p:txBody>
        </p:sp>
        <p:sp>
          <p:nvSpPr>
            <p:cNvPr id="259" name="TextBox 258"/>
            <p:cNvSpPr txBox="1"/>
            <p:nvPr/>
          </p:nvSpPr>
          <p:spPr>
            <a:xfrm>
              <a:off x="5606089" y="1767616"/>
              <a:ext cx="389850" cy="307777"/>
            </a:xfrm>
            <a:prstGeom prst="rect">
              <a:avLst/>
            </a:prstGeom>
            <a:noFill/>
          </p:spPr>
          <p:txBody>
            <a:bodyPr wrap="none" rtlCol="0">
              <a:spAutoFit/>
            </a:bodyPr>
            <a:lstStyle/>
            <a:p>
              <a:r>
                <a:rPr lang="en-US" sz="1400" b="1" dirty="0">
                  <a:solidFill>
                    <a:schemeClr val="tx2"/>
                  </a:solidFill>
                </a:rPr>
                <a:t>D6</a:t>
              </a:r>
            </a:p>
          </p:txBody>
        </p:sp>
        <p:sp>
          <p:nvSpPr>
            <p:cNvPr id="260" name="Rectangle 259"/>
            <p:cNvSpPr/>
            <p:nvPr/>
          </p:nvSpPr>
          <p:spPr>
            <a:xfrm>
              <a:off x="5635434" y="1762766"/>
              <a:ext cx="476678" cy="386073"/>
            </a:xfrm>
            <a:prstGeom prst="rect">
              <a:avLst/>
            </a:prstGeom>
            <a:noFill/>
            <a:ln w="25400">
              <a:solidFill>
                <a:srgbClr val="FFC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261" name="Group 260"/>
            <p:cNvGrpSpPr/>
            <p:nvPr/>
          </p:nvGrpSpPr>
          <p:grpSpPr>
            <a:xfrm>
              <a:off x="5944130" y="1834048"/>
              <a:ext cx="117923" cy="85952"/>
              <a:chOff x="4783309" y="3634526"/>
              <a:chExt cx="123069" cy="75870"/>
            </a:xfrm>
          </p:grpSpPr>
          <p:cxnSp>
            <p:nvCxnSpPr>
              <p:cNvPr id="263" name="Straight Connector 262"/>
              <p:cNvCxnSpPr/>
              <p:nvPr/>
            </p:nvCxnSpPr>
            <p:spPr>
              <a:xfrm>
                <a:off x="4783309" y="3634526"/>
                <a:ext cx="123069" cy="0"/>
              </a:xfrm>
              <a:prstGeom prst="line">
                <a:avLst/>
              </a:prstGeom>
              <a:ln w="25400">
                <a:solidFill>
                  <a:srgbClr val="FFC200"/>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4783309" y="3672462"/>
                <a:ext cx="123069" cy="0"/>
              </a:xfrm>
              <a:prstGeom prst="line">
                <a:avLst/>
              </a:prstGeom>
              <a:ln w="25400">
                <a:solidFill>
                  <a:srgbClr val="FFC2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4783309" y="3710396"/>
                <a:ext cx="123069" cy="0"/>
              </a:xfrm>
              <a:prstGeom prst="line">
                <a:avLst/>
              </a:prstGeom>
              <a:ln w="25400">
                <a:solidFill>
                  <a:srgbClr val="FFC200"/>
                </a:solidFill>
              </a:ln>
            </p:spPr>
            <p:style>
              <a:lnRef idx="1">
                <a:schemeClr val="accent1"/>
              </a:lnRef>
              <a:fillRef idx="0">
                <a:schemeClr val="accent1"/>
              </a:fillRef>
              <a:effectRef idx="0">
                <a:schemeClr val="accent1"/>
              </a:effectRef>
              <a:fontRef idx="minor">
                <a:schemeClr val="tx1"/>
              </a:fontRef>
            </p:style>
          </p:cxnSp>
        </p:grpSp>
        <p:sp>
          <p:nvSpPr>
            <p:cNvPr id="262" name="7-Point Star 261"/>
            <p:cNvSpPr/>
            <p:nvPr/>
          </p:nvSpPr>
          <p:spPr>
            <a:xfrm>
              <a:off x="5877342" y="2045929"/>
              <a:ext cx="210948" cy="210948"/>
            </a:xfrm>
            <a:prstGeom prst="star7">
              <a:avLst/>
            </a:prstGeom>
            <a:solidFill>
              <a:schemeClr val="bg1"/>
            </a:solidFill>
            <a:ln>
              <a:solidFill>
                <a:srgbClr val="FFC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6" name="Elbow Connector 265"/>
          <p:cNvCxnSpPr>
            <a:stCxn id="260" idx="2"/>
            <a:endCxn id="85" idx="3"/>
          </p:cNvCxnSpPr>
          <p:nvPr/>
        </p:nvCxnSpPr>
        <p:spPr>
          <a:xfrm rot="5400000">
            <a:off x="5916435" y="1894921"/>
            <a:ext cx="362080" cy="192931"/>
          </a:xfrm>
          <a:prstGeom prst="bentConnector2">
            <a:avLst/>
          </a:prstGeom>
          <a:ln w="28575">
            <a:solidFill>
              <a:srgbClr val="4372C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6" name="Elbow Connector 275"/>
          <p:cNvCxnSpPr>
            <a:stCxn id="281" idx="0"/>
            <a:endCxn id="207" idx="3"/>
          </p:cNvCxnSpPr>
          <p:nvPr/>
        </p:nvCxnSpPr>
        <p:spPr>
          <a:xfrm rot="16200000" flipV="1">
            <a:off x="5927954" y="2883961"/>
            <a:ext cx="339041" cy="192932"/>
          </a:xfrm>
          <a:prstGeom prst="bentConnector2">
            <a:avLst/>
          </a:prstGeom>
          <a:ln w="28575">
            <a:solidFill>
              <a:srgbClr val="4372C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7" name="Oval 276"/>
          <p:cNvSpPr/>
          <p:nvPr/>
        </p:nvSpPr>
        <p:spPr>
          <a:xfrm>
            <a:off x="5301604" y="1120261"/>
            <a:ext cx="1644106" cy="2789178"/>
          </a:xfrm>
          <a:prstGeom prst="ellipse">
            <a:avLst/>
          </a:prstGeom>
          <a:noFill/>
          <a:ln w="28575">
            <a:solidFill>
              <a:srgbClr val="4A85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p:cNvGrpSpPr/>
          <p:nvPr/>
        </p:nvGrpSpPr>
        <p:grpSpPr>
          <a:xfrm>
            <a:off x="6704199" y="2262543"/>
            <a:ext cx="470000" cy="443331"/>
            <a:chOff x="5650038" y="5935385"/>
            <a:chExt cx="780572" cy="736281"/>
          </a:xfrm>
          <a:solidFill>
            <a:srgbClr val="4A8522"/>
          </a:solidFill>
        </p:grpSpPr>
        <p:sp>
          <p:nvSpPr>
            <p:cNvPr id="57" name="Triangle 56"/>
            <p:cNvSpPr/>
            <p:nvPr/>
          </p:nvSpPr>
          <p:spPr>
            <a:xfrm>
              <a:off x="5666609" y="5935385"/>
              <a:ext cx="742889" cy="677401"/>
            </a:xfrm>
            <a:prstGeom prst="triangl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solidFill>
              </a:endParaRPr>
            </a:p>
          </p:txBody>
        </p:sp>
        <p:sp>
          <p:nvSpPr>
            <p:cNvPr id="58" name="TextBox 57"/>
            <p:cNvSpPr txBox="1"/>
            <p:nvPr/>
          </p:nvSpPr>
          <p:spPr>
            <a:xfrm>
              <a:off x="5650038" y="6237186"/>
              <a:ext cx="780572" cy="434480"/>
            </a:xfrm>
            <a:prstGeom prst="rect">
              <a:avLst/>
            </a:prstGeom>
            <a:noFill/>
          </p:spPr>
          <p:txBody>
            <a:bodyPr wrap="none" rtlCol="0">
              <a:spAutoFit/>
            </a:bodyPr>
            <a:lstStyle/>
            <a:p>
              <a:r>
                <a:rPr lang="en-US" sz="1100" b="1" dirty="0">
                  <a:solidFill>
                    <a:schemeClr val="bg1"/>
                  </a:solidFill>
                </a:rPr>
                <a:t>Org2</a:t>
              </a:r>
            </a:p>
          </p:txBody>
        </p:sp>
      </p:grpSp>
      <p:grpSp>
        <p:nvGrpSpPr>
          <p:cNvPr id="278" name="Group 277"/>
          <p:cNvGrpSpPr/>
          <p:nvPr/>
        </p:nvGrpSpPr>
        <p:grpSpPr>
          <a:xfrm>
            <a:off x="5926256" y="3149947"/>
            <a:ext cx="506023" cy="494111"/>
            <a:chOff x="5606089" y="1762766"/>
            <a:chExt cx="506023" cy="494111"/>
          </a:xfrm>
        </p:grpSpPr>
        <p:sp>
          <p:nvSpPr>
            <p:cNvPr id="279" name="Rounded Rectangle 278"/>
            <p:cNvSpPr/>
            <p:nvPr/>
          </p:nvSpPr>
          <p:spPr>
            <a:xfrm>
              <a:off x="5684879" y="1813644"/>
              <a:ext cx="225078" cy="223058"/>
            </a:xfrm>
            <a:prstGeom prst="roundRect">
              <a:avLst/>
            </a:prstGeom>
            <a:solidFill>
              <a:srgbClr val="FFC200"/>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chemeClr val="bg1"/>
                </a:solidFill>
                <a:effectLst/>
                <a:uLnTx/>
                <a:uFillTx/>
                <a:ea typeface=""/>
                <a:cs typeface=""/>
              </a:endParaRPr>
            </a:p>
          </p:txBody>
        </p:sp>
        <p:sp>
          <p:nvSpPr>
            <p:cNvPr id="280" name="TextBox 279"/>
            <p:cNvSpPr txBox="1"/>
            <p:nvPr/>
          </p:nvSpPr>
          <p:spPr>
            <a:xfrm>
              <a:off x="5606089" y="1767616"/>
              <a:ext cx="389850" cy="307777"/>
            </a:xfrm>
            <a:prstGeom prst="rect">
              <a:avLst/>
            </a:prstGeom>
            <a:noFill/>
          </p:spPr>
          <p:txBody>
            <a:bodyPr wrap="none" rtlCol="0">
              <a:spAutoFit/>
            </a:bodyPr>
            <a:lstStyle/>
            <a:p>
              <a:r>
                <a:rPr lang="en-US" sz="1400" b="1" dirty="0">
                  <a:solidFill>
                    <a:schemeClr val="tx2"/>
                  </a:solidFill>
                </a:rPr>
                <a:t>D8</a:t>
              </a:r>
            </a:p>
          </p:txBody>
        </p:sp>
        <p:sp>
          <p:nvSpPr>
            <p:cNvPr id="281" name="Rectangle 280"/>
            <p:cNvSpPr/>
            <p:nvPr/>
          </p:nvSpPr>
          <p:spPr>
            <a:xfrm>
              <a:off x="5635434" y="1762766"/>
              <a:ext cx="476678" cy="386073"/>
            </a:xfrm>
            <a:prstGeom prst="rect">
              <a:avLst/>
            </a:prstGeom>
            <a:noFill/>
            <a:ln w="25400">
              <a:solidFill>
                <a:srgbClr val="FFC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282" name="Group 281"/>
            <p:cNvGrpSpPr/>
            <p:nvPr/>
          </p:nvGrpSpPr>
          <p:grpSpPr>
            <a:xfrm>
              <a:off x="5944130" y="1834048"/>
              <a:ext cx="117923" cy="85952"/>
              <a:chOff x="4783309" y="3634526"/>
              <a:chExt cx="123069" cy="75870"/>
            </a:xfrm>
          </p:grpSpPr>
          <p:cxnSp>
            <p:nvCxnSpPr>
              <p:cNvPr id="284" name="Straight Connector 283"/>
              <p:cNvCxnSpPr/>
              <p:nvPr/>
            </p:nvCxnSpPr>
            <p:spPr>
              <a:xfrm>
                <a:off x="4783309" y="3634526"/>
                <a:ext cx="123069" cy="0"/>
              </a:xfrm>
              <a:prstGeom prst="line">
                <a:avLst/>
              </a:prstGeom>
              <a:ln w="25400">
                <a:solidFill>
                  <a:srgbClr val="FFC200"/>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4783309" y="3672462"/>
                <a:ext cx="123069" cy="0"/>
              </a:xfrm>
              <a:prstGeom prst="line">
                <a:avLst/>
              </a:prstGeom>
              <a:ln w="25400">
                <a:solidFill>
                  <a:srgbClr val="FFC200"/>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4783309" y="3710396"/>
                <a:ext cx="123069" cy="0"/>
              </a:xfrm>
              <a:prstGeom prst="line">
                <a:avLst/>
              </a:prstGeom>
              <a:ln w="25400">
                <a:solidFill>
                  <a:srgbClr val="FFC200"/>
                </a:solidFill>
              </a:ln>
            </p:spPr>
            <p:style>
              <a:lnRef idx="1">
                <a:schemeClr val="accent1"/>
              </a:lnRef>
              <a:fillRef idx="0">
                <a:schemeClr val="accent1"/>
              </a:fillRef>
              <a:effectRef idx="0">
                <a:schemeClr val="accent1"/>
              </a:effectRef>
              <a:fontRef idx="minor">
                <a:schemeClr val="tx1"/>
              </a:fontRef>
            </p:style>
          </p:cxnSp>
        </p:grpSp>
        <p:sp>
          <p:nvSpPr>
            <p:cNvPr id="283" name="7-Point Star 282"/>
            <p:cNvSpPr/>
            <p:nvPr/>
          </p:nvSpPr>
          <p:spPr>
            <a:xfrm>
              <a:off x="5877342" y="2045929"/>
              <a:ext cx="210948" cy="210948"/>
            </a:xfrm>
            <a:prstGeom prst="star7">
              <a:avLst/>
            </a:prstGeom>
            <a:solidFill>
              <a:schemeClr val="bg1"/>
            </a:solidFill>
            <a:ln>
              <a:solidFill>
                <a:srgbClr val="FFC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6" name="Rounded Rectangle 155"/>
          <p:cNvSpPr/>
          <p:nvPr/>
        </p:nvSpPr>
        <p:spPr>
          <a:xfrm>
            <a:off x="9009818" y="3035627"/>
            <a:ext cx="574856" cy="295840"/>
          </a:xfrm>
          <a:prstGeom prst="roundRect">
            <a:avLst>
              <a:gd name="adj" fmla="val 50000"/>
            </a:avLst>
          </a:prstGeom>
          <a:solidFill>
            <a:srgbClr val="4A8522"/>
          </a:solidFill>
          <a:ln w="28575" cap="flat" cmpd="sng" algn="ctr">
            <a:solidFill>
              <a:srgbClr val="4372C4"/>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200" b="1" kern="0" noProof="0" dirty="0">
                <a:solidFill>
                  <a:schemeClr val="bg1"/>
                </a:solidFill>
                <a:ea typeface=""/>
                <a:cs typeface=""/>
              </a:rPr>
              <a:t>MSP</a:t>
            </a:r>
            <a:endParaRPr kumimoji="0" lang="en-US" sz="1200" b="1" i="0" u="none" strike="noStrike" kern="0" cap="none" spc="0" normalizeH="0" baseline="0" noProof="0" dirty="0">
              <a:ln>
                <a:noFill/>
              </a:ln>
              <a:solidFill>
                <a:schemeClr val="bg1"/>
              </a:solidFill>
              <a:effectLst/>
              <a:uLnTx/>
              <a:uFillTx/>
              <a:ea typeface=""/>
              <a:cs typeface=""/>
            </a:endParaRPr>
          </a:p>
        </p:txBody>
      </p:sp>
      <p:graphicFrame>
        <p:nvGraphicFramePr>
          <p:cNvPr id="36" name="Table 35"/>
          <p:cNvGraphicFramePr>
            <a:graphicFrameLocks noGrp="1"/>
          </p:cNvGraphicFramePr>
          <p:nvPr>
            <p:extLst>
              <p:ext uri="{D42A27DB-BD31-4B8C-83A1-F6EECF244321}">
                <p14:modId xmlns:p14="http://schemas.microsoft.com/office/powerpoint/2010/main" val="93012731"/>
              </p:ext>
            </p:extLst>
          </p:nvPr>
        </p:nvGraphicFramePr>
        <p:xfrm>
          <a:off x="3873671" y="5708229"/>
          <a:ext cx="2316146" cy="944880"/>
        </p:xfrm>
        <a:graphic>
          <a:graphicData uri="http://schemas.openxmlformats.org/drawingml/2006/table">
            <a:tbl>
              <a:tblPr firstRow="1" bandRow="1">
                <a:tableStyleId>{2D5ABB26-0587-4C30-8999-92F81FD0307C}</a:tableStyleId>
              </a:tblPr>
              <a:tblGrid>
                <a:gridCol w="1113764">
                  <a:extLst>
                    <a:ext uri="{9D8B030D-6E8A-4147-A177-3AD203B41FA5}">
                      <a16:colId xmlns:a16="http://schemas.microsoft.com/office/drawing/2014/main" val="20000"/>
                    </a:ext>
                  </a:extLst>
                </a:gridCol>
                <a:gridCol w="1202382">
                  <a:extLst>
                    <a:ext uri="{9D8B030D-6E8A-4147-A177-3AD203B41FA5}">
                      <a16:colId xmlns:a16="http://schemas.microsoft.com/office/drawing/2014/main" val="20001"/>
                    </a:ext>
                  </a:extLst>
                </a:gridCol>
              </a:tblGrid>
              <a:tr h="3763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Principal P has identity 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287" name="Rounded Rectangle 286"/>
          <p:cNvSpPr/>
          <p:nvPr/>
        </p:nvSpPr>
        <p:spPr>
          <a:xfrm>
            <a:off x="3985957" y="6127921"/>
            <a:ext cx="481189" cy="444147"/>
          </a:xfrm>
          <a:prstGeom prst="roundRect">
            <a:avLst/>
          </a:prstGeom>
          <a:no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tx1">
                    <a:lumMod val="50000"/>
                    <a:lumOff val="50000"/>
                  </a:schemeClr>
                </a:solidFill>
                <a:ea typeface="Arial" charset="0"/>
                <a:cs typeface="Arial" charset="0"/>
              </a:rPr>
              <a:t>PA</a:t>
            </a:r>
          </a:p>
        </p:txBody>
      </p:sp>
      <p:grpSp>
        <p:nvGrpSpPr>
          <p:cNvPr id="288" name="Group 287"/>
          <p:cNvGrpSpPr/>
          <p:nvPr/>
        </p:nvGrpSpPr>
        <p:grpSpPr>
          <a:xfrm>
            <a:off x="4505844" y="5778392"/>
            <a:ext cx="420460" cy="435837"/>
            <a:chOff x="5676338" y="2717038"/>
            <a:chExt cx="312349" cy="323772"/>
          </a:xfrm>
        </p:grpSpPr>
        <p:grpSp>
          <p:nvGrpSpPr>
            <p:cNvPr id="289" name="Group 288"/>
            <p:cNvGrpSpPr/>
            <p:nvPr/>
          </p:nvGrpSpPr>
          <p:grpSpPr>
            <a:xfrm>
              <a:off x="5676338" y="2717038"/>
              <a:ext cx="312349" cy="252979"/>
              <a:chOff x="9015959" y="4587888"/>
              <a:chExt cx="420764" cy="340787"/>
            </a:xfrm>
          </p:grpSpPr>
          <p:sp>
            <p:nvSpPr>
              <p:cNvPr id="291" name="Rectangle 290"/>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292" name="Group 291"/>
              <p:cNvGrpSpPr/>
              <p:nvPr/>
            </p:nvGrpSpPr>
            <p:grpSpPr>
              <a:xfrm>
                <a:off x="9261059" y="4690045"/>
                <a:ext cx="123069" cy="75870"/>
                <a:chOff x="4783309" y="3634526"/>
                <a:chExt cx="123069" cy="75870"/>
              </a:xfrm>
            </p:grpSpPr>
            <p:cxnSp>
              <p:nvCxnSpPr>
                <p:cNvPr id="294" name="Straight Connector 293"/>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93" name="Rounded Rectangle 292"/>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noProof="0" dirty="0">
                    <a:solidFill>
                      <a:schemeClr val="bg1"/>
                    </a:solidFill>
                    <a:ea typeface=""/>
                    <a:cs typeface=""/>
                  </a:rPr>
                  <a:t>D</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290" name="7-Point Star 289"/>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8" name="Elbow Connector 297"/>
          <p:cNvCxnSpPr>
            <a:stCxn id="291" idx="2"/>
            <a:endCxn id="287" idx="3"/>
          </p:cNvCxnSpPr>
          <p:nvPr/>
        </p:nvCxnSpPr>
        <p:spPr>
          <a:xfrm rot="5400000">
            <a:off x="4476079" y="6110000"/>
            <a:ext cx="231062" cy="248928"/>
          </a:xfrm>
          <a:prstGeom prst="bentConnector2">
            <a:avLst/>
          </a:prstGeom>
          <a:ln w="28575">
            <a:solidFill>
              <a:srgbClr val="4372C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6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10a</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41</a:t>
            </a:fld>
            <a:endParaRPr lang="en-US"/>
          </a:p>
        </p:txBody>
      </p:sp>
      <p:sp>
        <p:nvSpPr>
          <p:cNvPr id="5" name="Rounded Rectangle 4"/>
          <p:cNvSpPr/>
          <p:nvPr/>
        </p:nvSpPr>
        <p:spPr>
          <a:xfrm>
            <a:off x="1122407" y="1690688"/>
            <a:ext cx="6274520" cy="4109570"/>
          </a:xfrm>
          <a:prstGeom prst="roundRect">
            <a:avLst/>
          </a:prstGeom>
          <a:solidFill>
            <a:srgbClr val="DBE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6062721" y="2881519"/>
            <a:ext cx="559591" cy="554570"/>
          </a:xfrm>
          <a:prstGeom prst="roundRect">
            <a:avLst/>
          </a:prstGeom>
          <a:solidFill>
            <a:srgbClr val="9F42E6"/>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lvl="0" algn="ctr" defTabSz="457200">
              <a:defRPr/>
            </a:pPr>
            <a:r>
              <a:rPr lang="en-US" sz="2400" b="1" kern="0" dirty="0">
                <a:solidFill>
                  <a:schemeClr val="bg1"/>
                </a:solidFill>
              </a:rPr>
              <a:t>P</a:t>
            </a:r>
            <a:r>
              <a:rPr lang="en-US" sz="2400" b="1" kern="0" baseline="-25000" dirty="0">
                <a:solidFill>
                  <a:schemeClr val="bg1"/>
                </a:solidFill>
              </a:rPr>
              <a:t>3</a:t>
            </a:r>
          </a:p>
        </p:txBody>
      </p:sp>
      <p:sp>
        <p:nvSpPr>
          <p:cNvPr id="9" name="Rounded Rectangle 8"/>
          <p:cNvSpPr/>
          <p:nvPr/>
        </p:nvSpPr>
        <p:spPr>
          <a:xfrm>
            <a:off x="5263979" y="3741164"/>
            <a:ext cx="571412" cy="563758"/>
          </a:xfrm>
          <a:prstGeom prst="roundRect">
            <a:avLst/>
          </a:prstGeom>
          <a:solidFill>
            <a:srgbClr val="00B050"/>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O</a:t>
            </a:r>
          </a:p>
        </p:txBody>
      </p:sp>
      <p:cxnSp>
        <p:nvCxnSpPr>
          <p:cNvPr id="23" name="Straight Connector 22"/>
          <p:cNvCxnSpPr/>
          <p:nvPr/>
        </p:nvCxnSpPr>
        <p:spPr>
          <a:xfrm>
            <a:off x="5648038" y="4404554"/>
            <a:ext cx="0" cy="547023"/>
          </a:xfrm>
          <a:prstGeom prst="line">
            <a:avLst/>
          </a:prstGeom>
          <a:solidFill>
            <a:srgbClr val="4372C4"/>
          </a:solidFill>
          <a:ln w="38100" cap="flat" cmpd="sng" algn="ctr">
            <a:solidFill>
              <a:srgbClr val="FF0000"/>
            </a:solidFill>
            <a:prstDash val="solid"/>
            <a:tailEnd type="none"/>
          </a:ln>
          <a:effectLst>
            <a:outerShdw blurRad="40000" dist="20000" dir="5400000" rotWithShape="0">
              <a:srgbClr val="000000">
                <a:alpha val="38000"/>
              </a:srgbClr>
            </a:outerShdw>
          </a:effectLst>
        </p:spPr>
      </p:cxnSp>
      <p:sp>
        <p:nvSpPr>
          <p:cNvPr id="21" name="TextBox 20"/>
          <p:cNvSpPr txBox="1"/>
          <p:nvPr/>
        </p:nvSpPr>
        <p:spPr>
          <a:xfrm>
            <a:off x="4916025" y="4874611"/>
            <a:ext cx="452368" cy="461665"/>
          </a:xfrm>
          <a:prstGeom prst="rect">
            <a:avLst/>
          </a:prstGeom>
          <a:noFill/>
        </p:spPr>
        <p:txBody>
          <a:bodyPr wrap="none" rtlCol="0">
            <a:spAutoFit/>
          </a:bodyPr>
          <a:lstStyle/>
          <a:p>
            <a:r>
              <a:rPr lang="en-US" sz="2400" b="1" dirty="0">
                <a:solidFill>
                  <a:srgbClr val="FF0000"/>
                </a:solidFill>
              </a:rPr>
              <a:t>C</a:t>
            </a:r>
            <a:r>
              <a:rPr lang="en-US" sz="2400" b="1" baseline="-25000" dirty="0">
                <a:solidFill>
                  <a:srgbClr val="FF0000"/>
                </a:solidFill>
              </a:rPr>
              <a:t>2</a:t>
            </a:r>
          </a:p>
        </p:txBody>
      </p:sp>
      <p:cxnSp>
        <p:nvCxnSpPr>
          <p:cNvPr id="18" name="Straight Connector 17"/>
          <p:cNvCxnSpPr>
            <a:stCxn id="19" idx="0"/>
            <a:endCxn id="40" idx="7"/>
          </p:cNvCxnSpPr>
          <p:nvPr/>
        </p:nvCxnSpPr>
        <p:spPr>
          <a:xfrm flipH="1">
            <a:off x="6338215" y="3510799"/>
            <a:ext cx="9262" cy="1494305"/>
          </a:xfrm>
          <a:prstGeom prst="line">
            <a:avLst/>
          </a:prstGeom>
          <a:solidFill>
            <a:srgbClr val="4372C4"/>
          </a:solidFill>
          <a:ln w="38100" cap="flat" cmpd="sng" algn="ctr">
            <a:solidFill>
              <a:srgbClr val="FF0000"/>
            </a:solidFill>
            <a:prstDash val="solid"/>
            <a:tailEnd type="none"/>
          </a:ln>
          <a:effectLst>
            <a:outerShdw blurRad="40000" dist="20000" dir="5400000" rotWithShape="0">
              <a:srgbClr val="000000">
                <a:alpha val="38000"/>
              </a:srgbClr>
            </a:outerShdw>
          </a:effectLst>
        </p:spPr>
      </p:cxnSp>
      <p:sp>
        <p:nvSpPr>
          <p:cNvPr id="19" name="Oval 18"/>
          <p:cNvSpPr/>
          <p:nvPr/>
        </p:nvSpPr>
        <p:spPr>
          <a:xfrm flipV="1">
            <a:off x="6266476" y="3348798"/>
            <a:ext cx="162001" cy="162001"/>
          </a:xfrm>
          <a:prstGeom prst="ellipse">
            <a:avLst/>
          </a:prstGeom>
          <a:solidFill>
            <a:srgbClr val="FF0000"/>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6" name="Document 5"/>
          <p:cNvSpPr/>
          <p:nvPr/>
        </p:nvSpPr>
        <p:spPr>
          <a:xfrm>
            <a:off x="5627416" y="2670128"/>
            <a:ext cx="547666" cy="433746"/>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a:t>
            </a:r>
            <a:r>
              <a:rPr lang="en-US" sz="2400" b="1" kern="0" baseline="-25000" dirty="0">
                <a:solidFill>
                  <a:schemeClr val="bg1"/>
                </a:solidFill>
              </a:rPr>
              <a:t>2</a:t>
            </a:r>
            <a:endParaRPr lang="en-US" sz="2400" b="1" dirty="0">
              <a:solidFill>
                <a:schemeClr val="bg1"/>
              </a:solidFill>
            </a:endParaRPr>
          </a:p>
        </p:txBody>
      </p:sp>
      <p:sp>
        <p:nvSpPr>
          <p:cNvPr id="7" name="Rounded Rectangle 6"/>
          <p:cNvSpPr/>
          <p:nvPr/>
        </p:nvSpPr>
        <p:spPr>
          <a:xfrm>
            <a:off x="5603747" y="2069331"/>
            <a:ext cx="595004" cy="54920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a:t>
            </a:r>
            <a:r>
              <a:rPr lang="en-US" sz="2400" b="1" baseline="-25000" dirty="0">
                <a:solidFill>
                  <a:srgbClr val="4372C4"/>
                </a:solidFill>
                <a:ea typeface="Arial" charset="0"/>
                <a:cs typeface="Arial" charset="0"/>
              </a:rPr>
              <a:t>2</a:t>
            </a:r>
          </a:p>
        </p:txBody>
      </p:sp>
      <p:sp>
        <p:nvSpPr>
          <p:cNvPr id="27" name="Rounded Rectangle 26"/>
          <p:cNvSpPr/>
          <p:nvPr/>
        </p:nvSpPr>
        <p:spPr>
          <a:xfrm>
            <a:off x="3258045" y="2882367"/>
            <a:ext cx="559591" cy="554570"/>
          </a:xfrm>
          <a:prstGeom prst="roundRect">
            <a:avLst/>
          </a:prstGeom>
          <a:solidFill>
            <a:srgbClr val="9F42E6"/>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lvl="0" algn="ctr" defTabSz="457200">
              <a:defRPr/>
            </a:pPr>
            <a:r>
              <a:rPr lang="en-US" sz="2400" b="1" kern="0" dirty="0">
                <a:solidFill>
                  <a:schemeClr val="bg1"/>
                </a:solidFill>
              </a:rPr>
              <a:t>P</a:t>
            </a:r>
            <a:r>
              <a:rPr lang="en-US" sz="2400" b="1" kern="0" baseline="-25000" dirty="0">
                <a:solidFill>
                  <a:schemeClr val="bg1"/>
                </a:solidFill>
              </a:rPr>
              <a:t>2</a:t>
            </a:r>
          </a:p>
        </p:txBody>
      </p:sp>
      <p:sp>
        <p:nvSpPr>
          <p:cNvPr id="28" name="Document 27"/>
          <p:cNvSpPr/>
          <p:nvPr/>
        </p:nvSpPr>
        <p:spPr>
          <a:xfrm>
            <a:off x="2846894" y="2683678"/>
            <a:ext cx="547666" cy="433746"/>
          </a:xfrm>
          <a:prstGeom prst="flowChartDocument">
            <a:avLst/>
          </a:prstGeom>
          <a:solidFill>
            <a:srgbClr val="4372C4"/>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a:t>
            </a:r>
            <a:r>
              <a:rPr lang="en-US" sz="2400" b="1" kern="0" baseline="-25000" dirty="0">
                <a:solidFill>
                  <a:schemeClr val="bg1"/>
                </a:solidFill>
              </a:rPr>
              <a:t>1</a:t>
            </a:r>
            <a:endParaRPr lang="en-US" sz="2400" b="1" dirty="0">
              <a:solidFill>
                <a:schemeClr val="bg1"/>
              </a:solidFill>
            </a:endParaRPr>
          </a:p>
        </p:txBody>
      </p:sp>
      <p:cxnSp>
        <p:nvCxnSpPr>
          <p:cNvPr id="39" name="Straight Connector 38"/>
          <p:cNvCxnSpPr>
            <a:stCxn id="38" idx="0"/>
          </p:cNvCxnSpPr>
          <p:nvPr/>
        </p:nvCxnSpPr>
        <p:spPr>
          <a:xfrm>
            <a:off x="5453791" y="4404554"/>
            <a:ext cx="0" cy="184896"/>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37" name="TextBox 36"/>
          <p:cNvSpPr txBox="1"/>
          <p:nvPr/>
        </p:nvSpPr>
        <p:spPr>
          <a:xfrm>
            <a:off x="3248361" y="4397453"/>
            <a:ext cx="452368" cy="461665"/>
          </a:xfrm>
          <a:prstGeom prst="rect">
            <a:avLst/>
          </a:prstGeom>
          <a:noFill/>
          <a:ln>
            <a:noFill/>
          </a:ln>
        </p:spPr>
        <p:txBody>
          <a:bodyPr wrap="none" rtlCol="0">
            <a:spAutoFit/>
          </a:bodyPr>
          <a:lstStyle/>
          <a:p>
            <a:r>
              <a:rPr lang="en-US" sz="2400" b="1" dirty="0">
                <a:solidFill>
                  <a:schemeClr val="accent1"/>
                </a:solidFill>
              </a:rPr>
              <a:t>C</a:t>
            </a:r>
            <a:r>
              <a:rPr lang="en-US" sz="2400" b="1" baseline="-25000" dirty="0">
                <a:solidFill>
                  <a:schemeClr val="accent1"/>
                </a:solidFill>
              </a:rPr>
              <a:t>1</a:t>
            </a:r>
          </a:p>
        </p:txBody>
      </p:sp>
      <p:cxnSp>
        <p:nvCxnSpPr>
          <p:cNvPr id="34" name="Straight Connector 33"/>
          <p:cNvCxnSpPr>
            <a:stCxn id="35" idx="0"/>
            <a:endCxn id="46" idx="0"/>
          </p:cNvCxnSpPr>
          <p:nvPr/>
        </p:nvCxnSpPr>
        <p:spPr>
          <a:xfrm flipH="1">
            <a:off x="3433737" y="3518567"/>
            <a:ext cx="742" cy="953469"/>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35" name="Oval 34"/>
          <p:cNvSpPr/>
          <p:nvPr/>
        </p:nvSpPr>
        <p:spPr>
          <a:xfrm flipV="1">
            <a:off x="3353478" y="3356566"/>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47" name="Rounded Rectangle 46"/>
          <p:cNvSpPr/>
          <p:nvPr/>
        </p:nvSpPr>
        <p:spPr>
          <a:xfrm>
            <a:off x="2084575" y="2882367"/>
            <a:ext cx="559591" cy="554570"/>
          </a:xfrm>
          <a:prstGeom prst="roundRect">
            <a:avLst/>
          </a:prstGeom>
          <a:solidFill>
            <a:srgbClr val="9F42E6"/>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r>
              <a:rPr lang="en-US" sz="2400" b="1" kern="0" baseline="-25000" noProof="0" dirty="0">
                <a:solidFill>
                  <a:schemeClr val="bg1"/>
                </a:solidFill>
                <a:ea typeface=""/>
                <a:cs typeface=""/>
              </a:rPr>
              <a:t>1</a:t>
            </a:r>
            <a:endParaRPr kumimoji="0" lang="en-US" sz="2400" b="1" i="0" u="none" strike="noStrike" kern="0" cap="none" spc="0" normalizeH="0" baseline="-25000" noProof="0" dirty="0">
              <a:ln>
                <a:noFill/>
              </a:ln>
              <a:solidFill>
                <a:schemeClr val="bg1"/>
              </a:solidFill>
              <a:effectLst/>
              <a:uLnTx/>
              <a:uFillTx/>
              <a:ea typeface=""/>
              <a:cs typeface=""/>
            </a:endParaRPr>
          </a:p>
        </p:txBody>
      </p:sp>
      <p:cxnSp>
        <p:nvCxnSpPr>
          <p:cNvPr id="48" name="Straight Connector 47"/>
          <p:cNvCxnSpPr>
            <a:stCxn id="49" idx="0"/>
          </p:cNvCxnSpPr>
          <p:nvPr/>
        </p:nvCxnSpPr>
        <p:spPr>
          <a:xfrm>
            <a:off x="2379433" y="3525065"/>
            <a:ext cx="13365" cy="996135"/>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49" name="Oval 48"/>
          <p:cNvSpPr/>
          <p:nvPr/>
        </p:nvSpPr>
        <p:spPr>
          <a:xfrm flipV="1">
            <a:off x="2298432" y="3363064"/>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52" name="Oval 51"/>
          <p:cNvSpPr/>
          <p:nvPr/>
        </p:nvSpPr>
        <p:spPr>
          <a:xfrm flipV="1">
            <a:off x="3593638" y="3355937"/>
            <a:ext cx="162001" cy="162001"/>
          </a:xfrm>
          <a:prstGeom prst="ellipse">
            <a:avLst/>
          </a:prstGeom>
          <a:solidFill>
            <a:srgbClr val="FF0000"/>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53" name="TextBox 52"/>
          <p:cNvSpPr txBox="1"/>
          <p:nvPr/>
        </p:nvSpPr>
        <p:spPr>
          <a:xfrm>
            <a:off x="6844029" y="5236933"/>
            <a:ext cx="527124" cy="461665"/>
          </a:xfrm>
          <a:prstGeom prst="rect">
            <a:avLst/>
          </a:prstGeom>
          <a:noFill/>
        </p:spPr>
        <p:txBody>
          <a:bodyPr wrap="square" rtlCol="0">
            <a:spAutoFit/>
          </a:bodyPr>
          <a:lstStyle/>
          <a:p>
            <a:r>
              <a:rPr lang="en-US" sz="2400" b="1"/>
              <a:t>N</a:t>
            </a:r>
          </a:p>
        </p:txBody>
      </p:sp>
      <p:graphicFrame>
        <p:nvGraphicFramePr>
          <p:cNvPr id="54" name="Table 53"/>
          <p:cNvGraphicFramePr>
            <a:graphicFrameLocks noGrp="1"/>
          </p:cNvGraphicFramePr>
          <p:nvPr>
            <p:extLst>
              <p:ext uri="{D42A27DB-BD31-4B8C-83A1-F6EECF244321}">
                <p14:modId xmlns:p14="http://schemas.microsoft.com/office/powerpoint/2010/main" val="412152540"/>
              </p:ext>
            </p:extLst>
          </p:nvPr>
        </p:nvGraphicFramePr>
        <p:xfrm>
          <a:off x="7662507" y="2307549"/>
          <a:ext cx="3444763" cy="2875848"/>
        </p:xfrm>
        <a:graphic>
          <a:graphicData uri="http://schemas.openxmlformats.org/drawingml/2006/table">
            <a:tbl>
              <a:tblPr firstRow="1" bandRow="1">
                <a:tableStyleId>{2D5ABB26-0587-4C30-8999-92F81FD0307C}</a:tableStyleId>
              </a:tblPr>
              <a:tblGrid>
                <a:gridCol w="648469">
                  <a:extLst>
                    <a:ext uri="{9D8B030D-6E8A-4147-A177-3AD203B41FA5}">
                      <a16:colId xmlns:a16="http://schemas.microsoft.com/office/drawing/2014/main" val="20000"/>
                    </a:ext>
                  </a:extLst>
                </a:gridCol>
                <a:gridCol w="1075071">
                  <a:extLst>
                    <a:ext uri="{9D8B030D-6E8A-4147-A177-3AD203B41FA5}">
                      <a16:colId xmlns:a16="http://schemas.microsoft.com/office/drawing/2014/main" val="20001"/>
                    </a:ext>
                  </a:extLst>
                </a:gridCol>
                <a:gridCol w="690282">
                  <a:extLst>
                    <a:ext uri="{9D8B030D-6E8A-4147-A177-3AD203B41FA5}">
                      <a16:colId xmlns:a16="http://schemas.microsoft.com/office/drawing/2014/main" val="20002"/>
                    </a:ext>
                  </a:extLst>
                </a:gridCol>
                <a:gridCol w="1030941">
                  <a:extLst>
                    <a:ext uri="{9D8B030D-6E8A-4147-A177-3AD203B41FA5}">
                      <a16:colId xmlns:a16="http://schemas.microsoft.com/office/drawing/2014/main" val="20003"/>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r>
                        <a:rPr lang="en-US" sz="1400" baseline="0" dirty="0"/>
                        <a:t> Network</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Smart contract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lvl="0"/>
                      <a:r>
                        <a:rPr lang="en-US" sz="1400" dirty="0"/>
                        <a:t>    </a:t>
                      </a:r>
                      <a:r>
                        <a:rPr lang="en-US" sz="1400" b="1" dirty="0"/>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Channel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Orderer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Peer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 update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55" name="Document 54"/>
          <p:cNvSpPr/>
          <p:nvPr/>
        </p:nvSpPr>
        <p:spPr>
          <a:xfrm>
            <a:off x="9483716" y="3912161"/>
            <a:ext cx="523020" cy="414227"/>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rPr>
              <a:t>L</a:t>
            </a:r>
          </a:p>
        </p:txBody>
      </p:sp>
      <p:sp>
        <p:nvSpPr>
          <p:cNvPr id="56" name="Rounded Rectangle 55"/>
          <p:cNvSpPr/>
          <p:nvPr/>
        </p:nvSpPr>
        <p:spPr>
          <a:xfrm>
            <a:off x="9515178" y="3180217"/>
            <a:ext cx="470643" cy="431746"/>
          </a:xfrm>
          <a:prstGeom prst="roundRect">
            <a:avLst/>
          </a:prstGeom>
          <a:solidFill>
            <a:srgbClr val="00B05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O</a:t>
            </a:r>
            <a:endParaRPr lang="en-US" sz="1600" b="1" dirty="0">
              <a:solidFill>
                <a:srgbClr val="000000"/>
              </a:solidFill>
              <a:ea typeface="Arial" charset="0"/>
              <a:cs typeface="Arial" charset="0"/>
            </a:endParaRPr>
          </a:p>
        </p:txBody>
      </p:sp>
      <p:sp>
        <p:nvSpPr>
          <p:cNvPr id="61" name="Rounded Rectangle 60"/>
          <p:cNvSpPr/>
          <p:nvPr/>
        </p:nvSpPr>
        <p:spPr>
          <a:xfrm>
            <a:off x="7735923" y="2411557"/>
            <a:ext cx="470643" cy="431746"/>
          </a:xfrm>
          <a:prstGeom prst="roundRect">
            <a:avLst/>
          </a:prstGeom>
          <a:solidFill>
            <a:schemeClr val="accent1">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N</a:t>
            </a:r>
            <a:endParaRPr lang="en-US" sz="1600" b="1" dirty="0">
              <a:solidFill>
                <a:srgbClr val="000000"/>
              </a:solidFill>
              <a:ea typeface="Arial" charset="0"/>
              <a:cs typeface="Arial" charset="0"/>
            </a:endParaRPr>
          </a:p>
        </p:txBody>
      </p:sp>
      <p:sp>
        <p:nvSpPr>
          <p:cNvPr id="62" name="Rounded Rectangle 61"/>
          <p:cNvSpPr/>
          <p:nvPr/>
        </p:nvSpPr>
        <p:spPr>
          <a:xfrm>
            <a:off x="9504632" y="2416981"/>
            <a:ext cx="481189" cy="444147"/>
          </a:xfrm>
          <a:prstGeom prst="roundRect">
            <a:avLst/>
          </a:prstGeom>
          <a:solidFill>
            <a:srgbClr val="FFC000"/>
          </a:solidFill>
          <a:ln w="1905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S</a:t>
            </a:r>
          </a:p>
        </p:txBody>
      </p:sp>
      <p:sp>
        <p:nvSpPr>
          <p:cNvPr id="63" name="Rounded Rectangle 62"/>
          <p:cNvSpPr/>
          <p:nvPr/>
        </p:nvSpPr>
        <p:spPr>
          <a:xfrm>
            <a:off x="7735923" y="3875523"/>
            <a:ext cx="481189" cy="444147"/>
          </a:xfrm>
          <a:prstGeom prst="roundRect">
            <a:avLst/>
          </a:prstGeom>
          <a:solidFill>
            <a:srgbClr val="9F42E6"/>
          </a:soli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bg1"/>
                </a:solidFill>
                <a:ea typeface="Arial" charset="0"/>
                <a:cs typeface="Arial" charset="0"/>
              </a:rPr>
              <a:t>P</a:t>
            </a:r>
          </a:p>
        </p:txBody>
      </p:sp>
      <p:sp>
        <p:nvSpPr>
          <p:cNvPr id="22" name="Oval 21"/>
          <p:cNvSpPr/>
          <p:nvPr/>
        </p:nvSpPr>
        <p:spPr>
          <a:xfrm flipH="1" flipV="1">
            <a:off x="5567038" y="4242553"/>
            <a:ext cx="162001" cy="162001"/>
          </a:xfrm>
          <a:prstGeom prst="ellipse">
            <a:avLst/>
          </a:prstGeom>
          <a:solidFill>
            <a:srgbClr val="FF0000"/>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38" name="Oval 37"/>
          <p:cNvSpPr/>
          <p:nvPr/>
        </p:nvSpPr>
        <p:spPr>
          <a:xfrm flipH="1" flipV="1">
            <a:off x="5372791" y="4242553"/>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46" name="Oval 45"/>
          <p:cNvSpPr/>
          <p:nvPr/>
        </p:nvSpPr>
        <p:spPr>
          <a:xfrm>
            <a:off x="1323667" y="4472036"/>
            <a:ext cx="4220139" cy="365509"/>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7714972" y="3268299"/>
            <a:ext cx="526249" cy="238539"/>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cument 42"/>
          <p:cNvSpPr/>
          <p:nvPr/>
        </p:nvSpPr>
        <p:spPr>
          <a:xfrm>
            <a:off x="1670465" y="2671843"/>
            <a:ext cx="547666" cy="433746"/>
          </a:xfrm>
          <a:prstGeom prst="flowChartDocument">
            <a:avLst/>
          </a:prstGeom>
          <a:solidFill>
            <a:schemeClr val="accent1"/>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solidFill>
                  <a:schemeClr val="bg1"/>
                </a:solidFill>
              </a:rPr>
              <a:t>L</a:t>
            </a:r>
            <a:r>
              <a:rPr lang="en-US" sz="2400" b="1" kern="0" baseline="-25000" dirty="0">
                <a:solidFill>
                  <a:schemeClr val="bg1"/>
                </a:solidFill>
              </a:rPr>
              <a:t>1</a:t>
            </a:r>
          </a:p>
        </p:txBody>
      </p:sp>
      <p:sp>
        <p:nvSpPr>
          <p:cNvPr id="44" name="Document 43"/>
          <p:cNvSpPr/>
          <p:nvPr/>
        </p:nvSpPr>
        <p:spPr>
          <a:xfrm>
            <a:off x="3684900" y="2672095"/>
            <a:ext cx="547666" cy="433746"/>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a:t>
            </a:r>
            <a:r>
              <a:rPr lang="en-US" sz="2400" b="1" kern="0" baseline="-25000" dirty="0">
                <a:solidFill>
                  <a:schemeClr val="bg1"/>
                </a:solidFill>
              </a:rPr>
              <a:t>2</a:t>
            </a:r>
            <a:endParaRPr lang="en-US" sz="2400" b="1" dirty="0">
              <a:solidFill>
                <a:schemeClr val="bg1"/>
              </a:solidFill>
            </a:endParaRPr>
          </a:p>
        </p:txBody>
      </p:sp>
      <p:sp>
        <p:nvSpPr>
          <p:cNvPr id="29" name="Rounded Rectangle 28"/>
          <p:cNvSpPr/>
          <p:nvPr/>
        </p:nvSpPr>
        <p:spPr>
          <a:xfrm>
            <a:off x="3661231" y="2072785"/>
            <a:ext cx="595004" cy="54920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a:t>
            </a:r>
            <a:r>
              <a:rPr lang="en-US" sz="2400" b="1" baseline="-25000" dirty="0">
                <a:solidFill>
                  <a:srgbClr val="4372C4"/>
                </a:solidFill>
                <a:ea typeface="Arial" charset="0"/>
                <a:cs typeface="Arial" charset="0"/>
              </a:rPr>
              <a:t>2</a:t>
            </a:r>
          </a:p>
        </p:txBody>
      </p:sp>
      <p:sp>
        <p:nvSpPr>
          <p:cNvPr id="42" name="Rounded Rectangle 41"/>
          <p:cNvSpPr/>
          <p:nvPr/>
        </p:nvSpPr>
        <p:spPr>
          <a:xfrm>
            <a:off x="1646796" y="2064783"/>
            <a:ext cx="595004" cy="54920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4372C4"/>
                </a:solidFill>
                <a:ea typeface="Arial" charset="0"/>
                <a:cs typeface="Arial" charset="0"/>
              </a:rPr>
              <a:t>S</a:t>
            </a:r>
            <a:r>
              <a:rPr lang="en-US" sz="2400" b="1" baseline="-25000" dirty="0">
                <a:solidFill>
                  <a:srgbClr val="4372C4"/>
                </a:solidFill>
                <a:ea typeface="Arial" charset="0"/>
                <a:cs typeface="Arial" charset="0"/>
              </a:rPr>
              <a:t>1</a:t>
            </a:r>
          </a:p>
        </p:txBody>
      </p:sp>
      <p:cxnSp>
        <p:nvCxnSpPr>
          <p:cNvPr id="51" name="Straight Connector 50"/>
          <p:cNvCxnSpPr>
            <a:stCxn id="52" idx="0"/>
          </p:cNvCxnSpPr>
          <p:nvPr/>
        </p:nvCxnSpPr>
        <p:spPr>
          <a:xfrm flipH="1">
            <a:off x="3674638" y="3517938"/>
            <a:ext cx="1" cy="1515487"/>
          </a:xfrm>
          <a:prstGeom prst="line">
            <a:avLst/>
          </a:prstGeom>
          <a:solidFill>
            <a:srgbClr val="4372C4"/>
          </a:solidFill>
          <a:ln w="38100" cap="flat" cmpd="sng" algn="ctr">
            <a:solidFill>
              <a:srgbClr val="FF0000"/>
            </a:solidFill>
            <a:prstDash val="solid"/>
            <a:tailEnd type="none"/>
          </a:ln>
          <a:effectLst>
            <a:outerShdw blurRad="40000" dist="20000" dir="5400000" rotWithShape="0">
              <a:srgbClr val="000000">
                <a:alpha val="38000"/>
              </a:srgbClr>
            </a:outerShdw>
          </a:effectLst>
        </p:spPr>
      </p:cxnSp>
      <p:sp>
        <p:nvSpPr>
          <p:cNvPr id="40" name="Oval 39"/>
          <p:cNvSpPr/>
          <p:nvPr/>
        </p:nvSpPr>
        <p:spPr>
          <a:xfrm>
            <a:off x="3318815" y="4951576"/>
            <a:ext cx="3537447" cy="365509"/>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ocument 56"/>
          <p:cNvSpPr/>
          <p:nvPr/>
        </p:nvSpPr>
        <p:spPr>
          <a:xfrm>
            <a:off x="4793543" y="4039263"/>
            <a:ext cx="388869" cy="307980"/>
          </a:xfrm>
          <a:prstGeom prst="flowChartDocument">
            <a:avLst/>
          </a:prstGeom>
          <a:solidFill>
            <a:srgbClr val="4372C4">
              <a:alpha val="50000"/>
            </a:srgbClr>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t>
            </a:r>
          </a:p>
        </p:txBody>
      </p:sp>
      <p:sp>
        <p:nvSpPr>
          <p:cNvPr id="58" name="Document 57"/>
          <p:cNvSpPr/>
          <p:nvPr/>
        </p:nvSpPr>
        <p:spPr>
          <a:xfrm>
            <a:off x="5775170" y="4497002"/>
            <a:ext cx="399912" cy="316726"/>
          </a:xfrm>
          <a:prstGeom prst="flowChartDocument">
            <a:avLst/>
          </a:prstGeom>
          <a:solidFill>
            <a:srgbClr val="FF0000">
              <a:alpha val="50000"/>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t>
            </a:r>
            <a:endParaRPr lang="en-US" sz="1400" b="1" dirty="0">
              <a:solidFill>
                <a:schemeClr val="bg1"/>
              </a:solidFill>
            </a:endParaRPr>
          </a:p>
        </p:txBody>
      </p:sp>
      <p:sp>
        <p:nvSpPr>
          <p:cNvPr id="25" name="Arc 24"/>
          <p:cNvSpPr/>
          <p:nvPr/>
        </p:nvSpPr>
        <p:spPr>
          <a:xfrm>
            <a:off x="5065441" y="4871543"/>
            <a:ext cx="1363036" cy="262787"/>
          </a:xfrm>
          <a:prstGeom prst="arc">
            <a:avLst>
              <a:gd name="adj1" fmla="val 15989670"/>
              <a:gd name="adj2" fmla="val 20835054"/>
            </a:avLst>
          </a:prstGeom>
          <a:noFill/>
          <a:ln w="28575">
            <a:solidFill>
              <a:srgbClr val="FF4F4B"/>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p:cNvSpPr/>
          <p:nvPr/>
        </p:nvSpPr>
        <p:spPr>
          <a:xfrm>
            <a:off x="4073902" y="4405336"/>
            <a:ext cx="1363036" cy="262787"/>
          </a:xfrm>
          <a:prstGeom prst="arc">
            <a:avLst>
              <a:gd name="adj1" fmla="val 15989670"/>
              <a:gd name="adj2" fmla="val 20835054"/>
            </a:avLst>
          </a:prstGeom>
          <a:noFill/>
          <a:ln w="28575">
            <a:solidFill>
              <a:srgbClr val="4372C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Document 64"/>
          <p:cNvSpPr/>
          <p:nvPr/>
        </p:nvSpPr>
        <p:spPr>
          <a:xfrm>
            <a:off x="2895679" y="3674030"/>
            <a:ext cx="388869" cy="307980"/>
          </a:xfrm>
          <a:prstGeom prst="flowChartDocument">
            <a:avLst/>
          </a:prstGeom>
          <a:solidFill>
            <a:srgbClr val="4372C4">
              <a:alpha val="50000"/>
            </a:srgbClr>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t>
            </a:r>
          </a:p>
        </p:txBody>
      </p:sp>
      <p:sp>
        <p:nvSpPr>
          <p:cNvPr id="66" name="Document 65"/>
          <p:cNvSpPr/>
          <p:nvPr/>
        </p:nvSpPr>
        <p:spPr>
          <a:xfrm>
            <a:off x="6497209" y="3674030"/>
            <a:ext cx="399912" cy="316726"/>
          </a:xfrm>
          <a:prstGeom prst="flowChartDocument">
            <a:avLst/>
          </a:prstGeom>
          <a:solidFill>
            <a:srgbClr val="FF0000">
              <a:alpha val="50000"/>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t>
            </a:r>
            <a:endParaRPr lang="en-US" sz="1400" b="1" dirty="0">
              <a:solidFill>
                <a:schemeClr val="bg1"/>
              </a:solidFill>
            </a:endParaRPr>
          </a:p>
        </p:txBody>
      </p:sp>
      <p:cxnSp>
        <p:nvCxnSpPr>
          <p:cNvPr id="30" name="Straight Arrow Connector 29"/>
          <p:cNvCxnSpPr/>
          <p:nvPr/>
        </p:nvCxnSpPr>
        <p:spPr>
          <a:xfrm>
            <a:off x="2299807" y="3641951"/>
            <a:ext cx="2164" cy="370697"/>
          </a:xfrm>
          <a:prstGeom prst="straightConnector1">
            <a:avLst/>
          </a:prstGeom>
          <a:ln w="28575">
            <a:solidFill>
              <a:srgbClr val="4372C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Document 66"/>
          <p:cNvSpPr/>
          <p:nvPr/>
        </p:nvSpPr>
        <p:spPr>
          <a:xfrm>
            <a:off x="3810588" y="3674030"/>
            <a:ext cx="399912" cy="316726"/>
          </a:xfrm>
          <a:prstGeom prst="flowChartDocument">
            <a:avLst/>
          </a:prstGeom>
          <a:solidFill>
            <a:srgbClr val="FF0000">
              <a:alpha val="50000"/>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t>
            </a:r>
            <a:endParaRPr lang="en-US" sz="1400" b="1" dirty="0">
              <a:solidFill>
                <a:schemeClr val="bg1"/>
              </a:solidFill>
            </a:endParaRPr>
          </a:p>
        </p:txBody>
      </p:sp>
      <p:sp>
        <p:nvSpPr>
          <p:cNvPr id="60" name="Document 59"/>
          <p:cNvSpPr/>
          <p:nvPr/>
        </p:nvSpPr>
        <p:spPr>
          <a:xfrm>
            <a:off x="1844609" y="3674030"/>
            <a:ext cx="388869" cy="307980"/>
          </a:xfrm>
          <a:prstGeom prst="flowChartDocument">
            <a:avLst/>
          </a:prstGeom>
          <a:solidFill>
            <a:srgbClr val="4372C4">
              <a:alpha val="50000"/>
            </a:srgbClr>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t>
            </a:r>
          </a:p>
        </p:txBody>
      </p:sp>
      <p:cxnSp>
        <p:nvCxnSpPr>
          <p:cNvPr id="68" name="Straight Arrow Connector 67"/>
          <p:cNvCxnSpPr/>
          <p:nvPr/>
        </p:nvCxnSpPr>
        <p:spPr>
          <a:xfrm>
            <a:off x="3349175" y="3641951"/>
            <a:ext cx="2164" cy="370697"/>
          </a:xfrm>
          <a:prstGeom prst="straightConnector1">
            <a:avLst/>
          </a:prstGeom>
          <a:ln w="28575">
            <a:solidFill>
              <a:srgbClr val="4372C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737550" y="3641951"/>
            <a:ext cx="2164" cy="370697"/>
          </a:xfrm>
          <a:prstGeom prst="straightConnector1">
            <a:avLst/>
          </a:prstGeom>
          <a:ln w="28575">
            <a:solidFill>
              <a:srgbClr val="FF4F4B"/>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6424457" y="3641951"/>
            <a:ext cx="2164" cy="370697"/>
          </a:xfrm>
          <a:prstGeom prst="straightConnector1">
            <a:avLst/>
          </a:prstGeom>
          <a:ln w="28575">
            <a:solidFill>
              <a:srgbClr val="FF4F4B"/>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Document 71"/>
          <p:cNvSpPr/>
          <p:nvPr/>
        </p:nvSpPr>
        <p:spPr>
          <a:xfrm>
            <a:off x="7783661" y="4673944"/>
            <a:ext cx="388869" cy="307980"/>
          </a:xfrm>
          <a:prstGeom prst="flowChartDocument">
            <a:avLst/>
          </a:prstGeom>
          <a:solidFill>
            <a:srgbClr val="4372C4">
              <a:alpha val="50000"/>
            </a:srgbClr>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t>
            </a:r>
          </a:p>
        </p:txBody>
      </p:sp>
      <p:sp>
        <p:nvSpPr>
          <p:cNvPr id="71" name="Rectangle 70"/>
          <p:cNvSpPr/>
          <p:nvPr/>
        </p:nvSpPr>
        <p:spPr>
          <a:xfrm>
            <a:off x="1037064" y="1561171"/>
            <a:ext cx="10203366" cy="43712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953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10b</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42</a:t>
            </a:fld>
            <a:endParaRPr lang="en-US"/>
          </a:p>
        </p:txBody>
      </p:sp>
      <p:sp>
        <p:nvSpPr>
          <p:cNvPr id="5" name="Rounded Rectangle 4"/>
          <p:cNvSpPr/>
          <p:nvPr/>
        </p:nvSpPr>
        <p:spPr>
          <a:xfrm>
            <a:off x="2380640" y="1974787"/>
            <a:ext cx="4634150" cy="3412138"/>
          </a:xfrm>
          <a:prstGeom prst="roundRect">
            <a:avLst/>
          </a:prstGeom>
          <a:solidFill>
            <a:srgbClr val="DBE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4" name="Table 53"/>
          <p:cNvGraphicFramePr>
            <a:graphicFrameLocks noGrp="1"/>
          </p:cNvGraphicFramePr>
          <p:nvPr>
            <p:extLst>
              <p:ext uri="{D42A27DB-BD31-4B8C-83A1-F6EECF244321}">
                <p14:modId xmlns:p14="http://schemas.microsoft.com/office/powerpoint/2010/main" val="207188511"/>
              </p:ext>
            </p:extLst>
          </p:nvPr>
        </p:nvGraphicFramePr>
        <p:xfrm>
          <a:off x="7139016" y="1974787"/>
          <a:ext cx="3832974" cy="3315126"/>
        </p:xfrm>
        <a:graphic>
          <a:graphicData uri="http://schemas.openxmlformats.org/drawingml/2006/table">
            <a:tbl>
              <a:tblPr firstRow="1" bandRow="1">
                <a:tableStyleId>{2D5ABB26-0587-4C30-8999-92F81FD0307C}</a:tableStyleId>
              </a:tblPr>
              <a:tblGrid>
                <a:gridCol w="688650">
                  <a:extLst>
                    <a:ext uri="{9D8B030D-6E8A-4147-A177-3AD203B41FA5}">
                      <a16:colId xmlns:a16="http://schemas.microsoft.com/office/drawing/2014/main" val="20000"/>
                    </a:ext>
                  </a:extLst>
                </a:gridCol>
                <a:gridCol w="984738">
                  <a:extLst>
                    <a:ext uri="{9D8B030D-6E8A-4147-A177-3AD203B41FA5}">
                      <a16:colId xmlns:a16="http://schemas.microsoft.com/office/drawing/2014/main" val="20001"/>
                    </a:ext>
                  </a:extLst>
                </a:gridCol>
                <a:gridCol w="631327">
                  <a:extLst>
                    <a:ext uri="{9D8B030D-6E8A-4147-A177-3AD203B41FA5}">
                      <a16:colId xmlns:a16="http://schemas.microsoft.com/office/drawing/2014/main" val="20002"/>
                    </a:ext>
                  </a:extLst>
                </a:gridCol>
                <a:gridCol w="1528259">
                  <a:extLst>
                    <a:ext uri="{9D8B030D-6E8A-4147-A177-3AD203B41FA5}">
                      <a16:colId xmlns:a16="http://schemas.microsoft.com/office/drawing/2014/main" val="20003"/>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r>
                        <a:rPr lang="en-US" sz="1400" baseline="0" dirty="0"/>
                        <a:t> Network</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Smart contract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lvl="0"/>
                      <a:r>
                        <a:rPr lang="en-US" sz="1400" dirty="0"/>
                        <a:t>     </a:t>
                      </a:r>
                      <a:r>
                        <a:rPr lang="en-US" sz="1400" b="1" dirty="0"/>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Channel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Orderer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Peer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 update U1 flows on channel 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Program X has communication with</a:t>
                      </a:r>
                      <a:r>
                        <a:rPr lang="en-US" sz="1400" baseline="0" dirty="0"/>
                        <a:t> </a:t>
                      </a:r>
                      <a:r>
                        <a:rPr lang="en-US" sz="1400" dirty="0"/>
                        <a:t>channel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55" name="Document 54"/>
          <p:cNvSpPr/>
          <p:nvPr/>
        </p:nvSpPr>
        <p:spPr>
          <a:xfrm>
            <a:off x="8862797" y="3579399"/>
            <a:ext cx="523020" cy="414227"/>
          </a:xfrm>
          <a:prstGeom prst="flowChartDocumen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L</a:t>
            </a:r>
          </a:p>
        </p:txBody>
      </p:sp>
      <p:sp>
        <p:nvSpPr>
          <p:cNvPr id="56" name="Rounded Rectangle 55"/>
          <p:cNvSpPr/>
          <p:nvPr/>
        </p:nvSpPr>
        <p:spPr>
          <a:xfrm>
            <a:off x="8894259" y="2847455"/>
            <a:ext cx="470643" cy="431746"/>
          </a:xfrm>
          <a:prstGeom prst="roundRect">
            <a:avLst/>
          </a:prstGeom>
          <a:solidFill>
            <a:srgbClr val="00B05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O</a:t>
            </a:r>
            <a:endParaRPr lang="en-US" sz="1600" b="1" dirty="0">
              <a:solidFill>
                <a:srgbClr val="000000"/>
              </a:solidFill>
              <a:ea typeface="Arial" charset="0"/>
              <a:cs typeface="Arial" charset="0"/>
            </a:endParaRPr>
          </a:p>
        </p:txBody>
      </p:sp>
      <p:sp>
        <p:nvSpPr>
          <p:cNvPr id="61" name="Rounded Rectangle 60"/>
          <p:cNvSpPr/>
          <p:nvPr/>
        </p:nvSpPr>
        <p:spPr>
          <a:xfrm>
            <a:off x="7247807" y="2121641"/>
            <a:ext cx="470643" cy="431746"/>
          </a:xfrm>
          <a:prstGeom prst="roundRect">
            <a:avLst/>
          </a:prstGeom>
          <a:solidFill>
            <a:schemeClr val="accent1">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N</a:t>
            </a:r>
            <a:endParaRPr lang="en-US" sz="1600" b="1" dirty="0">
              <a:solidFill>
                <a:srgbClr val="000000"/>
              </a:solidFill>
              <a:ea typeface="Arial" charset="0"/>
              <a:cs typeface="Arial" charset="0"/>
            </a:endParaRPr>
          </a:p>
        </p:txBody>
      </p:sp>
      <p:sp>
        <p:nvSpPr>
          <p:cNvPr id="62" name="Rounded Rectangle 61"/>
          <p:cNvSpPr/>
          <p:nvPr/>
        </p:nvSpPr>
        <p:spPr>
          <a:xfrm>
            <a:off x="8883713" y="2084219"/>
            <a:ext cx="481189" cy="444147"/>
          </a:xfrm>
          <a:prstGeom prst="roundRect">
            <a:avLst/>
          </a:prstGeom>
          <a:solidFill>
            <a:srgbClr val="FFC000"/>
          </a:solidFill>
          <a:ln w="1905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S</a:t>
            </a:r>
          </a:p>
        </p:txBody>
      </p:sp>
      <p:sp>
        <p:nvSpPr>
          <p:cNvPr id="63" name="Rounded Rectangle 62"/>
          <p:cNvSpPr/>
          <p:nvPr/>
        </p:nvSpPr>
        <p:spPr>
          <a:xfrm>
            <a:off x="7233284" y="3560955"/>
            <a:ext cx="481189" cy="444147"/>
          </a:xfrm>
          <a:prstGeom prst="roundRect">
            <a:avLst/>
          </a:prstGeom>
          <a:solidFill>
            <a:srgbClr val="4272C4"/>
          </a:soli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bg1"/>
                </a:solidFill>
                <a:ea typeface="Arial" charset="0"/>
                <a:cs typeface="Arial" charset="0"/>
              </a:rPr>
              <a:t>P</a:t>
            </a:r>
          </a:p>
        </p:txBody>
      </p:sp>
      <p:sp>
        <p:nvSpPr>
          <p:cNvPr id="64" name="Oval 63"/>
          <p:cNvSpPr/>
          <p:nvPr/>
        </p:nvSpPr>
        <p:spPr>
          <a:xfrm>
            <a:off x="7220003" y="2925900"/>
            <a:ext cx="526249" cy="238539"/>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6404010" y="4856403"/>
            <a:ext cx="527124" cy="461665"/>
          </a:xfrm>
          <a:prstGeom prst="rect">
            <a:avLst/>
          </a:prstGeom>
          <a:noFill/>
        </p:spPr>
        <p:txBody>
          <a:bodyPr wrap="square" rtlCol="0">
            <a:spAutoFit/>
          </a:bodyPr>
          <a:lstStyle/>
          <a:p>
            <a:r>
              <a:rPr lang="en-US" sz="2400" b="1"/>
              <a:t>N</a:t>
            </a:r>
          </a:p>
        </p:txBody>
      </p:sp>
      <p:sp>
        <p:nvSpPr>
          <p:cNvPr id="40" name="Rounded Rectangle 39"/>
          <p:cNvSpPr/>
          <p:nvPr/>
        </p:nvSpPr>
        <p:spPr>
          <a:xfrm>
            <a:off x="1331198" y="3171993"/>
            <a:ext cx="559591" cy="554570"/>
          </a:xfrm>
          <a:prstGeom prst="roundRect">
            <a:avLst/>
          </a:prstGeom>
          <a:noFill/>
          <a:ln w="28575" cap="flat" cmpd="sng" algn="ctr">
            <a:solidFill>
              <a:srgbClr val="4372C4"/>
            </a:solidFill>
            <a:prstDash val="solid"/>
          </a:ln>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b="1" kern="0" dirty="0">
                <a:solidFill>
                  <a:srgbClr val="4372C4"/>
                </a:solidFill>
                <a:ea typeface=""/>
                <a:cs typeface=""/>
              </a:rPr>
              <a:t>A1</a:t>
            </a:r>
            <a:endParaRPr kumimoji="0" lang="en-US" sz="2000" b="1" i="0" u="none" strike="noStrike" kern="0" cap="none" spc="0" normalizeH="0" baseline="-25000" noProof="0" dirty="0">
              <a:ln>
                <a:noFill/>
              </a:ln>
              <a:solidFill>
                <a:srgbClr val="4372C4"/>
              </a:solidFill>
              <a:effectLst/>
              <a:uLnTx/>
              <a:uFillTx/>
              <a:ea typeface=""/>
              <a:cs typeface=""/>
            </a:endParaRPr>
          </a:p>
        </p:txBody>
      </p:sp>
      <p:sp>
        <p:nvSpPr>
          <p:cNvPr id="41" name="Oval 40"/>
          <p:cNvSpPr/>
          <p:nvPr/>
        </p:nvSpPr>
        <p:spPr>
          <a:xfrm flipV="1">
            <a:off x="1531397" y="3642232"/>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cxnSp>
        <p:nvCxnSpPr>
          <p:cNvPr id="7" name="Elbow Connector 6"/>
          <p:cNvCxnSpPr>
            <a:stCxn id="41" idx="0"/>
            <a:endCxn id="46" idx="2"/>
          </p:cNvCxnSpPr>
          <p:nvPr/>
        </p:nvCxnSpPr>
        <p:spPr>
          <a:xfrm rot="16200000" flipH="1">
            <a:off x="1647933" y="3768697"/>
            <a:ext cx="903300" cy="974371"/>
          </a:xfrm>
          <a:prstGeom prst="bentConnector2">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27" name="Rounded Rectangle 26"/>
          <p:cNvSpPr/>
          <p:nvPr/>
        </p:nvSpPr>
        <p:spPr>
          <a:xfrm>
            <a:off x="5689709" y="2887898"/>
            <a:ext cx="559591" cy="554570"/>
          </a:xfrm>
          <a:prstGeom prst="roundRect">
            <a:avLst/>
          </a:prstGeom>
          <a:solidFill>
            <a:srgbClr val="42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lvl="0" algn="ctr" defTabSz="457200">
              <a:defRPr/>
            </a:pPr>
            <a:r>
              <a:rPr lang="en-US" sz="2000" b="1" kern="0" dirty="0">
                <a:solidFill>
                  <a:schemeClr val="bg1"/>
                </a:solidFill>
              </a:rPr>
              <a:t>P2</a:t>
            </a:r>
            <a:endParaRPr lang="en-US" sz="2000" b="1" kern="0" baseline="-25000" dirty="0">
              <a:solidFill>
                <a:schemeClr val="bg1"/>
              </a:solidFill>
            </a:endParaRPr>
          </a:p>
        </p:txBody>
      </p:sp>
      <p:sp>
        <p:nvSpPr>
          <p:cNvPr id="37" name="TextBox 36"/>
          <p:cNvSpPr txBox="1"/>
          <p:nvPr/>
        </p:nvSpPr>
        <p:spPr>
          <a:xfrm>
            <a:off x="4506703" y="4477567"/>
            <a:ext cx="348172" cy="461665"/>
          </a:xfrm>
          <a:prstGeom prst="rect">
            <a:avLst/>
          </a:prstGeom>
          <a:noFill/>
          <a:ln>
            <a:noFill/>
          </a:ln>
        </p:spPr>
        <p:txBody>
          <a:bodyPr wrap="none" rtlCol="0">
            <a:spAutoFit/>
          </a:bodyPr>
          <a:lstStyle/>
          <a:p>
            <a:r>
              <a:rPr lang="en-US" sz="2400" b="1">
                <a:solidFill>
                  <a:schemeClr val="accent1"/>
                </a:solidFill>
              </a:rPr>
              <a:t>C</a:t>
            </a:r>
            <a:endParaRPr lang="en-US" sz="2400" b="1" baseline="-25000" dirty="0">
              <a:solidFill>
                <a:schemeClr val="accent1"/>
              </a:solidFill>
            </a:endParaRPr>
          </a:p>
        </p:txBody>
      </p:sp>
      <p:cxnSp>
        <p:nvCxnSpPr>
          <p:cNvPr id="34" name="Straight Connector 33"/>
          <p:cNvCxnSpPr>
            <a:stCxn id="35" idx="0"/>
          </p:cNvCxnSpPr>
          <p:nvPr/>
        </p:nvCxnSpPr>
        <p:spPr>
          <a:xfrm flipH="1">
            <a:off x="5962828" y="3524098"/>
            <a:ext cx="5920" cy="1039771"/>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35" name="Oval 34"/>
          <p:cNvSpPr/>
          <p:nvPr/>
        </p:nvSpPr>
        <p:spPr>
          <a:xfrm flipV="1">
            <a:off x="5887747" y="3362097"/>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47" name="Rounded Rectangle 46"/>
          <p:cNvSpPr/>
          <p:nvPr/>
        </p:nvSpPr>
        <p:spPr>
          <a:xfrm>
            <a:off x="4420654" y="2887898"/>
            <a:ext cx="559591" cy="554570"/>
          </a:xfrm>
          <a:prstGeom prst="roundRect">
            <a:avLst/>
          </a:prstGeom>
          <a:solidFill>
            <a:srgbClr val="42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b="1" kern="0" noProof="0" dirty="0">
                <a:solidFill>
                  <a:schemeClr val="bg1"/>
                </a:solidFill>
                <a:ea typeface=""/>
                <a:cs typeface=""/>
              </a:rPr>
              <a:t>P1</a:t>
            </a:r>
            <a:endParaRPr kumimoji="0" lang="en-US" sz="2000" b="1" i="0" u="none" strike="noStrike" kern="0" cap="none" spc="0" normalizeH="0" baseline="-25000" noProof="0" dirty="0">
              <a:ln>
                <a:noFill/>
              </a:ln>
              <a:solidFill>
                <a:schemeClr val="bg1"/>
              </a:solidFill>
              <a:effectLst/>
              <a:uLnTx/>
              <a:uFillTx/>
              <a:ea typeface=""/>
              <a:cs typeface=""/>
            </a:endParaRPr>
          </a:p>
        </p:txBody>
      </p:sp>
      <p:cxnSp>
        <p:nvCxnSpPr>
          <p:cNvPr id="48" name="Straight Connector 47"/>
          <p:cNvCxnSpPr>
            <a:stCxn id="101" idx="0"/>
            <a:endCxn id="46" idx="0"/>
          </p:cNvCxnSpPr>
          <p:nvPr/>
        </p:nvCxnSpPr>
        <p:spPr>
          <a:xfrm flipH="1">
            <a:off x="4696839" y="3530278"/>
            <a:ext cx="8156" cy="994500"/>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43" name="Document 42"/>
          <p:cNvSpPr/>
          <p:nvPr/>
        </p:nvSpPr>
        <p:spPr>
          <a:xfrm>
            <a:off x="4886976" y="3317385"/>
            <a:ext cx="589706" cy="467041"/>
          </a:xfrm>
          <a:prstGeom prst="flowChartDocumen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b="1" dirty="0">
                <a:solidFill>
                  <a:schemeClr val="bg1"/>
                </a:solidFill>
              </a:rPr>
              <a:t>L1</a:t>
            </a:r>
            <a:endParaRPr lang="en-US" sz="2000" b="1" kern="0" baseline="-25000" dirty="0">
              <a:solidFill>
                <a:schemeClr val="bg1"/>
              </a:solidFill>
            </a:endParaRPr>
          </a:p>
        </p:txBody>
      </p:sp>
      <p:sp>
        <p:nvSpPr>
          <p:cNvPr id="42" name="Rounded Rectangle 41"/>
          <p:cNvSpPr/>
          <p:nvPr/>
        </p:nvSpPr>
        <p:spPr>
          <a:xfrm>
            <a:off x="4863236" y="2443065"/>
            <a:ext cx="640678" cy="591359"/>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4372C4"/>
                </a:solidFill>
                <a:ea typeface="Arial" charset="0"/>
                <a:cs typeface="Arial" charset="0"/>
              </a:rPr>
              <a:t>S1</a:t>
            </a:r>
            <a:endParaRPr lang="en-US" sz="2000" b="1" baseline="-25000" dirty="0">
              <a:solidFill>
                <a:srgbClr val="4372C4"/>
              </a:solidFill>
              <a:ea typeface="Arial" charset="0"/>
              <a:cs typeface="Arial" charset="0"/>
            </a:endParaRPr>
          </a:p>
        </p:txBody>
      </p:sp>
      <p:sp>
        <p:nvSpPr>
          <p:cNvPr id="50" name="Document 49"/>
          <p:cNvSpPr/>
          <p:nvPr/>
        </p:nvSpPr>
        <p:spPr>
          <a:xfrm>
            <a:off x="6170710" y="3312315"/>
            <a:ext cx="589706" cy="467041"/>
          </a:xfrm>
          <a:prstGeom prst="flowChartDocumen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b="1" dirty="0">
                <a:solidFill>
                  <a:schemeClr val="bg1"/>
                </a:solidFill>
              </a:rPr>
              <a:t>L1</a:t>
            </a:r>
            <a:endParaRPr lang="en-US" sz="2000" b="1" kern="0" baseline="-25000" dirty="0">
              <a:solidFill>
                <a:schemeClr val="bg1"/>
              </a:solidFill>
            </a:endParaRPr>
          </a:p>
        </p:txBody>
      </p:sp>
      <p:sp>
        <p:nvSpPr>
          <p:cNvPr id="51" name="Rounded Rectangle 50"/>
          <p:cNvSpPr/>
          <p:nvPr/>
        </p:nvSpPr>
        <p:spPr>
          <a:xfrm>
            <a:off x="6146970" y="2437995"/>
            <a:ext cx="640678" cy="591359"/>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4372C4"/>
                </a:solidFill>
                <a:ea typeface="Arial" charset="0"/>
                <a:cs typeface="Arial" charset="0"/>
              </a:rPr>
              <a:t>S1</a:t>
            </a:r>
            <a:endParaRPr lang="en-US" sz="2000" b="1" baseline="-25000" dirty="0">
              <a:solidFill>
                <a:srgbClr val="4372C4"/>
              </a:solidFill>
              <a:ea typeface="Arial" charset="0"/>
              <a:cs typeface="Arial" charset="0"/>
            </a:endParaRPr>
          </a:p>
        </p:txBody>
      </p:sp>
      <p:sp>
        <p:nvSpPr>
          <p:cNvPr id="9" name="Rounded Rectangle 8"/>
          <p:cNvSpPr/>
          <p:nvPr/>
        </p:nvSpPr>
        <p:spPr>
          <a:xfrm>
            <a:off x="2920326" y="3171993"/>
            <a:ext cx="571412" cy="563758"/>
          </a:xfrm>
          <a:prstGeom prst="roundRect">
            <a:avLst/>
          </a:prstGeom>
          <a:solidFill>
            <a:srgbClr val="00B050"/>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O1</a:t>
            </a:r>
          </a:p>
        </p:txBody>
      </p:sp>
      <p:cxnSp>
        <p:nvCxnSpPr>
          <p:cNvPr id="39" name="Straight Connector 38"/>
          <p:cNvCxnSpPr>
            <a:stCxn id="94" idx="0"/>
            <a:endCxn id="46" idx="1"/>
          </p:cNvCxnSpPr>
          <p:nvPr/>
        </p:nvCxnSpPr>
        <p:spPr>
          <a:xfrm flipH="1">
            <a:off x="3204794" y="3825829"/>
            <a:ext cx="3103" cy="752477"/>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90" name="Rounded Rectangle 89"/>
          <p:cNvSpPr/>
          <p:nvPr/>
        </p:nvSpPr>
        <p:spPr>
          <a:xfrm>
            <a:off x="8893125" y="4220836"/>
            <a:ext cx="470643" cy="431746"/>
          </a:xfrm>
          <a:prstGeom prst="roundRect">
            <a:avLst/>
          </a:prstGeom>
          <a:noFill/>
          <a:ln w="3810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2"/>
                </a:solidFill>
              </a:rPr>
              <a:t>X</a:t>
            </a:r>
          </a:p>
        </p:txBody>
      </p:sp>
      <p:cxnSp>
        <p:nvCxnSpPr>
          <p:cNvPr id="91" name="Straight Connector 90"/>
          <p:cNvCxnSpPr/>
          <p:nvPr/>
        </p:nvCxnSpPr>
        <p:spPr>
          <a:xfrm flipH="1">
            <a:off x="9129238" y="4736464"/>
            <a:ext cx="2166" cy="239878"/>
          </a:xfrm>
          <a:prstGeom prst="line">
            <a:avLst/>
          </a:prstGeom>
          <a:solidFill>
            <a:schemeClr val="accent1"/>
          </a:solidFill>
          <a:ln w="38100" cap="flat" cmpd="sng" algn="ctr">
            <a:solidFill>
              <a:srgbClr val="4372C4"/>
            </a:solidFill>
            <a:prstDash val="solid"/>
            <a:tailEnd type="none"/>
          </a:ln>
          <a:effectLst>
            <a:outerShdw blurRad="40000" dist="20000" dir="5400000" rotWithShape="0">
              <a:srgbClr val="000000">
                <a:alpha val="38000"/>
              </a:srgbClr>
            </a:outerShdw>
          </a:effectLst>
        </p:spPr>
      </p:cxnSp>
      <p:sp>
        <p:nvSpPr>
          <p:cNvPr id="92" name="Oval 91"/>
          <p:cNvSpPr/>
          <p:nvPr/>
        </p:nvSpPr>
        <p:spPr>
          <a:xfrm flipH="1" flipV="1">
            <a:off x="9050404" y="4574463"/>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93" name="Oval 92"/>
          <p:cNvSpPr/>
          <p:nvPr/>
        </p:nvSpPr>
        <p:spPr>
          <a:xfrm>
            <a:off x="8866113" y="4976342"/>
            <a:ext cx="526249" cy="238539"/>
          </a:xfrm>
          <a:prstGeom prst="ellipse">
            <a:avLst/>
          </a:prstGeom>
          <a:noFill/>
          <a:ln w="38100">
            <a:solidFill>
              <a:srgbClr val="4372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372C4"/>
                </a:solidFill>
              </a:rPr>
              <a:t>C</a:t>
            </a:r>
          </a:p>
        </p:txBody>
      </p:sp>
      <p:sp>
        <p:nvSpPr>
          <p:cNvPr id="46" name="Oval 45"/>
          <p:cNvSpPr/>
          <p:nvPr/>
        </p:nvSpPr>
        <p:spPr>
          <a:xfrm>
            <a:off x="2586769" y="4524778"/>
            <a:ext cx="4220139" cy="365509"/>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flipV="1">
            <a:off x="3126896" y="3663828"/>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95" name="Rectangle 94"/>
          <p:cNvSpPr/>
          <p:nvPr/>
        </p:nvSpPr>
        <p:spPr>
          <a:xfrm>
            <a:off x="1214651" y="1690688"/>
            <a:ext cx="9908274" cy="40255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flipV="1">
            <a:off x="4623994" y="3368277"/>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grpSp>
        <p:nvGrpSpPr>
          <p:cNvPr id="134" name="Group 133"/>
          <p:cNvGrpSpPr/>
          <p:nvPr/>
        </p:nvGrpSpPr>
        <p:grpSpPr>
          <a:xfrm>
            <a:off x="7197774" y="4198625"/>
            <a:ext cx="526249" cy="1025264"/>
            <a:chOff x="7217334" y="4198625"/>
            <a:chExt cx="526249" cy="1025264"/>
          </a:xfrm>
        </p:grpSpPr>
        <p:cxnSp>
          <p:nvCxnSpPr>
            <p:cNvPr id="104" name="Straight Connector 103"/>
            <p:cNvCxnSpPr>
              <a:stCxn id="105" idx="0"/>
              <a:endCxn id="106" idx="1"/>
            </p:cNvCxnSpPr>
            <p:nvPr/>
          </p:nvCxnSpPr>
          <p:spPr>
            <a:xfrm flipH="1">
              <a:off x="7294401" y="4360626"/>
              <a:ext cx="3934" cy="659657"/>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105" name="Oval 104"/>
            <p:cNvSpPr/>
            <p:nvPr/>
          </p:nvSpPr>
          <p:spPr>
            <a:xfrm flipV="1">
              <a:off x="7217334" y="4198625"/>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106" name="Oval 105"/>
            <p:cNvSpPr/>
            <p:nvPr/>
          </p:nvSpPr>
          <p:spPr>
            <a:xfrm>
              <a:off x="7217334" y="4985350"/>
              <a:ext cx="526249" cy="238539"/>
            </a:xfrm>
            <a:prstGeom prst="ellipse">
              <a:avLst/>
            </a:prstGeom>
            <a:noFill/>
            <a:ln w="38100">
              <a:solidFill>
                <a:srgbClr val="4372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372C4"/>
                  </a:solidFill>
                </a:rPr>
                <a:t>C</a:t>
              </a:r>
            </a:p>
          </p:txBody>
        </p:sp>
      </p:grpSp>
      <p:grpSp>
        <p:nvGrpSpPr>
          <p:cNvPr id="110" name="Group 109"/>
          <p:cNvGrpSpPr/>
          <p:nvPr/>
        </p:nvGrpSpPr>
        <p:grpSpPr>
          <a:xfrm>
            <a:off x="1544097" y="3972250"/>
            <a:ext cx="656913" cy="439146"/>
            <a:chOff x="1531397" y="3972250"/>
            <a:chExt cx="656913" cy="439146"/>
          </a:xfrm>
        </p:grpSpPr>
        <p:sp>
          <p:nvSpPr>
            <p:cNvPr id="80" name="Document 79"/>
            <p:cNvSpPr/>
            <p:nvPr/>
          </p:nvSpPr>
          <p:spPr>
            <a:xfrm>
              <a:off x="1662907" y="4032246"/>
              <a:ext cx="455763" cy="360959"/>
            </a:xfrm>
            <a:prstGeom prst="flowChartDocumen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endParaRPr>
            </a:p>
          </p:txBody>
        </p:sp>
        <p:sp>
          <p:nvSpPr>
            <p:cNvPr id="81" name="Triangle 80"/>
            <p:cNvSpPr/>
            <p:nvPr/>
          </p:nvSpPr>
          <p:spPr>
            <a:xfrm>
              <a:off x="1698798" y="4128352"/>
              <a:ext cx="209093" cy="180253"/>
            </a:xfrm>
            <a:prstGeom prst="triangle">
              <a:avLst/>
            </a:prstGeom>
            <a:solidFill>
              <a:srgbClr val="FF0000">
                <a:alpha val="56000"/>
              </a:srgb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p:cNvCxnSpPr/>
            <p:nvPr/>
          </p:nvCxnSpPr>
          <p:spPr>
            <a:xfrm flipH="1">
              <a:off x="1531397" y="4008256"/>
              <a:ext cx="8891" cy="40314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1764796" y="3972250"/>
              <a:ext cx="423514" cy="338554"/>
            </a:xfrm>
            <a:prstGeom prst="rect">
              <a:avLst/>
            </a:prstGeom>
            <a:noFill/>
          </p:spPr>
          <p:txBody>
            <a:bodyPr wrap="none" rtlCol="0">
              <a:spAutoFit/>
            </a:bodyPr>
            <a:lstStyle/>
            <a:p>
              <a:r>
                <a:rPr lang="en-US" sz="1600" b="1" dirty="0">
                  <a:solidFill>
                    <a:schemeClr val="bg1"/>
                  </a:solidFill>
                </a:rPr>
                <a:t>U1</a:t>
              </a:r>
            </a:p>
          </p:txBody>
        </p:sp>
      </p:grpSp>
      <p:sp>
        <p:nvSpPr>
          <p:cNvPr id="112" name="Document 111"/>
          <p:cNvSpPr/>
          <p:nvPr/>
        </p:nvSpPr>
        <p:spPr>
          <a:xfrm>
            <a:off x="3266467" y="4032246"/>
            <a:ext cx="455763" cy="360959"/>
          </a:xfrm>
          <a:prstGeom prst="flowChartDocumen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endParaRPr>
          </a:p>
        </p:txBody>
      </p:sp>
      <p:sp>
        <p:nvSpPr>
          <p:cNvPr id="113" name="Triangle 112"/>
          <p:cNvSpPr/>
          <p:nvPr/>
        </p:nvSpPr>
        <p:spPr>
          <a:xfrm>
            <a:off x="3302358" y="4128352"/>
            <a:ext cx="209093" cy="180253"/>
          </a:xfrm>
          <a:prstGeom prst="triangle">
            <a:avLst/>
          </a:prstGeom>
          <a:solidFill>
            <a:srgbClr val="FF0000">
              <a:alpha val="56000"/>
            </a:srgb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p:cNvCxnSpPr/>
          <p:nvPr/>
        </p:nvCxnSpPr>
        <p:spPr>
          <a:xfrm flipH="1">
            <a:off x="3134957" y="4008256"/>
            <a:ext cx="8891" cy="40314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368356" y="3972250"/>
            <a:ext cx="423514" cy="338554"/>
          </a:xfrm>
          <a:prstGeom prst="rect">
            <a:avLst/>
          </a:prstGeom>
          <a:noFill/>
        </p:spPr>
        <p:txBody>
          <a:bodyPr wrap="none" rtlCol="0">
            <a:spAutoFit/>
          </a:bodyPr>
          <a:lstStyle/>
          <a:p>
            <a:r>
              <a:rPr lang="en-US" sz="1600" b="1" dirty="0">
                <a:solidFill>
                  <a:schemeClr val="bg1"/>
                </a:solidFill>
              </a:rPr>
              <a:t>U1</a:t>
            </a:r>
          </a:p>
        </p:txBody>
      </p:sp>
      <p:sp>
        <p:nvSpPr>
          <p:cNvPr id="117" name="Document 116"/>
          <p:cNvSpPr/>
          <p:nvPr/>
        </p:nvSpPr>
        <p:spPr>
          <a:xfrm>
            <a:off x="4755723" y="4032246"/>
            <a:ext cx="455763" cy="360959"/>
          </a:xfrm>
          <a:prstGeom prst="flowChartDocumen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endParaRPr>
          </a:p>
        </p:txBody>
      </p:sp>
      <p:sp>
        <p:nvSpPr>
          <p:cNvPr id="118" name="Triangle 117"/>
          <p:cNvSpPr/>
          <p:nvPr/>
        </p:nvSpPr>
        <p:spPr>
          <a:xfrm>
            <a:off x="4791614" y="4128352"/>
            <a:ext cx="209093" cy="180253"/>
          </a:xfrm>
          <a:prstGeom prst="triangle">
            <a:avLst/>
          </a:prstGeom>
          <a:solidFill>
            <a:srgbClr val="FF0000">
              <a:alpha val="56000"/>
            </a:srgb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Arrow Connector 118"/>
          <p:cNvCxnSpPr/>
          <p:nvPr/>
        </p:nvCxnSpPr>
        <p:spPr>
          <a:xfrm flipH="1">
            <a:off x="4624213" y="3982856"/>
            <a:ext cx="8891" cy="403140"/>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4857612" y="3972250"/>
            <a:ext cx="423514" cy="338554"/>
          </a:xfrm>
          <a:prstGeom prst="rect">
            <a:avLst/>
          </a:prstGeom>
          <a:noFill/>
        </p:spPr>
        <p:txBody>
          <a:bodyPr wrap="none" rtlCol="0">
            <a:spAutoFit/>
          </a:bodyPr>
          <a:lstStyle/>
          <a:p>
            <a:r>
              <a:rPr lang="en-US" sz="1600" b="1" dirty="0">
                <a:solidFill>
                  <a:schemeClr val="bg1"/>
                </a:solidFill>
              </a:rPr>
              <a:t>U1</a:t>
            </a:r>
          </a:p>
        </p:txBody>
      </p:sp>
      <p:grpSp>
        <p:nvGrpSpPr>
          <p:cNvPr id="127" name="Group 126"/>
          <p:cNvGrpSpPr/>
          <p:nvPr/>
        </p:nvGrpSpPr>
        <p:grpSpPr>
          <a:xfrm>
            <a:off x="5884051" y="3972250"/>
            <a:ext cx="656913" cy="420955"/>
            <a:chOff x="5903301" y="3972250"/>
            <a:chExt cx="656913" cy="420955"/>
          </a:xfrm>
        </p:grpSpPr>
        <p:cxnSp>
          <p:nvCxnSpPr>
            <p:cNvPr id="124" name="Straight Arrow Connector 123"/>
            <p:cNvCxnSpPr/>
            <p:nvPr/>
          </p:nvCxnSpPr>
          <p:spPr>
            <a:xfrm flipH="1">
              <a:off x="5903301" y="3982856"/>
              <a:ext cx="8891" cy="403140"/>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6" name="Group 125"/>
            <p:cNvGrpSpPr/>
            <p:nvPr/>
          </p:nvGrpSpPr>
          <p:grpSpPr>
            <a:xfrm>
              <a:off x="6034811" y="3972250"/>
              <a:ext cx="525403" cy="420955"/>
              <a:chOff x="6034811" y="3972250"/>
              <a:chExt cx="525403" cy="420955"/>
            </a:xfrm>
          </p:grpSpPr>
          <p:sp>
            <p:nvSpPr>
              <p:cNvPr id="122" name="Document 121"/>
              <p:cNvSpPr/>
              <p:nvPr/>
            </p:nvSpPr>
            <p:spPr>
              <a:xfrm>
                <a:off x="6034811" y="4032246"/>
                <a:ext cx="455763" cy="360959"/>
              </a:xfrm>
              <a:prstGeom prst="flowChartDocumen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endParaRPr>
              </a:p>
            </p:txBody>
          </p:sp>
          <p:sp>
            <p:nvSpPr>
              <p:cNvPr id="123" name="Triangle 122"/>
              <p:cNvSpPr/>
              <p:nvPr/>
            </p:nvSpPr>
            <p:spPr>
              <a:xfrm>
                <a:off x="6070702" y="4128352"/>
                <a:ext cx="209093" cy="180253"/>
              </a:xfrm>
              <a:prstGeom prst="triangle">
                <a:avLst/>
              </a:prstGeom>
              <a:solidFill>
                <a:srgbClr val="FF0000">
                  <a:alpha val="56000"/>
                </a:srgb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6136700" y="3972250"/>
                <a:ext cx="423514" cy="338554"/>
              </a:xfrm>
              <a:prstGeom prst="rect">
                <a:avLst/>
              </a:prstGeom>
              <a:noFill/>
            </p:spPr>
            <p:txBody>
              <a:bodyPr wrap="none" rtlCol="0">
                <a:spAutoFit/>
              </a:bodyPr>
              <a:lstStyle/>
              <a:p>
                <a:r>
                  <a:rPr lang="en-US" sz="1600" b="1" dirty="0">
                    <a:solidFill>
                      <a:schemeClr val="bg1"/>
                    </a:solidFill>
                  </a:rPr>
                  <a:t>U1</a:t>
                </a:r>
              </a:p>
            </p:txBody>
          </p:sp>
        </p:grpSp>
      </p:grpSp>
      <p:cxnSp>
        <p:nvCxnSpPr>
          <p:cNvPr id="129" name="Straight Arrow Connector 128"/>
          <p:cNvCxnSpPr/>
          <p:nvPr/>
        </p:nvCxnSpPr>
        <p:spPr>
          <a:xfrm flipH="1">
            <a:off x="7204926" y="4432469"/>
            <a:ext cx="8891" cy="40314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0" name="Group 129"/>
          <p:cNvGrpSpPr/>
          <p:nvPr/>
        </p:nvGrpSpPr>
        <p:grpSpPr>
          <a:xfrm>
            <a:off x="7336436" y="4421863"/>
            <a:ext cx="525403" cy="420955"/>
            <a:chOff x="6034811" y="3972250"/>
            <a:chExt cx="525403" cy="420955"/>
          </a:xfrm>
        </p:grpSpPr>
        <p:sp>
          <p:nvSpPr>
            <p:cNvPr id="131" name="Document 130"/>
            <p:cNvSpPr/>
            <p:nvPr/>
          </p:nvSpPr>
          <p:spPr>
            <a:xfrm>
              <a:off x="6034811" y="4032246"/>
              <a:ext cx="455763" cy="360959"/>
            </a:xfrm>
            <a:prstGeom prst="flowChartDocumen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endParaRPr>
            </a:p>
          </p:txBody>
        </p:sp>
        <p:sp>
          <p:nvSpPr>
            <p:cNvPr id="132" name="Triangle 131"/>
            <p:cNvSpPr/>
            <p:nvPr/>
          </p:nvSpPr>
          <p:spPr>
            <a:xfrm>
              <a:off x="6070702" y="4128352"/>
              <a:ext cx="209093" cy="180253"/>
            </a:xfrm>
            <a:prstGeom prst="triangle">
              <a:avLst/>
            </a:prstGeom>
            <a:solidFill>
              <a:srgbClr val="FF0000">
                <a:alpha val="56000"/>
              </a:srgb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6136700" y="3972250"/>
              <a:ext cx="423514" cy="338554"/>
            </a:xfrm>
            <a:prstGeom prst="rect">
              <a:avLst/>
            </a:prstGeom>
            <a:noFill/>
          </p:spPr>
          <p:txBody>
            <a:bodyPr wrap="none" rtlCol="0">
              <a:spAutoFit/>
            </a:bodyPr>
            <a:lstStyle/>
            <a:p>
              <a:r>
                <a:rPr lang="en-US" sz="1600" b="1" dirty="0">
                  <a:solidFill>
                    <a:schemeClr val="bg1"/>
                  </a:solidFill>
                </a:rPr>
                <a:t>U1</a:t>
              </a:r>
            </a:p>
          </p:txBody>
        </p:sp>
      </p:grpSp>
    </p:spTree>
    <p:extLst>
      <p:ext uri="{BB962C8B-B14F-4D97-AF65-F5344CB8AC3E}">
        <p14:creationId xmlns:p14="http://schemas.microsoft.com/office/powerpoint/2010/main" val="241952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042751" y="1974787"/>
            <a:ext cx="4972039" cy="3412138"/>
          </a:xfrm>
          <a:prstGeom prst="roundRect">
            <a:avLst/>
          </a:prstGeom>
          <a:solidFill>
            <a:srgbClr val="DBE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Diagram 10c</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43</a:t>
            </a:fld>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1156940429"/>
              </p:ext>
            </p:extLst>
          </p:nvPr>
        </p:nvGraphicFramePr>
        <p:xfrm>
          <a:off x="7125816" y="1839231"/>
          <a:ext cx="4164374" cy="4064568"/>
        </p:xfrm>
        <a:graphic>
          <a:graphicData uri="http://schemas.openxmlformats.org/drawingml/2006/table">
            <a:tbl>
              <a:tblPr firstRow="1" bandRow="1">
                <a:tableStyleId>{2D5ABB26-0587-4C30-8999-92F81FD0307C}</a:tableStyleId>
              </a:tblPr>
              <a:tblGrid>
                <a:gridCol w="812597">
                  <a:extLst>
                    <a:ext uri="{9D8B030D-6E8A-4147-A177-3AD203B41FA5}">
                      <a16:colId xmlns:a16="http://schemas.microsoft.com/office/drawing/2014/main" val="20000"/>
                    </a:ext>
                  </a:extLst>
                </a:gridCol>
                <a:gridCol w="1180091">
                  <a:extLst>
                    <a:ext uri="{9D8B030D-6E8A-4147-A177-3AD203B41FA5}">
                      <a16:colId xmlns:a16="http://schemas.microsoft.com/office/drawing/2014/main" val="20001"/>
                    </a:ext>
                  </a:extLst>
                </a:gridCol>
                <a:gridCol w="860479">
                  <a:extLst>
                    <a:ext uri="{9D8B030D-6E8A-4147-A177-3AD203B41FA5}">
                      <a16:colId xmlns:a16="http://schemas.microsoft.com/office/drawing/2014/main" val="20002"/>
                    </a:ext>
                  </a:extLst>
                </a:gridCol>
                <a:gridCol w="1311207">
                  <a:extLst>
                    <a:ext uri="{9D8B030D-6E8A-4147-A177-3AD203B41FA5}">
                      <a16:colId xmlns:a16="http://schemas.microsoft.com/office/drawing/2014/main" val="20003"/>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r>
                        <a:rPr lang="en-US" sz="1400" baseline="0" dirty="0"/>
                        <a:t> Network</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Smart contract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lvl="0"/>
                      <a:r>
                        <a:rPr lang="en-US" sz="1400" dirty="0"/>
                        <a:t>     </a:t>
                      </a: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Channel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Orderer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Peer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Transaction T proposal 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Transaction T response 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9651710"/>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 transaction T1 flows on channel 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Principal PA (e.g. P1,P4) has communication with channel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55" name="Document 54"/>
          <p:cNvSpPr/>
          <p:nvPr/>
        </p:nvSpPr>
        <p:spPr>
          <a:xfrm>
            <a:off x="9295961" y="3433292"/>
            <a:ext cx="523020" cy="414227"/>
          </a:xfrm>
          <a:prstGeom prst="flowChartDocumen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L</a:t>
            </a:r>
          </a:p>
        </p:txBody>
      </p:sp>
      <p:sp>
        <p:nvSpPr>
          <p:cNvPr id="56" name="Rounded Rectangle 55"/>
          <p:cNvSpPr/>
          <p:nvPr/>
        </p:nvSpPr>
        <p:spPr>
          <a:xfrm>
            <a:off x="9322150" y="2701348"/>
            <a:ext cx="470643" cy="431746"/>
          </a:xfrm>
          <a:prstGeom prst="roundRect">
            <a:avLst/>
          </a:prstGeom>
          <a:solidFill>
            <a:srgbClr val="00B05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O</a:t>
            </a:r>
            <a:endParaRPr lang="en-US" sz="1600" b="1" dirty="0">
              <a:solidFill>
                <a:srgbClr val="000000"/>
              </a:solidFill>
              <a:ea typeface="Arial" charset="0"/>
              <a:cs typeface="Arial" charset="0"/>
            </a:endParaRPr>
          </a:p>
        </p:txBody>
      </p:sp>
      <p:sp>
        <p:nvSpPr>
          <p:cNvPr id="61" name="Rounded Rectangle 60"/>
          <p:cNvSpPr/>
          <p:nvPr/>
        </p:nvSpPr>
        <p:spPr>
          <a:xfrm>
            <a:off x="7247807" y="1950825"/>
            <a:ext cx="470643" cy="431746"/>
          </a:xfrm>
          <a:prstGeom prst="roundRect">
            <a:avLst/>
          </a:prstGeom>
          <a:solidFill>
            <a:schemeClr val="accent1">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N</a:t>
            </a:r>
            <a:endParaRPr lang="en-US" sz="1600" b="1" dirty="0">
              <a:solidFill>
                <a:srgbClr val="000000"/>
              </a:solidFill>
              <a:ea typeface="Arial" charset="0"/>
              <a:cs typeface="Arial" charset="0"/>
            </a:endParaRPr>
          </a:p>
        </p:txBody>
      </p:sp>
      <p:sp>
        <p:nvSpPr>
          <p:cNvPr id="62" name="Rounded Rectangle 61"/>
          <p:cNvSpPr/>
          <p:nvPr/>
        </p:nvSpPr>
        <p:spPr>
          <a:xfrm>
            <a:off x="9316877" y="1938112"/>
            <a:ext cx="481189" cy="444147"/>
          </a:xfrm>
          <a:prstGeom prst="roundRect">
            <a:avLst/>
          </a:prstGeom>
          <a:solidFill>
            <a:srgbClr val="FFC000"/>
          </a:solidFill>
          <a:ln w="1905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S</a:t>
            </a:r>
          </a:p>
        </p:txBody>
      </p:sp>
      <p:sp>
        <p:nvSpPr>
          <p:cNvPr id="63" name="Rounded Rectangle 62"/>
          <p:cNvSpPr/>
          <p:nvPr/>
        </p:nvSpPr>
        <p:spPr>
          <a:xfrm>
            <a:off x="7233284" y="3390139"/>
            <a:ext cx="481189" cy="444147"/>
          </a:xfrm>
          <a:prstGeom prst="roundRect">
            <a:avLst/>
          </a:prstGeom>
          <a:solidFill>
            <a:srgbClr val="4272C4"/>
          </a:soli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bg1"/>
                </a:solidFill>
                <a:ea typeface="Arial" charset="0"/>
                <a:cs typeface="Arial" charset="0"/>
              </a:rPr>
              <a:t>P</a:t>
            </a:r>
          </a:p>
        </p:txBody>
      </p:sp>
      <p:sp>
        <p:nvSpPr>
          <p:cNvPr id="64" name="Oval 63"/>
          <p:cNvSpPr/>
          <p:nvPr/>
        </p:nvSpPr>
        <p:spPr>
          <a:xfrm>
            <a:off x="7220003" y="2755084"/>
            <a:ext cx="526249" cy="238539"/>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372C4"/>
                </a:solidFill>
              </a:rPr>
              <a:t>C</a:t>
            </a:r>
            <a:endParaRPr lang="en-US" b="1" dirty="0">
              <a:solidFill>
                <a:srgbClr val="4372C4"/>
              </a:solidFill>
            </a:endParaRPr>
          </a:p>
        </p:txBody>
      </p:sp>
      <p:sp>
        <p:nvSpPr>
          <p:cNvPr id="53" name="TextBox 52"/>
          <p:cNvSpPr txBox="1"/>
          <p:nvPr/>
        </p:nvSpPr>
        <p:spPr>
          <a:xfrm>
            <a:off x="6404010" y="4856403"/>
            <a:ext cx="527124" cy="461665"/>
          </a:xfrm>
          <a:prstGeom prst="rect">
            <a:avLst/>
          </a:prstGeom>
          <a:noFill/>
        </p:spPr>
        <p:txBody>
          <a:bodyPr wrap="square" rtlCol="0">
            <a:spAutoFit/>
          </a:bodyPr>
          <a:lstStyle/>
          <a:p>
            <a:r>
              <a:rPr lang="en-US" sz="2400" b="1"/>
              <a:t>N</a:t>
            </a:r>
          </a:p>
        </p:txBody>
      </p:sp>
      <p:sp>
        <p:nvSpPr>
          <p:cNvPr id="40" name="Rounded Rectangle 39"/>
          <p:cNvSpPr/>
          <p:nvPr/>
        </p:nvSpPr>
        <p:spPr>
          <a:xfrm>
            <a:off x="783996" y="3171993"/>
            <a:ext cx="559591" cy="554570"/>
          </a:xfrm>
          <a:prstGeom prst="roundRect">
            <a:avLst/>
          </a:prstGeom>
          <a:noFill/>
          <a:ln w="28575" cap="flat" cmpd="sng" algn="ctr">
            <a:solidFill>
              <a:srgbClr val="4372C4"/>
            </a:solidFill>
            <a:prstDash val="solid"/>
          </a:ln>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b="1" kern="0" dirty="0">
                <a:solidFill>
                  <a:srgbClr val="4372C4"/>
                </a:solidFill>
                <a:ea typeface=""/>
                <a:cs typeface=""/>
              </a:rPr>
              <a:t>A1</a:t>
            </a:r>
            <a:endParaRPr kumimoji="0" lang="en-US" sz="2000" b="1" i="0" u="none" strike="noStrike" kern="0" cap="none" spc="0" normalizeH="0" baseline="-25000" noProof="0" dirty="0">
              <a:ln>
                <a:noFill/>
              </a:ln>
              <a:solidFill>
                <a:srgbClr val="4372C4"/>
              </a:solidFill>
              <a:effectLst/>
              <a:uLnTx/>
              <a:uFillTx/>
              <a:ea typeface=""/>
              <a:cs typeface=""/>
            </a:endParaRPr>
          </a:p>
        </p:txBody>
      </p:sp>
      <p:sp>
        <p:nvSpPr>
          <p:cNvPr id="41" name="Oval 40"/>
          <p:cNvSpPr/>
          <p:nvPr/>
        </p:nvSpPr>
        <p:spPr>
          <a:xfrm flipV="1">
            <a:off x="984195" y="3642232"/>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cxnSp>
        <p:nvCxnSpPr>
          <p:cNvPr id="7" name="Elbow Connector 6"/>
          <p:cNvCxnSpPr>
            <a:stCxn id="41" idx="0"/>
            <a:endCxn id="46" idx="2"/>
          </p:cNvCxnSpPr>
          <p:nvPr/>
        </p:nvCxnSpPr>
        <p:spPr>
          <a:xfrm rot="16200000" flipH="1">
            <a:off x="1374332" y="3495096"/>
            <a:ext cx="903300" cy="1521573"/>
          </a:xfrm>
          <a:prstGeom prst="bentConnector2">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27" name="Rounded Rectangle 26"/>
          <p:cNvSpPr/>
          <p:nvPr/>
        </p:nvSpPr>
        <p:spPr>
          <a:xfrm>
            <a:off x="5689709" y="2887898"/>
            <a:ext cx="559591" cy="554570"/>
          </a:xfrm>
          <a:prstGeom prst="roundRect">
            <a:avLst/>
          </a:prstGeom>
          <a:solidFill>
            <a:srgbClr val="42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lvl="0" algn="ctr" defTabSz="457200">
              <a:defRPr/>
            </a:pPr>
            <a:r>
              <a:rPr lang="en-US" sz="2000" b="1" kern="0" dirty="0">
                <a:solidFill>
                  <a:schemeClr val="bg1"/>
                </a:solidFill>
              </a:rPr>
              <a:t>P2</a:t>
            </a:r>
            <a:endParaRPr lang="en-US" sz="2000" b="1" kern="0" baseline="-25000" dirty="0">
              <a:solidFill>
                <a:schemeClr val="bg1"/>
              </a:solidFill>
            </a:endParaRPr>
          </a:p>
        </p:txBody>
      </p:sp>
      <p:sp>
        <p:nvSpPr>
          <p:cNvPr id="37" name="TextBox 36"/>
          <p:cNvSpPr txBox="1"/>
          <p:nvPr/>
        </p:nvSpPr>
        <p:spPr>
          <a:xfrm>
            <a:off x="4496983" y="4476699"/>
            <a:ext cx="348172" cy="461665"/>
          </a:xfrm>
          <a:prstGeom prst="rect">
            <a:avLst/>
          </a:prstGeom>
          <a:noFill/>
          <a:ln>
            <a:noFill/>
          </a:ln>
        </p:spPr>
        <p:txBody>
          <a:bodyPr wrap="none" rtlCol="0">
            <a:spAutoFit/>
          </a:bodyPr>
          <a:lstStyle/>
          <a:p>
            <a:r>
              <a:rPr lang="en-US" sz="2400" b="1" dirty="0">
                <a:solidFill>
                  <a:schemeClr val="accent1"/>
                </a:solidFill>
              </a:rPr>
              <a:t>C</a:t>
            </a:r>
            <a:endParaRPr lang="en-US" sz="2400" b="1" baseline="-25000" dirty="0">
              <a:solidFill>
                <a:schemeClr val="accent1"/>
              </a:solidFill>
            </a:endParaRPr>
          </a:p>
        </p:txBody>
      </p:sp>
      <p:cxnSp>
        <p:nvCxnSpPr>
          <p:cNvPr id="34" name="Straight Connector 33"/>
          <p:cNvCxnSpPr>
            <a:stCxn id="35" idx="0"/>
          </p:cNvCxnSpPr>
          <p:nvPr/>
        </p:nvCxnSpPr>
        <p:spPr>
          <a:xfrm flipH="1">
            <a:off x="5962828" y="3524098"/>
            <a:ext cx="5920" cy="1039771"/>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35" name="Oval 34"/>
          <p:cNvSpPr/>
          <p:nvPr/>
        </p:nvSpPr>
        <p:spPr>
          <a:xfrm flipV="1">
            <a:off x="5887747" y="3362097"/>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47" name="Rounded Rectangle 46"/>
          <p:cNvSpPr/>
          <p:nvPr/>
        </p:nvSpPr>
        <p:spPr>
          <a:xfrm>
            <a:off x="3781386" y="2887898"/>
            <a:ext cx="559591" cy="554570"/>
          </a:xfrm>
          <a:prstGeom prst="roundRect">
            <a:avLst/>
          </a:prstGeom>
          <a:solidFill>
            <a:srgbClr val="42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b="1" kern="0" noProof="0" dirty="0">
                <a:solidFill>
                  <a:schemeClr val="bg1"/>
                </a:solidFill>
                <a:ea typeface=""/>
                <a:cs typeface=""/>
              </a:rPr>
              <a:t>P1</a:t>
            </a:r>
            <a:endParaRPr kumimoji="0" lang="en-US" sz="2000" b="1" i="0" u="none" strike="noStrike" kern="0" cap="none" spc="0" normalizeH="0" baseline="-25000" noProof="0" dirty="0">
              <a:ln>
                <a:noFill/>
              </a:ln>
              <a:solidFill>
                <a:schemeClr val="bg1"/>
              </a:solidFill>
              <a:effectLst/>
              <a:uLnTx/>
              <a:uFillTx/>
              <a:ea typeface=""/>
              <a:cs typeface=""/>
            </a:endParaRPr>
          </a:p>
        </p:txBody>
      </p:sp>
      <p:cxnSp>
        <p:nvCxnSpPr>
          <p:cNvPr id="48" name="Straight Connector 47"/>
          <p:cNvCxnSpPr>
            <a:cxnSpLocks/>
            <a:stCxn id="101" idx="0"/>
          </p:cNvCxnSpPr>
          <p:nvPr/>
        </p:nvCxnSpPr>
        <p:spPr>
          <a:xfrm flipH="1">
            <a:off x="4057571" y="3530278"/>
            <a:ext cx="8156" cy="994500"/>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43" name="Document 42"/>
          <p:cNvSpPr/>
          <p:nvPr/>
        </p:nvSpPr>
        <p:spPr>
          <a:xfrm>
            <a:off x="4247708" y="3317385"/>
            <a:ext cx="589706" cy="467041"/>
          </a:xfrm>
          <a:prstGeom prst="flowChartDocumen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b="1" dirty="0">
                <a:solidFill>
                  <a:schemeClr val="bg1"/>
                </a:solidFill>
              </a:rPr>
              <a:t>L1</a:t>
            </a:r>
            <a:endParaRPr lang="en-US" sz="2000" b="1" kern="0" baseline="-25000" dirty="0">
              <a:solidFill>
                <a:schemeClr val="bg1"/>
              </a:solidFill>
            </a:endParaRPr>
          </a:p>
        </p:txBody>
      </p:sp>
      <p:sp>
        <p:nvSpPr>
          <p:cNvPr id="42" name="Rounded Rectangle 41"/>
          <p:cNvSpPr/>
          <p:nvPr/>
        </p:nvSpPr>
        <p:spPr>
          <a:xfrm>
            <a:off x="4223968" y="2443065"/>
            <a:ext cx="640678" cy="591359"/>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4372C4"/>
                </a:solidFill>
                <a:ea typeface="Arial" charset="0"/>
                <a:cs typeface="Arial" charset="0"/>
              </a:rPr>
              <a:t>S1</a:t>
            </a:r>
            <a:endParaRPr lang="en-US" sz="2000" b="1" baseline="-25000" dirty="0">
              <a:solidFill>
                <a:srgbClr val="4372C4"/>
              </a:solidFill>
              <a:ea typeface="Arial" charset="0"/>
              <a:cs typeface="Arial" charset="0"/>
            </a:endParaRPr>
          </a:p>
        </p:txBody>
      </p:sp>
      <p:sp>
        <p:nvSpPr>
          <p:cNvPr id="50" name="Document 49"/>
          <p:cNvSpPr/>
          <p:nvPr/>
        </p:nvSpPr>
        <p:spPr>
          <a:xfrm>
            <a:off x="6170710" y="3312315"/>
            <a:ext cx="589706" cy="467041"/>
          </a:xfrm>
          <a:prstGeom prst="flowChartDocumen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b="1" dirty="0">
                <a:solidFill>
                  <a:schemeClr val="bg1"/>
                </a:solidFill>
              </a:rPr>
              <a:t>L1</a:t>
            </a:r>
            <a:endParaRPr lang="en-US" sz="2000" b="1" kern="0" baseline="-25000" dirty="0">
              <a:solidFill>
                <a:schemeClr val="bg1"/>
              </a:solidFill>
            </a:endParaRPr>
          </a:p>
        </p:txBody>
      </p:sp>
      <p:sp>
        <p:nvSpPr>
          <p:cNvPr id="51" name="Rounded Rectangle 50"/>
          <p:cNvSpPr/>
          <p:nvPr/>
        </p:nvSpPr>
        <p:spPr>
          <a:xfrm>
            <a:off x="6146970" y="2437995"/>
            <a:ext cx="640678" cy="591359"/>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4372C4"/>
                </a:solidFill>
                <a:ea typeface="Arial" charset="0"/>
                <a:cs typeface="Arial" charset="0"/>
              </a:rPr>
              <a:t>S1</a:t>
            </a:r>
            <a:endParaRPr lang="en-US" sz="2000" b="1" baseline="-25000" dirty="0">
              <a:solidFill>
                <a:srgbClr val="4372C4"/>
              </a:solidFill>
              <a:ea typeface="Arial" charset="0"/>
              <a:cs typeface="Arial" charset="0"/>
            </a:endParaRPr>
          </a:p>
        </p:txBody>
      </p:sp>
      <p:sp>
        <p:nvSpPr>
          <p:cNvPr id="9" name="Rounded Rectangle 8"/>
          <p:cNvSpPr/>
          <p:nvPr/>
        </p:nvSpPr>
        <p:spPr>
          <a:xfrm>
            <a:off x="2314547" y="3146379"/>
            <a:ext cx="571412" cy="563758"/>
          </a:xfrm>
          <a:prstGeom prst="roundRect">
            <a:avLst/>
          </a:prstGeom>
          <a:solidFill>
            <a:srgbClr val="00B050"/>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a:t>
            </a:r>
          </a:p>
        </p:txBody>
      </p:sp>
      <p:cxnSp>
        <p:nvCxnSpPr>
          <p:cNvPr id="39" name="Straight Connector 38"/>
          <p:cNvCxnSpPr>
            <a:stCxn id="94" idx="0"/>
            <a:endCxn id="46" idx="2"/>
          </p:cNvCxnSpPr>
          <p:nvPr/>
        </p:nvCxnSpPr>
        <p:spPr>
          <a:xfrm>
            <a:off x="2586432" y="3804233"/>
            <a:ext cx="337" cy="903300"/>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46" name="Oval 45"/>
          <p:cNvSpPr/>
          <p:nvPr/>
        </p:nvSpPr>
        <p:spPr>
          <a:xfrm>
            <a:off x="2586769" y="4524778"/>
            <a:ext cx="4220139" cy="365509"/>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flipV="1">
            <a:off x="2505431" y="3642232"/>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95" name="Rectangle 94"/>
          <p:cNvSpPr/>
          <p:nvPr/>
        </p:nvSpPr>
        <p:spPr>
          <a:xfrm>
            <a:off x="155575" y="1690688"/>
            <a:ext cx="11262497" cy="4273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flipV="1">
            <a:off x="3984726" y="3368277"/>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grpSp>
        <p:nvGrpSpPr>
          <p:cNvPr id="197" name="Group 196"/>
          <p:cNvGrpSpPr/>
          <p:nvPr/>
        </p:nvGrpSpPr>
        <p:grpSpPr>
          <a:xfrm>
            <a:off x="9294347" y="4803073"/>
            <a:ext cx="526249" cy="995446"/>
            <a:chOff x="8649706" y="3291906"/>
            <a:chExt cx="526249" cy="995446"/>
          </a:xfrm>
        </p:grpSpPr>
        <p:sp>
          <p:nvSpPr>
            <p:cNvPr id="198" name="Rounded Rectangle 197"/>
            <p:cNvSpPr/>
            <p:nvPr/>
          </p:nvSpPr>
          <p:spPr>
            <a:xfrm>
              <a:off x="8675103" y="3291906"/>
              <a:ext cx="470643" cy="431746"/>
            </a:xfrm>
            <a:prstGeom prst="roundRect">
              <a:avLst/>
            </a:prstGeom>
            <a:noFill/>
            <a:ln w="38100">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AFABAB"/>
                  </a:solidFill>
                </a:rPr>
                <a:t>PA</a:t>
              </a:r>
              <a:endParaRPr lang="en-US" sz="1100" b="1" dirty="0">
                <a:solidFill>
                  <a:srgbClr val="AFABAB"/>
                </a:solidFill>
              </a:endParaRPr>
            </a:p>
          </p:txBody>
        </p:sp>
        <p:cxnSp>
          <p:nvCxnSpPr>
            <p:cNvPr id="199" name="Straight Connector 198"/>
            <p:cNvCxnSpPr/>
            <p:nvPr/>
          </p:nvCxnSpPr>
          <p:spPr>
            <a:xfrm flipH="1">
              <a:off x="8912831" y="3807534"/>
              <a:ext cx="551" cy="241279"/>
            </a:xfrm>
            <a:prstGeom prst="line">
              <a:avLst/>
            </a:prstGeom>
            <a:solidFill>
              <a:schemeClr val="accent1"/>
            </a:solidFill>
            <a:ln w="38100" cap="flat" cmpd="sng" algn="ctr">
              <a:solidFill>
                <a:srgbClr val="4372C4"/>
              </a:solidFill>
              <a:prstDash val="solid"/>
              <a:tailEnd type="none"/>
            </a:ln>
            <a:effectLst>
              <a:outerShdw blurRad="40000" dist="20000" dir="5400000" rotWithShape="0">
                <a:srgbClr val="000000">
                  <a:alpha val="38000"/>
                </a:srgbClr>
              </a:outerShdw>
            </a:effectLst>
          </p:spPr>
        </p:cxnSp>
        <p:sp>
          <p:nvSpPr>
            <p:cNvPr id="200" name="Oval 199"/>
            <p:cNvSpPr/>
            <p:nvPr/>
          </p:nvSpPr>
          <p:spPr>
            <a:xfrm flipH="1" flipV="1">
              <a:off x="8832382" y="3645533"/>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201" name="Oval 200"/>
            <p:cNvSpPr/>
            <p:nvPr/>
          </p:nvSpPr>
          <p:spPr>
            <a:xfrm>
              <a:off x="8649706" y="4048813"/>
              <a:ext cx="526249" cy="238539"/>
            </a:xfrm>
            <a:prstGeom prst="ellipse">
              <a:avLst/>
            </a:prstGeom>
            <a:noFill/>
            <a:ln w="38100">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AFABAB"/>
                  </a:solidFill>
                </a:rPr>
                <a:t>C</a:t>
              </a:r>
            </a:p>
          </p:txBody>
        </p:sp>
      </p:grpSp>
      <p:sp>
        <p:nvSpPr>
          <p:cNvPr id="139" name="Rectangle 138">
            <a:extLst>
              <a:ext uri="{FF2B5EF4-FFF2-40B4-BE49-F238E27FC236}">
                <a16:creationId xmlns:a16="http://schemas.microsoft.com/office/drawing/2014/main" id="{06AB385F-F6ED-9148-BB5A-1F54DD42710F}"/>
              </a:ext>
            </a:extLst>
          </p:cNvPr>
          <p:cNvSpPr/>
          <p:nvPr/>
        </p:nvSpPr>
        <p:spPr>
          <a:xfrm>
            <a:off x="262305" y="3949745"/>
            <a:ext cx="42342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r>
              <a:rPr lang="en-US" sz="1200" b="1" dirty="0">
                <a:solidFill>
                  <a:schemeClr val="bg1"/>
                </a:solidFill>
              </a:rPr>
              <a:t>T1</a:t>
            </a:r>
          </a:p>
        </p:txBody>
      </p:sp>
      <p:sp>
        <p:nvSpPr>
          <p:cNvPr id="140" name="Rectangle 139">
            <a:extLst>
              <a:ext uri="{FF2B5EF4-FFF2-40B4-BE49-F238E27FC236}">
                <a16:creationId xmlns:a16="http://schemas.microsoft.com/office/drawing/2014/main" id="{D6BFD5B4-FEEB-6746-A603-6C540DCDF0FC}"/>
              </a:ext>
            </a:extLst>
          </p:cNvPr>
          <p:cNvSpPr/>
          <p:nvPr/>
        </p:nvSpPr>
        <p:spPr>
          <a:xfrm>
            <a:off x="551076" y="3949745"/>
            <a:ext cx="387213" cy="188640"/>
          </a:xfrm>
          <a:prstGeom prst="rect">
            <a:avLst/>
          </a:prstGeom>
          <a:solidFill>
            <a:schemeClr val="bg1"/>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z="1200" b="1" dirty="0">
                <a:solidFill>
                  <a:srgbClr val="FF2A00"/>
                </a:solidFill>
              </a:rPr>
              <a:t>P1</a:t>
            </a:r>
          </a:p>
        </p:txBody>
      </p:sp>
      <p:grpSp>
        <p:nvGrpSpPr>
          <p:cNvPr id="147" name="Group 146">
            <a:extLst>
              <a:ext uri="{FF2B5EF4-FFF2-40B4-BE49-F238E27FC236}">
                <a16:creationId xmlns:a16="http://schemas.microsoft.com/office/drawing/2014/main" id="{8399D7EC-42F9-D542-8A48-3BA2F05B9B87}"/>
              </a:ext>
            </a:extLst>
          </p:cNvPr>
          <p:cNvGrpSpPr/>
          <p:nvPr/>
        </p:nvGrpSpPr>
        <p:grpSpPr>
          <a:xfrm>
            <a:off x="262305" y="4165564"/>
            <a:ext cx="675984" cy="188640"/>
            <a:chOff x="7139016" y="971644"/>
            <a:chExt cx="675984" cy="188640"/>
          </a:xfrm>
        </p:grpSpPr>
        <p:sp>
          <p:nvSpPr>
            <p:cNvPr id="148" name="Rectangle 147">
              <a:extLst>
                <a:ext uri="{FF2B5EF4-FFF2-40B4-BE49-F238E27FC236}">
                  <a16:creationId xmlns:a16="http://schemas.microsoft.com/office/drawing/2014/main" id="{22D399E7-6CE4-0E4C-AD9A-07D28357CE8B}"/>
                </a:ext>
              </a:extLst>
            </p:cNvPr>
            <p:cNvSpPr/>
            <p:nvPr/>
          </p:nvSpPr>
          <p:spPr>
            <a:xfrm>
              <a:off x="7139016" y="971644"/>
              <a:ext cx="36497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r>
                <a:rPr lang="en-US" sz="1200" b="1" dirty="0">
                  <a:solidFill>
                    <a:schemeClr val="bg1"/>
                  </a:solidFill>
                </a:rPr>
                <a:t>T1</a:t>
              </a:r>
            </a:p>
          </p:txBody>
        </p:sp>
        <p:sp>
          <p:nvSpPr>
            <p:cNvPr id="149" name="Rectangle 148">
              <a:extLst>
                <a:ext uri="{FF2B5EF4-FFF2-40B4-BE49-F238E27FC236}">
                  <a16:creationId xmlns:a16="http://schemas.microsoft.com/office/drawing/2014/main" id="{9E4AB849-B9BB-D046-B710-FE787EB6AAC5}"/>
                </a:ext>
              </a:extLst>
            </p:cNvPr>
            <p:cNvSpPr/>
            <p:nvPr/>
          </p:nvSpPr>
          <p:spPr>
            <a:xfrm>
              <a:off x="7427787" y="971644"/>
              <a:ext cx="387213" cy="188640"/>
            </a:xfrm>
            <a:prstGeom prst="rect">
              <a:avLst/>
            </a:prstGeom>
            <a:solidFill>
              <a:schemeClr val="bg1"/>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z="1200" b="1" dirty="0">
                  <a:solidFill>
                    <a:srgbClr val="FF2A00"/>
                  </a:solidFill>
                </a:rPr>
                <a:t>P2</a:t>
              </a:r>
            </a:p>
          </p:txBody>
        </p:sp>
      </p:grpSp>
      <p:grpSp>
        <p:nvGrpSpPr>
          <p:cNvPr id="141" name="Group 140">
            <a:extLst>
              <a:ext uri="{FF2B5EF4-FFF2-40B4-BE49-F238E27FC236}">
                <a16:creationId xmlns:a16="http://schemas.microsoft.com/office/drawing/2014/main" id="{E5321217-CC6D-D549-8F59-309972EA450F}"/>
              </a:ext>
            </a:extLst>
          </p:cNvPr>
          <p:cNvGrpSpPr/>
          <p:nvPr/>
        </p:nvGrpSpPr>
        <p:grpSpPr>
          <a:xfrm>
            <a:off x="1186522" y="3949745"/>
            <a:ext cx="675984" cy="188640"/>
            <a:chOff x="7139016" y="971644"/>
            <a:chExt cx="675984" cy="188640"/>
          </a:xfrm>
        </p:grpSpPr>
        <p:sp>
          <p:nvSpPr>
            <p:cNvPr id="142" name="Rectangle 141">
              <a:extLst>
                <a:ext uri="{FF2B5EF4-FFF2-40B4-BE49-F238E27FC236}">
                  <a16:creationId xmlns:a16="http://schemas.microsoft.com/office/drawing/2014/main" id="{344EE970-32F0-5040-8CBD-D65E5DD7A7FE}"/>
                </a:ext>
              </a:extLst>
            </p:cNvPr>
            <p:cNvSpPr/>
            <p:nvPr/>
          </p:nvSpPr>
          <p:spPr>
            <a:xfrm>
              <a:off x="7139016" y="971644"/>
              <a:ext cx="36497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r>
                <a:rPr lang="en-US" sz="1200" b="1" dirty="0">
                  <a:solidFill>
                    <a:schemeClr val="bg1"/>
                  </a:solidFill>
                </a:rPr>
                <a:t>T1</a:t>
              </a:r>
            </a:p>
          </p:txBody>
        </p:sp>
        <p:sp>
          <p:nvSpPr>
            <p:cNvPr id="143" name="Rectangle 142">
              <a:extLst>
                <a:ext uri="{FF2B5EF4-FFF2-40B4-BE49-F238E27FC236}">
                  <a16:creationId xmlns:a16="http://schemas.microsoft.com/office/drawing/2014/main" id="{4B4413CD-E62F-3F4F-B93B-82CD541273AD}"/>
                </a:ext>
              </a:extLst>
            </p:cNvPr>
            <p:cNvSpPr/>
            <p:nvPr/>
          </p:nvSpPr>
          <p:spPr>
            <a:xfrm>
              <a:off x="7427787" y="971644"/>
              <a:ext cx="387213" cy="188640"/>
            </a:xfrm>
            <a:prstGeom prst="rect">
              <a:avLst/>
            </a:prstGeom>
            <a:solidFill>
              <a:srgbClr val="FF2A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z="1200" b="1" dirty="0">
                  <a:solidFill>
                    <a:schemeClr val="bg1"/>
                  </a:solidFill>
                </a:rPr>
                <a:t>R1a</a:t>
              </a:r>
            </a:p>
          </p:txBody>
        </p:sp>
      </p:grpSp>
      <p:grpSp>
        <p:nvGrpSpPr>
          <p:cNvPr id="144" name="Group 143">
            <a:extLst>
              <a:ext uri="{FF2B5EF4-FFF2-40B4-BE49-F238E27FC236}">
                <a16:creationId xmlns:a16="http://schemas.microsoft.com/office/drawing/2014/main" id="{DE6BF87A-B2F6-C948-B313-6A46E0ABC739}"/>
              </a:ext>
            </a:extLst>
          </p:cNvPr>
          <p:cNvGrpSpPr/>
          <p:nvPr/>
        </p:nvGrpSpPr>
        <p:grpSpPr>
          <a:xfrm>
            <a:off x="1188716" y="4167885"/>
            <a:ext cx="675984" cy="188640"/>
            <a:chOff x="7139016" y="971644"/>
            <a:chExt cx="675984" cy="188640"/>
          </a:xfrm>
        </p:grpSpPr>
        <p:sp>
          <p:nvSpPr>
            <p:cNvPr id="145" name="Rectangle 144">
              <a:extLst>
                <a:ext uri="{FF2B5EF4-FFF2-40B4-BE49-F238E27FC236}">
                  <a16:creationId xmlns:a16="http://schemas.microsoft.com/office/drawing/2014/main" id="{C7426FAB-6F2F-9742-9B88-E21471099953}"/>
                </a:ext>
              </a:extLst>
            </p:cNvPr>
            <p:cNvSpPr/>
            <p:nvPr/>
          </p:nvSpPr>
          <p:spPr>
            <a:xfrm>
              <a:off x="7139016" y="971644"/>
              <a:ext cx="36497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r>
                <a:rPr lang="en-US" sz="1200" b="1" dirty="0">
                  <a:solidFill>
                    <a:schemeClr val="bg1"/>
                  </a:solidFill>
                </a:rPr>
                <a:t>T1</a:t>
              </a:r>
            </a:p>
          </p:txBody>
        </p:sp>
        <p:sp>
          <p:nvSpPr>
            <p:cNvPr id="146" name="Rectangle 145">
              <a:extLst>
                <a:ext uri="{FF2B5EF4-FFF2-40B4-BE49-F238E27FC236}">
                  <a16:creationId xmlns:a16="http://schemas.microsoft.com/office/drawing/2014/main" id="{D250850E-9BB6-8B40-946E-EBFC8B0D4299}"/>
                </a:ext>
              </a:extLst>
            </p:cNvPr>
            <p:cNvSpPr/>
            <p:nvPr/>
          </p:nvSpPr>
          <p:spPr>
            <a:xfrm>
              <a:off x="7427787" y="971644"/>
              <a:ext cx="387213" cy="188640"/>
            </a:xfrm>
            <a:prstGeom prst="rect">
              <a:avLst/>
            </a:prstGeom>
            <a:solidFill>
              <a:srgbClr val="FF2A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z="1200" b="1" dirty="0">
                  <a:solidFill>
                    <a:schemeClr val="bg1"/>
                  </a:solidFill>
                </a:rPr>
                <a:t>R2b</a:t>
              </a:r>
            </a:p>
          </p:txBody>
        </p:sp>
      </p:grpSp>
      <p:grpSp>
        <p:nvGrpSpPr>
          <p:cNvPr id="22" name="Group 21">
            <a:extLst>
              <a:ext uri="{FF2B5EF4-FFF2-40B4-BE49-F238E27FC236}">
                <a16:creationId xmlns:a16="http://schemas.microsoft.com/office/drawing/2014/main" id="{F88E3823-1765-A445-8816-37D31AC36B5C}"/>
              </a:ext>
            </a:extLst>
          </p:cNvPr>
          <p:cNvGrpSpPr/>
          <p:nvPr/>
        </p:nvGrpSpPr>
        <p:grpSpPr>
          <a:xfrm>
            <a:off x="3257734" y="4096997"/>
            <a:ext cx="1600653" cy="194750"/>
            <a:chOff x="3257734" y="4096997"/>
            <a:chExt cx="1600653" cy="194750"/>
          </a:xfrm>
        </p:grpSpPr>
        <p:cxnSp>
          <p:nvCxnSpPr>
            <p:cNvPr id="160" name="Straight Arrow Connector 159">
              <a:extLst>
                <a:ext uri="{FF2B5EF4-FFF2-40B4-BE49-F238E27FC236}">
                  <a16:creationId xmlns:a16="http://schemas.microsoft.com/office/drawing/2014/main" id="{F4911BA3-ABCE-7A4F-B160-15C09B067FD4}"/>
                </a:ext>
              </a:extLst>
            </p:cNvPr>
            <p:cNvCxnSpPr>
              <a:cxnSpLocks/>
            </p:cNvCxnSpPr>
            <p:nvPr/>
          </p:nvCxnSpPr>
          <p:spPr>
            <a:xfrm>
              <a:off x="3992006" y="4096997"/>
              <a:ext cx="0" cy="194750"/>
            </a:xfrm>
            <a:prstGeom prst="straightConnector1">
              <a:avLst/>
            </a:prstGeom>
            <a:ln w="2222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6" name="Group 155">
              <a:extLst>
                <a:ext uri="{FF2B5EF4-FFF2-40B4-BE49-F238E27FC236}">
                  <a16:creationId xmlns:a16="http://schemas.microsoft.com/office/drawing/2014/main" id="{46DC8D59-9EE4-2646-85A1-048513C600CF}"/>
                </a:ext>
              </a:extLst>
            </p:cNvPr>
            <p:cNvGrpSpPr/>
            <p:nvPr/>
          </p:nvGrpSpPr>
          <p:grpSpPr>
            <a:xfrm>
              <a:off x="3257734" y="4096997"/>
              <a:ext cx="675984" cy="188640"/>
              <a:chOff x="7139016" y="971644"/>
              <a:chExt cx="675984" cy="188640"/>
            </a:xfrm>
          </p:grpSpPr>
          <p:sp>
            <p:nvSpPr>
              <p:cNvPr id="161" name="Rectangle 160">
                <a:extLst>
                  <a:ext uri="{FF2B5EF4-FFF2-40B4-BE49-F238E27FC236}">
                    <a16:creationId xmlns:a16="http://schemas.microsoft.com/office/drawing/2014/main" id="{880D9414-4A14-FA42-BF49-76DCACD581C9}"/>
                  </a:ext>
                </a:extLst>
              </p:cNvPr>
              <p:cNvSpPr/>
              <p:nvPr/>
            </p:nvSpPr>
            <p:spPr>
              <a:xfrm>
                <a:off x="7139016" y="971644"/>
                <a:ext cx="36497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r>
                  <a:rPr lang="en-US" sz="1200" b="1" dirty="0">
                    <a:solidFill>
                      <a:schemeClr val="bg1"/>
                    </a:solidFill>
                  </a:rPr>
                  <a:t>T1</a:t>
                </a:r>
              </a:p>
            </p:txBody>
          </p:sp>
          <p:sp>
            <p:nvSpPr>
              <p:cNvPr id="162" name="Rectangle 161">
                <a:extLst>
                  <a:ext uri="{FF2B5EF4-FFF2-40B4-BE49-F238E27FC236}">
                    <a16:creationId xmlns:a16="http://schemas.microsoft.com/office/drawing/2014/main" id="{180B03F9-60D9-EF48-8878-1FC4029BB05D}"/>
                  </a:ext>
                </a:extLst>
              </p:cNvPr>
              <p:cNvSpPr/>
              <p:nvPr/>
            </p:nvSpPr>
            <p:spPr>
              <a:xfrm>
                <a:off x="7427787" y="971644"/>
                <a:ext cx="387213" cy="188640"/>
              </a:xfrm>
              <a:prstGeom prst="rect">
                <a:avLst/>
              </a:prstGeom>
              <a:solidFill>
                <a:schemeClr val="bg1"/>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z="1200" b="1" dirty="0">
                    <a:solidFill>
                      <a:srgbClr val="FF2A00"/>
                    </a:solidFill>
                  </a:rPr>
                  <a:t>P1</a:t>
                </a:r>
              </a:p>
            </p:txBody>
          </p:sp>
        </p:grpSp>
        <p:grpSp>
          <p:nvGrpSpPr>
            <p:cNvPr id="164" name="Group 163">
              <a:extLst>
                <a:ext uri="{FF2B5EF4-FFF2-40B4-BE49-F238E27FC236}">
                  <a16:creationId xmlns:a16="http://schemas.microsoft.com/office/drawing/2014/main" id="{CA8ED1DB-F2BF-1C4E-B8C7-0CD47FC5A036}"/>
                </a:ext>
              </a:extLst>
            </p:cNvPr>
            <p:cNvGrpSpPr/>
            <p:nvPr/>
          </p:nvGrpSpPr>
          <p:grpSpPr>
            <a:xfrm>
              <a:off x="4182403" y="4096997"/>
              <a:ext cx="675984" cy="188640"/>
              <a:chOff x="7139016" y="971644"/>
              <a:chExt cx="675984" cy="188640"/>
            </a:xfrm>
          </p:grpSpPr>
          <p:sp>
            <p:nvSpPr>
              <p:cNvPr id="169" name="Rectangle 168">
                <a:extLst>
                  <a:ext uri="{FF2B5EF4-FFF2-40B4-BE49-F238E27FC236}">
                    <a16:creationId xmlns:a16="http://schemas.microsoft.com/office/drawing/2014/main" id="{320764DD-94CF-2A47-B169-95ADB4AAF807}"/>
                  </a:ext>
                </a:extLst>
              </p:cNvPr>
              <p:cNvSpPr/>
              <p:nvPr/>
            </p:nvSpPr>
            <p:spPr>
              <a:xfrm>
                <a:off x="7139016" y="971644"/>
                <a:ext cx="38841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r>
                  <a:rPr lang="en-US" sz="1200" b="1" dirty="0">
                    <a:solidFill>
                      <a:schemeClr val="bg1"/>
                    </a:solidFill>
                  </a:rPr>
                  <a:t>T1</a:t>
                </a:r>
              </a:p>
            </p:txBody>
          </p:sp>
          <p:sp>
            <p:nvSpPr>
              <p:cNvPr id="170" name="Rectangle 169">
                <a:extLst>
                  <a:ext uri="{FF2B5EF4-FFF2-40B4-BE49-F238E27FC236}">
                    <a16:creationId xmlns:a16="http://schemas.microsoft.com/office/drawing/2014/main" id="{CBCD6F33-B3EC-5846-9CCA-8FFCD0D16708}"/>
                  </a:ext>
                </a:extLst>
              </p:cNvPr>
              <p:cNvSpPr/>
              <p:nvPr/>
            </p:nvSpPr>
            <p:spPr>
              <a:xfrm>
                <a:off x="7427787" y="971644"/>
                <a:ext cx="387213" cy="188640"/>
              </a:xfrm>
              <a:prstGeom prst="rect">
                <a:avLst/>
              </a:prstGeom>
              <a:solidFill>
                <a:srgbClr val="FF2A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z="1200" b="1" dirty="0">
                    <a:solidFill>
                      <a:schemeClr val="bg1"/>
                    </a:solidFill>
                  </a:rPr>
                  <a:t>R1a</a:t>
                </a:r>
              </a:p>
            </p:txBody>
          </p:sp>
        </p:grpSp>
        <p:cxnSp>
          <p:nvCxnSpPr>
            <p:cNvPr id="171" name="Straight Arrow Connector 170">
              <a:extLst>
                <a:ext uri="{FF2B5EF4-FFF2-40B4-BE49-F238E27FC236}">
                  <a16:creationId xmlns:a16="http://schemas.microsoft.com/office/drawing/2014/main" id="{76143E3E-30C6-3C47-80CE-A076322C1B76}"/>
                </a:ext>
              </a:extLst>
            </p:cNvPr>
            <p:cNvCxnSpPr>
              <a:cxnSpLocks/>
            </p:cNvCxnSpPr>
            <p:nvPr/>
          </p:nvCxnSpPr>
          <p:spPr>
            <a:xfrm flipV="1">
              <a:off x="4125533" y="4096997"/>
              <a:ext cx="0" cy="194750"/>
            </a:xfrm>
            <a:prstGeom prst="straightConnector1">
              <a:avLst/>
            </a:prstGeom>
            <a:ln w="2222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A8D517BF-6494-F945-BB22-772B28D7BFF9}"/>
              </a:ext>
            </a:extLst>
          </p:cNvPr>
          <p:cNvGrpSpPr/>
          <p:nvPr/>
        </p:nvGrpSpPr>
        <p:grpSpPr>
          <a:xfrm flipV="1">
            <a:off x="996739" y="3943635"/>
            <a:ext cx="133527" cy="194750"/>
            <a:chOff x="984195" y="4392627"/>
            <a:chExt cx="133527" cy="194750"/>
          </a:xfrm>
        </p:grpSpPr>
        <p:cxnSp>
          <p:nvCxnSpPr>
            <p:cNvPr id="172" name="Straight Arrow Connector 171">
              <a:extLst>
                <a:ext uri="{FF2B5EF4-FFF2-40B4-BE49-F238E27FC236}">
                  <a16:creationId xmlns:a16="http://schemas.microsoft.com/office/drawing/2014/main" id="{FCF5F383-6496-C649-AB3C-3FBEF81B6A0B}"/>
                </a:ext>
              </a:extLst>
            </p:cNvPr>
            <p:cNvCxnSpPr>
              <a:cxnSpLocks/>
            </p:cNvCxnSpPr>
            <p:nvPr/>
          </p:nvCxnSpPr>
          <p:spPr>
            <a:xfrm>
              <a:off x="984195" y="4392627"/>
              <a:ext cx="0" cy="194750"/>
            </a:xfrm>
            <a:prstGeom prst="straightConnector1">
              <a:avLst/>
            </a:prstGeom>
            <a:ln w="2222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3484F7A5-624C-E14F-A293-54F8217D9836}"/>
                </a:ext>
              </a:extLst>
            </p:cNvPr>
            <p:cNvCxnSpPr>
              <a:cxnSpLocks/>
            </p:cNvCxnSpPr>
            <p:nvPr/>
          </p:nvCxnSpPr>
          <p:spPr>
            <a:xfrm flipV="1">
              <a:off x="1117722" y="4392627"/>
              <a:ext cx="0" cy="194750"/>
            </a:xfrm>
            <a:prstGeom prst="straightConnector1">
              <a:avLst/>
            </a:prstGeom>
            <a:ln w="2222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5" name="Group 174">
            <a:extLst>
              <a:ext uri="{FF2B5EF4-FFF2-40B4-BE49-F238E27FC236}">
                <a16:creationId xmlns:a16="http://schemas.microsoft.com/office/drawing/2014/main" id="{E8B9F316-B0C3-D641-8ECF-0B59326BC09C}"/>
              </a:ext>
            </a:extLst>
          </p:cNvPr>
          <p:cNvGrpSpPr/>
          <p:nvPr/>
        </p:nvGrpSpPr>
        <p:grpSpPr>
          <a:xfrm flipV="1">
            <a:off x="997164" y="4159454"/>
            <a:ext cx="133527" cy="194750"/>
            <a:chOff x="984195" y="4392627"/>
            <a:chExt cx="133527" cy="194750"/>
          </a:xfrm>
        </p:grpSpPr>
        <p:cxnSp>
          <p:nvCxnSpPr>
            <p:cNvPr id="177" name="Straight Arrow Connector 176">
              <a:extLst>
                <a:ext uri="{FF2B5EF4-FFF2-40B4-BE49-F238E27FC236}">
                  <a16:creationId xmlns:a16="http://schemas.microsoft.com/office/drawing/2014/main" id="{8A0DF2BD-C26A-B241-A8FD-EE488CEE347B}"/>
                </a:ext>
              </a:extLst>
            </p:cNvPr>
            <p:cNvCxnSpPr>
              <a:cxnSpLocks/>
            </p:cNvCxnSpPr>
            <p:nvPr/>
          </p:nvCxnSpPr>
          <p:spPr>
            <a:xfrm>
              <a:off x="984195" y="4392627"/>
              <a:ext cx="0" cy="194750"/>
            </a:xfrm>
            <a:prstGeom prst="straightConnector1">
              <a:avLst/>
            </a:prstGeom>
            <a:ln w="2222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09A5DD2E-AC36-7448-9C89-5F55ED733470}"/>
                </a:ext>
              </a:extLst>
            </p:cNvPr>
            <p:cNvCxnSpPr>
              <a:cxnSpLocks/>
            </p:cNvCxnSpPr>
            <p:nvPr/>
          </p:nvCxnSpPr>
          <p:spPr>
            <a:xfrm flipV="1">
              <a:off x="1117722" y="4392627"/>
              <a:ext cx="0" cy="194750"/>
            </a:xfrm>
            <a:prstGeom prst="straightConnector1">
              <a:avLst/>
            </a:prstGeom>
            <a:ln w="2222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9" name="Group 178">
            <a:extLst>
              <a:ext uri="{FF2B5EF4-FFF2-40B4-BE49-F238E27FC236}">
                <a16:creationId xmlns:a16="http://schemas.microsoft.com/office/drawing/2014/main" id="{A80061AA-B6AA-F04B-8689-575558F30759}"/>
              </a:ext>
            </a:extLst>
          </p:cNvPr>
          <p:cNvGrpSpPr/>
          <p:nvPr/>
        </p:nvGrpSpPr>
        <p:grpSpPr>
          <a:xfrm>
            <a:off x="5152575" y="4084875"/>
            <a:ext cx="1600653" cy="194750"/>
            <a:chOff x="3257734" y="4096997"/>
            <a:chExt cx="1600653" cy="194750"/>
          </a:xfrm>
        </p:grpSpPr>
        <p:cxnSp>
          <p:nvCxnSpPr>
            <p:cNvPr id="180" name="Straight Arrow Connector 179">
              <a:extLst>
                <a:ext uri="{FF2B5EF4-FFF2-40B4-BE49-F238E27FC236}">
                  <a16:creationId xmlns:a16="http://schemas.microsoft.com/office/drawing/2014/main" id="{A62763D2-0C44-2F4B-9C42-38C74AB2AFAA}"/>
                </a:ext>
              </a:extLst>
            </p:cNvPr>
            <p:cNvCxnSpPr>
              <a:cxnSpLocks/>
            </p:cNvCxnSpPr>
            <p:nvPr/>
          </p:nvCxnSpPr>
          <p:spPr>
            <a:xfrm>
              <a:off x="3992006" y="4096997"/>
              <a:ext cx="0" cy="194750"/>
            </a:xfrm>
            <a:prstGeom prst="straightConnector1">
              <a:avLst/>
            </a:prstGeom>
            <a:ln w="2222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3" name="Group 182">
              <a:extLst>
                <a:ext uri="{FF2B5EF4-FFF2-40B4-BE49-F238E27FC236}">
                  <a16:creationId xmlns:a16="http://schemas.microsoft.com/office/drawing/2014/main" id="{C1A11D19-3444-D448-AE1E-4A4EFA69DC12}"/>
                </a:ext>
              </a:extLst>
            </p:cNvPr>
            <p:cNvGrpSpPr/>
            <p:nvPr/>
          </p:nvGrpSpPr>
          <p:grpSpPr>
            <a:xfrm>
              <a:off x="3257734" y="4096997"/>
              <a:ext cx="675984" cy="188640"/>
              <a:chOff x="7139016" y="971644"/>
              <a:chExt cx="675984" cy="188640"/>
            </a:xfrm>
          </p:grpSpPr>
          <p:sp>
            <p:nvSpPr>
              <p:cNvPr id="188" name="Rectangle 187">
                <a:extLst>
                  <a:ext uri="{FF2B5EF4-FFF2-40B4-BE49-F238E27FC236}">
                    <a16:creationId xmlns:a16="http://schemas.microsoft.com/office/drawing/2014/main" id="{8014FF8D-F8D5-4C47-97B5-4994E0C92203}"/>
                  </a:ext>
                </a:extLst>
              </p:cNvPr>
              <p:cNvSpPr/>
              <p:nvPr/>
            </p:nvSpPr>
            <p:spPr>
              <a:xfrm>
                <a:off x="7139016" y="971644"/>
                <a:ext cx="36497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r>
                  <a:rPr lang="en-US" sz="1200" b="1" dirty="0">
                    <a:solidFill>
                      <a:schemeClr val="bg1"/>
                    </a:solidFill>
                  </a:rPr>
                  <a:t>T1</a:t>
                </a:r>
              </a:p>
            </p:txBody>
          </p:sp>
          <p:sp>
            <p:nvSpPr>
              <p:cNvPr id="189" name="Rectangle 188">
                <a:extLst>
                  <a:ext uri="{FF2B5EF4-FFF2-40B4-BE49-F238E27FC236}">
                    <a16:creationId xmlns:a16="http://schemas.microsoft.com/office/drawing/2014/main" id="{E1299E7A-FA12-B44F-AE12-EEF3DD33E10F}"/>
                  </a:ext>
                </a:extLst>
              </p:cNvPr>
              <p:cNvSpPr/>
              <p:nvPr/>
            </p:nvSpPr>
            <p:spPr>
              <a:xfrm>
                <a:off x="7427787" y="971644"/>
                <a:ext cx="387213" cy="188640"/>
              </a:xfrm>
              <a:prstGeom prst="rect">
                <a:avLst/>
              </a:prstGeom>
              <a:solidFill>
                <a:schemeClr val="bg1"/>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z="1200" b="1" dirty="0">
                    <a:solidFill>
                      <a:srgbClr val="FF2A00"/>
                    </a:solidFill>
                  </a:rPr>
                  <a:t>P2</a:t>
                </a:r>
              </a:p>
            </p:txBody>
          </p:sp>
        </p:grpSp>
        <p:grpSp>
          <p:nvGrpSpPr>
            <p:cNvPr id="184" name="Group 183">
              <a:extLst>
                <a:ext uri="{FF2B5EF4-FFF2-40B4-BE49-F238E27FC236}">
                  <a16:creationId xmlns:a16="http://schemas.microsoft.com/office/drawing/2014/main" id="{6F163914-7301-DE46-9FCB-84EA52B1A77E}"/>
                </a:ext>
              </a:extLst>
            </p:cNvPr>
            <p:cNvGrpSpPr/>
            <p:nvPr/>
          </p:nvGrpSpPr>
          <p:grpSpPr>
            <a:xfrm>
              <a:off x="4182402" y="4096997"/>
              <a:ext cx="675985" cy="188640"/>
              <a:chOff x="7139015" y="971644"/>
              <a:chExt cx="675985" cy="188640"/>
            </a:xfrm>
          </p:grpSpPr>
          <p:sp>
            <p:nvSpPr>
              <p:cNvPr id="186" name="Rectangle 185">
                <a:extLst>
                  <a:ext uri="{FF2B5EF4-FFF2-40B4-BE49-F238E27FC236}">
                    <a16:creationId xmlns:a16="http://schemas.microsoft.com/office/drawing/2014/main" id="{3A560178-FBC1-2E40-9F71-D27E212460BC}"/>
                  </a:ext>
                </a:extLst>
              </p:cNvPr>
              <p:cNvSpPr/>
              <p:nvPr/>
            </p:nvSpPr>
            <p:spPr>
              <a:xfrm>
                <a:off x="7139015" y="971644"/>
                <a:ext cx="417860"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r>
                  <a:rPr lang="en-US" sz="1200" b="1" dirty="0">
                    <a:solidFill>
                      <a:schemeClr val="bg1"/>
                    </a:solidFill>
                  </a:rPr>
                  <a:t>T1</a:t>
                </a:r>
              </a:p>
            </p:txBody>
          </p:sp>
          <p:sp>
            <p:nvSpPr>
              <p:cNvPr id="187" name="Rectangle 186">
                <a:extLst>
                  <a:ext uri="{FF2B5EF4-FFF2-40B4-BE49-F238E27FC236}">
                    <a16:creationId xmlns:a16="http://schemas.microsoft.com/office/drawing/2014/main" id="{9E2524AC-812A-FD48-81EB-8AAD488AA6AF}"/>
                  </a:ext>
                </a:extLst>
              </p:cNvPr>
              <p:cNvSpPr/>
              <p:nvPr/>
            </p:nvSpPr>
            <p:spPr>
              <a:xfrm>
                <a:off x="7427787" y="971644"/>
                <a:ext cx="387213" cy="188640"/>
              </a:xfrm>
              <a:prstGeom prst="rect">
                <a:avLst/>
              </a:prstGeom>
              <a:solidFill>
                <a:srgbClr val="FF2A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z="1200" b="1" dirty="0">
                    <a:solidFill>
                      <a:schemeClr val="bg1"/>
                    </a:solidFill>
                  </a:rPr>
                  <a:t>R2b</a:t>
                </a:r>
              </a:p>
            </p:txBody>
          </p:sp>
        </p:grpSp>
        <p:cxnSp>
          <p:nvCxnSpPr>
            <p:cNvPr id="185" name="Straight Arrow Connector 184">
              <a:extLst>
                <a:ext uri="{FF2B5EF4-FFF2-40B4-BE49-F238E27FC236}">
                  <a16:creationId xmlns:a16="http://schemas.microsoft.com/office/drawing/2014/main" id="{EC6FA7BA-02C4-7B44-A002-0D45B1298A41}"/>
                </a:ext>
              </a:extLst>
            </p:cNvPr>
            <p:cNvCxnSpPr>
              <a:cxnSpLocks/>
            </p:cNvCxnSpPr>
            <p:nvPr/>
          </p:nvCxnSpPr>
          <p:spPr>
            <a:xfrm flipV="1">
              <a:off x="4125533" y="4096997"/>
              <a:ext cx="0" cy="194750"/>
            </a:xfrm>
            <a:prstGeom prst="straightConnector1">
              <a:avLst/>
            </a:prstGeom>
            <a:ln w="2222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4DAF4573-CBD8-294E-A5F5-AAA6E4D42071}"/>
              </a:ext>
            </a:extLst>
          </p:cNvPr>
          <p:cNvGrpSpPr/>
          <p:nvPr/>
        </p:nvGrpSpPr>
        <p:grpSpPr>
          <a:xfrm>
            <a:off x="7201393" y="4758483"/>
            <a:ext cx="560130" cy="1025264"/>
            <a:chOff x="7197774" y="4198625"/>
            <a:chExt cx="560130" cy="1025264"/>
          </a:xfrm>
        </p:grpSpPr>
        <p:cxnSp>
          <p:nvCxnSpPr>
            <p:cNvPr id="104" name="Straight Connector 103"/>
            <p:cNvCxnSpPr>
              <a:cxnSpLocks/>
              <a:stCxn id="105" idx="0"/>
              <a:endCxn id="106" idx="1"/>
            </p:cNvCxnSpPr>
            <p:nvPr/>
          </p:nvCxnSpPr>
          <p:spPr>
            <a:xfrm flipH="1">
              <a:off x="7274841" y="4360626"/>
              <a:ext cx="3934" cy="659657"/>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105" name="Oval 104"/>
            <p:cNvSpPr/>
            <p:nvPr/>
          </p:nvSpPr>
          <p:spPr>
            <a:xfrm flipV="1">
              <a:off x="7197774" y="4198625"/>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106" name="Oval 105"/>
            <p:cNvSpPr/>
            <p:nvPr/>
          </p:nvSpPr>
          <p:spPr>
            <a:xfrm>
              <a:off x="7197774" y="4985350"/>
              <a:ext cx="526249" cy="238539"/>
            </a:xfrm>
            <a:prstGeom prst="ellipse">
              <a:avLst/>
            </a:prstGeom>
            <a:noFill/>
            <a:ln w="38100">
              <a:solidFill>
                <a:srgbClr val="4372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372C4"/>
                  </a:solidFill>
                </a:rPr>
                <a:t>C</a:t>
              </a:r>
            </a:p>
          </p:txBody>
        </p:sp>
        <p:grpSp>
          <p:nvGrpSpPr>
            <p:cNvPr id="221" name="Group 220">
              <a:extLst>
                <a:ext uri="{FF2B5EF4-FFF2-40B4-BE49-F238E27FC236}">
                  <a16:creationId xmlns:a16="http://schemas.microsoft.com/office/drawing/2014/main" id="{1FC861D0-0856-2642-9EE7-F65096E56E78}"/>
                </a:ext>
              </a:extLst>
            </p:cNvPr>
            <p:cNvGrpSpPr/>
            <p:nvPr/>
          </p:nvGrpSpPr>
          <p:grpSpPr>
            <a:xfrm>
              <a:off x="7365469" y="4546615"/>
              <a:ext cx="388632" cy="108452"/>
              <a:chOff x="7139016" y="971644"/>
              <a:chExt cx="675984" cy="188640"/>
            </a:xfrm>
          </p:grpSpPr>
          <p:sp>
            <p:nvSpPr>
              <p:cNvPr id="222" name="Rectangle 221">
                <a:extLst>
                  <a:ext uri="{FF2B5EF4-FFF2-40B4-BE49-F238E27FC236}">
                    <a16:creationId xmlns:a16="http://schemas.microsoft.com/office/drawing/2014/main" id="{6BE2B9DD-F3BB-1844-8825-1219F21DA727}"/>
                  </a:ext>
                </a:extLst>
              </p:cNvPr>
              <p:cNvSpPr/>
              <p:nvPr/>
            </p:nvSpPr>
            <p:spPr>
              <a:xfrm>
                <a:off x="7139016" y="971644"/>
                <a:ext cx="288771" cy="18864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54000" rtlCol="0" anchor="ctr"/>
              <a:lstStyle/>
              <a:p>
                <a:r>
                  <a:rPr lang="en-US" sz="800" b="1" dirty="0">
                    <a:solidFill>
                      <a:schemeClr val="bg1"/>
                    </a:solidFill>
                  </a:rPr>
                  <a:t>T</a:t>
                </a:r>
              </a:p>
            </p:txBody>
          </p:sp>
          <p:sp>
            <p:nvSpPr>
              <p:cNvPr id="223" name="Rectangle 222">
                <a:extLst>
                  <a:ext uri="{FF2B5EF4-FFF2-40B4-BE49-F238E27FC236}">
                    <a16:creationId xmlns:a16="http://schemas.microsoft.com/office/drawing/2014/main" id="{CBB41EFC-B1C6-9449-81BA-DD5FA0F8E824}"/>
                  </a:ext>
                </a:extLst>
              </p:cNvPr>
              <p:cNvSpPr/>
              <p:nvPr/>
            </p:nvSpPr>
            <p:spPr>
              <a:xfrm>
                <a:off x="7427787" y="971644"/>
                <a:ext cx="387213" cy="18864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b="1" dirty="0">
                  <a:solidFill>
                    <a:srgbClr val="FF2A00"/>
                  </a:solidFill>
                </a:endParaRPr>
              </a:p>
            </p:txBody>
          </p:sp>
        </p:grpSp>
        <p:grpSp>
          <p:nvGrpSpPr>
            <p:cNvPr id="250" name="Group 249">
              <a:extLst>
                <a:ext uri="{FF2B5EF4-FFF2-40B4-BE49-F238E27FC236}">
                  <a16:creationId xmlns:a16="http://schemas.microsoft.com/office/drawing/2014/main" id="{DEE2452C-24B9-8242-BB4F-3262A8B247FC}"/>
                </a:ext>
              </a:extLst>
            </p:cNvPr>
            <p:cNvGrpSpPr/>
            <p:nvPr/>
          </p:nvGrpSpPr>
          <p:grpSpPr>
            <a:xfrm>
              <a:off x="7369272" y="4690909"/>
              <a:ext cx="388632" cy="108452"/>
              <a:chOff x="7139016" y="971644"/>
              <a:chExt cx="675984" cy="188640"/>
            </a:xfrm>
          </p:grpSpPr>
          <p:sp>
            <p:nvSpPr>
              <p:cNvPr id="251" name="Rectangle 250">
                <a:extLst>
                  <a:ext uri="{FF2B5EF4-FFF2-40B4-BE49-F238E27FC236}">
                    <a16:creationId xmlns:a16="http://schemas.microsoft.com/office/drawing/2014/main" id="{4B10F459-0AA0-C94D-BE57-288607B021BC}"/>
                  </a:ext>
                </a:extLst>
              </p:cNvPr>
              <p:cNvSpPr/>
              <p:nvPr/>
            </p:nvSpPr>
            <p:spPr>
              <a:xfrm>
                <a:off x="7139016" y="971644"/>
                <a:ext cx="288771" cy="188640"/>
              </a:xfrm>
              <a:prstGeom prst="rect">
                <a:avLst/>
              </a:prstGeom>
              <a:solidFill>
                <a:srgbClr val="FF0000"/>
              </a:solidFill>
              <a:ln w="12700">
                <a:solidFill>
                  <a:srgbClr val="3D4B5F"/>
                </a:solidFill>
                <a:headEnd w="sm" len="med"/>
              </a:ln>
            </p:spPr>
            <p:style>
              <a:lnRef idx="2">
                <a:schemeClr val="accent1">
                  <a:shade val="50000"/>
                </a:schemeClr>
              </a:lnRef>
              <a:fillRef idx="1">
                <a:schemeClr val="accent1"/>
              </a:fillRef>
              <a:effectRef idx="0">
                <a:schemeClr val="accent1"/>
              </a:effectRef>
              <a:fontRef idx="minor">
                <a:schemeClr val="lt1"/>
              </a:fontRef>
            </p:style>
            <p:txBody>
              <a:bodyPr lIns="54000" rtlCol="0" anchor="ctr"/>
              <a:lstStyle/>
              <a:p>
                <a:r>
                  <a:rPr lang="en-US" sz="800" b="1" dirty="0">
                    <a:solidFill>
                      <a:schemeClr val="bg1"/>
                    </a:solidFill>
                  </a:rPr>
                  <a:t>T</a:t>
                </a:r>
              </a:p>
            </p:txBody>
          </p:sp>
          <p:sp>
            <p:nvSpPr>
              <p:cNvPr id="252" name="Rectangle 251">
                <a:extLst>
                  <a:ext uri="{FF2B5EF4-FFF2-40B4-BE49-F238E27FC236}">
                    <a16:creationId xmlns:a16="http://schemas.microsoft.com/office/drawing/2014/main" id="{88E99AA7-F192-B949-BC71-271FC7721048}"/>
                  </a:ext>
                </a:extLst>
              </p:cNvPr>
              <p:cNvSpPr/>
              <p:nvPr/>
            </p:nvSpPr>
            <p:spPr>
              <a:xfrm>
                <a:off x="7427787" y="971644"/>
                <a:ext cx="387213" cy="188640"/>
              </a:xfrm>
              <a:prstGeom prst="rect">
                <a:avLst/>
              </a:prstGeom>
              <a:solidFill>
                <a:schemeClr val="bg1"/>
              </a:solidFill>
              <a:ln w="12700">
                <a:solidFill>
                  <a:srgbClr val="3D4B5F"/>
                </a:solidFill>
                <a:headEnd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b="1" dirty="0">
                  <a:solidFill>
                    <a:srgbClr val="FF2A00"/>
                  </a:solidFill>
                </a:endParaRPr>
              </a:p>
            </p:txBody>
          </p:sp>
        </p:grpSp>
        <p:cxnSp>
          <p:nvCxnSpPr>
            <p:cNvPr id="253" name="Straight Arrow Connector 252">
              <a:extLst>
                <a:ext uri="{FF2B5EF4-FFF2-40B4-BE49-F238E27FC236}">
                  <a16:creationId xmlns:a16="http://schemas.microsoft.com/office/drawing/2014/main" id="{1DFB0BAF-686B-0940-A0C4-BD3B5FCBFA21}"/>
                </a:ext>
              </a:extLst>
            </p:cNvPr>
            <p:cNvCxnSpPr>
              <a:cxnSpLocks/>
            </p:cNvCxnSpPr>
            <p:nvPr/>
          </p:nvCxnSpPr>
          <p:spPr>
            <a:xfrm>
              <a:off x="7329461" y="4678913"/>
              <a:ext cx="0" cy="120448"/>
            </a:xfrm>
            <a:prstGeom prst="straightConnector1">
              <a:avLst/>
            </a:prstGeom>
            <a:ln w="15875">
              <a:solidFill>
                <a:srgbClr val="FF0000"/>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B5DA3A9-EA9E-7E41-9188-D85A89787F62}"/>
                </a:ext>
              </a:extLst>
            </p:cNvPr>
            <p:cNvCxnSpPr>
              <a:cxnSpLocks/>
            </p:cNvCxnSpPr>
            <p:nvPr/>
          </p:nvCxnSpPr>
          <p:spPr>
            <a:xfrm flipV="1">
              <a:off x="7327324" y="4536171"/>
              <a:ext cx="0" cy="120448"/>
            </a:xfrm>
            <a:prstGeom prst="straightConnector1">
              <a:avLst/>
            </a:prstGeom>
            <a:ln w="15875">
              <a:solidFill>
                <a:srgbClr val="FF0000"/>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grpSp>
      <p:grpSp>
        <p:nvGrpSpPr>
          <p:cNvPr id="258" name="Group 257">
            <a:extLst>
              <a:ext uri="{FF2B5EF4-FFF2-40B4-BE49-F238E27FC236}">
                <a16:creationId xmlns:a16="http://schemas.microsoft.com/office/drawing/2014/main" id="{7CD8F734-3544-9144-AD9B-399A3EA267AF}"/>
              </a:ext>
            </a:extLst>
          </p:cNvPr>
          <p:cNvGrpSpPr/>
          <p:nvPr/>
        </p:nvGrpSpPr>
        <p:grpSpPr>
          <a:xfrm>
            <a:off x="7192841" y="4206267"/>
            <a:ext cx="675984" cy="188640"/>
            <a:chOff x="7139016" y="971644"/>
            <a:chExt cx="675984" cy="188640"/>
          </a:xfrm>
        </p:grpSpPr>
        <p:sp>
          <p:nvSpPr>
            <p:cNvPr id="263" name="Rectangle 262">
              <a:extLst>
                <a:ext uri="{FF2B5EF4-FFF2-40B4-BE49-F238E27FC236}">
                  <a16:creationId xmlns:a16="http://schemas.microsoft.com/office/drawing/2014/main" id="{25D4ED46-6454-1643-B374-506F112CACC8}"/>
                </a:ext>
              </a:extLst>
            </p:cNvPr>
            <p:cNvSpPr/>
            <p:nvPr/>
          </p:nvSpPr>
          <p:spPr>
            <a:xfrm>
              <a:off x="7139016" y="971644"/>
              <a:ext cx="36497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T</a:t>
              </a:r>
            </a:p>
          </p:txBody>
        </p:sp>
        <p:sp>
          <p:nvSpPr>
            <p:cNvPr id="264" name="Rectangle 263">
              <a:extLst>
                <a:ext uri="{FF2B5EF4-FFF2-40B4-BE49-F238E27FC236}">
                  <a16:creationId xmlns:a16="http://schemas.microsoft.com/office/drawing/2014/main" id="{579B0246-A5B4-764E-9E0F-8B670E562C73}"/>
                </a:ext>
              </a:extLst>
            </p:cNvPr>
            <p:cNvSpPr/>
            <p:nvPr/>
          </p:nvSpPr>
          <p:spPr>
            <a:xfrm>
              <a:off x="7427787" y="971644"/>
              <a:ext cx="387213" cy="188640"/>
            </a:xfrm>
            <a:prstGeom prst="rect">
              <a:avLst/>
            </a:prstGeom>
            <a:solidFill>
              <a:schemeClr val="bg1"/>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2A00"/>
                  </a:solidFill>
                </a:rPr>
                <a:t>P</a:t>
              </a:r>
            </a:p>
          </p:txBody>
        </p:sp>
      </p:grpSp>
      <p:grpSp>
        <p:nvGrpSpPr>
          <p:cNvPr id="259" name="Group 258">
            <a:extLst>
              <a:ext uri="{FF2B5EF4-FFF2-40B4-BE49-F238E27FC236}">
                <a16:creationId xmlns:a16="http://schemas.microsoft.com/office/drawing/2014/main" id="{24CDF872-2AE0-1247-8169-399CED6106CA}"/>
              </a:ext>
            </a:extLst>
          </p:cNvPr>
          <p:cNvGrpSpPr/>
          <p:nvPr/>
        </p:nvGrpSpPr>
        <p:grpSpPr>
          <a:xfrm>
            <a:off x="9219479" y="4229122"/>
            <a:ext cx="675984" cy="188640"/>
            <a:chOff x="7139016" y="971644"/>
            <a:chExt cx="675984" cy="188640"/>
          </a:xfrm>
        </p:grpSpPr>
        <p:sp>
          <p:nvSpPr>
            <p:cNvPr id="261" name="Rectangle 260">
              <a:extLst>
                <a:ext uri="{FF2B5EF4-FFF2-40B4-BE49-F238E27FC236}">
                  <a16:creationId xmlns:a16="http://schemas.microsoft.com/office/drawing/2014/main" id="{EFCB17D1-05E3-0641-941D-FF58171C6800}"/>
                </a:ext>
              </a:extLst>
            </p:cNvPr>
            <p:cNvSpPr/>
            <p:nvPr/>
          </p:nvSpPr>
          <p:spPr>
            <a:xfrm>
              <a:off x="7139016" y="971644"/>
              <a:ext cx="36497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T</a:t>
              </a:r>
            </a:p>
          </p:txBody>
        </p:sp>
        <p:sp>
          <p:nvSpPr>
            <p:cNvPr id="262" name="Rectangle 261">
              <a:extLst>
                <a:ext uri="{FF2B5EF4-FFF2-40B4-BE49-F238E27FC236}">
                  <a16:creationId xmlns:a16="http://schemas.microsoft.com/office/drawing/2014/main" id="{80949078-C2FE-1B40-9D41-E39C107652CE}"/>
                </a:ext>
              </a:extLst>
            </p:cNvPr>
            <p:cNvSpPr/>
            <p:nvPr/>
          </p:nvSpPr>
          <p:spPr>
            <a:xfrm>
              <a:off x="7427787" y="971644"/>
              <a:ext cx="387213" cy="188640"/>
            </a:xfrm>
            <a:prstGeom prst="rect">
              <a:avLst/>
            </a:prstGeom>
            <a:solidFill>
              <a:srgbClr val="FF2A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R</a:t>
              </a:r>
            </a:p>
          </p:txBody>
        </p:sp>
      </p:grpSp>
    </p:spTree>
    <p:extLst>
      <p:ext uri="{BB962C8B-B14F-4D97-AF65-F5344CB8AC3E}">
        <p14:creationId xmlns:p14="http://schemas.microsoft.com/office/powerpoint/2010/main" val="1354900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970728" y="2083339"/>
            <a:ext cx="4532906" cy="3412138"/>
          </a:xfrm>
          <a:prstGeom prst="roundRect">
            <a:avLst/>
          </a:prstGeom>
          <a:solidFill>
            <a:srgbClr val="DBE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2A00"/>
              </a:solidFill>
            </a:endParaRPr>
          </a:p>
        </p:txBody>
      </p:sp>
      <p:sp>
        <p:nvSpPr>
          <p:cNvPr id="2" name="Title 1"/>
          <p:cNvSpPr>
            <a:spLocks noGrp="1"/>
          </p:cNvSpPr>
          <p:nvPr>
            <p:ph type="title"/>
          </p:nvPr>
        </p:nvSpPr>
        <p:spPr/>
        <p:txBody>
          <a:bodyPr/>
          <a:lstStyle/>
          <a:p>
            <a:r>
              <a:rPr lang="en-US" dirty="0"/>
              <a:t>Diagram 10d</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44</a:t>
            </a:fld>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1109844023"/>
              </p:ext>
            </p:extLst>
          </p:nvPr>
        </p:nvGraphicFramePr>
        <p:xfrm>
          <a:off x="7657416" y="1803971"/>
          <a:ext cx="4083480" cy="4089684"/>
        </p:xfrm>
        <a:graphic>
          <a:graphicData uri="http://schemas.openxmlformats.org/drawingml/2006/table">
            <a:tbl>
              <a:tblPr firstRow="1" bandRow="1">
                <a:tableStyleId>{2D5ABB26-0587-4C30-8999-92F81FD0307C}</a:tableStyleId>
              </a:tblPr>
              <a:tblGrid>
                <a:gridCol w="816246">
                  <a:extLst>
                    <a:ext uri="{9D8B030D-6E8A-4147-A177-3AD203B41FA5}">
                      <a16:colId xmlns:a16="http://schemas.microsoft.com/office/drawing/2014/main" val="20000"/>
                    </a:ext>
                  </a:extLst>
                </a:gridCol>
                <a:gridCol w="1096684">
                  <a:extLst>
                    <a:ext uri="{9D8B030D-6E8A-4147-A177-3AD203B41FA5}">
                      <a16:colId xmlns:a16="http://schemas.microsoft.com/office/drawing/2014/main" val="20001"/>
                    </a:ext>
                  </a:extLst>
                </a:gridCol>
                <a:gridCol w="806788">
                  <a:extLst>
                    <a:ext uri="{9D8B030D-6E8A-4147-A177-3AD203B41FA5}">
                      <a16:colId xmlns:a16="http://schemas.microsoft.com/office/drawing/2014/main" val="20002"/>
                    </a:ext>
                  </a:extLst>
                </a:gridCol>
                <a:gridCol w="1363762">
                  <a:extLst>
                    <a:ext uri="{9D8B030D-6E8A-4147-A177-3AD203B41FA5}">
                      <a16:colId xmlns:a16="http://schemas.microsoft.com/office/drawing/2014/main" val="20003"/>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r>
                        <a:rPr lang="en-US" sz="1400" baseline="0" dirty="0"/>
                        <a:t> Network</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Peer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lvl="0"/>
                      <a:r>
                        <a:rPr lang="en-US" sz="1400" dirty="0"/>
                        <a:t>     </a:t>
                      </a:r>
                      <a:r>
                        <a:rPr lang="en-US" sz="1400" b="1" dirty="0"/>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Channel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Orderer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Transaction request T to peer 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Transaction response T from peer 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Block 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Block B contains transactions</a:t>
                      </a:r>
                      <a:br>
                        <a:rPr lang="en-US" sz="1400" dirty="0"/>
                      </a:br>
                      <a:r>
                        <a:rPr lang="en-US" sz="1400" dirty="0"/>
                        <a:t>T1, T2, 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9651710"/>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 transaction T1 flows on channel 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Principal PA (e.g. P1,P4) has communication with channel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56" name="Rounded Rectangle 55"/>
          <p:cNvSpPr/>
          <p:nvPr/>
        </p:nvSpPr>
        <p:spPr>
          <a:xfrm>
            <a:off x="9740375" y="2678194"/>
            <a:ext cx="470643" cy="431746"/>
          </a:xfrm>
          <a:prstGeom prst="roundRect">
            <a:avLst/>
          </a:prstGeom>
          <a:solidFill>
            <a:srgbClr val="00B05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O</a:t>
            </a:r>
            <a:endParaRPr lang="en-US" sz="1600" b="1" dirty="0">
              <a:solidFill>
                <a:srgbClr val="000000"/>
              </a:solidFill>
              <a:ea typeface="Arial" charset="0"/>
              <a:cs typeface="Arial" charset="0"/>
            </a:endParaRPr>
          </a:p>
        </p:txBody>
      </p:sp>
      <p:sp>
        <p:nvSpPr>
          <p:cNvPr id="61" name="Rounded Rectangle 60"/>
          <p:cNvSpPr/>
          <p:nvPr/>
        </p:nvSpPr>
        <p:spPr>
          <a:xfrm>
            <a:off x="7766207" y="1950825"/>
            <a:ext cx="470643" cy="431746"/>
          </a:xfrm>
          <a:prstGeom prst="roundRect">
            <a:avLst/>
          </a:prstGeom>
          <a:solidFill>
            <a:schemeClr val="accent1">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N</a:t>
            </a:r>
            <a:endParaRPr lang="en-US" sz="1600" b="1" dirty="0">
              <a:solidFill>
                <a:srgbClr val="000000"/>
              </a:solidFill>
              <a:ea typeface="Arial" charset="0"/>
              <a:cs typeface="Arial" charset="0"/>
            </a:endParaRPr>
          </a:p>
        </p:txBody>
      </p:sp>
      <p:sp>
        <p:nvSpPr>
          <p:cNvPr id="63" name="Rounded Rectangle 62"/>
          <p:cNvSpPr/>
          <p:nvPr/>
        </p:nvSpPr>
        <p:spPr>
          <a:xfrm>
            <a:off x="9726583" y="1939979"/>
            <a:ext cx="481189" cy="444147"/>
          </a:xfrm>
          <a:prstGeom prst="roundRect">
            <a:avLst/>
          </a:prstGeom>
          <a:solidFill>
            <a:srgbClr val="4272C4"/>
          </a:soli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bg1"/>
                </a:solidFill>
                <a:ea typeface="Arial" charset="0"/>
                <a:cs typeface="Arial" charset="0"/>
              </a:rPr>
              <a:t>P</a:t>
            </a:r>
          </a:p>
        </p:txBody>
      </p:sp>
      <p:sp>
        <p:nvSpPr>
          <p:cNvPr id="64" name="Oval 63"/>
          <p:cNvSpPr/>
          <p:nvPr/>
        </p:nvSpPr>
        <p:spPr>
          <a:xfrm>
            <a:off x="7738403" y="2755084"/>
            <a:ext cx="526249" cy="238539"/>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6979201" y="4951880"/>
            <a:ext cx="527124" cy="461665"/>
          </a:xfrm>
          <a:prstGeom prst="rect">
            <a:avLst/>
          </a:prstGeom>
          <a:noFill/>
        </p:spPr>
        <p:txBody>
          <a:bodyPr wrap="square" rtlCol="0">
            <a:spAutoFit/>
          </a:bodyPr>
          <a:lstStyle/>
          <a:p>
            <a:r>
              <a:rPr lang="en-US" sz="2400" b="1" dirty="0"/>
              <a:t>N</a:t>
            </a:r>
          </a:p>
        </p:txBody>
      </p:sp>
      <p:grpSp>
        <p:nvGrpSpPr>
          <p:cNvPr id="3" name="Group 2">
            <a:extLst>
              <a:ext uri="{FF2B5EF4-FFF2-40B4-BE49-F238E27FC236}">
                <a16:creationId xmlns:a16="http://schemas.microsoft.com/office/drawing/2014/main" id="{8A41794B-1A75-4746-972E-8F5B9999DB28}"/>
              </a:ext>
            </a:extLst>
          </p:cNvPr>
          <p:cNvGrpSpPr/>
          <p:nvPr/>
        </p:nvGrpSpPr>
        <p:grpSpPr>
          <a:xfrm>
            <a:off x="2304989" y="3039582"/>
            <a:ext cx="559591" cy="632240"/>
            <a:chOff x="783996" y="3171993"/>
            <a:chExt cx="559591" cy="632240"/>
          </a:xfrm>
        </p:grpSpPr>
        <p:sp>
          <p:nvSpPr>
            <p:cNvPr id="40" name="Rounded Rectangle 39"/>
            <p:cNvSpPr/>
            <p:nvPr/>
          </p:nvSpPr>
          <p:spPr>
            <a:xfrm>
              <a:off x="783996" y="3171993"/>
              <a:ext cx="559591" cy="554570"/>
            </a:xfrm>
            <a:prstGeom prst="roundRect">
              <a:avLst/>
            </a:prstGeom>
            <a:noFill/>
            <a:ln w="28575" cap="flat" cmpd="sng" algn="ctr">
              <a:solidFill>
                <a:srgbClr val="4372C4"/>
              </a:solidFill>
              <a:prstDash val="solid"/>
            </a:ln>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b="1" kern="0" dirty="0">
                  <a:solidFill>
                    <a:srgbClr val="4372C4"/>
                  </a:solidFill>
                  <a:ea typeface=""/>
                  <a:cs typeface=""/>
                </a:rPr>
                <a:t>A2</a:t>
              </a:r>
              <a:endParaRPr kumimoji="0" lang="en-US" sz="2000" b="1" i="0" u="none" strike="noStrike" kern="0" cap="none" spc="0" normalizeH="0" baseline="-25000" noProof="0" dirty="0">
                <a:ln>
                  <a:noFill/>
                </a:ln>
                <a:solidFill>
                  <a:srgbClr val="4372C4"/>
                </a:solidFill>
                <a:effectLst/>
                <a:uLnTx/>
                <a:uFillTx/>
                <a:ea typeface=""/>
                <a:cs typeface=""/>
              </a:endParaRPr>
            </a:p>
          </p:txBody>
        </p:sp>
        <p:sp>
          <p:nvSpPr>
            <p:cNvPr id="41" name="Oval 40"/>
            <p:cNvSpPr/>
            <p:nvPr/>
          </p:nvSpPr>
          <p:spPr>
            <a:xfrm flipV="1">
              <a:off x="984195" y="3642232"/>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grpSp>
      <p:cxnSp>
        <p:nvCxnSpPr>
          <p:cNvPr id="7" name="Elbow Connector 6"/>
          <p:cNvCxnSpPr>
            <a:cxnSpLocks/>
            <a:stCxn id="41" idx="0"/>
            <a:endCxn id="46" idx="2"/>
          </p:cNvCxnSpPr>
          <p:nvPr/>
        </p:nvCxnSpPr>
        <p:spPr>
          <a:xfrm rot="16200000" flipH="1">
            <a:off x="2523680" y="3734330"/>
            <a:ext cx="1144263" cy="1019245"/>
          </a:xfrm>
          <a:prstGeom prst="bentConnector2">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37" name="TextBox 36"/>
          <p:cNvSpPr txBox="1"/>
          <p:nvPr/>
        </p:nvSpPr>
        <p:spPr>
          <a:xfrm>
            <a:off x="5190102" y="4585251"/>
            <a:ext cx="348172" cy="461665"/>
          </a:xfrm>
          <a:prstGeom prst="rect">
            <a:avLst/>
          </a:prstGeom>
          <a:noFill/>
          <a:ln>
            <a:noFill/>
          </a:ln>
        </p:spPr>
        <p:txBody>
          <a:bodyPr wrap="none" rtlCol="0">
            <a:spAutoFit/>
          </a:bodyPr>
          <a:lstStyle/>
          <a:p>
            <a:r>
              <a:rPr lang="en-US" sz="2400" b="1" dirty="0">
                <a:solidFill>
                  <a:schemeClr val="accent1"/>
                </a:solidFill>
              </a:rPr>
              <a:t>C</a:t>
            </a:r>
            <a:endParaRPr lang="en-US" sz="2400" b="1" baseline="-25000" dirty="0">
              <a:solidFill>
                <a:schemeClr val="accent1"/>
              </a:solidFill>
            </a:endParaRPr>
          </a:p>
        </p:txBody>
      </p:sp>
      <p:cxnSp>
        <p:nvCxnSpPr>
          <p:cNvPr id="39" name="Straight Connector 38"/>
          <p:cNvCxnSpPr>
            <a:cxnSpLocks/>
          </p:cNvCxnSpPr>
          <p:nvPr/>
        </p:nvCxnSpPr>
        <p:spPr>
          <a:xfrm flipH="1">
            <a:off x="3609136" y="3890132"/>
            <a:ext cx="4012" cy="896337"/>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9" name="Rounded Rectangle 8"/>
          <p:cNvSpPr/>
          <p:nvPr/>
        </p:nvSpPr>
        <p:spPr>
          <a:xfrm>
            <a:off x="3337561" y="3261894"/>
            <a:ext cx="571412" cy="563758"/>
          </a:xfrm>
          <a:prstGeom prst="roundRect">
            <a:avLst/>
          </a:prstGeom>
          <a:solidFill>
            <a:srgbClr val="00B050"/>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a:t>
            </a:r>
          </a:p>
        </p:txBody>
      </p:sp>
      <p:sp>
        <p:nvSpPr>
          <p:cNvPr id="94" name="Oval 93"/>
          <p:cNvSpPr/>
          <p:nvPr/>
        </p:nvSpPr>
        <p:spPr>
          <a:xfrm flipV="1">
            <a:off x="3528445" y="3757747"/>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95" name="Rectangle 94"/>
          <p:cNvSpPr/>
          <p:nvPr/>
        </p:nvSpPr>
        <p:spPr>
          <a:xfrm>
            <a:off x="1155699" y="1690688"/>
            <a:ext cx="10783751" cy="45250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7" name="Group 196"/>
          <p:cNvGrpSpPr/>
          <p:nvPr/>
        </p:nvGrpSpPr>
        <p:grpSpPr>
          <a:xfrm>
            <a:off x="9718156" y="4799303"/>
            <a:ext cx="526249" cy="995446"/>
            <a:chOff x="8649706" y="3291906"/>
            <a:chExt cx="526249" cy="995446"/>
          </a:xfrm>
        </p:grpSpPr>
        <p:sp>
          <p:nvSpPr>
            <p:cNvPr id="198" name="Rounded Rectangle 197"/>
            <p:cNvSpPr/>
            <p:nvPr/>
          </p:nvSpPr>
          <p:spPr>
            <a:xfrm>
              <a:off x="8675103" y="3291906"/>
              <a:ext cx="470643" cy="431746"/>
            </a:xfrm>
            <a:prstGeom prst="roundRect">
              <a:avLst/>
            </a:prstGeom>
            <a:noFill/>
            <a:ln w="38100">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AFABAB"/>
                  </a:solidFill>
                </a:rPr>
                <a:t>PA</a:t>
              </a:r>
              <a:endParaRPr lang="en-US" sz="1100" b="1" dirty="0">
                <a:solidFill>
                  <a:srgbClr val="AFABAB"/>
                </a:solidFill>
              </a:endParaRPr>
            </a:p>
          </p:txBody>
        </p:sp>
        <p:cxnSp>
          <p:nvCxnSpPr>
            <p:cNvPr id="199" name="Straight Connector 198"/>
            <p:cNvCxnSpPr/>
            <p:nvPr/>
          </p:nvCxnSpPr>
          <p:spPr>
            <a:xfrm flipH="1">
              <a:off x="8912831" y="3807534"/>
              <a:ext cx="551" cy="241279"/>
            </a:xfrm>
            <a:prstGeom prst="line">
              <a:avLst/>
            </a:prstGeom>
            <a:solidFill>
              <a:schemeClr val="accent1"/>
            </a:solidFill>
            <a:ln w="38100" cap="flat" cmpd="sng" algn="ctr">
              <a:solidFill>
                <a:srgbClr val="4372C4"/>
              </a:solidFill>
              <a:prstDash val="solid"/>
              <a:tailEnd type="none"/>
            </a:ln>
            <a:effectLst>
              <a:outerShdw blurRad="40000" dist="20000" dir="5400000" rotWithShape="0">
                <a:srgbClr val="000000">
                  <a:alpha val="38000"/>
                </a:srgbClr>
              </a:outerShdw>
            </a:effectLst>
          </p:spPr>
        </p:cxnSp>
        <p:sp>
          <p:nvSpPr>
            <p:cNvPr id="200" name="Oval 199"/>
            <p:cNvSpPr/>
            <p:nvPr/>
          </p:nvSpPr>
          <p:spPr>
            <a:xfrm flipH="1" flipV="1">
              <a:off x="8832382" y="3645533"/>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201" name="Oval 200"/>
            <p:cNvSpPr/>
            <p:nvPr/>
          </p:nvSpPr>
          <p:spPr>
            <a:xfrm>
              <a:off x="8649706" y="4048813"/>
              <a:ext cx="526249" cy="238539"/>
            </a:xfrm>
            <a:prstGeom prst="ellipse">
              <a:avLst/>
            </a:prstGeom>
            <a:noFill/>
            <a:ln w="38100">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AFABAB"/>
                  </a:solidFill>
                </a:rPr>
                <a:t>C</a:t>
              </a:r>
            </a:p>
          </p:txBody>
        </p:sp>
      </p:grpSp>
      <p:grpSp>
        <p:nvGrpSpPr>
          <p:cNvPr id="32" name="Group 31">
            <a:extLst>
              <a:ext uri="{FF2B5EF4-FFF2-40B4-BE49-F238E27FC236}">
                <a16:creationId xmlns:a16="http://schemas.microsoft.com/office/drawing/2014/main" id="{4DAF4573-CBD8-294E-A5F5-AAA6E4D42071}"/>
              </a:ext>
            </a:extLst>
          </p:cNvPr>
          <p:cNvGrpSpPr/>
          <p:nvPr/>
        </p:nvGrpSpPr>
        <p:grpSpPr>
          <a:xfrm>
            <a:off x="7719947" y="4769485"/>
            <a:ext cx="560130" cy="1025264"/>
            <a:chOff x="7197774" y="4198625"/>
            <a:chExt cx="560130" cy="1025264"/>
          </a:xfrm>
        </p:grpSpPr>
        <p:cxnSp>
          <p:nvCxnSpPr>
            <p:cNvPr id="104" name="Straight Connector 103"/>
            <p:cNvCxnSpPr>
              <a:cxnSpLocks/>
              <a:stCxn id="105" idx="0"/>
              <a:endCxn id="106" idx="1"/>
            </p:cNvCxnSpPr>
            <p:nvPr/>
          </p:nvCxnSpPr>
          <p:spPr>
            <a:xfrm flipH="1">
              <a:off x="7274841" y="4360626"/>
              <a:ext cx="3934" cy="659657"/>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105" name="Oval 104"/>
            <p:cNvSpPr/>
            <p:nvPr/>
          </p:nvSpPr>
          <p:spPr>
            <a:xfrm flipV="1">
              <a:off x="7197774" y="4198625"/>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106" name="Oval 105"/>
            <p:cNvSpPr/>
            <p:nvPr/>
          </p:nvSpPr>
          <p:spPr>
            <a:xfrm>
              <a:off x="7197774" y="4985350"/>
              <a:ext cx="526249" cy="238539"/>
            </a:xfrm>
            <a:prstGeom prst="ellipse">
              <a:avLst/>
            </a:prstGeom>
            <a:noFill/>
            <a:ln w="38100">
              <a:solidFill>
                <a:srgbClr val="4372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372C4"/>
                  </a:solidFill>
                </a:rPr>
                <a:t>C</a:t>
              </a:r>
            </a:p>
          </p:txBody>
        </p:sp>
        <p:grpSp>
          <p:nvGrpSpPr>
            <p:cNvPr id="221" name="Group 220">
              <a:extLst>
                <a:ext uri="{FF2B5EF4-FFF2-40B4-BE49-F238E27FC236}">
                  <a16:creationId xmlns:a16="http://schemas.microsoft.com/office/drawing/2014/main" id="{1FC861D0-0856-2642-9EE7-F65096E56E78}"/>
                </a:ext>
              </a:extLst>
            </p:cNvPr>
            <p:cNvGrpSpPr/>
            <p:nvPr/>
          </p:nvGrpSpPr>
          <p:grpSpPr>
            <a:xfrm>
              <a:off x="7365469" y="4546615"/>
              <a:ext cx="388632" cy="108452"/>
              <a:chOff x="7139016" y="971644"/>
              <a:chExt cx="675984" cy="188640"/>
            </a:xfrm>
          </p:grpSpPr>
          <p:sp>
            <p:nvSpPr>
              <p:cNvPr id="222" name="Rectangle 221">
                <a:extLst>
                  <a:ext uri="{FF2B5EF4-FFF2-40B4-BE49-F238E27FC236}">
                    <a16:creationId xmlns:a16="http://schemas.microsoft.com/office/drawing/2014/main" id="{6BE2B9DD-F3BB-1844-8825-1219F21DA727}"/>
                  </a:ext>
                </a:extLst>
              </p:cNvPr>
              <p:cNvSpPr/>
              <p:nvPr/>
            </p:nvSpPr>
            <p:spPr>
              <a:xfrm>
                <a:off x="7139016" y="971644"/>
                <a:ext cx="288771" cy="18864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54000" rtlCol="0" anchor="ctr"/>
              <a:lstStyle/>
              <a:p>
                <a:r>
                  <a:rPr lang="en-US" sz="800" b="1" dirty="0">
                    <a:solidFill>
                      <a:schemeClr val="bg1"/>
                    </a:solidFill>
                  </a:rPr>
                  <a:t>T</a:t>
                </a:r>
              </a:p>
            </p:txBody>
          </p:sp>
          <p:sp>
            <p:nvSpPr>
              <p:cNvPr id="223" name="Rectangle 222">
                <a:extLst>
                  <a:ext uri="{FF2B5EF4-FFF2-40B4-BE49-F238E27FC236}">
                    <a16:creationId xmlns:a16="http://schemas.microsoft.com/office/drawing/2014/main" id="{CBB41EFC-B1C6-9449-81BA-DD5FA0F8E824}"/>
                  </a:ext>
                </a:extLst>
              </p:cNvPr>
              <p:cNvSpPr/>
              <p:nvPr/>
            </p:nvSpPr>
            <p:spPr>
              <a:xfrm>
                <a:off x="7427787" y="971644"/>
                <a:ext cx="387213" cy="18864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b="1" dirty="0">
                  <a:solidFill>
                    <a:srgbClr val="FF2A00"/>
                  </a:solidFill>
                </a:endParaRPr>
              </a:p>
            </p:txBody>
          </p:sp>
        </p:grpSp>
        <p:grpSp>
          <p:nvGrpSpPr>
            <p:cNvPr id="250" name="Group 249">
              <a:extLst>
                <a:ext uri="{FF2B5EF4-FFF2-40B4-BE49-F238E27FC236}">
                  <a16:creationId xmlns:a16="http://schemas.microsoft.com/office/drawing/2014/main" id="{DEE2452C-24B9-8242-BB4F-3262A8B247FC}"/>
                </a:ext>
              </a:extLst>
            </p:cNvPr>
            <p:cNvGrpSpPr/>
            <p:nvPr/>
          </p:nvGrpSpPr>
          <p:grpSpPr>
            <a:xfrm>
              <a:off x="7369272" y="4690909"/>
              <a:ext cx="388632" cy="108452"/>
              <a:chOff x="7139016" y="971644"/>
              <a:chExt cx="675984" cy="188640"/>
            </a:xfrm>
          </p:grpSpPr>
          <p:sp>
            <p:nvSpPr>
              <p:cNvPr id="251" name="Rectangle 250">
                <a:extLst>
                  <a:ext uri="{FF2B5EF4-FFF2-40B4-BE49-F238E27FC236}">
                    <a16:creationId xmlns:a16="http://schemas.microsoft.com/office/drawing/2014/main" id="{4B10F459-0AA0-C94D-BE57-288607B021BC}"/>
                  </a:ext>
                </a:extLst>
              </p:cNvPr>
              <p:cNvSpPr/>
              <p:nvPr/>
            </p:nvSpPr>
            <p:spPr>
              <a:xfrm>
                <a:off x="7139016" y="971644"/>
                <a:ext cx="288771" cy="188640"/>
              </a:xfrm>
              <a:prstGeom prst="rect">
                <a:avLst/>
              </a:prstGeom>
              <a:solidFill>
                <a:srgbClr val="FF0000"/>
              </a:solidFill>
              <a:ln w="12700">
                <a:solidFill>
                  <a:srgbClr val="3D4B5F"/>
                </a:solidFill>
                <a:headEnd w="sm" len="med"/>
              </a:ln>
            </p:spPr>
            <p:style>
              <a:lnRef idx="2">
                <a:schemeClr val="accent1">
                  <a:shade val="50000"/>
                </a:schemeClr>
              </a:lnRef>
              <a:fillRef idx="1">
                <a:schemeClr val="accent1"/>
              </a:fillRef>
              <a:effectRef idx="0">
                <a:schemeClr val="accent1"/>
              </a:effectRef>
              <a:fontRef idx="minor">
                <a:schemeClr val="lt1"/>
              </a:fontRef>
            </p:style>
            <p:txBody>
              <a:bodyPr lIns="54000" rtlCol="0" anchor="ctr"/>
              <a:lstStyle/>
              <a:p>
                <a:r>
                  <a:rPr lang="en-US" sz="800" b="1" dirty="0">
                    <a:solidFill>
                      <a:schemeClr val="bg1"/>
                    </a:solidFill>
                  </a:rPr>
                  <a:t>T</a:t>
                </a:r>
              </a:p>
            </p:txBody>
          </p:sp>
          <p:sp>
            <p:nvSpPr>
              <p:cNvPr id="252" name="Rectangle 251">
                <a:extLst>
                  <a:ext uri="{FF2B5EF4-FFF2-40B4-BE49-F238E27FC236}">
                    <a16:creationId xmlns:a16="http://schemas.microsoft.com/office/drawing/2014/main" id="{88E99AA7-F192-B949-BC71-271FC7721048}"/>
                  </a:ext>
                </a:extLst>
              </p:cNvPr>
              <p:cNvSpPr/>
              <p:nvPr/>
            </p:nvSpPr>
            <p:spPr>
              <a:xfrm>
                <a:off x="7427787" y="971644"/>
                <a:ext cx="387213" cy="188640"/>
              </a:xfrm>
              <a:prstGeom prst="rect">
                <a:avLst/>
              </a:prstGeom>
              <a:solidFill>
                <a:schemeClr val="bg1"/>
              </a:solidFill>
              <a:ln w="12700">
                <a:solidFill>
                  <a:srgbClr val="3D4B5F"/>
                </a:solidFill>
                <a:headEnd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b="1" dirty="0">
                  <a:solidFill>
                    <a:srgbClr val="FF2A00"/>
                  </a:solidFill>
                </a:endParaRPr>
              </a:p>
            </p:txBody>
          </p:sp>
        </p:grpSp>
        <p:cxnSp>
          <p:nvCxnSpPr>
            <p:cNvPr id="253" name="Straight Arrow Connector 252">
              <a:extLst>
                <a:ext uri="{FF2B5EF4-FFF2-40B4-BE49-F238E27FC236}">
                  <a16:creationId xmlns:a16="http://schemas.microsoft.com/office/drawing/2014/main" id="{1DFB0BAF-686B-0940-A0C4-BD3B5FCBFA21}"/>
                </a:ext>
              </a:extLst>
            </p:cNvPr>
            <p:cNvCxnSpPr>
              <a:cxnSpLocks/>
            </p:cNvCxnSpPr>
            <p:nvPr/>
          </p:nvCxnSpPr>
          <p:spPr>
            <a:xfrm>
              <a:off x="7329461" y="4678913"/>
              <a:ext cx="0" cy="120448"/>
            </a:xfrm>
            <a:prstGeom prst="straightConnector1">
              <a:avLst/>
            </a:prstGeom>
            <a:ln w="15875">
              <a:solidFill>
                <a:srgbClr val="FF0000"/>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B5DA3A9-EA9E-7E41-9188-D85A89787F62}"/>
                </a:ext>
              </a:extLst>
            </p:cNvPr>
            <p:cNvCxnSpPr>
              <a:cxnSpLocks/>
            </p:cNvCxnSpPr>
            <p:nvPr/>
          </p:nvCxnSpPr>
          <p:spPr>
            <a:xfrm flipV="1">
              <a:off x="7327324" y="4536171"/>
              <a:ext cx="0" cy="120448"/>
            </a:xfrm>
            <a:prstGeom prst="straightConnector1">
              <a:avLst/>
            </a:prstGeom>
            <a:ln w="15875">
              <a:solidFill>
                <a:srgbClr val="FF0000"/>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grpSp>
      <p:grpSp>
        <p:nvGrpSpPr>
          <p:cNvPr id="258" name="Group 257">
            <a:extLst>
              <a:ext uri="{FF2B5EF4-FFF2-40B4-BE49-F238E27FC236}">
                <a16:creationId xmlns:a16="http://schemas.microsoft.com/office/drawing/2014/main" id="{7CD8F734-3544-9144-AD9B-399A3EA267AF}"/>
              </a:ext>
            </a:extLst>
          </p:cNvPr>
          <p:cNvGrpSpPr/>
          <p:nvPr/>
        </p:nvGrpSpPr>
        <p:grpSpPr>
          <a:xfrm>
            <a:off x="7719753" y="3476826"/>
            <a:ext cx="675984" cy="188640"/>
            <a:chOff x="7139016" y="971644"/>
            <a:chExt cx="675984" cy="188640"/>
          </a:xfrm>
        </p:grpSpPr>
        <p:sp>
          <p:nvSpPr>
            <p:cNvPr id="263" name="Rectangle 262">
              <a:extLst>
                <a:ext uri="{FF2B5EF4-FFF2-40B4-BE49-F238E27FC236}">
                  <a16:creationId xmlns:a16="http://schemas.microsoft.com/office/drawing/2014/main" id="{25D4ED46-6454-1643-B374-506F112CACC8}"/>
                </a:ext>
              </a:extLst>
            </p:cNvPr>
            <p:cNvSpPr/>
            <p:nvPr/>
          </p:nvSpPr>
          <p:spPr>
            <a:xfrm>
              <a:off x="7139016" y="971644"/>
              <a:ext cx="36497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T</a:t>
              </a:r>
            </a:p>
          </p:txBody>
        </p:sp>
        <p:sp>
          <p:nvSpPr>
            <p:cNvPr id="264" name="Rectangle 263">
              <a:extLst>
                <a:ext uri="{FF2B5EF4-FFF2-40B4-BE49-F238E27FC236}">
                  <a16:creationId xmlns:a16="http://schemas.microsoft.com/office/drawing/2014/main" id="{579B0246-A5B4-764E-9E0F-8B670E562C73}"/>
                </a:ext>
              </a:extLst>
            </p:cNvPr>
            <p:cNvSpPr/>
            <p:nvPr/>
          </p:nvSpPr>
          <p:spPr>
            <a:xfrm>
              <a:off x="7427787" y="971644"/>
              <a:ext cx="387213" cy="188640"/>
            </a:xfrm>
            <a:prstGeom prst="rect">
              <a:avLst/>
            </a:prstGeom>
            <a:solidFill>
              <a:schemeClr val="bg1"/>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2A00"/>
                  </a:solidFill>
                </a:rPr>
                <a:t>P</a:t>
              </a:r>
            </a:p>
          </p:txBody>
        </p:sp>
      </p:grpSp>
      <p:grpSp>
        <p:nvGrpSpPr>
          <p:cNvPr id="259" name="Group 258">
            <a:extLst>
              <a:ext uri="{FF2B5EF4-FFF2-40B4-BE49-F238E27FC236}">
                <a16:creationId xmlns:a16="http://schemas.microsoft.com/office/drawing/2014/main" id="{24CDF872-2AE0-1247-8169-399CED6106CA}"/>
              </a:ext>
            </a:extLst>
          </p:cNvPr>
          <p:cNvGrpSpPr/>
          <p:nvPr/>
        </p:nvGrpSpPr>
        <p:grpSpPr>
          <a:xfrm>
            <a:off x="9646216" y="3476527"/>
            <a:ext cx="675984" cy="188640"/>
            <a:chOff x="7139016" y="971644"/>
            <a:chExt cx="675984" cy="188640"/>
          </a:xfrm>
        </p:grpSpPr>
        <p:sp>
          <p:nvSpPr>
            <p:cNvPr id="261" name="Rectangle 260">
              <a:extLst>
                <a:ext uri="{FF2B5EF4-FFF2-40B4-BE49-F238E27FC236}">
                  <a16:creationId xmlns:a16="http://schemas.microsoft.com/office/drawing/2014/main" id="{EFCB17D1-05E3-0641-941D-FF58171C6800}"/>
                </a:ext>
              </a:extLst>
            </p:cNvPr>
            <p:cNvSpPr/>
            <p:nvPr/>
          </p:nvSpPr>
          <p:spPr>
            <a:xfrm>
              <a:off x="7139016" y="971644"/>
              <a:ext cx="36497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T</a:t>
              </a:r>
            </a:p>
          </p:txBody>
        </p:sp>
        <p:sp>
          <p:nvSpPr>
            <p:cNvPr id="262" name="Rectangle 261">
              <a:extLst>
                <a:ext uri="{FF2B5EF4-FFF2-40B4-BE49-F238E27FC236}">
                  <a16:creationId xmlns:a16="http://schemas.microsoft.com/office/drawing/2014/main" id="{80949078-C2FE-1B40-9D41-E39C107652CE}"/>
                </a:ext>
              </a:extLst>
            </p:cNvPr>
            <p:cNvSpPr/>
            <p:nvPr/>
          </p:nvSpPr>
          <p:spPr>
            <a:xfrm>
              <a:off x="7427787" y="971644"/>
              <a:ext cx="387213" cy="188640"/>
            </a:xfrm>
            <a:prstGeom prst="rect">
              <a:avLst/>
            </a:prstGeom>
            <a:solidFill>
              <a:srgbClr val="FF2A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P</a:t>
              </a:r>
            </a:p>
          </p:txBody>
        </p:sp>
      </p:grpSp>
      <p:grpSp>
        <p:nvGrpSpPr>
          <p:cNvPr id="96" name="Group 95">
            <a:extLst>
              <a:ext uri="{FF2B5EF4-FFF2-40B4-BE49-F238E27FC236}">
                <a16:creationId xmlns:a16="http://schemas.microsoft.com/office/drawing/2014/main" id="{4D602575-710C-6348-9A8A-3CC3D18B5238}"/>
              </a:ext>
            </a:extLst>
          </p:cNvPr>
          <p:cNvGrpSpPr/>
          <p:nvPr/>
        </p:nvGrpSpPr>
        <p:grpSpPr>
          <a:xfrm>
            <a:off x="1601012" y="3039582"/>
            <a:ext cx="559591" cy="632240"/>
            <a:chOff x="783996" y="3171993"/>
            <a:chExt cx="559591" cy="632240"/>
          </a:xfrm>
        </p:grpSpPr>
        <p:sp>
          <p:nvSpPr>
            <p:cNvPr id="97" name="Rounded Rectangle 96">
              <a:extLst>
                <a:ext uri="{FF2B5EF4-FFF2-40B4-BE49-F238E27FC236}">
                  <a16:creationId xmlns:a16="http://schemas.microsoft.com/office/drawing/2014/main" id="{9BE02D34-B4AB-E642-8A91-AFDD3CC14E17}"/>
                </a:ext>
              </a:extLst>
            </p:cNvPr>
            <p:cNvSpPr/>
            <p:nvPr/>
          </p:nvSpPr>
          <p:spPr>
            <a:xfrm>
              <a:off x="783996" y="3171993"/>
              <a:ext cx="559591" cy="554570"/>
            </a:xfrm>
            <a:prstGeom prst="roundRect">
              <a:avLst/>
            </a:prstGeom>
            <a:noFill/>
            <a:ln w="28575" cap="flat" cmpd="sng" algn="ctr">
              <a:solidFill>
                <a:srgbClr val="4372C4"/>
              </a:solidFill>
              <a:prstDash val="solid"/>
            </a:ln>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b="1" kern="0" dirty="0">
                  <a:solidFill>
                    <a:srgbClr val="4372C4"/>
                  </a:solidFill>
                  <a:ea typeface=""/>
                  <a:cs typeface=""/>
                </a:rPr>
                <a:t>A1</a:t>
              </a:r>
              <a:endParaRPr kumimoji="0" lang="en-US" sz="2000" b="1" i="0" u="none" strike="noStrike" kern="0" cap="none" spc="0" normalizeH="0" baseline="-25000" noProof="0" dirty="0">
                <a:ln>
                  <a:noFill/>
                </a:ln>
                <a:solidFill>
                  <a:srgbClr val="4372C4"/>
                </a:solidFill>
                <a:effectLst/>
                <a:uLnTx/>
                <a:uFillTx/>
                <a:ea typeface=""/>
                <a:cs typeface=""/>
              </a:endParaRPr>
            </a:p>
          </p:txBody>
        </p:sp>
        <p:sp>
          <p:nvSpPr>
            <p:cNvPr id="98" name="Oval 97">
              <a:extLst>
                <a:ext uri="{FF2B5EF4-FFF2-40B4-BE49-F238E27FC236}">
                  <a16:creationId xmlns:a16="http://schemas.microsoft.com/office/drawing/2014/main" id="{CBBAC3AD-2E30-9F4A-ADB1-5E5A7403E06A}"/>
                </a:ext>
              </a:extLst>
            </p:cNvPr>
            <p:cNvSpPr/>
            <p:nvPr/>
          </p:nvSpPr>
          <p:spPr>
            <a:xfrm flipV="1">
              <a:off x="984195" y="3642232"/>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grpSp>
      <p:cxnSp>
        <p:nvCxnSpPr>
          <p:cNvPr id="99" name="Elbow Connector 98">
            <a:extLst>
              <a:ext uri="{FF2B5EF4-FFF2-40B4-BE49-F238E27FC236}">
                <a16:creationId xmlns:a16="http://schemas.microsoft.com/office/drawing/2014/main" id="{11EC3448-40FB-4A44-B159-3D74169E30A4}"/>
              </a:ext>
            </a:extLst>
          </p:cNvPr>
          <p:cNvCxnSpPr>
            <a:cxnSpLocks/>
            <a:stCxn id="98" idx="0"/>
            <a:endCxn id="46" idx="2"/>
          </p:cNvCxnSpPr>
          <p:nvPr/>
        </p:nvCxnSpPr>
        <p:spPr>
          <a:xfrm rot="16200000" flipH="1">
            <a:off x="2171692" y="3382342"/>
            <a:ext cx="1144263" cy="1723222"/>
          </a:xfrm>
          <a:prstGeom prst="bentConnector2">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grpSp>
        <p:nvGrpSpPr>
          <p:cNvPr id="102" name="Group 101">
            <a:extLst>
              <a:ext uri="{FF2B5EF4-FFF2-40B4-BE49-F238E27FC236}">
                <a16:creationId xmlns:a16="http://schemas.microsoft.com/office/drawing/2014/main" id="{3BD101FC-BDA5-FB46-9CC4-97F90CD84947}"/>
              </a:ext>
            </a:extLst>
          </p:cNvPr>
          <p:cNvGrpSpPr/>
          <p:nvPr/>
        </p:nvGrpSpPr>
        <p:grpSpPr>
          <a:xfrm>
            <a:off x="1258967" y="4027484"/>
            <a:ext cx="556708" cy="194750"/>
            <a:chOff x="440031" y="3943635"/>
            <a:chExt cx="556708" cy="194750"/>
          </a:xfrm>
        </p:grpSpPr>
        <p:cxnSp>
          <p:nvCxnSpPr>
            <p:cNvPr id="103" name="Straight Arrow Connector 102">
              <a:extLst>
                <a:ext uri="{FF2B5EF4-FFF2-40B4-BE49-F238E27FC236}">
                  <a16:creationId xmlns:a16="http://schemas.microsoft.com/office/drawing/2014/main" id="{E17BA182-626C-2A46-9570-BD23FBAD97AF}"/>
                </a:ext>
              </a:extLst>
            </p:cNvPr>
            <p:cNvCxnSpPr>
              <a:cxnSpLocks/>
            </p:cNvCxnSpPr>
            <p:nvPr/>
          </p:nvCxnSpPr>
          <p:spPr>
            <a:xfrm flipV="1">
              <a:off x="996739" y="3943635"/>
              <a:ext cx="0" cy="194750"/>
            </a:xfrm>
            <a:prstGeom prst="straightConnector1">
              <a:avLst/>
            </a:prstGeom>
            <a:ln w="2222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B8279BCF-7002-F441-9C78-7C313C61A19C}"/>
                </a:ext>
              </a:extLst>
            </p:cNvPr>
            <p:cNvGrpSpPr/>
            <p:nvPr/>
          </p:nvGrpSpPr>
          <p:grpSpPr>
            <a:xfrm>
              <a:off x="440031" y="3949745"/>
              <a:ext cx="499172" cy="188640"/>
              <a:chOff x="7316816" y="971644"/>
              <a:chExt cx="499172" cy="188640"/>
            </a:xfrm>
          </p:grpSpPr>
          <p:sp>
            <p:nvSpPr>
              <p:cNvPr id="108" name="Rectangle 107">
                <a:extLst>
                  <a:ext uri="{FF2B5EF4-FFF2-40B4-BE49-F238E27FC236}">
                    <a16:creationId xmlns:a16="http://schemas.microsoft.com/office/drawing/2014/main" id="{0C6C2C29-B757-FA4F-B3C6-7D36A3443BE9}"/>
                  </a:ext>
                </a:extLst>
              </p:cNvPr>
              <p:cNvSpPr/>
              <p:nvPr/>
            </p:nvSpPr>
            <p:spPr>
              <a:xfrm>
                <a:off x="7316816" y="971644"/>
                <a:ext cx="36497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r>
                  <a:rPr lang="en-US" sz="1200" b="1" dirty="0">
                    <a:solidFill>
                      <a:schemeClr val="bg1"/>
                    </a:solidFill>
                  </a:rPr>
                  <a:t>T1</a:t>
                </a:r>
              </a:p>
            </p:txBody>
          </p:sp>
          <p:sp>
            <p:nvSpPr>
              <p:cNvPr id="109" name="Rectangle 108">
                <a:extLst>
                  <a:ext uri="{FF2B5EF4-FFF2-40B4-BE49-F238E27FC236}">
                    <a16:creationId xmlns:a16="http://schemas.microsoft.com/office/drawing/2014/main" id="{1F8611FA-E4F0-0D44-BCA5-C551F8F21B17}"/>
                  </a:ext>
                </a:extLst>
              </p:cNvPr>
              <p:cNvSpPr/>
              <p:nvPr/>
            </p:nvSpPr>
            <p:spPr>
              <a:xfrm>
                <a:off x="7605588" y="971644"/>
                <a:ext cx="210400" cy="188640"/>
              </a:xfrm>
              <a:prstGeom prst="rect">
                <a:avLst/>
              </a:prstGeom>
              <a:solidFill>
                <a:srgbClr val="FF2A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1200" b="1" dirty="0">
                  <a:solidFill>
                    <a:schemeClr val="bg1"/>
                  </a:solidFill>
                </a:endParaRPr>
              </a:p>
            </p:txBody>
          </p:sp>
        </p:grpSp>
      </p:grpSp>
      <p:grpSp>
        <p:nvGrpSpPr>
          <p:cNvPr id="151" name="Group 150">
            <a:extLst>
              <a:ext uri="{FF2B5EF4-FFF2-40B4-BE49-F238E27FC236}">
                <a16:creationId xmlns:a16="http://schemas.microsoft.com/office/drawing/2014/main" id="{644B634B-CC47-9C4A-A4F2-2D913091A8B6}"/>
              </a:ext>
            </a:extLst>
          </p:cNvPr>
          <p:cNvGrpSpPr/>
          <p:nvPr/>
        </p:nvGrpSpPr>
        <p:grpSpPr>
          <a:xfrm>
            <a:off x="1962641" y="4027484"/>
            <a:ext cx="556708" cy="194750"/>
            <a:chOff x="440031" y="3943635"/>
            <a:chExt cx="556708" cy="194750"/>
          </a:xfrm>
        </p:grpSpPr>
        <p:cxnSp>
          <p:nvCxnSpPr>
            <p:cNvPr id="152" name="Straight Arrow Connector 151">
              <a:extLst>
                <a:ext uri="{FF2B5EF4-FFF2-40B4-BE49-F238E27FC236}">
                  <a16:creationId xmlns:a16="http://schemas.microsoft.com/office/drawing/2014/main" id="{765861AE-565A-F24B-8931-23986EF78F93}"/>
                </a:ext>
              </a:extLst>
            </p:cNvPr>
            <p:cNvCxnSpPr>
              <a:cxnSpLocks/>
            </p:cNvCxnSpPr>
            <p:nvPr/>
          </p:nvCxnSpPr>
          <p:spPr>
            <a:xfrm flipV="1">
              <a:off x="996739" y="3943635"/>
              <a:ext cx="0" cy="194750"/>
            </a:xfrm>
            <a:prstGeom prst="straightConnector1">
              <a:avLst/>
            </a:prstGeom>
            <a:ln w="2222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88A3AD8B-7DE9-3D44-8FAA-D318CEEFBD29}"/>
                </a:ext>
              </a:extLst>
            </p:cNvPr>
            <p:cNvGrpSpPr/>
            <p:nvPr/>
          </p:nvGrpSpPr>
          <p:grpSpPr>
            <a:xfrm>
              <a:off x="440031" y="3949745"/>
              <a:ext cx="499172" cy="188640"/>
              <a:chOff x="7316816" y="971644"/>
              <a:chExt cx="499172" cy="188640"/>
            </a:xfrm>
          </p:grpSpPr>
          <p:sp>
            <p:nvSpPr>
              <p:cNvPr id="154" name="Rectangle 153">
                <a:extLst>
                  <a:ext uri="{FF2B5EF4-FFF2-40B4-BE49-F238E27FC236}">
                    <a16:creationId xmlns:a16="http://schemas.microsoft.com/office/drawing/2014/main" id="{1B46F764-EF5E-A944-8217-8017F554A78F}"/>
                  </a:ext>
                </a:extLst>
              </p:cNvPr>
              <p:cNvSpPr/>
              <p:nvPr/>
            </p:nvSpPr>
            <p:spPr>
              <a:xfrm>
                <a:off x="7316816" y="971644"/>
                <a:ext cx="36497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r>
                  <a:rPr lang="en-US" sz="1200" b="1" dirty="0">
                    <a:solidFill>
                      <a:schemeClr val="bg1"/>
                    </a:solidFill>
                  </a:rPr>
                  <a:t>T2</a:t>
                </a:r>
              </a:p>
            </p:txBody>
          </p:sp>
          <p:sp>
            <p:nvSpPr>
              <p:cNvPr id="155" name="Rectangle 154">
                <a:extLst>
                  <a:ext uri="{FF2B5EF4-FFF2-40B4-BE49-F238E27FC236}">
                    <a16:creationId xmlns:a16="http://schemas.microsoft.com/office/drawing/2014/main" id="{B4B006A3-5384-F846-8871-EAEB54A1CC32}"/>
                  </a:ext>
                </a:extLst>
              </p:cNvPr>
              <p:cNvSpPr/>
              <p:nvPr/>
            </p:nvSpPr>
            <p:spPr>
              <a:xfrm>
                <a:off x="7605588" y="971644"/>
                <a:ext cx="210400" cy="188640"/>
              </a:xfrm>
              <a:prstGeom prst="rect">
                <a:avLst/>
              </a:prstGeom>
              <a:solidFill>
                <a:srgbClr val="FF2A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1200" b="1" dirty="0">
                  <a:solidFill>
                    <a:schemeClr val="bg1"/>
                  </a:solidFill>
                </a:endParaRPr>
              </a:p>
            </p:txBody>
          </p:sp>
        </p:grpSp>
      </p:grpSp>
      <p:grpSp>
        <p:nvGrpSpPr>
          <p:cNvPr id="24" name="Group 23">
            <a:extLst>
              <a:ext uri="{FF2B5EF4-FFF2-40B4-BE49-F238E27FC236}">
                <a16:creationId xmlns:a16="http://schemas.microsoft.com/office/drawing/2014/main" id="{EE1720B2-AAB1-2F49-A9A8-1495BABC656C}"/>
              </a:ext>
            </a:extLst>
          </p:cNvPr>
          <p:cNvGrpSpPr/>
          <p:nvPr/>
        </p:nvGrpSpPr>
        <p:grpSpPr>
          <a:xfrm>
            <a:off x="3673933" y="3943030"/>
            <a:ext cx="553298" cy="197236"/>
            <a:chOff x="3663881" y="3978996"/>
            <a:chExt cx="553298" cy="197236"/>
          </a:xfrm>
        </p:grpSpPr>
        <p:cxnSp>
          <p:nvCxnSpPr>
            <p:cNvPr id="158" name="Straight Arrow Connector 157">
              <a:extLst>
                <a:ext uri="{FF2B5EF4-FFF2-40B4-BE49-F238E27FC236}">
                  <a16:creationId xmlns:a16="http://schemas.microsoft.com/office/drawing/2014/main" id="{5D2DC5DD-3C8F-564D-8EE2-8E8170BA6A3D}"/>
                </a:ext>
              </a:extLst>
            </p:cNvPr>
            <p:cNvCxnSpPr>
              <a:cxnSpLocks/>
            </p:cNvCxnSpPr>
            <p:nvPr/>
          </p:nvCxnSpPr>
          <p:spPr>
            <a:xfrm>
              <a:off x="3663881" y="3981482"/>
              <a:ext cx="0" cy="194750"/>
            </a:xfrm>
            <a:prstGeom prst="straightConnector1">
              <a:avLst/>
            </a:prstGeom>
            <a:ln w="2222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ED85DADE-9CF9-9E43-8A8F-05DEB0211CF8}"/>
                </a:ext>
              </a:extLst>
            </p:cNvPr>
            <p:cNvGrpSpPr/>
            <p:nvPr/>
          </p:nvGrpSpPr>
          <p:grpSpPr>
            <a:xfrm>
              <a:off x="3718007" y="3978996"/>
              <a:ext cx="499172" cy="188640"/>
              <a:chOff x="7316816" y="971644"/>
              <a:chExt cx="499172" cy="188640"/>
            </a:xfrm>
          </p:grpSpPr>
          <p:sp>
            <p:nvSpPr>
              <p:cNvPr id="163" name="Rectangle 162">
                <a:extLst>
                  <a:ext uri="{FF2B5EF4-FFF2-40B4-BE49-F238E27FC236}">
                    <a16:creationId xmlns:a16="http://schemas.microsoft.com/office/drawing/2014/main" id="{B97E17C2-D2EF-264B-99B1-31E1385DAA14}"/>
                  </a:ext>
                </a:extLst>
              </p:cNvPr>
              <p:cNvSpPr/>
              <p:nvPr/>
            </p:nvSpPr>
            <p:spPr>
              <a:xfrm>
                <a:off x="7316816" y="971644"/>
                <a:ext cx="36497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r>
                  <a:rPr lang="en-US" sz="1200" b="1" dirty="0">
                    <a:solidFill>
                      <a:schemeClr val="bg1"/>
                    </a:solidFill>
                  </a:rPr>
                  <a:t>T1</a:t>
                </a:r>
              </a:p>
            </p:txBody>
          </p:sp>
          <p:sp>
            <p:nvSpPr>
              <p:cNvPr id="165" name="Rectangle 164">
                <a:extLst>
                  <a:ext uri="{FF2B5EF4-FFF2-40B4-BE49-F238E27FC236}">
                    <a16:creationId xmlns:a16="http://schemas.microsoft.com/office/drawing/2014/main" id="{7AA01BFD-A517-0645-8950-3EF9BEF85A2C}"/>
                  </a:ext>
                </a:extLst>
              </p:cNvPr>
              <p:cNvSpPr/>
              <p:nvPr/>
            </p:nvSpPr>
            <p:spPr>
              <a:xfrm>
                <a:off x="7605588" y="971644"/>
                <a:ext cx="210400" cy="188640"/>
              </a:xfrm>
              <a:prstGeom prst="rect">
                <a:avLst/>
              </a:prstGeom>
              <a:solidFill>
                <a:srgbClr val="FF2A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1200" b="1" dirty="0">
                  <a:solidFill>
                    <a:schemeClr val="bg1"/>
                  </a:solidFill>
                </a:endParaRPr>
              </a:p>
            </p:txBody>
          </p:sp>
        </p:grpSp>
      </p:grpSp>
      <p:grpSp>
        <p:nvGrpSpPr>
          <p:cNvPr id="13" name="Group 12">
            <a:extLst>
              <a:ext uri="{FF2B5EF4-FFF2-40B4-BE49-F238E27FC236}">
                <a16:creationId xmlns:a16="http://schemas.microsoft.com/office/drawing/2014/main" id="{52844EB2-FE3F-0D47-BEDA-D655743FF5CA}"/>
              </a:ext>
            </a:extLst>
          </p:cNvPr>
          <p:cNvGrpSpPr/>
          <p:nvPr/>
        </p:nvGrpSpPr>
        <p:grpSpPr>
          <a:xfrm>
            <a:off x="9637704" y="4038546"/>
            <a:ext cx="705682" cy="530892"/>
            <a:chOff x="9637704" y="4038546"/>
            <a:chExt cx="705682" cy="530892"/>
          </a:xfrm>
        </p:grpSpPr>
        <p:sp>
          <p:nvSpPr>
            <p:cNvPr id="243" name="Rectangle 242">
              <a:extLst>
                <a:ext uri="{FF2B5EF4-FFF2-40B4-BE49-F238E27FC236}">
                  <a16:creationId xmlns:a16="http://schemas.microsoft.com/office/drawing/2014/main" id="{7FAD2580-23BE-6D4C-B793-EF75239E1EA8}"/>
                </a:ext>
              </a:extLst>
            </p:cNvPr>
            <p:cNvSpPr/>
            <p:nvPr/>
          </p:nvSpPr>
          <p:spPr>
            <a:xfrm>
              <a:off x="9637704" y="4063144"/>
              <a:ext cx="680687" cy="506294"/>
            </a:xfrm>
            <a:prstGeom prst="rect">
              <a:avLst/>
            </a:prstGeom>
            <a:solidFill>
              <a:srgbClr val="00B150"/>
            </a:solidFill>
            <a:ln w="19050">
              <a:solidFill>
                <a:srgbClr val="FF2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grpSp>
          <p:nvGrpSpPr>
            <p:cNvPr id="247" name="Group 246">
              <a:extLst>
                <a:ext uri="{FF2B5EF4-FFF2-40B4-BE49-F238E27FC236}">
                  <a16:creationId xmlns:a16="http://schemas.microsoft.com/office/drawing/2014/main" id="{07CDC7C3-907A-CB40-ACB6-091B3AEFA4A5}"/>
                </a:ext>
              </a:extLst>
            </p:cNvPr>
            <p:cNvGrpSpPr/>
            <p:nvPr/>
          </p:nvGrpSpPr>
          <p:grpSpPr>
            <a:xfrm>
              <a:off x="9665992" y="4245040"/>
              <a:ext cx="608308" cy="134247"/>
              <a:chOff x="7139016" y="971644"/>
              <a:chExt cx="608308" cy="188640"/>
            </a:xfrm>
          </p:grpSpPr>
          <p:sp>
            <p:nvSpPr>
              <p:cNvPr id="248" name="Rectangle 247">
                <a:extLst>
                  <a:ext uri="{FF2B5EF4-FFF2-40B4-BE49-F238E27FC236}">
                    <a16:creationId xmlns:a16="http://schemas.microsoft.com/office/drawing/2014/main" id="{38EBFEDC-1636-F349-8572-E567253E4AD1}"/>
                  </a:ext>
                </a:extLst>
              </p:cNvPr>
              <p:cNvSpPr/>
              <p:nvPr/>
            </p:nvSpPr>
            <p:spPr>
              <a:xfrm>
                <a:off x="7139016" y="971644"/>
                <a:ext cx="364972" cy="18864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bg1"/>
                    </a:solidFill>
                  </a:rPr>
                  <a:t>T2</a:t>
                </a:r>
              </a:p>
            </p:txBody>
          </p:sp>
          <p:sp>
            <p:nvSpPr>
              <p:cNvPr id="249" name="Rectangle 248">
                <a:extLst>
                  <a:ext uri="{FF2B5EF4-FFF2-40B4-BE49-F238E27FC236}">
                    <a16:creationId xmlns:a16="http://schemas.microsoft.com/office/drawing/2014/main" id="{7A8F64C1-4A20-B74C-AB74-F859C7FAD614}"/>
                  </a:ext>
                </a:extLst>
              </p:cNvPr>
              <p:cNvSpPr/>
              <p:nvPr/>
            </p:nvSpPr>
            <p:spPr>
              <a:xfrm>
                <a:off x="7427788" y="971644"/>
                <a:ext cx="319536" cy="18864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endParaRPr>
              </a:p>
            </p:txBody>
          </p:sp>
        </p:grpSp>
        <p:grpSp>
          <p:nvGrpSpPr>
            <p:cNvPr id="255" name="Group 254">
              <a:extLst>
                <a:ext uri="{FF2B5EF4-FFF2-40B4-BE49-F238E27FC236}">
                  <a16:creationId xmlns:a16="http://schemas.microsoft.com/office/drawing/2014/main" id="{3D9A9BDD-53A7-6143-B1E0-E19163055CE9}"/>
                </a:ext>
              </a:extLst>
            </p:cNvPr>
            <p:cNvGrpSpPr/>
            <p:nvPr/>
          </p:nvGrpSpPr>
          <p:grpSpPr>
            <a:xfrm>
              <a:off x="9668543" y="4397983"/>
              <a:ext cx="523620" cy="134247"/>
              <a:chOff x="7139016" y="971644"/>
              <a:chExt cx="523620" cy="188640"/>
            </a:xfrm>
          </p:grpSpPr>
          <p:sp>
            <p:nvSpPr>
              <p:cNvPr id="256" name="Rectangle 255">
                <a:extLst>
                  <a:ext uri="{FF2B5EF4-FFF2-40B4-BE49-F238E27FC236}">
                    <a16:creationId xmlns:a16="http://schemas.microsoft.com/office/drawing/2014/main" id="{2A3D4798-A9CE-1740-885D-66A123A9013F}"/>
                  </a:ext>
                </a:extLst>
              </p:cNvPr>
              <p:cNvSpPr/>
              <p:nvPr/>
            </p:nvSpPr>
            <p:spPr>
              <a:xfrm>
                <a:off x="7139016" y="971644"/>
                <a:ext cx="364972" cy="18864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bg1"/>
                    </a:solidFill>
                  </a:rPr>
                  <a:t>T3</a:t>
                </a:r>
              </a:p>
            </p:txBody>
          </p:sp>
          <p:sp>
            <p:nvSpPr>
              <p:cNvPr id="257" name="Rectangle 256">
                <a:extLst>
                  <a:ext uri="{FF2B5EF4-FFF2-40B4-BE49-F238E27FC236}">
                    <a16:creationId xmlns:a16="http://schemas.microsoft.com/office/drawing/2014/main" id="{9D8A8D01-E5B8-DD46-B31D-CCEB289E624A}"/>
                  </a:ext>
                </a:extLst>
              </p:cNvPr>
              <p:cNvSpPr/>
              <p:nvPr/>
            </p:nvSpPr>
            <p:spPr>
              <a:xfrm>
                <a:off x="7427788" y="971644"/>
                <a:ext cx="234848" cy="18864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endParaRPr>
              </a:p>
            </p:txBody>
          </p:sp>
        </p:grpSp>
        <p:grpSp>
          <p:nvGrpSpPr>
            <p:cNvPr id="260" name="Group 259">
              <a:extLst>
                <a:ext uri="{FF2B5EF4-FFF2-40B4-BE49-F238E27FC236}">
                  <a16:creationId xmlns:a16="http://schemas.microsoft.com/office/drawing/2014/main" id="{A801F81B-1160-7E43-9B4B-641719DAAEC7}"/>
                </a:ext>
              </a:extLst>
            </p:cNvPr>
            <p:cNvGrpSpPr/>
            <p:nvPr/>
          </p:nvGrpSpPr>
          <p:grpSpPr>
            <a:xfrm>
              <a:off x="9665992" y="4092062"/>
              <a:ext cx="398810" cy="134247"/>
              <a:chOff x="7139016" y="971644"/>
              <a:chExt cx="398810" cy="188640"/>
            </a:xfrm>
          </p:grpSpPr>
          <p:sp>
            <p:nvSpPr>
              <p:cNvPr id="265" name="Rectangle 264">
                <a:extLst>
                  <a:ext uri="{FF2B5EF4-FFF2-40B4-BE49-F238E27FC236}">
                    <a16:creationId xmlns:a16="http://schemas.microsoft.com/office/drawing/2014/main" id="{A23E8FBB-88BF-814B-B846-D1D3C98A9508}"/>
                  </a:ext>
                </a:extLst>
              </p:cNvPr>
              <p:cNvSpPr/>
              <p:nvPr/>
            </p:nvSpPr>
            <p:spPr>
              <a:xfrm>
                <a:off x="7139016" y="971644"/>
                <a:ext cx="364972" cy="18864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bg1"/>
                    </a:solidFill>
                  </a:rPr>
                  <a:t>T1</a:t>
                </a:r>
              </a:p>
            </p:txBody>
          </p:sp>
          <p:sp>
            <p:nvSpPr>
              <p:cNvPr id="266" name="Rectangle 265">
                <a:extLst>
                  <a:ext uri="{FF2B5EF4-FFF2-40B4-BE49-F238E27FC236}">
                    <a16:creationId xmlns:a16="http://schemas.microsoft.com/office/drawing/2014/main" id="{25C50D6F-FB3F-9B48-8F73-29040D15A250}"/>
                  </a:ext>
                </a:extLst>
              </p:cNvPr>
              <p:cNvSpPr/>
              <p:nvPr/>
            </p:nvSpPr>
            <p:spPr>
              <a:xfrm>
                <a:off x="7427788" y="971644"/>
                <a:ext cx="110038" cy="18864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endParaRPr>
              </a:p>
            </p:txBody>
          </p:sp>
        </p:grpSp>
        <p:sp>
          <p:nvSpPr>
            <p:cNvPr id="267" name="TextBox 266">
              <a:extLst>
                <a:ext uri="{FF2B5EF4-FFF2-40B4-BE49-F238E27FC236}">
                  <a16:creationId xmlns:a16="http://schemas.microsoft.com/office/drawing/2014/main" id="{76511C0F-99D0-694B-8F23-701CA190FE52}"/>
                </a:ext>
              </a:extLst>
            </p:cNvPr>
            <p:cNvSpPr txBox="1"/>
            <p:nvPr/>
          </p:nvSpPr>
          <p:spPr>
            <a:xfrm>
              <a:off x="10072158" y="4038546"/>
              <a:ext cx="271228" cy="197128"/>
            </a:xfrm>
            <a:prstGeom prst="rect">
              <a:avLst/>
            </a:prstGeom>
            <a:noFill/>
          </p:spPr>
          <p:txBody>
            <a:bodyPr wrap="none" rtlCol="0">
              <a:spAutoFit/>
            </a:bodyPr>
            <a:lstStyle/>
            <a:p>
              <a:r>
                <a:rPr lang="en-US" sz="1200" b="1" dirty="0"/>
                <a:t>B</a:t>
              </a:r>
            </a:p>
          </p:txBody>
        </p:sp>
      </p:grpSp>
      <p:grpSp>
        <p:nvGrpSpPr>
          <p:cNvPr id="23" name="Group 22">
            <a:extLst>
              <a:ext uri="{FF2B5EF4-FFF2-40B4-BE49-F238E27FC236}">
                <a16:creationId xmlns:a16="http://schemas.microsoft.com/office/drawing/2014/main" id="{DF2C5007-F412-544D-B85A-9988563CD341}"/>
              </a:ext>
            </a:extLst>
          </p:cNvPr>
          <p:cNvGrpSpPr/>
          <p:nvPr/>
        </p:nvGrpSpPr>
        <p:grpSpPr>
          <a:xfrm>
            <a:off x="7721007" y="4037733"/>
            <a:ext cx="705682" cy="530892"/>
            <a:chOff x="7721007" y="3315843"/>
            <a:chExt cx="705682" cy="745994"/>
          </a:xfrm>
        </p:grpSpPr>
        <p:sp>
          <p:nvSpPr>
            <p:cNvPr id="268" name="Rectangle 267">
              <a:extLst>
                <a:ext uri="{FF2B5EF4-FFF2-40B4-BE49-F238E27FC236}">
                  <a16:creationId xmlns:a16="http://schemas.microsoft.com/office/drawing/2014/main" id="{6A0DB2CB-FEE4-3F49-A493-330EC93BE189}"/>
                </a:ext>
              </a:extLst>
            </p:cNvPr>
            <p:cNvSpPr/>
            <p:nvPr/>
          </p:nvSpPr>
          <p:spPr>
            <a:xfrm>
              <a:off x="7721007" y="3350407"/>
              <a:ext cx="680687" cy="711430"/>
            </a:xfrm>
            <a:prstGeom prst="rect">
              <a:avLst/>
            </a:prstGeom>
            <a:solidFill>
              <a:srgbClr val="00B150"/>
            </a:solidFill>
            <a:ln w="19050">
              <a:solidFill>
                <a:srgbClr val="FF2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269" name="TextBox 268">
              <a:extLst>
                <a:ext uri="{FF2B5EF4-FFF2-40B4-BE49-F238E27FC236}">
                  <a16:creationId xmlns:a16="http://schemas.microsoft.com/office/drawing/2014/main" id="{7AEA6C68-B2C3-9F45-951F-365FAF6DE20B}"/>
                </a:ext>
              </a:extLst>
            </p:cNvPr>
            <p:cNvSpPr txBox="1"/>
            <p:nvPr/>
          </p:nvSpPr>
          <p:spPr>
            <a:xfrm>
              <a:off x="8155461" y="3315843"/>
              <a:ext cx="271228" cy="276999"/>
            </a:xfrm>
            <a:prstGeom prst="rect">
              <a:avLst/>
            </a:prstGeom>
            <a:noFill/>
          </p:spPr>
          <p:txBody>
            <a:bodyPr wrap="none" rtlCol="0">
              <a:spAutoFit/>
            </a:bodyPr>
            <a:lstStyle/>
            <a:p>
              <a:r>
                <a:rPr lang="en-US" sz="1200" b="1" dirty="0"/>
                <a:t>B</a:t>
              </a:r>
            </a:p>
          </p:txBody>
        </p:sp>
      </p:grpSp>
      <p:grpSp>
        <p:nvGrpSpPr>
          <p:cNvPr id="270" name="Group 269">
            <a:extLst>
              <a:ext uri="{FF2B5EF4-FFF2-40B4-BE49-F238E27FC236}">
                <a16:creationId xmlns:a16="http://schemas.microsoft.com/office/drawing/2014/main" id="{D70B4CBB-799E-C940-88EF-2515A41793D6}"/>
              </a:ext>
            </a:extLst>
          </p:cNvPr>
          <p:cNvGrpSpPr/>
          <p:nvPr/>
        </p:nvGrpSpPr>
        <p:grpSpPr>
          <a:xfrm>
            <a:off x="3673023" y="4163765"/>
            <a:ext cx="553298" cy="197236"/>
            <a:chOff x="3663881" y="3978996"/>
            <a:chExt cx="553298" cy="197236"/>
          </a:xfrm>
        </p:grpSpPr>
        <p:cxnSp>
          <p:nvCxnSpPr>
            <p:cNvPr id="271" name="Straight Arrow Connector 270">
              <a:extLst>
                <a:ext uri="{FF2B5EF4-FFF2-40B4-BE49-F238E27FC236}">
                  <a16:creationId xmlns:a16="http://schemas.microsoft.com/office/drawing/2014/main" id="{1AF1588B-C930-004B-AB5C-C84700E172F9}"/>
                </a:ext>
              </a:extLst>
            </p:cNvPr>
            <p:cNvCxnSpPr>
              <a:cxnSpLocks/>
            </p:cNvCxnSpPr>
            <p:nvPr/>
          </p:nvCxnSpPr>
          <p:spPr>
            <a:xfrm>
              <a:off x="3663881" y="3981482"/>
              <a:ext cx="0" cy="194750"/>
            </a:xfrm>
            <a:prstGeom prst="straightConnector1">
              <a:avLst/>
            </a:prstGeom>
            <a:ln w="2222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72" name="Group 271">
              <a:extLst>
                <a:ext uri="{FF2B5EF4-FFF2-40B4-BE49-F238E27FC236}">
                  <a16:creationId xmlns:a16="http://schemas.microsoft.com/office/drawing/2014/main" id="{93C9B888-673E-A944-98D4-2DEF9D939FB8}"/>
                </a:ext>
              </a:extLst>
            </p:cNvPr>
            <p:cNvGrpSpPr/>
            <p:nvPr/>
          </p:nvGrpSpPr>
          <p:grpSpPr>
            <a:xfrm>
              <a:off x="3718007" y="3978996"/>
              <a:ext cx="499172" cy="188640"/>
              <a:chOff x="7316816" y="971644"/>
              <a:chExt cx="499172" cy="188640"/>
            </a:xfrm>
          </p:grpSpPr>
          <p:sp>
            <p:nvSpPr>
              <p:cNvPr id="273" name="Rectangle 272">
                <a:extLst>
                  <a:ext uri="{FF2B5EF4-FFF2-40B4-BE49-F238E27FC236}">
                    <a16:creationId xmlns:a16="http://schemas.microsoft.com/office/drawing/2014/main" id="{E651C85C-4A26-7743-8320-02EEB84B8B66}"/>
                  </a:ext>
                </a:extLst>
              </p:cNvPr>
              <p:cNvSpPr/>
              <p:nvPr/>
            </p:nvSpPr>
            <p:spPr>
              <a:xfrm>
                <a:off x="7316816" y="971644"/>
                <a:ext cx="36497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r>
                  <a:rPr lang="en-US" sz="1200" b="1" dirty="0">
                    <a:solidFill>
                      <a:schemeClr val="bg1"/>
                    </a:solidFill>
                  </a:rPr>
                  <a:t>T2</a:t>
                </a:r>
              </a:p>
            </p:txBody>
          </p:sp>
          <p:sp>
            <p:nvSpPr>
              <p:cNvPr id="274" name="Rectangle 273">
                <a:extLst>
                  <a:ext uri="{FF2B5EF4-FFF2-40B4-BE49-F238E27FC236}">
                    <a16:creationId xmlns:a16="http://schemas.microsoft.com/office/drawing/2014/main" id="{15FD3A8B-4565-1B45-9EC2-B5A4441BFC2D}"/>
                  </a:ext>
                </a:extLst>
              </p:cNvPr>
              <p:cNvSpPr/>
              <p:nvPr/>
            </p:nvSpPr>
            <p:spPr>
              <a:xfrm>
                <a:off x="7605588" y="971644"/>
                <a:ext cx="210400" cy="188640"/>
              </a:xfrm>
              <a:prstGeom prst="rect">
                <a:avLst/>
              </a:prstGeom>
              <a:solidFill>
                <a:srgbClr val="FF2A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1200" b="1" dirty="0">
                  <a:solidFill>
                    <a:schemeClr val="bg1"/>
                  </a:solidFill>
                </a:endParaRPr>
              </a:p>
            </p:txBody>
          </p:sp>
        </p:grpSp>
      </p:grpSp>
      <p:grpSp>
        <p:nvGrpSpPr>
          <p:cNvPr id="275" name="Group 274">
            <a:extLst>
              <a:ext uri="{FF2B5EF4-FFF2-40B4-BE49-F238E27FC236}">
                <a16:creationId xmlns:a16="http://schemas.microsoft.com/office/drawing/2014/main" id="{A09686E1-8AD2-A24A-B28D-6DCA067A559B}"/>
              </a:ext>
            </a:extLst>
          </p:cNvPr>
          <p:cNvGrpSpPr/>
          <p:nvPr/>
        </p:nvGrpSpPr>
        <p:grpSpPr>
          <a:xfrm>
            <a:off x="3673023" y="4380798"/>
            <a:ext cx="668976" cy="197236"/>
            <a:chOff x="3663881" y="3978996"/>
            <a:chExt cx="668976" cy="197236"/>
          </a:xfrm>
        </p:grpSpPr>
        <p:cxnSp>
          <p:nvCxnSpPr>
            <p:cNvPr id="276" name="Straight Arrow Connector 275">
              <a:extLst>
                <a:ext uri="{FF2B5EF4-FFF2-40B4-BE49-F238E27FC236}">
                  <a16:creationId xmlns:a16="http://schemas.microsoft.com/office/drawing/2014/main" id="{DD8CD0C7-DE35-7A43-89D8-CC1E2EB35CCA}"/>
                </a:ext>
              </a:extLst>
            </p:cNvPr>
            <p:cNvCxnSpPr>
              <a:cxnSpLocks/>
            </p:cNvCxnSpPr>
            <p:nvPr/>
          </p:nvCxnSpPr>
          <p:spPr>
            <a:xfrm>
              <a:off x="3663881" y="3981482"/>
              <a:ext cx="0" cy="194750"/>
            </a:xfrm>
            <a:prstGeom prst="straightConnector1">
              <a:avLst/>
            </a:prstGeom>
            <a:ln w="2222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77" name="Group 276">
              <a:extLst>
                <a:ext uri="{FF2B5EF4-FFF2-40B4-BE49-F238E27FC236}">
                  <a16:creationId xmlns:a16="http://schemas.microsoft.com/office/drawing/2014/main" id="{7C87379F-C3D6-FA42-8415-300EEE91D88C}"/>
                </a:ext>
              </a:extLst>
            </p:cNvPr>
            <p:cNvGrpSpPr/>
            <p:nvPr/>
          </p:nvGrpSpPr>
          <p:grpSpPr>
            <a:xfrm>
              <a:off x="3718007" y="3978996"/>
              <a:ext cx="614850" cy="188640"/>
              <a:chOff x="7316816" y="971644"/>
              <a:chExt cx="614850" cy="188640"/>
            </a:xfrm>
          </p:grpSpPr>
          <p:sp>
            <p:nvSpPr>
              <p:cNvPr id="278" name="Rectangle 277">
                <a:extLst>
                  <a:ext uri="{FF2B5EF4-FFF2-40B4-BE49-F238E27FC236}">
                    <a16:creationId xmlns:a16="http://schemas.microsoft.com/office/drawing/2014/main" id="{476CDBFA-C130-3C4C-8F8F-FF59EFF201AD}"/>
                  </a:ext>
                </a:extLst>
              </p:cNvPr>
              <p:cNvSpPr/>
              <p:nvPr/>
            </p:nvSpPr>
            <p:spPr>
              <a:xfrm>
                <a:off x="7316816" y="971644"/>
                <a:ext cx="36497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r>
                  <a:rPr lang="en-US" sz="1200" b="1" dirty="0">
                    <a:solidFill>
                      <a:schemeClr val="bg1"/>
                    </a:solidFill>
                  </a:rPr>
                  <a:t>T3</a:t>
                </a:r>
              </a:p>
            </p:txBody>
          </p:sp>
          <p:sp>
            <p:nvSpPr>
              <p:cNvPr id="279" name="Rectangle 278">
                <a:extLst>
                  <a:ext uri="{FF2B5EF4-FFF2-40B4-BE49-F238E27FC236}">
                    <a16:creationId xmlns:a16="http://schemas.microsoft.com/office/drawing/2014/main" id="{A653BBE9-4868-AE4E-BDE6-225DF26EECC2}"/>
                  </a:ext>
                </a:extLst>
              </p:cNvPr>
              <p:cNvSpPr/>
              <p:nvPr/>
            </p:nvSpPr>
            <p:spPr>
              <a:xfrm>
                <a:off x="7605587" y="971644"/>
                <a:ext cx="326079" cy="188640"/>
              </a:xfrm>
              <a:prstGeom prst="rect">
                <a:avLst/>
              </a:prstGeom>
              <a:solidFill>
                <a:srgbClr val="FF2A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1200" b="1" dirty="0">
                  <a:solidFill>
                    <a:schemeClr val="bg1"/>
                  </a:solidFill>
                </a:endParaRPr>
              </a:p>
            </p:txBody>
          </p:sp>
        </p:grpSp>
      </p:grpSp>
      <p:sp>
        <p:nvSpPr>
          <p:cNvPr id="25" name="TextBox 24">
            <a:extLst>
              <a:ext uri="{FF2B5EF4-FFF2-40B4-BE49-F238E27FC236}">
                <a16:creationId xmlns:a16="http://schemas.microsoft.com/office/drawing/2014/main" id="{C595890D-50B8-4341-A0BB-4BF0C115DF6A}"/>
              </a:ext>
            </a:extLst>
          </p:cNvPr>
          <p:cNvSpPr txBox="1"/>
          <p:nvPr/>
        </p:nvSpPr>
        <p:spPr>
          <a:xfrm>
            <a:off x="3620945" y="4384772"/>
            <a:ext cx="343364" cy="369332"/>
          </a:xfrm>
          <a:prstGeom prst="rect">
            <a:avLst/>
          </a:prstGeom>
          <a:noFill/>
        </p:spPr>
        <p:txBody>
          <a:bodyPr wrap="none" rtlCol="0">
            <a:spAutoFit/>
          </a:bodyPr>
          <a:lstStyle/>
          <a:p>
            <a:r>
              <a:rPr lang="en-US" dirty="0">
                <a:solidFill>
                  <a:srgbClr val="FF2A00"/>
                </a:solidFill>
              </a:rPr>
              <a:t>…</a:t>
            </a:r>
          </a:p>
        </p:txBody>
      </p:sp>
      <p:sp>
        <p:nvSpPr>
          <p:cNvPr id="280" name="Rounded Rectangle 279">
            <a:extLst>
              <a:ext uri="{FF2B5EF4-FFF2-40B4-BE49-F238E27FC236}">
                <a16:creationId xmlns:a16="http://schemas.microsoft.com/office/drawing/2014/main" id="{7E72A9C1-76F4-8B46-81C7-7C1D576722B4}"/>
              </a:ext>
            </a:extLst>
          </p:cNvPr>
          <p:cNvSpPr/>
          <p:nvPr/>
        </p:nvSpPr>
        <p:spPr>
          <a:xfrm>
            <a:off x="5308542" y="2976185"/>
            <a:ext cx="559591" cy="554570"/>
          </a:xfrm>
          <a:prstGeom prst="roundRect">
            <a:avLst/>
          </a:prstGeom>
          <a:solidFill>
            <a:srgbClr val="42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b="1" kern="0" noProof="0" dirty="0">
                <a:solidFill>
                  <a:schemeClr val="bg1"/>
                </a:solidFill>
                <a:ea typeface=""/>
                <a:cs typeface=""/>
              </a:rPr>
              <a:t>P1</a:t>
            </a:r>
            <a:endParaRPr kumimoji="0" lang="en-US" sz="2000" b="1" i="0" u="none" strike="noStrike" kern="0" cap="none" spc="0" normalizeH="0" baseline="-25000" noProof="0" dirty="0">
              <a:ln>
                <a:noFill/>
              </a:ln>
              <a:solidFill>
                <a:schemeClr val="bg1"/>
              </a:solidFill>
              <a:effectLst/>
              <a:uLnTx/>
              <a:uFillTx/>
              <a:ea typeface=""/>
              <a:cs typeface=""/>
            </a:endParaRPr>
          </a:p>
        </p:txBody>
      </p:sp>
      <p:cxnSp>
        <p:nvCxnSpPr>
          <p:cNvPr id="281" name="Straight Connector 280">
            <a:extLst>
              <a:ext uri="{FF2B5EF4-FFF2-40B4-BE49-F238E27FC236}">
                <a16:creationId xmlns:a16="http://schemas.microsoft.com/office/drawing/2014/main" id="{F59A41BF-3DC1-9647-B2E2-2482FC795024}"/>
              </a:ext>
            </a:extLst>
          </p:cNvPr>
          <p:cNvCxnSpPr>
            <a:cxnSpLocks/>
          </p:cNvCxnSpPr>
          <p:nvPr/>
        </p:nvCxnSpPr>
        <p:spPr>
          <a:xfrm flipH="1">
            <a:off x="5584727" y="3618565"/>
            <a:ext cx="8156" cy="994500"/>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282" name="Oval 281">
            <a:extLst>
              <a:ext uri="{FF2B5EF4-FFF2-40B4-BE49-F238E27FC236}">
                <a16:creationId xmlns:a16="http://schemas.microsoft.com/office/drawing/2014/main" id="{CA02B3BD-1825-0E49-A194-6D837EB19471}"/>
              </a:ext>
            </a:extLst>
          </p:cNvPr>
          <p:cNvSpPr/>
          <p:nvPr/>
        </p:nvSpPr>
        <p:spPr>
          <a:xfrm flipV="1">
            <a:off x="5511882" y="3456564"/>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cxnSp>
        <p:nvCxnSpPr>
          <p:cNvPr id="284" name="Straight Connector 283">
            <a:extLst>
              <a:ext uri="{FF2B5EF4-FFF2-40B4-BE49-F238E27FC236}">
                <a16:creationId xmlns:a16="http://schemas.microsoft.com/office/drawing/2014/main" id="{0CE3E118-45E1-0340-B150-4776FF464C61}"/>
              </a:ext>
            </a:extLst>
          </p:cNvPr>
          <p:cNvCxnSpPr>
            <a:cxnSpLocks/>
            <a:stCxn id="285" idx="0"/>
            <a:endCxn id="46" idx="7"/>
          </p:cNvCxnSpPr>
          <p:nvPr/>
        </p:nvCxnSpPr>
        <p:spPr>
          <a:xfrm>
            <a:off x="6642598" y="3618565"/>
            <a:ext cx="2892" cy="1068293"/>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grpSp>
        <p:nvGrpSpPr>
          <p:cNvPr id="28" name="Group 27">
            <a:extLst>
              <a:ext uri="{FF2B5EF4-FFF2-40B4-BE49-F238E27FC236}">
                <a16:creationId xmlns:a16="http://schemas.microsoft.com/office/drawing/2014/main" id="{1CAC8EEC-9933-8149-A237-3DA7FC2D002C}"/>
              </a:ext>
            </a:extLst>
          </p:cNvPr>
          <p:cNvGrpSpPr/>
          <p:nvPr/>
        </p:nvGrpSpPr>
        <p:grpSpPr>
          <a:xfrm>
            <a:off x="6358257" y="2976185"/>
            <a:ext cx="559591" cy="642380"/>
            <a:chOff x="6336179" y="2971356"/>
            <a:chExt cx="559591" cy="642380"/>
          </a:xfrm>
        </p:grpSpPr>
        <p:sp>
          <p:nvSpPr>
            <p:cNvPr id="283" name="Rounded Rectangle 282">
              <a:extLst>
                <a:ext uri="{FF2B5EF4-FFF2-40B4-BE49-F238E27FC236}">
                  <a16:creationId xmlns:a16="http://schemas.microsoft.com/office/drawing/2014/main" id="{5E942AF3-A3ED-E040-A07A-060545BED6C6}"/>
                </a:ext>
              </a:extLst>
            </p:cNvPr>
            <p:cNvSpPr/>
            <p:nvPr/>
          </p:nvSpPr>
          <p:spPr>
            <a:xfrm>
              <a:off x="6336179" y="2971356"/>
              <a:ext cx="559591" cy="554570"/>
            </a:xfrm>
            <a:prstGeom prst="roundRect">
              <a:avLst/>
            </a:prstGeom>
            <a:solidFill>
              <a:srgbClr val="42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b="1" kern="0" noProof="0" dirty="0">
                  <a:solidFill>
                    <a:schemeClr val="bg1"/>
                  </a:solidFill>
                  <a:ea typeface=""/>
                  <a:cs typeface=""/>
                </a:rPr>
                <a:t>P2</a:t>
              </a:r>
              <a:endParaRPr kumimoji="0" lang="en-US" sz="2000" b="1" i="0" u="none" strike="noStrike" kern="0" cap="none" spc="0" normalizeH="0" baseline="-25000" noProof="0" dirty="0">
                <a:ln>
                  <a:noFill/>
                </a:ln>
                <a:solidFill>
                  <a:schemeClr val="bg1"/>
                </a:solidFill>
                <a:effectLst/>
                <a:uLnTx/>
                <a:uFillTx/>
                <a:ea typeface=""/>
                <a:cs typeface=""/>
              </a:endParaRPr>
            </a:p>
          </p:txBody>
        </p:sp>
        <p:sp>
          <p:nvSpPr>
            <p:cNvPr id="285" name="Oval 284">
              <a:extLst>
                <a:ext uri="{FF2B5EF4-FFF2-40B4-BE49-F238E27FC236}">
                  <a16:creationId xmlns:a16="http://schemas.microsoft.com/office/drawing/2014/main" id="{33DDA2FF-3E22-FD4D-ABB1-127F1A690E1F}"/>
                </a:ext>
              </a:extLst>
            </p:cNvPr>
            <p:cNvSpPr/>
            <p:nvPr/>
          </p:nvSpPr>
          <p:spPr>
            <a:xfrm flipV="1">
              <a:off x="6539519" y="3451735"/>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grpSp>
      <p:sp>
        <p:nvSpPr>
          <p:cNvPr id="46" name="Oval 45"/>
          <p:cNvSpPr/>
          <p:nvPr/>
        </p:nvSpPr>
        <p:spPr>
          <a:xfrm>
            <a:off x="3605434" y="4633330"/>
            <a:ext cx="3561647" cy="365509"/>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A90880B-8C62-CD40-B19A-1AB9EEC0AFDB}"/>
              </a:ext>
            </a:extLst>
          </p:cNvPr>
          <p:cNvGrpSpPr/>
          <p:nvPr/>
        </p:nvGrpSpPr>
        <p:grpSpPr>
          <a:xfrm>
            <a:off x="3348668" y="2098735"/>
            <a:ext cx="1864099" cy="1094927"/>
            <a:chOff x="3348668" y="2098735"/>
            <a:chExt cx="1864099" cy="1094927"/>
          </a:xfrm>
        </p:grpSpPr>
        <p:sp>
          <p:nvSpPr>
            <p:cNvPr id="16" name="Rectangle 15">
              <a:extLst>
                <a:ext uri="{FF2B5EF4-FFF2-40B4-BE49-F238E27FC236}">
                  <a16:creationId xmlns:a16="http://schemas.microsoft.com/office/drawing/2014/main" id="{8EFE3F87-8A2A-6749-86A9-894D646C7A4A}"/>
                </a:ext>
              </a:extLst>
            </p:cNvPr>
            <p:cNvSpPr/>
            <p:nvPr/>
          </p:nvSpPr>
          <p:spPr>
            <a:xfrm>
              <a:off x="3348668" y="2166967"/>
              <a:ext cx="1798439" cy="1026695"/>
            </a:xfrm>
            <a:prstGeom prst="rect">
              <a:avLst/>
            </a:prstGeom>
            <a:solidFill>
              <a:srgbClr val="00B150"/>
            </a:solidFill>
            <a:ln w="25400">
              <a:solidFill>
                <a:srgbClr val="FF2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F9C3D6F3-822C-1A4C-91F7-6389B47DFCC2}"/>
                </a:ext>
              </a:extLst>
            </p:cNvPr>
            <p:cNvGrpSpPr/>
            <p:nvPr/>
          </p:nvGrpSpPr>
          <p:grpSpPr>
            <a:xfrm>
              <a:off x="3411093" y="2267163"/>
              <a:ext cx="675984" cy="188640"/>
              <a:chOff x="7139016" y="971644"/>
              <a:chExt cx="675984" cy="188640"/>
            </a:xfrm>
          </p:grpSpPr>
          <p:sp>
            <p:nvSpPr>
              <p:cNvPr id="115" name="Rectangle 114">
                <a:extLst>
                  <a:ext uri="{FF2B5EF4-FFF2-40B4-BE49-F238E27FC236}">
                    <a16:creationId xmlns:a16="http://schemas.microsoft.com/office/drawing/2014/main" id="{1DAD6BFA-F80E-AC42-8A5C-649B8153D423}"/>
                  </a:ext>
                </a:extLst>
              </p:cNvPr>
              <p:cNvSpPr/>
              <p:nvPr/>
            </p:nvSpPr>
            <p:spPr>
              <a:xfrm>
                <a:off x="7139016" y="971644"/>
                <a:ext cx="36497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r>
                  <a:rPr lang="en-US" sz="1200" b="1" dirty="0">
                    <a:solidFill>
                      <a:schemeClr val="bg1"/>
                    </a:solidFill>
                  </a:rPr>
                  <a:t>T1</a:t>
                </a:r>
              </a:p>
            </p:txBody>
          </p:sp>
          <p:sp>
            <p:nvSpPr>
              <p:cNvPr id="116" name="Rectangle 115">
                <a:extLst>
                  <a:ext uri="{FF2B5EF4-FFF2-40B4-BE49-F238E27FC236}">
                    <a16:creationId xmlns:a16="http://schemas.microsoft.com/office/drawing/2014/main" id="{B2663D6E-6F19-E04A-AB84-ADDD07CFD635}"/>
                  </a:ext>
                </a:extLst>
              </p:cNvPr>
              <p:cNvSpPr/>
              <p:nvPr/>
            </p:nvSpPr>
            <p:spPr>
              <a:xfrm>
                <a:off x="7427787" y="971644"/>
                <a:ext cx="387213" cy="188640"/>
              </a:xfrm>
              <a:prstGeom prst="rect">
                <a:avLst/>
              </a:prstGeom>
              <a:solidFill>
                <a:srgbClr val="FF2A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1200" b="1" dirty="0">
                  <a:solidFill>
                    <a:schemeClr val="bg1"/>
                  </a:solidFill>
                </a:endParaRPr>
              </a:p>
            </p:txBody>
          </p:sp>
        </p:grpSp>
        <p:grpSp>
          <p:nvGrpSpPr>
            <p:cNvPr id="117" name="Group 116">
              <a:extLst>
                <a:ext uri="{FF2B5EF4-FFF2-40B4-BE49-F238E27FC236}">
                  <a16:creationId xmlns:a16="http://schemas.microsoft.com/office/drawing/2014/main" id="{9A4BA768-F675-1C40-BACD-7432DFA397EE}"/>
                </a:ext>
              </a:extLst>
            </p:cNvPr>
            <p:cNvGrpSpPr/>
            <p:nvPr/>
          </p:nvGrpSpPr>
          <p:grpSpPr>
            <a:xfrm>
              <a:off x="4119124" y="2267163"/>
              <a:ext cx="675984" cy="188640"/>
              <a:chOff x="7139016" y="971644"/>
              <a:chExt cx="675984" cy="188640"/>
            </a:xfrm>
          </p:grpSpPr>
          <p:sp>
            <p:nvSpPr>
              <p:cNvPr id="118" name="Rectangle 117">
                <a:extLst>
                  <a:ext uri="{FF2B5EF4-FFF2-40B4-BE49-F238E27FC236}">
                    <a16:creationId xmlns:a16="http://schemas.microsoft.com/office/drawing/2014/main" id="{7AB988DE-7FBA-6B49-BE95-ECCD8C99136E}"/>
                  </a:ext>
                </a:extLst>
              </p:cNvPr>
              <p:cNvSpPr/>
              <p:nvPr/>
            </p:nvSpPr>
            <p:spPr>
              <a:xfrm>
                <a:off x="7139016" y="971644"/>
                <a:ext cx="36497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r>
                  <a:rPr lang="en-US" sz="1200" b="1" dirty="0">
                    <a:solidFill>
                      <a:schemeClr val="bg1"/>
                    </a:solidFill>
                  </a:rPr>
                  <a:t>T2</a:t>
                </a:r>
              </a:p>
            </p:txBody>
          </p:sp>
          <p:sp>
            <p:nvSpPr>
              <p:cNvPr id="119" name="Rectangle 118">
                <a:extLst>
                  <a:ext uri="{FF2B5EF4-FFF2-40B4-BE49-F238E27FC236}">
                    <a16:creationId xmlns:a16="http://schemas.microsoft.com/office/drawing/2014/main" id="{769B8F5D-40BF-8445-B42E-AAB85FDB4ECC}"/>
                  </a:ext>
                </a:extLst>
              </p:cNvPr>
              <p:cNvSpPr/>
              <p:nvPr/>
            </p:nvSpPr>
            <p:spPr>
              <a:xfrm>
                <a:off x="7427787" y="971644"/>
                <a:ext cx="387213" cy="188640"/>
              </a:xfrm>
              <a:prstGeom prst="rect">
                <a:avLst/>
              </a:prstGeom>
              <a:solidFill>
                <a:srgbClr val="FF2A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1200" b="1" dirty="0">
                  <a:solidFill>
                    <a:schemeClr val="bg1"/>
                  </a:solidFill>
                </a:endParaRPr>
              </a:p>
            </p:txBody>
          </p:sp>
        </p:grpSp>
        <p:sp>
          <p:nvSpPr>
            <p:cNvPr id="121" name="Rectangle 120">
              <a:extLst>
                <a:ext uri="{FF2B5EF4-FFF2-40B4-BE49-F238E27FC236}">
                  <a16:creationId xmlns:a16="http://schemas.microsoft.com/office/drawing/2014/main" id="{F7DE3998-DA08-7942-B680-E66B8600E680}"/>
                </a:ext>
              </a:extLst>
            </p:cNvPr>
            <p:cNvSpPr/>
            <p:nvPr/>
          </p:nvSpPr>
          <p:spPr>
            <a:xfrm>
              <a:off x="3411093" y="2484832"/>
              <a:ext cx="36497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r>
                <a:rPr lang="en-US" sz="1200" b="1" dirty="0">
                  <a:solidFill>
                    <a:schemeClr val="bg1"/>
                  </a:solidFill>
                </a:rPr>
                <a:t>T3</a:t>
              </a:r>
            </a:p>
          </p:txBody>
        </p:sp>
        <p:sp>
          <p:nvSpPr>
            <p:cNvPr id="122" name="Rectangle 121">
              <a:extLst>
                <a:ext uri="{FF2B5EF4-FFF2-40B4-BE49-F238E27FC236}">
                  <a16:creationId xmlns:a16="http://schemas.microsoft.com/office/drawing/2014/main" id="{B11CFEE1-0591-6541-9844-EFD901C03B96}"/>
                </a:ext>
              </a:extLst>
            </p:cNvPr>
            <p:cNvSpPr/>
            <p:nvPr/>
          </p:nvSpPr>
          <p:spPr>
            <a:xfrm>
              <a:off x="3699864" y="2484832"/>
              <a:ext cx="595053" cy="188640"/>
            </a:xfrm>
            <a:prstGeom prst="rect">
              <a:avLst/>
            </a:prstGeom>
            <a:solidFill>
              <a:srgbClr val="FF2A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1200" b="1" dirty="0">
                <a:solidFill>
                  <a:schemeClr val="bg1"/>
                </a:solidFill>
              </a:endParaRPr>
            </a:p>
          </p:txBody>
        </p:sp>
        <p:sp>
          <p:nvSpPr>
            <p:cNvPr id="128" name="Rectangle 127">
              <a:extLst>
                <a:ext uri="{FF2B5EF4-FFF2-40B4-BE49-F238E27FC236}">
                  <a16:creationId xmlns:a16="http://schemas.microsoft.com/office/drawing/2014/main" id="{634DF2C8-5F0B-9B4F-9F4C-2D29C3DF9C17}"/>
                </a:ext>
              </a:extLst>
            </p:cNvPr>
            <p:cNvSpPr/>
            <p:nvPr/>
          </p:nvSpPr>
          <p:spPr>
            <a:xfrm>
              <a:off x="4327292" y="2484832"/>
              <a:ext cx="36497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r>
                <a:rPr lang="en-US" sz="1200" b="1" dirty="0">
                  <a:solidFill>
                    <a:schemeClr val="bg1"/>
                  </a:solidFill>
                </a:rPr>
                <a:t>T4</a:t>
              </a:r>
            </a:p>
          </p:txBody>
        </p:sp>
        <p:sp>
          <p:nvSpPr>
            <p:cNvPr id="129" name="Rectangle 128">
              <a:extLst>
                <a:ext uri="{FF2B5EF4-FFF2-40B4-BE49-F238E27FC236}">
                  <a16:creationId xmlns:a16="http://schemas.microsoft.com/office/drawing/2014/main" id="{9DFC3AF8-2349-7442-B45F-3EDA0EA4CD93}"/>
                </a:ext>
              </a:extLst>
            </p:cNvPr>
            <p:cNvSpPr/>
            <p:nvPr/>
          </p:nvSpPr>
          <p:spPr>
            <a:xfrm>
              <a:off x="4616064" y="2484832"/>
              <a:ext cx="288102" cy="188640"/>
            </a:xfrm>
            <a:prstGeom prst="rect">
              <a:avLst/>
            </a:prstGeom>
            <a:solidFill>
              <a:srgbClr val="FF2A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1200" b="1" dirty="0">
                <a:solidFill>
                  <a:schemeClr val="bg1"/>
                </a:solidFill>
              </a:endParaRPr>
            </a:p>
          </p:txBody>
        </p:sp>
        <p:sp>
          <p:nvSpPr>
            <p:cNvPr id="130" name="Rectangle 129">
              <a:extLst>
                <a:ext uri="{FF2B5EF4-FFF2-40B4-BE49-F238E27FC236}">
                  <a16:creationId xmlns:a16="http://schemas.microsoft.com/office/drawing/2014/main" id="{34BC473E-70AC-B140-B059-0E480C711666}"/>
                </a:ext>
              </a:extLst>
            </p:cNvPr>
            <p:cNvSpPr/>
            <p:nvPr/>
          </p:nvSpPr>
          <p:spPr>
            <a:xfrm>
              <a:off x="3411093" y="2703066"/>
              <a:ext cx="36497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r>
                <a:rPr lang="en-US" sz="1200" b="1" dirty="0">
                  <a:solidFill>
                    <a:schemeClr val="bg1"/>
                  </a:solidFill>
                </a:rPr>
                <a:t>T8</a:t>
              </a:r>
            </a:p>
          </p:txBody>
        </p:sp>
        <p:sp>
          <p:nvSpPr>
            <p:cNvPr id="131" name="Rectangle 130">
              <a:extLst>
                <a:ext uri="{FF2B5EF4-FFF2-40B4-BE49-F238E27FC236}">
                  <a16:creationId xmlns:a16="http://schemas.microsoft.com/office/drawing/2014/main" id="{735736D8-598D-4046-AE18-89790A58875C}"/>
                </a:ext>
              </a:extLst>
            </p:cNvPr>
            <p:cNvSpPr/>
            <p:nvPr/>
          </p:nvSpPr>
          <p:spPr>
            <a:xfrm>
              <a:off x="3699864" y="2703066"/>
              <a:ext cx="182349" cy="188640"/>
            </a:xfrm>
            <a:prstGeom prst="rect">
              <a:avLst/>
            </a:prstGeom>
            <a:solidFill>
              <a:srgbClr val="FF2A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1200" b="1" dirty="0">
                <a:solidFill>
                  <a:schemeClr val="bg1"/>
                </a:solidFill>
              </a:endParaRPr>
            </a:p>
          </p:txBody>
        </p:sp>
        <p:sp>
          <p:nvSpPr>
            <p:cNvPr id="134" name="Rectangle 133">
              <a:extLst>
                <a:ext uri="{FF2B5EF4-FFF2-40B4-BE49-F238E27FC236}">
                  <a16:creationId xmlns:a16="http://schemas.microsoft.com/office/drawing/2014/main" id="{AAD09B43-AF6F-A844-A9F4-9EFCECD1F422}"/>
                </a:ext>
              </a:extLst>
            </p:cNvPr>
            <p:cNvSpPr/>
            <p:nvPr/>
          </p:nvSpPr>
          <p:spPr>
            <a:xfrm>
              <a:off x="3906925" y="2703066"/>
              <a:ext cx="36497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r>
                <a:rPr lang="en-US" sz="1200" b="1" dirty="0">
                  <a:solidFill>
                    <a:schemeClr val="bg1"/>
                  </a:solidFill>
                </a:rPr>
                <a:t>T7</a:t>
              </a:r>
            </a:p>
          </p:txBody>
        </p:sp>
        <p:sp>
          <p:nvSpPr>
            <p:cNvPr id="135" name="Rectangle 134">
              <a:extLst>
                <a:ext uri="{FF2B5EF4-FFF2-40B4-BE49-F238E27FC236}">
                  <a16:creationId xmlns:a16="http://schemas.microsoft.com/office/drawing/2014/main" id="{9CA85FA7-2544-CC45-80EB-A1DF889BE955}"/>
                </a:ext>
              </a:extLst>
            </p:cNvPr>
            <p:cNvSpPr/>
            <p:nvPr/>
          </p:nvSpPr>
          <p:spPr>
            <a:xfrm>
              <a:off x="4195696" y="2703066"/>
              <a:ext cx="182349" cy="188640"/>
            </a:xfrm>
            <a:prstGeom prst="rect">
              <a:avLst/>
            </a:prstGeom>
            <a:solidFill>
              <a:srgbClr val="FF2A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1200" b="1" dirty="0">
                <a:solidFill>
                  <a:schemeClr val="bg1"/>
                </a:solidFill>
              </a:endParaRPr>
            </a:p>
          </p:txBody>
        </p:sp>
        <p:sp>
          <p:nvSpPr>
            <p:cNvPr id="136" name="Rectangle 135">
              <a:extLst>
                <a:ext uri="{FF2B5EF4-FFF2-40B4-BE49-F238E27FC236}">
                  <a16:creationId xmlns:a16="http://schemas.microsoft.com/office/drawing/2014/main" id="{13E74C1C-8FBE-304E-A9BD-97618F714FE9}"/>
                </a:ext>
              </a:extLst>
            </p:cNvPr>
            <p:cNvSpPr/>
            <p:nvPr/>
          </p:nvSpPr>
          <p:spPr>
            <a:xfrm>
              <a:off x="4408764" y="2703066"/>
              <a:ext cx="36497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r>
                <a:rPr lang="en-US" sz="1200" b="1" dirty="0">
                  <a:solidFill>
                    <a:schemeClr val="bg1"/>
                  </a:solidFill>
                </a:rPr>
                <a:t>T5</a:t>
              </a:r>
            </a:p>
          </p:txBody>
        </p:sp>
        <p:sp>
          <p:nvSpPr>
            <p:cNvPr id="137" name="Rectangle 136">
              <a:extLst>
                <a:ext uri="{FF2B5EF4-FFF2-40B4-BE49-F238E27FC236}">
                  <a16:creationId xmlns:a16="http://schemas.microsoft.com/office/drawing/2014/main" id="{22A86B6E-C5E4-2F48-8CD3-0FA282A09AD1}"/>
                </a:ext>
              </a:extLst>
            </p:cNvPr>
            <p:cNvSpPr/>
            <p:nvPr/>
          </p:nvSpPr>
          <p:spPr>
            <a:xfrm>
              <a:off x="4697535" y="2703066"/>
              <a:ext cx="182349" cy="188640"/>
            </a:xfrm>
            <a:prstGeom prst="rect">
              <a:avLst/>
            </a:prstGeom>
            <a:solidFill>
              <a:srgbClr val="FF2A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1200" b="1" dirty="0">
                <a:solidFill>
                  <a:schemeClr val="bg1"/>
                </a:solidFill>
              </a:endParaRPr>
            </a:p>
          </p:txBody>
        </p:sp>
        <p:sp>
          <p:nvSpPr>
            <p:cNvPr id="138" name="Rectangle 137">
              <a:extLst>
                <a:ext uri="{FF2B5EF4-FFF2-40B4-BE49-F238E27FC236}">
                  <a16:creationId xmlns:a16="http://schemas.microsoft.com/office/drawing/2014/main" id="{E43CC0D4-2940-DC41-8738-D73095368F90}"/>
                </a:ext>
              </a:extLst>
            </p:cNvPr>
            <p:cNvSpPr/>
            <p:nvPr/>
          </p:nvSpPr>
          <p:spPr>
            <a:xfrm>
              <a:off x="3411093" y="2921300"/>
              <a:ext cx="364972" cy="188640"/>
            </a:xfrm>
            <a:prstGeom prst="rec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r>
                <a:rPr lang="en-US" sz="1200" b="1" dirty="0">
                  <a:solidFill>
                    <a:schemeClr val="bg1"/>
                  </a:solidFill>
                </a:rPr>
                <a:t>T6</a:t>
              </a:r>
            </a:p>
          </p:txBody>
        </p:sp>
        <p:sp>
          <p:nvSpPr>
            <p:cNvPr id="150" name="Rectangle 149">
              <a:extLst>
                <a:ext uri="{FF2B5EF4-FFF2-40B4-BE49-F238E27FC236}">
                  <a16:creationId xmlns:a16="http://schemas.microsoft.com/office/drawing/2014/main" id="{457AE1D3-2629-4A40-97BA-96273C4E84A4}"/>
                </a:ext>
              </a:extLst>
            </p:cNvPr>
            <p:cNvSpPr/>
            <p:nvPr/>
          </p:nvSpPr>
          <p:spPr>
            <a:xfrm>
              <a:off x="3699864" y="2921300"/>
              <a:ext cx="1099070" cy="188640"/>
            </a:xfrm>
            <a:prstGeom prst="rect">
              <a:avLst/>
            </a:prstGeom>
            <a:solidFill>
              <a:srgbClr val="FF2A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1200" b="1" dirty="0">
                <a:solidFill>
                  <a:schemeClr val="bg1"/>
                </a:solidFill>
              </a:endParaRPr>
            </a:p>
          </p:txBody>
        </p:sp>
        <p:sp>
          <p:nvSpPr>
            <p:cNvPr id="11" name="TextBox 10">
              <a:extLst>
                <a:ext uri="{FF2B5EF4-FFF2-40B4-BE49-F238E27FC236}">
                  <a16:creationId xmlns:a16="http://schemas.microsoft.com/office/drawing/2014/main" id="{0C96DFFC-F62F-CF41-8DF2-4198723D9D5F}"/>
                </a:ext>
              </a:extLst>
            </p:cNvPr>
            <p:cNvSpPr txBox="1"/>
            <p:nvPr/>
          </p:nvSpPr>
          <p:spPr>
            <a:xfrm>
              <a:off x="4753987" y="2098735"/>
              <a:ext cx="458780" cy="400110"/>
            </a:xfrm>
            <a:prstGeom prst="rect">
              <a:avLst/>
            </a:prstGeom>
            <a:noFill/>
          </p:spPr>
          <p:txBody>
            <a:bodyPr wrap="none" rtlCol="0">
              <a:spAutoFit/>
            </a:bodyPr>
            <a:lstStyle/>
            <a:p>
              <a:r>
                <a:rPr lang="en-US" sz="2000" b="1" dirty="0"/>
                <a:t>B1</a:t>
              </a:r>
            </a:p>
          </p:txBody>
        </p:sp>
      </p:grpSp>
    </p:spTree>
    <p:extLst>
      <p:ext uri="{BB962C8B-B14F-4D97-AF65-F5344CB8AC3E}">
        <p14:creationId xmlns:p14="http://schemas.microsoft.com/office/powerpoint/2010/main" val="42210210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21195" y="1868147"/>
            <a:ext cx="6249507" cy="3664140"/>
          </a:xfrm>
          <a:prstGeom prst="roundRect">
            <a:avLst/>
          </a:prstGeom>
          <a:solidFill>
            <a:srgbClr val="DBE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2A00"/>
              </a:solidFill>
            </a:endParaRPr>
          </a:p>
        </p:txBody>
      </p:sp>
      <p:sp>
        <p:nvSpPr>
          <p:cNvPr id="2" name="Title 1"/>
          <p:cNvSpPr>
            <a:spLocks noGrp="1"/>
          </p:cNvSpPr>
          <p:nvPr>
            <p:ph type="title"/>
          </p:nvPr>
        </p:nvSpPr>
        <p:spPr/>
        <p:txBody>
          <a:bodyPr/>
          <a:lstStyle/>
          <a:p>
            <a:r>
              <a:rPr lang="en-US" dirty="0"/>
              <a:t>Diagram 10e</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45</a:t>
            </a:fld>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1334952964"/>
              </p:ext>
            </p:extLst>
          </p:nvPr>
        </p:nvGraphicFramePr>
        <p:xfrm>
          <a:off x="6710024" y="1828326"/>
          <a:ext cx="5057256" cy="4077126"/>
        </p:xfrm>
        <a:graphic>
          <a:graphicData uri="http://schemas.openxmlformats.org/drawingml/2006/table">
            <a:tbl>
              <a:tblPr firstRow="1" bandRow="1">
                <a:tableStyleId>{2D5ABB26-0587-4C30-8999-92F81FD0307C}</a:tableStyleId>
              </a:tblPr>
              <a:tblGrid>
                <a:gridCol w="1010893">
                  <a:extLst>
                    <a:ext uri="{9D8B030D-6E8A-4147-A177-3AD203B41FA5}">
                      <a16:colId xmlns:a16="http://schemas.microsoft.com/office/drawing/2014/main" val="20000"/>
                    </a:ext>
                  </a:extLst>
                </a:gridCol>
                <a:gridCol w="1610460">
                  <a:extLst>
                    <a:ext uri="{9D8B030D-6E8A-4147-A177-3AD203B41FA5}">
                      <a16:colId xmlns:a16="http://schemas.microsoft.com/office/drawing/2014/main" val="20001"/>
                    </a:ext>
                  </a:extLst>
                </a:gridCol>
                <a:gridCol w="864558">
                  <a:extLst>
                    <a:ext uri="{9D8B030D-6E8A-4147-A177-3AD203B41FA5}">
                      <a16:colId xmlns:a16="http://schemas.microsoft.com/office/drawing/2014/main" val="20002"/>
                    </a:ext>
                  </a:extLst>
                </a:gridCol>
                <a:gridCol w="1571345">
                  <a:extLst>
                    <a:ext uri="{9D8B030D-6E8A-4147-A177-3AD203B41FA5}">
                      <a16:colId xmlns:a16="http://schemas.microsoft.com/office/drawing/2014/main" val="20003"/>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r>
                        <a:rPr lang="en-US" sz="1400" baseline="0" dirty="0"/>
                        <a:t> Network</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Peer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lvl="0"/>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Channel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Orderer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Block 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 L1 has blockchain with blocks B0, 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Block B1 contains transactions</a:t>
                      </a:r>
                      <a:br>
                        <a:rPr lang="en-US" sz="1400" dirty="0"/>
                      </a:br>
                      <a:r>
                        <a:rPr lang="en-US" sz="1400" dirty="0"/>
                        <a:t>T1, T2, 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9651710"/>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Transactions T1, T2 flow on channel 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Principal PA (e.g. P1,P4) has communication with channel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56" name="Rounded Rectangle 55"/>
          <p:cNvSpPr/>
          <p:nvPr/>
        </p:nvSpPr>
        <p:spPr>
          <a:xfrm>
            <a:off x="9536718" y="2687324"/>
            <a:ext cx="470643" cy="431746"/>
          </a:xfrm>
          <a:prstGeom prst="roundRect">
            <a:avLst/>
          </a:prstGeom>
          <a:solidFill>
            <a:srgbClr val="00B05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O</a:t>
            </a:r>
            <a:endParaRPr lang="en-US" sz="1600" b="1" dirty="0">
              <a:solidFill>
                <a:srgbClr val="000000"/>
              </a:solidFill>
              <a:ea typeface="Arial" charset="0"/>
              <a:cs typeface="Arial" charset="0"/>
            </a:endParaRPr>
          </a:p>
        </p:txBody>
      </p:sp>
      <p:sp>
        <p:nvSpPr>
          <p:cNvPr id="61" name="Rounded Rectangle 60"/>
          <p:cNvSpPr/>
          <p:nvPr/>
        </p:nvSpPr>
        <p:spPr>
          <a:xfrm>
            <a:off x="6953310" y="1955884"/>
            <a:ext cx="470643" cy="431746"/>
          </a:xfrm>
          <a:prstGeom prst="roundRect">
            <a:avLst/>
          </a:prstGeom>
          <a:solidFill>
            <a:schemeClr val="accent1">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N</a:t>
            </a:r>
            <a:endParaRPr lang="en-US" sz="1600" b="1" dirty="0">
              <a:solidFill>
                <a:srgbClr val="000000"/>
              </a:solidFill>
              <a:ea typeface="Arial" charset="0"/>
              <a:cs typeface="Arial" charset="0"/>
            </a:endParaRPr>
          </a:p>
        </p:txBody>
      </p:sp>
      <p:sp>
        <p:nvSpPr>
          <p:cNvPr id="63" name="Rounded Rectangle 62"/>
          <p:cNvSpPr/>
          <p:nvPr/>
        </p:nvSpPr>
        <p:spPr>
          <a:xfrm>
            <a:off x="9522926" y="1949109"/>
            <a:ext cx="481189" cy="444147"/>
          </a:xfrm>
          <a:prstGeom prst="roundRect">
            <a:avLst/>
          </a:prstGeom>
          <a:solidFill>
            <a:srgbClr val="4272C4"/>
          </a:soli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bg1"/>
                </a:solidFill>
                <a:ea typeface="Arial" charset="0"/>
                <a:cs typeface="Arial" charset="0"/>
              </a:rPr>
              <a:t>P</a:t>
            </a:r>
          </a:p>
        </p:txBody>
      </p:sp>
      <p:sp>
        <p:nvSpPr>
          <p:cNvPr id="64" name="Oval 63"/>
          <p:cNvSpPr/>
          <p:nvPr/>
        </p:nvSpPr>
        <p:spPr>
          <a:xfrm>
            <a:off x="6925506" y="2760143"/>
            <a:ext cx="526249" cy="238539"/>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4372C4"/>
                </a:solidFill>
              </a:rPr>
              <a:t>C</a:t>
            </a:r>
          </a:p>
        </p:txBody>
      </p:sp>
      <p:sp>
        <p:nvSpPr>
          <p:cNvPr id="53" name="TextBox 52"/>
          <p:cNvSpPr txBox="1"/>
          <p:nvPr/>
        </p:nvSpPr>
        <p:spPr>
          <a:xfrm>
            <a:off x="5871002" y="4968016"/>
            <a:ext cx="527124" cy="461665"/>
          </a:xfrm>
          <a:prstGeom prst="rect">
            <a:avLst/>
          </a:prstGeom>
          <a:noFill/>
        </p:spPr>
        <p:txBody>
          <a:bodyPr wrap="square" rtlCol="0">
            <a:spAutoFit/>
          </a:bodyPr>
          <a:lstStyle/>
          <a:p>
            <a:r>
              <a:rPr lang="en-US" sz="2400" b="1" dirty="0"/>
              <a:t>N</a:t>
            </a:r>
          </a:p>
        </p:txBody>
      </p:sp>
      <p:sp>
        <p:nvSpPr>
          <p:cNvPr id="37" name="TextBox 36"/>
          <p:cNvSpPr txBox="1"/>
          <p:nvPr/>
        </p:nvSpPr>
        <p:spPr>
          <a:xfrm>
            <a:off x="3374522" y="4590803"/>
            <a:ext cx="348172" cy="461665"/>
          </a:xfrm>
          <a:prstGeom prst="rect">
            <a:avLst/>
          </a:prstGeom>
          <a:noFill/>
          <a:ln>
            <a:noFill/>
          </a:ln>
        </p:spPr>
        <p:txBody>
          <a:bodyPr wrap="none" rtlCol="0">
            <a:spAutoFit/>
          </a:bodyPr>
          <a:lstStyle/>
          <a:p>
            <a:r>
              <a:rPr lang="en-US" sz="2400" b="1" dirty="0">
                <a:solidFill>
                  <a:schemeClr val="accent1"/>
                </a:solidFill>
              </a:rPr>
              <a:t>C</a:t>
            </a:r>
            <a:endParaRPr lang="en-US" sz="2400" b="1" baseline="-25000" dirty="0">
              <a:solidFill>
                <a:schemeClr val="accent1"/>
              </a:solidFill>
            </a:endParaRPr>
          </a:p>
        </p:txBody>
      </p:sp>
      <p:cxnSp>
        <p:nvCxnSpPr>
          <p:cNvPr id="39" name="Straight Connector 38"/>
          <p:cNvCxnSpPr>
            <a:cxnSpLocks/>
            <a:stCxn id="94" idx="0"/>
            <a:endCxn id="46" idx="2"/>
          </p:cNvCxnSpPr>
          <p:nvPr/>
        </p:nvCxnSpPr>
        <p:spPr>
          <a:xfrm flipH="1">
            <a:off x="1574875" y="3345178"/>
            <a:ext cx="17458" cy="1470907"/>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grpSp>
        <p:nvGrpSpPr>
          <p:cNvPr id="12" name="Group 11">
            <a:extLst>
              <a:ext uri="{FF2B5EF4-FFF2-40B4-BE49-F238E27FC236}">
                <a16:creationId xmlns:a16="http://schemas.microsoft.com/office/drawing/2014/main" id="{CDA6FCF1-C91A-ED42-9536-E0D97109916B}"/>
              </a:ext>
            </a:extLst>
          </p:cNvPr>
          <p:cNvGrpSpPr/>
          <p:nvPr/>
        </p:nvGrpSpPr>
        <p:grpSpPr>
          <a:xfrm>
            <a:off x="1320448" y="2687324"/>
            <a:ext cx="571412" cy="657854"/>
            <a:chOff x="3337561" y="3261894"/>
            <a:chExt cx="571412" cy="657854"/>
          </a:xfrm>
        </p:grpSpPr>
        <p:sp>
          <p:nvSpPr>
            <p:cNvPr id="9" name="Rounded Rectangle 8"/>
            <p:cNvSpPr/>
            <p:nvPr/>
          </p:nvSpPr>
          <p:spPr>
            <a:xfrm>
              <a:off x="3337561" y="3261894"/>
              <a:ext cx="571412" cy="563758"/>
            </a:xfrm>
            <a:prstGeom prst="roundRect">
              <a:avLst/>
            </a:prstGeom>
            <a:solidFill>
              <a:srgbClr val="00B050"/>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a:t>
              </a:r>
            </a:p>
          </p:txBody>
        </p:sp>
        <p:sp>
          <p:nvSpPr>
            <p:cNvPr id="94" name="Oval 93"/>
            <p:cNvSpPr/>
            <p:nvPr/>
          </p:nvSpPr>
          <p:spPr>
            <a:xfrm flipV="1">
              <a:off x="3528445" y="3757747"/>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grpSp>
      <p:sp>
        <p:nvSpPr>
          <p:cNvPr id="95" name="Rectangle 94"/>
          <p:cNvSpPr/>
          <p:nvPr/>
        </p:nvSpPr>
        <p:spPr>
          <a:xfrm>
            <a:off x="188069" y="1690688"/>
            <a:ext cx="11751382" cy="45250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7" name="Group 196"/>
          <p:cNvGrpSpPr/>
          <p:nvPr/>
        </p:nvGrpSpPr>
        <p:grpSpPr>
          <a:xfrm>
            <a:off x="9508914" y="4805211"/>
            <a:ext cx="526249" cy="995446"/>
            <a:chOff x="8649706" y="3291906"/>
            <a:chExt cx="526249" cy="995446"/>
          </a:xfrm>
        </p:grpSpPr>
        <p:sp>
          <p:nvSpPr>
            <p:cNvPr id="198" name="Rounded Rectangle 197"/>
            <p:cNvSpPr/>
            <p:nvPr/>
          </p:nvSpPr>
          <p:spPr>
            <a:xfrm>
              <a:off x="8675103" y="3291906"/>
              <a:ext cx="470643" cy="431746"/>
            </a:xfrm>
            <a:prstGeom prst="roundRect">
              <a:avLst/>
            </a:prstGeom>
            <a:noFill/>
            <a:ln w="38100">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AFABAB"/>
                  </a:solidFill>
                </a:rPr>
                <a:t>PA</a:t>
              </a:r>
              <a:endParaRPr lang="en-US" sz="1100" b="1" dirty="0">
                <a:solidFill>
                  <a:srgbClr val="AFABAB"/>
                </a:solidFill>
              </a:endParaRPr>
            </a:p>
          </p:txBody>
        </p:sp>
        <p:cxnSp>
          <p:nvCxnSpPr>
            <p:cNvPr id="199" name="Straight Connector 198"/>
            <p:cNvCxnSpPr/>
            <p:nvPr/>
          </p:nvCxnSpPr>
          <p:spPr>
            <a:xfrm flipH="1">
              <a:off x="8912831" y="3807534"/>
              <a:ext cx="551" cy="241279"/>
            </a:xfrm>
            <a:prstGeom prst="line">
              <a:avLst/>
            </a:prstGeom>
            <a:solidFill>
              <a:schemeClr val="accent1"/>
            </a:solidFill>
            <a:ln w="38100" cap="flat" cmpd="sng" algn="ctr">
              <a:solidFill>
                <a:srgbClr val="4372C4"/>
              </a:solidFill>
              <a:prstDash val="solid"/>
              <a:tailEnd type="none"/>
            </a:ln>
            <a:effectLst>
              <a:outerShdw blurRad="40000" dist="20000" dir="5400000" rotWithShape="0">
                <a:srgbClr val="000000">
                  <a:alpha val="38000"/>
                </a:srgbClr>
              </a:outerShdw>
            </a:effectLst>
          </p:spPr>
        </p:cxnSp>
        <p:sp>
          <p:nvSpPr>
            <p:cNvPr id="200" name="Oval 199"/>
            <p:cNvSpPr/>
            <p:nvPr/>
          </p:nvSpPr>
          <p:spPr>
            <a:xfrm flipH="1" flipV="1">
              <a:off x="8832382" y="3645533"/>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201" name="Oval 200"/>
            <p:cNvSpPr/>
            <p:nvPr/>
          </p:nvSpPr>
          <p:spPr>
            <a:xfrm>
              <a:off x="8649706" y="4048813"/>
              <a:ext cx="526249" cy="238539"/>
            </a:xfrm>
            <a:prstGeom prst="ellipse">
              <a:avLst/>
            </a:prstGeom>
            <a:noFill/>
            <a:ln w="38100">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AFABAB"/>
                  </a:solidFill>
                </a:rPr>
                <a:t>C</a:t>
              </a:r>
            </a:p>
          </p:txBody>
        </p:sp>
      </p:grpSp>
      <p:cxnSp>
        <p:nvCxnSpPr>
          <p:cNvPr id="104" name="Straight Connector 103"/>
          <p:cNvCxnSpPr>
            <a:cxnSpLocks/>
            <a:stCxn id="105" idx="0"/>
            <a:endCxn id="106" idx="1"/>
          </p:cNvCxnSpPr>
          <p:nvPr/>
        </p:nvCxnSpPr>
        <p:spPr>
          <a:xfrm flipH="1">
            <a:off x="6985632" y="4918097"/>
            <a:ext cx="3934" cy="659657"/>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105" name="Oval 104"/>
          <p:cNvSpPr/>
          <p:nvPr/>
        </p:nvSpPr>
        <p:spPr>
          <a:xfrm flipV="1">
            <a:off x="6908565" y="4756096"/>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106" name="Oval 105"/>
          <p:cNvSpPr/>
          <p:nvPr/>
        </p:nvSpPr>
        <p:spPr>
          <a:xfrm>
            <a:off x="6908565" y="5542821"/>
            <a:ext cx="526249" cy="238539"/>
          </a:xfrm>
          <a:prstGeom prst="ellipse">
            <a:avLst/>
          </a:prstGeom>
          <a:noFill/>
          <a:ln w="38100">
            <a:solidFill>
              <a:srgbClr val="4372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372C4"/>
                </a:solidFill>
              </a:rPr>
              <a:t>C</a:t>
            </a:r>
          </a:p>
        </p:txBody>
      </p:sp>
      <p:grpSp>
        <p:nvGrpSpPr>
          <p:cNvPr id="90" name="Group 89">
            <a:extLst>
              <a:ext uri="{FF2B5EF4-FFF2-40B4-BE49-F238E27FC236}">
                <a16:creationId xmlns:a16="http://schemas.microsoft.com/office/drawing/2014/main" id="{1671D207-4FB0-4248-94EB-DC6AB9888790}"/>
              </a:ext>
            </a:extLst>
          </p:cNvPr>
          <p:cNvGrpSpPr/>
          <p:nvPr/>
        </p:nvGrpSpPr>
        <p:grpSpPr>
          <a:xfrm>
            <a:off x="7076260" y="4998839"/>
            <a:ext cx="544362" cy="357993"/>
            <a:chOff x="7076260" y="5104086"/>
            <a:chExt cx="392435" cy="252746"/>
          </a:xfrm>
        </p:grpSpPr>
        <p:grpSp>
          <p:nvGrpSpPr>
            <p:cNvPr id="221" name="Group 220">
              <a:extLst>
                <a:ext uri="{FF2B5EF4-FFF2-40B4-BE49-F238E27FC236}">
                  <a16:creationId xmlns:a16="http://schemas.microsoft.com/office/drawing/2014/main" id="{1FC861D0-0856-2642-9EE7-F65096E56E78}"/>
                </a:ext>
              </a:extLst>
            </p:cNvPr>
            <p:cNvGrpSpPr/>
            <p:nvPr/>
          </p:nvGrpSpPr>
          <p:grpSpPr>
            <a:xfrm>
              <a:off x="7076260" y="5104086"/>
              <a:ext cx="388632" cy="108452"/>
              <a:chOff x="7139016" y="971644"/>
              <a:chExt cx="675984" cy="188640"/>
            </a:xfrm>
          </p:grpSpPr>
          <p:sp>
            <p:nvSpPr>
              <p:cNvPr id="222" name="Rectangle 221">
                <a:extLst>
                  <a:ext uri="{FF2B5EF4-FFF2-40B4-BE49-F238E27FC236}">
                    <a16:creationId xmlns:a16="http://schemas.microsoft.com/office/drawing/2014/main" id="{6BE2B9DD-F3BB-1844-8825-1219F21DA727}"/>
                  </a:ext>
                </a:extLst>
              </p:cNvPr>
              <p:cNvSpPr/>
              <p:nvPr/>
            </p:nvSpPr>
            <p:spPr>
              <a:xfrm>
                <a:off x="7139016" y="971644"/>
                <a:ext cx="288771" cy="18864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800" b="1" dirty="0">
                    <a:solidFill>
                      <a:schemeClr val="bg1"/>
                    </a:solidFill>
                  </a:rPr>
                  <a:t>T1</a:t>
                </a:r>
              </a:p>
            </p:txBody>
          </p:sp>
          <p:sp>
            <p:nvSpPr>
              <p:cNvPr id="223" name="Rectangle 222">
                <a:extLst>
                  <a:ext uri="{FF2B5EF4-FFF2-40B4-BE49-F238E27FC236}">
                    <a16:creationId xmlns:a16="http://schemas.microsoft.com/office/drawing/2014/main" id="{CBB41EFC-B1C6-9449-81BA-DD5FA0F8E824}"/>
                  </a:ext>
                </a:extLst>
              </p:cNvPr>
              <p:cNvSpPr/>
              <p:nvPr/>
            </p:nvSpPr>
            <p:spPr>
              <a:xfrm>
                <a:off x="7427787" y="971644"/>
                <a:ext cx="387213" cy="18864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b="1" dirty="0">
                  <a:solidFill>
                    <a:srgbClr val="FF2A00"/>
                  </a:solidFill>
                </a:endParaRPr>
              </a:p>
            </p:txBody>
          </p:sp>
        </p:grpSp>
        <p:grpSp>
          <p:nvGrpSpPr>
            <p:cNvPr id="250" name="Group 249">
              <a:extLst>
                <a:ext uri="{FF2B5EF4-FFF2-40B4-BE49-F238E27FC236}">
                  <a16:creationId xmlns:a16="http://schemas.microsoft.com/office/drawing/2014/main" id="{DEE2452C-24B9-8242-BB4F-3262A8B247FC}"/>
                </a:ext>
              </a:extLst>
            </p:cNvPr>
            <p:cNvGrpSpPr/>
            <p:nvPr/>
          </p:nvGrpSpPr>
          <p:grpSpPr>
            <a:xfrm>
              <a:off x="7080063" y="5248380"/>
              <a:ext cx="388632" cy="108452"/>
              <a:chOff x="7139016" y="971644"/>
              <a:chExt cx="675984" cy="188640"/>
            </a:xfrm>
          </p:grpSpPr>
          <p:sp>
            <p:nvSpPr>
              <p:cNvPr id="251" name="Rectangle 250">
                <a:extLst>
                  <a:ext uri="{FF2B5EF4-FFF2-40B4-BE49-F238E27FC236}">
                    <a16:creationId xmlns:a16="http://schemas.microsoft.com/office/drawing/2014/main" id="{4B10F459-0AA0-C94D-BE57-288607B021BC}"/>
                  </a:ext>
                </a:extLst>
              </p:cNvPr>
              <p:cNvSpPr/>
              <p:nvPr/>
            </p:nvSpPr>
            <p:spPr>
              <a:xfrm>
                <a:off x="7139016" y="971644"/>
                <a:ext cx="288771" cy="188640"/>
              </a:xfrm>
              <a:prstGeom prst="rect">
                <a:avLst/>
              </a:prstGeom>
              <a:solidFill>
                <a:srgbClr val="FF0000"/>
              </a:solidFill>
              <a:ln w="12700">
                <a:solidFill>
                  <a:srgbClr val="3D4B5F"/>
                </a:solidFill>
                <a:headEnd w="sm" len="med"/>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800" b="1" dirty="0">
                    <a:solidFill>
                      <a:schemeClr val="bg1"/>
                    </a:solidFill>
                  </a:rPr>
                  <a:t>T2</a:t>
                </a:r>
              </a:p>
            </p:txBody>
          </p:sp>
          <p:sp>
            <p:nvSpPr>
              <p:cNvPr id="252" name="Rectangle 251">
                <a:extLst>
                  <a:ext uri="{FF2B5EF4-FFF2-40B4-BE49-F238E27FC236}">
                    <a16:creationId xmlns:a16="http://schemas.microsoft.com/office/drawing/2014/main" id="{88E99AA7-F192-B949-BC71-271FC7721048}"/>
                  </a:ext>
                </a:extLst>
              </p:cNvPr>
              <p:cNvSpPr/>
              <p:nvPr/>
            </p:nvSpPr>
            <p:spPr>
              <a:xfrm>
                <a:off x="7427787" y="971644"/>
                <a:ext cx="387213" cy="188640"/>
              </a:xfrm>
              <a:prstGeom prst="rect">
                <a:avLst/>
              </a:prstGeom>
              <a:solidFill>
                <a:schemeClr val="bg1"/>
              </a:solidFill>
              <a:ln w="12700">
                <a:solidFill>
                  <a:srgbClr val="3D4B5F"/>
                </a:solidFill>
                <a:headEnd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b="1" dirty="0">
                  <a:solidFill>
                    <a:srgbClr val="FF2A00"/>
                  </a:solidFill>
                </a:endParaRPr>
              </a:p>
            </p:txBody>
          </p:sp>
        </p:grpSp>
      </p:grpSp>
      <p:cxnSp>
        <p:nvCxnSpPr>
          <p:cNvPr id="253" name="Straight Arrow Connector 252">
            <a:extLst>
              <a:ext uri="{FF2B5EF4-FFF2-40B4-BE49-F238E27FC236}">
                <a16:creationId xmlns:a16="http://schemas.microsoft.com/office/drawing/2014/main" id="{1DFB0BAF-686B-0940-A0C4-BD3B5FCBFA21}"/>
              </a:ext>
            </a:extLst>
          </p:cNvPr>
          <p:cNvCxnSpPr>
            <a:cxnSpLocks/>
          </p:cNvCxnSpPr>
          <p:nvPr/>
        </p:nvCxnSpPr>
        <p:spPr>
          <a:xfrm>
            <a:off x="7040252" y="5213808"/>
            <a:ext cx="0" cy="120448"/>
          </a:xfrm>
          <a:prstGeom prst="straightConnector1">
            <a:avLst/>
          </a:prstGeom>
          <a:ln w="15875">
            <a:solidFill>
              <a:srgbClr val="FF0000"/>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B5DA3A9-EA9E-7E41-9188-D85A89787F62}"/>
              </a:ext>
            </a:extLst>
          </p:cNvPr>
          <p:cNvCxnSpPr>
            <a:cxnSpLocks/>
          </p:cNvCxnSpPr>
          <p:nvPr/>
        </p:nvCxnSpPr>
        <p:spPr>
          <a:xfrm flipV="1">
            <a:off x="7038115" y="5031556"/>
            <a:ext cx="0" cy="120448"/>
          </a:xfrm>
          <a:prstGeom prst="straightConnector1">
            <a:avLst/>
          </a:prstGeom>
          <a:ln w="15875">
            <a:solidFill>
              <a:srgbClr val="FF0000"/>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59A41BF-3DC1-9647-B2E2-2482FC795024}"/>
              </a:ext>
            </a:extLst>
          </p:cNvPr>
          <p:cNvCxnSpPr>
            <a:cxnSpLocks/>
            <a:stCxn id="282" idx="0"/>
          </p:cNvCxnSpPr>
          <p:nvPr/>
        </p:nvCxnSpPr>
        <p:spPr>
          <a:xfrm>
            <a:off x="2987533" y="3180695"/>
            <a:ext cx="13486" cy="1452635"/>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grpSp>
        <p:nvGrpSpPr>
          <p:cNvPr id="28" name="Group 27">
            <a:extLst>
              <a:ext uri="{FF2B5EF4-FFF2-40B4-BE49-F238E27FC236}">
                <a16:creationId xmlns:a16="http://schemas.microsoft.com/office/drawing/2014/main" id="{1CAC8EEC-9933-8149-A237-3DA7FC2D002C}"/>
              </a:ext>
            </a:extLst>
          </p:cNvPr>
          <p:cNvGrpSpPr/>
          <p:nvPr/>
        </p:nvGrpSpPr>
        <p:grpSpPr>
          <a:xfrm>
            <a:off x="4752319" y="2536330"/>
            <a:ext cx="559591" cy="642380"/>
            <a:chOff x="6336179" y="2971356"/>
            <a:chExt cx="559591" cy="642380"/>
          </a:xfrm>
        </p:grpSpPr>
        <p:sp>
          <p:nvSpPr>
            <p:cNvPr id="283" name="Rounded Rectangle 282">
              <a:extLst>
                <a:ext uri="{FF2B5EF4-FFF2-40B4-BE49-F238E27FC236}">
                  <a16:creationId xmlns:a16="http://schemas.microsoft.com/office/drawing/2014/main" id="{5E942AF3-A3ED-E040-A07A-060545BED6C6}"/>
                </a:ext>
              </a:extLst>
            </p:cNvPr>
            <p:cNvSpPr/>
            <p:nvPr/>
          </p:nvSpPr>
          <p:spPr>
            <a:xfrm>
              <a:off x="6336179" y="2971356"/>
              <a:ext cx="559591" cy="554570"/>
            </a:xfrm>
            <a:prstGeom prst="roundRect">
              <a:avLst/>
            </a:prstGeom>
            <a:solidFill>
              <a:srgbClr val="42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b="1" kern="0" noProof="0" dirty="0">
                  <a:solidFill>
                    <a:schemeClr val="bg1"/>
                  </a:solidFill>
                  <a:ea typeface=""/>
                  <a:cs typeface=""/>
                </a:rPr>
                <a:t>P2</a:t>
              </a:r>
              <a:endParaRPr kumimoji="0" lang="en-US" sz="2000" b="1" i="0" u="none" strike="noStrike" kern="0" cap="none" spc="0" normalizeH="0" baseline="-25000" noProof="0" dirty="0">
                <a:ln>
                  <a:noFill/>
                </a:ln>
                <a:solidFill>
                  <a:schemeClr val="bg1"/>
                </a:solidFill>
                <a:effectLst/>
                <a:uLnTx/>
                <a:uFillTx/>
                <a:ea typeface=""/>
                <a:cs typeface=""/>
              </a:endParaRPr>
            </a:p>
          </p:txBody>
        </p:sp>
        <p:sp>
          <p:nvSpPr>
            <p:cNvPr id="285" name="Oval 284">
              <a:extLst>
                <a:ext uri="{FF2B5EF4-FFF2-40B4-BE49-F238E27FC236}">
                  <a16:creationId xmlns:a16="http://schemas.microsoft.com/office/drawing/2014/main" id="{33DDA2FF-3E22-FD4D-ABB1-127F1A690E1F}"/>
                </a:ext>
              </a:extLst>
            </p:cNvPr>
            <p:cNvSpPr/>
            <p:nvPr/>
          </p:nvSpPr>
          <p:spPr>
            <a:xfrm flipV="1">
              <a:off x="6539519" y="3451735"/>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grpSp>
      <p:sp>
        <p:nvSpPr>
          <p:cNvPr id="124" name="Document 123">
            <a:extLst>
              <a:ext uri="{FF2B5EF4-FFF2-40B4-BE49-F238E27FC236}">
                <a16:creationId xmlns:a16="http://schemas.microsoft.com/office/drawing/2014/main" id="{21CD1A9C-D469-4E4E-A8FE-3760E4EB5080}"/>
              </a:ext>
            </a:extLst>
          </p:cNvPr>
          <p:cNvSpPr/>
          <p:nvPr/>
        </p:nvSpPr>
        <p:spPr>
          <a:xfrm>
            <a:off x="5230043" y="3011561"/>
            <a:ext cx="589706" cy="467041"/>
          </a:xfrm>
          <a:prstGeom prst="flowChartDocumen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b="1" dirty="0">
                <a:solidFill>
                  <a:schemeClr val="bg1"/>
                </a:solidFill>
              </a:rPr>
              <a:t>L1</a:t>
            </a:r>
            <a:endParaRPr lang="en-US" sz="2000" b="1" kern="0" baseline="-25000" dirty="0">
              <a:solidFill>
                <a:schemeClr val="bg1"/>
              </a:solidFill>
            </a:endParaRPr>
          </a:p>
        </p:txBody>
      </p:sp>
      <p:sp>
        <p:nvSpPr>
          <p:cNvPr id="46" name="Oval 45"/>
          <p:cNvSpPr/>
          <p:nvPr/>
        </p:nvSpPr>
        <p:spPr>
          <a:xfrm>
            <a:off x="1574875" y="4633330"/>
            <a:ext cx="4030494" cy="365509"/>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Arrow Connector 168">
            <a:extLst>
              <a:ext uri="{FF2B5EF4-FFF2-40B4-BE49-F238E27FC236}">
                <a16:creationId xmlns:a16="http://schemas.microsoft.com/office/drawing/2014/main" id="{8301DE63-06B1-3E44-A708-84F8DE534AC1}"/>
              </a:ext>
            </a:extLst>
          </p:cNvPr>
          <p:cNvCxnSpPr>
            <a:cxnSpLocks/>
          </p:cNvCxnSpPr>
          <p:nvPr/>
        </p:nvCxnSpPr>
        <p:spPr>
          <a:xfrm flipV="1">
            <a:off x="1513666" y="3436952"/>
            <a:ext cx="0" cy="471321"/>
          </a:xfrm>
          <a:prstGeom prst="straightConnector1">
            <a:avLst/>
          </a:prstGeom>
          <a:ln w="2222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55198FD3-7050-A045-893E-9EBC248164E3}"/>
              </a:ext>
            </a:extLst>
          </p:cNvPr>
          <p:cNvCxnSpPr>
            <a:cxnSpLocks/>
          </p:cNvCxnSpPr>
          <p:nvPr/>
        </p:nvCxnSpPr>
        <p:spPr>
          <a:xfrm>
            <a:off x="2925724" y="4016301"/>
            <a:ext cx="0" cy="471321"/>
          </a:xfrm>
          <a:prstGeom prst="straightConnector1">
            <a:avLst/>
          </a:prstGeom>
          <a:ln w="2222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185A6B1B-F150-6D44-A373-8A0F44F7FEC1}"/>
              </a:ext>
            </a:extLst>
          </p:cNvPr>
          <p:cNvGrpSpPr/>
          <p:nvPr/>
        </p:nvGrpSpPr>
        <p:grpSpPr>
          <a:xfrm>
            <a:off x="420772" y="3352054"/>
            <a:ext cx="1252561" cy="641116"/>
            <a:chOff x="2317502" y="2257659"/>
            <a:chExt cx="1252561" cy="641116"/>
          </a:xfrm>
        </p:grpSpPr>
        <p:sp>
          <p:nvSpPr>
            <p:cNvPr id="177" name="Rectangle 176">
              <a:extLst>
                <a:ext uri="{FF2B5EF4-FFF2-40B4-BE49-F238E27FC236}">
                  <a16:creationId xmlns:a16="http://schemas.microsoft.com/office/drawing/2014/main" id="{D4E39D6C-EF1B-1848-80A7-97A03F8F8EB2}"/>
                </a:ext>
              </a:extLst>
            </p:cNvPr>
            <p:cNvSpPr/>
            <p:nvPr/>
          </p:nvSpPr>
          <p:spPr>
            <a:xfrm>
              <a:off x="2317502" y="2303565"/>
              <a:ext cx="1042615" cy="595210"/>
            </a:xfrm>
            <a:prstGeom prst="rect">
              <a:avLst/>
            </a:prstGeom>
            <a:solidFill>
              <a:srgbClr val="00B150"/>
            </a:solidFill>
            <a:ln w="19050">
              <a:solidFill>
                <a:srgbClr val="FF2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7FB1B40F-7B8C-454F-9B1D-E12B37AF7966}"/>
                </a:ext>
              </a:extLst>
            </p:cNvPr>
            <p:cNvSpPr/>
            <p:nvPr/>
          </p:nvSpPr>
          <p:spPr>
            <a:xfrm>
              <a:off x="2353692" y="2361652"/>
              <a:ext cx="287450"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T1</a:t>
              </a:r>
            </a:p>
          </p:txBody>
        </p:sp>
        <p:sp>
          <p:nvSpPr>
            <p:cNvPr id="196" name="Rectangle 195">
              <a:extLst>
                <a:ext uri="{FF2B5EF4-FFF2-40B4-BE49-F238E27FC236}">
                  <a16:creationId xmlns:a16="http://schemas.microsoft.com/office/drawing/2014/main" id="{6608F694-8CE9-0E44-80A4-AAB63CA0A50F}"/>
                </a:ext>
              </a:extLst>
            </p:cNvPr>
            <p:cNvSpPr/>
            <p:nvPr/>
          </p:nvSpPr>
          <p:spPr>
            <a:xfrm>
              <a:off x="2521102" y="2361652"/>
              <a:ext cx="224480"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grpSp>
          <p:nvGrpSpPr>
            <p:cNvPr id="179" name="Group 178">
              <a:extLst>
                <a:ext uri="{FF2B5EF4-FFF2-40B4-BE49-F238E27FC236}">
                  <a16:creationId xmlns:a16="http://schemas.microsoft.com/office/drawing/2014/main" id="{3A2C0523-B05B-CC48-81DE-06914890BB39}"/>
                </a:ext>
              </a:extLst>
            </p:cNvPr>
            <p:cNvGrpSpPr/>
            <p:nvPr/>
          </p:nvGrpSpPr>
          <p:grpSpPr>
            <a:xfrm>
              <a:off x="2764161" y="2361652"/>
              <a:ext cx="391890" cy="109361"/>
              <a:chOff x="7139016" y="971644"/>
              <a:chExt cx="675984" cy="188640"/>
            </a:xfrm>
          </p:grpSpPr>
          <p:sp>
            <p:nvSpPr>
              <p:cNvPr id="193" name="Rectangle 192">
                <a:extLst>
                  <a:ext uri="{FF2B5EF4-FFF2-40B4-BE49-F238E27FC236}">
                    <a16:creationId xmlns:a16="http://schemas.microsoft.com/office/drawing/2014/main" id="{4189F317-6A62-5745-A61D-D480A09548D2}"/>
                  </a:ext>
                </a:extLst>
              </p:cNvPr>
              <p:cNvSpPr/>
              <p:nvPr/>
            </p:nvSpPr>
            <p:spPr>
              <a:xfrm>
                <a:off x="7139016" y="971644"/>
                <a:ext cx="496939" cy="18864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T2</a:t>
                </a:r>
              </a:p>
            </p:txBody>
          </p:sp>
          <p:sp>
            <p:nvSpPr>
              <p:cNvPr id="194" name="Rectangle 193">
                <a:extLst>
                  <a:ext uri="{FF2B5EF4-FFF2-40B4-BE49-F238E27FC236}">
                    <a16:creationId xmlns:a16="http://schemas.microsoft.com/office/drawing/2014/main" id="{FD7F7C65-D407-B14B-A67E-9B32E6515DB5}"/>
                  </a:ext>
                </a:extLst>
              </p:cNvPr>
              <p:cNvSpPr/>
              <p:nvPr/>
            </p:nvSpPr>
            <p:spPr>
              <a:xfrm>
                <a:off x="7427787" y="971644"/>
                <a:ext cx="387213" cy="18864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grpSp>
        <p:sp>
          <p:nvSpPr>
            <p:cNvPr id="180" name="Rectangle 179">
              <a:extLst>
                <a:ext uri="{FF2B5EF4-FFF2-40B4-BE49-F238E27FC236}">
                  <a16:creationId xmlns:a16="http://schemas.microsoft.com/office/drawing/2014/main" id="{42404FA8-47AF-CD47-BB13-57262DBBC5B0}"/>
                </a:ext>
              </a:extLst>
            </p:cNvPr>
            <p:cNvSpPr/>
            <p:nvPr/>
          </p:nvSpPr>
          <p:spPr>
            <a:xfrm>
              <a:off x="2353692" y="2487842"/>
              <a:ext cx="287450"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T3</a:t>
              </a:r>
            </a:p>
          </p:txBody>
        </p:sp>
        <p:sp>
          <p:nvSpPr>
            <p:cNvPr id="181" name="Rectangle 180">
              <a:extLst>
                <a:ext uri="{FF2B5EF4-FFF2-40B4-BE49-F238E27FC236}">
                  <a16:creationId xmlns:a16="http://schemas.microsoft.com/office/drawing/2014/main" id="{0DFA22DF-6ECC-F441-BE25-2AB54FC49981}"/>
                </a:ext>
              </a:extLst>
            </p:cNvPr>
            <p:cNvSpPr/>
            <p:nvPr/>
          </p:nvSpPr>
          <p:spPr>
            <a:xfrm>
              <a:off x="2521102" y="2487842"/>
              <a:ext cx="344972"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182" name="Rectangle 181">
              <a:extLst>
                <a:ext uri="{FF2B5EF4-FFF2-40B4-BE49-F238E27FC236}">
                  <a16:creationId xmlns:a16="http://schemas.microsoft.com/office/drawing/2014/main" id="{3D9C8C00-A8FF-F849-8BD4-5EA37BFE17C2}"/>
                </a:ext>
              </a:extLst>
            </p:cNvPr>
            <p:cNvSpPr/>
            <p:nvPr/>
          </p:nvSpPr>
          <p:spPr>
            <a:xfrm>
              <a:off x="2884842" y="2487842"/>
              <a:ext cx="2869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T4</a:t>
              </a:r>
            </a:p>
          </p:txBody>
        </p:sp>
        <p:sp>
          <p:nvSpPr>
            <p:cNvPr id="183" name="Rectangle 182">
              <a:extLst>
                <a:ext uri="{FF2B5EF4-FFF2-40B4-BE49-F238E27FC236}">
                  <a16:creationId xmlns:a16="http://schemas.microsoft.com/office/drawing/2014/main" id="{846DC66C-0CF6-CC49-B7B1-FFF775F6766C}"/>
                </a:ext>
              </a:extLst>
            </p:cNvPr>
            <p:cNvSpPr/>
            <p:nvPr/>
          </p:nvSpPr>
          <p:spPr>
            <a:xfrm>
              <a:off x="3052253" y="2487842"/>
              <a:ext cx="167022"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184" name="Rectangle 183">
              <a:extLst>
                <a:ext uri="{FF2B5EF4-FFF2-40B4-BE49-F238E27FC236}">
                  <a16:creationId xmlns:a16="http://schemas.microsoft.com/office/drawing/2014/main" id="{6DA70E1D-67EB-3441-8A5B-76DC04D40FDB}"/>
                </a:ext>
              </a:extLst>
            </p:cNvPr>
            <p:cNvSpPr/>
            <p:nvPr/>
          </p:nvSpPr>
          <p:spPr>
            <a:xfrm>
              <a:off x="2353691" y="2614360"/>
              <a:ext cx="2847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T8</a:t>
              </a:r>
            </a:p>
          </p:txBody>
        </p:sp>
        <p:sp>
          <p:nvSpPr>
            <p:cNvPr id="185" name="Rectangle 184">
              <a:extLst>
                <a:ext uri="{FF2B5EF4-FFF2-40B4-BE49-F238E27FC236}">
                  <a16:creationId xmlns:a16="http://schemas.microsoft.com/office/drawing/2014/main" id="{5DC6AE64-F142-864B-AF39-850C2161AEDF}"/>
                </a:ext>
              </a:extLst>
            </p:cNvPr>
            <p:cNvSpPr/>
            <p:nvPr/>
          </p:nvSpPr>
          <p:spPr>
            <a:xfrm>
              <a:off x="2521101" y="2614360"/>
              <a:ext cx="127631"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190" name="Rectangle 189">
              <a:extLst>
                <a:ext uri="{FF2B5EF4-FFF2-40B4-BE49-F238E27FC236}">
                  <a16:creationId xmlns:a16="http://schemas.microsoft.com/office/drawing/2014/main" id="{CCA250C9-301E-6942-B872-5C7C912C0158}"/>
                </a:ext>
              </a:extLst>
            </p:cNvPr>
            <p:cNvSpPr/>
            <p:nvPr/>
          </p:nvSpPr>
          <p:spPr>
            <a:xfrm>
              <a:off x="2353692" y="2743623"/>
              <a:ext cx="295040" cy="10936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T6</a:t>
              </a:r>
            </a:p>
          </p:txBody>
        </p:sp>
        <p:sp>
          <p:nvSpPr>
            <p:cNvPr id="191" name="Rectangle 190">
              <a:extLst>
                <a:ext uri="{FF2B5EF4-FFF2-40B4-BE49-F238E27FC236}">
                  <a16:creationId xmlns:a16="http://schemas.microsoft.com/office/drawing/2014/main" id="{42B28A58-8418-EA44-BB5F-28F6E4CFD56F}"/>
                </a:ext>
              </a:extLst>
            </p:cNvPr>
            <p:cNvSpPr/>
            <p:nvPr/>
          </p:nvSpPr>
          <p:spPr>
            <a:xfrm>
              <a:off x="2521101" y="2743623"/>
              <a:ext cx="637167" cy="10936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192" name="TextBox 191">
              <a:extLst>
                <a:ext uri="{FF2B5EF4-FFF2-40B4-BE49-F238E27FC236}">
                  <a16:creationId xmlns:a16="http://schemas.microsoft.com/office/drawing/2014/main" id="{E671A749-B4D1-6F4E-B2DB-63D325862E89}"/>
                </a:ext>
              </a:extLst>
            </p:cNvPr>
            <p:cNvSpPr txBox="1"/>
            <p:nvPr/>
          </p:nvSpPr>
          <p:spPr>
            <a:xfrm>
              <a:off x="3100461" y="2257659"/>
              <a:ext cx="469602" cy="261610"/>
            </a:xfrm>
            <a:prstGeom prst="rect">
              <a:avLst/>
            </a:prstGeom>
            <a:noFill/>
            <a:ln w="19050">
              <a:noFill/>
            </a:ln>
          </p:spPr>
          <p:txBody>
            <a:bodyPr wrap="square" rtlCol="0">
              <a:spAutoFit/>
            </a:bodyPr>
            <a:lstStyle/>
            <a:p>
              <a:r>
                <a:rPr lang="en-US" sz="1100" b="1" dirty="0"/>
                <a:t>B2</a:t>
              </a:r>
            </a:p>
          </p:txBody>
        </p:sp>
        <p:sp>
          <p:nvSpPr>
            <p:cNvPr id="202" name="Rectangle 201">
              <a:extLst>
                <a:ext uri="{FF2B5EF4-FFF2-40B4-BE49-F238E27FC236}">
                  <a16:creationId xmlns:a16="http://schemas.microsoft.com/office/drawing/2014/main" id="{211AC79E-0F7F-4F45-A33E-0A1AC95DB91F}"/>
                </a:ext>
              </a:extLst>
            </p:cNvPr>
            <p:cNvSpPr/>
            <p:nvPr/>
          </p:nvSpPr>
          <p:spPr>
            <a:xfrm>
              <a:off x="2667159" y="2614360"/>
              <a:ext cx="2847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T7</a:t>
              </a:r>
            </a:p>
          </p:txBody>
        </p:sp>
        <p:sp>
          <p:nvSpPr>
            <p:cNvPr id="203" name="Rectangle 202">
              <a:extLst>
                <a:ext uri="{FF2B5EF4-FFF2-40B4-BE49-F238E27FC236}">
                  <a16:creationId xmlns:a16="http://schemas.microsoft.com/office/drawing/2014/main" id="{4F60C7C0-7C7C-F244-A96C-D12D4E3A432C}"/>
                </a:ext>
              </a:extLst>
            </p:cNvPr>
            <p:cNvSpPr/>
            <p:nvPr/>
          </p:nvSpPr>
          <p:spPr>
            <a:xfrm>
              <a:off x="2834569" y="2614360"/>
              <a:ext cx="127631"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04" name="Rectangle 203">
              <a:extLst>
                <a:ext uri="{FF2B5EF4-FFF2-40B4-BE49-F238E27FC236}">
                  <a16:creationId xmlns:a16="http://schemas.microsoft.com/office/drawing/2014/main" id="{68575892-AF43-9E46-AA1D-D6AE54D08524}"/>
                </a:ext>
              </a:extLst>
            </p:cNvPr>
            <p:cNvSpPr/>
            <p:nvPr/>
          </p:nvSpPr>
          <p:spPr>
            <a:xfrm>
              <a:off x="2980627" y="2614360"/>
              <a:ext cx="2847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T5</a:t>
              </a:r>
            </a:p>
          </p:txBody>
        </p:sp>
        <p:sp>
          <p:nvSpPr>
            <p:cNvPr id="205" name="Rectangle 204">
              <a:extLst>
                <a:ext uri="{FF2B5EF4-FFF2-40B4-BE49-F238E27FC236}">
                  <a16:creationId xmlns:a16="http://schemas.microsoft.com/office/drawing/2014/main" id="{19AEE06A-9C93-B046-96A1-A6F754099E5F}"/>
                </a:ext>
              </a:extLst>
            </p:cNvPr>
            <p:cNvSpPr/>
            <p:nvPr/>
          </p:nvSpPr>
          <p:spPr>
            <a:xfrm>
              <a:off x="3148037" y="2614360"/>
              <a:ext cx="127631"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grpSp>
      <p:grpSp>
        <p:nvGrpSpPr>
          <p:cNvPr id="206" name="Group 205">
            <a:extLst>
              <a:ext uri="{FF2B5EF4-FFF2-40B4-BE49-F238E27FC236}">
                <a16:creationId xmlns:a16="http://schemas.microsoft.com/office/drawing/2014/main" id="{6CF84429-C027-974D-B501-E6AE63DA5638}"/>
              </a:ext>
            </a:extLst>
          </p:cNvPr>
          <p:cNvGrpSpPr/>
          <p:nvPr/>
        </p:nvGrpSpPr>
        <p:grpSpPr>
          <a:xfrm>
            <a:off x="1820541" y="3918581"/>
            <a:ext cx="1252561" cy="641116"/>
            <a:chOff x="2317502" y="2257659"/>
            <a:chExt cx="1252561" cy="641116"/>
          </a:xfrm>
        </p:grpSpPr>
        <p:sp>
          <p:nvSpPr>
            <p:cNvPr id="207" name="Rectangle 206">
              <a:extLst>
                <a:ext uri="{FF2B5EF4-FFF2-40B4-BE49-F238E27FC236}">
                  <a16:creationId xmlns:a16="http://schemas.microsoft.com/office/drawing/2014/main" id="{49BF2FD6-B0EE-9645-9247-5CF433D8A942}"/>
                </a:ext>
              </a:extLst>
            </p:cNvPr>
            <p:cNvSpPr/>
            <p:nvPr/>
          </p:nvSpPr>
          <p:spPr>
            <a:xfrm>
              <a:off x="2317502" y="2303565"/>
              <a:ext cx="1042615" cy="595210"/>
            </a:xfrm>
            <a:prstGeom prst="rect">
              <a:avLst/>
            </a:prstGeom>
            <a:solidFill>
              <a:srgbClr val="00B150"/>
            </a:solidFill>
            <a:ln w="19050">
              <a:solidFill>
                <a:srgbClr val="FF2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B75B2CE5-22F0-2E40-85A7-E91FA8DEBECC}"/>
                </a:ext>
              </a:extLst>
            </p:cNvPr>
            <p:cNvSpPr/>
            <p:nvPr/>
          </p:nvSpPr>
          <p:spPr>
            <a:xfrm>
              <a:off x="2353692" y="2361652"/>
              <a:ext cx="287450"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T1</a:t>
              </a:r>
            </a:p>
          </p:txBody>
        </p:sp>
        <p:sp>
          <p:nvSpPr>
            <p:cNvPr id="209" name="Rectangle 208">
              <a:extLst>
                <a:ext uri="{FF2B5EF4-FFF2-40B4-BE49-F238E27FC236}">
                  <a16:creationId xmlns:a16="http://schemas.microsoft.com/office/drawing/2014/main" id="{AEF110E2-0E56-9F42-825C-24460C04251D}"/>
                </a:ext>
              </a:extLst>
            </p:cNvPr>
            <p:cNvSpPr/>
            <p:nvPr/>
          </p:nvSpPr>
          <p:spPr>
            <a:xfrm>
              <a:off x="2521102" y="2361652"/>
              <a:ext cx="224480"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grpSp>
          <p:nvGrpSpPr>
            <p:cNvPr id="210" name="Group 209">
              <a:extLst>
                <a:ext uri="{FF2B5EF4-FFF2-40B4-BE49-F238E27FC236}">
                  <a16:creationId xmlns:a16="http://schemas.microsoft.com/office/drawing/2014/main" id="{09E64E25-611F-DD43-B2E6-D2EA211760EE}"/>
                </a:ext>
              </a:extLst>
            </p:cNvPr>
            <p:cNvGrpSpPr/>
            <p:nvPr/>
          </p:nvGrpSpPr>
          <p:grpSpPr>
            <a:xfrm>
              <a:off x="2764161" y="2361652"/>
              <a:ext cx="391890" cy="109361"/>
              <a:chOff x="7139016" y="971644"/>
              <a:chExt cx="675984" cy="188640"/>
            </a:xfrm>
          </p:grpSpPr>
          <p:sp>
            <p:nvSpPr>
              <p:cNvPr id="227" name="Rectangle 226">
                <a:extLst>
                  <a:ext uri="{FF2B5EF4-FFF2-40B4-BE49-F238E27FC236}">
                    <a16:creationId xmlns:a16="http://schemas.microsoft.com/office/drawing/2014/main" id="{8F351378-A7A3-DF4D-A578-09F950C584D4}"/>
                  </a:ext>
                </a:extLst>
              </p:cNvPr>
              <p:cNvSpPr/>
              <p:nvPr/>
            </p:nvSpPr>
            <p:spPr>
              <a:xfrm>
                <a:off x="7139016" y="971644"/>
                <a:ext cx="496939" cy="18864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T2</a:t>
                </a:r>
              </a:p>
            </p:txBody>
          </p:sp>
          <p:sp>
            <p:nvSpPr>
              <p:cNvPr id="228" name="Rectangle 227">
                <a:extLst>
                  <a:ext uri="{FF2B5EF4-FFF2-40B4-BE49-F238E27FC236}">
                    <a16:creationId xmlns:a16="http://schemas.microsoft.com/office/drawing/2014/main" id="{C04DFB0A-E485-7046-91ED-8F2518AAE150}"/>
                  </a:ext>
                </a:extLst>
              </p:cNvPr>
              <p:cNvSpPr/>
              <p:nvPr/>
            </p:nvSpPr>
            <p:spPr>
              <a:xfrm>
                <a:off x="7427787" y="971644"/>
                <a:ext cx="387213" cy="18864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grpSp>
        <p:sp>
          <p:nvSpPr>
            <p:cNvPr id="211" name="Rectangle 210">
              <a:extLst>
                <a:ext uri="{FF2B5EF4-FFF2-40B4-BE49-F238E27FC236}">
                  <a16:creationId xmlns:a16="http://schemas.microsoft.com/office/drawing/2014/main" id="{81783827-FB64-164C-9E1F-1D7A6BF44DA3}"/>
                </a:ext>
              </a:extLst>
            </p:cNvPr>
            <p:cNvSpPr/>
            <p:nvPr/>
          </p:nvSpPr>
          <p:spPr>
            <a:xfrm>
              <a:off x="2353692" y="2487842"/>
              <a:ext cx="287450"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T3</a:t>
              </a:r>
            </a:p>
          </p:txBody>
        </p:sp>
        <p:sp>
          <p:nvSpPr>
            <p:cNvPr id="212" name="Rectangle 211">
              <a:extLst>
                <a:ext uri="{FF2B5EF4-FFF2-40B4-BE49-F238E27FC236}">
                  <a16:creationId xmlns:a16="http://schemas.microsoft.com/office/drawing/2014/main" id="{9FE84E44-69DF-CE49-BFCC-D6D1633D94BA}"/>
                </a:ext>
              </a:extLst>
            </p:cNvPr>
            <p:cNvSpPr/>
            <p:nvPr/>
          </p:nvSpPr>
          <p:spPr>
            <a:xfrm>
              <a:off x="2521102" y="2487842"/>
              <a:ext cx="344972"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13" name="Rectangle 212">
              <a:extLst>
                <a:ext uri="{FF2B5EF4-FFF2-40B4-BE49-F238E27FC236}">
                  <a16:creationId xmlns:a16="http://schemas.microsoft.com/office/drawing/2014/main" id="{2017B538-A661-F149-AB26-0C46DF082013}"/>
                </a:ext>
              </a:extLst>
            </p:cNvPr>
            <p:cNvSpPr/>
            <p:nvPr/>
          </p:nvSpPr>
          <p:spPr>
            <a:xfrm>
              <a:off x="2884842" y="2487842"/>
              <a:ext cx="2869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T4</a:t>
              </a:r>
            </a:p>
          </p:txBody>
        </p:sp>
        <p:sp>
          <p:nvSpPr>
            <p:cNvPr id="214" name="Rectangle 213">
              <a:extLst>
                <a:ext uri="{FF2B5EF4-FFF2-40B4-BE49-F238E27FC236}">
                  <a16:creationId xmlns:a16="http://schemas.microsoft.com/office/drawing/2014/main" id="{9913F5BD-6FD3-BF46-A925-5767798222C7}"/>
                </a:ext>
              </a:extLst>
            </p:cNvPr>
            <p:cNvSpPr/>
            <p:nvPr/>
          </p:nvSpPr>
          <p:spPr>
            <a:xfrm>
              <a:off x="3052253" y="2487842"/>
              <a:ext cx="167022"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15" name="Rectangle 214">
              <a:extLst>
                <a:ext uri="{FF2B5EF4-FFF2-40B4-BE49-F238E27FC236}">
                  <a16:creationId xmlns:a16="http://schemas.microsoft.com/office/drawing/2014/main" id="{3F001934-C344-1D45-8C1D-5595E8CEB084}"/>
                </a:ext>
              </a:extLst>
            </p:cNvPr>
            <p:cNvSpPr/>
            <p:nvPr/>
          </p:nvSpPr>
          <p:spPr>
            <a:xfrm>
              <a:off x="2353691" y="2614360"/>
              <a:ext cx="2847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T8</a:t>
              </a:r>
            </a:p>
          </p:txBody>
        </p:sp>
        <p:sp>
          <p:nvSpPr>
            <p:cNvPr id="216" name="Rectangle 215">
              <a:extLst>
                <a:ext uri="{FF2B5EF4-FFF2-40B4-BE49-F238E27FC236}">
                  <a16:creationId xmlns:a16="http://schemas.microsoft.com/office/drawing/2014/main" id="{32A9402C-C673-8843-A07A-CC663C9B9C52}"/>
                </a:ext>
              </a:extLst>
            </p:cNvPr>
            <p:cNvSpPr/>
            <p:nvPr/>
          </p:nvSpPr>
          <p:spPr>
            <a:xfrm>
              <a:off x="2521101" y="2614360"/>
              <a:ext cx="127631"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17" name="Rectangle 216">
              <a:extLst>
                <a:ext uri="{FF2B5EF4-FFF2-40B4-BE49-F238E27FC236}">
                  <a16:creationId xmlns:a16="http://schemas.microsoft.com/office/drawing/2014/main" id="{E372E95A-8BAE-E54D-B3F4-54CC437CE5AD}"/>
                </a:ext>
              </a:extLst>
            </p:cNvPr>
            <p:cNvSpPr/>
            <p:nvPr/>
          </p:nvSpPr>
          <p:spPr>
            <a:xfrm>
              <a:off x="2353692" y="2743623"/>
              <a:ext cx="295040" cy="10936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T6</a:t>
              </a:r>
            </a:p>
          </p:txBody>
        </p:sp>
        <p:sp>
          <p:nvSpPr>
            <p:cNvPr id="218" name="Rectangle 217">
              <a:extLst>
                <a:ext uri="{FF2B5EF4-FFF2-40B4-BE49-F238E27FC236}">
                  <a16:creationId xmlns:a16="http://schemas.microsoft.com/office/drawing/2014/main" id="{7E5BB43A-9070-3041-8A21-98223872A7BD}"/>
                </a:ext>
              </a:extLst>
            </p:cNvPr>
            <p:cNvSpPr/>
            <p:nvPr/>
          </p:nvSpPr>
          <p:spPr>
            <a:xfrm>
              <a:off x="2521101" y="2743623"/>
              <a:ext cx="637167" cy="10936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19" name="TextBox 218">
              <a:extLst>
                <a:ext uri="{FF2B5EF4-FFF2-40B4-BE49-F238E27FC236}">
                  <a16:creationId xmlns:a16="http://schemas.microsoft.com/office/drawing/2014/main" id="{7961FDD4-05A5-3D4E-A731-7E45F688F73E}"/>
                </a:ext>
              </a:extLst>
            </p:cNvPr>
            <p:cNvSpPr txBox="1"/>
            <p:nvPr/>
          </p:nvSpPr>
          <p:spPr>
            <a:xfrm>
              <a:off x="3100461" y="2257659"/>
              <a:ext cx="469602" cy="261610"/>
            </a:xfrm>
            <a:prstGeom prst="rect">
              <a:avLst/>
            </a:prstGeom>
            <a:noFill/>
            <a:ln w="19050">
              <a:noFill/>
            </a:ln>
          </p:spPr>
          <p:txBody>
            <a:bodyPr wrap="square" rtlCol="0">
              <a:spAutoFit/>
            </a:bodyPr>
            <a:lstStyle/>
            <a:p>
              <a:r>
                <a:rPr lang="en-US" sz="1100" b="1" dirty="0"/>
                <a:t>B2</a:t>
              </a:r>
            </a:p>
          </p:txBody>
        </p:sp>
        <p:sp>
          <p:nvSpPr>
            <p:cNvPr id="220" name="Rectangle 219">
              <a:extLst>
                <a:ext uri="{FF2B5EF4-FFF2-40B4-BE49-F238E27FC236}">
                  <a16:creationId xmlns:a16="http://schemas.microsoft.com/office/drawing/2014/main" id="{D3AD51C6-6D9F-A346-B062-99820BE1DEB6}"/>
                </a:ext>
              </a:extLst>
            </p:cNvPr>
            <p:cNvSpPr/>
            <p:nvPr/>
          </p:nvSpPr>
          <p:spPr>
            <a:xfrm>
              <a:off x="2667159" y="2614360"/>
              <a:ext cx="2847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T7</a:t>
              </a:r>
            </a:p>
          </p:txBody>
        </p:sp>
        <p:sp>
          <p:nvSpPr>
            <p:cNvPr id="224" name="Rectangle 223">
              <a:extLst>
                <a:ext uri="{FF2B5EF4-FFF2-40B4-BE49-F238E27FC236}">
                  <a16:creationId xmlns:a16="http://schemas.microsoft.com/office/drawing/2014/main" id="{BC0AAA03-73CF-2947-84BA-BDF30AF8C3BA}"/>
                </a:ext>
              </a:extLst>
            </p:cNvPr>
            <p:cNvSpPr/>
            <p:nvPr/>
          </p:nvSpPr>
          <p:spPr>
            <a:xfrm>
              <a:off x="2834569" y="2614360"/>
              <a:ext cx="127631"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25" name="Rectangle 224">
              <a:extLst>
                <a:ext uri="{FF2B5EF4-FFF2-40B4-BE49-F238E27FC236}">
                  <a16:creationId xmlns:a16="http://schemas.microsoft.com/office/drawing/2014/main" id="{5322A380-8823-6843-8680-78B80ADEDBDB}"/>
                </a:ext>
              </a:extLst>
            </p:cNvPr>
            <p:cNvSpPr/>
            <p:nvPr/>
          </p:nvSpPr>
          <p:spPr>
            <a:xfrm>
              <a:off x="2980627" y="2614360"/>
              <a:ext cx="2847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T5</a:t>
              </a:r>
            </a:p>
          </p:txBody>
        </p:sp>
        <p:sp>
          <p:nvSpPr>
            <p:cNvPr id="226" name="Rectangle 225">
              <a:extLst>
                <a:ext uri="{FF2B5EF4-FFF2-40B4-BE49-F238E27FC236}">
                  <a16:creationId xmlns:a16="http://schemas.microsoft.com/office/drawing/2014/main" id="{605F86C1-DC22-2347-A578-7E8F39B96057}"/>
                </a:ext>
              </a:extLst>
            </p:cNvPr>
            <p:cNvSpPr/>
            <p:nvPr/>
          </p:nvSpPr>
          <p:spPr>
            <a:xfrm>
              <a:off x="3148037" y="2614360"/>
              <a:ext cx="127631"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grpSp>
      <p:cxnSp>
        <p:nvCxnSpPr>
          <p:cNvPr id="284" name="Straight Connector 283">
            <a:extLst>
              <a:ext uri="{FF2B5EF4-FFF2-40B4-BE49-F238E27FC236}">
                <a16:creationId xmlns:a16="http://schemas.microsoft.com/office/drawing/2014/main" id="{0CE3E118-45E1-0340-B150-4776FF464C61}"/>
              </a:ext>
            </a:extLst>
          </p:cNvPr>
          <p:cNvCxnSpPr>
            <a:cxnSpLocks/>
            <a:stCxn id="285" idx="0"/>
            <a:endCxn id="46" idx="7"/>
          </p:cNvCxnSpPr>
          <p:nvPr/>
        </p:nvCxnSpPr>
        <p:spPr>
          <a:xfrm flipH="1">
            <a:off x="5015117" y="3178710"/>
            <a:ext cx="21543" cy="1508148"/>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cxnSp>
        <p:nvCxnSpPr>
          <p:cNvPr id="175" name="Straight Arrow Connector 174">
            <a:extLst>
              <a:ext uri="{FF2B5EF4-FFF2-40B4-BE49-F238E27FC236}">
                <a16:creationId xmlns:a16="http://schemas.microsoft.com/office/drawing/2014/main" id="{7C5915E6-B973-DF49-8259-C4FC812FC7DA}"/>
              </a:ext>
            </a:extLst>
          </p:cNvPr>
          <p:cNvCxnSpPr>
            <a:cxnSpLocks/>
          </p:cNvCxnSpPr>
          <p:nvPr/>
        </p:nvCxnSpPr>
        <p:spPr>
          <a:xfrm>
            <a:off x="4896455" y="4016301"/>
            <a:ext cx="0" cy="471321"/>
          </a:xfrm>
          <a:prstGeom prst="straightConnector1">
            <a:avLst/>
          </a:prstGeom>
          <a:ln w="2222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0" name="Rectangle 229">
            <a:extLst>
              <a:ext uri="{FF2B5EF4-FFF2-40B4-BE49-F238E27FC236}">
                <a16:creationId xmlns:a16="http://schemas.microsoft.com/office/drawing/2014/main" id="{B156E14D-524A-484B-BA96-FB9BBD19153A}"/>
              </a:ext>
            </a:extLst>
          </p:cNvPr>
          <p:cNvSpPr/>
          <p:nvPr/>
        </p:nvSpPr>
        <p:spPr>
          <a:xfrm>
            <a:off x="3794153" y="3964487"/>
            <a:ext cx="1042615" cy="595210"/>
          </a:xfrm>
          <a:prstGeom prst="rect">
            <a:avLst/>
          </a:prstGeom>
          <a:solidFill>
            <a:srgbClr val="00B150"/>
          </a:solidFill>
          <a:ln w="19050">
            <a:solidFill>
              <a:srgbClr val="FF2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8C3BBD94-14ED-414D-A35A-964E714CCA6B}"/>
              </a:ext>
            </a:extLst>
          </p:cNvPr>
          <p:cNvSpPr/>
          <p:nvPr/>
        </p:nvSpPr>
        <p:spPr>
          <a:xfrm>
            <a:off x="3830343" y="4022574"/>
            <a:ext cx="287450"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T1</a:t>
            </a:r>
          </a:p>
        </p:txBody>
      </p:sp>
      <p:sp>
        <p:nvSpPr>
          <p:cNvPr id="232" name="Rectangle 231">
            <a:extLst>
              <a:ext uri="{FF2B5EF4-FFF2-40B4-BE49-F238E27FC236}">
                <a16:creationId xmlns:a16="http://schemas.microsoft.com/office/drawing/2014/main" id="{63C4106E-620D-C54B-81C6-FBC0AB0C103C}"/>
              </a:ext>
            </a:extLst>
          </p:cNvPr>
          <p:cNvSpPr/>
          <p:nvPr/>
        </p:nvSpPr>
        <p:spPr>
          <a:xfrm>
            <a:off x="3997753" y="4022574"/>
            <a:ext cx="224480"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grpSp>
        <p:nvGrpSpPr>
          <p:cNvPr id="233" name="Group 232">
            <a:extLst>
              <a:ext uri="{FF2B5EF4-FFF2-40B4-BE49-F238E27FC236}">
                <a16:creationId xmlns:a16="http://schemas.microsoft.com/office/drawing/2014/main" id="{F984B3F1-5FD2-3F47-A27E-20778A4275E3}"/>
              </a:ext>
            </a:extLst>
          </p:cNvPr>
          <p:cNvGrpSpPr/>
          <p:nvPr/>
        </p:nvGrpSpPr>
        <p:grpSpPr>
          <a:xfrm>
            <a:off x="4240812" y="4022574"/>
            <a:ext cx="391890" cy="109361"/>
            <a:chOff x="7139016" y="971644"/>
            <a:chExt cx="675984" cy="188640"/>
          </a:xfrm>
        </p:grpSpPr>
        <p:sp>
          <p:nvSpPr>
            <p:cNvPr id="287" name="Rectangle 286">
              <a:extLst>
                <a:ext uri="{FF2B5EF4-FFF2-40B4-BE49-F238E27FC236}">
                  <a16:creationId xmlns:a16="http://schemas.microsoft.com/office/drawing/2014/main" id="{A04908E1-6FE7-4946-AB0C-182BB9E94B26}"/>
                </a:ext>
              </a:extLst>
            </p:cNvPr>
            <p:cNvSpPr/>
            <p:nvPr/>
          </p:nvSpPr>
          <p:spPr>
            <a:xfrm>
              <a:off x="7139016" y="971644"/>
              <a:ext cx="496939" cy="18864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T2</a:t>
              </a:r>
            </a:p>
          </p:txBody>
        </p:sp>
        <p:sp>
          <p:nvSpPr>
            <p:cNvPr id="288" name="Rectangle 287">
              <a:extLst>
                <a:ext uri="{FF2B5EF4-FFF2-40B4-BE49-F238E27FC236}">
                  <a16:creationId xmlns:a16="http://schemas.microsoft.com/office/drawing/2014/main" id="{C0E0CC50-68E7-1D45-82D3-70E2FF9D1BEC}"/>
                </a:ext>
              </a:extLst>
            </p:cNvPr>
            <p:cNvSpPr/>
            <p:nvPr/>
          </p:nvSpPr>
          <p:spPr>
            <a:xfrm>
              <a:off x="7427787" y="971644"/>
              <a:ext cx="387213" cy="18864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grpSp>
      <p:sp>
        <p:nvSpPr>
          <p:cNvPr id="234" name="Rectangle 233">
            <a:extLst>
              <a:ext uri="{FF2B5EF4-FFF2-40B4-BE49-F238E27FC236}">
                <a16:creationId xmlns:a16="http://schemas.microsoft.com/office/drawing/2014/main" id="{90A95CA3-05C3-E34D-AAE3-4DE5F5C541F7}"/>
              </a:ext>
            </a:extLst>
          </p:cNvPr>
          <p:cNvSpPr/>
          <p:nvPr/>
        </p:nvSpPr>
        <p:spPr>
          <a:xfrm>
            <a:off x="3830343" y="4148764"/>
            <a:ext cx="287450"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T3</a:t>
            </a:r>
          </a:p>
        </p:txBody>
      </p:sp>
      <p:sp>
        <p:nvSpPr>
          <p:cNvPr id="235" name="Rectangle 234">
            <a:extLst>
              <a:ext uri="{FF2B5EF4-FFF2-40B4-BE49-F238E27FC236}">
                <a16:creationId xmlns:a16="http://schemas.microsoft.com/office/drawing/2014/main" id="{E813AE69-040F-F24A-95C6-02D4F5F6F13E}"/>
              </a:ext>
            </a:extLst>
          </p:cNvPr>
          <p:cNvSpPr/>
          <p:nvPr/>
        </p:nvSpPr>
        <p:spPr>
          <a:xfrm>
            <a:off x="3997753" y="4148764"/>
            <a:ext cx="344972"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36" name="Rectangle 235">
            <a:extLst>
              <a:ext uri="{FF2B5EF4-FFF2-40B4-BE49-F238E27FC236}">
                <a16:creationId xmlns:a16="http://schemas.microsoft.com/office/drawing/2014/main" id="{4E126163-12A1-9648-94DB-AAFA953A5EDB}"/>
              </a:ext>
            </a:extLst>
          </p:cNvPr>
          <p:cNvSpPr/>
          <p:nvPr/>
        </p:nvSpPr>
        <p:spPr>
          <a:xfrm>
            <a:off x="4361493" y="4148764"/>
            <a:ext cx="2869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T4</a:t>
            </a:r>
          </a:p>
        </p:txBody>
      </p:sp>
      <p:sp>
        <p:nvSpPr>
          <p:cNvPr id="237" name="Rectangle 236">
            <a:extLst>
              <a:ext uri="{FF2B5EF4-FFF2-40B4-BE49-F238E27FC236}">
                <a16:creationId xmlns:a16="http://schemas.microsoft.com/office/drawing/2014/main" id="{42D1AD7E-72B1-3E48-84F2-8A810C74B898}"/>
              </a:ext>
            </a:extLst>
          </p:cNvPr>
          <p:cNvSpPr/>
          <p:nvPr/>
        </p:nvSpPr>
        <p:spPr>
          <a:xfrm>
            <a:off x="4528904" y="4148764"/>
            <a:ext cx="167022"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38" name="Rectangle 237">
            <a:extLst>
              <a:ext uri="{FF2B5EF4-FFF2-40B4-BE49-F238E27FC236}">
                <a16:creationId xmlns:a16="http://schemas.microsoft.com/office/drawing/2014/main" id="{970CD673-6CA9-F342-BCF9-24C6C4F70C12}"/>
              </a:ext>
            </a:extLst>
          </p:cNvPr>
          <p:cNvSpPr/>
          <p:nvPr/>
        </p:nvSpPr>
        <p:spPr>
          <a:xfrm>
            <a:off x="3830342" y="4275282"/>
            <a:ext cx="2847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T8</a:t>
            </a:r>
          </a:p>
        </p:txBody>
      </p:sp>
      <p:sp>
        <p:nvSpPr>
          <p:cNvPr id="239" name="Rectangle 238">
            <a:extLst>
              <a:ext uri="{FF2B5EF4-FFF2-40B4-BE49-F238E27FC236}">
                <a16:creationId xmlns:a16="http://schemas.microsoft.com/office/drawing/2014/main" id="{40BEB370-AD0B-5745-A44B-A7548F3E7051}"/>
              </a:ext>
            </a:extLst>
          </p:cNvPr>
          <p:cNvSpPr/>
          <p:nvPr/>
        </p:nvSpPr>
        <p:spPr>
          <a:xfrm>
            <a:off x="3997752" y="4275282"/>
            <a:ext cx="127631"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40" name="Rectangle 239">
            <a:extLst>
              <a:ext uri="{FF2B5EF4-FFF2-40B4-BE49-F238E27FC236}">
                <a16:creationId xmlns:a16="http://schemas.microsoft.com/office/drawing/2014/main" id="{6CFE143F-EF9B-2C4A-AD3E-B53EE1667088}"/>
              </a:ext>
            </a:extLst>
          </p:cNvPr>
          <p:cNvSpPr/>
          <p:nvPr/>
        </p:nvSpPr>
        <p:spPr>
          <a:xfrm>
            <a:off x="3830343" y="4404545"/>
            <a:ext cx="295040" cy="10936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T6</a:t>
            </a:r>
          </a:p>
        </p:txBody>
      </p:sp>
      <p:sp>
        <p:nvSpPr>
          <p:cNvPr id="241" name="Rectangle 240">
            <a:extLst>
              <a:ext uri="{FF2B5EF4-FFF2-40B4-BE49-F238E27FC236}">
                <a16:creationId xmlns:a16="http://schemas.microsoft.com/office/drawing/2014/main" id="{0E8211E4-5564-4740-87A9-C065F3D0ED2E}"/>
              </a:ext>
            </a:extLst>
          </p:cNvPr>
          <p:cNvSpPr/>
          <p:nvPr/>
        </p:nvSpPr>
        <p:spPr>
          <a:xfrm>
            <a:off x="3997752" y="4404545"/>
            <a:ext cx="637167" cy="10936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42" name="TextBox 241">
            <a:extLst>
              <a:ext uri="{FF2B5EF4-FFF2-40B4-BE49-F238E27FC236}">
                <a16:creationId xmlns:a16="http://schemas.microsoft.com/office/drawing/2014/main" id="{E05D5B03-E0EE-AA44-8C82-9E9FAF9B38B2}"/>
              </a:ext>
            </a:extLst>
          </p:cNvPr>
          <p:cNvSpPr txBox="1"/>
          <p:nvPr/>
        </p:nvSpPr>
        <p:spPr>
          <a:xfrm>
            <a:off x="4577112" y="3918581"/>
            <a:ext cx="469602" cy="261610"/>
          </a:xfrm>
          <a:prstGeom prst="rect">
            <a:avLst/>
          </a:prstGeom>
          <a:noFill/>
          <a:ln w="19050">
            <a:noFill/>
          </a:ln>
        </p:spPr>
        <p:txBody>
          <a:bodyPr wrap="square" rtlCol="0">
            <a:spAutoFit/>
          </a:bodyPr>
          <a:lstStyle/>
          <a:p>
            <a:r>
              <a:rPr lang="en-US" sz="1100" b="1" dirty="0"/>
              <a:t>B2</a:t>
            </a:r>
          </a:p>
        </p:txBody>
      </p:sp>
      <p:sp>
        <p:nvSpPr>
          <p:cNvPr id="244" name="Rectangle 243">
            <a:extLst>
              <a:ext uri="{FF2B5EF4-FFF2-40B4-BE49-F238E27FC236}">
                <a16:creationId xmlns:a16="http://schemas.microsoft.com/office/drawing/2014/main" id="{476ED67A-A15E-D743-B88F-2B11DD1AEB4F}"/>
              </a:ext>
            </a:extLst>
          </p:cNvPr>
          <p:cNvSpPr/>
          <p:nvPr/>
        </p:nvSpPr>
        <p:spPr>
          <a:xfrm>
            <a:off x="4143810" y="4275282"/>
            <a:ext cx="2847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T7</a:t>
            </a:r>
          </a:p>
        </p:txBody>
      </p:sp>
      <p:sp>
        <p:nvSpPr>
          <p:cNvPr id="245" name="Rectangle 244">
            <a:extLst>
              <a:ext uri="{FF2B5EF4-FFF2-40B4-BE49-F238E27FC236}">
                <a16:creationId xmlns:a16="http://schemas.microsoft.com/office/drawing/2014/main" id="{58167FEA-5DC2-684C-90F5-E4334D3D1851}"/>
              </a:ext>
            </a:extLst>
          </p:cNvPr>
          <p:cNvSpPr/>
          <p:nvPr/>
        </p:nvSpPr>
        <p:spPr>
          <a:xfrm>
            <a:off x="4311220" y="4275282"/>
            <a:ext cx="127631"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46" name="Rectangle 245">
            <a:extLst>
              <a:ext uri="{FF2B5EF4-FFF2-40B4-BE49-F238E27FC236}">
                <a16:creationId xmlns:a16="http://schemas.microsoft.com/office/drawing/2014/main" id="{BC353536-4C60-6B4D-A38D-EBD9747D93E4}"/>
              </a:ext>
            </a:extLst>
          </p:cNvPr>
          <p:cNvSpPr/>
          <p:nvPr/>
        </p:nvSpPr>
        <p:spPr>
          <a:xfrm>
            <a:off x="4457278" y="4275282"/>
            <a:ext cx="2847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T5</a:t>
            </a:r>
          </a:p>
        </p:txBody>
      </p:sp>
      <p:sp>
        <p:nvSpPr>
          <p:cNvPr id="286" name="Rectangle 285">
            <a:extLst>
              <a:ext uri="{FF2B5EF4-FFF2-40B4-BE49-F238E27FC236}">
                <a16:creationId xmlns:a16="http://schemas.microsoft.com/office/drawing/2014/main" id="{8FDE26C5-0CDD-F14D-A9BA-C59B819B3F7F}"/>
              </a:ext>
            </a:extLst>
          </p:cNvPr>
          <p:cNvSpPr/>
          <p:nvPr/>
        </p:nvSpPr>
        <p:spPr>
          <a:xfrm>
            <a:off x="4624688" y="4275282"/>
            <a:ext cx="127631"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90" name="Rectangle 289">
            <a:extLst>
              <a:ext uri="{FF2B5EF4-FFF2-40B4-BE49-F238E27FC236}">
                <a16:creationId xmlns:a16="http://schemas.microsoft.com/office/drawing/2014/main" id="{F9D114BA-AD9C-B44B-8561-AD4987B0E360}"/>
              </a:ext>
            </a:extLst>
          </p:cNvPr>
          <p:cNvSpPr/>
          <p:nvPr/>
        </p:nvSpPr>
        <p:spPr>
          <a:xfrm>
            <a:off x="3629440" y="3484208"/>
            <a:ext cx="354490" cy="216020"/>
          </a:xfrm>
          <a:prstGeom prst="rect">
            <a:avLst/>
          </a:prstGeom>
          <a:solidFill>
            <a:srgbClr val="00B05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pPr algn="ctr" defTabSz="457200" fontAlgn="auto">
              <a:spcBef>
                <a:spcPts val="0"/>
              </a:spcBef>
              <a:spcAft>
                <a:spcPts val="0"/>
              </a:spcAft>
            </a:pPr>
            <a:r>
              <a:rPr lang="en-US" sz="900" b="1" dirty="0">
                <a:solidFill>
                  <a:schemeClr val="tx1"/>
                </a:solidFill>
                <a:latin typeface="Arial" charset="0"/>
                <a:ea typeface="Arial" charset="0"/>
                <a:cs typeface="Arial" charset="0"/>
              </a:rPr>
              <a:t>B0</a:t>
            </a:r>
          </a:p>
        </p:txBody>
      </p:sp>
      <p:sp>
        <p:nvSpPr>
          <p:cNvPr id="293" name="Rectangle 292">
            <a:extLst>
              <a:ext uri="{FF2B5EF4-FFF2-40B4-BE49-F238E27FC236}">
                <a16:creationId xmlns:a16="http://schemas.microsoft.com/office/drawing/2014/main" id="{59306CB1-6A49-754F-AB5C-DB80DA622D47}"/>
              </a:ext>
            </a:extLst>
          </p:cNvPr>
          <p:cNvSpPr/>
          <p:nvPr/>
        </p:nvSpPr>
        <p:spPr>
          <a:xfrm>
            <a:off x="4064050" y="3484197"/>
            <a:ext cx="354490" cy="216020"/>
          </a:xfrm>
          <a:prstGeom prst="rect">
            <a:avLst/>
          </a:prstGeom>
          <a:solidFill>
            <a:srgbClr val="00B05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r>
              <a:rPr lang="en-US" sz="900" b="1" dirty="0">
                <a:solidFill>
                  <a:schemeClr val="tx1"/>
                </a:solidFill>
                <a:latin typeface="Arial" charset="0"/>
                <a:ea typeface="Arial" charset="0"/>
                <a:cs typeface="Arial" charset="0"/>
              </a:rPr>
              <a:t>B1</a:t>
            </a:r>
          </a:p>
        </p:txBody>
      </p:sp>
      <p:cxnSp>
        <p:nvCxnSpPr>
          <p:cNvPr id="294" name="Elbow Connector 293">
            <a:extLst>
              <a:ext uri="{FF2B5EF4-FFF2-40B4-BE49-F238E27FC236}">
                <a16:creationId xmlns:a16="http://schemas.microsoft.com/office/drawing/2014/main" id="{5ECA03B5-B94F-7D40-9C2D-3D758BDE92B7}"/>
              </a:ext>
            </a:extLst>
          </p:cNvPr>
          <p:cNvCxnSpPr>
            <a:cxnSpLocks/>
            <a:stCxn id="120" idx="2"/>
            <a:endCxn id="290" idx="1"/>
          </p:cNvCxnSpPr>
          <p:nvPr/>
        </p:nvCxnSpPr>
        <p:spPr>
          <a:xfrm rot="16200000" flipH="1">
            <a:off x="3482456" y="3445256"/>
            <a:ext cx="138657" cy="155266"/>
          </a:xfrm>
          <a:prstGeom prst="bentConnector2">
            <a:avLst/>
          </a:prstGeom>
          <a:ln w="1905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A9ABF021-F44B-6C42-A8C6-606A389769A3}"/>
              </a:ext>
            </a:extLst>
          </p:cNvPr>
          <p:cNvGrpSpPr/>
          <p:nvPr/>
        </p:nvGrpSpPr>
        <p:grpSpPr>
          <a:xfrm>
            <a:off x="2703192" y="2538315"/>
            <a:ext cx="559591" cy="642380"/>
            <a:chOff x="5308542" y="2976185"/>
            <a:chExt cx="559591" cy="642380"/>
          </a:xfrm>
        </p:grpSpPr>
        <p:sp>
          <p:nvSpPr>
            <p:cNvPr id="280" name="Rounded Rectangle 279">
              <a:extLst>
                <a:ext uri="{FF2B5EF4-FFF2-40B4-BE49-F238E27FC236}">
                  <a16:creationId xmlns:a16="http://schemas.microsoft.com/office/drawing/2014/main" id="{7E72A9C1-76F4-8B46-81C7-7C1D576722B4}"/>
                </a:ext>
              </a:extLst>
            </p:cNvPr>
            <p:cNvSpPr/>
            <p:nvPr/>
          </p:nvSpPr>
          <p:spPr>
            <a:xfrm>
              <a:off x="5308542" y="2976185"/>
              <a:ext cx="559591" cy="554570"/>
            </a:xfrm>
            <a:prstGeom prst="roundRect">
              <a:avLst/>
            </a:prstGeom>
            <a:solidFill>
              <a:srgbClr val="42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b="1" kern="0" noProof="0" dirty="0">
                  <a:solidFill>
                    <a:schemeClr val="bg1"/>
                  </a:solidFill>
                  <a:ea typeface=""/>
                  <a:cs typeface=""/>
                </a:rPr>
                <a:t>P1</a:t>
              </a:r>
              <a:endParaRPr kumimoji="0" lang="en-US" sz="2000" b="1" i="0" u="none" strike="noStrike" kern="0" cap="none" spc="0" normalizeH="0" baseline="-25000" noProof="0" dirty="0">
                <a:ln>
                  <a:noFill/>
                </a:ln>
                <a:solidFill>
                  <a:schemeClr val="bg1"/>
                </a:solidFill>
                <a:effectLst/>
                <a:uLnTx/>
                <a:uFillTx/>
                <a:ea typeface=""/>
                <a:cs typeface=""/>
              </a:endParaRPr>
            </a:p>
          </p:txBody>
        </p:sp>
        <p:sp>
          <p:nvSpPr>
            <p:cNvPr id="282" name="Oval 281">
              <a:extLst>
                <a:ext uri="{FF2B5EF4-FFF2-40B4-BE49-F238E27FC236}">
                  <a16:creationId xmlns:a16="http://schemas.microsoft.com/office/drawing/2014/main" id="{CA02B3BD-1825-0E49-A194-6D837EB19471}"/>
                </a:ext>
              </a:extLst>
            </p:cNvPr>
            <p:cNvSpPr/>
            <p:nvPr/>
          </p:nvSpPr>
          <p:spPr>
            <a:xfrm flipV="1">
              <a:off x="5511882" y="3456564"/>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grpSp>
      <p:sp>
        <p:nvSpPr>
          <p:cNvPr id="120" name="Document 119">
            <a:extLst>
              <a:ext uri="{FF2B5EF4-FFF2-40B4-BE49-F238E27FC236}">
                <a16:creationId xmlns:a16="http://schemas.microsoft.com/office/drawing/2014/main" id="{86F5F26A-3256-4649-9950-D60EEC3CA62C}"/>
              </a:ext>
            </a:extLst>
          </p:cNvPr>
          <p:cNvSpPr/>
          <p:nvPr/>
        </p:nvSpPr>
        <p:spPr>
          <a:xfrm>
            <a:off x="3179298" y="3017397"/>
            <a:ext cx="589706" cy="467041"/>
          </a:xfrm>
          <a:prstGeom prst="flowChartDocumen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b="1" dirty="0">
                <a:solidFill>
                  <a:schemeClr val="bg1"/>
                </a:solidFill>
              </a:rPr>
              <a:t>L1</a:t>
            </a:r>
            <a:endParaRPr lang="en-US" sz="2000" b="1" kern="0" baseline="-25000" dirty="0">
              <a:solidFill>
                <a:schemeClr val="bg1"/>
              </a:solidFill>
            </a:endParaRPr>
          </a:p>
        </p:txBody>
      </p:sp>
      <p:grpSp>
        <p:nvGrpSpPr>
          <p:cNvPr id="70" name="Group 69">
            <a:extLst>
              <a:ext uri="{FF2B5EF4-FFF2-40B4-BE49-F238E27FC236}">
                <a16:creationId xmlns:a16="http://schemas.microsoft.com/office/drawing/2014/main" id="{746A9563-5D26-8A45-838E-D07F7FFD3674}"/>
              </a:ext>
            </a:extLst>
          </p:cNvPr>
          <p:cNvGrpSpPr/>
          <p:nvPr/>
        </p:nvGrpSpPr>
        <p:grpSpPr>
          <a:xfrm>
            <a:off x="5679147" y="3486899"/>
            <a:ext cx="788943" cy="216788"/>
            <a:chOff x="5692452" y="3492735"/>
            <a:chExt cx="788943" cy="216788"/>
          </a:xfrm>
        </p:grpSpPr>
        <p:sp>
          <p:nvSpPr>
            <p:cNvPr id="296" name="Rectangle 295">
              <a:extLst>
                <a:ext uri="{FF2B5EF4-FFF2-40B4-BE49-F238E27FC236}">
                  <a16:creationId xmlns:a16="http://schemas.microsoft.com/office/drawing/2014/main" id="{63E7D39C-A22E-7A43-87A7-7770B92CDBFA}"/>
                </a:ext>
              </a:extLst>
            </p:cNvPr>
            <p:cNvSpPr/>
            <p:nvPr/>
          </p:nvSpPr>
          <p:spPr>
            <a:xfrm>
              <a:off x="5692452" y="3492735"/>
              <a:ext cx="354489" cy="216020"/>
            </a:xfrm>
            <a:prstGeom prst="rect">
              <a:avLst/>
            </a:prstGeom>
            <a:solidFill>
              <a:srgbClr val="00B05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pPr algn="ctr" defTabSz="457200" fontAlgn="auto">
                <a:spcBef>
                  <a:spcPts val="0"/>
                </a:spcBef>
                <a:spcAft>
                  <a:spcPts val="0"/>
                </a:spcAft>
              </a:pPr>
              <a:r>
                <a:rPr lang="en-US" sz="900" b="1" dirty="0">
                  <a:solidFill>
                    <a:schemeClr val="tx1"/>
                  </a:solidFill>
                  <a:latin typeface="Arial" charset="0"/>
                  <a:ea typeface="Arial" charset="0"/>
                  <a:cs typeface="Arial" charset="0"/>
                </a:rPr>
                <a:t>B0</a:t>
              </a:r>
            </a:p>
          </p:txBody>
        </p:sp>
        <p:cxnSp>
          <p:nvCxnSpPr>
            <p:cNvPr id="298" name="Straight Connector 297">
              <a:extLst>
                <a:ext uri="{FF2B5EF4-FFF2-40B4-BE49-F238E27FC236}">
                  <a16:creationId xmlns:a16="http://schemas.microsoft.com/office/drawing/2014/main" id="{0C27208A-77FC-904E-855D-6855B1E2663D}"/>
                </a:ext>
              </a:extLst>
            </p:cNvPr>
            <p:cNvCxnSpPr>
              <a:cxnSpLocks/>
              <a:stCxn id="296" idx="3"/>
              <a:endCxn id="299" idx="1"/>
            </p:cNvCxnSpPr>
            <p:nvPr/>
          </p:nvCxnSpPr>
          <p:spPr>
            <a:xfrm>
              <a:off x="6046941" y="3600745"/>
              <a:ext cx="79965" cy="768"/>
            </a:xfrm>
            <a:prstGeom prst="line">
              <a:avLst/>
            </a:prstGeom>
            <a:solidFill>
              <a:srgbClr val="00B050"/>
            </a:solidFill>
            <a:ln w="19050" cmpd="sng">
              <a:solidFill>
                <a:srgbClr val="FF0000"/>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299" name="Rectangle 298">
              <a:extLst>
                <a:ext uri="{FF2B5EF4-FFF2-40B4-BE49-F238E27FC236}">
                  <a16:creationId xmlns:a16="http://schemas.microsoft.com/office/drawing/2014/main" id="{82C89C32-A7CA-4140-BA8E-9337ABAAFD0C}"/>
                </a:ext>
              </a:extLst>
            </p:cNvPr>
            <p:cNvSpPr/>
            <p:nvPr/>
          </p:nvSpPr>
          <p:spPr>
            <a:xfrm>
              <a:off x="6126906" y="3493503"/>
              <a:ext cx="354489" cy="216020"/>
            </a:xfrm>
            <a:prstGeom prst="rect">
              <a:avLst/>
            </a:prstGeom>
            <a:solidFill>
              <a:srgbClr val="00B05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r>
                <a:rPr lang="en-US" sz="900" b="1" dirty="0">
                  <a:solidFill>
                    <a:schemeClr val="tx1"/>
                  </a:solidFill>
                  <a:latin typeface="Arial" charset="0"/>
                  <a:ea typeface="Arial" charset="0"/>
                  <a:cs typeface="Arial" charset="0"/>
                </a:rPr>
                <a:t>B1</a:t>
              </a:r>
            </a:p>
          </p:txBody>
        </p:sp>
      </p:grpSp>
      <p:cxnSp>
        <p:nvCxnSpPr>
          <p:cNvPr id="300" name="Elbow Connector 299">
            <a:extLst>
              <a:ext uri="{FF2B5EF4-FFF2-40B4-BE49-F238E27FC236}">
                <a16:creationId xmlns:a16="http://schemas.microsoft.com/office/drawing/2014/main" id="{80DBDEE0-48DD-344A-ACBA-614D2C69DC79}"/>
              </a:ext>
            </a:extLst>
          </p:cNvPr>
          <p:cNvCxnSpPr>
            <a:cxnSpLocks/>
            <a:stCxn id="124" idx="2"/>
            <a:endCxn id="296" idx="1"/>
          </p:cNvCxnSpPr>
          <p:nvPr/>
        </p:nvCxnSpPr>
        <p:spPr>
          <a:xfrm rot="16200000" flipH="1">
            <a:off x="5528429" y="3444191"/>
            <a:ext cx="147184" cy="154251"/>
          </a:xfrm>
          <a:prstGeom prst="bentConnector2">
            <a:avLst/>
          </a:prstGeom>
          <a:ln w="1905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1" name="Document 300">
            <a:extLst>
              <a:ext uri="{FF2B5EF4-FFF2-40B4-BE49-F238E27FC236}">
                <a16:creationId xmlns:a16="http://schemas.microsoft.com/office/drawing/2014/main" id="{74316930-479F-DE4A-9113-FF771C9573D7}"/>
              </a:ext>
            </a:extLst>
          </p:cNvPr>
          <p:cNvSpPr/>
          <p:nvPr/>
        </p:nvSpPr>
        <p:spPr>
          <a:xfrm>
            <a:off x="6995308" y="3411609"/>
            <a:ext cx="523020" cy="414227"/>
          </a:xfrm>
          <a:prstGeom prst="flowChartDocumen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L</a:t>
            </a:r>
          </a:p>
        </p:txBody>
      </p:sp>
      <p:grpSp>
        <p:nvGrpSpPr>
          <p:cNvPr id="307" name="Group 306">
            <a:extLst>
              <a:ext uri="{FF2B5EF4-FFF2-40B4-BE49-F238E27FC236}">
                <a16:creationId xmlns:a16="http://schemas.microsoft.com/office/drawing/2014/main" id="{58E6D01D-2E05-224D-80C6-AB7581434E72}"/>
              </a:ext>
            </a:extLst>
          </p:cNvPr>
          <p:cNvGrpSpPr/>
          <p:nvPr/>
        </p:nvGrpSpPr>
        <p:grpSpPr>
          <a:xfrm>
            <a:off x="9434047" y="4025905"/>
            <a:ext cx="753536" cy="552663"/>
            <a:chOff x="9637704" y="4016775"/>
            <a:chExt cx="753536" cy="552663"/>
          </a:xfrm>
        </p:grpSpPr>
        <p:sp>
          <p:nvSpPr>
            <p:cNvPr id="308" name="Rectangle 307">
              <a:extLst>
                <a:ext uri="{FF2B5EF4-FFF2-40B4-BE49-F238E27FC236}">
                  <a16:creationId xmlns:a16="http://schemas.microsoft.com/office/drawing/2014/main" id="{FA32D88B-4A5B-4649-BFB1-BF92D2123F31}"/>
                </a:ext>
              </a:extLst>
            </p:cNvPr>
            <p:cNvSpPr/>
            <p:nvPr/>
          </p:nvSpPr>
          <p:spPr>
            <a:xfrm>
              <a:off x="9637704" y="4063144"/>
              <a:ext cx="680687" cy="506294"/>
            </a:xfrm>
            <a:prstGeom prst="rect">
              <a:avLst/>
            </a:prstGeom>
            <a:solidFill>
              <a:srgbClr val="00B150"/>
            </a:solidFill>
            <a:ln w="19050">
              <a:solidFill>
                <a:srgbClr val="FF2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grpSp>
          <p:nvGrpSpPr>
            <p:cNvPr id="309" name="Group 308">
              <a:extLst>
                <a:ext uri="{FF2B5EF4-FFF2-40B4-BE49-F238E27FC236}">
                  <a16:creationId xmlns:a16="http://schemas.microsoft.com/office/drawing/2014/main" id="{BED0F3AC-85DF-014F-A1C2-0BA162C7797E}"/>
                </a:ext>
              </a:extLst>
            </p:cNvPr>
            <p:cNvGrpSpPr/>
            <p:nvPr/>
          </p:nvGrpSpPr>
          <p:grpSpPr>
            <a:xfrm>
              <a:off x="9665992" y="4245040"/>
              <a:ext cx="608308" cy="134247"/>
              <a:chOff x="7139016" y="971644"/>
              <a:chExt cx="608308" cy="188640"/>
            </a:xfrm>
          </p:grpSpPr>
          <p:sp>
            <p:nvSpPr>
              <p:cNvPr id="317" name="Rectangle 316">
                <a:extLst>
                  <a:ext uri="{FF2B5EF4-FFF2-40B4-BE49-F238E27FC236}">
                    <a16:creationId xmlns:a16="http://schemas.microsoft.com/office/drawing/2014/main" id="{6D8A6D4B-73A1-024C-97E3-1863888A18DF}"/>
                  </a:ext>
                </a:extLst>
              </p:cNvPr>
              <p:cNvSpPr/>
              <p:nvPr/>
            </p:nvSpPr>
            <p:spPr>
              <a:xfrm>
                <a:off x="7139016" y="971644"/>
                <a:ext cx="364972" cy="18864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bg1"/>
                    </a:solidFill>
                  </a:rPr>
                  <a:t>T2</a:t>
                </a:r>
              </a:p>
            </p:txBody>
          </p:sp>
          <p:sp>
            <p:nvSpPr>
              <p:cNvPr id="318" name="Rectangle 317">
                <a:extLst>
                  <a:ext uri="{FF2B5EF4-FFF2-40B4-BE49-F238E27FC236}">
                    <a16:creationId xmlns:a16="http://schemas.microsoft.com/office/drawing/2014/main" id="{6546552B-7060-1147-B1AA-9BB9DEBB2ACA}"/>
                  </a:ext>
                </a:extLst>
              </p:cNvPr>
              <p:cNvSpPr/>
              <p:nvPr/>
            </p:nvSpPr>
            <p:spPr>
              <a:xfrm>
                <a:off x="7427788" y="971644"/>
                <a:ext cx="319536" cy="18864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endParaRPr>
              </a:p>
            </p:txBody>
          </p:sp>
        </p:grpSp>
        <p:grpSp>
          <p:nvGrpSpPr>
            <p:cNvPr id="310" name="Group 309">
              <a:extLst>
                <a:ext uri="{FF2B5EF4-FFF2-40B4-BE49-F238E27FC236}">
                  <a16:creationId xmlns:a16="http://schemas.microsoft.com/office/drawing/2014/main" id="{64769D99-07EF-AA42-9231-39C7201B6280}"/>
                </a:ext>
              </a:extLst>
            </p:cNvPr>
            <p:cNvGrpSpPr/>
            <p:nvPr/>
          </p:nvGrpSpPr>
          <p:grpSpPr>
            <a:xfrm>
              <a:off x="9668543" y="4397983"/>
              <a:ext cx="523620" cy="134247"/>
              <a:chOff x="7139016" y="971644"/>
              <a:chExt cx="523620" cy="188640"/>
            </a:xfrm>
          </p:grpSpPr>
          <p:sp>
            <p:nvSpPr>
              <p:cNvPr id="315" name="Rectangle 314">
                <a:extLst>
                  <a:ext uri="{FF2B5EF4-FFF2-40B4-BE49-F238E27FC236}">
                    <a16:creationId xmlns:a16="http://schemas.microsoft.com/office/drawing/2014/main" id="{CD594553-E46A-7E47-B649-3D9168933A12}"/>
                  </a:ext>
                </a:extLst>
              </p:cNvPr>
              <p:cNvSpPr/>
              <p:nvPr/>
            </p:nvSpPr>
            <p:spPr>
              <a:xfrm>
                <a:off x="7139016" y="971644"/>
                <a:ext cx="364972" cy="18864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bg1"/>
                    </a:solidFill>
                  </a:rPr>
                  <a:t>T3</a:t>
                </a:r>
              </a:p>
            </p:txBody>
          </p:sp>
          <p:sp>
            <p:nvSpPr>
              <p:cNvPr id="316" name="Rectangle 315">
                <a:extLst>
                  <a:ext uri="{FF2B5EF4-FFF2-40B4-BE49-F238E27FC236}">
                    <a16:creationId xmlns:a16="http://schemas.microsoft.com/office/drawing/2014/main" id="{361E3B7A-E664-BF4A-A886-F6C1544789B2}"/>
                  </a:ext>
                </a:extLst>
              </p:cNvPr>
              <p:cNvSpPr/>
              <p:nvPr/>
            </p:nvSpPr>
            <p:spPr>
              <a:xfrm>
                <a:off x="7427788" y="971644"/>
                <a:ext cx="234848" cy="18864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endParaRPr>
              </a:p>
            </p:txBody>
          </p:sp>
        </p:grpSp>
        <p:grpSp>
          <p:nvGrpSpPr>
            <p:cNvPr id="311" name="Group 310">
              <a:extLst>
                <a:ext uri="{FF2B5EF4-FFF2-40B4-BE49-F238E27FC236}">
                  <a16:creationId xmlns:a16="http://schemas.microsoft.com/office/drawing/2014/main" id="{58CCEDD3-1A4A-A44F-AEEE-C556FB244859}"/>
                </a:ext>
              </a:extLst>
            </p:cNvPr>
            <p:cNvGrpSpPr/>
            <p:nvPr/>
          </p:nvGrpSpPr>
          <p:grpSpPr>
            <a:xfrm>
              <a:off x="9665992" y="4092062"/>
              <a:ext cx="398810" cy="134247"/>
              <a:chOff x="7139016" y="971644"/>
              <a:chExt cx="398810" cy="188640"/>
            </a:xfrm>
          </p:grpSpPr>
          <p:sp>
            <p:nvSpPr>
              <p:cNvPr id="313" name="Rectangle 312">
                <a:extLst>
                  <a:ext uri="{FF2B5EF4-FFF2-40B4-BE49-F238E27FC236}">
                    <a16:creationId xmlns:a16="http://schemas.microsoft.com/office/drawing/2014/main" id="{C635F175-16C5-204B-AD9C-17F7A5474477}"/>
                  </a:ext>
                </a:extLst>
              </p:cNvPr>
              <p:cNvSpPr/>
              <p:nvPr/>
            </p:nvSpPr>
            <p:spPr>
              <a:xfrm>
                <a:off x="7139016" y="971644"/>
                <a:ext cx="364972" cy="18864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bg1"/>
                    </a:solidFill>
                  </a:rPr>
                  <a:t>T1</a:t>
                </a:r>
              </a:p>
            </p:txBody>
          </p:sp>
          <p:sp>
            <p:nvSpPr>
              <p:cNvPr id="314" name="Rectangle 313">
                <a:extLst>
                  <a:ext uri="{FF2B5EF4-FFF2-40B4-BE49-F238E27FC236}">
                    <a16:creationId xmlns:a16="http://schemas.microsoft.com/office/drawing/2014/main" id="{E71C3B33-D8F9-6140-A7A1-8938D8FBC02E}"/>
                  </a:ext>
                </a:extLst>
              </p:cNvPr>
              <p:cNvSpPr/>
              <p:nvPr/>
            </p:nvSpPr>
            <p:spPr>
              <a:xfrm>
                <a:off x="7427788" y="971644"/>
                <a:ext cx="110038" cy="18864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endParaRPr>
              </a:p>
            </p:txBody>
          </p:sp>
        </p:grpSp>
        <p:sp>
          <p:nvSpPr>
            <p:cNvPr id="312" name="TextBox 311">
              <a:extLst>
                <a:ext uri="{FF2B5EF4-FFF2-40B4-BE49-F238E27FC236}">
                  <a16:creationId xmlns:a16="http://schemas.microsoft.com/office/drawing/2014/main" id="{C6A8C51E-3286-2E46-AA38-51BDD3CAA458}"/>
                </a:ext>
              </a:extLst>
            </p:cNvPr>
            <p:cNvSpPr txBox="1"/>
            <p:nvPr/>
          </p:nvSpPr>
          <p:spPr>
            <a:xfrm>
              <a:off x="10041464" y="4016775"/>
              <a:ext cx="349776" cy="276999"/>
            </a:xfrm>
            <a:prstGeom prst="rect">
              <a:avLst/>
            </a:prstGeom>
            <a:noFill/>
          </p:spPr>
          <p:txBody>
            <a:bodyPr wrap="none" rtlCol="0">
              <a:spAutoFit/>
            </a:bodyPr>
            <a:lstStyle/>
            <a:p>
              <a:r>
                <a:rPr lang="en-US" sz="1200" b="1" dirty="0"/>
                <a:t>B1</a:t>
              </a:r>
            </a:p>
          </p:txBody>
        </p:sp>
      </p:grpSp>
      <p:grpSp>
        <p:nvGrpSpPr>
          <p:cNvPr id="319" name="Group 318">
            <a:extLst>
              <a:ext uri="{FF2B5EF4-FFF2-40B4-BE49-F238E27FC236}">
                <a16:creationId xmlns:a16="http://schemas.microsoft.com/office/drawing/2014/main" id="{F3FDEE1A-6F0D-F74B-883C-002FA7891F23}"/>
              </a:ext>
            </a:extLst>
          </p:cNvPr>
          <p:cNvGrpSpPr/>
          <p:nvPr/>
        </p:nvGrpSpPr>
        <p:grpSpPr>
          <a:xfrm>
            <a:off x="9428015" y="3329652"/>
            <a:ext cx="705682" cy="530892"/>
            <a:chOff x="7721007" y="3315843"/>
            <a:chExt cx="705682" cy="745994"/>
          </a:xfrm>
        </p:grpSpPr>
        <p:sp>
          <p:nvSpPr>
            <p:cNvPr id="320" name="Rectangle 319">
              <a:extLst>
                <a:ext uri="{FF2B5EF4-FFF2-40B4-BE49-F238E27FC236}">
                  <a16:creationId xmlns:a16="http://schemas.microsoft.com/office/drawing/2014/main" id="{FD652107-31EE-4940-AC4A-854FA7827B13}"/>
                </a:ext>
              </a:extLst>
            </p:cNvPr>
            <p:cNvSpPr/>
            <p:nvPr/>
          </p:nvSpPr>
          <p:spPr>
            <a:xfrm>
              <a:off x="7721007" y="3350407"/>
              <a:ext cx="680687" cy="711430"/>
            </a:xfrm>
            <a:prstGeom prst="rect">
              <a:avLst/>
            </a:prstGeom>
            <a:solidFill>
              <a:srgbClr val="00B150"/>
            </a:solidFill>
            <a:ln w="19050">
              <a:solidFill>
                <a:srgbClr val="FF2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321" name="TextBox 320">
              <a:extLst>
                <a:ext uri="{FF2B5EF4-FFF2-40B4-BE49-F238E27FC236}">
                  <a16:creationId xmlns:a16="http://schemas.microsoft.com/office/drawing/2014/main" id="{05DD1D52-58B3-8141-8580-2158EE43EF06}"/>
                </a:ext>
              </a:extLst>
            </p:cNvPr>
            <p:cNvSpPr txBox="1"/>
            <p:nvPr/>
          </p:nvSpPr>
          <p:spPr>
            <a:xfrm>
              <a:off x="8155461" y="3315843"/>
              <a:ext cx="271228" cy="276999"/>
            </a:xfrm>
            <a:prstGeom prst="rect">
              <a:avLst/>
            </a:prstGeom>
            <a:noFill/>
          </p:spPr>
          <p:txBody>
            <a:bodyPr wrap="none" rtlCol="0">
              <a:spAutoFit/>
            </a:bodyPr>
            <a:lstStyle/>
            <a:p>
              <a:r>
                <a:rPr lang="en-US" sz="1200" b="1" dirty="0"/>
                <a:t>B</a:t>
              </a:r>
            </a:p>
          </p:txBody>
        </p:sp>
      </p:grpSp>
      <p:grpSp>
        <p:nvGrpSpPr>
          <p:cNvPr id="86" name="Group 85">
            <a:extLst>
              <a:ext uri="{FF2B5EF4-FFF2-40B4-BE49-F238E27FC236}">
                <a16:creationId xmlns:a16="http://schemas.microsoft.com/office/drawing/2014/main" id="{0C4B0FFF-D5AF-7C4B-9D85-CE9DA315AC92}"/>
              </a:ext>
            </a:extLst>
          </p:cNvPr>
          <p:cNvGrpSpPr/>
          <p:nvPr/>
        </p:nvGrpSpPr>
        <p:grpSpPr>
          <a:xfrm>
            <a:off x="7014371" y="4413129"/>
            <a:ext cx="634590" cy="201551"/>
            <a:chOff x="6884751" y="4293988"/>
            <a:chExt cx="424699" cy="115039"/>
          </a:xfrm>
        </p:grpSpPr>
        <p:sp>
          <p:nvSpPr>
            <p:cNvPr id="323" name="Rectangle 322">
              <a:extLst>
                <a:ext uri="{FF2B5EF4-FFF2-40B4-BE49-F238E27FC236}">
                  <a16:creationId xmlns:a16="http://schemas.microsoft.com/office/drawing/2014/main" id="{41F2AD90-FC74-9D47-92D5-FE25C315C93A}"/>
                </a:ext>
              </a:extLst>
            </p:cNvPr>
            <p:cNvSpPr/>
            <p:nvPr/>
          </p:nvSpPr>
          <p:spPr>
            <a:xfrm>
              <a:off x="6884751" y="4293994"/>
              <a:ext cx="188769" cy="115033"/>
            </a:xfrm>
            <a:prstGeom prst="rect">
              <a:avLst/>
            </a:prstGeom>
            <a:solidFill>
              <a:srgbClr val="00B05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54000" rtlCol="0" anchor="ctr"/>
            <a:lstStyle/>
            <a:p>
              <a:pPr algn="ctr" defTabSz="457200" fontAlgn="auto">
                <a:spcBef>
                  <a:spcPts val="0"/>
                </a:spcBef>
                <a:spcAft>
                  <a:spcPts val="0"/>
                </a:spcAft>
              </a:pPr>
              <a:r>
                <a:rPr lang="en-US" sz="800" b="1" dirty="0">
                  <a:solidFill>
                    <a:schemeClr val="tx1"/>
                  </a:solidFill>
                  <a:latin typeface="Arial" charset="0"/>
                  <a:ea typeface="Arial" charset="0"/>
                  <a:cs typeface="Arial" charset="0"/>
                </a:rPr>
                <a:t>B0</a:t>
              </a:r>
            </a:p>
          </p:txBody>
        </p:sp>
        <p:cxnSp>
          <p:nvCxnSpPr>
            <p:cNvPr id="325" name="Straight Connector 324">
              <a:extLst>
                <a:ext uri="{FF2B5EF4-FFF2-40B4-BE49-F238E27FC236}">
                  <a16:creationId xmlns:a16="http://schemas.microsoft.com/office/drawing/2014/main" id="{D7D96E6B-B2B3-444F-ABA4-896FC8B9F223}"/>
                </a:ext>
              </a:extLst>
            </p:cNvPr>
            <p:cNvCxnSpPr>
              <a:cxnSpLocks/>
              <a:stCxn id="323" idx="3"/>
              <a:endCxn id="326" idx="1"/>
            </p:cNvCxnSpPr>
            <p:nvPr/>
          </p:nvCxnSpPr>
          <p:spPr>
            <a:xfrm flipV="1">
              <a:off x="7073520" y="4351504"/>
              <a:ext cx="47161" cy="6"/>
            </a:xfrm>
            <a:prstGeom prst="line">
              <a:avLst/>
            </a:prstGeom>
            <a:solidFill>
              <a:srgbClr val="00B050"/>
            </a:solidFill>
            <a:ln w="19050" cmpd="sng">
              <a:solidFill>
                <a:srgbClr val="FF0000"/>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326" name="Rectangle 325">
              <a:extLst>
                <a:ext uri="{FF2B5EF4-FFF2-40B4-BE49-F238E27FC236}">
                  <a16:creationId xmlns:a16="http://schemas.microsoft.com/office/drawing/2014/main" id="{262A8BC0-0C92-784C-A707-8F6C084D3441}"/>
                </a:ext>
              </a:extLst>
            </p:cNvPr>
            <p:cNvSpPr/>
            <p:nvPr/>
          </p:nvSpPr>
          <p:spPr>
            <a:xfrm>
              <a:off x="7120681" y="4293988"/>
              <a:ext cx="188769" cy="115033"/>
            </a:xfrm>
            <a:prstGeom prst="rect">
              <a:avLst/>
            </a:prstGeom>
            <a:solidFill>
              <a:srgbClr val="00B05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54000" rtlCol="0" anchor="ctr"/>
            <a:lstStyle/>
            <a:p>
              <a:pPr algn="ctr" defTabSz="457200" fontAlgn="auto">
                <a:spcBef>
                  <a:spcPts val="0"/>
                </a:spcBef>
                <a:spcAft>
                  <a:spcPts val="0"/>
                </a:spcAft>
              </a:pPr>
              <a:r>
                <a:rPr lang="en-US" sz="800" b="1" dirty="0">
                  <a:solidFill>
                    <a:schemeClr val="tx1"/>
                  </a:solidFill>
                  <a:latin typeface="Arial" charset="0"/>
                  <a:ea typeface="Arial" charset="0"/>
                  <a:cs typeface="Arial" charset="0"/>
                </a:rPr>
                <a:t>B1</a:t>
              </a:r>
            </a:p>
          </p:txBody>
        </p:sp>
      </p:grpSp>
      <p:cxnSp>
        <p:nvCxnSpPr>
          <p:cNvPr id="327" name="Straight Connector 326">
            <a:extLst>
              <a:ext uri="{FF2B5EF4-FFF2-40B4-BE49-F238E27FC236}">
                <a16:creationId xmlns:a16="http://schemas.microsoft.com/office/drawing/2014/main" id="{0B544478-929D-4A4E-9B30-0BA04431905B}"/>
              </a:ext>
            </a:extLst>
          </p:cNvPr>
          <p:cNvCxnSpPr>
            <a:cxnSpLocks/>
            <a:stCxn id="290" idx="3"/>
            <a:endCxn id="293" idx="1"/>
          </p:cNvCxnSpPr>
          <p:nvPr/>
        </p:nvCxnSpPr>
        <p:spPr>
          <a:xfrm flipV="1">
            <a:off x="3983930" y="3592207"/>
            <a:ext cx="80120" cy="11"/>
          </a:xfrm>
          <a:prstGeom prst="line">
            <a:avLst/>
          </a:prstGeom>
          <a:solidFill>
            <a:srgbClr val="00B050"/>
          </a:solidFill>
          <a:ln w="19050" cmpd="sng">
            <a:solidFill>
              <a:srgbClr val="FF0000"/>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332" name="Document 331">
            <a:extLst>
              <a:ext uri="{FF2B5EF4-FFF2-40B4-BE49-F238E27FC236}">
                <a16:creationId xmlns:a16="http://schemas.microsoft.com/office/drawing/2014/main" id="{82611917-5034-B94D-8E20-0C09C46846A1}"/>
              </a:ext>
            </a:extLst>
          </p:cNvPr>
          <p:cNvSpPr/>
          <p:nvPr/>
        </p:nvSpPr>
        <p:spPr>
          <a:xfrm>
            <a:off x="6756120" y="4060651"/>
            <a:ext cx="353666" cy="280100"/>
          </a:xfrm>
          <a:prstGeom prst="flowChartDocumen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L1</a:t>
            </a:r>
          </a:p>
        </p:txBody>
      </p:sp>
      <p:cxnSp>
        <p:nvCxnSpPr>
          <p:cNvPr id="333" name="Elbow Connector 332">
            <a:extLst>
              <a:ext uri="{FF2B5EF4-FFF2-40B4-BE49-F238E27FC236}">
                <a16:creationId xmlns:a16="http://schemas.microsoft.com/office/drawing/2014/main" id="{41A55D8C-80A4-D540-9730-9A9D43574987}"/>
              </a:ext>
            </a:extLst>
          </p:cNvPr>
          <p:cNvCxnSpPr>
            <a:cxnSpLocks/>
            <a:stCxn id="332" idx="2"/>
            <a:endCxn id="323" idx="1"/>
          </p:cNvCxnSpPr>
          <p:nvPr/>
        </p:nvCxnSpPr>
        <p:spPr>
          <a:xfrm rot="16200000" flipH="1">
            <a:off x="6877824" y="4377362"/>
            <a:ext cx="191677" cy="81418"/>
          </a:xfrm>
          <a:prstGeom prst="bentConnector2">
            <a:avLst/>
          </a:prstGeom>
          <a:ln w="1905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729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21195" y="1868147"/>
            <a:ext cx="6249507" cy="3664140"/>
          </a:xfrm>
          <a:prstGeom prst="roundRect">
            <a:avLst/>
          </a:prstGeom>
          <a:solidFill>
            <a:srgbClr val="DBE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2A00"/>
              </a:solidFill>
            </a:endParaRPr>
          </a:p>
        </p:txBody>
      </p:sp>
      <p:sp>
        <p:nvSpPr>
          <p:cNvPr id="2" name="Title 1"/>
          <p:cNvSpPr>
            <a:spLocks noGrp="1"/>
          </p:cNvSpPr>
          <p:nvPr>
            <p:ph type="title"/>
          </p:nvPr>
        </p:nvSpPr>
        <p:spPr/>
        <p:txBody>
          <a:bodyPr/>
          <a:lstStyle/>
          <a:p>
            <a:r>
              <a:rPr lang="en-US" dirty="0"/>
              <a:t>Diagram 10e.2</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46</a:t>
            </a:fld>
            <a:endParaRPr lang="en-US"/>
          </a:p>
        </p:txBody>
      </p:sp>
      <p:graphicFrame>
        <p:nvGraphicFramePr>
          <p:cNvPr id="54" name="Table 53"/>
          <p:cNvGraphicFramePr>
            <a:graphicFrameLocks noGrp="1"/>
          </p:cNvGraphicFramePr>
          <p:nvPr>
            <p:extLst/>
          </p:nvPr>
        </p:nvGraphicFramePr>
        <p:xfrm>
          <a:off x="6710024" y="1828326"/>
          <a:ext cx="5057256" cy="4077126"/>
        </p:xfrm>
        <a:graphic>
          <a:graphicData uri="http://schemas.openxmlformats.org/drawingml/2006/table">
            <a:tbl>
              <a:tblPr firstRow="1" bandRow="1">
                <a:tableStyleId>{2D5ABB26-0587-4C30-8999-92F81FD0307C}</a:tableStyleId>
              </a:tblPr>
              <a:tblGrid>
                <a:gridCol w="1010893">
                  <a:extLst>
                    <a:ext uri="{9D8B030D-6E8A-4147-A177-3AD203B41FA5}">
                      <a16:colId xmlns:a16="http://schemas.microsoft.com/office/drawing/2014/main" val="20000"/>
                    </a:ext>
                  </a:extLst>
                </a:gridCol>
                <a:gridCol w="1610460">
                  <a:extLst>
                    <a:ext uri="{9D8B030D-6E8A-4147-A177-3AD203B41FA5}">
                      <a16:colId xmlns:a16="http://schemas.microsoft.com/office/drawing/2014/main" val="20001"/>
                    </a:ext>
                  </a:extLst>
                </a:gridCol>
                <a:gridCol w="864558">
                  <a:extLst>
                    <a:ext uri="{9D8B030D-6E8A-4147-A177-3AD203B41FA5}">
                      <a16:colId xmlns:a16="http://schemas.microsoft.com/office/drawing/2014/main" val="20002"/>
                    </a:ext>
                  </a:extLst>
                </a:gridCol>
                <a:gridCol w="1571345">
                  <a:extLst>
                    <a:ext uri="{9D8B030D-6E8A-4147-A177-3AD203B41FA5}">
                      <a16:colId xmlns:a16="http://schemas.microsoft.com/office/drawing/2014/main" val="20003"/>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r>
                        <a:rPr lang="en-US" sz="1400" baseline="0" dirty="0"/>
                        <a:t> Network</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Peer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lvl="0"/>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Channel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Orderer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Block 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 L1 has blockchain with blocks B0, 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Block B1 contains transactions</a:t>
                      </a:r>
                      <a:br>
                        <a:rPr lang="en-US" sz="1400" dirty="0"/>
                      </a:br>
                      <a:r>
                        <a:rPr lang="en-US" sz="1400" dirty="0"/>
                        <a:t>T1, T2, 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9651710"/>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Transactions T1, T2 flow on channel 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Principal PA (e.g. P1,P4) has communication with channel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56" name="Rounded Rectangle 55"/>
          <p:cNvSpPr/>
          <p:nvPr/>
        </p:nvSpPr>
        <p:spPr>
          <a:xfrm>
            <a:off x="9536718" y="2687324"/>
            <a:ext cx="470643" cy="431746"/>
          </a:xfrm>
          <a:prstGeom prst="roundRect">
            <a:avLst/>
          </a:prstGeom>
          <a:solidFill>
            <a:srgbClr val="00B05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O</a:t>
            </a:r>
            <a:endParaRPr lang="en-US" sz="1600" b="1" dirty="0">
              <a:solidFill>
                <a:srgbClr val="000000"/>
              </a:solidFill>
              <a:ea typeface="Arial" charset="0"/>
              <a:cs typeface="Arial" charset="0"/>
            </a:endParaRPr>
          </a:p>
        </p:txBody>
      </p:sp>
      <p:sp>
        <p:nvSpPr>
          <p:cNvPr id="61" name="Rounded Rectangle 60"/>
          <p:cNvSpPr/>
          <p:nvPr/>
        </p:nvSpPr>
        <p:spPr>
          <a:xfrm>
            <a:off x="6953310" y="1955884"/>
            <a:ext cx="470643" cy="431746"/>
          </a:xfrm>
          <a:prstGeom prst="roundRect">
            <a:avLst/>
          </a:prstGeom>
          <a:solidFill>
            <a:schemeClr val="accent1">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N</a:t>
            </a:r>
            <a:endParaRPr lang="en-US" sz="1600" b="1" dirty="0">
              <a:solidFill>
                <a:srgbClr val="000000"/>
              </a:solidFill>
              <a:ea typeface="Arial" charset="0"/>
              <a:cs typeface="Arial" charset="0"/>
            </a:endParaRPr>
          </a:p>
        </p:txBody>
      </p:sp>
      <p:sp>
        <p:nvSpPr>
          <p:cNvPr id="63" name="Rounded Rectangle 62"/>
          <p:cNvSpPr/>
          <p:nvPr/>
        </p:nvSpPr>
        <p:spPr>
          <a:xfrm>
            <a:off x="9522926" y="1949109"/>
            <a:ext cx="481189" cy="444147"/>
          </a:xfrm>
          <a:prstGeom prst="roundRect">
            <a:avLst/>
          </a:prstGeom>
          <a:solidFill>
            <a:srgbClr val="4272C4"/>
          </a:soli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bg1"/>
                </a:solidFill>
                <a:ea typeface="Arial" charset="0"/>
                <a:cs typeface="Arial" charset="0"/>
              </a:rPr>
              <a:t>P</a:t>
            </a:r>
          </a:p>
        </p:txBody>
      </p:sp>
      <p:sp>
        <p:nvSpPr>
          <p:cNvPr id="64" name="Oval 63"/>
          <p:cNvSpPr/>
          <p:nvPr/>
        </p:nvSpPr>
        <p:spPr>
          <a:xfrm>
            <a:off x="6925506" y="2760143"/>
            <a:ext cx="526249" cy="238539"/>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4372C4"/>
                </a:solidFill>
              </a:rPr>
              <a:t>C</a:t>
            </a:r>
          </a:p>
        </p:txBody>
      </p:sp>
      <p:sp>
        <p:nvSpPr>
          <p:cNvPr id="53" name="TextBox 52"/>
          <p:cNvSpPr txBox="1"/>
          <p:nvPr/>
        </p:nvSpPr>
        <p:spPr>
          <a:xfrm>
            <a:off x="5871002" y="4968016"/>
            <a:ext cx="527124" cy="461665"/>
          </a:xfrm>
          <a:prstGeom prst="rect">
            <a:avLst/>
          </a:prstGeom>
          <a:noFill/>
        </p:spPr>
        <p:txBody>
          <a:bodyPr wrap="square" rtlCol="0">
            <a:spAutoFit/>
          </a:bodyPr>
          <a:lstStyle/>
          <a:p>
            <a:r>
              <a:rPr lang="en-US" sz="2400" b="1" dirty="0"/>
              <a:t>N</a:t>
            </a:r>
          </a:p>
        </p:txBody>
      </p:sp>
      <p:sp>
        <p:nvSpPr>
          <p:cNvPr id="37" name="TextBox 36"/>
          <p:cNvSpPr txBox="1"/>
          <p:nvPr/>
        </p:nvSpPr>
        <p:spPr>
          <a:xfrm>
            <a:off x="3374522" y="4590803"/>
            <a:ext cx="348172" cy="461665"/>
          </a:xfrm>
          <a:prstGeom prst="rect">
            <a:avLst/>
          </a:prstGeom>
          <a:noFill/>
          <a:ln>
            <a:noFill/>
          </a:ln>
        </p:spPr>
        <p:txBody>
          <a:bodyPr wrap="none" rtlCol="0">
            <a:spAutoFit/>
          </a:bodyPr>
          <a:lstStyle/>
          <a:p>
            <a:r>
              <a:rPr lang="en-US" sz="2400" b="1" dirty="0">
                <a:solidFill>
                  <a:schemeClr val="accent1"/>
                </a:solidFill>
              </a:rPr>
              <a:t>C</a:t>
            </a:r>
            <a:endParaRPr lang="en-US" sz="2400" b="1" baseline="-25000" dirty="0">
              <a:solidFill>
                <a:schemeClr val="accent1"/>
              </a:solidFill>
            </a:endParaRPr>
          </a:p>
        </p:txBody>
      </p:sp>
      <p:cxnSp>
        <p:nvCxnSpPr>
          <p:cNvPr id="39" name="Straight Connector 38"/>
          <p:cNvCxnSpPr>
            <a:cxnSpLocks/>
            <a:stCxn id="94" idx="0"/>
            <a:endCxn id="46" idx="2"/>
          </p:cNvCxnSpPr>
          <p:nvPr/>
        </p:nvCxnSpPr>
        <p:spPr>
          <a:xfrm flipH="1">
            <a:off x="1574875" y="3345178"/>
            <a:ext cx="17458" cy="1470907"/>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grpSp>
        <p:nvGrpSpPr>
          <p:cNvPr id="12" name="Group 11">
            <a:extLst>
              <a:ext uri="{FF2B5EF4-FFF2-40B4-BE49-F238E27FC236}">
                <a16:creationId xmlns:a16="http://schemas.microsoft.com/office/drawing/2014/main" id="{CDA6FCF1-C91A-ED42-9536-E0D97109916B}"/>
              </a:ext>
            </a:extLst>
          </p:cNvPr>
          <p:cNvGrpSpPr/>
          <p:nvPr/>
        </p:nvGrpSpPr>
        <p:grpSpPr>
          <a:xfrm>
            <a:off x="1320448" y="2687324"/>
            <a:ext cx="571412" cy="657854"/>
            <a:chOff x="3337561" y="3261894"/>
            <a:chExt cx="571412" cy="657854"/>
          </a:xfrm>
        </p:grpSpPr>
        <p:sp>
          <p:nvSpPr>
            <p:cNvPr id="9" name="Rounded Rectangle 8"/>
            <p:cNvSpPr/>
            <p:nvPr/>
          </p:nvSpPr>
          <p:spPr>
            <a:xfrm>
              <a:off x="3337561" y="3261894"/>
              <a:ext cx="571412" cy="563758"/>
            </a:xfrm>
            <a:prstGeom prst="roundRect">
              <a:avLst/>
            </a:prstGeom>
            <a:solidFill>
              <a:srgbClr val="00B050"/>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a:t>
              </a:r>
            </a:p>
          </p:txBody>
        </p:sp>
        <p:sp>
          <p:nvSpPr>
            <p:cNvPr id="94" name="Oval 93"/>
            <p:cNvSpPr/>
            <p:nvPr/>
          </p:nvSpPr>
          <p:spPr>
            <a:xfrm flipV="1">
              <a:off x="3528445" y="3757747"/>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grpSp>
      <p:sp>
        <p:nvSpPr>
          <p:cNvPr id="95" name="Rectangle 94"/>
          <p:cNvSpPr/>
          <p:nvPr/>
        </p:nvSpPr>
        <p:spPr>
          <a:xfrm>
            <a:off x="188069" y="1690688"/>
            <a:ext cx="11751382" cy="45250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7" name="Group 196"/>
          <p:cNvGrpSpPr/>
          <p:nvPr/>
        </p:nvGrpSpPr>
        <p:grpSpPr>
          <a:xfrm>
            <a:off x="9508914" y="4805211"/>
            <a:ext cx="526249" cy="995446"/>
            <a:chOff x="8649706" y="3291906"/>
            <a:chExt cx="526249" cy="995446"/>
          </a:xfrm>
        </p:grpSpPr>
        <p:sp>
          <p:nvSpPr>
            <p:cNvPr id="198" name="Rounded Rectangle 197"/>
            <p:cNvSpPr/>
            <p:nvPr/>
          </p:nvSpPr>
          <p:spPr>
            <a:xfrm>
              <a:off x="8675103" y="3291906"/>
              <a:ext cx="470643" cy="431746"/>
            </a:xfrm>
            <a:prstGeom prst="roundRect">
              <a:avLst/>
            </a:prstGeom>
            <a:noFill/>
            <a:ln w="38100">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AFABAB"/>
                  </a:solidFill>
                </a:rPr>
                <a:t>PA</a:t>
              </a:r>
              <a:endParaRPr lang="en-US" sz="1100" b="1" dirty="0">
                <a:solidFill>
                  <a:srgbClr val="AFABAB"/>
                </a:solidFill>
              </a:endParaRPr>
            </a:p>
          </p:txBody>
        </p:sp>
        <p:cxnSp>
          <p:nvCxnSpPr>
            <p:cNvPr id="199" name="Straight Connector 198"/>
            <p:cNvCxnSpPr/>
            <p:nvPr/>
          </p:nvCxnSpPr>
          <p:spPr>
            <a:xfrm flipH="1">
              <a:off x="8912831" y="3807534"/>
              <a:ext cx="551" cy="241279"/>
            </a:xfrm>
            <a:prstGeom prst="line">
              <a:avLst/>
            </a:prstGeom>
            <a:solidFill>
              <a:schemeClr val="accent1"/>
            </a:solidFill>
            <a:ln w="38100" cap="flat" cmpd="sng" algn="ctr">
              <a:solidFill>
                <a:srgbClr val="4372C4"/>
              </a:solidFill>
              <a:prstDash val="solid"/>
              <a:tailEnd type="none"/>
            </a:ln>
            <a:effectLst>
              <a:outerShdw blurRad="40000" dist="20000" dir="5400000" rotWithShape="0">
                <a:srgbClr val="000000">
                  <a:alpha val="38000"/>
                </a:srgbClr>
              </a:outerShdw>
            </a:effectLst>
          </p:spPr>
        </p:cxnSp>
        <p:sp>
          <p:nvSpPr>
            <p:cNvPr id="200" name="Oval 199"/>
            <p:cNvSpPr/>
            <p:nvPr/>
          </p:nvSpPr>
          <p:spPr>
            <a:xfrm flipH="1" flipV="1">
              <a:off x="8832382" y="3645533"/>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201" name="Oval 200"/>
            <p:cNvSpPr/>
            <p:nvPr/>
          </p:nvSpPr>
          <p:spPr>
            <a:xfrm>
              <a:off x="8649706" y="4048813"/>
              <a:ext cx="526249" cy="238539"/>
            </a:xfrm>
            <a:prstGeom prst="ellipse">
              <a:avLst/>
            </a:prstGeom>
            <a:noFill/>
            <a:ln w="38100">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AFABAB"/>
                  </a:solidFill>
                </a:rPr>
                <a:t>C</a:t>
              </a:r>
            </a:p>
          </p:txBody>
        </p:sp>
      </p:grpSp>
      <p:cxnSp>
        <p:nvCxnSpPr>
          <p:cNvPr id="104" name="Straight Connector 103"/>
          <p:cNvCxnSpPr>
            <a:cxnSpLocks/>
            <a:stCxn id="105" idx="0"/>
            <a:endCxn id="106" idx="1"/>
          </p:cNvCxnSpPr>
          <p:nvPr/>
        </p:nvCxnSpPr>
        <p:spPr>
          <a:xfrm flipH="1">
            <a:off x="6985632" y="4918097"/>
            <a:ext cx="3934" cy="659657"/>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105" name="Oval 104"/>
          <p:cNvSpPr/>
          <p:nvPr/>
        </p:nvSpPr>
        <p:spPr>
          <a:xfrm flipV="1">
            <a:off x="6908565" y="4756096"/>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106" name="Oval 105"/>
          <p:cNvSpPr/>
          <p:nvPr/>
        </p:nvSpPr>
        <p:spPr>
          <a:xfrm>
            <a:off x="6908565" y="5542821"/>
            <a:ext cx="526249" cy="238539"/>
          </a:xfrm>
          <a:prstGeom prst="ellipse">
            <a:avLst/>
          </a:prstGeom>
          <a:noFill/>
          <a:ln w="38100">
            <a:solidFill>
              <a:srgbClr val="4372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372C4"/>
                </a:solidFill>
              </a:rPr>
              <a:t>C</a:t>
            </a:r>
          </a:p>
        </p:txBody>
      </p:sp>
      <p:grpSp>
        <p:nvGrpSpPr>
          <p:cNvPr id="90" name="Group 89">
            <a:extLst>
              <a:ext uri="{FF2B5EF4-FFF2-40B4-BE49-F238E27FC236}">
                <a16:creationId xmlns:a16="http://schemas.microsoft.com/office/drawing/2014/main" id="{1671D207-4FB0-4248-94EB-DC6AB9888790}"/>
              </a:ext>
            </a:extLst>
          </p:cNvPr>
          <p:cNvGrpSpPr/>
          <p:nvPr/>
        </p:nvGrpSpPr>
        <p:grpSpPr>
          <a:xfrm>
            <a:off x="7076260" y="4998839"/>
            <a:ext cx="544362" cy="357993"/>
            <a:chOff x="7076260" y="5104086"/>
            <a:chExt cx="392435" cy="252746"/>
          </a:xfrm>
        </p:grpSpPr>
        <p:grpSp>
          <p:nvGrpSpPr>
            <p:cNvPr id="221" name="Group 220">
              <a:extLst>
                <a:ext uri="{FF2B5EF4-FFF2-40B4-BE49-F238E27FC236}">
                  <a16:creationId xmlns:a16="http://schemas.microsoft.com/office/drawing/2014/main" id="{1FC861D0-0856-2642-9EE7-F65096E56E78}"/>
                </a:ext>
              </a:extLst>
            </p:cNvPr>
            <p:cNvGrpSpPr/>
            <p:nvPr/>
          </p:nvGrpSpPr>
          <p:grpSpPr>
            <a:xfrm>
              <a:off x="7076260" y="5104086"/>
              <a:ext cx="388632" cy="108452"/>
              <a:chOff x="7139016" y="971644"/>
              <a:chExt cx="675984" cy="188640"/>
            </a:xfrm>
          </p:grpSpPr>
          <p:sp>
            <p:nvSpPr>
              <p:cNvPr id="222" name="Rectangle 221">
                <a:extLst>
                  <a:ext uri="{FF2B5EF4-FFF2-40B4-BE49-F238E27FC236}">
                    <a16:creationId xmlns:a16="http://schemas.microsoft.com/office/drawing/2014/main" id="{6BE2B9DD-F3BB-1844-8825-1219F21DA727}"/>
                  </a:ext>
                </a:extLst>
              </p:cNvPr>
              <p:cNvSpPr/>
              <p:nvPr/>
            </p:nvSpPr>
            <p:spPr>
              <a:xfrm>
                <a:off x="7139016" y="971644"/>
                <a:ext cx="288771" cy="18864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800" b="1" dirty="0">
                    <a:solidFill>
                      <a:schemeClr val="bg1"/>
                    </a:solidFill>
                  </a:rPr>
                  <a:t>T1</a:t>
                </a:r>
              </a:p>
            </p:txBody>
          </p:sp>
          <p:sp>
            <p:nvSpPr>
              <p:cNvPr id="223" name="Rectangle 222">
                <a:extLst>
                  <a:ext uri="{FF2B5EF4-FFF2-40B4-BE49-F238E27FC236}">
                    <a16:creationId xmlns:a16="http://schemas.microsoft.com/office/drawing/2014/main" id="{CBB41EFC-B1C6-9449-81BA-DD5FA0F8E824}"/>
                  </a:ext>
                </a:extLst>
              </p:cNvPr>
              <p:cNvSpPr/>
              <p:nvPr/>
            </p:nvSpPr>
            <p:spPr>
              <a:xfrm>
                <a:off x="7427787" y="971644"/>
                <a:ext cx="387213" cy="18864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b="1" dirty="0">
                  <a:solidFill>
                    <a:srgbClr val="FF2A00"/>
                  </a:solidFill>
                </a:endParaRPr>
              </a:p>
            </p:txBody>
          </p:sp>
        </p:grpSp>
        <p:grpSp>
          <p:nvGrpSpPr>
            <p:cNvPr id="250" name="Group 249">
              <a:extLst>
                <a:ext uri="{FF2B5EF4-FFF2-40B4-BE49-F238E27FC236}">
                  <a16:creationId xmlns:a16="http://schemas.microsoft.com/office/drawing/2014/main" id="{DEE2452C-24B9-8242-BB4F-3262A8B247FC}"/>
                </a:ext>
              </a:extLst>
            </p:cNvPr>
            <p:cNvGrpSpPr/>
            <p:nvPr/>
          </p:nvGrpSpPr>
          <p:grpSpPr>
            <a:xfrm>
              <a:off x="7080063" y="5248380"/>
              <a:ext cx="388632" cy="108452"/>
              <a:chOff x="7139016" y="971644"/>
              <a:chExt cx="675984" cy="188640"/>
            </a:xfrm>
          </p:grpSpPr>
          <p:sp>
            <p:nvSpPr>
              <p:cNvPr id="251" name="Rectangle 250">
                <a:extLst>
                  <a:ext uri="{FF2B5EF4-FFF2-40B4-BE49-F238E27FC236}">
                    <a16:creationId xmlns:a16="http://schemas.microsoft.com/office/drawing/2014/main" id="{4B10F459-0AA0-C94D-BE57-288607B021BC}"/>
                  </a:ext>
                </a:extLst>
              </p:cNvPr>
              <p:cNvSpPr/>
              <p:nvPr/>
            </p:nvSpPr>
            <p:spPr>
              <a:xfrm>
                <a:off x="7139016" y="971644"/>
                <a:ext cx="288771" cy="188640"/>
              </a:xfrm>
              <a:prstGeom prst="rect">
                <a:avLst/>
              </a:prstGeom>
              <a:solidFill>
                <a:srgbClr val="FF0000"/>
              </a:solidFill>
              <a:ln w="12700">
                <a:solidFill>
                  <a:srgbClr val="3D4B5F"/>
                </a:solidFill>
                <a:headEnd w="sm" len="med"/>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800" b="1" dirty="0">
                    <a:solidFill>
                      <a:schemeClr val="bg1"/>
                    </a:solidFill>
                  </a:rPr>
                  <a:t>T2</a:t>
                </a:r>
              </a:p>
            </p:txBody>
          </p:sp>
          <p:sp>
            <p:nvSpPr>
              <p:cNvPr id="252" name="Rectangle 251">
                <a:extLst>
                  <a:ext uri="{FF2B5EF4-FFF2-40B4-BE49-F238E27FC236}">
                    <a16:creationId xmlns:a16="http://schemas.microsoft.com/office/drawing/2014/main" id="{88E99AA7-F192-B949-BC71-271FC7721048}"/>
                  </a:ext>
                </a:extLst>
              </p:cNvPr>
              <p:cNvSpPr/>
              <p:nvPr/>
            </p:nvSpPr>
            <p:spPr>
              <a:xfrm>
                <a:off x="7427787" y="971644"/>
                <a:ext cx="387213" cy="188640"/>
              </a:xfrm>
              <a:prstGeom prst="rect">
                <a:avLst/>
              </a:prstGeom>
              <a:solidFill>
                <a:schemeClr val="bg1"/>
              </a:solidFill>
              <a:ln w="12700">
                <a:solidFill>
                  <a:srgbClr val="3D4B5F"/>
                </a:solidFill>
                <a:headEnd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b="1" dirty="0">
                  <a:solidFill>
                    <a:srgbClr val="FF2A00"/>
                  </a:solidFill>
                </a:endParaRPr>
              </a:p>
            </p:txBody>
          </p:sp>
        </p:grpSp>
      </p:grpSp>
      <p:cxnSp>
        <p:nvCxnSpPr>
          <p:cNvPr id="253" name="Straight Arrow Connector 252">
            <a:extLst>
              <a:ext uri="{FF2B5EF4-FFF2-40B4-BE49-F238E27FC236}">
                <a16:creationId xmlns:a16="http://schemas.microsoft.com/office/drawing/2014/main" id="{1DFB0BAF-686B-0940-A0C4-BD3B5FCBFA21}"/>
              </a:ext>
            </a:extLst>
          </p:cNvPr>
          <p:cNvCxnSpPr>
            <a:cxnSpLocks/>
          </p:cNvCxnSpPr>
          <p:nvPr/>
        </p:nvCxnSpPr>
        <p:spPr>
          <a:xfrm>
            <a:off x="7040252" y="5213808"/>
            <a:ext cx="0" cy="120448"/>
          </a:xfrm>
          <a:prstGeom prst="straightConnector1">
            <a:avLst/>
          </a:prstGeom>
          <a:ln w="15875">
            <a:solidFill>
              <a:srgbClr val="FF0000"/>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B5DA3A9-EA9E-7E41-9188-D85A89787F62}"/>
              </a:ext>
            </a:extLst>
          </p:cNvPr>
          <p:cNvCxnSpPr>
            <a:cxnSpLocks/>
          </p:cNvCxnSpPr>
          <p:nvPr/>
        </p:nvCxnSpPr>
        <p:spPr>
          <a:xfrm flipV="1">
            <a:off x="7038115" y="5031556"/>
            <a:ext cx="0" cy="120448"/>
          </a:xfrm>
          <a:prstGeom prst="straightConnector1">
            <a:avLst/>
          </a:prstGeom>
          <a:ln w="15875">
            <a:solidFill>
              <a:srgbClr val="FF0000"/>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59A41BF-3DC1-9647-B2E2-2482FC795024}"/>
              </a:ext>
            </a:extLst>
          </p:cNvPr>
          <p:cNvCxnSpPr>
            <a:cxnSpLocks/>
            <a:stCxn id="282" idx="0"/>
          </p:cNvCxnSpPr>
          <p:nvPr/>
        </p:nvCxnSpPr>
        <p:spPr>
          <a:xfrm>
            <a:off x="2987533" y="3180695"/>
            <a:ext cx="13486" cy="1452635"/>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grpSp>
        <p:nvGrpSpPr>
          <p:cNvPr id="28" name="Group 27">
            <a:extLst>
              <a:ext uri="{FF2B5EF4-FFF2-40B4-BE49-F238E27FC236}">
                <a16:creationId xmlns:a16="http://schemas.microsoft.com/office/drawing/2014/main" id="{1CAC8EEC-9933-8149-A237-3DA7FC2D002C}"/>
              </a:ext>
            </a:extLst>
          </p:cNvPr>
          <p:cNvGrpSpPr/>
          <p:nvPr/>
        </p:nvGrpSpPr>
        <p:grpSpPr>
          <a:xfrm>
            <a:off x="4752319" y="2536330"/>
            <a:ext cx="559591" cy="642380"/>
            <a:chOff x="6336179" y="2971356"/>
            <a:chExt cx="559591" cy="642380"/>
          </a:xfrm>
        </p:grpSpPr>
        <p:sp>
          <p:nvSpPr>
            <p:cNvPr id="283" name="Rounded Rectangle 282">
              <a:extLst>
                <a:ext uri="{FF2B5EF4-FFF2-40B4-BE49-F238E27FC236}">
                  <a16:creationId xmlns:a16="http://schemas.microsoft.com/office/drawing/2014/main" id="{5E942AF3-A3ED-E040-A07A-060545BED6C6}"/>
                </a:ext>
              </a:extLst>
            </p:cNvPr>
            <p:cNvSpPr/>
            <p:nvPr/>
          </p:nvSpPr>
          <p:spPr>
            <a:xfrm>
              <a:off x="6336179" y="2971356"/>
              <a:ext cx="559591" cy="554570"/>
            </a:xfrm>
            <a:prstGeom prst="roundRect">
              <a:avLst/>
            </a:prstGeom>
            <a:solidFill>
              <a:srgbClr val="42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b="1" kern="0" noProof="0" dirty="0">
                  <a:solidFill>
                    <a:schemeClr val="bg1"/>
                  </a:solidFill>
                  <a:ea typeface=""/>
                  <a:cs typeface=""/>
                </a:rPr>
                <a:t>P2</a:t>
              </a:r>
              <a:endParaRPr kumimoji="0" lang="en-US" sz="2000" b="1" i="0" u="none" strike="noStrike" kern="0" cap="none" spc="0" normalizeH="0" baseline="-25000" noProof="0" dirty="0">
                <a:ln>
                  <a:noFill/>
                </a:ln>
                <a:solidFill>
                  <a:schemeClr val="bg1"/>
                </a:solidFill>
                <a:effectLst/>
                <a:uLnTx/>
                <a:uFillTx/>
                <a:ea typeface=""/>
                <a:cs typeface=""/>
              </a:endParaRPr>
            </a:p>
          </p:txBody>
        </p:sp>
        <p:sp>
          <p:nvSpPr>
            <p:cNvPr id="285" name="Oval 284">
              <a:extLst>
                <a:ext uri="{FF2B5EF4-FFF2-40B4-BE49-F238E27FC236}">
                  <a16:creationId xmlns:a16="http://schemas.microsoft.com/office/drawing/2014/main" id="{33DDA2FF-3E22-FD4D-ABB1-127F1A690E1F}"/>
                </a:ext>
              </a:extLst>
            </p:cNvPr>
            <p:cNvSpPr/>
            <p:nvPr/>
          </p:nvSpPr>
          <p:spPr>
            <a:xfrm flipV="1">
              <a:off x="6539519" y="3451735"/>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grpSp>
      <p:sp>
        <p:nvSpPr>
          <p:cNvPr id="124" name="Document 123">
            <a:extLst>
              <a:ext uri="{FF2B5EF4-FFF2-40B4-BE49-F238E27FC236}">
                <a16:creationId xmlns:a16="http://schemas.microsoft.com/office/drawing/2014/main" id="{21CD1A9C-D469-4E4E-A8FE-3760E4EB5080}"/>
              </a:ext>
            </a:extLst>
          </p:cNvPr>
          <p:cNvSpPr/>
          <p:nvPr/>
        </p:nvSpPr>
        <p:spPr>
          <a:xfrm>
            <a:off x="5230043" y="3011561"/>
            <a:ext cx="589706" cy="467041"/>
          </a:xfrm>
          <a:prstGeom prst="flowChartDocumen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b="1" dirty="0">
                <a:solidFill>
                  <a:schemeClr val="bg1"/>
                </a:solidFill>
              </a:rPr>
              <a:t>L1</a:t>
            </a:r>
            <a:endParaRPr lang="en-US" sz="2000" b="1" kern="0" baseline="-25000" dirty="0">
              <a:solidFill>
                <a:schemeClr val="bg1"/>
              </a:solidFill>
            </a:endParaRPr>
          </a:p>
        </p:txBody>
      </p:sp>
      <p:sp>
        <p:nvSpPr>
          <p:cNvPr id="46" name="Oval 45"/>
          <p:cNvSpPr/>
          <p:nvPr/>
        </p:nvSpPr>
        <p:spPr>
          <a:xfrm>
            <a:off x="1574875" y="4633330"/>
            <a:ext cx="4030494" cy="365509"/>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Arrow Connector 168">
            <a:extLst>
              <a:ext uri="{FF2B5EF4-FFF2-40B4-BE49-F238E27FC236}">
                <a16:creationId xmlns:a16="http://schemas.microsoft.com/office/drawing/2014/main" id="{8301DE63-06B1-3E44-A708-84F8DE534AC1}"/>
              </a:ext>
            </a:extLst>
          </p:cNvPr>
          <p:cNvCxnSpPr>
            <a:cxnSpLocks/>
          </p:cNvCxnSpPr>
          <p:nvPr/>
        </p:nvCxnSpPr>
        <p:spPr>
          <a:xfrm flipV="1">
            <a:off x="1513666" y="3436952"/>
            <a:ext cx="0" cy="471321"/>
          </a:xfrm>
          <a:prstGeom prst="straightConnector1">
            <a:avLst/>
          </a:prstGeom>
          <a:ln w="2222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55198FD3-7050-A045-893E-9EBC248164E3}"/>
              </a:ext>
            </a:extLst>
          </p:cNvPr>
          <p:cNvCxnSpPr>
            <a:cxnSpLocks/>
          </p:cNvCxnSpPr>
          <p:nvPr/>
        </p:nvCxnSpPr>
        <p:spPr>
          <a:xfrm>
            <a:off x="2925724" y="4016301"/>
            <a:ext cx="0" cy="471321"/>
          </a:xfrm>
          <a:prstGeom prst="straightConnector1">
            <a:avLst/>
          </a:prstGeom>
          <a:ln w="2222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185A6B1B-F150-6D44-A373-8A0F44F7FEC1}"/>
              </a:ext>
            </a:extLst>
          </p:cNvPr>
          <p:cNvGrpSpPr/>
          <p:nvPr/>
        </p:nvGrpSpPr>
        <p:grpSpPr>
          <a:xfrm>
            <a:off x="420772" y="3352054"/>
            <a:ext cx="1252561" cy="641116"/>
            <a:chOff x="2317502" y="2257659"/>
            <a:chExt cx="1252561" cy="641116"/>
          </a:xfrm>
        </p:grpSpPr>
        <p:sp>
          <p:nvSpPr>
            <p:cNvPr id="177" name="Rectangle 176">
              <a:extLst>
                <a:ext uri="{FF2B5EF4-FFF2-40B4-BE49-F238E27FC236}">
                  <a16:creationId xmlns:a16="http://schemas.microsoft.com/office/drawing/2014/main" id="{D4E39D6C-EF1B-1848-80A7-97A03F8F8EB2}"/>
                </a:ext>
              </a:extLst>
            </p:cNvPr>
            <p:cNvSpPr/>
            <p:nvPr/>
          </p:nvSpPr>
          <p:spPr>
            <a:xfrm>
              <a:off x="2317502" y="2303565"/>
              <a:ext cx="1042615" cy="595210"/>
            </a:xfrm>
            <a:prstGeom prst="rect">
              <a:avLst/>
            </a:prstGeom>
            <a:solidFill>
              <a:srgbClr val="00B150"/>
            </a:solidFill>
            <a:ln w="19050">
              <a:solidFill>
                <a:srgbClr val="FF2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7FB1B40F-7B8C-454F-9B1D-E12B37AF7966}"/>
                </a:ext>
              </a:extLst>
            </p:cNvPr>
            <p:cNvSpPr/>
            <p:nvPr/>
          </p:nvSpPr>
          <p:spPr>
            <a:xfrm>
              <a:off x="2353692" y="2361652"/>
              <a:ext cx="287450"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T1</a:t>
              </a:r>
            </a:p>
          </p:txBody>
        </p:sp>
        <p:sp>
          <p:nvSpPr>
            <p:cNvPr id="196" name="Rectangle 195">
              <a:extLst>
                <a:ext uri="{FF2B5EF4-FFF2-40B4-BE49-F238E27FC236}">
                  <a16:creationId xmlns:a16="http://schemas.microsoft.com/office/drawing/2014/main" id="{6608F694-8CE9-0E44-80A4-AAB63CA0A50F}"/>
                </a:ext>
              </a:extLst>
            </p:cNvPr>
            <p:cNvSpPr/>
            <p:nvPr/>
          </p:nvSpPr>
          <p:spPr>
            <a:xfrm>
              <a:off x="2521102" y="2361652"/>
              <a:ext cx="224480"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grpSp>
          <p:nvGrpSpPr>
            <p:cNvPr id="179" name="Group 178">
              <a:extLst>
                <a:ext uri="{FF2B5EF4-FFF2-40B4-BE49-F238E27FC236}">
                  <a16:creationId xmlns:a16="http://schemas.microsoft.com/office/drawing/2014/main" id="{3A2C0523-B05B-CC48-81DE-06914890BB39}"/>
                </a:ext>
              </a:extLst>
            </p:cNvPr>
            <p:cNvGrpSpPr/>
            <p:nvPr/>
          </p:nvGrpSpPr>
          <p:grpSpPr>
            <a:xfrm>
              <a:off x="2764161" y="2361652"/>
              <a:ext cx="391890" cy="109361"/>
              <a:chOff x="7139016" y="971644"/>
              <a:chExt cx="675984" cy="188640"/>
            </a:xfrm>
          </p:grpSpPr>
          <p:sp>
            <p:nvSpPr>
              <p:cNvPr id="193" name="Rectangle 192">
                <a:extLst>
                  <a:ext uri="{FF2B5EF4-FFF2-40B4-BE49-F238E27FC236}">
                    <a16:creationId xmlns:a16="http://schemas.microsoft.com/office/drawing/2014/main" id="{4189F317-6A62-5745-A61D-D480A09548D2}"/>
                  </a:ext>
                </a:extLst>
              </p:cNvPr>
              <p:cNvSpPr/>
              <p:nvPr/>
            </p:nvSpPr>
            <p:spPr>
              <a:xfrm>
                <a:off x="7139016" y="971644"/>
                <a:ext cx="496939" cy="18864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T2</a:t>
                </a:r>
              </a:p>
            </p:txBody>
          </p:sp>
          <p:sp>
            <p:nvSpPr>
              <p:cNvPr id="194" name="Rectangle 193">
                <a:extLst>
                  <a:ext uri="{FF2B5EF4-FFF2-40B4-BE49-F238E27FC236}">
                    <a16:creationId xmlns:a16="http://schemas.microsoft.com/office/drawing/2014/main" id="{FD7F7C65-D407-B14B-A67E-9B32E6515DB5}"/>
                  </a:ext>
                </a:extLst>
              </p:cNvPr>
              <p:cNvSpPr/>
              <p:nvPr/>
            </p:nvSpPr>
            <p:spPr>
              <a:xfrm>
                <a:off x="7427787" y="971644"/>
                <a:ext cx="387213" cy="18864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grpSp>
        <p:sp>
          <p:nvSpPr>
            <p:cNvPr id="180" name="Rectangle 179">
              <a:extLst>
                <a:ext uri="{FF2B5EF4-FFF2-40B4-BE49-F238E27FC236}">
                  <a16:creationId xmlns:a16="http://schemas.microsoft.com/office/drawing/2014/main" id="{42404FA8-47AF-CD47-BB13-57262DBBC5B0}"/>
                </a:ext>
              </a:extLst>
            </p:cNvPr>
            <p:cNvSpPr/>
            <p:nvPr/>
          </p:nvSpPr>
          <p:spPr>
            <a:xfrm>
              <a:off x="2353692" y="2487842"/>
              <a:ext cx="287450"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T3</a:t>
              </a:r>
            </a:p>
          </p:txBody>
        </p:sp>
        <p:sp>
          <p:nvSpPr>
            <p:cNvPr id="181" name="Rectangle 180">
              <a:extLst>
                <a:ext uri="{FF2B5EF4-FFF2-40B4-BE49-F238E27FC236}">
                  <a16:creationId xmlns:a16="http://schemas.microsoft.com/office/drawing/2014/main" id="{0DFA22DF-6ECC-F441-BE25-2AB54FC49981}"/>
                </a:ext>
              </a:extLst>
            </p:cNvPr>
            <p:cNvSpPr/>
            <p:nvPr/>
          </p:nvSpPr>
          <p:spPr>
            <a:xfrm>
              <a:off x="2521102" y="2487842"/>
              <a:ext cx="344972"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182" name="Rectangle 181">
              <a:extLst>
                <a:ext uri="{FF2B5EF4-FFF2-40B4-BE49-F238E27FC236}">
                  <a16:creationId xmlns:a16="http://schemas.microsoft.com/office/drawing/2014/main" id="{3D9C8C00-A8FF-F849-8BD4-5EA37BFE17C2}"/>
                </a:ext>
              </a:extLst>
            </p:cNvPr>
            <p:cNvSpPr/>
            <p:nvPr/>
          </p:nvSpPr>
          <p:spPr>
            <a:xfrm>
              <a:off x="2884842" y="2487842"/>
              <a:ext cx="2869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T4</a:t>
              </a:r>
            </a:p>
          </p:txBody>
        </p:sp>
        <p:sp>
          <p:nvSpPr>
            <p:cNvPr id="183" name="Rectangle 182">
              <a:extLst>
                <a:ext uri="{FF2B5EF4-FFF2-40B4-BE49-F238E27FC236}">
                  <a16:creationId xmlns:a16="http://schemas.microsoft.com/office/drawing/2014/main" id="{846DC66C-0CF6-CC49-B7B1-FFF775F6766C}"/>
                </a:ext>
              </a:extLst>
            </p:cNvPr>
            <p:cNvSpPr/>
            <p:nvPr/>
          </p:nvSpPr>
          <p:spPr>
            <a:xfrm>
              <a:off x="3052253" y="2487842"/>
              <a:ext cx="167022"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184" name="Rectangle 183">
              <a:extLst>
                <a:ext uri="{FF2B5EF4-FFF2-40B4-BE49-F238E27FC236}">
                  <a16:creationId xmlns:a16="http://schemas.microsoft.com/office/drawing/2014/main" id="{6DA70E1D-67EB-3441-8A5B-76DC04D40FDB}"/>
                </a:ext>
              </a:extLst>
            </p:cNvPr>
            <p:cNvSpPr/>
            <p:nvPr/>
          </p:nvSpPr>
          <p:spPr>
            <a:xfrm>
              <a:off x="2353691" y="2614360"/>
              <a:ext cx="2847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T8</a:t>
              </a:r>
            </a:p>
          </p:txBody>
        </p:sp>
        <p:sp>
          <p:nvSpPr>
            <p:cNvPr id="185" name="Rectangle 184">
              <a:extLst>
                <a:ext uri="{FF2B5EF4-FFF2-40B4-BE49-F238E27FC236}">
                  <a16:creationId xmlns:a16="http://schemas.microsoft.com/office/drawing/2014/main" id="{5DC6AE64-F142-864B-AF39-850C2161AEDF}"/>
                </a:ext>
              </a:extLst>
            </p:cNvPr>
            <p:cNvSpPr/>
            <p:nvPr/>
          </p:nvSpPr>
          <p:spPr>
            <a:xfrm>
              <a:off x="2521101" y="2614360"/>
              <a:ext cx="127631"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190" name="Rectangle 189">
              <a:extLst>
                <a:ext uri="{FF2B5EF4-FFF2-40B4-BE49-F238E27FC236}">
                  <a16:creationId xmlns:a16="http://schemas.microsoft.com/office/drawing/2014/main" id="{CCA250C9-301E-6942-B872-5C7C912C0158}"/>
                </a:ext>
              </a:extLst>
            </p:cNvPr>
            <p:cNvSpPr/>
            <p:nvPr/>
          </p:nvSpPr>
          <p:spPr>
            <a:xfrm>
              <a:off x="2353692" y="2743623"/>
              <a:ext cx="295040" cy="10936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T6</a:t>
              </a:r>
            </a:p>
          </p:txBody>
        </p:sp>
        <p:sp>
          <p:nvSpPr>
            <p:cNvPr id="191" name="Rectangle 190">
              <a:extLst>
                <a:ext uri="{FF2B5EF4-FFF2-40B4-BE49-F238E27FC236}">
                  <a16:creationId xmlns:a16="http://schemas.microsoft.com/office/drawing/2014/main" id="{42B28A58-8418-EA44-BB5F-28F6E4CFD56F}"/>
                </a:ext>
              </a:extLst>
            </p:cNvPr>
            <p:cNvSpPr/>
            <p:nvPr/>
          </p:nvSpPr>
          <p:spPr>
            <a:xfrm>
              <a:off x="2521101" y="2743623"/>
              <a:ext cx="637167" cy="10936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192" name="TextBox 191">
              <a:extLst>
                <a:ext uri="{FF2B5EF4-FFF2-40B4-BE49-F238E27FC236}">
                  <a16:creationId xmlns:a16="http://schemas.microsoft.com/office/drawing/2014/main" id="{E671A749-B4D1-6F4E-B2DB-63D325862E89}"/>
                </a:ext>
              </a:extLst>
            </p:cNvPr>
            <p:cNvSpPr txBox="1"/>
            <p:nvPr/>
          </p:nvSpPr>
          <p:spPr>
            <a:xfrm>
              <a:off x="3100461" y="2257659"/>
              <a:ext cx="469602" cy="261610"/>
            </a:xfrm>
            <a:prstGeom prst="rect">
              <a:avLst/>
            </a:prstGeom>
            <a:noFill/>
            <a:ln w="19050">
              <a:noFill/>
            </a:ln>
          </p:spPr>
          <p:txBody>
            <a:bodyPr wrap="square" rtlCol="0">
              <a:spAutoFit/>
            </a:bodyPr>
            <a:lstStyle/>
            <a:p>
              <a:r>
                <a:rPr lang="en-US" sz="1100" b="1" dirty="0"/>
                <a:t>B2</a:t>
              </a:r>
            </a:p>
          </p:txBody>
        </p:sp>
        <p:sp>
          <p:nvSpPr>
            <p:cNvPr id="202" name="Rectangle 201">
              <a:extLst>
                <a:ext uri="{FF2B5EF4-FFF2-40B4-BE49-F238E27FC236}">
                  <a16:creationId xmlns:a16="http://schemas.microsoft.com/office/drawing/2014/main" id="{211AC79E-0F7F-4F45-A33E-0A1AC95DB91F}"/>
                </a:ext>
              </a:extLst>
            </p:cNvPr>
            <p:cNvSpPr/>
            <p:nvPr/>
          </p:nvSpPr>
          <p:spPr>
            <a:xfrm>
              <a:off x="2667159" y="2614360"/>
              <a:ext cx="2847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T7</a:t>
              </a:r>
            </a:p>
          </p:txBody>
        </p:sp>
        <p:sp>
          <p:nvSpPr>
            <p:cNvPr id="203" name="Rectangle 202">
              <a:extLst>
                <a:ext uri="{FF2B5EF4-FFF2-40B4-BE49-F238E27FC236}">
                  <a16:creationId xmlns:a16="http://schemas.microsoft.com/office/drawing/2014/main" id="{4F60C7C0-7C7C-F244-A96C-D12D4E3A432C}"/>
                </a:ext>
              </a:extLst>
            </p:cNvPr>
            <p:cNvSpPr/>
            <p:nvPr/>
          </p:nvSpPr>
          <p:spPr>
            <a:xfrm>
              <a:off x="2834569" y="2614360"/>
              <a:ext cx="127631"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04" name="Rectangle 203">
              <a:extLst>
                <a:ext uri="{FF2B5EF4-FFF2-40B4-BE49-F238E27FC236}">
                  <a16:creationId xmlns:a16="http://schemas.microsoft.com/office/drawing/2014/main" id="{68575892-AF43-9E46-AA1D-D6AE54D08524}"/>
                </a:ext>
              </a:extLst>
            </p:cNvPr>
            <p:cNvSpPr/>
            <p:nvPr/>
          </p:nvSpPr>
          <p:spPr>
            <a:xfrm>
              <a:off x="2980627" y="2614360"/>
              <a:ext cx="2847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T5</a:t>
              </a:r>
            </a:p>
          </p:txBody>
        </p:sp>
        <p:sp>
          <p:nvSpPr>
            <p:cNvPr id="205" name="Rectangle 204">
              <a:extLst>
                <a:ext uri="{FF2B5EF4-FFF2-40B4-BE49-F238E27FC236}">
                  <a16:creationId xmlns:a16="http://schemas.microsoft.com/office/drawing/2014/main" id="{19AEE06A-9C93-B046-96A1-A6F754099E5F}"/>
                </a:ext>
              </a:extLst>
            </p:cNvPr>
            <p:cNvSpPr/>
            <p:nvPr/>
          </p:nvSpPr>
          <p:spPr>
            <a:xfrm>
              <a:off x="3148037" y="2614360"/>
              <a:ext cx="127631"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grpSp>
      <p:grpSp>
        <p:nvGrpSpPr>
          <p:cNvPr id="206" name="Group 205">
            <a:extLst>
              <a:ext uri="{FF2B5EF4-FFF2-40B4-BE49-F238E27FC236}">
                <a16:creationId xmlns:a16="http://schemas.microsoft.com/office/drawing/2014/main" id="{6CF84429-C027-974D-B501-E6AE63DA5638}"/>
              </a:ext>
            </a:extLst>
          </p:cNvPr>
          <p:cNvGrpSpPr/>
          <p:nvPr/>
        </p:nvGrpSpPr>
        <p:grpSpPr>
          <a:xfrm>
            <a:off x="1820541" y="3918581"/>
            <a:ext cx="1252561" cy="641116"/>
            <a:chOff x="2317502" y="2257659"/>
            <a:chExt cx="1252561" cy="641116"/>
          </a:xfrm>
        </p:grpSpPr>
        <p:sp>
          <p:nvSpPr>
            <p:cNvPr id="207" name="Rectangle 206">
              <a:extLst>
                <a:ext uri="{FF2B5EF4-FFF2-40B4-BE49-F238E27FC236}">
                  <a16:creationId xmlns:a16="http://schemas.microsoft.com/office/drawing/2014/main" id="{49BF2FD6-B0EE-9645-9247-5CF433D8A942}"/>
                </a:ext>
              </a:extLst>
            </p:cNvPr>
            <p:cNvSpPr/>
            <p:nvPr/>
          </p:nvSpPr>
          <p:spPr>
            <a:xfrm>
              <a:off x="2317502" y="2303565"/>
              <a:ext cx="1042615" cy="595210"/>
            </a:xfrm>
            <a:prstGeom prst="rect">
              <a:avLst/>
            </a:prstGeom>
            <a:solidFill>
              <a:srgbClr val="00B150"/>
            </a:solidFill>
            <a:ln w="19050">
              <a:solidFill>
                <a:srgbClr val="FF2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B75B2CE5-22F0-2E40-85A7-E91FA8DEBECC}"/>
                </a:ext>
              </a:extLst>
            </p:cNvPr>
            <p:cNvSpPr/>
            <p:nvPr/>
          </p:nvSpPr>
          <p:spPr>
            <a:xfrm>
              <a:off x="2353692" y="2361652"/>
              <a:ext cx="287450"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T1</a:t>
              </a:r>
            </a:p>
          </p:txBody>
        </p:sp>
        <p:sp>
          <p:nvSpPr>
            <p:cNvPr id="209" name="Rectangle 208">
              <a:extLst>
                <a:ext uri="{FF2B5EF4-FFF2-40B4-BE49-F238E27FC236}">
                  <a16:creationId xmlns:a16="http://schemas.microsoft.com/office/drawing/2014/main" id="{AEF110E2-0E56-9F42-825C-24460C04251D}"/>
                </a:ext>
              </a:extLst>
            </p:cNvPr>
            <p:cNvSpPr/>
            <p:nvPr/>
          </p:nvSpPr>
          <p:spPr>
            <a:xfrm>
              <a:off x="2521102" y="2361652"/>
              <a:ext cx="224480"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grpSp>
          <p:nvGrpSpPr>
            <p:cNvPr id="210" name="Group 209">
              <a:extLst>
                <a:ext uri="{FF2B5EF4-FFF2-40B4-BE49-F238E27FC236}">
                  <a16:creationId xmlns:a16="http://schemas.microsoft.com/office/drawing/2014/main" id="{09E64E25-611F-DD43-B2E6-D2EA211760EE}"/>
                </a:ext>
              </a:extLst>
            </p:cNvPr>
            <p:cNvGrpSpPr/>
            <p:nvPr/>
          </p:nvGrpSpPr>
          <p:grpSpPr>
            <a:xfrm>
              <a:off x="2764161" y="2361652"/>
              <a:ext cx="391890" cy="109361"/>
              <a:chOff x="7139016" y="971644"/>
              <a:chExt cx="675984" cy="188640"/>
            </a:xfrm>
          </p:grpSpPr>
          <p:sp>
            <p:nvSpPr>
              <p:cNvPr id="227" name="Rectangle 226">
                <a:extLst>
                  <a:ext uri="{FF2B5EF4-FFF2-40B4-BE49-F238E27FC236}">
                    <a16:creationId xmlns:a16="http://schemas.microsoft.com/office/drawing/2014/main" id="{8F351378-A7A3-DF4D-A578-09F950C584D4}"/>
                  </a:ext>
                </a:extLst>
              </p:cNvPr>
              <p:cNvSpPr/>
              <p:nvPr/>
            </p:nvSpPr>
            <p:spPr>
              <a:xfrm>
                <a:off x="7139016" y="971644"/>
                <a:ext cx="496939" cy="18864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T2</a:t>
                </a:r>
              </a:p>
            </p:txBody>
          </p:sp>
          <p:sp>
            <p:nvSpPr>
              <p:cNvPr id="228" name="Rectangle 227">
                <a:extLst>
                  <a:ext uri="{FF2B5EF4-FFF2-40B4-BE49-F238E27FC236}">
                    <a16:creationId xmlns:a16="http://schemas.microsoft.com/office/drawing/2014/main" id="{C04DFB0A-E485-7046-91ED-8F2518AAE150}"/>
                  </a:ext>
                </a:extLst>
              </p:cNvPr>
              <p:cNvSpPr/>
              <p:nvPr/>
            </p:nvSpPr>
            <p:spPr>
              <a:xfrm>
                <a:off x="7427787" y="971644"/>
                <a:ext cx="387213" cy="18864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grpSp>
        <p:sp>
          <p:nvSpPr>
            <p:cNvPr id="211" name="Rectangle 210">
              <a:extLst>
                <a:ext uri="{FF2B5EF4-FFF2-40B4-BE49-F238E27FC236}">
                  <a16:creationId xmlns:a16="http://schemas.microsoft.com/office/drawing/2014/main" id="{81783827-FB64-164C-9E1F-1D7A6BF44DA3}"/>
                </a:ext>
              </a:extLst>
            </p:cNvPr>
            <p:cNvSpPr/>
            <p:nvPr/>
          </p:nvSpPr>
          <p:spPr>
            <a:xfrm>
              <a:off x="2353692" y="2487842"/>
              <a:ext cx="287450"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T3</a:t>
              </a:r>
            </a:p>
          </p:txBody>
        </p:sp>
        <p:sp>
          <p:nvSpPr>
            <p:cNvPr id="212" name="Rectangle 211">
              <a:extLst>
                <a:ext uri="{FF2B5EF4-FFF2-40B4-BE49-F238E27FC236}">
                  <a16:creationId xmlns:a16="http://schemas.microsoft.com/office/drawing/2014/main" id="{9FE84E44-69DF-CE49-BFCC-D6D1633D94BA}"/>
                </a:ext>
              </a:extLst>
            </p:cNvPr>
            <p:cNvSpPr/>
            <p:nvPr/>
          </p:nvSpPr>
          <p:spPr>
            <a:xfrm>
              <a:off x="2521102" y="2487842"/>
              <a:ext cx="344972"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13" name="Rectangle 212">
              <a:extLst>
                <a:ext uri="{FF2B5EF4-FFF2-40B4-BE49-F238E27FC236}">
                  <a16:creationId xmlns:a16="http://schemas.microsoft.com/office/drawing/2014/main" id="{2017B538-A661-F149-AB26-0C46DF082013}"/>
                </a:ext>
              </a:extLst>
            </p:cNvPr>
            <p:cNvSpPr/>
            <p:nvPr/>
          </p:nvSpPr>
          <p:spPr>
            <a:xfrm>
              <a:off x="2884842" y="2487842"/>
              <a:ext cx="2869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T4</a:t>
              </a:r>
            </a:p>
          </p:txBody>
        </p:sp>
        <p:sp>
          <p:nvSpPr>
            <p:cNvPr id="214" name="Rectangle 213">
              <a:extLst>
                <a:ext uri="{FF2B5EF4-FFF2-40B4-BE49-F238E27FC236}">
                  <a16:creationId xmlns:a16="http://schemas.microsoft.com/office/drawing/2014/main" id="{9913F5BD-6FD3-BF46-A925-5767798222C7}"/>
                </a:ext>
              </a:extLst>
            </p:cNvPr>
            <p:cNvSpPr/>
            <p:nvPr/>
          </p:nvSpPr>
          <p:spPr>
            <a:xfrm>
              <a:off x="3052253" y="2487842"/>
              <a:ext cx="167022"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15" name="Rectangle 214">
              <a:extLst>
                <a:ext uri="{FF2B5EF4-FFF2-40B4-BE49-F238E27FC236}">
                  <a16:creationId xmlns:a16="http://schemas.microsoft.com/office/drawing/2014/main" id="{3F001934-C344-1D45-8C1D-5595E8CEB084}"/>
                </a:ext>
              </a:extLst>
            </p:cNvPr>
            <p:cNvSpPr/>
            <p:nvPr/>
          </p:nvSpPr>
          <p:spPr>
            <a:xfrm>
              <a:off x="2353691" y="2614360"/>
              <a:ext cx="2847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T8</a:t>
              </a:r>
            </a:p>
          </p:txBody>
        </p:sp>
        <p:sp>
          <p:nvSpPr>
            <p:cNvPr id="216" name="Rectangle 215">
              <a:extLst>
                <a:ext uri="{FF2B5EF4-FFF2-40B4-BE49-F238E27FC236}">
                  <a16:creationId xmlns:a16="http://schemas.microsoft.com/office/drawing/2014/main" id="{32A9402C-C673-8843-A07A-CC663C9B9C52}"/>
                </a:ext>
              </a:extLst>
            </p:cNvPr>
            <p:cNvSpPr/>
            <p:nvPr/>
          </p:nvSpPr>
          <p:spPr>
            <a:xfrm>
              <a:off x="2521101" y="2614360"/>
              <a:ext cx="127631"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17" name="Rectangle 216">
              <a:extLst>
                <a:ext uri="{FF2B5EF4-FFF2-40B4-BE49-F238E27FC236}">
                  <a16:creationId xmlns:a16="http://schemas.microsoft.com/office/drawing/2014/main" id="{E372E95A-8BAE-E54D-B3F4-54CC437CE5AD}"/>
                </a:ext>
              </a:extLst>
            </p:cNvPr>
            <p:cNvSpPr/>
            <p:nvPr/>
          </p:nvSpPr>
          <p:spPr>
            <a:xfrm>
              <a:off x="2353692" y="2743623"/>
              <a:ext cx="295040" cy="10936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T6</a:t>
              </a:r>
            </a:p>
          </p:txBody>
        </p:sp>
        <p:sp>
          <p:nvSpPr>
            <p:cNvPr id="218" name="Rectangle 217">
              <a:extLst>
                <a:ext uri="{FF2B5EF4-FFF2-40B4-BE49-F238E27FC236}">
                  <a16:creationId xmlns:a16="http://schemas.microsoft.com/office/drawing/2014/main" id="{7E5BB43A-9070-3041-8A21-98223872A7BD}"/>
                </a:ext>
              </a:extLst>
            </p:cNvPr>
            <p:cNvSpPr/>
            <p:nvPr/>
          </p:nvSpPr>
          <p:spPr>
            <a:xfrm>
              <a:off x="2521101" y="2743623"/>
              <a:ext cx="637167" cy="10936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19" name="TextBox 218">
              <a:extLst>
                <a:ext uri="{FF2B5EF4-FFF2-40B4-BE49-F238E27FC236}">
                  <a16:creationId xmlns:a16="http://schemas.microsoft.com/office/drawing/2014/main" id="{7961FDD4-05A5-3D4E-A731-7E45F688F73E}"/>
                </a:ext>
              </a:extLst>
            </p:cNvPr>
            <p:cNvSpPr txBox="1"/>
            <p:nvPr/>
          </p:nvSpPr>
          <p:spPr>
            <a:xfrm>
              <a:off x="3100461" y="2257659"/>
              <a:ext cx="469602" cy="261610"/>
            </a:xfrm>
            <a:prstGeom prst="rect">
              <a:avLst/>
            </a:prstGeom>
            <a:noFill/>
            <a:ln w="19050">
              <a:noFill/>
            </a:ln>
          </p:spPr>
          <p:txBody>
            <a:bodyPr wrap="square" rtlCol="0">
              <a:spAutoFit/>
            </a:bodyPr>
            <a:lstStyle/>
            <a:p>
              <a:r>
                <a:rPr lang="en-US" sz="1100" b="1" dirty="0"/>
                <a:t>B2</a:t>
              </a:r>
            </a:p>
          </p:txBody>
        </p:sp>
        <p:sp>
          <p:nvSpPr>
            <p:cNvPr id="220" name="Rectangle 219">
              <a:extLst>
                <a:ext uri="{FF2B5EF4-FFF2-40B4-BE49-F238E27FC236}">
                  <a16:creationId xmlns:a16="http://schemas.microsoft.com/office/drawing/2014/main" id="{D3AD51C6-6D9F-A346-B062-99820BE1DEB6}"/>
                </a:ext>
              </a:extLst>
            </p:cNvPr>
            <p:cNvSpPr/>
            <p:nvPr/>
          </p:nvSpPr>
          <p:spPr>
            <a:xfrm>
              <a:off x="2667159" y="2614360"/>
              <a:ext cx="2847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T7</a:t>
              </a:r>
            </a:p>
          </p:txBody>
        </p:sp>
        <p:sp>
          <p:nvSpPr>
            <p:cNvPr id="224" name="Rectangle 223">
              <a:extLst>
                <a:ext uri="{FF2B5EF4-FFF2-40B4-BE49-F238E27FC236}">
                  <a16:creationId xmlns:a16="http://schemas.microsoft.com/office/drawing/2014/main" id="{BC0AAA03-73CF-2947-84BA-BDF30AF8C3BA}"/>
                </a:ext>
              </a:extLst>
            </p:cNvPr>
            <p:cNvSpPr/>
            <p:nvPr/>
          </p:nvSpPr>
          <p:spPr>
            <a:xfrm>
              <a:off x="2834569" y="2614360"/>
              <a:ext cx="127631"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25" name="Rectangle 224">
              <a:extLst>
                <a:ext uri="{FF2B5EF4-FFF2-40B4-BE49-F238E27FC236}">
                  <a16:creationId xmlns:a16="http://schemas.microsoft.com/office/drawing/2014/main" id="{5322A380-8823-6843-8680-78B80ADEDBDB}"/>
                </a:ext>
              </a:extLst>
            </p:cNvPr>
            <p:cNvSpPr/>
            <p:nvPr/>
          </p:nvSpPr>
          <p:spPr>
            <a:xfrm>
              <a:off x="2980627" y="2614360"/>
              <a:ext cx="2847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T5</a:t>
              </a:r>
            </a:p>
          </p:txBody>
        </p:sp>
        <p:sp>
          <p:nvSpPr>
            <p:cNvPr id="226" name="Rectangle 225">
              <a:extLst>
                <a:ext uri="{FF2B5EF4-FFF2-40B4-BE49-F238E27FC236}">
                  <a16:creationId xmlns:a16="http://schemas.microsoft.com/office/drawing/2014/main" id="{605F86C1-DC22-2347-A578-7E8F39B96057}"/>
                </a:ext>
              </a:extLst>
            </p:cNvPr>
            <p:cNvSpPr/>
            <p:nvPr/>
          </p:nvSpPr>
          <p:spPr>
            <a:xfrm>
              <a:off x="3148037" y="2614360"/>
              <a:ext cx="127631"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grpSp>
      <p:cxnSp>
        <p:nvCxnSpPr>
          <p:cNvPr id="284" name="Straight Connector 283">
            <a:extLst>
              <a:ext uri="{FF2B5EF4-FFF2-40B4-BE49-F238E27FC236}">
                <a16:creationId xmlns:a16="http://schemas.microsoft.com/office/drawing/2014/main" id="{0CE3E118-45E1-0340-B150-4776FF464C61}"/>
              </a:ext>
            </a:extLst>
          </p:cNvPr>
          <p:cNvCxnSpPr>
            <a:cxnSpLocks/>
            <a:stCxn id="285" idx="0"/>
            <a:endCxn id="46" idx="7"/>
          </p:cNvCxnSpPr>
          <p:nvPr/>
        </p:nvCxnSpPr>
        <p:spPr>
          <a:xfrm flipH="1">
            <a:off x="5015117" y="3178710"/>
            <a:ext cx="21543" cy="1508148"/>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cxnSp>
        <p:nvCxnSpPr>
          <p:cNvPr id="175" name="Straight Arrow Connector 174">
            <a:extLst>
              <a:ext uri="{FF2B5EF4-FFF2-40B4-BE49-F238E27FC236}">
                <a16:creationId xmlns:a16="http://schemas.microsoft.com/office/drawing/2014/main" id="{7C5915E6-B973-DF49-8259-C4FC812FC7DA}"/>
              </a:ext>
            </a:extLst>
          </p:cNvPr>
          <p:cNvCxnSpPr>
            <a:cxnSpLocks/>
          </p:cNvCxnSpPr>
          <p:nvPr/>
        </p:nvCxnSpPr>
        <p:spPr>
          <a:xfrm>
            <a:off x="4896455" y="4016301"/>
            <a:ext cx="0" cy="471321"/>
          </a:xfrm>
          <a:prstGeom prst="straightConnector1">
            <a:avLst/>
          </a:prstGeom>
          <a:ln w="2222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0" name="Rectangle 229">
            <a:extLst>
              <a:ext uri="{FF2B5EF4-FFF2-40B4-BE49-F238E27FC236}">
                <a16:creationId xmlns:a16="http://schemas.microsoft.com/office/drawing/2014/main" id="{B156E14D-524A-484B-BA96-FB9BBD19153A}"/>
              </a:ext>
            </a:extLst>
          </p:cNvPr>
          <p:cNvSpPr/>
          <p:nvPr/>
        </p:nvSpPr>
        <p:spPr>
          <a:xfrm>
            <a:off x="3794153" y="3964487"/>
            <a:ext cx="1042615" cy="595210"/>
          </a:xfrm>
          <a:prstGeom prst="rect">
            <a:avLst/>
          </a:prstGeom>
          <a:solidFill>
            <a:srgbClr val="00B150"/>
          </a:solidFill>
          <a:ln w="19050">
            <a:solidFill>
              <a:srgbClr val="FF2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8C3BBD94-14ED-414D-A35A-964E714CCA6B}"/>
              </a:ext>
            </a:extLst>
          </p:cNvPr>
          <p:cNvSpPr/>
          <p:nvPr/>
        </p:nvSpPr>
        <p:spPr>
          <a:xfrm>
            <a:off x="3830343" y="4022574"/>
            <a:ext cx="287450"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T1</a:t>
            </a:r>
          </a:p>
        </p:txBody>
      </p:sp>
      <p:sp>
        <p:nvSpPr>
          <p:cNvPr id="232" name="Rectangle 231">
            <a:extLst>
              <a:ext uri="{FF2B5EF4-FFF2-40B4-BE49-F238E27FC236}">
                <a16:creationId xmlns:a16="http://schemas.microsoft.com/office/drawing/2014/main" id="{63C4106E-620D-C54B-81C6-FBC0AB0C103C}"/>
              </a:ext>
            </a:extLst>
          </p:cNvPr>
          <p:cNvSpPr/>
          <p:nvPr/>
        </p:nvSpPr>
        <p:spPr>
          <a:xfrm>
            <a:off x="3997753" y="4022574"/>
            <a:ext cx="224480"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grpSp>
        <p:nvGrpSpPr>
          <p:cNvPr id="233" name="Group 232">
            <a:extLst>
              <a:ext uri="{FF2B5EF4-FFF2-40B4-BE49-F238E27FC236}">
                <a16:creationId xmlns:a16="http://schemas.microsoft.com/office/drawing/2014/main" id="{F984B3F1-5FD2-3F47-A27E-20778A4275E3}"/>
              </a:ext>
            </a:extLst>
          </p:cNvPr>
          <p:cNvGrpSpPr/>
          <p:nvPr/>
        </p:nvGrpSpPr>
        <p:grpSpPr>
          <a:xfrm>
            <a:off x="4240812" y="4022574"/>
            <a:ext cx="391890" cy="109361"/>
            <a:chOff x="7139016" y="971644"/>
            <a:chExt cx="675984" cy="188640"/>
          </a:xfrm>
        </p:grpSpPr>
        <p:sp>
          <p:nvSpPr>
            <p:cNvPr id="287" name="Rectangle 286">
              <a:extLst>
                <a:ext uri="{FF2B5EF4-FFF2-40B4-BE49-F238E27FC236}">
                  <a16:creationId xmlns:a16="http://schemas.microsoft.com/office/drawing/2014/main" id="{A04908E1-6FE7-4946-AB0C-182BB9E94B26}"/>
                </a:ext>
              </a:extLst>
            </p:cNvPr>
            <p:cNvSpPr/>
            <p:nvPr/>
          </p:nvSpPr>
          <p:spPr>
            <a:xfrm>
              <a:off x="7139016" y="971644"/>
              <a:ext cx="496939" cy="18864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T2</a:t>
              </a:r>
            </a:p>
          </p:txBody>
        </p:sp>
        <p:sp>
          <p:nvSpPr>
            <p:cNvPr id="288" name="Rectangle 287">
              <a:extLst>
                <a:ext uri="{FF2B5EF4-FFF2-40B4-BE49-F238E27FC236}">
                  <a16:creationId xmlns:a16="http://schemas.microsoft.com/office/drawing/2014/main" id="{C0E0CC50-68E7-1D45-82D3-70E2FF9D1BEC}"/>
                </a:ext>
              </a:extLst>
            </p:cNvPr>
            <p:cNvSpPr/>
            <p:nvPr/>
          </p:nvSpPr>
          <p:spPr>
            <a:xfrm>
              <a:off x="7427787" y="971644"/>
              <a:ext cx="387213" cy="18864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grpSp>
      <p:sp>
        <p:nvSpPr>
          <p:cNvPr id="234" name="Rectangle 233">
            <a:extLst>
              <a:ext uri="{FF2B5EF4-FFF2-40B4-BE49-F238E27FC236}">
                <a16:creationId xmlns:a16="http://schemas.microsoft.com/office/drawing/2014/main" id="{90A95CA3-05C3-E34D-AAE3-4DE5F5C541F7}"/>
              </a:ext>
            </a:extLst>
          </p:cNvPr>
          <p:cNvSpPr/>
          <p:nvPr/>
        </p:nvSpPr>
        <p:spPr>
          <a:xfrm>
            <a:off x="3830343" y="4148764"/>
            <a:ext cx="287450"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T3</a:t>
            </a:r>
          </a:p>
        </p:txBody>
      </p:sp>
      <p:sp>
        <p:nvSpPr>
          <p:cNvPr id="235" name="Rectangle 234">
            <a:extLst>
              <a:ext uri="{FF2B5EF4-FFF2-40B4-BE49-F238E27FC236}">
                <a16:creationId xmlns:a16="http://schemas.microsoft.com/office/drawing/2014/main" id="{E813AE69-040F-F24A-95C6-02D4F5F6F13E}"/>
              </a:ext>
            </a:extLst>
          </p:cNvPr>
          <p:cNvSpPr/>
          <p:nvPr/>
        </p:nvSpPr>
        <p:spPr>
          <a:xfrm>
            <a:off x="3997753" y="4148764"/>
            <a:ext cx="344972"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36" name="Rectangle 235">
            <a:extLst>
              <a:ext uri="{FF2B5EF4-FFF2-40B4-BE49-F238E27FC236}">
                <a16:creationId xmlns:a16="http://schemas.microsoft.com/office/drawing/2014/main" id="{4E126163-12A1-9648-94DB-AAFA953A5EDB}"/>
              </a:ext>
            </a:extLst>
          </p:cNvPr>
          <p:cNvSpPr/>
          <p:nvPr/>
        </p:nvSpPr>
        <p:spPr>
          <a:xfrm>
            <a:off x="4361493" y="4148764"/>
            <a:ext cx="2869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T4</a:t>
            </a:r>
          </a:p>
        </p:txBody>
      </p:sp>
      <p:sp>
        <p:nvSpPr>
          <p:cNvPr id="237" name="Rectangle 236">
            <a:extLst>
              <a:ext uri="{FF2B5EF4-FFF2-40B4-BE49-F238E27FC236}">
                <a16:creationId xmlns:a16="http://schemas.microsoft.com/office/drawing/2014/main" id="{42D1AD7E-72B1-3E48-84F2-8A810C74B898}"/>
              </a:ext>
            </a:extLst>
          </p:cNvPr>
          <p:cNvSpPr/>
          <p:nvPr/>
        </p:nvSpPr>
        <p:spPr>
          <a:xfrm>
            <a:off x="4528904" y="4148764"/>
            <a:ext cx="167022"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38" name="Rectangle 237">
            <a:extLst>
              <a:ext uri="{FF2B5EF4-FFF2-40B4-BE49-F238E27FC236}">
                <a16:creationId xmlns:a16="http://schemas.microsoft.com/office/drawing/2014/main" id="{970CD673-6CA9-F342-BCF9-24C6C4F70C12}"/>
              </a:ext>
            </a:extLst>
          </p:cNvPr>
          <p:cNvSpPr/>
          <p:nvPr/>
        </p:nvSpPr>
        <p:spPr>
          <a:xfrm>
            <a:off x="3830342" y="4275282"/>
            <a:ext cx="2847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T8</a:t>
            </a:r>
          </a:p>
        </p:txBody>
      </p:sp>
      <p:sp>
        <p:nvSpPr>
          <p:cNvPr id="239" name="Rectangle 238">
            <a:extLst>
              <a:ext uri="{FF2B5EF4-FFF2-40B4-BE49-F238E27FC236}">
                <a16:creationId xmlns:a16="http://schemas.microsoft.com/office/drawing/2014/main" id="{40BEB370-AD0B-5745-A44B-A7548F3E7051}"/>
              </a:ext>
            </a:extLst>
          </p:cNvPr>
          <p:cNvSpPr/>
          <p:nvPr/>
        </p:nvSpPr>
        <p:spPr>
          <a:xfrm>
            <a:off x="3997752" y="4275282"/>
            <a:ext cx="127631"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40" name="Rectangle 239">
            <a:extLst>
              <a:ext uri="{FF2B5EF4-FFF2-40B4-BE49-F238E27FC236}">
                <a16:creationId xmlns:a16="http://schemas.microsoft.com/office/drawing/2014/main" id="{6CFE143F-EF9B-2C4A-AD3E-B53EE1667088}"/>
              </a:ext>
            </a:extLst>
          </p:cNvPr>
          <p:cNvSpPr/>
          <p:nvPr/>
        </p:nvSpPr>
        <p:spPr>
          <a:xfrm>
            <a:off x="3830343" y="4404545"/>
            <a:ext cx="295040" cy="10936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T6</a:t>
            </a:r>
          </a:p>
        </p:txBody>
      </p:sp>
      <p:sp>
        <p:nvSpPr>
          <p:cNvPr id="241" name="Rectangle 240">
            <a:extLst>
              <a:ext uri="{FF2B5EF4-FFF2-40B4-BE49-F238E27FC236}">
                <a16:creationId xmlns:a16="http://schemas.microsoft.com/office/drawing/2014/main" id="{0E8211E4-5564-4740-87A9-C065F3D0ED2E}"/>
              </a:ext>
            </a:extLst>
          </p:cNvPr>
          <p:cNvSpPr/>
          <p:nvPr/>
        </p:nvSpPr>
        <p:spPr>
          <a:xfrm>
            <a:off x="3997752" y="4404545"/>
            <a:ext cx="637167" cy="10936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42" name="TextBox 241">
            <a:extLst>
              <a:ext uri="{FF2B5EF4-FFF2-40B4-BE49-F238E27FC236}">
                <a16:creationId xmlns:a16="http://schemas.microsoft.com/office/drawing/2014/main" id="{E05D5B03-E0EE-AA44-8C82-9E9FAF9B38B2}"/>
              </a:ext>
            </a:extLst>
          </p:cNvPr>
          <p:cNvSpPr txBox="1"/>
          <p:nvPr/>
        </p:nvSpPr>
        <p:spPr>
          <a:xfrm>
            <a:off x="4577112" y="3918581"/>
            <a:ext cx="469602" cy="261610"/>
          </a:xfrm>
          <a:prstGeom prst="rect">
            <a:avLst/>
          </a:prstGeom>
          <a:noFill/>
          <a:ln w="19050">
            <a:noFill/>
          </a:ln>
        </p:spPr>
        <p:txBody>
          <a:bodyPr wrap="square" rtlCol="0">
            <a:spAutoFit/>
          </a:bodyPr>
          <a:lstStyle/>
          <a:p>
            <a:r>
              <a:rPr lang="en-US" sz="1100" b="1" dirty="0"/>
              <a:t>B2</a:t>
            </a:r>
          </a:p>
        </p:txBody>
      </p:sp>
      <p:sp>
        <p:nvSpPr>
          <p:cNvPr id="244" name="Rectangle 243">
            <a:extLst>
              <a:ext uri="{FF2B5EF4-FFF2-40B4-BE49-F238E27FC236}">
                <a16:creationId xmlns:a16="http://schemas.microsoft.com/office/drawing/2014/main" id="{476ED67A-A15E-D743-B88F-2B11DD1AEB4F}"/>
              </a:ext>
            </a:extLst>
          </p:cNvPr>
          <p:cNvSpPr/>
          <p:nvPr/>
        </p:nvSpPr>
        <p:spPr>
          <a:xfrm>
            <a:off x="4143810" y="4275282"/>
            <a:ext cx="2847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T7</a:t>
            </a:r>
          </a:p>
        </p:txBody>
      </p:sp>
      <p:sp>
        <p:nvSpPr>
          <p:cNvPr id="245" name="Rectangle 244">
            <a:extLst>
              <a:ext uri="{FF2B5EF4-FFF2-40B4-BE49-F238E27FC236}">
                <a16:creationId xmlns:a16="http://schemas.microsoft.com/office/drawing/2014/main" id="{58167FEA-5DC2-684C-90F5-E4334D3D1851}"/>
              </a:ext>
            </a:extLst>
          </p:cNvPr>
          <p:cNvSpPr/>
          <p:nvPr/>
        </p:nvSpPr>
        <p:spPr>
          <a:xfrm>
            <a:off x="4311220" y="4275282"/>
            <a:ext cx="127631"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46" name="Rectangle 245">
            <a:extLst>
              <a:ext uri="{FF2B5EF4-FFF2-40B4-BE49-F238E27FC236}">
                <a16:creationId xmlns:a16="http://schemas.microsoft.com/office/drawing/2014/main" id="{BC353536-4C60-6B4D-A38D-EBD9747D93E4}"/>
              </a:ext>
            </a:extLst>
          </p:cNvPr>
          <p:cNvSpPr/>
          <p:nvPr/>
        </p:nvSpPr>
        <p:spPr>
          <a:xfrm>
            <a:off x="4457278" y="4275282"/>
            <a:ext cx="284759" cy="109361"/>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US" sz="700" b="1" dirty="0">
                <a:solidFill>
                  <a:schemeClr val="bg1"/>
                </a:solidFill>
              </a:rPr>
              <a:t>T5</a:t>
            </a:r>
          </a:p>
        </p:txBody>
      </p:sp>
      <p:sp>
        <p:nvSpPr>
          <p:cNvPr id="286" name="Rectangle 285">
            <a:extLst>
              <a:ext uri="{FF2B5EF4-FFF2-40B4-BE49-F238E27FC236}">
                <a16:creationId xmlns:a16="http://schemas.microsoft.com/office/drawing/2014/main" id="{8FDE26C5-0CDD-F14D-A9BA-C59B819B3F7F}"/>
              </a:ext>
            </a:extLst>
          </p:cNvPr>
          <p:cNvSpPr/>
          <p:nvPr/>
        </p:nvSpPr>
        <p:spPr>
          <a:xfrm>
            <a:off x="4624688" y="4275282"/>
            <a:ext cx="127631" cy="109361"/>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sz="200" b="1" dirty="0">
              <a:solidFill>
                <a:schemeClr val="bg1"/>
              </a:solidFill>
            </a:endParaRPr>
          </a:p>
        </p:txBody>
      </p:sp>
      <p:sp>
        <p:nvSpPr>
          <p:cNvPr id="290" name="Rectangle 289">
            <a:extLst>
              <a:ext uri="{FF2B5EF4-FFF2-40B4-BE49-F238E27FC236}">
                <a16:creationId xmlns:a16="http://schemas.microsoft.com/office/drawing/2014/main" id="{F9D114BA-AD9C-B44B-8561-AD4987B0E360}"/>
              </a:ext>
            </a:extLst>
          </p:cNvPr>
          <p:cNvSpPr/>
          <p:nvPr/>
        </p:nvSpPr>
        <p:spPr>
          <a:xfrm>
            <a:off x="3629440" y="3484208"/>
            <a:ext cx="354490" cy="216020"/>
          </a:xfrm>
          <a:prstGeom prst="rect">
            <a:avLst/>
          </a:prstGeom>
          <a:solidFill>
            <a:srgbClr val="00B05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pPr algn="ctr" defTabSz="457200" fontAlgn="auto">
              <a:spcBef>
                <a:spcPts val="0"/>
              </a:spcBef>
              <a:spcAft>
                <a:spcPts val="0"/>
              </a:spcAft>
            </a:pPr>
            <a:r>
              <a:rPr lang="en-US" sz="900" b="1" dirty="0">
                <a:solidFill>
                  <a:schemeClr val="tx1"/>
                </a:solidFill>
                <a:latin typeface="Arial" charset="0"/>
                <a:ea typeface="Arial" charset="0"/>
                <a:cs typeface="Arial" charset="0"/>
              </a:rPr>
              <a:t>B0</a:t>
            </a:r>
          </a:p>
        </p:txBody>
      </p:sp>
      <p:sp>
        <p:nvSpPr>
          <p:cNvPr id="293" name="Rectangle 292">
            <a:extLst>
              <a:ext uri="{FF2B5EF4-FFF2-40B4-BE49-F238E27FC236}">
                <a16:creationId xmlns:a16="http://schemas.microsoft.com/office/drawing/2014/main" id="{59306CB1-6A49-754F-AB5C-DB80DA622D47}"/>
              </a:ext>
            </a:extLst>
          </p:cNvPr>
          <p:cNvSpPr/>
          <p:nvPr/>
        </p:nvSpPr>
        <p:spPr>
          <a:xfrm>
            <a:off x="4064050" y="3484197"/>
            <a:ext cx="354490" cy="216020"/>
          </a:xfrm>
          <a:prstGeom prst="rect">
            <a:avLst/>
          </a:prstGeom>
          <a:solidFill>
            <a:srgbClr val="00B05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r>
              <a:rPr lang="en-US" sz="900" b="1" dirty="0">
                <a:solidFill>
                  <a:schemeClr val="tx1"/>
                </a:solidFill>
                <a:latin typeface="Arial" charset="0"/>
                <a:ea typeface="Arial" charset="0"/>
                <a:cs typeface="Arial" charset="0"/>
              </a:rPr>
              <a:t>B1</a:t>
            </a:r>
          </a:p>
        </p:txBody>
      </p:sp>
      <p:cxnSp>
        <p:nvCxnSpPr>
          <p:cNvPr id="294" name="Elbow Connector 293">
            <a:extLst>
              <a:ext uri="{FF2B5EF4-FFF2-40B4-BE49-F238E27FC236}">
                <a16:creationId xmlns:a16="http://schemas.microsoft.com/office/drawing/2014/main" id="{5ECA03B5-B94F-7D40-9C2D-3D758BDE92B7}"/>
              </a:ext>
            </a:extLst>
          </p:cNvPr>
          <p:cNvCxnSpPr>
            <a:cxnSpLocks/>
            <a:stCxn id="120" idx="2"/>
            <a:endCxn id="290" idx="1"/>
          </p:cNvCxnSpPr>
          <p:nvPr/>
        </p:nvCxnSpPr>
        <p:spPr>
          <a:xfrm rot="16200000" flipH="1">
            <a:off x="3482456" y="3445256"/>
            <a:ext cx="138657" cy="155266"/>
          </a:xfrm>
          <a:prstGeom prst="bentConnector2">
            <a:avLst/>
          </a:prstGeom>
          <a:ln w="1905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A9ABF021-F44B-6C42-A8C6-606A389769A3}"/>
              </a:ext>
            </a:extLst>
          </p:cNvPr>
          <p:cNvGrpSpPr/>
          <p:nvPr/>
        </p:nvGrpSpPr>
        <p:grpSpPr>
          <a:xfrm>
            <a:off x="2703192" y="2538315"/>
            <a:ext cx="559591" cy="642380"/>
            <a:chOff x="5308542" y="2976185"/>
            <a:chExt cx="559591" cy="642380"/>
          </a:xfrm>
        </p:grpSpPr>
        <p:sp>
          <p:nvSpPr>
            <p:cNvPr id="280" name="Rounded Rectangle 279">
              <a:extLst>
                <a:ext uri="{FF2B5EF4-FFF2-40B4-BE49-F238E27FC236}">
                  <a16:creationId xmlns:a16="http://schemas.microsoft.com/office/drawing/2014/main" id="{7E72A9C1-76F4-8B46-81C7-7C1D576722B4}"/>
                </a:ext>
              </a:extLst>
            </p:cNvPr>
            <p:cNvSpPr/>
            <p:nvPr/>
          </p:nvSpPr>
          <p:spPr>
            <a:xfrm>
              <a:off x="5308542" y="2976185"/>
              <a:ext cx="559591" cy="554570"/>
            </a:xfrm>
            <a:prstGeom prst="roundRect">
              <a:avLst/>
            </a:prstGeom>
            <a:solidFill>
              <a:srgbClr val="42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b="1" kern="0" noProof="0" dirty="0">
                  <a:solidFill>
                    <a:schemeClr val="bg1"/>
                  </a:solidFill>
                  <a:ea typeface=""/>
                  <a:cs typeface=""/>
                </a:rPr>
                <a:t>P1</a:t>
              </a:r>
              <a:endParaRPr kumimoji="0" lang="en-US" sz="2000" b="1" i="0" u="none" strike="noStrike" kern="0" cap="none" spc="0" normalizeH="0" baseline="-25000" noProof="0" dirty="0">
                <a:ln>
                  <a:noFill/>
                </a:ln>
                <a:solidFill>
                  <a:schemeClr val="bg1"/>
                </a:solidFill>
                <a:effectLst/>
                <a:uLnTx/>
                <a:uFillTx/>
                <a:ea typeface=""/>
                <a:cs typeface=""/>
              </a:endParaRPr>
            </a:p>
          </p:txBody>
        </p:sp>
        <p:sp>
          <p:nvSpPr>
            <p:cNvPr id="282" name="Oval 281">
              <a:extLst>
                <a:ext uri="{FF2B5EF4-FFF2-40B4-BE49-F238E27FC236}">
                  <a16:creationId xmlns:a16="http://schemas.microsoft.com/office/drawing/2014/main" id="{CA02B3BD-1825-0E49-A194-6D837EB19471}"/>
                </a:ext>
              </a:extLst>
            </p:cNvPr>
            <p:cNvSpPr/>
            <p:nvPr/>
          </p:nvSpPr>
          <p:spPr>
            <a:xfrm flipV="1">
              <a:off x="5511882" y="3456564"/>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grpSp>
      <p:sp>
        <p:nvSpPr>
          <p:cNvPr id="120" name="Document 119">
            <a:extLst>
              <a:ext uri="{FF2B5EF4-FFF2-40B4-BE49-F238E27FC236}">
                <a16:creationId xmlns:a16="http://schemas.microsoft.com/office/drawing/2014/main" id="{86F5F26A-3256-4649-9950-D60EEC3CA62C}"/>
              </a:ext>
            </a:extLst>
          </p:cNvPr>
          <p:cNvSpPr/>
          <p:nvPr/>
        </p:nvSpPr>
        <p:spPr>
          <a:xfrm>
            <a:off x="3179298" y="3017397"/>
            <a:ext cx="589706" cy="467041"/>
          </a:xfrm>
          <a:prstGeom prst="flowChartDocumen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b="1" dirty="0">
                <a:solidFill>
                  <a:schemeClr val="bg1"/>
                </a:solidFill>
              </a:rPr>
              <a:t>L1</a:t>
            </a:r>
            <a:endParaRPr lang="en-US" sz="2000" b="1" kern="0" baseline="-25000" dirty="0">
              <a:solidFill>
                <a:schemeClr val="bg1"/>
              </a:solidFill>
            </a:endParaRPr>
          </a:p>
        </p:txBody>
      </p:sp>
      <p:grpSp>
        <p:nvGrpSpPr>
          <p:cNvPr id="70" name="Group 69">
            <a:extLst>
              <a:ext uri="{FF2B5EF4-FFF2-40B4-BE49-F238E27FC236}">
                <a16:creationId xmlns:a16="http://schemas.microsoft.com/office/drawing/2014/main" id="{746A9563-5D26-8A45-838E-D07F7FFD3674}"/>
              </a:ext>
            </a:extLst>
          </p:cNvPr>
          <p:cNvGrpSpPr/>
          <p:nvPr/>
        </p:nvGrpSpPr>
        <p:grpSpPr>
          <a:xfrm>
            <a:off x="5679147" y="3486899"/>
            <a:ext cx="788943" cy="216788"/>
            <a:chOff x="5692452" y="3492735"/>
            <a:chExt cx="788943" cy="216788"/>
          </a:xfrm>
        </p:grpSpPr>
        <p:sp>
          <p:nvSpPr>
            <p:cNvPr id="296" name="Rectangle 295">
              <a:extLst>
                <a:ext uri="{FF2B5EF4-FFF2-40B4-BE49-F238E27FC236}">
                  <a16:creationId xmlns:a16="http://schemas.microsoft.com/office/drawing/2014/main" id="{63E7D39C-A22E-7A43-87A7-7770B92CDBFA}"/>
                </a:ext>
              </a:extLst>
            </p:cNvPr>
            <p:cNvSpPr/>
            <p:nvPr/>
          </p:nvSpPr>
          <p:spPr>
            <a:xfrm>
              <a:off x="5692452" y="3492735"/>
              <a:ext cx="354489" cy="216020"/>
            </a:xfrm>
            <a:prstGeom prst="rect">
              <a:avLst/>
            </a:prstGeom>
            <a:solidFill>
              <a:srgbClr val="00B05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pPr algn="ctr" defTabSz="457200" fontAlgn="auto">
                <a:spcBef>
                  <a:spcPts val="0"/>
                </a:spcBef>
                <a:spcAft>
                  <a:spcPts val="0"/>
                </a:spcAft>
              </a:pPr>
              <a:r>
                <a:rPr lang="en-US" sz="900" b="1" dirty="0">
                  <a:solidFill>
                    <a:schemeClr val="tx1"/>
                  </a:solidFill>
                  <a:latin typeface="Arial" charset="0"/>
                  <a:ea typeface="Arial" charset="0"/>
                  <a:cs typeface="Arial" charset="0"/>
                </a:rPr>
                <a:t>B0</a:t>
              </a:r>
            </a:p>
          </p:txBody>
        </p:sp>
        <p:cxnSp>
          <p:nvCxnSpPr>
            <p:cNvPr id="298" name="Straight Connector 297">
              <a:extLst>
                <a:ext uri="{FF2B5EF4-FFF2-40B4-BE49-F238E27FC236}">
                  <a16:creationId xmlns:a16="http://schemas.microsoft.com/office/drawing/2014/main" id="{0C27208A-77FC-904E-855D-6855B1E2663D}"/>
                </a:ext>
              </a:extLst>
            </p:cNvPr>
            <p:cNvCxnSpPr>
              <a:cxnSpLocks/>
              <a:stCxn id="296" idx="3"/>
              <a:endCxn id="299" idx="1"/>
            </p:cNvCxnSpPr>
            <p:nvPr/>
          </p:nvCxnSpPr>
          <p:spPr>
            <a:xfrm>
              <a:off x="6046941" y="3600745"/>
              <a:ext cx="79965" cy="768"/>
            </a:xfrm>
            <a:prstGeom prst="line">
              <a:avLst/>
            </a:prstGeom>
            <a:solidFill>
              <a:srgbClr val="00B050"/>
            </a:solidFill>
            <a:ln w="19050" cmpd="sng">
              <a:solidFill>
                <a:srgbClr val="FF0000"/>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299" name="Rectangle 298">
              <a:extLst>
                <a:ext uri="{FF2B5EF4-FFF2-40B4-BE49-F238E27FC236}">
                  <a16:creationId xmlns:a16="http://schemas.microsoft.com/office/drawing/2014/main" id="{82C89C32-A7CA-4140-BA8E-9337ABAAFD0C}"/>
                </a:ext>
              </a:extLst>
            </p:cNvPr>
            <p:cNvSpPr/>
            <p:nvPr/>
          </p:nvSpPr>
          <p:spPr>
            <a:xfrm>
              <a:off x="6126906" y="3493503"/>
              <a:ext cx="354489" cy="216020"/>
            </a:xfrm>
            <a:prstGeom prst="rect">
              <a:avLst/>
            </a:prstGeom>
            <a:solidFill>
              <a:srgbClr val="00B05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r>
                <a:rPr lang="en-US" sz="900" b="1" dirty="0">
                  <a:solidFill>
                    <a:schemeClr val="tx1"/>
                  </a:solidFill>
                  <a:latin typeface="Arial" charset="0"/>
                  <a:ea typeface="Arial" charset="0"/>
                  <a:cs typeface="Arial" charset="0"/>
                </a:rPr>
                <a:t>B1</a:t>
              </a:r>
            </a:p>
          </p:txBody>
        </p:sp>
      </p:grpSp>
      <p:cxnSp>
        <p:nvCxnSpPr>
          <p:cNvPr id="300" name="Elbow Connector 299">
            <a:extLst>
              <a:ext uri="{FF2B5EF4-FFF2-40B4-BE49-F238E27FC236}">
                <a16:creationId xmlns:a16="http://schemas.microsoft.com/office/drawing/2014/main" id="{80DBDEE0-48DD-344A-ACBA-614D2C69DC79}"/>
              </a:ext>
            </a:extLst>
          </p:cNvPr>
          <p:cNvCxnSpPr>
            <a:cxnSpLocks/>
            <a:stCxn id="124" idx="2"/>
            <a:endCxn id="296" idx="1"/>
          </p:cNvCxnSpPr>
          <p:nvPr/>
        </p:nvCxnSpPr>
        <p:spPr>
          <a:xfrm rot="16200000" flipH="1">
            <a:off x="5528429" y="3444191"/>
            <a:ext cx="147184" cy="154251"/>
          </a:xfrm>
          <a:prstGeom prst="bentConnector2">
            <a:avLst/>
          </a:prstGeom>
          <a:ln w="1905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1" name="Document 300">
            <a:extLst>
              <a:ext uri="{FF2B5EF4-FFF2-40B4-BE49-F238E27FC236}">
                <a16:creationId xmlns:a16="http://schemas.microsoft.com/office/drawing/2014/main" id="{74316930-479F-DE4A-9113-FF771C9573D7}"/>
              </a:ext>
            </a:extLst>
          </p:cNvPr>
          <p:cNvSpPr/>
          <p:nvPr/>
        </p:nvSpPr>
        <p:spPr>
          <a:xfrm>
            <a:off x="6995308" y="3411609"/>
            <a:ext cx="523020" cy="414227"/>
          </a:xfrm>
          <a:prstGeom prst="flowChartDocumen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L</a:t>
            </a:r>
          </a:p>
        </p:txBody>
      </p:sp>
      <p:grpSp>
        <p:nvGrpSpPr>
          <p:cNvPr id="307" name="Group 306">
            <a:extLst>
              <a:ext uri="{FF2B5EF4-FFF2-40B4-BE49-F238E27FC236}">
                <a16:creationId xmlns:a16="http://schemas.microsoft.com/office/drawing/2014/main" id="{58E6D01D-2E05-224D-80C6-AB7581434E72}"/>
              </a:ext>
            </a:extLst>
          </p:cNvPr>
          <p:cNvGrpSpPr/>
          <p:nvPr/>
        </p:nvGrpSpPr>
        <p:grpSpPr>
          <a:xfrm>
            <a:off x="9434047" y="4025905"/>
            <a:ext cx="753536" cy="552663"/>
            <a:chOff x="9637704" y="4016775"/>
            <a:chExt cx="753536" cy="552663"/>
          </a:xfrm>
        </p:grpSpPr>
        <p:sp>
          <p:nvSpPr>
            <p:cNvPr id="308" name="Rectangle 307">
              <a:extLst>
                <a:ext uri="{FF2B5EF4-FFF2-40B4-BE49-F238E27FC236}">
                  <a16:creationId xmlns:a16="http://schemas.microsoft.com/office/drawing/2014/main" id="{FA32D88B-4A5B-4649-BFB1-BF92D2123F31}"/>
                </a:ext>
              </a:extLst>
            </p:cNvPr>
            <p:cNvSpPr/>
            <p:nvPr/>
          </p:nvSpPr>
          <p:spPr>
            <a:xfrm>
              <a:off x="9637704" y="4063144"/>
              <a:ext cx="680687" cy="506294"/>
            </a:xfrm>
            <a:prstGeom prst="rect">
              <a:avLst/>
            </a:prstGeom>
            <a:solidFill>
              <a:srgbClr val="00B150"/>
            </a:solidFill>
            <a:ln w="19050">
              <a:solidFill>
                <a:srgbClr val="FF2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grpSp>
          <p:nvGrpSpPr>
            <p:cNvPr id="309" name="Group 308">
              <a:extLst>
                <a:ext uri="{FF2B5EF4-FFF2-40B4-BE49-F238E27FC236}">
                  <a16:creationId xmlns:a16="http://schemas.microsoft.com/office/drawing/2014/main" id="{BED0F3AC-85DF-014F-A1C2-0BA162C7797E}"/>
                </a:ext>
              </a:extLst>
            </p:cNvPr>
            <p:cNvGrpSpPr/>
            <p:nvPr/>
          </p:nvGrpSpPr>
          <p:grpSpPr>
            <a:xfrm>
              <a:off x="9665992" y="4245040"/>
              <a:ext cx="608308" cy="134247"/>
              <a:chOff x="7139016" y="971644"/>
              <a:chExt cx="608308" cy="188640"/>
            </a:xfrm>
          </p:grpSpPr>
          <p:sp>
            <p:nvSpPr>
              <p:cNvPr id="317" name="Rectangle 316">
                <a:extLst>
                  <a:ext uri="{FF2B5EF4-FFF2-40B4-BE49-F238E27FC236}">
                    <a16:creationId xmlns:a16="http://schemas.microsoft.com/office/drawing/2014/main" id="{6D8A6D4B-73A1-024C-97E3-1863888A18DF}"/>
                  </a:ext>
                </a:extLst>
              </p:cNvPr>
              <p:cNvSpPr/>
              <p:nvPr/>
            </p:nvSpPr>
            <p:spPr>
              <a:xfrm>
                <a:off x="7139016" y="971644"/>
                <a:ext cx="364972" cy="18864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bg1"/>
                    </a:solidFill>
                  </a:rPr>
                  <a:t>T2</a:t>
                </a:r>
              </a:p>
            </p:txBody>
          </p:sp>
          <p:sp>
            <p:nvSpPr>
              <p:cNvPr id="318" name="Rectangle 317">
                <a:extLst>
                  <a:ext uri="{FF2B5EF4-FFF2-40B4-BE49-F238E27FC236}">
                    <a16:creationId xmlns:a16="http://schemas.microsoft.com/office/drawing/2014/main" id="{6546552B-7060-1147-B1AA-9BB9DEBB2ACA}"/>
                  </a:ext>
                </a:extLst>
              </p:cNvPr>
              <p:cNvSpPr/>
              <p:nvPr/>
            </p:nvSpPr>
            <p:spPr>
              <a:xfrm>
                <a:off x="7427788" y="971644"/>
                <a:ext cx="319536" cy="18864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endParaRPr>
              </a:p>
            </p:txBody>
          </p:sp>
        </p:grpSp>
        <p:grpSp>
          <p:nvGrpSpPr>
            <p:cNvPr id="310" name="Group 309">
              <a:extLst>
                <a:ext uri="{FF2B5EF4-FFF2-40B4-BE49-F238E27FC236}">
                  <a16:creationId xmlns:a16="http://schemas.microsoft.com/office/drawing/2014/main" id="{64769D99-07EF-AA42-9231-39C7201B6280}"/>
                </a:ext>
              </a:extLst>
            </p:cNvPr>
            <p:cNvGrpSpPr/>
            <p:nvPr/>
          </p:nvGrpSpPr>
          <p:grpSpPr>
            <a:xfrm>
              <a:off x="9668543" y="4397983"/>
              <a:ext cx="523620" cy="134247"/>
              <a:chOff x="7139016" y="971644"/>
              <a:chExt cx="523620" cy="188640"/>
            </a:xfrm>
          </p:grpSpPr>
          <p:sp>
            <p:nvSpPr>
              <p:cNvPr id="315" name="Rectangle 314">
                <a:extLst>
                  <a:ext uri="{FF2B5EF4-FFF2-40B4-BE49-F238E27FC236}">
                    <a16:creationId xmlns:a16="http://schemas.microsoft.com/office/drawing/2014/main" id="{CD594553-E46A-7E47-B649-3D9168933A12}"/>
                  </a:ext>
                </a:extLst>
              </p:cNvPr>
              <p:cNvSpPr/>
              <p:nvPr/>
            </p:nvSpPr>
            <p:spPr>
              <a:xfrm>
                <a:off x="7139016" y="971644"/>
                <a:ext cx="364972" cy="18864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bg1"/>
                    </a:solidFill>
                  </a:rPr>
                  <a:t>T3</a:t>
                </a:r>
              </a:p>
            </p:txBody>
          </p:sp>
          <p:sp>
            <p:nvSpPr>
              <p:cNvPr id="316" name="Rectangle 315">
                <a:extLst>
                  <a:ext uri="{FF2B5EF4-FFF2-40B4-BE49-F238E27FC236}">
                    <a16:creationId xmlns:a16="http://schemas.microsoft.com/office/drawing/2014/main" id="{361E3B7A-E664-BF4A-A886-F6C1544789B2}"/>
                  </a:ext>
                </a:extLst>
              </p:cNvPr>
              <p:cNvSpPr/>
              <p:nvPr/>
            </p:nvSpPr>
            <p:spPr>
              <a:xfrm>
                <a:off x="7427788" y="971644"/>
                <a:ext cx="234848" cy="18864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endParaRPr>
              </a:p>
            </p:txBody>
          </p:sp>
        </p:grpSp>
        <p:grpSp>
          <p:nvGrpSpPr>
            <p:cNvPr id="311" name="Group 310">
              <a:extLst>
                <a:ext uri="{FF2B5EF4-FFF2-40B4-BE49-F238E27FC236}">
                  <a16:creationId xmlns:a16="http://schemas.microsoft.com/office/drawing/2014/main" id="{58CCEDD3-1A4A-A44F-AEEE-C556FB244859}"/>
                </a:ext>
              </a:extLst>
            </p:cNvPr>
            <p:cNvGrpSpPr/>
            <p:nvPr/>
          </p:nvGrpSpPr>
          <p:grpSpPr>
            <a:xfrm>
              <a:off x="9665992" y="4092062"/>
              <a:ext cx="398810" cy="134247"/>
              <a:chOff x="7139016" y="971644"/>
              <a:chExt cx="398810" cy="188640"/>
            </a:xfrm>
          </p:grpSpPr>
          <p:sp>
            <p:nvSpPr>
              <p:cNvPr id="313" name="Rectangle 312">
                <a:extLst>
                  <a:ext uri="{FF2B5EF4-FFF2-40B4-BE49-F238E27FC236}">
                    <a16:creationId xmlns:a16="http://schemas.microsoft.com/office/drawing/2014/main" id="{C635F175-16C5-204B-AD9C-17F7A5474477}"/>
                  </a:ext>
                </a:extLst>
              </p:cNvPr>
              <p:cNvSpPr/>
              <p:nvPr/>
            </p:nvSpPr>
            <p:spPr>
              <a:xfrm>
                <a:off x="7139016" y="971644"/>
                <a:ext cx="364972" cy="188640"/>
              </a:xfrm>
              <a:prstGeom prst="rect">
                <a:avLst/>
              </a:prstGeom>
              <a:solidFill>
                <a:srgbClr val="FF00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bg1"/>
                    </a:solidFill>
                  </a:rPr>
                  <a:t>T1</a:t>
                </a:r>
              </a:p>
            </p:txBody>
          </p:sp>
          <p:sp>
            <p:nvSpPr>
              <p:cNvPr id="314" name="Rectangle 313">
                <a:extLst>
                  <a:ext uri="{FF2B5EF4-FFF2-40B4-BE49-F238E27FC236}">
                    <a16:creationId xmlns:a16="http://schemas.microsoft.com/office/drawing/2014/main" id="{E71C3B33-D8F9-6140-A7A1-8938D8FBC02E}"/>
                  </a:ext>
                </a:extLst>
              </p:cNvPr>
              <p:cNvSpPr/>
              <p:nvPr/>
            </p:nvSpPr>
            <p:spPr>
              <a:xfrm>
                <a:off x="7427788" y="971644"/>
                <a:ext cx="110038" cy="188640"/>
              </a:xfrm>
              <a:prstGeom prst="rect">
                <a:avLst/>
              </a:prstGeom>
              <a:solidFill>
                <a:srgbClr val="FF2A00"/>
              </a:solidFill>
              <a:ln w="1270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endParaRPr>
              </a:p>
            </p:txBody>
          </p:sp>
        </p:grpSp>
        <p:sp>
          <p:nvSpPr>
            <p:cNvPr id="312" name="TextBox 311">
              <a:extLst>
                <a:ext uri="{FF2B5EF4-FFF2-40B4-BE49-F238E27FC236}">
                  <a16:creationId xmlns:a16="http://schemas.microsoft.com/office/drawing/2014/main" id="{C6A8C51E-3286-2E46-AA38-51BDD3CAA458}"/>
                </a:ext>
              </a:extLst>
            </p:cNvPr>
            <p:cNvSpPr txBox="1"/>
            <p:nvPr/>
          </p:nvSpPr>
          <p:spPr>
            <a:xfrm>
              <a:off x="10041464" y="4016775"/>
              <a:ext cx="349776" cy="276999"/>
            </a:xfrm>
            <a:prstGeom prst="rect">
              <a:avLst/>
            </a:prstGeom>
            <a:noFill/>
          </p:spPr>
          <p:txBody>
            <a:bodyPr wrap="none" rtlCol="0">
              <a:spAutoFit/>
            </a:bodyPr>
            <a:lstStyle/>
            <a:p>
              <a:r>
                <a:rPr lang="en-US" sz="1200" b="1" dirty="0"/>
                <a:t>B1</a:t>
              </a:r>
            </a:p>
          </p:txBody>
        </p:sp>
      </p:grpSp>
      <p:grpSp>
        <p:nvGrpSpPr>
          <p:cNvPr id="319" name="Group 318">
            <a:extLst>
              <a:ext uri="{FF2B5EF4-FFF2-40B4-BE49-F238E27FC236}">
                <a16:creationId xmlns:a16="http://schemas.microsoft.com/office/drawing/2014/main" id="{F3FDEE1A-6F0D-F74B-883C-002FA7891F23}"/>
              </a:ext>
            </a:extLst>
          </p:cNvPr>
          <p:cNvGrpSpPr/>
          <p:nvPr/>
        </p:nvGrpSpPr>
        <p:grpSpPr>
          <a:xfrm>
            <a:off x="9428015" y="3329652"/>
            <a:ext cx="705682" cy="530892"/>
            <a:chOff x="7721007" y="3315843"/>
            <a:chExt cx="705682" cy="745994"/>
          </a:xfrm>
        </p:grpSpPr>
        <p:sp>
          <p:nvSpPr>
            <p:cNvPr id="320" name="Rectangle 319">
              <a:extLst>
                <a:ext uri="{FF2B5EF4-FFF2-40B4-BE49-F238E27FC236}">
                  <a16:creationId xmlns:a16="http://schemas.microsoft.com/office/drawing/2014/main" id="{FD652107-31EE-4940-AC4A-854FA7827B13}"/>
                </a:ext>
              </a:extLst>
            </p:cNvPr>
            <p:cNvSpPr/>
            <p:nvPr/>
          </p:nvSpPr>
          <p:spPr>
            <a:xfrm>
              <a:off x="7721007" y="3350407"/>
              <a:ext cx="680687" cy="711430"/>
            </a:xfrm>
            <a:prstGeom prst="rect">
              <a:avLst/>
            </a:prstGeom>
            <a:solidFill>
              <a:srgbClr val="00B150"/>
            </a:solidFill>
            <a:ln w="19050">
              <a:solidFill>
                <a:srgbClr val="FF2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321" name="TextBox 320">
              <a:extLst>
                <a:ext uri="{FF2B5EF4-FFF2-40B4-BE49-F238E27FC236}">
                  <a16:creationId xmlns:a16="http://schemas.microsoft.com/office/drawing/2014/main" id="{05DD1D52-58B3-8141-8580-2158EE43EF06}"/>
                </a:ext>
              </a:extLst>
            </p:cNvPr>
            <p:cNvSpPr txBox="1"/>
            <p:nvPr/>
          </p:nvSpPr>
          <p:spPr>
            <a:xfrm>
              <a:off x="8155461" y="3315843"/>
              <a:ext cx="271228" cy="276999"/>
            </a:xfrm>
            <a:prstGeom prst="rect">
              <a:avLst/>
            </a:prstGeom>
            <a:noFill/>
          </p:spPr>
          <p:txBody>
            <a:bodyPr wrap="none" rtlCol="0">
              <a:spAutoFit/>
            </a:bodyPr>
            <a:lstStyle/>
            <a:p>
              <a:r>
                <a:rPr lang="en-US" sz="1200" b="1" dirty="0"/>
                <a:t>B</a:t>
              </a:r>
            </a:p>
          </p:txBody>
        </p:sp>
      </p:grpSp>
      <p:grpSp>
        <p:nvGrpSpPr>
          <p:cNvPr id="86" name="Group 85">
            <a:extLst>
              <a:ext uri="{FF2B5EF4-FFF2-40B4-BE49-F238E27FC236}">
                <a16:creationId xmlns:a16="http://schemas.microsoft.com/office/drawing/2014/main" id="{0C4B0FFF-D5AF-7C4B-9D85-CE9DA315AC92}"/>
              </a:ext>
            </a:extLst>
          </p:cNvPr>
          <p:cNvGrpSpPr/>
          <p:nvPr/>
        </p:nvGrpSpPr>
        <p:grpSpPr>
          <a:xfrm>
            <a:off x="7014371" y="4413129"/>
            <a:ext cx="634590" cy="201551"/>
            <a:chOff x="6884751" y="4293988"/>
            <a:chExt cx="424699" cy="115039"/>
          </a:xfrm>
        </p:grpSpPr>
        <p:sp>
          <p:nvSpPr>
            <p:cNvPr id="323" name="Rectangle 322">
              <a:extLst>
                <a:ext uri="{FF2B5EF4-FFF2-40B4-BE49-F238E27FC236}">
                  <a16:creationId xmlns:a16="http://schemas.microsoft.com/office/drawing/2014/main" id="{41F2AD90-FC74-9D47-92D5-FE25C315C93A}"/>
                </a:ext>
              </a:extLst>
            </p:cNvPr>
            <p:cNvSpPr/>
            <p:nvPr/>
          </p:nvSpPr>
          <p:spPr>
            <a:xfrm>
              <a:off x="6884751" y="4293994"/>
              <a:ext cx="188769" cy="115033"/>
            </a:xfrm>
            <a:prstGeom prst="rect">
              <a:avLst/>
            </a:prstGeom>
            <a:solidFill>
              <a:srgbClr val="00B05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54000" rtlCol="0" anchor="ctr"/>
            <a:lstStyle/>
            <a:p>
              <a:pPr algn="ctr" defTabSz="457200" fontAlgn="auto">
                <a:spcBef>
                  <a:spcPts val="0"/>
                </a:spcBef>
                <a:spcAft>
                  <a:spcPts val="0"/>
                </a:spcAft>
              </a:pPr>
              <a:r>
                <a:rPr lang="en-US" sz="800" b="1" dirty="0">
                  <a:solidFill>
                    <a:schemeClr val="tx1"/>
                  </a:solidFill>
                  <a:latin typeface="Arial" charset="0"/>
                  <a:ea typeface="Arial" charset="0"/>
                  <a:cs typeface="Arial" charset="0"/>
                </a:rPr>
                <a:t>B0</a:t>
              </a:r>
            </a:p>
          </p:txBody>
        </p:sp>
        <p:cxnSp>
          <p:nvCxnSpPr>
            <p:cNvPr id="325" name="Straight Connector 324">
              <a:extLst>
                <a:ext uri="{FF2B5EF4-FFF2-40B4-BE49-F238E27FC236}">
                  <a16:creationId xmlns:a16="http://schemas.microsoft.com/office/drawing/2014/main" id="{D7D96E6B-B2B3-444F-ABA4-896FC8B9F223}"/>
                </a:ext>
              </a:extLst>
            </p:cNvPr>
            <p:cNvCxnSpPr>
              <a:cxnSpLocks/>
              <a:stCxn id="323" idx="3"/>
              <a:endCxn id="326" idx="1"/>
            </p:cNvCxnSpPr>
            <p:nvPr/>
          </p:nvCxnSpPr>
          <p:spPr>
            <a:xfrm flipV="1">
              <a:off x="7073520" y="4351504"/>
              <a:ext cx="47161" cy="6"/>
            </a:xfrm>
            <a:prstGeom prst="line">
              <a:avLst/>
            </a:prstGeom>
            <a:solidFill>
              <a:srgbClr val="00B050"/>
            </a:solidFill>
            <a:ln w="19050" cmpd="sng">
              <a:solidFill>
                <a:srgbClr val="FF0000"/>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326" name="Rectangle 325">
              <a:extLst>
                <a:ext uri="{FF2B5EF4-FFF2-40B4-BE49-F238E27FC236}">
                  <a16:creationId xmlns:a16="http://schemas.microsoft.com/office/drawing/2014/main" id="{262A8BC0-0C92-784C-A707-8F6C084D3441}"/>
                </a:ext>
              </a:extLst>
            </p:cNvPr>
            <p:cNvSpPr/>
            <p:nvPr/>
          </p:nvSpPr>
          <p:spPr>
            <a:xfrm>
              <a:off x="7120681" y="4293988"/>
              <a:ext cx="188769" cy="115033"/>
            </a:xfrm>
            <a:prstGeom prst="rect">
              <a:avLst/>
            </a:prstGeom>
            <a:solidFill>
              <a:srgbClr val="00B05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54000" rtlCol="0" anchor="ctr"/>
            <a:lstStyle/>
            <a:p>
              <a:pPr algn="ctr" defTabSz="457200" fontAlgn="auto">
                <a:spcBef>
                  <a:spcPts val="0"/>
                </a:spcBef>
                <a:spcAft>
                  <a:spcPts val="0"/>
                </a:spcAft>
              </a:pPr>
              <a:r>
                <a:rPr lang="en-US" sz="800" b="1" dirty="0">
                  <a:solidFill>
                    <a:schemeClr val="tx1"/>
                  </a:solidFill>
                  <a:latin typeface="Arial" charset="0"/>
                  <a:ea typeface="Arial" charset="0"/>
                  <a:cs typeface="Arial" charset="0"/>
                </a:rPr>
                <a:t>B1</a:t>
              </a:r>
            </a:p>
          </p:txBody>
        </p:sp>
      </p:grpSp>
      <p:cxnSp>
        <p:nvCxnSpPr>
          <p:cNvPr id="327" name="Straight Connector 326">
            <a:extLst>
              <a:ext uri="{FF2B5EF4-FFF2-40B4-BE49-F238E27FC236}">
                <a16:creationId xmlns:a16="http://schemas.microsoft.com/office/drawing/2014/main" id="{0B544478-929D-4A4E-9B30-0BA04431905B}"/>
              </a:ext>
            </a:extLst>
          </p:cNvPr>
          <p:cNvCxnSpPr>
            <a:cxnSpLocks/>
            <a:stCxn id="290" idx="3"/>
            <a:endCxn id="293" idx="1"/>
          </p:cNvCxnSpPr>
          <p:nvPr/>
        </p:nvCxnSpPr>
        <p:spPr>
          <a:xfrm flipV="1">
            <a:off x="3983930" y="3592207"/>
            <a:ext cx="80120" cy="11"/>
          </a:xfrm>
          <a:prstGeom prst="line">
            <a:avLst/>
          </a:prstGeom>
          <a:solidFill>
            <a:srgbClr val="00B050"/>
          </a:solidFill>
          <a:ln w="19050" cmpd="sng">
            <a:solidFill>
              <a:srgbClr val="FF0000"/>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332" name="Document 331">
            <a:extLst>
              <a:ext uri="{FF2B5EF4-FFF2-40B4-BE49-F238E27FC236}">
                <a16:creationId xmlns:a16="http://schemas.microsoft.com/office/drawing/2014/main" id="{82611917-5034-B94D-8E20-0C09C46846A1}"/>
              </a:ext>
            </a:extLst>
          </p:cNvPr>
          <p:cNvSpPr/>
          <p:nvPr/>
        </p:nvSpPr>
        <p:spPr>
          <a:xfrm>
            <a:off x="6756120" y="4060651"/>
            <a:ext cx="353666" cy="280100"/>
          </a:xfrm>
          <a:prstGeom prst="flowChartDocument">
            <a:avLst/>
          </a:prstGeom>
          <a:solidFill>
            <a:srgbClr val="FF0000"/>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L1</a:t>
            </a:r>
          </a:p>
        </p:txBody>
      </p:sp>
      <p:cxnSp>
        <p:nvCxnSpPr>
          <p:cNvPr id="333" name="Elbow Connector 332">
            <a:extLst>
              <a:ext uri="{FF2B5EF4-FFF2-40B4-BE49-F238E27FC236}">
                <a16:creationId xmlns:a16="http://schemas.microsoft.com/office/drawing/2014/main" id="{41A55D8C-80A4-D540-9730-9A9D43574987}"/>
              </a:ext>
            </a:extLst>
          </p:cNvPr>
          <p:cNvCxnSpPr>
            <a:cxnSpLocks/>
            <a:stCxn id="332" idx="2"/>
            <a:endCxn id="323" idx="1"/>
          </p:cNvCxnSpPr>
          <p:nvPr/>
        </p:nvCxnSpPr>
        <p:spPr>
          <a:xfrm rot="16200000" flipH="1">
            <a:off x="6877824" y="4377362"/>
            <a:ext cx="191677" cy="81418"/>
          </a:xfrm>
          <a:prstGeom prst="bentConnector2">
            <a:avLst/>
          </a:prstGeom>
          <a:ln w="1905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D8022638-EC77-F040-83E8-9089EE3AC7FE}"/>
              </a:ext>
            </a:extLst>
          </p:cNvPr>
          <p:cNvCxnSpPr>
            <a:cxnSpLocks/>
            <a:stCxn id="280" idx="3"/>
            <a:endCxn id="140" idx="0"/>
          </p:cNvCxnSpPr>
          <p:nvPr/>
        </p:nvCxnSpPr>
        <p:spPr>
          <a:xfrm>
            <a:off x="3262783" y="2815600"/>
            <a:ext cx="1412966" cy="663792"/>
          </a:xfrm>
          <a:prstGeom prst="bentConnector2">
            <a:avLst/>
          </a:prstGeom>
          <a:ln w="28575">
            <a:solidFill>
              <a:srgbClr val="FF2A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0C1799AF-9B04-9146-A008-130654CF12CA}"/>
              </a:ext>
            </a:extLst>
          </p:cNvPr>
          <p:cNvSpPr/>
          <p:nvPr/>
        </p:nvSpPr>
        <p:spPr>
          <a:xfrm>
            <a:off x="4498504" y="3479392"/>
            <a:ext cx="354490" cy="216020"/>
          </a:xfrm>
          <a:prstGeom prst="rect">
            <a:avLst/>
          </a:prstGeom>
          <a:solidFill>
            <a:schemeClr val="bg1"/>
          </a:solid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900" b="1" dirty="0">
              <a:solidFill>
                <a:schemeClr val="tx1"/>
              </a:solidFill>
              <a:latin typeface="Arial" charset="0"/>
              <a:ea typeface="Arial" charset="0"/>
              <a:cs typeface="Arial" charset="0"/>
            </a:endParaRPr>
          </a:p>
        </p:txBody>
      </p:sp>
      <p:cxnSp>
        <p:nvCxnSpPr>
          <p:cNvPr id="141" name="Straight Connector 140">
            <a:extLst>
              <a:ext uri="{FF2B5EF4-FFF2-40B4-BE49-F238E27FC236}">
                <a16:creationId xmlns:a16="http://schemas.microsoft.com/office/drawing/2014/main" id="{FE525F81-FB3A-9544-B177-8AB5B048C1D1}"/>
              </a:ext>
            </a:extLst>
          </p:cNvPr>
          <p:cNvCxnSpPr>
            <a:cxnSpLocks/>
            <a:endCxn id="140" idx="1"/>
          </p:cNvCxnSpPr>
          <p:nvPr/>
        </p:nvCxnSpPr>
        <p:spPr>
          <a:xfrm flipV="1">
            <a:off x="4418384" y="3587402"/>
            <a:ext cx="80120" cy="11"/>
          </a:xfrm>
          <a:prstGeom prst="line">
            <a:avLst/>
          </a:prstGeom>
          <a:solidFill>
            <a:srgbClr val="00B050"/>
          </a:solidFill>
          <a:ln w="19050" cmpd="sng">
            <a:solidFill>
              <a:srgbClr val="FF0000"/>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143" name="Rectangle 142">
            <a:extLst>
              <a:ext uri="{FF2B5EF4-FFF2-40B4-BE49-F238E27FC236}">
                <a16:creationId xmlns:a16="http://schemas.microsoft.com/office/drawing/2014/main" id="{BEBB2566-A0FC-074A-ABA7-29D5F32E763C}"/>
              </a:ext>
            </a:extLst>
          </p:cNvPr>
          <p:cNvSpPr/>
          <p:nvPr/>
        </p:nvSpPr>
        <p:spPr>
          <a:xfrm>
            <a:off x="3770893" y="2528755"/>
            <a:ext cx="354490" cy="216020"/>
          </a:xfrm>
          <a:prstGeom prst="rect">
            <a:avLst/>
          </a:prstGeom>
          <a:solidFill>
            <a:srgbClr val="00B05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r>
              <a:rPr lang="en-US" sz="900" b="1" dirty="0">
                <a:solidFill>
                  <a:schemeClr val="tx1"/>
                </a:solidFill>
                <a:latin typeface="Arial" charset="0"/>
                <a:ea typeface="Arial" charset="0"/>
                <a:cs typeface="Arial" charset="0"/>
              </a:rPr>
              <a:t>B2</a:t>
            </a:r>
          </a:p>
        </p:txBody>
      </p:sp>
    </p:spTree>
    <p:extLst>
      <p:ext uri="{BB962C8B-B14F-4D97-AF65-F5344CB8AC3E}">
        <p14:creationId xmlns:p14="http://schemas.microsoft.com/office/powerpoint/2010/main" val="1931696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Guide</a:t>
            </a:r>
          </a:p>
        </p:txBody>
      </p:sp>
      <p:sp>
        <p:nvSpPr>
          <p:cNvPr id="3" name="Text Placeholder 2"/>
          <p:cNvSpPr>
            <a:spLocks noGrp="1"/>
          </p:cNvSpPr>
          <p:nvPr>
            <p:ph type="body" idx="1"/>
          </p:nvPr>
        </p:nvSpPr>
        <p:spPr/>
        <p:txBody>
          <a:bodyPr/>
          <a:lstStyle/>
          <a:p>
            <a:r>
              <a:rPr lang="en-US" dirty="0"/>
              <a:t>Key Concepts, Ledger</a:t>
            </a:r>
          </a:p>
        </p:txBody>
      </p:sp>
      <p:sp>
        <p:nvSpPr>
          <p:cNvPr id="4" name="Slide Number Placeholder 3"/>
          <p:cNvSpPr>
            <a:spLocks noGrp="1"/>
          </p:cNvSpPr>
          <p:nvPr>
            <p:ph type="sldNum" sz="quarter" idx="12"/>
          </p:nvPr>
        </p:nvSpPr>
        <p:spPr/>
        <p:txBody>
          <a:bodyPr/>
          <a:lstStyle/>
          <a:p>
            <a:fld id="{2AF5F8E0-9CB9-8D41-B80C-6B76C9B710FC}" type="slidenum">
              <a:rPr lang="en-US" smtClean="0"/>
              <a:t>47</a:t>
            </a:fld>
            <a:endParaRPr lang="en-US"/>
          </a:p>
        </p:txBody>
      </p:sp>
    </p:spTree>
    <p:extLst>
      <p:ext uri="{BB962C8B-B14F-4D97-AF65-F5344CB8AC3E}">
        <p14:creationId xmlns:p14="http://schemas.microsoft.com/office/powerpoint/2010/main" val="6619962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641"/>
            <a:ext cx="10515600" cy="1325563"/>
          </a:xfrm>
        </p:spPr>
        <p:txBody>
          <a:bodyPr/>
          <a:lstStyle/>
          <a:p>
            <a:r>
              <a:rPr lang="en-US" dirty="0"/>
              <a:t>Diagram 1 </a:t>
            </a:r>
            <a:r>
              <a:rPr lang="mr-IN" dirty="0"/>
              <a:t>–</a:t>
            </a:r>
            <a:r>
              <a:rPr lang="en-US" dirty="0"/>
              <a:t> The Ledger </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48</a:t>
            </a:fld>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1897387179"/>
              </p:ext>
            </p:extLst>
          </p:nvPr>
        </p:nvGraphicFramePr>
        <p:xfrm>
          <a:off x="7404904" y="2184501"/>
          <a:ext cx="1712385" cy="2875848"/>
        </p:xfrm>
        <a:graphic>
          <a:graphicData uri="http://schemas.openxmlformats.org/drawingml/2006/table">
            <a:tbl>
              <a:tblPr firstRow="1" bandRow="1">
                <a:tableStyleId>{2D5ABB26-0587-4C30-8999-92F81FD0307C}</a:tableStyleId>
              </a:tblPr>
              <a:tblGrid>
                <a:gridCol w="639495">
                  <a:extLst>
                    <a:ext uri="{9D8B030D-6E8A-4147-A177-3AD203B41FA5}">
                      <a16:colId xmlns:a16="http://schemas.microsoft.com/office/drawing/2014/main" val="20000"/>
                    </a:ext>
                  </a:extLst>
                </a:gridCol>
                <a:gridCol w="1072890">
                  <a:extLst>
                    <a:ext uri="{9D8B030D-6E8A-4147-A177-3AD203B41FA5}">
                      <a16:colId xmlns:a16="http://schemas.microsoft.com/office/drawing/2014/main" val="20001"/>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World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Transaction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4" name="Document 33"/>
          <p:cNvSpPr/>
          <p:nvPr/>
        </p:nvSpPr>
        <p:spPr>
          <a:xfrm>
            <a:off x="1175094" y="2498266"/>
            <a:ext cx="1475144" cy="1168299"/>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a:t>
            </a:r>
          </a:p>
        </p:txBody>
      </p:sp>
      <p:sp>
        <p:nvSpPr>
          <p:cNvPr id="69" name="Document 68"/>
          <p:cNvSpPr/>
          <p:nvPr/>
        </p:nvSpPr>
        <p:spPr>
          <a:xfrm>
            <a:off x="7467963" y="2411576"/>
            <a:ext cx="523020" cy="414227"/>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chemeClr val="bg1"/>
                </a:solidFill>
              </a:rPr>
              <a:t>L</a:t>
            </a:r>
          </a:p>
        </p:txBody>
      </p:sp>
      <p:sp>
        <p:nvSpPr>
          <p:cNvPr id="3" name="Can 2"/>
          <p:cNvSpPr/>
          <p:nvPr/>
        </p:nvSpPr>
        <p:spPr>
          <a:xfrm>
            <a:off x="3424518" y="2303412"/>
            <a:ext cx="941294" cy="630556"/>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10" name="Double Wave 9"/>
          <p:cNvSpPr/>
          <p:nvPr/>
        </p:nvSpPr>
        <p:spPr>
          <a:xfrm>
            <a:off x="3424517" y="3104502"/>
            <a:ext cx="2052917" cy="732392"/>
          </a:xfrm>
          <a:prstGeom prst="doubleWave">
            <a:avLst/>
          </a:prstGeom>
          <a:solidFill>
            <a:srgbClr val="FF66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1" name="Left Brace 10"/>
          <p:cNvSpPr/>
          <p:nvPr/>
        </p:nvSpPr>
        <p:spPr>
          <a:xfrm>
            <a:off x="2940424" y="2411576"/>
            <a:ext cx="277905" cy="1344636"/>
          </a:xfrm>
          <a:prstGeom prst="leftBrace">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29" name="Can 28"/>
          <p:cNvSpPr/>
          <p:nvPr/>
        </p:nvSpPr>
        <p:spPr>
          <a:xfrm>
            <a:off x="7467963" y="3076870"/>
            <a:ext cx="523020" cy="350362"/>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a:t>
            </a:r>
          </a:p>
        </p:txBody>
      </p:sp>
    </p:spTree>
    <p:extLst>
      <p:ext uri="{BB962C8B-B14F-4D97-AF65-F5344CB8AC3E}">
        <p14:creationId xmlns:p14="http://schemas.microsoft.com/office/powerpoint/2010/main" val="15154999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641"/>
            <a:ext cx="10515600" cy="1325563"/>
          </a:xfrm>
        </p:spPr>
        <p:txBody>
          <a:bodyPr/>
          <a:lstStyle/>
          <a:p>
            <a:r>
              <a:rPr lang="en-US" dirty="0"/>
              <a:t>Diagram 2 </a:t>
            </a:r>
            <a:r>
              <a:rPr lang="mr-IN" dirty="0"/>
              <a:t>–</a:t>
            </a:r>
            <a:r>
              <a:rPr lang="en-US" dirty="0"/>
              <a:t> The world state</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49</a:t>
            </a:fld>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1897387179"/>
              </p:ext>
            </p:extLst>
          </p:nvPr>
        </p:nvGraphicFramePr>
        <p:xfrm>
          <a:off x="7404904" y="2184501"/>
          <a:ext cx="1712385" cy="2875848"/>
        </p:xfrm>
        <a:graphic>
          <a:graphicData uri="http://schemas.openxmlformats.org/drawingml/2006/table">
            <a:tbl>
              <a:tblPr firstRow="1" bandRow="1">
                <a:tableStyleId>{2D5ABB26-0587-4C30-8999-92F81FD0307C}</a:tableStyleId>
              </a:tblPr>
              <a:tblGrid>
                <a:gridCol w="639495">
                  <a:extLst>
                    <a:ext uri="{9D8B030D-6E8A-4147-A177-3AD203B41FA5}">
                      <a16:colId xmlns:a16="http://schemas.microsoft.com/office/drawing/2014/main" val="20000"/>
                    </a:ext>
                  </a:extLst>
                </a:gridCol>
                <a:gridCol w="1072890">
                  <a:extLst>
                    <a:ext uri="{9D8B030D-6E8A-4147-A177-3AD203B41FA5}">
                      <a16:colId xmlns:a16="http://schemas.microsoft.com/office/drawing/2014/main" val="20001"/>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World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Transaction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9" name="Document 68"/>
          <p:cNvSpPr/>
          <p:nvPr/>
        </p:nvSpPr>
        <p:spPr>
          <a:xfrm>
            <a:off x="7467963" y="2411576"/>
            <a:ext cx="523020" cy="414227"/>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rPr>
              <a:t>L</a:t>
            </a:r>
          </a:p>
        </p:txBody>
      </p:sp>
      <p:sp>
        <p:nvSpPr>
          <p:cNvPr id="3" name="Can 2"/>
          <p:cNvSpPr/>
          <p:nvPr/>
        </p:nvSpPr>
        <p:spPr>
          <a:xfrm>
            <a:off x="1177214" y="2421159"/>
            <a:ext cx="5101384" cy="2068856"/>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438013" y="3209983"/>
            <a:ext cx="3981480" cy="481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car1: </a:t>
            </a:r>
            <a:r>
              <a:rPr lang="en-US" sz="1600" dirty="0" err="1"/>
              <a:t>type:BMW</a:t>
            </a:r>
            <a:r>
              <a:rPr lang="en-US" sz="1600" dirty="0"/>
              <a:t>, </a:t>
            </a:r>
            <a:r>
              <a:rPr lang="en-US" sz="1600" dirty="0" err="1"/>
              <a:t>colour:red</a:t>
            </a:r>
            <a:r>
              <a:rPr lang="en-US" sz="1600" dirty="0"/>
              <a:t>, owner: Jane </a:t>
            </a:r>
            <a:endParaRPr lang="en-US" dirty="0"/>
          </a:p>
        </p:txBody>
      </p:sp>
    </p:spTree>
    <p:extLst>
      <p:ext uri="{BB962C8B-B14F-4D97-AF65-F5344CB8AC3E}">
        <p14:creationId xmlns:p14="http://schemas.microsoft.com/office/powerpoint/2010/main" val="37617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Diagram1</a:t>
            </a:r>
          </a:p>
        </p:txBody>
      </p:sp>
      <p:sp>
        <p:nvSpPr>
          <p:cNvPr id="2" name="Slide Number Placeholder 1"/>
          <p:cNvSpPr>
            <a:spLocks noGrp="1"/>
          </p:cNvSpPr>
          <p:nvPr>
            <p:ph type="sldNum" sz="quarter" idx="12"/>
          </p:nvPr>
        </p:nvSpPr>
        <p:spPr/>
        <p:txBody>
          <a:bodyPr/>
          <a:lstStyle/>
          <a:p>
            <a:fld id="{2AF5F8E0-9CB9-8D41-B80C-6B76C9B710FC}" type="slidenum">
              <a:rPr lang="en-US" smtClean="0"/>
              <a:t>5</a:t>
            </a:fld>
            <a:endParaRPr lang="en-US"/>
          </a:p>
        </p:txBody>
      </p:sp>
      <p:sp>
        <p:nvSpPr>
          <p:cNvPr id="3" name="Rectangle 2"/>
          <p:cNvSpPr/>
          <p:nvPr/>
        </p:nvSpPr>
        <p:spPr>
          <a:xfrm>
            <a:off x="2233977" y="2210667"/>
            <a:ext cx="2041451" cy="153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a:t>
            </a:r>
          </a:p>
        </p:txBody>
      </p:sp>
      <p:sp>
        <p:nvSpPr>
          <p:cNvPr id="4" name="Rectangle 3"/>
          <p:cNvSpPr/>
          <p:nvPr/>
        </p:nvSpPr>
        <p:spPr>
          <a:xfrm>
            <a:off x="6554339" y="2210666"/>
            <a:ext cx="2041451" cy="153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Identity</a:t>
            </a:r>
          </a:p>
        </p:txBody>
      </p:sp>
      <p:sp>
        <p:nvSpPr>
          <p:cNvPr id="5" name="Rectangle 4"/>
          <p:cNvSpPr/>
          <p:nvPr/>
        </p:nvSpPr>
        <p:spPr>
          <a:xfrm>
            <a:off x="4394158" y="4305281"/>
            <a:ext cx="2041451" cy="153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Permission</a:t>
            </a:r>
            <a:endParaRPr lang="en-US" dirty="0"/>
          </a:p>
        </p:txBody>
      </p:sp>
      <p:cxnSp>
        <p:nvCxnSpPr>
          <p:cNvPr id="7" name="Straight Connector 6"/>
          <p:cNvCxnSpPr>
            <a:stCxn id="3" idx="3"/>
            <a:endCxn id="4" idx="1"/>
          </p:cNvCxnSpPr>
          <p:nvPr/>
        </p:nvCxnSpPr>
        <p:spPr>
          <a:xfrm flipV="1">
            <a:off x="4275428" y="2976211"/>
            <a:ext cx="2278911" cy="1"/>
          </a:xfrm>
          <a:prstGeom prst="line">
            <a:avLst/>
          </a:prstGeom>
          <a:ln w="28575">
            <a:solidFill>
              <a:srgbClr val="4372C4"/>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0"/>
          </p:cNvCxnSpPr>
          <p:nvPr/>
        </p:nvCxnSpPr>
        <p:spPr>
          <a:xfrm flipH="1" flipV="1">
            <a:off x="5408681" y="2976211"/>
            <a:ext cx="6203" cy="1329070"/>
          </a:xfrm>
          <a:prstGeom prst="line">
            <a:avLst/>
          </a:prstGeom>
          <a:ln w="28575">
            <a:solidFill>
              <a:srgbClr val="4372C4"/>
            </a:solidFill>
            <a:headEnd type="none"/>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1884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641"/>
            <a:ext cx="10515600" cy="1325563"/>
          </a:xfrm>
        </p:spPr>
        <p:txBody>
          <a:bodyPr/>
          <a:lstStyle/>
          <a:p>
            <a:r>
              <a:rPr lang="en-US" dirty="0"/>
              <a:t>Diagram 3 </a:t>
            </a:r>
            <a:r>
              <a:rPr lang="mr-IN" dirty="0"/>
              <a:t>–</a:t>
            </a:r>
            <a:r>
              <a:rPr lang="en-US" dirty="0"/>
              <a:t> The blockchain</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50</a:t>
            </a:fld>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1897387179"/>
              </p:ext>
            </p:extLst>
          </p:nvPr>
        </p:nvGraphicFramePr>
        <p:xfrm>
          <a:off x="7404904" y="2184501"/>
          <a:ext cx="1712385" cy="2875848"/>
        </p:xfrm>
        <a:graphic>
          <a:graphicData uri="http://schemas.openxmlformats.org/drawingml/2006/table">
            <a:tbl>
              <a:tblPr firstRow="1" bandRow="1">
                <a:tableStyleId>{2D5ABB26-0587-4C30-8999-92F81FD0307C}</a:tableStyleId>
              </a:tblPr>
              <a:tblGrid>
                <a:gridCol w="639495">
                  <a:extLst>
                    <a:ext uri="{9D8B030D-6E8A-4147-A177-3AD203B41FA5}">
                      <a16:colId xmlns:a16="http://schemas.microsoft.com/office/drawing/2014/main" val="20000"/>
                    </a:ext>
                  </a:extLst>
                </a:gridCol>
                <a:gridCol w="1072890">
                  <a:extLst>
                    <a:ext uri="{9D8B030D-6E8A-4147-A177-3AD203B41FA5}">
                      <a16:colId xmlns:a16="http://schemas.microsoft.com/office/drawing/2014/main" val="20001"/>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World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Transaction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Double Wave 9"/>
          <p:cNvSpPr/>
          <p:nvPr/>
        </p:nvSpPr>
        <p:spPr>
          <a:xfrm>
            <a:off x="838200" y="1957019"/>
            <a:ext cx="6010835" cy="2471546"/>
          </a:xfrm>
          <a:prstGeom prst="doubleWave">
            <a:avLst/>
          </a:prstGeom>
          <a:solidFill>
            <a:srgbClr val="FF66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65412" y="2502510"/>
            <a:ext cx="1595718" cy="13805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99882" y="2592156"/>
            <a:ext cx="681317"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metadata?</a:t>
            </a:r>
            <a:endParaRPr lang="en-US" sz="900" dirty="0"/>
          </a:p>
        </p:txBody>
      </p:sp>
      <p:sp>
        <p:nvSpPr>
          <p:cNvPr id="18" name="Rectangle 17"/>
          <p:cNvSpPr/>
          <p:nvPr/>
        </p:nvSpPr>
        <p:spPr>
          <a:xfrm>
            <a:off x="1266109" y="2912618"/>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txn1</a:t>
            </a:r>
            <a:endParaRPr lang="en-US" sz="900" dirty="0"/>
          </a:p>
        </p:txBody>
      </p:sp>
      <p:sp>
        <p:nvSpPr>
          <p:cNvPr id="19" name="Rectangle 18"/>
          <p:cNvSpPr/>
          <p:nvPr/>
        </p:nvSpPr>
        <p:spPr>
          <a:xfrm>
            <a:off x="1753890" y="2912618"/>
            <a:ext cx="610937"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txn2</a:t>
            </a:r>
            <a:endParaRPr lang="en-US" sz="900" dirty="0"/>
          </a:p>
        </p:txBody>
      </p:sp>
      <p:sp>
        <p:nvSpPr>
          <p:cNvPr id="21" name="Rectangle 20"/>
          <p:cNvSpPr/>
          <p:nvPr/>
        </p:nvSpPr>
        <p:spPr>
          <a:xfrm>
            <a:off x="1266109" y="3168112"/>
            <a:ext cx="657284"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txn3</a:t>
            </a:r>
            <a:endParaRPr lang="en-US" sz="900" dirty="0"/>
          </a:p>
        </p:txBody>
      </p:sp>
      <p:sp>
        <p:nvSpPr>
          <p:cNvPr id="23" name="Rectangle 22"/>
          <p:cNvSpPr/>
          <p:nvPr/>
        </p:nvSpPr>
        <p:spPr>
          <a:xfrm>
            <a:off x="1981199" y="3168112"/>
            <a:ext cx="680170"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txn4</a:t>
            </a:r>
            <a:endParaRPr lang="en-US" sz="900" dirty="0"/>
          </a:p>
        </p:txBody>
      </p:sp>
      <p:sp>
        <p:nvSpPr>
          <p:cNvPr id="24" name="Rectangle 23"/>
          <p:cNvSpPr/>
          <p:nvPr/>
        </p:nvSpPr>
        <p:spPr>
          <a:xfrm>
            <a:off x="1266109" y="3423606"/>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txn5</a:t>
            </a:r>
            <a:endParaRPr lang="en-US" sz="900" dirty="0"/>
          </a:p>
        </p:txBody>
      </p:sp>
      <p:sp>
        <p:nvSpPr>
          <p:cNvPr id="25" name="Rectangle 24"/>
          <p:cNvSpPr/>
          <p:nvPr/>
        </p:nvSpPr>
        <p:spPr>
          <a:xfrm>
            <a:off x="1753891" y="3423606"/>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txn6</a:t>
            </a:r>
            <a:endParaRPr lang="en-US" sz="900" dirty="0"/>
          </a:p>
        </p:txBody>
      </p:sp>
      <p:sp>
        <p:nvSpPr>
          <p:cNvPr id="26" name="Rectangle 25"/>
          <p:cNvSpPr/>
          <p:nvPr/>
        </p:nvSpPr>
        <p:spPr>
          <a:xfrm>
            <a:off x="2241673" y="3423606"/>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txn7</a:t>
            </a:r>
            <a:endParaRPr lang="en-US" sz="900" dirty="0"/>
          </a:p>
        </p:txBody>
      </p:sp>
      <p:sp>
        <p:nvSpPr>
          <p:cNvPr id="74" name="Rectangle 73"/>
          <p:cNvSpPr/>
          <p:nvPr/>
        </p:nvSpPr>
        <p:spPr>
          <a:xfrm>
            <a:off x="3106270" y="2502510"/>
            <a:ext cx="1595718" cy="13805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3222812" y="2592156"/>
            <a:ext cx="681317"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metadata?</a:t>
            </a:r>
            <a:endParaRPr lang="en-US" sz="900" dirty="0"/>
          </a:p>
        </p:txBody>
      </p:sp>
      <p:sp>
        <p:nvSpPr>
          <p:cNvPr id="76" name="Rectangle 75"/>
          <p:cNvSpPr/>
          <p:nvPr/>
        </p:nvSpPr>
        <p:spPr>
          <a:xfrm>
            <a:off x="3189039" y="2912618"/>
            <a:ext cx="715090"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txn1</a:t>
            </a:r>
            <a:endParaRPr lang="en-US" sz="900" dirty="0"/>
          </a:p>
        </p:txBody>
      </p:sp>
      <p:sp>
        <p:nvSpPr>
          <p:cNvPr id="77" name="Rectangle 76"/>
          <p:cNvSpPr/>
          <p:nvPr/>
        </p:nvSpPr>
        <p:spPr>
          <a:xfrm>
            <a:off x="3973362" y="2913870"/>
            <a:ext cx="610937"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txn12</a:t>
            </a:r>
            <a:endParaRPr lang="en-US" sz="900" dirty="0"/>
          </a:p>
        </p:txBody>
      </p:sp>
      <p:sp>
        <p:nvSpPr>
          <p:cNvPr id="78" name="Rectangle 77"/>
          <p:cNvSpPr/>
          <p:nvPr/>
        </p:nvSpPr>
        <p:spPr>
          <a:xfrm>
            <a:off x="3189039" y="3168112"/>
            <a:ext cx="657284"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txn13</a:t>
            </a:r>
            <a:endParaRPr lang="en-US" sz="900" dirty="0"/>
          </a:p>
        </p:txBody>
      </p:sp>
      <p:sp>
        <p:nvSpPr>
          <p:cNvPr id="79" name="Rectangle 78"/>
          <p:cNvSpPr/>
          <p:nvPr/>
        </p:nvSpPr>
        <p:spPr>
          <a:xfrm>
            <a:off x="3904129" y="3168112"/>
            <a:ext cx="680170"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txn14</a:t>
            </a:r>
            <a:endParaRPr lang="en-US" sz="900" dirty="0"/>
          </a:p>
        </p:txBody>
      </p:sp>
      <p:sp>
        <p:nvSpPr>
          <p:cNvPr id="80" name="Rectangle 79"/>
          <p:cNvSpPr/>
          <p:nvPr/>
        </p:nvSpPr>
        <p:spPr>
          <a:xfrm>
            <a:off x="3189039" y="3423606"/>
            <a:ext cx="370093"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txn5</a:t>
            </a:r>
            <a:endParaRPr lang="en-US" sz="900" dirty="0"/>
          </a:p>
        </p:txBody>
      </p:sp>
      <p:sp>
        <p:nvSpPr>
          <p:cNvPr id="81" name="Rectangle 80"/>
          <p:cNvSpPr/>
          <p:nvPr/>
        </p:nvSpPr>
        <p:spPr>
          <a:xfrm>
            <a:off x="3676821" y="3423606"/>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txn6</a:t>
            </a:r>
            <a:endParaRPr lang="en-US" sz="900" dirty="0"/>
          </a:p>
        </p:txBody>
      </p:sp>
      <p:sp>
        <p:nvSpPr>
          <p:cNvPr id="82" name="Rectangle 81"/>
          <p:cNvSpPr/>
          <p:nvPr/>
        </p:nvSpPr>
        <p:spPr>
          <a:xfrm>
            <a:off x="4164603" y="3423606"/>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txn27</a:t>
            </a:r>
            <a:endParaRPr lang="en-US" sz="900" dirty="0"/>
          </a:p>
        </p:txBody>
      </p:sp>
      <p:sp>
        <p:nvSpPr>
          <p:cNvPr id="83" name="Rectangle 82"/>
          <p:cNvSpPr/>
          <p:nvPr/>
        </p:nvSpPr>
        <p:spPr>
          <a:xfrm>
            <a:off x="5017994" y="2502510"/>
            <a:ext cx="1595718" cy="13805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145742" y="2592156"/>
            <a:ext cx="681317"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metadata?</a:t>
            </a:r>
            <a:endParaRPr lang="en-US" sz="900" dirty="0"/>
          </a:p>
        </p:txBody>
      </p:sp>
      <p:sp>
        <p:nvSpPr>
          <p:cNvPr id="85" name="Rectangle 84"/>
          <p:cNvSpPr/>
          <p:nvPr/>
        </p:nvSpPr>
        <p:spPr>
          <a:xfrm>
            <a:off x="5111969" y="2912618"/>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txn21</a:t>
            </a:r>
            <a:endParaRPr lang="en-US" sz="900" dirty="0"/>
          </a:p>
        </p:txBody>
      </p:sp>
      <p:sp>
        <p:nvSpPr>
          <p:cNvPr id="86" name="Rectangle 85"/>
          <p:cNvSpPr/>
          <p:nvPr/>
        </p:nvSpPr>
        <p:spPr>
          <a:xfrm>
            <a:off x="5599750" y="2912618"/>
            <a:ext cx="610937"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txn2</a:t>
            </a:r>
            <a:endParaRPr lang="en-US" sz="900" dirty="0"/>
          </a:p>
        </p:txBody>
      </p:sp>
      <p:sp>
        <p:nvSpPr>
          <p:cNvPr id="87" name="Rectangle 86"/>
          <p:cNvSpPr/>
          <p:nvPr/>
        </p:nvSpPr>
        <p:spPr>
          <a:xfrm>
            <a:off x="5111969" y="3168112"/>
            <a:ext cx="657284"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txn3</a:t>
            </a:r>
            <a:endParaRPr lang="en-US" sz="900" dirty="0"/>
          </a:p>
        </p:txBody>
      </p:sp>
      <p:sp>
        <p:nvSpPr>
          <p:cNvPr id="88" name="Rectangle 87"/>
          <p:cNvSpPr/>
          <p:nvPr/>
        </p:nvSpPr>
        <p:spPr>
          <a:xfrm>
            <a:off x="5827059" y="3168112"/>
            <a:ext cx="680170"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txn4</a:t>
            </a:r>
            <a:endParaRPr lang="en-US" sz="900" dirty="0"/>
          </a:p>
        </p:txBody>
      </p:sp>
      <p:sp>
        <p:nvSpPr>
          <p:cNvPr id="89" name="Rectangle 88"/>
          <p:cNvSpPr/>
          <p:nvPr/>
        </p:nvSpPr>
        <p:spPr>
          <a:xfrm>
            <a:off x="5111969" y="3423606"/>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txn5</a:t>
            </a:r>
            <a:endParaRPr lang="en-US" sz="900" dirty="0"/>
          </a:p>
        </p:txBody>
      </p:sp>
      <p:sp>
        <p:nvSpPr>
          <p:cNvPr id="90" name="Rectangle 89"/>
          <p:cNvSpPr/>
          <p:nvPr/>
        </p:nvSpPr>
        <p:spPr>
          <a:xfrm>
            <a:off x="5599751" y="3423606"/>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txn6</a:t>
            </a:r>
            <a:endParaRPr lang="en-US" sz="900" dirty="0"/>
          </a:p>
        </p:txBody>
      </p:sp>
      <p:sp>
        <p:nvSpPr>
          <p:cNvPr id="91" name="Rectangle 90"/>
          <p:cNvSpPr/>
          <p:nvPr/>
        </p:nvSpPr>
        <p:spPr>
          <a:xfrm>
            <a:off x="6087533" y="3423606"/>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txn27</a:t>
            </a:r>
            <a:endParaRPr lang="en-US" sz="900" dirty="0"/>
          </a:p>
        </p:txBody>
      </p:sp>
    </p:spTree>
    <p:extLst>
      <p:ext uri="{BB962C8B-B14F-4D97-AF65-F5344CB8AC3E}">
        <p14:creationId xmlns:p14="http://schemas.microsoft.com/office/powerpoint/2010/main" val="14016431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641"/>
            <a:ext cx="10515600" cy="1325563"/>
          </a:xfrm>
        </p:spPr>
        <p:txBody>
          <a:bodyPr/>
          <a:lstStyle/>
          <a:p>
            <a:r>
              <a:rPr lang="en-US" dirty="0"/>
              <a:t>Diagram 4 - Blocks</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51</a:t>
            </a:fld>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1897387179"/>
              </p:ext>
            </p:extLst>
          </p:nvPr>
        </p:nvGraphicFramePr>
        <p:xfrm>
          <a:off x="7404904" y="2184501"/>
          <a:ext cx="1712385" cy="2875848"/>
        </p:xfrm>
        <a:graphic>
          <a:graphicData uri="http://schemas.openxmlformats.org/drawingml/2006/table">
            <a:tbl>
              <a:tblPr firstRow="1" bandRow="1">
                <a:tableStyleId>{2D5ABB26-0587-4C30-8999-92F81FD0307C}</a:tableStyleId>
              </a:tblPr>
              <a:tblGrid>
                <a:gridCol w="639495">
                  <a:extLst>
                    <a:ext uri="{9D8B030D-6E8A-4147-A177-3AD203B41FA5}">
                      <a16:colId xmlns:a16="http://schemas.microsoft.com/office/drawing/2014/main" val="20000"/>
                    </a:ext>
                  </a:extLst>
                </a:gridCol>
                <a:gridCol w="1072890">
                  <a:extLst>
                    <a:ext uri="{9D8B030D-6E8A-4147-A177-3AD203B41FA5}">
                      <a16:colId xmlns:a16="http://schemas.microsoft.com/office/drawing/2014/main" val="20001"/>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World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Transaction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7" name="Rectangle 6"/>
          <p:cNvSpPr/>
          <p:nvPr/>
        </p:nvSpPr>
        <p:spPr>
          <a:xfrm>
            <a:off x="1093694" y="2537012"/>
            <a:ext cx="1595718" cy="13805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28164" y="2626658"/>
            <a:ext cx="681317"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metadata</a:t>
            </a:r>
            <a:endParaRPr lang="en-US" sz="900" dirty="0"/>
          </a:p>
        </p:txBody>
      </p:sp>
      <p:sp>
        <p:nvSpPr>
          <p:cNvPr id="9" name="Rectangle 8"/>
          <p:cNvSpPr/>
          <p:nvPr/>
        </p:nvSpPr>
        <p:spPr>
          <a:xfrm>
            <a:off x="1194391" y="2947120"/>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txn1</a:t>
            </a:r>
            <a:endParaRPr lang="en-US" sz="900" dirty="0"/>
          </a:p>
        </p:txBody>
      </p:sp>
      <p:sp>
        <p:nvSpPr>
          <p:cNvPr id="11" name="Rectangle 10"/>
          <p:cNvSpPr/>
          <p:nvPr/>
        </p:nvSpPr>
        <p:spPr>
          <a:xfrm>
            <a:off x="1682173" y="2947120"/>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txn2</a:t>
            </a:r>
            <a:endParaRPr lang="en-US" sz="900" dirty="0"/>
          </a:p>
        </p:txBody>
      </p:sp>
      <p:sp>
        <p:nvSpPr>
          <p:cNvPr id="12" name="Rectangle 11"/>
          <p:cNvSpPr/>
          <p:nvPr/>
        </p:nvSpPr>
        <p:spPr>
          <a:xfrm>
            <a:off x="2169955" y="2947120"/>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txn1</a:t>
            </a:r>
            <a:endParaRPr lang="en-US" sz="900" dirty="0"/>
          </a:p>
        </p:txBody>
      </p:sp>
      <p:sp>
        <p:nvSpPr>
          <p:cNvPr id="13" name="Rectangle 12"/>
          <p:cNvSpPr/>
          <p:nvPr/>
        </p:nvSpPr>
        <p:spPr>
          <a:xfrm>
            <a:off x="1194391" y="3202614"/>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txn1</a:t>
            </a:r>
            <a:endParaRPr lang="en-US" sz="900" dirty="0"/>
          </a:p>
        </p:txBody>
      </p:sp>
      <p:sp>
        <p:nvSpPr>
          <p:cNvPr id="14" name="Rectangle 13"/>
          <p:cNvSpPr/>
          <p:nvPr/>
        </p:nvSpPr>
        <p:spPr>
          <a:xfrm>
            <a:off x="1682173" y="3202614"/>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txn1</a:t>
            </a:r>
            <a:endParaRPr lang="en-US" sz="900" dirty="0"/>
          </a:p>
        </p:txBody>
      </p:sp>
      <p:sp>
        <p:nvSpPr>
          <p:cNvPr id="15" name="Rectangle 14"/>
          <p:cNvSpPr/>
          <p:nvPr/>
        </p:nvSpPr>
        <p:spPr>
          <a:xfrm>
            <a:off x="2169955" y="3202614"/>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txn1</a:t>
            </a:r>
            <a:endParaRPr lang="en-US" sz="900" dirty="0"/>
          </a:p>
        </p:txBody>
      </p:sp>
      <p:sp>
        <p:nvSpPr>
          <p:cNvPr id="16" name="Rectangle 15"/>
          <p:cNvSpPr/>
          <p:nvPr/>
        </p:nvSpPr>
        <p:spPr>
          <a:xfrm>
            <a:off x="1194391" y="3458108"/>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txn1</a:t>
            </a:r>
            <a:endParaRPr lang="en-US" sz="900" dirty="0"/>
          </a:p>
        </p:txBody>
      </p:sp>
      <p:sp>
        <p:nvSpPr>
          <p:cNvPr id="17" name="Rectangle 16"/>
          <p:cNvSpPr/>
          <p:nvPr/>
        </p:nvSpPr>
        <p:spPr>
          <a:xfrm>
            <a:off x="1682173" y="3458108"/>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txn1</a:t>
            </a:r>
            <a:endParaRPr lang="en-US" sz="900" dirty="0"/>
          </a:p>
        </p:txBody>
      </p:sp>
      <p:sp>
        <p:nvSpPr>
          <p:cNvPr id="18" name="Rectangle 17"/>
          <p:cNvSpPr/>
          <p:nvPr/>
        </p:nvSpPr>
        <p:spPr>
          <a:xfrm>
            <a:off x="2169955" y="3458108"/>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txn9</a:t>
            </a:r>
            <a:endParaRPr lang="en-US" sz="900" dirty="0"/>
          </a:p>
        </p:txBody>
      </p:sp>
    </p:spTree>
    <p:extLst>
      <p:ext uri="{BB962C8B-B14F-4D97-AF65-F5344CB8AC3E}">
        <p14:creationId xmlns:p14="http://schemas.microsoft.com/office/powerpoint/2010/main" val="6715656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641"/>
            <a:ext cx="10515600" cy="1325563"/>
          </a:xfrm>
        </p:spPr>
        <p:txBody>
          <a:bodyPr/>
          <a:lstStyle/>
          <a:p>
            <a:r>
              <a:rPr lang="en-US" dirty="0"/>
              <a:t>Diagram 5 - Transactions</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52</a:t>
            </a:fld>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1897387179"/>
              </p:ext>
            </p:extLst>
          </p:nvPr>
        </p:nvGraphicFramePr>
        <p:xfrm>
          <a:off x="7404904" y="2184501"/>
          <a:ext cx="1712385" cy="2875848"/>
        </p:xfrm>
        <a:graphic>
          <a:graphicData uri="http://schemas.openxmlformats.org/drawingml/2006/table">
            <a:tbl>
              <a:tblPr firstRow="1" bandRow="1">
                <a:tableStyleId>{2D5ABB26-0587-4C30-8999-92F81FD0307C}</a:tableStyleId>
              </a:tblPr>
              <a:tblGrid>
                <a:gridCol w="639495">
                  <a:extLst>
                    <a:ext uri="{9D8B030D-6E8A-4147-A177-3AD203B41FA5}">
                      <a16:colId xmlns:a16="http://schemas.microsoft.com/office/drawing/2014/main" val="20000"/>
                    </a:ext>
                  </a:extLst>
                </a:gridCol>
                <a:gridCol w="1072890">
                  <a:extLst>
                    <a:ext uri="{9D8B030D-6E8A-4147-A177-3AD203B41FA5}">
                      <a16:colId xmlns:a16="http://schemas.microsoft.com/office/drawing/2014/main" val="20001"/>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World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Transaction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 name="Rectangle 5"/>
          <p:cNvSpPr/>
          <p:nvPr/>
        </p:nvSpPr>
        <p:spPr>
          <a:xfrm>
            <a:off x="1093694" y="2537012"/>
            <a:ext cx="1595718" cy="13805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28164" y="2626658"/>
            <a:ext cx="681317"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metadata</a:t>
            </a:r>
            <a:endParaRPr lang="en-US" sz="900" dirty="0"/>
          </a:p>
        </p:txBody>
      </p:sp>
      <p:sp>
        <p:nvSpPr>
          <p:cNvPr id="8" name="Rectangle 7"/>
          <p:cNvSpPr/>
          <p:nvPr/>
        </p:nvSpPr>
        <p:spPr>
          <a:xfrm>
            <a:off x="1194391" y="2947120"/>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txn1</a:t>
            </a:r>
            <a:endParaRPr lang="en-US" sz="900" dirty="0"/>
          </a:p>
        </p:txBody>
      </p:sp>
      <p:sp>
        <p:nvSpPr>
          <p:cNvPr id="9" name="Rectangle 8"/>
          <p:cNvSpPr/>
          <p:nvPr/>
        </p:nvSpPr>
        <p:spPr>
          <a:xfrm>
            <a:off x="1682173" y="2947120"/>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txn2</a:t>
            </a:r>
            <a:endParaRPr lang="en-US" sz="900" dirty="0"/>
          </a:p>
        </p:txBody>
      </p:sp>
      <p:sp>
        <p:nvSpPr>
          <p:cNvPr id="11" name="Rectangle 10"/>
          <p:cNvSpPr/>
          <p:nvPr/>
        </p:nvSpPr>
        <p:spPr>
          <a:xfrm>
            <a:off x="2169955" y="2947120"/>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txn1</a:t>
            </a:r>
            <a:endParaRPr lang="en-US" sz="900" dirty="0"/>
          </a:p>
        </p:txBody>
      </p:sp>
      <p:sp>
        <p:nvSpPr>
          <p:cNvPr id="12" name="Rectangle 11"/>
          <p:cNvSpPr/>
          <p:nvPr/>
        </p:nvSpPr>
        <p:spPr>
          <a:xfrm>
            <a:off x="1194391" y="3202614"/>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txn1</a:t>
            </a:r>
            <a:endParaRPr lang="en-US" sz="900" dirty="0"/>
          </a:p>
        </p:txBody>
      </p:sp>
      <p:sp>
        <p:nvSpPr>
          <p:cNvPr id="13" name="Rectangle 12"/>
          <p:cNvSpPr/>
          <p:nvPr/>
        </p:nvSpPr>
        <p:spPr>
          <a:xfrm>
            <a:off x="1682173" y="3202614"/>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txn1</a:t>
            </a:r>
            <a:endParaRPr lang="en-US" sz="900" dirty="0"/>
          </a:p>
        </p:txBody>
      </p:sp>
      <p:sp>
        <p:nvSpPr>
          <p:cNvPr id="14" name="Rectangle 13"/>
          <p:cNvSpPr/>
          <p:nvPr/>
        </p:nvSpPr>
        <p:spPr>
          <a:xfrm>
            <a:off x="2169955" y="3202614"/>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txn1</a:t>
            </a:r>
            <a:endParaRPr lang="en-US" sz="900" dirty="0"/>
          </a:p>
        </p:txBody>
      </p:sp>
      <p:sp>
        <p:nvSpPr>
          <p:cNvPr id="15" name="Rectangle 14"/>
          <p:cNvSpPr/>
          <p:nvPr/>
        </p:nvSpPr>
        <p:spPr>
          <a:xfrm>
            <a:off x="1194391" y="3458108"/>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txn1</a:t>
            </a:r>
            <a:endParaRPr lang="en-US" sz="900" dirty="0"/>
          </a:p>
        </p:txBody>
      </p:sp>
      <p:sp>
        <p:nvSpPr>
          <p:cNvPr id="16" name="Rectangle 15"/>
          <p:cNvSpPr/>
          <p:nvPr/>
        </p:nvSpPr>
        <p:spPr>
          <a:xfrm>
            <a:off x="1682173" y="3458108"/>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txn1</a:t>
            </a:r>
            <a:endParaRPr lang="en-US" sz="900" dirty="0"/>
          </a:p>
        </p:txBody>
      </p:sp>
      <p:sp>
        <p:nvSpPr>
          <p:cNvPr id="17" name="Rectangle 16"/>
          <p:cNvSpPr/>
          <p:nvPr/>
        </p:nvSpPr>
        <p:spPr>
          <a:xfrm>
            <a:off x="2169955" y="3458108"/>
            <a:ext cx="419696" cy="17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txn9</a:t>
            </a:r>
            <a:endParaRPr lang="en-US" sz="900" dirty="0"/>
          </a:p>
        </p:txBody>
      </p:sp>
    </p:spTree>
    <p:extLst>
      <p:ext uri="{BB962C8B-B14F-4D97-AF65-F5344CB8AC3E}">
        <p14:creationId xmlns:p14="http://schemas.microsoft.com/office/powerpoint/2010/main" val="5429961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641"/>
            <a:ext cx="10515600" cy="1325563"/>
          </a:xfrm>
        </p:spPr>
        <p:txBody>
          <a:bodyPr/>
          <a:lstStyle/>
          <a:p>
            <a:r>
              <a:rPr lang="en-US" dirty="0"/>
              <a:t>Diagram 6 </a:t>
            </a:r>
            <a:r>
              <a:rPr lang="mr-IN" dirty="0"/>
              <a:t>–</a:t>
            </a:r>
            <a:r>
              <a:rPr lang="en-US" dirty="0"/>
              <a:t> Instance Example</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53</a:t>
            </a:fld>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1897387179"/>
              </p:ext>
            </p:extLst>
          </p:nvPr>
        </p:nvGraphicFramePr>
        <p:xfrm>
          <a:off x="7404904" y="2184501"/>
          <a:ext cx="1712385" cy="2875848"/>
        </p:xfrm>
        <a:graphic>
          <a:graphicData uri="http://schemas.openxmlformats.org/drawingml/2006/table">
            <a:tbl>
              <a:tblPr firstRow="1" bandRow="1">
                <a:tableStyleId>{2D5ABB26-0587-4C30-8999-92F81FD0307C}</a:tableStyleId>
              </a:tblPr>
              <a:tblGrid>
                <a:gridCol w="639495">
                  <a:extLst>
                    <a:ext uri="{9D8B030D-6E8A-4147-A177-3AD203B41FA5}">
                      <a16:colId xmlns:a16="http://schemas.microsoft.com/office/drawing/2014/main" val="20000"/>
                    </a:ext>
                  </a:extLst>
                </a:gridCol>
                <a:gridCol w="1072890">
                  <a:extLst>
                    <a:ext uri="{9D8B030D-6E8A-4147-A177-3AD203B41FA5}">
                      <a16:colId xmlns:a16="http://schemas.microsoft.com/office/drawing/2014/main" val="20001"/>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World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Transaction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Double Wave 9"/>
          <p:cNvSpPr/>
          <p:nvPr/>
        </p:nvSpPr>
        <p:spPr>
          <a:xfrm>
            <a:off x="838200" y="1957019"/>
            <a:ext cx="6010835" cy="2471546"/>
          </a:xfrm>
          <a:prstGeom prst="doubleWave">
            <a:avLst/>
          </a:prstGeom>
          <a:solidFill>
            <a:srgbClr val="FF66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5646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641"/>
            <a:ext cx="10515600" cy="1325563"/>
          </a:xfrm>
        </p:spPr>
        <p:txBody>
          <a:bodyPr>
            <a:normAutofit fontScale="90000"/>
          </a:bodyPr>
          <a:lstStyle/>
          <a:p>
            <a:r>
              <a:rPr lang="en-US" dirty="0"/>
              <a:t>Diagram 7 </a:t>
            </a:r>
            <a:r>
              <a:rPr lang="mr-IN" dirty="0"/>
              <a:t>–</a:t>
            </a:r>
            <a:r>
              <a:rPr lang="en-US" dirty="0"/>
              <a:t> Ledger update cannot be applied unless it’s been endorsed</a:t>
            </a:r>
            <a:r>
              <a:rPr lang="mr-IN" dirty="0"/>
              <a:t>…</a:t>
            </a:r>
            <a:r>
              <a:rPr lang="en-US" dirty="0"/>
              <a:t> need diagram for this.</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54</a:t>
            </a:fld>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1897387179"/>
              </p:ext>
            </p:extLst>
          </p:nvPr>
        </p:nvGraphicFramePr>
        <p:xfrm>
          <a:off x="7404904" y="2184501"/>
          <a:ext cx="1712385" cy="2875848"/>
        </p:xfrm>
        <a:graphic>
          <a:graphicData uri="http://schemas.openxmlformats.org/drawingml/2006/table">
            <a:tbl>
              <a:tblPr firstRow="1" bandRow="1">
                <a:tableStyleId>{2D5ABB26-0587-4C30-8999-92F81FD0307C}</a:tableStyleId>
              </a:tblPr>
              <a:tblGrid>
                <a:gridCol w="639495">
                  <a:extLst>
                    <a:ext uri="{9D8B030D-6E8A-4147-A177-3AD203B41FA5}">
                      <a16:colId xmlns:a16="http://schemas.microsoft.com/office/drawing/2014/main" val="20000"/>
                    </a:ext>
                  </a:extLst>
                </a:gridCol>
                <a:gridCol w="1072890">
                  <a:extLst>
                    <a:ext uri="{9D8B030D-6E8A-4147-A177-3AD203B41FA5}">
                      <a16:colId xmlns:a16="http://schemas.microsoft.com/office/drawing/2014/main" val="20001"/>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World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Transaction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Double Wave 9"/>
          <p:cNvSpPr/>
          <p:nvPr/>
        </p:nvSpPr>
        <p:spPr>
          <a:xfrm>
            <a:off x="838200" y="1957019"/>
            <a:ext cx="6010835" cy="2471546"/>
          </a:xfrm>
          <a:prstGeom prst="doubleWave">
            <a:avLst/>
          </a:prstGeom>
          <a:solidFill>
            <a:srgbClr val="FF66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07897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Hyperledger Fabric Guide</a:t>
            </a:r>
          </a:p>
        </p:txBody>
      </p:sp>
      <p:sp>
        <p:nvSpPr>
          <p:cNvPr id="3" name="Text Placeholder 2"/>
          <p:cNvSpPr>
            <a:spLocks noGrp="1"/>
          </p:cNvSpPr>
          <p:nvPr>
            <p:ph type="body" idx="1"/>
          </p:nvPr>
        </p:nvSpPr>
        <p:spPr/>
        <p:txBody>
          <a:bodyPr/>
          <a:lstStyle/>
          <a:p>
            <a:r>
              <a:rPr lang="en-US" dirty="0"/>
              <a:t>Key Concepts, Transaction Workflow</a:t>
            </a:r>
          </a:p>
        </p:txBody>
      </p:sp>
      <p:sp>
        <p:nvSpPr>
          <p:cNvPr id="4" name="Slide Number Placeholder 3"/>
          <p:cNvSpPr>
            <a:spLocks noGrp="1"/>
          </p:cNvSpPr>
          <p:nvPr>
            <p:ph type="sldNum" sz="quarter" idx="12"/>
          </p:nvPr>
        </p:nvSpPr>
        <p:spPr/>
        <p:txBody>
          <a:bodyPr/>
          <a:lstStyle/>
          <a:p>
            <a:fld id="{2AF5F8E0-9CB9-8D41-B80C-6B76C9B710FC}" type="slidenum">
              <a:rPr lang="en-US" smtClean="0"/>
              <a:t>55</a:t>
            </a:fld>
            <a:endParaRPr lang="en-US"/>
          </a:p>
        </p:txBody>
      </p:sp>
    </p:spTree>
    <p:extLst>
      <p:ext uri="{BB962C8B-B14F-4D97-AF65-F5344CB8AC3E}">
        <p14:creationId xmlns:p14="http://schemas.microsoft.com/office/powerpoint/2010/main" val="813361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Folded Corner 84"/>
          <p:cNvSpPr/>
          <p:nvPr/>
        </p:nvSpPr>
        <p:spPr>
          <a:xfrm>
            <a:off x="7937118" y="1715713"/>
            <a:ext cx="3908601" cy="977487"/>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baseline="-25000" dirty="0">
              <a:solidFill>
                <a:prstClr val="white"/>
              </a:solidFill>
              <a:latin typeface="Arial" panose="020B0604020202020204"/>
            </a:endParaRPr>
          </a:p>
        </p:txBody>
      </p:sp>
      <p:sp>
        <p:nvSpPr>
          <p:cNvPr id="19" name="TextBox 18"/>
          <p:cNvSpPr txBox="1"/>
          <p:nvPr/>
        </p:nvSpPr>
        <p:spPr>
          <a:xfrm>
            <a:off x="7516861" y="1158008"/>
            <a:ext cx="4675140" cy="2862322"/>
          </a:xfrm>
          <a:prstGeom prst="rect">
            <a:avLst/>
          </a:prstGeom>
          <a:noFill/>
          <a:ln>
            <a:noFill/>
          </a:ln>
        </p:spPr>
        <p:txBody>
          <a:bodyPr wrap="square" rtlCol="0">
            <a:spAutoFit/>
          </a:bodyPr>
          <a:lstStyle/>
          <a:p>
            <a:pPr algn="ctr" defTabSz="609585"/>
            <a:r>
              <a:rPr lang="en-US" dirty="0">
                <a:solidFill>
                  <a:srgbClr val="FF0000"/>
                </a:solidFill>
                <a:latin typeface="Arial" panose="020B0604020202020204"/>
              </a:rPr>
              <a:t>Application proposes transaction</a:t>
            </a:r>
          </a:p>
          <a:p>
            <a:pPr defTabSz="609585"/>
            <a:endParaRPr lang="en-US" dirty="0">
              <a:solidFill>
                <a:prstClr val="black"/>
              </a:solidFill>
              <a:latin typeface="Arial" panose="020B0604020202020204"/>
            </a:endParaRPr>
          </a:p>
          <a:p>
            <a:pPr marL="656150" indent="-182029" defTabSz="609585"/>
            <a:r>
              <a:rPr lang="en-US" dirty="0">
                <a:solidFill>
                  <a:prstClr val="black"/>
                </a:solidFill>
                <a:latin typeface="Arial" panose="020B0604020202020204"/>
              </a:rPr>
              <a:t>Endorsement policy:</a:t>
            </a:r>
          </a:p>
          <a:p>
            <a:pPr marL="774681" indent="-175680" defTabSz="609585">
              <a:buFont typeface="Arial" charset="0"/>
              <a:buChar char="•"/>
            </a:pPr>
            <a:r>
              <a:rPr lang="en-US" dirty="0">
                <a:solidFill>
                  <a:prstClr val="black"/>
                </a:solidFill>
                <a:latin typeface="Arial" panose="020B0604020202020204"/>
              </a:rPr>
              <a:t>“E</a:t>
            </a:r>
            <a:r>
              <a:rPr lang="en-US" baseline="-25000" dirty="0">
                <a:solidFill>
                  <a:prstClr val="black"/>
                </a:solidFill>
                <a:latin typeface="Arial" panose="020B0604020202020204"/>
              </a:rPr>
              <a:t>0,</a:t>
            </a:r>
            <a:r>
              <a:rPr lang="en-US" dirty="0">
                <a:solidFill>
                  <a:prstClr val="black"/>
                </a:solidFill>
                <a:latin typeface="Arial" panose="020B0604020202020204"/>
              </a:rPr>
              <a:t> E</a:t>
            </a:r>
            <a:r>
              <a:rPr lang="en-US" baseline="-25000" dirty="0">
                <a:solidFill>
                  <a:prstClr val="black"/>
                </a:solidFill>
                <a:latin typeface="Arial" panose="020B0604020202020204"/>
              </a:rPr>
              <a:t>1</a:t>
            </a:r>
            <a:r>
              <a:rPr lang="en-US" dirty="0">
                <a:solidFill>
                  <a:prstClr val="black"/>
                </a:solidFill>
                <a:latin typeface="Arial" panose="020B0604020202020204"/>
              </a:rPr>
              <a:t> and E</a:t>
            </a:r>
            <a:r>
              <a:rPr lang="en-US" baseline="-25000" dirty="0">
                <a:solidFill>
                  <a:prstClr val="black"/>
                </a:solidFill>
                <a:latin typeface="Arial" panose="020B0604020202020204"/>
              </a:rPr>
              <a:t>2</a:t>
            </a:r>
            <a:r>
              <a:rPr lang="en-US" dirty="0">
                <a:solidFill>
                  <a:prstClr val="black"/>
                </a:solidFill>
                <a:latin typeface="Arial" panose="020B0604020202020204"/>
              </a:rPr>
              <a:t> must sign”</a:t>
            </a:r>
          </a:p>
          <a:p>
            <a:pPr marL="774681" indent="-175680" defTabSz="609585">
              <a:buFont typeface="Arial" charset="0"/>
              <a:buChar char="•"/>
            </a:pPr>
            <a:r>
              <a:rPr lang="en-US" dirty="0">
                <a:solidFill>
                  <a:prstClr val="black"/>
                </a:solidFill>
                <a:latin typeface="Arial" panose="020B0604020202020204"/>
              </a:rPr>
              <a:t>(P</a:t>
            </a:r>
            <a:r>
              <a:rPr lang="en-US" baseline="-25000" dirty="0">
                <a:solidFill>
                  <a:prstClr val="black"/>
                </a:solidFill>
                <a:latin typeface="Arial" panose="020B0604020202020204"/>
              </a:rPr>
              <a:t>3</a:t>
            </a:r>
            <a:r>
              <a:rPr lang="en-US" dirty="0">
                <a:solidFill>
                  <a:prstClr val="black"/>
                </a:solidFill>
                <a:latin typeface="Arial" panose="020B0604020202020204"/>
              </a:rPr>
              <a:t>, P</a:t>
            </a:r>
            <a:r>
              <a:rPr lang="en-US" baseline="-25000" dirty="0">
                <a:solidFill>
                  <a:prstClr val="black"/>
                </a:solidFill>
                <a:latin typeface="Arial" panose="020B0604020202020204"/>
              </a:rPr>
              <a:t>4</a:t>
            </a:r>
            <a:r>
              <a:rPr lang="en-US" dirty="0">
                <a:solidFill>
                  <a:prstClr val="black"/>
                </a:solidFill>
                <a:latin typeface="Arial" panose="020B0604020202020204"/>
              </a:rPr>
              <a:t> </a:t>
            </a:r>
            <a:r>
              <a:rPr lang="en-US" baseline="-25000" dirty="0">
                <a:solidFill>
                  <a:prstClr val="black"/>
                </a:solidFill>
                <a:latin typeface="Arial" panose="020B0604020202020204"/>
              </a:rPr>
              <a:t> </a:t>
            </a:r>
            <a:r>
              <a:rPr lang="en-US" dirty="0">
                <a:solidFill>
                  <a:prstClr val="black"/>
                </a:solidFill>
                <a:latin typeface="Arial" panose="020B0604020202020204"/>
              </a:rPr>
              <a:t>are not part of the policy)</a:t>
            </a:r>
            <a:endParaRPr lang="en-US" baseline="-25000" dirty="0">
              <a:solidFill>
                <a:prstClr val="black"/>
              </a:solidFill>
              <a:latin typeface="Arial" panose="020B0604020202020204"/>
            </a:endParaRPr>
          </a:p>
          <a:p>
            <a:pPr marL="480472" indent="-179913" defTabSz="609585"/>
            <a:endParaRPr lang="en-US" dirty="0">
              <a:solidFill>
                <a:prstClr val="black"/>
              </a:solidFill>
              <a:latin typeface="Arial" panose="020B0604020202020204"/>
            </a:endParaRPr>
          </a:p>
          <a:p>
            <a:pPr marL="304792" indent="-4233" defTabSz="609585"/>
            <a:r>
              <a:rPr lang="en-US" dirty="0">
                <a:solidFill>
                  <a:prstClr val="black"/>
                </a:solidFill>
                <a:latin typeface="Arial" panose="020B0604020202020204"/>
              </a:rPr>
              <a:t>Client application submits a transaction proposal for Smart Contract A. It must target the required peers {E</a:t>
            </a:r>
            <a:r>
              <a:rPr lang="en-US" baseline="-25000" dirty="0">
                <a:solidFill>
                  <a:prstClr val="black"/>
                </a:solidFill>
                <a:latin typeface="Arial" panose="020B0604020202020204"/>
              </a:rPr>
              <a:t>0</a:t>
            </a:r>
            <a:r>
              <a:rPr lang="en-US" dirty="0">
                <a:solidFill>
                  <a:prstClr val="black"/>
                </a:solidFill>
                <a:latin typeface="Arial" panose="020B0604020202020204"/>
              </a:rPr>
              <a:t>, E</a:t>
            </a:r>
            <a:r>
              <a:rPr lang="en-US" baseline="-25000" dirty="0">
                <a:solidFill>
                  <a:prstClr val="black"/>
                </a:solidFill>
                <a:latin typeface="Arial" panose="020B0604020202020204"/>
              </a:rPr>
              <a:t>1</a:t>
            </a:r>
            <a:r>
              <a:rPr lang="en-US" dirty="0">
                <a:solidFill>
                  <a:prstClr val="black"/>
                </a:solidFill>
                <a:latin typeface="Arial" panose="020B0604020202020204"/>
              </a:rPr>
              <a:t>, E</a:t>
            </a:r>
            <a:r>
              <a:rPr lang="en-US" baseline="-25000" dirty="0">
                <a:solidFill>
                  <a:prstClr val="black"/>
                </a:solidFill>
                <a:latin typeface="Arial" panose="020B0604020202020204"/>
              </a:rPr>
              <a:t>2</a:t>
            </a:r>
            <a:r>
              <a:rPr lang="en-US" dirty="0">
                <a:solidFill>
                  <a:prstClr val="black"/>
                </a:solidFill>
                <a:latin typeface="Arial" panose="020B0604020202020204"/>
              </a:rPr>
              <a:t>}</a:t>
            </a:r>
          </a:p>
          <a:p>
            <a:pPr marL="480472" indent="-179913" defTabSz="609585"/>
            <a:endParaRPr lang="en-US" dirty="0">
              <a:solidFill>
                <a:prstClr val="black"/>
              </a:solidFill>
              <a:latin typeface="Arial" panose="020B0604020202020204"/>
            </a:endParaRPr>
          </a:p>
        </p:txBody>
      </p:sp>
      <p:sp>
        <p:nvSpPr>
          <p:cNvPr id="187" name="Rounded Rectangle 186"/>
          <p:cNvSpPr/>
          <p:nvPr/>
        </p:nvSpPr>
        <p:spPr>
          <a:xfrm>
            <a:off x="2138636" y="1158006"/>
            <a:ext cx="5378225" cy="443582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dirty="0">
              <a:solidFill>
                <a:prstClr val="white"/>
              </a:solidFill>
              <a:latin typeface="Arial" panose="020B0604020202020204"/>
            </a:endParaRPr>
          </a:p>
        </p:txBody>
      </p:sp>
      <p:sp>
        <p:nvSpPr>
          <p:cNvPr id="5" name="Text Placeholder 4"/>
          <p:cNvSpPr>
            <a:spLocks noGrp="1"/>
          </p:cNvSpPr>
          <p:nvPr>
            <p:ph type="body" sz="quarter" idx="13"/>
          </p:nvPr>
        </p:nvSpPr>
        <p:spPr/>
        <p:txBody>
          <a:bodyPr/>
          <a:lstStyle/>
          <a:p>
            <a:r>
              <a:rPr lang="en-US" dirty="0">
                <a:latin typeface="+mn-lt"/>
              </a:rPr>
              <a:t>Sample transaction: Step 1/7 – Propose transaction</a:t>
            </a:r>
          </a:p>
        </p:txBody>
      </p:sp>
      <p:sp>
        <p:nvSpPr>
          <p:cNvPr id="16" name="Rounded Rectangle 15"/>
          <p:cNvSpPr/>
          <p:nvPr/>
        </p:nvSpPr>
        <p:spPr>
          <a:xfrm>
            <a:off x="2804710" y="1464703"/>
            <a:ext cx="797599" cy="7975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panose="020B0604020202020204"/>
              </a:rPr>
              <a:t>E</a:t>
            </a:r>
            <a:r>
              <a:rPr lang="en-US" sz="3200" baseline="-25000" dirty="0">
                <a:solidFill>
                  <a:prstClr val="white"/>
                </a:solidFill>
                <a:latin typeface="Arial" panose="020B0604020202020204"/>
              </a:rPr>
              <a:t>0</a:t>
            </a:r>
            <a:endParaRPr lang="en-US" sz="3200" dirty="0">
              <a:solidFill>
                <a:prstClr val="white"/>
              </a:solidFill>
              <a:latin typeface="Arial" panose="020B0604020202020204"/>
            </a:endParaRPr>
          </a:p>
        </p:txBody>
      </p:sp>
      <p:sp>
        <p:nvSpPr>
          <p:cNvPr id="100" name="Rounded Rectangle 99"/>
          <p:cNvSpPr/>
          <p:nvPr/>
        </p:nvSpPr>
        <p:spPr>
          <a:xfrm>
            <a:off x="2804710" y="2829351"/>
            <a:ext cx="797599" cy="7975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panose="020B0604020202020204"/>
              </a:rPr>
              <a:t>E</a:t>
            </a:r>
            <a:r>
              <a:rPr lang="en-US" sz="3200" baseline="-25000" dirty="0">
                <a:solidFill>
                  <a:prstClr val="white"/>
                </a:solidFill>
                <a:latin typeface="Arial" panose="020B0604020202020204"/>
              </a:rPr>
              <a:t>1</a:t>
            </a:r>
            <a:endParaRPr lang="en-US" sz="3200" dirty="0">
              <a:solidFill>
                <a:prstClr val="white"/>
              </a:solidFill>
              <a:latin typeface="Arial" panose="020B0604020202020204"/>
            </a:endParaRPr>
          </a:p>
        </p:txBody>
      </p:sp>
      <p:sp>
        <p:nvSpPr>
          <p:cNvPr id="113" name="Rounded Rectangle 112"/>
          <p:cNvSpPr/>
          <p:nvPr/>
        </p:nvSpPr>
        <p:spPr>
          <a:xfrm>
            <a:off x="2804710" y="4193999"/>
            <a:ext cx="797599" cy="7975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panose="020B0604020202020204"/>
              </a:rPr>
              <a:t>E</a:t>
            </a:r>
            <a:r>
              <a:rPr lang="en-US" sz="3200" baseline="-25000" dirty="0">
                <a:solidFill>
                  <a:prstClr val="white"/>
                </a:solidFill>
                <a:latin typeface="Arial" panose="020B0604020202020204"/>
              </a:rPr>
              <a:t>2</a:t>
            </a:r>
            <a:endParaRPr lang="en-US" sz="3200" dirty="0">
              <a:solidFill>
                <a:prstClr val="white"/>
              </a:solidFill>
              <a:latin typeface="Arial" panose="020B0604020202020204"/>
            </a:endParaRPr>
          </a:p>
        </p:txBody>
      </p:sp>
      <p:cxnSp>
        <p:nvCxnSpPr>
          <p:cNvPr id="26" name="Straight Arrow Connector 25"/>
          <p:cNvCxnSpPr>
            <a:stCxn id="3" idx="3"/>
            <a:endCxn id="16" idx="1"/>
          </p:cNvCxnSpPr>
          <p:nvPr/>
        </p:nvCxnSpPr>
        <p:spPr>
          <a:xfrm flipV="1">
            <a:off x="1259579" y="1863503"/>
            <a:ext cx="1545131" cy="1376932"/>
          </a:xfrm>
          <a:prstGeom prst="straightConnector1">
            <a:avLst/>
          </a:prstGeom>
          <a:ln w="19050" cmpd="sng">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a:stCxn id="3" idx="3"/>
            <a:endCxn id="100" idx="1"/>
          </p:cNvCxnSpPr>
          <p:nvPr/>
        </p:nvCxnSpPr>
        <p:spPr>
          <a:xfrm flipV="1">
            <a:off x="1259579" y="3228151"/>
            <a:ext cx="1545131" cy="12284"/>
          </a:xfrm>
          <a:prstGeom prst="straightConnector1">
            <a:avLst/>
          </a:prstGeom>
          <a:ln w="19050" cmpd="sng">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3" idx="3"/>
            <a:endCxn id="113" idx="1"/>
          </p:cNvCxnSpPr>
          <p:nvPr/>
        </p:nvCxnSpPr>
        <p:spPr>
          <a:xfrm>
            <a:off x="1259579" y="3240435"/>
            <a:ext cx="1545131" cy="1352364"/>
          </a:xfrm>
          <a:prstGeom prst="straightConnector1">
            <a:avLst/>
          </a:prstGeom>
          <a:ln w="19050" cmpd="sng">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0" y="2700793"/>
            <a:ext cx="1259579" cy="1079282"/>
            <a:chOff x="0" y="2025595"/>
            <a:chExt cx="944684" cy="809462"/>
          </a:xfrm>
        </p:grpSpPr>
        <p:sp>
          <p:nvSpPr>
            <p:cNvPr id="6" name="Rectangle 5"/>
            <p:cNvSpPr/>
            <p:nvPr/>
          </p:nvSpPr>
          <p:spPr>
            <a:xfrm>
              <a:off x="0" y="2277703"/>
              <a:ext cx="742943" cy="315567"/>
            </a:xfrm>
            <a:prstGeom prst="rect">
              <a:avLst/>
            </a:prstGeom>
            <a:ln>
              <a:noFill/>
            </a:ln>
          </p:spPr>
          <p:txBody>
            <a:bodyPr wrap="square">
              <a:spAutoFit/>
            </a:bodyPr>
            <a:lstStyle/>
            <a:p>
              <a:pPr algn="ctr" defTabSz="609585"/>
              <a:r>
                <a:rPr lang="en-US" sz="1067" dirty="0">
                  <a:solidFill>
                    <a:prstClr val="black"/>
                  </a:solidFill>
                  <a:latin typeface="Arial" panose="020B0604020202020204"/>
                  <a:cs typeface="Calibri"/>
                </a:rPr>
                <a:t>Client</a:t>
              </a:r>
            </a:p>
            <a:p>
              <a:pPr algn="ctr" defTabSz="609585"/>
              <a:r>
                <a:rPr lang="en-US" sz="1067" dirty="0">
                  <a:solidFill>
                    <a:prstClr val="black"/>
                  </a:solidFill>
                  <a:latin typeface="Arial" panose="020B0604020202020204"/>
                  <a:cs typeface="Calibri"/>
                </a:rPr>
                <a:t>Application</a:t>
              </a:r>
            </a:p>
          </p:txBody>
        </p:sp>
        <p:grpSp>
          <p:nvGrpSpPr>
            <p:cNvPr id="52" name="Group 51"/>
            <p:cNvGrpSpPr/>
            <p:nvPr/>
          </p:nvGrpSpPr>
          <p:grpSpPr>
            <a:xfrm>
              <a:off x="93037" y="2025595"/>
              <a:ext cx="851647" cy="809462"/>
              <a:chOff x="265172" y="2308763"/>
              <a:chExt cx="712071" cy="676800"/>
            </a:xfrm>
          </p:grpSpPr>
          <p:sp>
            <p:nvSpPr>
              <p:cNvPr id="3" name="Rounded Rectangle 2"/>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2400" dirty="0">
                  <a:solidFill>
                    <a:prstClr val="white"/>
                  </a:solidFill>
                  <a:latin typeface="Arial" panose="020B0604020202020204"/>
                </a:endParaRPr>
              </a:p>
            </p:txBody>
          </p:sp>
          <p:cxnSp>
            <p:nvCxnSpPr>
              <p:cNvPr id="48" name="Straight Connector 47"/>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50" name="TextBox 49"/>
            <p:cNvSpPr txBox="1"/>
            <p:nvPr/>
          </p:nvSpPr>
          <p:spPr>
            <a:xfrm>
              <a:off x="652491" y="2239123"/>
              <a:ext cx="270016" cy="438726"/>
            </a:xfrm>
            <a:prstGeom prst="rect">
              <a:avLst/>
            </a:prstGeom>
            <a:noFill/>
            <a:ln>
              <a:noFill/>
            </a:ln>
          </p:spPr>
          <p:txBody>
            <a:bodyPr wrap="square" rtlCol="0">
              <a:spAutoFit/>
            </a:bodyPr>
            <a:lstStyle/>
            <a:p>
              <a:pPr defTabSz="609585"/>
              <a:r>
                <a:rPr lang="en-US" sz="1067" dirty="0">
                  <a:solidFill>
                    <a:prstClr val="black"/>
                  </a:solidFill>
                  <a:latin typeface="Arial" panose="020B0604020202020204"/>
                </a:rPr>
                <a:t>SDK</a:t>
              </a:r>
            </a:p>
          </p:txBody>
        </p:sp>
      </p:grpSp>
      <p:graphicFrame>
        <p:nvGraphicFramePr>
          <p:cNvPr id="169" name="Table 168"/>
          <p:cNvGraphicFramePr>
            <a:graphicFrameLocks noGrp="1"/>
          </p:cNvGraphicFramePr>
          <p:nvPr>
            <p:extLst/>
          </p:nvPr>
        </p:nvGraphicFramePr>
        <p:xfrm>
          <a:off x="7975965" y="4690335"/>
          <a:ext cx="3440491" cy="2069628"/>
        </p:xfrm>
        <a:graphic>
          <a:graphicData uri="http://schemas.openxmlformats.org/drawingml/2006/table">
            <a:tbl>
              <a:tblPr firstRow="1" bandRow="1">
                <a:tableStyleId>{2D5ABB26-0587-4C30-8999-92F81FD0307C}</a:tableStyleId>
              </a:tblPr>
              <a:tblGrid>
                <a:gridCol w="1205291">
                  <a:extLst>
                    <a:ext uri="{9D8B030D-6E8A-4147-A177-3AD203B41FA5}">
                      <a16:colId xmlns:a16="http://schemas.microsoft.com/office/drawing/2014/main" val="20000"/>
                    </a:ext>
                  </a:extLst>
                </a:gridCol>
                <a:gridCol w="511261">
                  <a:extLst>
                    <a:ext uri="{9D8B030D-6E8A-4147-A177-3AD203B41FA5}">
                      <a16:colId xmlns:a16="http://schemas.microsoft.com/office/drawing/2014/main" val="20001"/>
                    </a:ext>
                  </a:extLst>
                </a:gridCol>
                <a:gridCol w="610572">
                  <a:extLst>
                    <a:ext uri="{9D8B030D-6E8A-4147-A177-3AD203B41FA5}">
                      <a16:colId xmlns:a16="http://schemas.microsoft.com/office/drawing/2014/main" val="20002"/>
                    </a:ext>
                  </a:extLst>
                </a:gridCol>
                <a:gridCol w="1113367">
                  <a:extLst>
                    <a:ext uri="{9D8B030D-6E8A-4147-A177-3AD203B41FA5}">
                      <a16:colId xmlns:a16="http://schemas.microsoft.com/office/drawing/2014/main" val="20003"/>
                    </a:ext>
                  </a:extLst>
                </a:gridCol>
              </a:tblGrid>
              <a:tr h="517407">
                <a:tc>
                  <a:txBody>
                    <a:bodyPr/>
                    <a:lstStyle/>
                    <a:p>
                      <a:pPr lvl="0"/>
                      <a:r>
                        <a:rPr lang="en-US" sz="1100" b="0" i="0" dirty="0">
                          <a:latin typeface="+mn-lt"/>
                        </a:rPr>
                        <a:t>Endorser</a:t>
                      </a:r>
                    </a:p>
                  </a:txBody>
                  <a:tcPr marL="121920" marR="121920" marT="60960" marB="6096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1100" b="0" i="0" dirty="0">
                        <a:latin typeface="+mn-lt"/>
                      </a:endParaRPr>
                    </a:p>
                  </a:txBody>
                  <a:tcPr marL="121920" marR="121920" marT="60960" marB="60960" anchor="ctr">
                    <a:lnT w="12700" cap="flat" cmpd="sng" algn="ctr">
                      <a:solidFill>
                        <a:schemeClr val="tx1"/>
                      </a:solidFill>
                      <a:prstDash val="solid"/>
                      <a:round/>
                      <a:headEnd type="none" w="med" len="med"/>
                      <a:tailEnd type="none" w="med" len="med"/>
                    </a:lnT>
                  </a:tcPr>
                </a:tc>
                <a:tc>
                  <a:txBody>
                    <a:bodyPr/>
                    <a:lstStyle/>
                    <a:p>
                      <a:pPr lvl="0"/>
                      <a:endParaRPr lang="en-US" sz="1100" b="0" i="0" dirty="0">
                        <a:latin typeface="+mn-lt"/>
                      </a:endParaRPr>
                    </a:p>
                  </a:txBody>
                  <a:tcPr marL="121920" marR="121920" marT="60960" marB="60960" anchor="ctr">
                    <a:lnT w="12700" cap="flat" cmpd="sng" algn="ctr">
                      <a:solidFill>
                        <a:schemeClr val="tx1"/>
                      </a:solidFill>
                      <a:prstDash val="solid"/>
                      <a:round/>
                      <a:headEnd type="none" w="med" len="med"/>
                      <a:tailEnd type="none" w="med" len="med"/>
                    </a:lnT>
                  </a:tcPr>
                </a:tc>
                <a:tc>
                  <a:txBody>
                    <a:bodyPr/>
                    <a:lstStyle/>
                    <a:p>
                      <a:pPr lvl="0"/>
                      <a:r>
                        <a:rPr lang="en-US" sz="1100" b="0" i="0" dirty="0">
                          <a:latin typeface="+mn-lt"/>
                        </a:rPr>
                        <a:t>Ledger</a:t>
                      </a:r>
                    </a:p>
                  </a:txBody>
                  <a:tcPr marL="121920" marR="121920" marT="60960" marB="6096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517407">
                <a:tc>
                  <a:txBody>
                    <a:bodyPr/>
                    <a:lstStyle/>
                    <a:p>
                      <a:pPr lvl="0"/>
                      <a:r>
                        <a:rPr lang="en-US" sz="1100" b="0" i="0" dirty="0">
                          <a:latin typeface="+mn-lt"/>
                        </a:rPr>
                        <a:t>Committing Peer</a:t>
                      </a:r>
                    </a:p>
                  </a:txBody>
                  <a:tcPr marL="121920" marR="121920" marT="60960" marB="60960" anchor="ctr">
                    <a:lnL w="12700" cap="flat" cmpd="sng" algn="ctr">
                      <a:solidFill>
                        <a:schemeClr val="tx1"/>
                      </a:solidFill>
                      <a:prstDash val="solid"/>
                      <a:round/>
                      <a:headEnd type="none" w="med" len="med"/>
                      <a:tailEnd type="none" w="med" len="med"/>
                    </a:lnL>
                  </a:tcPr>
                </a:tc>
                <a:tc>
                  <a:txBody>
                    <a:bodyPr/>
                    <a:lstStyle/>
                    <a:p>
                      <a:pPr lvl="0"/>
                      <a:endParaRPr lang="en-US" sz="1100" b="0" i="0" dirty="0">
                        <a:latin typeface="+mn-lt"/>
                      </a:endParaRPr>
                    </a:p>
                  </a:txBody>
                  <a:tcPr marL="121920" marR="121920" marT="60960" marB="60960" anchor="ctr"/>
                </a:tc>
                <a:tc>
                  <a:txBody>
                    <a:bodyPr/>
                    <a:lstStyle/>
                    <a:p>
                      <a:pPr lvl="0"/>
                      <a:endParaRPr lang="en-US" sz="1100" b="0" i="0" dirty="0">
                        <a:latin typeface="+mn-lt"/>
                      </a:endParaRPr>
                    </a:p>
                  </a:txBody>
                  <a:tcPr marL="121920" marR="121920" marT="60960" marB="60960"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100" b="0" i="0" dirty="0">
                          <a:latin typeface="+mn-lt"/>
                        </a:rPr>
                        <a:t>Application</a:t>
                      </a:r>
                    </a:p>
                  </a:txBody>
                  <a:tcPr marL="121920" marR="121920" marT="60960" marB="6096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17407">
                <a:tc>
                  <a:txBody>
                    <a:bodyPr/>
                    <a:lstStyle/>
                    <a:p>
                      <a:pPr lvl="0"/>
                      <a:r>
                        <a:rPr lang="en-US" sz="1100" b="0" i="0" dirty="0">
                          <a:latin typeface="+mn-lt"/>
                        </a:rPr>
                        <a:t>Ordering</a:t>
                      </a:r>
                      <a:r>
                        <a:rPr lang="en-US" sz="1100" b="0" i="0" baseline="0" dirty="0">
                          <a:latin typeface="+mn-lt"/>
                        </a:rPr>
                        <a:t> Node</a:t>
                      </a:r>
                      <a:endParaRPr lang="en-US" sz="1100" b="0" i="0" dirty="0">
                        <a:latin typeface="+mn-lt"/>
                      </a:endParaRPr>
                    </a:p>
                  </a:txBody>
                  <a:tcPr marL="121920" marR="121920" marT="60960" marB="60960" anchor="ctr">
                    <a:lnL w="12700" cap="flat" cmpd="sng" algn="ctr">
                      <a:solidFill>
                        <a:schemeClr val="tx1"/>
                      </a:solidFill>
                      <a:prstDash val="solid"/>
                      <a:round/>
                      <a:headEnd type="none" w="med" len="med"/>
                      <a:tailEnd type="none" w="med" len="med"/>
                    </a:lnL>
                  </a:tcPr>
                </a:tc>
                <a:tc>
                  <a:txBody>
                    <a:bodyPr/>
                    <a:lstStyle/>
                    <a:p>
                      <a:pPr lvl="0"/>
                      <a:endParaRPr lang="en-US" sz="1100" b="0" i="0" dirty="0">
                        <a:latin typeface="+mn-lt"/>
                      </a:endParaRPr>
                    </a:p>
                  </a:txBody>
                  <a:tcPr marL="121920" marR="121920" marT="60960" marB="60960" anchor="ctr"/>
                </a:tc>
                <a:tc>
                  <a:txBody>
                    <a:bodyPr/>
                    <a:lstStyle/>
                    <a:p>
                      <a:pPr lvl="0"/>
                      <a:endParaRPr lang="en-US" sz="1100" b="0" i="0" dirty="0">
                        <a:latin typeface="+mn-lt"/>
                      </a:endParaRPr>
                    </a:p>
                  </a:txBody>
                  <a:tcPr marL="121920" marR="121920" marT="60960" marB="60960" anchor="ctr"/>
                </a:tc>
                <a:tc>
                  <a:txBody>
                    <a:bodyPr/>
                    <a:lstStyle/>
                    <a:p>
                      <a:pPr lvl="0"/>
                      <a:endParaRPr lang="en-US" sz="1100" b="0" i="0" dirty="0">
                        <a:latin typeface="+mn-lt"/>
                      </a:endParaRPr>
                    </a:p>
                  </a:txBody>
                  <a:tcPr marL="121920" marR="121920" marT="60960" marB="6096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17407">
                <a:tc>
                  <a:txBody>
                    <a:bodyPr/>
                    <a:lstStyle/>
                    <a:p>
                      <a:pPr lvl="0"/>
                      <a:r>
                        <a:rPr lang="en-US" sz="1100" b="0" i="0" dirty="0">
                          <a:latin typeface="+mn-lt"/>
                        </a:rPr>
                        <a:t>Smart</a:t>
                      </a:r>
                      <a:r>
                        <a:rPr lang="en-US" sz="1100" b="0" i="0" baseline="0" dirty="0">
                          <a:latin typeface="+mn-lt"/>
                        </a:rPr>
                        <a:t> Contract</a:t>
                      </a:r>
                    </a:p>
                    <a:p>
                      <a:pPr lvl="0"/>
                      <a:r>
                        <a:rPr lang="en-US" sz="1100" b="0" i="0" baseline="0" dirty="0">
                          <a:latin typeface="+mn-lt"/>
                        </a:rPr>
                        <a:t>(</a:t>
                      </a:r>
                      <a:r>
                        <a:rPr lang="en-US" sz="1100" b="0" i="0" baseline="0" dirty="0" err="1">
                          <a:latin typeface="+mn-lt"/>
                        </a:rPr>
                        <a:t>Chaincode</a:t>
                      </a:r>
                      <a:r>
                        <a:rPr lang="en-US" sz="1100" b="0" i="0" baseline="0" dirty="0">
                          <a:latin typeface="+mn-lt"/>
                        </a:rPr>
                        <a:t>)</a:t>
                      </a:r>
                      <a:endParaRPr lang="en-US" sz="1100" b="0" i="0" dirty="0">
                        <a:latin typeface="+mn-lt"/>
                      </a:endParaRPr>
                    </a:p>
                  </a:txBody>
                  <a:tcPr marL="121920" marR="121920" marT="60960" marB="6096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1100" b="0" i="0" dirty="0">
                        <a:latin typeface="+mn-lt"/>
                      </a:endParaRPr>
                    </a:p>
                  </a:txBody>
                  <a:tcPr marL="121920" marR="121920" marT="60960" marB="60960" anchor="ctr">
                    <a:lnB w="12700" cap="flat" cmpd="sng" algn="ctr">
                      <a:solidFill>
                        <a:schemeClr val="tx1"/>
                      </a:solidFill>
                      <a:prstDash val="solid"/>
                      <a:round/>
                      <a:headEnd type="none" w="med" len="med"/>
                      <a:tailEnd type="none" w="med" len="med"/>
                    </a:lnB>
                  </a:tcPr>
                </a:tc>
                <a:tc>
                  <a:txBody>
                    <a:bodyPr/>
                    <a:lstStyle/>
                    <a:p>
                      <a:pPr lvl="0"/>
                      <a:endParaRPr lang="en-US" sz="1100" b="0" i="0" dirty="0">
                        <a:latin typeface="+mn-lt"/>
                      </a:endParaRPr>
                    </a:p>
                  </a:txBody>
                  <a:tcPr marL="121920" marR="121920" marT="60960" marB="60960"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100" b="0" i="0" dirty="0">
                          <a:latin typeface="+mn-lt"/>
                        </a:rPr>
                        <a:t>Endorsement</a:t>
                      </a:r>
                      <a:r>
                        <a:rPr lang="en-US" sz="1100" b="0" i="0" baseline="0" dirty="0">
                          <a:latin typeface="+mn-lt"/>
                        </a:rPr>
                        <a:t> Policy</a:t>
                      </a:r>
                      <a:endParaRPr lang="en-US" sz="1100" b="0" i="0" dirty="0">
                        <a:latin typeface="+mn-lt"/>
                      </a:endParaRPr>
                    </a:p>
                  </a:txBody>
                  <a:tcPr marL="121920" marR="121920" marT="60960" marB="6096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82" name="TextBox 181"/>
          <p:cNvSpPr txBox="1"/>
          <p:nvPr/>
        </p:nvSpPr>
        <p:spPr>
          <a:xfrm>
            <a:off x="7849091" y="4409974"/>
            <a:ext cx="458780" cy="256545"/>
          </a:xfrm>
          <a:prstGeom prst="rect">
            <a:avLst/>
          </a:prstGeom>
          <a:noFill/>
        </p:spPr>
        <p:txBody>
          <a:bodyPr wrap="none" rtlCol="0">
            <a:spAutoFit/>
          </a:bodyPr>
          <a:lstStyle/>
          <a:p>
            <a:pPr defTabSz="609585"/>
            <a:r>
              <a:rPr lang="en-US" sz="1067" dirty="0">
                <a:solidFill>
                  <a:prstClr val="black"/>
                </a:solidFill>
                <a:latin typeface="Arial" panose="020B0604020202020204"/>
              </a:rPr>
              <a:t>Key:</a:t>
            </a:r>
          </a:p>
        </p:txBody>
      </p:sp>
      <p:sp>
        <p:nvSpPr>
          <p:cNvPr id="189" name="TextBox 188"/>
          <p:cNvSpPr txBox="1"/>
          <p:nvPr/>
        </p:nvSpPr>
        <p:spPr>
          <a:xfrm>
            <a:off x="3412100" y="5576571"/>
            <a:ext cx="2996421" cy="338554"/>
          </a:xfrm>
          <a:prstGeom prst="rect">
            <a:avLst/>
          </a:prstGeom>
          <a:noFill/>
        </p:spPr>
        <p:txBody>
          <a:bodyPr wrap="square" rtlCol="0">
            <a:spAutoFit/>
          </a:bodyPr>
          <a:lstStyle/>
          <a:p>
            <a:pPr algn="ctr" defTabSz="609585"/>
            <a:r>
              <a:rPr lang="en-US" sz="1600" dirty="0" err="1">
                <a:solidFill>
                  <a:prstClr val="black"/>
                </a:solidFill>
                <a:latin typeface="Arial" panose="020B0604020202020204"/>
              </a:rPr>
              <a:t>Hyperledger</a:t>
            </a:r>
            <a:r>
              <a:rPr lang="en-US" sz="1600" dirty="0">
                <a:solidFill>
                  <a:prstClr val="black"/>
                </a:solidFill>
                <a:latin typeface="Arial" panose="020B0604020202020204"/>
              </a:rPr>
              <a:t> Fabric Network</a:t>
            </a:r>
          </a:p>
        </p:txBody>
      </p:sp>
      <p:sp>
        <p:nvSpPr>
          <p:cNvPr id="191" name="TextBox 190"/>
          <p:cNvSpPr txBox="1"/>
          <p:nvPr/>
        </p:nvSpPr>
        <p:spPr>
          <a:xfrm>
            <a:off x="5365172" y="5139737"/>
            <a:ext cx="1428808" cy="276999"/>
          </a:xfrm>
          <a:prstGeom prst="rect">
            <a:avLst/>
          </a:prstGeom>
          <a:noFill/>
        </p:spPr>
        <p:txBody>
          <a:bodyPr wrap="square" rtlCol="0">
            <a:spAutoFit/>
          </a:bodyPr>
          <a:lstStyle/>
          <a:p>
            <a:pPr defTabSz="609585"/>
            <a:r>
              <a:rPr lang="en-US" sz="1200" dirty="0">
                <a:solidFill>
                  <a:prstClr val="black"/>
                </a:solidFill>
                <a:latin typeface="Arial" panose="020B0604020202020204"/>
              </a:rPr>
              <a:t>Ordering-Service</a:t>
            </a:r>
          </a:p>
        </p:txBody>
      </p:sp>
      <p:grpSp>
        <p:nvGrpSpPr>
          <p:cNvPr id="192" name="Group 191"/>
          <p:cNvGrpSpPr/>
          <p:nvPr/>
        </p:nvGrpSpPr>
        <p:grpSpPr>
          <a:xfrm>
            <a:off x="4930663" y="2982686"/>
            <a:ext cx="2279088" cy="2145341"/>
            <a:chOff x="3620745" y="2847577"/>
            <a:chExt cx="1709316" cy="1609006"/>
          </a:xfrm>
        </p:grpSpPr>
        <p:sp>
          <p:nvSpPr>
            <p:cNvPr id="194" name="Rounded Rectangle 193"/>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dirty="0">
                <a:solidFill>
                  <a:prstClr val="white"/>
                </a:solidFill>
                <a:latin typeface="Arial" panose="020B0604020202020204"/>
              </a:endParaRPr>
            </a:p>
          </p:txBody>
        </p:sp>
        <p:sp>
          <p:nvSpPr>
            <p:cNvPr id="195" name="Rounded Rectangle 194"/>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sp>
          <p:nvSpPr>
            <p:cNvPr id="196" name="Rounded Rectangle 195"/>
            <p:cNvSpPr/>
            <p:nvPr/>
          </p:nvSpPr>
          <p:spPr>
            <a:xfrm>
              <a:off x="3767821" y="29647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sp>
          <p:nvSpPr>
            <p:cNvPr id="197" name="Rounded Rectangle 196"/>
            <p:cNvSpPr/>
            <p:nvPr/>
          </p:nvSpPr>
          <p:spPr>
            <a:xfrm>
              <a:off x="4580786" y="296749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cxnSp>
          <p:nvCxnSpPr>
            <p:cNvPr id="198" name="Straight Connector 197"/>
            <p:cNvCxnSpPr>
              <a:stCxn id="196" idx="3"/>
              <a:endCxn id="197" idx="1"/>
            </p:cNvCxnSpPr>
            <p:nvPr/>
          </p:nvCxnSpPr>
          <p:spPr>
            <a:xfrm>
              <a:off x="4366020" y="3263828"/>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p:cNvCxnSpPr>
              <a:stCxn id="195" idx="3"/>
              <a:endCxn id="194" idx="1"/>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a:stCxn id="196" idx="2"/>
              <a:endCxn id="195" idx="0"/>
            </p:cNvCxnSpPr>
            <p:nvPr/>
          </p:nvCxnSpPr>
          <p:spPr>
            <a:xfrm>
              <a:off x="4066921" y="3562927"/>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a:stCxn id="197" idx="2"/>
              <a:endCxn id="194" idx="0"/>
            </p:cNvCxnSpPr>
            <p:nvPr/>
          </p:nvCxnSpPr>
          <p:spPr>
            <a:xfrm flipH="1">
              <a:off x="4874504" y="3565692"/>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4341787" y="3536576"/>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V="1">
              <a:off x="4341787" y="3530645"/>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04" name="Rounded Rectangle 203"/>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grpSp>
      <p:sp>
        <p:nvSpPr>
          <p:cNvPr id="193" name="Folded Corner 192"/>
          <p:cNvSpPr/>
          <p:nvPr/>
        </p:nvSpPr>
        <p:spPr>
          <a:xfrm>
            <a:off x="4193037" y="4254895"/>
            <a:ext cx="467135" cy="456044"/>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r>
              <a:rPr lang="en-US" sz="1600" dirty="0">
                <a:solidFill>
                  <a:prstClr val="black"/>
                </a:solidFill>
                <a:latin typeface="Arial" panose="020B0604020202020204"/>
              </a:rPr>
              <a:t>P</a:t>
            </a:r>
            <a:endParaRPr lang="en-US" sz="1600" baseline="-25000" dirty="0">
              <a:solidFill>
                <a:prstClr val="black"/>
              </a:solidFill>
              <a:latin typeface="Arial" panose="020B0604020202020204"/>
            </a:endParaRPr>
          </a:p>
        </p:txBody>
      </p:sp>
      <p:sp>
        <p:nvSpPr>
          <p:cNvPr id="92" name="Rounded Rectangle 91"/>
          <p:cNvSpPr/>
          <p:nvPr/>
        </p:nvSpPr>
        <p:spPr>
          <a:xfrm>
            <a:off x="6341730" y="1468041"/>
            <a:ext cx="797599" cy="7975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P</a:t>
            </a:r>
            <a:r>
              <a:rPr lang="en-US" sz="3200" baseline="-25000" dirty="0">
                <a:solidFill>
                  <a:srgbClr val="000000"/>
                </a:solidFill>
                <a:latin typeface="Arial" panose="020B0604020202020204"/>
              </a:rPr>
              <a:t>4</a:t>
            </a:r>
            <a:endParaRPr lang="en-US" sz="3200" dirty="0">
              <a:solidFill>
                <a:srgbClr val="000000"/>
              </a:solidFill>
              <a:latin typeface="Arial" panose="020B0604020202020204"/>
            </a:endParaRPr>
          </a:p>
        </p:txBody>
      </p:sp>
      <p:sp>
        <p:nvSpPr>
          <p:cNvPr id="98" name="Rounded Rectangle 97"/>
          <p:cNvSpPr/>
          <p:nvPr/>
        </p:nvSpPr>
        <p:spPr>
          <a:xfrm>
            <a:off x="4576046" y="1463317"/>
            <a:ext cx="797599" cy="7975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P</a:t>
            </a:r>
            <a:r>
              <a:rPr lang="en-US" sz="3200" baseline="-25000" dirty="0">
                <a:solidFill>
                  <a:srgbClr val="000000"/>
                </a:solidFill>
                <a:latin typeface="Arial" panose="020B0604020202020204"/>
              </a:rPr>
              <a:t>3</a:t>
            </a:r>
            <a:endParaRPr lang="en-US" sz="3200" dirty="0">
              <a:solidFill>
                <a:srgbClr val="000000"/>
              </a:solidFill>
              <a:latin typeface="Arial" panose="020B0604020202020204"/>
            </a:endParaRPr>
          </a:p>
        </p:txBody>
      </p:sp>
      <p:sp>
        <p:nvSpPr>
          <p:cNvPr id="86" name="Rounded Rectangle 85"/>
          <p:cNvSpPr/>
          <p:nvPr/>
        </p:nvSpPr>
        <p:spPr>
          <a:xfrm>
            <a:off x="3620241" y="2091524"/>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87" name="Rounded Rectangle 86"/>
          <p:cNvSpPr/>
          <p:nvPr/>
        </p:nvSpPr>
        <p:spPr>
          <a:xfrm>
            <a:off x="3888317" y="2182139"/>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B</a:t>
            </a:r>
          </a:p>
        </p:txBody>
      </p:sp>
      <p:sp>
        <p:nvSpPr>
          <p:cNvPr id="88" name="Rounded Rectangle 87"/>
          <p:cNvSpPr/>
          <p:nvPr/>
        </p:nvSpPr>
        <p:spPr>
          <a:xfrm>
            <a:off x="3620241" y="3456172"/>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89" name="Rounded Rectangle 88"/>
          <p:cNvSpPr/>
          <p:nvPr/>
        </p:nvSpPr>
        <p:spPr>
          <a:xfrm>
            <a:off x="3888317" y="3546787"/>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B</a:t>
            </a:r>
          </a:p>
        </p:txBody>
      </p:sp>
      <p:sp>
        <p:nvSpPr>
          <p:cNvPr id="90" name="Rounded Rectangle 89"/>
          <p:cNvSpPr/>
          <p:nvPr/>
        </p:nvSpPr>
        <p:spPr>
          <a:xfrm>
            <a:off x="3620241" y="4820820"/>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91" name="Rounded Rectangle 90"/>
          <p:cNvSpPr/>
          <p:nvPr/>
        </p:nvSpPr>
        <p:spPr>
          <a:xfrm>
            <a:off x="3888317" y="4910477"/>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B</a:t>
            </a:r>
          </a:p>
        </p:txBody>
      </p:sp>
      <p:sp>
        <p:nvSpPr>
          <p:cNvPr id="124" name="Rounded Rectangle 123"/>
          <p:cNvSpPr/>
          <p:nvPr/>
        </p:nvSpPr>
        <p:spPr>
          <a:xfrm>
            <a:off x="5391577" y="2089180"/>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125" name="Rounded Rectangle 124"/>
          <p:cNvSpPr/>
          <p:nvPr/>
        </p:nvSpPr>
        <p:spPr>
          <a:xfrm>
            <a:off x="5659653" y="2179795"/>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D</a:t>
            </a:r>
          </a:p>
        </p:txBody>
      </p:sp>
      <p:grpSp>
        <p:nvGrpSpPr>
          <p:cNvPr id="2" name="Group 1"/>
          <p:cNvGrpSpPr/>
          <p:nvPr/>
        </p:nvGrpSpPr>
        <p:grpSpPr>
          <a:xfrm>
            <a:off x="9181240" y="4813842"/>
            <a:ext cx="1131680" cy="1858741"/>
            <a:chOff x="6885930" y="3610381"/>
            <a:chExt cx="848760" cy="1394056"/>
          </a:xfrm>
        </p:grpSpPr>
        <p:sp>
          <p:nvSpPr>
            <p:cNvPr id="171" name="Rounded Rectangle 170"/>
            <p:cNvSpPr/>
            <p:nvPr/>
          </p:nvSpPr>
          <p:spPr>
            <a:xfrm>
              <a:off x="6885931" y="3610381"/>
              <a:ext cx="267251" cy="2673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48000" bIns="48000" rtlCol="0" anchor="ctr"/>
            <a:lstStyle/>
            <a:p>
              <a:pPr algn="ctr" defTabSz="609585"/>
              <a:endParaRPr lang="en-US" sz="1000" dirty="0">
                <a:solidFill>
                  <a:srgbClr val="000000"/>
                </a:solidFill>
                <a:latin typeface="Arial" panose="020B0604020202020204"/>
              </a:endParaRPr>
            </a:p>
          </p:txBody>
        </p:sp>
        <p:sp>
          <p:nvSpPr>
            <p:cNvPr id="172" name="Rounded Rectangle 171"/>
            <p:cNvSpPr/>
            <p:nvPr/>
          </p:nvSpPr>
          <p:spPr>
            <a:xfrm>
              <a:off x="6886850" y="3991183"/>
              <a:ext cx="267251" cy="267300"/>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00" dirty="0">
                <a:solidFill>
                  <a:srgbClr val="000000"/>
                </a:solidFill>
                <a:latin typeface="Arial" panose="020B0604020202020204"/>
              </a:endParaRPr>
            </a:p>
          </p:txBody>
        </p:sp>
        <p:sp>
          <p:nvSpPr>
            <p:cNvPr id="173" name="Rounded Rectangle 172"/>
            <p:cNvSpPr/>
            <p:nvPr/>
          </p:nvSpPr>
          <p:spPr>
            <a:xfrm>
              <a:off x="6885930" y="4351426"/>
              <a:ext cx="267251" cy="2673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00" dirty="0">
                <a:solidFill>
                  <a:srgbClr val="000000"/>
                </a:solidFill>
                <a:latin typeface="Arial" panose="020B0604020202020204"/>
              </a:endParaRPr>
            </a:p>
          </p:txBody>
        </p:sp>
        <p:sp>
          <p:nvSpPr>
            <p:cNvPr id="174" name="Rounded Rectangle 173"/>
            <p:cNvSpPr/>
            <p:nvPr/>
          </p:nvSpPr>
          <p:spPr>
            <a:xfrm>
              <a:off x="6885930" y="4737137"/>
              <a:ext cx="267251" cy="2673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00" dirty="0">
                <a:solidFill>
                  <a:srgbClr val="000000"/>
                </a:solidFill>
                <a:latin typeface="Arial" panose="020B0604020202020204"/>
              </a:endParaRPr>
            </a:p>
          </p:txBody>
        </p:sp>
        <p:sp>
          <p:nvSpPr>
            <p:cNvPr id="176" name="Folded Corner 175"/>
            <p:cNvSpPr/>
            <p:nvPr/>
          </p:nvSpPr>
          <p:spPr>
            <a:xfrm>
              <a:off x="7424776" y="4744307"/>
              <a:ext cx="268358" cy="25765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333" dirty="0">
                <a:solidFill>
                  <a:prstClr val="white"/>
                </a:solidFill>
                <a:latin typeface="Arial" panose="020B0604020202020204"/>
              </a:endParaRPr>
            </a:p>
          </p:txBody>
        </p:sp>
        <p:cxnSp>
          <p:nvCxnSpPr>
            <p:cNvPr id="177" name="Straight Connector 176"/>
            <p:cNvCxnSpPr>
              <a:stCxn id="174" idx="3"/>
              <a:endCxn id="176" idx="1"/>
            </p:cNvCxnSpPr>
            <p:nvPr/>
          </p:nvCxnSpPr>
          <p:spPr>
            <a:xfrm>
              <a:off x="7153181" y="4870787"/>
              <a:ext cx="271595" cy="2346"/>
            </a:xfrm>
            <a:prstGeom prst="line">
              <a:avLst/>
            </a:prstGeom>
            <a:ln w="6350" cmpd="sng">
              <a:solidFill>
                <a:schemeClr val="tx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05" name="Rounded Rectangle 204"/>
            <p:cNvSpPr/>
            <p:nvPr/>
          </p:nvSpPr>
          <p:spPr>
            <a:xfrm>
              <a:off x="7416621" y="3991183"/>
              <a:ext cx="267251" cy="267300"/>
            </a:xfrm>
            <a:prstGeom prst="roundRect">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48000" bIns="48000" rtlCol="0" anchor="ctr"/>
            <a:lstStyle/>
            <a:p>
              <a:pPr algn="ctr" defTabSz="609585"/>
              <a:endParaRPr lang="en-US" sz="1000" dirty="0">
                <a:solidFill>
                  <a:srgbClr val="000000"/>
                </a:solidFill>
                <a:latin typeface="Arial" panose="020B0604020202020204"/>
              </a:endParaRPr>
            </a:p>
          </p:txBody>
        </p:sp>
        <p:grpSp>
          <p:nvGrpSpPr>
            <p:cNvPr id="142" name="Group 141"/>
            <p:cNvGrpSpPr/>
            <p:nvPr/>
          </p:nvGrpSpPr>
          <p:grpSpPr>
            <a:xfrm>
              <a:off x="7365802" y="3672533"/>
              <a:ext cx="368888" cy="93646"/>
              <a:chOff x="2259061" y="4546968"/>
              <a:chExt cx="576021" cy="152408"/>
            </a:xfrm>
          </p:grpSpPr>
          <p:sp>
            <p:nvSpPr>
              <p:cNvPr id="143" name="Rectangle 142"/>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44" name="Rectangle 143"/>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45" name="Rectangle 144"/>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46" name="Straight Connector 145"/>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93" name="Group 92"/>
          <p:cNvGrpSpPr/>
          <p:nvPr/>
        </p:nvGrpSpPr>
        <p:grpSpPr>
          <a:xfrm>
            <a:off x="2747069" y="2335452"/>
            <a:ext cx="491851" cy="116997"/>
            <a:chOff x="2259061" y="4546968"/>
            <a:chExt cx="576021" cy="152408"/>
          </a:xfrm>
        </p:grpSpPr>
        <p:sp>
          <p:nvSpPr>
            <p:cNvPr id="94" name="Rectangle 93"/>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95" name="Rectangle 94"/>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96" name="Rectangle 95"/>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97" name="Straight Connector 96"/>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2753115" y="3717068"/>
            <a:ext cx="491851" cy="124861"/>
            <a:chOff x="2259061" y="4546968"/>
            <a:chExt cx="576021" cy="152408"/>
          </a:xfrm>
        </p:grpSpPr>
        <p:sp>
          <p:nvSpPr>
            <p:cNvPr id="104" name="Rectangle 103"/>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05" name="Rectangle 104"/>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08" name="Rectangle 107"/>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09" name="Straight Connector 108"/>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10" name="Group 109"/>
          <p:cNvGrpSpPr/>
          <p:nvPr/>
        </p:nvGrpSpPr>
        <p:grpSpPr>
          <a:xfrm>
            <a:off x="2757760" y="5081255"/>
            <a:ext cx="491851" cy="124860"/>
            <a:chOff x="2259061" y="4546968"/>
            <a:chExt cx="576021" cy="152408"/>
          </a:xfrm>
        </p:grpSpPr>
        <p:sp>
          <p:nvSpPr>
            <p:cNvPr id="111" name="Rectangle 110"/>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16" name="Rectangle 115"/>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17" name="Rectangle 116"/>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18" name="Straight Connector 117"/>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4529779" y="2335453"/>
            <a:ext cx="491851" cy="116991"/>
            <a:chOff x="2259061" y="4546968"/>
            <a:chExt cx="576021" cy="152408"/>
          </a:xfrm>
        </p:grpSpPr>
        <p:sp>
          <p:nvSpPr>
            <p:cNvPr id="120" name="Rectangle 119"/>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21" name="Rectangle 120"/>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22" name="Rectangle 121"/>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23" name="Straight Connector 122"/>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47" name="Group 146"/>
          <p:cNvGrpSpPr/>
          <p:nvPr/>
        </p:nvGrpSpPr>
        <p:grpSpPr>
          <a:xfrm>
            <a:off x="6299783" y="2357076"/>
            <a:ext cx="491851" cy="107461"/>
            <a:chOff x="2259061" y="4546968"/>
            <a:chExt cx="576021" cy="152408"/>
          </a:xfrm>
        </p:grpSpPr>
        <p:sp>
          <p:nvSpPr>
            <p:cNvPr id="148" name="Rectangle 147"/>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49" name="Rectangle 148"/>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50" name="Rectangle 149"/>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51" name="Straight Connector 150"/>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708379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ounded Rectangle 136"/>
          <p:cNvSpPr/>
          <p:nvPr/>
        </p:nvSpPr>
        <p:spPr>
          <a:xfrm>
            <a:off x="2138636" y="1158006"/>
            <a:ext cx="5378225" cy="443582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dirty="0">
              <a:solidFill>
                <a:prstClr val="white"/>
              </a:solidFill>
              <a:latin typeface="Arial" panose="020B0604020202020204"/>
            </a:endParaRPr>
          </a:p>
        </p:txBody>
      </p:sp>
      <p:sp>
        <p:nvSpPr>
          <p:cNvPr id="4" name="Text Placeholder 3"/>
          <p:cNvSpPr>
            <a:spLocks noGrp="1"/>
          </p:cNvSpPr>
          <p:nvPr>
            <p:ph type="body" sz="quarter" idx="13"/>
          </p:nvPr>
        </p:nvSpPr>
        <p:spPr/>
        <p:txBody>
          <a:bodyPr/>
          <a:lstStyle/>
          <a:p>
            <a:r>
              <a:rPr lang="en-US" dirty="0">
                <a:latin typeface="+mn-lt"/>
              </a:rPr>
              <a:t>Sample transaction: Step 2/7 – Execute proposal</a:t>
            </a:r>
          </a:p>
        </p:txBody>
      </p:sp>
      <p:sp>
        <p:nvSpPr>
          <p:cNvPr id="19" name="TextBox 18"/>
          <p:cNvSpPr txBox="1"/>
          <p:nvPr/>
        </p:nvSpPr>
        <p:spPr>
          <a:xfrm>
            <a:off x="7535914" y="1158007"/>
            <a:ext cx="4656087" cy="3693319"/>
          </a:xfrm>
          <a:prstGeom prst="rect">
            <a:avLst/>
          </a:prstGeom>
          <a:noFill/>
        </p:spPr>
        <p:txBody>
          <a:bodyPr wrap="square" rtlCol="0">
            <a:spAutoFit/>
          </a:bodyPr>
          <a:lstStyle/>
          <a:p>
            <a:pPr algn="ctr" defTabSz="609585"/>
            <a:r>
              <a:rPr lang="en-US" dirty="0">
                <a:solidFill>
                  <a:srgbClr val="FF0000"/>
                </a:solidFill>
                <a:latin typeface="Arial" panose="020B0604020202020204"/>
              </a:rPr>
              <a:t>Endorsers Execute Proposals</a:t>
            </a:r>
          </a:p>
          <a:p>
            <a:pPr marL="457189" indent="-457189" defTabSz="609585">
              <a:buFontTx/>
              <a:buAutoNum type="arabicPeriod"/>
            </a:pPr>
            <a:endParaRPr lang="en-US" dirty="0">
              <a:solidFill>
                <a:prstClr val="black"/>
              </a:solidFill>
              <a:latin typeface="Arial" panose="020B0604020202020204"/>
            </a:endParaRPr>
          </a:p>
          <a:p>
            <a:pPr marL="304792" indent="-4233" defTabSz="609585"/>
            <a:r>
              <a:rPr lang="en-US" dirty="0">
                <a:solidFill>
                  <a:prstClr val="black"/>
                </a:solidFill>
                <a:latin typeface="Arial" panose="020B0604020202020204"/>
              </a:rPr>
              <a:t>E</a:t>
            </a:r>
            <a:r>
              <a:rPr lang="en-US" baseline="-25000" dirty="0">
                <a:solidFill>
                  <a:prstClr val="black"/>
                </a:solidFill>
                <a:latin typeface="Arial" panose="020B0604020202020204"/>
              </a:rPr>
              <a:t>0</a:t>
            </a:r>
            <a:r>
              <a:rPr lang="en-US" dirty="0">
                <a:solidFill>
                  <a:prstClr val="black"/>
                </a:solidFill>
                <a:latin typeface="Arial" panose="020B0604020202020204"/>
              </a:rPr>
              <a:t>, E</a:t>
            </a:r>
            <a:r>
              <a:rPr lang="en-US" baseline="-25000" dirty="0">
                <a:solidFill>
                  <a:prstClr val="black"/>
                </a:solidFill>
                <a:latin typeface="Arial" panose="020B0604020202020204"/>
              </a:rPr>
              <a:t>1</a:t>
            </a:r>
            <a:r>
              <a:rPr lang="en-US" dirty="0">
                <a:solidFill>
                  <a:prstClr val="black"/>
                </a:solidFill>
                <a:latin typeface="Arial" panose="020B0604020202020204"/>
              </a:rPr>
              <a:t> &amp; E</a:t>
            </a:r>
            <a:r>
              <a:rPr lang="en-US" baseline="-25000" dirty="0">
                <a:solidFill>
                  <a:prstClr val="black"/>
                </a:solidFill>
                <a:latin typeface="Arial" panose="020B0604020202020204"/>
              </a:rPr>
              <a:t>2</a:t>
            </a:r>
            <a:r>
              <a:rPr lang="en-US" dirty="0">
                <a:solidFill>
                  <a:prstClr val="black"/>
                </a:solidFill>
                <a:latin typeface="Arial" panose="020B0604020202020204"/>
              </a:rPr>
              <a:t> will each execute the proposed transaction. None of these executions will update the ledger</a:t>
            </a:r>
          </a:p>
          <a:p>
            <a:pPr marL="304792" indent="-4233" defTabSz="609585"/>
            <a:endParaRPr lang="en-US" dirty="0">
              <a:solidFill>
                <a:prstClr val="black"/>
              </a:solidFill>
              <a:latin typeface="Arial" panose="020B0604020202020204"/>
            </a:endParaRPr>
          </a:p>
          <a:p>
            <a:pPr marL="304792" indent="-4233" defTabSz="609585"/>
            <a:r>
              <a:rPr lang="en-US" dirty="0">
                <a:solidFill>
                  <a:prstClr val="black"/>
                </a:solidFill>
                <a:latin typeface="Arial" panose="020B0604020202020204"/>
              </a:rPr>
              <a:t>Each execution will capture the set of Read and Written data, called RW sets, which will now flow in the fabric. </a:t>
            </a:r>
          </a:p>
          <a:p>
            <a:pPr marL="304792" indent="-4233" defTabSz="609585"/>
            <a:endParaRPr lang="en-US" dirty="0">
              <a:solidFill>
                <a:prstClr val="black"/>
              </a:solidFill>
              <a:latin typeface="Arial" panose="020B0604020202020204"/>
            </a:endParaRPr>
          </a:p>
          <a:p>
            <a:pPr marL="304792" indent="-4233" defTabSz="609585"/>
            <a:r>
              <a:rPr lang="en-US" dirty="0">
                <a:solidFill>
                  <a:prstClr val="black"/>
                </a:solidFill>
                <a:latin typeface="Arial" panose="020B0604020202020204"/>
              </a:rPr>
              <a:t>Transactions can be signed &amp; encrypted</a:t>
            </a:r>
          </a:p>
          <a:p>
            <a:pPr marL="304792" indent="-4233" defTabSz="609585"/>
            <a:endParaRPr lang="en-US" dirty="0">
              <a:solidFill>
                <a:prstClr val="black"/>
              </a:solidFill>
              <a:latin typeface="Arial" panose="020B0604020202020204"/>
            </a:endParaRPr>
          </a:p>
          <a:p>
            <a:pPr marL="304792" indent="-4233" defTabSz="609585"/>
            <a:endParaRPr lang="en-US" dirty="0">
              <a:solidFill>
                <a:prstClr val="black"/>
              </a:solidFill>
              <a:latin typeface="Arial" panose="020B0604020202020204"/>
            </a:endParaRPr>
          </a:p>
        </p:txBody>
      </p:sp>
      <p:pic>
        <p:nvPicPr>
          <p:cNvPr id="1032" name="Picture 8" descr="mage result for red cog icon 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224" y="1302416"/>
            <a:ext cx="346600" cy="4951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8" descr="mage result for red cog icon 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224" y="2670029"/>
            <a:ext cx="346600" cy="4951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8" descr="mage result for red cog icon 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224" y="4037643"/>
            <a:ext cx="346600" cy="495144"/>
          </a:xfrm>
          <a:prstGeom prst="rect">
            <a:avLst/>
          </a:prstGeom>
          <a:noFill/>
          <a:extLst>
            <a:ext uri="{909E8E84-426E-40DD-AFC4-6F175D3DCCD1}">
              <a14:hiddenFill xmlns:a14="http://schemas.microsoft.com/office/drawing/2010/main">
                <a:solidFill>
                  <a:srgbClr val="FFFFFF"/>
                </a:solidFill>
              </a14:hiddenFill>
            </a:ext>
          </a:extLst>
        </p:spPr>
      </p:pic>
      <p:sp>
        <p:nvSpPr>
          <p:cNvPr id="135" name="TextBox 134"/>
          <p:cNvSpPr txBox="1"/>
          <p:nvPr/>
        </p:nvSpPr>
        <p:spPr>
          <a:xfrm>
            <a:off x="7849091" y="4409974"/>
            <a:ext cx="458780" cy="256545"/>
          </a:xfrm>
          <a:prstGeom prst="rect">
            <a:avLst/>
          </a:prstGeom>
          <a:noFill/>
        </p:spPr>
        <p:txBody>
          <a:bodyPr wrap="none" rtlCol="0">
            <a:spAutoFit/>
          </a:bodyPr>
          <a:lstStyle/>
          <a:p>
            <a:pPr defTabSz="609585"/>
            <a:r>
              <a:rPr lang="en-US" sz="1067" dirty="0">
                <a:solidFill>
                  <a:prstClr val="black"/>
                </a:solidFill>
                <a:latin typeface="Arial" panose="020B0604020202020204"/>
              </a:rPr>
              <a:t>Key:</a:t>
            </a:r>
          </a:p>
        </p:txBody>
      </p:sp>
      <p:sp>
        <p:nvSpPr>
          <p:cNvPr id="186" name="TextBox 185"/>
          <p:cNvSpPr txBox="1"/>
          <p:nvPr/>
        </p:nvSpPr>
        <p:spPr>
          <a:xfrm>
            <a:off x="3412100" y="5576571"/>
            <a:ext cx="2996421" cy="338554"/>
          </a:xfrm>
          <a:prstGeom prst="rect">
            <a:avLst/>
          </a:prstGeom>
          <a:noFill/>
        </p:spPr>
        <p:txBody>
          <a:bodyPr wrap="square" rtlCol="0">
            <a:spAutoFit/>
          </a:bodyPr>
          <a:lstStyle/>
          <a:p>
            <a:pPr algn="ctr" defTabSz="609585"/>
            <a:r>
              <a:rPr lang="en-US" sz="1600" dirty="0" err="1">
                <a:solidFill>
                  <a:prstClr val="black"/>
                </a:solidFill>
                <a:latin typeface="Arial" panose="020B0604020202020204"/>
              </a:rPr>
              <a:t>Hyperledger</a:t>
            </a:r>
            <a:r>
              <a:rPr lang="en-US" sz="1600" dirty="0">
                <a:solidFill>
                  <a:prstClr val="black"/>
                </a:solidFill>
                <a:latin typeface="Arial" panose="020B0604020202020204"/>
              </a:rPr>
              <a:t> Fabric Network</a:t>
            </a:r>
          </a:p>
        </p:txBody>
      </p:sp>
      <p:sp>
        <p:nvSpPr>
          <p:cNvPr id="187" name="TextBox 186"/>
          <p:cNvSpPr txBox="1"/>
          <p:nvPr/>
        </p:nvSpPr>
        <p:spPr>
          <a:xfrm>
            <a:off x="5365172" y="5139737"/>
            <a:ext cx="1428808" cy="276999"/>
          </a:xfrm>
          <a:prstGeom prst="rect">
            <a:avLst/>
          </a:prstGeom>
          <a:noFill/>
        </p:spPr>
        <p:txBody>
          <a:bodyPr wrap="square" rtlCol="0">
            <a:spAutoFit/>
          </a:bodyPr>
          <a:lstStyle/>
          <a:p>
            <a:pPr defTabSz="609585"/>
            <a:r>
              <a:rPr lang="en-US" sz="1200" dirty="0">
                <a:solidFill>
                  <a:prstClr val="black"/>
                </a:solidFill>
                <a:latin typeface="Arial" panose="020B0604020202020204"/>
              </a:rPr>
              <a:t>Ordering-Service</a:t>
            </a:r>
          </a:p>
        </p:txBody>
      </p:sp>
      <p:graphicFrame>
        <p:nvGraphicFramePr>
          <p:cNvPr id="92" name="Table 91"/>
          <p:cNvGraphicFramePr>
            <a:graphicFrameLocks noGrp="1"/>
          </p:cNvGraphicFramePr>
          <p:nvPr>
            <p:extLst/>
          </p:nvPr>
        </p:nvGraphicFramePr>
        <p:xfrm>
          <a:off x="7975965" y="4690335"/>
          <a:ext cx="3440491" cy="2069627"/>
        </p:xfrm>
        <a:graphic>
          <a:graphicData uri="http://schemas.openxmlformats.org/drawingml/2006/table">
            <a:tbl>
              <a:tblPr firstRow="1" bandRow="1">
                <a:tableStyleId>{2D5ABB26-0587-4C30-8999-92F81FD0307C}</a:tableStyleId>
              </a:tblPr>
              <a:tblGrid>
                <a:gridCol w="1205291">
                  <a:extLst>
                    <a:ext uri="{9D8B030D-6E8A-4147-A177-3AD203B41FA5}">
                      <a16:colId xmlns:a16="http://schemas.microsoft.com/office/drawing/2014/main" val="20000"/>
                    </a:ext>
                  </a:extLst>
                </a:gridCol>
                <a:gridCol w="511261">
                  <a:extLst>
                    <a:ext uri="{9D8B030D-6E8A-4147-A177-3AD203B41FA5}">
                      <a16:colId xmlns:a16="http://schemas.microsoft.com/office/drawing/2014/main" val="20001"/>
                    </a:ext>
                  </a:extLst>
                </a:gridCol>
                <a:gridCol w="610572">
                  <a:extLst>
                    <a:ext uri="{9D8B030D-6E8A-4147-A177-3AD203B41FA5}">
                      <a16:colId xmlns:a16="http://schemas.microsoft.com/office/drawing/2014/main" val="20002"/>
                    </a:ext>
                  </a:extLst>
                </a:gridCol>
                <a:gridCol w="1113367">
                  <a:extLst>
                    <a:ext uri="{9D8B030D-6E8A-4147-A177-3AD203B41FA5}">
                      <a16:colId xmlns:a16="http://schemas.microsoft.com/office/drawing/2014/main" val="20003"/>
                    </a:ext>
                  </a:extLst>
                </a:gridCol>
              </a:tblGrid>
              <a:tr h="517407">
                <a:tc>
                  <a:txBody>
                    <a:bodyPr/>
                    <a:lstStyle/>
                    <a:p>
                      <a:pPr lvl="0"/>
                      <a:r>
                        <a:rPr lang="en-US" sz="1100" b="0" i="0" dirty="0">
                          <a:latin typeface="+mn-lt"/>
                        </a:rPr>
                        <a:t>Endorser</a:t>
                      </a:r>
                    </a:p>
                  </a:txBody>
                  <a:tcPr marL="121920" marR="121920" marT="60960" marB="6096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1100" b="0" i="0" dirty="0">
                        <a:latin typeface="+mn-lt"/>
                      </a:endParaRPr>
                    </a:p>
                  </a:txBody>
                  <a:tcPr marL="121920" marR="121920" marT="60960" marB="60960" anchor="ctr">
                    <a:lnT w="12700" cap="flat" cmpd="sng" algn="ctr">
                      <a:solidFill>
                        <a:schemeClr val="tx1"/>
                      </a:solidFill>
                      <a:prstDash val="solid"/>
                      <a:round/>
                      <a:headEnd type="none" w="med" len="med"/>
                      <a:tailEnd type="none" w="med" len="med"/>
                    </a:lnT>
                  </a:tcPr>
                </a:tc>
                <a:tc>
                  <a:txBody>
                    <a:bodyPr/>
                    <a:lstStyle/>
                    <a:p>
                      <a:pPr lvl="0"/>
                      <a:endParaRPr lang="en-US" sz="1100" b="0" i="0" dirty="0">
                        <a:latin typeface="+mn-lt"/>
                      </a:endParaRPr>
                    </a:p>
                  </a:txBody>
                  <a:tcPr marL="121920" marR="121920" marT="60960" marB="60960" anchor="ctr">
                    <a:lnT w="12700" cap="flat" cmpd="sng" algn="ctr">
                      <a:solidFill>
                        <a:schemeClr val="tx1"/>
                      </a:solidFill>
                      <a:prstDash val="solid"/>
                      <a:round/>
                      <a:headEnd type="none" w="med" len="med"/>
                      <a:tailEnd type="none" w="med" len="med"/>
                    </a:lnT>
                  </a:tcPr>
                </a:tc>
                <a:tc>
                  <a:txBody>
                    <a:bodyPr/>
                    <a:lstStyle/>
                    <a:p>
                      <a:pPr lvl="0"/>
                      <a:r>
                        <a:rPr lang="en-US" sz="1100" b="0" i="0" dirty="0">
                          <a:latin typeface="+mn-lt"/>
                        </a:rPr>
                        <a:t>Ledger</a:t>
                      </a:r>
                    </a:p>
                  </a:txBody>
                  <a:tcPr marL="121920" marR="121920" marT="60960" marB="6096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517407">
                <a:tc>
                  <a:txBody>
                    <a:bodyPr/>
                    <a:lstStyle/>
                    <a:p>
                      <a:pPr lvl="0"/>
                      <a:r>
                        <a:rPr lang="en-US" sz="1100" b="0" i="0" dirty="0">
                          <a:latin typeface="+mn-lt"/>
                        </a:rPr>
                        <a:t>Committing Peer</a:t>
                      </a:r>
                    </a:p>
                  </a:txBody>
                  <a:tcPr marL="121920" marR="121920" marT="60960" marB="60960" anchor="ctr">
                    <a:lnL w="12700" cap="flat" cmpd="sng" algn="ctr">
                      <a:solidFill>
                        <a:schemeClr val="tx1"/>
                      </a:solidFill>
                      <a:prstDash val="solid"/>
                      <a:round/>
                      <a:headEnd type="none" w="med" len="med"/>
                      <a:tailEnd type="none" w="med" len="med"/>
                    </a:lnL>
                  </a:tcPr>
                </a:tc>
                <a:tc>
                  <a:txBody>
                    <a:bodyPr/>
                    <a:lstStyle/>
                    <a:p>
                      <a:pPr lvl="0"/>
                      <a:endParaRPr lang="en-US" sz="1100" b="0" i="0" dirty="0">
                        <a:latin typeface="+mn-lt"/>
                      </a:endParaRPr>
                    </a:p>
                  </a:txBody>
                  <a:tcPr marL="121920" marR="121920" marT="60960" marB="60960" anchor="ctr"/>
                </a:tc>
                <a:tc>
                  <a:txBody>
                    <a:bodyPr/>
                    <a:lstStyle/>
                    <a:p>
                      <a:pPr lvl="0"/>
                      <a:endParaRPr lang="en-US" sz="1100" b="0" i="0" dirty="0">
                        <a:latin typeface="+mn-lt"/>
                      </a:endParaRPr>
                    </a:p>
                  </a:txBody>
                  <a:tcPr marL="121920" marR="121920" marT="60960" marB="60960"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100" b="0" i="0" dirty="0">
                          <a:latin typeface="+mn-lt"/>
                        </a:rPr>
                        <a:t>Application</a:t>
                      </a:r>
                    </a:p>
                  </a:txBody>
                  <a:tcPr marL="121920" marR="121920" marT="60960" marB="6096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17407">
                <a:tc>
                  <a:txBody>
                    <a:bodyPr/>
                    <a:lstStyle/>
                    <a:p>
                      <a:pPr lvl="0"/>
                      <a:r>
                        <a:rPr lang="en-US" sz="1100" b="0" i="0" dirty="0">
                          <a:latin typeface="+mn-lt"/>
                        </a:rPr>
                        <a:t>Ordering</a:t>
                      </a:r>
                      <a:r>
                        <a:rPr lang="en-US" sz="1100" b="0" i="0" baseline="0" dirty="0">
                          <a:latin typeface="+mn-lt"/>
                        </a:rPr>
                        <a:t> Node</a:t>
                      </a:r>
                      <a:endParaRPr lang="en-US" sz="1100" b="0" i="0" dirty="0">
                        <a:latin typeface="+mn-lt"/>
                      </a:endParaRPr>
                    </a:p>
                  </a:txBody>
                  <a:tcPr marL="121920" marR="121920" marT="60960" marB="60960" anchor="ctr">
                    <a:lnL w="12700" cap="flat" cmpd="sng" algn="ctr">
                      <a:solidFill>
                        <a:schemeClr val="tx1"/>
                      </a:solidFill>
                      <a:prstDash val="solid"/>
                      <a:round/>
                      <a:headEnd type="none" w="med" len="med"/>
                      <a:tailEnd type="none" w="med" len="med"/>
                    </a:lnL>
                  </a:tcPr>
                </a:tc>
                <a:tc>
                  <a:txBody>
                    <a:bodyPr/>
                    <a:lstStyle/>
                    <a:p>
                      <a:pPr lvl="0"/>
                      <a:endParaRPr lang="en-US" sz="1100" b="0" i="0" dirty="0">
                        <a:latin typeface="+mn-lt"/>
                      </a:endParaRPr>
                    </a:p>
                  </a:txBody>
                  <a:tcPr marL="121920" marR="121920" marT="60960" marB="60960" anchor="ctr"/>
                </a:tc>
                <a:tc>
                  <a:txBody>
                    <a:bodyPr/>
                    <a:lstStyle/>
                    <a:p>
                      <a:pPr lvl="0"/>
                      <a:endParaRPr lang="en-US" sz="1100" b="0" i="0" dirty="0">
                        <a:latin typeface="+mn-lt"/>
                      </a:endParaRPr>
                    </a:p>
                  </a:txBody>
                  <a:tcPr marL="121920" marR="121920" marT="60960" marB="60960" anchor="ctr"/>
                </a:tc>
                <a:tc>
                  <a:txBody>
                    <a:bodyPr/>
                    <a:lstStyle/>
                    <a:p>
                      <a:pPr lvl="0"/>
                      <a:endParaRPr lang="en-US" sz="1100" b="0" i="0" dirty="0">
                        <a:latin typeface="+mn-lt"/>
                      </a:endParaRPr>
                    </a:p>
                  </a:txBody>
                  <a:tcPr marL="121920" marR="121920" marT="60960" marB="6096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17407">
                <a:tc>
                  <a:txBody>
                    <a:bodyPr/>
                    <a:lstStyle/>
                    <a:p>
                      <a:pPr lvl="0"/>
                      <a:r>
                        <a:rPr lang="en-US" sz="1100" b="0" i="0" dirty="0">
                          <a:latin typeface="+mn-lt"/>
                        </a:rPr>
                        <a:t>Smart</a:t>
                      </a:r>
                      <a:r>
                        <a:rPr lang="en-US" sz="1100" b="0" i="0" baseline="0" dirty="0">
                          <a:latin typeface="+mn-lt"/>
                        </a:rPr>
                        <a:t> Contract</a:t>
                      </a:r>
                    </a:p>
                    <a:p>
                      <a:pPr lvl="0"/>
                      <a:r>
                        <a:rPr lang="en-US" sz="1100" b="0" i="0" baseline="0" dirty="0">
                          <a:latin typeface="+mn-lt"/>
                        </a:rPr>
                        <a:t>(</a:t>
                      </a:r>
                      <a:r>
                        <a:rPr lang="en-US" sz="1100" b="0" i="0" baseline="0" dirty="0" err="1">
                          <a:latin typeface="+mn-lt"/>
                        </a:rPr>
                        <a:t>Chaincode</a:t>
                      </a:r>
                      <a:r>
                        <a:rPr lang="en-US" sz="1100" b="0" i="0" baseline="0" dirty="0">
                          <a:latin typeface="+mn-lt"/>
                        </a:rPr>
                        <a:t>)</a:t>
                      </a:r>
                      <a:endParaRPr lang="en-US" sz="1100" b="0" i="0" dirty="0">
                        <a:latin typeface="+mn-lt"/>
                      </a:endParaRPr>
                    </a:p>
                  </a:txBody>
                  <a:tcPr marL="121920" marR="121920" marT="60960" marB="6096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1100" b="0" i="0" dirty="0">
                        <a:latin typeface="+mn-lt"/>
                      </a:endParaRPr>
                    </a:p>
                  </a:txBody>
                  <a:tcPr marL="121920" marR="121920" marT="60960" marB="60960" anchor="ctr">
                    <a:lnB w="12700" cap="flat" cmpd="sng" algn="ctr">
                      <a:solidFill>
                        <a:schemeClr val="tx1"/>
                      </a:solidFill>
                      <a:prstDash val="solid"/>
                      <a:round/>
                      <a:headEnd type="none" w="med" len="med"/>
                      <a:tailEnd type="none" w="med" len="med"/>
                    </a:lnB>
                  </a:tcPr>
                </a:tc>
                <a:tc>
                  <a:txBody>
                    <a:bodyPr/>
                    <a:lstStyle/>
                    <a:p>
                      <a:pPr lvl="0"/>
                      <a:endParaRPr lang="en-US" sz="1100" b="0" i="0" dirty="0">
                        <a:latin typeface="+mn-lt"/>
                      </a:endParaRPr>
                    </a:p>
                  </a:txBody>
                  <a:tcPr marL="121920" marR="121920" marT="60960" marB="60960"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100" b="0" i="0" dirty="0">
                          <a:latin typeface="+mn-lt"/>
                        </a:rPr>
                        <a:t>Endorsement</a:t>
                      </a:r>
                      <a:r>
                        <a:rPr lang="en-US" sz="1100" b="0" i="0" baseline="0" dirty="0">
                          <a:latin typeface="+mn-lt"/>
                        </a:rPr>
                        <a:t> Policy</a:t>
                      </a:r>
                      <a:endParaRPr lang="en-US" sz="1100" b="0" i="0" dirty="0">
                        <a:latin typeface="+mn-lt"/>
                      </a:endParaRPr>
                    </a:p>
                  </a:txBody>
                  <a:tcPr marL="121920" marR="121920" marT="60960" marB="6096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93" name="Group 92"/>
          <p:cNvGrpSpPr/>
          <p:nvPr/>
        </p:nvGrpSpPr>
        <p:grpSpPr>
          <a:xfrm>
            <a:off x="9181240" y="4813842"/>
            <a:ext cx="1131680" cy="1858741"/>
            <a:chOff x="6885930" y="3610381"/>
            <a:chExt cx="848760" cy="1394056"/>
          </a:xfrm>
        </p:grpSpPr>
        <p:sp>
          <p:nvSpPr>
            <p:cNvPr id="94" name="Rounded Rectangle 93"/>
            <p:cNvSpPr/>
            <p:nvPr/>
          </p:nvSpPr>
          <p:spPr>
            <a:xfrm>
              <a:off x="6885931" y="3610381"/>
              <a:ext cx="267251" cy="2673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48000" bIns="48000" rtlCol="0" anchor="ctr"/>
            <a:lstStyle/>
            <a:p>
              <a:pPr algn="ctr" defTabSz="609585"/>
              <a:endParaRPr lang="en-US" sz="1000" dirty="0">
                <a:solidFill>
                  <a:srgbClr val="000000"/>
                </a:solidFill>
                <a:latin typeface="Arial" panose="020B0604020202020204"/>
              </a:endParaRPr>
            </a:p>
          </p:txBody>
        </p:sp>
        <p:sp>
          <p:nvSpPr>
            <p:cNvPr id="97" name="Rounded Rectangle 96"/>
            <p:cNvSpPr/>
            <p:nvPr/>
          </p:nvSpPr>
          <p:spPr>
            <a:xfrm>
              <a:off x="6886850" y="3991183"/>
              <a:ext cx="267251" cy="267300"/>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00" dirty="0">
                <a:solidFill>
                  <a:srgbClr val="000000"/>
                </a:solidFill>
                <a:latin typeface="Arial" panose="020B0604020202020204"/>
              </a:endParaRPr>
            </a:p>
          </p:txBody>
        </p:sp>
        <p:sp>
          <p:nvSpPr>
            <p:cNvPr id="100" name="Rounded Rectangle 99"/>
            <p:cNvSpPr/>
            <p:nvPr/>
          </p:nvSpPr>
          <p:spPr>
            <a:xfrm>
              <a:off x="6885930" y="4351426"/>
              <a:ext cx="267251" cy="2673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00" dirty="0">
                <a:solidFill>
                  <a:srgbClr val="000000"/>
                </a:solidFill>
                <a:latin typeface="Arial" panose="020B0604020202020204"/>
              </a:endParaRPr>
            </a:p>
          </p:txBody>
        </p:sp>
        <p:sp>
          <p:nvSpPr>
            <p:cNvPr id="103" name="Rounded Rectangle 102"/>
            <p:cNvSpPr/>
            <p:nvPr/>
          </p:nvSpPr>
          <p:spPr>
            <a:xfrm>
              <a:off x="6885930" y="4737137"/>
              <a:ext cx="267251" cy="2673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00" dirty="0">
                <a:solidFill>
                  <a:srgbClr val="000000"/>
                </a:solidFill>
                <a:latin typeface="Arial" panose="020B0604020202020204"/>
              </a:endParaRPr>
            </a:p>
          </p:txBody>
        </p:sp>
        <p:sp>
          <p:nvSpPr>
            <p:cNvPr id="104" name="Folded Corner 103"/>
            <p:cNvSpPr/>
            <p:nvPr/>
          </p:nvSpPr>
          <p:spPr>
            <a:xfrm>
              <a:off x="7424776" y="4744307"/>
              <a:ext cx="268358" cy="25765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333" dirty="0">
                <a:solidFill>
                  <a:prstClr val="white"/>
                </a:solidFill>
                <a:latin typeface="Arial" panose="020B0604020202020204"/>
              </a:endParaRPr>
            </a:p>
          </p:txBody>
        </p:sp>
        <p:cxnSp>
          <p:nvCxnSpPr>
            <p:cNvPr id="105" name="Straight Connector 104"/>
            <p:cNvCxnSpPr/>
            <p:nvPr/>
          </p:nvCxnSpPr>
          <p:spPr>
            <a:xfrm>
              <a:off x="7153181" y="4870787"/>
              <a:ext cx="271595" cy="2346"/>
            </a:xfrm>
            <a:prstGeom prst="line">
              <a:avLst/>
            </a:prstGeom>
            <a:ln w="6350" cmpd="sng">
              <a:solidFill>
                <a:schemeClr val="tx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6" name="Rounded Rectangle 105"/>
            <p:cNvSpPr/>
            <p:nvPr/>
          </p:nvSpPr>
          <p:spPr>
            <a:xfrm>
              <a:off x="7416621" y="3991183"/>
              <a:ext cx="267251" cy="267300"/>
            </a:xfrm>
            <a:prstGeom prst="roundRect">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48000" bIns="48000" rtlCol="0" anchor="ctr"/>
            <a:lstStyle/>
            <a:p>
              <a:pPr algn="ctr" defTabSz="609585"/>
              <a:endParaRPr lang="en-US" sz="1000" dirty="0">
                <a:solidFill>
                  <a:srgbClr val="000000"/>
                </a:solidFill>
                <a:latin typeface="Arial" panose="020B0604020202020204"/>
              </a:endParaRPr>
            </a:p>
          </p:txBody>
        </p:sp>
        <p:grpSp>
          <p:nvGrpSpPr>
            <p:cNvPr id="107" name="Group 106"/>
            <p:cNvGrpSpPr/>
            <p:nvPr/>
          </p:nvGrpSpPr>
          <p:grpSpPr>
            <a:xfrm>
              <a:off x="7365802" y="3672533"/>
              <a:ext cx="368888" cy="93646"/>
              <a:chOff x="2259061" y="4546968"/>
              <a:chExt cx="576021" cy="152408"/>
            </a:xfrm>
          </p:grpSpPr>
          <p:sp>
            <p:nvSpPr>
              <p:cNvPr id="108" name="Rectangle 107"/>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10" name="Rectangle 109"/>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11" name="Rectangle 110"/>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13" name="Straight Connector 112"/>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116" name="Group 115"/>
          <p:cNvGrpSpPr/>
          <p:nvPr/>
        </p:nvGrpSpPr>
        <p:grpSpPr>
          <a:xfrm>
            <a:off x="4930663" y="2982686"/>
            <a:ext cx="2279088" cy="2145341"/>
            <a:chOff x="3620745" y="2847577"/>
            <a:chExt cx="1709316" cy="1609006"/>
          </a:xfrm>
        </p:grpSpPr>
        <p:sp>
          <p:nvSpPr>
            <p:cNvPr id="117" name="Rounded Rectangle 116"/>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dirty="0">
                <a:solidFill>
                  <a:prstClr val="white"/>
                </a:solidFill>
                <a:latin typeface="Arial" panose="020B0604020202020204"/>
              </a:endParaRPr>
            </a:p>
          </p:txBody>
        </p:sp>
        <p:sp>
          <p:nvSpPr>
            <p:cNvPr id="118" name="Rounded Rectangle 117"/>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sp>
          <p:nvSpPr>
            <p:cNvPr id="119" name="Rounded Rectangle 118"/>
            <p:cNvSpPr/>
            <p:nvPr/>
          </p:nvSpPr>
          <p:spPr>
            <a:xfrm>
              <a:off x="3767821" y="29647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sp>
          <p:nvSpPr>
            <p:cNvPr id="120" name="Rounded Rectangle 119"/>
            <p:cNvSpPr/>
            <p:nvPr/>
          </p:nvSpPr>
          <p:spPr>
            <a:xfrm>
              <a:off x="4580786" y="296749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cxnSp>
          <p:nvCxnSpPr>
            <p:cNvPr id="121" name="Straight Connector 120"/>
            <p:cNvCxnSpPr/>
            <p:nvPr/>
          </p:nvCxnSpPr>
          <p:spPr>
            <a:xfrm>
              <a:off x="4366020" y="3263828"/>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4066921" y="3562927"/>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H="1">
              <a:off x="4874504" y="3565692"/>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4341787" y="3536576"/>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4341787" y="3530645"/>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7" name="Rounded Rectangle 126"/>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grpSp>
      <p:sp>
        <p:nvSpPr>
          <p:cNvPr id="128" name="Rounded Rectangle 127"/>
          <p:cNvSpPr/>
          <p:nvPr/>
        </p:nvSpPr>
        <p:spPr>
          <a:xfrm>
            <a:off x="2804710" y="1464703"/>
            <a:ext cx="797599" cy="7975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panose="020B0604020202020204"/>
              </a:rPr>
              <a:t>E</a:t>
            </a:r>
            <a:r>
              <a:rPr lang="en-US" sz="3200" baseline="-25000" dirty="0">
                <a:solidFill>
                  <a:prstClr val="white"/>
                </a:solidFill>
                <a:latin typeface="Arial" panose="020B0604020202020204"/>
              </a:rPr>
              <a:t>0</a:t>
            </a:r>
            <a:endParaRPr lang="en-US" sz="3200" dirty="0">
              <a:solidFill>
                <a:prstClr val="white"/>
              </a:solidFill>
              <a:latin typeface="Arial" panose="020B0604020202020204"/>
            </a:endParaRPr>
          </a:p>
        </p:txBody>
      </p:sp>
      <p:sp>
        <p:nvSpPr>
          <p:cNvPr id="130" name="Rounded Rectangle 129"/>
          <p:cNvSpPr/>
          <p:nvPr/>
        </p:nvSpPr>
        <p:spPr>
          <a:xfrm>
            <a:off x="2804710" y="2829351"/>
            <a:ext cx="797599" cy="7975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panose="020B0604020202020204"/>
              </a:rPr>
              <a:t>E</a:t>
            </a:r>
            <a:r>
              <a:rPr lang="en-US" sz="3200" baseline="-25000" dirty="0">
                <a:solidFill>
                  <a:prstClr val="white"/>
                </a:solidFill>
                <a:latin typeface="Arial" panose="020B0604020202020204"/>
              </a:rPr>
              <a:t>1</a:t>
            </a:r>
            <a:endParaRPr lang="en-US" sz="3200" dirty="0">
              <a:solidFill>
                <a:prstClr val="white"/>
              </a:solidFill>
              <a:latin typeface="Arial" panose="020B0604020202020204"/>
            </a:endParaRPr>
          </a:p>
        </p:txBody>
      </p:sp>
      <p:sp>
        <p:nvSpPr>
          <p:cNvPr id="131" name="Rounded Rectangle 130"/>
          <p:cNvSpPr/>
          <p:nvPr/>
        </p:nvSpPr>
        <p:spPr>
          <a:xfrm>
            <a:off x="2804710" y="4193999"/>
            <a:ext cx="797599" cy="7975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panose="020B0604020202020204"/>
              </a:rPr>
              <a:t>E</a:t>
            </a:r>
            <a:r>
              <a:rPr lang="en-US" sz="3200" baseline="-25000" dirty="0">
                <a:solidFill>
                  <a:prstClr val="white"/>
                </a:solidFill>
                <a:latin typeface="Arial" panose="020B0604020202020204"/>
              </a:rPr>
              <a:t>2</a:t>
            </a:r>
            <a:endParaRPr lang="en-US" sz="3200" dirty="0">
              <a:solidFill>
                <a:prstClr val="white"/>
              </a:solidFill>
              <a:latin typeface="Arial" panose="020B0604020202020204"/>
            </a:endParaRPr>
          </a:p>
        </p:txBody>
      </p:sp>
      <p:sp>
        <p:nvSpPr>
          <p:cNvPr id="132" name="Folded Corner 131"/>
          <p:cNvSpPr/>
          <p:nvPr/>
        </p:nvSpPr>
        <p:spPr>
          <a:xfrm>
            <a:off x="4193037" y="4254895"/>
            <a:ext cx="467135" cy="456044"/>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r>
              <a:rPr lang="en-US" sz="1600" dirty="0">
                <a:solidFill>
                  <a:prstClr val="black"/>
                </a:solidFill>
                <a:latin typeface="Arial" panose="020B0604020202020204"/>
              </a:rPr>
              <a:t>P</a:t>
            </a:r>
            <a:endParaRPr lang="en-US" sz="1600" baseline="-25000" dirty="0">
              <a:solidFill>
                <a:prstClr val="black"/>
              </a:solidFill>
              <a:latin typeface="Arial" panose="020B0604020202020204"/>
            </a:endParaRPr>
          </a:p>
        </p:txBody>
      </p:sp>
      <p:sp>
        <p:nvSpPr>
          <p:cNvPr id="133" name="Rounded Rectangle 132"/>
          <p:cNvSpPr/>
          <p:nvPr/>
        </p:nvSpPr>
        <p:spPr>
          <a:xfrm>
            <a:off x="6341730" y="1468041"/>
            <a:ext cx="797599" cy="7975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P</a:t>
            </a:r>
            <a:r>
              <a:rPr lang="en-US" sz="3200" baseline="-25000" dirty="0">
                <a:solidFill>
                  <a:srgbClr val="000000"/>
                </a:solidFill>
                <a:latin typeface="Arial" panose="020B0604020202020204"/>
              </a:rPr>
              <a:t>4</a:t>
            </a:r>
            <a:endParaRPr lang="en-US" sz="3200" dirty="0">
              <a:solidFill>
                <a:srgbClr val="000000"/>
              </a:solidFill>
              <a:latin typeface="Arial" panose="020B0604020202020204"/>
            </a:endParaRPr>
          </a:p>
        </p:txBody>
      </p:sp>
      <p:sp>
        <p:nvSpPr>
          <p:cNvPr id="140" name="Rounded Rectangle 139"/>
          <p:cNvSpPr/>
          <p:nvPr/>
        </p:nvSpPr>
        <p:spPr>
          <a:xfrm>
            <a:off x="4576046" y="1463317"/>
            <a:ext cx="797599" cy="7975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P</a:t>
            </a:r>
            <a:r>
              <a:rPr lang="en-US" sz="3200" baseline="-25000" dirty="0">
                <a:solidFill>
                  <a:srgbClr val="000000"/>
                </a:solidFill>
                <a:latin typeface="Arial" panose="020B0604020202020204"/>
              </a:rPr>
              <a:t>3</a:t>
            </a:r>
            <a:endParaRPr lang="en-US" sz="3200" dirty="0">
              <a:solidFill>
                <a:srgbClr val="000000"/>
              </a:solidFill>
              <a:latin typeface="Arial" panose="020B0604020202020204"/>
            </a:endParaRPr>
          </a:p>
        </p:txBody>
      </p:sp>
      <p:sp>
        <p:nvSpPr>
          <p:cNvPr id="142" name="Rounded Rectangle 141"/>
          <p:cNvSpPr/>
          <p:nvPr/>
        </p:nvSpPr>
        <p:spPr>
          <a:xfrm>
            <a:off x="3620241" y="2091524"/>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143" name="Rounded Rectangle 142"/>
          <p:cNvSpPr/>
          <p:nvPr/>
        </p:nvSpPr>
        <p:spPr>
          <a:xfrm>
            <a:off x="3888317" y="2182139"/>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B</a:t>
            </a:r>
          </a:p>
        </p:txBody>
      </p:sp>
      <p:sp>
        <p:nvSpPr>
          <p:cNvPr id="149" name="Rounded Rectangle 148"/>
          <p:cNvSpPr/>
          <p:nvPr/>
        </p:nvSpPr>
        <p:spPr>
          <a:xfrm>
            <a:off x="3620241" y="3456172"/>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150" name="Rounded Rectangle 149"/>
          <p:cNvSpPr/>
          <p:nvPr/>
        </p:nvSpPr>
        <p:spPr>
          <a:xfrm>
            <a:off x="3888317" y="3546787"/>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B</a:t>
            </a:r>
          </a:p>
        </p:txBody>
      </p:sp>
      <p:sp>
        <p:nvSpPr>
          <p:cNvPr id="151" name="Rounded Rectangle 150"/>
          <p:cNvSpPr/>
          <p:nvPr/>
        </p:nvSpPr>
        <p:spPr>
          <a:xfrm>
            <a:off x="3620241" y="4820820"/>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152" name="Rounded Rectangle 151"/>
          <p:cNvSpPr/>
          <p:nvPr/>
        </p:nvSpPr>
        <p:spPr>
          <a:xfrm>
            <a:off x="3888317" y="4910477"/>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B</a:t>
            </a:r>
          </a:p>
        </p:txBody>
      </p:sp>
      <p:sp>
        <p:nvSpPr>
          <p:cNvPr id="153" name="Rounded Rectangle 152"/>
          <p:cNvSpPr/>
          <p:nvPr/>
        </p:nvSpPr>
        <p:spPr>
          <a:xfrm>
            <a:off x="5391577" y="2089180"/>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154" name="Rounded Rectangle 153"/>
          <p:cNvSpPr/>
          <p:nvPr/>
        </p:nvSpPr>
        <p:spPr>
          <a:xfrm>
            <a:off x="5659653" y="2179795"/>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D</a:t>
            </a:r>
          </a:p>
        </p:txBody>
      </p:sp>
      <p:grpSp>
        <p:nvGrpSpPr>
          <p:cNvPr id="231" name="Group 230"/>
          <p:cNvGrpSpPr/>
          <p:nvPr/>
        </p:nvGrpSpPr>
        <p:grpSpPr>
          <a:xfrm>
            <a:off x="0" y="2700793"/>
            <a:ext cx="1259579" cy="1079282"/>
            <a:chOff x="0" y="2025595"/>
            <a:chExt cx="944684" cy="809462"/>
          </a:xfrm>
        </p:grpSpPr>
        <p:sp>
          <p:nvSpPr>
            <p:cNvPr id="232" name="Rectangle 231"/>
            <p:cNvSpPr/>
            <p:nvPr/>
          </p:nvSpPr>
          <p:spPr>
            <a:xfrm>
              <a:off x="0" y="2277703"/>
              <a:ext cx="742943" cy="315567"/>
            </a:xfrm>
            <a:prstGeom prst="rect">
              <a:avLst/>
            </a:prstGeom>
          </p:spPr>
          <p:txBody>
            <a:bodyPr wrap="square">
              <a:spAutoFit/>
            </a:bodyPr>
            <a:lstStyle/>
            <a:p>
              <a:pPr algn="ctr" defTabSz="609585"/>
              <a:r>
                <a:rPr lang="en-US" sz="1067" dirty="0">
                  <a:solidFill>
                    <a:prstClr val="black"/>
                  </a:solidFill>
                  <a:latin typeface="Arial" panose="020B0604020202020204"/>
                  <a:cs typeface="Calibri"/>
                </a:rPr>
                <a:t>Client</a:t>
              </a:r>
            </a:p>
            <a:p>
              <a:pPr algn="ctr" defTabSz="609585"/>
              <a:r>
                <a:rPr lang="en-US" sz="1067" dirty="0">
                  <a:solidFill>
                    <a:prstClr val="black"/>
                  </a:solidFill>
                  <a:latin typeface="Arial" panose="020B0604020202020204"/>
                  <a:cs typeface="Calibri"/>
                </a:rPr>
                <a:t>Application</a:t>
              </a:r>
            </a:p>
          </p:txBody>
        </p:sp>
        <p:grpSp>
          <p:nvGrpSpPr>
            <p:cNvPr id="233" name="Group 232"/>
            <p:cNvGrpSpPr/>
            <p:nvPr/>
          </p:nvGrpSpPr>
          <p:grpSpPr>
            <a:xfrm>
              <a:off x="93037" y="2025595"/>
              <a:ext cx="851647" cy="809462"/>
              <a:chOff x="265172" y="2308763"/>
              <a:chExt cx="712071" cy="676800"/>
            </a:xfrm>
          </p:grpSpPr>
          <p:sp>
            <p:nvSpPr>
              <p:cNvPr id="235" name="Rounded Rectangle 234"/>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2400" dirty="0">
                  <a:solidFill>
                    <a:prstClr val="white"/>
                  </a:solidFill>
                  <a:latin typeface="Arial" panose="020B0604020202020204"/>
                </a:endParaRPr>
              </a:p>
            </p:txBody>
          </p:sp>
          <p:cxnSp>
            <p:nvCxnSpPr>
              <p:cNvPr id="236" name="Straight Connector 235"/>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34" name="TextBox 233"/>
            <p:cNvSpPr txBox="1"/>
            <p:nvPr/>
          </p:nvSpPr>
          <p:spPr>
            <a:xfrm>
              <a:off x="652491" y="2239123"/>
              <a:ext cx="270016" cy="438726"/>
            </a:xfrm>
            <a:prstGeom prst="rect">
              <a:avLst/>
            </a:prstGeom>
            <a:noFill/>
          </p:spPr>
          <p:txBody>
            <a:bodyPr wrap="square" rtlCol="0">
              <a:spAutoFit/>
            </a:bodyPr>
            <a:lstStyle/>
            <a:p>
              <a:pPr defTabSz="609585"/>
              <a:r>
                <a:rPr lang="en-US" sz="1067" dirty="0">
                  <a:solidFill>
                    <a:prstClr val="black"/>
                  </a:solidFill>
                  <a:latin typeface="Arial" panose="020B0604020202020204"/>
                </a:rPr>
                <a:t>SDK</a:t>
              </a:r>
            </a:p>
          </p:txBody>
        </p:sp>
      </p:grpSp>
      <p:grpSp>
        <p:nvGrpSpPr>
          <p:cNvPr id="82" name="Group 81"/>
          <p:cNvGrpSpPr/>
          <p:nvPr/>
        </p:nvGrpSpPr>
        <p:grpSpPr>
          <a:xfrm>
            <a:off x="2747069" y="2335452"/>
            <a:ext cx="491851" cy="116997"/>
            <a:chOff x="2259061" y="4546968"/>
            <a:chExt cx="576021" cy="152408"/>
          </a:xfrm>
        </p:grpSpPr>
        <p:sp>
          <p:nvSpPr>
            <p:cNvPr id="83" name="Rectangle 82"/>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84" name="Rectangle 83"/>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85" name="Rectangle 84"/>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86" name="Straight Connector 85"/>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2753115" y="3717068"/>
            <a:ext cx="491851" cy="124861"/>
            <a:chOff x="2259061" y="4546968"/>
            <a:chExt cx="576021" cy="152408"/>
          </a:xfrm>
        </p:grpSpPr>
        <p:sp>
          <p:nvSpPr>
            <p:cNvPr id="88" name="Rectangle 87"/>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89" name="Rectangle 88"/>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90" name="Rectangle 89"/>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91" name="Straight Connector 90"/>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98" name="Group 97"/>
          <p:cNvGrpSpPr/>
          <p:nvPr/>
        </p:nvGrpSpPr>
        <p:grpSpPr>
          <a:xfrm>
            <a:off x="2757760" y="5081255"/>
            <a:ext cx="491851" cy="124860"/>
            <a:chOff x="2259061" y="4546968"/>
            <a:chExt cx="576021" cy="152408"/>
          </a:xfrm>
        </p:grpSpPr>
        <p:sp>
          <p:nvSpPr>
            <p:cNvPr id="99" name="Rectangle 98"/>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01" name="Rectangle 100"/>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02" name="Rectangle 101"/>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09" name="Straight Connector 108"/>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4529779" y="2335453"/>
            <a:ext cx="491851" cy="116991"/>
            <a:chOff x="2259061" y="4546968"/>
            <a:chExt cx="576021" cy="152408"/>
          </a:xfrm>
        </p:grpSpPr>
        <p:sp>
          <p:nvSpPr>
            <p:cNvPr id="114" name="Rectangle 113"/>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15" name="Rectangle 114"/>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29" name="Rectangle 128"/>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34" name="Straight Connector 133"/>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6299783" y="2357076"/>
            <a:ext cx="491851" cy="107461"/>
            <a:chOff x="2259061" y="4546968"/>
            <a:chExt cx="576021" cy="152408"/>
          </a:xfrm>
        </p:grpSpPr>
        <p:sp>
          <p:nvSpPr>
            <p:cNvPr id="138" name="Rectangle 137"/>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39" name="Rectangle 138"/>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41" name="Rectangle 140"/>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44" name="Straight Connector 143"/>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01113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Rounded Rectangle 133"/>
          <p:cNvSpPr/>
          <p:nvPr/>
        </p:nvSpPr>
        <p:spPr>
          <a:xfrm>
            <a:off x="2138636" y="1158006"/>
            <a:ext cx="5378225" cy="443582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dirty="0">
              <a:solidFill>
                <a:prstClr val="white"/>
              </a:solidFill>
              <a:latin typeface="Arial" panose="020B0604020202020204"/>
            </a:endParaRPr>
          </a:p>
        </p:txBody>
      </p:sp>
      <p:sp>
        <p:nvSpPr>
          <p:cNvPr id="4" name="Text Placeholder 3"/>
          <p:cNvSpPr>
            <a:spLocks noGrp="1"/>
          </p:cNvSpPr>
          <p:nvPr>
            <p:ph type="body" sz="quarter" idx="13"/>
          </p:nvPr>
        </p:nvSpPr>
        <p:spPr/>
        <p:txBody>
          <a:bodyPr/>
          <a:lstStyle/>
          <a:p>
            <a:r>
              <a:rPr lang="en-US" dirty="0">
                <a:latin typeface="+mn-lt"/>
              </a:rPr>
              <a:t>Sample transaction: Step 3/7 – Proposal Response</a:t>
            </a:r>
          </a:p>
        </p:txBody>
      </p:sp>
      <p:sp>
        <p:nvSpPr>
          <p:cNvPr id="19" name="TextBox 18"/>
          <p:cNvSpPr txBox="1"/>
          <p:nvPr/>
        </p:nvSpPr>
        <p:spPr>
          <a:xfrm>
            <a:off x="7527290" y="1158008"/>
            <a:ext cx="4664711" cy="3139321"/>
          </a:xfrm>
          <a:prstGeom prst="rect">
            <a:avLst/>
          </a:prstGeom>
          <a:noFill/>
        </p:spPr>
        <p:txBody>
          <a:bodyPr wrap="square" rtlCol="0">
            <a:spAutoFit/>
          </a:bodyPr>
          <a:lstStyle/>
          <a:p>
            <a:pPr algn="ctr" defTabSz="609585"/>
            <a:r>
              <a:rPr lang="en-US" dirty="0">
                <a:solidFill>
                  <a:srgbClr val="FF0000"/>
                </a:solidFill>
                <a:latin typeface="Arial" panose="020B0604020202020204"/>
              </a:rPr>
              <a:t>Application receives responses</a:t>
            </a:r>
          </a:p>
          <a:p>
            <a:pPr marL="457189" indent="-457189" defTabSz="609585">
              <a:buFontTx/>
              <a:buAutoNum type="arabicPeriod"/>
            </a:pPr>
            <a:endParaRPr lang="en-US" dirty="0">
              <a:solidFill>
                <a:prstClr val="black"/>
              </a:solidFill>
              <a:latin typeface="Arial" panose="020B0604020202020204"/>
            </a:endParaRPr>
          </a:p>
          <a:p>
            <a:pPr marL="304792" indent="-4233" defTabSz="609585"/>
            <a:r>
              <a:rPr lang="en-US" dirty="0">
                <a:solidFill>
                  <a:prstClr val="black"/>
                </a:solidFill>
                <a:latin typeface="Arial" panose="020B0604020202020204"/>
              </a:rPr>
              <a:t>RW sets are asynchronously returned to application</a:t>
            </a:r>
          </a:p>
          <a:p>
            <a:pPr marL="304792" indent="-4233" defTabSz="609585"/>
            <a:endParaRPr lang="en-US" dirty="0">
              <a:solidFill>
                <a:prstClr val="black"/>
              </a:solidFill>
              <a:latin typeface="Arial" panose="020B0604020202020204"/>
            </a:endParaRPr>
          </a:p>
          <a:p>
            <a:pPr marL="304792" indent="-4233" defTabSz="609585"/>
            <a:r>
              <a:rPr lang="en-US" dirty="0">
                <a:solidFill>
                  <a:prstClr val="black"/>
                </a:solidFill>
                <a:latin typeface="Arial" panose="020B0604020202020204"/>
              </a:rPr>
              <a:t>The RW sets are signed by each endorser, and also includes each record version number</a:t>
            </a:r>
          </a:p>
          <a:p>
            <a:pPr marL="304792" indent="-4233" defTabSz="609585"/>
            <a:endParaRPr lang="en-US" dirty="0">
              <a:solidFill>
                <a:prstClr val="black"/>
              </a:solidFill>
              <a:latin typeface="Arial" panose="020B0604020202020204"/>
            </a:endParaRPr>
          </a:p>
          <a:p>
            <a:pPr marL="304792" indent="-4233" defTabSz="609585"/>
            <a:r>
              <a:rPr lang="en-US" dirty="0">
                <a:solidFill>
                  <a:prstClr val="black"/>
                </a:solidFill>
                <a:latin typeface="Arial" panose="020B0604020202020204"/>
              </a:rPr>
              <a:t>(This information will be checked much later in the consensus process)</a:t>
            </a:r>
          </a:p>
        </p:txBody>
      </p:sp>
      <p:cxnSp>
        <p:nvCxnSpPr>
          <p:cNvPr id="91" name="Straight Arrow Connector 90"/>
          <p:cNvCxnSpPr/>
          <p:nvPr/>
        </p:nvCxnSpPr>
        <p:spPr>
          <a:xfrm flipH="1">
            <a:off x="1255410" y="1863503"/>
            <a:ext cx="1549300" cy="1162844"/>
          </a:xfrm>
          <a:prstGeom prst="straightConnector1">
            <a:avLst/>
          </a:prstGeom>
          <a:ln w="19050" cmpd="sng">
            <a:solidFill>
              <a:srgbClr val="FF0000"/>
            </a:solidFill>
            <a:prstDash val="sysDash"/>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a:endCxn id="3" idx="3"/>
          </p:cNvCxnSpPr>
          <p:nvPr/>
        </p:nvCxnSpPr>
        <p:spPr>
          <a:xfrm flipH="1">
            <a:off x="1259579" y="3228151"/>
            <a:ext cx="1545131" cy="12284"/>
          </a:xfrm>
          <a:prstGeom prst="straightConnector1">
            <a:avLst/>
          </a:prstGeom>
          <a:ln w="19050" cmpd="sng">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flipV="1">
            <a:off x="1255410" y="3456172"/>
            <a:ext cx="1549300" cy="1136627"/>
          </a:xfrm>
          <a:prstGeom prst="straightConnector1">
            <a:avLst/>
          </a:prstGeom>
          <a:ln w="19050" cmpd="sng">
            <a:solidFill>
              <a:srgbClr val="FF0000"/>
            </a:solidFill>
            <a:prstDash val="sysDash"/>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7849091" y="4409974"/>
            <a:ext cx="458780" cy="256545"/>
          </a:xfrm>
          <a:prstGeom prst="rect">
            <a:avLst/>
          </a:prstGeom>
          <a:noFill/>
        </p:spPr>
        <p:txBody>
          <a:bodyPr wrap="none" rtlCol="0">
            <a:spAutoFit/>
          </a:bodyPr>
          <a:lstStyle/>
          <a:p>
            <a:pPr defTabSz="609585"/>
            <a:r>
              <a:rPr lang="en-US" sz="1067" dirty="0">
                <a:solidFill>
                  <a:prstClr val="black"/>
                </a:solidFill>
                <a:latin typeface="Arial" panose="020B0604020202020204"/>
              </a:rPr>
              <a:t>Key:</a:t>
            </a:r>
          </a:p>
        </p:txBody>
      </p:sp>
      <p:sp>
        <p:nvSpPr>
          <p:cNvPr id="189" name="TextBox 188"/>
          <p:cNvSpPr txBox="1"/>
          <p:nvPr/>
        </p:nvSpPr>
        <p:spPr>
          <a:xfrm>
            <a:off x="3412100" y="5576571"/>
            <a:ext cx="2996421" cy="338554"/>
          </a:xfrm>
          <a:prstGeom prst="rect">
            <a:avLst/>
          </a:prstGeom>
          <a:noFill/>
        </p:spPr>
        <p:txBody>
          <a:bodyPr wrap="square" rtlCol="0">
            <a:spAutoFit/>
          </a:bodyPr>
          <a:lstStyle/>
          <a:p>
            <a:pPr algn="ctr" defTabSz="609585"/>
            <a:r>
              <a:rPr lang="en-US" sz="1600" dirty="0" err="1">
                <a:solidFill>
                  <a:prstClr val="black"/>
                </a:solidFill>
                <a:latin typeface="Arial" panose="020B0604020202020204"/>
              </a:rPr>
              <a:t>Hyperledger</a:t>
            </a:r>
            <a:r>
              <a:rPr lang="en-US" sz="1600" dirty="0">
                <a:solidFill>
                  <a:prstClr val="black"/>
                </a:solidFill>
                <a:latin typeface="Arial" panose="020B0604020202020204"/>
              </a:rPr>
              <a:t> Fabric Network</a:t>
            </a:r>
          </a:p>
        </p:txBody>
      </p:sp>
      <p:sp>
        <p:nvSpPr>
          <p:cNvPr id="190" name="TextBox 189"/>
          <p:cNvSpPr txBox="1"/>
          <p:nvPr/>
        </p:nvSpPr>
        <p:spPr>
          <a:xfrm>
            <a:off x="5365172" y="5139737"/>
            <a:ext cx="1428808" cy="276999"/>
          </a:xfrm>
          <a:prstGeom prst="rect">
            <a:avLst/>
          </a:prstGeom>
          <a:noFill/>
        </p:spPr>
        <p:txBody>
          <a:bodyPr wrap="square" rtlCol="0">
            <a:spAutoFit/>
          </a:bodyPr>
          <a:lstStyle/>
          <a:p>
            <a:pPr defTabSz="609585"/>
            <a:r>
              <a:rPr lang="en-US" sz="1200" dirty="0">
                <a:solidFill>
                  <a:prstClr val="black"/>
                </a:solidFill>
                <a:latin typeface="Arial" panose="020B0604020202020204"/>
              </a:rPr>
              <a:t>Ordering-Service</a:t>
            </a:r>
          </a:p>
        </p:txBody>
      </p:sp>
      <p:graphicFrame>
        <p:nvGraphicFramePr>
          <p:cNvPr id="81" name="Table 80"/>
          <p:cNvGraphicFramePr>
            <a:graphicFrameLocks noGrp="1"/>
          </p:cNvGraphicFramePr>
          <p:nvPr>
            <p:extLst/>
          </p:nvPr>
        </p:nvGraphicFramePr>
        <p:xfrm>
          <a:off x="7975965" y="4690335"/>
          <a:ext cx="3440491" cy="2069627"/>
        </p:xfrm>
        <a:graphic>
          <a:graphicData uri="http://schemas.openxmlformats.org/drawingml/2006/table">
            <a:tbl>
              <a:tblPr firstRow="1" bandRow="1">
                <a:tableStyleId>{2D5ABB26-0587-4C30-8999-92F81FD0307C}</a:tableStyleId>
              </a:tblPr>
              <a:tblGrid>
                <a:gridCol w="1205291">
                  <a:extLst>
                    <a:ext uri="{9D8B030D-6E8A-4147-A177-3AD203B41FA5}">
                      <a16:colId xmlns:a16="http://schemas.microsoft.com/office/drawing/2014/main" val="20000"/>
                    </a:ext>
                  </a:extLst>
                </a:gridCol>
                <a:gridCol w="511261">
                  <a:extLst>
                    <a:ext uri="{9D8B030D-6E8A-4147-A177-3AD203B41FA5}">
                      <a16:colId xmlns:a16="http://schemas.microsoft.com/office/drawing/2014/main" val="20001"/>
                    </a:ext>
                  </a:extLst>
                </a:gridCol>
                <a:gridCol w="610572">
                  <a:extLst>
                    <a:ext uri="{9D8B030D-6E8A-4147-A177-3AD203B41FA5}">
                      <a16:colId xmlns:a16="http://schemas.microsoft.com/office/drawing/2014/main" val="20002"/>
                    </a:ext>
                  </a:extLst>
                </a:gridCol>
                <a:gridCol w="1113367">
                  <a:extLst>
                    <a:ext uri="{9D8B030D-6E8A-4147-A177-3AD203B41FA5}">
                      <a16:colId xmlns:a16="http://schemas.microsoft.com/office/drawing/2014/main" val="20003"/>
                    </a:ext>
                  </a:extLst>
                </a:gridCol>
              </a:tblGrid>
              <a:tr h="517407">
                <a:tc>
                  <a:txBody>
                    <a:bodyPr/>
                    <a:lstStyle/>
                    <a:p>
                      <a:pPr lvl="0"/>
                      <a:r>
                        <a:rPr lang="en-US" sz="1100" b="0" i="0" dirty="0">
                          <a:latin typeface="+mn-lt"/>
                        </a:rPr>
                        <a:t>Endorser</a:t>
                      </a:r>
                    </a:p>
                  </a:txBody>
                  <a:tcPr marL="121920" marR="121920" marT="60960" marB="6096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1100" b="0" i="0" dirty="0">
                        <a:latin typeface="+mn-lt"/>
                      </a:endParaRPr>
                    </a:p>
                  </a:txBody>
                  <a:tcPr marL="121920" marR="121920" marT="60960" marB="60960" anchor="ctr">
                    <a:lnT w="12700" cap="flat" cmpd="sng" algn="ctr">
                      <a:solidFill>
                        <a:schemeClr val="tx1"/>
                      </a:solidFill>
                      <a:prstDash val="solid"/>
                      <a:round/>
                      <a:headEnd type="none" w="med" len="med"/>
                      <a:tailEnd type="none" w="med" len="med"/>
                    </a:lnT>
                  </a:tcPr>
                </a:tc>
                <a:tc>
                  <a:txBody>
                    <a:bodyPr/>
                    <a:lstStyle/>
                    <a:p>
                      <a:pPr lvl="0"/>
                      <a:endParaRPr lang="en-US" sz="1100" b="0" i="0" dirty="0">
                        <a:latin typeface="+mn-lt"/>
                      </a:endParaRPr>
                    </a:p>
                  </a:txBody>
                  <a:tcPr marL="121920" marR="121920" marT="60960" marB="60960" anchor="ctr">
                    <a:lnT w="12700" cap="flat" cmpd="sng" algn="ctr">
                      <a:solidFill>
                        <a:schemeClr val="tx1"/>
                      </a:solidFill>
                      <a:prstDash val="solid"/>
                      <a:round/>
                      <a:headEnd type="none" w="med" len="med"/>
                      <a:tailEnd type="none" w="med" len="med"/>
                    </a:lnT>
                  </a:tcPr>
                </a:tc>
                <a:tc>
                  <a:txBody>
                    <a:bodyPr/>
                    <a:lstStyle/>
                    <a:p>
                      <a:pPr lvl="0"/>
                      <a:r>
                        <a:rPr lang="en-US" sz="1100" b="0" i="0" dirty="0">
                          <a:latin typeface="+mn-lt"/>
                        </a:rPr>
                        <a:t>Ledger</a:t>
                      </a:r>
                    </a:p>
                  </a:txBody>
                  <a:tcPr marL="121920" marR="121920" marT="60960" marB="6096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517407">
                <a:tc>
                  <a:txBody>
                    <a:bodyPr/>
                    <a:lstStyle/>
                    <a:p>
                      <a:pPr lvl="0"/>
                      <a:r>
                        <a:rPr lang="en-US" sz="1100" b="0" i="0" dirty="0">
                          <a:latin typeface="+mn-lt"/>
                        </a:rPr>
                        <a:t>Committing Peer</a:t>
                      </a:r>
                    </a:p>
                  </a:txBody>
                  <a:tcPr marL="121920" marR="121920" marT="60960" marB="60960" anchor="ctr">
                    <a:lnL w="12700" cap="flat" cmpd="sng" algn="ctr">
                      <a:solidFill>
                        <a:schemeClr val="tx1"/>
                      </a:solidFill>
                      <a:prstDash val="solid"/>
                      <a:round/>
                      <a:headEnd type="none" w="med" len="med"/>
                      <a:tailEnd type="none" w="med" len="med"/>
                    </a:lnL>
                  </a:tcPr>
                </a:tc>
                <a:tc>
                  <a:txBody>
                    <a:bodyPr/>
                    <a:lstStyle/>
                    <a:p>
                      <a:pPr lvl="0"/>
                      <a:endParaRPr lang="en-US" sz="1100" b="0" i="0" dirty="0">
                        <a:latin typeface="+mn-lt"/>
                      </a:endParaRPr>
                    </a:p>
                  </a:txBody>
                  <a:tcPr marL="121920" marR="121920" marT="60960" marB="60960" anchor="ctr"/>
                </a:tc>
                <a:tc>
                  <a:txBody>
                    <a:bodyPr/>
                    <a:lstStyle/>
                    <a:p>
                      <a:pPr lvl="0"/>
                      <a:endParaRPr lang="en-US" sz="1100" b="0" i="0" dirty="0">
                        <a:latin typeface="+mn-lt"/>
                      </a:endParaRPr>
                    </a:p>
                  </a:txBody>
                  <a:tcPr marL="121920" marR="121920" marT="60960" marB="60960"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100" b="0" i="0" dirty="0">
                          <a:latin typeface="+mn-lt"/>
                        </a:rPr>
                        <a:t>Application</a:t>
                      </a:r>
                    </a:p>
                  </a:txBody>
                  <a:tcPr marL="121920" marR="121920" marT="60960" marB="6096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17407">
                <a:tc>
                  <a:txBody>
                    <a:bodyPr/>
                    <a:lstStyle/>
                    <a:p>
                      <a:pPr lvl="0"/>
                      <a:r>
                        <a:rPr lang="en-US" sz="1100" b="0" i="0" dirty="0">
                          <a:latin typeface="+mn-lt"/>
                        </a:rPr>
                        <a:t>Ordering</a:t>
                      </a:r>
                      <a:r>
                        <a:rPr lang="en-US" sz="1100" b="0" i="0" baseline="0" dirty="0">
                          <a:latin typeface="+mn-lt"/>
                        </a:rPr>
                        <a:t> Node</a:t>
                      </a:r>
                      <a:endParaRPr lang="en-US" sz="1100" b="0" i="0" dirty="0">
                        <a:latin typeface="+mn-lt"/>
                      </a:endParaRPr>
                    </a:p>
                  </a:txBody>
                  <a:tcPr marL="121920" marR="121920" marT="60960" marB="60960" anchor="ctr">
                    <a:lnL w="12700" cap="flat" cmpd="sng" algn="ctr">
                      <a:solidFill>
                        <a:schemeClr val="tx1"/>
                      </a:solidFill>
                      <a:prstDash val="solid"/>
                      <a:round/>
                      <a:headEnd type="none" w="med" len="med"/>
                      <a:tailEnd type="none" w="med" len="med"/>
                    </a:lnL>
                  </a:tcPr>
                </a:tc>
                <a:tc>
                  <a:txBody>
                    <a:bodyPr/>
                    <a:lstStyle/>
                    <a:p>
                      <a:pPr lvl="0"/>
                      <a:endParaRPr lang="en-US" sz="1100" b="0" i="0" dirty="0">
                        <a:latin typeface="+mn-lt"/>
                      </a:endParaRPr>
                    </a:p>
                  </a:txBody>
                  <a:tcPr marL="121920" marR="121920" marT="60960" marB="60960" anchor="ctr"/>
                </a:tc>
                <a:tc>
                  <a:txBody>
                    <a:bodyPr/>
                    <a:lstStyle/>
                    <a:p>
                      <a:pPr lvl="0"/>
                      <a:endParaRPr lang="en-US" sz="1100" b="0" i="0" dirty="0">
                        <a:latin typeface="+mn-lt"/>
                      </a:endParaRPr>
                    </a:p>
                  </a:txBody>
                  <a:tcPr marL="121920" marR="121920" marT="60960" marB="60960" anchor="ctr"/>
                </a:tc>
                <a:tc>
                  <a:txBody>
                    <a:bodyPr/>
                    <a:lstStyle/>
                    <a:p>
                      <a:pPr lvl="0"/>
                      <a:endParaRPr lang="en-US" sz="1100" b="0" i="0" dirty="0">
                        <a:latin typeface="+mn-lt"/>
                      </a:endParaRPr>
                    </a:p>
                  </a:txBody>
                  <a:tcPr marL="121920" marR="121920" marT="60960" marB="6096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17407">
                <a:tc>
                  <a:txBody>
                    <a:bodyPr/>
                    <a:lstStyle/>
                    <a:p>
                      <a:pPr lvl="0"/>
                      <a:r>
                        <a:rPr lang="en-US" sz="1100" b="0" i="0" dirty="0">
                          <a:latin typeface="+mn-lt"/>
                        </a:rPr>
                        <a:t>Smart</a:t>
                      </a:r>
                      <a:r>
                        <a:rPr lang="en-US" sz="1100" b="0" i="0" baseline="0" dirty="0">
                          <a:latin typeface="+mn-lt"/>
                        </a:rPr>
                        <a:t> Contract</a:t>
                      </a:r>
                    </a:p>
                    <a:p>
                      <a:pPr lvl="0"/>
                      <a:r>
                        <a:rPr lang="en-US" sz="1100" b="0" i="0" baseline="0" dirty="0">
                          <a:latin typeface="+mn-lt"/>
                        </a:rPr>
                        <a:t>(</a:t>
                      </a:r>
                      <a:r>
                        <a:rPr lang="en-US" sz="1100" b="0" i="0" baseline="0" dirty="0" err="1">
                          <a:latin typeface="+mn-lt"/>
                        </a:rPr>
                        <a:t>Chaincode</a:t>
                      </a:r>
                      <a:r>
                        <a:rPr lang="en-US" sz="1100" b="0" i="0" baseline="0" dirty="0">
                          <a:latin typeface="+mn-lt"/>
                        </a:rPr>
                        <a:t>)</a:t>
                      </a:r>
                      <a:endParaRPr lang="en-US" sz="1100" b="0" i="0" dirty="0">
                        <a:latin typeface="+mn-lt"/>
                      </a:endParaRPr>
                    </a:p>
                  </a:txBody>
                  <a:tcPr marL="121920" marR="121920" marT="60960" marB="6096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1100" b="0" i="0" dirty="0">
                        <a:latin typeface="+mn-lt"/>
                      </a:endParaRPr>
                    </a:p>
                  </a:txBody>
                  <a:tcPr marL="121920" marR="121920" marT="60960" marB="60960" anchor="ctr">
                    <a:lnB w="12700" cap="flat" cmpd="sng" algn="ctr">
                      <a:solidFill>
                        <a:schemeClr val="tx1"/>
                      </a:solidFill>
                      <a:prstDash val="solid"/>
                      <a:round/>
                      <a:headEnd type="none" w="med" len="med"/>
                      <a:tailEnd type="none" w="med" len="med"/>
                    </a:lnB>
                  </a:tcPr>
                </a:tc>
                <a:tc>
                  <a:txBody>
                    <a:bodyPr/>
                    <a:lstStyle/>
                    <a:p>
                      <a:pPr lvl="0"/>
                      <a:endParaRPr lang="en-US" sz="1100" b="0" i="0" dirty="0">
                        <a:latin typeface="+mn-lt"/>
                      </a:endParaRPr>
                    </a:p>
                  </a:txBody>
                  <a:tcPr marL="121920" marR="121920" marT="60960" marB="60960"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100" b="0" i="0" dirty="0">
                          <a:latin typeface="+mn-lt"/>
                        </a:rPr>
                        <a:t>Endorsement</a:t>
                      </a:r>
                      <a:r>
                        <a:rPr lang="en-US" sz="1100" b="0" i="0" baseline="0" dirty="0">
                          <a:latin typeface="+mn-lt"/>
                        </a:rPr>
                        <a:t> Policy</a:t>
                      </a:r>
                      <a:endParaRPr lang="en-US" sz="1100" b="0" i="0" dirty="0">
                        <a:latin typeface="+mn-lt"/>
                      </a:endParaRPr>
                    </a:p>
                  </a:txBody>
                  <a:tcPr marL="121920" marR="121920" marT="60960" marB="6096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82" name="Group 81"/>
          <p:cNvGrpSpPr/>
          <p:nvPr/>
        </p:nvGrpSpPr>
        <p:grpSpPr>
          <a:xfrm>
            <a:off x="9181240" y="4813842"/>
            <a:ext cx="1131680" cy="1858741"/>
            <a:chOff x="6885930" y="3610381"/>
            <a:chExt cx="848760" cy="1394056"/>
          </a:xfrm>
        </p:grpSpPr>
        <p:sp>
          <p:nvSpPr>
            <p:cNvPr id="83" name="Rounded Rectangle 82"/>
            <p:cNvSpPr/>
            <p:nvPr/>
          </p:nvSpPr>
          <p:spPr>
            <a:xfrm>
              <a:off x="6885931" y="3610381"/>
              <a:ext cx="267251" cy="2673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48000" bIns="48000" rtlCol="0" anchor="ctr"/>
            <a:lstStyle/>
            <a:p>
              <a:pPr algn="ctr" defTabSz="609585"/>
              <a:endParaRPr lang="en-US" sz="1000" dirty="0">
                <a:solidFill>
                  <a:srgbClr val="000000"/>
                </a:solidFill>
                <a:latin typeface="Arial" panose="020B0604020202020204"/>
              </a:endParaRPr>
            </a:p>
          </p:txBody>
        </p:sp>
        <p:sp>
          <p:nvSpPr>
            <p:cNvPr id="86" name="Rounded Rectangle 85"/>
            <p:cNvSpPr/>
            <p:nvPr/>
          </p:nvSpPr>
          <p:spPr>
            <a:xfrm>
              <a:off x="6886850" y="3991183"/>
              <a:ext cx="267251" cy="267300"/>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00" dirty="0">
                <a:solidFill>
                  <a:srgbClr val="000000"/>
                </a:solidFill>
                <a:latin typeface="Arial" panose="020B0604020202020204"/>
              </a:endParaRPr>
            </a:p>
          </p:txBody>
        </p:sp>
        <p:sp>
          <p:nvSpPr>
            <p:cNvPr id="87" name="Rounded Rectangle 86"/>
            <p:cNvSpPr/>
            <p:nvPr/>
          </p:nvSpPr>
          <p:spPr>
            <a:xfrm>
              <a:off x="6885930" y="4351426"/>
              <a:ext cx="267251" cy="2673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00" dirty="0">
                <a:solidFill>
                  <a:srgbClr val="000000"/>
                </a:solidFill>
                <a:latin typeface="Arial" panose="020B0604020202020204"/>
              </a:endParaRPr>
            </a:p>
          </p:txBody>
        </p:sp>
        <p:sp>
          <p:nvSpPr>
            <p:cNvPr id="88" name="Rounded Rectangle 87"/>
            <p:cNvSpPr/>
            <p:nvPr/>
          </p:nvSpPr>
          <p:spPr>
            <a:xfrm>
              <a:off x="6885930" y="4737137"/>
              <a:ext cx="267251" cy="2673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00" dirty="0">
                <a:solidFill>
                  <a:srgbClr val="000000"/>
                </a:solidFill>
                <a:latin typeface="Arial" panose="020B0604020202020204"/>
              </a:endParaRPr>
            </a:p>
          </p:txBody>
        </p:sp>
        <p:sp>
          <p:nvSpPr>
            <p:cNvPr id="89" name="Folded Corner 88"/>
            <p:cNvSpPr/>
            <p:nvPr/>
          </p:nvSpPr>
          <p:spPr>
            <a:xfrm>
              <a:off x="7424776" y="4744307"/>
              <a:ext cx="268358" cy="25765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333" dirty="0">
                <a:solidFill>
                  <a:prstClr val="white"/>
                </a:solidFill>
                <a:latin typeface="Arial" panose="020B0604020202020204"/>
              </a:endParaRPr>
            </a:p>
          </p:txBody>
        </p:sp>
        <p:cxnSp>
          <p:nvCxnSpPr>
            <p:cNvPr id="90" name="Straight Connector 89"/>
            <p:cNvCxnSpPr/>
            <p:nvPr/>
          </p:nvCxnSpPr>
          <p:spPr>
            <a:xfrm>
              <a:off x="7153181" y="4870787"/>
              <a:ext cx="271595" cy="2346"/>
            </a:xfrm>
            <a:prstGeom prst="line">
              <a:avLst/>
            </a:prstGeom>
            <a:ln w="6350" cmpd="sng">
              <a:solidFill>
                <a:schemeClr val="tx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3" name="Rounded Rectangle 92"/>
            <p:cNvSpPr/>
            <p:nvPr/>
          </p:nvSpPr>
          <p:spPr>
            <a:xfrm>
              <a:off x="7416621" y="3991183"/>
              <a:ext cx="267251" cy="267300"/>
            </a:xfrm>
            <a:prstGeom prst="roundRect">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48000" bIns="48000" rtlCol="0" anchor="ctr"/>
            <a:lstStyle/>
            <a:p>
              <a:pPr algn="ctr" defTabSz="609585"/>
              <a:endParaRPr lang="en-US" sz="1000" dirty="0">
                <a:solidFill>
                  <a:srgbClr val="000000"/>
                </a:solidFill>
                <a:latin typeface="Arial" panose="020B0604020202020204"/>
              </a:endParaRPr>
            </a:p>
          </p:txBody>
        </p:sp>
        <p:grpSp>
          <p:nvGrpSpPr>
            <p:cNvPr id="94" name="Group 93"/>
            <p:cNvGrpSpPr/>
            <p:nvPr/>
          </p:nvGrpSpPr>
          <p:grpSpPr>
            <a:xfrm>
              <a:off x="7365802" y="3672533"/>
              <a:ext cx="368888" cy="93646"/>
              <a:chOff x="2259061" y="4546968"/>
              <a:chExt cx="576021" cy="152408"/>
            </a:xfrm>
          </p:grpSpPr>
          <p:sp>
            <p:nvSpPr>
              <p:cNvPr id="96" name="Rectangle 95"/>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97" name="Rectangle 96"/>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98" name="Rectangle 97"/>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00" name="Straight Connector 99"/>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103" name="Group 102"/>
          <p:cNvGrpSpPr/>
          <p:nvPr/>
        </p:nvGrpSpPr>
        <p:grpSpPr>
          <a:xfrm>
            <a:off x="4930663" y="2982686"/>
            <a:ext cx="2279088" cy="2145341"/>
            <a:chOff x="3620745" y="2847577"/>
            <a:chExt cx="1709316" cy="1609006"/>
          </a:xfrm>
        </p:grpSpPr>
        <p:sp>
          <p:nvSpPr>
            <p:cNvPr id="104" name="Rounded Rectangle 103"/>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dirty="0">
                <a:solidFill>
                  <a:prstClr val="white"/>
                </a:solidFill>
                <a:latin typeface="Arial" panose="020B0604020202020204"/>
              </a:endParaRPr>
            </a:p>
          </p:txBody>
        </p:sp>
        <p:sp>
          <p:nvSpPr>
            <p:cNvPr id="105" name="Rounded Rectangle 104"/>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sp>
          <p:nvSpPr>
            <p:cNvPr id="106" name="Rounded Rectangle 105"/>
            <p:cNvSpPr/>
            <p:nvPr/>
          </p:nvSpPr>
          <p:spPr>
            <a:xfrm>
              <a:off x="3767821" y="29647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sp>
          <p:nvSpPr>
            <p:cNvPr id="107" name="Rounded Rectangle 106"/>
            <p:cNvSpPr/>
            <p:nvPr/>
          </p:nvSpPr>
          <p:spPr>
            <a:xfrm>
              <a:off x="4580786" y="296749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cxnSp>
          <p:nvCxnSpPr>
            <p:cNvPr id="108" name="Straight Connector 107"/>
            <p:cNvCxnSpPr/>
            <p:nvPr/>
          </p:nvCxnSpPr>
          <p:spPr>
            <a:xfrm>
              <a:off x="4366020" y="3263828"/>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4066921" y="3562927"/>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4874504" y="3565692"/>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341787" y="3536576"/>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4341787" y="3530645"/>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7" name="Rounded Rectangle 116"/>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grpSp>
      <p:sp>
        <p:nvSpPr>
          <p:cNvPr id="118" name="Rounded Rectangle 117"/>
          <p:cNvSpPr/>
          <p:nvPr/>
        </p:nvSpPr>
        <p:spPr>
          <a:xfrm>
            <a:off x="2804710" y="1464703"/>
            <a:ext cx="797599" cy="7975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panose="020B0604020202020204"/>
              </a:rPr>
              <a:t>E</a:t>
            </a:r>
            <a:r>
              <a:rPr lang="en-US" sz="3200" baseline="-25000" dirty="0">
                <a:solidFill>
                  <a:prstClr val="white"/>
                </a:solidFill>
                <a:latin typeface="Arial" panose="020B0604020202020204"/>
              </a:rPr>
              <a:t>0</a:t>
            </a:r>
            <a:endParaRPr lang="en-US" sz="3200" dirty="0">
              <a:solidFill>
                <a:prstClr val="white"/>
              </a:solidFill>
              <a:latin typeface="Arial" panose="020B0604020202020204"/>
            </a:endParaRPr>
          </a:p>
        </p:txBody>
      </p:sp>
      <p:sp>
        <p:nvSpPr>
          <p:cNvPr id="119" name="Rounded Rectangle 118"/>
          <p:cNvSpPr/>
          <p:nvPr/>
        </p:nvSpPr>
        <p:spPr>
          <a:xfrm>
            <a:off x="2804710" y="2829351"/>
            <a:ext cx="797599" cy="7975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panose="020B0604020202020204"/>
              </a:rPr>
              <a:t>E</a:t>
            </a:r>
            <a:r>
              <a:rPr lang="en-US" sz="3200" baseline="-25000" dirty="0">
                <a:solidFill>
                  <a:prstClr val="white"/>
                </a:solidFill>
                <a:latin typeface="Arial" panose="020B0604020202020204"/>
              </a:rPr>
              <a:t>1</a:t>
            </a:r>
            <a:endParaRPr lang="en-US" sz="3200" dirty="0">
              <a:solidFill>
                <a:prstClr val="white"/>
              </a:solidFill>
              <a:latin typeface="Arial" panose="020B0604020202020204"/>
            </a:endParaRPr>
          </a:p>
        </p:txBody>
      </p:sp>
      <p:sp>
        <p:nvSpPr>
          <p:cNvPr id="120" name="Rounded Rectangle 119"/>
          <p:cNvSpPr/>
          <p:nvPr/>
        </p:nvSpPr>
        <p:spPr>
          <a:xfrm>
            <a:off x="2804710" y="4193999"/>
            <a:ext cx="797599" cy="7975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panose="020B0604020202020204"/>
              </a:rPr>
              <a:t>E</a:t>
            </a:r>
            <a:r>
              <a:rPr lang="en-US" sz="3200" baseline="-25000" dirty="0">
                <a:solidFill>
                  <a:prstClr val="white"/>
                </a:solidFill>
                <a:latin typeface="Arial" panose="020B0604020202020204"/>
              </a:rPr>
              <a:t>2</a:t>
            </a:r>
            <a:endParaRPr lang="en-US" sz="3200" dirty="0">
              <a:solidFill>
                <a:prstClr val="white"/>
              </a:solidFill>
              <a:latin typeface="Arial" panose="020B0604020202020204"/>
            </a:endParaRPr>
          </a:p>
        </p:txBody>
      </p:sp>
      <p:sp>
        <p:nvSpPr>
          <p:cNvPr id="121" name="Folded Corner 120"/>
          <p:cNvSpPr/>
          <p:nvPr/>
        </p:nvSpPr>
        <p:spPr>
          <a:xfrm>
            <a:off x="4193037" y="4254895"/>
            <a:ext cx="467135" cy="456044"/>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r>
              <a:rPr lang="en-US" sz="1600" dirty="0">
                <a:solidFill>
                  <a:prstClr val="black"/>
                </a:solidFill>
                <a:latin typeface="Arial" panose="020B0604020202020204"/>
              </a:rPr>
              <a:t>P</a:t>
            </a:r>
            <a:endParaRPr lang="en-US" sz="1600" baseline="-25000" dirty="0">
              <a:solidFill>
                <a:prstClr val="black"/>
              </a:solidFill>
              <a:latin typeface="Arial" panose="020B0604020202020204"/>
            </a:endParaRPr>
          </a:p>
        </p:txBody>
      </p:sp>
      <p:sp>
        <p:nvSpPr>
          <p:cNvPr id="122" name="Rounded Rectangle 121"/>
          <p:cNvSpPr/>
          <p:nvPr/>
        </p:nvSpPr>
        <p:spPr>
          <a:xfrm>
            <a:off x="6341730" y="1468041"/>
            <a:ext cx="797599" cy="7975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P</a:t>
            </a:r>
            <a:r>
              <a:rPr lang="en-US" sz="3200" baseline="-25000" dirty="0">
                <a:solidFill>
                  <a:srgbClr val="000000"/>
                </a:solidFill>
                <a:latin typeface="Arial" panose="020B0604020202020204"/>
              </a:rPr>
              <a:t>4</a:t>
            </a:r>
            <a:endParaRPr lang="en-US" sz="3200" dirty="0">
              <a:solidFill>
                <a:srgbClr val="000000"/>
              </a:solidFill>
              <a:latin typeface="Arial" panose="020B0604020202020204"/>
            </a:endParaRPr>
          </a:p>
        </p:txBody>
      </p:sp>
      <p:sp>
        <p:nvSpPr>
          <p:cNvPr id="123" name="Rounded Rectangle 122"/>
          <p:cNvSpPr/>
          <p:nvPr/>
        </p:nvSpPr>
        <p:spPr>
          <a:xfrm>
            <a:off x="4576046" y="1463317"/>
            <a:ext cx="797599" cy="7975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P</a:t>
            </a:r>
            <a:r>
              <a:rPr lang="en-US" sz="3200" baseline="-25000" dirty="0">
                <a:solidFill>
                  <a:srgbClr val="000000"/>
                </a:solidFill>
                <a:latin typeface="Arial" panose="020B0604020202020204"/>
              </a:rPr>
              <a:t>3</a:t>
            </a:r>
            <a:endParaRPr lang="en-US" sz="3200" dirty="0">
              <a:solidFill>
                <a:srgbClr val="000000"/>
              </a:solidFill>
              <a:latin typeface="Arial" panose="020B0604020202020204"/>
            </a:endParaRPr>
          </a:p>
        </p:txBody>
      </p:sp>
      <p:sp>
        <p:nvSpPr>
          <p:cNvPr id="126" name="Rounded Rectangle 125"/>
          <p:cNvSpPr/>
          <p:nvPr/>
        </p:nvSpPr>
        <p:spPr>
          <a:xfrm>
            <a:off x="3620241" y="2091524"/>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129" name="Rounded Rectangle 128"/>
          <p:cNvSpPr/>
          <p:nvPr/>
        </p:nvSpPr>
        <p:spPr>
          <a:xfrm>
            <a:off x="3888317" y="2182139"/>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B</a:t>
            </a:r>
          </a:p>
        </p:txBody>
      </p:sp>
      <p:sp>
        <p:nvSpPr>
          <p:cNvPr id="130" name="Rounded Rectangle 129"/>
          <p:cNvSpPr/>
          <p:nvPr/>
        </p:nvSpPr>
        <p:spPr>
          <a:xfrm>
            <a:off x="3620241" y="3456172"/>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131" name="Rounded Rectangle 130"/>
          <p:cNvSpPr/>
          <p:nvPr/>
        </p:nvSpPr>
        <p:spPr>
          <a:xfrm>
            <a:off x="3888317" y="3546787"/>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B</a:t>
            </a:r>
          </a:p>
        </p:txBody>
      </p:sp>
      <p:sp>
        <p:nvSpPr>
          <p:cNvPr id="140" name="Rounded Rectangle 139"/>
          <p:cNvSpPr/>
          <p:nvPr/>
        </p:nvSpPr>
        <p:spPr>
          <a:xfrm>
            <a:off x="3620241" y="4820820"/>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142" name="Rounded Rectangle 141"/>
          <p:cNvSpPr/>
          <p:nvPr/>
        </p:nvSpPr>
        <p:spPr>
          <a:xfrm>
            <a:off x="3888317" y="4910477"/>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B</a:t>
            </a:r>
          </a:p>
        </p:txBody>
      </p:sp>
      <p:sp>
        <p:nvSpPr>
          <p:cNvPr id="143" name="Rounded Rectangle 142"/>
          <p:cNvSpPr/>
          <p:nvPr/>
        </p:nvSpPr>
        <p:spPr>
          <a:xfrm>
            <a:off x="5391577" y="2089180"/>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149" name="Rounded Rectangle 148"/>
          <p:cNvSpPr/>
          <p:nvPr/>
        </p:nvSpPr>
        <p:spPr>
          <a:xfrm>
            <a:off x="5659653" y="2179795"/>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D</a:t>
            </a:r>
          </a:p>
        </p:txBody>
      </p:sp>
      <p:grpSp>
        <p:nvGrpSpPr>
          <p:cNvPr id="185" name="Group 184"/>
          <p:cNvGrpSpPr/>
          <p:nvPr/>
        </p:nvGrpSpPr>
        <p:grpSpPr>
          <a:xfrm>
            <a:off x="0" y="2700793"/>
            <a:ext cx="1259579" cy="1079282"/>
            <a:chOff x="0" y="2025595"/>
            <a:chExt cx="944684" cy="809462"/>
          </a:xfrm>
        </p:grpSpPr>
        <p:sp>
          <p:nvSpPr>
            <p:cNvPr id="224" name="Rectangle 223"/>
            <p:cNvSpPr/>
            <p:nvPr/>
          </p:nvSpPr>
          <p:spPr>
            <a:xfrm>
              <a:off x="0" y="2277703"/>
              <a:ext cx="742943" cy="315567"/>
            </a:xfrm>
            <a:prstGeom prst="rect">
              <a:avLst/>
            </a:prstGeom>
          </p:spPr>
          <p:txBody>
            <a:bodyPr wrap="square">
              <a:spAutoFit/>
            </a:bodyPr>
            <a:lstStyle/>
            <a:p>
              <a:pPr algn="ctr" defTabSz="609585"/>
              <a:r>
                <a:rPr lang="en-US" sz="1067" dirty="0">
                  <a:solidFill>
                    <a:prstClr val="black"/>
                  </a:solidFill>
                  <a:latin typeface="Arial" panose="020B0604020202020204"/>
                  <a:cs typeface="Calibri"/>
                </a:rPr>
                <a:t>Client</a:t>
              </a:r>
            </a:p>
            <a:p>
              <a:pPr algn="ctr" defTabSz="609585"/>
              <a:r>
                <a:rPr lang="en-US" sz="1067" dirty="0">
                  <a:solidFill>
                    <a:prstClr val="black"/>
                  </a:solidFill>
                  <a:latin typeface="Arial" panose="020B0604020202020204"/>
                  <a:cs typeface="Calibri"/>
                </a:rPr>
                <a:t>Application</a:t>
              </a:r>
            </a:p>
          </p:txBody>
        </p:sp>
        <p:grpSp>
          <p:nvGrpSpPr>
            <p:cNvPr id="225" name="Group 224"/>
            <p:cNvGrpSpPr/>
            <p:nvPr/>
          </p:nvGrpSpPr>
          <p:grpSpPr>
            <a:xfrm>
              <a:off x="93037" y="2025595"/>
              <a:ext cx="851647" cy="809462"/>
              <a:chOff x="265172" y="2308763"/>
              <a:chExt cx="712071" cy="676800"/>
            </a:xfrm>
          </p:grpSpPr>
          <p:sp>
            <p:nvSpPr>
              <p:cNvPr id="227" name="Rounded Rectangle 226"/>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2400" dirty="0">
                  <a:solidFill>
                    <a:prstClr val="white"/>
                  </a:solidFill>
                  <a:latin typeface="Arial" panose="020B0604020202020204"/>
                </a:endParaRPr>
              </a:p>
            </p:txBody>
          </p:sp>
          <p:cxnSp>
            <p:nvCxnSpPr>
              <p:cNvPr id="228" name="Straight Connector 227"/>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26" name="TextBox 225"/>
            <p:cNvSpPr txBox="1"/>
            <p:nvPr/>
          </p:nvSpPr>
          <p:spPr>
            <a:xfrm>
              <a:off x="652491" y="2239123"/>
              <a:ext cx="270016" cy="438726"/>
            </a:xfrm>
            <a:prstGeom prst="rect">
              <a:avLst/>
            </a:prstGeom>
            <a:noFill/>
          </p:spPr>
          <p:txBody>
            <a:bodyPr wrap="square" rtlCol="0">
              <a:spAutoFit/>
            </a:bodyPr>
            <a:lstStyle/>
            <a:p>
              <a:pPr defTabSz="609585"/>
              <a:r>
                <a:rPr lang="en-US" sz="1067" dirty="0">
                  <a:solidFill>
                    <a:prstClr val="black"/>
                  </a:solidFill>
                  <a:latin typeface="Arial" panose="020B0604020202020204"/>
                </a:rPr>
                <a:t>SDK</a:t>
              </a:r>
            </a:p>
          </p:txBody>
        </p:sp>
      </p:grpSp>
      <p:grpSp>
        <p:nvGrpSpPr>
          <p:cNvPr id="84" name="Group 83"/>
          <p:cNvGrpSpPr/>
          <p:nvPr/>
        </p:nvGrpSpPr>
        <p:grpSpPr>
          <a:xfrm>
            <a:off x="2747069" y="2335452"/>
            <a:ext cx="491851" cy="116997"/>
            <a:chOff x="2259061" y="4546968"/>
            <a:chExt cx="576021" cy="152408"/>
          </a:xfrm>
        </p:grpSpPr>
        <p:sp>
          <p:nvSpPr>
            <p:cNvPr id="85" name="Rectangle 84"/>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99" name="Rectangle 98"/>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01" name="Rectangle 100"/>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02" name="Straight Connector 101"/>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753115" y="3717068"/>
            <a:ext cx="491851" cy="124861"/>
            <a:chOff x="2259061" y="4546968"/>
            <a:chExt cx="576021" cy="152408"/>
          </a:xfrm>
        </p:grpSpPr>
        <p:sp>
          <p:nvSpPr>
            <p:cNvPr id="114" name="Rectangle 113"/>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15" name="Rectangle 114"/>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24" name="Rectangle 123"/>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25" name="Straight Connector 124"/>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2757760" y="5081255"/>
            <a:ext cx="491851" cy="124860"/>
            <a:chOff x="2259061" y="4546968"/>
            <a:chExt cx="576021" cy="152408"/>
          </a:xfrm>
        </p:grpSpPr>
        <p:sp>
          <p:nvSpPr>
            <p:cNvPr id="128" name="Rectangle 127"/>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33" name="Rectangle 132"/>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35" name="Rectangle 134"/>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36" name="Straight Connector 135"/>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4529779" y="2335453"/>
            <a:ext cx="491851" cy="116991"/>
            <a:chOff x="2259061" y="4546968"/>
            <a:chExt cx="576021" cy="152408"/>
          </a:xfrm>
        </p:grpSpPr>
        <p:sp>
          <p:nvSpPr>
            <p:cNvPr id="138" name="Rectangle 137"/>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39" name="Rectangle 138"/>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41" name="Rectangle 140"/>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44" name="Straight Connector 143"/>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6299783" y="2357076"/>
            <a:ext cx="491851" cy="107461"/>
            <a:chOff x="2259061" y="4546968"/>
            <a:chExt cx="576021" cy="152408"/>
          </a:xfrm>
        </p:grpSpPr>
        <p:sp>
          <p:nvSpPr>
            <p:cNvPr id="146" name="Rectangle 145"/>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47" name="Rectangle 146"/>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48" name="Rectangle 147"/>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74" name="Straight Connector 173"/>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328352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ounded Rectangle 137"/>
          <p:cNvSpPr/>
          <p:nvPr/>
        </p:nvSpPr>
        <p:spPr>
          <a:xfrm>
            <a:off x="2138636" y="1158006"/>
            <a:ext cx="5378225" cy="443582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dirty="0">
              <a:solidFill>
                <a:prstClr val="white"/>
              </a:solidFill>
              <a:latin typeface="Arial" panose="020B0604020202020204"/>
            </a:endParaRPr>
          </a:p>
        </p:txBody>
      </p:sp>
      <p:sp>
        <p:nvSpPr>
          <p:cNvPr id="5" name="Text Placeholder 4"/>
          <p:cNvSpPr>
            <a:spLocks noGrp="1"/>
          </p:cNvSpPr>
          <p:nvPr>
            <p:ph type="body" sz="quarter" idx="13"/>
          </p:nvPr>
        </p:nvSpPr>
        <p:spPr/>
        <p:txBody>
          <a:bodyPr/>
          <a:lstStyle/>
          <a:p>
            <a:r>
              <a:rPr lang="en-US" dirty="0">
                <a:latin typeface="+mn-lt"/>
              </a:rPr>
              <a:t>Sample transaction: Step 4/7 – Order Transaction</a:t>
            </a:r>
          </a:p>
        </p:txBody>
      </p:sp>
      <p:sp>
        <p:nvSpPr>
          <p:cNvPr id="19" name="TextBox 18"/>
          <p:cNvSpPr txBox="1"/>
          <p:nvPr/>
        </p:nvSpPr>
        <p:spPr>
          <a:xfrm>
            <a:off x="7527290" y="1158008"/>
            <a:ext cx="4664711" cy="2308324"/>
          </a:xfrm>
          <a:prstGeom prst="rect">
            <a:avLst/>
          </a:prstGeom>
          <a:noFill/>
        </p:spPr>
        <p:txBody>
          <a:bodyPr wrap="square" rtlCol="0">
            <a:spAutoFit/>
          </a:bodyPr>
          <a:lstStyle/>
          <a:p>
            <a:pPr algn="ctr" defTabSz="609585"/>
            <a:r>
              <a:rPr lang="en-US" dirty="0">
                <a:solidFill>
                  <a:srgbClr val="FF0000"/>
                </a:solidFill>
                <a:latin typeface="Arial" panose="020B0604020202020204"/>
              </a:rPr>
              <a:t>Responses submitted for ordering</a:t>
            </a:r>
          </a:p>
          <a:p>
            <a:pPr marL="457189" indent="-457189" defTabSz="609585">
              <a:buFontTx/>
              <a:buAutoNum type="arabicPeriod"/>
            </a:pPr>
            <a:endParaRPr lang="en-US" dirty="0">
              <a:solidFill>
                <a:prstClr val="black"/>
              </a:solidFill>
              <a:latin typeface="Arial" panose="020B0604020202020204"/>
            </a:endParaRPr>
          </a:p>
          <a:p>
            <a:pPr marL="304792" indent="-4233" defTabSz="609585"/>
            <a:r>
              <a:rPr lang="en-US" dirty="0">
                <a:solidFill>
                  <a:prstClr val="black"/>
                </a:solidFill>
                <a:latin typeface="Arial" panose="020B0604020202020204"/>
              </a:rPr>
              <a:t>Application submits responses as a transaction to be ordered. </a:t>
            </a:r>
          </a:p>
          <a:p>
            <a:pPr marL="304792" indent="-4233" defTabSz="609585"/>
            <a:endParaRPr lang="en-US" dirty="0">
              <a:solidFill>
                <a:prstClr val="black"/>
              </a:solidFill>
              <a:latin typeface="Arial" panose="020B0604020202020204"/>
            </a:endParaRPr>
          </a:p>
          <a:p>
            <a:pPr marL="304792" indent="-4233" defTabSz="609585"/>
            <a:r>
              <a:rPr lang="en-US" dirty="0">
                <a:solidFill>
                  <a:prstClr val="black"/>
                </a:solidFill>
                <a:latin typeface="Arial" panose="020B0604020202020204"/>
              </a:rPr>
              <a:t>Ordering happens across the fabric in parallel with transactions submitted by other applications </a:t>
            </a:r>
          </a:p>
        </p:txBody>
      </p:sp>
      <p:cxnSp>
        <p:nvCxnSpPr>
          <p:cNvPr id="11" name="Elbow Connector 10"/>
          <p:cNvCxnSpPr>
            <a:stCxn id="50" idx="3"/>
            <a:endCxn id="41" idx="1"/>
          </p:cNvCxnSpPr>
          <p:nvPr/>
        </p:nvCxnSpPr>
        <p:spPr>
          <a:xfrm>
            <a:off x="1255410" y="3276342"/>
            <a:ext cx="3675253" cy="779015"/>
          </a:xfrm>
          <a:prstGeom prst="bentConnector3">
            <a:avLst>
              <a:gd name="adj1" fmla="val 20917"/>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206" name="TextBox 205"/>
          <p:cNvSpPr txBox="1"/>
          <p:nvPr/>
        </p:nvSpPr>
        <p:spPr>
          <a:xfrm>
            <a:off x="5080966" y="6504275"/>
            <a:ext cx="2063105" cy="338554"/>
          </a:xfrm>
          <a:prstGeom prst="rect">
            <a:avLst/>
          </a:prstGeom>
          <a:noFill/>
        </p:spPr>
        <p:txBody>
          <a:bodyPr wrap="square" rtlCol="0">
            <a:spAutoFit/>
          </a:bodyPr>
          <a:lstStyle/>
          <a:p>
            <a:pPr defTabSz="609585"/>
            <a:r>
              <a:rPr lang="en-US" sz="1600" dirty="0">
                <a:solidFill>
                  <a:srgbClr val="FF0000"/>
                </a:solidFill>
                <a:latin typeface="Arial" panose="020B0604020202020204"/>
              </a:rPr>
              <a:t>(other applications)</a:t>
            </a:r>
          </a:p>
        </p:txBody>
      </p:sp>
      <p:grpSp>
        <p:nvGrpSpPr>
          <p:cNvPr id="27" name="Group 26"/>
          <p:cNvGrpSpPr/>
          <p:nvPr/>
        </p:nvGrpSpPr>
        <p:grpSpPr>
          <a:xfrm>
            <a:off x="5794905" y="5365745"/>
            <a:ext cx="611609" cy="1137815"/>
            <a:chOff x="4408808" y="3846020"/>
            <a:chExt cx="458707" cy="1031650"/>
          </a:xfrm>
        </p:grpSpPr>
        <p:cxnSp>
          <p:nvCxnSpPr>
            <p:cNvPr id="34" name="Straight Arrow Connector 33"/>
            <p:cNvCxnSpPr/>
            <p:nvPr/>
          </p:nvCxnSpPr>
          <p:spPr>
            <a:xfrm flipV="1">
              <a:off x="4408808" y="3846020"/>
              <a:ext cx="0" cy="1024322"/>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flipV="1">
              <a:off x="4556479" y="3998420"/>
              <a:ext cx="4729" cy="879250"/>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flipH="1" flipV="1">
              <a:off x="4713608" y="4150820"/>
              <a:ext cx="1678" cy="719522"/>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flipV="1">
              <a:off x="4866009" y="4303220"/>
              <a:ext cx="1506" cy="574450"/>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sp>
        <p:nvSpPr>
          <p:cNvPr id="136" name="TextBox 135"/>
          <p:cNvSpPr txBox="1"/>
          <p:nvPr/>
        </p:nvSpPr>
        <p:spPr>
          <a:xfrm>
            <a:off x="7849091" y="4409974"/>
            <a:ext cx="458780" cy="256545"/>
          </a:xfrm>
          <a:prstGeom prst="rect">
            <a:avLst/>
          </a:prstGeom>
          <a:noFill/>
        </p:spPr>
        <p:txBody>
          <a:bodyPr wrap="none" rtlCol="0">
            <a:spAutoFit/>
          </a:bodyPr>
          <a:lstStyle/>
          <a:p>
            <a:pPr defTabSz="609585"/>
            <a:r>
              <a:rPr lang="en-US" sz="1067" dirty="0">
                <a:solidFill>
                  <a:prstClr val="black"/>
                </a:solidFill>
                <a:latin typeface="Arial" panose="020B0604020202020204"/>
              </a:rPr>
              <a:t>Key:</a:t>
            </a:r>
          </a:p>
        </p:txBody>
      </p:sp>
      <p:sp>
        <p:nvSpPr>
          <p:cNvPr id="169" name="TextBox 168"/>
          <p:cNvSpPr txBox="1"/>
          <p:nvPr/>
        </p:nvSpPr>
        <p:spPr>
          <a:xfrm>
            <a:off x="3412100" y="5576571"/>
            <a:ext cx="2996421" cy="338554"/>
          </a:xfrm>
          <a:prstGeom prst="rect">
            <a:avLst/>
          </a:prstGeom>
          <a:noFill/>
        </p:spPr>
        <p:txBody>
          <a:bodyPr wrap="square" rtlCol="0">
            <a:spAutoFit/>
          </a:bodyPr>
          <a:lstStyle/>
          <a:p>
            <a:pPr algn="ctr" defTabSz="609585"/>
            <a:r>
              <a:rPr lang="en-US" sz="1600" dirty="0" err="1">
                <a:solidFill>
                  <a:prstClr val="black"/>
                </a:solidFill>
                <a:latin typeface="Arial" panose="020B0604020202020204"/>
              </a:rPr>
              <a:t>Hyperledger</a:t>
            </a:r>
            <a:r>
              <a:rPr lang="en-US" sz="1600" dirty="0">
                <a:solidFill>
                  <a:prstClr val="black"/>
                </a:solidFill>
                <a:latin typeface="Arial" panose="020B0604020202020204"/>
              </a:rPr>
              <a:t> Fabric Network</a:t>
            </a:r>
          </a:p>
        </p:txBody>
      </p:sp>
      <p:sp>
        <p:nvSpPr>
          <p:cNvPr id="171" name="TextBox 170"/>
          <p:cNvSpPr txBox="1"/>
          <p:nvPr/>
        </p:nvSpPr>
        <p:spPr>
          <a:xfrm>
            <a:off x="5365172" y="5139737"/>
            <a:ext cx="1428808" cy="276999"/>
          </a:xfrm>
          <a:prstGeom prst="rect">
            <a:avLst/>
          </a:prstGeom>
          <a:noFill/>
        </p:spPr>
        <p:txBody>
          <a:bodyPr wrap="square" rtlCol="0">
            <a:spAutoFit/>
          </a:bodyPr>
          <a:lstStyle/>
          <a:p>
            <a:pPr defTabSz="609585"/>
            <a:r>
              <a:rPr lang="en-US" sz="1200" dirty="0">
                <a:solidFill>
                  <a:prstClr val="black"/>
                </a:solidFill>
                <a:latin typeface="Arial" panose="020B0604020202020204"/>
              </a:rPr>
              <a:t>Ordering-Service</a:t>
            </a:r>
          </a:p>
        </p:txBody>
      </p:sp>
      <p:graphicFrame>
        <p:nvGraphicFramePr>
          <p:cNvPr id="85" name="Table 84"/>
          <p:cNvGraphicFramePr>
            <a:graphicFrameLocks noGrp="1"/>
          </p:cNvGraphicFramePr>
          <p:nvPr>
            <p:extLst/>
          </p:nvPr>
        </p:nvGraphicFramePr>
        <p:xfrm>
          <a:off x="7975965" y="4690335"/>
          <a:ext cx="3440491" cy="2069628"/>
        </p:xfrm>
        <a:graphic>
          <a:graphicData uri="http://schemas.openxmlformats.org/drawingml/2006/table">
            <a:tbl>
              <a:tblPr firstRow="1" bandRow="1">
                <a:tableStyleId>{2D5ABB26-0587-4C30-8999-92F81FD0307C}</a:tableStyleId>
              </a:tblPr>
              <a:tblGrid>
                <a:gridCol w="1205291">
                  <a:extLst>
                    <a:ext uri="{9D8B030D-6E8A-4147-A177-3AD203B41FA5}">
                      <a16:colId xmlns:a16="http://schemas.microsoft.com/office/drawing/2014/main" val="20000"/>
                    </a:ext>
                  </a:extLst>
                </a:gridCol>
                <a:gridCol w="511261">
                  <a:extLst>
                    <a:ext uri="{9D8B030D-6E8A-4147-A177-3AD203B41FA5}">
                      <a16:colId xmlns:a16="http://schemas.microsoft.com/office/drawing/2014/main" val="20001"/>
                    </a:ext>
                  </a:extLst>
                </a:gridCol>
                <a:gridCol w="610572">
                  <a:extLst>
                    <a:ext uri="{9D8B030D-6E8A-4147-A177-3AD203B41FA5}">
                      <a16:colId xmlns:a16="http://schemas.microsoft.com/office/drawing/2014/main" val="20002"/>
                    </a:ext>
                  </a:extLst>
                </a:gridCol>
                <a:gridCol w="1113367">
                  <a:extLst>
                    <a:ext uri="{9D8B030D-6E8A-4147-A177-3AD203B41FA5}">
                      <a16:colId xmlns:a16="http://schemas.microsoft.com/office/drawing/2014/main" val="20003"/>
                    </a:ext>
                  </a:extLst>
                </a:gridCol>
              </a:tblGrid>
              <a:tr h="517407">
                <a:tc>
                  <a:txBody>
                    <a:bodyPr/>
                    <a:lstStyle/>
                    <a:p>
                      <a:pPr lvl="0"/>
                      <a:r>
                        <a:rPr lang="en-US" sz="1100" b="0" i="0" dirty="0">
                          <a:latin typeface="+mn-lt"/>
                        </a:rPr>
                        <a:t>Endorser</a:t>
                      </a:r>
                    </a:p>
                  </a:txBody>
                  <a:tcPr marL="121920" marR="121920" marT="60960" marB="6096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1100" b="0" i="0" dirty="0">
                        <a:latin typeface="+mn-lt"/>
                      </a:endParaRPr>
                    </a:p>
                  </a:txBody>
                  <a:tcPr marL="121920" marR="121920" marT="60960" marB="60960" anchor="ctr">
                    <a:lnT w="12700" cap="flat" cmpd="sng" algn="ctr">
                      <a:solidFill>
                        <a:schemeClr val="tx1"/>
                      </a:solidFill>
                      <a:prstDash val="solid"/>
                      <a:round/>
                      <a:headEnd type="none" w="med" len="med"/>
                      <a:tailEnd type="none" w="med" len="med"/>
                    </a:lnT>
                  </a:tcPr>
                </a:tc>
                <a:tc>
                  <a:txBody>
                    <a:bodyPr/>
                    <a:lstStyle/>
                    <a:p>
                      <a:pPr lvl="0"/>
                      <a:endParaRPr lang="en-US" sz="1100" b="0" i="0" dirty="0">
                        <a:latin typeface="+mn-lt"/>
                      </a:endParaRPr>
                    </a:p>
                  </a:txBody>
                  <a:tcPr marL="121920" marR="121920" marT="60960" marB="60960" anchor="ctr">
                    <a:lnT w="12700" cap="flat" cmpd="sng" algn="ctr">
                      <a:solidFill>
                        <a:schemeClr val="tx1"/>
                      </a:solidFill>
                      <a:prstDash val="solid"/>
                      <a:round/>
                      <a:headEnd type="none" w="med" len="med"/>
                      <a:tailEnd type="none" w="med" len="med"/>
                    </a:lnT>
                  </a:tcPr>
                </a:tc>
                <a:tc>
                  <a:txBody>
                    <a:bodyPr/>
                    <a:lstStyle/>
                    <a:p>
                      <a:pPr lvl="0"/>
                      <a:r>
                        <a:rPr lang="en-US" sz="1100" b="0" i="0" dirty="0">
                          <a:latin typeface="+mn-lt"/>
                        </a:rPr>
                        <a:t>Ledger</a:t>
                      </a:r>
                    </a:p>
                  </a:txBody>
                  <a:tcPr marL="121920" marR="121920" marT="60960" marB="6096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517407">
                <a:tc>
                  <a:txBody>
                    <a:bodyPr/>
                    <a:lstStyle/>
                    <a:p>
                      <a:pPr lvl="0"/>
                      <a:r>
                        <a:rPr lang="en-US" sz="1100" b="0" i="0" dirty="0">
                          <a:latin typeface="+mn-lt"/>
                        </a:rPr>
                        <a:t>Committing Peer</a:t>
                      </a:r>
                    </a:p>
                  </a:txBody>
                  <a:tcPr marL="121920" marR="121920" marT="60960" marB="60960" anchor="ctr">
                    <a:lnL w="12700" cap="flat" cmpd="sng" algn="ctr">
                      <a:solidFill>
                        <a:schemeClr val="tx1"/>
                      </a:solidFill>
                      <a:prstDash val="solid"/>
                      <a:round/>
                      <a:headEnd type="none" w="med" len="med"/>
                      <a:tailEnd type="none" w="med" len="med"/>
                    </a:lnL>
                  </a:tcPr>
                </a:tc>
                <a:tc>
                  <a:txBody>
                    <a:bodyPr/>
                    <a:lstStyle/>
                    <a:p>
                      <a:pPr lvl="0"/>
                      <a:endParaRPr lang="en-US" sz="1100" b="0" i="0" dirty="0">
                        <a:latin typeface="+mn-lt"/>
                      </a:endParaRPr>
                    </a:p>
                  </a:txBody>
                  <a:tcPr marL="121920" marR="121920" marT="60960" marB="60960" anchor="ctr"/>
                </a:tc>
                <a:tc>
                  <a:txBody>
                    <a:bodyPr/>
                    <a:lstStyle/>
                    <a:p>
                      <a:pPr lvl="0"/>
                      <a:endParaRPr lang="en-US" sz="1100" b="0" i="0" dirty="0">
                        <a:latin typeface="+mn-lt"/>
                      </a:endParaRPr>
                    </a:p>
                  </a:txBody>
                  <a:tcPr marL="121920" marR="121920" marT="60960" marB="60960"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100" b="0" i="0" dirty="0">
                          <a:latin typeface="+mn-lt"/>
                        </a:rPr>
                        <a:t>Application</a:t>
                      </a:r>
                    </a:p>
                  </a:txBody>
                  <a:tcPr marL="121920" marR="121920" marT="60960" marB="6096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17407">
                <a:tc>
                  <a:txBody>
                    <a:bodyPr/>
                    <a:lstStyle/>
                    <a:p>
                      <a:pPr lvl="0"/>
                      <a:r>
                        <a:rPr lang="en-US" sz="1100" b="0" i="0" dirty="0">
                          <a:latin typeface="+mn-lt"/>
                        </a:rPr>
                        <a:t>Ordering</a:t>
                      </a:r>
                      <a:r>
                        <a:rPr lang="en-US" sz="1100" b="0" i="0" baseline="0" dirty="0">
                          <a:latin typeface="+mn-lt"/>
                        </a:rPr>
                        <a:t> Node</a:t>
                      </a:r>
                      <a:endParaRPr lang="en-US" sz="1100" b="0" i="0" dirty="0">
                        <a:latin typeface="+mn-lt"/>
                      </a:endParaRPr>
                    </a:p>
                  </a:txBody>
                  <a:tcPr marL="121920" marR="121920" marT="60960" marB="60960" anchor="ctr">
                    <a:lnL w="12700" cap="flat" cmpd="sng" algn="ctr">
                      <a:solidFill>
                        <a:schemeClr val="tx1"/>
                      </a:solidFill>
                      <a:prstDash val="solid"/>
                      <a:round/>
                      <a:headEnd type="none" w="med" len="med"/>
                      <a:tailEnd type="none" w="med" len="med"/>
                    </a:lnL>
                  </a:tcPr>
                </a:tc>
                <a:tc>
                  <a:txBody>
                    <a:bodyPr/>
                    <a:lstStyle/>
                    <a:p>
                      <a:pPr lvl="0"/>
                      <a:endParaRPr lang="en-US" sz="1100" b="0" i="0" dirty="0">
                        <a:latin typeface="+mn-lt"/>
                      </a:endParaRPr>
                    </a:p>
                  </a:txBody>
                  <a:tcPr marL="121920" marR="121920" marT="60960" marB="60960" anchor="ctr"/>
                </a:tc>
                <a:tc>
                  <a:txBody>
                    <a:bodyPr/>
                    <a:lstStyle/>
                    <a:p>
                      <a:pPr lvl="0"/>
                      <a:endParaRPr lang="en-US" sz="1100" b="0" i="0" dirty="0">
                        <a:latin typeface="+mn-lt"/>
                      </a:endParaRPr>
                    </a:p>
                  </a:txBody>
                  <a:tcPr marL="121920" marR="121920" marT="60960" marB="60960" anchor="ctr"/>
                </a:tc>
                <a:tc>
                  <a:txBody>
                    <a:bodyPr/>
                    <a:lstStyle/>
                    <a:p>
                      <a:pPr lvl="0"/>
                      <a:endParaRPr lang="en-US" sz="1100" b="0" i="0" dirty="0">
                        <a:latin typeface="+mn-lt"/>
                      </a:endParaRPr>
                    </a:p>
                  </a:txBody>
                  <a:tcPr marL="121920" marR="121920" marT="60960" marB="6096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17407">
                <a:tc>
                  <a:txBody>
                    <a:bodyPr/>
                    <a:lstStyle/>
                    <a:p>
                      <a:pPr lvl="0"/>
                      <a:r>
                        <a:rPr lang="en-US" sz="1100" b="0" i="0" dirty="0">
                          <a:latin typeface="+mn-lt"/>
                        </a:rPr>
                        <a:t>Smart</a:t>
                      </a:r>
                      <a:r>
                        <a:rPr lang="en-US" sz="1100" b="0" i="0" baseline="0" dirty="0">
                          <a:latin typeface="+mn-lt"/>
                        </a:rPr>
                        <a:t> Contract</a:t>
                      </a:r>
                    </a:p>
                    <a:p>
                      <a:pPr lvl="0"/>
                      <a:r>
                        <a:rPr lang="en-US" sz="1100" b="0" i="0" baseline="0" dirty="0">
                          <a:latin typeface="+mn-lt"/>
                        </a:rPr>
                        <a:t>(</a:t>
                      </a:r>
                      <a:r>
                        <a:rPr lang="en-US" sz="1100" b="0" i="0" baseline="0" dirty="0" err="1">
                          <a:latin typeface="+mn-lt"/>
                        </a:rPr>
                        <a:t>Chaincode</a:t>
                      </a:r>
                      <a:r>
                        <a:rPr lang="en-US" sz="1100" b="0" i="0" baseline="0" dirty="0">
                          <a:latin typeface="+mn-lt"/>
                        </a:rPr>
                        <a:t>)</a:t>
                      </a:r>
                      <a:endParaRPr lang="en-US" sz="1100" b="0" i="0" dirty="0">
                        <a:latin typeface="+mn-lt"/>
                      </a:endParaRPr>
                    </a:p>
                  </a:txBody>
                  <a:tcPr marL="121920" marR="121920" marT="60960" marB="6096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1100" b="0" i="0" dirty="0">
                        <a:latin typeface="+mn-lt"/>
                      </a:endParaRPr>
                    </a:p>
                  </a:txBody>
                  <a:tcPr marL="121920" marR="121920" marT="60960" marB="60960" anchor="ctr">
                    <a:lnB w="12700" cap="flat" cmpd="sng" algn="ctr">
                      <a:solidFill>
                        <a:schemeClr val="tx1"/>
                      </a:solidFill>
                      <a:prstDash val="solid"/>
                      <a:round/>
                      <a:headEnd type="none" w="med" len="med"/>
                      <a:tailEnd type="none" w="med" len="med"/>
                    </a:lnB>
                  </a:tcPr>
                </a:tc>
                <a:tc>
                  <a:txBody>
                    <a:bodyPr/>
                    <a:lstStyle/>
                    <a:p>
                      <a:pPr lvl="0"/>
                      <a:endParaRPr lang="en-US" sz="1100" b="0" i="0" dirty="0">
                        <a:latin typeface="+mn-lt"/>
                      </a:endParaRPr>
                    </a:p>
                  </a:txBody>
                  <a:tcPr marL="121920" marR="121920" marT="60960" marB="60960"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100" b="0" i="0" dirty="0">
                          <a:latin typeface="+mn-lt"/>
                        </a:rPr>
                        <a:t>Endorsement</a:t>
                      </a:r>
                      <a:r>
                        <a:rPr lang="en-US" sz="1100" b="0" i="0" baseline="0" dirty="0">
                          <a:latin typeface="+mn-lt"/>
                        </a:rPr>
                        <a:t> Policy</a:t>
                      </a:r>
                      <a:endParaRPr lang="en-US" sz="1100" b="0" i="0" dirty="0">
                        <a:latin typeface="+mn-lt"/>
                      </a:endParaRPr>
                    </a:p>
                  </a:txBody>
                  <a:tcPr marL="121920" marR="121920" marT="60960" marB="6096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86" name="Group 85"/>
          <p:cNvGrpSpPr/>
          <p:nvPr/>
        </p:nvGrpSpPr>
        <p:grpSpPr>
          <a:xfrm>
            <a:off x="9181240" y="4813842"/>
            <a:ext cx="1131680" cy="1858741"/>
            <a:chOff x="6885930" y="3610381"/>
            <a:chExt cx="848760" cy="1394056"/>
          </a:xfrm>
        </p:grpSpPr>
        <p:sp>
          <p:nvSpPr>
            <p:cNvPr id="87" name="Rounded Rectangle 86"/>
            <p:cNvSpPr/>
            <p:nvPr/>
          </p:nvSpPr>
          <p:spPr>
            <a:xfrm>
              <a:off x="6885931" y="3610381"/>
              <a:ext cx="267251" cy="2673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48000" bIns="48000" rtlCol="0" anchor="ctr"/>
            <a:lstStyle/>
            <a:p>
              <a:pPr algn="ctr" defTabSz="609585"/>
              <a:endParaRPr lang="en-US" sz="1000" dirty="0">
                <a:solidFill>
                  <a:srgbClr val="000000"/>
                </a:solidFill>
                <a:latin typeface="Arial" panose="020B0604020202020204"/>
              </a:endParaRPr>
            </a:p>
          </p:txBody>
        </p:sp>
        <p:sp>
          <p:nvSpPr>
            <p:cNvPr id="88" name="Rounded Rectangle 87"/>
            <p:cNvSpPr/>
            <p:nvPr/>
          </p:nvSpPr>
          <p:spPr>
            <a:xfrm>
              <a:off x="6886850" y="3991183"/>
              <a:ext cx="267251" cy="267300"/>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00" dirty="0">
                <a:solidFill>
                  <a:srgbClr val="000000"/>
                </a:solidFill>
                <a:latin typeface="Arial" panose="020B0604020202020204"/>
              </a:endParaRPr>
            </a:p>
          </p:txBody>
        </p:sp>
        <p:sp>
          <p:nvSpPr>
            <p:cNvPr id="89" name="Rounded Rectangle 88"/>
            <p:cNvSpPr/>
            <p:nvPr/>
          </p:nvSpPr>
          <p:spPr>
            <a:xfrm>
              <a:off x="6885930" y="4351426"/>
              <a:ext cx="267251" cy="2673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00" dirty="0">
                <a:solidFill>
                  <a:srgbClr val="000000"/>
                </a:solidFill>
                <a:latin typeface="Arial" panose="020B0604020202020204"/>
              </a:endParaRPr>
            </a:p>
          </p:txBody>
        </p:sp>
        <p:sp>
          <p:nvSpPr>
            <p:cNvPr id="92" name="Rounded Rectangle 91"/>
            <p:cNvSpPr/>
            <p:nvPr/>
          </p:nvSpPr>
          <p:spPr>
            <a:xfrm>
              <a:off x="6885930" y="4737137"/>
              <a:ext cx="267251" cy="2673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00" dirty="0">
                <a:solidFill>
                  <a:srgbClr val="000000"/>
                </a:solidFill>
                <a:latin typeface="Arial" panose="020B0604020202020204"/>
              </a:endParaRPr>
            </a:p>
          </p:txBody>
        </p:sp>
        <p:sp>
          <p:nvSpPr>
            <p:cNvPr id="93" name="Folded Corner 92"/>
            <p:cNvSpPr/>
            <p:nvPr/>
          </p:nvSpPr>
          <p:spPr>
            <a:xfrm>
              <a:off x="7424776" y="4744307"/>
              <a:ext cx="268358" cy="25765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333" dirty="0">
                <a:solidFill>
                  <a:prstClr val="white"/>
                </a:solidFill>
                <a:latin typeface="Arial" panose="020B0604020202020204"/>
              </a:endParaRPr>
            </a:p>
          </p:txBody>
        </p:sp>
        <p:cxnSp>
          <p:nvCxnSpPr>
            <p:cNvPr id="94" name="Straight Connector 93"/>
            <p:cNvCxnSpPr/>
            <p:nvPr/>
          </p:nvCxnSpPr>
          <p:spPr>
            <a:xfrm>
              <a:off x="7153181" y="4870787"/>
              <a:ext cx="271595" cy="2346"/>
            </a:xfrm>
            <a:prstGeom prst="line">
              <a:avLst/>
            </a:prstGeom>
            <a:ln w="6350" cmpd="sng">
              <a:solidFill>
                <a:schemeClr val="tx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5" name="Rounded Rectangle 94"/>
            <p:cNvSpPr/>
            <p:nvPr/>
          </p:nvSpPr>
          <p:spPr>
            <a:xfrm>
              <a:off x="7416621" y="3991183"/>
              <a:ext cx="267251" cy="267300"/>
            </a:xfrm>
            <a:prstGeom prst="roundRect">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48000" bIns="48000" rtlCol="0" anchor="ctr"/>
            <a:lstStyle/>
            <a:p>
              <a:pPr algn="ctr" defTabSz="609585"/>
              <a:endParaRPr lang="en-US" sz="1000" dirty="0">
                <a:solidFill>
                  <a:srgbClr val="000000"/>
                </a:solidFill>
                <a:latin typeface="Arial" panose="020B0604020202020204"/>
              </a:endParaRPr>
            </a:p>
          </p:txBody>
        </p:sp>
        <p:grpSp>
          <p:nvGrpSpPr>
            <p:cNvPr id="96" name="Group 95"/>
            <p:cNvGrpSpPr/>
            <p:nvPr/>
          </p:nvGrpSpPr>
          <p:grpSpPr>
            <a:xfrm>
              <a:off x="7365802" y="3672533"/>
              <a:ext cx="368888" cy="93646"/>
              <a:chOff x="2259061" y="4546968"/>
              <a:chExt cx="576021" cy="152408"/>
            </a:xfrm>
          </p:grpSpPr>
          <p:sp>
            <p:nvSpPr>
              <p:cNvPr id="97" name="Rectangle 96"/>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98" name="Rectangle 97"/>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00" name="Rectangle 99"/>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03" name="Straight Connector 102"/>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104" name="Group 103"/>
          <p:cNvGrpSpPr/>
          <p:nvPr/>
        </p:nvGrpSpPr>
        <p:grpSpPr>
          <a:xfrm>
            <a:off x="4930663" y="2982686"/>
            <a:ext cx="2279088" cy="2145341"/>
            <a:chOff x="3620745" y="2847577"/>
            <a:chExt cx="1709316" cy="1609006"/>
          </a:xfrm>
        </p:grpSpPr>
        <p:sp>
          <p:nvSpPr>
            <p:cNvPr id="105" name="Rounded Rectangle 104"/>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dirty="0">
                <a:solidFill>
                  <a:prstClr val="white"/>
                </a:solidFill>
                <a:latin typeface="Arial" panose="020B0604020202020204"/>
              </a:endParaRPr>
            </a:p>
          </p:txBody>
        </p:sp>
        <p:sp>
          <p:nvSpPr>
            <p:cNvPr id="106" name="Rounded Rectangle 105"/>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sp>
          <p:nvSpPr>
            <p:cNvPr id="107" name="Rounded Rectangle 106"/>
            <p:cNvSpPr/>
            <p:nvPr/>
          </p:nvSpPr>
          <p:spPr>
            <a:xfrm>
              <a:off x="3767821" y="29647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sp>
          <p:nvSpPr>
            <p:cNvPr id="108" name="Rounded Rectangle 107"/>
            <p:cNvSpPr/>
            <p:nvPr/>
          </p:nvSpPr>
          <p:spPr>
            <a:xfrm>
              <a:off x="4580786" y="296749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cxnSp>
          <p:nvCxnSpPr>
            <p:cNvPr id="109" name="Straight Connector 108"/>
            <p:cNvCxnSpPr/>
            <p:nvPr/>
          </p:nvCxnSpPr>
          <p:spPr>
            <a:xfrm>
              <a:off x="4366020" y="3263828"/>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4066921" y="3562927"/>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4874504" y="3565692"/>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341787" y="3536576"/>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4341787" y="3530645"/>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8" name="Rounded Rectangle 117"/>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grpSp>
      <p:sp>
        <p:nvSpPr>
          <p:cNvPr id="119" name="Rounded Rectangle 118"/>
          <p:cNvSpPr/>
          <p:nvPr/>
        </p:nvSpPr>
        <p:spPr>
          <a:xfrm>
            <a:off x="2804710" y="1464703"/>
            <a:ext cx="797599" cy="7975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panose="020B0604020202020204"/>
              </a:rPr>
              <a:t>E</a:t>
            </a:r>
            <a:r>
              <a:rPr lang="en-US" sz="3200" baseline="-25000" dirty="0">
                <a:solidFill>
                  <a:prstClr val="white"/>
                </a:solidFill>
                <a:latin typeface="Arial" panose="020B0604020202020204"/>
              </a:rPr>
              <a:t>0</a:t>
            </a:r>
            <a:endParaRPr lang="en-US" sz="3200" dirty="0">
              <a:solidFill>
                <a:prstClr val="white"/>
              </a:solidFill>
              <a:latin typeface="Arial" panose="020B0604020202020204"/>
            </a:endParaRPr>
          </a:p>
        </p:txBody>
      </p:sp>
      <p:sp>
        <p:nvSpPr>
          <p:cNvPr id="120" name="Rounded Rectangle 119"/>
          <p:cNvSpPr/>
          <p:nvPr/>
        </p:nvSpPr>
        <p:spPr>
          <a:xfrm>
            <a:off x="2804710" y="2829351"/>
            <a:ext cx="797599" cy="7975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panose="020B0604020202020204"/>
              </a:rPr>
              <a:t>E</a:t>
            </a:r>
            <a:r>
              <a:rPr lang="en-US" sz="3200" baseline="-25000" dirty="0">
                <a:solidFill>
                  <a:prstClr val="white"/>
                </a:solidFill>
                <a:latin typeface="Arial" panose="020B0604020202020204"/>
              </a:rPr>
              <a:t>1</a:t>
            </a:r>
            <a:endParaRPr lang="en-US" sz="3200" dirty="0">
              <a:solidFill>
                <a:prstClr val="white"/>
              </a:solidFill>
              <a:latin typeface="Arial" panose="020B0604020202020204"/>
            </a:endParaRPr>
          </a:p>
        </p:txBody>
      </p:sp>
      <p:sp>
        <p:nvSpPr>
          <p:cNvPr id="121" name="Rounded Rectangle 120"/>
          <p:cNvSpPr/>
          <p:nvPr/>
        </p:nvSpPr>
        <p:spPr>
          <a:xfrm>
            <a:off x="2804710" y="4193999"/>
            <a:ext cx="797599" cy="7975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panose="020B0604020202020204"/>
              </a:rPr>
              <a:t>E</a:t>
            </a:r>
            <a:r>
              <a:rPr lang="en-US" sz="3200" baseline="-25000" dirty="0">
                <a:solidFill>
                  <a:prstClr val="white"/>
                </a:solidFill>
                <a:latin typeface="Arial" panose="020B0604020202020204"/>
              </a:rPr>
              <a:t>2</a:t>
            </a:r>
            <a:endParaRPr lang="en-US" sz="3200" dirty="0">
              <a:solidFill>
                <a:prstClr val="white"/>
              </a:solidFill>
              <a:latin typeface="Arial" panose="020B0604020202020204"/>
            </a:endParaRPr>
          </a:p>
        </p:txBody>
      </p:sp>
      <p:sp>
        <p:nvSpPr>
          <p:cNvPr id="122" name="Folded Corner 121"/>
          <p:cNvSpPr/>
          <p:nvPr/>
        </p:nvSpPr>
        <p:spPr>
          <a:xfrm>
            <a:off x="4193037" y="4254895"/>
            <a:ext cx="467135" cy="456044"/>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r>
              <a:rPr lang="en-US" sz="1600" dirty="0">
                <a:solidFill>
                  <a:prstClr val="black"/>
                </a:solidFill>
                <a:latin typeface="Arial" panose="020B0604020202020204"/>
              </a:rPr>
              <a:t>P</a:t>
            </a:r>
            <a:endParaRPr lang="en-US" sz="1600" baseline="-25000" dirty="0">
              <a:solidFill>
                <a:prstClr val="black"/>
              </a:solidFill>
              <a:latin typeface="Arial" panose="020B0604020202020204"/>
            </a:endParaRPr>
          </a:p>
        </p:txBody>
      </p:sp>
      <p:sp>
        <p:nvSpPr>
          <p:cNvPr id="123" name="Rounded Rectangle 122"/>
          <p:cNvSpPr/>
          <p:nvPr/>
        </p:nvSpPr>
        <p:spPr>
          <a:xfrm>
            <a:off x="6341730" y="1468041"/>
            <a:ext cx="797599" cy="7975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P</a:t>
            </a:r>
            <a:r>
              <a:rPr lang="en-US" sz="3200" baseline="-25000" dirty="0">
                <a:solidFill>
                  <a:srgbClr val="000000"/>
                </a:solidFill>
                <a:latin typeface="Arial" panose="020B0604020202020204"/>
              </a:rPr>
              <a:t>4</a:t>
            </a:r>
            <a:endParaRPr lang="en-US" sz="3200" dirty="0">
              <a:solidFill>
                <a:srgbClr val="000000"/>
              </a:solidFill>
              <a:latin typeface="Arial" panose="020B0604020202020204"/>
            </a:endParaRPr>
          </a:p>
        </p:txBody>
      </p:sp>
      <p:sp>
        <p:nvSpPr>
          <p:cNvPr id="124" name="Rounded Rectangle 123"/>
          <p:cNvSpPr/>
          <p:nvPr/>
        </p:nvSpPr>
        <p:spPr>
          <a:xfrm>
            <a:off x="4576046" y="1463317"/>
            <a:ext cx="797599" cy="7975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P</a:t>
            </a:r>
            <a:r>
              <a:rPr lang="en-US" sz="3200" baseline="-25000" dirty="0">
                <a:solidFill>
                  <a:srgbClr val="000000"/>
                </a:solidFill>
                <a:latin typeface="Arial" panose="020B0604020202020204"/>
              </a:rPr>
              <a:t>3</a:t>
            </a:r>
            <a:endParaRPr lang="en-US" sz="3200" dirty="0">
              <a:solidFill>
                <a:srgbClr val="000000"/>
              </a:solidFill>
              <a:latin typeface="Arial" panose="020B0604020202020204"/>
            </a:endParaRPr>
          </a:p>
        </p:txBody>
      </p:sp>
      <p:sp>
        <p:nvSpPr>
          <p:cNvPr id="125" name="Rounded Rectangle 124"/>
          <p:cNvSpPr/>
          <p:nvPr/>
        </p:nvSpPr>
        <p:spPr>
          <a:xfrm>
            <a:off x="3620241" y="2091524"/>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126" name="Rounded Rectangle 125"/>
          <p:cNvSpPr/>
          <p:nvPr/>
        </p:nvSpPr>
        <p:spPr>
          <a:xfrm>
            <a:off x="3888317" y="2182139"/>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B</a:t>
            </a:r>
          </a:p>
        </p:txBody>
      </p:sp>
      <p:sp>
        <p:nvSpPr>
          <p:cNvPr id="127" name="Rounded Rectangle 126"/>
          <p:cNvSpPr/>
          <p:nvPr/>
        </p:nvSpPr>
        <p:spPr>
          <a:xfrm>
            <a:off x="3620241" y="3456172"/>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128" name="Rounded Rectangle 127"/>
          <p:cNvSpPr/>
          <p:nvPr/>
        </p:nvSpPr>
        <p:spPr>
          <a:xfrm>
            <a:off x="3888317" y="3546787"/>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B</a:t>
            </a:r>
          </a:p>
        </p:txBody>
      </p:sp>
      <p:sp>
        <p:nvSpPr>
          <p:cNvPr id="129" name="Rounded Rectangle 128"/>
          <p:cNvSpPr/>
          <p:nvPr/>
        </p:nvSpPr>
        <p:spPr>
          <a:xfrm>
            <a:off x="3620241" y="4820820"/>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130" name="Rounded Rectangle 129"/>
          <p:cNvSpPr/>
          <p:nvPr/>
        </p:nvSpPr>
        <p:spPr>
          <a:xfrm>
            <a:off x="3888317" y="4910477"/>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B</a:t>
            </a:r>
          </a:p>
        </p:txBody>
      </p:sp>
      <p:sp>
        <p:nvSpPr>
          <p:cNvPr id="131" name="Rounded Rectangle 130"/>
          <p:cNvSpPr/>
          <p:nvPr/>
        </p:nvSpPr>
        <p:spPr>
          <a:xfrm>
            <a:off x="5391577" y="2089180"/>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143" name="Rounded Rectangle 142"/>
          <p:cNvSpPr/>
          <p:nvPr/>
        </p:nvSpPr>
        <p:spPr>
          <a:xfrm>
            <a:off x="5659653" y="2179795"/>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D</a:t>
            </a:r>
          </a:p>
        </p:txBody>
      </p:sp>
      <p:grpSp>
        <p:nvGrpSpPr>
          <p:cNvPr id="228" name="Group 227"/>
          <p:cNvGrpSpPr/>
          <p:nvPr/>
        </p:nvGrpSpPr>
        <p:grpSpPr>
          <a:xfrm>
            <a:off x="0" y="2700793"/>
            <a:ext cx="1259579" cy="1079282"/>
            <a:chOff x="0" y="2025595"/>
            <a:chExt cx="944684" cy="809462"/>
          </a:xfrm>
        </p:grpSpPr>
        <p:sp>
          <p:nvSpPr>
            <p:cNvPr id="229" name="Rectangle 228"/>
            <p:cNvSpPr/>
            <p:nvPr/>
          </p:nvSpPr>
          <p:spPr>
            <a:xfrm>
              <a:off x="0" y="2277703"/>
              <a:ext cx="742943" cy="315567"/>
            </a:xfrm>
            <a:prstGeom prst="rect">
              <a:avLst/>
            </a:prstGeom>
          </p:spPr>
          <p:txBody>
            <a:bodyPr wrap="square">
              <a:spAutoFit/>
            </a:bodyPr>
            <a:lstStyle/>
            <a:p>
              <a:pPr algn="ctr" defTabSz="609585"/>
              <a:r>
                <a:rPr lang="en-US" sz="1067" dirty="0">
                  <a:solidFill>
                    <a:prstClr val="black"/>
                  </a:solidFill>
                  <a:latin typeface="Arial" panose="020B0604020202020204"/>
                  <a:cs typeface="Calibri"/>
                </a:rPr>
                <a:t>Client</a:t>
              </a:r>
            </a:p>
            <a:p>
              <a:pPr algn="ctr" defTabSz="609585"/>
              <a:r>
                <a:rPr lang="en-US" sz="1067" dirty="0">
                  <a:solidFill>
                    <a:prstClr val="black"/>
                  </a:solidFill>
                  <a:latin typeface="Arial" panose="020B0604020202020204"/>
                  <a:cs typeface="Calibri"/>
                </a:rPr>
                <a:t>Application</a:t>
              </a:r>
            </a:p>
          </p:txBody>
        </p:sp>
        <p:grpSp>
          <p:nvGrpSpPr>
            <p:cNvPr id="230" name="Group 229"/>
            <p:cNvGrpSpPr/>
            <p:nvPr/>
          </p:nvGrpSpPr>
          <p:grpSpPr>
            <a:xfrm>
              <a:off x="93037" y="2025595"/>
              <a:ext cx="851647" cy="809462"/>
              <a:chOff x="265172" y="2308763"/>
              <a:chExt cx="712071" cy="676800"/>
            </a:xfrm>
          </p:grpSpPr>
          <p:sp>
            <p:nvSpPr>
              <p:cNvPr id="232" name="Rounded Rectangle 231"/>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2400" dirty="0">
                  <a:solidFill>
                    <a:prstClr val="white"/>
                  </a:solidFill>
                  <a:latin typeface="Arial" panose="020B0604020202020204"/>
                </a:endParaRPr>
              </a:p>
            </p:txBody>
          </p:sp>
          <p:cxnSp>
            <p:nvCxnSpPr>
              <p:cNvPr id="233" name="Straight Connector 232"/>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31" name="TextBox 230"/>
            <p:cNvSpPr txBox="1"/>
            <p:nvPr/>
          </p:nvSpPr>
          <p:spPr>
            <a:xfrm>
              <a:off x="652491" y="2239123"/>
              <a:ext cx="270016" cy="438726"/>
            </a:xfrm>
            <a:prstGeom prst="rect">
              <a:avLst/>
            </a:prstGeom>
            <a:noFill/>
          </p:spPr>
          <p:txBody>
            <a:bodyPr wrap="square" rtlCol="0">
              <a:spAutoFit/>
            </a:bodyPr>
            <a:lstStyle/>
            <a:p>
              <a:pPr defTabSz="609585"/>
              <a:r>
                <a:rPr lang="en-US" sz="1067" dirty="0">
                  <a:solidFill>
                    <a:prstClr val="black"/>
                  </a:solidFill>
                  <a:latin typeface="Arial" panose="020B0604020202020204"/>
                </a:rPr>
                <a:t>SDK</a:t>
              </a:r>
            </a:p>
          </p:txBody>
        </p:sp>
      </p:grpSp>
      <p:grpSp>
        <p:nvGrpSpPr>
          <p:cNvPr id="90" name="Group 89"/>
          <p:cNvGrpSpPr/>
          <p:nvPr/>
        </p:nvGrpSpPr>
        <p:grpSpPr>
          <a:xfrm>
            <a:off x="2747069" y="2335452"/>
            <a:ext cx="491851" cy="116997"/>
            <a:chOff x="2259061" y="4546968"/>
            <a:chExt cx="576021" cy="152408"/>
          </a:xfrm>
        </p:grpSpPr>
        <p:sp>
          <p:nvSpPr>
            <p:cNvPr id="91" name="Rectangle 90"/>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99" name="Rectangle 98"/>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01" name="Rectangle 100"/>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02" name="Straight Connector 101"/>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753115" y="3717068"/>
            <a:ext cx="491851" cy="124861"/>
            <a:chOff x="2259061" y="4546968"/>
            <a:chExt cx="576021" cy="152408"/>
          </a:xfrm>
        </p:grpSpPr>
        <p:sp>
          <p:nvSpPr>
            <p:cNvPr id="114" name="Rectangle 113"/>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15" name="Rectangle 114"/>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32" name="Rectangle 131"/>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33" name="Straight Connector 132"/>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2757760" y="5081255"/>
            <a:ext cx="491851" cy="124860"/>
            <a:chOff x="2259061" y="4546968"/>
            <a:chExt cx="576021" cy="152408"/>
          </a:xfrm>
        </p:grpSpPr>
        <p:sp>
          <p:nvSpPr>
            <p:cNvPr id="135" name="Rectangle 134"/>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37" name="Rectangle 136"/>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39" name="Rectangle 138"/>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40" name="Straight Connector 139"/>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4529779" y="2335453"/>
            <a:ext cx="491851" cy="116991"/>
            <a:chOff x="2259061" y="4546968"/>
            <a:chExt cx="576021" cy="152408"/>
          </a:xfrm>
        </p:grpSpPr>
        <p:sp>
          <p:nvSpPr>
            <p:cNvPr id="142" name="Rectangle 141"/>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44" name="Rectangle 143"/>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45" name="Rectangle 144"/>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46" name="Straight Connector 145"/>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47" name="Group 146"/>
          <p:cNvGrpSpPr/>
          <p:nvPr/>
        </p:nvGrpSpPr>
        <p:grpSpPr>
          <a:xfrm>
            <a:off x="6299783" y="2357076"/>
            <a:ext cx="491851" cy="107461"/>
            <a:chOff x="2259061" y="4546968"/>
            <a:chExt cx="576021" cy="152408"/>
          </a:xfrm>
        </p:grpSpPr>
        <p:sp>
          <p:nvSpPr>
            <p:cNvPr id="148" name="Rectangle 147"/>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53" name="Rectangle 152"/>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54" name="Rectangle 153"/>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55" name="Straight Connector 154"/>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62492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2</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6</a:t>
            </a:fld>
            <a:endParaRPr lang="en-US"/>
          </a:p>
        </p:txBody>
      </p:sp>
      <p:sp>
        <p:nvSpPr>
          <p:cNvPr id="5" name="Rounded Rectangle 4"/>
          <p:cNvSpPr/>
          <p:nvPr/>
        </p:nvSpPr>
        <p:spPr>
          <a:xfrm>
            <a:off x="736925" y="1690688"/>
            <a:ext cx="6274520" cy="4109570"/>
          </a:xfrm>
          <a:prstGeom prst="roundRect">
            <a:avLst/>
          </a:prstGeom>
          <a:solidFill>
            <a:srgbClr val="DBE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5743499" y="2881519"/>
            <a:ext cx="559591" cy="554570"/>
          </a:xfrm>
          <a:prstGeom prst="roundRect">
            <a:avLst/>
          </a:prstGeom>
          <a:solidFill>
            <a:schemeClr val="accent1"/>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9" name="Rounded Rectangle 8"/>
          <p:cNvSpPr/>
          <p:nvPr/>
        </p:nvSpPr>
        <p:spPr>
          <a:xfrm>
            <a:off x="4878497" y="3741164"/>
            <a:ext cx="571412" cy="563758"/>
          </a:xfrm>
          <a:prstGeom prst="roundRect">
            <a:avLst/>
          </a:prstGeom>
          <a:solidFill>
            <a:srgbClr val="00B050"/>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372C4"/>
                </a:solidFill>
              </a:rPr>
              <a:t>O</a:t>
            </a:r>
          </a:p>
        </p:txBody>
      </p:sp>
      <p:cxnSp>
        <p:nvCxnSpPr>
          <p:cNvPr id="23" name="Straight Connector 22"/>
          <p:cNvCxnSpPr/>
          <p:nvPr/>
        </p:nvCxnSpPr>
        <p:spPr>
          <a:xfrm>
            <a:off x="5262556" y="4404554"/>
            <a:ext cx="0" cy="547023"/>
          </a:xfrm>
          <a:prstGeom prst="line">
            <a:avLst/>
          </a:prstGeom>
          <a:solidFill>
            <a:srgbClr val="4372C4"/>
          </a:solidFill>
          <a:ln w="38100" cap="flat" cmpd="sng" algn="ctr">
            <a:solidFill>
              <a:srgbClr val="FF0000"/>
            </a:solidFill>
            <a:prstDash val="solid"/>
            <a:tailEnd type="none"/>
          </a:ln>
          <a:effectLst>
            <a:outerShdw blurRad="40000" dist="20000" dir="5400000" rotWithShape="0">
              <a:srgbClr val="000000">
                <a:alpha val="38000"/>
              </a:srgbClr>
            </a:outerShdw>
          </a:effectLst>
        </p:spPr>
      </p:cxnSp>
      <p:sp>
        <p:nvSpPr>
          <p:cNvPr id="21" name="TextBox 20"/>
          <p:cNvSpPr txBox="1"/>
          <p:nvPr/>
        </p:nvSpPr>
        <p:spPr>
          <a:xfrm>
            <a:off x="4753186" y="4874658"/>
            <a:ext cx="348172" cy="461665"/>
          </a:xfrm>
          <a:prstGeom prst="rect">
            <a:avLst/>
          </a:prstGeom>
          <a:noFill/>
        </p:spPr>
        <p:txBody>
          <a:bodyPr wrap="none" rtlCol="0">
            <a:spAutoFit/>
          </a:bodyPr>
          <a:lstStyle/>
          <a:p>
            <a:r>
              <a:rPr lang="en-US" sz="2400" b="1" dirty="0">
                <a:solidFill>
                  <a:srgbClr val="FF0000"/>
                </a:solidFill>
              </a:rPr>
              <a:t>C</a:t>
            </a:r>
          </a:p>
        </p:txBody>
      </p:sp>
      <p:cxnSp>
        <p:nvCxnSpPr>
          <p:cNvPr id="18" name="Straight Connector 17"/>
          <p:cNvCxnSpPr>
            <a:stCxn id="19" idx="0"/>
            <a:endCxn id="40" idx="7"/>
          </p:cNvCxnSpPr>
          <p:nvPr/>
        </p:nvCxnSpPr>
        <p:spPr>
          <a:xfrm>
            <a:off x="6028255" y="3510799"/>
            <a:ext cx="6231" cy="1485858"/>
          </a:xfrm>
          <a:prstGeom prst="line">
            <a:avLst/>
          </a:prstGeom>
          <a:solidFill>
            <a:srgbClr val="4372C4"/>
          </a:solidFill>
          <a:ln w="38100" cap="flat" cmpd="sng" algn="ctr">
            <a:solidFill>
              <a:srgbClr val="FF0000"/>
            </a:solidFill>
            <a:prstDash val="solid"/>
            <a:tailEnd type="none"/>
          </a:ln>
          <a:effectLst>
            <a:outerShdw blurRad="40000" dist="20000" dir="5400000" rotWithShape="0">
              <a:srgbClr val="000000">
                <a:alpha val="38000"/>
              </a:srgbClr>
            </a:outerShdw>
          </a:effectLst>
        </p:spPr>
      </p:cxnSp>
      <p:sp>
        <p:nvSpPr>
          <p:cNvPr id="19" name="Oval 18"/>
          <p:cNvSpPr/>
          <p:nvPr/>
        </p:nvSpPr>
        <p:spPr>
          <a:xfrm flipV="1">
            <a:off x="5947254" y="3348798"/>
            <a:ext cx="162001" cy="162001"/>
          </a:xfrm>
          <a:prstGeom prst="ellipse">
            <a:avLst/>
          </a:prstGeom>
          <a:solidFill>
            <a:srgbClr val="FF0000"/>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6" name="Document 5"/>
          <p:cNvSpPr/>
          <p:nvPr/>
        </p:nvSpPr>
        <p:spPr>
          <a:xfrm>
            <a:off x="5318889" y="2829847"/>
            <a:ext cx="547666" cy="433746"/>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a:t>
            </a:r>
          </a:p>
        </p:txBody>
      </p:sp>
      <p:sp>
        <p:nvSpPr>
          <p:cNvPr id="7" name="Rounded Rectangle 6"/>
          <p:cNvSpPr/>
          <p:nvPr/>
        </p:nvSpPr>
        <p:spPr>
          <a:xfrm>
            <a:off x="5624065" y="2374131"/>
            <a:ext cx="595004" cy="54920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a:solidFill>
                  <a:srgbClr val="4372C4"/>
                </a:solidFill>
                <a:ea typeface="Arial" charset="0"/>
                <a:cs typeface="Arial" charset="0"/>
              </a:rPr>
              <a:t>S</a:t>
            </a:r>
            <a:endParaRPr lang="en-US" sz="2400" b="1" dirty="0">
              <a:solidFill>
                <a:srgbClr val="4372C4"/>
              </a:solidFill>
              <a:ea typeface="Arial" charset="0"/>
              <a:cs typeface="Arial" charset="0"/>
            </a:endParaRPr>
          </a:p>
        </p:txBody>
      </p:sp>
      <p:sp>
        <p:nvSpPr>
          <p:cNvPr id="27" name="Rounded Rectangle 26"/>
          <p:cNvSpPr/>
          <p:nvPr/>
        </p:nvSpPr>
        <p:spPr>
          <a:xfrm>
            <a:off x="3203868" y="2882367"/>
            <a:ext cx="559591" cy="554570"/>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28" name="Document 27"/>
          <p:cNvSpPr/>
          <p:nvPr/>
        </p:nvSpPr>
        <p:spPr>
          <a:xfrm>
            <a:off x="2779258" y="2830695"/>
            <a:ext cx="547666" cy="433746"/>
          </a:xfrm>
          <a:prstGeom prst="flowChartDocument">
            <a:avLst/>
          </a:prstGeom>
          <a:solidFill>
            <a:srgbClr val="4372C4"/>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a:t>
            </a:r>
          </a:p>
        </p:txBody>
      </p:sp>
      <p:cxnSp>
        <p:nvCxnSpPr>
          <p:cNvPr id="39" name="Straight Connector 38"/>
          <p:cNvCxnSpPr>
            <a:stCxn id="38" idx="0"/>
          </p:cNvCxnSpPr>
          <p:nvPr/>
        </p:nvCxnSpPr>
        <p:spPr>
          <a:xfrm>
            <a:off x="5068309" y="4404554"/>
            <a:ext cx="0" cy="164271"/>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37" name="TextBox 36"/>
          <p:cNvSpPr txBox="1"/>
          <p:nvPr/>
        </p:nvSpPr>
        <p:spPr>
          <a:xfrm>
            <a:off x="3196198" y="4395118"/>
            <a:ext cx="348172" cy="461665"/>
          </a:xfrm>
          <a:prstGeom prst="rect">
            <a:avLst/>
          </a:prstGeom>
          <a:noFill/>
          <a:ln>
            <a:noFill/>
          </a:ln>
        </p:spPr>
        <p:txBody>
          <a:bodyPr wrap="none" rtlCol="0">
            <a:spAutoFit/>
          </a:bodyPr>
          <a:lstStyle/>
          <a:p>
            <a:r>
              <a:rPr lang="en-US" sz="2400" b="1" dirty="0">
                <a:solidFill>
                  <a:schemeClr val="accent1"/>
                </a:solidFill>
              </a:rPr>
              <a:t>C</a:t>
            </a:r>
          </a:p>
        </p:txBody>
      </p:sp>
      <p:cxnSp>
        <p:nvCxnSpPr>
          <p:cNvPr id="34" name="Straight Connector 33"/>
          <p:cNvCxnSpPr>
            <a:stCxn id="35" idx="0"/>
            <a:endCxn id="46" idx="0"/>
          </p:cNvCxnSpPr>
          <p:nvPr/>
        </p:nvCxnSpPr>
        <p:spPr>
          <a:xfrm>
            <a:off x="3380302" y="3518567"/>
            <a:ext cx="943" cy="953470"/>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35" name="Oval 34"/>
          <p:cNvSpPr/>
          <p:nvPr/>
        </p:nvSpPr>
        <p:spPr>
          <a:xfrm flipV="1">
            <a:off x="3299301" y="3356566"/>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47" name="Rounded Rectangle 46"/>
          <p:cNvSpPr/>
          <p:nvPr/>
        </p:nvSpPr>
        <p:spPr>
          <a:xfrm>
            <a:off x="1699093" y="2882367"/>
            <a:ext cx="559591" cy="554570"/>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endParaRPr kumimoji="0" lang="en-US" sz="2400" b="1" i="0" u="none" strike="noStrike" kern="0" cap="none" spc="0" normalizeH="0" baseline="0" noProof="0" dirty="0">
              <a:ln>
                <a:noFill/>
              </a:ln>
              <a:solidFill>
                <a:schemeClr val="bg1"/>
              </a:solidFill>
              <a:effectLst/>
              <a:uLnTx/>
              <a:uFillTx/>
              <a:ea typeface=""/>
              <a:cs typeface=""/>
            </a:endParaRPr>
          </a:p>
        </p:txBody>
      </p:sp>
      <p:cxnSp>
        <p:nvCxnSpPr>
          <p:cNvPr id="48" name="Straight Connector 47"/>
          <p:cNvCxnSpPr>
            <a:stCxn id="49" idx="0"/>
          </p:cNvCxnSpPr>
          <p:nvPr/>
        </p:nvCxnSpPr>
        <p:spPr>
          <a:xfrm>
            <a:off x="1993951" y="3525065"/>
            <a:ext cx="13365" cy="996135"/>
          </a:xfrm>
          <a:prstGeom prst="line">
            <a:avLst/>
          </a:prstGeom>
          <a:solidFill>
            <a:schemeClr val="accent1"/>
          </a:solidFill>
          <a:ln w="38100" cap="flat" cmpd="sng" algn="ctr">
            <a:solidFill>
              <a:schemeClr val="accent1"/>
            </a:solidFill>
            <a:prstDash val="solid"/>
            <a:tailEnd type="none"/>
          </a:ln>
          <a:effectLst>
            <a:outerShdw blurRad="40000" dist="20000" dir="5400000" rotWithShape="0">
              <a:srgbClr val="000000">
                <a:alpha val="38000"/>
              </a:srgbClr>
            </a:outerShdw>
          </a:effectLst>
        </p:spPr>
      </p:cxnSp>
      <p:sp>
        <p:nvSpPr>
          <p:cNvPr id="49" name="Oval 48"/>
          <p:cNvSpPr/>
          <p:nvPr/>
        </p:nvSpPr>
        <p:spPr>
          <a:xfrm flipV="1">
            <a:off x="1912950" y="3363064"/>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cxnSp>
        <p:nvCxnSpPr>
          <p:cNvPr id="51" name="Straight Connector 50"/>
          <p:cNvCxnSpPr/>
          <p:nvPr/>
        </p:nvCxnSpPr>
        <p:spPr>
          <a:xfrm>
            <a:off x="3609600" y="3510799"/>
            <a:ext cx="4723" cy="1526033"/>
          </a:xfrm>
          <a:prstGeom prst="line">
            <a:avLst/>
          </a:prstGeom>
          <a:solidFill>
            <a:srgbClr val="4372C4"/>
          </a:solidFill>
          <a:ln w="38100" cap="flat" cmpd="sng" algn="ctr">
            <a:solidFill>
              <a:srgbClr val="FF0000"/>
            </a:solidFill>
            <a:prstDash val="solid"/>
            <a:tailEnd type="none"/>
          </a:ln>
          <a:effectLst>
            <a:outerShdw blurRad="40000" dist="20000" dir="5400000" rotWithShape="0">
              <a:srgbClr val="000000">
                <a:alpha val="38000"/>
              </a:srgbClr>
            </a:outerShdw>
          </a:effectLst>
        </p:spPr>
      </p:cxnSp>
      <p:sp>
        <p:nvSpPr>
          <p:cNvPr id="52" name="Oval 51"/>
          <p:cNvSpPr/>
          <p:nvPr/>
        </p:nvSpPr>
        <p:spPr>
          <a:xfrm flipV="1">
            <a:off x="3528598" y="3348798"/>
            <a:ext cx="162001" cy="162001"/>
          </a:xfrm>
          <a:prstGeom prst="ellipse">
            <a:avLst/>
          </a:prstGeom>
          <a:solidFill>
            <a:srgbClr val="FF0000"/>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53" name="TextBox 52"/>
          <p:cNvSpPr txBox="1"/>
          <p:nvPr/>
        </p:nvSpPr>
        <p:spPr>
          <a:xfrm>
            <a:off x="6458547" y="5236933"/>
            <a:ext cx="527124" cy="461665"/>
          </a:xfrm>
          <a:prstGeom prst="rect">
            <a:avLst/>
          </a:prstGeom>
          <a:noFill/>
        </p:spPr>
        <p:txBody>
          <a:bodyPr wrap="square" rtlCol="0">
            <a:spAutoFit/>
          </a:bodyPr>
          <a:lstStyle/>
          <a:p>
            <a:r>
              <a:rPr lang="en-US" sz="2400" b="1"/>
              <a:t>N</a:t>
            </a:r>
          </a:p>
        </p:txBody>
      </p:sp>
      <p:graphicFrame>
        <p:nvGraphicFramePr>
          <p:cNvPr id="54" name="Table 53"/>
          <p:cNvGraphicFramePr>
            <a:graphicFrameLocks noGrp="1"/>
          </p:cNvGraphicFramePr>
          <p:nvPr>
            <p:extLst>
              <p:ext uri="{D42A27DB-BD31-4B8C-83A1-F6EECF244321}">
                <p14:modId xmlns:p14="http://schemas.microsoft.com/office/powerpoint/2010/main" val="1774820842"/>
              </p:ext>
            </p:extLst>
          </p:nvPr>
        </p:nvGraphicFramePr>
        <p:xfrm>
          <a:off x="7203881" y="2667030"/>
          <a:ext cx="4565272" cy="2156886"/>
        </p:xfrm>
        <a:graphic>
          <a:graphicData uri="http://schemas.openxmlformats.org/drawingml/2006/table">
            <a:tbl>
              <a:tblPr firstRow="1" bandRow="1">
                <a:tableStyleId>{2D5ABB26-0587-4C30-8999-92F81FD0307C}</a:tableStyleId>
              </a:tblPr>
              <a:tblGrid>
                <a:gridCol w="648469">
                  <a:extLst>
                    <a:ext uri="{9D8B030D-6E8A-4147-A177-3AD203B41FA5}">
                      <a16:colId xmlns:a16="http://schemas.microsoft.com/office/drawing/2014/main" val="20000"/>
                    </a:ext>
                  </a:extLst>
                </a:gridCol>
                <a:gridCol w="1666672">
                  <a:extLst>
                    <a:ext uri="{9D8B030D-6E8A-4147-A177-3AD203B41FA5}">
                      <a16:colId xmlns:a16="http://schemas.microsoft.com/office/drawing/2014/main" val="20001"/>
                    </a:ext>
                  </a:extLst>
                </a:gridCol>
                <a:gridCol w="602948">
                  <a:extLst>
                    <a:ext uri="{9D8B030D-6E8A-4147-A177-3AD203B41FA5}">
                      <a16:colId xmlns:a16="http://schemas.microsoft.com/office/drawing/2014/main" val="20002"/>
                    </a:ext>
                  </a:extLst>
                </a:gridCol>
                <a:gridCol w="1647183">
                  <a:extLst>
                    <a:ext uri="{9D8B030D-6E8A-4147-A177-3AD203B41FA5}">
                      <a16:colId xmlns:a16="http://schemas.microsoft.com/office/drawing/2014/main" val="20003"/>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r>
                        <a:rPr lang="en-US" sz="1400" baseline="0" dirty="0"/>
                        <a:t> Network</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Smart contract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lvl="0"/>
                      <a:r>
                        <a:rPr lang="en-US" sz="1400" dirty="0"/>
                        <a:t>    </a:t>
                      </a:r>
                      <a:r>
                        <a:rPr lang="en-US" sz="1400" b="1" dirty="0"/>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Channel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Orderer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Peer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55" name="Document 54"/>
          <p:cNvSpPr/>
          <p:nvPr/>
        </p:nvSpPr>
        <p:spPr>
          <a:xfrm>
            <a:off x="9560321" y="4264924"/>
            <a:ext cx="523020" cy="414227"/>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rPr>
              <a:t>L</a:t>
            </a:r>
          </a:p>
        </p:txBody>
      </p:sp>
      <p:sp>
        <p:nvSpPr>
          <p:cNvPr id="56" name="Rounded Rectangle 55"/>
          <p:cNvSpPr/>
          <p:nvPr/>
        </p:nvSpPr>
        <p:spPr>
          <a:xfrm>
            <a:off x="9591783" y="3532980"/>
            <a:ext cx="470643" cy="431746"/>
          </a:xfrm>
          <a:prstGeom prst="roundRect">
            <a:avLst/>
          </a:prstGeom>
          <a:solidFill>
            <a:srgbClr val="00B05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O</a:t>
            </a:r>
            <a:endParaRPr lang="en-US" sz="1600" b="1" dirty="0">
              <a:solidFill>
                <a:srgbClr val="000000"/>
              </a:solidFill>
              <a:ea typeface="Arial" charset="0"/>
              <a:cs typeface="Arial" charset="0"/>
            </a:endParaRPr>
          </a:p>
        </p:txBody>
      </p:sp>
      <p:sp>
        <p:nvSpPr>
          <p:cNvPr id="61" name="Rounded Rectangle 60"/>
          <p:cNvSpPr/>
          <p:nvPr/>
        </p:nvSpPr>
        <p:spPr>
          <a:xfrm>
            <a:off x="7277297" y="2771038"/>
            <a:ext cx="470643" cy="431746"/>
          </a:xfrm>
          <a:prstGeom prst="roundRect">
            <a:avLst/>
          </a:prstGeom>
          <a:solidFill>
            <a:schemeClr val="accent1">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N</a:t>
            </a:r>
            <a:endParaRPr lang="en-US" sz="1600" b="1" dirty="0">
              <a:solidFill>
                <a:srgbClr val="000000"/>
              </a:solidFill>
              <a:ea typeface="Arial" charset="0"/>
              <a:cs typeface="Arial" charset="0"/>
            </a:endParaRPr>
          </a:p>
        </p:txBody>
      </p:sp>
      <p:sp>
        <p:nvSpPr>
          <p:cNvPr id="62" name="Rounded Rectangle 61"/>
          <p:cNvSpPr/>
          <p:nvPr/>
        </p:nvSpPr>
        <p:spPr>
          <a:xfrm>
            <a:off x="9581237" y="2769744"/>
            <a:ext cx="481189" cy="444147"/>
          </a:xfrm>
          <a:prstGeom prst="roundRect">
            <a:avLst/>
          </a:prstGeom>
          <a:solidFill>
            <a:srgbClr val="FFC000"/>
          </a:solidFill>
          <a:ln w="1905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S</a:t>
            </a:r>
          </a:p>
        </p:txBody>
      </p:sp>
      <p:sp>
        <p:nvSpPr>
          <p:cNvPr id="63" name="Rounded Rectangle 62"/>
          <p:cNvSpPr/>
          <p:nvPr/>
        </p:nvSpPr>
        <p:spPr>
          <a:xfrm>
            <a:off x="7277297" y="4235004"/>
            <a:ext cx="481189" cy="444147"/>
          </a:xfrm>
          <a:prstGeom prst="roundRect">
            <a:avLst/>
          </a:prstGeom>
          <a:solidFill>
            <a:schemeClr val="accent1"/>
          </a:soli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bg1"/>
                </a:solidFill>
                <a:ea typeface="Arial" charset="0"/>
                <a:cs typeface="Arial" charset="0"/>
              </a:rPr>
              <a:t>P</a:t>
            </a:r>
          </a:p>
        </p:txBody>
      </p:sp>
      <p:sp>
        <p:nvSpPr>
          <p:cNvPr id="22" name="Oval 21"/>
          <p:cNvSpPr/>
          <p:nvPr/>
        </p:nvSpPr>
        <p:spPr>
          <a:xfrm flipH="1" flipV="1">
            <a:off x="5181556" y="4242553"/>
            <a:ext cx="162001" cy="162001"/>
          </a:xfrm>
          <a:prstGeom prst="ellipse">
            <a:avLst/>
          </a:prstGeom>
          <a:solidFill>
            <a:srgbClr val="FF0000"/>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38" name="Oval 37"/>
          <p:cNvSpPr/>
          <p:nvPr/>
        </p:nvSpPr>
        <p:spPr>
          <a:xfrm flipH="1" flipV="1">
            <a:off x="4987309" y="4242553"/>
            <a:ext cx="162001" cy="162001"/>
          </a:xfrm>
          <a:prstGeom prst="ellipse">
            <a:avLst/>
          </a:prstGeom>
          <a:solidFill>
            <a:schemeClr val="accent1"/>
          </a:solidFill>
          <a:ln w="25400" cmpd="sng">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40" name="Oval 39"/>
          <p:cNvSpPr/>
          <p:nvPr/>
        </p:nvSpPr>
        <p:spPr>
          <a:xfrm>
            <a:off x="3491578" y="4951577"/>
            <a:ext cx="2979202" cy="307828"/>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604165" y="4472037"/>
            <a:ext cx="3554159" cy="307828"/>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7256346" y="3627780"/>
            <a:ext cx="526249" cy="238539"/>
          </a:xfrm>
          <a:prstGeom prst="ellipse">
            <a:avLst/>
          </a:prstGeom>
          <a:noFill/>
          <a:ln w="38100">
            <a:solidFill>
              <a:srgbClr val="43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cument 42"/>
          <p:cNvSpPr/>
          <p:nvPr/>
        </p:nvSpPr>
        <p:spPr>
          <a:xfrm>
            <a:off x="1290622" y="2832864"/>
            <a:ext cx="547666" cy="433746"/>
          </a:xfrm>
          <a:prstGeom prst="flowChartDocument">
            <a:avLst/>
          </a:prstGeom>
          <a:solidFill>
            <a:schemeClr val="accent1"/>
          </a:solidFill>
          <a:ln w="19050">
            <a:solidFill>
              <a:srgbClr val="3D4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a:t>
            </a:r>
            <a:endParaRPr lang="en-US" sz="2400" b="1" baseline="-25000" dirty="0">
              <a:solidFill>
                <a:schemeClr val="bg1"/>
              </a:solidFill>
            </a:endParaRPr>
          </a:p>
        </p:txBody>
      </p:sp>
      <p:sp>
        <p:nvSpPr>
          <p:cNvPr id="44" name="Document 43"/>
          <p:cNvSpPr/>
          <p:nvPr/>
        </p:nvSpPr>
        <p:spPr>
          <a:xfrm>
            <a:off x="3620000" y="2829847"/>
            <a:ext cx="547666" cy="433746"/>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a:t>
            </a:r>
          </a:p>
        </p:txBody>
      </p:sp>
      <p:sp>
        <p:nvSpPr>
          <p:cNvPr id="29" name="Rounded Rectangle 28"/>
          <p:cNvSpPr/>
          <p:nvPr/>
        </p:nvSpPr>
        <p:spPr>
          <a:xfrm>
            <a:off x="3084434" y="2374979"/>
            <a:ext cx="595004" cy="549201"/>
          </a:xfrm>
          <a:prstGeom prst="roundRect">
            <a:avLst/>
          </a:prstGeom>
          <a:solidFill>
            <a:srgbClr val="FFC000"/>
          </a:solidFill>
          <a:ln w="28575"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a:solidFill>
                  <a:srgbClr val="4372C4"/>
                </a:solidFill>
                <a:ea typeface="Arial" charset="0"/>
                <a:cs typeface="Arial" charset="0"/>
              </a:rPr>
              <a:t>S</a:t>
            </a:r>
            <a:endParaRPr lang="en-US" sz="2400" b="1" dirty="0">
              <a:solidFill>
                <a:srgbClr val="4372C4"/>
              </a:solidFill>
              <a:ea typeface="Arial" charset="0"/>
              <a:cs typeface="Arial" charset="0"/>
            </a:endParaRPr>
          </a:p>
        </p:txBody>
      </p:sp>
    </p:spTree>
    <p:extLst>
      <p:ext uri="{BB962C8B-B14F-4D97-AF65-F5344CB8AC3E}">
        <p14:creationId xmlns:p14="http://schemas.microsoft.com/office/powerpoint/2010/main" val="4102211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ounded Rectangle 137"/>
          <p:cNvSpPr/>
          <p:nvPr/>
        </p:nvSpPr>
        <p:spPr>
          <a:xfrm>
            <a:off x="2138636" y="1158006"/>
            <a:ext cx="5378225" cy="443582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dirty="0">
              <a:solidFill>
                <a:prstClr val="white"/>
              </a:solidFill>
              <a:latin typeface="Arial" panose="020B0604020202020204"/>
            </a:endParaRPr>
          </a:p>
        </p:txBody>
      </p:sp>
      <p:sp>
        <p:nvSpPr>
          <p:cNvPr id="165" name="TextBox 164"/>
          <p:cNvSpPr txBox="1"/>
          <p:nvPr/>
        </p:nvSpPr>
        <p:spPr>
          <a:xfrm>
            <a:off x="3412100" y="5576571"/>
            <a:ext cx="2996421" cy="338554"/>
          </a:xfrm>
          <a:prstGeom prst="rect">
            <a:avLst/>
          </a:prstGeom>
          <a:noFill/>
        </p:spPr>
        <p:txBody>
          <a:bodyPr wrap="square" rtlCol="0">
            <a:spAutoFit/>
          </a:bodyPr>
          <a:lstStyle/>
          <a:p>
            <a:pPr algn="ctr" defTabSz="609585"/>
            <a:r>
              <a:rPr lang="en-US" sz="1600" dirty="0" err="1">
                <a:solidFill>
                  <a:prstClr val="black"/>
                </a:solidFill>
                <a:latin typeface="Arial" panose="020B0604020202020204"/>
              </a:rPr>
              <a:t>Hyperledger</a:t>
            </a:r>
            <a:r>
              <a:rPr lang="en-US" sz="1600" dirty="0">
                <a:solidFill>
                  <a:prstClr val="black"/>
                </a:solidFill>
                <a:latin typeface="Arial" panose="020B0604020202020204"/>
              </a:rPr>
              <a:t> Fabric Network</a:t>
            </a:r>
          </a:p>
        </p:txBody>
      </p:sp>
      <p:sp>
        <p:nvSpPr>
          <p:cNvPr id="166" name="TextBox 165"/>
          <p:cNvSpPr txBox="1"/>
          <p:nvPr/>
        </p:nvSpPr>
        <p:spPr>
          <a:xfrm>
            <a:off x="5365172" y="5139737"/>
            <a:ext cx="1428808" cy="276999"/>
          </a:xfrm>
          <a:prstGeom prst="rect">
            <a:avLst/>
          </a:prstGeom>
          <a:noFill/>
        </p:spPr>
        <p:txBody>
          <a:bodyPr wrap="square" rtlCol="0">
            <a:spAutoFit/>
          </a:bodyPr>
          <a:lstStyle/>
          <a:p>
            <a:pPr defTabSz="609585"/>
            <a:r>
              <a:rPr lang="en-US" sz="1200" dirty="0">
                <a:solidFill>
                  <a:prstClr val="black"/>
                </a:solidFill>
                <a:latin typeface="Arial" panose="020B0604020202020204"/>
              </a:rPr>
              <a:t>Ordering-Service</a:t>
            </a:r>
          </a:p>
        </p:txBody>
      </p:sp>
      <p:sp>
        <p:nvSpPr>
          <p:cNvPr id="5" name="Text Placeholder 4"/>
          <p:cNvSpPr>
            <a:spLocks noGrp="1"/>
          </p:cNvSpPr>
          <p:nvPr>
            <p:ph type="body" sz="quarter" idx="13"/>
          </p:nvPr>
        </p:nvSpPr>
        <p:spPr/>
        <p:txBody>
          <a:bodyPr/>
          <a:lstStyle/>
          <a:p>
            <a:r>
              <a:rPr lang="en-US" dirty="0">
                <a:latin typeface="+mn-lt"/>
              </a:rPr>
              <a:t>Sample transaction: Step 5/7 – Deliver Transaction</a:t>
            </a:r>
          </a:p>
        </p:txBody>
      </p:sp>
      <p:sp>
        <p:nvSpPr>
          <p:cNvPr id="19" name="TextBox 18"/>
          <p:cNvSpPr txBox="1"/>
          <p:nvPr/>
        </p:nvSpPr>
        <p:spPr>
          <a:xfrm>
            <a:off x="7525733" y="1158007"/>
            <a:ext cx="4666267" cy="3139321"/>
          </a:xfrm>
          <a:prstGeom prst="rect">
            <a:avLst/>
          </a:prstGeom>
          <a:noFill/>
        </p:spPr>
        <p:txBody>
          <a:bodyPr wrap="square" rtlCol="0">
            <a:spAutoFit/>
          </a:bodyPr>
          <a:lstStyle/>
          <a:p>
            <a:pPr algn="ctr" defTabSz="609585"/>
            <a:r>
              <a:rPr lang="en-US" dirty="0" err="1">
                <a:solidFill>
                  <a:srgbClr val="FF0000"/>
                </a:solidFill>
                <a:latin typeface="Arial" panose="020B0604020202020204"/>
              </a:rPr>
              <a:t>Orderer</a:t>
            </a:r>
            <a:r>
              <a:rPr lang="en-US" dirty="0">
                <a:solidFill>
                  <a:srgbClr val="FF0000"/>
                </a:solidFill>
                <a:latin typeface="Arial" panose="020B0604020202020204"/>
              </a:rPr>
              <a:t> delivers to committing peers</a:t>
            </a:r>
          </a:p>
          <a:p>
            <a:pPr marL="457189" indent="-457189" defTabSz="609585">
              <a:buFontTx/>
              <a:buAutoNum type="arabicPeriod"/>
            </a:pPr>
            <a:endParaRPr lang="en-US" dirty="0">
              <a:solidFill>
                <a:prstClr val="black"/>
              </a:solidFill>
              <a:latin typeface="Arial" panose="020B0604020202020204"/>
            </a:endParaRPr>
          </a:p>
          <a:p>
            <a:pPr marL="304792" indent="-4233" defTabSz="609585"/>
            <a:r>
              <a:rPr lang="en-US" dirty="0">
                <a:solidFill>
                  <a:prstClr val="black"/>
                </a:solidFill>
                <a:latin typeface="Arial" panose="020B0604020202020204"/>
              </a:rPr>
              <a:t>Ordering service collects transactions into proposed blocks for distribution to committing peers.  Peers can deliver to other peers in a hierarchy (not shown)</a:t>
            </a:r>
          </a:p>
          <a:p>
            <a:pPr marL="304792" indent="-4233" defTabSz="609585"/>
            <a:endParaRPr lang="en-US" dirty="0">
              <a:solidFill>
                <a:prstClr val="black"/>
              </a:solidFill>
              <a:latin typeface="Arial" panose="020B0604020202020204"/>
            </a:endParaRPr>
          </a:p>
          <a:p>
            <a:pPr marL="304792" indent="-4233" defTabSz="609585"/>
            <a:r>
              <a:rPr lang="en-US" dirty="0">
                <a:solidFill>
                  <a:prstClr val="black"/>
                </a:solidFill>
                <a:latin typeface="Arial" panose="020B0604020202020204"/>
              </a:rPr>
              <a:t>Different ordering algorithms available:</a:t>
            </a:r>
          </a:p>
          <a:p>
            <a:pPr marL="681550" indent="-141814" defTabSz="609585">
              <a:buFont typeface="Arial" charset="0"/>
              <a:buChar char="•"/>
            </a:pPr>
            <a:r>
              <a:rPr lang="en-US" dirty="0">
                <a:solidFill>
                  <a:prstClr val="black"/>
                </a:solidFill>
                <a:latin typeface="Arial" panose="020B0604020202020204"/>
              </a:rPr>
              <a:t>SOLO (Single node, development)</a:t>
            </a:r>
          </a:p>
          <a:p>
            <a:pPr marL="681550" indent="-141814" defTabSz="609585">
              <a:buFont typeface="Arial" charset="0"/>
              <a:buChar char="•"/>
            </a:pPr>
            <a:r>
              <a:rPr lang="en-US" dirty="0">
                <a:solidFill>
                  <a:prstClr val="black"/>
                </a:solidFill>
                <a:latin typeface="Arial" panose="020B0604020202020204"/>
              </a:rPr>
              <a:t>Kafka (Crash fault tolerance)</a:t>
            </a:r>
          </a:p>
          <a:p>
            <a:pPr marL="304792" indent="-4233" defTabSz="609585"/>
            <a:endParaRPr lang="en-US" dirty="0">
              <a:solidFill>
                <a:prstClr val="black"/>
              </a:solidFill>
              <a:latin typeface="Arial" panose="020B0604020202020204"/>
            </a:endParaRPr>
          </a:p>
        </p:txBody>
      </p:sp>
      <p:cxnSp>
        <p:nvCxnSpPr>
          <p:cNvPr id="13" name="Straight Arrow Connector 12"/>
          <p:cNvCxnSpPr>
            <a:stCxn id="124" idx="5"/>
          </p:cNvCxnSpPr>
          <p:nvPr/>
        </p:nvCxnSpPr>
        <p:spPr>
          <a:xfrm flipH="1">
            <a:off x="3602309" y="3100401"/>
            <a:ext cx="1267449" cy="1492399"/>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124" idx="6"/>
          </p:cNvCxnSpPr>
          <p:nvPr/>
        </p:nvCxnSpPr>
        <p:spPr>
          <a:xfrm flipH="1">
            <a:off x="3602308" y="3078849"/>
            <a:ext cx="1258523" cy="149303"/>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24" name="Oval 123"/>
          <p:cNvSpPr/>
          <p:nvPr/>
        </p:nvSpPr>
        <p:spPr>
          <a:xfrm flipH="1">
            <a:off x="4860831" y="3048369"/>
            <a:ext cx="60959" cy="60959"/>
          </a:xfrm>
          <a:prstGeom prst="ellipse">
            <a:avLst/>
          </a:prstGeom>
          <a:solidFill>
            <a:srgbClr val="B4C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2400" dirty="0">
              <a:solidFill>
                <a:prstClr val="white"/>
              </a:solidFill>
              <a:latin typeface="Arial" panose="020B0604020202020204"/>
            </a:endParaRPr>
          </a:p>
        </p:txBody>
      </p:sp>
      <p:cxnSp>
        <p:nvCxnSpPr>
          <p:cNvPr id="88" name="Straight Arrow Connector 87"/>
          <p:cNvCxnSpPr/>
          <p:nvPr/>
        </p:nvCxnSpPr>
        <p:spPr>
          <a:xfrm flipV="1">
            <a:off x="7139329" y="1463317"/>
            <a:ext cx="175492" cy="403523"/>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p:nvPr/>
        </p:nvCxnSpPr>
        <p:spPr>
          <a:xfrm flipV="1">
            <a:off x="7139328" y="1863504"/>
            <a:ext cx="275245" cy="3337"/>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p:nvPr/>
        </p:nvCxnSpPr>
        <p:spPr>
          <a:xfrm>
            <a:off x="7139329" y="1866840"/>
            <a:ext cx="175492" cy="394075"/>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124" idx="2"/>
          </p:cNvCxnSpPr>
          <p:nvPr/>
        </p:nvCxnSpPr>
        <p:spPr>
          <a:xfrm flipV="1">
            <a:off x="4921790" y="2265640"/>
            <a:ext cx="1818740" cy="813209"/>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124" idx="6"/>
          </p:cNvCxnSpPr>
          <p:nvPr/>
        </p:nvCxnSpPr>
        <p:spPr>
          <a:xfrm flipH="1" flipV="1">
            <a:off x="3602308" y="1863504"/>
            <a:ext cx="1258523" cy="1215345"/>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124" idx="0"/>
          </p:cNvCxnSpPr>
          <p:nvPr/>
        </p:nvCxnSpPr>
        <p:spPr>
          <a:xfrm flipV="1">
            <a:off x="4891309" y="2260915"/>
            <a:ext cx="83536" cy="787453"/>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nvGrpSpPr>
          <p:cNvPr id="111" name="Group 110"/>
          <p:cNvGrpSpPr/>
          <p:nvPr/>
        </p:nvGrpSpPr>
        <p:grpSpPr>
          <a:xfrm>
            <a:off x="4930663" y="2982686"/>
            <a:ext cx="2279088" cy="2145341"/>
            <a:chOff x="3620745" y="2847577"/>
            <a:chExt cx="1709316" cy="1609006"/>
          </a:xfrm>
        </p:grpSpPr>
        <p:sp>
          <p:nvSpPr>
            <p:cNvPr id="113" name="Rounded Rectangle 112"/>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dirty="0">
                <a:solidFill>
                  <a:prstClr val="white"/>
                </a:solidFill>
                <a:latin typeface="Arial" panose="020B0604020202020204"/>
              </a:endParaRPr>
            </a:p>
          </p:txBody>
        </p:sp>
        <p:sp>
          <p:nvSpPr>
            <p:cNvPr id="116" name="Rounded Rectangle 115"/>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sp>
          <p:nvSpPr>
            <p:cNvPr id="117" name="Rounded Rectangle 116"/>
            <p:cNvSpPr/>
            <p:nvPr/>
          </p:nvSpPr>
          <p:spPr>
            <a:xfrm>
              <a:off x="3767821" y="29647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sp>
          <p:nvSpPr>
            <p:cNvPr id="118" name="Rounded Rectangle 117"/>
            <p:cNvSpPr/>
            <p:nvPr/>
          </p:nvSpPr>
          <p:spPr>
            <a:xfrm>
              <a:off x="4580786" y="296749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cxnSp>
          <p:nvCxnSpPr>
            <p:cNvPr id="119" name="Straight Connector 118"/>
            <p:cNvCxnSpPr/>
            <p:nvPr/>
          </p:nvCxnSpPr>
          <p:spPr>
            <a:xfrm>
              <a:off x="4366020" y="3263828"/>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4066921" y="3562927"/>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flipH="1">
              <a:off x="4874504" y="3565692"/>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4341787" y="3536576"/>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flipV="1">
              <a:off x="4341787" y="3530645"/>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6" name="Rounded Rectangle 125"/>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grpSp>
      <p:grpSp>
        <p:nvGrpSpPr>
          <p:cNvPr id="15" name="Group 14"/>
          <p:cNvGrpSpPr/>
          <p:nvPr/>
        </p:nvGrpSpPr>
        <p:grpSpPr>
          <a:xfrm>
            <a:off x="4674342" y="2732870"/>
            <a:ext cx="398231" cy="913007"/>
            <a:chOff x="3555787" y="2088535"/>
            <a:chExt cx="298673" cy="684755"/>
          </a:xfrm>
        </p:grpSpPr>
        <p:sp>
          <p:nvSpPr>
            <p:cNvPr id="142" name="Rectangle 141"/>
            <p:cNvSpPr/>
            <p:nvPr/>
          </p:nvSpPr>
          <p:spPr>
            <a:xfrm>
              <a:off x="3555787" y="2190333"/>
              <a:ext cx="298673" cy="3128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dirty="0">
                <a:solidFill>
                  <a:prstClr val="white"/>
                </a:solidFill>
                <a:latin typeface="Arial" panose="020B0604020202020204"/>
              </a:endParaRPr>
            </a:p>
          </p:txBody>
        </p:sp>
        <p:sp>
          <p:nvSpPr>
            <p:cNvPr id="144" name="TextBox 143"/>
            <p:cNvSpPr txBox="1"/>
            <p:nvPr/>
          </p:nvSpPr>
          <p:spPr>
            <a:xfrm>
              <a:off x="3646641" y="2088535"/>
              <a:ext cx="129697" cy="684755"/>
            </a:xfrm>
            <a:prstGeom prst="rect">
              <a:avLst/>
            </a:prstGeom>
            <a:noFill/>
          </p:spPr>
          <p:txBody>
            <a:bodyPr wrap="square" rtlCol="0">
              <a:spAutoFit/>
            </a:bodyPr>
            <a:lstStyle/>
            <a:p>
              <a:pPr algn="ctr" defTabSz="609585"/>
              <a:r>
                <a:rPr lang="en-US" sz="5333" dirty="0">
                  <a:solidFill>
                    <a:prstClr val="white"/>
                  </a:solidFill>
                  <a:latin typeface="Arial" panose="020B0604020202020204"/>
                </a:rPr>
                <a:t>*</a:t>
              </a:r>
            </a:p>
          </p:txBody>
        </p:sp>
      </p:grpSp>
      <p:sp>
        <p:nvSpPr>
          <p:cNvPr id="136" name="TextBox 135"/>
          <p:cNvSpPr txBox="1"/>
          <p:nvPr/>
        </p:nvSpPr>
        <p:spPr>
          <a:xfrm>
            <a:off x="7849091" y="4409974"/>
            <a:ext cx="458780" cy="256545"/>
          </a:xfrm>
          <a:prstGeom prst="rect">
            <a:avLst/>
          </a:prstGeom>
          <a:noFill/>
        </p:spPr>
        <p:txBody>
          <a:bodyPr wrap="none" rtlCol="0">
            <a:spAutoFit/>
          </a:bodyPr>
          <a:lstStyle/>
          <a:p>
            <a:pPr defTabSz="609585"/>
            <a:r>
              <a:rPr lang="en-US" sz="1067" dirty="0">
                <a:solidFill>
                  <a:prstClr val="black"/>
                </a:solidFill>
                <a:latin typeface="Arial" panose="020B0604020202020204"/>
              </a:rPr>
              <a:t>Key:</a:t>
            </a:r>
          </a:p>
        </p:txBody>
      </p:sp>
      <p:graphicFrame>
        <p:nvGraphicFramePr>
          <p:cNvPr id="90" name="Table 89"/>
          <p:cNvGraphicFramePr>
            <a:graphicFrameLocks noGrp="1"/>
          </p:cNvGraphicFramePr>
          <p:nvPr>
            <p:extLst/>
          </p:nvPr>
        </p:nvGraphicFramePr>
        <p:xfrm>
          <a:off x="7975965" y="4690335"/>
          <a:ext cx="3440491" cy="2069628"/>
        </p:xfrm>
        <a:graphic>
          <a:graphicData uri="http://schemas.openxmlformats.org/drawingml/2006/table">
            <a:tbl>
              <a:tblPr firstRow="1" bandRow="1">
                <a:tableStyleId>{2D5ABB26-0587-4C30-8999-92F81FD0307C}</a:tableStyleId>
              </a:tblPr>
              <a:tblGrid>
                <a:gridCol w="1205291">
                  <a:extLst>
                    <a:ext uri="{9D8B030D-6E8A-4147-A177-3AD203B41FA5}">
                      <a16:colId xmlns:a16="http://schemas.microsoft.com/office/drawing/2014/main" val="20000"/>
                    </a:ext>
                  </a:extLst>
                </a:gridCol>
                <a:gridCol w="511261">
                  <a:extLst>
                    <a:ext uri="{9D8B030D-6E8A-4147-A177-3AD203B41FA5}">
                      <a16:colId xmlns:a16="http://schemas.microsoft.com/office/drawing/2014/main" val="20001"/>
                    </a:ext>
                  </a:extLst>
                </a:gridCol>
                <a:gridCol w="610572">
                  <a:extLst>
                    <a:ext uri="{9D8B030D-6E8A-4147-A177-3AD203B41FA5}">
                      <a16:colId xmlns:a16="http://schemas.microsoft.com/office/drawing/2014/main" val="20002"/>
                    </a:ext>
                  </a:extLst>
                </a:gridCol>
                <a:gridCol w="1113367">
                  <a:extLst>
                    <a:ext uri="{9D8B030D-6E8A-4147-A177-3AD203B41FA5}">
                      <a16:colId xmlns:a16="http://schemas.microsoft.com/office/drawing/2014/main" val="20003"/>
                    </a:ext>
                  </a:extLst>
                </a:gridCol>
              </a:tblGrid>
              <a:tr h="517407">
                <a:tc>
                  <a:txBody>
                    <a:bodyPr/>
                    <a:lstStyle/>
                    <a:p>
                      <a:pPr lvl="0"/>
                      <a:r>
                        <a:rPr lang="en-US" sz="1100" b="0" i="0" dirty="0">
                          <a:latin typeface="+mn-lt"/>
                        </a:rPr>
                        <a:t>Endorser</a:t>
                      </a:r>
                    </a:p>
                  </a:txBody>
                  <a:tcPr marL="121920" marR="121920" marT="60960" marB="6096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1100" b="0" i="0" dirty="0">
                        <a:latin typeface="+mn-lt"/>
                      </a:endParaRPr>
                    </a:p>
                  </a:txBody>
                  <a:tcPr marL="121920" marR="121920" marT="60960" marB="60960" anchor="ctr">
                    <a:lnT w="12700" cap="flat" cmpd="sng" algn="ctr">
                      <a:solidFill>
                        <a:schemeClr val="tx1"/>
                      </a:solidFill>
                      <a:prstDash val="solid"/>
                      <a:round/>
                      <a:headEnd type="none" w="med" len="med"/>
                      <a:tailEnd type="none" w="med" len="med"/>
                    </a:lnT>
                  </a:tcPr>
                </a:tc>
                <a:tc>
                  <a:txBody>
                    <a:bodyPr/>
                    <a:lstStyle/>
                    <a:p>
                      <a:pPr lvl="0"/>
                      <a:endParaRPr lang="en-US" sz="1100" b="0" i="0" dirty="0">
                        <a:latin typeface="+mn-lt"/>
                      </a:endParaRPr>
                    </a:p>
                  </a:txBody>
                  <a:tcPr marL="121920" marR="121920" marT="60960" marB="60960" anchor="ctr">
                    <a:lnT w="12700" cap="flat" cmpd="sng" algn="ctr">
                      <a:solidFill>
                        <a:schemeClr val="tx1"/>
                      </a:solidFill>
                      <a:prstDash val="solid"/>
                      <a:round/>
                      <a:headEnd type="none" w="med" len="med"/>
                      <a:tailEnd type="none" w="med" len="med"/>
                    </a:lnT>
                  </a:tcPr>
                </a:tc>
                <a:tc>
                  <a:txBody>
                    <a:bodyPr/>
                    <a:lstStyle/>
                    <a:p>
                      <a:pPr lvl="0"/>
                      <a:r>
                        <a:rPr lang="en-US" sz="1100" b="0" i="0" dirty="0">
                          <a:latin typeface="+mn-lt"/>
                        </a:rPr>
                        <a:t>Ledger</a:t>
                      </a:r>
                    </a:p>
                  </a:txBody>
                  <a:tcPr marL="121920" marR="121920" marT="60960" marB="6096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517407">
                <a:tc>
                  <a:txBody>
                    <a:bodyPr/>
                    <a:lstStyle/>
                    <a:p>
                      <a:pPr lvl="0"/>
                      <a:r>
                        <a:rPr lang="en-US" sz="1100" b="0" i="0" dirty="0">
                          <a:latin typeface="+mn-lt"/>
                        </a:rPr>
                        <a:t>Committing Peer</a:t>
                      </a:r>
                    </a:p>
                  </a:txBody>
                  <a:tcPr marL="121920" marR="121920" marT="60960" marB="60960" anchor="ctr">
                    <a:lnL w="12700" cap="flat" cmpd="sng" algn="ctr">
                      <a:solidFill>
                        <a:schemeClr val="tx1"/>
                      </a:solidFill>
                      <a:prstDash val="solid"/>
                      <a:round/>
                      <a:headEnd type="none" w="med" len="med"/>
                      <a:tailEnd type="none" w="med" len="med"/>
                    </a:lnL>
                  </a:tcPr>
                </a:tc>
                <a:tc>
                  <a:txBody>
                    <a:bodyPr/>
                    <a:lstStyle/>
                    <a:p>
                      <a:pPr lvl="0"/>
                      <a:endParaRPr lang="en-US" sz="1100" b="0" i="0" dirty="0">
                        <a:latin typeface="+mn-lt"/>
                      </a:endParaRPr>
                    </a:p>
                  </a:txBody>
                  <a:tcPr marL="121920" marR="121920" marT="60960" marB="60960" anchor="ctr"/>
                </a:tc>
                <a:tc>
                  <a:txBody>
                    <a:bodyPr/>
                    <a:lstStyle/>
                    <a:p>
                      <a:pPr lvl="0"/>
                      <a:endParaRPr lang="en-US" sz="1100" b="0" i="0" dirty="0">
                        <a:latin typeface="+mn-lt"/>
                      </a:endParaRPr>
                    </a:p>
                  </a:txBody>
                  <a:tcPr marL="121920" marR="121920" marT="60960" marB="60960"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100" b="0" i="0" dirty="0">
                          <a:latin typeface="+mn-lt"/>
                        </a:rPr>
                        <a:t>Application</a:t>
                      </a:r>
                    </a:p>
                  </a:txBody>
                  <a:tcPr marL="121920" marR="121920" marT="60960" marB="6096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17407">
                <a:tc>
                  <a:txBody>
                    <a:bodyPr/>
                    <a:lstStyle/>
                    <a:p>
                      <a:pPr lvl="0"/>
                      <a:r>
                        <a:rPr lang="en-US" sz="1100" b="0" i="0" dirty="0">
                          <a:latin typeface="+mn-lt"/>
                        </a:rPr>
                        <a:t>Ordering</a:t>
                      </a:r>
                      <a:r>
                        <a:rPr lang="en-US" sz="1100" b="0" i="0" baseline="0" dirty="0">
                          <a:latin typeface="+mn-lt"/>
                        </a:rPr>
                        <a:t> Node</a:t>
                      </a:r>
                      <a:endParaRPr lang="en-US" sz="1100" b="0" i="0" dirty="0">
                        <a:latin typeface="+mn-lt"/>
                      </a:endParaRPr>
                    </a:p>
                  </a:txBody>
                  <a:tcPr marL="121920" marR="121920" marT="60960" marB="60960" anchor="ctr">
                    <a:lnL w="12700" cap="flat" cmpd="sng" algn="ctr">
                      <a:solidFill>
                        <a:schemeClr val="tx1"/>
                      </a:solidFill>
                      <a:prstDash val="solid"/>
                      <a:round/>
                      <a:headEnd type="none" w="med" len="med"/>
                      <a:tailEnd type="none" w="med" len="med"/>
                    </a:lnL>
                  </a:tcPr>
                </a:tc>
                <a:tc>
                  <a:txBody>
                    <a:bodyPr/>
                    <a:lstStyle/>
                    <a:p>
                      <a:pPr lvl="0"/>
                      <a:endParaRPr lang="en-US" sz="1100" b="0" i="0" dirty="0">
                        <a:latin typeface="+mn-lt"/>
                      </a:endParaRPr>
                    </a:p>
                  </a:txBody>
                  <a:tcPr marL="121920" marR="121920" marT="60960" marB="60960" anchor="ctr"/>
                </a:tc>
                <a:tc>
                  <a:txBody>
                    <a:bodyPr/>
                    <a:lstStyle/>
                    <a:p>
                      <a:pPr lvl="0"/>
                      <a:endParaRPr lang="en-US" sz="1100" b="0" i="0" dirty="0">
                        <a:latin typeface="+mn-lt"/>
                      </a:endParaRPr>
                    </a:p>
                  </a:txBody>
                  <a:tcPr marL="121920" marR="121920" marT="60960" marB="60960" anchor="ctr"/>
                </a:tc>
                <a:tc>
                  <a:txBody>
                    <a:bodyPr/>
                    <a:lstStyle/>
                    <a:p>
                      <a:pPr lvl="0"/>
                      <a:endParaRPr lang="en-US" sz="1100" b="0" i="0" dirty="0">
                        <a:latin typeface="+mn-lt"/>
                      </a:endParaRPr>
                    </a:p>
                  </a:txBody>
                  <a:tcPr marL="121920" marR="121920" marT="60960" marB="6096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17407">
                <a:tc>
                  <a:txBody>
                    <a:bodyPr/>
                    <a:lstStyle/>
                    <a:p>
                      <a:pPr lvl="0"/>
                      <a:r>
                        <a:rPr lang="en-US" sz="1100" b="0" i="0" dirty="0">
                          <a:latin typeface="+mn-lt"/>
                        </a:rPr>
                        <a:t>Smart</a:t>
                      </a:r>
                      <a:r>
                        <a:rPr lang="en-US" sz="1100" b="0" i="0" baseline="0" dirty="0">
                          <a:latin typeface="+mn-lt"/>
                        </a:rPr>
                        <a:t> Contract</a:t>
                      </a:r>
                    </a:p>
                    <a:p>
                      <a:pPr lvl="0"/>
                      <a:r>
                        <a:rPr lang="en-US" sz="1100" b="0" i="0" baseline="0" dirty="0">
                          <a:latin typeface="+mn-lt"/>
                        </a:rPr>
                        <a:t>(</a:t>
                      </a:r>
                      <a:r>
                        <a:rPr lang="en-US" sz="1100" b="0" i="0" baseline="0" dirty="0" err="1">
                          <a:latin typeface="+mn-lt"/>
                        </a:rPr>
                        <a:t>Chaincode</a:t>
                      </a:r>
                      <a:r>
                        <a:rPr lang="en-US" sz="1100" b="0" i="0" baseline="0" dirty="0">
                          <a:latin typeface="+mn-lt"/>
                        </a:rPr>
                        <a:t>)</a:t>
                      </a:r>
                      <a:endParaRPr lang="en-US" sz="1100" b="0" i="0" dirty="0">
                        <a:latin typeface="+mn-lt"/>
                      </a:endParaRPr>
                    </a:p>
                  </a:txBody>
                  <a:tcPr marL="121920" marR="121920" marT="60960" marB="6096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1100" b="0" i="0" dirty="0">
                        <a:latin typeface="+mn-lt"/>
                      </a:endParaRPr>
                    </a:p>
                  </a:txBody>
                  <a:tcPr marL="121920" marR="121920" marT="60960" marB="60960" anchor="ctr">
                    <a:lnB w="12700" cap="flat" cmpd="sng" algn="ctr">
                      <a:solidFill>
                        <a:schemeClr val="tx1"/>
                      </a:solidFill>
                      <a:prstDash val="solid"/>
                      <a:round/>
                      <a:headEnd type="none" w="med" len="med"/>
                      <a:tailEnd type="none" w="med" len="med"/>
                    </a:lnB>
                  </a:tcPr>
                </a:tc>
                <a:tc>
                  <a:txBody>
                    <a:bodyPr/>
                    <a:lstStyle/>
                    <a:p>
                      <a:pPr lvl="0"/>
                      <a:endParaRPr lang="en-US" sz="1100" b="0" i="0" dirty="0">
                        <a:latin typeface="+mn-lt"/>
                      </a:endParaRPr>
                    </a:p>
                  </a:txBody>
                  <a:tcPr marL="121920" marR="121920" marT="60960" marB="60960"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100" b="0" i="0" dirty="0">
                          <a:latin typeface="+mn-lt"/>
                        </a:rPr>
                        <a:t>Endorsement</a:t>
                      </a:r>
                      <a:r>
                        <a:rPr lang="en-US" sz="1100" b="0" i="0" baseline="0" dirty="0">
                          <a:latin typeface="+mn-lt"/>
                        </a:rPr>
                        <a:t> Policy</a:t>
                      </a:r>
                      <a:endParaRPr lang="en-US" sz="1100" b="0" i="0" dirty="0">
                        <a:latin typeface="+mn-lt"/>
                      </a:endParaRPr>
                    </a:p>
                  </a:txBody>
                  <a:tcPr marL="121920" marR="121920" marT="60960" marB="6096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91" name="Group 90"/>
          <p:cNvGrpSpPr/>
          <p:nvPr/>
        </p:nvGrpSpPr>
        <p:grpSpPr>
          <a:xfrm>
            <a:off x="9181240" y="4813842"/>
            <a:ext cx="1131680" cy="1858741"/>
            <a:chOff x="6885930" y="3610381"/>
            <a:chExt cx="848760" cy="1394056"/>
          </a:xfrm>
        </p:grpSpPr>
        <p:sp>
          <p:nvSpPr>
            <p:cNvPr id="92" name="Rounded Rectangle 91"/>
            <p:cNvSpPr/>
            <p:nvPr/>
          </p:nvSpPr>
          <p:spPr>
            <a:xfrm>
              <a:off x="6885931" y="3610381"/>
              <a:ext cx="267251" cy="2673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48000" bIns="48000" rtlCol="0" anchor="ctr"/>
            <a:lstStyle/>
            <a:p>
              <a:pPr algn="ctr" defTabSz="609585"/>
              <a:endParaRPr lang="en-US" sz="1000" dirty="0">
                <a:solidFill>
                  <a:srgbClr val="000000"/>
                </a:solidFill>
                <a:latin typeface="Arial" panose="020B0604020202020204"/>
              </a:endParaRPr>
            </a:p>
          </p:txBody>
        </p:sp>
        <p:sp>
          <p:nvSpPr>
            <p:cNvPr id="94" name="Rounded Rectangle 93"/>
            <p:cNvSpPr/>
            <p:nvPr/>
          </p:nvSpPr>
          <p:spPr>
            <a:xfrm>
              <a:off x="6886850" y="3991183"/>
              <a:ext cx="267251" cy="267300"/>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00" dirty="0">
                <a:solidFill>
                  <a:srgbClr val="000000"/>
                </a:solidFill>
                <a:latin typeface="Arial" panose="020B0604020202020204"/>
              </a:endParaRPr>
            </a:p>
          </p:txBody>
        </p:sp>
        <p:sp>
          <p:nvSpPr>
            <p:cNvPr id="95" name="Rounded Rectangle 94"/>
            <p:cNvSpPr/>
            <p:nvPr/>
          </p:nvSpPr>
          <p:spPr>
            <a:xfrm>
              <a:off x="6885930" y="4351426"/>
              <a:ext cx="267251" cy="2673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00" dirty="0">
                <a:solidFill>
                  <a:srgbClr val="000000"/>
                </a:solidFill>
                <a:latin typeface="Arial" panose="020B0604020202020204"/>
              </a:endParaRPr>
            </a:p>
          </p:txBody>
        </p:sp>
        <p:sp>
          <p:nvSpPr>
            <p:cNvPr id="100" name="Rounded Rectangle 99"/>
            <p:cNvSpPr/>
            <p:nvPr/>
          </p:nvSpPr>
          <p:spPr>
            <a:xfrm>
              <a:off x="6885930" y="4737137"/>
              <a:ext cx="267251" cy="2673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00" dirty="0">
                <a:solidFill>
                  <a:srgbClr val="000000"/>
                </a:solidFill>
                <a:latin typeface="Arial" panose="020B0604020202020204"/>
              </a:endParaRPr>
            </a:p>
          </p:txBody>
        </p:sp>
        <p:sp>
          <p:nvSpPr>
            <p:cNvPr id="103" name="Folded Corner 102"/>
            <p:cNvSpPr/>
            <p:nvPr/>
          </p:nvSpPr>
          <p:spPr>
            <a:xfrm>
              <a:off x="7424776" y="4744307"/>
              <a:ext cx="268358" cy="25765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333" dirty="0">
                <a:solidFill>
                  <a:prstClr val="white"/>
                </a:solidFill>
                <a:latin typeface="Arial" panose="020B0604020202020204"/>
              </a:endParaRPr>
            </a:p>
          </p:txBody>
        </p:sp>
        <p:cxnSp>
          <p:nvCxnSpPr>
            <p:cNvPr id="104" name="Straight Connector 103"/>
            <p:cNvCxnSpPr/>
            <p:nvPr/>
          </p:nvCxnSpPr>
          <p:spPr>
            <a:xfrm>
              <a:off x="7153181" y="4870787"/>
              <a:ext cx="271595" cy="2346"/>
            </a:xfrm>
            <a:prstGeom prst="line">
              <a:avLst/>
            </a:prstGeom>
            <a:ln w="6350" cmpd="sng">
              <a:solidFill>
                <a:schemeClr val="tx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5" name="Rounded Rectangle 104"/>
            <p:cNvSpPr/>
            <p:nvPr/>
          </p:nvSpPr>
          <p:spPr>
            <a:xfrm>
              <a:off x="7416621" y="3991183"/>
              <a:ext cx="267251" cy="267300"/>
            </a:xfrm>
            <a:prstGeom prst="roundRect">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48000" bIns="48000" rtlCol="0" anchor="ctr"/>
            <a:lstStyle/>
            <a:p>
              <a:pPr algn="ctr" defTabSz="609585"/>
              <a:endParaRPr lang="en-US" sz="1000" dirty="0">
                <a:solidFill>
                  <a:srgbClr val="000000"/>
                </a:solidFill>
                <a:latin typeface="Arial" panose="020B0604020202020204"/>
              </a:endParaRPr>
            </a:p>
          </p:txBody>
        </p:sp>
        <p:grpSp>
          <p:nvGrpSpPr>
            <p:cNvPr id="106" name="Group 105"/>
            <p:cNvGrpSpPr/>
            <p:nvPr/>
          </p:nvGrpSpPr>
          <p:grpSpPr>
            <a:xfrm>
              <a:off x="7365802" y="3672533"/>
              <a:ext cx="368888" cy="93646"/>
              <a:chOff x="2259061" y="4546968"/>
              <a:chExt cx="576021" cy="152408"/>
            </a:xfrm>
          </p:grpSpPr>
          <p:sp>
            <p:nvSpPr>
              <p:cNvPr id="107" name="Rectangle 106"/>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08" name="Rectangle 107"/>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09" name="Rectangle 108"/>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10" name="Straight Connector 109"/>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sp>
        <p:nvSpPr>
          <p:cNvPr id="127" name="Rounded Rectangle 126"/>
          <p:cNvSpPr/>
          <p:nvPr/>
        </p:nvSpPr>
        <p:spPr>
          <a:xfrm>
            <a:off x="2804710" y="1464703"/>
            <a:ext cx="797599" cy="7975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panose="020B0604020202020204"/>
              </a:rPr>
              <a:t>E</a:t>
            </a:r>
            <a:r>
              <a:rPr lang="en-US" sz="3200" baseline="-25000" dirty="0">
                <a:solidFill>
                  <a:prstClr val="white"/>
                </a:solidFill>
                <a:latin typeface="Arial" panose="020B0604020202020204"/>
              </a:rPr>
              <a:t>0</a:t>
            </a:r>
            <a:endParaRPr lang="en-US" sz="3200" dirty="0">
              <a:solidFill>
                <a:prstClr val="white"/>
              </a:solidFill>
              <a:latin typeface="Arial" panose="020B0604020202020204"/>
            </a:endParaRPr>
          </a:p>
        </p:txBody>
      </p:sp>
      <p:sp>
        <p:nvSpPr>
          <p:cNvPr id="128" name="Rounded Rectangle 127"/>
          <p:cNvSpPr/>
          <p:nvPr/>
        </p:nvSpPr>
        <p:spPr>
          <a:xfrm>
            <a:off x="2804710" y="2829351"/>
            <a:ext cx="797599" cy="7975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panose="020B0604020202020204"/>
              </a:rPr>
              <a:t>E</a:t>
            </a:r>
            <a:r>
              <a:rPr lang="en-US" sz="3200" baseline="-25000" dirty="0">
                <a:solidFill>
                  <a:prstClr val="white"/>
                </a:solidFill>
                <a:latin typeface="Arial" panose="020B0604020202020204"/>
              </a:rPr>
              <a:t>1</a:t>
            </a:r>
            <a:endParaRPr lang="en-US" sz="3200" dirty="0">
              <a:solidFill>
                <a:prstClr val="white"/>
              </a:solidFill>
              <a:latin typeface="Arial" panose="020B0604020202020204"/>
            </a:endParaRPr>
          </a:p>
        </p:txBody>
      </p:sp>
      <p:sp>
        <p:nvSpPr>
          <p:cNvPr id="129" name="Rounded Rectangle 128"/>
          <p:cNvSpPr/>
          <p:nvPr/>
        </p:nvSpPr>
        <p:spPr>
          <a:xfrm>
            <a:off x="2804710" y="4193999"/>
            <a:ext cx="797599" cy="7975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panose="020B0604020202020204"/>
              </a:rPr>
              <a:t>E</a:t>
            </a:r>
            <a:r>
              <a:rPr lang="en-US" sz="3200" baseline="-25000" dirty="0">
                <a:solidFill>
                  <a:prstClr val="white"/>
                </a:solidFill>
                <a:latin typeface="Arial" panose="020B0604020202020204"/>
              </a:rPr>
              <a:t>2</a:t>
            </a:r>
            <a:endParaRPr lang="en-US" sz="3200" dirty="0">
              <a:solidFill>
                <a:prstClr val="white"/>
              </a:solidFill>
              <a:latin typeface="Arial" panose="020B0604020202020204"/>
            </a:endParaRPr>
          </a:p>
        </p:txBody>
      </p:sp>
      <p:sp>
        <p:nvSpPr>
          <p:cNvPr id="168" name="Folded Corner 167"/>
          <p:cNvSpPr/>
          <p:nvPr/>
        </p:nvSpPr>
        <p:spPr>
          <a:xfrm>
            <a:off x="4193037" y="4254895"/>
            <a:ext cx="467135" cy="456044"/>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r>
              <a:rPr lang="en-US" sz="1600" dirty="0">
                <a:solidFill>
                  <a:prstClr val="black"/>
                </a:solidFill>
                <a:latin typeface="Arial" panose="020B0604020202020204"/>
              </a:rPr>
              <a:t>P</a:t>
            </a:r>
            <a:endParaRPr lang="en-US" sz="1600" baseline="-25000" dirty="0">
              <a:solidFill>
                <a:prstClr val="black"/>
              </a:solidFill>
              <a:latin typeface="Arial" panose="020B0604020202020204"/>
            </a:endParaRPr>
          </a:p>
        </p:txBody>
      </p:sp>
      <p:sp>
        <p:nvSpPr>
          <p:cNvPr id="170" name="Rounded Rectangle 169"/>
          <p:cNvSpPr/>
          <p:nvPr/>
        </p:nvSpPr>
        <p:spPr>
          <a:xfrm>
            <a:off x="6341730" y="1468041"/>
            <a:ext cx="797599" cy="7975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P</a:t>
            </a:r>
            <a:r>
              <a:rPr lang="en-US" sz="3200" baseline="-25000" dirty="0">
                <a:solidFill>
                  <a:srgbClr val="000000"/>
                </a:solidFill>
                <a:latin typeface="Arial" panose="020B0604020202020204"/>
              </a:rPr>
              <a:t>4</a:t>
            </a:r>
            <a:endParaRPr lang="en-US" sz="3200" dirty="0">
              <a:solidFill>
                <a:srgbClr val="000000"/>
              </a:solidFill>
              <a:latin typeface="Arial" panose="020B0604020202020204"/>
            </a:endParaRPr>
          </a:p>
        </p:txBody>
      </p:sp>
      <p:sp>
        <p:nvSpPr>
          <p:cNvPr id="177" name="Rounded Rectangle 176"/>
          <p:cNvSpPr/>
          <p:nvPr/>
        </p:nvSpPr>
        <p:spPr>
          <a:xfrm>
            <a:off x="4576046" y="1463317"/>
            <a:ext cx="797599" cy="7975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P</a:t>
            </a:r>
            <a:r>
              <a:rPr lang="en-US" sz="3200" baseline="-25000" dirty="0">
                <a:solidFill>
                  <a:srgbClr val="000000"/>
                </a:solidFill>
                <a:latin typeface="Arial" panose="020B0604020202020204"/>
              </a:rPr>
              <a:t>3</a:t>
            </a:r>
            <a:endParaRPr lang="en-US" sz="3200" dirty="0">
              <a:solidFill>
                <a:srgbClr val="000000"/>
              </a:solidFill>
              <a:latin typeface="Arial" panose="020B0604020202020204"/>
            </a:endParaRPr>
          </a:p>
        </p:txBody>
      </p:sp>
      <p:sp>
        <p:nvSpPr>
          <p:cNvPr id="183" name="Rounded Rectangle 182"/>
          <p:cNvSpPr/>
          <p:nvPr/>
        </p:nvSpPr>
        <p:spPr>
          <a:xfrm>
            <a:off x="3620241" y="2091524"/>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185" name="Rounded Rectangle 184"/>
          <p:cNvSpPr/>
          <p:nvPr/>
        </p:nvSpPr>
        <p:spPr>
          <a:xfrm>
            <a:off x="3888317" y="2182139"/>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B</a:t>
            </a:r>
          </a:p>
        </p:txBody>
      </p:sp>
      <p:sp>
        <p:nvSpPr>
          <p:cNvPr id="186" name="Rounded Rectangle 185"/>
          <p:cNvSpPr/>
          <p:nvPr/>
        </p:nvSpPr>
        <p:spPr>
          <a:xfrm>
            <a:off x="3620241" y="3456172"/>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187" name="Rounded Rectangle 186"/>
          <p:cNvSpPr/>
          <p:nvPr/>
        </p:nvSpPr>
        <p:spPr>
          <a:xfrm>
            <a:off x="3888317" y="3546787"/>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B</a:t>
            </a:r>
          </a:p>
        </p:txBody>
      </p:sp>
      <p:sp>
        <p:nvSpPr>
          <p:cNvPr id="188" name="Rounded Rectangle 187"/>
          <p:cNvSpPr/>
          <p:nvPr/>
        </p:nvSpPr>
        <p:spPr>
          <a:xfrm>
            <a:off x="3620241" y="4820820"/>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189" name="Rounded Rectangle 188"/>
          <p:cNvSpPr/>
          <p:nvPr/>
        </p:nvSpPr>
        <p:spPr>
          <a:xfrm>
            <a:off x="3888317" y="4910477"/>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B</a:t>
            </a:r>
          </a:p>
        </p:txBody>
      </p:sp>
      <p:sp>
        <p:nvSpPr>
          <p:cNvPr id="190" name="Rounded Rectangle 189"/>
          <p:cNvSpPr/>
          <p:nvPr/>
        </p:nvSpPr>
        <p:spPr>
          <a:xfrm>
            <a:off x="5391577" y="2089180"/>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191" name="Rounded Rectangle 190"/>
          <p:cNvSpPr/>
          <p:nvPr/>
        </p:nvSpPr>
        <p:spPr>
          <a:xfrm>
            <a:off x="5659653" y="2179795"/>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D</a:t>
            </a:r>
          </a:p>
        </p:txBody>
      </p:sp>
      <p:grpSp>
        <p:nvGrpSpPr>
          <p:cNvPr id="238" name="Group 237"/>
          <p:cNvGrpSpPr/>
          <p:nvPr/>
        </p:nvGrpSpPr>
        <p:grpSpPr>
          <a:xfrm>
            <a:off x="0" y="2700793"/>
            <a:ext cx="1259579" cy="1079282"/>
            <a:chOff x="0" y="2025595"/>
            <a:chExt cx="944684" cy="809462"/>
          </a:xfrm>
        </p:grpSpPr>
        <p:sp>
          <p:nvSpPr>
            <p:cNvPr id="239" name="Rectangle 238"/>
            <p:cNvSpPr/>
            <p:nvPr/>
          </p:nvSpPr>
          <p:spPr>
            <a:xfrm>
              <a:off x="0" y="2277703"/>
              <a:ext cx="742943" cy="315567"/>
            </a:xfrm>
            <a:prstGeom prst="rect">
              <a:avLst/>
            </a:prstGeom>
          </p:spPr>
          <p:txBody>
            <a:bodyPr wrap="square">
              <a:spAutoFit/>
            </a:bodyPr>
            <a:lstStyle/>
            <a:p>
              <a:pPr algn="ctr" defTabSz="609585"/>
              <a:r>
                <a:rPr lang="en-US" sz="1067" dirty="0">
                  <a:solidFill>
                    <a:prstClr val="black"/>
                  </a:solidFill>
                  <a:latin typeface="Arial" panose="020B0604020202020204"/>
                  <a:cs typeface="Calibri"/>
                </a:rPr>
                <a:t>Client</a:t>
              </a:r>
            </a:p>
            <a:p>
              <a:pPr algn="ctr" defTabSz="609585"/>
              <a:r>
                <a:rPr lang="en-US" sz="1067" dirty="0">
                  <a:solidFill>
                    <a:prstClr val="black"/>
                  </a:solidFill>
                  <a:latin typeface="Arial" panose="020B0604020202020204"/>
                  <a:cs typeface="Calibri"/>
                </a:rPr>
                <a:t>Application</a:t>
              </a:r>
            </a:p>
          </p:txBody>
        </p:sp>
        <p:grpSp>
          <p:nvGrpSpPr>
            <p:cNvPr id="240" name="Group 239"/>
            <p:cNvGrpSpPr/>
            <p:nvPr/>
          </p:nvGrpSpPr>
          <p:grpSpPr>
            <a:xfrm>
              <a:off x="93037" y="2025595"/>
              <a:ext cx="851647" cy="809462"/>
              <a:chOff x="265172" y="2308763"/>
              <a:chExt cx="712071" cy="676800"/>
            </a:xfrm>
          </p:grpSpPr>
          <p:sp>
            <p:nvSpPr>
              <p:cNvPr id="242" name="Rounded Rectangle 241"/>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2400" dirty="0">
                  <a:solidFill>
                    <a:prstClr val="white"/>
                  </a:solidFill>
                  <a:latin typeface="Arial" panose="020B0604020202020204"/>
                </a:endParaRPr>
              </a:p>
            </p:txBody>
          </p:sp>
          <p:cxnSp>
            <p:nvCxnSpPr>
              <p:cNvPr id="243" name="Straight Connector 242"/>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41" name="TextBox 240"/>
            <p:cNvSpPr txBox="1"/>
            <p:nvPr/>
          </p:nvSpPr>
          <p:spPr>
            <a:xfrm>
              <a:off x="652491" y="2239123"/>
              <a:ext cx="270016" cy="438726"/>
            </a:xfrm>
            <a:prstGeom prst="rect">
              <a:avLst/>
            </a:prstGeom>
            <a:noFill/>
          </p:spPr>
          <p:txBody>
            <a:bodyPr wrap="square" rtlCol="0">
              <a:spAutoFit/>
            </a:bodyPr>
            <a:lstStyle/>
            <a:p>
              <a:pPr defTabSz="609585"/>
              <a:r>
                <a:rPr lang="en-US" sz="1067" dirty="0">
                  <a:solidFill>
                    <a:prstClr val="black"/>
                  </a:solidFill>
                  <a:latin typeface="Arial" panose="020B0604020202020204"/>
                </a:rPr>
                <a:t>SDK</a:t>
              </a:r>
            </a:p>
          </p:txBody>
        </p:sp>
      </p:grpSp>
      <p:grpSp>
        <p:nvGrpSpPr>
          <p:cNvPr id="99" name="Group 98"/>
          <p:cNvGrpSpPr/>
          <p:nvPr/>
        </p:nvGrpSpPr>
        <p:grpSpPr>
          <a:xfrm>
            <a:off x="2747069" y="2335452"/>
            <a:ext cx="491851" cy="116997"/>
            <a:chOff x="2259061" y="4546968"/>
            <a:chExt cx="576021" cy="152408"/>
          </a:xfrm>
        </p:grpSpPr>
        <p:sp>
          <p:nvSpPr>
            <p:cNvPr id="101" name="Rectangle 100"/>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02" name="Rectangle 101"/>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12" name="Rectangle 111"/>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14" name="Straight Connector 113"/>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2753115" y="3717068"/>
            <a:ext cx="491851" cy="124861"/>
            <a:chOff x="2259061" y="4546968"/>
            <a:chExt cx="576021" cy="152408"/>
          </a:xfrm>
        </p:grpSpPr>
        <p:sp>
          <p:nvSpPr>
            <p:cNvPr id="130" name="Rectangle 129"/>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31" name="Rectangle 130"/>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32" name="Rectangle 131"/>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33" name="Straight Connector 132"/>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2757760" y="5081255"/>
            <a:ext cx="491851" cy="124860"/>
            <a:chOff x="2259061" y="4546968"/>
            <a:chExt cx="576021" cy="152408"/>
          </a:xfrm>
        </p:grpSpPr>
        <p:sp>
          <p:nvSpPr>
            <p:cNvPr id="135" name="Rectangle 134"/>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37" name="Rectangle 136"/>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39" name="Rectangle 138"/>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40" name="Straight Connector 139"/>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4529779" y="2335453"/>
            <a:ext cx="491851" cy="116991"/>
            <a:chOff x="2259061" y="4546968"/>
            <a:chExt cx="576021" cy="152408"/>
          </a:xfrm>
        </p:grpSpPr>
        <p:sp>
          <p:nvSpPr>
            <p:cNvPr id="143" name="Rectangle 142"/>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45" name="Rectangle 144"/>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46" name="Rectangle 145"/>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47" name="Straight Connector 146"/>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48" name="Group 147"/>
          <p:cNvGrpSpPr/>
          <p:nvPr/>
        </p:nvGrpSpPr>
        <p:grpSpPr>
          <a:xfrm>
            <a:off x="6299783" y="2357076"/>
            <a:ext cx="491851" cy="107461"/>
            <a:chOff x="2259061" y="4546968"/>
            <a:chExt cx="576021" cy="152408"/>
          </a:xfrm>
        </p:grpSpPr>
        <p:sp>
          <p:nvSpPr>
            <p:cNvPr id="149" name="Rectangle 148"/>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50" name="Rectangle 149"/>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51" name="Rectangle 150"/>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52" name="Straight Connector 151"/>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144177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Rounded Rectangle 207"/>
          <p:cNvSpPr/>
          <p:nvPr/>
        </p:nvSpPr>
        <p:spPr>
          <a:xfrm>
            <a:off x="2138636" y="1158006"/>
            <a:ext cx="5378225" cy="443582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dirty="0">
              <a:solidFill>
                <a:prstClr val="white"/>
              </a:solidFill>
              <a:latin typeface="Arial" panose="020B0604020202020204"/>
            </a:endParaRPr>
          </a:p>
        </p:txBody>
      </p:sp>
      <p:sp>
        <p:nvSpPr>
          <p:cNvPr id="246" name="TextBox 245"/>
          <p:cNvSpPr txBox="1"/>
          <p:nvPr/>
        </p:nvSpPr>
        <p:spPr>
          <a:xfrm>
            <a:off x="3412100" y="5576571"/>
            <a:ext cx="2996421" cy="338554"/>
          </a:xfrm>
          <a:prstGeom prst="rect">
            <a:avLst/>
          </a:prstGeom>
          <a:noFill/>
        </p:spPr>
        <p:txBody>
          <a:bodyPr wrap="square" rtlCol="0">
            <a:spAutoFit/>
          </a:bodyPr>
          <a:lstStyle/>
          <a:p>
            <a:pPr algn="ctr" defTabSz="609585"/>
            <a:r>
              <a:rPr lang="en-US" sz="1600" dirty="0" err="1">
                <a:solidFill>
                  <a:prstClr val="black"/>
                </a:solidFill>
                <a:latin typeface="Arial" panose="020B0604020202020204"/>
              </a:rPr>
              <a:t>Hyperledger</a:t>
            </a:r>
            <a:r>
              <a:rPr lang="en-US" sz="1600" dirty="0">
                <a:solidFill>
                  <a:prstClr val="black"/>
                </a:solidFill>
                <a:latin typeface="Arial" panose="020B0604020202020204"/>
              </a:rPr>
              <a:t> Fabric Network</a:t>
            </a:r>
          </a:p>
        </p:txBody>
      </p:sp>
      <p:sp>
        <p:nvSpPr>
          <p:cNvPr id="247" name="TextBox 246"/>
          <p:cNvSpPr txBox="1"/>
          <p:nvPr/>
        </p:nvSpPr>
        <p:spPr>
          <a:xfrm>
            <a:off x="5365172" y="5139737"/>
            <a:ext cx="1428808" cy="276999"/>
          </a:xfrm>
          <a:prstGeom prst="rect">
            <a:avLst/>
          </a:prstGeom>
          <a:noFill/>
        </p:spPr>
        <p:txBody>
          <a:bodyPr wrap="square" rtlCol="0">
            <a:spAutoFit/>
          </a:bodyPr>
          <a:lstStyle/>
          <a:p>
            <a:pPr defTabSz="609585"/>
            <a:r>
              <a:rPr lang="en-US" sz="1200" dirty="0">
                <a:solidFill>
                  <a:prstClr val="black"/>
                </a:solidFill>
                <a:latin typeface="Arial" panose="020B0604020202020204"/>
              </a:rPr>
              <a:t>Ordering-Service</a:t>
            </a:r>
          </a:p>
        </p:txBody>
      </p:sp>
      <p:sp>
        <p:nvSpPr>
          <p:cNvPr id="22" name="Oval 21"/>
          <p:cNvSpPr/>
          <p:nvPr/>
        </p:nvSpPr>
        <p:spPr>
          <a:xfrm>
            <a:off x="2398119" y="1278043"/>
            <a:ext cx="412213" cy="412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2400" dirty="0">
              <a:solidFill>
                <a:prstClr val="white"/>
              </a:solidFill>
              <a:latin typeface="Arial" panose="020B0604020202020204"/>
            </a:endParaRPr>
          </a:p>
        </p:txBody>
      </p:sp>
      <p:sp>
        <p:nvSpPr>
          <p:cNvPr id="156" name="Oval 155"/>
          <p:cNvSpPr/>
          <p:nvPr/>
        </p:nvSpPr>
        <p:spPr>
          <a:xfrm>
            <a:off x="2403586" y="2554010"/>
            <a:ext cx="412213" cy="412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2400" dirty="0">
              <a:solidFill>
                <a:prstClr val="white"/>
              </a:solidFill>
              <a:latin typeface="Arial" panose="020B0604020202020204"/>
            </a:endParaRPr>
          </a:p>
        </p:txBody>
      </p:sp>
      <p:sp>
        <p:nvSpPr>
          <p:cNvPr id="157" name="Oval 156"/>
          <p:cNvSpPr/>
          <p:nvPr/>
        </p:nvSpPr>
        <p:spPr>
          <a:xfrm>
            <a:off x="2409052" y="3919046"/>
            <a:ext cx="412213" cy="412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2400" dirty="0">
              <a:solidFill>
                <a:prstClr val="white"/>
              </a:solidFill>
              <a:latin typeface="Arial" panose="020B0604020202020204"/>
            </a:endParaRPr>
          </a:p>
        </p:txBody>
      </p:sp>
      <p:sp>
        <p:nvSpPr>
          <p:cNvPr id="5" name="Text Placeholder 4"/>
          <p:cNvSpPr>
            <a:spLocks noGrp="1"/>
          </p:cNvSpPr>
          <p:nvPr>
            <p:ph type="body" sz="quarter" idx="13"/>
          </p:nvPr>
        </p:nvSpPr>
        <p:spPr/>
        <p:txBody>
          <a:bodyPr/>
          <a:lstStyle/>
          <a:p>
            <a:r>
              <a:rPr lang="en-US" dirty="0">
                <a:latin typeface="+mn-lt"/>
              </a:rPr>
              <a:t>Sample transaction: Step 6/7 – Validate Transaction</a:t>
            </a:r>
          </a:p>
        </p:txBody>
      </p:sp>
      <p:sp>
        <p:nvSpPr>
          <p:cNvPr id="19" name="TextBox 18"/>
          <p:cNvSpPr txBox="1"/>
          <p:nvPr/>
        </p:nvSpPr>
        <p:spPr>
          <a:xfrm>
            <a:off x="7528117" y="1158007"/>
            <a:ext cx="4663884" cy="3139321"/>
          </a:xfrm>
          <a:prstGeom prst="rect">
            <a:avLst/>
          </a:prstGeom>
          <a:noFill/>
        </p:spPr>
        <p:txBody>
          <a:bodyPr wrap="square" rtlCol="0">
            <a:spAutoFit/>
          </a:bodyPr>
          <a:lstStyle/>
          <a:p>
            <a:pPr algn="ctr" defTabSz="609585"/>
            <a:r>
              <a:rPr lang="en-US" dirty="0">
                <a:solidFill>
                  <a:srgbClr val="FF0000"/>
                </a:solidFill>
                <a:latin typeface="Arial" panose="020B0604020202020204"/>
              </a:rPr>
              <a:t>Committing peers validate transactions</a:t>
            </a:r>
          </a:p>
          <a:p>
            <a:pPr marL="457189" indent="-457189" defTabSz="609585">
              <a:buFontTx/>
              <a:buAutoNum type="arabicPeriod"/>
            </a:pPr>
            <a:endParaRPr lang="en-US" dirty="0">
              <a:solidFill>
                <a:prstClr val="black"/>
              </a:solidFill>
              <a:latin typeface="Arial" panose="020B0604020202020204"/>
            </a:endParaRPr>
          </a:p>
          <a:p>
            <a:pPr marL="304792" indent="-4233" defTabSz="609585"/>
            <a:r>
              <a:rPr lang="en-US" dirty="0">
                <a:solidFill>
                  <a:prstClr val="black"/>
                </a:solidFill>
                <a:latin typeface="Arial" panose="020B0604020202020204"/>
              </a:rPr>
              <a:t>Every committing peer validates against the endorsement policy. Also check RW sets are still valid for current world state</a:t>
            </a:r>
          </a:p>
          <a:p>
            <a:pPr marL="304792" indent="-4233" defTabSz="609585"/>
            <a:endParaRPr lang="en-US" dirty="0">
              <a:solidFill>
                <a:prstClr val="black"/>
              </a:solidFill>
              <a:latin typeface="Arial" panose="020B0604020202020204"/>
            </a:endParaRPr>
          </a:p>
          <a:p>
            <a:pPr marL="304792" indent="-4233" defTabSz="609585"/>
            <a:r>
              <a:rPr lang="en-US" dirty="0">
                <a:solidFill>
                  <a:prstClr val="black"/>
                </a:solidFill>
                <a:latin typeface="Arial" panose="020B0604020202020204"/>
              </a:rPr>
              <a:t>Validated transactions are applied to the world state and retained on the ledger  </a:t>
            </a:r>
          </a:p>
          <a:p>
            <a:pPr marL="304792" indent="-4233" defTabSz="609585"/>
            <a:endParaRPr lang="en-US" dirty="0">
              <a:solidFill>
                <a:prstClr val="black"/>
              </a:solidFill>
              <a:latin typeface="Arial" panose="020B0604020202020204"/>
            </a:endParaRPr>
          </a:p>
          <a:p>
            <a:pPr marL="304792" indent="-4233" defTabSz="609585"/>
            <a:r>
              <a:rPr lang="en-US" dirty="0">
                <a:solidFill>
                  <a:prstClr val="black"/>
                </a:solidFill>
                <a:latin typeface="Arial" panose="020B0604020202020204"/>
              </a:rPr>
              <a:t>Invalid transactions are also retained on the ledger but do not update world state</a:t>
            </a:r>
          </a:p>
        </p:txBody>
      </p:sp>
      <p:grpSp>
        <p:nvGrpSpPr>
          <p:cNvPr id="125" name="Group 124"/>
          <p:cNvGrpSpPr/>
          <p:nvPr/>
        </p:nvGrpSpPr>
        <p:grpSpPr>
          <a:xfrm>
            <a:off x="2505449" y="4024654"/>
            <a:ext cx="217483" cy="212319"/>
            <a:chOff x="833402" y="3650634"/>
            <a:chExt cx="163112" cy="159239"/>
          </a:xfrm>
        </p:grpSpPr>
        <p:sp>
          <p:nvSpPr>
            <p:cNvPr id="126" name="Folded Corner 125"/>
            <p:cNvSpPr/>
            <p:nvPr/>
          </p:nvSpPr>
          <p:spPr>
            <a:xfrm>
              <a:off x="833402" y="3650634"/>
              <a:ext cx="163112" cy="159239"/>
            </a:xfrm>
            <a:prstGeom prst="foldedCorner">
              <a:avLst/>
            </a:prstGeom>
            <a:solidFill>
              <a:srgbClr val="F7ADFF"/>
            </a:solidFill>
            <a:ln>
              <a:solidFill>
                <a:srgbClr val="3C7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baseline="-25000" dirty="0">
                <a:solidFill>
                  <a:prstClr val="white"/>
                </a:solidFill>
                <a:latin typeface="Arial" panose="020B0604020202020204"/>
              </a:endParaRPr>
            </a:p>
          </p:txBody>
        </p:sp>
        <p:pic>
          <p:nvPicPr>
            <p:cNvPr id="127" name="Picture 6" descr="mage result for validate icon 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02" y="3669397"/>
              <a:ext cx="121713" cy="1217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8" name="Group 127"/>
          <p:cNvGrpSpPr/>
          <p:nvPr/>
        </p:nvGrpSpPr>
        <p:grpSpPr>
          <a:xfrm>
            <a:off x="2499983" y="2668779"/>
            <a:ext cx="217483" cy="212319"/>
            <a:chOff x="833402" y="3650634"/>
            <a:chExt cx="163112" cy="159239"/>
          </a:xfrm>
        </p:grpSpPr>
        <p:sp>
          <p:nvSpPr>
            <p:cNvPr id="129" name="Folded Corner 128"/>
            <p:cNvSpPr/>
            <p:nvPr/>
          </p:nvSpPr>
          <p:spPr>
            <a:xfrm>
              <a:off x="833402" y="3650634"/>
              <a:ext cx="163112" cy="159239"/>
            </a:xfrm>
            <a:prstGeom prst="foldedCorner">
              <a:avLst/>
            </a:prstGeom>
            <a:solidFill>
              <a:srgbClr val="F7ADFF"/>
            </a:solidFill>
            <a:ln>
              <a:solidFill>
                <a:srgbClr val="3C7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baseline="-25000" dirty="0">
                <a:solidFill>
                  <a:prstClr val="white"/>
                </a:solidFill>
                <a:latin typeface="Arial" panose="020B0604020202020204"/>
              </a:endParaRPr>
            </a:p>
          </p:txBody>
        </p:sp>
        <p:pic>
          <p:nvPicPr>
            <p:cNvPr id="130" name="Picture 6" descr="mage result for validate icon 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02" y="3669397"/>
              <a:ext cx="121713" cy="1217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1" name="Group 130"/>
          <p:cNvGrpSpPr/>
          <p:nvPr/>
        </p:nvGrpSpPr>
        <p:grpSpPr>
          <a:xfrm>
            <a:off x="2494516" y="1378505"/>
            <a:ext cx="217483" cy="212319"/>
            <a:chOff x="833402" y="3650634"/>
            <a:chExt cx="163112" cy="159239"/>
          </a:xfrm>
        </p:grpSpPr>
        <p:sp>
          <p:nvSpPr>
            <p:cNvPr id="140" name="Folded Corner 139"/>
            <p:cNvSpPr/>
            <p:nvPr/>
          </p:nvSpPr>
          <p:spPr>
            <a:xfrm>
              <a:off x="833402" y="3650634"/>
              <a:ext cx="163112" cy="159239"/>
            </a:xfrm>
            <a:prstGeom prst="foldedCorner">
              <a:avLst/>
            </a:prstGeom>
            <a:solidFill>
              <a:srgbClr val="F7ADFF"/>
            </a:solidFill>
            <a:ln>
              <a:solidFill>
                <a:srgbClr val="3C7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baseline="-25000" dirty="0">
                <a:solidFill>
                  <a:prstClr val="white"/>
                </a:solidFill>
                <a:latin typeface="Arial" panose="020B0604020202020204"/>
              </a:endParaRPr>
            </a:p>
          </p:txBody>
        </p:sp>
        <p:pic>
          <p:nvPicPr>
            <p:cNvPr id="142" name="Picture 6" descr="mage result for validate icon 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02" y="3669397"/>
              <a:ext cx="121713" cy="1217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3" name="Group 142"/>
          <p:cNvGrpSpPr/>
          <p:nvPr/>
        </p:nvGrpSpPr>
        <p:grpSpPr>
          <a:xfrm>
            <a:off x="4283491" y="1371426"/>
            <a:ext cx="217483" cy="212319"/>
            <a:chOff x="833402" y="3650634"/>
            <a:chExt cx="163112" cy="159239"/>
          </a:xfrm>
        </p:grpSpPr>
        <p:sp>
          <p:nvSpPr>
            <p:cNvPr id="149" name="Folded Corner 148"/>
            <p:cNvSpPr/>
            <p:nvPr/>
          </p:nvSpPr>
          <p:spPr>
            <a:xfrm>
              <a:off x="833402" y="3650634"/>
              <a:ext cx="163112" cy="159239"/>
            </a:xfrm>
            <a:prstGeom prst="foldedCorner">
              <a:avLst/>
            </a:prstGeom>
            <a:solidFill>
              <a:srgbClr val="F7ADFF"/>
            </a:solidFill>
            <a:ln>
              <a:solidFill>
                <a:srgbClr val="3C7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baseline="-25000" dirty="0">
                <a:solidFill>
                  <a:prstClr val="white"/>
                </a:solidFill>
                <a:latin typeface="Arial" panose="020B0604020202020204"/>
              </a:endParaRPr>
            </a:p>
          </p:txBody>
        </p:sp>
        <p:pic>
          <p:nvPicPr>
            <p:cNvPr id="150" name="Picture 6" descr="mage result for validate icon 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02" y="3669397"/>
              <a:ext cx="121713" cy="1217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1" name="Group 150"/>
          <p:cNvGrpSpPr/>
          <p:nvPr/>
        </p:nvGrpSpPr>
        <p:grpSpPr>
          <a:xfrm>
            <a:off x="6053429" y="1364347"/>
            <a:ext cx="217483" cy="212319"/>
            <a:chOff x="833402" y="3650634"/>
            <a:chExt cx="163112" cy="159239"/>
          </a:xfrm>
        </p:grpSpPr>
        <p:sp>
          <p:nvSpPr>
            <p:cNvPr id="152" name="Folded Corner 151"/>
            <p:cNvSpPr/>
            <p:nvPr/>
          </p:nvSpPr>
          <p:spPr>
            <a:xfrm>
              <a:off x="833402" y="3650634"/>
              <a:ext cx="163112" cy="159239"/>
            </a:xfrm>
            <a:prstGeom prst="foldedCorner">
              <a:avLst/>
            </a:prstGeom>
            <a:solidFill>
              <a:srgbClr val="F7ADFF"/>
            </a:solidFill>
            <a:ln>
              <a:solidFill>
                <a:srgbClr val="3C7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baseline="-25000" dirty="0">
                <a:solidFill>
                  <a:prstClr val="white"/>
                </a:solidFill>
                <a:latin typeface="Arial" panose="020B0604020202020204"/>
              </a:endParaRPr>
            </a:p>
          </p:txBody>
        </p:sp>
        <p:pic>
          <p:nvPicPr>
            <p:cNvPr id="153" name="Picture 6" descr="mage result for validate icon 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02" y="3669397"/>
              <a:ext cx="121713" cy="121713"/>
            </a:xfrm>
            <a:prstGeom prst="rect">
              <a:avLst/>
            </a:prstGeom>
            <a:noFill/>
            <a:extLst>
              <a:ext uri="{909E8E84-426E-40DD-AFC4-6F175D3DCCD1}">
                <a14:hiddenFill xmlns:a14="http://schemas.microsoft.com/office/drawing/2010/main">
                  <a:solidFill>
                    <a:srgbClr val="FFFFFF"/>
                  </a:solidFill>
                </a14:hiddenFill>
              </a:ext>
            </a:extLst>
          </p:spPr>
        </p:pic>
      </p:grpSp>
      <p:sp>
        <p:nvSpPr>
          <p:cNvPr id="154" name="Oval 153"/>
          <p:cNvSpPr/>
          <p:nvPr/>
        </p:nvSpPr>
        <p:spPr>
          <a:xfrm>
            <a:off x="4178514" y="1271478"/>
            <a:ext cx="412213" cy="412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2400" dirty="0">
              <a:solidFill>
                <a:prstClr val="white"/>
              </a:solidFill>
              <a:latin typeface="Arial" panose="020B0604020202020204"/>
            </a:endParaRPr>
          </a:p>
        </p:txBody>
      </p:sp>
      <p:sp>
        <p:nvSpPr>
          <p:cNvPr id="155" name="Oval 154"/>
          <p:cNvSpPr/>
          <p:nvPr/>
        </p:nvSpPr>
        <p:spPr>
          <a:xfrm>
            <a:off x="5948027" y="1264912"/>
            <a:ext cx="412213" cy="412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2400" dirty="0">
              <a:solidFill>
                <a:prstClr val="white"/>
              </a:solidFill>
              <a:latin typeface="Arial" panose="020B0604020202020204"/>
            </a:endParaRPr>
          </a:p>
        </p:txBody>
      </p:sp>
      <p:cxnSp>
        <p:nvCxnSpPr>
          <p:cNvPr id="25" name="Elbow Connector 24"/>
          <p:cNvCxnSpPr>
            <a:stCxn id="22" idx="4"/>
            <a:endCxn id="137" idx="1"/>
          </p:cNvCxnSpPr>
          <p:nvPr/>
        </p:nvCxnSpPr>
        <p:spPr>
          <a:xfrm rot="16200000" flipH="1">
            <a:off x="2323797" y="1970683"/>
            <a:ext cx="703699" cy="142844"/>
          </a:xfrm>
          <a:prstGeom prst="bentConnector2">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59" name="Elbow Connector 158"/>
          <p:cNvCxnSpPr>
            <a:stCxn id="156" idx="4"/>
            <a:endCxn id="146" idx="1"/>
          </p:cNvCxnSpPr>
          <p:nvPr/>
        </p:nvCxnSpPr>
        <p:spPr>
          <a:xfrm rot="16200000" flipH="1">
            <a:off x="2274763" y="3301151"/>
            <a:ext cx="813280" cy="143423"/>
          </a:xfrm>
          <a:prstGeom prst="bentConnector2">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60" name="Elbow Connector 159"/>
          <p:cNvCxnSpPr>
            <a:stCxn id="157" idx="4"/>
            <a:endCxn id="164" idx="1"/>
          </p:cNvCxnSpPr>
          <p:nvPr/>
        </p:nvCxnSpPr>
        <p:spPr>
          <a:xfrm rot="16200000" flipH="1">
            <a:off x="2280244" y="4666173"/>
            <a:ext cx="812429" cy="142601"/>
          </a:xfrm>
          <a:prstGeom prst="bentConnector2">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61" name="Elbow Connector 160"/>
          <p:cNvCxnSpPr>
            <a:stCxn id="154" idx="4"/>
            <a:endCxn id="181" idx="1"/>
          </p:cNvCxnSpPr>
          <p:nvPr/>
        </p:nvCxnSpPr>
        <p:spPr>
          <a:xfrm rot="16200000" flipH="1">
            <a:off x="4102070" y="1966241"/>
            <a:ext cx="710260" cy="145159"/>
          </a:xfrm>
          <a:prstGeom prst="bentConnector2">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62" name="Elbow Connector 161"/>
          <p:cNvCxnSpPr>
            <a:stCxn id="155" idx="4"/>
            <a:endCxn id="186" idx="1"/>
          </p:cNvCxnSpPr>
          <p:nvPr/>
        </p:nvCxnSpPr>
        <p:spPr>
          <a:xfrm rot="16200000" flipH="1">
            <a:off x="5860117" y="1971142"/>
            <a:ext cx="733684" cy="145649"/>
          </a:xfrm>
          <a:prstGeom prst="bentConnector2">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aphicFrame>
        <p:nvGraphicFramePr>
          <p:cNvPr id="139" name="Table 138"/>
          <p:cNvGraphicFramePr>
            <a:graphicFrameLocks noGrp="1"/>
          </p:cNvGraphicFramePr>
          <p:nvPr>
            <p:extLst/>
          </p:nvPr>
        </p:nvGraphicFramePr>
        <p:xfrm>
          <a:off x="7975965" y="4690335"/>
          <a:ext cx="3440491" cy="2069627"/>
        </p:xfrm>
        <a:graphic>
          <a:graphicData uri="http://schemas.openxmlformats.org/drawingml/2006/table">
            <a:tbl>
              <a:tblPr firstRow="1" bandRow="1">
                <a:tableStyleId>{2D5ABB26-0587-4C30-8999-92F81FD0307C}</a:tableStyleId>
              </a:tblPr>
              <a:tblGrid>
                <a:gridCol w="1205291">
                  <a:extLst>
                    <a:ext uri="{9D8B030D-6E8A-4147-A177-3AD203B41FA5}">
                      <a16:colId xmlns:a16="http://schemas.microsoft.com/office/drawing/2014/main" val="20000"/>
                    </a:ext>
                  </a:extLst>
                </a:gridCol>
                <a:gridCol w="511261">
                  <a:extLst>
                    <a:ext uri="{9D8B030D-6E8A-4147-A177-3AD203B41FA5}">
                      <a16:colId xmlns:a16="http://schemas.microsoft.com/office/drawing/2014/main" val="20001"/>
                    </a:ext>
                  </a:extLst>
                </a:gridCol>
                <a:gridCol w="610572">
                  <a:extLst>
                    <a:ext uri="{9D8B030D-6E8A-4147-A177-3AD203B41FA5}">
                      <a16:colId xmlns:a16="http://schemas.microsoft.com/office/drawing/2014/main" val="20002"/>
                    </a:ext>
                  </a:extLst>
                </a:gridCol>
                <a:gridCol w="1113367">
                  <a:extLst>
                    <a:ext uri="{9D8B030D-6E8A-4147-A177-3AD203B41FA5}">
                      <a16:colId xmlns:a16="http://schemas.microsoft.com/office/drawing/2014/main" val="20003"/>
                    </a:ext>
                  </a:extLst>
                </a:gridCol>
              </a:tblGrid>
              <a:tr h="517407">
                <a:tc>
                  <a:txBody>
                    <a:bodyPr/>
                    <a:lstStyle/>
                    <a:p>
                      <a:pPr lvl="0"/>
                      <a:r>
                        <a:rPr lang="en-US" sz="1100" b="0" i="0" dirty="0">
                          <a:latin typeface="+mn-lt"/>
                        </a:rPr>
                        <a:t>Endorser</a:t>
                      </a:r>
                    </a:p>
                  </a:txBody>
                  <a:tcPr marL="121920" marR="121920" marT="60960" marB="6096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1100" b="0" i="0" dirty="0">
                        <a:latin typeface="+mn-lt"/>
                      </a:endParaRPr>
                    </a:p>
                  </a:txBody>
                  <a:tcPr marL="121920" marR="121920" marT="60960" marB="60960" anchor="ctr">
                    <a:lnT w="12700" cap="flat" cmpd="sng" algn="ctr">
                      <a:solidFill>
                        <a:schemeClr val="tx1"/>
                      </a:solidFill>
                      <a:prstDash val="solid"/>
                      <a:round/>
                      <a:headEnd type="none" w="med" len="med"/>
                      <a:tailEnd type="none" w="med" len="med"/>
                    </a:lnT>
                  </a:tcPr>
                </a:tc>
                <a:tc>
                  <a:txBody>
                    <a:bodyPr/>
                    <a:lstStyle/>
                    <a:p>
                      <a:pPr lvl="0"/>
                      <a:endParaRPr lang="en-US" sz="1100" b="0" i="0" dirty="0">
                        <a:latin typeface="+mn-lt"/>
                      </a:endParaRPr>
                    </a:p>
                  </a:txBody>
                  <a:tcPr marL="121920" marR="121920" marT="60960" marB="60960" anchor="ctr">
                    <a:lnT w="12700" cap="flat" cmpd="sng" algn="ctr">
                      <a:solidFill>
                        <a:schemeClr val="tx1"/>
                      </a:solidFill>
                      <a:prstDash val="solid"/>
                      <a:round/>
                      <a:headEnd type="none" w="med" len="med"/>
                      <a:tailEnd type="none" w="med" len="med"/>
                    </a:lnT>
                  </a:tcPr>
                </a:tc>
                <a:tc>
                  <a:txBody>
                    <a:bodyPr/>
                    <a:lstStyle/>
                    <a:p>
                      <a:pPr lvl="0"/>
                      <a:r>
                        <a:rPr lang="en-US" sz="1100" b="0" i="0" dirty="0">
                          <a:latin typeface="+mn-lt"/>
                        </a:rPr>
                        <a:t>Ledger</a:t>
                      </a:r>
                    </a:p>
                  </a:txBody>
                  <a:tcPr marL="121920" marR="121920" marT="60960" marB="6096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517407">
                <a:tc>
                  <a:txBody>
                    <a:bodyPr/>
                    <a:lstStyle/>
                    <a:p>
                      <a:pPr lvl="0"/>
                      <a:r>
                        <a:rPr lang="en-US" sz="1100" b="0" i="0" dirty="0">
                          <a:latin typeface="+mn-lt"/>
                        </a:rPr>
                        <a:t>Committing Peer</a:t>
                      </a:r>
                    </a:p>
                  </a:txBody>
                  <a:tcPr marL="121920" marR="121920" marT="60960" marB="60960" anchor="ctr">
                    <a:lnL w="12700" cap="flat" cmpd="sng" algn="ctr">
                      <a:solidFill>
                        <a:schemeClr val="tx1"/>
                      </a:solidFill>
                      <a:prstDash val="solid"/>
                      <a:round/>
                      <a:headEnd type="none" w="med" len="med"/>
                      <a:tailEnd type="none" w="med" len="med"/>
                    </a:lnL>
                  </a:tcPr>
                </a:tc>
                <a:tc>
                  <a:txBody>
                    <a:bodyPr/>
                    <a:lstStyle/>
                    <a:p>
                      <a:pPr lvl="0"/>
                      <a:endParaRPr lang="en-US" sz="1100" b="0" i="0" dirty="0">
                        <a:latin typeface="+mn-lt"/>
                      </a:endParaRPr>
                    </a:p>
                  </a:txBody>
                  <a:tcPr marL="121920" marR="121920" marT="60960" marB="60960" anchor="ctr"/>
                </a:tc>
                <a:tc>
                  <a:txBody>
                    <a:bodyPr/>
                    <a:lstStyle/>
                    <a:p>
                      <a:pPr lvl="0"/>
                      <a:endParaRPr lang="en-US" sz="1100" b="0" i="0" dirty="0">
                        <a:latin typeface="+mn-lt"/>
                      </a:endParaRPr>
                    </a:p>
                  </a:txBody>
                  <a:tcPr marL="121920" marR="121920" marT="60960" marB="60960"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100" b="0" i="0" dirty="0">
                          <a:latin typeface="+mn-lt"/>
                        </a:rPr>
                        <a:t>Application</a:t>
                      </a:r>
                    </a:p>
                  </a:txBody>
                  <a:tcPr marL="121920" marR="121920" marT="60960" marB="6096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17407">
                <a:tc>
                  <a:txBody>
                    <a:bodyPr/>
                    <a:lstStyle/>
                    <a:p>
                      <a:pPr lvl="0"/>
                      <a:r>
                        <a:rPr lang="en-US" sz="1100" b="0" i="0" dirty="0">
                          <a:latin typeface="+mn-lt"/>
                        </a:rPr>
                        <a:t>Ordering</a:t>
                      </a:r>
                      <a:r>
                        <a:rPr lang="en-US" sz="1100" b="0" i="0" baseline="0" dirty="0">
                          <a:latin typeface="+mn-lt"/>
                        </a:rPr>
                        <a:t> Node</a:t>
                      </a:r>
                      <a:endParaRPr lang="en-US" sz="1100" b="0" i="0" dirty="0">
                        <a:latin typeface="+mn-lt"/>
                      </a:endParaRPr>
                    </a:p>
                  </a:txBody>
                  <a:tcPr marL="121920" marR="121920" marT="60960" marB="60960" anchor="ctr">
                    <a:lnL w="12700" cap="flat" cmpd="sng" algn="ctr">
                      <a:solidFill>
                        <a:schemeClr val="tx1"/>
                      </a:solidFill>
                      <a:prstDash val="solid"/>
                      <a:round/>
                      <a:headEnd type="none" w="med" len="med"/>
                      <a:tailEnd type="none" w="med" len="med"/>
                    </a:lnL>
                  </a:tcPr>
                </a:tc>
                <a:tc>
                  <a:txBody>
                    <a:bodyPr/>
                    <a:lstStyle/>
                    <a:p>
                      <a:pPr lvl="0"/>
                      <a:endParaRPr lang="en-US" sz="1100" b="0" i="0" dirty="0">
                        <a:latin typeface="+mn-lt"/>
                      </a:endParaRPr>
                    </a:p>
                  </a:txBody>
                  <a:tcPr marL="121920" marR="121920" marT="60960" marB="60960" anchor="ctr"/>
                </a:tc>
                <a:tc>
                  <a:txBody>
                    <a:bodyPr/>
                    <a:lstStyle/>
                    <a:p>
                      <a:pPr lvl="0"/>
                      <a:endParaRPr lang="en-US" sz="1100" b="0" i="0" dirty="0">
                        <a:latin typeface="+mn-lt"/>
                      </a:endParaRPr>
                    </a:p>
                  </a:txBody>
                  <a:tcPr marL="121920" marR="121920" marT="60960" marB="60960" anchor="ctr"/>
                </a:tc>
                <a:tc>
                  <a:txBody>
                    <a:bodyPr/>
                    <a:lstStyle/>
                    <a:p>
                      <a:pPr lvl="0"/>
                      <a:endParaRPr lang="en-US" sz="1100" b="0" i="0" dirty="0">
                        <a:latin typeface="+mn-lt"/>
                      </a:endParaRPr>
                    </a:p>
                  </a:txBody>
                  <a:tcPr marL="121920" marR="121920" marT="60960" marB="6096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17407">
                <a:tc>
                  <a:txBody>
                    <a:bodyPr/>
                    <a:lstStyle/>
                    <a:p>
                      <a:pPr lvl="0"/>
                      <a:r>
                        <a:rPr lang="en-US" sz="1100" b="0" i="0" dirty="0">
                          <a:latin typeface="+mn-lt"/>
                        </a:rPr>
                        <a:t>Smart</a:t>
                      </a:r>
                      <a:r>
                        <a:rPr lang="en-US" sz="1100" b="0" i="0" baseline="0" dirty="0">
                          <a:latin typeface="+mn-lt"/>
                        </a:rPr>
                        <a:t> Contract</a:t>
                      </a:r>
                    </a:p>
                    <a:p>
                      <a:pPr lvl="0"/>
                      <a:r>
                        <a:rPr lang="en-US" sz="1100" b="0" i="0" baseline="0" dirty="0">
                          <a:latin typeface="+mn-lt"/>
                        </a:rPr>
                        <a:t>(</a:t>
                      </a:r>
                      <a:r>
                        <a:rPr lang="en-US" sz="1100" b="0" i="0" baseline="0" dirty="0" err="1">
                          <a:latin typeface="+mn-lt"/>
                        </a:rPr>
                        <a:t>Chaincode</a:t>
                      </a:r>
                      <a:r>
                        <a:rPr lang="en-US" sz="1100" b="0" i="0" baseline="0" dirty="0">
                          <a:latin typeface="+mn-lt"/>
                        </a:rPr>
                        <a:t>)</a:t>
                      </a:r>
                      <a:endParaRPr lang="en-US" sz="1100" b="0" i="0" dirty="0">
                        <a:latin typeface="+mn-lt"/>
                      </a:endParaRPr>
                    </a:p>
                  </a:txBody>
                  <a:tcPr marL="121920" marR="121920" marT="60960" marB="6096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1100" b="0" i="0" dirty="0">
                        <a:latin typeface="+mn-lt"/>
                      </a:endParaRPr>
                    </a:p>
                  </a:txBody>
                  <a:tcPr marL="121920" marR="121920" marT="60960" marB="60960" anchor="ctr">
                    <a:lnB w="12700" cap="flat" cmpd="sng" algn="ctr">
                      <a:solidFill>
                        <a:schemeClr val="tx1"/>
                      </a:solidFill>
                      <a:prstDash val="solid"/>
                      <a:round/>
                      <a:headEnd type="none" w="med" len="med"/>
                      <a:tailEnd type="none" w="med" len="med"/>
                    </a:lnB>
                  </a:tcPr>
                </a:tc>
                <a:tc>
                  <a:txBody>
                    <a:bodyPr/>
                    <a:lstStyle/>
                    <a:p>
                      <a:pPr lvl="0"/>
                      <a:endParaRPr lang="en-US" sz="1100" b="0" i="0" dirty="0">
                        <a:latin typeface="+mn-lt"/>
                      </a:endParaRPr>
                    </a:p>
                  </a:txBody>
                  <a:tcPr marL="121920" marR="121920" marT="60960" marB="60960"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100" b="0" i="0" dirty="0">
                          <a:latin typeface="+mn-lt"/>
                        </a:rPr>
                        <a:t>Endorsement</a:t>
                      </a:r>
                      <a:r>
                        <a:rPr lang="en-US" sz="1100" b="0" i="0" baseline="0" dirty="0">
                          <a:latin typeface="+mn-lt"/>
                        </a:rPr>
                        <a:t> Policy</a:t>
                      </a:r>
                      <a:endParaRPr lang="en-US" sz="1100" b="0" i="0" dirty="0">
                        <a:latin typeface="+mn-lt"/>
                      </a:endParaRPr>
                    </a:p>
                  </a:txBody>
                  <a:tcPr marL="121920" marR="121920" marT="60960" marB="6096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66" name="Rounded Rectangle 165"/>
          <p:cNvSpPr/>
          <p:nvPr/>
        </p:nvSpPr>
        <p:spPr>
          <a:xfrm>
            <a:off x="9181242" y="4813841"/>
            <a:ext cx="356335" cy="356400"/>
          </a:xfrm>
          <a:prstGeom prst="roundRect">
            <a:avLst/>
          </a:prstGeom>
          <a:solidFill>
            <a:srgbClr val="266FC0"/>
          </a:solidFill>
          <a:ln w="28575" cmpd="sng">
            <a:solidFill>
              <a:srgbClr val="266FC0"/>
            </a:solidFill>
          </a:ln>
        </p:spPr>
        <p:style>
          <a:lnRef idx="1">
            <a:schemeClr val="accent1"/>
          </a:lnRef>
          <a:fillRef idx="3">
            <a:schemeClr val="accent1"/>
          </a:fillRef>
          <a:effectRef idx="2">
            <a:schemeClr val="accent1"/>
          </a:effectRef>
          <a:fontRef idx="minor">
            <a:schemeClr val="lt1"/>
          </a:fontRef>
        </p:style>
        <p:txBody>
          <a:bodyPr tIns="48000" bIns="48000" rtlCol="0" anchor="ctr"/>
          <a:lstStyle/>
          <a:p>
            <a:pPr algn="ctr" defTabSz="609585"/>
            <a:endParaRPr lang="en-US" sz="1000" dirty="0">
              <a:solidFill>
                <a:srgbClr val="000000"/>
              </a:solidFill>
              <a:latin typeface="Arial" panose="020B0604020202020204"/>
            </a:endParaRPr>
          </a:p>
        </p:txBody>
      </p:sp>
      <p:sp>
        <p:nvSpPr>
          <p:cNvPr id="167" name="Rounded Rectangle 166"/>
          <p:cNvSpPr/>
          <p:nvPr/>
        </p:nvSpPr>
        <p:spPr>
          <a:xfrm>
            <a:off x="9182467" y="5321577"/>
            <a:ext cx="356335" cy="356400"/>
          </a:xfrm>
          <a:prstGeom prst="roundRect">
            <a:avLst/>
          </a:prstGeom>
          <a:solidFill>
            <a:schemeClr val="bg1">
              <a:lumMod val="85000"/>
            </a:schemeClr>
          </a:solidFill>
          <a:ln w="28575" cmpd="sng">
            <a:solidFill>
              <a:srgbClr val="26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00" dirty="0">
              <a:solidFill>
                <a:srgbClr val="000000"/>
              </a:solidFill>
              <a:latin typeface="Arial" panose="020B0604020202020204"/>
            </a:endParaRPr>
          </a:p>
        </p:txBody>
      </p:sp>
      <p:sp>
        <p:nvSpPr>
          <p:cNvPr id="169" name="Rounded Rectangle 168"/>
          <p:cNvSpPr/>
          <p:nvPr/>
        </p:nvSpPr>
        <p:spPr>
          <a:xfrm>
            <a:off x="9181241" y="5801901"/>
            <a:ext cx="356335" cy="356400"/>
          </a:xfrm>
          <a:prstGeom prst="roundRect">
            <a:avLst/>
          </a:prstGeom>
          <a:solidFill>
            <a:srgbClr val="11D358"/>
          </a:solidFill>
          <a:ln w="28575" cmpd="sng">
            <a:solidFill>
              <a:srgbClr val="26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00" dirty="0">
              <a:solidFill>
                <a:srgbClr val="000000"/>
              </a:solidFill>
              <a:latin typeface="Arial" panose="020B0604020202020204"/>
            </a:endParaRPr>
          </a:p>
        </p:txBody>
      </p:sp>
      <p:sp>
        <p:nvSpPr>
          <p:cNvPr id="171" name="Rounded Rectangle 170"/>
          <p:cNvSpPr/>
          <p:nvPr/>
        </p:nvSpPr>
        <p:spPr>
          <a:xfrm>
            <a:off x="9181241" y="6316183"/>
            <a:ext cx="356335" cy="356400"/>
          </a:xfrm>
          <a:prstGeom prst="roundRect">
            <a:avLst/>
          </a:prstGeom>
          <a:solidFill>
            <a:srgbClr val="FFC000"/>
          </a:solidFill>
          <a:ln w="28575" cmpd="sng">
            <a:solidFill>
              <a:srgbClr val="26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00" dirty="0">
              <a:solidFill>
                <a:srgbClr val="000000"/>
              </a:solidFill>
              <a:latin typeface="Arial" panose="020B0604020202020204"/>
            </a:endParaRPr>
          </a:p>
        </p:txBody>
      </p:sp>
      <p:grpSp>
        <p:nvGrpSpPr>
          <p:cNvPr id="172" name="Group 171"/>
          <p:cNvGrpSpPr/>
          <p:nvPr/>
        </p:nvGrpSpPr>
        <p:grpSpPr>
          <a:xfrm>
            <a:off x="9775076" y="4890600"/>
            <a:ext cx="576021" cy="152400"/>
            <a:chOff x="2259061" y="4546976"/>
            <a:chExt cx="576021" cy="152400"/>
          </a:xfrm>
          <a:solidFill>
            <a:srgbClr val="266FC0"/>
          </a:solidFill>
        </p:grpSpPr>
        <p:sp>
          <p:nvSpPr>
            <p:cNvPr id="174" name="Rectangle 173"/>
            <p:cNvSpPr/>
            <p:nvPr/>
          </p:nvSpPr>
          <p:spPr>
            <a:xfrm>
              <a:off x="2259061" y="4546976"/>
              <a:ext cx="145473" cy="152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dirty="0">
                <a:solidFill>
                  <a:prstClr val="white"/>
                </a:solidFill>
                <a:latin typeface="Arial" panose="020B0604020202020204"/>
              </a:endParaRPr>
            </a:p>
          </p:txBody>
        </p:sp>
        <p:sp>
          <p:nvSpPr>
            <p:cNvPr id="175" name="Rectangle 174"/>
            <p:cNvSpPr/>
            <p:nvPr/>
          </p:nvSpPr>
          <p:spPr>
            <a:xfrm>
              <a:off x="2475990" y="4546976"/>
              <a:ext cx="145473" cy="152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dirty="0">
                <a:solidFill>
                  <a:prstClr val="white"/>
                </a:solidFill>
                <a:latin typeface="Arial" panose="020B0604020202020204"/>
              </a:endParaRPr>
            </a:p>
          </p:txBody>
        </p:sp>
        <p:sp>
          <p:nvSpPr>
            <p:cNvPr id="176" name="Rectangle 175"/>
            <p:cNvSpPr/>
            <p:nvPr/>
          </p:nvSpPr>
          <p:spPr>
            <a:xfrm>
              <a:off x="2689609" y="4546976"/>
              <a:ext cx="145473" cy="152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dirty="0">
                <a:solidFill>
                  <a:prstClr val="white"/>
                </a:solidFill>
                <a:latin typeface="Arial" panose="020B0604020202020204"/>
              </a:endParaRPr>
            </a:p>
          </p:txBody>
        </p:sp>
        <p:cxnSp>
          <p:nvCxnSpPr>
            <p:cNvPr id="177" name="Straight Connector 176"/>
            <p:cNvCxnSpPr/>
            <p:nvPr/>
          </p:nvCxnSpPr>
          <p:spPr>
            <a:xfrm>
              <a:off x="2404534" y="4623176"/>
              <a:ext cx="285075" cy="0"/>
            </a:xfrm>
            <a:prstGeom prst="line">
              <a:avLst/>
            </a:prstGeom>
            <a:grpFill/>
            <a:ln w="19050" cmpd="sng">
              <a:solidFill>
                <a:srgbClr val="266FC0"/>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178" name="Folded Corner 177"/>
          <p:cNvSpPr/>
          <p:nvPr/>
        </p:nvSpPr>
        <p:spPr>
          <a:xfrm>
            <a:off x="9899701" y="6325743"/>
            <a:ext cx="357811" cy="343535"/>
          </a:xfrm>
          <a:prstGeom prst="foldedCorner">
            <a:avLst/>
          </a:prstGeom>
          <a:solidFill>
            <a:srgbClr val="F7ADFF"/>
          </a:solidFill>
          <a:ln>
            <a:solidFill>
              <a:srgbClr val="3C7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333" dirty="0">
              <a:solidFill>
                <a:prstClr val="white"/>
              </a:solidFill>
              <a:latin typeface="Arial" panose="020B0604020202020204"/>
            </a:endParaRPr>
          </a:p>
        </p:txBody>
      </p:sp>
      <p:cxnSp>
        <p:nvCxnSpPr>
          <p:cNvPr id="179" name="Straight Connector 178"/>
          <p:cNvCxnSpPr/>
          <p:nvPr/>
        </p:nvCxnSpPr>
        <p:spPr>
          <a:xfrm>
            <a:off x="9537575" y="6494383"/>
            <a:ext cx="362127" cy="3128"/>
          </a:xfrm>
          <a:prstGeom prst="line">
            <a:avLst/>
          </a:prstGeom>
          <a:ln w="6350" cmpd="sng">
            <a:solidFill>
              <a:srgbClr val="3C75BD"/>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80" name="TextBox 179"/>
          <p:cNvSpPr txBox="1"/>
          <p:nvPr/>
        </p:nvSpPr>
        <p:spPr>
          <a:xfrm>
            <a:off x="7849091" y="4409974"/>
            <a:ext cx="458780" cy="256545"/>
          </a:xfrm>
          <a:prstGeom prst="rect">
            <a:avLst/>
          </a:prstGeom>
          <a:noFill/>
        </p:spPr>
        <p:txBody>
          <a:bodyPr wrap="none" rtlCol="0">
            <a:spAutoFit/>
          </a:bodyPr>
          <a:lstStyle/>
          <a:p>
            <a:pPr defTabSz="609585"/>
            <a:r>
              <a:rPr lang="en-US" sz="1067" dirty="0">
                <a:solidFill>
                  <a:prstClr val="black"/>
                </a:solidFill>
                <a:latin typeface="Arial" panose="020B0604020202020204"/>
              </a:rPr>
              <a:t>Key:</a:t>
            </a:r>
          </a:p>
        </p:txBody>
      </p:sp>
      <p:sp>
        <p:nvSpPr>
          <p:cNvPr id="207" name="Rounded Rectangle 206"/>
          <p:cNvSpPr/>
          <p:nvPr/>
        </p:nvSpPr>
        <p:spPr>
          <a:xfrm>
            <a:off x="9888829" y="5321577"/>
            <a:ext cx="356335" cy="356400"/>
          </a:xfrm>
          <a:prstGeom prst="roundRect">
            <a:avLst/>
          </a:prstGeom>
          <a:noFill/>
          <a:ln w="28575" cmpd="sng">
            <a:solidFill>
              <a:srgbClr val="266FC0"/>
            </a:solidFill>
          </a:ln>
        </p:spPr>
        <p:style>
          <a:lnRef idx="1">
            <a:schemeClr val="accent1"/>
          </a:lnRef>
          <a:fillRef idx="3">
            <a:schemeClr val="accent1"/>
          </a:fillRef>
          <a:effectRef idx="2">
            <a:schemeClr val="accent1"/>
          </a:effectRef>
          <a:fontRef idx="minor">
            <a:schemeClr val="lt1"/>
          </a:fontRef>
        </p:style>
        <p:txBody>
          <a:bodyPr tIns="48000" bIns="48000" rtlCol="0" anchor="ctr"/>
          <a:lstStyle/>
          <a:p>
            <a:pPr algn="ctr" defTabSz="609585"/>
            <a:endParaRPr lang="en-US" sz="1000" dirty="0">
              <a:solidFill>
                <a:srgbClr val="000000"/>
              </a:solidFill>
              <a:latin typeface="Arial" panose="020B0604020202020204"/>
            </a:endParaRPr>
          </a:p>
        </p:txBody>
      </p:sp>
      <p:grpSp>
        <p:nvGrpSpPr>
          <p:cNvPr id="103" name="Group 102"/>
          <p:cNvGrpSpPr/>
          <p:nvPr/>
        </p:nvGrpSpPr>
        <p:grpSpPr>
          <a:xfrm>
            <a:off x="4930663" y="2982686"/>
            <a:ext cx="2279088" cy="2145341"/>
            <a:chOff x="3620745" y="2847577"/>
            <a:chExt cx="1709316" cy="1609006"/>
          </a:xfrm>
        </p:grpSpPr>
        <p:sp>
          <p:nvSpPr>
            <p:cNvPr id="104" name="Rounded Rectangle 103"/>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dirty="0">
                <a:solidFill>
                  <a:prstClr val="white"/>
                </a:solidFill>
                <a:latin typeface="Arial" panose="020B0604020202020204"/>
              </a:endParaRPr>
            </a:p>
          </p:txBody>
        </p:sp>
        <p:sp>
          <p:nvSpPr>
            <p:cNvPr id="105" name="Rounded Rectangle 104"/>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sp>
          <p:nvSpPr>
            <p:cNvPr id="106" name="Rounded Rectangle 105"/>
            <p:cNvSpPr/>
            <p:nvPr/>
          </p:nvSpPr>
          <p:spPr>
            <a:xfrm>
              <a:off x="3767821" y="29647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sp>
          <p:nvSpPr>
            <p:cNvPr id="107" name="Rounded Rectangle 106"/>
            <p:cNvSpPr/>
            <p:nvPr/>
          </p:nvSpPr>
          <p:spPr>
            <a:xfrm>
              <a:off x="4580786" y="296749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cxnSp>
          <p:nvCxnSpPr>
            <p:cNvPr id="108" name="Straight Connector 107"/>
            <p:cNvCxnSpPr/>
            <p:nvPr/>
          </p:nvCxnSpPr>
          <p:spPr>
            <a:xfrm>
              <a:off x="4366020" y="3263828"/>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4066921" y="3562927"/>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4874504" y="3565692"/>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4341787" y="3536576"/>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4341787" y="3530645"/>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4" name="Rounded Rectangle 113"/>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grpSp>
      <p:sp>
        <p:nvSpPr>
          <p:cNvPr id="115" name="Rounded Rectangle 114"/>
          <p:cNvSpPr/>
          <p:nvPr/>
        </p:nvSpPr>
        <p:spPr>
          <a:xfrm>
            <a:off x="2804710" y="1464703"/>
            <a:ext cx="797599" cy="7975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panose="020B0604020202020204"/>
              </a:rPr>
              <a:t>E</a:t>
            </a:r>
            <a:r>
              <a:rPr lang="en-US" sz="3200" baseline="-25000" dirty="0">
                <a:solidFill>
                  <a:prstClr val="white"/>
                </a:solidFill>
                <a:latin typeface="Arial" panose="020B0604020202020204"/>
              </a:rPr>
              <a:t>0</a:t>
            </a:r>
            <a:endParaRPr lang="en-US" sz="3200" dirty="0">
              <a:solidFill>
                <a:prstClr val="white"/>
              </a:solidFill>
              <a:latin typeface="Arial" panose="020B0604020202020204"/>
            </a:endParaRPr>
          </a:p>
        </p:txBody>
      </p:sp>
      <p:sp>
        <p:nvSpPr>
          <p:cNvPr id="116" name="Rounded Rectangle 115"/>
          <p:cNvSpPr/>
          <p:nvPr/>
        </p:nvSpPr>
        <p:spPr>
          <a:xfrm>
            <a:off x="2804710" y="2829351"/>
            <a:ext cx="797599" cy="7975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panose="020B0604020202020204"/>
              </a:rPr>
              <a:t>E</a:t>
            </a:r>
            <a:r>
              <a:rPr lang="en-US" sz="3200" baseline="-25000" dirty="0">
                <a:solidFill>
                  <a:prstClr val="white"/>
                </a:solidFill>
                <a:latin typeface="Arial" panose="020B0604020202020204"/>
              </a:rPr>
              <a:t>1</a:t>
            </a:r>
            <a:endParaRPr lang="en-US" sz="3200" dirty="0">
              <a:solidFill>
                <a:prstClr val="white"/>
              </a:solidFill>
              <a:latin typeface="Arial" panose="020B0604020202020204"/>
            </a:endParaRPr>
          </a:p>
        </p:txBody>
      </p:sp>
      <p:sp>
        <p:nvSpPr>
          <p:cNvPr id="117" name="Rounded Rectangle 116"/>
          <p:cNvSpPr/>
          <p:nvPr/>
        </p:nvSpPr>
        <p:spPr>
          <a:xfrm>
            <a:off x="2804710" y="4193999"/>
            <a:ext cx="797599" cy="7975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panose="020B0604020202020204"/>
              </a:rPr>
              <a:t>E</a:t>
            </a:r>
            <a:r>
              <a:rPr lang="en-US" sz="3200" baseline="-25000" dirty="0">
                <a:solidFill>
                  <a:prstClr val="white"/>
                </a:solidFill>
                <a:latin typeface="Arial" panose="020B0604020202020204"/>
              </a:rPr>
              <a:t>2</a:t>
            </a:r>
            <a:endParaRPr lang="en-US" sz="3200" dirty="0">
              <a:solidFill>
                <a:prstClr val="white"/>
              </a:solidFill>
              <a:latin typeface="Arial" panose="020B0604020202020204"/>
            </a:endParaRPr>
          </a:p>
        </p:txBody>
      </p:sp>
      <p:sp>
        <p:nvSpPr>
          <p:cNvPr id="118" name="Folded Corner 117"/>
          <p:cNvSpPr/>
          <p:nvPr/>
        </p:nvSpPr>
        <p:spPr>
          <a:xfrm>
            <a:off x="4193037" y="4254895"/>
            <a:ext cx="467135" cy="456044"/>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r>
              <a:rPr lang="en-US" sz="1600" dirty="0">
                <a:solidFill>
                  <a:prstClr val="black"/>
                </a:solidFill>
                <a:latin typeface="Arial" panose="020B0604020202020204"/>
              </a:rPr>
              <a:t>P</a:t>
            </a:r>
            <a:endParaRPr lang="en-US" sz="1600" baseline="-25000" dirty="0">
              <a:solidFill>
                <a:prstClr val="black"/>
              </a:solidFill>
              <a:latin typeface="Arial" panose="020B0604020202020204"/>
            </a:endParaRPr>
          </a:p>
        </p:txBody>
      </p:sp>
      <p:sp>
        <p:nvSpPr>
          <p:cNvPr id="119" name="Rounded Rectangle 118"/>
          <p:cNvSpPr/>
          <p:nvPr/>
        </p:nvSpPr>
        <p:spPr>
          <a:xfrm>
            <a:off x="6341730" y="1468041"/>
            <a:ext cx="797599" cy="7975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P</a:t>
            </a:r>
            <a:r>
              <a:rPr lang="en-US" sz="3200" baseline="-25000" dirty="0">
                <a:solidFill>
                  <a:srgbClr val="000000"/>
                </a:solidFill>
                <a:latin typeface="Arial" panose="020B0604020202020204"/>
              </a:rPr>
              <a:t>4</a:t>
            </a:r>
            <a:endParaRPr lang="en-US" sz="3200" dirty="0">
              <a:solidFill>
                <a:srgbClr val="000000"/>
              </a:solidFill>
              <a:latin typeface="Arial" panose="020B0604020202020204"/>
            </a:endParaRPr>
          </a:p>
        </p:txBody>
      </p:sp>
      <p:sp>
        <p:nvSpPr>
          <p:cNvPr id="120" name="Rounded Rectangle 119"/>
          <p:cNvSpPr/>
          <p:nvPr/>
        </p:nvSpPr>
        <p:spPr>
          <a:xfrm>
            <a:off x="4576046" y="1463317"/>
            <a:ext cx="797599" cy="7975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P</a:t>
            </a:r>
            <a:r>
              <a:rPr lang="en-US" sz="3200" baseline="-25000" dirty="0">
                <a:solidFill>
                  <a:srgbClr val="000000"/>
                </a:solidFill>
                <a:latin typeface="Arial" panose="020B0604020202020204"/>
              </a:rPr>
              <a:t>3</a:t>
            </a:r>
            <a:endParaRPr lang="en-US" sz="3200" dirty="0">
              <a:solidFill>
                <a:srgbClr val="000000"/>
              </a:solidFill>
              <a:latin typeface="Arial" panose="020B0604020202020204"/>
            </a:endParaRPr>
          </a:p>
        </p:txBody>
      </p:sp>
      <p:sp>
        <p:nvSpPr>
          <p:cNvPr id="121" name="Rounded Rectangle 120"/>
          <p:cNvSpPr/>
          <p:nvPr/>
        </p:nvSpPr>
        <p:spPr>
          <a:xfrm>
            <a:off x="3620241" y="2091524"/>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122" name="Rounded Rectangle 121"/>
          <p:cNvSpPr/>
          <p:nvPr/>
        </p:nvSpPr>
        <p:spPr>
          <a:xfrm>
            <a:off x="3888317" y="2182139"/>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B</a:t>
            </a:r>
          </a:p>
        </p:txBody>
      </p:sp>
      <p:sp>
        <p:nvSpPr>
          <p:cNvPr id="123" name="Rounded Rectangle 122"/>
          <p:cNvSpPr/>
          <p:nvPr/>
        </p:nvSpPr>
        <p:spPr>
          <a:xfrm>
            <a:off x="3620241" y="3456172"/>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124" name="Rounded Rectangle 123"/>
          <p:cNvSpPr/>
          <p:nvPr/>
        </p:nvSpPr>
        <p:spPr>
          <a:xfrm>
            <a:off x="3888317" y="3546787"/>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B</a:t>
            </a:r>
          </a:p>
        </p:txBody>
      </p:sp>
      <p:sp>
        <p:nvSpPr>
          <p:cNvPr id="132" name="Rounded Rectangle 131"/>
          <p:cNvSpPr/>
          <p:nvPr/>
        </p:nvSpPr>
        <p:spPr>
          <a:xfrm>
            <a:off x="3620241" y="4820820"/>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133" name="Rounded Rectangle 132"/>
          <p:cNvSpPr/>
          <p:nvPr/>
        </p:nvSpPr>
        <p:spPr>
          <a:xfrm>
            <a:off x="3888317" y="4910477"/>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B</a:t>
            </a:r>
          </a:p>
        </p:txBody>
      </p:sp>
      <p:sp>
        <p:nvSpPr>
          <p:cNvPr id="134" name="Rounded Rectangle 133"/>
          <p:cNvSpPr/>
          <p:nvPr/>
        </p:nvSpPr>
        <p:spPr>
          <a:xfrm>
            <a:off x="5391577" y="2089180"/>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135" name="Rounded Rectangle 134"/>
          <p:cNvSpPr/>
          <p:nvPr/>
        </p:nvSpPr>
        <p:spPr>
          <a:xfrm>
            <a:off x="5659653" y="2179795"/>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D</a:t>
            </a:r>
          </a:p>
        </p:txBody>
      </p:sp>
      <p:grpSp>
        <p:nvGrpSpPr>
          <p:cNvPr id="190" name="Group 189"/>
          <p:cNvGrpSpPr/>
          <p:nvPr/>
        </p:nvGrpSpPr>
        <p:grpSpPr>
          <a:xfrm>
            <a:off x="0" y="2700793"/>
            <a:ext cx="1259579" cy="1079282"/>
            <a:chOff x="0" y="2025595"/>
            <a:chExt cx="944684" cy="809462"/>
          </a:xfrm>
        </p:grpSpPr>
        <p:sp>
          <p:nvSpPr>
            <p:cNvPr id="191" name="Rectangle 190"/>
            <p:cNvSpPr/>
            <p:nvPr/>
          </p:nvSpPr>
          <p:spPr>
            <a:xfrm>
              <a:off x="0" y="2277703"/>
              <a:ext cx="742943" cy="315567"/>
            </a:xfrm>
            <a:prstGeom prst="rect">
              <a:avLst/>
            </a:prstGeom>
          </p:spPr>
          <p:txBody>
            <a:bodyPr wrap="square">
              <a:spAutoFit/>
            </a:bodyPr>
            <a:lstStyle/>
            <a:p>
              <a:pPr algn="ctr" defTabSz="609585"/>
              <a:r>
                <a:rPr lang="en-US" sz="1067" dirty="0">
                  <a:solidFill>
                    <a:prstClr val="black"/>
                  </a:solidFill>
                  <a:latin typeface="Arial" panose="020B0604020202020204"/>
                  <a:cs typeface="Calibri"/>
                </a:rPr>
                <a:t>Client</a:t>
              </a:r>
            </a:p>
            <a:p>
              <a:pPr algn="ctr" defTabSz="609585"/>
              <a:r>
                <a:rPr lang="en-US" sz="1067" dirty="0">
                  <a:solidFill>
                    <a:prstClr val="black"/>
                  </a:solidFill>
                  <a:latin typeface="Arial" panose="020B0604020202020204"/>
                  <a:cs typeface="Calibri"/>
                </a:rPr>
                <a:t>Application</a:t>
              </a:r>
            </a:p>
          </p:txBody>
        </p:sp>
        <p:grpSp>
          <p:nvGrpSpPr>
            <p:cNvPr id="192" name="Group 191"/>
            <p:cNvGrpSpPr/>
            <p:nvPr/>
          </p:nvGrpSpPr>
          <p:grpSpPr>
            <a:xfrm>
              <a:off x="93037" y="2025595"/>
              <a:ext cx="851647" cy="809462"/>
              <a:chOff x="265172" y="2308763"/>
              <a:chExt cx="712071" cy="676800"/>
            </a:xfrm>
          </p:grpSpPr>
          <p:sp>
            <p:nvSpPr>
              <p:cNvPr id="194" name="Rounded Rectangle 193"/>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2400" dirty="0">
                  <a:solidFill>
                    <a:prstClr val="white"/>
                  </a:solidFill>
                  <a:latin typeface="Arial" panose="020B0604020202020204"/>
                </a:endParaRPr>
              </a:p>
            </p:txBody>
          </p:sp>
          <p:cxnSp>
            <p:nvCxnSpPr>
              <p:cNvPr id="195" name="Straight Connector 194"/>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93" name="TextBox 192"/>
            <p:cNvSpPr txBox="1"/>
            <p:nvPr/>
          </p:nvSpPr>
          <p:spPr>
            <a:xfrm>
              <a:off x="652491" y="2239123"/>
              <a:ext cx="270016" cy="438726"/>
            </a:xfrm>
            <a:prstGeom prst="rect">
              <a:avLst/>
            </a:prstGeom>
            <a:noFill/>
          </p:spPr>
          <p:txBody>
            <a:bodyPr wrap="square" rtlCol="0">
              <a:spAutoFit/>
            </a:bodyPr>
            <a:lstStyle/>
            <a:p>
              <a:pPr defTabSz="609585"/>
              <a:r>
                <a:rPr lang="en-US" sz="1067" dirty="0">
                  <a:solidFill>
                    <a:prstClr val="black"/>
                  </a:solidFill>
                  <a:latin typeface="Arial" panose="020B0604020202020204"/>
                </a:rPr>
                <a:t>SDK</a:t>
              </a:r>
            </a:p>
          </p:txBody>
        </p:sp>
      </p:grpSp>
      <p:grpSp>
        <p:nvGrpSpPr>
          <p:cNvPr id="18" name="Group 17"/>
          <p:cNvGrpSpPr/>
          <p:nvPr/>
        </p:nvGrpSpPr>
        <p:grpSpPr>
          <a:xfrm>
            <a:off x="2747072" y="2335452"/>
            <a:ext cx="681865" cy="116997"/>
            <a:chOff x="2060303" y="1751589"/>
            <a:chExt cx="511399" cy="87748"/>
          </a:xfrm>
        </p:grpSpPr>
        <p:sp>
          <p:nvSpPr>
            <p:cNvPr id="137" name="Rectangle 136"/>
            <p:cNvSpPr/>
            <p:nvPr/>
          </p:nvSpPr>
          <p:spPr>
            <a:xfrm>
              <a:off x="2060303" y="1751594"/>
              <a:ext cx="93162" cy="877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38" name="Rectangle 137"/>
            <p:cNvSpPr/>
            <p:nvPr/>
          </p:nvSpPr>
          <p:spPr>
            <a:xfrm>
              <a:off x="2199226" y="1751589"/>
              <a:ext cx="93162" cy="877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41" name="Rectangle 140"/>
            <p:cNvSpPr/>
            <p:nvPr/>
          </p:nvSpPr>
          <p:spPr>
            <a:xfrm>
              <a:off x="2336029" y="1751594"/>
              <a:ext cx="93162" cy="877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44" name="Straight Connector 143"/>
            <p:cNvCxnSpPr>
              <a:stCxn id="137" idx="3"/>
              <a:endCxn id="196" idx="1"/>
            </p:cNvCxnSpPr>
            <p:nvPr/>
          </p:nvCxnSpPr>
          <p:spPr>
            <a:xfrm flipV="1">
              <a:off x="2153465" y="1795461"/>
              <a:ext cx="325075" cy="5"/>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196" name="Rectangle 195"/>
            <p:cNvSpPr/>
            <p:nvPr/>
          </p:nvSpPr>
          <p:spPr>
            <a:xfrm>
              <a:off x="2478540" y="1751589"/>
              <a:ext cx="93162" cy="877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grpSp>
      <p:grpSp>
        <p:nvGrpSpPr>
          <p:cNvPr id="20" name="Group 19"/>
          <p:cNvGrpSpPr/>
          <p:nvPr/>
        </p:nvGrpSpPr>
        <p:grpSpPr>
          <a:xfrm>
            <a:off x="2753117" y="3717069"/>
            <a:ext cx="669772" cy="127484"/>
            <a:chOff x="2064837" y="2787801"/>
            <a:chExt cx="502329" cy="95613"/>
          </a:xfrm>
        </p:grpSpPr>
        <p:sp>
          <p:nvSpPr>
            <p:cNvPr id="146" name="Rectangle 145"/>
            <p:cNvSpPr/>
            <p:nvPr/>
          </p:nvSpPr>
          <p:spPr>
            <a:xfrm>
              <a:off x="2064837" y="2787806"/>
              <a:ext cx="93162" cy="936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47" name="Rectangle 146"/>
            <p:cNvSpPr/>
            <p:nvPr/>
          </p:nvSpPr>
          <p:spPr>
            <a:xfrm>
              <a:off x="2203760" y="2787801"/>
              <a:ext cx="93162" cy="936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48" name="Rectangle 147"/>
            <p:cNvSpPr/>
            <p:nvPr/>
          </p:nvSpPr>
          <p:spPr>
            <a:xfrm>
              <a:off x="2340563" y="2787806"/>
              <a:ext cx="93162" cy="936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58" name="Straight Connector 157"/>
            <p:cNvCxnSpPr>
              <a:stCxn id="146" idx="3"/>
              <a:endCxn id="197" idx="1"/>
            </p:cNvCxnSpPr>
            <p:nvPr/>
          </p:nvCxnSpPr>
          <p:spPr>
            <a:xfrm>
              <a:off x="2157999" y="2834627"/>
              <a:ext cx="316005" cy="1967"/>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197" name="Rectangle 196"/>
            <p:cNvSpPr/>
            <p:nvPr/>
          </p:nvSpPr>
          <p:spPr>
            <a:xfrm>
              <a:off x="2474004" y="2789773"/>
              <a:ext cx="93162" cy="936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grpSp>
      <p:grpSp>
        <p:nvGrpSpPr>
          <p:cNvPr id="21" name="Group 20"/>
          <p:cNvGrpSpPr/>
          <p:nvPr/>
        </p:nvGrpSpPr>
        <p:grpSpPr>
          <a:xfrm>
            <a:off x="2757760" y="5081255"/>
            <a:ext cx="671176" cy="126375"/>
            <a:chOff x="2068320" y="3810941"/>
            <a:chExt cx="503382" cy="94781"/>
          </a:xfrm>
        </p:grpSpPr>
        <p:sp>
          <p:nvSpPr>
            <p:cNvPr id="164" name="Rectangle 163"/>
            <p:cNvSpPr/>
            <p:nvPr/>
          </p:nvSpPr>
          <p:spPr>
            <a:xfrm>
              <a:off x="2068320" y="3810946"/>
              <a:ext cx="93162" cy="93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65" name="Rectangle 164"/>
            <p:cNvSpPr/>
            <p:nvPr/>
          </p:nvSpPr>
          <p:spPr>
            <a:xfrm>
              <a:off x="2207243" y="3810941"/>
              <a:ext cx="93162" cy="93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68" name="Rectangle 167"/>
            <p:cNvSpPr/>
            <p:nvPr/>
          </p:nvSpPr>
          <p:spPr>
            <a:xfrm>
              <a:off x="2344046" y="3810946"/>
              <a:ext cx="93162" cy="93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70" name="Straight Connector 169"/>
            <p:cNvCxnSpPr>
              <a:stCxn id="164" idx="3"/>
              <a:endCxn id="198" idx="1"/>
            </p:cNvCxnSpPr>
            <p:nvPr/>
          </p:nvCxnSpPr>
          <p:spPr>
            <a:xfrm>
              <a:off x="2161482" y="3857766"/>
              <a:ext cx="317058" cy="1136"/>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198" name="Rectangle 197"/>
            <p:cNvSpPr/>
            <p:nvPr/>
          </p:nvSpPr>
          <p:spPr>
            <a:xfrm>
              <a:off x="2478540" y="3812082"/>
              <a:ext cx="93162" cy="93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grpSp>
      <p:grpSp>
        <p:nvGrpSpPr>
          <p:cNvPr id="24" name="Group 23"/>
          <p:cNvGrpSpPr/>
          <p:nvPr/>
        </p:nvGrpSpPr>
        <p:grpSpPr>
          <a:xfrm>
            <a:off x="4529780" y="2334845"/>
            <a:ext cx="677081" cy="117599"/>
            <a:chOff x="3397334" y="1751133"/>
            <a:chExt cx="507811" cy="88199"/>
          </a:xfrm>
        </p:grpSpPr>
        <p:sp>
          <p:nvSpPr>
            <p:cNvPr id="181" name="Rectangle 180"/>
            <p:cNvSpPr/>
            <p:nvPr/>
          </p:nvSpPr>
          <p:spPr>
            <a:xfrm>
              <a:off x="3397334" y="1751594"/>
              <a:ext cx="93162" cy="877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82" name="Rectangle 181"/>
            <p:cNvSpPr/>
            <p:nvPr/>
          </p:nvSpPr>
          <p:spPr>
            <a:xfrm>
              <a:off x="3536257" y="1751589"/>
              <a:ext cx="93162" cy="877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83" name="Rectangle 182"/>
            <p:cNvSpPr/>
            <p:nvPr/>
          </p:nvSpPr>
          <p:spPr>
            <a:xfrm>
              <a:off x="3673060" y="1751594"/>
              <a:ext cx="93162" cy="877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84" name="Straight Connector 183"/>
            <p:cNvCxnSpPr>
              <a:stCxn id="181" idx="3"/>
              <a:endCxn id="199" idx="1"/>
            </p:cNvCxnSpPr>
            <p:nvPr/>
          </p:nvCxnSpPr>
          <p:spPr>
            <a:xfrm flipV="1">
              <a:off x="3490496" y="1795002"/>
              <a:ext cx="321487" cy="461"/>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199" name="Rectangle 198"/>
            <p:cNvSpPr/>
            <p:nvPr/>
          </p:nvSpPr>
          <p:spPr>
            <a:xfrm>
              <a:off x="3811983" y="1751133"/>
              <a:ext cx="93162" cy="877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grpSp>
      <p:grpSp>
        <p:nvGrpSpPr>
          <p:cNvPr id="23" name="Group 22"/>
          <p:cNvGrpSpPr/>
          <p:nvPr/>
        </p:nvGrpSpPr>
        <p:grpSpPr>
          <a:xfrm>
            <a:off x="6299783" y="2357076"/>
            <a:ext cx="672060" cy="107461"/>
            <a:chOff x="4724837" y="1767807"/>
            <a:chExt cx="504045" cy="80596"/>
          </a:xfrm>
        </p:grpSpPr>
        <p:sp>
          <p:nvSpPr>
            <p:cNvPr id="186" name="Rectangle 185"/>
            <p:cNvSpPr/>
            <p:nvPr/>
          </p:nvSpPr>
          <p:spPr>
            <a:xfrm>
              <a:off x="4724837" y="1767811"/>
              <a:ext cx="93162" cy="80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87" name="Rectangle 186"/>
            <p:cNvSpPr/>
            <p:nvPr/>
          </p:nvSpPr>
          <p:spPr>
            <a:xfrm>
              <a:off x="4863760" y="1767807"/>
              <a:ext cx="93162" cy="80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88" name="Rectangle 187"/>
            <p:cNvSpPr/>
            <p:nvPr/>
          </p:nvSpPr>
          <p:spPr>
            <a:xfrm>
              <a:off x="5000563" y="1767811"/>
              <a:ext cx="93162" cy="80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89" name="Straight Connector 188"/>
            <p:cNvCxnSpPr>
              <a:endCxn id="200" idx="1"/>
            </p:cNvCxnSpPr>
            <p:nvPr/>
          </p:nvCxnSpPr>
          <p:spPr>
            <a:xfrm flipV="1">
              <a:off x="4817999" y="1808103"/>
              <a:ext cx="317721" cy="4"/>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200" name="Rectangle 199"/>
            <p:cNvSpPr/>
            <p:nvPr/>
          </p:nvSpPr>
          <p:spPr>
            <a:xfrm>
              <a:off x="5135720" y="1767807"/>
              <a:ext cx="93162" cy="80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grpSp>
      <p:sp>
        <p:nvSpPr>
          <p:cNvPr id="201" name="TextBox 200"/>
          <p:cNvSpPr txBox="1"/>
          <p:nvPr/>
        </p:nvSpPr>
        <p:spPr>
          <a:xfrm>
            <a:off x="2729391" y="2228223"/>
            <a:ext cx="167679" cy="420564"/>
          </a:xfrm>
          <a:prstGeom prst="rect">
            <a:avLst/>
          </a:prstGeom>
          <a:noFill/>
        </p:spPr>
        <p:txBody>
          <a:bodyPr wrap="square" rtlCol="0">
            <a:spAutoFit/>
          </a:bodyPr>
          <a:lstStyle/>
          <a:p>
            <a:pPr algn="ctr" defTabSz="609585"/>
            <a:r>
              <a:rPr lang="en-US" sz="2133" dirty="0">
                <a:solidFill>
                  <a:prstClr val="white"/>
                </a:solidFill>
                <a:latin typeface="Arial" panose="020B0604020202020204"/>
              </a:rPr>
              <a:t>*</a:t>
            </a:r>
            <a:endParaRPr lang="en-US" sz="5333" dirty="0">
              <a:solidFill>
                <a:prstClr val="white"/>
              </a:solidFill>
              <a:latin typeface="Arial" panose="020B0604020202020204"/>
            </a:endParaRPr>
          </a:p>
        </p:txBody>
      </p:sp>
      <p:sp>
        <p:nvSpPr>
          <p:cNvPr id="202" name="TextBox 201"/>
          <p:cNvSpPr txBox="1"/>
          <p:nvPr/>
        </p:nvSpPr>
        <p:spPr>
          <a:xfrm>
            <a:off x="4511973" y="2228223"/>
            <a:ext cx="167679" cy="420564"/>
          </a:xfrm>
          <a:prstGeom prst="rect">
            <a:avLst/>
          </a:prstGeom>
          <a:noFill/>
        </p:spPr>
        <p:txBody>
          <a:bodyPr wrap="square" rtlCol="0">
            <a:spAutoFit/>
          </a:bodyPr>
          <a:lstStyle/>
          <a:p>
            <a:pPr algn="ctr" defTabSz="609585"/>
            <a:r>
              <a:rPr lang="en-US" sz="2133" dirty="0">
                <a:solidFill>
                  <a:prstClr val="white"/>
                </a:solidFill>
                <a:latin typeface="Arial" panose="020B0604020202020204"/>
              </a:rPr>
              <a:t>*</a:t>
            </a:r>
            <a:endParaRPr lang="en-US" sz="5333" dirty="0">
              <a:solidFill>
                <a:prstClr val="white"/>
              </a:solidFill>
              <a:latin typeface="Arial" panose="020B0604020202020204"/>
            </a:endParaRPr>
          </a:p>
        </p:txBody>
      </p:sp>
      <p:sp>
        <p:nvSpPr>
          <p:cNvPr id="203" name="TextBox 202"/>
          <p:cNvSpPr txBox="1"/>
          <p:nvPr/>
        </p:nvSpPr>
        <p:spPr>
          <a:xfrm>
            <a:off x="6283370" y="2244815"/>
            <a:ext cx="167679" cy="420564"/>
          </a:xfrm>
          <a:prstGeom prst="rect">
            <a:avLst/>
          </a:prstGeom>
          <a:noFill/>
        </p:spPr>
        <p:txBody>
          <a:bodyPr wrap="square" rtlCol="0">
            <a:spAutoFit/>
          </a:bodyPr>
          <a:lstStyle/>
          <a:p>
            <a:pPr algn="ctr" defTabSz="609585"/>
            <a:r>
              <a:rPr lang="en-US" sz="2133" dirty="0">
                <a:solidFill>
                  <a:prstClr val="white"/>
                </a:solidFill>
                <a:latin typeface="Arial" panose="020B0604020202020204"/>
              </a:rPr>
              <a:t>*</a:t>
            </a:r>
            <a:endParaRPr lang="en-US" sz="5333" dirty="0">
              <a:solidFill>
                <a:prstClr val="white"/>
              </a:solidFill>
              <a:latin typeface="Arial" panose="020B0604020202020204"/>
            </a:endParaRPr>
          </a:p>
        </p:txBody>
      </p:sp>
      <p:sp>
        <p:nvSpPr>
          <p:cNvPr id="204" name="TextBox 203"/>
          <p:cNvSpPr txBox="1"/>
          <p:nvPr/>
        </p:nvSpPr>
        <p:spPr>
          <a:xfrm>
            <a:off x="2730243" y="3609245"/>
            <a:ext cx="167679" cy="420564"/>
          </a:xfrm>
          <a:prstGeom prst="rect">
            <a:avLst/>
          </a:prstGeom>
          <a:noFill/>
        </p:spPr>
        <p:txBody>
          <a:bodyPr wrap="square" rtlCol="0">
            <a:spAutoFit/>
          </a:bodyPr>
          <a:lstStyle/>
          <a:p>
            <a:pPr algn="ctr" defTabSz="609585"/>
            <a:r>
              <a:rPr lang="en-US" sz="2133" dirty="0">
                <a:solidFill>
                  <a:prstClr val="white"/>
                </a:solidFill>
                <a:latin typeface="Arial" panose="020B0604020202020204"/>
              </a:rPr>
              <a:t>*</a:t>
            </a:r>
            <a:endParaRPr lang="en-US" sz="5333" dirty="0">
              <a:solidFill>
                <a:prstClr val="white"/>
              </a:solidFill>
              <a:latin typeface="Arial" panose="020B0604020202020204"/>
            </a:endParaRPr>
          </a:p>
        </p:txBody>
      </p:sp>
      <p:sp>
        <p:nvSpPr>
          <p:cNvPr id="205" name="TextBox 204"/>
          <p:cNvSpPr txBox="1"/>
          <p:nvPr/>
        </p:nvSpPr>
        <p:spPr>
          <a:xfrm>
            <a:off x="2740325" y="4972972"/>
            <a:ext cx="167679" cy="420564"/>
          </a:xfrm>
          <a:prstGeom prst="rect">
            <a:avLst/>
          </a:prstGeom>
          <a:noFill/>
        </p:spPr>
        <p:txBody>
          <a:bodyPr wrap="square" rtlCol="0">
            <a:spAutoFit/>
          </a:bodyPr>
          <a:lstStyle/>
          <a:p>
            <a:pPr algn="ctr" defTabSz="609585"/>
            <a:r>
              <a:rPr lang="en-US" sz="2133" dirty="0">
                <a:solidFill>
                  <a:prstClr val="white"/>
                </a:solidFill>
                <a:latin typeface="Arial" panose="020B0604020202020204"/>
              </a:rPr>
              <a:t>*</a:t>
            </a:r>
            <a:endParaRPr lang="en-US" sz="5333" dirty="0">
              <a:solidFill>
                <a:prstClr val="white"/>
              </a:solidFill>
              <a:latin typeface="Arial" panose="020B0604020202020204"/>
            </a:endParaRPr>
          </a:p>
        </p:txBody>
      </p:sp>
    </p:spTree>
    <p:extLst>
      <p:ext uri="{BB962C8B-B14F-4D97-AF65-F5344CB8AC3E}">
        <p14:creationId xmlns:p14="http://schemas.microsoft.com/office/powerpoint/2010/main" val="34658208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ounded Rectangle 135"/>
          <p:cNvSpPr/>
          <p:nvPr/>
        </p:nvSpPr>
        <p:spPr>
          <a:xfrm>
            <a:off x="2138636" y="1158006"/>
            <a:ext cx="5378225" cy="443582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dirty="0">
              <a:solidFill>
                <a:prstClr val="white"/>
              </a:solidFill>
              <a:latin typeface="Arial" panose="020B0604020202020204"/>
            </a:endParaRPr>
          </a:p>
        </p:txBody>
      </p:sp>
      <p:grpSp>
        <p:nvGrpSpPr>
          <p:cNvPr id="155" name="Group 154"/>
          <p:cNvGrpSpPr/>
          <p:nvPr/>
        </p:nvGrpSpPr>
        <p:grpSpPr>
          <a:xfrm>
            <a:off x="0" y="2700793"/>
            <a:ext cx="1259579" cy="1079282"/>
            <a:chOff x="0" y="2025595"/>
            <a:chExt cx="944684" cy="809462"/>
          </a:xfrm>
        </p:grpSpPr>
        <p:sp>
          <p:nvSpPr>
            <p:cNvPr id="156" name="Rectangle 155"/>
            <p:cNvSpPr/>
            <p:nvPr/>
          </p:nvSpPr>
          <p:spPr>
            <a:xfrm>
              <a:off x="0" y="2277703"/>
              <a:ext cx="742943" cy="315567"/>
            </a:xfrm>
            <a:prstGeom prst="rect">
              <a:avLst/>
            </a:prstGeom>
          </p:spPr>
          <p:txBody>
            <a:bodyPr wrap="square">
              <a:spAutoFit/>
            </a:bodyPr>
            <a:lstStyle/>
            <a:p>
              <a:pPr algn="ctr" defTabSz="609585"/>
              <a:r>
                <a:rPr lang="en-US" sz="1067" dirty="0">
                  <a:solidFill>
                    <a:prstClr val="black"/>
                  </a:solidFill>
                  <a:latin typeface="Arial" panose="020B0604020202020204"/>
                  <a:cs typeface="Calibri"/>
                </a:rPr>
                <a:t>Client</a:t>
              </a:r>
            </a:p>
            <a:p>
              <a:pPr algn="ctr" defTabSz="609585"/>
              <a:r>
                <a:rPr lang="en-US" sz="1067" dirty="0">
                  <a:solidFill>
                    <a:prstClr val="black"/>
                  </a:solidFill>
                  <a:latin typeface="Arial" panose="020B0604020202020204"/>
                  <a:cs typeface="Calibri"/>
                </a:rPr>
                <a:t>Application</a:t>
              </a:r>
            </a:p>
          </p:txBody>
        </p:sp>
        <p:grpSp>
          <p:nvGrpSpPr>
            <p:cNvPr id="157" name="Group 156"/>
            <p:cNvGrpSpPr/>
            <p:nvPr/>
          </p:nvGrpSpPr>
          <p:grpSpPr>
            <a:xfrm>
              <a:off x="93037" y="2025595"/>
              <a:ext cx="851647" cy="809462"/>
              <a:chOff x="265172" y="2308763"/>
              <a:chExt cx="712071" cy="676800"/>
            </a:xfrm>
          </p:grpSpPr>
          <p:sp>
            <p:nvSpPr>
              <p:cNvPr id="159" name="Rounded Rectangle 158"/>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2400" dirty="0">
                  <a:solidFill>
                    <a:prstClr val="white"/>
                  </a:solidFill>
                  <a:latin typeface="Arial" panose="020B0604020202020204"/>
                </a:endParaRPr>
              </a:p>
            </p:txBody>
          </p:sp>
          <p:cxnSp>
            <p:nvCxnSpPr>
              <p:cNvPr id="160" name="Straight Connector 159"/>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58" name="TextBox 157"/>
            <p:cNvSpPr txBox="1"/>
            <p:nvPr/>
          </p:nvSpPr>
          <p:spPr>
            <a:xfrm>
              <a:off x="652491" y="2239123"/>
              <a:ext cx="270016" cy="438726"/>
            </a:xfrm>
            <a:prstGeom prst="rect">
              <a:avLst/>
            </a:prstGeom>
            <a:noFill/>
          </p:spPr>
          <p:txBody>
            <a:bodyPr wrap="square" rtlCol="0">
              <a:spAutoFit/>
            </a:bodyPr>
            <a:lstStyle/>
            <a:p>
              <a:pPr defTabSz="609585"/>
              <a:r>
                <a:rPr lang="en-US" sz="1067" dirty="0">
                  <a:solidFill>
                    <a:prstClr val="black"/>
                  </a:solidFill>
                  <a:latin typeface="Arial" panose="020B0604020202020204"/>
                </a:rPr>
                <a:t>SDK</a:t>
              </a:r>
            </a:p>
          </p:txBody>
        </p:sp>
      </p:grpSp>
      <p:sp>
        <p:nvSpPr>
          <p:cNvPr id="161" name="TextBox 160"/>
          <p:cNvSpPr txBox="1"/>
          <p:nvPr/>
        </p:nvSpPr>
        <p:spPr>
          <a:xfrm>
            <a:off x="3412100" y="5576571"/>
            <a:ext cx="2996421" cy="338554"/>
          </a:xfrm>
          <a:prstGeom prst="rect">
            <a:avLst/>
          </a:prstGeom>
          <a:noFill/>
        </p:spPr>
        <p:txBody>
          <a:bodyPr wrap="square" rtlCol="0">
            <a:spAutoFit/>
          </a:bodyPr>
          <a:lstStyle/>
          <a:p>
            <a:pPr algn="ctr" defTabSz="609585"/>
            <a:r>
              <a:rPr lang="en-US" sz="1600" dirty="0" err="1">
                <a:solidFill>
                  <a:prstClr val="black"/>
                </a:solidFill>
                <a:latin typeface="Arial" panose="020B0604020202020204"/>
              </a:rPr>
              <a:t>Hyperledger</a:t>
            </a:r>
            <a:r>
              <a:rPr lang="en-US" sz="1600" dirty="0">
                <a:solidFill>
                  <a:prstClr val="black"/>
                </a:solidFill>
                <a:latin typeface="Arial" panose="020B0604020202020204"/>
              </a:rPr>
              <a:t> Fabric Network</a:t>
            </a:r>
          </a:p>
        </p:txBody>
      </p:sp>
      <p:sp>
        <p:nvSpPr>
          <p:cNvPr id="162" name="TextBox 161"/>
          <p:cNvSpPr txBox="1"/>
          <p:nvPr/>
        </p:nvSpPr>
        <p:spPr>
          <a:xfrm>
            <a:off x="5365172" y="5139737"/>
            <a:ext cx="1428808" cy="276999"/>
          </a:xfrm>
          <a:prstGeom prst="rect">
            <a:avLst/>
          </a:prstGeom>
          <a:noFill/>
        </p:spPr>
        <p:txBody>
          <a:bodyPr wrap="square" rtlCol="0">
            <a:spAutoFit/>
          </a:bodyPr>
          <a:lstStyle/>
          <a:p>
            <a:pPr defTabSz="609585"/>
            <a:r>
              <a:rPr lang="en-US" sz="1200" dirty="0">
                <a:solidFill>
                  <a:prstClr val="black"/>
                </a:solidFill>
                <a:latin typeface="Arial" panose="020B0604020202020204"/>
              </a:rPr>
              <a:t>Ordering-Service</a:t>
            </a:r>
          </a:p>
        </p:txBody>
      </p:sp>
      <p:sp>
        <p:nvSpPr>
          <p:cNvPr id="206" name="Oval 205"/>
          <p:cNvSpPr/>
          <p:nvPr/>
        </p:nvSpPr>
        <p:spPr>
          <a:xfrm>
            <a:off x="1680364" y="3048585"/>
            <a:ext cx="300803" cy="308273"/>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09585"/>
            <a:endParaRPr lang="en-US" dirty="0">
              <a:solidFill>
                <a:prstClr val="white"/>
              </a:solidFill>
              <a:latin typeface="Arial" panose="020B0604020202020204"/>
            </a:endParaRPr>
          </a:p>
        </p:txBody>
      </p:sp>
      <p:sp>
        <p:nvSpPr>
          <p:cNvPr id="207" name="Oval 206"/>
          <p:cNvSpPr/>
          <p:nvPr/>
        </p:nvSpPr>
        <p:spPr>
          <a:xfrm>
            <a:off x="1631284" y="3090633"/>
            <a:ext cx="300803" cy="308273"/>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09585"/>
            <a:endParaRPr lang="en-US" dirty="0">
              <a:solidFill>
                <a:prstClr val="white"/>
              </a:solidFill>
              <a:latin typeface="Arial" panose="020B0604020202020204"/>
            </a:endParaRPr>
          </a:p>
        </p:txBody>
      </p:sp>
      <p:sp>
        <p:nvSpPr>
          <p:cNvPr id="11" name="Text Placeholder 10"/>
          <p:cNvSpPr>
            <a:spLocks noGrp="1"/>
          </p:cNvSpPr>
          <p:nvPr>
            <p:ph type="body" sz="quarter" idx="13"/>
          </p:nvPr>
        </p:nvSpPr>
        <p:spPr/>
        <p:txBody>
          <a:bodyPr/>
          <a:lstStyle/>
          <a:p>
            <a:r>
              <a:rPr lang="en-US" dirty="0">
                <a:latin typeface="+mn-lt"/>
              </a:rPr>
              <a:t>Sample transaction: Step 7/7 – Notify Transaction</a:t>
            </a:r>
          </a:p>
        </p:txBody>
      </p:sp>
      <p:sp>
        <p:nvSpPr>
          <p:cNvPr id="19" name="TextBox 18"/>
          <p:cNvSpPr txBox="1"/>
          <p:nvPr/>
        </p:nvSpPr>
        <p:spPr>
          <a:xfrm>
            <a:off x="7516861" y="1158007"/>
            <a:ext cx="4675140" cy="2308324"/>
          </a:xfrm>
          <a:prstGeom prst="rect">
            <a:avLst/>
          </a:prstGeom>
          <a:noFill/>
        </p:spPr>
        <p:txBody>
          <a:bodyPr wrap="square" rtlCol="0">
            <a:spAutoFit/>
          </a:bodyPr>
          <a:lstStyle/>
          <a:p>
            <a:pPr algn="ctr" defTabSz="609585"/>
            <a:r>
              <a:rPr lang="en-US" dirty="0">
                <a:solidFill>
                  <a:srgbClr val="FF0000"/>
                </a:solidFill>
                <a:latin typeface="Arial" panose="020B0604020202020204"/>
              </a:rPr>
              <a:t>Committing peers notify applications</a:t>
            </a:r>
          </a:p>
          <a:p>
            <a:pPr marL="457189" indent="-457189" defTabSz="609585">
              <a:buFontTx/>
              <a:buAutoNum type="arabicPeriod"/>
            </a:pPr>
            <a:endParaRPr lang="en-US" dirty="0">
              <a:solidFill>
                <a:prstClr val="black"/>
              </a:solidFill>
              <a:latin typeface="Arial" panose="020B0604020202020204"/>
            </a:endParaRPr>
          </a:p>
          <a:p>
            <a:pPr marL="304792" indent="-4233" defTabSz="609585"/>
            <a:r>
              <a:rPr lang="en-US" dirty="0">
                <a:solidFill>
                  <a:prstClr val="black"/>
                </a:solidFill>
                <a:latin typeface="Arial" panose="020B0604020202020204"/>
              </a:rPr>
              <a:t>Applications can register to be notified when transactions succeed or fail, and when blocks are added to the ledger</a:t>
            </a:r>
          </a:p>
          <a:p>
            <a:pPr marL="304792" indent="-4233" defTabSz="609585"/>
            <a:endParaRPr lang="en-US" dirty="0">
              <a:solidFill>
                <a:prstClr val="black"/>
              </a:solidFill>
              <a:latin typeface="Arial" panose="020B0604020202020204"/>
            </a:endParaRPr>
          </a:p>
          <a:p>
            <a:pPr marL="304792" indent="-4233" defTabSz="609585"/>
            <a:r>
              <a:rPr lang="en-US" dirty="0">
                <a:solidFill>
                  <a:prstClr val="black"/>
                </a:solidFill>
                <a:latin typeface="Arial" panose="020B0604020202020204"/>
              </a:rPr>
              <a:t>Applications will be notified by each peer to which they are connected</a:t>
            </a:r>
          </a:p>
        </p:txBody>
      </p:sp>
      <p:cxnSp>
        <p:nvCxnSpPr>
          <p:cNvPr id="25" name="Elbow Connector 24"/>
          <p:cNvCxnSpPr>
            <a:stCxn id="124" idx="6"/>
          </p:cNvCxnSpPr>
          <p:nvPr/>
        </p:nvCxnSpPr>
        <p:spPr>
          <a:xfrm>
            <a:off x="2509677" y="1860691"/>
            <a:ext cx="295032" cy="2812"/>
          </a:xfrm>
          <a:prstGeom prst="bentConnector3">
            <a:avLst>
              <a:gd name="adj1" fmla="val 50000"/>
            </a:avLst>
          </a:prstGeom>
          <a:ln w="19050" cmpd="sng">
            <a:solidFill>
              <a:srgbClr val="FF0000"/>
            </a:solidFill>
            <a:prstDash val="sysDash"/>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4" name="Oval 123"/>
          <p:cNvSpPr/>
          <p:nvPr/>
        </p:nvSpPr>
        <p:spPr>
          <a:xfrm>
            <a:off x="2208875" y="1706554"/>
            <a:ext cx="300803" cy="308273"/>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09585"/>
            <a:endParaRPr lang="en-US" dirty="0">
              <a:solidFill>
                <a:prstClr val="white"/>
              </a:solidFill>
              <a:latin typeface="Arial" panose="020B0604020202020204"/>
            </a:endParaRPr>
          </a:p>
        </p:txBody>
      </p:sp>
      <p:cxnSp>
        <p:nvCxnSpPr>
          <p:cNvPr id="164" name="Elbow Connector 163"/>
          <p:cNvCxnSpPr>
            <a:stCxn id="166" idx="6"/>
          </p:cNvCxnSpPr>
          <p:nvPr/>
        </p:nvCxnSpPr>
        <p:spPr>
          <a:xfrm flipV="1">
            <a:off x="2499928" y="3228151"/>
            <a:ext cx="304781" cy="1093"/>
          </a:xfrm>
          <a:prstGeom prst="bentConnector3">
            <a:avLst>
              <a:gd name="adj1" fmla="val 50000"/>
            </a:avLst>
          </a:prstGeom>
          <a:ln w="19050" cmpd="sng">
            <a:solidFill>
              <a:srgbClr val="FF0000"/>
            </a:solidFill>
            <a:prstDash val="sysDash"/>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6" name="Oval 165"/>
          <p:cNvSpPr/>
          <p:nvPr/>
        </p:nvSpPr>
        <p:spPr>
          <a:xfrm>
            <a:off x="2199125" y="3075108"/>
            <a:ext cx="300803" cy="308273"/>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09585"/>
            <a:endParaRPr lang="en-US" dirty="0">
              <a:solidFill>
                <a:prstClr val="white"/>
              </a:solidFill>
              <a:latin typeface="Arial" panose="020B0604020202020204"/>
            </a:endParaRPr>
          </a:p>
        </p:txBody>
      </p:sp>
      <p:cxnSp>
        <p:nvCxnSpPr>
          <p:cNvPr id="171" name="Elbow Connector 170"/>
          <p:cNvCxnSpPr>
            <a:stCxn id="173" idx="6"/>
          </p:cNvCxnSpPr>
          <p:nvPr/>
        </p:nvCxnSpPr>
        <p:spPr>
          <a:xfrm>
            <a:off x="2490179" y="4588618"/>
            <a:ext cx="314531" cy="4181"/>
          </a:xfrm>
          <a:prstGeom prst="bentConnector3">
            <a:avLst>
              <a:gd name="adj1" fmla="val 50000"/>
            </a:avLst>
          </a:prstGeom>
          <a:ln w="19050" cmpd="sng">
            <a:solidFill>
              <a:srgbClr val="FF0000"/>
            </a:solidFill>
            <a:prstDash val="sysDash"/>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73" name="Oval 172"/>
          <p:cNvSpPr/>
          <p:nvPr/>
        </p:nvSpPr>
        <p:spPr>
          <a:xfrm>
            <a:off x="2189376" y="4434481"/>
            <a:ext cx="300803" cy="308273"/>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09585"/>
            <a:endParaRPr lang="en-US" dirty="0">
              <a:solidFill>
                <a:prstClr val="white"/>
              </a:solidFill>
              <a:latin typeface="Arial" panose="020B0604020202020204"/>
            </a:endParaRPr>
          </a:p>
        </p:txBody>
      </p:sp>
      <p:cxnSp>
        <p:nvCxnSpPr>
          <p:cNvPr id="176" name="Elbow Connector 175"/>
          <p:cNvCxnSpPr>
            <a:stCxn id="178" idx="6"/>
          </p:cNvCxnSpPr>
          <p:nvPr/>
        </p:nvCxnSpPr>
        <p:spPr>
          <a:xfrm>
            <a:off x="4290243" y="1860692"/>
            <a:ext cx="285803" cy="1425"/>
          </a:xfrm>
          <a:prstGeom prst="bentConnector3">
            <a:avLst>
              <a:gd name="adj1" fmla="val 50000"/>
            </a:avLst>
          </a:prstGeom>
          <a:ln w="19050" cmpd="sng">
            <a:solidFill>
              <a:srgbClr val="FF0000"/>
            </a:solidFill>
            <a:prstDash val="sysDash"/>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78" name="Oval 177"/>
          <p:cNvSpPr/>
          <p:nvPr/>
        </p:nvSpPr>
        <p:spPr>
          <a:xfrm>
            <a:off x="3989440" y="1706554"/>
            <a:ext cx="300803" cy="308273"/>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09585"/>
            <a:endParaRPr lang="en-US" dirty="0">
              <a:solidFill>
                <a:prstClr val="white"/>
              </a:solidFill>
              <a:latin typeface="Arial" panose="020B0604020202020204"/>
            </a:endParaRPr>
          </a:p>
        </p:txBody>
      </p:sp>
      <p:cxnSp>
        <p:nvCxnSpPr>
          <p:cNvPr id="181" name="Elbow Connector 180"/>
          <p:cNvCxnSpPr>
            <a:stCxn id="184" idx="6"/>
          </p:cNvCxnSpPr>
          <p:nvPr/>
        </p:nvCxnSpPr>
        <p:spPr>
          <a:xfrm flipV="1">
            <a:off x="6064412" y="1866840"/>
            <a:ext cx="277317" cy="3376"/>
          </a:xfrm>
          <a:prstGeom prst="bentConnector3">
            <a:avLst>
              <a:gd name="adj1" fmla="val 50000"/>
            </a:avLst>
          </a:prstGeom>
          <a:ln w="19050" cmpd="sng">
            <a:solidFill>
              <a:srgbClr val="FF0000"/>
            </a:solidFill>
            <a:prstDash val="sysDash"/>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84" name="Oval 183"/>
          <p:cNvSpPr/>
          <p:nvPr/>
        </p:nvSpPr>
        <p:spPr>
          <a:xfrm>
            <a:off x="5763609" y="1716080"/>
            <a:ext cx="300803" cy="308273"/>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09585"/>
            <a:endParaRPr lang="en-US" dirty="0">
              <a:solidFill>
                <a:prstClr val="white"/>
              </a:solidFill>
              <a:latin typeface="Arial" panose="020B0604020202020204"/>
            </a:endParaRPr>
          </a:p>
        </p:txBody>
      </p:sp>
      <p:sp>
        <p:nvSpPr>
          <p:cNvPr id="199" name="Oval 198"/>
          <p:cNvSpPr/>
          <p:nvPr/>
        </p:nvSpPr>
        <p:spPr>
          <a:xfrm>
            <a:off x="1582205" y="3128785"/>
            <a:ext cx="300803" cy="308273"/>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09585"/>
            <a:endParaRPr lang="en-US" dirty="0">
              <a:solidFill>
                <a:prstClr val="white"/>
              </a:solidFill>
              <a:latin typeface="Arial" panose="020B0604020202020204"/>
            </a:endParaRPr>
          </a:p>
        </p:txBody>
      </p:sp>
      <p:cxnSp>
        <p:nvCxnSpPr>
          <p:cNvPr id="23" name="Straight Arrow Connector 22"/>
          <p:cNvCxnSpPr>
            <a:stCxn id="199" idx="2"/>
          </p:cNvCxnSpPr>
          <p:nvPr/>
        </p:nvCxnSpPr>
        <p:spPr>
          <a:xfrm flipH="1" flipV="1">
            <a:off x="1255410" y="3276342"/>
            <a:ext cx="326796" cy="6580"/>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1581980" y="3095454"/>
            <a:ext cx="242374" cy="338554"/>
          </a:xfrm>
          <a:prstGeom prst="rect">
            <a:avLst/>
          </a:prstGeom>
          <a:noFill/>
        </p:spPr>
        <p:txBody>
          <a:bodyPr wrap="none" rtlCol="0">
            <a:spAutoFit/>
          </a:bodyPr>
          <a:lstStyle/>
          <a:p>
            <a:pPr defTabSz="609585"/>
            <a:r>
              <a:rPr lang="en-US" sz="1600" dirty="0">
                <a:solidFill>
                  <a:srgbClr val="FF3220"/>
                </a:solidFill>
                <a:latin typeface="Arial" panose="020B0604020202020204"/>
              </a:rPr>
              <a:t>!</a:t>
            </a:r>
          </a:p>
        </p:txBody>
      </p:sp>
      <p:sp>
        <p:nvSpPr>
          <p:cNvPr id="125" name="TextBox 124"/>
          <p:cNvSpPr txBox="1"/>
          <p:nvPr/>
        </p:nvSpPr>
        <p:spPr>
          <a:xfrm>
            <a:off x="2205322" y="1649062"/>
            <a:ext cx="242374" cy="338554"/>
          </a:xfrm>
          <a:prstGeom prst="rect">
            <a:avLst/>
          </a:prstGeom>
          <a:noFill/>
        </p:spPr>
        <p:txBody>
          <a:bodyPr wrap="none" rtlCol="0">
            <a:spAutoFit/>
          </a:bodyPr>
          <a:lstStyle/>
          <a:p>
            <a:pPr defTabSz="609585"/>
            <a:r>
              <a:rPr lang="en-US" sz="1600" dirty="0">
                <a:solidFill>
                  <a:srgbClr val="FF3220"/>
                </a:solidFill>
                <a:latin typeface="Arial" panose="020B0604020202020204"/>
              </a:rPr>
              <a:t>!</a:t>
            </a:r>
          </a:p>
        </p:txBody>
      </p:sp>
      <p:sp>
        <p:nvSpPr>
          <p:cNvPr id="126" name="TextBox 125"/>
          <p:cNvSpPr txBox="1"/>
          <p:nvPr/>
        </p:nvSpPr>
        <p:spPr>
          <a:xfrm>
            <a:off x="2199126" y="3043624"/>
            <a:ext cx="242374" cy="338554"/>
          </a:xfrm>
          <a:prstGeom prst="rect">
            <a:avLst/>
          </a:prstGeom>
          <a:noFill/>
        </p:spPr>
        <p:txBody>
          <a:bodyPr wrap="none" rtlCol="0">
            <a:spAutoFit/>
          </a:bodyPr>
          <a:lstStyle/>
          <a:p>
            <a:pPr defTabSz="609585"/>
            <a:r>
              <a:rPr lang="en-US" sz="1600" dirty="0">
                <a:solidFill>
                  <a:srgbClr val="FF3220"/>
                </a:solidFill>
                <a:latin typeface="Arial" panose="020B0604020202020204"/>
              </a:rPr>
              <a:t>!</a:t>
            </a:r>
          </a:p>
        </p:txBody>
      </p:sp>
      <p:sp>
        <p:nvSpPr>
          <p:cNvPr id="127" name="TextBox 126"/>
          <p:cNvSpPr txBox="1"/>
          <p:nvPr/>
        </p:nvSpPr>
        <p:spPr>
          <a:xfrm>
            <a:off x="2192930" y="4400086"/>
            <a:ext cx="242374" cy="338554"/>
          </a:xfrm>
          <a:prstGeom prst="rect">
            <a:avLst/>
          </a:prstGeom>
          <a:noFill/>
        </p:spPr>
        <p:txBody>
          <a:bodyPr wrap="none" rtlCol="0">
            <a:spAutoFit/>
          </a:bodyPr>
          <a:lstStyle/>
          <a:p>
            <a:pPr defTabSz="609585"/>
            <a:r>
              <a:rPr lang="en-US" sz="1600" dirty="0">
                <a:solidFill>
                  <a:srgbClr val="FF3220"/>
                </a:solidFill>
                <a:latin typeface="Arial" panose="020B0604020202020204"/>
              </a:rPr>
              <a:t>!</a:t>
            </a:r>
          </a:p>
        </p:txBody>
      </p:sp>
      <p:sp>
        <p:nvSpPr>
          <p:cNvPr id="128" name="TextBox 127"/>
          <p:cNvSpPr txBox="1"/>
          <p:nvPr/>
        </p:nvSpPr>
        <p:spPr>
          <a:xfrm>
            <a:off x="3987495" y="1682126"/>
            <a:ext cx="242374" cy="338554"/>
          </a:xfrm>
          <a:prstGeom prst="rect">
            <a:avLst/>
          </a:prstGeom>
          <a:noFill/>
        </p:spPr>
        <p:txBody>
          <a:bodyPr wrap="none" rtlCol="0">
            <a:spAutoFit/>
          </a:bodyPr>
          <a:lstStyle/>
          <a:p>
            <a:pPr defTabSz="609585"/>
            <a:r>
              <a:rPr lang="en-US" sz="1600" dirty="0">
                <a:solidFill>
                  <a:srgbClr val="FF3220"/>
                </a:solidFill>
                <a:latin typeface="Arial" panose="020B0604020202020204"/>
              </a:rPr>
              <a:t>!</a:t>
            </a:r>
          </a:p>
        </p:txBody>
      </p:sp>
      <p:sp>
        <p:nvSpPr>
          <p:cNvPr id="130" name="TextBox 129"/>
          <p:cNvSpPr txBox="1"/>
          <p:nvPr/>
        </p:nvSpPr>
        <p:spPr>
          <a:xfrm>
            <a:off x="5755591" y="1673840"/>
            <a:ext cx="242374" cy="338554"/>
          </a:xfrm>
          <a:prstGeom prst="rect">
            <a:avLst/>
          </a:prstGeom>
          <a:noFill/>
        </p:spPr>
        <p:txBody>
          <a:bodyPr wrap="none" rtlCol="0">
            <a:spAutoFit/>
          </a:bodyPr>
          <a:lstStyle/>
          <a:p>
            <a:pPr defTabSz="609585"/>
            <a:r>
              <a:rPr lang="en-US" sz="1600" dirty="0">
                <a:solidFill>
                  <a:srgbClr val="FF3220"/>
                </a:solidFill>
                <a:latin typeface="Arial" panose="020B0604020202020204"/>
              </a:rPr>
              <a:t>!</a:t>
            </a:r>
          </a:p>
        </p:txBody>
      </p:sp>
      <p:sp>
        <p:nvSpPr>
          <p:cNvPr id="134" name="TextBox 133"/>
          <p:cNvSpPr txBox="1"/>
          <p:nvPr/>
        </p:nvSpPr>
        <p:spPr>
          <a:xfrm>
            <a:off x="7849091" y="4409974"/>
            <a:ext cx="458780" cy="256545"/>
          </a:xfrm>
          <a:prstGeom prst="rect">
            <a:avLst/>
          </a:prstGeom>
          <a:noFill/>
        </p:spPr>
        <p:txBody>
          <a:bodyPr wrap="none" rtlCol="0">
            <a:spAutoFit/>
          </a:bodyPr>
          <a:lstStyle/>
          <a:p>
            <a:pPr defTabSz="609585"/>
            <a:r>
              <a:rPr lang="en-US" sz="1067" dirty="0">
                <a:solidFill>
                  <a:prstClr val="black"/>
                </a:solidFill>
                <a:latin typeface="Arial" panose="020B0604020202020204"/>
              </a:rPr>
              <a:t>Key:</a:t>
            </a:r>
          </a:p>
        </p:txBody>
      </p:sp>
      <p:graphicFrame>
        <p:nvGraphicFramePr>
          <p:cNvPr id="98" name="Table 97"/>
          <p:cNvGraphicFramePr>
            <a:graphicFrameLocks noGrp="1"/>
          </p:cNvGraphicFramePr>
          <p:nvPr>
            <p:extLst/>
          </p:nvPr>
        </p:nvGraphicFramePr>
        <p:xfrm>
          <a:off x="7975965" y="4690335"/>
          <a:ext cx="3440491" cy="2069628"/>
        </p:xfrm>
        <a:graphic>
          <a:graphicData uri="http://schemas.openxmlformats.org/drawingml/2006/table">
            <a:tbl>
              <a:tblPr firstRow="1" bandRow="1">
                <a:tableStyleId>{2D5ABB26-0587-4C30-8999-92F81FD0307C}</a:tableStyleId>
              </a:tblPr>
              <a:tblGrid>
                <a:gridCol w="1205291">
                  <a:extLst>
                    <a:ext uri="{9D8B030D-6E8A-4147-A177-3AD203B41FA5}">
                      <a16:colId xmlns:a16="http://schemas.microsoft.com/office/drawing/2014/main" val="20000"/>
                    </a:ext>
                  </a:extLst>
                </a:gridCol>
                <a:gridCol w="511261">
                  <a:extLst>
                    <a:ext uri="{9D8B030D-6E8A-4147-A177-3AD203B41FA5}">
                      <a16:colId xmlns:a16="http://schemas.microsoft.com/office/drawing/2014/main" val="20001"/>
                    </a:ext>
                  </a:extLst>
                </a:gridCol>
                <a:gridCol w="610572">
                  <a:extLst>
                    <a:ext uri="{9D8B030D-6E8A-4147-A177-3AD203B41FA5}">
                      <a16:colId xmlns:a16="http://schemas.microsoft.com/office/drawing/2014/main" val="20002"/>
                    </a:ext>
                  </a:extLst>
                </a:gridCol>
                <a:gridCol w="1113367">
                  <a:extLst>
                    <a:ext uri="{9D8B030D-6E8A-4147-A177-3AD203B41FA5}">
                      <a16:colId xmlns:a16="http://schemas.microsoft.com/office/drawing/2014/main" val="20003"/>
                    </a:ext>
                  </a:extLst>
                </a:gridCol>
              </a:tblGrid>
              <a:tr h="517407">
                <a:tc>
                  <a:txBody>
                    <a:bodyPr/>
                    <a:lstStyle/>
                    <a:p>
                      <a:pPr lvl="0"/>
                      <a:r>
                        <a:rPr lang="en-US" sz="1100" b="0" i="0" dirty="0">
                          <a:latin typeface="+mn-lt"/>
                        </a:rPr>
                        <a:t>Endorser</a:t>
                      </a:r>
                    </a:p>
                  </a:txBody>
                  <a:tcPr marL="121920" marR="121920" marT="60960" marB="6096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1100" b="0" i="0" dirty="0">
                        <a:latin typeface="+mn-lt"/>
                      </a:endParaRPr>
                    </a:p>
                  </a:txBody>
                  <a:tcPr marL="121920" marR="121920" marT="60960" marB="60960" anchor="ctr">
                    <a:lnT w="12700" cap="flat" cmpd="sng" algn="ctr">
                      <a:solidFill>
                        <a:schemeClr val="tx1"/>
                      </a:solidFill>
                      <a:prstDash val="solid"/>
                      <a:round/>
                      <a:headEnd type="none" w="med" len="med"/>
                      <a:tailEnd type="none" w="med" len="med"/>
                    </a:lnT>
                  </a:tcPr>
                </a:tc>
                <a:tc>
                  <a:txBody>
                    <a:bodyPr/>
                    <a:lstStyle/>
                    <a:p>
                      <a:pPr lvl="0"/>
                      <a:endParaRPr lang="en-US" sz="1100" b="0" i="0" dirty="0">
                        <a:latin typeface="+mn-lt"/>
                      </a:endParaRPr>
                    </a:p>
                  </a:txBody>
                  <a:tcPr marL="121920" marR="121920" marT="60960" marB="60960" anchor="ctr">
                    <a:lnT w="12700" cap="flat" cmpd="sng" algn="ctr">
                      <a:solidFill>
                        <a:schemeClr val="tx1"/>
                      </a:solidFill>
                      <a:prstDash val="solid"/>
                      <a:round/>
                      <a:headEnd type="none" w="med" len="med"/>
                      <a:tailEnd type="none" w="med" len="med"/>
                    </a:lnT>
                  </a:tcPr>
                </a:tc>
                <a:tc>
                  <a:txBody>
                    <a:bodyPr/>
                    <a:lstStyle/>
                    <a:p>
                      <a:pPr lvl="0"/>
                      <a:r>
                        <a:rPr lang="en-US" sz="1100" b="0" i="0" dirty="0">
                          <a:latin typeface="+mn-lt"/>
                        </a:rPr>
                        <a:t>Ledger</a:t>
                      </a:r>
                    </a:p>
                  </a:txBody>
                  <a:tcPr marL="121920" marR="121920" marT="60960" marB="6096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517407">
                <a:tc>
                  <a:txBody>
                    <a:bodyPr/>
                    <a:lstStyle/>
                    <a:p>
                      <a:pPr lvl="0"/>
                      <a:r>
                        <a:rPr lang="en-US" sz="1100" b="0" i="0" dirty="0">
                          <a:latin typeface="+mn-lt"/>
                        </a:rPr>
                        <a:t>Committing Peer</a:t>
                      </a:r>
                    </a:p>
                  </a:txBody>
                  <a:tcPr marL="121920" marR="121920" marT="60960" marB="60960" anchor="ctr">
                    <a:lnL w="12700" cap="flat" cmpd="sng" algn="ctr">
                      <a:solidFill>
                        <a:schemeClr val="tx1"/>
                      </a:solidFill>
                      <a:prstDash val="solid"/>
                      <a:round/>
                      <a:headEnd type="none" w="med" len="med"/>
                      <a:tailEnd type="none" w="med" len="med"/>
                    </a:lnL>
                  </a:tcPr>
                </a:tc>
                <a:tc>
                  <a:txBody>
                    <a:bodyPr/>
                    <a:lstStyle/>
                    <a:p>
                      <a:pPr lvl="0"/>
                      <a:endParaRPr lang="en-US" sz="1100" b="0" i="0" dirty="0">
                        <a:latin typeface="+mn-lt"/>
                      </a:endParaRPr>
                    </a:p>
                  </a:txBody>
                  <a:tcPr marL="121920" marR="121920" marT="60960" marB="60960" anchor="ctr"/>
                </a:tc>
                <a:tc>
                  <a:txBody>
                    <a:bodyPr/>
                    <a:lstStyle/>
                    <a:p>
                      <a:pPr lvl="0"/>
                      <a:endParaRPr lang="en-US" sz="1100" b="0" i="0" dirty="0">
                        <a:latin typeface="+mn-lt"/>
                      </a:endParaRPr>
                    </a:p>
                  </a:txBody>
                  <a:tcPr marL="121920" marR="121920" marT="60960" marB="60960"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100" b="0" i="0" dirty="0">
                          <a:latin typeface="+mn-lt"/>
                        </a:rPr>
                        <a:t>Application</a:t>
                      </a:r>
                    </a:p>
                  </a:txBody>
                  <a:tcPr marL="121920" marR="121920" marT="60960" marB="6096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17407">
                <a:tc>
                  <a:txBody>
                    <a:bodyPr/>
                    <a:lstStyle/>
                    <a:p>
                      <a:pPr lvl="0"/>
                      <a:r>
                        <a:rPr lang="en-US" sz="1100" b="0" i="0" dirty="0">
                          <a:latin typeface="+mn-lt"/>
                        </a:rPr>
                        <a:t>Ordering</a:t>
                      </a:r>
                      <a:r>
                        <a:rPr lang="en-US" sz="1100" b="0" i="0" baseline="0" dirty="0">
                          <a:latin typeface="+mn-lt"/>
                        </a:rPr>
                        <a:t> Node</a:t>
                      </a:r>
                      <a:endParaRPr lang="en-US" sz="1100" b="0" i="0" dirty="0">
                        <a:latin typeface="+mn-lt"/>
                      </a:endParaRPr>
                    </a:p>
                  </a:txBody>
                  <a:tcPr marL="121920" marR="121920" marT="60960" marB="60960" anchor="ctr">
                    <a:lnL w="12700" cap="flat" cmpd="sng" algn="ctr">
                      <a:solidFill>
                        <a:schemeClr val="tx1"/>
                      </a:solidFill>
                      <a:prstDash val="solid"/>
                      <a:round/>
                      <a:headEnd type="none" w="med" len="med"/>
                      <a:tailEnd type="none" w="med" len="med"/>
                    </a:lnL>
                  </a:tcPr>
                </a:tc>
                <a:tc>
                  <a:txBody>
                    <a:bodyPr/>
                    <a:lstStyle/>
                    <a:p>
                      <a:pPr lvl="0"/>
                      <a:endParaRPr lang="en-US" sz="1100" b="0" i="0" dirty="0">
                        <a:latin typeface="+mn-lt"/>
                      </a:endParaRPr>
                    </a:p>
                  </a:txBody>
                  <a:tcPr marL="121920" marR="121920" marT="60960" marB="60960" anchor="ctr"/>
                </a:tc>
                <a:tc>
                  <a:txBody>
                    <a:bodyPr/>
                    <a:lstStyle/>
                    <a:p>
                      <a:pPr lvl="0"/>
                      <a:endParaRPr lang="en-US" sz="1100" b="0" i="0" dirty="0">
                        <a:latin typeface="+mn-lt"/>
                      </a:endParaRPr>
                    </a:p>
                  </a:txBody>
                  <a:tcPr marL="121920" marR="121920" marT="60960" marB="60960" anchor="ctr"/>
                </a:tc>
                <a:tc>
                  <a:txBody>
                    <a:bodyPr/>
                    <a:lstStyle/>
                    <a:p>
                      <a:pPr lvl="0"/>
                      <a:endParaRPr lang="en-US" sz="1100" b="0" i="0" dirty="0">
                        <a:latin typeface="+mn-lt"/>
                      </a:endParaRPr>
                    </a:p>
                  </a:txBody>
                  <a:tcPr marL="121920" marR="121920" marT="60960" marB="6096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17407">
                <a:tc>
                  <a:txBody>
                    <a:bodyPr/>
                    <a:lstStyle/>
                    <a:p>
                      <a:pPr lvl="0"/>
                      <a:r>
                        <a:rPr lang="en-US" sz="1100" b="0" i="0" dirty="0">
                          <a:latin typeface="+mn-lt"/>
                        </a:rPr>
                        <a:t>Smart</a:t>
                      </a:r>
                      <a:r>
                        <a:rPr lang="en-US" sz="1100" b="0" i="0" baseline="0" dirty="0">
                          <a:latin typeface="+mn-lt"/>
                        </a:rPr>
                        <a:t> Contract</a:t>
                      </a:r>
                    </a:p>
                    <a:p>
                      <a:pPr lvl="0"/>
                      <a:r>
                        <a:rPr lang="en-US" sz="1100" b="0" i="0" baseline="0" dirty="0">
                          <a:latin typeface="+mn-lt"/>
                        </a:rPr>
                        <a:t>(</a:t>
                      </a:r>
                      <a:r>
                        <a:rPr lang="en-US" sz="1100" b="0" i="0" baseline="0" dirty="0" err="1">
                          <a:latin typeface="+mn-lt"/>
                        </a:rPr>
                        <a:t>Chaincode</a:t>
                      </a:r>
                      <a:r>
                        <a:rPr lang="en-US" sz="1100" b="0" i="0" baseline="0" dirty="0">
                          <a:latin typeface="+mn-lt"/>
                        </a:rPr>
                        <a:t>)</a:t>
                      </a:r>
                      <a:endParaRPr lang="en-US" sz="1100" b="0" i="0" dirty="0">
                        <a:latin typeface="+mn-lt"/>
                      </a:endParaRPr>
                    </a:p>
                  </a:txBody>
                  <a:tcPr marL="121920" marR="121920" marT="60960" marB="6096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1100" b="0" i="0" dirty="0">
                        <a:latin typeface="+mn-lt"/>
                      </a:endParaRPr>
                    </a:p>
                  </a:txBody>
                  <a:tcPr marL="121920" marR="121920" marT="60960" marB="60960" anchor="ctr">
                    <a:lnB w="12700" cap="flat" cmpd="sng" algn="ctr">
                      <a:solidFill>
                        <a:schemeClr val="tx1"/>
                      </a:solidFill>
                      <a:prstDash val="solid"/>
                      <a:round/>
                      <a:headEnd type="none" w="med" len="med"/>
                      <a:tailEnd type="none" w="med" len="med"/>
                    </a:lnB>
                  </a:tcPr>
                </a:tc>
                <a:tc>
                  <a:txBody>
                    <a:bodyPr/>
                    <a:lstStyle/>
                    <a:p>
                      <a:pPr lvl="0"/>
                      <a:endParaRPr lang="en-US" sz="1100" b="0" i="0" dirty="0">
                        <a:latin typeface="+mn-lt"/>
                      </a:endParaRPr>
                    </a:p>
                  </a:txBody>
                  <a:tcPr marL="121920" marR="121920" marT="60960" marB="60960"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100" b="0" i="0" dirty="0">
                          <a:latin typeface="+mn-lt"/>
                        </a:rPr>
                        <a:t>Endorsement</a:t>
                      </a:r>
                      <a:r>
                        <a:rPr lang="en-US" sz="1100" b="0" i="0" baseline="0" dirty="0">
                          <a:latin typeface="+mn-lt"/>
                        </a:rPr>
                        <a:t> Policy</a:t>
                      </a:r>
                      <a:endParaRPr lang="en-US" sz="1100" b="0" i="0" dirty="0">
                        <a:latin typeface="+mn-lt"/>
                      </a:endParaRPr>
                    </a:p>
                  </a:txBody>
                  <a:tcPr marL="121920" marR="121920" marT="60960" marB="6096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99" name="Group 98"/>
          <p:cNvGrpSpPr/>
          <p:nvPr/>
        </p:nvGrpSpPr>
        <p:grpSpPr>
          <a:xfrm>
            <a:off x="9181240" y="4813842"/>
            <a:ext cx="1131680" cy="1858741"/>
            <a:chOff x="6885930" y="3610381"/>
            <a:chExt cx="848760" cy="1394056"/>
          </a:xfrm>
        </p:grpSpPr>
        <p:sp>
          <p:nvSpPr>
            <p:cNvPr id="100" name="Rounded Rectangle 99"/>
            <p:cNvSpPr/>
            <p:nvPr/>
          </p:nvSpPr>
          <p:spPr>
            <a:xfrm>
              <a:off x="6885931" y="3610381"/>
              <a:ext cx="267251" cy="2673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48000" bIns="48000" rtlCol="0" anchor="ctr"/>
            <a:lstStyle/>
            <a:p>
              <a:pPr algn="ctr" defTabSz="609585"/>
              <a:endParaRPr lang="en-US" sz="1000" dirty="0">
                <a:solidFill>
                  <a:srgbClr val="000000"/>
                </a:solidFill>
                <a:latin typeface="Arial" panose="020B0604020202020204"/>
              </a:endParaRPr>
            </a:p>
          </p:txBody>
        </p:sp>
        <p:sp>
          <p:nvSpPr>
            <p:cNvPr id="101" name="Rounded Rectangle 100"/>
            <p:cNvSpPr/>
            <p:nvPr/>
          </p:nvSpPr>
          <p:spPr>
            <a:xfrm>
              <a:off x="6886850" y="3991183"/>
              <a:ext cx="267251" cy="267300"/>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00" dirty="0">
                <a:solidFill>
                  <a:srgbClr val="000000"/>
                </a:solidFill>
                <a:latin typeface="Arial" panose="020B0604020202020204"/>
              </a:endParaRPr>
            </a:p>
          </p:txBody>
        </p:sp>
        <p:sp>
          <p:nvSpPr>
            <p:cNvPr id="102" name="Rounded Rectangle 101"/>
            <p:cNvSpPr/>
            <p:nvPr/>
          </p:nvSpPr>
          <p:spPr>
            <a:xfrm>
              <a:off x="6885930" y="4351426"/>
              <a:ext cx="267251" cy="2673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00" dirty="0">
                <a:solidFill>
                  <a:srgbClr val="000000"/>
                </a:solidFill>
                <a:latin typeface="Arial" panose="020B0604020202020204"/>
              </a:endParaRPr>
            </a:p>
          </p:txBody>
        </p:sp>
        <p:sp>
          <p:nvSpPr>
            <p:cNvPr id="103" name="Rounded Rectangle 102"/>
            <p:cNvSpPr/>
            <p:nvPr/>
          </p:nvSpPr>
          <p:spPr>
            <a:xfrm>
              <a:off x="6885930" y="4737137"/>
              <a:ext cx="267251" cy="2673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00" dirty="0">
                <a:solidFill>
                  <a:srgbClr val="000000"/>
                </a:solidFill>
                <a:latin typeface="Arial" panose="020B0604020202020204"/>
              </a:endParaRPr>
            </a:p>
          </p:txBody>
        </p:sp>
        <p:sp>
          <p:nvSpPr>
            <p:cNvPr id="104" name="Folded Corner 103"/>
            <p:cNvSpPr/>
            <p:nvPr/>
          </p:nvSpPr>
          <p:spPr>
            <a:xfrm>
              <a:off x="7424776" y="4744307"/>
              <a:ext cx="268358" cy="25765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333" dirty="0">
                <a:solidFill>
                  <a:prstClr val="white"/>
                </a:solidFill>
                <a:latin typeface="Arial" panose="020B0604020202020204"/>
              </a:endParaRPr>
            </a:p>
          </p:txBody>
        </p:sp>
        <p:cxnSp>
          <p:nvCxnSpPr>
            <p:cNvPr id="105" name="Straight Connector 104"/>
            <p:cNvCxnSpPr/>
            <p:nvPr/>
          </p:nvCxnSpPr>
          <p:spPr>
            <a:xfrm>
              <a:off x="7153181" y="4870787"/>
              <a:ext cx="271595" cy="2346"/>
            </a:xfrm>
            <a:prstGeom prst="line">
              <a:avLst/>
            </a:prstGeom>
            <a:ln w="6350" cmpd="sng">
              <a:solidFill>
                <a:schemeClr val="tx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6" name="Rounded Rectangle 105"/>
            <p:cNvSpPr/>
            <p:nvPr/>
          </p:nvSpPr>
          <p:spPr>
            <a:xfrm>
              <a:off x="7416621" y="3991183"/>
              <a:ext cx="267251" cy="267300"/>
            </a:xfrm>
            <a:prstGeom prst="roundRect">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48000" bIns="48000" rtlCol="0" anchor="ctr"/>
            <a:lstStyle/>
            <a:p>
              <a:pPr algn="ctr" defTabSz="609585"/>
              <a:endParaRPr lang="en-US" sz="1000" dirty="0">
                <a:solidFill>
                  <a:srgbClr val="000000"/>
                </a:solidFill>
                <a:latin typeface="Arial" panose="020B0604020202020204"/>
              </a:endParaRPr>
            </a:p>
          </p:txBody>
        </p:sp>
        <p:grpSp>
          <p:nvGrpSpPr>
            <p:cNvPr id="107" name="Group 106"/>
            <p:cNvGrpSpPr/>
            <p:nvPr/>
          </p:nvGrpSpPr>
          <p:grpSpPr>
            <a:xfrm>
              <a:off x="7365802" y="3672533"/>
              <a:ext cx="368888" cy="93646"/>
              <a:chOff x="2259061" y="4546968"/>
              <a:chExt cx="576021" cy="152408"/>
            </a:xfrm>
          </p:grpSpPr>
          <p:sp>
            <p:nvSpPr>
              <p:cNvPr id="108" name="Rectangle 107"/>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09" name="Rectangle 108"/>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10" name="Rectangle 109"/>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13" name="Straight Connector 112"/>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114" name="Group 113"/>
          <p:cNvGrpSpPr/>
          <p:nvPr/>
        </p:nvGrpSpPr>
        <p:grpSpPr>
          <a:xfrm>
            <a:off x="4930663" y="2982686"/>
            <a:ext cx="2279088" cy="2145341"/>
            <a:chOff x="3620745" y="2847577"/>
            <a:chExt cx="1709316" cy="1609006"/>
          </a:xfrm>
        </p:grpSpPr>
        <p:sp>
          <p:nvSpPr>
            <p:cNvPr id="115" name="Rounded Rectangle 114"/>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dirty="0">
                <a:solidFill>
                  <a:prstClr val="white"/>
                </a:solidFill>
                <a:latin typeface="Arial" panose="020B0604020202020204"/>
              </a:endParaRPr>
            </a:p>
          </p:txBody>
        </p:sp>
        <p:sp>
          <p:nvSpPr>
            <p:cNvPr id="121" name="Rounded Rectangle 120"/>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sp>
          <p:nvSpPr>
            <p:cNvPr id="122" name="Rounded Rectangle 121"/>
            <p:cNvSpPr/>
            <p:nvPr/>
          </p:nvSpPr>
          <p:spPr>
            <a:xfrm>
              <a:off x="3767821" y="29647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sp>
          <p:nvSpPr>
            <p:cNvPr id="168" name="Rounded Rectangle 167"/>
            <p:cNvSpPr/>
            <p:nvPr/>
          </p:nvSpPr>
          <p:spPr>
            <a:xfrm>
              <a:off x="4580786" y="296749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cxnSp>
          <p:nvCxnSpPr>
            <p:cNvPr id="170" name="Straight Connector 169"/>
            <p:cNvCxnSpPr/>
            <p:nvPr/>
          </p:nvCxnSpPr>
          <p:spPr>
            <a:xfrm>
              <a:off x="4366020" y="3263828"/>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4066921" y="3562927"/>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flipH="1">
              <a:off x="4874504" y="3565692"/>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4341787" y="3536576"/>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flipV="1">
              <a:off x="4341787" y="3530645"/>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89" name="Rounded Rectangle 188"/>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O</a:t>
              </a:r>
            </a:p>
          </p:txBody>
        </p:sp>
      </p:grpSp>
      <p:sp>
        <p:nvSpPr>
          <p:cNvPr id="190" name="Rounded Rectangle 189"/>
          <p:cNvSpPr/>
          <p:nvPr/>
        </p:nvSpPr>
        <p:spPr>
          <a:xfrm>
            <a:off x="2804710" y="1464703"/>
            <a:ext cx="797599" cy="7975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panose="020B0604020202020204"/>
              </a:rPr>
              <a:t>E</a:t>
            </a:r>
            <a:r>
              <a:rPr lang="en-US" sz="3200" baseline="-25000" dirty="0">
                <a:solidFill>
                  <a:prstClr val="white"/>
                </a:solidFill>
                <a:latin typeface="Arial" panose="020B0604020202020204"/>
              </a:rPr>
              <a:t>0</a:t>
            </a:r>
            <a:endParaRPr lang="en-US" sz="3200" dirty="0">
              <a:solidFill>
                <a:prstClr val="white"/>
              </a:solidFill>
              <a:latin typeface="Arial" panose="020B0604020202020204"/>
            </a:endParaRPr>
          </a:p>
        </p:txBody>
      </p:sp>
      <p:sp>
        <p:nvSpPr>
          <p:cNvPr id="191" name="Rounded Rectangle 190"/>
          <p:cNvSpPr/>
          <p:nvPr/>
        </p:nvSpPr>
        <p:spPr>
          <a:xfrm>
            <a:off x="2804710" y="2829351"/>
            <a:ext cx="797599" cy="7975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panose="020B0604020202020204"/>
              </a:rPr>
              <a:t>E</a:t>
            </a:r>
            <a:r>
              <a:rPr lang="en-US" sz="3200" baseline="-25000" dirty="0">
                <a:solidFill>
                  <a:prstClr val="white"/>
                </a:solidFill>
                <a:latin typeface="Arial" panose="020B0604020202020204"/>
              </a:rPr>
              <a:t>1</a:t>
            </a:r>
            <a:endParaRPr lang="en-US" sz="3200" dirty="0">
              <a:solidFill>
                <a:prstClr val="white"/>
              </a:solidFill>
              <a:latin typeface="Arial" panose="020B0604020202020204"/>
            </a:endParaRPr>
          </a:p>
        </p:txBody>
      </p:sp>
      <p:sp>
        <p:nvSpPr>
          <p:cNvPr id="192" name="Rounded Rectangle 191"/>
          <p:cNvSpPr/>
          <p:nvPr/>
        </p:nvSpPr>
        <p:spPr>
          <a:xfrm>
            <a:off x="2804710" y="4193999"/>
            <a:ext cx="797599" cy="7975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panose="020B0604020202020204"/>
              </a:rPr>
              <a:t>E</a:t>
            </a:r>
            <a:r>
              <a:rPr lang="en-US" sz="3200" baseline="-25000" dirty="0">
                <a:solidFill>
                  <a:prstClr val="white"/>
                </a:solidFill>
                <a:latin typeface="Arial" panose="020B0604020202020204"/>
              </a:rPr>
              <a:t>2</a:t>
            </a:r>
            <a:endParaRPr lang="en-US" sz="3200" dirty="0">
              <a:solidFill>
                <a:prstClr val="white"/>
              </a:solidFill>
              <a:latin typeface="Arial" panose="020B0604020202020204"/>
            </a:endParaRPr>
          </a:p>
        </p:txBody>
      </p:sp>
      <p:sp>
        <p:nvSpPr>
          <p:cNvPr id="193" name="Folded Corner 192"/>
          <p:cNvSpPr/>
          <p:nvPr/>
        </p:nvSpPr>
        <p:spPr>
          <a:xfrm>
            <a:off x="4193037" y="4254895"/>
            <a:ext cx="467135" cy="456044"/>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r>
              <a:rPr lang="en-US" sz="1600" dirty="0">
                <a:solidFill>
                  <a:prstClr val="black"/>
                </a:solidFill>
                <a:latin typeface="Arial" panose="020B0604020202020204"/>
              </a:rPr>
              <a:t>P</a:t>
            </a:r>
            <a:endParaRPr lang="en-US" sz="1600" baseline="-25000" dirty="0">
              <a:solidFill>
                <a:prstClr val="black"/>
              </a:solidFill>
              <a:latin typeface="Arial" panose="020B0604020202020204"/>
            </a:endParaRPr>
          </a:p>
        </p:txBody>
      </p:sp>
      <p:sp>
        <p:nvSpPr>
          <p:cNvPr id="194" name="Rounded Rectangle 193"/>
          <p:cNvSpPr/>
          <p:nvPr/>
        </p:nvSpPr>
        <p:spPr>
          <a:xfrm>
            <a:off x="6341730" y="1468041"/>
            <a:ext cx="797599" cy="7975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P</a:t>
            </a:r>
            <a:r>
              <a:rPr lang="en-US" sz="3200" baseline="-25000" dirty="0">
                <a:solidFill>
                  <a:srgbClr val="000000"/>
                </a:solidFill>
                <a:latin typeface="Arial" panose="020B0604020202020204"/>
              </a:rPr>
              <a:t>4</a:t>
            </a:r>
            <a:endParaRPr lang="en-US" sz="3200" dirty="0">
              <a:solidFill>
                <a:srgbClr val="000000"/>
              </a:solidFill>
              <a:latin typeface="Arial" panose="020B0604020202020204"/>
            </a:endParaRPr>
          </a:p>
        </p:txBody>
      </p:sp>
      <p:sp>
        <p:nvSpPr>
          <p:cNvPr id="195" name="Rounded Rectangle 194"/>
          <p:cNvSpPr/>
          <p:nvPr/>
        </p:nvSpPr>
        <p:spPr>
          <a:xfrm>
            <a:off x="4576046" y="1463317"/>
            <a:ext cx="797599" cy="7975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srgbClr val="000000"/>
                </a:solidFill>
                <a:latin typeface="Arial" panose="020B0604020202020204"/>
              </a:rPr>
              <a:t>P</a:t>
            </a:r>
            <a:r>
              <a:rPr lang="en-US" sz="3200" baseline="-25000" dirty="0">
                <a:solidFill>
                  <a:srgbClr val="000000"/>
                </a:solidFill>
                <a:latin typeface="Arial" panose="020B0604020202020204"/>
              </a:rPr>
              <a:t>3</a:t>
            </a:r>
            <a:endParaRPr lang="en-US" sz="3200" dirty="0">
              <a:solidFill>
                <a:srgbClr val="000000"/>
              </a:solidFill>
              <a:latin typeface="Arial" panose="020B0604020202020204"/>
            </a:endParaRPr>
          </a:p>
        </p:txBody>
      </p:sp>
      <p:sp>
        <p:nvSpPr>
          <p:cNvPr id="196" name="Rounded Rectangle 195"/>
          <p:cNvSpPr/>
          <p:nvPr/>
        </p:nvSpPr>
        <p:spPr>
          <a:xfrm>
            <a:off x="3620241" y="2091524"/>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202" name="Rounded Rectangle 201"/>
          <p:cNvSpPr/>
          <p:nvPr/>
        </p:nvSpPr>
        <p:spPr>
          <a:xfrm>
            <a:off x="3888317" y="2182139"/>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B</a:t>
            </a:r>
          </a:p>
        </p:txBody>
      </p:sp>
      <p:sp>
        <p:nvSpPr>
          <p:cNvPr id="203" name="Rounded Rectangle 202"/>
          <p:cNvSpPr/>
          <p:nvPr/>
        </p:nvSpPr>
        <p:spPr>
          <a:xfrm>
            <a:off x="3620241" y="3456172"/>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204" name="Rounded Rectangle 203"/>
          <p:cNvSpPr/>
          <p:nvPr/>
        </p:nvSpPr>
        <p:spPr>
          <a:xfrm>
            <a:off x="3888317" y="3546787"/>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B</a:t>
            </a:r>
          </a:p>
        </p:txBody>
      </p:sp>
      <p:sp>
        <p:nvSpPr>
          <p:cNvPr id="205" name="Rounded Rectangle 204"/>
          <p:cNvSpPr/>
          <p:nvPr/>
        </p:nvSpPr>
        <p:spPr>
          <a:xfrm>
            <a:off x="3620241" y="4820820"/>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208" name="Rounded Rectangle 207"/>
          <p:cNvSpPr/>
          <p:nvPr/>
        </p:nvSpPr>
        <p:spPr>
          <a:xfrm>
            <a:off x="3888317" y="4910477"/>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B</a:t>
            </a:r>
          </a:p>
        </p:txBody>
      </p:sp>
      <p:sp>
        <p:nvSpPr>
          <p:cNvPr id="209" name="Rounded Rectangle 208"/>
          <p:cNvSpPr/>
          <p:nvPr/>
        </p:nvSpPr>
        <p:spPr>
          <a:xfrm>
            <a:off x="5391577" y="2089180"/>
            <a:ext cx="37004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A</a:t>
            </a:r>
          </a:p>
        </p:txBody>
      </p:sp>
      <p:sp>
        <p:nvSpPr>
          <p:cNvPr id="210" name="Rounded Rectangle 209"/>
          <p:cNvSpPr/>
          <p:nvPr/>
        </p:nvSpPr>
        <p:spPr>
          <a:xfrm>
            <a:off x="5659653" y="2179795"/>
            <a:ext cx="336400" cy="341555"/>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100" dirty="0">
                <a:solidFill>
                  <a:srgbClr val="000000"/>
                </a:solidFill>
                <a:latin typeface="Arial" panose="020B0604020202020204"/>
              </a:rPr>
              <a:t>D</a:t>
            </a:r>
          </a:p>
        </p:txBody>
      </p:sp>
      <p:grpSp>
        <p:nvGrpSpPr>
          <p:cNvPr id="111" name="Group 110"/>
          <p:cNvGrpSpPr/>
          <p:nvPr/>
        </p:nvGrpSpPr>
        <p:grpSpPr>
          <a:xfrm>
            <a:off x="2747072" y="2335452"/>
            <a:ext cx="681865" cy="116997"/>
            <a:chOff x="2060303" y="1751589"/>
            <a:chExt cx="511399" cy="87748"/>
          </a:xfrm>
        </p:grpSpPr>
        <p:sp>
          <p:nvSpPr>
            <p:cNvPr id="112" name="Rectangle 111"/>
            <p:cNvSpPr/>
            <p:nvPr/>
          </p:nvSpPr>
          <p:spPr>
            <a:xfrm>
              <a:off x="2060303" y="1751594"/>
              <a:ext cx="93162" cy="877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16" name="Rectangle 115"/>
            <p:cNvSpPr/>
            <p:nvPr/>
          </p:nvSpPr>
          <p:spPr>
            <a:xfrm>
              <a:off x="2199226" y="1751589"/>
              <a:ext cx="93162" cy="877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17" name="Rectangle 116"/>
            <p:cNvSpPr/>
            <p:nvPr/>
          </p:nvSpPr>
          <p:spPr>
            <a:xfrm>
              <a:off x="2336029" y="1751594"/>
              <a:ext cx="93162" cy="877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18" name="Straight Connector 117"/>
            <p:cNvCxnSpPr/>
            <p:nvPr/>
          </p:nvCxnSpPr>
          <p:spPr>
            <a:xfrm flipV="1">
              <a:off x="2153465" y="1795461"/>
              <a:ext cx="325075" cy="5"/>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478540" y="1751589"/>
              <a:ext cx="93162" cy="877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grpSp>
      <p:grpSp>
        <p:nvGrpSpPr>
          <p:cNvPr id="120" name="Group 119"/>
          <p:cNvGrpSpPr/>
          <p:nvPr/>
        </p:nvGrpSpPr>
        <p:grpSpPr>
          <a:xfrm>
            <a:off x="2753117" y="3717069"/>
            <a:ext cx="669772" cy="127484"/>
            <a:chOff x="2064837" y="2787801"/>
            <a:chExt cx="502329" cy="95613"/>
          </a:xfrm>
        </p:grpSpPr>
        <p:sp>
          <p:nvSpPr>
            <p:cNvPr id="123" name="Rectangle 122"/>
            <p:cNvSpPr/>
            <p:nvPr/>
          </p:nvSpPr>
          <p:spPr>
            <a:xfrm>
              <a:off x="2064837" y="2787806"/>
              <a:ext cx="93162" cy="936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29" name="Rectangle 128"/>
            <p:cNvSpPr/>
            <p:nvPr/>
          </p:nvSpPr>
          <p:spPr>
            <a:xfrm>
              <a:off x="2203760" y="2787801"/>
              <a:ext cx="93162" cy="936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31" name="Rectangle 130"/>
            <p:cNvSpPr/>
            <p:nvPr/>
          </p:nvSpPr>
          <p:spPr>
            <a:xfrm>
              <a:off x="2340563" y="2787806"/>
              <a:ext cx="93162" cy="936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32" name="Straight Connector 131"/>
            <p:cNvCxnSpPr/>
            <p:nvPr/>
          </p:nvCxnSpPr>
          <p:spPr>
            <a:xfrm>
              <a:off x="2157999" y="2834627"/>
              <a:ext cx="316005" cy="1967"/>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2474004" y="2789773"/>
              <a:ext cx="93162" cy="936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grpSp>
      <p:grpSp>
        <p:nvGrpSpPr>
          <p:cNvPr id="135" name="Group 134"/>
          <p:cNvGrpSpPr/>
          <p:nvPr/>
        </p:nvGrpSpPr>
        <p:grpSpPr>
          <a:xfrm>
            <a:off x="2757760" y="5081255"/>
            <a:ext cx="671176" cy="126375"/>
            <a:chOff x="2068320" y="3810941"/>
            <a:chExt cx="503382" cy="94781"/>
          </a:xfrm>
        </p:grpSpPr>
        <p:sp>
          <p:nvSpPr>
            <p:cNvPr id="137" name="Rectangle 136"/>
            <p:cNvSpPr/>
            <p:nvPr/>
          </p:nvSpPr>
          <p:spPr>
            <a:xfrm>
              <a:off x="2068320" y="3810946"/>
              <a:ext cx="93162" cy="93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38" name="Rectangle 137"/>
            <p:cNvSpPr/>
            <p:nvPr/>
          </p:nvSpPr>
          <p:spPr>
            <a:xfrm>
              <a:off x="2207243" y="3810941"/>
              <a:ext cx="93162" cy="93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39" name="Rectangle 138"/>
            <p:cNvSpPr/>
            <p:nvPr/>
          </p:nvSpPr>
          <p:spPr>
            <a:xfrm>
              <a:off x="2344046" y="3810946"/>
              <a:ext cx="93162" cy="93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40" name="Straight Connector 139"/>
            <p:cNvCxnSpPr/>
            <p:nvPr/>
          </p:nvCxnSpPr>
          <p:spPr>
            <a:xfrm>
              <a:off x="2161482" y="3857766"/>
              <a:ext cx="317058" cy="1136"/>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478540" y="3812082"/>
              <a:ext cx="93162" cy="93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grpSp>
      <p:grpSp>
        <p:nvGrpSpPr>
          <p:cNvPr id="142" name="Group 141"/>
          <p:cNvGrpSpPr/>
          <p:nvPr/>
        </p:nvGrpSpPr>
        <p:grpSpPr>
          <a:xfrm>
            <a:off x="4529780" y="2334845"/>
            <a:ext cx="677081" cy="117599"/>
            <a:chOff x="3397334" y="1751133"/>
            <a:chExt cx="507811" cy="88199"/>
          </a:xfrm>
        </p:grpSpPr>
        <p:sp>
          <p:nvSpPr>
            <p:cNvPr id="143" name="Rectangle 142"/>
            <p:cNvSpPr/>
            <p:nvPr/>
          </p:nvSpPr>
          <p:spPr>
            <a:xfrm>
              <a:off x="3397334" y="1751594"/>
              <a:ext cx="93162" cy="877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44" name="Rectangle 143"/>
            <p:cNvSpPr/>
            <p:nvPr/>
          </p:nvSpPr>
          <p:spPr>
            <a:xfrm>
              <a:off x="3536257" y="1751589"/>
              <a:ext cx="93162" cy="877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45" name="Rectangle 144"/>
            <p:cNvSpPr/>
            <p:nvPr/>
          </p:nvSpPr>
          <p:spPr>
            <a:xfrm>
              <a:off x="3673060" y="1751594"/>
              <a:ext cx="93162" cy="877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46" name="Straight Connector 145"/>
            <p:cNvCxnSpPr/>
            <p:nvPr/>
          </p:nvCxnSpPr>
          <p:spPr>
            <a:xfrm flipV="1">
              <a:off x="3490496" y="1795002"/>
              <a:ext cx="321487" cy="461"/>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147" name="Rectangle 146"/>
            <p:cNvSpPr/>
            <p:nvPr/>
          </p:nvSpPr>
          <p:spPr>
            <a:xfrm>
              <a:off x="3811983" y="1751133"/>
              <a:ext cx="93162" cy="877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grpSp>
      <p:grpSp>
        <p:nvGrpSpPr>
          <p:cNvPr id="148" name="Group 147"/>
          <p:cNvGrpSpPr/>
          <p:nvPr/>
        </p:nvGrpSpPr>
        <p:grpSpPr>
          <a:xfrm>
            <a:off x="6299783" y="2357076"/>
            <a:ext cx="672060" cy="107461"/>
            <a:chOff x="4724837" y="1767807"/>
            <a:chExt cx="504045" cy="80596"/>
          </a:xfrm>
        </p:grpSpPr>
        <p:sp>
          <p:nvSpPr>
            <p:cNvPr id="149" name="Rectangle 148"/>
            <p:cNvSpPr/>
            <p:nvPr/>
          </p:nvSpPr>
          <p:spPr>
            <a:xfrm>
              <a:off x="4724837" y="1767811"/>
              <a:ext cx="93162" cy="80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50" name="Rectangle 149"/>
            <p:cNvSpPr/>
            <p:nvPr/>
          </p:nvSpPr>
          <p:spPr>
            <a:xfrm>
              <a:off x="4863760" y="1767807"/>
              <a:ext cx="93162" cy="80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sp>
          <p:nvSpPr>
            <p:cNvPr id="151" name="Rectangle 150"/>
            <p:cNvSpPr/>
            <p:nvPr/>
          </p:nvSpPr>
          <p:spPr>
            <a:xfrm>
              <a:off x="5000563" y="1767811"/>
              <a:ext cx="93162" cy="80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cxnSp>
          <p:nvCxnSpPr>
            <p:cNvPr id="152" name="Straight Connector 151"/>
            <p:cNvCxnSpPr/>
            <p:nvPr/>
          </p:nvCxnSpPr>
          <p:spPr>
            <a:xfrm flipV="1">
              <a:off x="4817999" y="1808103"/>
              <a:ext cx="317721" cy="4"/>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5135720" y="1767807"/>
              <a:ext cx="93162" cy="80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600" dirty="0">
                <a:solidFill>
                  <a:prstClr val="white"/>
                </a:solidFill>
                <a:latin typeface="Arial" charset="0"/>
                <a:ea typeface="Arial" charset="0"/>
                <a:cs typeface="Arial" charset="0"/>
              </a:endParaRPr>
            </a:p>
          </p:txBody>
        </p:sp>
      </p:grpSp>
    </p:spTree>
    <p:extLst>
      <p:ext uri="{BB962C8B-B14F-4D97-AF65-F5344CB8AC3E}">
        <p14:creationId xmlns:p14="http://schemas.microsoft.com/office/powerpoint/2010/main" val="21989824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E9F77-1D9B-424D-9DC9-A249CBA32328}"/>
              </a:ext>
            </a:extLst>
          </p:cNvPr>
          <p:cNvSpPr>
            <a:spLocks noGrp="1"/>
          </p:cNvSpPr>
          <p:nvPr>
            <p:ph type="title"/>
          </p:nvPr>
        </p:nvSpPr>
        <p:spPr/>
        <p:txBody>
          <a:bodyPr/>
          <a:lstStyle/>
          <a:p>
            <a:endParaRPr lang="en-US"/>
          </a:p>
        </p:txBody>
      </p:sp>
      <p:pic>
        <p:nvPicPr>
          <p:cNvPr id="3" name="Afbeelding 2">
            <a:extLst>
              <a:ext uri="{FF2B5EF4-FFF2-40B4-BE49-F238E27FC236}">
                <a16:creationId xmlns:a16="http://schemas.microsoft.com/office/drawing/2014/main" id="{D2CF8DC8-91CF-064D-98D5-E0D98C2A79A9}"/>
              </a:ext>
            </a:extLst>
          </p:cNvPr>
          <p:cNvPicPr/>
          <p:nvPr/>
        </p:nvPicPr>
        <p:blipFill>
          <a:blip r:embed="rId2">
            <a:extLst>
              <a:ext uri="{28A0092B-C50C-407E-A947-70E740481C1C}">
                <a14:useLocalDpi xmlns:a14="http://schemas.microsoft.com/office/drawing/2010/main" val="0"/>
              </a:ext>
            </a:extLst>
          </a:blip>
          <a:stretch>
            <a:fillRect/>
          </a:stretch>
        </p:blipFill>
        <p:spPr>
          <a:xfrm>
            <a:off x="2721654" y="2113597"/>
            <a:ext cx="5760720" cy="3240405"/>
          </a:xfrm>
          <a:prstGeom prst="rect">
            <a:avLst/>
          </a:prstGeom>
        </p:spPr>
      </p:pic>
    </p:spTree>
    <p:extLst>
      <p:ext uri="{BB962C8B-B14F-4D97-AF65-F5344CB8AC3E}">
        <p14:creationId xmlns:p14="http://schemas.microsoft.com/office/powerpoint/2010/main" val="18742363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ECAF-E79A-7245-84B7-B2A67A0BD018}"/>
              </a:ext>
            </a:extLst>
          </p:cNvPr>
          <p:cNvSpPr>
            <a:spLocks noGrp="1"/>
          </p:cNvSpPr>
          <p:nvPr>
            <p:ph type="title"/>
          </p:nvPr>
        </p:nvSpPr>
        <p:spPr/>
        <p:txBody>
          <a:bodyPr/>
          <a:lstStyle/>
          <a:p>
            <a:endParaRPr lang="en-US"/>
          </a:p>
        </p:txBody>
      </p:sp>
      <p:pic>
        <p:nvPicPr>
          <p:cNvPr id="3" name="Afbeelding 1">
            <a:extLst>
              <a:ext uri="{FF2B5EF4-FFF2-40B4-BE49-F238E27FC236}">
                <a16:creationId xmlns:a16="http://schemas.microsoft.com/office/drawing/2014/main" id="{29CED980-5D21-0249-835C-20D18CA9B74B}"/>
              </a:ext>
            </a:extLst>
          </p:cNvPr>
          <p:cNvPicPr/>
          <p:nvPr/>
        </p:nvPicPr>
        <p:blipFill>
          <a:blip r:embed="rId2">
            <a:extLst>
              <a:ext uri="{28A0092B-C50C-407E-A947-70E740481C1C}">
                <a14:useLocalDpi xmlns:a14="http://schemas.microsoft.com/office/drawing/2010/main" val="0"/>
              </a:ext>
            </a:extLst>
          </a:blip>
          <a:stretch>
            <a:fillRect/>
          </a:stretch>
        </p:blipFill>
        <p:spPr>
          <a:xfrm>
            <a:off x="3394316" y="1924411"/>
            <a:ext cx="5760720" cy="3240405"/>
          </a:xfrm>
          <a:prstGeom prst="rect">
            <a:avLst/>
          </a:prstGeom>
        </p:spPr>
      </p:pic>
    </p:spTree>
    <p:extLst>
      <p:ext uri="{BB962C8B-B14F-4D97-AF65-F5344CB8AC3E}">
        <p14:creationId xmlns:p14="http://schemas.microsoft.com/office/powerpoint/2010/main" val="657699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ounded Rectangle 69"/>
          <p:cNvSpPr/>
          <p:nvPr/>
        </p:nvSpPr>
        <p:spPr>
          <a:xfrm>
            <a:off x="2883049" y="3096316"/>
            <a:ext cx="4128396" cy="2703941"/>
          </a:xfrm>
          <a:prstGeom prst="roundRect">
            <a:avLst/>
          </a:prstGeom>
          <a:solidFill>
            <a:srgbClr val="DBE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Diagram 3</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7</a:t>
            </a:fld>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331735132"/>
              </p:ext>
            </p:extLst>
          </p:nvPr>
        </p:nvGraphicFramePr>
        <p:xfrm>
          <a:off x="7351414" y="3011036"/>
          <a:ext cx="4565272" cy="2875848"/>
        </p:xfrm>
        <a:graphic>
          <a:graphicData uri="http://schemas.openxmlformats.org/drawingml/2006/table">
            <a:tbl>
              <a:tblPr firstRow="1" bandRow="1">
                <a:tableStyleId>{2D5ABB26-0587-4C30-8999-92F81FD0307C}</a:tableStyleId>
              </a:tblPr>
              <a:tblGrid>
                <a:gridCol w="648469">
                  <a:extLst>
                    <a:ext uri="{9D8B030D-6E8A-4147-A177-3AD203B41FA5}">
                      <a16:colId xmlns:a16="http://schemas.microsoft.com/office/drawing/2014/main" val="20000"/>
                    </a:ext>
                  </a:extLst>
                </a:gridCol>
                <a:gridCol w="1666672">
                  <a:extLst>
                    <a:ext uri="{9D8B030D-6E8A-4147-A177-3AD203B41FA5}">
                      <a16:colId xmlns:a16="http://schemas.microsoft.com/office/drawing/2014/main" val="20001"/>
                    </a:ext>
                  </a:extLst>
                </a:gridCol>
                <a:gridCol w="602948">
                  <a:extLst>
                    <a:ext uri="{9D8B030D-6E8A-4147-A177-3AD203B41FA5}">
                      <a16:colId xmlns:a16="http://schemas.microsoft.com/office/drawing/2014/main" val="20002"/>
                    </a:ext>
                  </a:extLst>
                </a:gridCol>
                <a:gridCol w="1647183">
                  <a:extLst>
                    <a:ext uri="{9D8B030D-6E8A-4147-A177-3AD203B41FA5}">
                      <a16:colId xmlns:a16="http://schemas.microsoft.com/office/drawing/2014/main" val="20003"/>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r>
                        <a:rPr lang="en-US" sz="1400" baseline="0" dirty="0"/>
                        <a:t> Network</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Certificate</a:t>
                      </a:r>
                      <a:r>
                        <a:rPr lang="en-US" sz="1400" baseline="0" dirty="0"/>
                        <a:t> Authority</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lvl="0"/>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Organization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Identity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Blockchain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Blockchain</a:t>
                      </a:r>
                      <a:r>
                        <a:rPr lang="en-US" sz="1400" baseline="0" dirty="0"/>
                        <a:t> a</a:t>
                      </a:r>
                      <a:r>
                        <a:rPr lang="en-US" sz="1400" dirty="0"/>
                        <a:t>dministrator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Application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1" name="Rounded Rectangle 60"/>
          <p:cNvSpPr/>
          <p:nvPr/>
        </p:nvSpPr>
        <p:spPr>
          <a:xfrm>
            <a:off x="7424830" y="3115044"/>
            <a:ext cx="470643" cy="431746"/>
          </a:xfrm>
          <a:prstGeom prst="roundRect">
            <a:avLst/>
          </a:prstGeom>
          <a:solidFill>
            <a:schemeClr val="accent1">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N</a:t>
            </a:r>
            <a:endParaRPr lang="en-US" sz="1600" b="1" dirty="0">
              <a:solidFill>
                <a:srgbClr val="000000"/>
              </a:solidFill>
              <a:ea typeface="Arial" charset="0"/>
              <a:cs typeface="Arial" charset="0"/>
            </a:endParaRPr>
          </a:p>
        </p:txBody>
      </p:sp>
      <p:sp>
        <p:nvSpPr>
          <p:cNvPr id="62" name="Rounded Rectangle 61"/>
          <p:cNvSpPr/>
          <p:nvPr/>
        </p:nvSpPr>
        <p:spPr>
          <a:xfrm>
            <a:off x="9728770" y="3113750"/>
            <a:ext cx="481189" cy="444147"/>
          </a:xfrm>
          <a:prstGeom prst="roundRect">
            <a:avLst/>
          </a:prstGeom>
          <a:solidFill>
            <a:srgbClr val="FFC000"/>
          </a:solidFill>
          <a:ln w="1905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accent1"/>
                </a:solidFill>
                <a:ea typeface="Arial" charset="0"/>
                <a:cs typeface="Arial" charset="0"/>
              </a:rPr>
              <a:t>CA</a:t>
            </a:r>
          </a:p>
        </p:txBody>
      </p:sp>
      <p:grpSp>
        <p:nvGrpSpPr>
          <p:cNvPr id="40" name="Group 39"/>
          <p:cNvGrpSpPr/>
          <p:nvPr/>
        </p:nvGrpSpPr>
        <p:grpSpPr>
          <a:xfrm>
            <a:off x="4567198" y="1925108"/>
            <a:ext cx="453635" cy="725046"/>
            <a:chOff x="5701137" y="2384637"/>
            <a:chExt cx="1133935" cy="1812371"/>
          </a:xfrm>
        </p:grpSpPr>
        <p:sp>
          <p:nvSpPr>
            <p:cNvPr id="41" name="Oval 40"/>
            <p:cNvSpPr/>
            <p:nvPr/>
          </p:nvSpPr>
          <p:spPr>
            <a:xfrm>
              <a:off x="5928886" y="2384637"/>
              <a:ext cx="678435" cy="678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 Same Side Corner Rectangle 41"/>
            <p:cNvSpPr/>
            <p:nvPr/>
          </p:nvSpPr>
          <p:spPr>
            <a:xfrm>
              <a:off x="5701137" y="3063073"/>
              <a:ext cx="1133935" cy="1133935"/>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U</a:t>
              </a:r>
            </a:p>
          </p:txBody>
        </p:sp>
      </p:grpSp>
      <p:grpSp>
        <p:nvGrpSpPr>
          <p:cNvPr id="43" name="Group 42"/>
          <p:cNvGrpSpPr/>
          <p:nvPr/>
        </p:nvGrpSpPr>
        <p:grpSpPr>
          <a:xfrm>
            <a:off x="3374761" y="1960685"/>
            <a:ext cx="742889" cy="701911"/>
            <a:chOff x="10666566" y="3979442"/>
            <a:chExt cx="742889" cy="701911"/>
          </a:xfrm>
        </p:grpSpPr>
        <p:sp>
          <p:nvSpPr>
            <p:cNvPr id="44" name="Triangle 43"/>
            <p:cNvSpPr/>
            <p:nvPr/>
          </p:nvSpPr>
          <p:spPr>
            <a:xfrm>
              <a:off x="10666566" y="3979442"/>
              <a:ext cx="742889" cy="677401"/>
            </a:xfrm>
            <a:prstGeom prst="triangle">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45" name="TextBox 44"/>
            <p:cNvSpPr txBox="1"/>
            <p:nvPr/>
          </p:nvSpPr>
          <p:spPr>
            <a:xfrm>
              <a:off x="10763238" y="4281243"/>
              <a:ext cx="568169" cy="400110"/>
            </a:xfrm>
            <a:prstGeom prst="rect">
              <a:avLst/>
            </a:prstGeom>
            <a:noFill/>
          </p:spPr>
          <p:txBody>
            <a:bodyPr wrap="none" rtlCol="0">
              <a:spAutoFit/>
            </a:bodyPr>
            <a:lstStyle/>
            <a:p>
              <a:r>
                <a:rPr lang="en-US" sz="2000" b="1" dirty="0">
                  <a:solidFill>
                    <a:schemeClr val="bg1"/>
                  </a:solidFill>
                </a:rPr>
                <a:t>Org</a:t>
              </a:r>
            </a:p>
          </p:txBody>
        </p:sp>
      </p:grpSp>
      <p:grpSp>
        <p:nvGrpSpPr>
          <p:cNvPr id="11" name="Group 10"/>
          <p:cNvGrpSpPr/>
          <p:nvPr/>
        </p:nvGrpSpPr>
        <p:grpSpPr>
          <a:xfrm>
            <a:off x="6349438" y="2706968"/>
            <a:ext cx="312349" cy="323772"/>
            <a:chOff x="5676338" y="2717038"/>
            <a:chExt cx="312349" cy="323772"/>
          </a:xfrm>
        </p:grpSpPr>
        <p:grpSp>
          <p:nvGrpSpPr>
            <p:cNvPr id="78" name="Group 77"/>
            <p:cNvGrpSpPr/>
            <p:nvPr/>
          </p:nvGrpSpPr>
          <p:grpSpPr>
            <a:xfrm>
              <a:off x="5676338" y="2717038"/>
              <a:ext cx="312349" cy="252979"/>
              <a:chOff x="9015959" y="4587888"/>
              <a:chExt cx="420764" cy="340787"/>
            </a:xfrm>
          </p:grpSpPr>
          <p:sp>
            <p:nvSpPr>
              <p:cNvPr id="79" name="Rectangle 78"/>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80" name="Group 79"/>
              <p:cNvGrpSpPr/>
              <p:nvPr/>
            </p:nvGrpSpPr>
            <p:grpSpPr>
              <a:xfrm>
                <a:off x="9261059" y="4690045"/>
                <a:ext cx="123069" cy="75870"/>
                <a:chOff x="4783309" y="3634526"/>
                <a:chExt cx="123069" cy="75870"/>
              </a:xfrm>
            </p:grpSpPr>
            <p:cxnSp>
              <p:nvCxnSpPr>
                <p:cNvPr id="82" name="Straight Connector 81"/>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1" name="Rounded Rectangle 80"/>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10" name="7-Point Star 9"/>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p:cNvGrpSpPr/>
          <p:nvPr/>
        </p:nvGrpSpPr>
        <p:grpSpPr>
          <a:xfrm>
            <a:off x="4639481" y="2711646"/>
            <a:ext cx="312349" cy="323772"/>
            <a:chOff x="5676338" y="2717038"/>
            <a:chExt cx="312349" cy="323772"/>
          </a:xfrm>
        </p:grpSpPr>
        <p:grpSp>
          <p:nvGrpSpPr>
            <p:cNvPr id="93" name="Group 92"/>
            <p:cNvGrpSpPr/>
            <p:nvPr/>
          </p:nvGrpSpPr>
          <p:grpSpPr>
            <a:xfrm>
              <a:off x="5676338" y="2717038"/>
              <a:ext cx="312349" cy="252979"/>
              <a:chOff x="9015959" y="4587888"/>
              <a:chExt cx="420764" cy="340787"/>
            </a:xfrm>
          </p:grpSpPr>
          <p:sp>
            <p:nvSpPr>
              <p:cNvPr id="95" name="Rectangle 94"/>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96" name="Group 95"/>
              <p:cNvGrpSpPr/>
              <p:nvPr/>
            </p:nvGrpSpPr>
            <p:grpSpPr>
              <a:xfrm>
                <a:off x="9261059" y="4690045"/>
                <a:ext cx="123069" cy="75870"/>
                <a:chOff x="4783309" y="3634526"/>
                <a:chExt cx="123069" cy="75870"/>
              </a:xfrm>
            </p:grpSpPr>
            <p:cxnSp>
              <p:nvCxnSpPr>
                <p:cNvPr id="98" name="Straight Connector 97"/>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7" name="Rounded Rectangle 96"/>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94" name="7-Point Star 93"/>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3602624" y="2706254"/>
            <a:ext cx="312349" cy="323772"/>
            <a:chOff x="5676338" y="2717038"/>
            <a:chExt cx="312349" cy="323772"/>
          </a:xfrm>
        </p:grpSpPr>
        <p:grpSp>
          <p:nvGrpSpPr>
            <p:cNvPr id="102" name="Group 101"/>
            <p:cNvGrpSpPr/>
            <p:nvPr/>
          </p:nvGrpSpPr>
          <p:grpSpPr>
            <a:xfrm>
              <a:off x="5676338" y="2717038"/>
              <a:ext cx="312349" cy="252979"/>
              <a:chOff x="9015959" y="4587888"/>
              <a:chExt cx="420764" cy="340787"/>
            </a:xfrm>
          </p:grpSpPr>
          <p:sp>
            <p:nvSpPr>
              <p:cNvPr id="104" name="Rectangle 103"/>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05" name="Group 104"/>
              <p:cNvGrpSpPr/>
              <p:nvPr/>
            </p:nvGrpSpPr>
            <p:grpSpPr>
              <a:xfrm>
                <a:off x="9261059" y="4690045"/>
                <a:ext cx="123069" cy="75870"/>
                <a:chOff x="4783309" y="3634526"/>
                <a:chExt cx="123069" cy="75870"/>
              </a:xfrm>
            </p:grpSpPr>
            <p:cxnSp>
              <p:nvCxnSpPr>
                <p:cNvPr id="107" name="Straight Connector 106"/>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6" name="Rounded Rectangle 105"/>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103" name="7-Point Star 102"/>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p:cNvGrpSpPr/>
          <p:nvPr/>
        </p:nvGrpSpPr>
        <p:grpSpPr>
          <a:xfrm>
            <a:off x="5307316" y="1925108"/>
            <a:ext cx="453635" cy="725046"/>
            <a:chOff x="5701137" y="2384637"/>
            <a:chExt cx="1133935" cy="1812371"/>
          </a:xfrm>
        </p:grpSpPr>
        <p:sp>
          <p:nvSpPr>
            <p:cNvPr id="120" name="Oval 119"/>
            <p:cNvSpPr/>
            <p:nvPr/>
          </p:nvSpPr>
          <p:spPr>
            <a:xfrm>
              <a:off x="5928886" y="2384637"/>
              <a:ext cx="678435" cy="678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 Same Side Corner Rectangle 120"/>
            <p:cNvSpPr/>
            <p:nvPr/>
          </p:nvSpPr>
          <p:spPr>
            <a:xfrm>
              <a:off x="5701137" y="3063073"/>
              <a:ext cx="1133935" cy="1133935"/>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grpSp>
      <p:grpSp>
        <p:nvGrpSpPr>
          <p:cNvPr id="122" name="Group 121"/>
          <p:cNvGrpSpPr/>
          <p:nvPr/>
        </p:nvGrpSpPr>
        <p:grpSpPr>
          <a:xfrm>
            <a:off x="5379599" y="2711646"/>
            <a:ext cx="312349" cy="323772"/>
            <a:chOff x="5676338" y="2717038"/>
            <a:chExt cx="312349" cy="323772"/>
          </a:xfrm>
        </p:grpSpPr>
        <p:grpSp>
          <p:nvGrpSpPr>
            <p:cNvPr id="123" name="Group 122"/>
            <p:cNvGrpSpPr/>
            <p:nvPr/>
          </p:nvGrpSpPr>
          <p:grpSpPr>
            <a:xfrm>
              <a:off x="5676338" y="2717038"/>
              <a:ext cx="312349" cy="252979"/>
              <a:chOff x="9015959" y="4587888"/>
              <a:chExt cx="420764" cy="340787"/>
            </a:xfrm>
          </p:grpSpPr>
          <p:sp>
            <p:nvSpPr>
              <p:cNvPr id="125" name="Rectangle 124"/>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26" name="Group 125"/>
              <p:cNvGrpSpPr/>
              <p:nvPr/>
            </p:nvGrpSpPr>
            <p:grpSpPr>
              <a:xfrm>
                <a:off x="9261059" y="4690045"/>
                <a:ext cx="123069" cy="75870"/>
                <a:chOff x="4783309" y="3634526"/>
                <a:chExt cx="123069" cy="75870"/>
              </a:xfrm>
            </p:grpSpPr>
            <p:cxnSp>
              <p:nvCxnSpPr>
                <p:cNvPr id="128" name="Straight Connector 127"/>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27" name="Rounded Rectangle 126"/>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124" name="7-Point Star 123"/>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p:cNvGrpSpPr/>
          <p:nvPr/>
        </p:nvGrpSpPr>
        <p:grpSpPr>
          <a:xfrm>
            <a:off x="7424830" y="3829860"/>
            <a:ext cx="503303" cy="466079"/>
            <a:chOff x="10666566" y="3979442"/>
            <a:chExt cx="742889" cy="687946"/>
          </a:xfrm>
        </p:grpSpPr>
        <p:sp>
          <p:nvSpPr>
            <p:cNvPr id="132" name="Triangle 131"/>
            <p:cNvSpPr/>
            <p:nvPr/>
          </p:nvSpPr>
          <p:spPr>
            <a:xfrm>
              <a:off x="10666566" y="3979442"/>
              <a:ext cx="742889" cy="677401"/>
            </a:xfrm>
            <a:prstGeom prst="triangle">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solidFill>
              </a:endParaRPr>
            </a:p>
          </p:txBody>
        </p:sp>
        <p:sp>
          <p:nvSpPr>
            <p:cNvPr id="133" name="TextBox 132"/>
            <p:cNvSpPr txBox="1"/>
            <p:nvPr/>
          </p:nvSpPr>
          <p:spPr>
            <a:xfrm>
              <a:off x="10763238" y="4281244"/>
              <a:ext cx="587261" cy="386144"/>
            </a:xfrm>
            <a:prstGeom prst="rect">
              <a:avLst/>
            </a:prstGeom>
            <a:noFill/>
          </p:spPr>
          <p:txBody>
            <a:bodyPr wrap="none" rtlCol="0">
              <a:spAutoFit/>
            </a:bodyPr>
            <a:lstStyle/>
            <a:p>
              <a:r>
                <a:rPr lang="en-US" sz="1050" b="1" dirty="0">
                  <a:solidFill>
                    <a:schemeClr val="bg1"/>
                  </a:solidFill>
                </a:rPr>
                <a:t>Org</a:t>
              </a:r>
            </a:p>
          </p:txBody>
        </p:sp>
      </p:grpSp>
      <p:grpSp>
        <p:nvGrpSpPr>
          <p:cNvPr id="134" name="Group 133"/>
          <p:cNvGrpSpPr/>
          <p:nvPr/>
        </p:nvGrpSpPr>
        <p:grpSpPr>
          <a:xfrm>
            <a:off x="9766235" y="3897441"/>
            <a:ext cx="443724" cy="459952"/>
            <a:chOff x="5676338" y="2717038"/>
            <a:chExt cx="312349" cy="323772"/>
          </a:xfrm>
        </p:grpSpPr>
        <p:grpSp>
          <p:nvGrpSpPr>
            <p:cNvPr id="135" name="Group 134"/>
            <p:cNvGrpSpPr/>
            <p:nvPr/>
          </p:nvGrpSpPr>
          <p:grpSpPr>
            <a:xfrm>
              <a:off x="5676338" y="2717038"/>
              <a:ext cx="312349" cy="252979"/>
              <a:chOff x="9015959" y="4587888"/>
              <a:chExt cx="420764" cy="340787"/>
            </a:xfrm>
          </p:grpSpPr>
          <p:sp>
            <p:nvSpPr>
              <p:cNvPr id="137" name="Rectangle 136"/>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38" name="Group 137"/>
              <p:cNvGrpSpPr/>
              <p:nvPr/>
            </p:nvGrpSpPr>
            <p:grpSpPr>
              <a:xfrm>
                <a:off x="9261059" y="4690045"/>
                <a:ext cx="123069" cy="75870"/>
                <a:chOff x="4783309" y="3634526"/>
                <a:chExt cx="123069" cy="75870"/>
              </a:xfrm>
            </p:grpSpPr>
            <p:cxnSp>
              <p:nvCxnSpPr>
                <p:cNvPr id="140" name="Straight Connector 139"/>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9" name="Rounded Rectangle 138"/>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136" name="7-Point Star 135"/>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p:cNvGrpSpPr/>
          <p:nvPr/>
        </p:nvGrpSpPr>
        <p:grpSpPr>
          <a:xfrm>
            <a:off x="7482776" y="4491740"/>
            <a:ext cx="385333" cy="615879"/>
            <a:chOff x="5701137" y="2384637"/>
            <a:chExt cx="1133935" cy="1812371"/>
          </a:xfrm>
        </p:grpSpPr>
        <p:sp>
          <p:nvSpPr>
            <p:cNvPr id="144" name="Oval 143"/>
            <p:cNvSpPr/>
            <p:nvPr/>
          </p:nvSpPr>
          <p:spPr>
            <a:xfrm>
              <a:off x="5928886" y="2384637"/>
              <a:ext cx="678435" cy="678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5" name="Round Same Side Corner Rectangle 144"/>
            <p:cNvSpPr/>
            <p:nvPr/>
          </p:nvSpPr>
          <p:spPr>
            <a:xfrm>
              <a:off x="5701137" y="3063073"/>
              <a:ext cx="1133935" cy="1133935"/>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U</a:t>
              </a:r>
            </a:p>
          </p:txBody>
        </p:sp>
      </p:grpSp>
      <p:grpSp>
        <p:nvGrpSpPr>
          <p:cNvPr id="146" name="Group 145"/>
          <p:cNvGrpSpPr/>
          <p:nvPr/>
        </p:nvGrpSpPr>
        <p:grpSpPr>
          <a:xfrm>
            <a:off x="9776697" y="4482556"/>
            <a:ext cx="385333" cy="615879"/>
            <a:chOff x="5701137" y="2384637"/>
            <a:chExt cx="1133935" cy="1812371"/>
          </a:xfrm>
        </p:grpSpPr>
        <p:sp>
          <p:nvSpPr>
            <p:cNvPr id="147" name="Oval 146"/>
            <p:cNvSpPr/>
            <p:nvPr/>
          </p:nvSpPr>
          <p:spPr>
            <a:xfrm>
              <a:off x="5928886" y="2384637"/>
              <a:ext cx="678435" cy="678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8" name="Round Same Side Corner Rectangle 147"/>
            <p:cNvSpPr/>
            <p:nvPr/>
          </p:nvSpPr>
          <p:spPr>
            <a:xfrm>
              <a:off x="5701137" y="3063073"/>
              <a:ext cx="1133935" cy="1133935"/>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grpSp>
      <p:sp>
        <p:nvSpPr>
          <p:cNvPr id="150" name="Rounded Rectangle 149"/>
          <p:cNvSpPr/>
          <p:nvPr/>
        </p:nvSpPr>
        <p:spPr>
          <a:xfrm>
            <a:off x="7436237" y="5301870"/>
            <a:ext cx="470643" cy="431746"/>
          </a:xfrm>
          <a:prstGeom prst="round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chemeClr val="accent1"/>
                </a:solidFill>
                <a:ea typeface="Arial" charset="0"/>
                <a:cs typeface="Arial" charset="0"/>
              </a:rPr>
              <a:t>A</a:t>
            </a:r>
            <a:endParaRPr lang="en-US" sz="1600" b="1" dirty="0">
              <a:solidFill>
                <a:schemeClr val="accent1"/>
              </a:solidFill>
              <a:ea typeface="Arial" charset="0"/>
              <a:cs typeface="Arial" charset="0"/>
            </a:endParaRPr>
          </a:p>
        </p:txBody>
      </p:sp>
      <p:sp>
        <p:nvSpPr>
          <p:cNvPr id="151" name="Rounded Rectangle 150"/>
          <p:cNvSpPr/>
          <p:nvPr/>
        </p:nvSpPr>
        <p:spPr>
          <a:xfrm>
            <a:off x="1968008" y="4371993"/>
            <a:ext cx="575072" cy="567368"/>
          </a:xfrm>
          <a:prstGeom prst="roundRect">
            <a:avLst/>
          </a:prstGeom>
          <a:solidFill>
            <a:schemeClr val="accent4"/>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4372C4"/>
                </a:solidFill>
              </a:rPr>
              <a:t>CA</a:t>
            </a:r>
          </a:p>
        </p:txBody>
      </p:sp>
      <p:grpSp>
        <p:nvGrpSpPr>
          <p:cNvPr id="152" name="Group 151"/>
          <p:cNvGrpSpPr/>
          <p:nvPr/>
        </p:nvGrpSpPr>
        <p:grpSpPr>
          <a:xfrm>
            <a:off x="2099369" y="4997175"/>
            <a:ext cx="312349" cy="323772"/>
            <a:chOff x="5676338" y="2717038"/>
            <a:chExt cx="312349" cy="323772"/>
          </a:xfrm>
        </p:grpSpPr>
        <p:grpSp>
          <p:nvGrpSpPr>
            <p:cNvPr id="153" name="Group 152"/>
            <p:cNvGrpSpPr/>
            <p:nvPr/>
          </p:nvGrpSpPr>
          <p:grpSpPr>
            <a:xfrm>
              <a:off x="5676338" y="2717038"/>
              <a:ext cx="312349" cy="252979"/>
              <a:chOff x="9015959" y="4587888"/>
              <a:chExt cx="420764" cy="340787"/>
            </a:xfrm>
          </p:grpSpPr>
          <p:sp>
            <p:nvSpPr>
              <p:cNvPr id="155" name="Rectangle 154"/>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56" name="Group 155"/>
              <p:cNvGrpSpPr/>
              <p:nvPr/>
            </p:nvGrpSpPr>
            <p:grpSpPr>
              <a:xfrm>
                <a:off x="9261059" y="4690045"/>
                <a:ext cx="123069" cy="75870"/>
                <a:chOff x="4783309" y="3634526"/>
                <a:chExt cx="123069" cy="75870"/>
              </a:xfrm>
            </p:grpSpPr>
            <p:cxnSp>
              <p:nvCxnSpPr>
                <p:cNvPr id="158" name="Straight Connector 157"/>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57" name="Rounded Rectangle 156"/>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154" name="7-Point Star 153"/>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1" name="Rounded Rectangle 160"/>
          <p:cNvSpPr/>
          <p:nvPr/>
        </p:nvSpPr>
        <p:spPr>
          <a:xfrm>
            <a:off x="6218076" y="2068796"/>
            <a:ext cx="575072" cy="567368"/>
          </a:xfrm>
          <a:prstGeom prst="round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4372C4"/>
                </a:solidFill>
              </a:rPr>
              <a:t>A</a:t>
            </a:r>
            <a:endParaRPr lang="en-US" sz="2000" b="1" dirty="0">
              <a:solidFill>
                <a:srgbClr val="4372C4"/>
              </a:solidFill>
            </a:endParaRPr>
          </a:p>
        </p:txBody>
      </p:sp>
      <p:sp>
        <p:nvSpPr>
          <p:cNvPr id="162" name="TextBox 161"/>
          <p:cNvSpPr txBox="1"/>
          <p:nvPr/>
        </p:nvSpPr>
        <p:spPr>
          <a:xfrm>
            <a:off x="6458547" y="5236933"/>
            <a:ext cx="527124" cy="461665"/>
          </a:xfrm>
          <a:prstGeom prst="rect">
            <a:avLst/>
          </a:prstGeom>
          <a:noFill/>
        </p:spPr>
        <p:txBody>
          <a:bodyPr wrap="square" rtlCol="0">
            <a:spAutoFit/>
          </a:bodyPr>
          <a:lstStyle/>
          <a:p>
            <a:r>
              <a:rPr lang="en-US" sz="2400" b="1"/>
              <a:t>N</a:t>
            </a:r>
          </a:p>
        </p:txBody>
      </p:sp>
    </p:spTree>
    <p:extLst>
      <p:ext uri="{BB962C8B-B14F-4D97-AF65-F5344CB8AC3E}">
        <p14:creationId xmlns:p14="http://schemas.microsoft.com/office/powerpoint/2010/main" val="176302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6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ounded Rectangle 69"/>
          <p:cNvSpPr/>
          <p:nvPr/>
        </p:nvSpPr>
        <p:spPr>
          <a:xfrm>
            <a:off x="2883049" y="3096316"/>
            <a:ext cx="4128396" cy="2703941"/>
          </a:xfrm>
          <a:prstGeom prst="roundRect">
            <a:avLst/>
          </a:prstGeom>
          <a:solidFill>
            <a:srgbClr val="DBE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Diagram 4</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8</a:t>
            </a:fld>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99570020"/>
              </p:ext>
            </p:extLst>
          </p:nvPr>
        </p:nvGraphicFramePr>
        <p:xfrm>
          <a:off x="7351414" y="2439536"/>
          <a:ext cx="4565272" cy="3594810"/>
        </p:xfrm>
        <a:graphic>
          <a:graphicData uri="http://schemas.openxmlformats.org/drawingml/2006/table">
            <a:tbl>
              <a:tblPr firstRow="1" bandRow="1">
                <a:tableStyleId>{2D5ABB26-0587-4C30-8999-92F81FD0307C}</a:tableStyleId>
              </a:tblPr>
              <a:tblGrid>
                <a:gridCol w="648469">
                  <a:extLst>
                    <a:ext uri="{9D8B030D-6E8A-4147-A177-3AD203B41FA5}">
                      <a16:colId xmlns:a16="http://schemas.microsoft.com/office/drawing/2014/main" val="20000"/>
                    </a:ext>
                  </a:extLst>
                </a:gridCol>
                <a:gridCol w="1666672">
                  <a:extLst>
                    <a:ext uri="{9D8B030D-6E8A-4147-A177-3AD203B41FA5}">
                      <a16:colId xmlns:a16="http://schemas.microsoft.com/office/drawing/2014/main" val="20001"/>
                    </a:ext>
                  </a:extLst>
                </a:gridCol>
                <a:gridCol w="602948">
                  <a:extLst>
                    <a:ext uri="{9D8B030D-6E8A-4147-A177-3AD203B41FA5}">
                      <a16:colId xmlns:a16="http://schemas.microsoft.com/office/drawing/2014/main" val="20002"/>
                    </a:ext>
                  </a:extLst>
                </a:gridCol>
                <a:gridCol w="1647183">
                  <a:extLst>
                    <a:ext uri="{9D8B030D-6E8A-4147-A177-3AD203B41FA5}">
                      <a16:colId xmlns:a16="http://schemas.microsoft.com/office/drawing/2014/main" val="20003"/>
                    </a:ext>
                  </a:extLst>
                </a:gridCol>
              </a:tblGrid>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400" dirty="0"/>
                        <a:t>Blockchain</a:t>
                      </a:r>
                      <a:r>
                        <a:rPr lang="en-US" sz="1400" baseline="0" dirty="0"/>
                        <a:t> Network</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Certificate</a:t>
                      </a:r>
                      <a:r>
                        <a:rPr lang="en-US" sz="1400" baseline="0" dirty="0"/>
                        <a:t> Authority</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8962">
                <a:tc>
                  <a:txBody>
                    <a:bodyPr/>
                    <a:lstStyle/>
                    <a:p>
                      <a:pPr lvl="0"/>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Organization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Identity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Blockchain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Blockchain</a:t>
                      </a:r>
                      <a:r>
                        <a:rPr lang="en-US" sz="1400" baseline="0" dirty="0"/>
                        <a:t> a</a:t>
                      </a:r>
                      <a:r>
                        <a:rPr lang="en-US" sz="1400" dirty="0"/>
                        <a:t>dministrator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Application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Orderer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1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Peer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61" name="Rounded Rectangle 60"/>
          <p:cNvSpPr/>
          <p:nvPr/>
        </p:nvSpPr>
        <p:spPr>
          <a:xfrm>
            <a:off x="7424830" y="2543544"/>
            <a:ext cx="470643" cy="431746"/>
          </a:xfrm>
          <a:prstGeom prst="roundRect">
            <a:avLst/>
          </a:prstGeom>
          <a:solidFill>
            <a:schemeClr val="accent1">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N</a:t>
            </a:r>
            <a:endParaRPr lang="en-US" sz="1600" b="1" dirty="0">
              <a:solidFill>
                <a:srgbClr val="000000"/>
              </a:solidFill>
              <a:ea typeface="Arial" charset="0"/>
              <a:cs typeface="Arial" charset="0"/>
            </a:endParaRPr>
          </a:p>
        </p:txBody>
      </p:sp>
      <p:sp>
        <p:nvSpPr>
          <p:cNvPr id="62" name="Rounded Rectangle 61"/>
          <p:cNvSpPr/>
          <p:nvPr/>
        </p:nvSpPr>
        <p:spPr>
          <a:xfrm>
            <a:off x="9728770" y="2542250"/>
            <a:ext cx="481189" cy="444147"/>
          </a:xfrm>
          <a:prstGeom prst="roundRect">
            <a:avLst/>
          </a:prstGeom>
          <a:solidFill>
            <a:srgbClr val="FFC000"/>
          </a:solidFill>
          <a:ln w="1905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accent1"/>
                </a:solidFill>
                <a:ea typeface="Arial" charset="0"/>
                <a:cs typeface="Arial" charset="0"/>
              </a:rPr>
              <a:t>CA</a:t>
            </a:r>
          </a:p>
        </p:txBody>
      </p:sp>
      <p:grpSp>
        <p:nvGrpSpPr>
          <p:cNvPr id="40" name="Group 39"/>
          <p:cNvGrpSpPr/>
          <p:nvPr/>
        </p:nvGrpSpPr>
        <p:grpSpPr>
          <a:xfrm>
            <a:off x="4567198" y="1925108"/>
            <a:ext cx="453635" cy="725046"/>
            <a:chOff x="5701137" y="2384637"/>
            <a:chExt cx="1133935" cy="1812371"/>
          </a:xfrm>
        </p:grpSpPr>
        <p:sp>
          <p:nvSpPr>
            <p:cNvPr id="41" name="Oval 40"/>
            <p:cNvSpPr/>
            <p:nvPr/>
          </p:nvSpPr>
          <p:spPr>
            <a:xfrm>
              <a:off x="5928886" y="2384637"/>
              <a:ext cx="678435" cy="678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 Same Side Corner Rectangle 41"/>
            <p:cNvSpPr/>
            <p:nvPr/>
          </p:nvSpPr>
          <p:spPr>
            <a:xfrm>
              <a:off x="5701137" y="3063073"/>
              <a:ext cx="1133935" cy="1133935"/>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U</a:t>
              </a:r>
            </a:p>
          </p:txBody>
        </p:sp>
      </p:grpSp>
      <p:grpSp>
        <p:nvGrpSpPr>
          <p:cNvPr id="43" name="Group 42"/>
          <p:cNvGrpSpPr/>
          <p:nvPr/>
        </p:nvGrpSpPr>
        <p:grpSpPr>
          <a:xfrm>
            <a:off x="3374761" y="1960685"/>
            <a:ext cx="742889" cy="701911"/>
            <a:chOff x="10666566" y="3979442"/>
            <a:chExt cx="742889" cy="701911"/>
          </a:xfrm>
        </p:grpSpPr>
        <p:sp>
          <p:nvSpPr>
            <p:cNvPr id="44" name="Triangle 43"/>
            <p:cNvSpPr/>
            <p:nvPr/>
          </p:nvSpPr>
          <p:spPr>
            <a:xfrm>
              <a:off x="10666566" y="3979442"/>
              <a:ext cx="742889" cy="677401"/>
            </a:xfrm>
            <a:prstGeom prst="triangle">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45" name="TextBox 44"/>
            <p:cNvSpPr txBox="1"/>
            <p:nvPr/>
          </p:nvSpPr>
          <p:spPr>
            <a:xfrm>
              <a:off x="10763238" y="4281243"/>
              <a:ext cx="568169" cy="400110"/>
            </a:xfrm>
            <a:prstGeom prst="rect">
              <a:avLst/>
            </a:prstGeom>
            <a:noFill/>
          </p:spPr>
          <p:txBody>
            <a:bodyPr wrap="none" rtlCol="0">
              <a:spAutoFit/>
            </a:bodyPr>
            <a:lstStyle/>
            <a:p>
              <a:r>
                <a:rPr lang="en-US" sz="2000" b="1" dirty="0">
                  <a:solidFill>
                    <a:schemeClr val="bg1"/>
                  </a:solidFill>
                </a:rPr>
                <a:t>Org</a:t>
              </a:r>
            </a:p>
          </p:txBody>
        </p:sp>
      </p:grpSp>
      <p:sp>
        <p:nvSpPr>
          <p:cNvPr id="69" name="Rounded Rectangle 68"/>
          <p:cNvSpPr/>
          <p:nvPr/>
        </p:nvSpPr>
        <p:spPr>
          <a:xfrm>
            <a:off x="1968008" y="4371993"/>
            <a:ext cx="575072" cy="567368"/>
          </a:xfrm>
          <a:prstGeom prst="roundRect">
            <a:avLst/>
          </a:prstGeom>
          <a:solidFill>
            <a:schemeClr val="accent4"/>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4372C4"/>
                </a:solidFill>
              </a:rPr>
              <a:t>CA</a:t>
            </a:r>
          </a:p>
        </p:txBody>
      </p:sp>
      <p:grpSp>
        <p:nvGrpSpPr>
          <p:cNvPr id="11" name="Group 10"/>
          <p:cNvGrpSpPr/>
          <p:nvPr/>
        </p:nvGrpSpPr>
        <p:grpSpPr>
          <a:xfrm>
            <a:off x="6349438" y="2706968"/>
            <a:ext cx="312349" cy="323772"/>
            <a:chOff x="5676338" y="2717038"/>
            <a:chExt cx="312349" cy="323772"/>
          </a:xfrm>
        </p:grpSpPr>
        <p:grpSp>
          <p:nvGrpSpPr>
            <p:cNvPr id="78" name="Group 77"/>
            <p:cNvGrpSpPr/>
            <p:nvPr/>
          </p:nvGrpSpPr>
          <p:grpSpPr>
            <a:xfrm>
              <a:off x="5676338" y="2717038"/>
              <a:ext cx="312349" cy="252979"/>
              <a:chOff x="9015959" y="4587888"/>
              <a:chExt cx="420764" cy="340787"/>
            </a:xfrm>
          </p:grpSpPr>
          <p:sp>
            <p:nvSpPr>
              <p:cNvPr id="79" name="Rectangle 78"/>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80" name="Group 79"/>
              <p:cNvGrpSpPr/>
              <p:nvPr/>
            </p:nvGrpSpPr>
            <p:grpSpPr>
              <a:xfrm>
                <a:off x="9261059" y="4690045"/>
                <a:ext cx="123069" cy="75870"/>
                <a:chOff x="4783309" y="3634526"/>
                <a:chExt cx="123069" cy="75870"/>
              </a:xfrm>
            </p:grpSpPr>
            <p:cxnSp>
              <p:nvCxnSpPr>
                <p:cNvPr id="82" name="Straight Connector 81"/>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1" name="Rounded Rectangle 80"/>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10" name="7-Point Star 9"/>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p:cNvGrpSpPr/>
          <p:nvPr/>
        </p:nvGrpSpPr>
        <p:grpSpPr>
          <a:xfrm>
            <a:off x="4639481" y="2711646"/>
            <a:ext cx="312349" cy="323772"/>
            <a:chOff x="5676338" y="2717038"/>
            <a:chExt cx="312349" cy="323772"/>
          </a:xfrm>
        </p:grpSpPr>
        <p:grpSp>
          <p:nvGrpSpPr>
            <p:cNvPr id="93" name="Group 92"/>
            <p:cNvGrpSpPr/>
            <p:nvPr/>
          </p:nvGrpSpPr>
          <p:grpSpPr>
            <a:xfrm>
              <a:off x="5676338" y="2717038"/>
              <a:ext cx="312349" cy="252979"/>
              <a:chOff x="9015959" y="4587888"/>
              <a:chExt cx="420764" cy="340787"/>
            </a:xfrm>
          </p:grpSpPr>
          <p:sp>
            <p:nvSpPr>
              <p:cNvPr id="95" name="Rectangle 94"/>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96" name="Group 95"/>
              <p:cNvGrpSpPr/>
              <p:nvPr/>
            </p:nvGrpSpPr>
            <p:grpSpPr>
              <a:xfrm>
                <a:off x="9261059" y="4690045"/>
                <a:ext cx="123069" cy="75870"/>
                <a:chOff x="4783309" y="3634526"/>
                <a:chExt cx="123069" cy="75870"/>
              </a:xfrm>
            </p:grpSpPr>
            <p:cxnSp>
              <p:nvCxnSpPr>
                <p:cNvPr id="98" name="Straight Connector 97"/>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7" name="Rounded Rectangle 96"/>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94" name="7-Point Star 93"/>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3602624" y="2706254"/>
            <a:ext cx="312349" cy="323772"/>
            <a:chOff x="5676338" y="2717038"/>
            <a:chExt cx="312349" cy="323772"/>
          </a:xfrm>
        </p:grpSpPr>
        <p:grpSp>
          <p:nvGrpSpPr>
            <p:cNvPr id="102" name="Group 101"/>
            <p:cNvGrpSpPr/>
            <p:nvPr/>
          </p:nvGrpSpPr>
          <p:grpSpPr>
            <a:xfrm>
              <a:off x="5676338" y="2717038"/>
              <a:ext cx="312349" cy="252979"/>
              <a:chOff x="9015959" y="4587888"/>
              <a:chExt cx="420764" cy="340787"/>
            </a:xfrm>
          </p:grpSpPr>
          <p:sp>
            <p:nvSpPr>
              <p:cNvPr id="104" name="Rectangle 103"/>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05" name="Group 104"/>
              <p:cNvGrpSpPr/>
              <p:nvPr/>
            </p:nvGrpSpPr>
            <p:grpSpPr>
              <a:xfrm>
                <a:off x="9261059" y="4690045"/>
                <a:ext cx="123069" cy="75870"/>
                <a:chOff x="4783309" y="3634526"/>
                <a:chExt cx="123069" cy="75870"/>
              </a:xfrm>
            </p:grpSpPr>
            <p:cxnSp>
              <p:nvCxnSpPr>
                <p:cNvPr id="107" name="Straight Connector 106"/>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6" name="Rounded Rectangle 105"/>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103" name="7-Point Star 102"/>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p:cNvGrpSpPr/>
          <p:nvPr/>
        </p:nvGrpSpPr>
        <p:grpSpPr>
          <a:xfrm>
            <a:off x="2099369" y="4997175"/>
            <a:ext cx="312349" cy="323772"/>
            <a:chOff x="5676338" y="2717038"/>
            <a:chExt cx="312349" cy="323772"/>
          </a:xfrm>
        </p:grpSpPr>
        <p:grpSp>
          <p:nvGrpSpPr>
            <p:cNvPr id="111" name="Group 110"/>
            <p:cNvGrpSpPr/>
            <p:nvPr/>
          </p:nvGrpSpPr>
          <p:grpSpPr>
            <a:xfrm>
              <a:off x="5676338" y="2717038"/>
              <a:ext cx="312349" cy="252979"/>
              <a:chOff x="9015959" y="4587888"/>
              <a:chExt cx="420764" cy="340787"/>
            </a:xfrm>
          </p:grpSpPr>
          <p:sp>
            <p:nvSpPr>
              <p:cNvPr id="113" name="Rectangle 112"/>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14" name="Group 113"/>
              <p:cNvGrpSpPr/>
              <p:nvPr/>
            </p:nvGrpSpPr>
            <p:grpSpPr>
              <a:xfrm>
                <a:off x="9261059" y="4690045"/>
                <a:ext cx="123069" cy="75870"/>
                <a:chOff x="4783309" y="3634526"/>
                <a:chExt cx="123069" cy="75870"/>
              </a:xfrm>
            </p:grpSpPr>
            <p:cxnSp>
              <p:nvCxnSpPr>
                <p:cNvPr id="116" name="Straight Connector 115"/>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15" name="Rounded Rectangle 114"/>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112" name="7-Point Star 111"/>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p:cNvGrpSpPr/>
          <p:nvPr/>
        </p:nvGrpSpPr>
        <p:grpSpPr>
          <a:xfrm>
            <a:off x="5307316" y="1925108"/>
            <a:ext cx="453635" cy="725046"/>
            <a:chOff x="5701137" y="2384637"/>
            <a:chExt cx="1133935" cy="1812371"/>
          </a:xfrm>
        </p:grpSpPr>
        <p:sp>
          <p:nvSpPr>
            <p:cNvPr id="120" name="Oval 119"/>
            <p:cNvSpPr/>
            <p:nvPr/>
          </p:nvSpPr>
          <p:spPr>
            <a:xfrm>
              <a:off x="5928886" y="2384637"/>
              <a:ext cx="678435" cy="678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 Same Side Corner Rectangle 120"/>
            <p:cNvSpPr/>
            <p:nvPr/>
          </p:nvSpPr>
          <p:spPr>
            <a:xfrm>
              <a:off x="5701137" y="3063073"/>
              <a:ext cx="1133935" cy="1133935"/>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grpSp>
      <p:grpSp>
        <p:nvGrpSpPr>
          <p:cNvPr id="122" name="Group 121"/>
          <p:cNvGrpSpPr/>
          <p:nvPr/>
        </p:nvGrpSpPr>
        <p:grpSpPr>
          <a:xfrm>
            <a:off x="5379599" y="2711646"/>
            <a:ext cx="312349" cy="323772"/>
            <a:chOff x="5676338" y="2717038"/>
            <a:chExt cx="312349" cy="323772"/>
          </a:xfrm>
        </p:grpSpPr>
        <p:grpSp>
          <p:nvGrpSpPr>
            <p:cNvPr id="123" name="Group 122"/>
            <p:cNvGrpSpPr/>
            <p:nvPr/>
          </p:nvGrpSpPr>
          <p:grpSpPr>
            <a:xfrm>
              <a:off x="5676338" y="2717038"/>
              <a:ext cx="312349" cy="252979"/>
              <a:chOff x="9015959" y="4587888"/>
              <a:chExt cx="420764" cy="340787"/>
            </a:xfrm>
          </p:grpSpPr>
          <p:sp>
            <p:nvSpPr>
              <p:cNvPr id="125" name="Rectangle 124"/>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26" name="Group 125"/>
              <p:cNvGrpSpPr/>
              <p:nvPr/>
            </p:nvGrpSpPr>
            <p:grpSpPr>
              <a:xfrm>
                <a:off x="9261059" y="4690045"/>
                <a:ext cx="123069" cy="75870"/>
                <a:chOff x="4783309" y="3634526"/>
                <a:chExt cx="123069" cy="75870"/>
              </a:xfrm>
            </p:grpSpPr>
            <p:cxnSp>
              <p:nvCxnSpPr>
                <p:cNvPr id="128" name="Straight Connector 127"/>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27" name="Rounded Rectangle 126"/>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124" name="7-Point Star 123"/>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p:cNvGrpSpPr/>
          <p:nvPr/>
        </p:nvGrpSpPr>
        <p:grpSpPr>
          <a:xfrm>
            <a:off x="7424830" y="3258360"/>
            <a:ext cx="503303" cy="466079"/>
            <a:chOff x="10666566" y="3979442"/>
            <a:chExt cx="742889" cy="687946"/>
          </a:xfrm>
        </p:grpSpPr>
        <p:sp>
          <p:nvSpPr>
            <p:cNvPr id="132" name="Triangle 131"/>
            <p:cNvSpPr/>
            <p:nvPr/>
          </p:nvSpPr>
          <p:spPr>
            <a:xfrm>
              <a:off x="10666566" y="3979442"/>
              <a:ext cx="742889" cy="677401"/>
            </a:xfrm>
            <a:prstGeom prst="triangle">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solidFill>
              </a:endParaRPr>
            </a:p>
          </p:txBody>
        </p:sp>
        <p:sp>
          <p:nvSpPr>
            <p:cNvPr id="133" name="TextBox 132"/>
            <p:cNvSpPr txBox="1"/>
            <p:nvPr/>
          </p:nvSpPr>
          <p:spPr>
            <a:xfrm>
              <a:off x="10763238" y="4281244"/>
              <a:ext cx="587261" cy="386144"/>
            </a:xfrm>
            <a:prstGeom prst="rect">
              <a:avLst/>
            </a:prstGeom>
            <a:noFill/>
          </p:spPr>
          <p:txBody>
            <a:bodyPr wrap="none" rtlCol="0">
              <a:spAutoFit/>
            </a:bodyPr>
            <a:lstStyle/>
            <a:p>
              <a:r>
                <a:rPr lang="en-US" sz="1050" b="1" dirty="0">
                  <a:solidFill>
                    <a:schemeClr val="bg1"/>
                  </a:solidFill>
                </a:rPr>
                <a:t>Org</a:t>
              </a:r>
            </a:p>
          </p:txBody>
        </p:sp>
      </p:grpSp>
      <p:grpSp>
        <p:nvGrpSpPr>
          <p:cNvPr id="134" name="Group 133"/>
          <p:cNvGrpSpPr/>
          <p:nvPr/>
        </p:nvGrpSpPr>
        <p:grpSpPr>
          <a:xfrm>
            <a:off x="9766235" y="3325941"/>
            <a:ext cx="443724" cy="459952"/>
            <a:chOff x="5676338" y="2717038"/>
            <a:chExt cx="312349" cy="323772"/>
          </a:xfrm>
        </p:grpSpPr>
        <p:grpSp>
          <p:nvGrpSpPr>
            <p:cNvPr id="135" name="Group 134"/>
            <p:cNvGrpSpPr/>
            <p:nvPr/>
          </p:nvGrpSpPr>
          <p:grpSpPr>
            <a:xfrm>
              <a:off x="5676338" y="2717038"/>
              <a:ext cx="312349" cy="252979"/>
              <a:chOff x="9015959" y="4587888"/>
              <a:chExt cx="420764" cy="340787"/>
            </a:xfrm>
          </p:grpSpPr>
          <p:sp>
            <p:nvSpPr>
              <p:cNvPr id="137" name="Rectangle 136"/>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38" name="Group 137"/>
              <p:cNvGrpSpPr/>
              <p:nvPr/>
            </p:nvGrpSpPr>
            <p:grpSpPr>
              <a:xfrm>
                <a:off x="9261059" y="4690045"/>
                <a:ext cx="123069" cy="75870"/>
                <a:chOff x="4783309" y="3634526"/>
                <a:chExt cx="123069" cy="75870"/>
              </a:xfrm>
            </p:grpSpPr>
            <p:cxnSp>
              <p:nvCxnSpPr>
                <p:cNvPr id="140" name="Straight Connector 139"/>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9" name="Rounded Rectangle 138"/>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136" name="7-Point Star 135"/>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p:cNvGrpSpPr/>
          <p:nvPr/>
        </p:nvGrpSpPr>
        <p:grpSpPr>
          <a:xfrm>
            <a:off x="7482776" y="3920240"/>
            <a:ext cx="385333" cy="615879"/>
            <a:chOff x="5701137" y="2384637"/>
            <a:chExt cx="1133935" cy="1812371"/>
          </a:xfrm>
        </p:grpSpPr>
        <p:sp>
          <p:nvSpPr>
            <p:cNvPr id="144" name="Oval 143"/>
            <p:cNvSpPr/>
            <p:nvPr/>
          </p:nvSpPr>
          <p:spPr>
            <a:xfrm>
              <a:off x="5928886" y="2384637"/>
              <a:ext cx="678435" cy="678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5" name="Round Same Side Corner Rectangle 144"/>
            <p:cNvSpPr/>
            <p:nvPr/>
          </p:nvSpPr>
          <p:spPr>
            <a:xfrm>
              <a:off x="5701137" y="3063073"/>
              <a:ext cx="1133935" cy="1133935"/>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U</a:t>
              </a:r>
            </a:p>
          </p:txBody>
        </p:sp>
      </p:grpSp>
      <p:grpSp>
        <p:nvGrpSpPr>
          <p:cNvPr id="146" name="Group 145"/>
          <p:cNvGrpSpPr/>
          <p:nvPr/>
        </p:nvGrpSpPr>
        <p:grpSpPr>
          <a:xfrm>
            <a:off x="9776697" y="3911056"/>
            <a:ext cx="385333" cy="615879"/>
            <a:chOff x="5701137" y="2384637"/>
            <a:chExt cx="1133935" cy="1812371"/>
          </a:xfrm>
        </p:grpSpPr>
        <p:sp>
          <p:nvSpPr>
            <p:cNvPr id="147" name="Oval 146"/>
            <p:cNvSpPr/>
            <p:nvPr/>
          </p:nvSpPr>
          <p:spPr>
            <a:xfrm>
              <a:off x="5928886" y="2384637"/>
              <a:ext cx="678435" cy="678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8" name="Round Same Side Corner Rectangle 147"/>
            <p:cNvSpPr/>
            <p:nvPr/>
          </p:nvSpPr>
          <p:spPr>
            <a:xfrm>
              <a:off x="5701137" y="3063073"/>
              <a:ext cx="1133935" cy="1133935"/>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grpSp>
      <p:sp>
        <p:nvSpPr>
          <p:cNvPr id="150" name="Rounded Rectangle 149"/>
          <p:cNvSpPr/>
          <p:nvPr/>
        </p:nvSpPr>
        <p:spPr>
          <a:xfrm>
            <a:off x="7436237" y="4730370"/>
            <a:ext cx="470643" cy="431746"/>
          </a:xfrm>
          <a:prstGeom prst="round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chemeClr val="accent1"/>
                </a:solidFill>
                <a:ea typeface="Arial" charset="0"/>
                <a:cs typeface="Arial" charset="0"/>
              </a:rPr>
              <a:t>A</a:t>
            </a:r>
            <a:endParaRPr lang="en-US" sz="1600" b="1" dirty="0">
              <a:solidFill>
                <a:schemeClr val="accent1"/>
              </a:solidFill>
              <a:ea typeface="Arial" charset="0"/>
              <a:cs typeface="Arial" charset="0"/>
            </a:endParaRPr>
          </a:p>
        </p:txBody>
      </p:sp>
      <p:sp>
        <p:nvSpPr>
          <p:cNvPr id="85" name="Rounded Rectangle 84"/>
          <p:cNvSpPr/>
          <p:nvPr/>
        </p:nvSpPr>
        <p:spPr>
          <a:xfrm>
            <a:off x="5996421" y="4025064"/>
            <a:ext cx="559591" cy="554570"/>
          </a:xfrm>
          <a:prstGeom prst="roundRect">
            <a:avLst/>
          </a:prstGeom>
          <a:solidFill>
            <a:schemeClr val="accent1"/>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86" name="Rounded Rectangle 85"/>
          <p:cNvSpPr/>
          <p:nvPr/>
        </p:nvSpPr>
        <p:spPr>
          <a:xfrm>
            <a:off x="5211088" y="4607013"/>
            <a:ext cx="571412" cy="563758"/>
          </a:xfrm>
          <a:prstGeom prst="roundRect">
            <a:avLst/>
          </a:prstGeom>
          <a:solidFill>
            <a:srgbClr val="00B050"/>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O</a:t>
            </a:r>
          </a:p>
        </p:txBody>
      </p:sp>
      <p:sp>
        <p:nvSpPr>
          <p:cNvPr id="87" name="Rounded Rectangle 86"/>
          <p:cNvSpPr/>
          <p:nvPr/>
        </p:nvSpPr>
        <p:spPr>
          <a:xfrm>
            <a:off x="4387656" y="4025064"/>
            <a:ext cx="559591" cy="554570"/>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88" name="Rounded Rectangle 87"/>
          <p:cNvSpPr/>
          <p:nvPr/>
        </p:nvSpPr>
        <p:spPr>
          <a:xfrm>
            <a:off x="3311608" y="4025064"/>
            <a:ext cx="559591" cy="554570"/>
          </a:xfrm>
          <a:prstGeom prst="roundRect">
            <a:avLst/>
          </a:prstGeom>
          <a:solidFill>
            <a:srgbClr val="4372C4"/>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endParaRPr kumimoji="0" lang="en-US" sz="2400" b="1" i="0" u="none" strike="noStrike" kern="0" cap="none" spc="0" normalizeH="0" baseline="0" noProof="0" dirty="0">
              <a:ln>
                <a:noFill/>
              </a:ln>
              <a:solidFill>
                <a:schemeClr val="bg1"/>
              </a:solidFill>
              <a:effectLst/>
              <a:uLnTx/>
              <a:uFillTx/>
              <a:ea typeface=""/>
              <a:cs typeface=""/>
            </a:endParaRPr>
          </a:p>
        </p:txBody>
      </p:sp>
      <p:grpSp>
        <p:nvGrpSpPr>
          <p:cNvPr id="89" name="Group 88"/>
          <p:cNvGrpSpPr/>
          <p:nvPr/>
        </p:nvGrpSpPr>
        <p:grpSpPr>
          <a:xfrm>
            <a:off x="3443168" y="4655677"/>
            <a:ext cx="312349" cy="323772"/>
            <a:chOff x="5676338" y="2717038"/>
            <a:chExt cx="312349" cy="323772"/>
          </a:xfrm>
        </p:grpSpPr>
        <p:grpSp>
          <p:nvGrpSpPr>
            <p:cNvPr id="90" name="Group 89"/>
            <p:cNvGrpSpPr/>
            <p:nvPr/>
          </p:nvGrpSpPr>
          <p:grpSpPr>
            <a:xfrm>
              <a:off x="5676338" y="2717038"/>
              <a:ext cx="312349" cy="252979"/>
              <a:chOff x="9015959" y="4587888"/>
              <a:chExt cx="420764" cy="340787"/>
            </a:xfrm>
          </p:grpSpPr>
          <p:sp>
            <p:nvSpPr>
              <p:cNvPr id="149" name="Rectangle 148"/>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51" name="Group 150"/>
              <p:cNvGrpSpPr/>
              <p:nvPr/>
            </p:nvGrpSpPr>
            <p:grpSpPr>
              <a:xfrm>
                <a:off x="9261059" y="4690045"/>
                <a:ext cx="123069" cy="75870"/>
                <a:chOff x="4783309" y="3634526"/>
                <a:chExt cx="123069" cy="75870"/>
              </a:xfrm>
            </p:grpSpPr>
            <p:cxnSp>
              <p:nvCxnSpPr>
                <p:cNvPr id="153" name="Straight Connector 152"/>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52" name="Rounded Rectangle 151"/>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91" name="7-Point Star 90"/>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6" name="Group 155"/>
          <p:cNvGrpSpPr/>
          <p:nvPr/>
        </p:nvGrpSpPr>
        <p:grpSpPr>
          <a:xfrm>
            <a:off x="4499094" y="4673403"/>
            <a:ext cx="312349" cy="323772"/>
            <a:chOff x="5676338" y="2717038"/>
            <a:chExt cx="312349" cy="323772"/>
          </a:xfrm>
        </p:grpSpPr>
        <p:grpSp>
          <p:nvGrpSpPr>
            <p:cNvPr id="157" name="Group 156"/>
            <p:cNvGrpSpPr/>
            <p:nvPr/>
          </p:nvGrpSpPr>
          <p:grpSpPr>
            <a:xfrm>
              <a:off x="5676338" y="2717038"/>
              <a:ext cx="312349" cy="252979"/>
              <a:chOff x="9015959" y="4587888"/>
              <a:chExt cx="420764" cy="340787"/>
            </a:xfrm>
          </p:grpSpPr>
          <p:sp>
            <p:nvSpPr>
              <p:cNvPr id="159" name="Rectangle 158"/>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60" name="Group 159"/>
              <p:cNvGrpSpPr/>
              <p:nvPr/>
            </p:nvGrpSpPr>
            <p:grpSpPr>
              <a:xfrm>
                <a:off x="9261059" y="4690045"/>
                <a:ext cx="123069" cy="75870"/>
                <a:chOff x="4783309" y="3634526"/>
                <a:chExt cx="123069" cy="75870"/>
              </a:xfrm>
            </p:grpSpPr>
            <p:cxnSp>
              <p:nvCxnSpPr>
                <p:cNvPr id="162" name="Straight Connector 161"/>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61" name="Rounded Rectangle 160"/>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158" name="7-Point Star 157"/>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p:cNvGrpSpPr/>
          <p:nvPr/>
        </p:nvGrpSpPr>
        <p:grpSpPr>
          <a:xfrm>
            <a:off x="6113894" y="4669779"/>
            <a:ext cx="312349" cy="323772"/>
            <a:chOff x="5676338" y="2717038"/>
            <a:chExt cx="312349" cy="323772"/>
          </a:xfrm>
        </p:grpSpPr>
        <p:grpSp>
          <p:nvGrpSpPr>
            <p:cNvPr id="166" name="Group 165"/>
            <p:cNvGrpSpPr/>
            <p:nvPr/>
          </p:nvGrpSpPr>
          <p:grpSpPr>
            <a:xfrm>
              <a:off x="5676338" y="2717038"/>
              <a:ext cx="312349" cy="252979"/>
              <a:chOff x="9015959" y="4587888"/>
              <a:chExt cx="420764" cy="340787"/>
            </a:xfrm>
          </p:grpSpPr>
          <p:sp>
            <p:nvSpPr>
              <p:cNvPr id="168" name="Rectangle 167"/>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69" name="Group 168"/>
              <p:cNvGrpSpPr/>
              <p:nvPr/>
            </p:nvGrpSpPr>
            <p:grpSpPr>
              <a:xfrm>
                <a:off x="9261059" y="4690045"/>
                <a:ext cx="123069" cy="75870"/>
                <a:chOff x="4783309" y="3634526"/>
                <a:chExt cx="123069" cy="75870"/>
              </a:xfrm>
            </p:grpSpPr>
            <p:cxnSp>
              <p:nvCxnSpPr>
                <p:cNvPr id="171" name="Straight Connector 170"/>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167" name="7-Point Star 166"/>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4" name="Group 173"/>
          <p:cNvGrpSpPr/>
          <p:nvPr/>
        </p:nvGrpSpPr>
        <p:grpSpPr>
          <a:xfrm>
            <a:off x="5342676" y="5230743"/>
            <a:ext cx="312349" cy="323772"/>
            <a:chOff x="5676338" y="2717038"/>
            <a:chExt cx="312349" cy="323772"/>
          </a:xfrm>
        </p:grpSpPr>
        <p:grpSp>
          <p:nvGrpSpPr>
            <p:cNvPr id="175" name="Group 174"/>
            <p:cNvGrpSpPr/>
            <p:nvPr/>
          </p:nvGrpSpPr>
          <p:grpSpPr>
            <a:xfrm>
              <a:off x="5676338" y="2717038"/>
              <a:ext cx="312349" cy="252979"/>
              <a:chOff x="9015959" y="4587888"/>
              <a:chExt cx="420764" cy="340787"/>
            </a:xfrm>
          </p:grpSpPr>
          <p:sp>
            <p:nvSpPr>
              <p:cNvPr id="177" name="Rectangle 176"/>
              <p:cNvSpPr/>
              <p:nvPr/>
            </p:nvSpPr>
            <p:spPr>
              <a:xfrm>
                <a:off x="9015959" y="4587888"/>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78" name="Group 177"/>
              <p:cNvGrpSpPr/>
              <p:nvPr/>
            </p:nvGrpSpPr>
            <p:grpSpPr>
              <a:xfrm>
                <a:off x="9261059" y="4690045"/>
                <a:ext cx="123069" cy="75870"/>
                <a:chOff x="4783309" y="3634526"/>
                <a:chExt cx="123069" cy="75870"/>
              </a:xfrm>
            </p:grpSpPr>
            <p:cxnSp>
              <p:nvCxnSpPr>
                <p:cNvPr id="180" name="Straight Connector 179"/>
                <p:cNvCxnSpPr/>
                <p:nvPr/>
              </p:nvCxnSpPr>
              <p:spPr>
                <a:xfrm>
                  <a:off x="4783309"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783309" y="3672462"/>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4783309"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9" name="Rounded Rectangle 178"/>
              <p:cNvSpPr/>
              <p:nvPr/>
            </p:nvSpPr>
            <p:spPr>
              <a:xfrm>
                <a:off x="9059604" y="4675660"/>
                <a:ext cx="166737" cy="165241"/>
              </a:xfrm>
              <a:prstGeom prst="roundRect">
                <a:avLst/>
              </a:prstGeom>
              <a:solidFill>
                <a:srgbClr val="4372C4"/>
              </a:solidFill>
              <a:ln w="12700"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000" b="1" kern="0" dirty="0">
                    <a:solidFill>
                      <a:schemeClr val="bg1"/>
                    </a:solidFill>
                    <a:ea typeface=""/>
                    <a:cs typeface=""/>
                  </a:rPr>
                  <a:t>I</a:t>
                </a:r>
                <a:endParaRPr kumimoji="0" lang="en-US" sz="1000" b="1" i="0" u="none" strike="noStrike" kern="0" cap="none" spc="0" normalizeH="0" baseline="0" noProof="0" dirty="0">
                  <a:ln>
                    <a:noFill/>
                  </a:ln>
                  <a:solidFill>
                    <a:schemeClr val="bg1"/>
                  </a:solidFill>
                  <a:effectLst/>
                  <a:uLnTx/>
                  <a:uFillTx/>
                  <a:ea typeface=""/>
                  <a:cs typeface=""/>
                </a:endParaRPr>
              </a:p>
            </p:txBody>
          </p:sp>
        </p:grpSp>
        <p:sp>
          <p:nvSpPr>
            <p:cNvPr id="176" name="7-Point Star 175"/>
            <p:cNvSpPr/>
            <p:nvPr/>
          </p:nvSpPr>
          <p:spPr>
            <a:xfrm>
              <a:off x="5834851" y="2902584"/>
              <a:ext cx="138226" cy="138226"/>
            </a:xfrm>
            <a:prstGeom prst="star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3" name="Rounded Rectangle 182"/>
          <p:cNvSpPr/>
          <p:nvPr/>
        </p:nvSpPr>
        <p:spPr>
          <a:xfrm>
            <a:off x="9734041" y="4719730"/>
            <a:ext cx="470643" cy="431746"/>
          </a:xfrm>
          <a:prstGeom prst="roundRect">
            <a:avLst/>
          </a:prstGeom>
          <a:solidFill>
            <a:srgbClr val="00B05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b="1" dirty="0">
                <a:solidFill>
                  <a:srgbClr val="000000"/>
                </a:solidFill>
                <a:ea typeface="Arial" charset="0"/>
                <a:cs typeface="Arial" charset="0"/>
              </a:rPr>
              <a:t>O</a:t>
            </a:r>
            <a:endParaRPr lang="en-US" sz="1600" b="1" dirty="0">
              <a:solidFill>
                <a:srgbClr val="000000"/>
              </a:solidFill>
              <a:ea typeface="Arial" charset="0"/>
              <a:cs typeface="Arial" charset="0"/>
            </a:endParaRPr>
          </a:p>
        </p:txBody>
      </p:sp>
      <p:sp>
        <p:nvSpPr>
          <p:cNvPr id="184" name="Rounded Rectangle 183"/>
          <p:cNvSpPr/>
          <p:nvPr/>
        </p:nvSpPr>
        <p:spPr>
          <a:xfrm>
            <a:off x="7432855" y="5441095"/>
            <a:ext cx="481189" cy="444147"/>
          </a:xfrm>
          <a:prstGeom prst="roundRect">
            <a:avLst/>
          </a:prstGeom>
          <a:solidFill>
            <a:schemeClr val="accent1"/>
          </a:soli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b="1" dirty="0">
                <a:solidFill>
                  <a:schemeClr val="bg1"/>
                </a:solidFill>
                <a:ea typeface="Arial" charset="0"/>
                <a:cs typeface="Arial" charset="0"/>
              </a:rPr>
              <a:t>P</a:t>
            </a:r>
          </a:p>
        </p:txBody>
      </p:sp>
      <p:sp>
        <p:nvSpPr>
          <p:cNvPr id="185" name="Rounded Rectangle 184"/>
          <p:cNvSpPr/>
          <p:nvPr/>
        </p:nvSpPr>
        <p:spPr>
          <a:xfrm>
            <a:off x="6218076" y="2068796"/>
            <a:ext cx="575072" cy="567368"/>
          </a:xfrm>
          <a:prstGeom prst="round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4372C4"/>
                </a:solidFill>
              </a:rPr>
              <a:t>A</a:t>
            </a:r>
            <a:endParaRPr lang="en-US" sz="2000" b="1" dirty="0">
              <a:solidFill>
                <a:srgbClr val="4372C4"/>
              </a:solidFill>
            </a:endParaRPr>
          </a:p>
        </p:txBody>
      </p:sp>
      <p:sp>
        <p:nvSpPr>
          <p:cNvPr id="186" name="TextBox 185"/>
          <p:cNvSpPr txBox="1"/>
          <p:nvPr/>
        </p:nvSpPr>
        <p:spPr>
          <a:xfrm>
            <a:off x="6458547" y="5236933"/>
            <a:ext cx="527124" cy="461665"/>
          </a:xfrm>
          <a:prstGeom prst="rect">
            <a:avLst/>
          </a:prstGeom>
          <a:noFill/>
        </p:spPr>
        <p:txBody>
          <a:bodyPr wrap="square" rtlCol="0">
            <a:spAutoFit/>
          </a:bodyPr>
          <a:lstStyle/>
          <a:p>
            <a:r>
              <a:rPr lang="en-US" sz="2400" b="1"/>
              <a:t>N</a:t>
            </a:r>
          </a:p>
        </p:txBody>
      </p:sp>
    </p:spTree>
    <p:extLst>
      <p:ext uri="{BB962C8B-B14F-4D97-AF65-F5344CB8AC3E}">
        <p14:creationId xmlns:p14="http://schemas.microsoft.com/office/powerpoint/2010/main" val="212632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18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450" y="376687"/>
            <a:ext cx="10515600" cy="1325563"/>
          </a:xfrm>
        </p:spPr>
        <p:txBody>
          <a:bodyPr/>
          <a:lstStyle/>
          <a:p>
            <a:r>
              <a:rPr lang="en-US" dirty="0"/>
              <a:t>Diagram 5</a:t>
            </a:r>
          </a:p>
        </p:txBody>
      </p:sp>
      <p:sp>
        <p:nvSpPr>
          <p:cNvPr id="4" name="Slide Number Placeholder 3"/>
          <p:cNvSpPr>
            <a:spLocks noGrp="1"/>
          </p:cNvSpPr>
          <p:nvPr>
            <p:ph type="sldNum" sz="quarter" idx="12"/>
          </p:nvPr>
        </p:nvSpPr>
        <p:spPr>
          <a:xfrm>
            <a:off x="276261" y="6356348"/>
            <a:ext cx="2743200" cy="365125"/>
          </a:xfrm>
        </p:spPr>
        <p:txBody>
          <a:bodyPr/>
          <a:lstStyle/>
          <a:p>
            <a:fld id="{2AF5F8E0-9CB9-8D41-B80C-6B76C9B710FC}" type="slidenum">
              <a:rPr lang="en-US" smtClean="0"/>
              <a:pPr/>
              <a:t>9</a:t>
            </a:fld>
            <a:endParaRPr lang="en-US"/>
          </a:p>
        </p:txBody>
      </p:sp>
      <p:sp>
        <p:nvSpPr>
          <p:cNvPr id="236" name="Rounded Rectangle 235"/>
          <p:cNvSpPr/>
          <p:nvPr/>
        </p:nvSpPr>
        <p:spPr>
          <a:xfrm>
            <a:off x="7067462" y="4571483"/>
            <a:ext cx="559591" cy="554570"/>
          </a:xfrm>
          <a:prstGeom prst="roundRect">
            <a:avLst/>
          </a:prstGeom>
          <a:solidFill>
            <a:schemeClr val="accent1"/>
          </a:solidFill>
          <a:ln w="28575" cap="flat" cmpd="sng" algn="ctr">
            <a:solidFill>
              <a:schemeClr val="tx2"/>
            </a:solidFill>
            <a:prstDash val="solid"/>
          </a:ln>
          <a:effectLst>
            <a:outerShdw blurRad="40000" dist="23000" dir="5400000" rotWithShape="0">
              <a:srgbClr val="000000">
                <a:alpha val="35000"/>
              </a:srgbClr>
            </a:outerShdw>
          </a:effectLst>
        </p:spPr>
        <p:txBody>
          <a:bodyPr tIns="3600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noProof="0" dirty="0">
                <a:solidFill>
                  <a:schemeClr val="bg1"/>
                </a:solidFill>
                <a:ea typeface=""/>
                <a:cs typeface=""/>
              </a:rPr>
              <a:t>P</a:t>
            </a:r>
            <a:endParaRPr kumimoji="0" lang="en-US" sz="2400" b="1" i="0" u="none" strike="noStrike" kern="0" cap="none" spc="0" normalizeH="0" baseline="0" noProof="0" dirty="0">
              <a:ln>
                <a:noFill/>
              </a:ln>
              <a:solidFill>
                <a:schemeClr val="bg1"/>
              </a:solidFill>
              <a:effectLst/>
              <a:uLnTx/>
              <a:uFillTx/>
              <a:ea typeface=""/>
              <a:cs typeface=""/>
            </a:endParaRPr>
          </a:p>
        </p:txBody>
      </p:sp>
      <p:sp>
        <p:nvSpPr>
          <p:cNvPr id="198" name="Folded Corner 197"/>
          <p:cNvSpPr/>
          <p:nvPr/>
        </p:nvSpPr>
        <p:spPr>
          <a:xfrm>
            <a:off x="5876447" y="2095923"/>
            <a:ext cx="837868" cy="848971"/>
          </a:xfrm>
          <a:prstGeom prst="foldedCorner">
            <a:avLst/>
          </a:prstGeom>
          <a:solidFill>
            <a:srgbClr val="F7ADFF"/>
          </a:solidFill>
          <a:ln w="19050" cap="flat" cmpd="sng" algn="ctr">
            <a:solidFill>
              <a:srgbClr val="3C75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200" b="1" kern="0" noProof="0">
                <a:solidFill>
                  <a:srgbClr val="4372C4"/>
                </a:solidFill>
                <a:latin typeface="Arial"/>
                <a:ea typeface=""/>
                <a:cs typeface=""/>
              </a:rPr>
              <a:t>Channel Policy</a:t>
            </a:r>
            <a:endParaRPr kumimoji="0" lang="en-US" sz="1200" b="1" i="0" u="none" strike="noStrike" kern="0" cap="none" spc="0" normalizeH="0" baseline="-25000" noProof="0" dirty="0">
              <a:ln>
                <a:noFill/>
              </a:ln>
              <a:solidFill>
                <a:srgbClr val="4372C4"/>
              </a:solidFill>
              <a:effectLst/>
              <a:uLnTx/>
              <a:uFillTx/>
              <a:latin typeface="Arial"/>
              <a:ea typeface=""/>
              <a:cs typeface=""/>
            </a:endParaRPr>
          </a:p>
        </p:txBody>
      </p:sp>
      <p:cxnSp>
        <p:nvCxnSpPr>
          <p:cNvPr id="199" name="Straight Connector 198"/>
          <p:cNvCxnSpPr>
            <a:stCxn id="198" idx="2"/>
          </p:cNvCxnSpPr>
          <p:nvPr/>
        </p:nvCxnSpPr>
        <p:spPr>
          <a:xfrm>
            <a:off x="6295381" y="2944894"/>
            <a:ext cx="6714" cy="715509"/>
          </a:xfrm>
          <a:prstGeom prst="line">
            <a:avLst/>
          </a:prstGeom>
          <a:ln w="28575">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205" idx="0"/>
            <a:endCxn id="285" idx="4"/>
          </p:cNvCxnSpPr>
          <p:nvPr/>
        </p:nvCxnSpPr>
        <p:spPr>
          <a:xfrm flipH="1" flipV="1">
            <a:off x="7344307" y="3968231"/>
            <a:ext cx="3940" cy="498272"/>
          </a:xfrm>
          <a:prstGeom prst="line">
            <a:avLst/>
          </a:prstGeom>
          <a:solidFill>
            <a:srgbClr val="4372C4"/>
          </a:solidFill>
          <a:ln w="38100" cap="flat" cmpd="sng" algn="ctr">
            <a:solidFill>
              <a:srgbClr val="FF0000"/>
            </a:solidFill>
            <a:prstDash val="solid"/>
            <a:tailEnd type="none"/>
          </a:ln>
          <a:effectLst>
            <a:outerShdw blurRad="40000" dist="20000" dir="5400000" rotWithShape="0">
              <a:srgbClr val="000000">
                <a:alpha val="38000"/>
              </a:srgbClr>
            </a:outerShdw>
          </a:effectLst>
        </p:spPr>
      </p:cxnSp>
      <p:sp>
        <p:nvSpPr>
          <p:cNvPr id="204" name="TextBox 203"/>
          <p:cNvSpPr txBox="1"/>
          <p:nvPr/>
        </p:nvSpPr>
        <p:spPr>
          <a:xfrm>
            <a:off x="7192837" y="3577360"/>
            <a:ext cx="348172" cy="461665"/>
          </a:xfrm>
          <a:prstGeom prst="rect">
            <a:avLst/>
          </a:prstGeom>
          <a:noFill/>
        </p:spPr>
        <p:txBody>
          <a:bodyPr wrap="none" rtlCol="0">
            <a:spAutoFit/>
          </a:bodyPr>
          <a:lstStyle/>
          <a:p>
            <a:r>
              <a:rPr lang="en-US" sz="2400" b="1">
                <a:solidFill>
                  <a:srgbClr val="FF0000"/>
                </a:solidFill>
              </a:rPr>
              <a:t>C</a:t>
            </a:r>
            <a:endParaRPr lang="en-US" sz="2400" b="1" dirty="0">
              <a:solidFill>
                <a:srgbClr val="FF0000"/>
              </a:solidFill>
            </a:endParaRPr>
          </a:p>
        </p:txBody>
      </p:sp>
      <p:grpSp>
        <p:nvGrpSpPr>
          <p:cNvPr id="24" name="Group 23"/>
          <p:cNvGrpSpPr/>
          <p:nvPr/>
        </p:nvGrpSpPr>
        <p:grpSpPr>
          <a:xfrm>
            <a:off x="6777277" y="1970469"/>
            <a:ext cx="420764" cy="1110662"/>
            <a:chOff x="2901909" y="2277139"/>
            <a:chExt cx="420764" cy="1110662"/>
          </a:xfrm>
        </p:grpSpPr>
        <p:grpSp>
          <p:nvGrpSpPr>
            <p:cNvPr id="16" name="Group 15"/>
            <p:cNvGrpSpPr/>
            <p:nvPr/>
          </p:nvGrpSpPr>
          <p:grpSpPr>
            <a:xfrm>
              <a:off x="2901909" y="2277139"/>
              <a:ext cx="420764" cy="340787"/>
              <a:chOff x="2901909" y="2277139"/>
              <a:chExt cx="420764" cy="340787"/>
            </a:xfrm>
          </p:grpSpPr>
          <p:sp>
            <p:nvSpPr>
              <p:cNvPr id="213" name="Rectangle 212"/>
              <p:cNvSpPr/>
              <p:nvPr/>
            </p:nvSpPr>
            <p:spPr>
              <a:xfrm>
                <a:off x="2901909" y="2277139"/>
                <a:ext cx="420764" cy="3407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4" name="Group 213"/>
              <p:cNvGrpSpPr/>
              <p:nvPr/>
            </p:nvGrpSpPr>
            <p:grpSpPr>
              <a:xfrm>
                <a:off x="2953011" y="2326967"/>
                <a:ext cx="150866" cy="241130"/>
                <a:chOff x="5212465" y="3556092"/>
                <a:chExt cx="189760" cy="303294"/>
              </a:xfrm>
            </p:grpSpPr>
            <p:sp>
              <p:nvSpPr>
                <p:cNvPr id="219" name="Oval 218"/>
                <p:cNvSpPr/>
                <p:nvPr/>
              </p:nvSpPr>
              <p:spPr>
                <a:xfrm>
                  <a:off x="5250578" y="3556092"/>
                  <a:ext cx="113534" cy="113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ound Same Side Corner Rectangle 219"/>
                <p:cNvSpPr/>
                <p:nvPr/>
              </p:nvSpPr>
              <p:spPr>
                <a:xfrm>
                  <a:off x="5212465" y="3669626"/>
                  <a:ext cx="189760" cy="189760"/>
                </a:xfrm>
                <a:prstGeom prst="round2SameRect">
                  <a:avLst>
                    <a:gd name="adj1" fmla="val 49716"/>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grpSp>
          <p:grpSp>
            <p:nvGrpSpPr>
              <p:cNvPr id="215" name="Group 214"/>
              <p:cNvGrpSpPr/>
              <p:nvPr/>
            </p:nvGrpSpPr>
            <p:grpSpPr>
              <a:xfrm>
                <a:off x="3134178" y="2379296"/>
                <a:ext cx="123069" cy="75870"/>
                <a:chOff x="4770478" y="3634526"/>
                <a:chExt cx="123069" cy="75870"/>
              </a:xfrm>
            </p:grpSpPr>
            <p:cxnSp>
              <p:nvCxnSpPr>
                <p:cNvPr id="216" name="Straight Connector 215"/>
                <p:cNvCxnSpPr/>
                <p:nvPr/>
              </p:nvCxnSpPr>
              <p:spPr>
                <a:xfrm>
                  <a:off x="4770478" y="363452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4770478" y="3672461"/>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4770478" y="3710396"/>
                  <a:ext cx="123069"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p:nvGrpSpPr>
          <p:grpSpPr>
            <a:xfrm>
              <a:off x="2901909" y="2661005"/>
              <a:ext cx="420764" cy="340787"/>
              <a:chOff x="2903135" y="2661005"/>
              <a:chExt cx="420764" cy="340787"/>
            </a:xfrm>
          </p:grpSpPr>
          <p:sp>
            <p:nvSpPr>
              <p:cNvPr id="221" name="Rectangle 220"/>
              <p:cNvSpPr/>
              <p:nvPr/>
            </p:nvSpPr>
            <p:spPr>
              <a:xfrm>
                <a:off x="2903135" y="2661005"/>
                <a:ext cx="420764" cy="3407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p:cNvSpPr/>
              <p:nvPr/>
            </p:nvSpPr>
            <p:spPr>
              <a:xfrm>
                <a:off x="2984529" y="2710841"/>
                <a:ext cx="90263" cy="90264"/>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ound Same Side Corner Rectangle 222"/>
              <p:cNvSpPr/>
              <p:nvPr/>
            </p:nvSpPr>
            <p:spPr>
              <a:xfrm>
                <a:off x="2954228" y="2801105"/>
                <a:ext cx="150866" cy="150867"/>
              </a:xfrm>
              <a:prstGeom prst="round2SameRect">
                <a:avLst>
                  <a:gd name="adj1" fmla="val 49716"/>
                  <a:gd name="adj2" fmla="val 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cxnSp>
            <p:nvCxnSpPr>
              <p:cNvPr id="226" name="Straight Connector 225"/>
              <p:cNvCxnSpPr/>
              <p:nvPr/>
            </p:nvCxnSpPr>
            <p:spPr>
              <a:xfrm>
                <a:off x="3135404" y="276316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3135404" y="2801097"/>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3135404" y="2839032"/>
                <a:ext cx="12306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901909" y="3047014"/>
              <a:ext cx="420764" cy="340787"/>
              <a:chOff x="2906795" y="3047014"/>
              <a:chExt cx="420764" cy="340787"/>
            </a:xfrm>
          </p:grpSpPr>
          <p:sp>
            <p:nvSpPr>
              <p:cNvPr id="224" name="Oval 223"/>
              <p:cNvSpPr/>
              <p:nvPr/>
            </p:nvSpPr>
            <p:spPr>
              <a:xfrm>
                <a:off x="2988189" y="3096850"/>
                <a:ext cx="90264" cy="90264"/>
              </a:xfrm>
              <a:prstGeom prst="ellipse">
                <a:avLst/>
              </a:prstGeom>
              <a:solidFill>
                <a:srgbClr val="FFC000"/>
              </a:solidFill>
              <a:ln>
                <a:solidFill>
                  <a:srgbClr val="D2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ound Same Side Corner Rectangle 224"/>
              <p:cNvSpPr/>
              <p:nvPr/>
            </p:nvSpPr>
            <p:spPr>
              <a:xfrm>
                <a:off x="2957888" y="3187114"/>
                <a:ext cx="150866" cy="150866"/>
              </a:xfrm>
              <a:prstGeom prst="round2SameRect">
                <a:avLst>
                  <a:gd name="adj1" fmla="val 49716"/>
                  <a:gd name="adj2" fmla="val 0"/>
                </a:avLst>
              </a:prstGeom>
              <a:solidFill>
                <a:srgbClr val="FFC000"/>
              </a:solidFill>
              <a:ln>
                <a:solidFill>
                  <a:srgbClr val="D2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cxnSp>
            <p:nvCxnSpPr>
              <p:cNvPr id="229" name="Straight Connector 228"/>
              <p:cNvCxnSpPr/>
              <p:nvPr/>
            </p:nvCxnSpPr>
            <p:spPr>
              <a:xfrm>
                <a:off x="3139064" y="3149171"/>
                <a:ext cx="123069"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3139064" y="3187106"/>
                <a:ext cx="123069"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3139064" y="3225041"/>
                <a:ext cx="123069"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2906795" y="3047014"/>
                <a:ext cx="420764" cy="340787"/>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05" name="Oval 204"/>
          <p:cNvSpPr/>
          <p:nvPr/>
        </p:nvSpPr>
        <p:spPr>
          <a:xfrm>
            <a:off x="7267246" y="4466503"/>
            <a:ext cx="162001" cy="162001"/>
          </a:xfrm>
          <a:prstGeom prst="ellipse">
            <a:avLst/>
          </a:prstGeom>
          <a:solidFill>
            <a:srgbClr val="FF0000"/>
          </a:solidFill>
          <a:ln w="25400" cmpd="sng">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solidFill>
                <a:srgbClr val="000000"/>
              </a:solidFill>
            </a:endParaRPr>
          </a:p>
        </p:txBody>
      </p:sp>
      <p:sp>
        <p:nvSpPr>
          <p:cNvPr id="237" name="Document 236"/>
          <p:cNvSpPr/>
          <p:nvPr/>
        </p:nvSpPr>
        <p:spPr>
          <a:xfrm>
            <a:off x="7480095" y="4330630"/>
            <a:ext cx="547666" cy="433746"/>
          </a:xfrm>
          <a:prstGeom prst="flowChartDocument">
            <a:avLst/>
          </a:prstGeom>
          <a:solidFill>
            <a:srgbClr val="FF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L</a:t>
            </a:r>
          </a:p>
        </p:txBody>
      </p:sp>
      <p:grpSp>
        <p:nvGrpSpPr>
          <p:cNvPr id="31" name="Group 30"/>
          <p:cNvGrpSpPr/>
          <p:nvPr/>
        </p:nvGrpSpPr>
        <p:grpSpPr>
          <a:xfrm>
            <a:off x="1399893" y="2071160"/>
            <a:ext cx="2282128" cy="2830005"/>
            <a:chOff x="6762307" y="2076414"/>
            <a:chExt cx="2282128" cy="2830005"/>
          </a:xfrm>
        </p:grpSpPr>
        <p:sp>
          <p:nvSpPr>
            <p:cNvPr id="238" name="Rounded Rectangle 237"/>
            <p:cNvSpPr/>
            <p:nvPr/>
          </p:nvSpPr>
          <p:spPr>
            <a:xfrm>
              <a:off x="6835977" y="4001067"/>
              <a:ext cx="684772" cy="628178"/>
            </a:xfrm>
            <a:prstGeom prst="roundRect">
              <a:avLst/>
            </a:prstGeom>
            <a:solidFill>
              <a:schemeClr val="accent1">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b="1" dirty="0">
                  <a:solidFill>
                    <a:srgbClr val="000000"/>
                  </a:solidFill>
                  <a:ea typeface="Arial" charset="0"/>
                  <a:cs typeface="Arial" charset="0"/>
                </a:rPr>
                <a:t>N</a:t>
              </a:r>
              <a:endParaRPr lang="en-US" sz="2400" b="1" dirty="0">
                <a:solidFill>
                  <a:srgbClr val="000000"/>
                </a:solidFill>
                <a:ea typeface="Arial" charset="0"/>
                <a:cs typeface="Arial" charset="0"/>
              </a:endParaRPr>
            </a:p>
          </p:txBody>
        </p:sp>
        <p:grpSp>
          <p:nvGrpSpPr>
            <p:cNvPr id="23" name="Group 22"/>
            <p:cNvGrpSpPr/>
            <p:nvPr/>
          </p:nvGrpSpPr>
          <p:grpSpPr>
            <a:xfrm>
              <a:off x="7670485" y="2076414"/>
              <a:ext cx="420764" cy="1110662"/>
              <a:chOff x="8944470" y="2396641"/>
              <a:chExt cx="420764" cy="1110662"/>
            </a:xfrm>
          </p:grpSpPr>
          <p:grpSp>
            <p:nvGrpSpPr>
              <p:cNvPr id="20" name="Group 19"/>
              <p:cNvGrpSpPr/>
              <p:nvPr/>
            </p:nvGrpSpPr>
            <p:grpSpPr>
              <a:xfrm>
                <a:off x="8944470" y="2396641"/>
                <a:ext cx="420764" cy="340787"/>
                <a:chOff x="8944470" y="2396641"/>
                <a:chExt cx="420764" cy="340787"/>
              </a:xfrm>
            </p:grpSpPr>
            <p:sp>
              <p:nvSpPr>
                <p:cNvPr id="240" name="Rectangle 239"/>
                <p:cNvSpPr/>
                <p:nvPr/>
              </p:nvSpPr>
              <p:spPr>
                <a:xfrm>
                  <a:off x="8944470" y="2396641"/>
                  <a:ext cx="420764" cy="340787"/>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1" name="Group 240"/>
                <p:cNvGrpSpPr/>
                <p:nvPr/>
              </p:nvGrpSpPr>
              <p:grpSpPr>
                <a:xfrm>
                  <a:off x="8995572" y="2446469"/>
                  <a:ext cx="150866" cy="241130"/>
                  <a:chOff x="5212465" y="3556092"/>
                  <a:chExt cx="189760" cy="303294"/>
                </a:xfrm>
                <a:solidFill>
                  <a:schemeClr val="accent6"/>
                </a:solidFill>
              </p:grpSpPr>
              <p:sp>
                <p:nvSpPr>
                  <p:cNvPr id="258" name="Oval 257"/>
                  <p:cNvSpPr/>
                  <p:nvPr/>
                </p:nvSpPr>
                <p:spPr>
                  <a:xfrm>
                    <a:off x="5250578" y="3556092"/>
                    <a:ext cx="113534" cy="113534"/>
                  </a:xfrm>
                  <a:prstGeom prst="ellips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ound Same Side Corner Rectangle 258"/>
                  <p:cNvSpPr/>
                  <p:nvPr/>
                </p:nvSpPr>
                <p:spPr>
                  <a:xfrm>
                    <a:off x="5212465" y="3669626"/>
                    <a:ext cx="189760" cy="189760"/>
                  </a:xfrm>
                  <a:prstGeom prst="round2SameRect">
                    <a:avLst>
                      <a:gd name="adj1" fmla="val 49716"/>
                      <a:gd name="adj2" fmla="val 0"/>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grpSp>
            <p:grpSp>
              <p:nvGrpSpPr>
                <p:cNvPr id="242" name="Group 241"/>
                <p:cNvGrpSpPr/>
                <p:nvPr/>
              </p:nvGrpSpPr>
              <p:grpSpPr>
                <a:xfrm>
                  <a:off x="9176739" y="2498798"/>
                  <a:ext cx="123069" cy="75870"/>
                  <a:chOff x="4770478" y="3634526"/>
                  <a:chExt cx="123069" cy="75870"/>
                </a:xfrm>
              </p:grpSpPr>
              <p:cxnSp>
                <p:nvCxnSpPr>
                  <p:cNvPr id="255" name="Straight Connector 254"/>
                  <p:cNvCxnSpPr/>
                  <p:nvPr/>
                </p:nvCxnSpPr>
                <p:spPr>
                  <a:xfrm>
                    <a:off x="4770478" y="3634526"/>
                    <a:ext cx="12306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4770478" y="3672461"/>
                    <a:ext cx="12306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4770478" y="3710396"/>
                    <a:ext cx="12306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grpSp>
          <p:grpSp>
            <p:nvGrpSpPr>
              <p:cNvPr id="21" name="Group 20"/>
              <p:cNvGrpSpPr/>
              <p:nvPr/>
            </p:nvGrpSpPr>
            <p:grpSpPr>
              <a:xfrm>
                <a:off x="8944470" y="2780507"/>
                <a:ext cx="420764" cy="340787"/>
                <a:chOff x="8945696" y="2780507"/>
                <a:chExt cx="420764" cy="340787"/>
              </a:xfrm>
            </p:grpSpPr>
            <p:sp>
              <p:nvSpPr>
                <p:cNvPr id="243" name="Rectangle 242"/>
                <p:cNvSpPr/>
                <p:nvPr/>
              </p:nvSpPr>
              <p:spPr>
                <a:xfrm>
                  <a:off x="8945696" y="2780507"/>
                  <a:ext cx="420764" cy="340787"/>
                </a:xfrm>
                <a:prstGeom prst="rect">
                  <a:avLst/>
                </a:prstGeom>
                <a:no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9027090" y="2830343"/>
                  <a:ext cx="90263" cy="90264"/>
                </a:xfrm>
                <a:prstGeom prst="ellipse">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ound Same Side Corner Rectangle 244"/>
                <p:cNvSpPr/>
                <p:nvPr/>
              </p:nvSpPr>
              <p:spPr>
                <a:xfrm>
                  <a:off x="8996789" y="2920607"/>
                  <a:ext cx="150866" cy="150867"/>
                </a:xfrm>
                <a:prstGeom prst="round2SameRect">
                  <a:avLst>
                    <a:gd name="adj1" fmla="val 49716"/>
                    <a:gd name="adj2" fmla="val 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cxnSp>
              <p:nvCxnSpPr>
                <p:cNvPr id="248" name="Straight Connector 247"/>
                <p:cNvCxnSpPr/>
                <p:nvPr/>
              </p:nvCxnSpPr>
              <p:spPr>
                <a:xfrm>
                  <a:off x="9177965" y="2882664"/>
                  <a:ext cx="123069"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9177965" y="2920599"/>
                  <a:ext cx="123069"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9177965" y="2958534"/>
                  <a:ext cx="123069"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8944470" y="3166516"/>
                <a:ext cx="420764" cy="340787"/>
                <a:chOff x="8949356" y="3166516"/>
                <a:chExt cx="420764" cy="340787"/>
              </a:xfrm>
            </p:grpSpPr>
            <p:sp>
              <p:nvSpPr>
                <p:cNvPr id="246" name="Oval 245"/>
                <p:cNvSpPr/>
                <p:nvPr/>
              </p:nvSpPr>
              <p:spPr>
                <a:xfrm>
                  <a:off x="9030750" y="3216352"/>
                  <a:ext cx="90264" cy="90264"/>
                </a:xfrm>
                <a:prstGeom prst="ellipse">
                  <a:avLst/>
                </a:prstGeom>
                <a:solidFill>
                  <a:srgbClr val="FFC000"/>
                </a:solidFill>
                <a:ln>
                  <a:solidFill>
                    <a:srgbClr val="D2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ound Same Side Corner Rectangle 246"/>
                <p:cNvSpPr/>
                <p:nvPr/>
              </p:nvSpPr>
              <p:spPr>
                <a:xfrm>
                  <a:off x="9000449" y="3306616"/>
                  <a:ext cx="150866" cy="150866"/>
                </a:xfrm>
                <a:prstGeom prst="round2SameRect">
                  <a:avLst>
                    <a:gd name="adj1" fmla="val 49716"/>
                    <a:gd name="adj2" fmla="val 0"/>
                  </a:avLst>
                </a:prstGeom>
                <a:solidFill>
                  <a:srgbClr val="FFC000"/>
                </a:solidFill>
                <a:ln>
                  <a:solidFill>
                    <a:srgbClr val="D2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t>
                  </a:r>
                  <a:endParaRPr lang="en-US" sz="4000" dirty="0"/>
                </a:p>
              </p:txBody>
            </p:sp>
            <p:cxnSp>
              <p:nvCxnSpPr>
                <p:cNvPr id="251" name="Straight Connector 250"/>
                <p:cNvCxnSpPr/>
                <p:nvPr/>
              </p:nvCxnSpPr>
              <p:spPr>
                <a:xfrm>
                  <a:off x="9181625" y="3268673"/>
                  <a:ext cx="123069"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9181625" y="3306608"/>
                  <a:ext cx="123069"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9181625" y="3344543"/>
                  <a:ext cx="123069"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
              <p:nvSpPr>
                <p:cNvPr id="254" name="Rectangle 253"/>
                <p:cNvSpPr/>
                <p:nvPr/>
              </p:nvSpPr>
              <p:spPr>
                <a:xfrm>
                  <a:off x="8949356" y="3166516"/>
                  <a:ext cx="420764" cy="340787"/>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1" name="Folded Corner 260"/>
            <p:cNvSpPr/>
            <p:nvPr/>
          </p:nvSpPr>
          <p:spPr>
            <a:xfrm>
              <a:off x="6762307" y="2247879"/>
              <a:ext cx="837868" cy="848971"/>
            </a:xfrm>
            <a:prstGeom prst="foldedCorner">
              <a:avLst/>
            </a:prstGeom>
            <a:solidFill>
              <a:srgbClr val="F7ADFF"/>
            </a:solidFill>
            <a:ln w="19050" cap="flat" cmpd="sng" algn="ctr">
              <a:solidFill>
                <a:srgbClr val="3C75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200" b="1" kern="0" noProof="0" dirty="0">
                  <a:solidFill>
                    <a:srgbClr val="4372C4"/>
                  </a:solidFill>
                  <a:latin typeface="Arial"/>
                  <a:ea typeface=""/>
                  <a:cs typeface=""/>
                </a:rPr>
                <a:t>Network Policy</a:t>
              </a:r>
              <a:endParaRPr kumimoji="0" lang="en-US" sz="1200" b="1" i="0" u="none" strike="noStrike" kern="0" cap="none" spc="0" normalizeH="0" baseline="-25000" noProof="0" dirty="0">
                <a:ln>
                  <a:noFill/>
                </a:ln>
                <a:solidFill>
                  <a:srgbClr val="4372C4"/>
                </a:solidFill>
                <a:effectLst/>
                <a:uLnTx/>
                <a:uFillTx/>
                <a:latin typeface="Arial"/>
                <a:ea typeface=""/>
                <a:cs typeface=""/>
              </a:endParaRPr>
            </a:p>
          </p:txBody>
        </p:sp>
        <p:cxnSp>
          <p:nvCxnSpPr>
            <p:cNvPr id="262" name="Straight Connector 261"/>
            <p:cNvCxnSpPr>
              <a:stCxn id="261" idx="2"/>
              <a:endCxn id="238" idx="0"/>
            </p:cNvCxnSpPr>
            <p:nvPr/>
          </p:nvCxnSpPr>
          <p:spPr>
            <a:xfrm flipH="1">
              <a:off x="7178363" y="3096850"/>
              <a:ext cx="2878" cy="904217"/>
            </a:xfrm>
            <a:prstGeom prst="line">
              <a:avLst/>
            </a:prstGeom>
            <a:ln w="28575">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7797010" y="3638211"/>
              <a:ext cx="1247425" cy="1268208"/>
              <a:chOff x="8976245" y="4067987"/>
              <a:chExt cx="1247425" cy="1268208"/>
            </a:xfrm>
          </p:grpSpPr>
          <p:sp>
            <p:nvSpPr>
              <p:cNvPr id="27" name="Oval 26"/>
              <p:cNvSpPr/>
              <p:nvPr/>
            </p:nvSpPr>
            <p:spPr>
              <a:xfrm>
                <a:off x="9047825" y="4226341"/>
                <a:ext cx="1047332" cy="1047332"/>
              </a:xfrm>
              <a:prstGeom prst="ellipse">
                <a:avLst/>
              </a:prstGeom>
              <a:solidFill>
                <a:schemeClr val="accent1">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solidFill>
                  </a:rPr>
                  <a:t>consortium</a:t>
                </a:r>
              </a:p>
            </p:txBody>
          </p:sp>
          <p:grpSp>
            <p:nvGrpSpPr>
              <p:cNvPr id="266" name="Group 265"/>
              <p:cNvGrpSpPr/>
              <p:nvPr/>
            </p:nvGrpSpPr>
            <p:grpSpPr>
              <a:xfrm>
                <a:off x="8976245" y="4067987"/>
                <a:ext cx="503303" cy="466079"/>
                <a:chOff x="10666566" y="3979442"/>
                <a:chExt cx="742889" cy="687946"/>
              </a:xfrm>
              <a:solidFill>
                <a:srgbClr val="4A8522"/>
              </a:solidFill>
            </p:grpSpPr>
            <p:sp>
              <p:nvSpPr>
                <p:cNvPr id="267" name="Triangle 266"/>
                <p:cNvSpPr/>
                <p:nvPr/>
              </p:nvSpPr>
              <p:spPr>
                <a:xfrm>
                  <a:off x="10666566" y="3979442"/>
                  <a:ext cx="742889" cy="677401"/>
                </a:xfrm>
                <a:prstGeom prst="triangl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solidFill>
                  </a:endParaRPr>
                </a:p>
              </p:txBody>
            </p:sp>
            <p:sp>
              <p:nvSpPr>
                <p:cNvPr id="268" name="TextBox 267"/>
                <p:cNvSpPr txBox="1"/>
                <p:nvPr/>
              </p:nvSpPr>
              <p:spPr>
                <a:xfrm>
                  <a:off x="10763238" y="4281244"/>
                  <a:ext cx="587261" cy="386144"/>
                </a:xfrm>
                <a:prstGeom prst="rect">
                  <a:avLst/>
                </a:prstGeom>
                <a:noFill/>
              </p:spPr>
              <p:txBody>
                <a:bodyPr wrap="none" rtlCol="0">
                  <a:spAutoFit/>
                </a:bodyPr>
                <a:lstStyle/>
                <a:p>
                  <a:r>
                    <a:rPr lang="en-US" sz="1050" b="1" dirty="0">
                      <a:solidFill>
                        <a:schemeClr val="bg1"/>
                      </a:solidFill>
                    </a:rPr>
                    <a:t>Org</a:t>
                  </a:r>
                </a:p>
              </p:txBody>
            </p:sp>
          </p:grpSp>
          <p:grpSp>
            <p:nvGrpSpPr>
              <p:cNvPr id="269" name="Group 268"/>
              <p:cNvGrpSpPr/>
              <p:nvPr/>
            </p:nvGrpSpPr>
            <p:grpSpPr>
              <a:xfrm>
                <a:off x="9610536" y="4068632"/>
                <a:ext cx="503303" cy="466079"/>
                <a:chOff x="10666566" y="3979442"/>
                <a:chExt cx="742889" cy="687946"/>
              </a:xfrm>
              <a:solidFill>
                <a:schemeClr val="tx2"/>
              </a:solidFill>
            </p:grpSpPr>
            <p:sp>
              <p:nvSpPr>
                <p:cNvPr id="270" name="Triangle 269"/>
                <p:cNvSpPr/>
                <p:nvPr/>
              </p:nvSpPr>
              <p:spPr>
                <a:xfrm>
                  <a:off x="10666566" y="3979442"/>
                  <a:ext cx="742889" cy="677401"/>
                </a:xfrm>
                <a:prstGeom prst="triangl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solidFill>
                  </a:endParaRPr>
                </a:p>
              </p:txBody>
            </p:sp>
            <p:sp>
              <p:nvSpPr>
                <p:cNvPr id="271" name="TextBox 270"/>
                <p:cNvSpPr txBox="1"/>
                <p:nvPr/>
              </p:nvSpPr>
              <p:spPr>
                <a:xfrm>
                  <a:off x="10763238" y="4281244"/>
                  <a:ext cx="587261" cy="386144"/>
                </a:xfrm>
                <a:prstGeom prst="rect">
                  <a:avLst/>
                </a:prstGeom>
                <a:noFill/>
              </p:spPr>
              <p:txBody>
                <a:bodyPr wrap="none" rtlCol="0">
                  <a:spAutoFit/>
                </a:bodyPr>
                <a:lstStyle/>
                <a:p>
                  <a:r>
                    <a:rPr lang="en-US" sz="1050" b="1" dirty="0">
                      <a:solidFill>
                        <a:schemeClr val="bg1"/>
                      </a:solidFill>
                    </a:rPr>
                    <a:t>Org</a:t>
                  </a:r>
                </a:p>
              </p:txBody>
            </p:sp>
          </p:grpSp>
          <p:grpSp>
            <p:nvGrpSpPr>
              <p:cNvPr id="272" name="Group 271"/>
              <p:cNvGrpSpPr/>
              <p:nvPr/>
            </p:nvGrpSpPr>
            <p:grpSpPr>
              <a:xfrm>
                <a:off x="8987747" y="4870116"/>
                <a:ext cx="503303" cy="466079"/>
                <a:chOff x="10666566" y="3979442"/>
                <a:chExt cx="742889" cy="687946"/>
              </a:xfrm>
              <a:solidFill>
                <a:srgbClr val="FFC001"/>
              </a:solidFill>
            </p:grpSpPr>
            <p:sp>
              <p:nvSpPr>
                <p:cNvPr id="273" name="Triangle 272"/>
                <p:cNvSpPr/>
                <p:nvPr/>
              </p:nvSpPr>
              <p:spPr>
                <a:xfrm>
                  <a:off x="10666566" y="3979442"/>
                  <a:ext cx="742889" cy="677401"/>
                </a:xfrm>
                <a:prstGeom prst="triangl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solidFill>
                  </a:endParaRPr>
                </a:p>
              </p:txBody>
            </p:sp>
            <p:sp>
              <p:nvSpPr>
                <p:cNvPr id="274" name="TextBox 273"/>
                <p:cNvSpPr txBox="1"/>
                <p:nvPr/>
              </p:nvSpPr>
              <p:spPr>
                <a:xfrm>
                  <a:off x="10763238" y="4281244"/>
                  <a:ext cx="587261" cy="386144"/>
                </a:xfrm>
                <a:prstGeom prst="rect">
                  <a:avLst/>
                </a:prstGeom>
                <a:noFill/>
              </p:spPr>
              <p:txBody>
                <a:bodyPr wrap="none" rtlCol="0">
                  <a:spAutoFit/>
                </a:bodyPr>
                <a:lstStyle/>
                <a:p>
                  <a:r>
                    <a:rPr lang="en-US" sz="1050" b="1" dirty="0">
                      <a:solidFill>
                        <a:schemeClr val="bg1"/>
                      </a:solidFill>
                    </a:rPr>
                    <a:t>Org</a:t>
                  </a:r>
                </a:p>
              </p:txBody>
            </p:sp>
          </p:grpSp>
          <p:grpSp>
            <p:nvGrpSpPr>
              <p:cNvPr id="275" name="Group 274"/>
              <p:cNvGrpSpPr/>
              <p:nvPr/>
            </p:nvGrpSpPr>
            <p:grpSpPr>
              <a:xfrm>
                <a:off x="9720367" y="4862972"/>
                <a:ext cx="503303" cy="466079"/>
                <a:chOff x="10666566" y="3979442"/>
                <a:chExt cx="742889" cy="687946"/>
              </a:xfrm>
            </p:grpSpPr>
            <p:sp>
              <p:nvSpPr>
                <p:cNvPr id="276" name="Triangle 275"/>
                <p:cNvSpPr/>
                <p:nvPr/>
              </p:nvSpPr>
              <p:spPr>
                <a:xfrm>
                  <a:off x="10666566" y="3979442"/>
                  <a:ext cx="742889" cy="677401"/>
                </a:xfrm>
                <a:prstGeom prst="triangle">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solidFill>
                  </a:endParaRPr>
                </a:p>
              </p:txBody>
            </p:sp>
            <p:sp>
              <p:nvSpPr>
                <p:cNvPr id="277" name="TextBox 276"/>
                <p:cNvSpPr txBox="1"/>
                <p:nvPr/>
              </p:nvSpPr>
              <p:spPr>
                <a:xfrm>
                  <a:off x="10763238" y="4281244"/>
                  <a:ext cx="587261" cy="386144"/>
                </a:xfrm>
                <a:prstGeom prst="rect">
                  <a:avLst/>
                </a:prstGeom>
                <a:noFill/>
              </p:spPr>
              <p:txBody>
                <a:bodyPr wrap="none" rtlCol="0">
                  <a:spAutoFit/>
                </a:bodyPr>
                <a:lstStyle/>
                <a:p>
                  <a:r>
                    <a:rPr lang="en-US" sz="1050" b="1" dirty="0">
                      <a:solidFill>
                        <a:schemeClr val="bg1"/>
                      </a:solidFill>
                    </a:rPr>
                    <a:t>Org</a:t>
                  </a:r>
                </a:p>
              </p:txBody>
            </p:sp>
          </p:grpSp>
        </p:grpSp>
        <p:cxnSp>
          <p:nvCxnSpPr>
            <p:cNvPr id="30" name="Straight Connector 29"/>
            <p:cNvCxnSpPr>
              <a:stCxn id="238" idx="3"/>
              <a:endCxn id="27" idx="2"/>
            </p:cNvCxnSpPr>
            <p:nvPr/>
          </p:nvCxnSpPr>
          <p:spPr>
            <a:xfrm>
              <a:off x="7520749" y="4315156"/>
              <a:ext cx="347841" cy="5075"/>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5" name="Oval 284"/>
          <p:cNvSpPr/>
          <p:nvPr/>
        </p:nvSpPr>
        <p:spPr>
          <a:xfrm>
            <a:off x="5369069" y="3660403"/>
            <a:ext cx="3950475" cy="307828"/>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7778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372C4"/>
          </a:solidFill>
          <a:tailEnd type="triangl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588_IBM_Blockchain_MasterTemplate_101017">
  <a:themeElements>
    <a:clrScheme name="Custom 4">
      <a:dk1>
        <a:sysClr val="windowText" lastClr="000000"/>
      </a:dk1>
      <a:lt1>
        <a:sysClr val="window" lastClr="FFFFFF"/>
      </a:lt1>
      <a:dk2>
        <a:srgbClr val="003BC9"/>
      </a:dk2>
      <a:lt2>
        <a:srgbClr val="FFFFFF"/>
      </a:lt2>
      <a:accent1>
        <a:srgbClr val="272727"/>
      </a:accent1>
      <a:accent2>
        <a:srgbClr val="5FC8F1"/>
      </a:accent2>
      <a:accent3>
        <a:srgbClr val="C6C6C6"/>
      </a:accent3>
      <a:accent4>
        <a:srgbClr val="0064FF"/>
      </a:accent4>
      <a:accent5>
        <a:srgbClr val="626262"/>
      </a:accent5>
      <a:accent6>
        <a:srgbClr val="EAEAEA"/>
      </a:accent6>
      <a:hlink>
        <a:srgbClr val="5FC8F1"/>
      </a:hlink>
      <a:folHlink>
        <a:srgbClr val="8C8C8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70843</TotalTime>
  <Words>3719</Words>
  <Application>Microsoft Macintosh PowerPoint</Application>
  <PresentationFormat>Widescreen</PresentationFormat>
  <Paragraphs>1634</Paragraphs>
  <Slides>64</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64</vt:i4>
      </vt:variant>
    </vt:vector>
  </HeadingPairs>
  <TitlesOfParts>
    <vt:vector size="72" baseType="lpstr">
      <vt:lpstr>Apple Chancery</vt:lpstr>
      <vt:lpstr>Arial</vt:lpstr>
      <vt:lpstr>Calibri</vt:lpstr>
      <vt:lpstr>Calibri Light</vt:lpstr>
      <vt:lpstr>Courier New</vt:lpstr>
      <vt:lpstr>Mangal</vt:lpstr>
      <vt:lpstr>Office Theme</vt:lpstr>
      <vt:lpstr>7588_IBM_Blockchain_MasterTemplate_101017</vt:lpstr>
      <vt:lpstr>Diagrams for Documentation</vt:lpstr>
      <vt:lpstr>README</vt:lpstr>
      <vt:lpstr>Repository Structure</vt:lpstr>
      <vt:lpstr>Admin Guide</vt:lpstr>
      <vt:lpstr>Diagram1</vt:lpstr>
      <vt:lpstr>Diagram 2</vt:lpstr>
      <vt:lpstr>Diagram 3</vt:lpstr>
      <vt:lpstr>Diagram 4</vt:lpstr>
      <vt:lpstr>Diagram 5</vt:lpstr>
      <vt:lpstr>Admin Guide</vt:lpstr>
      <vt:lpstr>Diagram 1</vt:lpstr>
      <vt:lpstr>Diagram 2</vt:lpstr>
      <vt:lpstr>Diagram 3</vt:lpstr>
      <vt:lpstr>Diagram 4</vt:lpstr>
      <vt:lpstr>Diagram 5</vt:lpstr>
      <vt:lpstr>Diagram 6</vt:lpstr>
      <vt:lpstr>Diagram 7</vt:lpstr>
      <vt:lpstr>Diagram 8</vt:lpstr>
      <vt:lpstr>Diagram 9</vt:lpstr>
      <vt:lpstr>Diagram 10</vt:lpstr>
      <vt:lpstr>Diagram 11</vt:lpstr>
      <vt:lpstr>Diagram 12</vt:lpstr>
      <vt:lpstr>Admin Guide</vt:lpstr>
      <vt:lpstr>Diagram 1a</vt:lpstr>
      <vt:lpstr>Diagram 1b</vt:lpstr>
      <vt:lpstr>Diagram 2</vt:lpstr>
      <vt:lpstr>Diagram 3</vt:lpstr>
      <vt:lpstr>Diagram 4a</vt:lpstr>
      <vt:lpstr>Diagram 4b</vt:lpstr>
      <vt:lpstr>Diagram 3 original</vt:lpstr>
      <vt:lpstr>Diagram 3b original</vt:lpstr>
      <vt:lpstr>Diagram 5a</vt:lpstr>
      <vt:lpstr>Diagram 5b</vt:lpstr>
      <vt:lpstr>Diagram 6</vt:lpstr>
      <vt:lpstr>Diagram 7  </vt:lpstr>
      <vt:lpstr>Diagram 7b</vt:lpstr>
      <vt:lpstr>Diagram 8</vt:lpstr>
      <vt:lpstr>Diagram 9a</vt:lpstr>
      <vt:lpstr>Diagram 9b follows</vt:lpstr>
      <vt:lpstr>PowerPoint Presentation</vt:lpstr>
      <vt:lpstr>Diagram 10a</vt:lpstr>
      <vt:lpstr>Diagram 10b</vt:lpstr>
      <vt:lpstr>Diagram 10c</vt:lpstr>
      <vt:lpstr>Diagram 10d</vt:lpstr>
      <vt:lpstr>Diagram 10e</vt:lpstr>
      <vt:lpstr>Diagram 10e.2</vt:lpstr>
      <vt:lpstr>Admin Guide</vt:lpstr>
      <vt:lpstr>Diagram 1 – The Ledger </vt:lpstr>
      <vt:lpstr>Diagram 2 – The world state</vt:lpstr>
      <vt:lpstr>Diagram 3 – The blockchain</vt:lpstr>
      <vt:lpstr>Diagram 4 - Blocks</vt:lpstr>
      <vt:lpstr>Diagram 5 - Transactions</vt:lpstr>
      <vt:lpstr>Diagram 6 – Instance Example</vt:lpstr>
      <vt:lpstr>Diagram 7 – Ledger update cannot be applied unless it’s been endorsed… need diagram for this.</vt:lpstr>
      <vt:lpstr>Hyperledger Fabric Guide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O'Dowd</dc:creator>
  <cp:lastModifiedBy>Microsoft Office User</cp:lastModifiedBy>
  <cp:revision>695</cp:revision>
  <cp:lastPrinted>2017-07-14T11:34:34Z</cp:lastPrinted>
  <dcterms:created xsi:type="dcterms:W3CDTF">2017-03-22T17:19:56Z</dcterms:created>
  <dcterms:modified xsi:type="dcterms:W3CDTF">2018-01-26T18:04:37Z</dcterms:modified>
</cp:coreProperties>
</file>