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sldIdLst>
    <p:sldId id="386" r:id="rId2"/>
    <p:sldId id="388" r:id="rId3"/>
    <p:sldId id="383" r:id="rId4"/>
    <p:sldId id="389" r:id="rId5"/>
    <p:sldId id="384" r:id="rId6"/>
    <p:sldId id="390" r:id="rId7"/>
    <p:sldId id="393" r:id="rId8"/>
    <p:sldId id="395" r:id="rId9"/>
    <p:sldId id="396" r:id="rId10"/>
    <p:sldId id="398" r:id="rId11"/>
    <p:sldId id="397" r:id="rId12"/>
    <p:sldId id="400" r:id="rId13"/>
    <p:sldId id="401" r:id="rId14"/>
    <p:sldId id="403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31" r:id="rId25"/>
    <p:sldId id="440" r:id="rId26"/>
    <p:sldId id="418" r:id="rId27"/>
    <p:sldId id="419" r:id="rId28"/>
    <p:sldId id="421" r:id="rId29"/>
    <p:sldId id="441" r:id="rId30"/>
    <p:sldId id="422" r:id="rId31"/>
    <p:sldId id="414" r:id="rId32"/>
    <p:sldId id="438" r:id="rId33"/>
    <p:sldId id="415" r:id="rId34"/>
    <p:sldId id="416" r:id="rId35"/>
    <p:sldId id="417" r:id="rId36"/>
    <p:sldId id="425" r:id="rId37"/>
    <p:sldId id="427" r:id="rId38"/>
    <p:sldId id="439" r:id="rId39"/>
    <p:sldId id="428" r:id="rId40"/>
    <p:sldId id="429" r:id="rId41"/>
    <p:sldId id="430" r:id="rId42"/>
    <p:sldId id="432" r:id="rId43"/>
    <p:sldId id="434" r:id="rId44"/>
    <p:sldId id="433" r:id="rId45"/>
    <p:sldId id="435" r:id="rId46"/>
    <p:sldId id="436" r:id="rId47"/>
    <p:sldId id="437" r:id="rId48"/>
    <p:sldId id="44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5"/>
    <a:srgbClr val="FF0000"/>
    <a:srgbClr val="9F42E6"/>
    <a:srgbClr val="FF4F4B"/>
    <a:srgbClr val="4372C4"/>
    <a:srgbClr val="2E528F"/>
    <a:srgbClr val="F71577"/>
    <a:srgbClr val="4A8522"/>
    <a:srgbClr val="FFC100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3341"/>
  </p:normalViewPr>
  <p:slideViewPr>
    <p:cSldViewPr snapToGrid="0" snapToObjects="1">
      <p:cViewPr>
        <p:scale>
          <a:sx n="114" d="100"/>
          <a:sy n="114" d="100"/>
        </p:scale>
        <p:origin x="1888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420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55B63-EFAE-2A43-85FA-5DAC8F9BAC3F}" type="datetimeFigureOut">
              <a:rPr lang="en-US" smtClean="0"/>
              <a:t>1/16/18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84BC-CD02-284E-8E6A-DDA53F45E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22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8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0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4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84BC-CD02-284E-8E6A-DDA53F45E2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BE63D-DD88-A54A-A88E-C97EE36BADC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1D81-3507-1D4B-B2E6-E436B7EC74F0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F6443-B0B9-F647-87A5-9330C0B11D11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744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045C-8A79-5A4A-BFBC-9E1C1DE9261A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" y="6356348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2AF5F8E0-9CB9-8D41-B80C-6B76C9B710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9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F966-2610-1243-AD0D-F969BA7258EC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8408-AC91-4B48-B784-F25A5DE3799B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417-D083-E348-841D-52330D70C7E0}" type="datetime1">
              <a:rPr lang="en-GB" smtClean="0"/>
              <a:t>16/01/2018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48A0-A8B8-1042-8CE3-3A35FFB758C7}" type="datetime1">
              <a:rPr lang="en-GB" smtClean="0"/>
              <a:t>16/01/2018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8200" y="6356348"/>
            <a:ext cx="387285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90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B6E1-5BF7-484A-8C83-83906C82FC4B}" type="datetime1">
              <a:rPr lang="en-GB" smtClean="0"/>
              <a:t>16/01/2018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FD86-D165-4643-8BC0-9FFEA3E2E848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785-C023-2A44-AA2B-186909FC4B13}" type="datetime1">
              <a:rPr lang="en-GB" smtClean="0"/>
              <a:t>16/01/2018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8C89-FE04-EF43-8A26-75C78A3AEBE8}" type="datetime1">
              <a:rPr lang="en-GB" smtClean="0"/>
              <a:t>16/01/2018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F8E0-9CB9-8D41-B80C-6B76C9B71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Diagrams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Organized by Section and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Identity </a:t>
            </a:r>
            <a:r>
              <a:rPr lang="en-US" smtClean="0"/>
              <a:t>and Chains of Trust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463874" y="4516011"/>
            <a:ext cx="420764" cy="340787"/>
            <a:chOff x="6371276" y="4944354"/>
            <a:chExt cx="420764" cy="340787"/>
          </a:xfrm>
        </p:grpSpPr>
        <p:sp>
          <p:nvSpPr>
            <p:cNvPr id="213" name="Rectangle 212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ound Same Side Corner Rectangle 21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4574561" y="4524713"/>
            <a:ext cx="420764" cy="340787"/>
            <a:chOff x="4481963" y="4953056"/>
            <a:chExt cx="420764" cy="340787"/>
          </a:xfrm>
        </p:grpSpPr>
        <p:sp>
          <p:nvSpPr>
            <p:cNvPr id="240" name="Rectangle 23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58" name="Oval 257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ound Same Side Corner Rectangle 258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42" name="Group 24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55" name="Straight Connector 25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8353187" y="4529410"/>
            <a:ext cx="420764" cy="340787"/>
            <a:chOff x="8260589" y="4957753"/>
            <a:chExt cx="420764" cy="340787"/>
          </a:xfrm>
        </p:grpSpPr>
        <p:sp>
          <p:nvSpPr>
            <p:cNvPr id="243" name="Rectangle 242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ound Same Side Corner Rectangle 244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2685248" y="4532346"/>
            <a:ext cx="420764" cy="340787"/>
            <a:chOff x="2592650" y="4960689"/>
            <a:chExt cx="420764" cy="340787"/>
          </a:xfrm>
        </p:grpSpPr>
        <p:sp>
          <p:nvSpPr>
            <p:cNvPr id="254" name="Rectangle 25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ound Same Side Corner Rectangle 246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251" name="Straight Connector 25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ounded Rectangle 82"/>
          <p:cNvSpPr/>
          <p:nvPr/>
        </p:nvSpPr>
        <p:spPr>
          <a:xfrm>
            <a:off x="2258834" y="3099568"/>
            <a:ext cx="1273592" cy="1175550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Root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RCA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137475" y="3099568"/>
            <a:ext cx="1289072" cy="1189838"/>
          </a:xfrm>
          <a:prstGeom prst="roundRect">
            <a:avLst/>
          </a:prstGeom>
          <a:solidFill>
            <a:srgbClr val="00B05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ICA1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28254" y="309242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ICA2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7919033" y="3085280"/>
            <a:ext cx="1289072" cy="1189838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Intermediate</a:t>
            </a:r>
          </a:p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ICA3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2576381" y="2322304"/>
            <a:ext cx="638498" cy="661849"/>
            <a:chOff x="5676338" y="2717038"/>
            <a:chExt cx="312349" cy="323772"/>
          </a:xfrm>
        </p:grpSpPr>
        <p:grpSp>
          <p:nvGrpSpPr>
            <p:cNvPr id="89" name="Group 8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1" name="Rectangle 9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2" name="Group 9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0" name="7-Point Star 8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462762" y="2322304"/>
            <a:ext cx="638498" cy="661849"/>
            <a:chOff x="5676338" y="2717038"/>
            <a:chExt cx="312349" cy="323772"/>
          </a:xfrm>
        </p:grpSpPr>
        <p:grpSp>
          <p:nvGrpSpPr>
            <p:cNvPr id="98" name="Group 9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1" name="Group 10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Rounded Rectangle 10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9" name="7-Point Star 9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355852" y="2322304"/>
            <a:ext cx="638498" cy="661849"/>
            <a:chOff x="5676338" y="2717038"/>
            <a:chExt cx="312349" cy="323772"/>
          </a:xfrm>
        </p:grpSpPr>
        <p:grpSp>
          <p:nvGrpSpPr>
            <p:cNvPr id="107" name="Group 10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Rounded Rectangle 11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8" name="7-Point Star 10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8248942" y="2322304"/>
            <a:ext cx="638498" cy="661849"/>
            <a:chOff x="5676338" y="2717038"/>
            <a:chExt cx="312349" cy="323772"/>
          </a:xfrm>
        </p:grpSpPr>
        <p:grpSp>
          <p:nvGrpSpPr>
            <p:cNvPr id="116" name="Group 11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0" name="Rounded Rectangle 11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7" name="7-Point Star 11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Elbow Connector 6"/>
          <p:cNvCxnSpPr>
            <a:stCxn id="91" idx="3"/>
            <a:endCxn id="100" idx="0"/>
          </p:cNvCxnSpPr>
          <p:nvPr/>
        </p:nvCxnSpPr>
        <p:spPr>
          <a:xfrm flipV="1">
            <a:off x="3214879" y="2322304"/>
            <a:ext cx="1567132" cy="258568"/>
          </a:xfrm>
          <a:prstGeom prst="bentConnector4">
            <a:avLst>
              <a:gd name="adj1" fmla="val 39814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3"/>
            <a:endCxn id="109" idx="0"/>
          </p:cNvCxnSpPr>
          <p:nvPr/>
        </p:nvCxnSpPr>
        <p:spPr>
          <a:xfrm flipV="1">
            <a:off x="510126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09" idx="3"/>
            <a:endCxn id="118" idx="0"/>
          </p:cNvCxnSpPr>
          <p:nvPr/>
        </p:nvCxnSpPr>
        <p:spPr>
          <a:xfrm flipV="1">
            <a:off x="6994350" y="2322304"/>
            <a:ext cx="1573841" cy="258568"/>
          </a:xfrm>
          <a:prstGeom prst="bentConnector4">
            <a:avLst>
              <a:gd name="adj1" fmla="val 39858"/>
              <a:gd name="adj2" fmla="val 18841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16200000" flipH="1">
            <a:off x="2843483" y="2120676"/>
            <a:ext cx="30613" cy="392929"/>
          </a:xfrm>
          <a:prstGeom prst="curvedConnector4">
            <a:avLst>
              <a:gd name="adj1" fmla="val -746742"/>
              <a:gd name="adj2" fmla="val 90624"/>
            </a:avLst>
          </a:prstGeom>
          <a:ln w="28575">
            <a:solidFill>
              <a:srgbClr val="4372C4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746851" y="1884198"/>
            <a:ext cx="81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RCA signs own certificate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31662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RCA signs </a:t>
            </a:r>
            <a:r>
              <a:rPr lang="en-US" sz="1200" dirty="0" smtClean="0"/>
              <a:t>ICA1 certificate</a:t>
            </a:r>
            <a:endParaRPr 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189129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ICA1 signs ICA2 certificate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061634" y="1593379"/>
            <a:ext cx="114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ICA2 signs ICA3 certificate</a:t>
            </a:r>
            <a:endParaRPr lang="en-US" sz="12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837648" y="4684746"/>
            <a:ext cx="420764" cy="340787"/>
            <a:chOff x="2592650" y="4960689"/>
            <a:chExt cx="420764" cy="340787"/>
          </a:xfrm>
        </p:grpSpPr>
        <p:sp>
          <p:nvSpPr>
            <p:cNvPr id="174" name="Rectangle 173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ound Same Side Corner Rectangle 175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2990048" y="4837146"/>
            <a:ext cx="420764" cy="340787"/>
            <a:chOff x="2592650" y="4960689"/>
            <a:chExt cx="420764" cy="340787"/>
          </a:xfrm>
        </p:grpSpPr>
        <p:sp>
          <p:nvSpPr>
            <p:cNvPr id="181" name="Rectangle 180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 Same Side Corner Rectangle 182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142448" y="4989546"/>
            <a:ext cx="420764" cy="340787"/>
            <a:chOff x="2592650" y="4960689"/>
            <a:chExt cx="420764" cy="340787"/>
          </a:xfrm>
        </p:grpSpPr>
        <p:sp>
          <p:nvSpPr>
            <p:cNvPr id="188" name="Rectangle 187"/>
            <p:cNvSpPr/>
            <p:nvPr/>
          </p:nvSpPr>
          <p:spPr>
            <a:xfrm>
              <a:off x="2592650" y="4960689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2674044" y="5010525"/>
              <a:ext cx="90264" cy="9026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 Same Side Corner Rectangle 189"/>
            <p:cNvSpPr/>
            <p:nvPr/>
          </p:nvSpPr>
          <p:spPr>
            <a:xfrm>
              <a:off x="2643743" y="5100789"/>
              <a:ext cx="150866" cy="150866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C000"/>
            </a:solidFill>
            <a:ln>
              <a:solidFill>
                <a:srgbClr val="D295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824919" y="506284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824919" y="5100781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824919" y="5138716"/>
              <a:ext cx="123069" cy="0"/>
            </a:xfrm>
            <a:prstGeom prst="line">
              <a:avLst/>
            </a:prstGeom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4726961" y="4677113"/>
            <a:ext cx="420764" cy="340787"/>
            <a:chOff x="4481963" y="4953056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09" name="Oval 208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ound Same Side Corner Rectangle 209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03" name="Straight Connector 20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1" name="Group 210"/>
          <p:cNvGrpSpPr/>
          <p:nvPr/>
        </p:nvGrpSpPr>
        <p:grpSpPr>
          <a:xfrm>
            <a:off x="4879361" y="4829513"/>
            <a:ext cx="420764" cy="340787"/>
            <a:chOff x="4481963" y="4953056"/>
            <a:chExt cx="420764" cy="340787"/>
          </a:xfrm>
        </p:grpSpPr>
        <p:sp>
          <p:nvSpPr>
            <p:cNvPr id="212" name="Rectangle 211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3" name="Group 232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63" name="Oval 26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ound Same Side Corner Rectangle 26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264"/>
          <p:cNvGrpSpPr/>
          <p:nvPr/>
        </p:nvGrpSpPr>
        <p:grpSpPr>
          <a:xfrm>
            <a:off x="5031761" y="4981913"/>
            <a:ext cx="420764" cy="340787"/>
            <a:chOff x="4481963" y="4953056"/>
            <a:chExt cx="420764" cy="340787"/>
          </a:xfrm>
        </p:grpSpPr>
        <p:sp>
          <p:nvSpPr>
            <p:cNvPr id="278" name="Rectangle 277"/>
            <p:cNvSpPr/>
            <p:nvPr/>
          </p:nvSpPr>
          <p:spPr>
            <a:xfrm>
              <a:off x="4481963" y="4953056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9" name="Group 278"/>
            <p:cNvGrpSpPr/>
            <p:nvPr/>
          </p:nvGrpSpPr>
          <p:grpSpPr>
            <a:xfrm>
              <a:off x="4533065" y="5002884"/>
              <a:ext cx="150866" cy="241130"/>
              <a:chOff x="5212465" y="3556092"/>
              <a:chExt cx="189760" cy="303294"/>
            </a:xfrm>
            <a:solidFill>
              <a:schemeClr val="accent6"/>
            </a:solidFill>
          </p:grpSpPr>
          <p:sp>
            <p:nvSpPr>
              <p:cNvPr id="284" name="Oval 28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ound Same Side Corner Rectangle 285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80" name="Group 279"/>
            <p:cNvGrpSpPr/>
            <p:nvPr/>
          </p:nvGrpSpPr>
          <p:grpSpPr>
            <a:xfrm>
              <a:off x="4714232" y="5055213"/>
              <a:ext cx="123069" cy="75870"/>
              <a:chOff x="4770478" y="3634526"/>
              <a:chExt cx="123069" cy="75870"/>
            </a:xfrm>
          </p:grpSpPr>
          <p:cxnSp>
            <p:nvCxnSpPr>
              <p:cNvPr id="281" name="Straight Connector 28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7" name="Group 286"/>
          <p:cNvGrpSpPr/>
          <p:nvPr/>
        </p:nvGrpSpPr>
        <p:grpSpPr>
          <a:xfrm>
            <a:off x="6616274" y="4668411"/>
            <a:ext cx="420764" cy="340787"/>
            <a:chOff x="6371276" y="4944354"/>
            <a:chExt cx="420764" cy="340787"/>
          </a:xfrm>
        </p:grpSpPr>
        <p:sp>
          <p:nvSpPr>
            <p:cNvPr id="288" name="Rectangle 287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ound Same Side Corner Rectangle 294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91" name="Straight Connector 290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Group 295"/>
          <p:cNvGrpSpPr/>
          <p:nvPr/>
        </p:nvGrpSpPr>
        <p:grpSpPr>
          <a:xfrm>
            <a:off x="6768674" y="4820811"/>
            <a:ext cx="420764" cy="340787"/>
            <a:chOff x="6371276" y="4944354"/>
            <a:chExt cx="420764" cy="340787"/>
          </a:xfrm>
        </p:grpSpPr>
        <p:sp>
          <p:nvSpPr>
            <p:cNvPr id="297" name="Rectangle 296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03" name="Oval 302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ound Same Side Corner Rectangle 303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0" name="Straight Connector 299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5" name="Group 304"/>
          <p:cNvGrpSpPr/>
          <p:nvPr/>
        </p:nvGrpSpPr>
        <p:grpSpPr>
          <a:xfrm>
            <a:off x="6921074" y="4973211"/>
            <a:ext cx="420764" cy="340787"/>
            <a:chOff x="6371276" y="4944354"/>
            <a:chExt cx="420764" cy="340787"/>
          </a:xfrm>
        </p:grpSpPr>
        <p:sp>
          <p:nvSpPr>
            <p:cNvPr id="306" name="Rectangle 305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 Same Side Corner Rectangle 312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13"/>
          <p:cNvGrpSpPr/>
          <p:nvPr/>
        </p:nvGrpSpPr>
        <p:grpSpPr>
          <a:xfrm>
            <a:off x="8505587" y="4681810"/>
            <a:ext cx="420764" cy="340787"/>
            <a:chOff x="8260589" y="4957753"/>
            <a:chExt cx="420764" cy="340787"/>
          </a:xfrm>
        </p:grpSpPr>
        <p:sp>
          <p:nvSpPr>
            <p:cNvPr id="315" name="Rectangle 314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ound Same Side Corner Rectangle 316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18" name="Straight Connector 317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/>
          <p:cNvGrpSpPr/>
          <p:nvPr/>
        </p:nvGrpSpPr>
        <p:grpSpPr>
          <a:xfrm>
            <a:off x="8657987" y="4834210"/>
            <a:ext cx="420764" cy="340787"/>
            <a:chOff x="8260589" y="4957753"/>
            <a:chExt cx="420764" cy="340787"/>
          </a:xfrm>
        </p:grpSpPr>
        <p:sp>
          <p:nvSpPr>
            <p:cNvPr id="322" name="Rectangle 321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ound Same Side Corner Rectangle 323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25" name="Straight Connector 324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8810387" y="4986610"/>
            <a:ext cx="420764" cy="340787"/>
            <a:chOff x="8260589" y="4957753"/>
            <a:chExt cx="420764" cy="340787"/>
          </a:xfrm>
        </p:grpSpPr>
        <p:sp>
          <p:nvSpPr>
            <p:cNvPr id="329" name="Rectangle 328"/>
            <p:cNvSpPr/>
            <p:nvPr/>
          </p:nvSpPr>
          <p:spPr>
            <a:xfrm>
              <a:off x="8260589" y="4957753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8341983" y="5007589"/>
              <a:ext cx="90263" cy="9026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ound Same Side Corner Rectangle 330"/>
            <p:cNvSpPr/>
            <p:nvPr/>
          </p:nvSpPr>
          <p:spPr>
            <a:xfrm>
              <a:off x="8311682" y="5097853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332" name="Straight Connector 331"/>
            <p:cNvCxnSpPr/>
            <p:nvPr/>
          </p:nvCxnSpPr>
          <p:spPr>
            <a:xfrm>
              <a:off x="8492858" y="505991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8492858" y="5097845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8492858" y="5135780"/>
              <a:ext cx="123069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TextBox 334"/>
          <p:cNvSpPr txBox="1"/>
          <p:nvPr/>
        </p:nvSpPr>
        <p:spPr>
          <a:xfrm>
            <a:off x="217082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Yellow certificates signed by RCA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407618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Green certificates signed by ICA1</a:t>
            </a:r>
            <a:endParaRPr lang="en-US" sz="1200" dirty="0"/>
          </a:p>
        </p:txBody>
      </p:sp>
      <p:sp>
        <p:nvSpPr>
          <p:cNvPr id="338" name="TextBox 337"/>
          <p:cNvSpPr txBox="1"/>
          <p:nvPr/>
        </p:nvSpPr>
        <p:spPr>
          <a:xfrm>
            <a:off x="5981535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Blue certificates signed by ICA2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7886890" y="5421916"/>
            <a:ext cx="1432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Grey certificates signed by ICA3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96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62214" y="1612074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809411" y="2486435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39" name="Straight Connector 38"/>
          <p:cNvCxnSpPr>
            <a:stCxn id="38" idx="0"/>
            <a:endCxn id="46" idx="7"/>
          </p:cNvCxnSpPr>
          <p:nvPr/>
        </p:nvCxnSpPr>
        <p:spPr>
          <a:xfrm>
            <a:off x="6094679" y="3140413"/>
            <a:ext cx="1309" cy="46638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4654357" y="3490824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157252" y="1978073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3452110" y="2620771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3371109" y="245877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331670" y="503747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715"/>
              </p:ext>
            </p:extLst>
          </p:nvPr>
        </p:nvGraphicFramePr>
        <p:xfrm>
          <a:off x="9042960" y="1449910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Services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6" name="Rounded Rectangle 55"/>
          <p:cNvSpPr/>
          <p:nvPr/>
        </p:nvSpPr>
        <p:spPr>
          <a:xfrm>
            <a:off x="9116375" y="4480069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116376" y="155391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9118922" y="3763230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38" name="Oval 37"/>
          <p:cNvSpPr/>
          <p:nvPr/>
        </p:nvSpPr>
        <p:spPr>
          <a:xfrm flipH="1" flipV="1">
            <a:off x="6013679" y="29784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62324" y="3561716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9095425" y="241066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7" idx="1"/>
            <a:endCxn id="50" idx="3"/>
          </p:cNvCxnSpPr>
          <p:nvPr/>
        </p:nvCxnSpPr>
        <p:spPr>
          <a:xfrm flipH="1">
            <a:off x="2904708" y="2255358"/>
            <a:ext cx="252544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937975" y="2095417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663046" y="260837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9" idx="3"/>
            <a:endCxn id="58" idx="1"/>
          </p:cNvCxnSpPr>
          <p:nvPr/>
        </p:nvCxnSpPr>
        <p:spPr>
          <a:xfrm>
            <a:off x="6380823" y="2768314"/>
            <a:ext cx="282223" cy="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718030" y="3555690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8" name="Straight Connector 77"/>
          <p:cNvCxnSpPr>
            <a:stCxn id="46" idx="2"/>
            <a:endCxn id="77" idx="3"/>
          </p:cNvCxnSpPr>
          <p:nvPr/>
        </p:nvCxnSpPr>
        <p:spPr>
          <a:xfrm flipH="1">
            <a:off x="2747092" y="3715630"/>
            <a:ext cx="315232" cy="1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3"/>
          </p:cNvCxnSpPr>
          <p:nvPr/>
        </p:nvCxnSpPr>
        <p:spPr>
          <a:xfrm>
            <a:off x="7123741" y="5273364"/>
            <a:ext cx="307837" cy="307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9071121" y="3074195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8068639" y="3754548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114922" y="519331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761919" y="3434667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8" name="Elbow Connector 107"/>
          <p:cNvCxnSpPr>
            <a:stCxn id="50" idx="2"/>
            <a:endCxn id="104" idx="0"/>
          </p:cNvCxnSpPr>
          <p:nvPr/>
        </p:nvCxnSpPr>
        <p:spPr>
          <a:xfrm rot="5400000">
            <a:off x="1225715" y="2239039"/>
            <a:ext cx="1019369" cy="1371887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58" idx="2"/>
            <a:endCxn id="99" idx="0"/>
          </p:cNvCxnSpPr>
          <p:nvPr/>
        </p:nvCxnSpPr>
        <p:spPr>
          <a:xfrm rot="16200000" flipH="1">
            <a:off x="7353729" y="2752102"/>
            <a:ext cx="826294" cy="1178598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66" idx="0"/>
            <a:endCxn id="99" idx="2"/>
          </p:cNvCxnSpPr>
          <p:nvPr/>
        </p:nvCxnSpPr>
        <p:spPr>
          <a:xfrm rot="5400000" flipH="1" flipV="1">
            <a:off x="7086939" y="3844188"/>
            <a:ext cx="791507" cy="174696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718030" y="3878292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27" name="Straight Arrow Connector 26"/>
          <p:cNvCxnSpPr>
            <a:stCxn id="40" idx="3"/>
            <a:endCxn id="99" idx="1"/>
          </p:cNvCxnSpPr>
          <p:nvPr/>
        </p:nvCxnSpPr>
        <p:spPr>
          <a:xfrm flipV="1">
            <a:off x="2747092" y="4038232"/>
            <a:ext cx="532154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7" idx="1"/>
            <a:endCxn id="104" idx="3"/>
          </p:cNvCxnSpPr>
          <p:nvPr/>
        </p:nvCxnSpPr>
        <p:spPr>
          <a:xfrm flipH="1">
            <a:off x="1336991" y="3715631"/>
            <a:ext cx="381039" cy="272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094679" y="5113423"/>
            <a:ext cx="1029062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51026" y="1818155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706582" y="2339120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73850" y="4150875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94679" y="53872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Global MSP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6967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33337" y="3998067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030093" y="1998189"/>
            <a:ext cx="63353" cy="633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13" idx="0"/>
            <a:endCxn id="67" idx="1"/>
          </p:cNvCxnSpPr>
          <p:nvPr/>
        </p:nvCxnSpPr>
        <p:spPr>
          <a:xfrm rot="5400000" flipH="1" flipV="1">
            <a:off x="2084408" y="3339548"/>
            <a:ext cx="639126" cy="677912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3" idx="3"/>
            <a:endCxn id="69" idx="1"/>
          </p:cNvCxnSpPr>
          <p:nvPr/>
        </p:nvCxnSpPr>
        <p:spPr>
          <a:xfrm rot="16200000" flipH="1">
            <a:off x="2059634" y="4035123"/>
            <a:ext cx="666274" cy="700311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9384" y="615688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2742928" y="1736637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5" name="Straight Connector 64"/>
          <p:cNvCxnSpPr>
            <a:stCxn id="78" idx="5"/>
            <a:endCxn id="50" idx="1"/>
          </p:cNvCxnSpPr>
          <p:nvPr/>
        </p:nvCxnSpPr>
        <p:spPr>
          <a:xfrm>
            <a:off x="2084169" y="2052264"/>
            <a:ext cx="658759" cy="10720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107800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27" name="Straight Arrow Connector 26"/>
          <p:cNvCxnSpPr>
            <a:stCxn id="50" idx="3"/>
            <a:endCxn id="101" idx="1"/>
          </p:cNvCxnSpPr>
          <p:nvPr/>
        </p:nvCxnSpPr>
        <p:spPr>
          <a:xfrm flipV="1">
            <a:off x="4715474" y="2061599"/>
            <a:ext cx="392326" cy="138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42927" y="303259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42927" y="3712050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ORG2.MSP.INTERNATIONAL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2742927" y="4392069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ORG2.MSP.GOVERNMENT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7036874" y="3070899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7036874" y="375506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6065740" y="3754712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7036874" y="442615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RCA3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9" name="Straight Connector 78"/>
          <p:cNvCxnSpPr>
            <a:stCxn id="13" idx="6"/>
            <a:endCxn id="68" idx="1"/>
          </p:cNvCxnSpPr>
          <p:nvPr/>
        </p:nvCxnSpPr>
        <p:spPr>
          <a:xfrm>
            <a:off x="2096691" y="4029744"/>
            <a:ext cx="646236" cy="8653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7" idx="3"/>
            <a:endCxn id="104" idx="1"/>
          </p:cNvCxnSpPr>
          <p:nvPr/>
        </p:nvCxnSpPr>
        <p:spPr>
          <a:xfrm flipV="1">
            <a:off x="4715473" y="3354583"/>
            <a:ext cx="392327" cy="435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8" idx="3"/>
            <a:endCxn id="73" idx="1"/>
          </p:cNvCxnSpPr>
          <p:nvPr/>
        </p:nvCxnSpPr>
        <p:spPr>
          <a:xfrm flipV="1">
            <a:off x="4715473" y="4038396"/>
            <a:ext cx="135026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9" idx="3"/>
            <a:endCxn id="74" idx="1"/>
          </p:cNvCxnSpPr>
          <p:nvPr/>
        </p:nvCxnSpPr>
        <p:spPr>
          <a:xfrm flipV="1">
            <a:off x="4715473" y="4709838"/>
            <a:ext cx="2321401" cy="857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3" idx="3"/>
            <a:endCxn id="72" idx="1"/>
          </p:cNvCxnSpPr>
          <p:nvPr/>
        </p:nvCxnSpPr>
        <p:spPr>
          <a:xfrm>
            <a:off x="6640812" y="4038396"/>
            <a:ext cx="396062" cy="34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04" idx="3"/>
            <a:endCxn id="70" idx="1"/>
          </p:cNvCxnSpPr>
          <p:nvPr/>
        </p:nvCxnSpPr>
        <p:spPr>
          <a:xfrm>
            <a:off x="5682872" y="3354583"/>
            <a:ext cx="1354002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107800" y="1777915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7036874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071079" y="1773080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105" name="Straight Arrow Connector 104"/>
          <p:cNvCxnSpPr>
            <a:stCxn id="101" idx="3"/>
            <a:endCxn id="103" idx="1"/>
          </p:cNvCxnSpPr>
          <p:nvPr/>
        </p:nvCxnSpPr>
        <p:spPr>
          <a:xfrm flipV="1">
            <a:off x="5682872" y="2056764"/>
            <a:ext cx="388207" cy="483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3" idx="3"/>
            <a:endCxn id="102" idx="1"/>
          </p:cNvCxnSpPr>
          <p:nvPr/>
        </p:nvCxnSpPr>
        <p:spPr>
          <a:xfrm>
            <a:off x="6646151" y="2056764"/>
            <a:ext cx="390723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700283" y="1906934"/>
            <a:ext cx="1569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Single set of members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7700283" y="3214580"/>
            <a:ext cx="1886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national sales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700283" y="3881325"/>
            <a:ext cx="2179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international sales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700283" y="4571338"/>
            <a:ext cx="2136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Members for government sales</a:t>
            </a:r>
            <a:endParaRPr lang="en-US" sz="12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1347835" y="2814104"/>
            <a:ext cx="8325083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1347835" y="3555763"/>
            <a:ext cx="1053649" cy="938683"/>
            <a:chOff x="10666566" y="3979442"/>
            <a:chExt cx="760366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815546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7835" y="1554969"/>
            <a:ext cx="1044685" cy="938683"/>
            <a:chOff x="10666566" y="3979442"/>
            <a:chExt cx="753897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809077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70" grpId="0" animBg="1"/>
      <p:bldP spid="72" grpId="0" animBg="1"/>
      <p:bldP spid="73" grpId="0" animBg="1"/>
      <p:bldP spid="74" grpId="0" animBg="1"/>
      <p:bldP spid="101" grpId="0" animBg="1"/>
      <p:bldP spid="102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9517264" y="2832375"/>
            <a:ext cx="2411810" cy="1140804"/>
            <a:chOff x="8952296" y="3566347"/>
            <a:chExt cx="2411810" cy="1140804"/>
          </a:xfrm>
        </p:grpSpPr>
        <p:sp>
          <p:nvSpPr>
            <p:cNvPr id="120" name="Folded Corner 119"/>
            <p:cNvSpPr/>
            <p:nvPr/>
          </p:nvSpPr>
          <p:spPr>
            <a:xfrm>
              <a:off x="9029261" y="36703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029261" y="36980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952296" y="3566347"/>
              <a:ext cx="2411809" cy="1140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olded Corner 132"/>
            <p:cNvSpPr/>
            <p:nvPr/>
          </p:nvSpPr>
          <p:spPr>
            <a:xfrm>
              <a:off x="10181650" y="3670301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0181650" y="3698055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57" y="6367954"/>
            <a:ext cx="377758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3806015" y="245843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917938" y="1497751"/>
            <a:ext cx="742889" cy="677401"/>
            <a:chOff x="10666566" y="3979442"/>
            <a:chExt cx="742889" cy="677401"/>
          </a:xfrm>
        </p:grpSpPr>
        <p:sp>
          <p:nvSpPr>
            <p:cNvPr id="42" name="Triangle 4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ORG1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11612" y="1497751"/>
            <a:ext cx="742889" cy="677401"/>
            <a:chOff x="10666566" y="3979442"/>
            <a:chExt cx="742889" cy="677401"/>
          </a:xfrm>
        </p:grpSpPr>
        <p:sp>
          <p:nvSpPr>
            <p:cNvPr id="60" name="Triangle 59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750538" y="4281243"/>
              <a:ext cx="6113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ORG2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009588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5" name="Straight Connector 44"/>
          <p:cNvCxnSpPr>
            <a:stCxn id="46" idx="0"/>
            <a:endCxn id="47" idx="1"/>
          </p:cNvCxnSpPr>
          <p:nvPr/>
        </p:nvCxnSpPr>
        <p:spPr>
          <a:xfrm>
            <a:off x="4304446" y="3574020"/>
            <a:ext cx="568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Oval 45"/>
          <p:cNvSpPr/>
          <p:nvPr/>
        </p:nvSpPr>
        <p:spPr>
          <a:xfrm flipV="1">
            <a:off x="4223445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688200" y="2931322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9" name="Straight Connector 48"/>
          <p:cNvCxnSpPr>
            <a:stCxn id="51" idx="0"/>
            <a:endCxn id="47" idx="7"/>
          </p:cNvCxnSpPr>
          <p:nvPr/>
        </p:nvCxnSpPr>
        <p:spPr>
          <a:xfrm>
            <a:off x="7983058" y="3574020"/>
            <a:ext cx="5534" cy="7098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Oval 50"/>
          <p:cNvSpPr/>
          <p:nvPr/>
        </p:nvSpPr>
        <p:spPr>
          <a:xfrm flipV="1">
            <a:off x="7902057" y="341201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3548296" y="4238741"/>
            <a:ext cx="5202130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484628" y="2455325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55" name="Straight Connector 54"/>
          <p:cNvCxnSpPr>
            <a:stCxn id="44" idx="0"/>
            <a:endCxn id="50" idx="2"/>
          </p:cNvCxnSpPr>
          <p:nvPr/>
        </p:nvCxnSpPr>
        <p:spPr>
          <a:xfrm flipH="1" flipV="1">
            <a:off x="4289382" y="2778316"/>
            <a:ext cx="2" cy="15300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8" idx="0"/>
            <a:endCxn id="54" idx="2"/>
          </p:cNvCxnSpPr>
          <p:nvPr/>
        </p:nvCxnSpPr>
        <p:spPr>
          <a:xfrm flipH="1" flipV="1">
            <a:off x="7967995" y="2775206"/>
            <a:ext cx="1" cy="156116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665994" y="5197556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665993" y="5509269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76" name="Straight Connector 75"/>
          <p:cNvCxnSpPr>
            <a:stCxn id="57" idx="0"/>
            <a:endCxn id="47" idx="4"/>
          </p:cNvCxnSpPr>
          <p:nvPr/>
        </p:nvCxnSpPr>
        <p:spPr>
          <a:xfrm flipV="1">
            <a:off x="6149361" y="4546569"/>
            <a:ext cx="0" cy="426275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828044" y="2936505"/>
            <a:ext cx="1182456" cy="950062"/>
            <a:chOff x="4782100" y="2802240"/>
            <a:chExt cx="1182456" cy="950062"/>
          </a:xfrm>
        </p:grpSpPr>
        <p:sp>
          <p:nvSpPr>
            <p:cNvPr id="18" name="Folded Corner 17"/>
            <p:cNvSpPr/>
            <p:nvPr/>
          </p:nvSpPr>
          <p:spPr>
            <a:xfrm>
              <a:off x="4782100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82100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cxnSp>
        <p:nvCxnSpPr>
          <p:cNvPr id="33" name="Elbow Connector 32"/>
          <p:cNvCxnSpPr>
            <a:stCxn id="50" idx="1"/>
            <a:endCxn id="18" idx="0"/>
          </p:cNvCxnSpPr>
          <p:nvPr/>
        </p:nvCxnSpPr>
        <p:spPr>
          <a:xfrm rot="10800000" flipV="1">
            <a:off x="3360997" y="2618375"/>
            <a:ext cx="445019" cy="31812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8365203" y="2934805"/>
            <a:ext cx="1182456" cy="950062"/>
            <a:chOff x="6741069" y="2802240"/>
            <a:chExt cx="1182456" cy="950062"/>
          </a:xfrm>
        </p:grpSpPr>
        <p:sp>
          <p:nvSpPr>
            <p:cNvPr id="85" name="Folded Corner 84"/>
            <p:cNvSpPr/>
            <p:nvPr/>
          </p:nvSpPr>
          <p:spPr>
            <a:xfrm>
              <a:off x="6741069" y="2802240"/>
              <a:ext cx="1065903" cy="950062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741069" y="2829994"/>
              <a:ext cx="118245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972508" y="4161822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94" name="Folded Corner 93"/>
          <p:cNvSpPr/>
          <p:nvPr/>
        </p:nvSpPr>
        <p:spPr>
          <a:xfrm>
            <a:off x="3713217" y="5123085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3713217" y="5150839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\ORG1.MSP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RCA1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sp>
        <p:nvSpPr>
          <p:cNvPr id="99" name="Folded Corner 98"/>
          <p:cNvSpPr/>
          <p:nvPr/>
        </p:nvSpPr>
        <p:spPr>
          <a:xfrm>
            <a:off x="7509604" y="5123084"/>
            <a:ext cx="1065903" cy="950062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7509604" y="5150838"/>
            <a:ext cx="1182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\ORG2.MSP</a:t>
            </a:r>
          </a:p>
          <a:p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RootCAs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  RCA2</a:t>
            </a: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\</a:t>
            </a:r>
            <a:r>
              <a:rPr lang="en-US" sz="1000" dirty="0" err="1" smtClean="0">
                <a:latin typeface="Courier New" charset="0"/>
                <a:ea typeface="Courier New" charset="0"/>
                <a:cs typeface="Courier New" charset="0"/>
              </a:rPr>
              <a:t>IntCAs</a:t>
            </a:r>
            <a:endParaRPr lang="en-US" sz="1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000" b="1" dirty="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</p:txBody>
      </p:sp>
      <p:cxnSp>
        <p:nvCxnSpPr>
          <p:cNvPr id="107" name="Elbow Connector 106"/>
          <p:cNvCxnSpPr>
            <a:stCxn id="64" idx="1"/>
            <a:endCxn id="94" idx="3"/>
          </p:cNvCxnSpPr>
          <p:nvPr/>
        </p:nvCxnSpPr>
        <p:spPr>
          <a:xfrm rot="10800000" flipV="1">
            <a:off x="4779120" y="5357496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66" idx="3"/>
            <a:endCxn id="100" idx="1"/>
          </p:cNvCxnSpPr>
          <p:nvPr/>
        </p:nvCxnSpPr>
        <p:spPr>
          <a:xfrm flipV="1">
            <a:off x="6632726" y="5581725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548296" y="4972844"/>
            <a:ext cx="5202130" cy="12369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472561" y="6185683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14" name="Document 113"/>
          <p:cNvSpPr/>
          <p:nvPr/>
        </p:nvSpPr>
        <p:spPr>
          <a:xfrm>
            <a:off x="4508291" y="337122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15" name="Document 114"/>
          <p:cNvSpPr/>
          <p:nvPr/>
        </p:nvSpPr>
        <p:spPr>
          <a:xfrm>
            <a:off x="7230617" y="3362695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87621" y="3957760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Local copy of channel 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839296" y="3837972"/>
            <a:ext cx="889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6645" y="2859665"/>
            <a:ext cx="2465859" cy="1140802"/>
            <a:chOff x="1205455" y="3117048"/>
            <a:chExt cx="2465859" cy="1140802"/>
          </a:xfrm>
        </p:grpSpPr>
        <p:sp>
          <p:nvSpPr>
            <p:cNvPr id="117" name="Folded Corner 116"/>
            <p:cNvSpPr/>
            <p:nvPr/>
          </p:nvSpPr>
          <p:spPr>
            <a:xfrm>
              <a:off x="2488858" y="3221002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488858" y="3248756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\ORG2.MSP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RCA2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05455" y="3117048"/>
              <a:ext cx="2445970" cy="11408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olded Corner 128"/>
            <p:cNvSpPr/>
            <p:nvPr/>
          </p:nvSpPr>
          <p:spPr>
            <a:xfrm>
              <a:off x="1338528" y="3228039"/>
              <a:ext cx="1065903" cy="950062"/>
            </a:xfrm>
            <a:prstGeom prst="foldedCorner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338528" y="3255793"/>
              <a:ext cx="118245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\ORG1.MSP</a:t>
              </a: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RootCAs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   RCA1</a:t>
              </a: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\</a:t>
              </a:r>
              <a:r>
                <a:rPr lang="en-US" sz="1000" dirty="0" err="1" smtClean="0">
                  <a:latin typeface="Courier New" charset="0"/>
                  <a:ea typeface="Courier New" charset="0"/>
                  <a:cs typeface="Courier New" charset="0"/>
                </a:rPr>
                <a:t>IntCAs</a:t>
              </a:r>
              <a:endParaRPr lang="en-US" sz="1000" dirty="0" smtClean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000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dirty="0" smtClean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en-US" sz="1000" b="1" dirty="0" smtClean="0">
                  <a:latin typeface="Courier New" charset="0"/>
                  <a:ea typeface="Courier New" charset="0"/>
                  <a:cs typeface="Courier New" charset="0"/>
                </a:rPr>
                <a:t>...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10746285" y="3930865"/>
            <a:ext cx="1284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4372C4"/>
                </a:solidFill>
              </a:rPr>
              <a:t>Local </a:t>
            </a:r>
            <a:r>
              <a:rPr lang="en-US" sz="1100" b="1" smtClean="0">
                <a:solidFill>
                  <a:srgbClr val="4372C4"/>
                </a:solidFill>
              </a:rPr>
              <a:t>copy of channel </a:t>
            </a:r>
            <a:r>
              <a:rPr lang="en-US" sz="1100" b="1" dirty="0" smtClean="0">
                <a:solidFill>
                  <a:srgbClr val="4372C4"/>
                </a:solidFill>
              </a:rPr>
              <a:t>policy</a:t>
            </a:r>
            <a:endParaRPr lang="en-US" sz="1100" b="1" dirty="0">
              <a:solidFill>
                <a:srgbClr val="4372C4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455832" y="3837972"/>
            <a:ext cx="8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4372C4"/>
                </a:solidFill>
              </a:rPr>
              <a:t>peer’s local</a:t>
            </a:r>
          </a:p>
          <a:p>
            <a:r>
              <a:rPr lang="en-US" sz="1100" b="1" dirty="0" smtClean="0">
                <a:solidFill>
                  <a:srgbClr val="4372C4"/>
                </a:solidFill>
              </a:rPr>
              <a:t>filesystem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135" name="Curved Connector 134"/>
          <p:cNvCxnSpPr>
            <a:stCxn id="57" idx="1"/>
            <a:endCxn id="122" idx="2"/>
          </p:cNvCxnSpPr>
          <p:nvPr/>
        </p:nvCxnSpPr>
        <p:spPr>
          <a:xfrm rot="10800000">
            <a:off x="1499630" y="4000467"/>
            <a:ext cx="2048666" cy="1590874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57" idx="3"/>
            <a:endCxn id="131" idx="2"/>
          </p:cNvCxnSpPr>
          <p:nvPr/>
        </p:nvCxnSpPr>
        <p:spPr>
          <a:xfrm flipV="1">
            <a:off x="8750426" y="3973179"/>
            <a:ext cx="1972743" cy="1618162"/>
          </a:xfrm>
          <a:prstGeom prst="curved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3201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9310547" y="4748768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rgbClr val="4372C4"/>
                </a:solidFill>
              </a:rPr>
              <a:t>instantiate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18389" y="2172977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Local MSP</a:t>
            </a:r>
            <a:endParaRPr 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7530282" y="2171214"/>
            <a:ext cx="941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/>
              <a:t>Local MSP</a:t>
            </a:r>
            <a:endParaRPr lang="en-US" sz="1400" b="1"/>
          </a:p>
        </p:txBody>
      </p:sp>
      <p:sp>
        <p:nvSpPr>
          <p:cNvPr id="143" name="TextBox 142"/>
          <p:cNvSpPr txBox="1"/>
          <p:nvPr/>
        </p:nvSpPr>
        <p:spPr>
          <a:xfrm>
            <a:off x="5587882" y="5829150"/>
            <a:ext cx="1117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Global MSPs</a:t>
            </a:r>
            <a:endParaRPr lang="en-US" sz="1400" b="1" dirty="0"/>
          </a:p>
        </p:txBody>
      </p:sp>
      <p:sp>
        <p:nvSpPr>
          <p:cNvPr id="69" name="Rounded Rectangle 68"/>
          <p:cNvSpPr/>
          <p:nvPr/>
        </p:nvSpPr>
        <p:spPr>
          <a:xfrm>
            <a:off x="5111566" y="1765924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RCA1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579704" y="1765924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RCA2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" name="Elbow Connector 6"/>
          <p:cNvCxnSpPr>
            <a:stCxn id="50" idx="3"/>
            <a:endCxn id="69" idx="2"/>
          </p:cNvCxnSpPr>
          <p:nvPr/>
        </p:nvCxnSpPr>
        <p:spPr>
          <a:xfrm flipV="1">
            <a:off x="4772748" y="2333292"/>
            <a:ext cx="626354" cy="28508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70" idx="2"/>
          </p:cNvCxnSpPr>
          <p:nvPr/>
        </p:nvCxnSpPr>
        <p:spPr>
          <a:xfrm rot="10800000">
            <a:off x="6867240" y="2333292"/>
            <a:ext cx="617388" cy="281974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400149" y="3465840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ounded Rectangle 8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79" name="7-Point Star 7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Document 91"/>
          <p:cNvSpPr/>
          <p:nvPr/>
        </p:nvSpPr>
        <p:spPr>
          <a:xfrm>
            <a:off x="5877281" y="3725208"/>
            <a:ext cx="547666" cy="433746"/>
          </a:xfrm>
          <a:prstGeom prst="flowChartDocument">
            <a:avLst/>
          </a:prstGeom>
          <a:noFill/>
          <a:ln w="19050">
            <a:solidFill>
              <a:srgbClr val="4372C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L</a:t>
            </a:r>
            <a:endParaRPr lang="en-US" sz="2400" b="1" baseline="-25000" dirty="0">
              <a:solidFill>
                <a:srgbClr val="4372C4"/>
              </a:solidFill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5329507" y="2703302"/>
            <a:ext cx="453635" cy="725046"/>
            <a:chOff x="5701137" y="2384637"/>
            <a:chExt cx="1133935" cy="1812371"/>
          </a:xfrm>
        </p:grpSpPr>
        <p:sp>
          <p:nvSpPr>
            <p:cNvPr id="95" name="Oval 94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cxnSp>
        <p:nvCxnSpPr>
          <p:cNvPr id="104" name="Elbow Connector 103"/>
          <p:cNvCxnSpPr>
            <a:stCxn id="54" idx="3"/>
            <a:endCxn id="85" idx="0"/>
          </p:cNvCxnSpPr>
          <p:nvPr/>
        </p:nvCxnSpPr>
        <p:spPr>
          <a:xfrm>
            <a:off x="8451361" y="2615266"/>
            <a:ext cx="446794" cy="319539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7" idx="2"/>
            <a:endCxn id="44" idx="3"/>
          </p:cNvCxnSpPr>
          <p:nvPr/>
        </p:nvCxnSpPr>
        <p:spPr>
          <a:xfrm flipH="1">
            <a:off x="4569179" y="3201531"/>
            <a:ext cx="760328" cy="7076"/>
          </a:xfrm>
          <a:prstGeom prst="straightConnector1">
            <a:avLst/>
          </a:prstGeom>
          <a:ln w="28575">
            <a:solidFill>
              <a:srgbClr val="4372C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5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967423" y="1657564"/>
            <a:ext cx="1972546" cy="652693"/>
          </a:xfrm>
          <a:prstGeom prst="roundRect">
            <a:avLst>
              <a:gd name="adj" fmla="val 50000"/>
            </a:avLst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noProof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5953696" y="2310257"/>
            <a:ext cx="0" cy="357982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63732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395895" y="3094431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372C4"/>
                </a:solidFill>
              </a:rPr>
              <a:t>I</a:t>
            </a:r>
            <a:r>
              <a:rPr lang="en-US" sz="1200" b="1" smtClean="0">
                <a:solidFill>
                  <a:srgbClr val="4372C4"/>
                </a:solidFill>
              </a:rPr>
              <a:t>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 flipV="1">
            <a:off x="2873828" y="2679677"/>
            <a:ext cx="6159736" cy="1663"/>
          </a:xfrm>
          <a:prstGeom prst="line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8785664" y="3094176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ICA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4143413" y="3079185"/>
            <a:ext cx="528632" cy="482031"/>
            <a:chOff x="10666566" y="3979442"/>
            <a:chExt cx="742889" cy="677401"/>
          </a:xfrm>
        </p:grpSpPr>
        <p:sp>
          <p:nvSpPr>
            <p:cNvPr id="101" name="Triangle 100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699547" y="4240449"/>
              <a:ext cx="4956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OUs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015032" y="3075454"/>
            <a:ext cx="329189" cy="526143"/>
            <a:chOff x="5701137" y="2384637"/>
            <a:chExt cx="1133935" cy="1812371"/>
          </a:xfrm>
        </p:grpSpPr>
        <p:sp>
          <p:nvSpPr>
            <p:cNvPr id="114" name="Oval 113"/>
            <p:cNvSpPr/>
            <p:nvPr/>
          </p:nvSpPr>
          <p:spPr>
            <a:xfrm>
              <a:off x="5928886" y="2384637"/>
              <a:ext cx="678434" cy="6784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 Same Side Corner Rectangle 11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743612" y="3168616"/>
            <a:ext cx="420764" cy="340787"/>
            <a:chOff x="2903135" y="2661005"/>
            <a:chExt cx="420764" cy="340787"/>
          </a:xfrm>
        </p:grpSpPr>
        <p:sp>
          <p:nvSpPr>
            <p:cNvPr id="133" name="Rectangle 13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 Same Side Corner Rectangle 13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/>
                <a:t>B</a:t>
              </a:r>
              <a:endParaRPr lang="en-US" sz="4000" dirty="0"/>
            </a:p>
          </p:txBody>
        </p:sp>
        <p:cxnSp>
          <p:nvCxnSpPr>
            <p:cNvPr id="136" name="Straight Connector 13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6513635" y="3165760"/>
            <a:ext cx="420460" cy="435837"/>
            <a:chOff x="5676338" y="2717038"/>
            <a:chExt cx="312349" cy="3237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3" name="Rounded Rectangle 15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0" name="7-Point Star 14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289598" y="3270773"/>
            <a:ext cx="399014" cy="154091"/>
            <a:chOff x="7149495" y="3213400"/>
            <a:chExt cx="399014" cy="154091"/>
          </a:xfrm>
        </p:grpSpPr>
        <p:sp>
          <p:nvSpPr>
            <p:cNvPr id="157" name="Oval 15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>
              <a:stCxn id="157" idx="6"/>
            </p:cNvCxnSpPr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3" name="Group 17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0" name="Rounded Rectangle 179"/>
          <p:cNvSpPr/>
          <p:nvPr/>
        </p:nvSpPr>
        <p:spPr>
          <a:xfrm>
            <a:off x="8015697" y="3101425"/>
            <a:ext cx="495800" cy="48915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4372C4"/>
                </a:solidFill>
              </a:rPr>
              <a:t>TLS</a:t>
            </a:r>
          </a:p>
          <a:p>
            <a:pPr algn="ctr"/>
            <a:r>
              <a:rPr lang="en-US" sz="1200" b="1" dirty="0" smtClean="0">
                <a:solidFill>
                  <a:srgbClr val="4372C4"/>
                </a:solidFill>
              </a:rPr>
              <a:t>RCA</a:t>
            </a:r>
            <a:endParaRPr lang="en-US" sz="1200" b="1" dirty="0">
              <a:solidFill>
                <a:srgbClr val="4372C4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9631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598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69565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39532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609499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79466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49433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919400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689367" y="2984985"/>
            <a:ext cx="688394" cy="708051"/>
          </a:xfrm>
          <a:prstGeom prst="rect">
            <a:avLst/>
          </a:prstGeom>
          <a:ln w="28575">
            <a:solidFill>
              <a:srgbClr val="4372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873828" y="2666310"/>
            <a:ext cx="6163117" cy="318675"/>
            <a:chOff x="2873828" y="1995400"/>
            <a:chExt cx="6163117" cy="989585"/>
          </a:xfrm>
        </p:grpSpPr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2873828" y="1995400"/>
              <a:ext cx="0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0" idx="0"/>
            </p:cNvCxnSpPr>
            <p:nvPr/>
          </p:nvCxnSpPr>
          <p:spPr>
            <a:xfrm flipV="1">
              <a:off x="3643795" y="1995400"/>
              <a:ext cx="3381" cy="989585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1" idx="0"/>
            </p:cNvCxnSpPr>
            <p:nvPr/>
          </p:nvCxnSpPr>
          <p:spPr>
            <a:xfrm flipV="1">
              <a:off x="4413762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0"/>
            </p:cNvCxnSpPr>
            <p:nvPr/>
          </p:nvCxnSpPr>
          <p:spPr>
            <a:xfrm flipV="1">
              <a:off x="5183729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3" idx="0"/>
            </p:cNvCxnSpPr>
            <p:nvPr/>
          </p:nvCxnSpPr>
          <p:spPr>
            <a:xfrm flipV="1">
              <a:off x="5953696" y="2004915"/>
              <a:ext cx="2481" cy="980070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0"/>
            </p:cNvCxnSpPr>
            <p:nvPr/>
          </p:nvCxnSpPr>
          <p:spPr>
            <a:xfrm flipV="1">
              <a:off x="6723663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5" idx="0"/>
            </p:cNvCxnSpPr>
            <p:nvPr/>
          </p:nvCxnSpPr>
          <p:spPr>
            <a:xfrm flipV="1">
              <a:off x="7493630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46" idx="0"/>
            </p:cNvCxnSpPr>
            <p:nvPr/>
          </p:nvCxnSpPr>
          <p:spPr>
            <a:xfrm flipV="1">
              <a:off x="8263597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7" idx="0"/>
            </p:cNvCxnSpPr>
            <p:nvPr/>
          </p:nvCxnSpPr>
          <p:spPr>
            <a:xfrm flipV="1">
              <a:off x="9033564" y="1995401"/>
              <a:ext cx="3381" cy="989584"/>
            </a:xfrm>
            <a:prstGeom prst="line">
              <a:avLst/>
            </a:prstGeom>
            <a:ln w="28575">
              <a:solidFill>
                <a:srgbClr val="4372C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2517000" y="3702596"/>
            <a:ext cx="7136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167542" y="3996680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3898942" y="3693035"/>
            <a:ext cx="10422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Organizational</a:t>
            </a:r>
          </a:p>
          <a:p>
            <a:pPr algn="ctr"/>
            <a:r>
              <a:rPr lang="en-US" sz="1100" b="1" dirty="0" smtClean="0"/>
              <a:t>Units</a:t>
            </a:r>
            <a:endParaRPr lang="en-US" sz="11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871" y="4081318"/>
            <a:ext cx="10615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Administrators</a:t>
            </a:r>
            <a:endParaRPr lang="en-US" sz="11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546274" y="368224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Revoked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279722" y="400024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Signing</a:t>
            </a:r>
          </a:p>
          <a:p>
            <a:pPr algn="ctr"/>
            <a:r>
              <a:rPr lang="en-US" sz="1100" b="1" dirty="0" smtClean="0"/>
              <a:t>Certificates</a:t>
            </a:r>
            <a:endParaRPr lang="en-US" sz="11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142401" y="3671825"/>
            <a:ext cx="70083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err="1" smtClean="0"/>
              <a:t>Keystore</a:t>
            </a:r>
            <a:endParaRPr lang="en-US" sz="1100" b="1" dirty="0" smtClean="0"/>
          </a:p>
          <a:p>
            <a:pPr algn="ctr"/>
            <a:r>
              <a:rPr lang="en-US" sz="1100" b="1" dirty="0" smtClean="0"/>
              <a:t>(private</a:t>
            </a:r>
          </a:p>
          <a:p>
            <a:pPr algn="ctr"/>
            <a:r>
              <a:rPr lang="en-US" sz="1100" b="1" dirty="0" smtClean="0"/>
              <a:t>keys)</a:t>
            </a:r>
            <a:endParaRPr lang="en-US" sz="11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909472" y="3996680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smtClean="0"/>
              <a:t>TLS</a:t>
            </a:r>
          </a:p>
          <a:p>
            <a:pPr algn="ctr"/>
            <a:r>
              <a:rPr lang="en-US" sz="1100" b="1" dirty="0" smtClean="0"/>
              <a:t>Root CAs</a:t>
            </a:r>
            <a:endParaRPr lang="en-US" sz="11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557312" y="3670329"/>
            <a:ext cx="95250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TLS</a:t>
            </a:r>
          </a:p>
          <a:p>
            <a:pPr algn="ctr"/>
            <a:r>
              <a:rPr lang="en-US" sz="1100" b="1" dirty="0" smtClean="0"/>
              <a:t>Intermediate</a:t>
            </a:r>
          </a:p>
          <a:p>
            <a:pPr algn="ctr"/>
            <a:r>
              <a:rPr lang="en-US" sz="1100" b="1" dirty="0" smtClean="0"/>
              <a:t>CAs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50347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/>
          <p:cNvSpPr/>
          <p:nvPr/>
        </p:nvSpPr>
        <p:spPr>
          <a:xfrm rot="5400000" flipH="1">
            <a:off x="2533078" y="3289516"/>
            <a:ext cx="1905000" cy="515379"/>
          </a:xfrm>
          <a:prstGeom prst="trapezoid">
            <a:avLst>
              <a:gd name="adj" fmla="val 145351"/>
            </a:avLst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tps://d30y9cdsu7xlg0.cloudfront.net/png/972920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636" y="1702250"/>
            <a:ext cx="1208856" cy="12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8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6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3" y="239776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2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5" y="3081194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269181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3375750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3" y="4059945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1" name="TextBox 220"/>
          <p:cNvSpPr txBox="1"/>
          <p:nvPr/>
        </p:nvSpPr>
        <p:spPr>
          <a:xfrm>
            <a:off x="10006027" y="2188187"/>
            <a:ext cx="87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Accepted</a:t>
            </a:r>
          </a:p>
          <a:p>
            <a:pPr algn="ctr"/>
            <a:r>
              <a:rPr lang="en-US" sz="1400" b="1" dirty="0" smtClean="0"/>
              <a:t>Here</a:t>
            </a:r>
            <a:endParaRPr lang="en-US" sz="1400" b="1" dirty="0"/>
          </a:p>
        </p:txBody>
      </p:sp>
      <p:pic>
        <p:nvPicPr>
          <p:cNvPr id="222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841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4" descr="https://d30y9cdsu7xlg0.cloudfront.net/png/81143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864" y="3770639"/>
            <a:ext cx="932023" cy="9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30y9cdsu7xlg0.cloudfront.net/png/614296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453" y="1676048"/>
            <a:ext cx="3134331" cy="31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d30y9cdsu7xlg0.cloudfront.net/png/1093522-200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03" y="3067339"/>
            <a:ext cx="841598" cy="84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d30y9cdsu7xlg0.cloudfront.net/png/125740-200.png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59" y="2397765"/>
            <a:ext cx="2042873" cy="204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93" y="22537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886599" y="3291719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P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5794506" y="2249773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2672250" y="1865590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5749770" y="1950229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Principal</a:t>
            </a:r>
            <a:endParaRPr lang="en-US" sz="1100" b="1" dirty="0">
              <a:solidFill>
                <a:srgbClr val="4372C4"/>
              </a:solidFill>
            </a:endParaRPr>
          </a:p>
        </p:txBody>
      </p:sp>
      <p:cxnSp>
        <p:nvCxnSpPr>
          <p:cNvPr id="6" name="Straight Arrow Connector 5"/>
          <p:cNvCxnSpPr>
            <a:endCxn id="2050" idx="3"/>
          </p:cNvCxnSpPr>
          <p:nvPr/>
        </p:nvCxnSpPr>
        <p:spPr>
          <a:xfrm flipH="1">
            <a:off x="3769500" y="2912916"/>
            <a:ext cx="1881657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769500" y="3333739"/>
            <a:ext cx="1881657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318964" y="2639667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1"/>
                </a:solidFill>
              </a:rPr>
              <a:t>r</a:t>
            </a:r>
            <a:r>
              <a:rPr lang="en-US" sz="1100" b="1" dirty="0" smtClean="0">
                <a:solidFill>
                  <a:schemeClr val="accent1"/>
                </a:solidFill>
              </a:rPr>
              <a:t>equest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4392103" y="3350215"/>
            <a:ext cx="11031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issue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6542805" y="3281434"/>
            <a:ext cx="399014" cy="154091"/>
            <a:chOff x="7149495" y="3213400"/>
            <a:chExt cx="399014" cy="154091"/>
          </a:xfrm>
        </p:grpSpPr>
        <p:sp>
          <p:nvSpPr>
            <p:cNvPr id="169" name="Oval 168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75" name="Group 174"/>
          <p:cNvGrpSpPr/>
          <p:nvPr/>
        </p:nvGrpSpPr>
        <p:grpSpPr>
          <a:xfrm flipH="1" flipV="1">
            <a:off x="6542805" y="3507129"/>
            <a:ext cx="399014" cy="154091"/>
            <a:chOff x="7149495" y="3213400"/>
            <a:chExt cx="399014" cy="154091"/>
          </a:xfrm>
        </p:grpSpPr>
        <p:sp>
          <p:nvSpPr>
            <p:cNvPr id="176" name="Oval 175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2" name="TextBox 181"/>
          <p:cNvSpPr txBox="1"/>
          <p:nvPr/>
        </p:nvSpPr>
        <p:spPr>
          <a:xfrm>
            <a:off x="6921682" y="3235500"/>
            <a:ext cx="723275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4372C4"/>
                </a:solidFill>
              </a:rPr>
              <a:t>p</a:t>
            </a:r>
            <a:r>
              <a:rPr lang="en-US" sz="1000" b="1" dirty="0" smtClean="0">
                <a:solidFill>
                  <a:srgbClr val="4372C4"/>
                </a:solidFill>
              </a:rPr>
              <a:t>ublic key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921682" y="3459566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1341" y="38245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/>
          <p:cNvSpPr txBox="1"/>
          <p:nvPr/>
        </p:nvSpPr>
        <p:spPr>
          <a:xfrm>
            <a:off x="1291354" y="31235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241" name="Group 240"/>
          <p:cNvGrpSpPr/>
          <p:nvPr/>
        </p:nvGrpSpPr>
        <p:grpSpPr>
          <a:xfrm>
            <a:off x="1720603" y="3976982"/>
            <a:ext cx="420764" cy="340787"/>
            <a:chOff x="2903135" y="2661005"/>
            <a:chExt cx="420764" cy="340787"/>
          </a:xfrm>
        </p:grpSpPr>
        <p:sp>
          <p:nvSpPr>
            <p:cNvPr id="242" name="Rectangle 241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ound Same Side Corner Rectangle 243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2305667" y="3976982"/>
            <a:ext cx="420764" cy="340787"/>
            <a:chOff x="2903135" y="2661005"/>
            <a:chExt cx="420764" cy="340787"/>
          </a:xfrm>
        </p:grpSpPr>
        <p:sp>
          <p:nvSpPr>
            <p:cNvPr id="249" name="Rectangle 248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ound Same Side Corner Rectangle 250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2894224" y="3976982"/>
            <a:ext cx="420764" cy="340787"/>
            <a:chOff x="2903135" y="2661005"/>
            <a:chExt cx="420764" cy="340787"/>
          </a:xfrm>
        </p:grpSpPr>
        <p:sp>
          <p:nvSpPr>
            <p:cNvPr id="256" name="Rectangle 255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ound Same Side Corner Rectangle 257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259" name="Straight Connector 258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3482781" y="3976982"/>
            <a:ext cx="420764" cy="340787"/>
            <a:chOff x="2903135" y="2661005"/>
            <a:chExt cx="420764" cy="340787"/>
          </a:xfrm>
        </p:grpSpPr>
        <p:sp>
          <p:nvSpPr>
            <p:cNvPr id="263" name="Rectangle 262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 Same Side Corner Rectangle 264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266" name="Straight Connector 265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4071338" y="3976982"/>
            <a:ext cx="420764" cy="340787"/>
            <a:chOff x="2903135" y="2661005"/>
            <a:chExt cx="420764" cy="340787"/>
          </a:xfrm>
        </p:grpSpPr>
        <p:sp>
          <p:nvSpPr>
            <p:cNvPr id="270" name="Rectangle 26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ound Same Side Corner Rectangle 27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Elbow Connector 15"/>
          <p:cNvCxnSpPr>
            <a:stCxn id="2050" idx="1"/>
            <a:endCxn id="13" idx="1"/>
          </p:cNvCxnSpPr>
          <p:nvPr/>
        </p:nvCxnSpPr>
        <p:spPr>
          <a:xfrm rot="10800000" flipV="1">
            <a:off x="1561341" y="29129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5700077" y="3657584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Digital</a:t>
            </a:r>
          </a:p>
          <a:p>
            <a:pPr algn="ctr"/>
            <a:r>
              <a:rPr lang="en-US" sz="1100" b="1" dirty="0" smtClean="0">
                <a:solidFill>
                  <a:srgbClr val="4372C4"/>
                </a:solidFill>
              </a:rPr>
              <a:t>Certificate</a:t>
            </a:r>
            <a:endParaRPr lang="en-US" sz="1100" b="1" dirty="0">
              <a:solidFill>
                <a:srgbClr val="43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17216" y="1702250"/>
            <a:ext cx="9370561" cy="4407242"/>
            <a:chOff x="2384834" y="1573427"/>
            <a:chExt cx="9370561" cy="4407242"/>
          </a:xfrm>
        </p:grpSpPr>
        <p:grpSp>
          <p:nvGrpSpPr>
            <p:cNvPr id="20" name="Group 19"/>
            <p:cNvGrpSpPr/>
            <p:nvPr/>
          </p:nvGrpSpPr>
          <p:grpSpPr>
            <a:xfrm>
              <a:off x="2632270" y="3580044"/>
              <a:ext cx="420764" cy="340787"/>
              <a:chOff x="6371276" y="4944354"/>
              <a:chExt cx="420764" cy="34078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ound Same Side Corner Rectangle 27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M</a:t>
                  </a:r>
                  <a:endParaRPr lang="en-US" sz="40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8" name="Group 147"/>
            <p:cNvGrpSpPr/>
            <p:nvPr/>
          </p:nvGrpSpPr>
          <p:grpSpPr>
            <a:xfrm>
              <a:off x="2540177" y="2538098"/>
              <a:ext cx="616734" cy="985727"/>
              <a:chOff x="5701137" y="2384637"/>
              <a:chExt cx="1133935" cy="1812371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928886" y="2384637"/>
                <a:ext cx="678435" cy="6784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 Same Side Corner Rectangle 149"/>
              <p:cNvSpPr/>
              <p:nvPr/>
            </p:nvSpPr>
            <p:spPr>
              <a:xfrm>
                <a:off x="5701137" y="3063073"/>
                <a:ext cx="1133935" cy="1133935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M</a:t>
                </a:r>
                <a:endParaRPr lang="en-US" sz="2400" b="1" dirty="0"/>
              </a:p>
            </p:txBody>
          </p:sp>
        </p:grpSp>
        <p:sp>
          <p:nvSpPr>
            <p:cNvPr id="155" name="TextBox 154"/>
            <p:cNvSpPr txBox="1"/>
            <p:nvPr/>
          </p:nvSpPr>
          <p:spPr>
            <a:xfrm>
              <a:off x="2384834" y="2238554"/>
              <a:ext cx="9156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 smtClean="0"/>
                <a:t>Mary Morris</a:t>
              </a:r>
              <a:endParaRPr lang="en-US" sz="1100" b="1" dirty="0"/>
            </a:p>
          </p:txBody>
        </p:sp>
        <p:sp>
          <p:nvSpPr>
            <p:cNvPr id="11" name="Trapezoid 10"/>
            <p:cNvSpPr/>
            <p:nvPr/>
          </p:nvSpPr>
          <p:spPr>
            <a:xfrm rot="16200000">
              <a:off x="1425743" y="3327714"/>
              <a:ext cx="4407242" cy="898667"/>
            </a:xfrm>
            <a:prstGeom prst="trapezoid">
              <a:avLst>
                <a:gd name="adj" fmla="val 227793"/>
              </a:avLst>
            </a:prstGeom>
            <a:solidFill>
              <a:schemeClr val="accent1">
                <a:lumMod val="20000"/>
                <a:lumOff val="80000"/>
                <a:alpha val="27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olded Corner 9"/>
            <p:cNvSpPr/>
            <p:nvPr/>
          </p:nvSpPr>
          <p:spPr>
            <a:xfrm>
              <a:off x="4078695" y="1573427"/>
              <a:ext cx="7676700" cy="4407242"/>
            </a:xfrm>
            <a:prstGeom prst="foldedCorner">
              <a:avLst>
                <a:gd name="adj" fmla="val 1106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Certificate</a:t>
              </a:r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Data: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Version: 3 (0x2)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Serial Number: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76:0f:4b:cf:71:2b:a6:95:25:ff:40:aa:67:17:79:0d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Issuer: C=US, ST=California, L=San Francisco, O=org1.example.com, CN=ca.org1.example.com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Validity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Before: Aug 15 12:24:42 2017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Not After : Aug 13 12:24:42 2027 GMT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</a:t>
              </a:r>
              <a:r>
                <a:rPr lang="is-IS" sz="900" b="1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Subject: C=US, </a:t>
              </a:r>
              <a:r>
                <a:rPr lang="is-IS" sz="900" b="1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ST=Michigan, L=Detroit, O=Mitchesll Cars, OU=Manufacturing, CN=Mary Morris/UID=123456</a:t>
              </a:r>
              <a:endParaRPr lang="is-IS" sz="9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Subject Public Key Info: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Public Key Algorithm: id-ecPublicKey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EC Public Key: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pub: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04:5c:0d:b8:d9:f2:e8:9e:d3:aa:85:fe:a1:69:44: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f6:e1:6a:bf:dd:3c:3f:e6:f8:c5:72:55:01:a2:ca: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    6c:64:b2:da:41:e2:a3:37:2b:d4:a3:9e:bd:41:13: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ASN1 OID: prime256v1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X509v3 extensions: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Key Usage: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Digital Signature, Key Encipherment, Certificate Sign, CRL Sign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Extended Key Usage: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2.5.29.37.0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Basic Constraints: critical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CA:TRUE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X509v3 Subject Key Identifier: 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        </a:t>
              </a:r>
              <a:r>
                <a:rPr lang="is-IS" sz="900" dirty="0" smtClean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51:80:C8:26:FD:02:6A:E4:43:7C:FF:76:56:EA:8F:8C:B0:99:90:F5:F8:AB:6E:1F:</a:t>
              </a:r>
              <a:endParaRPr lang="is-IS" sz="9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Signature Algorithm: ecdsa-with-SHA256</a:t>
              </a:r>
            </a:p>
            <a:p>
              <a:r>
                <a:rPr lang="is-IS" sz="900" dirty="0">
                  <a:solidFill>
                    <a:schemeClr val="tx1"/>
                  </a:solidFill>
                  <a:latin typeface="Courier New" charset="0"/>
                  <a:ea typeface="Courier New" charset="0"/>
                  <a:cs typeface="Courier New" charset="0"/>
                </a:rPr>
                <a:t>        30:44:02:20:1f:a8:dd:21:b7:33:cc:19:b4:63:cc:aa:a0:ec:</a:t>
              </a:r>
            </a:p>
            <a:p>
              <a:endParaRPr lang="is-IS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521840" y="3863715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2429747" y="2821769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2274404" y="2522225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29747" y="439052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2429747" y="461622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2808624" y="4344594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08624" y="456866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42024" y="1625248"/>
            <a:ext cx="8389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Mary’s original document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892826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462093" y="2226119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6148" y="1709886"/>
            <a:ext cx="102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462093" y="4269838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</a:t>
            </a:r>
            <a:r>
              <a:rPr lang="en-US" sz="8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eight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endParaRPr lang="en-US" sz="800" b="1" dirty="0">
              <a:solidFill>
                <a:srgbClr val="FF00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0204" y="3709138"/>
            <a:ext cx="11211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document</a:t>
            </a:r>
            <a:endParaRPr lang="en-US" sz="1100" b="1" dirty="0"/>
          </a:p>
        </p:txBody>
      </p:sp>
      <p:grpSp>
        <p:nvGrpSpPr>
          <p:cNvPr id="64" name="Group 63"/>
          <p:cNvGrpSpPr/>
          <p:nvPr/>
        </p:nvGrpSpPr>
        <p:grpSpPr>
          <a:xfrm flipH="1" flipV="1">
            <a:off x="4899061" y="1702376"/>
            <a:ext cx="399014" cy="154091"/>
            <a:chOff x="7149495" y="3213400"/>
            <a:chExt cx="399014" cy="154091"/>
          </a:xfrm>
        </p:grpSpPr>
        <p:sp>
          <p:nvSpPr>
            <p:cNvPr id="65" name="Oval 64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6500710" y="3407542"/>
            <a:ext cx="399014" cy="154091"/>
            <a:chOff x="7149495" y="3213400"/>
            <a:chExt cx="399014" cy="154091"/>
          </a:xfrm>
        </p:grpSpPr>
        <p:sp>
          <p:nvSpPr>
            <p:cNvPr id="72" name="Oval 7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5" name="TextBox 84"/>
          <p:cNvSpPr txBox="1"/>
          <p:nvPr/>
        </p:nvSpPr>
        <p:spPr>
          <a:xfrm>
            <a:off x="7005554" y="3225149"/>
            <a:ext cx="14817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verified as authentic using public key</a:t>
            </a:r>
          </a:p>
          <a:p>
            <a:pPr algn="ctr"/>
            <a:endParaRPr lang="en-US" sz="11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6499977" y="5455938"/>
            <a:ext cx="399014" cy="154091"/>
            <a:chOff x="7149495" y="3213400"/>
            <a:chExt cx="399014" cy="154091"/>
          </a:xfrm>
        </p:grpSpPr>
        <p:sp>
          <p:nvSpPr>
            <p:cNvPr id="87" name="Oval 8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93" name="TextBox 92"/>
          <p:cNvSpPr txBox="1"/>
          <p:nvPr/>
        </p:nvSpPr>
        <p:spPr>
          <a:xfrm>
            <a:off x="7005554" y="5100385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X13vRZQql41</a:t>
            </a:r>
            <a:r>
              <a:rPr lang="en-US" sz="1100" dirty="0" smtClean="0"/>
              <a:t>) incorrect according to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780989" y="1925330"/>
            <a:ext cx="63515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9454298" y="2821769"/>
            <a:ext cx="616734" cy="985727"/>
            <a:chOff x="5701137" y="2384637"/>
            <a:chExt cx="1133935" cy="1812371"/>
          </a:xfrm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9387781" y="2399196"/>
            <a:ext cx="7497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Verifying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491" y="2832410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352" y="4700077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2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README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README.md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829196" y="3904423"/>
            <a:ext cx="420764" cy="340787"/>
            <a:chOff x="6371276" y="4944354"/>
            <a:chExt cx="420764" cy="340787"/>
          </a:xfrm>
        </p:grpSpPr>
        <p:sp>
          <p:nvSpPr>
            <p:cNvPr id="21" name="Rectangle 20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M</a:t>
                </a:r>
                <a:endParaRPr lang="en-US" sz="40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8" name="Group 147"/>
          <p:cNvGrpSpPr/>
          <p:nvPr/>
        </p:nvGrpSpPr>
        <p:grpSpPr>
          <a:xfrm>
            <a:off x="8737103" y="2862477"/>
            <a:ext cx="616734" cy="985727"/>
            <a:chOff x="5701137" y="2384637"/>
            <a:chExt cx="1133935" cy="1812371"/>
          </a:xfrm>
        </p:grpSpPr>
        <p:sp>
          <p:nvSpPr>
            <p:cNvPr id="149" name="Oval 14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ound Same Side Corner Rectangle 149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M</a:t>
              </a:r>
              <a:endParaRPr lang="en-US" sz="2400" b="1" dirty="0"/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8581760" y="2562933"/>
            <a:ext cx="9156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Mary Morris</a:t>
            </a:r>
            <a:endParaRPr lang="en-US" sz="11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8850946" y="4383418"/>
            <a:ext cx="399014" cy="154091"/>
            <a:chOff x="7149495" y="3213400"/>
            <a:chExt cx="399014" cy="154091"/>
          </a:xfrm>
        </p:grpSpPr>
        <p:sp>
          <p:nvSpPr>
            <p:cNvPr id="30" name="Oval 2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 flipH="1" flipV="1">
            <a:off x="8850946" y="4609113"/>
            <a:ext cx="399014" cy="154091"/>
            <a:chOff x="7149495" y="3213400"/>
            <a:chExt cx="399014" cy="154091"/>
          </a:xfrm>
        </p:grpSpPr>
        <p:sp>
          <p:nvSpPr>
            <p:cNvPr id="37" name="Oval 3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3" name="TextBox 42"/>
          <p:cNvSpPr txBox="1"/>
          <p:nvPr/>
        </p:nvSpPr>
        <p:spPr>
          <a:xfrm>
            <a:off x="7774676" y="4342780"/>
            <a:ext cx="111761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4372C4"/>
                </a:solidFill>
              </a:rPr>
              <a:t>Mary’s public 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20174" y="4537971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1" dirty="0" smtClean="0">
                <a:solidFill>
                  <a:srgbClr val="FFC001"/>
                </a:solidFill>
              </a:rPr>
              <a:t>Mary’s private</a:t>
            </a:r>
            <a:r>
              <a:rPr lang="en-US" sz="1000" b="1" dirty="0" smtClean="0">
                <a:solidFill>
                  <a:srgbClr val="FFC000"/>
                </a:solidFill>
              </a:rPr>
              <a:t> key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35549" y="1674942"/>
            <a:ext cx="1280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Document intended for Mary</a:t>
            </a:r>
            <a:endParaRPr lang="en-US" sz="1100" b="1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3373057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9" name="Snip Single Corner Rectangle 58"/>
          <p:cNvSpPr/>
          <p:nvPr/>
        </p:nvSpPr>
        <p:spPr>
          <a:xfrm>
            <a:off x="5096333" y="219724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ghfd#567sdjkmmmfddklfdfdfdfjkdjfkdghjghfd9994303473847837483478347fdjkfjdkfjdkfjjjfkjkj#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endParaRPr lang="en-US" sz="800" b="1" dirty="0">
              <a:solidFill>
                <a:schemeClr val="tx1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09006" y="1681010"/>
            <a:ext cx="1383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Encrypted &amp; signed version of document</a:t>
            </a:r>
            <a:endParaRPr lang="en-US" sz="1100" b="1" dirty="0"/>
          </a:p>
        </p:txBody>
      </p:sp>
      <p:sp>
        <p:nvSpPr>
          <p:cNvPr id="61" name="Snip Single Corner Rectangle 60"/>
          <p:cNvSpPr/>
          <p:nvPr/>
        </p:nvSpPr>
        <p:spPr>
          <a:xfrm>
            <a:off x="5115573" y="4146803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ghfd#567sdjkmmmfddklfdfdfdfjkdjfkdg</a:t>
            </a:r>
            <a:r>
              <a:rPr lang="en-US" sz="8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ABCDEFG</a:t>
            </a:r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994303473847837483478347fdjkfjdkfjdkfjjjfkjkj</a:t>
            </a:r>
            <a:r>
              <a:rPr lang="en-US" sz="8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#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algn="ctr"/>
            <a:r>
              <a:rPr lang="en-US" sz="800" b="1" dirty="0">
                <a:solidFill>
                  <a:srgbClr val="FF0000"/>
                </a:solidFill>
                <a:latin typeface="Apple Chancery" charset="0"/>
                <a:ea typeface="Apple Chancery" charset="0"/>
                <a:cs typeface="Apple Chancery" charset="0"/>
              </a:rPr>
              <a:t>478vRTTl09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25217" y="3674218"/>
            <a:ext cx="1517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Tampered version of encrypted document</a:t>
            </a:r>
            <a:endParaRPr lang="en-US" sz="11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027322" y="2347750"/>
            <a:ext cx="14817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verified as authentic using originator’s public key</a:t>
            </a:r>
          </a:p>
          <a:p>
            <a:pPr algn="ctr"/>
            <a:endParaRPr lang="en-US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6071468" y="4457097"/>
            <a:ext cx="148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Signature 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b="1" dirty="0" smtClean="0">
                <a:latin typeface="Apple Chancery" charset="0"/>
                <a:ea typeface="Apple Chancery" charset="0"/>
                <a:cs typeface="Apple Chancery" charset="0"/>
              </a:rPr>
              <a:t>478vRTTl09</a:t>
            </a:r>
            <a:r>
              <a:rPr lang="en-US" sz="1100" dirty="0" smtClean="0"/>
              <a:t>) incorrect according to originator’s public key</a:t>
            </a:r>
            <a:endParaRPr lang="en-US" sz="1100" dirty="0"/>
          </a:p>
        </p:txBody>
      </p:sp>
      <p:cxnSp>
        <p:nvCxnSpPr>
          <p:cNvPr id="12" name="Straight Arrow Connector 11"/>
          <p:cNvCxnSpPr>
            <a:stCxn id="58" idx="3"/>
            <a:endCxn id="60" idx="1"/>
          </p:cNvCxnSpPr>
          <p:nvPr/>
        </p:nvCxnSpPr>
        <p:spPr>
          <a:xfrm>
            <a:off x="4415889" y="1890386"/>
            <a:ext cx="393117" cy="6068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632453" y="2862477"/>
            <a:ext cx="616734" cy="985727"/>
            <a:chOff x="5701137" y="2384637"/>
            <a:chExt cx="1133935" cy="1812371"/>
          </a:xfrm>
          <a:solidFill>
            <a:srgbClr val="4A8522"/>
          </a:solidFill>
        </p:grpSpPr>
        <p:sp>
          <p:nvSpPr>
            <p:cNvPr id="96" name="Oval 9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ound Same Side Corner Rectangle 9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O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492485" y="2411484"/>
            <a:ext cx="896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Originating Principal</a:t>
            </a:r>
            <a:endParaRPr lang="en-US" sz="1100" b="1" dirty="0"/>
          </a:p>
        </p:txBody>
      </p:sp>
      <p:pic>
        <p:nvPicPr>
          <p:cNvPr id="1026" name="Picture 2" descr="https://d30y9cdsu7xlg0.cloudfront.net/png/1000563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794" y="3222694"/>
            <a:ext cx="429894" cy="4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30y9cdsu7xlg0.cloudfront.net/png/1218533-200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7" y="5218274"/>
            <a:ext cx="382172" cy="38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/>
          <p:cNvSpPr txBox="1"/>
          <p:nvPr/>
        </p:nvSpPr>
        <p:spPr>
          <a:xfrm>
            <a:off x="7260179" y="1669255"/>
            <a:ext cx="1443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Verified &amp; Decrypted </a:t>
            </a:r>
            <a:r>
              <a:rPr lang="en-US" sz="1100" b="1" dirty="0" smtClean="0"/>
              <a:t>version of document</a:t>
            </a:r>
            <a:endParaRPr lang="en-US" sz="1100" b="1" dirty="0"/>
          </a:p>
        </p:txBody>
      </p:sp>
      <p:cxnSp>
        <p:nvCxnSpPr>
          <p:cNvPr id="113" name="Straight Arrow Connector 112"/>
          <p:cNvCxnSpPr>
            <a:stCxn id="60" idx="3"/>
            <a:endCxn id="112" idx="1"/>
          </p:cNvCxnSpPr>
          <p:nvPr/>
        </p:nvCxnSpPr>
        <p:spPr>
          <a:xfrm flipV="1">
            <a:off x="6192497" y="1884699"/>
            <a:ext cx="1067682" cy="11755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nip Single Corner Rectangle 120"/>
          <p:cNvSpPr/>
          <p:nvPr/>
        </p:nvSpPr>
        <p:spPr>
          <a:xfrm>
            <a:off x="7513180" y="2155354"/>
            <a:ext cx="937363" cy="1338378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As I was going to St Ives, I met a man with seven cats; each cat had seven kittens.</a:t>
            </a: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800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576565" y="3028590"/>
            <a:ext cx="11335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(Wishes to securely communicate with Mary, and *only* Mary.)</a:t>
            </a:r>
            <a:endParaRPr lang="en-US" sz="11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747135" y="3909719"/>
            <a:ext cx="420764" cy="340787"/>
            <a:chOff x="6371276" y="4944354"/>
            <a:chExt cx="420764" cy="340787"/>
          </a:xfrm>
        </p:grpSpPr>
        <p:sp>
          <p:nvSpPr>
            <p:cNvPr id="140" name="Rectangle 139"/>
            <p:cNvSpPr/>
            <p:nvPr/>
          </p:nvSpPr>
          <p:spPr>
            <a:xfrm>
              <a:off x="6371276" y="4944354"/>
              <a:ext cx="420764" cy="340787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6422378" y="4994182"/>
              <a:ext cx="150866" cy="241130"/>
              <a:chOff x="5212465" y="3556092"/>
              <a:chExt cx="189760" cy="303294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5250578" y="3556092"/>
                <a:ext cx="113534" cy="113534"/>
              </a:xfrm>
              <a:prstGeom prst="ellipse">
                <a:avLst/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ound Same Side Corner Rectangle 146"/>
              <p:cNvSpPr/>
              <p:nvPr/>
            </p:nvSpPr>
            <p:spPr>
              <a:xfrm>
                <a:off x="5212465" y="3669626"/>
                <a:ext cx="189760" cy="189760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4A852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O</a:t>
                </a:r>
                <a:endParaRPr lang="en-US" sz="4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6603545" y="5046511"/>
              <a:ext cx="123069" cy="75870"/>
              <a:chOff x="4770478" y="3634526"/>
              <a:chExt cx="123069" cy="75870"/>
            </a:xfrm>
          </p:grpSpPr>
          <p:cxnSp>
            <p:nvCxnSpPr>
              <p:cNvPr id="143" name="Straight Connector 142"/>
              <p:cNvCxnSpPr/>
              <p:nvPr/>
            </p:nvCxnSpPr>
            <p:spPr>
              <a:xfrm>
                <a:off x="4770478" y="363452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4770478" y="3672461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>
                <a:off x="4770478" y="3710396"/>
                <a:ext cx="123069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/>
          <p:cNvGrpSpPr/>
          <p:nvPr/>
        </p:nvGrpSpPr>
        <p:grpSpPr>
          <a:xfrm>
            <a:off x="2748194" y="4388714"/>
            <a:ext cx="399014" cy="154091"/>
            <a:chOff x="7149495" y="3213400"/>
            <a:chExt cx="399014" cy="154091"/>
          </a:xfrm>
        </p:grpSpPr>
        <p:sp>
          <p:nvSpPr>
            <p:cNvPr id="152" name="Oval 151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9" name="Group 158"/>
          <p:cNvGrpSpPr/>
          <p:nvPr/>
        </p:nvGrpSpPr>
        <p:grpSpPr>
          <a:xfrm flipH="1" flipV="1">
            <a:off x="2748194" y="4614409"/>
            <a:ext cx="399014" cy="154091"/>
            <a:chOff x="7149495" y="3213400"/>
            <a:chExt cx="399014" cy="154091"/>
          </a:xfrm>
        </p:grpSpPr>
        <p:sp>
          <p:nvSpPr>
            <p:cNvPr id="160" name="Oval 159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A8522"/>
            </a:solidFill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Connector 160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A2A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66" name="TextBox 165"/>
          <p:cNvSpPr txBox="1"/>
          <p:nvPr/>
        </p:nvSpPr>
        <p:spPr>
          <a:xfrm>
            <a:off x="3127071" y="4342780"/>
            <a:ext cx="1435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372C4"/>
                </a:solidFill>
              </a:rPr>
              <a:t>Originator’s public key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127071" y="4566846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4A8522"/>
                </a:solidFill>
              </a:rPr>
              <a:t>Originator’s private key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428692" y="1420584"/>
            <a:ext cx="409958" cy="389387"/>
            <a:chOff x="4461030" y="1421403"/>
            <a:chExt cx="409958" cy="389387"/>
          </a:xfrm>
        </p:grpSpPr>
        <p:grpSp>
          <p:nvGrpSpPr>
            <p:cNvPr id="78" name="Group 77"/>
            <p:cNvGrpSpPr/>
            <p:nvPr/>
          </p:nvGrpSpPr>
          <p:grpSpPr>
            <a:xfrm>
              <a:off x="4471974" y="1421403"/>
              <a:ext cx="399014" cy="154091"/>
              <a:chOff x="7149495" y="3213400"/>
              <a:chExt cx="399014" cy="154091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C001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 flipH="1" flipV="1">
              <a:off x="4461030" y="1656699"/>
              <a:ext cx="399014" cy="154091"/>
              <a:chOff x="7149495" y="3213400"/>
              <a:chExt cx="399014" cy="154091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A2A1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72" name="Group 171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A2A1A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6" name="Group 175"/>
          <p:cNvGrpSpPr/>
          <p:nvPr/>
        </p:nvGrpSpPr>
        <p:grpSpPr>
          <a:xfrm flipH="1" flipV="1">
            <a:off x="6584674" y="1652347"/>
            <a:ext cx="399014" cy="154091"/>
            <a:chOff x="7149495" y="3213400"/>
            <a:chExt cx="399014" cy="154091"/>
          </a:xfrm>
        </p:grpSpPr>
        <p:sp>
          <p:nvSpPr>
            <p:cNvPr id="177" name="Oval 176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8" name="Straight Connector 177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0" name="Group 189"/>
          <p:cNvGrpSpPr/>
          <p:nvPr/>
        </p:nvGrpSpPr>
        <p:grpSpPr>
          <a:xfrm>
            <a:off x="6154301" y="3360595"/>
            <a:ext cx="399014" cy="154091"/>
            <a:chOff x="7149495" y="3213400"/>
            <a:chExt cx="399014" cy="154091"/>
          </a:xfrm>
        </p:grpSpPr>
        <p:sp>
          <p:nvSpPr>
            <p:cNvPr id="191" name="Oval 19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93" name="Group 19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7" name="Group 196"/>
          <p:cNvGrpSpPr/>
          <p:nvPr/>
        </p:nvGrpSpPr>
        <p:grpSpPr>
          <a:xfrm>
            <a:off x="6154362" y="5327209"/>
            <a:ext cx="399014" cy="154091"/>
            <a:chOff x="7149495" y="3213400"/>
            <a:chExt cx="399014" cy="154091"/>
          </a:xfrm>
        </p:grpSpPr>
        <p:sp>
          <p:nvSpPr>
            <p:cNvPr id="198" name="Oval 19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A2A1A1"/>
            </a:solidFill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A8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Group 19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A852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8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3" name="Rounded Rectangle 152"/>
          <p:cNvSpPr/>
          <p:nvPr/>
        </p:nvSpPr>
        <p:spPr>
          <a:xfrm>
            <a:off x="4707409" y="1925474"/>
            <a:ext cx="1289072" cy="11898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Certificate Authority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300" name="Group 299"/>
          <p:cNvGrpSpPr/>
          <p:nvPr/>
        </p:nvGrpSpPr>
        <p:grpSpPr>
          <a:xfrm>
            <a:off x="4059346" y="2598824"/>
            <a:ext cx="399014" cy="154091"/>
            <a:chOff x="7149495" y="3213400"/>
            <a:chExt cx="399014" cy="154091"/>
          </a:xfrm>
        </p:grpSpPr>
        <p:sp>
          <p:nvSpPr>
            <p:cNvPr id="301" name="Oval 300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FFC001"/>
            </a:solidFill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02" name="Straight Connector 301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43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03" name="Group 302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04" name="Straight Connector 303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5" name="Straight Connector 304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07" name="Group 306"/>
          <p:cNvGrpSpPr/>
          <p:nvPr/>
        </p:nvGrpSpPr>
        <p:grpSpPr>
          <a:xfrm flipH="1" flipV="1">
            <a:off x="4047687" y="3282996"/>
            <a:ext cx="399014" cy="154091"/>
            <a:chOff x="7149495" y="3213400"/>
            <a:chExt cx="399014" cy="154091"/>
          </a:xfrm>
        </p:grpSpPr>
        <p:sp>
          <p:nvSpPr>
            <p:cNvPr id="308" name="Oval 307"/>
            <p:cNvSpPr/>
            <p:nvPr/>
          </p:nvSpPr>
          <p:spPr>
            <a:xfrm>
              <a:off x="7149495" y="3213400"/>
              <a:ext cx="150464" cy="150464"/>
            </a:xfrm>
            <a:prstGeom prst="ellipse">
              <a:avLst/>
            </a:prstGeom>
            <a:solidFill>
              <a:srgbClr val="4372C4"/>
            </a:solidFill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V="1">
              <a:off x="7299959" y="3288631"/>
              <a:ext cx="248550" cy="1"/>
            </a:xfrm>
            <a:prstGeom prst="line">
              <a:avLst/>
            </a:prstGeom>
            <a:noFill/>
            <a:ln w="38100">
              <a:solidFill>
                <a:srgbClr val="FFC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10" name="Group 309"/>
            <p:cNvGrpSpPr/>
            <p:nvPr/>
          </p:nvGrpSpPr>
          <p:grpSpPr>
            <a:xfrm>
              <a:off x="7406523" y="3272911"/>
              <a:ext cx="131758" cy="94580"/>
              <a:chOff x="7496145" y="3339939"/>
              <a:chExt cx="209108" cy="82743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7496145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7702982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7598428" y="3339939"/>
                <a:ext cx="2271" cy="82743"/>
              </a:xfrm>
              <a:prstGeom prst="line">
                <a:avLst/>
              </a:prstGeom>
              <a:noFill/>
              <a:ln w="28575">
                <a:solidFill>
                  <a:srgbClr val="FFC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3955592" y="1963984"/>
            <a:ext cx="638498" cy="661849"/>
            <a:chOff x="4921688" y="2072048"/>
            <a:chExt cx="638498" cy="661849"/>
          </a:xfrm>
        </p:grpSpPr>
        <p:grpSp>
          <p:nvGrpSpPr>
            <p:cNvPr id="174" name="Group 173"/>
            <p:cNvGrpSpPr/>
            <p:nvPr/>
          </p:nvGrpSpPr>
          <p:grpSpPr>
            <a:xfrm>
              <a:off x="4921688" y="2072048"/>
              <a:ext cx="638498" cy="661849"/>
              <a:chOff x="5676338" y="2717038"/>
              <a:chExt cx="312349" cy="323772"/>
            </a:xfrm>
          </p:grpSpPr>
          <p:grpSp>
            <p:nvGrpSpPr>
              <p:cNvPr id="175" name="Group 174"/>
              <p:cNvGrpSpPr/>
              <p:nvPr/>
            </p:nvGrpSpPr>
            <p:grpSpPr>
              <a:xfrm>
                <a:off x="5676338" y="2717038"/>
                <a:ext cx="312349" cy="252979"/>
                <a:chOff x="9015959" y="4587888"/>
                <a:chExt cx="420764" cy="340787"/>
              </a:xfrm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9015959" y="4587888"/>
                  <a:ext cx="420764" cy="340787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grpSp>
              <p:nvGrpSpPr>
                <p:cNvPr id="178" name="Group 177"/>
                <p:cNvGrpSpPr/>
                <p:nvPr/>
              </p:nvGrpSpPr>
              <p:grpSpPr>
                <a:xfrm>
                  <a:off x="9261059" y="4690045"/>
                  <a:ext cx="123069" cy="75870"/>
                  <a:chOff x="4783309" y="3634526"/>
                  <a:chExt cx="123069" cy="75870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>
                    <a:off x="4783309" y="363452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>
                    <a:off x="4783309" y="3672462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>
                    <a:off x="4783309" y="3710396"/>
                    <a:ext cx="123069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9" name="Rounded Rectangle 178"/>
                <p:cNvSpPr/>
                <p:nvPr/>
              </p:nvSpPr>
              <p:spPr>
                <a:xfrm>
                  <a:off x="9059604" y="4675660"/>
                  <a:ext cx="166737" cy="165241"/>
                </a:xfrm>
                <a:prstGeom prst="roundRect">
                  <a:avLst/>
                </a:prstGeom>
                <a:solidFill>
                  <a:srgbClr val="4372C4"/>
                </a:solidFill>
                <a:ln w="12700" cap="flat" cmpd="sng" algn="ctr">
                  <a:solidFill>
                    <a:schemeClr val="tx2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tIns="36000" bIns="36000"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"/>
                    <a:cs typeface=""/>
                  </a:endParaRPr>
                </a:p>
              </p:txBody>
            </p:sp>
          </p:grpSp>
          <p:sp>
            <p:nvSpPr>
              <p:cNvPr id="176" name="7-Point Star 175"/>
              <p:cNvSpPr/>
              <p:nvPr/>
            </p:nvSpPr>
            <p:spPr>
              <a:xfrm>
                <a:off x="5834851" y="2902584"/>
                <a:ext cx="138226" cy="138226"/>
              </a:xfrm>
              <a:prstGeom prst="star7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939647" y="2198198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 defTabSz="457200">
                <a:defRPr/>
              </a:pPr>
              <a:r>
                <a:rPr lang="en-US" sz="1200" b="1" kern="0" dirty="0" smtClean="0">
                  <a:solidFill>
                    <a:schemeClr val="bg1"/>
                  </a:solidFill>
                </a:rPr>
                <a:t>CA</a:t>
              </a:r>
              <a:endParaRPr lang="en-US" sz="1200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9406" y="3192650"/>
            <a:ext cx="420764" cy="597035"/>
            <a:chOff x="5989726" y="3216384"/>
            <a:chExt cx="420764" cy="597035"/>
          </a:xfrm>
        </p:grpSpPr>
        <p:grpSp>
          <p:nvGrpSpPr>
            <p:cNvPr id="86" name="Group 85"/>
            <p:cNvGrpSpPr/>
            <p:nvPr/>
          </p:nvGrpSpPr>
          <p:grpSpPr>
            <a:xfrm>
              <a:off x="5989726" y="3216384"/>
              <a:ext cx="420764" cy="340787"/>
              <a:chOff x="6371276" y="4944354"/>
              <a:chExt cx="420764" cy="340787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ound Same Side Corner Rectangle 12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90" name="Straight Connector 8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4" name="Group 313"/>
            <p:cNvGrpSpPr/>
            <p:nvPr/>
          </p:nvGrpSpPr>
          <p:grpSpPr>
            <a:xfrm>
              <a:off x="6010600" y="3659328"/>
              <a:ext cx="399014" cy="154091"/>
              <a:chOff x="7149495" y="3213400"/>
              <a:chExt cx="399014" cy="154091"/>
            </a:xfrm>
          </p:grpSpPr>
          <p:sp>
            <p:nvSpPr>
              <p:cNvPr id="315" name="Oval 314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6" name="Straight Connector 315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17" name="Group 316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5" name="Group 14"/>
          <p:cNvGrpSpPr/>
          <p:nvPr/>
        </p:nvGrpSpPr>
        <p:grpSpPr>
          <a:xfrm>
            <a:off x="6894982" y="3195337"/>
            <a:ext cx="420764" cy="595443"/>
            <a:chOff x="7044562" y="3216384"/>
            <a:chExt cx="420764" cy="595443"/>
          </a:xfrm>
        </p:grpSpPr>
        <p:grpSp>
          <p:nvGrpSpPr>
            <p:cNvPr id="248" name="Group 247"/>
            <p:cNvGrpSpPr/>
            <p:nvPr/>
          </p:nvGrpSpPr>
          <p:grpSpPr>
            <a:xfrm>
              <a:off x="7044562" y="3216384"/>
              <a:ext cx="420764" cy="340787"/>
              <a:chOff x="6371276" y="4944354"/>
              <a:chExt cx="420764" cy="340787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0" name="Group 249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ound Same Side Corner Rectangle 255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51" name="Group 250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8" name="Group 327"/>
            <p:cNvGrpSpPr/>
            <p:nvPr/>
          </p:nvGrpSpPr>
          <p:grpSpPr>
            <a:xfrm>
              <a:off x="7066312" y="3657736"/>
              <a:ext cx="399014" cy="154091"/>
              <a:chOff x="7149495" y="3213400"/>
              <a:chExt cx="399014" cy="154091"/>
            </a:xfrm>
          </p:grpSpPr>
          <p:sp>
            <p:nvSpPr>
              <p:cNvPr id="329" name="Oval 328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7030A0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0" name="Straight Connector 329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1" name="Group 330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2" name="Straight Connector 331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6" name="Group 15"/>
          <p:cNvGrpSpPr/>
          <p:nvPr/>
        </p:nvGrpSpPr>
        <p:grpSpPr>
          <a:xfrm>
            <a:off x="7500227" y="3192650"/>
            <a:ext cx="420764" cy="588024"/>
            <a:chOff x="8055167" y="3224017"/>
            <a:chExt cx="420764" cy="588024"/>
          </a:xfrm>
        </p:grpSpPr>
        <p:grpSp>
          <p:nvGrpSpPr>
            <p:cNvPr id="257" name="Group 256"/>
            <p:cNvGrpSpPr/>
            <p:nvPr/>
          </p:nvGrpSpPr>
          <p:grpSpPr>
            <a:xfrm>
              <a:off x="8055167" y="3224017"/>
              <a:ext cx="420764" cy="340787"/>
              <a:chOff x="6371276" y="4944354"/>
              <a:chExt cx="420764" cy="340787"/>
            </a:xfrm>
          </p:grpSpPr>
          <p:sp>
            <p:nvSpPr>
              <p:cNvPr id="258" name="Rectangle 257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9" name="Group 258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Round Same Side Corner Rectangle 264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3D4B5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0" name="Group 259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5" name="Group 334"/>
            <p:cNvGrpSpPr/>
            <p:nvPr/>
          </p:nvGrpSpPr>
          <p:grpSpPr>
            <a:xfrm>
              <a:off x="8057628" y="3657950"/>
              <a:ext cx="399014" cy="154091"/>
              <a:chOff x="7149495" y="3213400"/>
              <a:chExt cx="399014" cy="154091"/>
            </a:xfrm>
          </p:grpSpPr>
          <p:sp>
            <p:nvSpPr>
              <p:cNvPr id="336" name="Oval 335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3D4B5F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37" name="Straight Connector 336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38" name="Group 337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17" name="Group 16"/>
          <p:cNvGrpSpPr/>
          <p:nvPr/>
        </p:nvGrpSpPr>
        <p:grpSpPr>
          <a:xfrm>
            <a:off x="8105472" y="3192650"/>
            <a:ext cx="420764" cy="598940"/>
            <a:chOff x="9149489" y="3214922"/>
            <a:chExt cx="420764" cy="598940"/>
          </a:xfrm>
        </p:grpSpPr>
        <p:grpSp>
          <p:nvGrpSpPr>
            <p:cNvPr id="266" name="Group 265"/>
            <p:cNvGrpSpPr/>
            <p:nvPr/>
          </p:nvGrpSpPr>
          <p:grpSpPr>
            <a:xfrm>
              <a:off x="9149489" y="3214922"/>
              <a:ext cx="420764" cy="340787"/>
              <a:chOff x="6371276" y="4944354"/>
              <a:chExt cx="420764" cy="340787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371276" y="4944354"/>
                <a:ext cx="420764" cy="340787"/>
              </a:xfrm>
              <a:prstGeom prst="rect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6422378" y="4994182"/>
                <a:ext cx="150866" cy="241130"/>
                <a:chOff x="5212465" y="3556092"/>
                <a:chExt cx="189760" cy="303294"/>
              </a:xfrm>
            </p:grpSpPr>
            <p:sp>
              <p:nvSpPr>
                <p:cNvPr id="273" name="Oval 272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ound Same Side Corner Rectangle 273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4A852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P</a:t>
                  </a:r>
                  <a:endParaRPr lang="en-US" sz="4000" dirty="0"/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6603545" y="5046511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2" name="Group 341"/>
            <p:cNvGrpSpPr/>
            <p:nvPr/>
          </p:nvGrpSpPr>
          <p:grpSpPr>
            <a:xfrm>
              <a:off x="9170861" y="3659771"/>
              <a:ext cx="399014" cy="154091"/>
              <a:chOff x="7149495" y="3213400"/>
              <a:chExt cx="399014" cy="154091"/>
            </a:xfrm>
          </p:grpSpPr>
          <p:sp>
            <p:nvSpPr>
              <p:cNvPr id="343" name="Oval 342"/>
              <p:cNvSpPr/>
              <p:nvPr/>
            </p:nvSpPr>
            <p:spPr>
              <a:xfrm>
                <a:off x="7149495" y="3213400"/>
                <a:ext cx="150464" cy="150464"/>
              </a:xfrm>
              <a:prstGeom prst="ellipse">
                <a:avLst/>
              </a:prstGeom>
              <a:solidFill>
                <a:srgbClr val="4A8522"/>
              </a:solidFill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 flipV="1">
                <a:off x="7299959" y="3288631"/>
                <a:ext cx="248550" cy="1"/>
              </a:xfrm>
              <a:prstGeom prst="line">
                <a:avLst/>
              </a:prstGeom>
              <a:noFill/>
              <a:ln w="38100">
                <a:solidFill>
                  <a:srgbClr val="43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45" name="Group 344"/>
              <p:cNvGrpSpPr/>
              <p:nvPr/>
            </p:nvGrpSpPr>
            <p:grpSpPr>
              <a:xfrm>
                <a:off x="7406523" y="3272911"/>
                <a:ext cx="131758" cy="94580"/>
                <a:chOff x="7496145" y="3339939"/>
                <a:chExt cx="209108" cy="82743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7496145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7702982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7598428" y="3339939"/>
                  <a:ext cx="2271" cy="82743"/>
                </a:xfrm>
                <a:prstGeom prst="line">
                  <a:avLst/>
                </a:prstGeom>
                <a:noFill/>
                <a:ln w="28575">
                  <a:solidFill>
                    <a:srgbClr val="43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349" name="Group 348"/>
          <p:cNvGrpSpPr/>
          <p:nvPr/>
        </p:nvGrpSpPr>
        <p:grpSpPr>
          <a:xfrm>
            <a:off x="6258599" y="2370082"/>
            <a:ext cx="483566" cy="772885"/>
            <a:chOff x="5701136" y="2384637"/>
            <a:chExt cx="1133935" cy="1812370"/>
          </a:xfrm>
        </p:grpSpPr>
        <p:sp>
          <p:nvSpPr>
            <p:cNvPr id="350" name="Oval 34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ound Same Side Corner Rectangle 350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2" name="Group 351"/>
          <p:cNvGrpSpPr/>
          <p:nvPr/>
        </p:nvGrpSpPr>
        <p:grpSpPr>
          <a:xfrm>
            <a:off x="6865315" y="2370082"/>
            <a:ext cx="483566" cy="772885"/>
            <a:chOff x="5701136" y="2384637"/>
            <a:chExt cx="1133935" cy="1812370"/>
          </a:xfrm>
          <a:solidFill>
            <a:srgbClr val="9F42E6"/>
          </a:solidFill>
        </p:grpSpPr>
        <p:sp>
          <p:nvSpPr>
            <p:cNvPr id="353" name="Oval 352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 Same Side Corner Rectangle 353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7472031" y="2370082"/>
            <a:ext cx="483566" cy="772885"/>
            <a:chOff x="5701136" y="2384637"/>
            <a:chExt cx="1133935" cy="1812370"/>
          </a:xfrm>
          <a:solidFill>
            <a:srgbClr val="3D4B5F"/>
          </a:solidFill>
        </p:grpSpPr>
        <p:sp>
          <p:nvSpPr>
            <p:cNvPr id="356" name="Oval 35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ound Same Side Corner Rectangle 356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grpSp>
        <p:nvGrpSpPr>
          <p:cNvPr id="358" name="Group 357"/>
          <p:cNvGrpSpPr/>
          <p:nvPr/>
        </p:nvGrpSpPr>
        <p:grpSpPr>
          <a:xfrm>
            <a:off x="8078748" y="2370082"/>
            <a:ext cx="483566" cy="772885"/>
            <a:chOff x="5701136" y="2384637"/>
            <a:chExt cx="1133935" cy="1812370"/>
          </a:xfrm>
          <a:solidFill>
            <a:srgbClr val="4A8522"/>
          </a:solidFill>
        </p:grpSpPr>
        <p:sp>
          <p:nvSpPr>
            <p:cNvPr id="359" name="Oval 358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ound Same Side Corner Rectangle 359"/>
            <p:cNvSpPr/>
            <p:nvPr/>
          </p:nvSpPr>
          <p:spPr>
            <a:xfrm>
              <a:off x="5701136" y="3063073"/>
              <a:ext cx="1133935" cy="1133934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</a:t>
              </a:r>
              <a:endParaRPr lang="en-US" sz="2400" b="1" dirty="0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4274841" y="2749288"/>
            <a:ext cx="0" cy="533708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23216" y="3341868"/>
            <a:ext cx="11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rgbClr val="4372C4"/>
                </a:solidFill>
              </a:rPr>
              <a:t>issue signed </a:t>
            </a:r>
            <a:r>
              <a:rPr lang="en-US" sz="1200" b="1" dirty="0" smtClean="0">
                <a:solidFill>
                  <a:srgbClr val="4372C4"/>
                </a:solidFill>
              </a:rPr>
              <a:t>certificates</a:t>
            </a:r>
            <a:endParaRPr lang="en-US" sz="1200" b="1" dirty="0">
              <a:solidFill>
                <a:srgbClr val="4372C4"/>
              </a:solidFill>
            </a:endParaRPr>
          </a:p>
        </p:txBody>
      </p:sp>
      <p:cxnSp>
        <p:nvCxnSpPr>
          <p:cNvPr id="55" name="Elbow Connector 54"/>
          <p:cNvCxnSpPr>
            <a:stCxn id="153" idx="2"/>
          </p:cNvCxnSpPr>
          <p:nvPr/>
        </p:nvCxnSpPr>
        <p:spPr>
          <a:xfrm rot="16200000" flipH="1">
            <a:off x="5656311" y="2810946"/>
            <a:ext cx="262264" cy="870996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2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538189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3" name="Picture 2" descr="https://d30y9cdsu7xlg0.cloudfront.net/png/1011141-200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825" y="2710963"/>
            <a:ext cx="1318307" cy="13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124"/>
          <p:cNvGrpSpPr/>
          <p:nvPr/>
        </p:nvGrpSpPr>
        <p:grpSpPr>
          <a:xfrm>
            <a:off x="6797138" y="2706973"/>
            <a:ext cx="616734" cy="985727"/>
            <a:chOff x="5701137" y="2384637"/>
            <a:chExt cx="1133935" cy="1812371"/>
          </a:xfrm>
        </p:grpSpPr>
        <p:sp>
          <p:nvSpPr>
            <p:cNvPr id="126" name="Oval 125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 Same Side Corner Rectangle 126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V</a:t>
              </a:r>
              <a:endParaRPr lang="en-US" sz="2400" b="1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3663637" y="2276085"/>
            <a:ext cx="8226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Certificate</a:t>
            </a:r>
          </a:p>
          <a:p>
            <a:pPr algn="ctr"/>
            <a:r>
              <a:rPr lang="en-US" sz="1100" b="1" dirty="0" smtClean="0"/>
              <a:t>Authority</a:t>
            </a:r>
            <a:endParaRPr lang="en-US" sz="11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6680012" y="2276086"/>
            <a:ext cx="850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/>
              <a:t>Validating Principal</a:t>
            </a:r>
            <a:endParaRPr lang="en-US" sz="1100" b="1" dirty="0"/>
          </a:p>
        </p:txBody>
      </p:sp>
      <p:cxnSp>
        <p:nvCxnSpPr>
          <p:cNvPr id="131" name="Straight Arrow Connector 130"/>
          <p:cNvCxnSpPr>
            <a:stCxn id="200" idx="1"/>
          </p:cNvCxnSpPr>
          <p:nvPr/>
        </p:nvCxnSpPr>
        <p:spPr>
          <a:xfrm flipH="1" flipV="1">
            <a:off x="7435644" y="3522306"/>
            <a:ext cx="597755" cy="1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796361" y="2763062"/>
            <a:ext cx="8068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present</a:t>
            </a:r>
          </a:p>
          <a:p>
            <a:pPr algn="ctr"/>
            <a:r>
              <a:rPr lang="en-US" sz="1100" b="1" dirty="0" smtClean="0">
                <a:solidFill>
                  <a:schemeClr val="accent1"/>
                </a:solidFill>
              </a:rPr>
              <a:t>revoked certificate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2563973" y="4281711"/>
            <a:ext cx="3447264" cy="645734"/>
          </a:xfrm>
          <a:prstGeom prst="rect">
            <a:avLst/>
          </a:prstGeom>
          <a:noFill/>
          <a:ln>
            <a:solidFill>
              <a:srgbClr val="FF4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2293986" y="3580732"/>
            <a:ext cx="107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Certificate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</a:rPr>
              <a:t>Revocation List</a:t>
            </a:r>
            <a:endParaRPr lang="en-US" sz="1100" b="1" dirty="0">
              <a:solidFill>
                <a:srgbClr val="FF0000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723235" y="4434182"/>
            <a:ext cx="420764" cy="340787"/>
            <a:chOff x="2903135" y="2661005"/>
            <a:chExt cx="420764" cy="340787"/>
          </a:xfrm>
        </p:grpSpPr>
        <p:sp>
          <p:nvSpPr>
            <p:cNvPr id="154" name="Rectangle 15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ound Same Side Corner Rectangle 15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308299" y="4434182"/>
            <a:ext cx="420764" cy="340787"/>
            <a:chOff x="2903135" y="2661005"/>
            <a:chExt cx="420764" cy="340787"/>
          </a:xfrm>
        </p:grpSpPr>
        <p:sp>
          <p:nvSpPr>
            <p:cNvPr id="161" name="Rectangle 16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ound Same Side Corner Rectangle 16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2</a:t>
              </a:r>
              <a:endParaRPr lang="en-US" sz="4000" dirty="0"/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896856" y="4434182"/>
            <a:ext cx="420764" cy="340787"/>
            <a:chOff x="2903135" y="2661005"/>
            <a:chExt cx="420764" cy="340787"/>
          </a:xfrm>
        </p:grpSpPr>
        <p:sp>
          <p:nvSpPr>
            <p:cNvPr id="168" name="Rectangle 167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ound Same Side Corner Rectangle 169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3</a:t>
              </a:r>
              <a:endParaRPr lang="en-US" sz="4000" dirty="0"/>
            </a:p>
          </p:txBody>
        </p:sp>
        <p:cxnSp>
          <p:nvCxnSpPr>
            <p:cNvPr id="171" name="Straight Connector 170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4485413" y="4434182"/>
            <a:ext cx="420764" cy="340787"/>
            <a:chOff x="2903135" y="2661005"/>
            <a:chExt cx="420764" cy="340787"/>
          </a:xfrm>
        </p:grpSpPr>
        <p:sp>
          <p:nvSpPr>
            <p:cNvPr id="184" name="Rectangle 183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 Same Side Corner Rectangle 185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4</a:t>
              </a:r>
              <a:endParaRPr lang="en-US" sz="40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5073970" y="4434182"/>
            <a:ext cx="420764" cy="340787"/>
            <a:chOff x="2903135" y="2661005"/>
            <a:chExt cx="420764" cy="340787"/>
          </a:xfrm>
        </p:grpSpPr>
        <p:sp>
          <p:nvSpPr>
            <p:cNvPr id="191" name="Rectangle 190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 Same Side Corner Rectangle 192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5</a:t>
              </a:r>
              <a:endParaRPr lang="en-US" sz="4000" dirty="0"/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Elbow Connector 196"/>
          <p:cNvCxnSpPr>
            <a:endCxn id="126" idx="1"/>
          </p:cNvCxnSpPr>
          <p:nvPr/>
        </p:nvCxnSpPr>
        <p:spPr>
          <a:xfrm rot="10800000" flipV="1">
            <a:off x="2563973" y="3370116"/>
            <a:ext cx="889852" cy="1234461"/>
          </a:xfrm>
          <a:prstGeom prst="bentConnector3">
            <a:avLst>
              <a:gd name="adj1" fmla="val 125690"/>
            </a:avLst>
          </a:prstGeom>
          <a:ln w="28575">
            <a:solidFill>
              <a:srgbClr val="FF4F4B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9" name="Group 198"/>
          <p:cNvGrpSpPr/>
          <p:nvPr/>
        </p:nvGrpSpPr>
        <p:grpSpPr>
          <a:xfrm>
            <a:off x="8033399" y="3351913"/>
            <a:ext cx="420764" cy="340787"/>
            <a:chOff x="2903135" y="2661005"/>
            <a:chExt cx="420764" cy="340787"/>
          </a:xfrm>
        </p:grpSpPr>
        <p:sp>
          <p:nvSpPr>
            <p:cNvPr id="200" name="Rectangle 199"/>
            <p:cNvSpPr/>
            <p:nvPr/>
          </p:nvSpPr>
          <p:spPr>
            <a:xfrm>
              <a:off x="2903135" y="2661005"/>
              <a:ext cx="420764" cy="3407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2984529" y="2710841"/>
              <a:ext cx="90263" cy="9026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 Same Side Corner Rectangle 201"/>
            <p:cNvSpPr/>
            <p:nvPr/>
          </p:nvSpPr>
          <p:spPr>
            <a:xfrm>
              <a:off x="2954228" y="2801105"/>
              <a:ext cx="150866" cy="150867"/>
            </a:xfrm>
            <a:prstGeom prst="round2SameRect">
              <a:avLst>
                <a:gd name="adj1" fmla="val 49716"/>
                <a:gd name="adj2" fmla="val 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1</a:t>
              </a:r>
              <a:endParaRPr lang="en-US" sz="4000" dirty="0"/>
            </a:p>
          </p:txBody>
        </p:sp>
        <p:cxnSp>
          <p:nvCxnSpPr>
            <p:cNvPr id="203" name="Straight Connector 202"/>
            <p:cNvCxnSpPr/>
            <p:nvPr/>
          </p:nvCxnSpPr>
          <p:spPr>
            <a:xfrm>
              <a:off x="3135404" y="276316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135404" y="2801097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135404" y="2839032"/>
              <a:ext cx="1230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8529685" y="2706973"/>
            <a:ext cx="616734" cy="985727"/>
            <a:chOff x="5701137" y="2384637"/>
            <a:chExt cx="1133935" cy="1812371"/>
          </a:xfrm>
          <a:solidFill>
            <a:srgbClr val="9F42E6"/>
          </a:solidFill>
        </p:grpSpPr>
        <p:sp>
          <p:nvSpPr>
            <p:cNvPr id="207" name="Oval 20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ound Same Side Corner Rectangle 20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I</a:t>
              </a:r>
              <a:endParaRPr lang="en-US" sz="2400" b="1" dirty="0"/>
            </a:p>
          </p:txBody>
        </p:sp>
      </p:grpSp>
      <p:sp>
        <p:nvSpPr>
          <p:cNvPr id="209" name="TextBox 208"/>
          <p:cNvSpPr txBox="1"/>
          <p:nvPr/>
        </p:nvSpPr>
        <p:spPr>
          <a:xfrm>
            <a:off x="8329621" y="2276086"/>
            <a:ext cx="1026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/>
              <a:t>Impersonating  </a:t>
            </a:r>
            <a:r>
              <a:rPr lang="en-US" sz="1100" b="1" dirty="0" smtClean="0"/>
              <a:t>Principal</a:t>
            </a:r>
            <a:endParaRPr lang="en-US" sz="1100" b="1" dirty="0"/>
          </a:p>
        </p:txBody>
      </p:sp>
      <p:cxnSp>
        <p:nvCxnSpPr>
          <p:cNvPr id="9" name="Elbow Connector 8"/>
          <p:cNvCxnSpPr>
            <a:stCxn id="127" idx="1"/>
            <a:endCxn id="150" idx="3"/>
          </p:cNvCxnSpPr>
          <p:nvPr/>
        </p:nvCxnSpPr>
        <p:spPr>
          <a:xfrm rot="5400000">
            <a:off x="6102432" y="3601505"/>
            <a:ext cx="911878" cy="1094268"/>
          </a:xfrm>
          <a:prstGeom prst="bentConnector2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510014" y="4141856"/>
            <a:ext cx="678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mtClean="0">
                <a:solidFill>
                  <a:schemeClr val="accent1"/>
                </a:solidFill>
              </a:rPr>
              <a:t>check CRL</a:t>
            </a:r>
            <a:endParaRPr lang="en-US" sz="11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Peers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1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1b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121157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Smart contract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476784" y="2085841"/>
            <a:ext cx="5505235" cy="3073286"/>
            <a:chOff x="2319129" y="2726972"/>
            <a:chExt cx="5505235" cy="3073286"/>
          </a:xfrm>
        </p:grpSpPr>
        <p:sp>
          <p:nvSpPr>
            <p:cNvPr id="5" name="Rounded Rectangle 4"/>
            <p:cNvSpPr/>
            <p:nvPr/>
          </p:nvSpPr>
          <p:spPr>
            <a:xfrm>
              <a:off x="2319129" y="2726972"/>
              <a:ext cx="4692315" cy="3073286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458547" y="5236933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320665" y="2953814"/>
              <a:ext cx="470643" cy="431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16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320665" y="3674228"/>
              <a:ext cx="481189" cy="444147"/>
            </a:xfrm>
            <a:prstGeom prst="roundRect">
              <a:avLst/>
            </a:prstGeom>
            <a:solidFill>
              <a:schemeClr val="accent1"/>
            </a:solidFill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P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19461" y="3050321"/>
              <a:ext cx="1021041" cy="1160587"/>
              <a:chOff x="4427564" y="3618500"/>
              <a:chExt cx="1021041" cy="116058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P1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4" name="Document 33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088150" y="3163280"/>
              <a:ext cx="1021041" cy="1160587"/>
              <a:chOff x="4427564" y="3618500"/>
              <a:chExt cx="1021041" cy="1160587"/>
            </a:xfrm>
          </p:grpSpPr>
          <p:sp>
            <p:nvSpPr>
              <p:cNvPr id="38" name="Rounded Rectangle 37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smtClean="0">
                    <a:solidFill>
                      <a:schemeClr val="bg1"/>
                    </a:solidFill>
                    <a:ea typeface=""/>
                    <a:cs typeface=""/>
                  </a:rPr>
                  <a:t>P2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39" name="Document 38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061955" y="4372720"/>
              <a:ext cx="1021041" cy="1160587"/>
              <a:chOff x="4427564" y="3618500"/>
              <a:chExt cx="1021041" cy="1160587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4427564" y="3993034"/>
                <a:ext cx="559591" cy="554570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P3</a:t>
                </a:r>
                <a:endParaRPr kumimoji="0" lang="en-US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47" name="Document 46"/>
              <p:cNvSpPr/>
              <p:nvPr/>
            </p:nvSpPr>
            <p:spPr>
              <a:xfrm>
                <a:off x="4877270" y="4345341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853601" y="3618500"/>
                <a:ext cx="595004" cy="54920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baseline="-25000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69" name="Document 68"/>
            <p:cNvSpPr/>
            <p:nvPr/>
          </p:nvSpPr>
          <p:spPr>
            <a:xfrm>
              <a:off x="7301344" y="5101965"/>
              <a:ext cx="523020" cy="414227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</a:rPr>
                <a:t>L</a:t>
              </a:r>
              <a:endParaRPr 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7322260" y="4376978"/>
              <a:ext cx="481189" cy="444147"/>
            </a:xfrm>
            <a:prstGeom prst="roundRect">
              <a:avLst/>
            </a:prstGeom>
            <a:solidFill>
              <a:srgbClr val="FFC000"/>
            </a:solidFill>
            <a:ln w="19050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4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S</a:t>
              </a:r>
              <a:endParaRPr lang="en-US" sz="1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304693" y="1616927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4432273" y="3132368"/>
            <a:ext cx="1993984" cy="1976093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0" noProof="0" dirty="0" smtClean="0">
                <a:solidFill>
                  <a:schemeClr val="bg1"/>
                </a:solidFill>
                <a:ea typeface=""/>
                <a:cs typeface=""/>
              </a:rPr>
              <a:t>P1</a:t>
            </a:r>
            <a:endParaRPr kumimoji="0" 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67" name="Document 66"/>
          <p:cNvSpPr/>
          <p:nvPr/>
        </p:nvSpPr>
        <p:spPr>
          <a:xfrm>
            <a:off x="5946951" y="4678062"/>
            <a:ext cx="1339514" cy="1060883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bg1"/>
                </a:solidFill>
              </a:rPr>
              <a:t>L1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946951" y="2501884"/>
            <a:ext cx="1325142" cy="1223135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S1</a:t>
            </a:r>
            <a:endParaRPr lang="en-US" sz="4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7861" y="202848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915572" y="2561864"/>
            <a:ext cx="5052231" cy="2487182"/>
            <a:chOff x="61052" y="2638318"/>
            <a:chExt cx="3139979" cy="1545792"/>
          </a:xfrm>
        </p:grpSpPr>
        <p:sp>
          <p:nvSpPr>
            <p:cNvPr id="24" name="Rounded Rectangle 23"/>
            <p:cNvSpPr/>
            <p:nvPr/>
          </p:nvSpPr>
          <p:spPr>
            <a:xfrm>
              <a:off x="618664" y="3012219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5" name="Document 24"/>
            <p:cNvSpPr/>
            <p:nvPr/>
          </p:nvSpPr>
          <p:spPr>
            <a:xfrm>
              <a:off x="1516920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</a:rPr>
                <a:t>L2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516920" y="2638320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15176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1" name="Document 50"/>
            <p:cNvSpPr/>
            <p:nvPr/>
          </p:nvSpPr>
          <p:spPr>
            <a:xfrm>
              <a:off x="61052" y="3516527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575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693323" y="2310940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2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4b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075217" y="2561865"/>
            <a:ext cx="6400799" cy="2487180"/>
            <a:chOff x="3601265" y="2627101"/>
            <a:chExt cx="3954074" cy="1545791"/>
          </a:xfrm>
        </p:grpSpPr>
        <p:sp>
          <p:nvSpPr>
            <p:cNvPr id="29" name="Rounded Rectangle 28"/>
            <p:cNvSpPr/>
            <p:nvPr/>
          </p:nvSpPr>
          <p:spPr>
            <a:xfrm>
              <a:off x="4972972" y="3001001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71228" y="2627101"/>
              <a:ext cx="1684111" cy="1507348"/>
              <a:chOff x="5871228" y="2627101"/>
              <a:chExt cx="1684111" cy="1507348"/>
            </a:xfrm>
          </p:grpSpPr>
          <p:sp>
            <p:nvSpPr>
              <p:cNvPr id="30" name="Document 29"/>
              <p:cNvSpPr/>
              <p:nvPr/>
            </p:nvSpPr>
            <p:spPr>
              <a:xfrm>
                <a:off x="5871228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871228" y="2627102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769484" y="2627101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S3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3" name="Rounded Rectangle 32"/>
            <p:cNvSpPr/>
            <p:nvPr/>
          </p:nvSpPr>
          <p:spPr>
            <a:xfrm>
              <a:off x="3601265" y="2638319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499521" y="2638318"/>
              <a:ext cx="785855" cy="72536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S2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5" name="Document 34"/>
            <p:cNvSpPr/>
            <p:nvPr/>
          </p:nvSpPr>
          <p:spPr>
            <a:xfrm>
              <a:off x="4488341" y="3505309"/>
              <a:ext cx="794378" cy="629140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Structure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972718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2960" y="2100217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r>
              <a:rPr lang="en-US" dirty="0" smtClean="0"/>
              <a:t> Repository</a:t>
            </a:r>
          </a:p>
          <a:p>
            <a:pPr algn="ctr"/>
            <a:r>
              <a:rPr lang="en-US" dirty="0" smtClean="0"/>
              <a:t>Fork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2960" y="5056073"/>
            <a:ext cx="2351173" cy="135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Your </a:t>
            </a:r>
            <a:r>
              <a:rPr lang="en-US" dirty="0" err="1" smtClean="0"/>
              <a:t>FabricTOC</a:t>
            </a:r>
            <a:endParaRPr lang="en-US" dirty="0" smtClean="0"/>
          </a:p>
          <a:p>
            <a:pPr algn="ctr"/>
            <a:r>
              <a:rPr lang="en-US" dirty="0" smtClean="0"/>
              <a:t>Local Repository</a:t>
            </a:r>
            <a:endParaRPr lang="en-US" dirty="0"/>
          </a:p>
        </p:txBody>
      </p:sp>
      <p:cxnSp>
        <p:nvCxnSpPr>
          <p:cNvPr id="7" name="Elbow Connector 6"/>
          <p:cNvCxnSpPr>
            <a:stCxn id="3" idx="2"/>
            <a:endCxn id="5" idx="1"/>
          </p:cNvCxnSpPr>
          <p:nvPr/>
        </p:nvCxnSpPr>
        <p:spPr>
          <a:xfrm rot="16200000" flipH="1">
            <a:off x="3495288" y="3103568"/>
            <a:ext cx="2280689" cy="2974655"/>
          </a:xfrm>
          <a:prstGeom prst="bentConnector2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1"/>
            <a:endCxn id="3" idx="3"/>
          </p:cNvCxnSpPr>
          <p:nvPr/>
        </p:nvCxnSpPr>
        <p:spPr>
          <a:xfrm flipH="1">
            <a:off x="4323891" y="2775385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7298547" y="3450552"/>
            <a:ext cx="0" cy="160552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134" y="40686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15966" y="5361907"/>
            <a:ext cx="134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  <a:r>
              <a:rPr lang="en-US" smtClean="0"/>
              <a:t>etch/merge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48798" y="2775382"/>
            <a:ext cx="949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</a:t>
            </a:r>
            <a:r>
              <a:rPr lang="en-US" smtClean="0"/>
              <a:t>ull request (PR)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18210" y="1748948"/>
            <a:ext cx="3260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r>
              <a:rPr lang="en-US" sz="1400" b="1" dirty="0">
                <a:solidFill>
                  <a:srgbClr val="4372C4"/>
                </a:solidFill>
              </a:rPr>
              <a:t>/</a:t>
            </a:r>
            <a:r>
              <a:rPr lang="en-US" sz="1400" b="1" dirty="0" err="1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85480" y="1748948"/>
            <a:ext cx="3814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https://</a:t>
            </a:r>
            <a:r>
              <a:rPr lang="en-US" sz="1400" b="1" dirty="0" err="1">
                <a:solidFill>
                  <a:srgbClr val="4372C4"/>
                </a:solidFill>
              </a:rPr>
              <a:t>github.com</a:t>
            </a:r>
            <a:r>
              <a:rPr lang="en-US" sz="1400" b="1" dirty="0" smtClean="0">
                <a:solidFill>
                  <a:srgbClr val="4372C4"/>
                </a:solidFill>
              </a:rPr>
              <a:t>/&lt;</a:t>
            </a:r>
            <a:r>
              <a:rPr lang="en-US" sz="1400" b="1" dirty="0" err="1" smtClean="0">
                <a:solidFill>
                  <a:srgbClr val="4372C4"/>
                </a:solidFill>
              </a:rPr>
              <a:t>YourUserName</a:t>
            </a:r>
            <a:r>
              <a:rPr lang="en-US" sz="1400" b="1" dirty="0" smtClean="0">
                <a:solidFill>
                  <a:srgbClr val="4372C4"/>
                </a:solidFill>
              </a:rPr>
              <a:t>&gt;/</a:t>
            </a:r>
            <a:r>
              <a:rPr lang="en-US" sz="1400" b="1" dirty="0" err="1" smtClean="0">
                <a:solidFill>
                  <a:srgbClr val="4372C4"/>
                </a:solidFill>
              </a:rPr>
              <a:t>FabricTOC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06117" y="6413696"/>
            <a:ext cx="15848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4372C4"/>
                </a:solidFill>
              </a:rPr>
              <a:t>Your </a:t>
            </a:r>
            <a:r>
              <a:rPr lang="en-US" sz="1400" b="1" smtClean="0">
                <a:solidFill>
                  <a:srgbClr val="4372C4"/>
                </a:solidFill>
              </a:rPr>
              <a:t>local machine</a:t>
            </a:r>
            <a:endParaRPr lang="en-US" sz="1400" b="1" dirty="0">
              <a:solidFill>
                <a:srgbClr val="4372C4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23891" y="2397928"/>
            <a:ext cx="1799069" cy="0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28678" y="2038355"/>
            <a:ext cx="94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fork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431532" y="2107715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1.1</a:t>
            </a:r>
            <a:endParaRPr lang="en-US" sz="1050" b="1"/>
          </a:p>
        </p:txBody>
      </p:sp>
      <p:sp>
        <p:nvSpPr>
          <p:cNvPr id="22" name="Oval 21"/>
          <p:cNvSpPr/>
          <p:nvPr/>
        </p:nvSpPr>
        <p:spPr>
          <a:xfrm>
            <a:off x="8544853" y="547331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/>
              <a:t>2.1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060694" y="5544000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</a:t>
            </a:r>
            <a:r>
              <a:rPr lang="en-US" smtClean="0"/>
              <a:t>ake doc change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873639" y="3457840"/>
            <a:ext cx="11321" cy="1598233"/>
          </a:xfrm>
          <a:prstGeom prst="straightConnector1">
            <a:avLst/>
          </a:prstGeom>
          <a:ln w="28575">
            <a:solidFill>
              <a:srgbClr val="4372C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03994" y="40448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clone</a:t>
            </a: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38764" y="4414208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2.2</a:t>
            </a:r>
            <a:endParaRPr lang="en-US" sz="1050" b="1" dirty="0"/>
          </a:p>
        </p:txBody>
      </p:sp>
      <p:sp>
        <p:nvSpPr>
          <p:cNvPr id="30" name="Oval 29"/>
          <p:cNvSpPr/>
          <p:nvPr/>
        </p:nvSpPr>
        <p:spPr>
          <a:xfrm>
            <a:off x="5499478" y="2539550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2.3</a:t>
            </a:r>
            <a:endParaRPr lang="en-US" sz="1050" b="1" dirty="0"/>
          </a:p>
        </p:txBody>
      </p:sp>
      <p:sp>
        <p:nvSpPr>
          <p:cNvPr id="31" name="Oval 30"/>
          <p:cNvSpPr/>
          <p:nvPr/>
        </p:nvSpPr>
        <p:spPr>
          <a:xfrm>
            <a:off x="2890383" y="4473459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2.4</a:t>
            </a:r>
            <a:endParaRPr lang="en-US" sz="1050" b="1" dirty="0"/>
          </a:p>
        </p:txBody>
      </p:sp>
      <p:sp>
        <p:nvSpPr>
          <p:cNvPr id="24" name="Oval 23"/>
          <p:cNvSpPr/>
          <p:nvPr/>
        </p:nvSpPr>
        <p:spPr>
          <a:xfrm>
            <a:off x="6615718" y="3576576"/>
            <a:ext cx="515841" cy="51584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smtClean="0"/>
              <a:t>1.2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57022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original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12" y="2513583"/>
            <a:ext cx="11742175" cy="1824509"/>
            <a:chOff x="112200" y="2534603"/>
            <a:chExt cx="11742175" cy="1824509"/>
          </a:xfrm>
        </p:grpSpPr>
        <p:grpSp>
          <p:nvGrpSpPr>
            <p:cNvPr id="9" name="Group 8"/>
            <p:cNvGrpSpPr/>
            <p:nvPr/>
          </p:nvGrpSpPr>
          <p:grpSpPr>
            <a:xfrm>
              <a:off x="3600743" y="2638318"/>
              <a:ext cx="3954074" cy="1545791"/>
              <a:chOff x="3601265" y="2627101"/>
              <a:chExt cx="3954074" cy="1545791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972972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871228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30" name="Document 29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S4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3" name="Rounded Rectangle 32"/>
              <p:cNvSpPr/>
              <p:nvPr/>
            </p:nvSpPr>
            <p:spPr>
              <a:xfrm>
                <a:off x="3601265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99521" y="2638318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Document 34"/>
              <p:cNvSpPr/>
              <p:nvPr/>
            </p:nvSpPr>
            <p:spPr>
              <a:xfrm>
                <a:off x="4488341" y="3505309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37" name="Straight Connector 36"/>
            <p:cNvCxnSpPr/>
            <p:nvPr/>
          </p:nvCxnSpPr>
          <p:spPr>
            <a:xfrm>
              <a:off x="3429661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29220" y="2534603"/>
              <a:ext cx="0" cy="1824509"/>
            </a:xfrm>
            <a:prstGeom prst="line">
              <a:avLst/>
            </a:prstGeom>
            <a:ln w="3175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7900301" y="2638318"/>
              <a:ext cx="3954074" cy="1545791"/>
              <a:chOff x="8026947" y="2627101"/>
              <a:chExt cx="3954074" cy="1545791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9398654" y="3001001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10296910" y="2627101"/>
                <a:ext cx="1684111" cy="1507348"/>
                <a:chOff x="5871228" y="2627101"/>
                <a:chExt cx="1684111" cy="1507348"/>
              </a:xfrm>
            </p:grpSpPr>
            <p:sp>
              <p:nvSpPr>
                <p:cNvPr id="44" name="Document 43"/>
                <p:cNvSpPr/>
                <p:nvPr/>
              </p:nvSpPr>
              <p:spPr>
                <a:xfrm>
                  <a:off x="5871228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L2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5871228" y="2627102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6769484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S3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8026947" y="2638318"/>
                <a:ext cx="1684111" cy="1507349"/>
                <a:chOff x="3790471" y="2627100"/>
                <a:chExt cx="1684111" cy="150734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3790471" y="2627101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S1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4688727" y="2627100"/>
                  <a:ext cx="785855" cy="725361"/>
                </a:xfrm>
                <a:prstGeom prst="roundRect">
                  <a:avLst/>
                </a:prstGeom>
                <a:solidFill>
                  <a:srgbClr val="FFC000"/>
                </a:solidFill>
                <a:ln w="28575" cmpd="sng">
                  <a:solidFill>
                    <a:srgbClr val="0070C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rgbClr val="4372C4"/>
                      </a:solidFill>
                      <a:ea typeface="Arial" charset="0"/>
                      <a:cs typeface="Arial" charset="0"/>
                    </a:rPr>
                    <a:t>S2</a:t>
                  </a:r>
                  <a:endParaRPr lang="en-US" sz="2400" b="1" dirty="0">
                    <a:solidFill>
                      <a:srgbClr val="4372C4"/>
                    </a:solidFill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50" name="Document 49"/>
                <p:cNvSpPr/>
                <p:nvPr/>
              </p:nvSpPr>
              <p:spPr>
                <a:xfrm>
                  <a:off x="4680204" y="3505309"/>
                  <a:ext cx="794378" cy="629140"/>
                </a:xfrm>
                <a:prstGeom prst="flowChartDocument">
                  <a:avLst/>
                </a:prstGeom>
                <a:solidFill>
                  <a:srgbClr val="FF0000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solidFill>
                        <a:schemeClr val="bg1"/>
                      </a:solidFill>
                    </a:rPr>
                    <a:t>L1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112200" y="2641580"/>
              <a:ext cx="3139979" cy="1545791"/>
              <a:chOff x="61052" y="2638319"/>
              <a:chExt cx="3139979" cy="154579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618664" y="3012219"/>
                <a:ext cx="1182501" cy="1171891"/>
              </a:xfrm>
              <a:prstGeom prst="roundRect">
                <a:avLst/>
              </a:prstGeom>
              <a:solidFill>
                <a:srgbClr val="4372C4"/>
              </a:solidFill>
              <a:ln w="28575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noProof="0" dirty="0" smtClean="0">
                    <a:solidFill>
                      <a:schemeClr val="bg1"/>
                    </a:solidFill>
                    <a:ea typeface=""/>
                    <a:cs typeface=""/>
                  </a:rPr>
                  <a:t>P</a:t>
                </a:r>
                <a:endPara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  <p:sp>
            <p:nvSpPr>
              <p:cNvPr id="25" name="Document 24"/>
              <p:cNvSpPr/>
              <p:nvPr/>
            </p:nvSpPr>
            <p:spPr>
              <a:xfrm>
                <a:off x="1516920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smtClean="0">
                    <a:solidFill>
                      <a:schemeClr val="bg1"/>
                    </a:solidFill>
                  </a:rPr>
                  <a:t>L2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1516920" y="2638320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S1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415176" y="2638319"/>
                <a:ext cx="785855" cy="725361"/>
              </a:xfrm>
              <a:prstGeom prst="roundRect">
                <a:avLst/>
              </a:prstGeom>
              <a:solidFill>
                <a:srgbClr val="FFC000"/>
              </a:solidFill>
              <a:ln w="28575" cmpd="sng">
                <a:solidFill>
                  <a:srgbClr val="0070C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4372C4"/>
                    </a:solidFill>
                    <a:ea typeface="Arial" charset="0"/>
                    <a:cs typeface="Arial" charset="0"/>
                  </a:rPr>
                  <a:t>S2</a:t>
                </a:r>
                <a:endParaRPr lang="en-US" sz="2400" b="1" dirty="0">
                  <a:solidFill>
                    <a:srgbClr val="4372C4"/>
                  </a:solidFill>
                  <a:ea typeface="Arial" charset="0"/>
                  <a:cs typeface="Arial" charset="0"/>
                </a:endParaRPr>
              </a:p>
            </p:txBody>
          </p:sp>
          <p:sp>
            <p:nvSpPr>
              <p:cNvPr id="51" name="Document 50"/>
              <p:cNvSpPr/>
              <p:nvPr/>
            </p:nvSpPr>
            <p:spPr>
              <a:xfrm>
                <a:off x="61052" y="3516527"/>
                <a:ext cx="794378" cy="629140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L1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0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58879" y="4640725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8543" y="4326336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1708919" y="4403255"/>
            <a:ext cx="4344381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0"/>
            <a:endCxn id="50" idx="1"/>
          </p:cNvCxnSpPr>
          <p:nvPr/>
        </p:nvCxnSpPr>
        <p:spPr>
          <a:xfrm flipH="1">
            <a:off x="2345139" y="4037830"/>
            <a:ext cx="3054" cy="4105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  <a:endCxn id="50" idx="7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50" idx="0"/>
          </p:cNvCxnSpPr>
          <p:nvPr/>
        </p:nvCxnSpPr>
        <p:spPr>
          <a:xfrm>
            <a:off x="3881109" y="3413211"/>
            <a:ext cx="1" cy="9900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5b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19461" y="2130764"/>
            <a:ext cx="4692315" cy="3073286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199566" y="4697171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80937"/>
              </p:ext>
            </p:extLst>
          </p:nvPr>
        </p:nvGraphicFramePr>
        <p:xfrm>
          <a:off x="8132573" y="1548313"/>
          <a:ext cx="2315141" cy="4313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8209182" y="4562365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205989" y="1652321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230098" y="382846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205989" y="3116287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64" name="Oval 63"/>
          <p:cNvSpPr/>
          <p:nvPr/>
        </p:nvSpPr>
        <p:spPr>
          <a:xfrm>
            <a:off x="8185038" y="2509063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70613" y="2930352"/>
            <a:ext cx="1290320" cy="1021044"/>
            <a:chOff x="4341185" y="3078579"/>
            <a:chExt cx="1290320" cy="1021044"/>
          </a:xfrm>
        </p:grpSpPr>
        <p:sp>
          <p:nvSpPr>
            <p:cNvPr id="27" name="Rounded Rectangle 26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44" name="Document 43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055849" y="3389461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8235370" y="5237631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rgbClr val="4372C4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01111" y="4379164"/>
            <a:ext cx="3848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 flipV="1">
            <a:off x="2267192" y="3875829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9" name="Straight Connector 58"/>
          <p:cNvCxnSpPr>
            <a:stCxn id="60" idx="0"/>
          </p:cNvCxnSpPr>
          <p:nvPr/>
        </p:nvCxnSpPr>
        <p:spPr>
          <a:xfrm>
            <a:off x="5415774" y="4033848"/>
            <a:ext cx="1306" cy="4144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0" name="Oval 59"/>
          <p:cNvSpPr/>
          <p:nvPr/>
        </p:nvSpPr>
        <p:spPr>
          <a:xfrm flipV="1">
            <a:off x="5334773" y="387184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36493" y="2320362"/>
            <a:ext cx="1290320" cy="1021044"/>
            <a:chOff x="4341185" y="3078579"/>
            <a:chExt cx="1290320" cy="1021044"/>
          </a:xfrm>
        </p:grpSpPr>
        <p:sp>
          <p:nvSpPr>
            <p:cNvPr id="66" name="Rounded Rectangle 65"/>
            <p:cNvSpPr/>
            <p:nvPr/>
          </p:nvSpPr>
          <p:spPr>
            <a:xfrm>
              <a:off x="4698468" y="3545053"/>
              <a:ext cx="559591" cy="554570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4341185" y="3353180"/>
              <a:ext cx="547666" cy="433746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036501" y="3078579"/>
              <a:ext cx="595004" cy="549201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</p:grpSp>
      <p:cxnSp>
        <p:nvCxnSpPr>
          <p:cNvPr id="70" name="Straight Connector 69"/>
          <p:cNvCxnSpPr>
            <a:stCxn id="71" idx="0"/>
            <a:endCxn id="36" idx="1"/>
          </p:cNvCxnSpPr>
          <p:nvPr/>
        </p:nvCxnSpPr>
        <p:spPr>
          <a:xfrm>
            <a:off x="3881109" y="3413211"/>
            <a:ext cx="13626" cy="107831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71" name="Oval 70"/>
          <p:cNvSpPr/>
          <p:nvPr/>
        </p:nvSpPr>
        <p:spPr>
          <a:xfrm flipV="1">
            <a:off x="3800108" y="325121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300763" y="4446448"/>
            <a:ext cx="4055893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58" idx="0"/>
            <a:endCxn id="36" idx="2"/>
          </p:cNvCxnSpPr>
          <p:nvPr/>
        </p:nvCxnSpPr>
        <p:spPr>
          <a:xfrm rot="16200000" flipH="1">
            <a:off x="2543212" y="3842811"/>
            <a:ext cx="562532" cy="95257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Rectangle 42"/>
          <p:cNvSpPr/>
          <p:nvPr/>
        </p:nvSpPr>
        <p:spPr>
          <a:xfrm>
            <a:off x="1803978" y="1405054"/>
            <a:ext cx="8956949" cy="4605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478990" y="2209129"/>
            <a:ext cx="7593253" cy="3192651"/>
            <a:chOff x="3045371" y="1938105"/>
            <a:chExt cx="7593253" cy="3192651"/>
          </a:xfrm>
        </p:grpSpPr>
        <p:sp>
          <p:nvSpPr>
            <p:cNvPr id="17" name="Rounded Rectangle 16"/>
            <p:cNvSpPr/>
            <p:nvPr/>
          </p:nvSpPr>
          <p:spPr>
            <a:xfrm>
              <a:off x="6051491" y="1938105"/>
              <a:ext cx="4586772" cy="3124549"/>
            </a:xfrm>
            <a:prstGeom prst="roundRect">
              <a:avLst/>
            </a:prstGeom>
            <a:solidFill>
              <a:srgbClr val="DBE4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190046" y="2974682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P1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8139149" y="3912317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L1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8089133" y="2154027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S1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14" name="Straight Arrow Connector 13"/>
            <p:cNvCxnSpPr>
              <a:stCxn id="68" idx="2"/>
              <a:endCxn id="67" idx="0"/>
            </p:cNvCxnSpPr>
            <p:nvPr/>
          </p:nvCxnSpPr>
          <p:spPr>
            <a:xfrm>
              <a:off x="8717800" y="3314573"/>
              <a:ext cx="0" cy="597744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141214" y="3244113"/>
              <a:ext cx="1497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3. smart contract queries or </a:t>
              </a:r>
            </a:p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updates ledger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045371" y="2986027"/>
              <a:ext cx="1257334" cy="1160546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A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56" idx="3"/>
              <a:endCxn id="66" idx="1"/>
            </p:cNvCxnSpPr>
            <p:nvPr/>
          </p:nvCxnSpPr>
          <p:spPr>
            <a:xfrm flipV="1">
              <a:off x="4302705" y="3560628"/>
              <a:ext cx="2887341" cy="5672"/>
            </a:xfrm>
            <a:prstGeom prst="straightConnector1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66" idx="0"/>
              <a:endCxn id="68" idx="1"/>
            </p:cNvCxnSpPr>
            <p:nvPr/>
          </p:nvCxnSpPr>
          <p:spPr>
            <a:xfrm rot="5400000" flipH="1" flipV="1">
              <a:off x="7815024" y="2700573"/>
              <a:ext cx="240382" cy="307836"/>
            </a:xfrm>
            <a:prstGeom prst="bentConnector2">
              <a:avLst/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304369" y="3566299"/>
              <a:ext cx="15079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1. application connects to peer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79073" y="2244155"/>
              <a:ext cx="1526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2. peer invokes smart contract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cxnSp>
          <p:nvCxnSpPr>
            <p:cNvPr id="47" name="Elbow Connector 46"/>
            <p:cNvCxnSpPr>
              <a:stCxn id="66" idx="2"/>
              <a:endCxn id="56" idx="2"/>
            </p:cNvCxnSpPr>
            <p:nvPr/>
          </p:nvCxnSpPr>
          <p:spPr>
            <a:xfrm rot="5400000">
              <a:off x="5727668" y="2092944"/>
              <a:ext cx="12700" cy="4107259"/>
            </a:xfrm>
            <a:prstGeom prst="bentConnector3">
              <a:avLst>
                <a:gd name="adj1" fmla="val 1800000"/>
              </a:avLst>
            </a:prstGeom>
            <a:ln w="28575">
              <a:solidFill>
                <a:srgbClr val="4372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137101" y="4392092"/>
              <a:ext cx="19737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4372C4"/>
                  </a:solidFill>
                </a:rPr>
                <a:t>4. peer notifies application when ledger update complete</a:t>
              </a:r>
              <a:endParaRPr lang="en-US" sz="1400" b="1" dirty="0">
                <a:solidFill>
                  <a:srgbClr val="4372C4"/>
                </a:solidFill>
              </a:endParaRPr>
            </a:p>
          </p:txBody>
        </p:sp>
        <p:pic>
          <p:nvPicPr>
            <p:cNvPr id="5122" name="Picture 2" descr="https://d30y9cdsu7xlg0.cloudfront.net/png/1152578-200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9412" y="4381458"/>
              <a:ext cx="553276" cy="553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9989163" y="4530591"/>
              <a:ext cx="5271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smtClean="0"/>
                <a:t>N</a:t>
              </a:r>
              <a:endParaRPr lang="en-US" sz="2400" b="1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3978" y="1792660"/>
            <a:ext cx="8943279" cy="4025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1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7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448953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435054" y="2981881"/>
            <a:ext cx="1162663" cy="1147089"/>
          </a:xfrm>
          <a:prstGeom prst="roundRect">
            <a:avLst/>
          </a:prstGeom>
          <a:solidFill>
            <a:srgbClr val="00B05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339303" y="1489668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339303" y="4513486"/>
            <a:ext cx="1182501" cy="1171891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477329" y="3340304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2131190" y="19486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9674285" y="1496650"/>
            <a:ext cx="451995" cy="916395"/>
            <a:chOff x="4016380" y="2991776"/>
            <a:chExt cx="451995" cy="916395"/>
          </a:xfrm>
        </p:grpSpPr>
        <p:cxnSp>
          <p:nvCxnSpPr>
            <p:cNvPr id="46" name="Straight Arrow Connector 45"/>
            <p:cNvCxnSpPr>
              <a:stCxn id="48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74284" y="4523381"/>
            <a:ext cx="451995" cy="916395"/>
            <a:chOff x="4016380" y="2991776"/>
            <a:chExt cx="451995" cy="916395"/>
          </a:xfrm>
        </p:grpSpPr>
        <p:cxnSp>
          <p:nvCxnSpPr>
            <p:cNvPr id="51" name="Straight Arrow Connector 50"/>
            <p:cNvCxnSpPr>
              <a:stCxn id="52" idx="4"/>
            </p:cNvCxnSpPr>
            <p:nvPr/>
          </p:nvCxnSpPr>
          <p:spPr>
            <a:xfrm>
              <a:off x="4242378" y="3443771"/>
              <a:ext cx="0" cy="464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4016380" y="2991776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321632" y="2406017"/>
            <a:ext cx="1157302" cy="1067204"/>
            <a:chOff x="10196498" y="2415958"/>
            <a:chExt cx="1157302" cy="1067204"/>
          </a:xfrm>
        </p:grpSpPr>
        <p:sp>
          <p:nvSpPr>
            <p:cNvPr id="53" name="Document 52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321632" y="5439776"/>
            <a:ext cx="1157302" cy="1067204"/>
            <a:chOff x="10196498" y="2415958"/>
            <a:chExt cx="1157302" cy="1067204"/>
          </a:xfrm>
        </p:grpSpPr>
        <p:sp>
          <p:nvSpPr>
            <p:cNvPr id="58" name="Document 57"/>
            <p:cNvSpPr/>
            <p:nvPr/>
          </p:nvSpPr>
          <p:spPr>
            <a:xfrm>
              <a:off x="10196498" y="2415958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0549151" y="3031167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cxnSp>
        <p:nvCxnSpPr>
          <p:cNvPr id="12" name="Elbow Connector 11"/>
          <p:cNvCxnSpPr>
            <a:stCxn id="29" idx="0"/>
            <a:endCxn id="22" idx="1"/>
          </p:cNvCxnSpPr>
          <p:nvPr/>
        </p:nvCxnSpPr>
        <p:spPr>
          <a:xfrm rot="5400000" flipH="1" flipV="1">
            <a:off x="7388970" y="2389971"/>
            <a:ext cx="1264690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29" idx="4"/>
            <a:endCxn id="24" idx="1"/>
          </p:cNvCxnSpPr>
          <p:nvPr/>
        </p:nvCxnSpPr>
        <p:spPr>
          <a:xfrm rot="16200000" flipH="1">
            <a:off x="7367749" y="4127877"/>
            <a:ext cx="1307133" cy="63597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10073" y="3335859"/>
            <a:ext cx="451995" cy="4519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9" name="Straight Arrow Connector 78"/>
          <p:cNvCxnSpPr>
            <a:stCxn id="20" idx="3"/>
            <a:endCxn id="76" idx="2"/>
          </p:cNvCxnSpPr>
          <p:nvPr/>
        </p:nvCxnSpPr>
        <p:spPr>
          <a:xfrm>
            <a:off x="4900496" y="3540341"/>
            <a:ext cx="1209577" cy="215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00834" y="3021226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send proposal </a:t>
            </a:r>
            <a:r>
              <a:rPr lang="en-US" sz="1400" b="1" smtClean="0">
                <a:solidFill>
                  <a:srgbClr val="FF0000"/>
                </a:solidFill>
              </a:rPr>
              <a:t>for distribution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54707" y="2268277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854707" y="4314603"/>
            <a:ext cx="134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distribute proposal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7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1786294" y="1705245"/>
            <a:ext cx="2769306" cy="3411958"/>
            <a:chOff x="1805532" y="1970161"/>
            <a:chExt cx="2769306" cy="3411958"/>
          </a:xfrm>
        </p:grpSpPr>
        <p:sp>
          <p:nvSpPr>
            <p:cNvPr id="66" name="Rounded Rectangle 65"/>
            <p:cNvSpPr/>
            <p:nvPr/>
          </p:nvSpPr>
          <p:spPr>
            <a:xfrm>
              <a:off x="1805532" y="2894814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67" name="Document 66"/>
            <p:cNvSpPr/>
            <p:nvPr/>
          </p:nvSpPr>
          <p:spPr>
            <a:xfrm>
              <a:off x="2787861" y="3821104"/>
              <a:ext cx="1157302" cy="916572"/>
            </a:xfrm>
            <a:prstGeom prst="flowChartDocument">
              <a:avLst/>
            </a:prstGeom>
            <a:solidFill>
              <a:srgbClr val="FF000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L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3643" y="3300247"/>
              <a:ext cx="1231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proposed</a:t>
              </a:r>
            </a:p>
            <a:p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40514" y="4436313"/>
              <a:ext cx="451995" cy="45199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chemeClr val="bg1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17806" y="4858899"/>
              <a:ext cx="14974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apply validated </a:t>
              </a:r>
            </a:p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ledger update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42128" y="1970161"/>
              <a:ext cx="1257334" cy="1160546"/>
            </a:xfrm>
            <a:prstGeom prst="roundRect">
              <a:avLst/>
            </a:prstGeom>
            <a:solidFill>
              <a:srgbClr val="FFC000"/>
            </a:solidFill>
            <a:ln w="28575" cmpd="sng">
              <a:solidFill>
                <a:srgbClr val="0070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4372C4"/>
                  </a:solidFill>
                  <a:ea typeface="Arial" charset="0"/>
                  <a:cs typeface="Arial" charset="0"/>
                </a:rPr>
                <a:t>S</a:t>
              </a:r>
              <a:endParaRPr lang="en-US" sz="2400" b="1" dirty="0">
                <a:solidFill>
                  <a:srgbClr val="4372C4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40514" y="2904709"/>
              <a:ext cx="451995" cy="916395"/>
              <a:chOff x="4016380" y="2991776"/>
              <a:chExt cx="451995" cy="916395"/>
            </a:xfrm>
          </p:grpSpPr>
          <p:cxnSp>
            <p:nvCxnSpPr>
              <p:cNvPr id="6" name="Straight Arrow Connector 5"/>
              <p:cNvCxnSpPr>
                <a:stCxn id="3" idx="4"/>
                <a:endCxn id="67" idx="0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5310149" y="1339036"/>
            <a:ext cx="5678100" cy="5017312"/>
            <a:chOff x="4800834" y="1489668"/>
            <a:chExt cx="5678100" cy="5017312"/>
          </a:xfrm>
        </p:grpSpPr>
        <p:sp>
          <p:nvSpPr>
            <p:cNvPr id="19" name="Rounded Rectangle 18"/>
            <p:cNvSpPr/>
            <p:nvPr/>
          </p:nvSpPr>
          <p:spPr>
            <a:xfrm>
              <a:off x="6435054" y="2981881"/>
              <a:ext cx="1162663" cy="1147089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O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8339303" y="1489668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339303" y="4513486"/>
              <a:ext cx="1182501" cy="1171891"/>
            </a:xfrm>
            <a:prstGeom prst="roundRect">
              <a:avLst/>
            </a:prstGeom>
            <a:solidFill>
              <a:srgbClr val="4372C4"/>
            </a:solidFill>
            <a:ln w="28575" cap="flat" cmpd="sng" algn="ctr">
              <a:solidFill>
                <a:schemeClr val="tx2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tIns="36000" bIns="3600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b="1" kern="0" noProof="0" dirty="0" smtClean="0">
                  <a:solidFill>
                    <a:schemeClr val="bg1"/>
                  </a:solidFill>
                  <a:ea typeface=""/>
                  <a:cs typeface=""/>
                </a:rPr>
                <a:t>P</a:t>
              </a:r>
              <a:endPara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"/>
                <a:cs typeface="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477329" y="3340304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674285" y="1496650"/>
              <a:ext cx="451995" cy="916395"/>
              <a:chOff x="4016380" y="2991776"/>
              <a:chExt cx="451995" cy="916395"/>
            </a:xfrm>
          </p:grpSpPr>
          <p:cxnSp>
            <p:nvCxnSpPr>
              <p:cNvPr id="46" name="Straight Arrow Connector 45"/>
              <p:cNvCxnSpPr>
                <a:stCxn id="48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9674284" y="4523381"/>
              <a:ext cx="451995" cy="916395"/>
              <a:chOff x="4016380" y="2991776"/>
              <a:chExt cx="451995" cy="916395"/>
            </a:xfrm>
          </p:grpSpPr>
          <p:cxnSp>
            <p:nvCxnSpPr>
              <p:cNvPr id="51" name="Straight Arrow Connector 50"/>
              <p:cNvCxnSpPr>
                <a:stCxn id="52" idx="4"/>
              </p:cNvCxnSpPr>
              <p:nvPr/>
            </p:nvCxnSpPr>
            <p:spPr>
              <a:xfrm>
                <a:off x="4242378" y="3443771"/>
                <a:ext cx="0" cy="4644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4016380" y="2991776"/>
                <a:ext cx="451995" cy="45199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smtClean="0">
                    <a:solidFill>
                      <a:srgbClr val="FF0000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9321632" y="2406017"/>
              <a:ext cx="1157302" cy="1067204"/>
              <a:chOff x="10196498" y="2415958"/>
              <a:chExt cx="1157302" cy="1067204"/>
            </a:xfrm>
          </p:grpSpPr>
          <p:sp>
            <p:nvSpPr>
              <p:cNvPr id="53" name="Document 52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9321632" y="5439776"/>
              <a:ext cx="1157302" cy="1067204"/>
              <a:chOff x="10196498" y="2415958"/>
              <a:chExt cx="1157302" cy="1067204"/>
            </a:xfrm>
          </p:grpSpPr>
          <p:sp>
            <p:nvSpPr>
              <p:cNvPr id="58" name="Document 57"/>
              <p:cNvSpPr/>
              <p:nvPr/>
            </p:nvSpPr>
            <p:spPr>
              <a:xfrm>
                <a:off x="10196498" y="2415958"/>
                <a:ext cx="1157302" cy="916572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L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0549151" y="3031167"/>
                <a:ext cx="451995" cy="45199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>
                    <a:solidFill>
                      <a:schemeClr val="bg1"/>
                    </a:solidFill>
                    <a:latin typeface="Courier New" charset="0"/>
                    <a:ea typeface="Courier New" charset="0"/>
                    <a:cs typeface="Courier New" charset="0"/>
                  </a:rPr>
                  <a:t>+</a:t>
                </a:r>
                <a:endParaRPr lang="en-US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endParaRPr>
              </a:p>
            </p:txBody>
          </p:sp>
        </p:grpSp>
        <p:cxnSp>
          <p:nvCxnSpPr>
            <p:cNvPr id="12" name="Elbow Connector 11"/>
            <p:cNvCxnSpPr>
              <a:stCxn id="29" idx="0"/>
              <a:endCxn id="22" idx="1"/>
            </p:cNvCxnSpPr>
            <p:nvPr/>
          </p:nvCxnSpPr>
          <p:spPr>
            <a:xfrm rot="5400000" flipH="1" flipV="1">
              <a:off x="7388970" y="2389971"/>
              <a:ext cx="1264690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29" idx="4"/>
              <a:endCxn id="24" idx="1"/>
            </p:cNvCxnSpPr>
            <p:nvPr/>
          </p:nvCxnSpPr>
          <p:spPr>
            <a:xfrm rot="16200000" flipH="1">
              <a:off x="7367749" y="4127877"/>
              <a:ext cx="1307133" cy="63597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110073" y="3335859"/>
              <a:ext cx="451995" cy="4519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rgbClr val="FF0000"/>
                  </a:solidFill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endPara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endParaRPr>
            </a:p>
          </p:txBody>
        </p: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800834" y="3561856"/>
              <a:ext cx="1309239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800834" y="3021226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send proposal </a:t>
              </a:r>
              <a:r>
                <a:rPr lang="en-US" sz="1400" b="1" smtClean="0">
                  <a:solidFill>
                    <a:srgbClr val="FF0000"/>
                  </a:solidFill>
                </a:rPr>
                <a:t>for distribution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54707" y="2268277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54707" y="4314603"/>
              <a:ext cx="134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</a:rPr>
                <a:t>distribute proposal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4944598" y="1346018"/>
            <a:ext cx="0" cy="4558335"/>
          </a:xfrm>
          <a:prstGeom prst="line">
            <a:avLst/>
          </a:prstGeom>
          <a:ln w="3175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3006385" y="2514472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21743"/>
              </p:ext>
            </p:extLst>
          </p:nvPr>
        </p:nvGraphicFramePr>
        <p:xfrm>
          <a:off x="8155232" y="1984467"/>
          <a:ext cx="2315141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8228648" y="2088475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8228648" y="2803291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8228648" y="3551979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448333" y="320307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6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82458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8252481" y="4273478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2310897" y="3404284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656439" y="5142417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190" name="Rounded Rectangle 189"/>
          <p:cNvSpPr/>
          <p:nvPr/>
        </p:nvSpPr>
        <p:spPr>
          <a:xfrm>
            <a:off x="4816841" y="1898539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C001"/>
                </a:solidFill>
              </a:rPr>
              <a:t>A</a:t>
            </a:r>
            <a:endParaRPr lang="en-US" sz="2000" b="1" dirty="0">
              <a:solidFill>
                <a:srgbClr val="FFC001"/>
              </a:solidFill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4796328" y="5295593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A85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A8522"/>
                </a:solidFill>
              </a:rPr>
              <a:t>A</a:t>
            </a:r>
            <a:endParaRPr lang="en-US" sz="2000" b="1" dirty="0">
              <a:solidFill>
                <a:srgbClr val="4A8522"/>
              </a:solidFill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4789378" y="4454577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8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5451835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5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4195412" y="2794698"/>
            <a:ext cx="559591" cy="554570"/>
          </a:xfrm>
          <a:prstGeom prst="roundRect">
            <a:avLst/>
          </a:prstGeom>
          <a:solidFill>
            <a:srgbClr val="FFC00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6448332" y="3841555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7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3133621" y="321578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3133620" y="3854267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262016" y="3422255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9F4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9F42E6"/>
                </a:solidFill>
              </a:rPr>
              <a:t>A</a:t>
            </a:r>
            <a:endParaRPr lang="en-US" sz="2000" b="1" dirty="0">
              <a:solidFill>
                <a:srgbClr val="9F42E6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34274" y="2513432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10211" y="2513432"/>
            <a:ext cx="1593862" cy="2703941"/>
          </a:xfrm>
          <a:prstGeom prst="ellipse">
            <a:avLst/>
          </a:prstGeom>
          <a:noFill/>
          <a:ln w="28575">
            <a:solidFill>
              <a:srgbClr val="9F42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53457" y="1817207"/>
            <a:ext cx="2847251" cy="1749620"/>
          </a:xfrm>
          <a:prstGeom prst="ellipse">
            <a:avLst/>
          </a:prstGeom>
          <a:noFill/>
          <a:ln w="28575">
            <a:solidFill>
              <a:srgbClr val="FFC00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653457" y="4242213"/>
            <a:ext cx="2847251" cy="1749620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22399" y="5343009"/>
            <a:ext cx="470000" cy="443331"/>
            <a:chOff x="5661371" y="5935385"/>
            <a:chExt cx="780573" cy="736281"/>
          </a:xfrm>
        </p:grpSpPr>
        <p:sp>
          <p:nvSpPr>
            <p:cNvPr id="200" name="Triangle 199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4A8522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661371" y="6237186"/>
              <a:ext cx="780573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Org4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88395" y="2470351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861000" y="1838542"/>
            <a:ext cx="470000" cy="443331"/>
            <a:chOff x="5661371" y="5935385"/>
            <a:chExt cx="780572" cy="736281"/>
          </a:xfrm>
        </p:grpSpPr>
        <p:sp>
          <p:nvSpPr>
            <p:cNvPr id="52" name="Triangle 51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rgbClr val="0070C0"/>
                  </a:solidFill>
                </a:rPr>
                <a:t>Org2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362739" y="4647447"/>
            <a:ext cx="470000" cy="443331"/>
            <a:chOff x="5650038" y="5935385"/>
            <a:chExt cx="780572" cy="736281"/>
          </a:xfrm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9F42E6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Org3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786380" y="3781872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473779" y="3416447"/>
            <a:ext cx="1429" cy="3654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2" name="Oval 61"/>
          <p:cNvSpPr/>
          <p:nvPr/>
        </p:nvSpPr>
        <p:spPr>
          <a:xfrm flipV="1">
            <a:off x="4392778" y="325444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3" name="Straight Connector 62"/>
          <p:cNvCxnSpPr>
            <a:stCxn id="59" idx="4"/>
            <a:endCxn id="64" idx="4"/>
          </p:cNvCxnSpPr>
          <p:nvPr/>
        </p:nvCxnSpPr>
        <p:spPr>
          <a:xfrm>
            <a:off x="5083864" y="4089700"/>
            <a:ext cx="1273" cy="28335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4" name="Oval 63"/>
          <p:cNvSpPr/>
          <p:nvPr/>
        </p:nvSpPr>
        <p:spPr>
          <a:xfrm flipV="1">
            <a:off x="5004136" y="4373057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65" name="Straight Connector 64"/>
          <p:cNvCxnSpPr>
            <a:stCxn id="66" idx="0"/>
          </p:cNvCxnSpPr>
          <p:nvPr/>
        </p:nvCxnSpPr>
        <p:spPr>
          <a:xfrm flipH="1">
            <a:off x="5731630" y="3412465"/>
            <a:ext cx="1321" cy="36940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6" name="Oval 65"/>
          <p:cNvSpPr/>
          <p:nvPr/>
        </p:nvSpPr>
        <p:spPr>
          <a:xfrm flipV="1">
            <a:off x="5651950" y="32504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3594714" y="341936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6354067" y="407099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6001325" y="4044620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798264" y="3458811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217174" y="507374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03978" y="1572322"/>
            <a:ext cx="8943279" cy="4627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0" grpId="0" animBg="1"/>
      <p:bldP spid="202" grpId="0" animBg="1"/>
      <p:bldP spid="2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234908" y="152668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471202" y="3810458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99" name="Elbow Connector 98"/>
          <p:cNvCxnSpPr/>
          <p:nvPr/>
        </p:nvCxnSpPr>
        <p:spPr>
          <a:xfrm rot="10800000" flipV="1">
            <a:off x="2943538" y="4717040"/>
            <a:ext cx="886874" cy="240619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V="1">
            <a:off x="4797144" y="4941269"/>
            <a:ext cx="876878" cy="87485"/>
          </a:xfrm>
          <a:prstGeom prst="bentConnector3">
            <a:avLst>
              <a:gd name="adj1" fmla="val 50000"/>
            </a:avLst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014391" y="5188694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368465" y="4701327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H="1" flipV="1">
            <a:off x="4312387" y="3101914"/>
            <a:ext cx="1392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1686273" y="5278248"/>
            <a:ext cx="22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664432" y="4701327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712714" y="4332388"/>
            <a:ext cx="5202130" cy="123699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53226" y="4386768"/>
            <a:ext cx="496027" cy="260665"/>
          </a:xfrm>
          <a:prstGeom prst="ellipse">
            <a:avLst/>
          </a:prstGeom>
          <a:noFill/>
          <a:ln w="19050">
            <a:solidFill>
              <a:srgbClr val="2E528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4372C4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472585" y="4468445"/>
            <a:ext cx="264708" cy="95313"/>
            <a:chOff x="6472585" y="4454537"/>
            <a:chExt cx="264708" cy="95313"/>
          </a:xfrm>
        </p:grpSpPr>
        <p:cxnSp>
          <p:nvCxnSpPr>
            <p:cNvPr id="187" name="Straight Connector 186"/>
            <p:cNvCxnSpPr/>
            <p:nvPr/>
          </p:nvCxnSpPr>
          <p:spPr>
            <a:xfrm>
              <a:off x="6473152" y="4454537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6472585" y="450156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6472585" y="4549850"/>
              <a:ext cx="264141" cy="0"/>
            </a:xfrm>
            <a:prstGeom prst="line">
              <a:avLst/>
            </a:prstGeom>
            <a:ln w="28575">
              <a:solidFill>
                <a:srgbClr val="2E528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/>
          <p:cNvSpPr/>
          <p:nvPr/>
        </p:nvSpPr>
        <p:spPr>
          <a:xfrm>
            <a:off x="1315844" y="1360450"/>
            <a:ext cx="9924585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067382" y="1526686"/>
            <a:ext cx="4439834" cy="4450368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 smtClean="0"/>
              <a:t>9b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08942"/>
              </p:ext>
            </p:extLst>
          </p:nvPr>
        </p:nvGraphicFramePr>
        <p:xfrm>
          <a:off x="7281148" y="2182430"/>
          <a:ext cx="3808169" cy="2888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142"/>
                <a:gridCol w="1105126"/>
                <a:gridCol w="787400"/>
                <a:gridCol w="120650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Peer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 Authority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Membership Service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  <a:r>
                        <a:rPr lang="en-US" sz="1400" baseline="0" dirty="0" smtClean="0"/>
                        <a:t> Policy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360461" y="2329366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7344133" y="3018639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solidFill>
              <a:srgbClr val="FFC00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rgbClr val="0070C0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rgbClr val="0070C0"/>
                  </a:solidFill>
                </a:rPr>
                <a:t>Org</a:t>
              </a:r>
              <a:endParaRPr lang="en-US" sz="105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344133" y="3767327"/>
            <a:ext cx="470643" cy="431746"/>
          </a:xfrm>
          <a:prstGeom prst="roundRect">
            <a:avLst/>
          </a:prstGeom>
          <a:solidFill>
            <a:srgbClr val="9F42E6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600" b="1" dirty="0" smtClean="0">
                <a:solidFill>
                  <a:schemeClr val="bg1"/>
                </a:solidFill>
                <a:ea typeface="Arial" charset="0"/>
                <a:cs typeface="Arial" charset="0"/>
              </a:rPr>
              <a:t>CA</a:t>
            </a:r>
            <a:endParaRPr lang="en-US" b="1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676856" y="221528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3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543894" y="5484226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sp>
        <p:nvSpPr>
          <p:cNvPr id="207" name="Rounded Rectangle 206"/>
          <p:cNvSpPr/>
          <p:nvPr/>
        </p:nvSpPr>
        <p:spPr>
          <a:xfrm>
            <a:off x="5676855" y="2853769"/>
            <a:ext cx="559591" cy="554570"/>
          </a:xfrm>
          <a:prstGeom prst="roundRect">
            <a:avLst/>
          </a:prstGeom>
          <a:solidFill>
            <a:srgbClr val="4A8522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dirty="0">
                <a:solidFill>
                  <a:schemeClr val="bg1"/>
                </a:solidFill>
              </a:rPr>
              <a:t>4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2362144" y="222800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2362143" y="2866481"/>
            <a:ext cx="559591" cy="554570"/>
          </a:xfrm>
          <a:prstGeom prst="roundRect">
            <a:avLst/>
          </a:prstGeom>
          <a:solidFill>
            <a:srgbClr val="FF00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</a:rPr>
              <a:t>2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3" name="Oval 2"/>
          <p:cNvSpPr/>
          <p:nvPr/>
        </p:nvSpPr>
        <p:spPr>
          <a:xfrm>
            <a:off x="1462797" y="1525646"/>
            <a:ext cx="1593862" cy="270394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38734" y="1525646"/>
            <a:ext cx="1593862" cy="2703941"/>
          </a:xfrm>
          <a:prstGeom prst="ellipse">
            <a:avLst/>
          </a:prstGeom>
          <a:noFill/>
          <a:ln w="28575">
            <a:solidFill>
              <a:srgbClr val="4A852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616918" y="1482565"/>
            <a:ext cx="470000" cy="443331"/>
            <a:chOff x="5661371" y="5935385"/>
            <a:chExt cx="780572" cy="736281"/>
          </a:xfrm>
        </p:grpSpPr>
        <p:sp>
          <p:nvSpPr>
            <p:cNvPr id="49" name="Triangle 48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solidFill>
              <a:srgbClr val="FF0000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61371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smtClean="0">
                  <a:solidFill>
                    <a:schemeClr val="bg1"/>
                  </a:solidFill>
                </a:rPr>
                <a:t>Org1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591262" y="3659661"/>
            <a:ext cx="470000" cy="443331"/>
            <a:chOff x="5650038" y="5935385"/>
            <a:chExt cx="780572" cy="736281"/>
          </a:xfrm>
          <a:solidFill>
            <a:srgbClr val="4A8522"/>
          </a:solidFill>
        </p:grpSpPr>
        <p:sp>
          <p:nvSpPr>
            <p:cNvPr id="57" name="Triangle 56"/>
            <p:cNvSpPr/>
            <p:nvPr/>
          </p:nvSpPr>
          <p:spPr>
            <a:xfrm>
              <a:off x="5666609" y="5935385"/>
              <a:ext cx="742889" cy="677401"/>
            </a:xfrm>
            <a:prstGeom prst="triangle">
              <a:avLst/>
            </a:prstGeom>
            <a:grp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50038" y="6237186"/>
              <a:ext cx="780572" cy="434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1"/>
                  </a:solidFill>
                </a:rPr>
                <a:t>Org2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Oval 58"/>
          <p:cNvSpPr/>
          <p:nvPr/>
        </p:nvSpPr>
        <p:spPr>
          <a:xfrm>
            <a:off x="3014903" y="2794086"/>
            <a:ext cx="2594968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</a:rPr>
              <a:t>C</a:t>
            </a:r>
            <a:endParaRPr lang="en-US" sz="2400" b="1" dirty="0">
              <a:solidFill>
                <a:srgbClr val="4372C4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 flipV="1">
            <a:off x="2823237" y="243157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 flipV="1">
            <a:off x="5582590" y="3083212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24" name="Elbow Connector 23"/>
          <p:cNvCxnSpPr>
            <a:stCxn id="77" idx="2"/>
            <a:endCxn id="59" idx="5"/>
          </p:cNvCxnSpPr>
          <p:nvPr/>
        </p:nvCxnSpPr>
        <p:spPr>
          <a:xfrm rot="10800000">
            <a:off x="5229848" y="3056834"/>
            <a:ext cx="352743" cy="107378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59" idx="1"/>
            <a:endCxn id="76" idx="6"/>
          </p:cNvCxnSpPr>
          <p:nvPr/>
        </p:nvCxnSpPr>
        <p:spPr>
          <a:xfrm rot="16200000" flipV="1">
            <a:off x="3026787" y="2471025"/>
            <a:ext cx="326592" cy="409689"/>
          </a:xfrm>
          <a:prstGeom prst="bentConnector2">
            <a:avLst/>
          </a:prstGeom>
          <a:ln w="38100">
            <a:solidFill>
              <a:srgbClr val="4372C4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93384" y="316485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30412" y="4557100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ORG1.MSP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3830411" y="4868813"/>
            <a:ext cx="966733" cy="319881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kern="0" noProof="0" dirty="0" smtClean="0">
                <a:solidFill>
                  <a:schemeClr val="bg1"/>
                </a:solidFill>
                <a:ea typeface=""/>
                <a:cs typeface=""/>
              </a:rPr>
              <a:t>ORG2.MSP</a:t>
            </a:r>
            <a:endParaRPr kumimoji="0" lang="en-US" sz="11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2885" y="4284706"/>
            <a:ext cx="5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MSPs</a:t>
            </a:r>
            <a:endParaRPr lang="en-US" sz="1400" b="1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2392770" y="3470491"/>
            <a:ext cx="312349" cy="323772"/>
            <a:chOff x="5676338" y="2717038"/>
            <a:chExt cx="312349" cy="323772"/>
          </a:xfrm>
        </p:grpSpPr>
        <p:grpSp>
          <p:nvGrpSpPr>
            <p:cNvPr id="113" name="Group 11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4" name="7-Point Star 11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2379849" y="1925896"/>
            <a:ext cx="312349" cy="323772"/>
            <a:chOff x="5676338" y="2717038"/>
            <a:chExt cx="312349" cy="323772"/>
          </a:xfrm>
        </p:grpSpPr>
        <p:grpSp>
          <p:nvGrpSpPr>
            <p:cNvPr id="122" name="Group 12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9F42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9F42E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6" name="Rounded Rectangle 12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9F42E6"/>
              </a:solidFill>
              <a:ln w="12700" cap="flat" cmpd="sng" algn="ctr">
                <a:solidFill>
                  <a:srgbClr val="9F42E6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3" name="7-Point Star 12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9F4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Rounded Rectangle 129"/>
          <p:cNvSpPr/>
          <p:nvPr/>
        </p:nvSpPr>
        <p:spPr>
          <a:xfrm>
            <a:off x="2712551" y="4439344"/>
            <a:ext cx="575072" cy="567368"/>
          </a:xfrm>
          <a:prstGeom prst="roundRect">
            <a:avLst/>
          </a:prstGeom>
          <a:solidFill>
            <a:srgbClr val="9F42E6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CA1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34" name="Straight Connector 133"/>
          <p:cNvCxnSpPr>
            <a:stCxn id="101" idx="0"/>
            <a:endCxn id="59" idx="4"/>
          </p:cNvCxnSpPr>
          <p:nvPr/>
        </p:nvCxnSpPr>
        <p:spPr>
          <a:xfrm flipV="1">
            <a:off x="4297373" y="3101914"/>
            <a:ext cx="15014" cy="1230474"/>
          </a:xfrm>
          <a:prstGeom prst="line">
            <a:avLst/>
          </a:prstGeom>
          <a:ln w="28575">
            <a:solidFill>
              <a:srgbClr val="4372C4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119893" y="5334353"/>
            <a:ext cx="1406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2C4"/>
                </a:solidFill>
              </a:rPr>
              <a:t>C</a:t>
            </a:r>
            <a:r>
              <a:rPr lang="en-US" sz="1400" b="1" dirty="0" smtClean="0">
                <a:solidFill>
                  <a:srgbClr val="4372C4"/>
                </a:solidFill>
              </a:rPr>
              <a:t>hannel policy</a:t>
            </a:r>
            <a:endParaRPr lang="en-US" sz="1400" b="1" dirty="0">
              <a:solidFill>
                <a:srgbClr val="4372C4"/>
              </a:solidFill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5283540" y="4745069"/>
            <a:ext cx="575072" cy="567368"/>
          </a:xfrm>
          <a:prstGeom prst="roundRect">
            <a:avLst/>
          </a:prstGeom>
          <a:solidFill>
            <a:srgbClr val="FFC10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CA2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5906947" y="3475421"/>
            <a:ext cx="312349" cy="323772"/>
            <a:chOff x="5676338" y="2717038"/>
            <a:chExt cx="312349" cy="323772"/>
          </a:xfrm>
        </p:grpSpPr>
        <p:grpSp>
          <p:nvGrpSpPr>
            <p:cNvPr id="138" name="Group 13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Rounded Rectangle 141"/>
              <p:cNvSpPr/>
              <p:nvPr/>
            </p:nvSpPr>
            <p:spPr>
              <a:xfrm>
                <a:off x="9059604" y="4675659"/>
                <a:ext cx="166737" cy="165242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9" name="7-Point Star 138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904040" y="1907105"/>
            <a:ext cx="312349" cy="323772"/>
            <a:chOff x="5676338" y="2717038"/>
            <a:chExt cx="312349" cy="323772"/>
          </a:xfrm>
        </p:grpSpPr>
        <p:grpSp>
          <p:nvGrpSpPr>
            <p:cNvPr id="147" name="Group 14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1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1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FFC100"/>
              </a:solidFill>
              <a:ln w="12700" cap="flat" cmpd="sng" algn="ctr">
                <a:solidFill>
                  <a:srgbClr val="FFC1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rgbClr val="4372C4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4372C4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48" name="7-Point Star 14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  <a:ln>
              <a:solidFill>
                <a:srgbClr val="FFC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ounded Rectangle 155"/>
          <p:cNvSpPr/>
          <p:nvPr/>
        </p:nvSpPr>
        <p:spPr>
          <a:xfrm>
            <a:off x="9193384" y="3819712"/>
            <a:ext cx="574856" cy="295840"/>
          </a:xfrm>
          <a:prstGeom prst="roundRect">
            <a:avLst>
              <a:gd name="adj" fmla="val 50000"/>
            </a:avLst>
          </a:prstGeom>
          <a:solidFill>
            <a:srgbClr val="4A8522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dirty="0" smtClean="0">
                <a:solidFill>
                  <a:schemeClr val="bg1"/>
                </a:solidFill>
                <a:ea typeface=""/>
                <a:cs typeface=""/>
              </a:rPr>
              <a:t>MSP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193385" y="2329366"/>
            <a:ext cx="481189" cy="444147"/>
          </a:xfrm>
          <a:prstGeom prst="roundRect">
            <a:avLst/>
          </a:prstGeom>
          <a:solidFill>
            <a:srgbClr val="FF4F4B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2219093" y="4332388"/>
            <a:ext cx="4156559" cy="103958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7394316" y="4559724"/>
            <a:ext cx="420460" cy="435837"/>
            <a:chOff x="5676338" y="2717038"/>
            <a:chExt cx="312349" cy="323772"/>
          </a:xfrm>
        </p:grpSpPr>
        <p:grpSp>
          <p:nvGrpSpPr>
            <p:cNvPr id="159" name="Group 158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2" name="Group 161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3" name="Rounded Rectangle 162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0" name="7-Point Star 15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9175668" y="4534093"/>
            <a:ext cx="616609" cy="3121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50312" y="4400640"/>
            <a:ext cx="496027" cy="260665"/>
            <a:chOff x="6353226" y="4386768"/>
            <a:chExt cx="496027" cy="260665"/>
          </a:xfrm>
        </p:grpSpPr>
        <p:sp>
          <p:nvSpPr>
            <p:cNvPr id="178" name="Oval 177"/>
            <p:cNvSpPr/>
            <p:nvPr/>
          </p:nvSpPr>
          <p:spPr>
            <a:xfrm>
              <a:off x="6353226" y="4386768"/>
              <a:ext cx="496027" cy="260665"/>
            </a:xfrm>
            <a:prstGeom prst="ellipse">
              <a:avLst/>
            </a:prstGeom>
            <a:noFill/>
            <a:ln w="1905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72585" y="4468445"/>
              <a:ext cx="264708" cy="95313"/>
              <a:chOff x="6472585" y="4454537"/>
              <a:chExt cx="264708" cy="95313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6473152" y="4454537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6472585" y="450156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6472585" y="4549850"/>
                <a:ext cx="264141" cy="0"/>
              </a:xfrm>
              <a:prstGeom prst="line">
                <a:avLst/>
              </a:prstGeom>
              <a:ln w="28575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9516451" y="4570427"/>
            <a:ext cx="241369" cy="116247"/>
            <a:chOff x="9516451" y="4566950"/>
            <a:chExt cx="241369" cy="116247"/>
          </a:xfrm>
        </p:grpSpPr>
        <p:sp>
          <p:nvSpPr>
            <p:cNvPr id="182" name="Oval 181"/>
            <p:cNvSpPr/>
            <p:nvPr/>
          </p:nvSpPr>
          <p:spPr>
            <a:xfrm>
              <a:off x="9516451" y="4566950"/>
              <a:ext cx="241369" cy="116247"/>
            </a:xfrm>
            <a:prstGeom prst="ellipse">
              <a:avLst/>
            </a:prstGeom>
            <a:noFill/>
            <a:ln w="12700">
              <a:solidFill>
                <a:srgbClr val="2E528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4372C4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9577179" y="4600547"/>
              <a:ext cx="119912" cy="48264"/>
              <a:chOff x="9610191" y="4679482"/>
              <a:chExt cx="119912" cy="48264"/>
            </a:xfrm>
          </p:grpSpPr>
          <p:cxnSp>
            <p:nvCxnSpPr>
              <p:cNvPr id="189" name="Straight Connector 188"/>
              <p:cNvCxnSpPr/>
              <p:nvPr/>
            </p:nvCxnSpPr>
            <p:spPr>
              <a:xfrm>
                <a:off x="9610191" y="4679482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610191" y="4703989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9610191" y="4727746"/>
                <a:ext cx="119912" cy="0"/>
              </a:xfrm>
              <a:prstGeom prst="line">
                <a:avLst/>
              </a:prstGeom>
              <a:ln w="12700">
                <a:solidFill>
                  <a:srgbClr val="2E528F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/>
          <p:cNvCxnSpPr>
            <a:stCxn id="93" idx="1"/>
            <a:endCxn id="130" idx="3"/>
          </p:cNvCxnSpPr>
          <p:nvPr/>
        </p:nvCxnSpPr>
        <p:spPr>
          <a:xfrm flipH="1">
            <a:off x="3287623" y="4717041"/>
            <a:ext cx="542789" cy="5987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94" idx="3"/>
            <a:endCxn id="136" idx="1"/>
          </p:cNvCxnSpPr>
          <p:nvPr/>
        </p:nvCxnSpPr>
        <p:spPr>
          <a:xfrm flipV="1">
            <a:off x="4797144" y="5028753"/>
            <a:ext cx="486396" cy="1"/>
          </a:xfrm>
          <a:prstGeom prst="straightConnector1">
            <a:avLst/>
          </a:prstGeom>
          <a:ln w="28575">
            <a:solidFill>
              <a:srgbClr val="43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37064" y="1561171"/>
            <a:ext cx="10203366" cy="437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A Blockchain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36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22407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062721" y="2881519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3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263979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038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916025" y="4874611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endParaRPr lang="en-US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 flipH="1">
            <a:off x="6338215" y="3510799"/>
            <a:ext cx="9262" cy="149430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6266476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627416" y="267012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03747" y="20693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5804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lvl="0" algn="ctr" defTabSz="457200">
              <a:defRPr/>
            </a:pPr>
            <a:r>
              <a:rPr lang="en-US" sz="2400" b="1" kern="0" dirty="0" smtClean="0">
                <a:solidFill>
                  <a:schemeClr val="bg1"/>
                </a:solidFill>
              </a:rPr>
              <a:t>P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846894" y="2683678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>
                <a:solidFill>
                  <a:schemeClr val="bg1"/>
                </a:solidFill>
              </a:rPr>
              <a:t>1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453791" y="4404554"/>
            <a:ext cx="0" cy="1848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248361" y="4397453"/>
            <a:ext cx="4523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accent1"/>
                </a:solidFill>
              </a:rPr>
              <a:t>1</a:t>
            </a:r>
            <a:endParaRPr lang="en-US" sz="2400" b="1" baseline="-25000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 flipH="1">
            <a:off x="3433737" y="3518567"/>
            <a:ext cx="742" cy="95346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353478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084575" y="2882367"/>
            <a:ext cx="559591" cy="554570"/>
          </a:xfrm>
          <a:prstGeom prst="roundRect">
            <a:avLst/>
          </a:prstGeom>
          <a:solidFill>
            <a:srgbClr val="9F42E6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r>
              <a:rPr lang="en-US" sz="2400" b="1" kern="0" baseline="-25000" noProof="0" dirty="0" smtClean="0">
                <a:solidFill>
                  <a:schemeClr val="bg1"/>
                </a:solidFill>
                <a:ea typeface=""/>
                <a:cs typeface=""/>
              </a:rPr>
              <a:t>1</a:t>
            </a:r>
            <a:endParaRPr kumimoji="0" lang="en-US" sz="2400" b="1" i="0" u="none" strike="noStrike" kern="0" cap="none" spc="0" normalizeH="0" baseline="-2500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2379433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2298432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 flipV="1">
            <a:off x="3593638" y="3355937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844029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2540"/>
              </p:ext>
            </p:extLst>
          </p:nvPr>
        </p:nvGraphicFramePr>
        <p:xfrm>
          <a:off x="7662507" y="2307549"/>
          <a:ext cx="3444763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075071"/>
                <a:gridCol w="690282"/>
                <a:gridCol w="1030941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483716" y="3912161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15178" y="3180217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735923" y="2411557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04632" y="2416981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35923" y="3875523"/>
            <a:ext cx="481189" cy="444147"/>
          </a:xfrm>
          <a:prstGeom prst="roundRect">
            <a:avLst/>
          </a:prstGeom>
          <a:solidFill>
            <a:srgbClr val="9F42E6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567038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5372791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323667" y="4472036"/>
            <a:ext cx="4220139" cy="36550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4972" y="3268299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670465" y="2671843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1</a:t>
            </a:r>
            <a:endParaRPr lang="en-US" sz="2400" b="1" kern="0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84900" y="2672095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r>
              <a:rPr lang="en-US" sz="2400" b="1" kern="0" baseline="-25000" dirty="0" smtClean="0">
                <a:solidFill>
                  <a:schemeClr val="bg1"/>
                </a:solidFill>
              </a:rPr>
              <a:t>2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661231" y="2072785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2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646796" y="2064783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r>
              <a:rPr lang="en-US" sz="2400" b="1" baseline="-25000" dirty="0" smtClean="0">
                <a:solidFill>
                  <a:srgbClr val="4372C4"/>
                </a:solidFill>
                <a:ea typeface="Arial" charset="0"/>
                <a:cs typeface="Arial" charset="0"/>
              </a:rPr>
              <a:t>1</a:t>
            </a:r>
            <a:endParaRPr lang="en-US" sz="2400" b="1" baseline="-25000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cxnSp>
        <p:nvCxnSpPr>
          <p:cNvPr id="51" name="Straight Connector 50"/>
          <p:cNvCxnSpPr>
            <a:stCxn id="52" idx="0"/>
          </p:cNvCxnSpPr>
          <p:nvPr/>
        </p:nvCxnSpPr>
        <p:spPr>
          <a:xfrm flipH="1">
            <a:off x="3674638" y="3517938"/>
            <a:ext cx="1" cy="1515487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Oval 39"/>
          <p:cNvSpPr/>
          <p:nvPr/>
        </p:nvSpPr>
        <p:spPr>
          <a:xfrm>
            <a:off x="3318815" y="4951576"/>
            <a:ext cx="3537447" cy="365509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cument 56"/>
          <p:cNvSpPr/>
          <p:nvPr/>
        </p:nvSpPr>
        <p:spPr>
          <a:xfrm>
            <a:off x="4793543" y="4039263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8" name="Document 57"/>
          <p:cNvSpPr/>
          <p:nvPr/>
        </p:nvSpPr>
        <p:spPr>
          <a:xfrm>
            <a:off x="5775170" y="4497002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>
            <a:off x="5065441" y="4871543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/>
          <p:cNvSpPr/>
          <p:nvPr/>
        </p:nvSpPr>
        <p:spPr>
          <a:xfrm>
            <a:off x="4073902" y="4405336"/>
            <a:ext cx="1363036" cy="262787"/>
          </a:xfrm>
          <a:prstGeom prst="arc">
            <a:avLst>
              <a:gd name="adj1" fmla="val 15989670"/>
              <a:gd name="adj2" fmla="val 20835054"/>
            </a:avLst>
          </a:prstGeom>
          <a:noFill/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Document 64"/>
          <p:cNvSpPr/>
          <p:nvPr/>
        </p:nvSpPr>
        <p:spPr>
          <a:xfrm>
            <a:off x="289567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6" name="Document 65"/>
          <p:cNvSpPr/>
          <p:nvPr/>
        </p:nvSpPr>
        <p:spPr>
          <a:xfrm>
            <a:off x="6497209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299807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ocument 66"/>
          <p:cNvSpPr/>
          <p:nvPr/>
        </p:nvSpPr>
        <p:spPr>
          <a:xfrm>
            <a:off x="3810588" y="3674030"/>
            <a:ext cx="399912" cy="316726"/>
          </a:xfrm>
          <a:prstGeom prst="flowChartDocument">
            <a:avLst/>
          </a:prstGeom>
          <a:solidFill>
            <a:srgbClr val="FF0000">
              <a:alpha val="50000"/>
            </a:srgb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+/-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Document 59"/>
          <p:cNvSpPr/>
          <p:nvPr/>
        </p:nvSpPr>
        <p:spPr>
          <a:xfrm>
            <a:off x="1844609" y="3674030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349175" y="3641951"/>
            <a:ext cx="2164" cy="370697"/>
          </a:xfrm>
          <a:prstGeom prst="straightConnector1">
            <a:avLst/>
          </a:prstGeom>
          <a:ln w="28575">
            <a:solidFill>
              <a:srgbClr val="4372C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737550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424457" y="3641951"/>
            <a:ext cx="2164" cy="370697"/>
          </a:xfrm>
          <a:prstGeom prst="straightConnector1">
            <a:avLst/>
          </a:prstGeom>
          <a:ln w="28575">
            <a:solidFill>
              <a:srgbClr val="FF4F4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ocument 71"/>
          <p:cNvSpPr/>
          <p:nvPr/>
        </p:nvSpPr>
        <p:spPr>
          <a:xfrm>
            <a:off x="7783661" y="4673944"/>
            <a:ext cx="388869" cy="307980"/>
          </a:xfrm>
          <a:prstGeom prst="flowChartDocument">
            <a:avLst/>
          </a:prstGeom>
          <a:solidFill>
            <a:srgbClr val="4372C4">
              <a:alpha val="50000"/>
            </a:srgbClr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+/-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Guide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Concepts, Ledger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96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1 </a:t>
            </a:r>
            <a:r>
              <a:rPr lang="mr-IN" dirty="0" smtClean="0"/>
              <a:t>–</a:t>
            </a:r>
            <a:r>
              <a:rPr lang="en-US" dirty="0" smtClean="0"/>
              <a:t> The Ledger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Document 33"/>
          <p:cNvSpPr/>
          <p:nvPr/>
        </p:nvSpPr>
        <p:spPr>
          <a:xfrm>
            <a:off x="1175094" y="2498266"/>
            <a:ext cx="1475144" cy="1168299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3" name="Can 2"/>
          <p:cNvSpPr/>
          <p:nvPr/>
        </p:nvSpPr>
        <p:spPr>
          <a:xfrm>
            <a:off x="3424518" y="2303412"/>
            <a:ext cx="941294" cy="6305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Double Wave 9"/>
          <p:cNvSpPr/>
          <p:nvPr/>
        </p:nvSpPr>
        <p:spPr>
          <a:xfrm>
            <a:off x="3424517" y="3104502"/>
            <a:ext cx="2052917" cy="732392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>
            <a:off x="2940424" y="2411576"/>
            <a:ext cx="277905" cy="1344636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Can 28"/>
          <p:cNvSpPr/>
          <p:nvPr/>
        </p:nvSpPr>
        <p:spPr>
          <a:xfrm>
            <a:off x="7467963" y="3076870"/>
            <a:ext cx="523020" cy="350362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54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2 </a:t>
            </a:r>
            <a:r>
              <a:rPr lang="mr-IN" dirty="0" smtClean="0"/>
              <a:t>–</a:t>
            </a:r>
            <a:r>
              <a:rPr lang="en-US" dirty="0" smtClean="0"/>
              <a:t> The world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43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9" name="Document 68"/>
          <p:cNvSpPr/>
          <p:nvPr/>
        </p:nvSpPr>
        <p:spPr>
          <a:xfrm>
            <a:off x="7467963" y="2411576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3" name="Can 2"/>
          <p:cNvSpPr/>
          <p:nvPr/>
        </p:nvSpPr>
        <p:spPr>
          <a:xfrm>
            <a:off x="1177214" y="2421159"/>
            <a:ext cx="5101384" cy="2068856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38013" y="3209983"/>
            <a:ext cx="3981480" cy="481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car1: </a:t>
            </a:r>
            <a:r>
              <a:rPr lang="en-US" sz="1600" dirty="0" err="1" smtClean="0"/>
              <a:t>type:BMW</a:t>
            </a:r>
            <a:r>
              <a:rPr lang="en-US" sz="1600" dirty="0" smtClean="0"/>
              <a:t>, </a:t>
            </a:r>
            <a:r>
              <a:rPr lang="en-US" sz="1600" dirty="0" err="1" smtClean="0"/>
              <a:t>colour:red</a:t>
            </a:r>
            <a:r>
              <a:rPr lang="en-US" sz="1600" dirty="0" smtClean="0"/>
              <a:t>, owner: Jane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3 </a:t>
            </a:r>
            <a:r>
              <a:rPr lang="mr-IN" dirty="0" smtClean="0"/>
              <a:t>–</a:t>
            </a:r>
            <a:r>
              <a:rPr lang="en-US" dirty="0" smtClean="0"/>
              <a:t> The blockchain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5412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988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126610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19" name="Rectangle 18"/>
          <p:cNvSpPr/>
          <p:nvPr/>
        </p:nvSpPr>
        <p:spPr>
          <a:xfrm>
            <a:off x="175389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21" name="Rectangle 20"/>
          <p:cNvSpPr/>
          <p:nvPr/>
        </p:nvSpPr>
        <p:spPr>
          <a:xfrm>
            <a:off x="126610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23" name="Rectangle 22"/>
          <p:cNvSpPr/>
          <p:nvPr/>
        </p:nvSpPr>
        <p:spPr>
          <a:xfrm>
            <a:off x="198119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24" name="Rectangle 23"/>
          <p:cNvSpPr/>
          <p:nvPr/>
        </p:nvSpPr>
        <p:spPr>
          <a:xfrm>
            <a:off x="126610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25" name="Rectangle 24"/>
          <p:cNvSpPr/>
          <p:nvPr/>
        </p:nvSpPr>
        <p:spPr>
          <a:xfrm>
            <a:off x="175389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26" name="Rectangle 25"/>
          <p:cNvSpPr/>
          <p:nvPr/>
        </p:nvSpPr>
        <p:spPr>
          <a:xfrm>
            <a:off x="224167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txn7</a:t>
            </a:r>
            <a:endParaRPr lang="en-US" sz="900" dirty="0"/>
          </a:p>
        </p:txBody>
      </p:sp>
      <p:sp>
        <p:nvSpPr>
          <p:cNvPr id="74" name="Rectangle 73"/>
          <p:cNvSpPr/>
          <p:nvPr/>
        </p:nvSpPr>
        <p:spPr>
          <a:xfrm>
            <a:off x="3106270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322281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76" name="Rectangle 75"/>
          <p:cNvSpPr/>
          <p:nvPr/>
        </p:nvSpPr>
        <p:spPr>
          <a:xfrm>
            <a:off x="3189039" y="2912618"/>
            <a:ext cx="71509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</a:t>
            </a:r>
            <a:endParaRPr lang="en-US" sz="900" dirty="0"/>
          </a:p>
        </p:txBody>
      </p:sp>
      <p:sp>
        <p:nvSpPr>
          <p:cNvPr id="77" name="Rectangle 76"/>
          <p:cNvSpPr/>
          <p:nvPr/>
        </p:nvSpPr>
        <p:spPr>
          <a:xfrm>
            <a:off x="3973362" y="2913870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txn12</a:t>
            </a:r>
            <a:endParaRPr lang="en-US" sz="900" dirty="0"/>
          </a:p>
        </p:txBody>
      </p:sp>
      <p:sp>
        <p:nvSpPr>
          <p:cNvPr id="78" name="Rectangle 77"/>
          <p:cNvSpPr/>
          <p:nvPr/>
        </p:nvSpPr>
        <p:spPr>
          <a:xfrm>
            <a:off x="318903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txn13</a:t>
            </a:r>
            <a:endParaRPr lang="en-US" sz="900" dirty="0"/>
          </a:p>
        </p:txBody>
      </p:sp>
      <p:sp>
        <p:nvSpPr>
          <p:cNvPr id="79" name="Rectangle 78"/>
          <p:cNvSpPr/>
          <p:nvPr/>
        </p:nvSpPr>
        <p:spPr>
          <a:xfrm>
            <a:off x="390412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txn14</a:t>
            </a:r>
            <a:endParaRPr lang="en-US" sz="900" dirty="0"/>
          </a:p>
        </p:txBody>
      </p:sp>
      <p:sp>
        <p:nvSpPr>
          <p:cNvPr id="80" name="Rectangle 79"/>
          <p:cNvSpPr/>
          <p:nvPr/>
        </p:nvSpPr>
        <p:spPr>
          <a:xfrm>
            <a:off x="3189039" y="3423606"/>
            <a:ext cx="370093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81" name="Rectangle 80"/>
          <p:cNvSpPr/>
          <p:nvPr/>
        </p:nvSpPr>
        <p:spPr>
          <a:xfrm>
            <a:off x="367682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82" name="Rectangle 81"/>
          <p:cNvSpPr/>
          <p:nvPr/>
        </p:nvSpPr>
        <p:spPr>
          <a:xfrm>
            <a:off x="416460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  <p:sp>
        <p:nvSpPr>
          <p:cNvPr id="83" name="Rectangle 82"/>
          <p:cNvSpPr/>
          <p:nvPr/>
        </p:nvSpPr>
        <p:spPr>
          <a:xfrm>
            <a:off x="5017994" y="2502510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145742" y="2592156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metadata?</a:t>
            </a:r>
            <a:endParaRPr lang="en-US" sz="900" dirty="0"/>
          </a:p>
        </p:txBody>
      </p:sp>
      <p:sp>
        <p:nvSpPr>
          <p:cNvPr id="85" name="Rectangle 84"/>
          <p:cNvSpPr/>
          <p:nvPr/>
        </p:nvSpPr>
        <p:spPr>
          <a:xfrm>
            <a:off x="5111969" y="291261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txn21</a:t>
            </a:r>
            <a:endParaRPr lang="en-US" sz="900" dirty="0"/>
          </a:p>
        </p:txBody>
      </p:sp>
      <p:sp>
        <p:nvSpPr>
          <p:cNvPr id="86" name="Rectangle 85"/>
          <p:cNvSpPr/>
          <p:nvPr/>
        </p:nvSpPr>
        <p:spPr>
          <a:xfrm>
            <a:off x="5599750" y="2912618"/>
            <a:ext cx="61093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87" name="Rectangle 86"/>
          <p:cNvSpPr/>
          <p:nvPr/>
        </p:nvSpPr>
        <p:spPr>
          <a:xfrm>
            <a:off x="5111969" y="3168112"/>
            <a:ext cx="657284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txn3</a:t>
            </a:r>
            <a:endParaRPr lang="en-US" sz="900" dirty="0"/>
          </a:p>
        </p:txBody>
      </p:sp>
      <p:sp>
        <p:nvSpPr>
          <p:cNvPr id="88" name="Rectangle 87"/>
          <p:cNvSpPr/>
          <p:nvPr/>
        </p:nvSpPr>
        <p:spPr>
          <a:xfrm>
            <a:off x="5827059" y="3168112"/>
            <a:ext cx="680170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txn4</a:t>
            </a:r>
            <a:endParaRPr lang="en-US" sz="900" dirty="0"/>
          </a:p>
        </p:txBody>
      </p:sp>
      <p:sp>
        <p:nvSpPr>
          <p:cNvPr id="89" name="Rectangle 88"/>
          <p:cNvSpPr/>
          <p:nvPr/>
        </p:nvSpPr>
        <p:spPr>
          <a:xfrm>
            <a:off x="5111969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txn5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5599751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txn6</a:t>
            </a:r>
            <a:endParaRPr lang="en-US" sz="900" dirty="0"/>
          </a:p>
        </p:txBody>
      </p:sp>
      <p:sp>
        <p:nvSpPr>
          <p:cNvPr id="91" name="Rectangle 90"/>
          <p:cNvSpPr/>
          <p:nvPr/>
        </p:nvSpPr>
        <p:spPr>
          <a:xfrm>
            <a:off x="6087533" y="3423606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txn27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016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4 -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7156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5</a:t>
            </a:r>
            <a:r>
              <a:rPr lang="en-US" dirty="0" smtClean="0"/>
              <a:t> -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3694" y="2537012"/>
            <a:ext cx="1595718" cy="1380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28164" y="2626658"/>
            <a:ext cx="681317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metadata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1194391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682173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txn2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169955" y="2947120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1194391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1682173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4" name="Rectangle 13"/>
          <p:cNvSpPr/>
          <p:nvPr/>
        </p:nvSpPr>
        <p:spPr>
          <a:xfrm>
            <a:off x="2169955" y="3202614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5" name="Rectangle 14"/>
          <p:cNvSpPr/>
          <p:nvPr/>
        </p:nvSpPr>
        <p:spPr>
          <a:xfrm>
            <a:off x="1194391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6" name="Rectangle 15"/>
          <p:cNvSpPr/>
          <p:nvPr/>
        </p:nvSpPr>
        <p:spPr>
          <a:xfrm>
            <a:off x="1682173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txn1</a:t>
            </a:r>
            <a:endParaRPr lang="en-US" sz="900" dirty="0"/>
          </a:p>
        </p:txBody>
      </p:sp>
      <p:sp>
        <p:nvSpPr>
          <p:cNvPr id="17" name="Rectangle 16"/>
          <p:cNvSpPr/>
          <p:nvPr/>
        </p:nvSpPr>
        <p:spPr>
          <a:xfrm>
            <a:off x="2169955" y="3458108"/>
            <a:ext cx="419696" cy="17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/>
              <a:t>txn9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429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/>
          <a:lstStyle/>
          <a:p>
            <a:r>
              <a:rPr lang="en-US" dirty="0" smtClean="0"/>
              <a:t>Diagram 6 </a:t>
            </a:r>
            <a:r>
              <a:rPr lang="mr-IN" dirty="0" smtClean="0"/>
              <a:t>–</a:t>
            </a:r>
            <a:r>
              <a:rPr lang="en-US" dirty="0" smtClean="0"/>
              <a:t> Instance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6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06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Diagram </a:t>
            </a:r>
            <a:r>
              <a:rPr lang="en-US" dirty="0" smtClean="0"/>
              <a:t>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Ledger update cannot be applied unless it’s been endorsed</a:t>
            </a:r>
            <a:r>
              <a:rPr lang="mr-IN" dirty="0" smtClean="0"/>
              <a:t>…</a:t>
            </a:r>
            <a:r>
              <a:rPr lang="en-US" dirty="0" smtClean="0"/>
              <a:t> need diagram for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87179"/>
              </p:ext>
            </p:extLst>
          </p:nvPr>
        </p:nvGraphicFramePr>
        <p:xfrm>
          <a:off x="7404904" y="2184501"/>
          <a:ext cx="1712385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95"/>
                <a:gridCol w="1072890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World 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Transaction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Double Wave 9"/>
          <p:cNvSpPr/>
          <p:nvPr/>
        </p:nvSpPr>
        <p:spPr>
          <a:xfrm>
            <a:off x="838200" y="1957019"/>
            <a:ext cx="6010835" cy="2471546"/>
          </a:xfrm>
          <a:prstGeom prst="doubleWave">
            <a:avLst/>
          </a:prstGeom>
          <a:solidFill>
            <a:srgbClr val="FF66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8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5F8E0-9CB9-8D41-B80C-6B76C9B710FC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33977" y="2210667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54339" y="2210666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94158" y="4305281"/>
            <a:ext cx="2041451" cy="1531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Permission</a:t>
            </a:r>
            <a:endParaRPr lang="en-US" dirty="0"/>
          </a:p>
        </p:txBody>
      </p:sp>
      <p:cxnSp>
        <p:nvCxnSpPr>
          <p:cNvPr id="7" name="Straight Connector 6"/>
          <p:cNvCxnSpPr>
            <a:stCxn id="3" idx="3"/>
            <a:endCxn id="4" idx="1"/>
          </p:cNvCxnSpPr>
          <p:nvPr/>
        </p:nvCxnSpPr>
        <p:spPr>
          <a:xfrm flipV="1">
            <a:off x="4275428" y="2976211"/>
            <a:ext cx="2278911" cy="1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0"/>
          </p:cNvCxnSpPr>
          <p:nvPr/>
        </p:nvCxnSpPr>
        <p:spPr>
          <a:xfrm flipH="1" flipV="1">
            <a:off x="5408681" y="2976211"/>
            <a:ext cx="6203" cy="1329070"/>
          </a:xfrm>
          <a:prstGeom prst="line">
            <a:avLst/>
          </a:prstGeom>
          <a:ln w="28575">
            <a:solidFill>
              <a:srgbClr val="4372C4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6925" y="1690688"/>
            <a:ext cx="6274520" cy="4109570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43499" y="2881519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8497" y="3741164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372C4"/>
                </a:solidFill>
              </a:rPr>
              <a:t>O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262556" y="440455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/>
          <p:cNvSpPr txBox="1"/>
          <p:nvPr/>
        </p:nvSpPr>
        <p:spPr>
          <a:xfrm>
            <a:off x="4753186" y="48746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>
            <a:stCxn id="19" idx="0"/>
            <a:endCxn id="40" idx="7"/>
          </p:cNvCxnSpPr>
          <p:nvPr/>
        </p:nvCxnSpPr>
        <p:spPr>
          <a:xfrm>
            <a:off x="6028255" y="3510799"/>
            <a:ext cx="6231" cy="1485858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8"/>
          <p:cNvSpPr/>
          <p:nvPr/>
        </p:nvSpPr>
        <p:spPr>
          <a:xfrm flipV="1">
            <a:off x="5947254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6" name="Document 5"/>
          <p:cNvSpPr/>
          <p:nvPr/>
        </p:nvSpPr>
        <p:spPr>
          <a:xfrm>
            <a:off x="5318889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24065" y="2374131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203868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28" name="Document 27"/>
          <p:cNvSpPr/>
          <p:nvPr/>
        </p:nvSpPr>
        <p:spPr>
          <a:xfrm>
            <a:off x="2779258" y="2830695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>
            <a:stCxn id="38" idx="0"/>
          </p:cNvCxnSpPr>
          <p:nvPr/>
        </p:nvCxnSpPr>
        <p:spPr>
          <a:xfrm>
            <a:off x="5068309" y="4404554"/>
            <a:ext cx="0" cy="1642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/>
          <p:cNvSpPr txBox="1"/>
          <p:nvPr/>
        </p:nvSpPr>
        <p:spPr>
          <a:xfrm>
            <a:off x="3196198" y="4395118"/>
            <a:ext cx="34817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34" name="Straight Connector 33"/>
          <p:cNvCxnSpPr>
            <a:stCxn id="35" idx="0"/>
            <a:endCxn id="46" idx="0"/>
          </p:cNvCxnSpPr>
          <p:nvPr/>
        </p:nvCxnSpPr>
        <p:spPr>
          <a:xfrm>
            <a:off x="3380302" y="3518567"/>
            <a:ext cx="943" cy="9534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" name="Oval 34"/>
          <p:cNvSpPr/>
          <p:nvPr/>
        </p:nvSpPr>
        <p:spPr>
          <a:xfrm flipV="1">
            <a:off x="3299301" y="3356566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699093" y="2882367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cxnSp>
        <p:nvCxnSpPr>
          <p:cNvPr id="48" name="Straight Connector 47"/>
          <p:cNvCxnSpPr>
            <a:stCxn id="49" idx="0"/>
          </p:cNvCxnSpPr>
          <p:nvPr/>
        </p:nvCxnSpPr>
        <p:spPr>
          <a:xfrm>
            <a:off x="1993951" y="3525065"/>
            <a:ext cx="13365" cy="9961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Oval 48"/>
          <p:cNvSpPr/>
          <p:nvPr/>
        </p:nvSpPr>
        <p:spPr>
          <a:xfrm flipV="1">
            <a:off x="1912950" y="33630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3609600" y="3510799"/>
            <a:ext cx="4723" cy="152603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2" name="Oval 51"/>
          <p:cNvSpPr/>
          <p:nvPr/>
        </p:nvSpPr>
        <p:spPr>
          <a:xfrm flipV="1">
            <a:off x="3528598" y="334879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20842"/>
              </p:ext>
            </p:extLst>
          </p:nvPr>
        </p:nvGraphicFramePr>
        <p:xfrm>
          <a:off x="7203881" y="2667030"/>
          <a:ext cx="4565272" cy="21568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Smart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    </a:t>
                      </a:r>
                      <a:r>
                        <a:rPr lang="en-US" sz="1400" b="1" dirty="0" smtClean="0"/>
                        <a:t>C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Ledger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5" name="Document 54"/>
          <p:cNvSpPr/>
          <p:nvPr/>
        </p:nvSpPr>
        <p:spPr>
          <a:xfrm>
            <a:off x="9560321" y="4264924"/>
            <a:ext cx="523020" cy="414227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</a:rPr>
              <a:t>L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9591783" y="353298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277297" y="2771038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581237" y="2769744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S</a:t>
            </a:r>
            <a:endParaRPr lang="en-US" sz="14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277297" y="4235004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22" name="Oval 21"/>
          <p:cNvSpPr/>
          <p:nvPr/>
        </p:nvSpPr>
        <p:spPr>
          <a:xfrm flipH="1" flipV="1">
            <a:off x="5181556" y="424255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 flipH="1" flipV="1">
            <a:off x="4987309" y="424255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491578" y="4951577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604165" y="447203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256346" y="3627780"/>
            <a:ext cx="526249" cy="238539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cument 42"/>
          <p:cNvSpPr/>
          <p:nvPr/>
        </p:nvSpPr>
        <p:spPr>
          <a:xfrm>
            <a:off x="1290622" y="2832864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rgbClr val="3D4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44" name="Document 43"/>
          <p:cNvSpPr/>
          <p:nvPr/>
        </p:nvSpPr>
        <p:spPr>
          <a:xfrm>
            <a:off x="3620000" y="282984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84434" y="2374979"/>
            <a:ext cx="595004" cy="549201"/>
          </a:xfrm>
          <a:prstGeom prst="roundRect">
            <a:avLst/>
          </a:prstGeom>
          <a:solidFill>
            <a:srgbClr val="FFC000"/>
          </a:solidFill>
          <a:ln w="28575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rgbClr val="4372C4"/>
                </a:solidFill>
                <a:ea typeface="Arial" charset="0"/>
                <a:cs typeface="Arial" charset="0"/>
              </a:rPr>
              <a:t>S</a:t>
            </a:r>
            <a:endParaRPr lang="en-US" sz="2400" b="1" dirty="0">
              <a:solidFill>
                <a:srgbClr val="4372C4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2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35132"/>
              </p:ext>
            </p:extLst>
          </p:nvPr>
        </p:nvGraphicFramePr>
        <p:xfrm>
          <a:off x="7351414" y="3011036"/>
          <a:ext cx="4565272" cy="287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31150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31137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8298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8974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44917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44825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53018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52" name="Group 151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53" name="Group 15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6" name="Group 15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Rounded Rectangle 15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4" name="7-Point Star 15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176302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2883049" y="3096316"/>
            <a:ext cx="4128396" cy="2703941"/>
          </a:xfrm>
          <a:prstGeom prst="roundRect">
            <a:avLst/>
          </a:prstGeom>
          <a:solidFill>
            <a:srgbClr val="DBE4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</a:t>
            </a:r>
            <a:r>
              <a:rPr lang="en-US" dirty="0"/>
              <a:t>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70020"/>
              </p:ext>
            </p:extLst>
          </p:nvPr>
        </p:nvGraphicFramePr>
        <p:xfrm>
          <a:off x="7351414" y="2439536"/>
          <a:ext cx="4565272" cy="359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469"/>
                <a:gridCol w="1666672"/>
                <a:gridCol w="602948"/>
                <a:gridCol w="1647183"/>
              </a:tblGrid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Network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Certificate</a:t>
                      </a:r>
                      <a:r>
                        <a:rPr lang="en-US" sz="1400" baseline="0" dirty="0" smtClean="0"/>
                        <a:t> Authority</a:t>
                      </a: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lvl="0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Organization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Identity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 user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Blockchain</a:t>
                      </a:r>
                      <a:r>
                        <a:rPr lang="en-US" sz="1400" baseline="0" dirty="0" smtClean="0"/>
                        <a:t> a</a:t>
                      </a:r>
                      <a:r>
                        <a:rPr lang="en-US" sz="1400" dirty="0" smtClean="0"/>
                        <a:t>dministrator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Orderer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18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1" name="Rounded Rectangle 60"/>
          <p:cNvSpPr/>
          <p:nvPr/>
        </p:nvSpPr>
        <p:spPr>
          <a:xfrm>
            <a:off x="7424830" y="2543544"/>
            <a:ext cx="470643" cy="4317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N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9728770" y="2542250"/>
            <a:ext cx="481189" cy="444147"/>
          </a:xfrm>
          <a:prstGeom prst="roundRect">
            <a:avLst/>
          </a:prstGeom>
          <a:solidFill>
            <a:srgbClr val="FFC000"/>
          </a:solidFill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CA</a:t>
            </a:r>
            <a:endParaRPr lang="en-US" sz="14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567198" y="1925108"/>
            <a:ext cx="453635" cy="725046"/>
            <a:chOff x="5701137" y="2384637"/>
            <a:chExt cx="1133935" cy="1812371"/>
          </a:xfrm>
        </p:grpSpPr>
        <p:sp>
          <p:nvSpPr>
            <p:cNvPr id="41" name="Oval 40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 Same Side Corner Rectangle 41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U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374761" y="1960685"/>
            <a:ext cx="742889" cy="701911"/>
            <a:chOff x="10666566" y="3979442"/>
            <a:chExt cx="742889" cy="701911"/>
          </a:xfrm>
        </p:grpSpPr>
        <p:sp>
          <p:nvSpPr>
            <p:cNvPr id="44" name="Triangle 43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763238" y="4281243"/>
              <a:ext cx="5681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Org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9" name="Rounded Rectangle 68"/>
          <p:cNvSpPr/>
          <p:nvPr/>
        </p:nvSpPr>
        <p:spPr>
          <a:xfrm>
            <a:off x="1968008" y="4371993"/>
            <a:ext cx="575072" cy="567368"/>
          </a:xfrm>
          <a:prstGeom prst="roundRect">
            <a:avLst/>
          </a:prstGeom>
          <a:solidFill>
            <a:schemeClr val="accent4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4372C4"/>
                </a:solidFill>
              </a:rPr>
              <a:t>CA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349438" y="2706968"/>
            <a:ext cx="312349" cy="323772"/>
            <a:chOff x="5676338" y="2717038"/>
            <a:chExt cx="312349" cy="323772"/>
          </a:xfrm>
        </p:grpSpPr>
        <p:grpSp>
          <p:nvGrpSpPr>
            <p:cNvPr id="78" name="Group 77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Rounded Rectangle 8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" name="7-Point Star 9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639481" y="2711646"/>
            <a:ext cx="312349" cy="323772"/>
            <a:chOff x="5676338" y="2717038"/>
            <a:chExt cx="312349" cy="323772"/>
          </a:xfrm>
        </p:grpSpPr>
        <p:grpSp>
          <p:nvGrpSpPr>
            <p:cNvPr id="93" name="Group 9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Rounded Rectangle 9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4" name="7-Point Star 9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602624" y="2706254"/>
            <a:ext cx="312349" cy="323772"/>
            <a:chOff x="5676338" y="2717038"/>
            <a:chExt cx="312349" cy="323772"/>
          </a:xfrm>
        </p:grpSpPr>
        <p:grpSp>
          <p:nvGrpSpPr>
            <p:cNvPr id="102" name="Group 101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05" name="Group 104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ounded Rectangle 105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03" name="7-Point Star 102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2099369" y="4997175"/>
            <a:ext cx="312349" cy="323772"/>
            <a:chOff x="5676338" y="2717038"/>
            <a:chExt cx="312349" cy="323772"/>
          </a:xfrm>
        </p:grpSpPr>
        <p:grpSp>
          <p:nvGrpSpPr>
            <p:cNvPr id="111" name="Group 110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14" name="Group 113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Rounded Rectangle 114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12" name="7-Point Star 111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307316" y="1925108"/>
            <a:ext cx="453635" cy="725046"/>
            <a:chOff x="5701137" y="2384637"/>
            <a:chExt cx="1133935" cy="1812371"/>
          </a:xfrm>
        </p:grpSpPr>
        <p:sp>
          <p:nvSpPr>
            <p:cNvPr id="120" name="Oval 119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 Same Side Corner Rectangle 120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B</a:t>
              </a:r>
              <a:endParaRPr lang="en-US" sz="2400" b="1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379599" y="2711646"/>
            <a:ext cx="312349" cy="323772"/>
            <a:chOff x="5676338" y="2717038"/>
            <a:chExt cx="312349" cy="323772"/>
          </a:xfrm>
        </p:grpSpPr>
        <p:grpSp>
          <p:nvGrpSpPr>
            <p:cNvPr id="123" name="Group 122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26" name="Group 125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Rounded Rectangle 126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24" name="7-Point Star 123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24830" y="3258360"/>
            <a:ext cx="503303" cy="466079"/>
            <a:chOff x="10666566" y="3979442"/>
            <a:chExt cx="742889" cy="687946"/>
          </a:xfrm>
        </p:grpSpPr>
        <p:sp>
          <p:nvSpPr>
            <p:cNvPr id="132" name="Triangle 131"/>
            <p:cNvSpPr/>
            <p:nvPr/>
          </p:nvSpPr>
          <p:spPr>
            <a:xfrm>
              <a:off x="10666566" y="3979442"/>
              <a:ext cx="742889" cy="677401"/>
            </a:xfrm>
            <a:prstGeom prst="triangle">
              <a:avLst/>
            </a:prstGeom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763238" y="4281244"/>
              <a:ext cx="587261" cy="386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 smtClean="0">
                  <a:solidFill>
                    <a:schemeClr val="bg1"/>
                  </a:solidFill>
                </a:rPr>
                <a:t>Org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9766235" y="3325941"/>
            <a:ext cx="443724" cy="459952"/>
            <a:chOff x="5676338" y="2717038"/>
            <a:chExt cx="312349" cy="323772"/>
          </a:xfrm>
        </p:grpSpPr>
        <p:grpSp>
          <p:nvGrpSpPr>
            <p:cNvPr id="135" name="Group 13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9" name="Rounded Rectangle 13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36" name="7-Point Star 13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482776" y="3920240"/>
            <a:ext cx="385333" cy="615879"/>
            <a:chOff x="5701137" y="2384637"/>
            <a:chExt cx="1133935" cy="1812371"/>
          </a:xfrm>
        </p:grpSpPr>
        <p:sp>
          <p:nvSpPr>
            <p:cNvPr id="144" name="Oval 143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5" name="Round Same Side Corner Rectangle 144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U</a:t>
              </a:r>
              <a:endParaRPr lang="en-US" b="1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776697" y="3911056"/>
            <a:ext cx="385333" cy="615879"/>
            <a:chOff x="5701137" y="2384637"/>
            <a:chExt cx="1133935" cy="1812371"/>
          </a:xfrm>
        </p:grpSpPr>
        <p:sp>
          <p:nvSpPr>
            <p:cNvPr id="147" name="Oval 146"/>
            <p:cNvSpPr/>
            <p:nvPr/>
          </p:nvSpPr>
          <p:spPr>
            <a:xfrm>
              <a:off x="5928886" y="2384637"/>
              <a:ext cx="678435" cy="6784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8" name="Round Same Side Corner Rectangle 147"/>
            <p:cNvSpPr/>
            <p:nvPr/>
          </p:nvSpPr>
          <p:spPr>
            <a:xfrm>
              <a:off x="5701137" y="3063073"/>
              <a:ext cx="1133935" cy="1133935"/>
            </a:xfrm>
            <a:prstGeom prst="round2SameRect">
              <a:avLst>
                <a:gd name="adj1" fmla="val 49716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sp>
        <p:nvSpPr>
          <p:cNvPr id="150" name="Rounded Rectangle 149"/>
          <p:cNvSpPr/>
          <p:nvPr/>
        </p:nvSpPr>
        <p:spPr>
          <a:xfrm>
            <a:off x="7436237" y="4730370"/>
            <a:ext cx="470643" cy="43174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chemeClr val="accent1"/>
                </a:solidFill>
                <a:ea typeface="Arial" charset="0"/>
                <a:cs typeface="Arial" charset="0"/>
              </a:rPr>
              <a:t>A</a:t>
            </a:r>
            <a:endParaRPr lang="en-US" sz="1600" b="1" dirty="0">
              <a:solidFill>
                <a:schemeClr val="accent1"/>
              </a:solidFill>
              <a:ea typeface="Arial" charset="0"/>
              <a:cs typeface="Arial" charset="0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5996421" y="4025064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5211088" y="4607013"/>
            <a:ext cx="571412" cy="563758"/>
          </a:xfrm>
          <a:prstGeom prst="roundRect">
            <a:avLst/>
          </a:prstGeom>
          <a:solidFill>
            <a:srgbClr val="00B050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387656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311608" y="4025064"/>
            <a:ext cx="559591" cy="554570"/>
          </a:xfrm>
          <a:prstGeom prst="roundRect">
            <a:avLst/>
          </a:prstGeom>
          <a:solidFill>
            <a:srgbClr val="4372C4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443168" y="4655677"/>
            <a:ext cx="312349" cy="323772"/>
            <a:chOff x="5676338" y="2717038"/>
            <a:chExt cx="312349" cy="323772"/>
          </a:xfrm>
        </p:grpSpPr>
        <p:grpSp>
          <p:nvGrpSpPr>
            <p:cNvPr id="90" name="Group 89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51" name="Group 150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2" name="Rounded Rectangle 151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91" name="7-Point Star 90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99094" y="4673403"/>
            <a:ext cx="312349" cy="323772"/>
            <a:chOff x="5676338" y="2717038"/>
            <a:chExt cx="312349" cy="323772"/>
          </a:xfrm>
        </p:grpSpPr>
        <p:grpSp>
          <p:nvGrpSpPr>
            <p:cNvPr id="157" name="Group 156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1" name="Rounded Rectangle 160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58" name="7-Point Star 157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113894" y="4669779"/>
            <a:ext cx="312349" cy="323772"/>
            <a:chOff x="5676338" y="2717038"/>
            <a:chExt cx="312349" cy="323772"/>
          </a:xfrm>
        </p:grpSpPr>
        <p:grpSp>
          <p:nvGrpSpPr>
            <p:cNvPr id="166" name="Group 165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69" name="Group 168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ounded Rectangle 169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67" name="7-Point Star 166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342676" y="5230743"/>
            <a:ext cx="312349" cy="323772"/>
            <a:chOff x="5676338" y="2717038"/>
            <a:chExt cx="312349" cy="32377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676338" y="2717038"/>
              <a:ext cx="312349" cy="252979"/>
              <a:chOff x="9015959" y="4587888"/>
              <a:chExt cx="420764" cy="340787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9015959" y="4587888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grpSp>
            <p:nvGrpSpPr>
              <p:cNvPr id="178" name="Group 177"/>
              <p:cNvGrpSpPr/>
              <p:nvPr/>
            </p:nvGrpSpPr>
            <p:grpSpPr>
              <a:xfrm>
                <a:off x="9261059" y="4690045"/>
                <a:ext cx="123069" cy="75870"/>
                <a:chOff x="4783309" y="3634526"/>
                <a:chExt cx="123069" cy="75870"/>
              </a:xfrm>
            </p:grpSpPr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4783309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4783309" y="3672462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4783309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ounded Rectangle 178"/>
              <p:cNvSpPr/>
              <p:nvPr/>
            </p:nvSpPr>
            <p:spPr>
              <a:xfrm>
                <a:off x="9059604" y="4675660"/>
                <a:ext cx="166737" cy="165241"/>
              </a:xfrm>
              <a:prstGeom prst="roundRect">
                <a:avLst/>
              </a:prstGeom>
              <a:solidFill>
                <a:srgbClr val="4372C4"/>
              </a:solidFill>
              <a:ln w="12700" cap="flat" cmpd="sng" algn="ctr">
                <a:solidFill>
                  <a:schemeClr val="tx2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tIns="36000" bIns="36000"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schemeClr val="bg1"/>
                    </a:solidFill>
                    <a:ea typeface=""/>
                    <a:cs typeface=""/>
                  </a:rPr>
                  <a:t>I</a:t>
                </a:r>
                <a:endPara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"/>
                  <a:cs typeface=""/>
                </a:endParaRPr>
              </a:p>
            </p:txBody>
          </p:sp>
        </p:grpSp>
        <p:sp>
          <p:nvSpPr>
            <p:cNvPr id="176" name="7-Point Star 175"/>
            <p:cNvSpPr/>
            <p:nvPr/>
          </p:nvSpPr>
          <p:spPr>
            <a:xfrm>
              <a:off x="5834851" y="2902584"/>
              <a:ext cx="138226" cy="138226"/>
            </a:xfrm>
            <a:prstGeom prst="star7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ounded Rectangle 182"/>
          <p:cNvSpPr/>
          <p:nvPr/>
        </p:nvSpPr>
        <p:spPr>
          <a:xfrm>
            <a:off x="9734041" y="4719730"/>
            <a:ext cx="470643" cy="431746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 smtClean="0">
                <a:solidFill>
                  <a:srgbClr val="000000"/>
                </a:solidFill>
                <a:ea typeface="Arial" charset="0"/>
                <a:cs typeface="Arial" charset="0"/>
              </a:rPr>
              <a:t>O</a:t>
            </a:r>
            <a:endParaRPr lang="en-US" sz="1600" b="1" dirty="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84" name="Rounded Rectangle 183"/>
          <p:cNvSpPr/>
          <p:nvPr/>
        </p:nvSpPr>
        <p:spPr>
          <a:xfrm>
            <a:off x="7432855" y="5441095"/>
            <a:ext cx="481189" cy="444147"/>
          </a:xfrm>
          <a:prstGeom prst="roundRect">
            <a:avLst/>
          </a:prstGeom>
          <a:solidFill>
            <a:schemeClr val="accent1"/>
          </a:solidFill>
          <a:ln w="19050" cmpd="sng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400" b="1" dirty="0">
                <a:solidFill>
                  <a:schemeClr val="bg1"/>
                </a:solidFill>
                <a:ea typeface="Arial" charset="0"/>
                <a:cs typeface="Arial" charset="0"/>
              </a:rPr>
              <a:t>P</a:t>
            </a:r>
          </a:p>
        </p:txBody>
      </p:sp>
      <p:sp>
        <p:nvSpPr>
          <p:cNvPr id="185" name="Rounded Rectangle 184"/>
          <p:cNvSpPr/>
          <p:nvPr/>
        </p:nvSpPr>
        <p:spPr>
          <a:xfrm>
            <a:off x="6218076" y="2068796"/>
            <a:ext cx="575072" cy="56736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rgbClr val="4372C4"/>
                </a:solidFill>
              </a:rPr>
              <a:t>A</a:t>
            </a:r>
            <a:endParaRPr lang="en-US" sz="2000" b="1" dirty="0">
              <a:solidFill>
                <a:srgbClr val="4372C4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458547" y="5236933"/>
            <a:ext cx="52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1263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450" y="376687"/>
            <a:ext cx="10515600" cy="1325563"/>
          </a:xfrm>
        </p:spPr>
        <p:txBody>
          <a:bodyPr/>
          <a:lstStyle/>
          <a:p>
            <a:r>
              <a:rPr lang="en-US" dirty="0" smtClean="0"/>
              <a:t>Diagram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76261" y="6356348"/>
            <a:ext cx="2743200" cy="365125"/>
          </a:xfrm>
        </p:spPr>
        <p:txBody>
          <a:bodyPr/>
          <a:lstStyle/>
          <a:p>
            <a:fld id="{2AF5F8E0-9CB9-8D41-B80C-6B76C9B710F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6" name="Rounded Rectangle 235"/>
          <p:cNvSpPr/>
          <p:nvPr/>
        </p:nvSpPr>
        <p:spPr>
          <a:xfrm>
            <a:off x="7067462" y="4571483"/>
            <a:ext cx="559591" cy="554570"/>
          </a:xfrm>
          <a:prstGeom prst="roundRect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0" dirty="0" smtClean="0">
                <a:solidFill>
                  <a:schemeClr val="bg1"/>
                </a:solidFill>
                <a:ea typeface=""/>
                <a:cs typeface=""/>
              </a:rPr>
              <a:t>P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"/>
              <a:cs typeface=""/>
            </a:endParaRPr>
          </a:p>
        </p:txBody>
      </p:sp>
      <p:sp>
        <p:nvSpPr>
          <p:cNvPr id="198" name="Folded Corner 197"/>
          <p:cNvSpPr/>
          <p:nvPr/>
        </p:nvSpPr>
        <p:spPr>
          <a:xfrm>
            <a:off x="5876447" y="2095923"/>
            <a:ext cx="837868" cy="848971"/>
          </a:xfrm>
          <a:prstGeom prst="foldedCorner">
            <a:avLst/>
          </a:prstGeom>
          <a:solidFill>
            <a:srgbClr val="F7ADFF"/>
          </a:solidFill>
          <a:ln w="19050" cap="flat" cmpd="sng" algn="ctr">
            <a:solidFill>
              <a:srgbClr val="3C75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noProof="0" smtClean="0">
                <a:solidFill>
                  <a:srgbClr val="4372C4"/>
                </a:solidFill>
                <a:latin typeface="Arial"/>
                <a:ea typeface=""/>
                <a:cs typeface=""/>
              </a:rPr>
              <a:t>Channel Policy</a:t>
            </a:r>
            <a:endParaRPr kumimoji="0" lang="en-US" sz="1200" b="1" i="0" u="none" strike="noStrike" kern="0" cap="none" spc="0" normalizeH="0" baseline="-25000" noProof="0" dirty="0" smtClean="0">
              <a:ln>
                <a:noFill/>
              </a:ln>
              <a:solidFill>
                <a:srgbClr val="4372C4"/>
              </a:solidFill>
              <a:effectLst/>
              <a:uLnTx/>
              <a:uFillTx/>
              <a:latin typeface="Arial"/>
              <a:ea typeface=""/>
              <a:cs typeface=""/>
            </a:endParaRPr>
          </a:p>
        </p:txBody>
      </p:sp>
      <p:cxnSp>
        <p:nvCxnSpPr>
          <p:cNvPr id="199" name="Straight Connector 198"/>
          <p:cNvCxnSpPr>
            <a:stCxn id="198" idx="2"/>
          </p:cNvCxnSpPr>
          <p:nvPr/>
        </p:nvCxnSpPr>
        <p:spPr>
          <a:xfrm>
            <a:off x="6295381" y="2944894"/>
            <a:ext cx="6714" cy="715509"/>
          </a:xfrm>
          <a:prstGeom prst="line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205" idx="0"/>
            <a:endCxn id="285" idx="4"/>
          </p:cNvCxnSpPr>
          <p:nvPr/>
        </p:nvCxnSpPr>
        <p:spPr>
          <a:xfrm flipH="1" flipV="1">
            <a:off x="7344307" y="3968231"/>
            <a:ext cx="3940" cy="49827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4" name="TextBox 203"/>
          <p:cNvSpPr txBox="1"/>
          <p:nvPr/>
        </p:nvSpPr>
        <p:spPr>
          <a:xfrm>
            <a:off x="7192837" y="357736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77277" y="1970469"/>
            <a:ext cx="420764" cy="1110662"/>
            <a:chOff x="2901909" y="2277139"/>
            <a:chExt cx="420764" cy="1110662"/>
          </a:xfrm>
        </p:grpSpPr>
        <p:grpSp>
          <p:nvGrpSpPr>
            <p:cNvPr id="16" name="Group 15"/>
            <p:cNvGrpSpPr/>
            <p:nvPr/>
          </p:nvGrpSpPr>
          <p:grpSpPr>
            <a:xfrm>
              <a:off x="2901909" y="2277139"/>
              <a:ext cx="420764" cy="340787"/>
              <a:chOff x="2901909" y="2277139"/>
              <a:chExt cx="420764" cy="340787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901909" y="2277139"/>
                <a:ext cx="420764" cy="340787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2953011" y="2326967"/>
                <a:ext cx="150866" cy="241130"/>
                <a:chOff x="5212465" y="3556092"/>
                <a:chExt cx="189760" cy="303294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5250578" y="3556092"/>
                  <a:ext cx="113534" cy="11353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ound Same Side Corner Rectangle 219"/>
                <p:cNvSpPr/>
                <p:nvPr/>
              </p:nvSpPr>
              <p:spPr>
                <a:xfrm>
                  <a:off x="5212465" y="3669626"/>
                  <a:ext cx="189760" cy="189760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3134178" y="2379296"/>
                <a:ext cx="123069" cy="75870"/>
                <a:chOff x="4770478" y="3634526"/>
                <a:chExt cx="123069" cy="75870"/>
              </a:xfrm>
            </p:grpSpPr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4770478" y="363452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4770478" y="3672461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4770478" y="3710396"/>
                  <a:ext cx="123069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2901909" y="2661005"/>
              <a:ext cx="420764" cy="340787"/>
              <a:chOff x="2903135" y="2661005"/>
              <a:chExt cx="420764" cy="34078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2903135" y="2661005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2984529" y="2710841"/>
                <a:ext cx="90263" cy="9026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ound Same Side Corner Rectangle 222"/>
              <p:cNvSpPr/>
              <p:nvPr/>
            </p:nvSpPr>
            <p:spPr>
              <a:xfrm>
                <a:off x="2954228" y="2801105"/>
                <a:ext cx="150866" cy="150867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6" name="Straight Connector 225"/>
              <p:cNvCxnSpPr/>
              <p:nvPr/>
            </p:nvCxnSpPr>
            <p:spPr>
              <a:xfrm>
                <a:off x="3135404" y="276316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3135404" y="2801097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3135404" y="2839032"/>
                <a:ext cx="123069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2901909" y="3047014"/>
              <a:ext cx="420764" cy="340787"/>
              <a:chOff x="2906795" y="3047014"/>
              <a:chExt cx="420764" cy="340787"/>
            </a:xfrm>
          </p:grpSpPr>
          <p:sp>
            <p:nvSpPr>
              <p:cNvPr id="224" name="Oval 223"/>
              <p:cNvSpPr/>
              <p:nvPr/>
            </p:nvSpPr>
            <p:spPr>
              <a:xfrm>
                <a:off x="2988189" y="3096850"/>
                <a:ext cx="90264" cy="9026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ound Same Side Corner Rectangle 224"/>
              <p:cNvSpPr/>
              <p:nvPr/>
            </p:nvSpPr>
            <p:spPr>
              <a:xfrm>
                <a:off x="2957888" y="3187114"/>
                <a:ext cx="150866" cy="150866"/>
              </a:xfrm>
              <a:prstGeom prst="round2SameRect">
                <a:avLst>
                  <a:gd name="adj1" fmla="val 49716"/>
                  <a:gd name="adj2" fmla="val 0"/>
                </a:avLst>
              </a:prstGeom>
              <a:solidFill>
                <a:srgbClr val="FFC000"/>
              </a:solidFill>
              <a:ln>
                <a:solidFill>
                  <a:srgbClr val="D295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smtClean="0"/>
                  <a:t>B</a:t>
                </a:r>
                <a:endParaRPr lang="en-US" sz="4000" dirty="0"/>
              </a:p>
            </p:txBody>
          </p:sp>
          <p:cxnSp>
            <p:nvCxnSpPr>
              <p:cNvPr id="229" name="Straight Connector 228"/>
              <p:cNvCxnSpPr/>
              <p:nvPr/>
            </p:nvCxnSpPr>
            <p:spPr>
              <a:xfrm>
                <a:off x="3139064" y="314917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3139064" y="3187106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>
                <a:off x="3139064" y="3225041"/>
                <a:ext cx="123069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Rectangle 231"/>
              <p:cNvSpPr/>
              <p:nvPr/>
            </p:nvSpPr>
            <p:spPr>
              <a:xfrm>
                <a:off x="2906795" y="3047014"/>
                <a:ext cx="420764" cy="340787"/>
              </a:xfrm>
              <a:prstGeom prst="rect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5" name="Oval 204"/>
          <p:cNvSpPr/>
          <p:nvPr/>
        </p:nvSpPr>
        <p:spPr>
          <a:xfrm>
            <a:off x="7267246" y="4466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37" name="Document 236"/>
          <p:cNvSpPr/>
          <p:nvPr/>
        </p:nvSpPr>
        <p:spPr>
          <a:xfrm>
            <a:off x="7480095" y="4330630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99893" y="2071160"/>
            <a:ext cx="2282128" cy="2830005"/>
            <a:chOff x="6762307" y="2076414"/>
            <a:chExt cx="2282128" cy="2830005"/>
          </a:xfrm>
        </p:grpSpPr>
        <p:sp>
          <p:nvSpPr>
            <p:cNvPr id="238" name="Rounded Rectangle 237"/>
            <p:cNvSpPr/>
            <p:nvPr/>
          </p:nvSpPr>
          <p:spPr>
            <a:xfrm>
              <a:off x="6835977" y="4001067"/>
              <a:ext cx="684772" cy="62817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000" b="1" dirty="0" smtClean="0">
                  <a:solidFill>
                    <a:srgbClr val="000000"/>
                  </a:solidFill>
                  <a:ea typeface="Arial" charset="0"/>
                  <a:cs typeface="Arial" charset="0"/>
                </a:rPr>
                <a:t>N</a:t>
              </a:r>
              <a:endParaRPr lang="en-US" sz="2400" b="1" dirty="0">
                <a:solidFill>
                  <a:srgbClr val="000000"/>
                </a:solidFill>
                <a:ea typeface="Arial" charset="0"/>
                <a:cs typeface="Arial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70485" y="2076414"/>
              <a:ext cx="420764" cy="1110662"/>
              <a:chOff x="8944470" y="2396641"/>
              <a:chExt cx="420764" cy="111066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8944470" y="2396641"/>
                <a:ext cx="420764" cy="340787"/>
                <a:chOff x="8944470" y="2396641"/>
                <a:chExt cx="420764" cy="340787"/>
              </a:xfrm>
            </p:grpSpPr>
            <p:sp>
              <p:nvSpPr>
                <p:cNvPr id="240" name="Rectangle 239"/>
                <p:cNvSpPr/>
                <p:nvPr/>
              </p:nvSpPr>
              <p:spPr>
                <a:xfrm>
                  <a:off x="8944470" y="2396641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8995572" y="2446469"/>
                  <a:ext cx="150866" cy="241130"/>
                  <a:chOff x="5212465" y="3556092"/>
                  <a:chExt cx="189760" cy="303294"/>
                </a:xfrm>
                <a:solidFill>
                  <a:schemeClr val="accent6"/>
                </a:solidFill>
              </p:grpSpPr>
              <p:sp>
                <p:nvSpPr>
                  <p:cNvPr id="258" name="Oval 257"/>
                  <p:cNvSpPr/>
                  <p:nvPr/>
                </p:nvSpPr>
                <p:spPr>
                  <a:xfrm>
                    <a:off x="5250578" y="3556092"/>
                    <a:ext cx="113534" cy="113534"/>
                  </a:xfrm>
                  <a:prstGeom prst="ellipse">
                    <a:avLst/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ound Same Side Corner Rectangle 258"/>
                  <p:cNvSpPr/>
                  <p:nvPr/>
                </p:nvSpPr>
                <p:spPr>
                  <a:xfrm>
                    <a:off x="5212465" y="3669626"/>
                    <a:ext cx="189760" cy="189760"/>
                  </a:xfrm>
                  <a:prstGeom prst="round2SameRect">
                    <a:avLst>
                      <a:gd name="adj1" fmla="val 49716"/>
                      <a:gd name="adj2" fmla="val 0"/>
                    </a:avLst>
                  </a:prstGeom>
                  <a:grp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 smtClean="0"/>
                      <a:t>B</a:t>
                    </a:r>
                    <a:endParaRPr lang="en-US" sz="4000" dirty="0"/>
                  </a:p>
                </p:txBody>
              </p:sp>
            </p:grpSp>
            <p:grpSp>
              <p:nvGrpSpPr>
                <p:cNvPr id="242" name="Group 241"/>
                <p:cNvGrpSpPr/>
                <p:nvPr/>
              </p:nvGrpSpPr>
              <p:grpSpPr>
                <a:xfrm>
                  <a:off x="9176739" y="2498798"/>
                  <a:ext cx="123069" cy="75870"/>
                  <a:chOff x="4770478" y="3634526"/>
                  <a:chExt cx="123069" cy="75870"/>
                </a:xfrm>
              </p:grpSpPr>
              <p:cxnSp>
                <p:nvCxnSpPr>
                  <p:cNvPr id="255" name="Straight Connector 254"/>
                  <p:cNvCxnSpPr/>
                  <p:nvPr/>
                </p:nvCxnSpPr>
                <p:spPr>
                  <a:xfrm>
                    <a:off x="4770478" y="363452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4770478" y="3672461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/>
                  <p:cNvCxnSpPr/>
                  <p:nvPr/>
                </p:nvCxnSpPr>
                <p:spPr>
                  <a:xfrm>
                    <a:off x="4770478" y="3710396"/>
                    <a:ext cx="123069" cy="0"/>
                  </a:xfrm>
                  <a:prstGeom prst="line">
                    <a:avLst/>
                  </a:prstGeom>
                  <a:ln w="254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" name="Group 20"/>
              <p:cNvGrpSpPr/>
              <p:nvPr/>
            </p:nvGrpSpPr>
            <p:grpSpPr>
              <a:xfrm>
                <a:off x="8944470" y="2780507"/>
                <a:ext cx="420764" cy="340787"/>
                <a:chOff x="8945696" y="2780507"/>
                <a:chExt cx="420764" cy="340787"/>
              </a:xfrm>
            </p:grpSpPr>
            <p:sp>
              <p:nvSpPr>
                <p:cNvPr id="243" name="Rectangle 242"/>
                <p:cNvSpPr/>
                <p:nvPr/>
              </p:nvSpPr>
              <p:spPr>
                <a:xfrm>
                  <a:off x="8945696" y="2780507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/>
                <p:cNvSpPr/>
                <p:nvPr/>
              </p:nvSpPr>
              <p:spPr>
                <a:xfrm>
                  <a:off x="9027090" y="2830343"/>
                  <a:ext cx="90263" cy="90264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ound Same Side Corner Rectangle 244"/>
                <p:cNvSpPr/>
                <p:nvPr/>
              </p:nvSpPr>
              <p:spPr>
                <a:xfrm>
                  <a:off x="8996789" y="2920607"/>
                  <a:ext cx="150866" cy="150867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9177965" y="288266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9177965" y="2920599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9177965" y="2958534"/>
                  <a:ext cx="123069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8944470" y="3166516"/>
                <a:ext cx="420764" cy="340787"/>
                <a:chOff x="8949356" y="3166516"/>
                <a:chExt cx="420764" cy="340787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9030750" y="3216352"/>
                  <a:ext cx="90264" cy="902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ound Same Side Corner Rectangle 246"/>
                <p:cNvSpPr/>
                <p:nvPr/>
              </p:nvSpPr>
              <p:spPr>
                <a:xfrm>
                  <a:off x="9000449" y="3306616"/>
                  <a:ext cx="150866" cy="150866"/>
                </a:xfrm>
                <a:prstGeom prst="round2SameRect">
                  <a:avLst>
                    <a:gd name="adj1" fmla="val 49716"/>
                    <a:gd name="adj2" fmla="val 0"/>
                  </a:avLst>
                </a:prstGeom>
                <a:solidFill>
                  <a:srgbClr val="FFC000"/>
                </a:solidFill>
                <a:ln>
                  <a:solidFill>
                    <a:srgbClr val="D295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B</a:t>
                  </a:r>
                  <a:endParaRPr lang="en-US" sz="4000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9181625" y="326867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9181625" y="3306608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9181625" y="3344543"/>
                  <a:ext cx="123069" cy="0"/>
                </a:xfrm>
                <a:prstGeom prst="line">
                  <a:avLst/>
                </a:prstGeom>
                <a:ln w="254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Rectangle 253"/>
                <p:cNvSpPr/>
                <p:nvPr/>
              </p:nvSpPr>
              <p:spPr>
                <a:xfrm>
                  <a:off x="8949356" y="3166516"/>
                  <a:ext cx="420764" cy="340787"/>
                </a:xfrm>
                <a:prstGeom prst="rect">
                  <a:avLst/>
                </a:pr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61" name="Folded Corner 260"/>
            <p:cNvSpPr/>
            <p:nvPr/>
          </p:nvSpPr>
          <p:spPr>
            <a:xfrm>
              <a:off x="6762307" y="2247879"/>
              <a:ext cx="837868" cy="848971"/>
            </a:xfrm>
            <a:prstGeom prst="foldedCorner">
              <a:avLst/>
            </a:prstGeom>
            <a:solidFill>
              <a:srgbClr val="F7ADFF"/>
            </a:solidFill>
            <a:ln w="19050" cap="flat" cmpd="sng" algn="ctr">
              <a:solidFill>
                <a:srgbClr val="3C75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noProof="0" dirty="0" smtClean="0">
                  <a:solidFill>
                    <a:srgbClr val="4372C4"/>
                  </a:solidFill>
                  <a:latin typeface="Arial"/>
                  <a:ea typeface=""/>
                  <a:cs typeface=""/>
                </a:rPr>
                <a:t>Network Policy</a:t>
              </a:r>
              <a:endParaRPr kumimoji="0" lang="en-US" sz="1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4372C4"/>
                </a:solidFill>
                <a:effectLst/>
                <a:uLnTx/>
                <a:uFillTx/>
                <a:latin typeface="Arial"/>
                <a:ea typeface=""/>
                <a:cs typeface=""/>
              </a:endParaRPr>
            </a:p>
          </p:txBody>
        </p:sp>
        <p:cxnSp>
          <p:nvCxnSpPr>
            <p:cNvPr id="262" name="Straight Connector 261"/>
            <p:cNvCxnSpPr>
              <a:stCxn id="261" idx="2"/>
              <a:endCxn id="238" idx="0"/>
            </p:cNvCxnSpPr>
            <p:nvPr/>
          </p:nvCxnSpPr>
          <p:spPr>
            <a:xfrm flipH="1">
              <a:off x="7178363" y="3096850"/>
              <a:ext cx="2878" cy="90421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7797010" y="3638211"/>
              <a:ext cx="1247425" cy="1268208"/>
              <a:chOff x="8976245" y="4067987"/>
              <a:chExt cx="1247425" cy="1268208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9047825" y="4226341"/>
                <a:ext cx="1047332" cy="104733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smtClean="0">
                    <a:solidFill>
                      <a:schemeClr val="accent1"/>
                    </a:solidFill>
                  </a:rPr>
                  <a:t>consortium</a:t>
                </a:r>
                <a:endParaRPr lang="en-US" sz="9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266" name="Group 265"/>
              <p:cNvGrpSpPr/>
              <p:nvPr/>
            </p:nvGrpSpPr>
            <p:grpSpPr>
              <a:xfrm>
                <a:off x="8976245" y="4067987"/>
                <a:ext cx="503303" cy="466079"/>
                <a:chOff x="10666566" y="3979442"/>
                <a:chExt cx="742889" cy="687946"/>
              </a:xfrm>
              <a:solidFill>
                <a:srgbClr val="4A8522"/>
              </a:solidFill>
            </p:grpSpPr>
            <p:sp>
              <p:nvSpPr>
                <p:cNvPr id="267" name="Triangle 266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610536" y="4068632"/>
                <a:ext cx="503303" cy="466079"/>
                <a:chOff x="10666566" y="3979442"/>
                <a:chExt cx="742889" cy="687946"/>
              </a:xfrm>
              <a:solidFill>
                <a:schemeClr val="tx2"/>
              </a:solidFill>
            </p:grpSpPr>
            <p:sp>
              <p:nvSpPr>
                <p:cNvPr id="270" name="Triangle 269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8987747" y="4870116"/>
                <a:ext cx="503303" cy="466079"/>
                <a:chOff x="10666566" y="3979442"/>
                <a:chExt cx="742889" cy="687946"/>
              </a:xfrm>
              <a:solidFill>
                <a:srgbClr val="FFC001"/>
              </a:solidFill>
            </p:grpSpPr>
            <p:sp>
              <p:nvSpPr>
                <p:cNvPr id="273" name="Triangle 272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grpFill/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4" name="TextBox 273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75" name="Group 274"/>
              <p:cNvGrpSpPr/>
              <p:nvPr/>
            </p:nvGrpSpPr>
            <p:grpSpPr>
              <a:xfrm>
                <a:off x="9720367" y="4862972"/>
                <a:ext cx="503303" cy="466079"/>
                <a:chOff x="10666566" y="3979442"/>
                <a:chExt cx="742889" cy="687946"/>
              </a:xfrm>
            </p:grpSpPr>
            <p:sp>
              <p:nvSpPr>
                <p:cNvPr id="276" name="Triangle 275"/>
                <p:cNvSpPr/>
                <p:nvPr/>
              </p:nvSpPr>
              <p:spPr>
                <a:xfrm>
                  <a:off x="10666566" y="3979442"/>
                  <a:ext cx="742889" cy="677401"/>
                </a:xfrm>
                <a:prstGeom prst="triangl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7" name="TextBox 276"/>
                <p:cNvSpPr txBox="1"/>
                <p:nvPr/>
              </p:nvSpPr>
              <p:spPr>
                <a:xfrm>
                  <a:off x="10763238" y="4281244"/>
                  <a:ext cx="587261" cy="386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b="1" dirty="0" smtClean="0">
                      <a:solidFill>
                        <a:schemeClr val="bg1"/>
                      </a:solidFill>
                    </a:rPr>
                    <a:t>Org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cxnSp>
          <p:nvCxnSpPr>
            <p:cNvPr id="30" name="Straight Connector 29"/>
            <p:cNvCxnSpPr>
              <a:stCxn id="238" idx="3"/>
              <a:endCxn id="27" idx="2"/>
            </p:cNvCxnSpPr>
            <p:nvPr/>
          </p:nvCxnSpPr>
          <p:spPr>
            <a:xfrm>
              <a:off x="7520749" y="4315156"/>
              <a:ext cx="347841" cy="5075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5" name="Oval 284"/>
          <p:cNvSpPr/>
          <p:nvPr/>
        </p:nvSpPr>
        <p:spPr>
          <a:xfrm>
            <a:off x="5369069" y="3660403"/>
            <a:ext cx="3950475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4372C4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66778</TotalTime>
  <Words>1488</Words>
  <Application>Microsoft Macintosh PowerPoint</Application>
  <PresentationFormat>Widescreen</PresentationFormat>
  <Paragraphs>965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Apple Chancery</vt:lpstr>
      <vt:lpstr>Calibri</vt:lpstr>
      <vt:lpstr>Calibri Light</vt:lpstr>
      <vt:lpstr>Courier New</vt:lpstr>
      <vt:lpstr>Mangal</vt:lpstr>
      <vt:lpstr>Arial</vt:lpstr>
      <vt:lpstr>Office Theme</vt:lpstr>
      <vt:lpstr>Diagrams for Documentation</vt:lpstr>
      <vt:lpstr>README</vt:lpstr>
      <vt:lpstr>Repository Structure</vt:lpstr>
      <vt:lpstr>Admin Guide</vt:lpstr>
      <vt:lpstr>Diagram1</vt:lpstr>
      <vt:lpstr>Diagram 2</vt:lpstr>
      <vt:lpstr>Diagram 3</vt:lpstr>
      <vt:lpstr>Diagram 4</vt:lpstr>
      <vt:lpstr>Diagram 5</vt:lpstr>
      <vt:lpstr>Admin Guide</vt:lpstr>
      <vt:lpstr>Diagram 1</vt:lpstr>
      <vt:lpstr>Diagram 2</vt:lpstr>
      <vt:lpstr>Diagram 3</vt:lpstr>
      <vt:lpstr>Diagram 4</vt:lpstr>
      <vt:lpstr>Diagram 5</vt:lpstr>
      <vt:lpstr>Diagram 6</vt:lpstr>
      <vt:lpstr>Diagram 7</vt:lpstr>
      <vt:lpstr>Diagram 8</vt:lpstr>
      <vt:lpstr>Diagram 9</vt:lpstr>
      <vt:lpstr>Diagram 10</vt:lpstr>
      <vt:lpstr>Diagram 11</vt:lpstr>
      <vt:lpstr>Diagram 12</vt:lpstr>
      <vt:lpstr>Admin Guide</vt:lpstr>
      <vt:lpstr>Diagram 1a</vt:lpstr>
      <vt:lpstr>Diagram 1b</vt:lpstr>
      <vt:lpstr>Diagram 2</vt:lpstr>
      <vt:lpstr>Diagram 3</vt:lpstr>
      <vt:lpstr>Diagram 4a</vt:lpstr>
      <vt:lpstr>Diagram 4b</vt:lpstr>
      <vt:lpstr>Diagram 3 original</vt:lpstr>
      <vt:lpstr>Diagram 5a</vt:lpstr>
      <vt:lpstr>Diagram 5b</vt:lpstr>
      <vt:lpstr>Diagram 6</vt:lpstr>
      <vt:lpstr>Diagram 7  </vt:lpstr>
      <vt:lpstr>Diagram 7b</vt:lpstr>
      <vt:lpstr>Diagram 8</vt:lpstr>
      <vt:lpstr>Diagram 9a</vt:lpstr>
      <vt:lpstr>Diagram 9b</vt:lpstr>
      <vt:lpstr>Diagram 10</vt:lpstr>
      <vt:lpstr>Diagram 10</vt:lpstr>
      <vt:lpstr>Admin Guide</vt:lpstr>
      <vt:lpstr>Diagram 1 – The Ledger </vt:lpstr>
      <vt:lpstr>Diagram 2 – The world state</vt:lpstr>
      <vt:lpstr>Diagram 3 – The blockchain</vt:lpstr>
      <vt:lpstr>Diagram 4 - Blocks</vt:lpstr>
      <vt:lpstr>Diagram 5 - Transactions</vt:lpstr>
      <vt:lpstr>Diagram 6 – Instance Example</vt:lpstr>
      <vt:lpstr>Diagram 7 – Ledger update cannot be applied unless it’s been endorsed… need diagram for this.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O'Dowd</dc:creator>
  <cp:lastModifiedBy>Anthony O'Dowd</cp:lastModifiedBy>
  <cp:revision>594</cp:revision>
  <cp:lastPrinted>2017-07-14T11:34:34Z</cp:lastPrinted>
  <dcterms:created xsi:type="dcterms:W3CDTF">2017-03-22T17:19:56Z</dcterms:created>
  <dcterms:modified xsi:type="dcterms:W3CDTF">2018-01-17T17:44:25Z</dcterms:modified>
</cp:coreProperties>
</file>