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EAE523-9DBA-43D5-8C14-C12648D363A4}">
  <a:tblStyle styleId="{F2EAE523-9DBA-43D5-8C14-C12648D363A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enturyGothic-bold.fntdata"/><Relationship Id="rId10" Type="http://schemas.openxmlformats.org/officeDocument/2006/relationships/slide" Target="slides/slide4.xml"/><Relationship Id="rId21" Type="http://schemas.openxmlformats.org/officeDocument/2006/relationships/font" Target="fonts/CenturyGothic-regular.fntdata"/><Relationship Id="rId13" Type="http://schemas.openxmlformats.org/officeDocument/2006/relationships/slide" Target="slides/slide7.xml"/><Relationship Id="rId24" Type="http://schemas.openxmlformats.org/officeDocument/2006/relationships/font" Target="fonts/CenturyGothic-boldItalic.fntdata"/><Relationship Id="rId12" Type="http://schemas.openxmlformats.org/officeDocument/2006/relationships/slide" Target="slides/slide6.xml"/><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Anthony</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rPr lang="en-US"/>
              <a:t>CS 405</a:t>
            </a:r>
            <a:endParaRPr/>
          </a:p>
          <a:p>
            <a:pPr indent="0" lvl="0" marL="0" rtl="0" algn="l">
              <a:lnSpc>
                <a:spcPct val="70000"/>
              </a:lnSpc>
              <a:spcBef>
                <a:spcPts val="1000"/>
              </a:spcBef>
              <a:spcAft>
                <a:spcPts val="0"/>
              </a:spcAft>
              <a:buSzPts val="1850"/>
              <a:buNone/>
            </a:pPr>
            <a:r>
              <a:rPr lang="en-US"/>
              <a:t>SNHU</a:t>
            </a:r>
            <a:endParaRPr/>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2" name="Google Shape;212;p28"/>
          <p:cNvSpPr txBox="1"/>
          <p:nvPr>
            <p:ph idx="1" type="body"/>
          </p:nvPr>
        </p:nvSpPr>
        <p:spPr>
          <a:xfrm>
            <a:off x="685800" y="2203485"/>
            <a:ext cx="10820400" cy="4024200"/>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The DevOps pipeline is a set of practices and tools used to automate and streamline the process of software development, testing, and deployment. It typically includes stages such as planning, development, testing, and deployment, with various tools used throughout to ensure code quality and standards are met. The pipeline aims to create a more efficient and automated process for software delivery, with the goal of reducing errors, speeding up feature delivery, and improving overall software quality.</a:t>
            </a:r>
            <a:endParaRPr sz="1600"/>
          </a:p>
          <a:p>
            <a:pPr indent="0" lvl="0" marL="914400" rtl="0" algn="l">
              <a:lnSpc>
                <a:spcPct val="90000"/>
              </a:lnSpc>
              <a:spcBef>
                <a:spcPts val="500"/>
              </a:spcBef>
              <a:spcAft>
                <a:spcPts val="0"/>
              </a:spcAft>
              <a:buNone/>
            </a:pPr>
            <a:r>
              <a:t/>
            </a:r>
            <a:endParaRPr sz="1600"/>
          </a:p>
        </p:txBody>
      </p:sp>
      <p:pic>
        <p:nvPicPr>
          <p:cNvPr descr="Green Pace logo" id="213" name="Google Shape;213;p2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19" name="Google Shape;219;p29"/>
          <p:cNvSpPr txBox="1"/>
          <p:nvPr>
            <p:ph idx="1" type="body"/>
          </p:nvPr>
        </p:nvSpPr>
        <p:spPr>
          <a:xfrm>
            <a:off x="5739150" y="4048056"/>
            <a:ext cx="3975000" cy="147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000"/>
              <a:t>Risks of waiting:</a:t>
            </a:r>
            <a:endParaRPr sz="2000"/>
          </a:p>
          <a:p>
            <a:pPr indent="-355600" lvl="0" marL="457200" rtl="0" algn="l">
              <a:lnSpc>
                <a:spcPct val="90000"/>
              </a:lnSpc>
              <a:spcBef>
                <a:spcPts val="0"/>
              </a:spcBef>
              <a:spcAft>
                <a:spcPts val="0"/>
              </a:spcAft>
              <a:buSzPts val="2000"/>
              <a:buChar char="•"/>
            </a:pPr>
            <a:r>
              <a:rPr lang="en-US" sz="2000"/>
              <a:t>Damage to customer trust</a:t>
            </a:r>
            <a:endParaRPr sz="2000"/>
          </a:p>
          <a:p>
            <a:pPr indent="-355600" lvl="0" marL="457200" rtl="0" algn="l">
              <a:lnSpc>
                <a:spcPct val="90000"/>
              </a:lnSpc>
              <a:spcBef>
                <a:spcPts val="0"/>
              </a:spcBef>
              <a:spcAft>
                <a:spcPts val="0"/>
              </a:spcAft>
              <a:buSzPts val="2000"/>
              <a:buChar char="•"/>
            </a:pPr>
            <a:r>
              <a:rPr lang="en-US" sz="2000"/>
              <a:t>Potential data leaks</a:t>
            </a:r>
            <a:endParaRPr sz="2000"/>
          </a:p>
          <a:p>
            <a:pPr indent="-355600" lvl="0" marL="457200" rtl="0" algn="l">
              <a:lnSpc>
                <a:spcPct val="90000"/>
              </a:lnSpc>
              <a:spcBef>
                <a:spcPts val="0"/>
              </a:spcBef>
              <a:spcAft>
                <a:spcPts val="0"/>
              </a:spcAft>
              <a:buSzPts val="2000"/>
              <a:buChar char="•"/>
            </a:pPr>
            <a:r>
              <a:rPr lang="en-US" sz="2000"/>
              <a:t>Cost of remedy issue later</a:t>
            </a:r>
            <a:endParaRPr sz="2000"/>
          </a:p>
        </p:txBody>
      </p:sp>
      <p:pic>
        <p:nvPicPr>
          <p:cNvPr descr="Green Pace logo" id="220" name="Google Shape;220;p29"/>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221" name="Google Shape;221;p29"/>
          <p:cNvSpPr txBox="1"/>
          <p:nvPr/>
        </p:nvSpPr>
        <p:spPr>
          <a:xfrm>
            <a:off x="5739150" y="2194550"/>
            <a:ext cx="48528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Century Gothic"/>
                <a:ea typeface="Century Gothic"/>
                <a:cs typeface="Century Gothic"/>
                <a:sym typeface="Century Gothic"/>
              </a:rPr>
              <a:t>Benefits of early action:</a:t>
            </a:r>
            <a:endParaRPr sz="2000">
              <a:solidFill>
                <a:schemeClr val="lt1"/>
              </a:solidFill>
              <a:latin typeface="Century Gothic"/>
              <a:ea typeface="Century Gothic"/>
              <a:cs typeface="Century Gothic"/>
              <a:sym typeface="Century Gothic"/>
            </a:endParaRPr>
          </a:p>
          <a:p>
            <a:pPr indent="-355600" lvl="0" marL="4572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Prevent threats</a:t>
            </a:r>
            <a:endParaRPr sz="2000">
              <a:solidFill>
                <a:schemeClr val="lt1"/>
              </a:solidFill>
              <a:latin typeface="Century Gothic"/>
              <a:ea typeface="Century Gothic"/>
              <a:cs typeface="Century Gothic"/>
              <a:sym typeface="Century Gothic"/>
            </a:endParaRPr>
          </a:p>
          <a:p>
            <a:pPr indent="-355600" lvl="0" marL="4572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Possibly Mitigate damage</a:t>
            </a:r>
            <a:endParaRPr sz="2000">
              <a:solidFill>
                <a:schemeClr val="lt1"/>
              </a:solidFill>
              <a:latin typeface="Century Gothic"/>
              <a:ea typeface="Century Gothic"/>
              <a:cs typeface="Century Gothic"/>
              <a:sym typeface="Century Gothic"/>
            </a:endParaRPr>
          </a:p>
          <a:p>
            <a:pPr indent="-355600" lvl="0" marL="4572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Create consistency in security</a:t>
            </a:r>
            <a:endParaRPr sz="20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chemeClr val="lt1"/>
              </a:solidFill>
              <a:latin typeface="Century Gothic"/>
              <a:ea typeface="Century Gothic"/>
              <a:cs typeface="Century Gothic"/>
              <a:sym typeface="Century Gothic"/>
            </a:endParaRPr>
          </a:p>
        </p:txBody>
      </p:sp>
      <p:sp>
        <p:nvSpPr>
          <p:cNvPr id="222" name="Google Shape;222;p29"/>
          <p:cNvSpPr txBox="1"/>
          <p:nvPr/>
        </p:nvSpPr>
        <p:spPr>
          <a:xfrm>
            <a:off x="422950" y="2194550"/>
            <a:ext cx="3631200" cy="18471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0"/>
              </a:spcBef>
              <a:spcAft>
                <a:spcPts val="0"/>
              </a:spcAft>
              <a:buNone/>
            </a:pPr>
            <a:r>
              <a:rPr lang="en-US" sz="2000">
                <a:solidFill>
                  <a:schemeClr val="lt1"/>
                </a:solidFill>
                <a:latin typeface="Century Gothic"/>
                <a:ea typeface="Century Gothic"/>
                <a:cs typeface="Century Gothic"/>
                <a:sym typeface="Century Gothic"/>
              </a:rPr>
              <a:t>If </a:t>
            </a:r>
            <a:r>
              <a:rPr lang="en-US" sz="2000">
                <a:solidFill>
                  <a:schemeClr val="lt1"/>
                </a:solidFill>
                <a:latin typeface="Century Gothic"/>
                <a:ea typeface="Century Gothic"/>
                <a:cs typeface="Century Gothic"/>
                <a:sym typeface="Century Gothic"/>
              </a:rPr>
              <a:t>security</a:t>
            </a:r>
            <a:r>
              <a:rPr lang="en-US" sz="2000">
                <a:solidFill>
                  <a:schemeClr val="lt1"/>
                </a:solidFill>
                <a:latin typeface="Century Gothic"/>
                <a:ea typeface="Century Gothic"/>
                <a:cs typeface="Century Gothic"/>
                <a:sym typeface="Century Gothic"/>
              </a:rPr>
              <a:t> is decided to be at the forefront of development of </a:t>
            </a:r>
            <a:r>
              <a:rPr lang="en-US" sz="2000">
                <a:solidFill>
                  <a:schemeClr val="lt1"/>
                </a:solidFill>
                <a:latin typeface="Century Gothic"/>
                <a:ea typeface="Century Gothic"/>
                <a:cs typeface="Century Gothic"/>
                <a:sym typeface="Century Gothic"/>
              </a:rPr>
              <a:t>software</a:t>
            </a:r>
            <a:r>
              <a:rPr lang="en-US" sz="2000">
                <a:solidFill>
                  <a:schemeClr val="lt1"/>
                </a:solidFill>
                <a:latin typeface="Century Gothic"/>
                <a:ea typeface="Century Gothic"/>
                <a:cs typeface="Century Gothic"/>
                <a:sym typeface="Century Gothic"/>
              </a:rPr>
              <a:t> the software will be built in a more cost effective manner</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8" name="Google Shape;228;p30"/>
          <p:cNvSpPr txBox="1"/>
          <p:nvPr>
            <p:ph idx="1" type="body"/>
          </p:nvPr>
        </p:nvSpPr>
        <p:spPr>
          <a:xfrm>
            <a:off x="643675" y="2396760"/>
            <a:ext cx="10820400" cy="4024200"/>
          </a:xfrm>
          <a:prstGeom prst="rect">
            <a:avLst/>
          </a:prstGeom>
          <a:noFill/>
          <a:ln>
            <a:noFill/>
          </a:ln>
        </p:spPr>
        <p:txBody>
          <a:bodyPr anchorCtr="0" anchor="t" bIns="45700" lIns="91425" spcFirstLastPara="1" rIns="91425" wrap="square" tIns="45700">
            <a:normAutofit/>
          </a:bodyPr>
          <a:lstStyle/>
          <a:p>
            <a:pPr indent="-228600" lvl="2" marL="1143000" rtl="0" algn="l">
              <a:lnSpc>
                <a:spcPct val="200000"/>
              </a:lnSpc>
              <a:spcBef>
                <a:spcPts val="0"/>
              </a:spcBef>
              <a:spcAft>
                <a:spcPts val="0"/>
              </a:spcAft>
              <a:buClr>
                <a:schemeClr val="lt1"/>
              </a:buClr>
              <a:buSzPts val="1800"/>
              <a:buChar char="•"/>
            </a:pPr>
            <a:r>
              <a:rPr lang="en-US"/>
              <a:t>The </a:t>
            </a:r>
            <a:r>
              <a:rPr lang="en-US"/>
              <a:t>Security</a:t>
            </a:r>
            <a:r>
              <a:rPr lang="en-US"/>
              <a:t> Policy should be subject to </a:t>
            </a:r>
            <a:r>
              <a:rPr lang="en-US"/>
              <a:t>regular</a:t>
            </a:r>
            <a:r>
              <a:rPr lang="en-US"/>
              <a:t> reviews and updates should be made to create the policy </a:t>
            </a:r>
            <a:r>
              <a:rPr lang="en-US"/>
              <a:t>relevant</a:t>
            </a:r>
            <a:r>
              <a:rPr lang="en-US"/>
              <a:t>.</a:t>
            </a:r>
            <a:endParaRPr/>
          </a:p>
          <a:p>
            <a:pPr indent="-228600" lvl="2" marL="1143000" rtl="0" algn="l">
              <a:lnSpc>
                <a:spcPct val="200000"/>
              </a:lnSpc>
              <a:spcBef>
                <a:spcPts val="0"/>
              </a:spcBef>
              <a:spcAft>
                <a:spcPts val="0"/>
              </a:spcAft>
              <a:buSzPts val="1800"/>
              <a:buChar char="•"/>
            </a:pPr>
            <a:r>
              <a:rPr lang="en-US"/>
              <a:t>Use third party sources like pentesters for a </a:t>
            </a:r>
            <a:r>
              <a:rPr lang="en-US"/>
              <a:t>white-hat security firm to review to potentially see inefficiencies the in-house team may have overlooked.</a:t>
            </a:r>
            <a:endParaRPr/>
          </a:p>
          <a:p>
            <a:pPr indent="-228600" lvl="2" marL="1143000" rtl="0" algn="l">
              <a:lnSpc>
                <a:spcPct val="200000"/>
              </a:lnSpc>
              <a:spcBef>
                <a:spcPts val="0"/>
              </a:spcBef>
              <a:spcAft>
                <a:spcPts val="0"/>
              </a:spcAft>
              <a:buSzPts val="1800"/>
              <a:buChar char="•"/>
            </a:pPr>
            <a:r>
              <a:rPr lang="en-US"/>
              <a:t>Apply the policy early on so that security is at the forefront of development.</a:t>
            </a:r>
            <a:endParaRPr/>
          </a:p>
        </p:txBody>
      </p:sp>
      <p:pic>
        <p:nvPicPr>
          <p:cNvPr descr="Green Pace logo" id="229" name="Google Shape;229;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5" name="Google Shape;235;p31"/>
          <p:cNvSpPr txBox="1"/>
          <p:nvPr>
            <p:ph idx="1" type="body"/>
          </p:nvPr>
        </p:nvSpPr>
        <p:spPr>
          <a:xfrm>
            <a:off x="685800" y="2506310"/>
            <a:ext cx="10820400" cy="4024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By implementing coding standards and best practices, prioritizing defense in depth, consistently considering potential attack motives, and maintaining a "no one is safe" security mindset throughout the development process, Green Pace can successfully implement proper practices DevSecOps.</a:t>
            </a:r>
            <a:endParaRPr sz="18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36" name="Google Shape;236;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42" name="Google Shape;242;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US" sz="1800"/>
              <a:t>Argintaru, D. (2021, July 22). Data Encryption - Data at Rest Vs in transit vs in use. Mimecast. Retrieved April 14, 2023, from https://www.mimecast.com/blog/data-in-transit-vs-motion-vs-rest/</a:t>
            </a:r>
            <a:endParaRPr sz="1800"/>
          </a:p>
          <a:p>
            <a:pPr indent="-342900" lvl="0" marL="457200" rtl="0" algn="l">
              <a:spcBef>
                <a:spcPts val="600"/>
              </a:spcBef>
              <a:spcAft>
                <a:spcPts val="0"/>
              </a:spcAft>
              <a:buSzPts val="1800"/>
              <a:buChar char="•"/>
            </a:pPr>
            <a:r>
              <a:rPr lang="en-US" sz="1800"/>
              <a:t>Busso, J. (2019, April 29). Authentication, authorization, accounting and Identity </a:t>
            </a:r>
            <a:r>
              <a:rPr lang="en-US" sz="1800"/>
              <a:t>Management</a:t>
            </a:r>
            <a:r>
              <a:rPr lang="en-US" sz="1800"/>
              <a:t>. CCSI, A Sourcepass Company. Retrieved April 14, 2023, from https://www.ccsinet.com/blog/aaa-identity-management/ </a:t>
            </a:r>
            <a:endParaRPr sz="1800"/>
          </a:p>
          <a:p>
            <a:pPr indent="-342900" lvl="0" marL="457200" rtl="0" algn="l">
              <a:spcBef>
                <a:spcPts val="600"/>
              </a:spcBef>
              <a:spcAft>
                <a:spcPts val="0"/>
              </a:spcAft>
              <a:buSzPts val="1800"/>
              <a:buChar char="•"/>
            </a:pPr>
            <a:r>
              <a:rPr lang="en-US" sz="1800"/>
              <a:t>What is DevSecOps? Red Hat - We make open source technologies for the enterprise. (2023). Retrieved April 15, 2023, from https://www.redhat.com/en/topics/devops/what-is-devsecops  </a:t>
            </a:r>
            <a:endParaRPr sz="1800"/>
          </a:p>
        </p:txBody>
      </p:sp>
      <p:pic>
        <p:nvPicPr>
          <p:cNvPr descr="Green Pace logo" id="243" name="Google Shape;243;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The strategy of defense in depth refers to the intentional layering of security measures to effectively guard against potential risks and vulnerabilities within a system.</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5577400" y="2946525"/>
            <a:ext cx="6013625" cy="3538500"/>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21"/>
          <p:cNvGraphicFramePr/>
          <p:nvPr/>
        </p:nvGraphicFramePr>
        <p:xfrm>
          <a:off x="3171900" y="2561050"/>
          <a:ext cx="3000000" cy="3000000"/>
        </p:xfrm>
        <a:graphic>
          <a:graphicData uri="http://schemas.openxmlformats.org/drawingml/2006/table">
            <a:tbl>
              <a:tblPr firstCol="1" firstRow="1">
                <a:noFill/>
                <a:tableStyleId>{F2EAE523-9DBA-43D5-8C14-C12648D363A4}</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3600" u="none" cap="none" strike="noStrike">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685800" y="2194550"/>
            <a:ext cx="3694800" cy="4024200"/>
          </a:xfrm>
          <a:prstGeom prst="rect">
            <a:avLst/>
          </a:prstGeom>
          <a:noFill/>
          <a:ln>
            <a:noFill/>
          </a:ln>
        </p:spPr>
        <p:txBody>
          <a:bodyPr anchorCtr="0" anchor="t" bIns="45700" lIns="91425" spcFirstLastPara="1" rIns="91425" wrap="square" tIns="45700">
            <a:normAutofit/>
          </a:bodyPr>
          <a:lstStyle/>
          <a:p>
            <a:pPr indent="-323850" lvl="0" marL="457200" rtl="0" algn="l">
              <a:spcBef>
                <a:spcPts val="0"/>
              </a:spcBef>
              <a:spcAft>
                <a:spcPts val="0"/>
              </a:spcAft>
              <a:buSzPts val="1500"/>
              <a:buChar char="•"/>
            </a:pPr>
            <a:r>
              <a:rPr lang="en-US" sz="1500"/>
              <a:t>Validate Input Data</a:t>
            </a:r>
            <a:endParaRPr sz="1500"/>
          </a:p>
          <a:p>
            <a:pPr indent="-298450" lvl="1" marL="914400" rtl="0" algn="l">
              <a:spcBef>
                <a:spcPts val="800"/>
              </a:spcBef>
              <a:spcAft>
                <a:spcPts val="0"/>
              </a:spcAft>
              <a:buSzPts val="1100"/>
              <a:buChar char="•"/>
            </a:pPr>
            <a:r>
              <a:rPr lang="en-US" sz="1100"/>
              <a:t>STD-001-CPP</a:t>
            </a:r>
            <a:endParaRPr sz="1100"/>
          </a:p>
          <a:p>
            <a:pPr indent="-298450" lvl="1" marL="914400" rtl="0" algn="l">
              <a:spcBef>
                <a:spcPts val="800"/>
              </a:spcBef>
              <a:spcAft>
                <a:spcPts val="0"/>
              </a:spcAft>
              <a:buSzPts val="1100"/>
              <a:buChar char="•"/>
            </a:pPr>
            <a:r>
              <a:rPr lang="en-US" sz="1100"/>
              <a:t>STD-002-CPP</a:t>
            </a:r>
            <a:endParaRPr sz="1100"/>
          </a:p>
          <a:p>
            <a:pPr indent="-298450" lvl="1" marL="914400" rtl="0" algn="l">
              <a:spcBef>
                <a:spcPts val="800"/>
              </a:spcBef>
              <a:spcAft>
                <a:spcPts val="0"/>
              </a:spcAft>
              <a:buSzPts val="1100"/>
              <a:buChar char="•"/>
            </a:pPr>
            <a:r>
              <a:rPr lang="en-US" sz="1100"/>
              <a:t>STD-004-CPP</a:t>
            </a:r>
            <a:endParaRPr sz="1100"/>
          </a:p>
          <a:p>
            <a:pPr indent="-323850" lvl="0" marL="457200" rtl="0" algn="l">
              <a:spcBef>
                <a:spcPts val="800"/>
              </a:spcBef>
              <a:spcAft>
                <a:spcPts val="0"/>
              </a:spcAft>
              <a:buSzPts val="1500"/>
              <a:buChar char="•"/>
            </a:pPr>
            <a:r>
              <a:rPr lang="en-US" sz="1500"/>
              <a:t>Heed Compiler Warnings</a:t>
            </a:r>
            <a:endParaRPr sz="1500"/>
          </a:p>
          <a:p>
            <a:pPr indent="-298450" lvl="1" marL="914400" rtl="0" algn="l">
              <a:spcBef>
                <a:spcPts val="800"/>
              </a:spcBef>
              <a:spcAft>
                <a:spcPts val="0"/>
              </a:spcAft>
              <a:buSzPts val="1100"/>
              <a:buChar char="•"/>
            </a:pPr>
            <a:r>
              <a:rPr lang="en-US" sz="1100"/>
              <a:t>STD-003-CPP</a:t>
            </a:r>
            <a:endParaRPr sz="1100"/>
          </a:p>
          <a:p>
            <a:pPr indent="-298450" lvl="1" marL="914400" rtl="0" algn="l">
              <a:spcBef>
                <a:spcPts val="800"/>
              </a:spcBef>
              <a:spcAft>
                <a:spcPts val="0"/>
              </a:spcAft>
              <a:buSzPts val="1100"/>
              <a:buChar char="•"/>
            </a:pPr>
            <a:r>
              <a:rPr lang="en-US" sz="1100"/>
              <a:t>STD-010-CPP</a:t>
            </a:r>
            <a:endParaRPr sz="1100"/>
          </a:p>
          <a:p>
            <a:pPr indent="-323850" lvl="0" marL="457200" rtl="0" algn="l">
              <a:spcBef>
                <a:spcPts val="800"/>
              </a:spcBef>
              <a:spcAft>
                <a:spcPts val="0"/>
              </a:spcAft>
              <a:buSzPts val="1500"/>
              <a:buChar char="•"/>
            </a:pPr>
            <a:r>
              <a:rPr lang="en-US" sz="1100"/>
              <a:t>Architect and De</a:t>
            </a:r>
            <a:r>
              <a:rPr lang="en-US" sz="1500"/>
              <a:t>sign for Security Policies</a:t>
            </a:r>
            <a:endParaRPr sz="1500"/>
          </a:p>
          <a:p>
            <a:pPr indent="-298450" lvl="1" marL="914400" rtl="0" algn="l">
              <a:spcBef>
                <a:spcPts val="800"/>
              </a:spcBef>
              <a:spcAft>
                <a:spcPts val="0"/>
              </a:spcAft>
              <a:buSzPts val="1100"/>
              <a:buChar char="•"/>
            </a:pPr>
            <a:r>
              <a:rPr lang="en-US" sz="1100"/>
              <a:t>STD-009-CPP</a:t>
            </a:r>
            <a:endParaRPr sz="1100"/>
          </a:p>
          <a:p>
            <a:pPr indent="-323850" lvl="0" marL="457200" rtl="0" algn="l">
              <a:spcBef>
                <a:spcPts val="800"/>
              </a:spcBef>
              <a:spcAft>
                <a:spcPts val="0"/>
              </a:spcAft>
              <a:buSzPts val="1500"/>
              <a:buChar char="•"/>
            </a:pPr>
            <a:r>
              <a:rPr lang="en-US" sz="1500"/>
              <a:t>Keep It Simple</a:t>
            </a:r>
            <a:endParaRPr sz="1500"/>
          </a:p>
          <a:p>
            <a:pPr indent="-298450" lvl="1" marL="914400" rtl="0" algn="l">
              <a:spcBef>
                <a:spcPts val="800"/>
              </a:spcBef>
              <a:spcAft>
                <a:spcPts val="0"/>
              </a:spcAft>
              <a:buSzPts val="1100"/>
              <a:buChar char="•"/>
            </a:pPr>
            <a:r>
              <a:rPr lang="en-US" sz="1100"/>
              <a:t>STD-008-CPP</a:t>
            </a:r>
            <a:endParaRPr sz="1100"/>
          </a:p>
          <a:p>
            <a:pPr indent="0" lvl="0" marL="457200" rtl="0" algn="l">
              <a:lnSpc>
                <a:spcPct val="90000"/>
              </a:lnSpc>
              <a:spcBef>
                <a:spcPts val="0"/>
              </a:spcBef>
              <a:spcAft>
                <a:spcPts val="0"/>
              </a:spcAft>
              <a:buNone/>
            </a:pPr>
            <a:r>
              <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70" name="Google Shape;170;p22"/>
          <p:cNvSpPr txBox="1"/>
          <p:nvPr/>
        </p:nvSpPr>
        <p:spPr>
          <a:xfrm>
            <a:off x="3839675" y="2021725"/>
            <a:ext cx="5136900" cy="47787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800"/>
              </a:spcBef>
              <a:spcAft>
                <a:spcPts val="0"/>
              </a:spcAft>
              <a:buClr>
                <a:schemeClr val="lt1"/>
              </a:buClr>
              <a:buSzPts val="2200"/>
              <a:buChar char="•"/>
            </a:pPr>
            <a:r>
              <a:rPr lang="en-US" sz="1600">
                <a:solidFill>
                  <a:schemeClr val="lt1"/>
                </a:solidFill>
                <a:latin typeface="Century Gothic"/>
                <a:ea typeface="Century Gothic"/>
                <a:cs typeface="Century Gothic"/>
                <a:sym typeface="Century Gothic"/>
              </a:rPr>
              <a:t>Default Deny</a:t>
            </a:r>
            <a:endParaRPr sz="2200">
              <a:solidFill>
                <a:schemeClr val="lt1"/>
              </a:solidFill>
              <a:latin typeface="Century Gothic"/>
              <a:ea typeface="Century Gothic"/>
              <a:cs typeface="Century Gothic"/>
              <a:sym typeface="Century Gothic"/>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STD-005-CPP	</a:t>
            </a:r>
            <a:endParaRPr sz="1200">
              <a:solidFill>
                <a:schemeClr val="lt1"/>
              </a:solidFill>
              <a:latin typeface="Century Gothic"/>
              <a:ea typeface="Century Gothic"/>
              <a:cs typeface="Century Gothic"/>
              <a:sym typeface="Century Gothic"/>
            </a:endParaRPr>
          </a:p>
          <a:p>
            <a:pPr indent="-368300" lvl="0" marL="457200" rtl="0" algn="l">
              <a:lnSpc>
                <a:spcPct val="90000"/>
              </a:lnSpc>
              <a:spcBef>
                <a:spcPts val="800"/>
              </a:spcBef>
              <a:spcAft>
                <a:spcPts val="0"/>
              </a:spcAft>
              <a:buClr>
                <a:schemeClr val="lt1"/>
              </a:buClr>
              <a:buSzPts val="2200"/>
              <a:buChar char="•"/>
            </a:pPr>
            <a:r>
              <a:rPr lang="en-US">
                <a:solidFill>
                  <a:schemeClr val="lt1"/>
                </a:solidFill>
                <a:latin typeface="Century Gothic"/>
                <a:ea typeface="Century Gothic"/>
                <a:cs typeface="Century Gothic"/>
                <a:sym typeface="Century Gothic"/>
              </a:rPr>
              <a:t>Adhere to the Principle of Least Privilege</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STD-005-CPP</a:t>
            </a:r>
            <a:endParaRPr>
              <a:solidFill>
                <a:schemeClr val="lt1"/>
              </a:solidFill>
              <a:latin typeface="Century Gothic"/>
              <a:ea typeface="Century Gothic"/>
              <a:cs typeface="Century Gothic"/>
              <a:sym typeface="Century Gothic"/>
            </a:endParaRPr>
          </a:p>
          <a:p>
            <a:pPr indent="-368300" lvl="0" marL="457200" rtl="0" algn="l">
              <a:lnSpc>
                <a:spcPct val="90000"/>
              </a:lnSpc>
              <a:spcBef>
                <a:spcPts val="800"/>
              </a:spcBef>
              <a:spcAft>
                <a:spcPts val="0"/>
              </a:spcAft>
              <a:buClr>
                <a:schemeClr val="lt1"/>
              </a:buClr>
              <a:buSzPts val="2200"/>
              <a:buChar char="•"/>
            </a:pPr>
            <a:r>
              <a:rPr lang="en-US">
                <a:solidFill>
                  <a:schemeClr val="lt1"/>
                </a:solidFill>
                <a:latin typeface="Century Gothic"/>
                <a:ea typeface="Century Gothic"/>
                <a:cs typeface="Century Gothic"/>
                <a:sym typeface="Century Gothic"/>
              </a:rPr>
              <a:t>Sanitize Data Sent to Other Systems</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STD-004-CPP</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STD-010-CPP</a:t>
            </a:r>
            <a:endParaRPr>
              <a:solidFill>
                <a:schemeClr val="dk1"/>
              </a:solidFill>
            </a:endParaRPr>
          </a:p>
          <a:p>
            <a:pPr indent="-368300" lvl="0" marL="457200" rtl="0" algn="l">
              <a:lnSpc>
                <a:spcPct val="90000"/>
              </a:lnSpc>
              <a:spcBef>
                <a:spcPts val="800"/>
              </a:spcBef>
              <a:spcAft>
                <a:spcPts val="0"/>
              </a:spcAft>
              <a:buClr>
                <a:schemeClr val="lt1"/>
              </a:buClr>
              <a:buSzPts val="2200"/>
              <a:buChar char="•"/>
            </a:pPr>
            <a:r>
              <a:rPr lang="en-US">
                <a:solidFill>
                  <a:schemeClr val="lt1"/>
                </a:solidFill>
                <a:latin typeface="Century Gothic"/>
                <a:ea typeface="Century Gothic"/>
                <a:cs typeface="Century Gothic"/>
                <a:sym typeface="Century Gothic"/>
              </a:rPr>
              <a:t>Practice Defense in Depth</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STD-001-CPP</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STD-002-CPP</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STD-004-CPP</a:t>
            </a:r>
            <a:endParaRPr>
              <a:solidFill>
                <a:schemeClr val="dk1"/>
              </a:solidFill>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171" name="Google Shape;171;p22"/>
          <p:cNvSpPr txBox="1"/>
          <p:nvPr/>
        </p:nvSpPr>
        <p:spPr>
          <a:xfrm>
            <a:off x="7947800" y="2194550"/>
            <a:ext cx="2495400" cy="42153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800"/>
              </a:spcBef>
              <a:spcAft>
                <a:spcPts val="0"/>
              </a:spcAft>
              <a:buClr>
                <a:schemeClr val="lt1"/>
              </a:buClr>
              <a:buSzPts val="2200"/>
              <a:buChar char="•"/>
            </a:pPr>
            <a:r>
              <a:rPr lang="en-US">
                <a:solidFill>
                  <a:schemeClr val="lt1"/>
                </a:solidFill>
                <a:latin typeface="Century Gothic"/>
                <a:ea typeface="Century Gothic"/>
                <a:cs typeface="Century Gothic"/>
                <a:sym typeface="Century Gothic"/>
              </a:rPr>
              <a:t>Use Effective Quality Assurance Techniques</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STD-004-CPP</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STD-010-CPP</a:t>
            </a:r>
            <a:endParaRPr>
              <a:solidFill>
                <a:schemeClr val="dk1"/>
              </a:solidFill>
            </a:endParaRPr>
          </a:p>
          <a:p>
            <a:pPr indent="-368300" lvl="0" marL="457200" rtl="0" algn="l">
              <a:lnSpc>
                <a:spcPct val="90000"/>
              </a:lnSpc>
              <a:spcBef>
                <a:spcPts val="800"/>
              </a:spcBef>
              <a:spcAft>
                <a:spcPts val="0"/>
              </a:spcAft>
              <a:buClr>
                <a:schemeClr val="lt1"/>
              </a:buClr>
              <a:buSzPts val="2200"/>
              <a:buChar char="•"/>
            </a:pPr>
            <a:r>
              <a:rPr lang="en-US">
                <a:solidFill>
                  <a:schemeClr val="lt1"/>
                </a:solidFill>
                <a:latin typeface="Century Gothic"/>
                <a:ea typeface="Century Gothic"/>
                <a:cs typeface="Century Gothic"/>
                <a:sym typeface="Century Gothic"/>
              </a:rPr>
              <a:t>Adopt a Secure Coding Standard</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STD-004-CPP</a:t>
            </a:r>
            <a:endParaRPr>
              <a:solidFill>
                <a:schemeClr val="dk1"/>
              </a:solidFill>
            </a:endParaRPr>
          </a:p>
          <a:p>
            <a:pPr indent="-368300" lvl="1" marL="914400" rtl="0" algn="l">
              <a:lnSpc>
                <a:spcPct val="90000"/>
              </a:lnSpc>
              <a:spcBef>
                <a:spcPts val="800"/>
              </a:spcBef>
              <a:spcAft>
                <a:spcPts val="0"/>
              </a:spcAft>
              <a:buClr>
                <a:schemeClr val="lt1"/>
              </a:buClr>
              <a:buSzPts val="2200"/>
              <a:buChar char="•"/>
            </a:pPr>
            <a:r>
              <a:rPr lang="en-US" sz="1200">
                <a:solidFill>
                  <a:schemeClr val="lt1"/>
                </a:solidFill>
                <a:latin typeface="Century Gothic"/>
                <a:ea typeface="Century Gothic"/>
                <a:cs typeface="Century Gothic"/>
                <a:sym typeface="Century Gothic"/>
              </a:rPr>
              <a:t>STD-006-CLG</a:t>
            </a:r>
            <a:endParaRPr>
              <a:solidFill>
                <a:schemeClr val="dk1"/>
              </a:solidFill>
            </a:endParaRPr>
          </a:p>
          <a:p>
            <a:pPr indent="0" lvl="0" marL="0" rtl="0" algn="l">
              <a:lnSpc>
                <a:spcPct val="90000"/>
              </a:lnSpc>
              <a:spcBef>
                <a:spcPts val="800"/>
              </a:spcBef>
              <a:spcAft>
                <a:spcPts val="0"/>
              </a:spcAft>
              <a:buClr>
                <a:schemeClr val="dk1"/>
              </a:buClr>
              <a:buSzPts val="1100"/>
              <a:buFont typeface="Arial"/>
              <a:buNone/>
            </a:pPr>
            <a:r>
              <a:t/>
            </a:r>
            <a:endParaRPr sz="1200">
              <a:solidFill>
                <a:schemeClr val="lt1"/>
              </a:solidFill>
              <a:latin typeface="Century Gothic"/>
              <a:ea typeface="Century Gothic"/>
              <a:cs typeface="Century Gothic"/>
              <a:sym typeface="Century Gothic"/>
            </a:endParaRPr>
          </a:p>
          <a:p>
            <a:pPr indent="0" lvl="0" marL="457200" rtl="0" algn="l">
              <a:lnSpc>
                <a:spcPct val="90000"/>
              </a:lnSpc>
              <a:spcBef>
                <a:spcPts val="800"/>
              </a:spcBef>
              <a:spcAft>
                <a:spcPts val="0"/>
              </a:spcAft>
              <a:buClr>
                <a:schemeClr val="dk1"/>
              </a:buClr>
              <a:buSzPts val="1100"/>
              <a:buFont typeface="Arial"/>
              <a:buNone/>
            </a:pPr>
            <a:r>
              <a:t/>
            </a:r>
            <a:endParaRPr sz="22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pic>
        <p:nvPicPr>
          <p:cNvPr descr="Green Pace logo" id="177" name="Google Shape;177;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178" name="Google Shape;178;p23"/>
          <p:cNvPicPr preferRelativeResize="0"/>
          <p:nvPr/>
        </p:nvPicPr>
        <p:blipFill>
          <a:blip r:embed="rId4">
            <a:alphaModFix/>
          </a:blip>
          <a:stretch>
            <a:fillRect/>
          </a:stretch>
        </p:blipFill>
        <p:spPr>
          <a:xfrm>
            <a:off x="502953" y="2484450"/>
            <a:ext cx="10759026" cy="312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4" name="Google Shape;184;p24"/>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lnSpcReduction="20000"/>
          </a:bodyPr>
          <a:lstStyle/>
          <a:p>
            <a:pPr indent="-381000" lvl="0" marL="457200" rtl="0" algn="l">
              <a:spcBef>
                <a:spcPts val="0"/>
              </a:spcBef>
              <a:spcAft>
                <a:spcPts val="0"/>
              </a:spcAft>
              <a:buSzPts val="2400"/>
              <a:buChar char="•"/>
            </a:pPr>
            <a:r>
              <a:rPr lang="en-US" sz="2400"/>
              <a:t>Encryption in rest - Protects stored data. </a:t>
            </a:r>
            <a:endParaRPr/>
          </a:p>
          <a:p>
            <a:pPr indent="-368300" lvl="1" marL="914400" rtl="0" algn="l">
              <a:spcBef>
                <a:spcPts val="2400"/>
              </a:spcBef>
              <a:spcAft>
                <a:spcPts val="0"/>
              </a:spcAft>
              <a:buSzPts val="2200"/>
              <a:buChar char="•"/>
            </a:pPr>
            <a:r>
              <a:rPr lang="en-US" sz="2200"/>
              <a:t>Hard drives, phones, computers, cloud assets, etc.</a:t>
            </a:r>
            <a:endParaRPr/>
          </a:p>
          <a:p>
            <a:pPr indent="-381000" lvl="0" marL="457200" rtl="0" algn="l">
              <a:spcBef>
                <a:spcPts val="2400"/>
              </a:spcBef>
              <a:spcAft>
                <a:spcPts val="0"/>
              </a:spcAft>
              <a:buSzPts val="2400"/>
              <a:buChar char="•"/>
            </a:pPr>
            <a:r>
              <a:rPr lang="en-US" sz="2400"/>
              <a:t>Encryption at flight - Protecting data that is moving. </a:t>
            </a:r>
            <a:endParaRPr/>
          </a:p>
          <a:p>
            <a:pPr indent="-368300" lvl="1" marL="914400" rtl="0" algn="l">
              <a:spcBef>
                <a:spcPts val="2400"/>
              </a:spcBef>
              <a:spcAft>
                <a:spcPts val="0"/>
              </a:spcAft>
              <a:buSzPts val="2200"/>
              <a:buChar char="•"/>
            </a:pPr>
            <a:r>
              <a:rPr lang="en-US" sz="2200"/>
              <a:t>Devices within a network or moving outside of a network.</a:t>
            </a:r>
            <a:endParaRPr/>
          </a:p>
          <a:p>
            <a:pPr indent="-381000" lvl="0" marL="457200" rtl="0" algn="l">
              <a:spcBef>
                <a:spcPts val="2400"/>
              </a:spcBef>
              <a:spcAft>
                <a:spcPts val="0"/>
              </a:spcAft>
              <a:buSzPts val="2400"/>
              <a:buChar char="•"/>
            </a:pPr>
            <a:r>
              <a:rPr lang="en-US" sz="2400"/>
              <a:t>Encryption in use - Protects data that is in-use.</a:t>
            </a:r>
            <a:endParaRPr/>
          </a:p>
          <a:p>
            <a:pPr indent="-368300" lvl="1" marL="914400" rtl="0" algn="l">
              <a:spcBef>
                <a:spcPts val="2400"/>
              </a:spcBef>
              <a:spcAft>
                <a:spcPts val="0"/>
              </a:spcAft>
              <a:buSzPts val="2200"/>
              <a:buChar char="•"/>
            </a:pPr>
            <a:r>
              <a:rPr lang="en-US" sz="2200"/>
              <a:t>Ensuring protection is in place prior to use.</a:t>
            </a:r>
            <a:endParaRPr sz="2000"/>
          </a:p>
          <a:p>
            <a:pPr indent="0" lvl="0" marL="0" rtl="0" algn="l">
              <a:lnSpc>
                <a:spcPct val="90000"/>
              </a:lnSpc>
              <a:spcBef>
                <a:spcPts val="2400"/>
              </a:spcBef>
              <a:spcAft>
                <a:spcPts val="0"/>
              </a:spcAft>
              <a:buClr>
                <a:schemeClr val="lt1"/>
              </a:buClr>
              <a:buSzPts val="1600"/>
              <a:buNone/>
            </a:pPr>
            <a:r>
              <a:t/>
            </a:r>
            <a:endParaRPr sz="16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5" name="Google Shape;185;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91" name="Google Shape;191;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20000"/>
          </a:bodyPr>
          <a:lstStyle/>
          <a:p>
            <a:pPr indent="-393356" lvl="0" marL="457200" rtl="0" algn="l">
              <a:spcBef>
                <a:spcPts val="0"/>
              </a:spcBef>
              <a:spcAft>
                <a:spcPts val="0"/>
              </a:spcAft>
              <a:buSzPts val="2595"/>
              <a:buChar char="•"/>
            </a:pPr>
            <a:r>
              <a:rPr lang="en-US" sz="2400"/>
              <a:t>Authentication - Confirming one’s identity. </a:t>
            </a:r>
            <a:endParaRPr/>
          </a:p>
          <a:p>
            <a:pPr indent="-393356" lvl="1" marL="914400" rtl="0" algn="l">
              <a:spcBef>
                <a:spcPts val="2400"/>
              </a:spcBef>
              <a:spcAft>
                <a:spcPts val="0"/>
              </a:spcAft>
              <a:buSzPts val="2595"/>
              <a:buChar char="•"/>
            </a:pPr>
            <a:r>
              <a:rPr lang="en-US" sz="2200"/>
              <a:t>Ensure a person is who they claim to be.</a:t>
            </a:r>
            <a:endParaRPr/>
          </a:p>
          <a:p>
            <a:pPr indent="-393356" lvl="0" marL="457200" rtl="0" algn="l">
              <a:spcBef>
                <a:spcPts val="2400"/>
              </a:spcBef>
              <a:spcAft>
                <a:spcPts val="0"/>
              </a:spcAft>
              <a:buSzPts val="2595"/>
              <a:buChar char="•"/>
            </a:pPr>
            <a:r>
              <a:rPr lang="en-US" sz="2400"/>
              <a:t>Authorization - Specifies the access rights and privileges of a user.</a:t>
            </a:r>
            <a:endParaRPr/>
          </a:p>
          <a:p>
            <a:pPr indent="-393356" lvl="1" marL="914400" rtl="0" algn="l">
              <a:spcBef>
                <a:spcPts val="2400"/>
              </a:spcBef>
              <a:spcAft>
                <a:spcPts val="0"/>
              </a:spcAft>
              <a:buSzPts val="2595"/>
              <a:buChar char="•"/>
            </a:pPr>
            <a:r>
              <a:rPr lang="en-US" sz="2200"/>
              <a:t>What a user can and cannot access</a:t>
            </a:r>
            <a:endParaRPr/>
          </a:p>
          <a:p>
            <a:pPr indent="-393356" lvl="0" marL="457200" rtl="0" algn="l">
              <a:spcBef>
                <a:spcPts val="2400"/>
              </a:spcBef>
              <a:spcAft>
                <a:spcPts val="0"/>
              </a:spcAft>
              <a:buSzPts val="2595"/>
              <a:buChar char="•"/>
            </a:pPr>
            <a:r>
              <a:rPr lang="en-US" sz="2400"/>
              <a:t>Accounting - The process of keeping track of activity while interacting with a system, showing timestamps, accessed resources, and data transfer information.</a:t>
            </a:r>
            <a:endParaRPr/>
          </a:p>
          <a:p>
            <a:pPr indent="-393356" lvl="1" marL="914400" rtl="0" algn="l">
              <a:spcBef>
                <a:spcPts val="2400"/>
              </a:spcBef>
              <a:spcAft>
                <a:spcPts val="2400"/>
              </a:spcAft>
              <a:buSzPts val="2595"/>
              <a:buChar char="•"/>
            </a:pPr>
            <a:r>
              <a:rPr lang="en-US"/>
              <a:t>Bread crumb trail of activity.</a:t>
            </a:r>
            <a:endParaRPr sz="2400"/>
          </a:p>
        </p:txBody>
      </p:sp>
      <p:pic>
        <p:nvPicPr>
          <p:cNvPr descr="Green Pace logo" id="192" name="Google Shape;192;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8" name="Google Shape;198;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descr="Green Pace logo" id="199" name="Google Shape;199;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5" name="Google Shape;205;p27"/>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06" name="Google Shape;206;p27"/>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